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89"/>
  </p:notesMasterIdLst>
  <p:sldIdLst>
    <p:sldId id="274" r:id="rId2"/>
    <p:sldId id="282" r:id="rId3"/>
    <p:sldId id="734" r:id="rId4"/>
    <p:sldId id="281" r:id="rId5"/>
    <p:sldId id="283" r:id="rId6"/>
    <p:sldId id="284" r:id="rId7"/>
    <p:sldId id="431" r:id="rId8"/>
    <p:sldId id="433" r:id="rId9"/>
    <p:sldId id="286" r:id="rId10"/>
    <p:sldId id="434" r:id="rId11"/>
    <p:sldId id="288" r:id="rId12"/>
    <p:sldId id="435" r:id="rId13"/>
    <p:sldId id="290" r:id="rId14"/>
    <p:sldId id="292" r:id="rId15"/>
    <p:sldId id="746" r:id="rId16"/>
    <p:sldId id="745" r:id="rId17"/>
    <p:sldId id="748" r:id="rId18"/>
    <p:sldId id="749" r:id="rId19"/>
    <p:sldId id="291" r:id="rId20"/>
    <p:sldId id="297" r:id="rId21"/>
    <p:sldId id="308" r:id="rId22"/>
    <p:sldId id="313" r:id="rId23"/>
    <p:sldId id="735" r:id="rId24"/>
    <p:sldId id="742" r:id="rId25"/>
    <p:sldId id="322" r:id="rId26"/>
    <p:sldId id="736" r:id="rId27"/>
    <p:sldId id="751" r:id="rId28"/>
    <p:sldId id="752" r:id="rId29"/>
    <p:sldId id="753" r:id="rId30"/>
    <p:sldId id="754" r:id="rId31"/>
    <p:sldId id="709" r:id="rId32"/>
    <p:sldId id="741" r:id="rId33"/>
    <p:sldId id="710" r:id="rId34"/>
    <p:sldId id="711" r:id="rId35"/>
    <p:sldId id="712" r:id="rId36"/>
    <p:sldId id="327" r:id="rId37"/>
    <p:sldId id="713" r:id="rId38"/>
    <p:sldId id="714" r:id="rId39"/>
    <p:sldId id="715" r:id="rId40"/>
    <p:sldId id="716" r:id="rId41"/>
    <p:sldId id="717" r:id="rId42"/>
    <p:sldId id="718" r:id="rId43"/>
    <p:sldId id="719" r:id="rId44"/>
    <p:sldId id="329" r:id="rId45"/>
    <p:sldId id="720" r:id="rId46"/>
    <p:sldId id="721" r:id="rId47"/>
    <p:sldId id="722" r:id="rId48"/>
    <p:sldId id="723" r:id="rId49"/>
    <p:sldId id="724" r:id="rId50"/>
    <p:sldId id="725" r:id="rId51"/>
    <p:sldId id="330" r:id="rId52"/>
    <p:sldId id="743" r:id="rId53"/>
    <p:sldId id="357" r:id="rId54"/>
    <p:sldId id="728" r:id="rId55"/>
    <p:sldId id="358" r:id="rId56"/>
    <p:sldId id="359" r:id="rId57"/>
    <p:sldId id="740" r:id="rId58"/>
    <p:sldId id="361" r:id="rId59"/>
    <p:sldId id="737" r:id="rId60"/>
    <p:sldId id="362" r:id="rId61"/>
    <p:sldId id="363" r:id="rId62"/>
    <p:sldId id="365" r:id="rId63"/>
    <p:sldId id="366" r:id="rId64"/>
    <p:sldId id="367" r:id="rId65"/>
    <p:sldId id="370" r:id="rId66"/>
    <p:sldId id="730" r:id="rId67"/>
    <p:sldId id="377" r:id="rId68"/>
    <p:sldId id="378" r:id="rId69"/>
    <p:sldId id="379" r:id="rId70"/>
    <p:sldId id="738" r:id="rId71"/>
    <p:sldId id="381" r:id="rId72"/>
    <p:sldId id="382" r:id="rId73"/>
    <p:sldId id="383" r:id="rId74"/>
    <p:sldId id="385" r:id="rId75"/>
    <p:sldId id="386" r:id="rId76"/>
    <p:sldId id="387" r:id="rId77"/>
    <p:sldId id="388" r:id="rId78"/>
    <p:sldId id="390" r:id="rId79"/>
    <p:sldId id="391" r:id="rId80"/>
    <p:sldId id="394" r:id="rId81"/>
    <p:sldId id="395" r:id="rId82"/>
    <p:sldId id="396" r:id="rId83"/>
    <p:sldId id="397" r:id="rId84"/>
    <p:sldId id="729" r:id="rId85"/>
    <p:sldId id="744" r:id="rId86"/>
    <p:sldId id="731" r:id="rId87"/>
    <p:sldId id="732" r:id="rId88"/>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0033"/>
    <a:srgbClr val="D2D2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21" autoAdjust="0"/>
  </p:normalViewPr>
  <p:slideViewPr>
    <p:cSldViewPr>
      <p:cViewPr varScale="1">
        <p:scale>
          <a:sx n="90" d="100"/>
          <a:sy n="90" d="100"/>
        </p:scale>
        <p:origin x="72" y="88"/>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27.wmf"/><Relationship Id="rId4"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3.wmf"/><Relationship Id="rId1" Type="http://schemas.openxmlformats.org/officeDocument/2006/relationships/image" Target="../media/image8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88.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emf"/><Relationship Id="rId5" Type="http://schemas.openxmlformats.org/officeDocument/2006/relationships/image" Target="../media/image93.wmf"/><Relationship Id="rId4"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7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9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5" Type="http://schemas.openxmlformats.org/officeDocument/2006/relationships/image" Target="../media/image114.wmf"/><Relationship Id="rId4" Type="http://schemas.openxmlformats.org/officeDocument/2006/relationships/image" Target="../media/image113.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18.wmf"/><Relationship Id="rId7" Type="http://schemas.openxmlformats.org/officeDocument/2006/relationships/image" Target="../media/image122.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5" Type="http://schemas.openxmlformats.org/officeDocument/2006/relationships/image" Target="../media/image136.wmf"/><Relationship Id="rId4" Type="http://schemas.openxmlformats.org/officeDocument/2006/relationships/image" Target="../media/image135.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2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39.wmf"/><Relationship Id="rId6" Type="http://schemas.openxmlformats.org/officeDocument/2006/relationships/image" Target="../media/image144.wmf"/><Relationship Id="rId11" Type="http://schemas.openxmlformats.org/officeDocument/2006/relationships/image" Target="../media/image149.wmf"/><Relationship Id="rId5" Type="http://schemas.openxmlformats.org/officeDocument/2006/relationships/image" Target="../media/image143.wmf"/><Relationship Id="rId10" Type="http://schemas.openxmlformats.org/officeDocument/2006/relationships/image" Target="../media/image148.wmf"/><Relationship Id="rId4" Type="http://schemas.openxmlformats.org/officeDocument/2006/relationships/image" Target="../media/image142.wmf"/><Relationship Id="rId9" Type="http://schemas.openxmlformats.org/officeDocument/2006/relationships/image" Target="../media/image14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54.wmf"/><Relationship Id="rId1" Type="http://schemas.openxmlformats.org/officeDocument/2006/relationships/image" Target="../media/image153.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image" Target="../media/image158.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58.wmf"/><Relationship Id="rId1" Type="http://schemas.openxmlformats.org/officeDocument/2006/relationships/image" Target="../media/image16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6" Type="http://schemas.openxmlformats.org/officeDocument/2006/relationships/image" Target="../media/image176.wmf"/><Relationship Id="rId5" Type="http://schemas.openxmlformats.org/officeDocument/2006/relationships/image" Target="../media/image175.wmf"/><Relationship Id="rId4" Type="http://schemas.openxmlformats.org/officeDocument/2006/relationships/image" Target="../media/image17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189.emf"/><Relationship Id="rId3" Type="http://schemas.openxmlformats.org/officeDocument/2006/relationships/image" Target="../media/image184.wmf"/><Relationship Id="rId7" Type="http://schemas.openxmlformats.org/officeDocument/2006/relationships/image" Target="../media/image188.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7.wmf"/><Relationship Id="rId5" Type="http://schemas.openxmlformats.org/officeDocument/2006/relationships/image" Target="../media/image186.wmf"/><Relationship Id="rId10" Type="http://schemas.openxmlformats.org/officeDocument/2006/relationships/image" Target="../media/image191.wmf"/><Relationship Id="rId4" Type="http://schemas.openxmlformats.org/officeDocument/2006/relationships/image" Target="../media/image185.wmf"/><Relationship Id="rId9" Type="http://schemas.openxmlformats.org/officeDocument/2006/relationships/image" Target="../media/image190.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199.wmf"/><Relationship Id="rId13" Type="http://schemas.openxmlformats.org/officeDocument/2006/relationships/image" Target="../media/image204.wmf"/><Relationship Id="rId3" Type="http://schemas.openxmlformats.org/officeDocument/2006/relationships/image" Target="../media/image194.wmf"/><Relationship Id="rId7" Type="http://schemas.openxmlformats.org/officeDocument/2006/relationships/image" Target="../media/image198.wmf"/><Relationship Id="rId12" Type="http://schemas.openxmlformats.org/officeDocument/2006/relationships/image" Target="../media/image203.w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11" Type="http://schemas.openxmlformats.org/officeDocument/2006/relationships/image" Target="../media/image202.wmf"/><Relationship Id="rId5" Type="http://schemas.openxmlformats.org/officeDocument/2006/relationships/image" Target="../media/image196.wmf"/><Relationship Id="rId10" Type="http://schemas.openxmlformats.org/officeDocument/2006/relationships/image" Target="../media/image201.wmf"/><Relationship Id="rId4" Type="http://schemas.openxmlformats.org/officeDocument/2006/relationships/image" Target="../media/image195.wmf"/><Relationship Id="rId9" Type="http://schemas.openxmlformats.org/officeDocument/2006/relationships/image" Target="../media/image200.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06.wmf"/><Relationship Id="rId1" Type="http://schemas.openxmlformats.org/officeDocument/2006/relationships/image" Target="../media/image205.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0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0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4" Type="http://schemas.openxmlformats.org/officeDocument/2006/relationships/image" Target="../media/image219.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21.wmf"/><Relationship Id="rId1" Type="http://schemas.openxmlformats.org/officeDocument/2006/relationships/image" Target="../media/image220.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29.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33.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235.wmf"/><Relationship Id="rId4" Type="http://schemas.openxmlformats.org/officeDocument/2006/relationships/image" Target="../media/image234.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37.wmf"/><Relationship Id="rId7" Type="http://schemas.openxmlformats.org/officeDocument/2006/relationships/image" Target="../media/image240.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239.wmf"/><Relationship Id="rId5" Type="http://schemas.openxmlformats.org/officeDocument/2006/relationships/image" Target="../media/image235.wmf"/><Relationship Id="rId4" Type="http://schemas.openxmlformats.org/officeDocument/2006/relationships/image" Target="../media/image23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6CC18E1-F649-403D-BBBE-ABA97DEE110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defRPr sz="1300">
                <a:latin typeface="Arial" pitchFamily="34" charset="0"/>
                <a:ea typeface="宋体" pitchFamily="2" charset="-122"/>
              </a:defRPr>
            </a:lvl1pPr>
          </a:lstStyle>
          <a:p>
            <a:pPr>
              <a:defRPr/>
            </a:pPr>
            <a:endParaRPr lang="zh-CN" altLang="en-US"/>
          </a:p>
        </p:txBody>
      </p:sp>
      <p:sp>
        <p:nvSpPr>
          <p:cNvPr id="3075" name="Rectangle 3">
            <a:extLst>
              <a:ext uri="{FF2B5EF4-FFF2-40B4-BE49-F238E27FC236}">
                <a16:creationId xmlns:a16="http://schemas.microsoft.com/office/drawing/2014/main" id="{09F27985-4780-4F79-A664-E8229FD736EE}"/>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a:defRPr sz="1300">
                <a:latin typeface="Arial" pitchFamily="34" charset="0"/>
                <a:ea typeface="宋体" pitchFamily="2" charset="-122"/>
              </a:defRPr>
            </a:lvl1pPr>
          </a:lstStyle>
          <a:p>
            <a:pPr>
              <a:defRPr/>
            </a:pPr>
            <a:endParaRPr lang="en-US"/>
          </a:p>
        </p:txBody>
      </p:sp>
      <p:sp>
        <p:nvSpPr>
          <p:cNvPr id="84996" name="Rectangle 4">
            <a:extLst>
              <a:ext uri="{FF2B5EF4-FFF2-40B4-BE49-F238E27FC236}">
                <a16:creationId xmlns:a16="http://schemas.microsoft.com/office/drawing/2014/main" id="{ACA1CF0A-D27B-471E-9952-FF8DF1D4CB61}"/>
              </a:ext>
            </a:extLst>
          </p:cNvPr>
          <p:cNvSpPr>
            <a:spLocks noGrp="1" noRot="1" noChangeAspect="1" noChangeArrowheads="1"/>
          </p:cNvSpPr>
          <p:nvPr>
            <p:ph type="sldImg" idx="2"/>
          </p:nvPr>
        </p:nvSpPr>
        <p:spPr bwMode="auto">
          <a:xfrm>
            <a:off x="992188" y="768350"/>
            <a:ext cx="5114925"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62BEC178-5A13-47A8-875A-3BC6E470BFED}"/>
              </a:ext>
            </a:extLst>
          </p:cNvPr>
          <p:cNvSpPr>
            <a:spLocks noGrp="1" noRot="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7BC8171E-2CD8-4DEE-955C-5051C9321CC3}"/>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defRPr sz="1300">
                <a:latin typeface="Arial" pitchFamily="34"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A3164820-F328-45F8-B3FA-34D18BA56326}"/>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a:defRPr sz="1300"/>
            </a:lvl1pPr>
          </a:lstStyle>
          <a:p>
            <a:fld id="{D10E56F5-0D7E-46B0-AE41-4A2353AC150E}"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ACC07807-2B8C-41C3-AA35-AA93B44C2577}"/>
              </a:ext>
            </a:extLst>
          </p:cNvPr>
          <p:cNvSpPr>
            <a:spLocks noGrp="1" noRot="1" noChangeAspect="1" noTextEdit="1"/>
          </p:cNvSpPr>
          <p:nvPr>
            <p:ph type="sldImg"/>
          </p:nvPr>
        </p:nvSpPr>
        <p:spPr/>
      </p:sp>
      <p:sp>
        <p:nvSpPr>
          <p:cNvPr id="86019" name="备注占位符 2">
            <a:extLst>
              <a:ext uri="{FF2B5EF4-FFF2-40B4-BE49-F238E27FC236}">
                <a16:creationId xmlns:a16="http://schemas.microsoft.com/office/drawing/2014/main" id="{0D5F0704-6CD2-440B-A236-07AEF292400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根据滤波器的效用可以分为两大类：一类是频率选择性滤波器，即让一个或一组频率范围内的信号尽可能无失真地通过并衰减或抑制其余滤波范围的信号；另一类是频率成形滤波器，例如信号锐化、平滑、频率补偿滤波器等，在通信系统中又称为均衡器，利用频域均衡可以有效地补偿传输信道色散引起的频率失真。 </a:t>
            </a:r>
            <a:endParaRPr lang="en-US" altLang="zh-CN"/>
          </a:p>
          <a:p>
            <a:pPr eaLnBrk="1" hangingPunct="1">
              <a:buFont typeface="Wingdings" panose="05000000000000000000" pitchFamily="2" charset="2"/>
              <a:buBlip>
                <a:blip r:embed="rId3"/>
              </a:buBlip>
            </a:pPr>
            <a:r>
              <a:rPr lang="zh-CN" altLang="en-US" sz="3000"/>
              <a:t>数字滤波器</a:t>
            </a:r>
          </a:p>
          <a:p>
            <a:pPr lvl="1" eaLnBrk="1" hangingPunct="1">
              <a:buFont typeface="Wingdings" panose="05000000000000000000" pitchFamily="2" charset="2"/>
              <a:buNone/>
            </a:pPr>
            <a:r>
              <a:rPr lang="zh-CN" altLang="en-US" sz="2600"/>
              <a:t>能够有选择性地让输入信号中某些频率分量通过，而其他频率分量通过很少的离散LTI系统。</a:t>
            </a:r>
          </a:p>
          <a:p>
            <a:endParaRPr lang="zh-CN" altLang="en-US"/>
          </a:p>
        </p:txBody>
      </p:sp>
      <p:sp>
        <p:nvSpPr>
          <p:cNvPr id="86020" name="灯片编号占位符 3">
            <a:extLst>
              <a:ext uri="{FF2B5EF4-FFF2-40B4-BE49-F238E27FC236}">
                <a16:creationId xmlns:a16="http://schemas.microsoft.com/office/drawing/2014/main" id="{8FDCD253-0300-461D-BBD0-43F729AAE1B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B3C799-6CE2-4844-9BA6-B8C640AC12E9}" type="slidenum">
              <a:rPr lang="zh-CN" altLang="en-US"/>
              <a:pPr eaLnBrk="1" hangingPunct="1"/>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0C221CDA-4462-4F7F-871C-899585D5F23F}"/>
              </a:ext>
            </a:extLst>
          </p:cNvPr>
          <p:cNvSpPr>
            <a:spLocks noGrp="1" noRot="1" noChangeAspect="1" noTextEdit="1"/>
          </p:cNvSpPr>
          <p:nvPr>
            <p:ph type="sldImg"/>
          </p:nvPr>
        </p:nvSpPr>
        <p:spPr/>
      </p:sp>
      <p:sp>
        <p:nvSpPr>
          <p:cNvPr id="92163" name="备注占位符 2">
            <a:extLst>
              <a:ext uri="{FF2B5EF4-FFF2-40B4-BE49-F238E27FC236}">
                <a16:creationId xmlns:a16="http://schemas.microsoft.com/office/drawing/2014/main" id="{31449BD9-117C-47E5-840B-09202158B4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B</a:t>
            </a:r>
            <a:r>
              <a:rPr lang="zh-CN" altLang="en-US" dirty="0"/>
              <a:t>和</a:t>
            </a:r>
            <a:r>
              <a:rPr lang="en-US" altLang="zh-CN" dirty="0">
                <a:latin typeface="Sylfaen" panose="010A0502050306030303" pitchFamily="18" charset="0"/>
              </a:rPr>
              <a:t>w</a:t>
            </a:r>
            <a:r>
              <a:rPr lang="en-US" altLang="zh-CN" dirty="0"/>
              <a:t>0</a:t>
            </a:r>
            <a:r>
              <a:rPr lang="zh-CN" altLang="en-US" dirty="0"/>
              <a:t>定义为</a:t>
            </a:r>
          </a:p>
        </p:txBody>
      </p:sp>
      <p:sp>
        <p:nvSpPr>
          <p:cNvPr id="92164" name="灯片编号占位符 3">
            <a:extLst>
              <a:ext uri="{FF2B5EF4-FFF2-40B4-BE49-F238E27FC236}">
                <a16:creationId xmlns:a16="http://schemas.microsoft.com/office/drawing/2014/main" id="{DFF625D7-8000-4445-9AAB-21FD2CAA7A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82F05F-1391-4A4B-9E96-5D5F2F70801B}" type="slidenum">
              <a:rPr lang="zh-CN" altLang="en-US"/>
              <a:pPr eaLnBrk="1" hangingPunct="1"/>
              <a:t>36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0DDB6E1C-DF4B-4CA0-B70F-427F3FC2077F}"/>
              </a:ext>
            </a:extLst>
          </p:cNvPr>
          <p:cNvSpPr>
            <a:spLocks noGrp="1" noRot="1" noChangeAspect="1" noTextEdit="1"/>
          </p:cNvSpPr>
          <p:nvPr>
            <p:ph type="sldImg"/>
          </p:nvPr>
        </p:nvSpPr>
        <p:spPr/>
      </p:sp>
      <p:sp>
        <p:nvSpPr>
          <p:cNvPr id="93187" name="备注占位符 2">
            <a:extLst>
              <a:ext uri="{FF2B5EF4-FFF2-40B4-BE49-F238E27FC236}">
                <a16:creationId xmlns:a16="http://schemas.microsoft.com/office/drawing/2014/main" id="{F9F2CEDE-6C78-4F2F-BA54-6606729B0D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a:t>
            </a:r>
            <a:r>
              <a:rPr lang="en-US" altLang="zh-CN"/>
              <a:t>(impulse invariance)</a:t>
            </a:r>
            <a:endParaRPr lang="zh-CN" altLang="en-US"/>
          </a:p>
        </p:txBody>
      </p:sp>
      <p:sp>
        <p:nvSpPr>
          <p:cNvPr id="93188" name="灯片编号占位符 3">
            <a:extLst>
              <a:ext uri="{FF2B5EF4-FFF2-40B4-BE49-F238E27FC236}">
                <a16:creationId xmlns:a16="http://schemas.microsoft.com/office/drawing/2014/main" id="{30CCAC0E-A2E0-46B4-A574-2F60E51765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7C6E0C1-E677-4655-97F4-8DA3B3A90A21}" type="slidenum">
              <a:rPr lang="zh-CN" altLang="en-US"/>
              <a:pPr eaLnBrk="1" hangingPunct="1"/>
              <a:t>53</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a:extLst>
              <a:ext uri="{FF2B5EF4-FFF2-40B4-BE49-F238E27FC236}">
                <a16:creationId xmlns:a16="http://schemas.microsoft.com/office/drawing/2014/main" id="{71853475-41CA-4F77-9697-2EE2350B37DF}"/>
              </a:ext>
            </a:extLst>
          </p:cNvPr>
          <p:cNvSpPr>
            <a:spLocks noGrp="1" noRot="1" noChangeAspect="1" noTextEdit="1"/>
          </p:cNvSpPr>
          <p:nvPr>
            <p:ph type="sldImg"/>
          </p:nvPr>
        </p:nvSpPr>
        <p:spPr/>
      </p:sp>
      <p:sp>
        <p:nvSpPr>
          <p:cNvPr id="94211" name="备注占位符 2">
            <a:extLst>
              <a:ext uri="{FF2B5EF4-FFF2-40B4-BE49-F238E27FC236}">
                <a16:creationId xmlns:a16="http://schemas.microsoft.com/office/drawing/2014/main" id="{6E79D79C-1195-4C13-9592-4897083AF9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00"/>
                </a:solidFill>
              </a:rPr>
              <a:t>脉冲响应不变法将模拟滤波器变换为数字滤波器时，它所完成的 </a:t>
            </a:r>
            <a:r>
              <a:rPr lang="en-US" altLang="zh-CN">
                <a:solidFill>
                  <a:srgbClr val="000000"/>
                </a:solidFill>
              </a:rPr>
              <a:t>S </a:t>
            </a:r>
            <a:r>
              <a:rPr lang="zh-CN" altLang="en-US">
                <a:solidFill>
                  <a:srgbClr val="000000"/>
                </a:solidFill>
              </a:rPr>
              <a:t>平面到 </a:t>
            </a:r>
            <a:r>
              <a:rPr lang="en-US" altLang="zh-CN">
                <a:solidFill>
                  <a:srgbClr val="000000"/>
                </a:solidFill>
              </a:rPr>
              <a:t>Z </a:t>
            </a:r>
            <a:r>
              <a:rPr lang="zh-CN" altLang="en-US">
                <a:solidFill>
                  <a:srgbClr val="000000"/>
                </a:solidFill>
              </a:rPr>
              <a:t>平面的变换，正是拉氏变换到</a:t>
            </a:r>
            <a:r>
              <a:rPr lang="en-US" altLang="zh-CN">
                <a:solidFill>
                  <a:srgbClr val="000000"/>
                </a:solidFill>
              </a:rPr>
              <a:t>Z</a:t>
            </a:r>
            <a:r>
              <a:rPr lang="zh-CN" altLang="en-US">
                <a:solidFill>
                  <a:srgbClr val="000000"/>
                </a:solidFill>
              </a:rPr>
              <a:t>变换的标准变换关系</a:t>
            </a:r>
            <a:endParaRPr lang="en-US" altLang="zh-CN">
              <a:solidFill>
                <a:srgbClr val="000000"/>
              </a:solidFill>
            </a:endParaRPr>
          </a:p>
          <a:p>
            <a:r>
              <a:rPr lang="zh-CN" altLang="en-US">
                <a:solidFill>
                  <a:srgbClr val="000000"/>
                </a:solidFill>
              </a:rPr>
              <a:t>即首先对</a:t>
            </a:r>
            <a:r>
              <a:rPr lang="en-US" altLang="zh-CN">
                <a:solidFill>
                  <a:srgbClr val="000000"/>
                </a:solidFill>
              </a:rPr>
              <a:t>H</a:t>
            </a:r>
            <a:r>
              <a:rPr lang="en-US" altLang="zh-CN" baseline="-30000">
                <a:solidFill>
                  <a:srgbClr val="000000"/>
                </a:solidFill>
              </a:rPr>
              <a:t>a</a:t>
            </a:r>
            <a:r>
              <a:rPr lang="en-US" altLang="zh-CN">
                <a:solidFill>
                  <a:srgbClr val="000000"/>
                </a:solidFill>
              </a:rPr>
              <a:t>(s)</a:t>
            </a:r>
            <a:r>
              <a:rPr lang="zh-CN" altLang="en-US">
                <a:solidFill>
                  <a:srgbClr val="000000"/>
                </a:solidFill>
              </a:rPr>
              <a:t>作周期延拓，然后再经过</a:t>
            </a:r>
            <a:r>
              <a:rPr lang="en-US" altLang="zh-CN">
                <a:solidFill>
                  <a:srgbClr val="000000"/>
                </a:solidFill>
              </a:rPr>
              <a:t>Z=e</a:t>
            </a:r>
            <a:r>
              <a:rPr lang="en-US" altLang="zh-CN" baseline="30000">
                <a:solidFill>
                  <a:srgbClr val="000000"/>
                </a:solidFill>
              </a:rPr>
              <a:t>sT</a:t>
            </a:r>
            <a:r>
              <a:rPr lang="zh-CN" altLang="en-US">
                <a:solidFill>
                  <a:srgbClr val="000000"/>
                </a:solidFill>
              </a:rPr>
              <a:t>的映射关系映射到 </a:t>
            </a:r>
            <a:r>
              <a:rPr lang="en-US" altLang="zh-CN">
                <a:solidFill>
                  <a:srgbClr val="000000"/>
                </a:solidFill>
              </a:rPr>
              <a:t>Z </a:t>
            </a:r>
            <a:r>
              <a:rPr lang="zh-CN" altLang="en-US">
                <a:solidFill>
                  <a:srgbClr val="000000"/>
                </a:solidFill>
              </a:rPr>
              <a:t>平面上。</a:t>
            </a:r>
            <a:endParaRPr lang="en-US" altLang="zh-CN">
              <a:solidFill>
                <a:srgbClr val="000000"/>
              </a:solidFill>
            </a:endParaRPr>
          </a:p>
          <a:p>
            <a:r>
              <a:rPr lang="en-US" altLang="zh-CN">
                <a:solidFill>
                  <a:srgbClr val="000000"/>
                </a:solidFill>
              </a:rPr>
              <a:t>Z=e</a:t>
            </a:r>
            <a:r>
              <a:rPr lang="en-US" altLang="zh-CN" baseline="30000">
                <a:solidFill>
                  <a:srgbClr val="000000"/>
                </a:solidFill>
              </a:rPr>
              <a:t>sT</a:t>
            </a:r>
            <a:r>
              <a:rPr lang="zh-CN" altLang="en-US">
                <a:solidFill>
                  <a:srgbClr val="000000"/>
                </a:solidFill>
              </a:rPr>
              <a:t>的映射关系反映的是</a:t>
            </a:r>
            <a:r>
              <a:rPr lang="en-US" altLang="zh-CN">
                <a:solidFill>
                  <a:srgbClr val="000000"/>
                </a:solidFill>
              </a:rPr>
              <a:t>H</a:t>
            </a:r>
            <a:r>
              <a:rPr lang="en-US" altLang="zh-CN" baseline="-30000">
                <a:solidFill>
                  <a:srgbClr val="000000"/>
                </a:solidFill>
              </a:rPr>
              <a:t>a</a:t>
            </a:r>
            <a:r>
              <a:rPr lang="en-US" altLang="zh-CN">
                <a:solidFill>
                  <a:srgbClr val="000000"/>
                </a:solidFill>
              </a:rPr>
              <a:t>(s)</a:t>
            </a:r>
            <a:r>
              <a:rPr lang="zh-CN" altLang="en-US">
                <a:solidFill>
                  <a:srgbClr val="000000"/>
                </a:solidFill>
              </a:rPr>
              <a:t>的周期延拓与  </a:t>
            </a:r>
            <a:r>
              <a:rPr lang="en-US" altLang="zh-CN">
                <a:solidFill>
                  <a:srgbClr val="000000"/>
                </a:solidFill>
              </a:rPr>
              <a:t>H</a:t>
            </a:r>
            <a:r>
              <a:rPr lang="zh-CN" altLang="en-US">
                <a:solidFill>
                  <a:srgbClr val="000000"/>
                </a:solidFill>
              </a:rPr>
              <a:t>（</a:t>
            </a:r>
            <a:r>
              <a:rPr lang="en-US" altLang="zh-CN">
                <a:solidFill>
                  <a:srgbClr val="000000"/>
                </a:solidFill>
              </a:rPr>
              <a:t>Z</a:t>
            </a:r>
            <a:r>
              <a:rPr lang="zh-CN" altLang="en-US">
                <a:solidFill>
                  <a:srgbClr val="000000"/>
                </a:solidFill>
              </a:rPr>
              <a:t>）的关系，而不是</a:t>
            </a:r>
            <a:r>
              <a:rPr lang="en-US" altLang="zh-CN">
                <a:solidFill>
                  <a:srgbClr val="000000"/>
                </a:solidFill>
              </a:rPr>
              <a:t>H</a:t>
            </a:r>
            <a:r>
              <a:rPr lang="en-US" altLang="zh-CN" baseline="-30000">
                <a:solidFill>
                  <a:srgbClr val="000000"/>
                </a:solidFill>
              </a:rPr>
              <a:t>a</a:t>
            </a:r>
            <a:r>
              <a:rPr lang="en-US" altLang="zh-CN">
                <a:solidFill>
                  <a:srgbClr val="000000"/>
                </a:solidFill>
              </a:rPr>
              <a:t>(s)</a:t>
            </a:r>
            <a:r>
              <a:rPr lang="zh-CN" altLang="en-US">
                <a:solidFill>
                  <a:srgbClr val="000000"/>
                </a:solidFill>
              </a:rPr>
              <a:t>本身与</a:t>
            </a:r>
            <a:r>
              <a:rPr lang="en-US" altLang="zh-CN">
                <a:solidFill>
                  <a:srgbClr val="000000"/>
                </a:solidFill>
              </a:rPr>
              <a:t>H</a:t>
            </a:r>
            <a:r>
              <a:rPr lang="zh-CN" altLang="en-US">
                <a:solidFill>
                  <a:srgbClr val="000000"/>
                </a:solidFill>
              </a:rPr>
              <a:t>（</a:t>
            </a:r>
            <a:r>
              <a:rPr lang="en-US" altLang="zh-CN">
                <a:solidFill>
                  <a:srgbClr val="000000"/>
                </a:solidFill>
              </a:rPr>
              <a:t>Z</a:t>
            </a:r>
            <a:r>
              <a:rPr lang="zh-CN" altLang="en-US">
                <a:solidFill>
                  <a:srgbClr val="000000"/>
                </a:solidFill>
              </a:rPr>
              <a:t>）的关系，因此，使用脉冲响应不变法时，从</a:t>
            </a:r>
            <a:r>
              <a:rPr lang="en-US" altLang="zh-CN">
                <a:solidFill>
                  <a:srgbClr val="000000"/>
                </a:solidFill>
              </a:rPr>
              <a:t>H</a:t>
            </a:r>
            <a:r>
              <a:rPr lang="en-US" altLang="zh-CN" baseline="-30000">
                <a:solidFill>
                  <a:srgbClr val="000000"/>
                </a:solidFill>
              </a:rPr>
              <a:t>a</a:t>
            </a:r>
            <a:r>
              <a:rPr lang="en-US" altLang="zh-CN">
                <a:solidFill>
                  <a:srgbClr val="000000"/>
                </a:solidFill>
              </a:rPr>
              <a:t>(s)</a:t>
            </a:r>
            <a:r>
              <a:rPr lang="zh-CN" altLang="en-US">
                <a:solidFill>
                  <a:srgbClr val="000000"/>
                </a:solidFill>
              </a:rPr>
              <a:t>到</a:t>
            </a:r>
            <a:r>
              <a:rPr lang="en-US" altLang="zh-CN">
                <a:solidFill>
                  <a:srgbClr val="000000"/>
                </a:solidFill>
              </a:rPr>
              <a:t>H(z)</a:t>
            </a:r>
            <a:r>
              <a:rPr lang="zh-CN" altLang="en-US">
                <a:solidFill>
                  <a:srgbClr val="000000"/>
                </a:solidFill>
              </a:rPr>
              <a:t>并没有一个由</a:t>
            </a:r>
            <a:r>
              <a:rPr lang="en-US" altLang="zh-CN">
                <a:solidFill>
                  <a:srgbClr val="000000"/>
                </a:solidFill>
              </a:rPr>
              <a:t>S</a:t>
            </a:r>
            <a:r>
              <a:rPr lang="zh-CN" altLang="en-US">
                <a:solidFill>
                  <a:srgbClr val="000000"/>
                </a:solidFill>
              </a:rPr>
              <a:t>平面到</a:t>
            </a:r>
            <a:r>
              <a:rPr lang="en-US" altLang="zh-CN">
                <a:solidFill>
                  <a:srgbClr val="000000"/>
                </a:solidFill>
              </a:rPr>
              <a:t>Z</a:t>
            </a:r>
            <a:r>
              <a:rPr lang="zh-CN" altLang="en-US">
                <a:solidFill>
                  <a:srgbClr val="000000"/>
                </a:solidFill>
              </a:rPr>
              <a:t>平面的一一对应的简单代数映射关系，即没有一个</a:t>
            </a:r>
            <a:r>
              <a:rPr lang="en-US" altLang="zh-CN">
                <a:solidFill>
                  <a:srgbClr val="000000"/>
                </a:solidFill>
              </a:rPr>
              <a:t>S=f(z)</a:t>
            </a:r>
            <a:r>
              <a:rPr lang="zh-CN" altLang="en-US">
                <a:solidFill>
                  <a:srgbClr val="000000"/>
                </a:solidFill>
              </a:rPr>
              <a:t>代数关系式。</a:t>
            </a:r>
            <a:endParaRPr lang="zh-CN" altLang="en-US"/>
          </a:p>
        </p:txBody>
      </p:sp>
      <p:sp>
        <p:nvSpPr>
          <p:cNvPr id="94212" name="灯片编号占位符 3">
            <a:extLst>
              <a:ext uri="{FF2B5EF4-FFF2-40B4-BE49-F238E27FC236}">
                <a16:creationId xmlns:a16="http://schemas.microsoft.com/office/drawing/2014/main" id="{EA395D58-7FDD-46A6-9B54-6D0E4FD270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765E67-8160-453E-A88D-5F0A41E29B0E}" type="slidenum">
              <a:rPr lang="zh-CN" altLang="en-US"/>
              <a:pPr eaLnBrk="1" hangingPunct="1"/>
              <a:t>55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73DC47CF-9DF9-47E9-8E87-A387136997AD}"/>
              </a:ext>
            </a:extLst>
          </p:cNvPr>
          <p:cNvSpPr>
            <a:spLocks noGrp="1" noRot="1" noChangeAspect="1" noTextEdit="1"/>
          </p:cNvSpPr>
          <p:nvPr>
            <p:ph type="sldImg"/>
          </p:nvPr>
        </p:nvSpPr>
        <p:spPr/>
      </p:sp>
      <p:sp>
        <p:nvSpPr>
          <p:cNvPr id="95235" name="备注占位符 2">
            <a:extLst>
              <a:ext uri="{FF2B5EF4-FFF2-40B4-BE49-F238E27FC236}">
                <a16:creationId xmlns:a16="http://schemas.microsoft.com/office/drawing/2014/main" id="{C11B22E1-2A1A-4673-881B-AFB9BEA82A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000" b="1" i="1">
                <a:solidFill>
                  <a:srgbClr val="000066"/>
                </a:solidFill>
              </a:rPr>
              <a:t>H</a:t>
            </a:r>
            <a:r>
              <a:rPr lang="en-US" altLang="zh-CN" sz="3000" b="1">
                <a:solidFill>
                  <a:srgbClr val="000066"/>
                </a:solidFill>
              </a:rPr>
              <a:t>(e</a:t>
            </a:r>
            <a:r>
              <a:rPr lang="en-US" altLang="zh-CN" sz="3000" b="1" baseline="30000">
                <a:solidFill>
                  <a:srgbClr val="000066"/>
                </a:solidFill>
              </a:rPr>
              <a:t>j</a:t>
            </a:r>
            <a:r>
              <a:rPr lang="en-US" altLang="zh-CN" sz="3000" b="1" i="1" baseline="30000">
                <a:solidFill>
                  <a:srgbClr val="000066"/>
                </a:solidFill>
                <a:latin typeface="Symbol" panose="05050102010706020507" pitchFamily="18" charset="2"/>
              </a:rPr>
              <a:t>W</a:t>
            </a:r>
            <a:r>
              <a:rPr lang="en-US" altLang="zh-CN" sz="3000" b="1">
                <a:solidFill>
                  <a:srgbClr val="000066"/>
                </a:solidFill>
              </a:rPr>
              <a:t>)</a:t>
            </a:r>
            <a:r>
              <a:rPr lang="zh-CN" altLang="en-US" sz="3000" b="1">
                <a:solidFill>
                  <a:srgbClr val="000066"/>
                </a:solidFill>
              </a:rPr>
              <a:t>和</a:t>
            </a:r>
            <a:r>
              <a:rPr lang="en-US" altLang="zh-CN" sz="3000" b="1" i="1">
                <a:solidFill>
                  <a:srgbClr val="000066"/>
                </a:solidFill>
              </a:rPr>
              <a:t>H</a:t>
            </a:r>
            <a:r>
              <a:rPr lang="en-US" altLang="zh-CN" sz="3000" b="1">
                <a:solidFill>
                  <a:srgbClr val="000066"/>
                </a:solidFill>
              </a:rPr>
              <a:t>(j</a:t>
            </a:r>
            <a:r>
              <a:rPr lang="en-US" altLang="zh-CN" sz="3000" b="1" i="1">
                <a:solidFill>
                  <a:srgbClr val="000066"/>
                </a:solidFill>
                <a:latin typeface="Symbol" panose="05050102010706020507" pitchFamily="18" charset="2"/>
              </a:rPr>
              <a:t>w</a:t>
            </a:r>
            <a:r>
              <a:rPr lang="en-US" altLang="zh-CN" sz="3000" b="1">
                <a:solidFill>
                  <a:srgbClr val="000066"/>
                </a:solidFill>
              </a:rPr>
              <a:t>)</a:t>
            </a:r>
            <a:r>
              <a:rPr lang="zh-CN" altLang="en-US" sz="3000" b="1">
                <a:solidFill>
                  <a:srgbClr val="000066"/>
                </a:solidFill>
                <a:latin typeface="宋体" panose="02010600030101010101" pitchFamily="2" charset="-122"/>
              </a:rPr>
              <a:t>的关系</a:t>
            </a:r>
            <a:endParaRPr lang="zh-CN" altLang="en-US"/>
          </a:p>
        </p:txBody>
      </p:sp>
      <p:sp>
        <p:nvSpPr>
          <p:cNvPr id="95236" name="灯片编号占位符 3">
            <a:extLst>
              <a:ext uri="{FF2B5EF4-FFF2-40B4-BE49-F238E27FC236}">
                <a16:creationId xmlns:a16="http://schemas.microsoft.com/office/drawing/2014/main" id="{D76743D6-7268-4A68-9548-4F6D566AB4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B7F85C-4220-49A4-BD66-CB271E072F20}" type="slidenum">
              <a:rPr lang="zh-CN" altLang="en-US"/>
              <a:pPr eaLnBrk="1" hangingPunct="1"/>
              <a:t>58</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C64FC3FD-A659-497B-AD25-11EC72A8AC03}"/>
              </a:ext>
            </a:extLst>
          </p:cNvPr>
          <p:cNvSpPr>
            <a:spLocks noGrp="1" noRot="1" noChangeAspect="1" noTextEdit="1"/>
          </p:cNvSpPr>
          <p:nvPr>
            <p:ph type="sldImg"/>
          </p:nvPr>
        </p:nvSpPr>
        <p:spPr/>
      </p:sp>
      <p:sp>
        <p:nvSpPr>
          <p:cNvPr id="96259" name="备注占位符 2">
            <a:extLst>
              <a:ext uri="{FF2B5EF4-FFF2-40B4-BE49-F238E27FC236}">
                <a16:creationId xmlns:a16="http://schemas.microsoft.com/office/drawing/2014/main" id="{8AD129A7-0E3E-41D7-96CC-DFBB04D0EC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00"/>
                </a:solidFill>
                <a:latin typeface="宋体" panose="02010600030101010101" pitchFamily="2" charset="-122"/>
              </a:rPr>
              <a:t>因此如果模拟滤波器的频响带限于折叠频率以内的话，通过变换后数字滤波器的频响可不失真地反映原响应与频率的关系。</a:t>
            </a:r>
            <a:endParaRPr lang="en-US" altLang="zh-CN">
              <a:solidFill>
                <a:srgbClr val="000000"/>
              </a:solidFill>
              <a:latin typeface="宋体" panose="02010600030101010101" pitchFamily="2" charset="-122"/>
            </a:endParaRPr>
          </a:p>
          <a:p>
            <a:r>
              <a:rPr lang="zh-CN" altLang="en-US">
                <a:solidFill>
                  <a:srgbClr val="000000"/>
                </a:solidFill>
                <a:latin typeface="宋体" panose="02010600030101010101" pitchFamily="2" charset="-122"/>
              </a:rPr>
              <a:t>例如线性相位的贝塞尔低通滤波器，通过脉冲响应不变法得到的仍是线性相位的低通数字滤波器。</a:t>
            </a:r>
            <a:endParaRPr lang="en-US" altLang="zh-CN">
              <a:solidFill>
                <a:srgbClr val="000000"/>
              </a:solidFill>
              <a:latin typeface="宋体" panose="02010600030101010101" pitchFamily="2" charset="-122"/>
            </a:endParaRPr>
          </a:p>
          <a:p>
            <a:endParaRPr lang="en-US" altLang="zh-CN">
              <a:solidFill>
                <a:srgbClr val="000000"/>
              </a:solidFill>
              <a:latin typeface="宋体" panose="02010600030101010101" pitchFamily="2" charset="-122"/>
            </a:endParaRPr>
          </a:p>
          <a:p>
            <a:r>
              <a:rPr lang="zh-CN" altLang="en-US">
                <a:solidFill>
                  <a:srgbClr val="000000"/>
                </a:solidFill>
              </a:rPr>
              <a:t>在某些场合，要求数字滤波器在时域上能模仿模拟滤波器的功能时，如要实现时域冲激响应的模仿，一般使用脉冲响应不变法。</a:t>
            </a:r>
            <a:endParaRPr lang="en-US" altLang="zh-CN">
              <a:solidFill>
                <a:srgbClr val="000000"/>
              </a:solidFill>
            </a:endParaRPr>
          </a:p>
          <a:p>
            <a:endParaRPr lang="en-US" altLang="zh-CN">
              <a:solidFill>
                <a:srgbClr val="000000"/>
              </a:solidFill>
            </a:endParaRPr>
          </a:p>
          <a:p>
            <a:r>
              <a:rPr lang="zh-CN" altLang="en-US">
                <a:solidFill>
                  <a:srgbClr val="000000"/>
                </a:solidFill>
                <a:latin typeface="宋体" panose="02010600030101010101" pitchFamily="2" charset="-122"/>
              </a:rPr>
              <a:t>脉冲响应不变法的最大缺点：有频谱周期延拓效应，因此只能用于带限的频响特性，如衰减特性很好的低通或带通，而高频衰减越大，频响的混淆效应越小，至于高通和带阻滤波器</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由于它们在高频部分不衰减，因此将完全混淆在低频响应中，此时可增加一保护滤波器，滤掉高于</a:t>
            </a:r>
            <a:r>
              <a:rPr lang="en-US" altLang="zh-CN">
                <a:solidFill>
                  <a:srgbClr val="000000"/>
                </a:solidFill>
                <a:latin typeface="Symbol" panose="05050102010706020507" pitchFamily="18" charset="2"/>
              </a:rPr>
              <a:t>w</a:t>
            </a:r>
            <a:r>
              <a:rPr lang="en-US" altLang="zh-CN">
                <a:solidFill>
                  <a:srgbClr val="000000"/>
                </a:solidFill>
                <a:latin typeface="宋体" panose="02010600030101010101" pitchFamily="2" charset="-122"/>
              </a:rPr>
              <a:t>s/2</a:t>
            </a:r>
            <a:r>
              <a:rPr lang="zh-CN" altLang="en-US">
                <a:solidFill>
                  <a:srgbClr val="000000"/>
                </a:solidFill>
                <a:latin typeface="宋体" panose="02010600030101010101" pitchFamily="2" charset="-122"/>
              </a:rPr>
              <a:t>的频带，再用脉</a:t>
            </a:r>
          </a:p>
          <a:p>
            <a:r>
              <a:rPr lang="zh-CN" altLang="en-US">
                <a:solidFill>
                  <a:srgbClr val="000000"/>
                </a:solidFill>
                <a:latin typeface="宋体" panose="02010600030101010101" pitchFamily="2" charset="-122"/>
              </a:rPr>
              <a:t>冲响应不变法转换为数字滤波器，这会增加设计的复杂性和滤波器阶数，只有在一定要满足频率线性关系或保持网络瞬态响应时才采用</a:t>
            </a:r>
            <a:r>
              <a:rPr lang="zh-CN" altLang="en-US">
                <a:latin typeface="宋体" panose="02010600030101010101" pitchFamily="2" charset="-122"/>
              </a:rPr>
              <a:t>。</a:t>
            </a:r>
            <a:r>
              <a:rPr lang="zh-CN" altLang="en-US"/>
              <a:t> </a:t>
            </a:r>
            <a:endParaRPr lang="en-US" altLang="zh-CN"/>
          </a:p>
          <a:p>
            <a:endParaRPr lang="zh-CN" altLang="en-US"/>
          </a:p>
          <a:p>
            <a:r>
              <a:rPr lang="zh-CN" altLang="en-US"/>
              <a:t>参考</a:t>
            </a:r>
            <a:r>
              <a:rPr lang="en-US" altLang="zh-CN"/>
              <a:t>《</a:t>
            </a:r>
            <a:r>
              <a:rPr lang="zh-CN" altLang="en-US"/>
              <a:t>东南大学</a:t>
            </a:r>
            <a:r>
              <a:rPr lang="en-US" altLang="zh-CN"/>
              <a:t>-</a:t>
            </a:r>
            <a:r>
              <a:rPr lang="zh-CN" altLang="en-US"/>
              <a:t>吴镇扬</a:t>
            </a:r>
            <a:r>
              <a:rPr lang="en-US" altLang="zh-CN"/>
              <a:t>ch3》</a:t>
            </a:r>
            <a:endParaRPr lang="zh-CN" altLang="en-US"/>
          </a:p>
        </p:txBody>
      </p:sp>
      <p:sp>
        <p:nvSpPr>
          <p:cNvPr id="96260" name="灯片编号占位符 3">
            <a:extLst>
              <a:ext uri="{FF2B5EF4-FFF2-40B4-BE49-F238E27FC236}">
                <a16:creationId xmlns:a16="http://schemas.microsoft.com/office/drawing/2014/main" id="{355FA4A0-3A60-4FA1-980C-FE6DFB224D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1B8122-D543-423F-AF9D-F653E1E21773}" type="slidenum">
              <a:rPr lang="zh-CN" altLang="en-US"/>
              <a:pPr eaLnBrk="1" hangingPunct="1"/>
              <a:t>60</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907A0C45-E5CC-43A7-A05A-0F850780112D}"/>
              </a:ext>
            </a:extLst>
          </p:cNvPr>
          <p:cNvSpPr>
            <a:spLocks noGrp="1" noRot="1" noChangeAspect="1" noTextEdit="1"/>
          </p:cNvSpPr>
          <p:nvPr>
            <p:ph type="sldImg"/>
          </p:nvPr>
        </p:nvSpPr>
        <p:spPr/>
      </p:sp>
      <p:sp>
        <p:nvSpPr>
          <p:cNvPr id="97283" name="备注占位符 2">
            <a:extLst>
              <a:ext uri="{FF2B5EF4-FFF2-40B4-BE49-F238E27FC236}">
                <a16:creationId xmlns:a16="http://schemas.microsoft.com/office/drawing/2014/main" id="{49228221-566D-4F53-84FA-9021EB37B1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00"/>
                </a:solidFill>
              </a:rPr>
              <a:t>实际应用脉冲响应不变法时稍作一点修改，即求出</a:t>
            </a:r>
            <a:r>
              <a:rPr lang="en-US" altLang="zh-CN">
                <a:solidFill>
                  <a:srgbClr val="000000"/>
                </a:solidFill>
              </a:rPr>
              <a:t>H</a:t>
            </a:r>
            <a:r>
              <a:rPr lang="zh-CN" altLang="en-US">
                <a:solidFill>
                  <a:srgbClr val="000000"/>
                </a:solidFill>
              </a:rPr>
              <a:t>（</a:t>
            </a:r>
            <a:r>
              <a:rPr lang="en-US" altLang="zh-CN">
                <a:solidFill>
                  <a:srgbClr val="000000"/>
                </a:solidFill>
              </a:rPr>
              <a:t>Z</a:t>
            </a:r>
            <a:r>
              <a:rPr lang="zh-CN" altLang="en-US">
                <a:solidFill>
                  <a:srgbClr val="000000"/>
                </a:solidFill>
              </a:rPr>
              <a:t>）后，再乘以因子</a:t>
            </a:r>
            <a:r>
              <a:rPr lang="en-US" altLang="zh-CN">
                <a:solidFill>
                  <a:srgbClr val="000000"/>
                </a:solidFill>
              </a:rPr>
              <a:t>T,</a:t>
            </a:r>
            <a:r>
              <a:rPr lang="zh-CN" altLang="en-US">
                <a:solidFill>
                  <a:srgbClr val="000000"/>
                </a:solidFill>
              </a:rPr>
              <a:t>使</a:t>
            </a:r>
            <a:r>
              <a:rPr lang="en-US" altLang="zh-CN">
                <a:solidFill>
                  <a:srgbClr val="000000"/>
                </a:solidFill>
              </a:rPr>
              <a:t>H</a:t>
            </a:r>
            <a:r>
              <a:rPr lang="zh-CN" altLang="en-US">
                <a:solidFill>
                  <a:srgbClr val="000000"/>
                </a:solidFill>
              </a:rPr>
              <a:t>（</a:t>
            </a:r>
            <a:r>
              <a:rPr lang="en-US" altLang="zh-CN">
                <a:solidFill>
                  <a:srgbClr val="000000"/>
                </a:solidFill>
              </a:rPr>
              <a:t>Z</a:t>
            </a:r>
            <a:r>
              <a:rPr lang="zh-CN" altLang="en-US">
                <a:solidFill>
                  <a:srgbClr val="000000"/>
                </a:solidFill>
              </a:rPr>
              <a:t>）只与</a:t>
            </a:r>
            <a:r>
              <a:rPr lang="el-GR" altLang="zh-CN">
                <a:solidFill>
                  <a:srgbClr val="000000"/>
                </a:solidFill>
              </a:rPr>
              <a:t>Ω</a:t>
            </a:r>
            <a:r>
              <a:rPr lang="en-US" altLang="zh-CN">
                <a:solidFill>
                  <a:srgbClr val="000000"/>
                </a:solidFill>
              </a:rPr>
              <a:t>c</a:t>
            </a:r>
            <a:r>
              <a:rPr lang="zh-CN" altLang="en-US">
                <a:solidFill>
                  <a:srgbClr val="000000"/>
                </a:solidFill>
              </a:rPr>
              <a:t>有关，即只与</a:t>
            </a:r>
            <a:r>
              <a:rPr lang="en-US" altLang="zh-CN">
                <a:solidFill>
                  <a:srgbClr val="000000"/>
                </a:solidFill>
              </a:rPr>
              <a:t>fc</a:t>
            </a:r>
            <a:r>
              <a:rPr lang="zh-CN" altLang="en-US">
                <a:solidFill>
                  <a:srgbClr val="000000"/>
                </a:solidFill>
              </a:rPr>
              <a:t>和</a:t>
            </a:r>
            <a:r>
              <a:rPr lang="en-US" altLang="zh-CN">
                <a:solidFill>
                  <a:srgbClr val="000000"/>
                </a:solidFill>
              </a:rPr>
              <a:t>f</a:t>
            </a:r>
            <a:r>
              <a:rPr lang="en-US" altLang="zh-CN" baseline="-30000">
                <a:solidFill>
                  <a:srgbClr val="000000"/>
                </a:solidFill>
              </a:rPr>
              <a:t>s</a:t>
            </a:r>
            <a:r>
              <a:rPr lang="zh-CN" altLang="en-US">
                <a:solidFill>
                  <a:srgbClr val="000000"/>
                </a:solidFill>
              </a:rPr>
              <a:t>的相对值</a:t>
            </a:r>
            <a:r>
              <a:rPr lang="en-US" altLang="zh-CN">
                <a:solidFill>
                  <a:srgbClr val="000000"/>
                </a:solidFill>
              </a:rPr>
              <a:t>fc/f</a:t>
            </a:r>
            <a:r>
              <a:rPr lang="en-US" altLang="zh-CN" baseline="-30000">
                <a:solidFill>
                  <a:srgbClr val="000000"/>
                </a:solidFill>
              </a:rPr>
              <a:t>s</a:t>
            </a:r>
            <a:r>
              <a:rPr lang="zh-CN" altLang="en-US">
                <a:solidFill>
                  <a:srgbClr val="000000"/>
                </a:solidFill>
              </a:rPr>
              <a:t>有关，而与采样频率</a:t>
            </a:r>
            <a:r>
              <a:rPr lang="en-US" altLang="zh-CN">
                <a:solidFill>
                  <a:srgbClr val="000000"/>
                </a:solidFill>
              </a:rPr>
              <a:t>f</a:t>
            </a:r>
            <a:r>
              <a:rPr lang="en-US" altLang="zh-CN" baseline="-30000">
                <a:solidFill>
                  <a:srgbClr val="000000"/>
                </a:solidFill>
              </a:rPr>
              <a:t>s</a:t>
            </a:r>
            <a:r>
              <a:rPr lang="zh-CN" altLang="en-US">
                <a:solidFill>
                  <a:srgbClr val="000000"/>
                </a:solidFill>
              </a:rPr>
              <a:t>无直接关系。</a:t>
            </a:r>
            <a:endParaRPr lang="zh-CN" altLang="en-US"/>
          </a:p>
        </p:txBody>
      </p:sp>
      <p:sp>
        <p:nvSpPr>
          <p:cNvPr id="97284" name="灯片编号占位符 3">
            <a:extLst>
              <a:ext uri="{FF2B5EF4-FFF2-40B4-BE49-F238E27FC236}">
                <a16:creationId xmlns:a16="http://schemas.microsoft.com/office/drawing/2014/main" id="{7730E306-BD5F-4083-9E5C-4BECFF5123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49CC89-916E-4179-B1C1-1E3975ADE9B7}" type="slidenum">
              <a:rPr lang="zh-CN" altLang="en-US"/>
              <a:pPr eaLnBrk="1" hangingPunct="1"/>
              <a:t>62</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9C7FFE78-7AA1-4B85-826C-0EEB5237D655}"/>
              </a:ext>
            </a:extLst>
          </p:cNvPr>
          <p:cNvSpPr>
            <a:spLocks noGrp="1" noRot="1" noChangeAspect="1" noTextEdit="1"/>
          </p:cNvSpPr>
          <p:nvPr>
            <p:ph type="sldImg"/>
          </p:nvPr>
        </p:nvSpPr>
        <p:spPr/>
      </p:sp>
      <p:sp>
        <p:nvSpPr>
          <p:cNvPr id="92163" name="备注占位符 2">
            <a:extLst>
              <a:ext uri="{FF2B5EF4-FFF2-40B4-BE49-F238E27FC236}">
                <a16:creationId xmlns:a16="http://schemas.microsoft.com/office/drawing/2014/main" id="{CB05D995-8F02-4572-BDF3-8AADF3EB78CA}"/>
              </a:ext>
            </a:extLst>
          </p:cNvPr>
          <p:cNvSpPr>
            <a:spLocks noGrp="1"/>
          </p:cNvSpPr>
          <p:nvPr>
            <p:ph type="body" idx="1"/>
          </p:nvPr>
        </p:nvSpPr>
        <p:spPr>
          <a:ln/>
        </p:spPr>
        <p:txBody>
          <a:bodyPr/>
          <a:lstStyle/>
          <a:p>
            <a:pPr>
              <a:defRPr/>
            </a:pPr>
            <a:r>
              <a:rPr lang="en-US" altLang="zh-CN" b="1" i="1" dirty="0">
                <a:solidFill>
                  <a:schemeClr val="bg2">
                    <a:lumMod val="60000"/>
                    <a:lumOff val="40000"/>
                  </a:schemeClr>
                </a:solidFill>
                <a:latin typeface="Symbol" pitchFamily="18" charset="2"/>
              </a:rPr>
              <a:t>W</a:t>
            </a:r>
            <a:r>
              <a:rPr lang="zh-CN" altLang="en-US" b="1" dirty="0">
                <a:solidFill>
                  <a:schemeClr val="bg2">
                    <a:lumMod val="60000"/>
                    <a:lumOff val="40000"/>
                  </a:schemeClr>
                </a:solidFill>
                <a:latin typeface="Symbol" pitchFamily="18" charset="2"/>
              </a:rPr>
              <a:t>和</a:t>
            </a:r>
            <a:r>
              <a:rPr lang="en-US" altLang="zh-CN" b="1" i="1" dirty="0">
                <a:solidFill>
                  <a:schemeClr val="bg2">
                    <a:lumMod val="60000"/>
                    <a:lumOff val="40000"/>
                  </a:schemeClr>
                </a:solidFill>
                <a:latin typeface="Symbol" pitchFamily="18" charset="2"/>
              </a:rPr>
              <a:t>w</a:t>
            </a:r>
            <a:r>
              <a:rPr lang="en-US" altLang="zh-CN" b="1" dirty="0">
                <a:solidFill>
                  <a:schemeClr val="bg2">
                    <a:lumMod val="60000"/>
                    <a:lumOff val="40000"/>
                  </a:schemeClr>
                </a:solidFill>
                <a:latin typeface="Symbol" pitchFamily="18" charset="2"/>
              </a:rPr>
              <a:t> </a:t>
            </a:r>
            <a:r>
              <a:rPr lang="zh-CN" altLang="en-US" b="1" dirty="0">
                <a:solidFill>
                  <a:schemeClr val="bg2">
                    <a:lumMod val="60000"/>
                    <a:lumOff val="40000"/>
                  </a:schemeClr>
                </a:solidFill>
                <a:latin typeface="Symbol" pitchFamily="18" charset="2"/>
              </a:rPr>
              <a:t>的关系</a:t>
            </a:r>
          </a:p>
          <a:p>
            <a:pPr>
              <a:defRPr/>
            </a:pPr>
            <a:endParaRPr lang="zh-CN" altLang="en-US" dirty="0"/>
          </a:p>
        </p:txBody>
      </p:sp>
      <p:sp>
        <p:nvSpPr>
          <p:cNvPr id="98308" name="灯片编号占位符 3">
            <a:extLst>
              <a:ext uri="{FF2B5EF4-FFF2-40B4-BE49-F238E27FC236}">
                <a16:creationId xmlns:a16="http://schemas.microsoft.com/office/drawing/2014/main" id="{1CC6FD95-ECCC-4319-9067-6A7B8E6EE2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55A02F-7DFE-487E-ADFD-F2094005F2D3}" type="slidenum">
              <a:rPr lang="zh-CN" altLang="en-US"/>
              <a:pPr eaLnBrk="1" hangingPunct="1"/>
              <a:t>71</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447803C9-B55E-474B-9AF9-92D95FC4B8E1}"/>
              </a:ext>
            </a:extLst>
          </p:cNvPr>
          <p:cNvSpPr>
            <a:spLocks noGrp="1" noRot="1" noChangeAspect="1" noTextEdit="1"/>
          </p:cNvSpPr>
          <p:nvPr>
            <p:ph type="sldImg"/>
          </p:nvPr>
        </p:nvSpPr>
        <p:spPr/>
      </p:sp>
      <p:sp>
        <p:nvSpPr>
          <p:cNvPr id="3" name="备注占位符 2">
            <a:extLst>
              <a:ext uri="{FF2B5EF4-FFF2-40B4-BE49-F238E27FC236}">
                <a16:creationId xmlns:a16="http://schemas.microsoft.com/office/drawing/2014/main" id="{1C68167D-2C16-4F51-8071-8D12E462B41F}"/>
              </a:ext>
            </a:extLst>
          </p:cNvPr>
          <p:cNvSpPr>
            <a:spLocks noGrp="1"/>
          </p:cNvSpPr>
          <p:nvPr>
            <p:ph type="body" idx="1"/>
          </p:nvPr>
        </p:nvSpPr>
        <p:spPr/>
        <p:txBody>
          <a:bodyPr>
            <a:normAutofit fontScale="92500" lnSpcReduction="20000"/>
          </a:bodyPr>
          <a:lstStyle/>
          <a:p>
            <a:pPr>
              <a:defRPr/>
            </a:pPr>
            <a:r>
              <a:rPr lang="zh-CN" altLang="en-US" dirty="0">
                <a:solidFill>
                  <a:srgbClr val="000000"/>
                </a:solidFill>
              </a:rPr>
              <a:t>与脉冲响应不变法相比，双线性变换的主要优点：</a:t>
            </a:r>
            <a:r>
              <a:rPr lang="en-US" altLang="zh-CN" dirty="0">
                <a:solidFill>
                  <a:srgbClr val="000000"/>
                </a:solidFill>
              </a:rPr>
              <a:t>S</a:t>
            </a:r>
            <a:r>
              <a:rPr lang="zh-CN" altLang="en-US" dirty="0">
                <a:solidFill>
                  <a:srgbClr val="000000"/>
                </a:solidFill>
              </a:rPr>
              <a:t>平 面与</a:t>
            </a:r>
            <a:r>
              <a:rPr lang="en-US" altLang="zh-CN" dirty="0">
                <a:solidFill>
                  <a:srgbClr val="000000"/>
                </a:solidFill>
              </a:rPr>
              <a:t>Z</a:t>
            </a:r>
            <a:r>
              <a:rPr lang="zh-CN" altLang="en-US" dirty="0">
                <a:solidFill>
                  <a:srgbClr val="000000"/>
                </a:solidFill>
              </a:rPr>
              <a:t>平面是单值的一一对应关系（靠频率的严重非线性关系得到的），即整个</a:t>
            </a:r>
            <a:r>
              <a:rPr lang="en-US" altLang="zh-CN" dirty="0" err="1">
                <a:solidFill>
                  <a:srgbClr val="000000"/>
                </a:solidFill>
              </a:rPr>
              <a:t>jΩ</a:t>
            </a:r>
            <a:r>
              <a:rPr lang="zh-CN" altLang="en-US" dirty="0">
                <a:solidFill>
                  <a:srgbClr val="000000"/>
                </a:solidFill>
              </a:rPr>
              <a:t>轴单值的对应于单位圆一周</a:t>
            </a:r>
            <a:endParaRPr lang="en-US" altLang="zh-CN" dirty="0">
              <a:solidFill>
                <a:srgbClr val="000000"/>
              </a:solidFill>
            </a:endParaRPr>
          </a:p>
          <a:p>
            <a:pPr algn="just">
              <a:defRPr/>
            </a:pPr>
            <a:r>
              <a:rPr lang="zh-CN" altLang="en-US" dirty="0">
                <a:solidFill>
                  <a:srgbClr val="000000"/>
                </a:solidFill>
              </a:rPr>
              <a:t>双线性变换缺点： </a:t>
            </a:r>
            <a:r>
              <a:rPr lang="en-US" altLang="zh-CN" dirty="0">
                <a:solidFill>
                  <a:srgbClr val="000000"/>
                </a:solidFill>
              </a:rPr>
              <a:t>Ω</a:t>
            </a:r>
            <a:r>
              <a:rPr lang="zh-CN" altLang="en-US" dirty="0">
                <a:solidFill>
                  <a:srgbClr val="000000"/>
                </a:solidFill>
              </a:rPr>
              <a:t>与</a:t>
            </a:r>
            <a:r>
              <a:rPr lang="en-US" altLang="zh-CN" dirty="0">
                <a:solidFill>
                  <a:srgbClr val="000000"/>
                </a:solidFill>
              </a:rPr>
              <a:t>ω</a:t>
            </a:r>
            <a:r>
              <a:rPr lang="zh-CN" altLang="en-US" dirty="0">
                <a:solidFill>
                  <a:srgbClr val="000000"/>
                </a:solidFill>
              </a:rPr>
              <a:t>成非线性关系，导致：</a:t>
            </a:r>
          </a:p>
          <a:p>
            <a:pPr algn="just">
              <a:defRPr/>
            </a:pPr>
            <a:r>
              <a:rPr lang="zh-CN" altLang="en-US" dirty="0">
                <a:solidFill>
                  <a:srgbClr val="000000"/>
                </a:solidFill>
              </a:rPr>
              <a:t>  </a:t>
            </a:r>
            <a:r>
              <a:rPr lang="en-US" altLang="zh-CN" dirty="0">
                <a:solidFill>
                  <a:srgbClr val="000000"/>
                </a:solidFill>
              </a:rPr>
              <a:t>a. </a:t>
            </a:r>
            <a:r>
              <a:rPr lang="zh-CN" altLang="en-US" dirty="0">
                <a:solidFill>
                  <a:srgbClr val="000000"/>
                </a:solidFill>
              </a:rPr>
              <a:t>数字滤波器的幅频响应相对于模拟滤波器的幅频响应有畸变，</a:t>
            </a:r>
            <a:r>
              <a:rPr lang="en-US" altLang="zh-CN" dirty="0">
                <a:solidFill>
                  <a:srgbClr val="000000"/>
                </a:solidFill>
              </a:rPr>
              <a:t>(</a:t>
            </a:r>
            <a:r>
              <a:rPr lang="zh-CN" altLang="en-US" dirty="0">
                <a:solidFill>
                  <a:srgbClr val="000000"/>
                </a:solidFill>
              </a:rPr>
              <a:t>使数字滤波器与模拟滤波器在响应与频率的对应关系上发生畸变</a:t>
            </a:r>
            <a:r>
              <a:rPr lang="en-US" altLang="zh-CN" dirty="0">
                <a:solidFill>
                  <a:srgbClr val="000000"/>
                </a:solidFill>
              </a:rPr>
              <a:t>)</a:t>
            </a:r>
            <a:r>
              <a:rPr lang="zh-CN" altLang="en-US" dirty="0">
                <a:solidFill>
                  <a:srgbClr val="000000"/>
                </a:solidFill>
              </a:rPr>
              <a:t>。     </a:t>
            </a:r>
          </a:p>
          <a:p>
            <a:pPr algn="just">
              <a:defRPr/>
            </a:pPr>
            <a:r>
              <a:rPr lang="zh-CN" altLang="en-US" dirty="0">
                <a:solidFill>
                  <a:srgbClr val="000000"/>
                </a:solidFill>
              </a:rPr>
              <a:t>      例如，一个模拟微分器，它的幅度与频率是直线关系，但通过双线性变换后，就不可能得到数字微分器</a:t>
            </a:r>
          </a:p>
          <a:p>
            <a:pPr>
              <a:defRPr/>
            </a:pPr>
            <a:r>
              <a:rPr lang="en-US" altLang="zh-CN" dirty="0">
                <a:solidFill>
                  <a:srgbClr val="000000"/>
                </a:solidFill>
              </a:rPr>
              <a:t>b. </a:t>
            </a:r>
            <a:r>
              <a:rPr lang="zh-CN" altLang="en-US" dirty="0">
                <a:solidFill>
                  <a:srgbClr val="000000"/>
                </a:solidFill>
              </a:rPr>
              <a:t>线性相位模拟滤波器经双线性变换后，得到的数字滤波器为非线性相位。</a:t>
            </a:r>
          </a:p>
          <a:p>
            <a:pPr>
              <a:defRPr/>
            </a:pPr>
            <a:r>
              <a:rPr lang="zh-CN" altLang="en-US" dirty="0">
                <a:solidFill>
                  <a:srgbClr val="000000"/>
                </a:solidFill>
              </a:rPr>
              <a:t>  </a:t>
            </a:r>
            <a:r>
              <a:rPr lang="en-US" altLang="zh-CN" dirty="0">
                <a:solidFill>
                  <a:srgbClr val="000000"/>
                </a:solidFill>
              </a:rPr>
              <a:t>c.</a:t>
            </a:r>
            <a:r>
              <a:rPr lang="zh-CN" altLang="en-US" dirty="0">
                <a:solidFill>
                  <a:srgbClr val="000000"/>
                </a:solidFill>
              </a:rPr>
              <a:t>要求模拟滤波器的幅频响应必须是分段恒定的，故双线性变换只能用于设计低通、高通、带通、带阻等选频滤波器。</a:t>
            </a:r>
            <a:endParaRPr lang="en-US" altLang="zh-CN" dirty="0">
              <a:solidFill>
                <a:srgbClr val="000000"/>
              </a:solidFill>
            </a:endParaRPr>
          </a:p>
          <a:p>
            <a:pPr>
              <a:defRPr/>
            </a:pPr>
            <a:r>
              <a:rPr lang="zh-CN" altLang="en-US" dirty="0">
                <a:solidFill>
                  <a:srgbClr val="000000"/>
                </a:solidFill>
                <a:latin typeface="宋体" pitchFamily="2" charset="-122"/>
              </a:rPr>
              <a:t>虽然双线性变换有这样的缺点，但它目前仍是使用得最普遍、最有成效的一种设计工具。这是因为大多数滤波器都具有分段常数的频响特性，如低通、高通、带通和带阻等，它们在通带内要求逼近一个衰减为零的常数特性，在阻带部分要求逼近一个衰减为∞的常数特性，这种特性的滤波器通过双线性变换后，虽然频率发生了非线性变化，但其幅频特性仍保持分段常数的特性。</a:t>
            </a:r>
            <a:r>
              <a:rPr lang="zh-CN" altLang="en-US" dirty="0">
                <a:solidFill>
                  <a:srgbClr val="000000"/>
                </a:solidFill>
              </a:rPr>
              <a:t> </a:t>
            </a:r>
            <a:endParaRPr lang="en-US" altLang="zh-CN" dirty="0">
              <a:solidFill>
                <a:srgbClr val="000000"/>
              </a:solidFill>
            </a:endParaRPr>
          </a:p>
          <a:p>
            <a:pPr>
              <a:defRPr/>
            </a:pPr>
            <a:endParaRPr lang="en-US" altLang="zh-CN" dirty="0">
              <a:solidFill>
                <a:srgbClr val="000000"/>
              </a:solidFill>
            </a:endParaRPr>
          </a:p>
          <a:p>
            <a:pPr>
              <a:defRPr/>
            </a:pPr>
            <a:r>
              <a:rPr lang="zh-CN" altLang="en-US" dirty="0">
                <a:solidFill>
                  <a:srgbClr val="000000"/>
                </a:solidFill>
                <a:latin typeface="宋体" pitchFamily="2" charset="-122"/>
              </a:rPr>
              <a:t>频率点的畸变可以通过预畸来加以校正。即将模拟滤波器的临界频率事先加以畸变，然后通过双线性变换后正好映射到所需要的频率上。</a:t>
            </a:r>
            <a:endParaRPr lang="en-US" altLang="zh-CN" dirty="0">
              <a:solidFill>
                <a:srgbClr val="000000"/>
              </a:solidFill>
              <a:latin typeface="宋体" pitchFamily="2" charset="-122"/>
            </a:endParaRPr>
          </a:p>
          <a:p>
            <a:pPr>
              <a:defRPr/>
            </a:pPr>
            <a:endParaRPr lang="en-US" altLang="zh-CN" dirty="0">
              <a:solidFill>
                <a:srgbClr val="000000"/>
              </a:solidFill>
              <a:latin typeface="宋体" pitchFamily="2" charset="-122"/>
            </a:endParaRPr>
          </a:p>
          <a:p>
            <a:pPr>
              <a:defRPr/>
            </a:pPr>
            <a:r>
              <a:rPr lang="zh-CN" altLang="en-US" dirty="0">
                <a:solidFill>
                  <a:srgbClr val="000000"/>
                </a:solidFill>
              </a:rPr>
              <a:t>双线性变换比脉冲响应法的设计计算更直接和简单。由于</a:t>
            </a:r>
            <a:r>
              <a:rPr lang="en-US" altLang="zh-CN" dirty="0">
                <a:solidFill>
                  <a:srgbClr val="000000"/>
                </a:solidFill>
              </a:rPr>
              <a:t>s</a:t>
            </a:r>
            <a:r>
              <a:rPr lang="zh-CN" altLang="en-US" dirty="0">
                <a:solidFill>
                  <a:srgbClr val="000000"/>
                </a:solidFill>
              </a:rPr>
              <a:t>与</a:t>
            </a:r>
            <a:r>
              <a:rPr lang="en-US" altLang="zh-CN" dirty="0">
                <a:solidFill>
                  <a:srgbClr val="000000"/>
                </a:solidFill>
              </a:rPr>
              <a:t>z</a:t>
            </a:r>
            <a:r>
              <a:rPr lang="zh-CN" altLang="en-US" dirty="0">
                <a:solidFill>
                  <a:srgbClr val="000000"/>
                </a:solidFill>
              </a:rPr>
              <a:t>之间的简单代数关系，所以从模拟传递函数可直接通过代数置换得到数字滤波器的传递函数。</a:t>
            </a:r>
            <a:endParaRPr lang="en-US" altLang="zh-CN" dirty="0">
              <a:solidFill>
                <a:srgbClr val="000000"/>
              </a:solidFill>
            </a:endParaRPr>
          </a:p>
          <a:p>
            <a:pPr>
              <a:defRPr/>
            </a:pPr>
            <a:r>
              <a:rPr lang="zh-CN" altLang="en-US" dirty="0">
                <a:solidFill>
                  <a:srgbClr val="000000"/>
                </a:solidFill>
                <a:latin typeface="宋体" pitchFamily="2" charset="-122"/>
              </a:rPr>
              <a:t>这些都比脉冲响应不变法的部分分式分解便捷得多，</a:t>
            </a:r>
            <a:endParaRPr lang="en-US" altLang="zh-CN" dirty="0">
              <a:solidFill>
                <a:srgbClr val="000000"/>
              </a:solidFill>
              <a:latin typeface="宋体" pitchFamily="2" charset="-122"/>
            </a:endParaRPr>
          </a:p>
          <a:p>
            <a:pPr>
              <a:defRPr/>
            </a:pPr>
            <a:r>
              <a:rPr lang="zh-CN" altLang="en-US" dirty="0">
                <a:solidFill>
                  <a:srgbClr val="000000"/>
                </a:solidFill>
                <a:latin typeface="宋体" pitchFamily="2" charset="-122"/>
              </a:rPr>
              <a:t>一般，当着眼于滤波器的时域瞬态响应时，采用脉冲响应不变法较好，而其他情况下，对于</a:t>
            </a:r>
            <a:r>
              <a:rPr lang="en-US" altLang="zh-CN" dirty="0">
                <a:solidFill>
                  <a:srgbClr val="000000"/>
                </a:solidFill>
                <a:latin typeface="宋体" pitchFamily="2" charset="-122"/>
              </a:rPr>
              <a:t>IIR</a:t>
            </a:r>
            <a:r>
              <a:rPr lang="zh-CN" altLang="en-US" dirty="0">
                <a:solidFill>
                  <a:srgbClr val="000000"/>
                </a:solidFill>
                <a:latin typeface="宋体" pitchFamily="2" charset="-122"/>
              </a:rPr>
              <a:t>的设计，大多采用双线性变换。</a:t>
            </a:r>
            <a:r>
              <a:rPr lang="zh-CN" altLang="en-US" dirty="0">
                <a:solidFill>
                  <a:srgbClr val="000000"/>
                </a:solidFill>
              </a:rPr>
              <a:t> </a:t>
            </a:r>
            <a:endParaRPr lang="en-US" altLang="zh-CN" dirty="0">
              <a:solidFill>
                <a:srgbClr val="000000"/>
              </a:solidFill>
            </a:endParaRPr>
          </a:p>
          <a:p>
            <a:pPr>
              <a:defRPr/>
            </a:pPr>
            <a:endParaRPr lang="en-US" altLang="zh-CN" dirty="0">
              <a:solidFill>
                <a:srgbClr val="000000"/>
              </a:solidFill>
            </a:endParaRPr>
          </a:p>
          <a:p>
            <a:pPr>
              <a:defRPr/>
            </a:pPr>
            <a:r>
              <a:rPr lang="zh-CN" altLang="en-US" dirty="0">
                <a:solidFill>
                  <a:srgbClr val="000000"/>
                </a:solidFill>
              </a:rPr>
              <a:t>参考</a:t>
            </a:r>
            <a:r>
              <a:rPr lang="en-US" altLang="zh-CN" dirty="0">
                <a:solidFill>
                  <a:srgbClr val="000000"/>
                </a:solidFill>
              </a:rPr>
              <a:t>《</a:t>
            </a:r>
            <a:r>
              <a:rPr lang="zh-CN" altLang="en-US" dirty="0">
                <a:solidFill>
                  <a:srgbClr val="000000"/>
                </a:solidFill>
              </a:rPr>
              <a:t>吴镇扬</a:t>
            </a:r>
            <a:r>
              <a:rPr lang="en-US" altLang="zh-CN" dirty="0">
                <a:solidFill>
                  <a:srgbClr val="000000"/>
                </a:solidFill>
              </a:rPr>
              <a:t>ch3_2》</a:t>
            </a:r>
            <a:endParaRPr lang="zh-CN" altLang="en-US" dirty="0"/>
          </a:p>
          <a:p>
            <a:pPr>
              <a:defRPr/>
            </a:pPr>
            <a:endParaRPr lang="zh-CN" altLang="en-US" dirty="0"/>
          </a:p>
        </p:txBody>
      </p:sp>
      <p:sp>
        <p:nvSpPr>
          <p:cNvPr id="99332" name="灯片编号占位符 3">
            <a:extLst>
              <a:ext uri="{FF2B5EF4-FFF2-40B4-BE49-F238E27FC236}">
                <a16:creationId xmlns:a16="http://schemas.microsoft.com/office/drawing/2014/main" id="{14A2354F-E487-4B0D-A45F-03EFFA1D21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E0E2AC-E517-4FD4-9E37-C691440AFEF8}" type="slidenum">
              <a:rPr lang="zh-CN" altLang="en-US"/>
              <a:pPr eaLnBrk="1" hangingPunct="1"/>
              <a:t>72</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30945B9A-BC0B-4DFB-958F-05A6A6D82504}"/>
              </a:ext>
            </a:extLst>
          </p:cNvPr>
          <p:cNvSpPr>
            <a:spLocks noGrp="1" noRot="1" noChangeAspect="1" noTextEdit="1"/>
          </p:cNvSpPr>
          <p:nvPr>
            <p:ph type="sldImg"/>
          </p:nvPr>
        </p:nvSpPr>
        <p:spPr/>
      </p:sp>
      <p:sp>
        <p:nvSpPr>
          <p:cNvPr id="100355" name="备注占位符 2">
            <a:extLst>
              <a:ext uri="{FF2B5EF4-FFF2-40B4-BE49-F238E27FC236}">
                <a16:creationId xmlns:a16="http://schemas.microsoft.com/office/drawing/2014/main" id="{ABA47B49-7E9A-48F7-B9A2-26A11A96DC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6" name="灯片编号占位符 3">
            <a:extLst>
              <a:ext uri="{FF2B5EF4-FFF2-40B4-BE49-F238E27FC236}">
                <a16:creationId xmlns:a16="http://schemas.microsoft.com/office/drawing/2014/main" id="{2FADC6F8-8540-4E91-9E7A-3A6EE1266F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772AFB-2A0B-46AC-9604-F448AF433907}" type="slidenum">
              <a:rPr lang="zh-CN" altLang="en-US"/>
              <a:pPr eaLnBrk="1" hangingPunct="1"/>
              <a:t>75</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DDF92155-9964-4060-9E3D-69D1FCF809A7}"/>
              </a:ext>
            </a:extLst>
          </p:cNvPr>
          <p:cNvSpPr>
            <a:spLocks noGrp="1" noRot="1" noChangeAspect="1" noTextEdit="1"/>
          </p:cNvSpPr>
          <p:nvPr>
            <p:ph type="sldImg"/>
          </p:nvPr>
        </p:nvSpPr>
        <p:spPr/>
      </p:sp>
      <p:sp>
        <p:nvSpPr>
          <p:cNvPr id="101379" name="备注占位符 2">
            <a:extLst>
              <a:ext uri="{FF2B5EF4-FFF2-40B4-BE49-F238E27FC236}">
                <a16:creationId xmlns:a16="http://schemas.microsoft.com/office/drawing/2014/main" id="{5A7C4A6E-2618-411F-82A6-B37CFBE9902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80" name="灯片编号占位符 3">
            <a:extLst>
              <a:ext uri="{FF2B5EF4-FFF2-40B4-BE49-F238E27FC236}">
                <a16:creationId xmlns:a16="http://schemas.microsoft.com/office/drawing/2014/main" id="{3BB8497F-44C2-4918-AEA6-E36C00F145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05933A-29F1-4160-B330-DF03BF24C1BB}" type="slidenum">
              <a:rPr lang="zh-CN" altLang="en-US"/>
              <a:pPr eaLnBrk="1" hangingPunct="1"/>
              <a:t>76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0E56F5-0D7E-46B0-AE41-4A2353AC150E}" type="slidenum">
              <a:rPr lang="zh-CN" altLang="en-US" smtClean="0"/>
              <a:pPr/>
              <a:t>2</a:t>
            </a:fld>
            <a:endParaRPr lang="en-US" altLang="zh-CN"/>
          </a:p>
        </p:txBody>
      </p:sp>
    </p:spTree>
    <p:extLst>
      <p:ext uri="{BB962C8B-B14F-4D97-AF65-F5344CB8AC3E}">
        <p14:creationId xmlns:p14="http://schemas.microsoft.com/office/powerpoint/2010/main" val="80626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a:extLst>
              <a:ext uri="{FF2B5EF4-FFF2-40B4-BE49-F238E27FC236}">
                <a16:creationId xmlns:a16="http://schemas.microsoft.com/office/drawing/2014/main" id="{E46626EE-EA57-4F86-B266-1F8E29639EBB}"/>
              </a:ext>
            </a:extLst>
          </p:cNvPr>
          <p:cNvSpPr>
            <a:spLocks noGrp="1" noRot="1" noChangeAspect="1" noTextEdit="1"/>
          </p:cNvSpPr>
          <p:nvPr>
            <p:ph type="sldImg"/>
          </p:nvPr>
        </p:nvSpPr>
        <p:spPr/>
      </p:sp>
      <p:sp>
        <p:nvSpPr>
          <p:cNvPr id="102403" name="备注占位符 2">
            <a:extLst>
              <a:ext uri="{FF2B5EF4-FFF2-40B4-BE49-F238E27FC236}">
                <a16:creationId xmlns:a16="http://schemas.microsoft.com/office/drawing/2014/main" id="{AD6ADB3B-90E6-48E3-A08D-5C4E02EB41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00"/>
                </a:solidFill>
              </a:rPr>
              <a:t>对于双线性变换法，由于频率的非线性变换，使截止区的衰减越来越快，最后在折叠频率处</a:t>
            </a:r>
            <a:r>
              <a:rPr lang="en-US" altLang="zh-CN">
                <a:solidFill>
                  <a:srgbClr val="000000"/>
                </a:solidFill>
              </a:rPr>
              <a:t>(z=-1,Ω=π</a:t>
            </a:r>
            <a:r>
              <a:rPr lang="zh-CN" altLang="en-US">
                <a:solidFill>
                  <a:srgbClr val="000000"/>
                </a:solidFill>
              </a:rPr>
              <a:t>）形成一个一阶传输零点</a:t>
            </a:r>
            <a:r>
              <a:rPr lang="en-US" altLang="zh-CN">
                <a:solidFill>
                  <a:srgbClr val="000000"/>
                </a:solidFill>
              </a:rPr>
              <a:t>,</a:t>
            </a:r>
            <a:r>
              <a:rPr lang="zh-CN" altLang="en-US">
                <a:solidFill>
                  <a:srgbClr val="000000"/>
                </a:solidFill>
              </a:rPr>
              <a:t>这个一阶零点正是模拟滤波器在</a:t>
            </a:r>
            <a:r>
              <a:rPr lang="en-US" altLang="zh-CN">
                <a:solidFill>
                  <a:srgbClr val="000000"/>
                </a:solidFill>
              </a:rPr>
              <a:t>ω=</a:t>
            </a:r>
            <a:r>
              <a:rPr lang="zh-CN" altLang="en-US">
                <a:solidFill>
                  <a:srgbClr val="000000"/>
                </a:solidFill>
              </a:rPr>
              <a:t>∞处的一阶传输零点（无限零点）通过映射形成的。因此</a:t>
            </a:r>
            <a:r>
              <a:rPr lang="en-US" altLang="zh-CN">
                <a:solidFill>
                  <a:srgbClr val="000000"/>
                </a:solidFill>
              </a:rPr>
              <a:t>,</a:t>
            </a:r>
            <a:r>
              <a:rPr lang="zh-CN" altLang="en-US">
                <a:solidFill>
                  <a:srgbClr val="000000"/>
                </a:solidFill>
              </a:rPr>
              <a:t>双线性变换法使过渡带变窄</a:t>
            </a:r>
            <a:r>
              <a:rPr lang="en-US" altLang="zh-CN">
                <a:solidFill>
                  <a:srgbClr val="000000"/>
                </a:solidFill>
              </a:rPr>
              <a:t>,</a:t>
            </a:r>
            <a:r>
              <a:rPr lang="zh-CN" altLang="en-US">
                <a:solidFill>
                  <a:srgbClr val="000000"/>
                </a:solidFill>
              </a:rPr>
              <a:t>对频率的选择性改善</a:t>
            </a:r>
            <a:r>
              <a:rPr lang="en-US" altLang="zh-CN">
                <a:solidFill>
                  <a:srgbClr val="000000"/>
                </a:solidFill>
              </a:rPr>
              <a:t>,</a:t>
            </a:r>
            <a:r>
              <a:rPr lang="zh-CN" altLang="en-US">
                <a:solidFill>
                  <a:srgbClr val="000000"/>
                </a:solidFill>
              </a:rPr>
              <a:t>而脉冲响应不变法存在混淆</a:t>
            </a:r>
            <a:r>
              <a:rPr lang="en-US" altLang="zh-CN">
                <a:solidFill>
                  <a:srgbClr val="000000"/>
                </a:solidFill>
              </a:rPr>
              <a:t>,</a:t>
            </a:r>
            <a:r>
              <a:rPr lang="zh-CN" altLang="en-US">
                <a:solidFill>
                  <a:srgbClr val="000000"/>
                </a:solidFill>
              </a:rPr>
              <a:t>且没有传输零点。</a:t>
            </a:r>
            <a:endParaRPr lang="en-US" altLang="zh-CN">
              <a:solidFill>
                <a:srgbClr val="000000"/>
              </a:solidFill>
            </a:endParaRPr>
          </a:p>
          <a:p>
            <a:endParaRPr lang="en-US" altLang="zh-CN">
              <a:solidFill>
                <a:srgbClr val="000000"/>
              </a:solidFill>
            </a:endParaRPr>
          </a:p>
          <a:p>
            <a:pPr eaLnBrk="1" hangingPunct="1">
              <a:buFont typeface="Wingdings" panose="05000000000000000000" pitchFamily="2" charset="2"/>
              <a:buNone/>
            </a:pPr>
            <a:r>
              <a:rPr lang="zh-CN" altLang="en-US"/>
              <a:t>根轨迹起于</a:t>
            </a:r>
            <a:r>
              <a:rPr lang="zh-CN" altLang="en-US" b="1">
                <a:solidFill>
                  <a:srgbClr val="FF0000"/>
                </a:solidFill>
              </a:rPr>
              <a:t>开环极点</a:t>
            </a:r>
            <a:r>
              <a:rPr lang="zh-CN" altLang="en-US"/>
              <a:t>终于</a:t>
            </a:r>
            <a:r>
              <a:rPr lang="zh-CN" altLang="en-US" b="1">
                <a:solidFill>
                  <a:srgbClr val="FF0000"/>
                </a:solidFill>
              </a:rPr>
              <a:t>开环零点</a:t>
            </a:r>
            <a:endParaRPr lang="zh-CN" altLang="en-US"/>
          </a:p>
          <a:p>
            <a:endParaRPr lang="zh-CN" altLang="en-US"/>
          </a:p>
        </p:txBody>
      </p:sp>
      <p:sp>
        <p:nvSpPr>
          <p:cNvPr id="102404" name="灯片编号占位符 3">
            <a:extLst>
              <a:ext uri="{FF2B5EF4-FFF2-40B4-BE49-F238E27FC236}">
                <a16:creationId xmlns:a16="http://schemas.microsoft.com/office/drawing/2014/main" id="{58518A89-74CA-4D80-A836-3D72D8AFB1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518433-CAA0-4B5D-A25A-F0692D6816CC}" type="slidenum">
              <a:rPr lang="zh-CN" altLang="en-US"/>
              <a:pPr eaLnBrk="1" hangingPunct="1"/>
              <a:t>77</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481A8B5F-95F1-49BC-83FA-6E15398FB74B}"/>
              </a:ext>
            </a:extLst>
          </p:cNvPr>
          <p:cNvSpPr>
            <a:spLocks noGrp="1" noRot="1" noChangeAspect="1" noTextEdit="1"/>
          </p:cNvSpPr>
          <p:nvPr>
            <p:ph type="sldImg"/>
          </p:nvPr>
        </p:nvSpPr>
        <p:spPr/>
      </p:sp>
      <p:sp>
        <p:nvSpPr>
          <p:cNvPr id="103427" name="备注占位符 2">
            <a:extLst>
              <a:ext uri="{FF2B5EF4-FFF2-40B4-BE49-F238E27FC236}">
                <a16:creationId xmlns:a16="http://schemas.microsoft.com/office/drawing/2014/main" id="{6C7D446F-2A71-4E15-8BA3-B15FB38B4B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00"/>
                </a:solidFill>
              </a:rPr>
              <a:t>在折叠频率处</a:t>
            </a:r>
            <a:r>
              <a:rPr lang="en-US" altLang="zh-CN">
                <a:solidFill>
                  <a:srgbClr val="000000"/>
                </a:solidFill>
              </a:rPr>
              <a:t>(z=-1,Ω=π</a:t>
            </a:r>
            <a:r>
              <a:rPr lang="zh-CN" altLang="en-US">
                <a:solidFill>
                  <a:srgbClr val="000000"/>
                </a:solidFill>
              </a:rPr>
              <a:t>）形成一个二阶传输零点</a:t>
            </a:r>
            <a:endParaRPr lang="zh-CN" altLang="en-US"/>
          </a:p>
        </p:txBody>
      </p:sp>
      <p:sp>
        <p:nvSpPr>
          <p:cNvPr id="103428" name="灯片编号占位符 3">
            <a:extLst>
              <a:ext uri="{FF2B5EF4-FFF2-40B4-BE49-F238E27FC236}">
                <a16:creationId xmlns:a16="http://schemas.microsoft.com/office/drawing/2014/main" id="{2F991BCD-0F31-4628-9CA7-BE3AB0706F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59215F7-607B-40CF-BAAE-56326FCFAE1F}" type="slidenum">
              <a:rPr lang="zh-CN" altLang="en-US"/>
              <a:pPr eaLnBrk="1" hangingPunct="1"/>
              <a:t>79</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6A722D39-2E36-45CD-BC34-213ED6D6C951}"/>
              </a:ext>
            </a:extLst>
          </p:cNvPr>
          <p:cNvSpPr>
            <a:spLocks noGrp="1" noRot="1" noChangeAspect="1" noTextEdit="1"/>
          </p:cNvSpPr>
          <p:nvPr>
            <p:ph type="sldImg"/>
          </p:nvPr>
        </p:nvSpPr>
        <p:spPr/>
      </p:sp>
      <p:sp>
        <p:nvSpPr>
          <p:cNvPr id="104451" name="备注占位符 2">
            <a:extLst>
              <a:ext uri="{FF2B5EF4-FFF2-40B4-BE49-F238E27FC236}">
                <a16:creationId xmlns:a16="http://schemas.microsoft.com/office/drawing/2014/main" id="{13DC3409-87F6-4228-915E-95A100FDF9D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52" name="灯片编号占位符 3">
            <a:extLst>
              <a:ext uri="{FF2B5EF4-FFF2-40B4-BE49-F238E27FC236}">
                <a16:creationId xmlns:a16="http://schemas.microsoft.com/office/drawing/2014/main" id="{FCC96EC4-35B7-4644-BAD8-33BDE52B79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3E43DC-DC2F-411F-98A7-75DCDBFA7DEE}" type="slidenum">
              <a:rPr lang="zh-CN" altLang="en-US"/>
              <a:pPr eaLnBrk="1" hangingPunct="1"/>
              <a:t>81</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F4B67AB4-20AB-4F5A-BD0F-EE0AC11C14B7}"/>
              </a:ext>
            </a:extLst>
          </p:cNvPr>
          <p:cNvSpPr>
            <a:spLocks noGrp="1" noRot="1" noChangeAspect="1" noTextEdit="1"/>
          </p:cNvSpPr>
          <p:nvPr>
            <p:ph type="sldImg"/>
          </p:nvPr>
        </p:nvSpPr>
        <p:spPr/>
      </p:sp>
      <p:sp>
        <p:nvSpPr>
          <p:cNvPr id="105475" name="备注占位符 2">
            <a:extLst>
              <a:ext uri="{FF2B5EF4-FFF2-40B4-BE49-F238E27FC236}">
                <a16:creationId xmlns:a16="http://schemas.microsoft.com/office/drawing/2014/main" id="{241EC0DD-AFBB-4394-B128-EBCE9BC8C3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（巴特沃兹）</a:t>
            </a:r>
          </a:p>
        </p:txBody>
      </p:sp>
      <p:sp>
        <p:nvSpPr>
          <p:cNvPr id="105476" name="灯片编号占位符 3">
            <a:extLst>
              <a:ext uri="{FF2B5EF4-FFF2-40B4-BE49-F238E27FC236}">
                <a16:creationId xmlns:a16="http://schemas.microsoft.com/office/drawing/2014/main" id="{C86BC9AA-F7B8-4CD4-B1B3-99443A3F368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97E9638-4782-4935-AA5F-F74570BF64BD}" type="slidenum">
              <a:rPr lang="zh-CN" altLang="en-US"/>
              <a:pPr eaLnBrk="1" hangingPunct="1"/>
              <a:t>86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DFABDAD-2239-4006-9189-F4F10CD1A8E8}"/>
              </a:ext>
            </a:extLst>
          </p:cNvPr>
          <p:cNvSpPr>
            <a:spLocks noGrp="1" noRot="1" noChangeAspect="1" noChangeArrowheads="1" noTextEdit="1"/>
          </p:cNvSpPr>
          <p:nvPr>
            <p:ph type="sldImg"/>
          </p:nvPr>
        </p:nvSpPr>
        <p:spPr/>
      </p:sp>
      <p:sp>
        <p:nvSpPr>
          <p:cNvPr id="87043" name="Rectangle 3">
            <a:extLst>
              <a:ext uri="{FF2B5EF4-FFF2-40B4-BE49-F238E27FC236}">
                <a16:creationId xmlns:a16="http://schemas.microsoft.com/office/drawing/2014/main" id="{DC6FE612-6D41-4ABC-8981-3536CC429037}"/>
              </a:ext>
            </a:extLst>
          </p:cNvPr>
          <p:cNvSpPr>
            <a:spLocks noGrp="1" noRo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利用有限精度算法来实现这个系统函数：包括选择运算结构、选择合适的字长、以及有效数字的处理方法等</a:t>
            </a:r>
            <a:endParaRPr lang="en-US" altLang="zh-CN"/>
          </a:p>
          <a:p>
            <a:pPr eaLnBrk="1" hangingPunct="1"/>
            <a:r>
              <a:rPr lang="zh-CN" altLang="en-US"/>
              <a:t>参考程佩青</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2CCDDD05-EEA7-4393-A772-007ACCEE1E78}"/>
              </a:ext>
            </a:extLst>
          </p:cNvPr>
          <p:cNvSpPr>
            <a:spLocks noGrp="1" noRot="1" noChangeAspect="1" noTextEdit="1"/>
          </p:cNvSpPr>
          <p:nvPr>
            <p:ph type="sldImg"/>
          </p:nvPr>
        </p:nvSpPr>
        <p:spPr/>
      </p:sp>
      <p:sp>
        <p:nvSpPr>
          <p:cNvPr id="88067" name="备注占位符 2">
            <a:extLst>
              <a:ext uri="{FF2B5EF4-FFF2-40B4-BE49-F238E27FC236}">
                <a16:creationId xmlns:a16="http://schemas.microsoft.com/office/drawing/2014/main" id="{10128689-DB9B-405E-A06D-72F3F99CF7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i="1"/>
              <a:t>G</a:t>
            </a:r>
            <a:r>
              <a:rPr lang="en-US" altLang="zh-CN" b="1"/>
              <a:t>(</a:t>
            </a:r>
            <a:r>
              <a:rPr lang="en-US" altLang="zh-CN" b="1" i="1">
                <a:latin typeface="Symbol" panose="05050102010706020507" pitchFamily="18" charset="2"/>
              </a:rPr>
              <a:t>w</a:t>
            </a:r>
            <a:r>
              <a:rPr lang="en-US" altLang="zh-CN" b="1"/>
              <a:t>)=20lg|</a:t>
            </a:r>
            <a:r>
              <a:rPr lang="en-US" altLang="zh-CN" b="1" i="1"/>
              <a:t>H</a:t>
            </a:r>
            <a:r>
              <a:rPr lang="en-US" altLang="zh-CN" b="1"/>
              <a:t>(j</a:t>
            </a:r>
            <a:r>
              <a:rPr lang="en-US" altLang="zh-CN" b="1" i="1">
                <a:latin typeface="Symbol" panose="05050102010706020507" pitchFamily="18" charset="2"/>
              </a:rPr>
              <a:t>w</a:t>
            </a:r>
            <a:r>
              <a:rPr lang="en-US" altLang="zh-CN" b="1"/>
              <a:t>)|  dB     </a:t>
            </a:r>
            <a:r>
              <a:rPr lang="zh-CN" altLang="en-US" b="1"/>
              <a:t>滤波器的增益</a:t>
            </a:r>
            <a:r>
              <a:rPr lang="en-US" altLang="zh-CN" b="1"/>
              <a:t>(Gain)</a:t>
            </a:r>
            <a:r>
              <a:rPr lang="zh-CN" altLang="en-US" b="1"/>
              <a:t>函数</a:t>
            </a:r>
          </a:p>
          <a:p>
            <a:endParaRPr lang="zh-CN" altLang="en-US"/>
          </a:p>
        </p:txBody>
      </p:sp>
      <p:sp>
        <p:nvSpPr>
          <p:cNvPr id="88068" name="灯片编号占位符 3">
            <a:extLst>
              <a:ext uri="{FF2B5EF4-FFF2-40B4-BE49-F238E27FC236}">
                <a16:creationId xmlns:a16="http://schemas.microsoft.com/office/drawing/2014/main" id="{DBE25FDD-D926-40C0-9BD5-8B6C216BB7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E8E557-7967-4D41-86EE-467A133919AB}" type="slidenum">
              <a:rPr lang="zh-CN" altLang="en-US"/>
              <a:pPr eaLnBrk="1" hangingPunct="1"/>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0E56F5-0D7E-46B0-AE41-4A2353AC150E}" type="slidenum">
              <a:rPr lang="zh-CN" altLang="en-US" smtClean="0"/>
              <a:pPr/>
              <a:t>12</a:t>
            </a:fld>
            <a:endParaRPr lang="en-US" altLang="zh-CN"/>
          </a:p>
        </p:txBody>
      </p:sp>
    </p:spTree>
    <p:extLst>
      <p:ext uri="{BB962C8B-B14F-4D97-AF65-F5344CB8AC3E}">
        <p14:creationId xmlns:p14="http://schemas.microsoft.com/office/powerpoint/2010/main" val="96788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D36895FB-DF29-4BD5-9AAF-9E8F8A4C84A5}"/>
              </a:ext>
            </a:extLst>
          </p:cNvPr>
          <p:cNvSpPr>
            <a:spLocks noGrp="1" noRot="1" noChangeAspect="1" noTextEdit="1"/>
          </p:cNvSpPr>
          <p:nvPr>
            <p:ph type="sldImg"/>
          </p:nvPr>
        </p:nvSpPr>
        <p:spPr/>
      </p:sp>
      <p:sp>
        <p:nvSpPr>
          <p:cNvPr id="26627" name="备注占位符 2">
            <a:extLst>
              <a:ext uri="{FF2B5EF4-FFF2-40B4-BE49-F238E27FC236}">
                <a16:creationId xmlns:a16="http://schemas.microsoft.com/office/drawing/2014/main" id="{27878759-BE00-4F2F-BC6A-2D8C281B242E}"/>
              </a:ext>
            </a:extLst>
          </p:cNvPr>
          <p:cNvSpPr>
            <a:spLocks noGrp="1"/>
          </p:cNvSpPr>
          <p:nvPr>
            <p:ph type="body" idx="1"/>
          </p:nvPr>
        </p:nvSpPr>
        <p:spPr/>
        <p:txBody>
          <a:bodyPr/>
          <a:lstStyle/>
          <a:p>
            <a:pPr>
              <a:defRPr/>
            </a:pPr>
            <a:r>
              <a:rPr lang="zh-CN" altLang="en-US" b="1" dirty="0"/>
              <a:t>在</a:t>
            </a:r>
            <a:r>
              <a:rPr lang="zh-CN" altLang="en-US" b="1" dirty="0">
                <a:effectLst>
                  <a:outerShdw blurRad="38100" dist="38100" dir="2700000" algn="tl">
                    <a:srgbClr val="C0C0C0"/>
                  </a:outerShdw>
                </a:effectLst>
              </a:rPr>
              <a:t>滤波器的实现过程中， </a:t>
            </a:r>
            <a:r>
              <a:rPr lang="en-US" b="1" dirty="0">
                <a:effectLst>
                  <a:outerShdw blurRad="38100" dist="38100" dir="2700000" algn="tl">
                    <a:srgbClr val="C0C0C0"/>
                  </a:outerShdw>
                </a:effectLst>
              </a:rPr>
              <a:t>BW</a:t>
            </a:r>
            <a:r>
              <a:rPr lang="zh-CN" altLang="en-US" b="1" dirty="0">
                <a:effectLst>
                  <a:outerShdw blurRad="38100" dist="38100" dir="2700000" algn="tl">
                    <a:srgbClr val="C0C0C0"/>
                  </a:outerShdw>
                </a:effectLst>
              </a:rPr>
              <a:t>型滤波器最容易实现，而椭圆滤波器不易实现（因为它的系统函数</a:t>
            </a:r>
            <a:r>
              <a:rPr lang="en-US" b="1" i="1" dirty="0">
                <a:effectLst>
                  <a:outerShdw blurRad="38100" dist="38100" dir="2700000" algn="tl">
                    <a:srgbClr val="C0C0C0"/>
                  </a:outerShdw>
                </a:effectLst>
              </a:rPr>
              <a:t>H</a:t>
            </a:r>
            <a:r>
              <a:rPr lang="en-US" b="1" dirty="0">
                <a:effectLst>
                  <a:outerShdw blurRad="38100" dist="38100" dir="2700000" algn="tl">
                    <a:srgbClr val="C0C0C0"/>
                  </a:outerShdw>
                </a:effectLst>
              </a:rPr>
              <a:t>(</a:t>
            </a:r>
            <a:r>
              <a:rPr lang="en-US" b="1" i="1" dirty="0">
                <a:effectLst>
                  <a:outerShdw blurRad="38100" dist="38100" dir="2700000" algn="tl">
                    <a:srgbClr val="C0C0C0"/>
                  </a:outerShdw>
                </a:effectLst>
              </a:rPr>
              <a:t>s</a:t>
            </a:r>
            <a:r>
              <a:rPr lang="en-US" b="1" dirty="0">
                <a:effectLst>
                  <a:outerShdw blurRad="38100" dist="38100" dir="2700000" algn="tl">
                    <a:srgbClr val="C0C0C0"/>
                  </a:outerShdw>
                </a:effectLst>
              </a:rPr>
              <a:t>)</a:t>
            </a:r>
            <a:r>
              <a:rPr lang="zh-CN" altLang="en-US" b="1" dirty="0">
                <a:effectLst>
                  <a:outerShdw blurRad="38100" dist="38100" dir="2700000" algn="tl">
                    <a:srgbClr val="C0C0C0"/>
                  </a:outerShdw>
                </a:effectLst>
              </a:rPr>
              <a:t>的极点离</a:t>
            </a:r>
            <a:r>
              <a:rPr lang="en-US" b="1" dirty="0" err="1">
                <a:effectLst>
                  <a:outerShdw blurRad="38100" dist="38100" dir="2700000" algn="tl">
                    <a:srgbClr val="C0C0C0"/>
                  </a:outerShdw>
                </a:effectLst>
              </a:rPr>
              <a:t>j</a:t>
            </a:r>
            <a:r>
              <a:rPr lang="en-US" b="1" i="1" dirty="0" err="1">
                <a:effectLst>
                  <a:outerShdw blurRad="38100" dist="38100" dir="2700000" algn="tl">
                    <a:srgbClr val="C0C0C0"/>
                  </a:outerShdw>
                </a:effectLst>
                <a:latin typeface="Symbol" pitchFamily="18" charset="2"/>
              </a:rPr>
              <a:t>w</a:t>
            </a:r>
            <a:r>
              <a:rPr lang="zh-CN" altLang="en-US" b="1" dirty="0">
                <a:effectLst>
                  <a:outerShdw blurRad="38100" dist="38100" dir="2700000" algn="tl">
                    <a:srgbClr val="C0C0C0"/>
                  </a:outerShdw>
                </a:effectLst>
              </a:rPr>
              <a:t>轴最近）。</a:t>
            </a:r>
            <a:endParaRPr lang="en-US" altLang="zh-CN" b="1" dirty="0">
              <a:effectLst>
                <a:outerShdw blurRad="38100" dist="38100" dir="2700000" algn="tl">
                  <a:srgbClr val="C0C0C0"/>
                </a:outerShdw>
              </a:effectLst>
            </a:endParaRPr>
          </a:p>
          <a:p>
            <a:pPr>
              <a:defRPr/>
            </a:pPr>
            <a:endParaRPr lang="en-US" altLang="zh-CN" b="1" dirty="0">
              <a:effectLst>
                <a:outerShdw blurRad="38100" dist="38100" dir="2700000" algn="tl">
                  <a:srgbClr val="C0C0C0"/>
                </a:outerShdw>
              </a:effectLst>
            </a:endParaRPr>
          </a:p>
          <a:p>
            <a:pPr>
              <a:defRPr/>
            </a:pPr>
            <a:endParaRPr lang="en-US" altLang="zh-CN" dirty="0">
              <a:solidFill>
                <a:srgbClr val="000000"/>
              </a:solidFill>
            </a:endParaRPr>
          </a:p>
          <a:p>
            <a:pPr>
              <a:defRPr/>
            </a:pPr>
            <a:endParaRPr lang="en-US" altLang="zh-CN" dirty="0">
              <a:solidFill>
                <a:srgbClr val="000000"/>
              </a:solidFill>
            </a:endParaRPr>
          </a:p>
          <a:p>
            <a:pPr>
              <a:defRPr/>
            </a:pPr>
            <a:r>
              <a:rPr lang="zh-CN" altLang="en-US" dirty="0">
                <a:solidFill>
                  <a:srgbClr val="000000"/>
                </a:solidFill>
              </a:rPr>
              <a:t>一般，相同指标下，椭圆滤波器阶次最低，切比雪夫次之，巴特沃兹最高，参数的灵敏度则恰恰相反。</a:t>
            </a:r>
            <a:endParaRPr lang="en-US" altLang="zh-CN" dirty="0">
              <a:solidFill>
                <a:srgbClr val="000000"/>
              </a:solidFill>
            </a:endParaRPr>
          </a:p>
          <a:p>
            <a:pPr>
              <a:defRPr/>
            </a:pPr>
            <a:r>
              <a:rPr lang="zh-CN" altLang="en-US" dirty="0">
                <a:solidFill>
                  <a:srgbClr val="000000"/>
                </a:solidFill>
              </a:rPr>
              <a:t>参考</a:t>
            </a:r>
            <a:r>
              <a:rPr lang="en-US" altLang="zh-CN" dirty="0">
                <a:solidFill>
                  <a:srgbClr val="000000"/>
                </a:solidFill>
              </a:rPr>
              <a:t>《</a:t>
            </a:r>
            <a:r>
              <a:rPr lang="zh-CN" altLang="en-US" dirty="0">
                <a:solidFill>
                  <a:srgbClr val="000000"/>
                </a:solidFill>
              </a:rPr>
              <a:t>吴镇扬</a:t>
            </a:r>
            <a:r>
              <a:rPr lang="en-US" altLang="zh-CN" dirty="0">
                <a:solidFill>
                  <a:srgbClr val="000000"/>
                </a:solidFill>
              </a:rPr>
              <a:t>ch3_2》</a:t>
            </a:r>
            <a:endParaRPr lang="zh-CN" altLang="en-US" dirty="0"/>
          </a:p>
          <a:p>
            <a:pPr>
              <a:defRPr/>
            </a:pPr>
            <a:endParaRPr lang="zh-CN" altLang="en-US" dirty="0"/>
          </a:p>
        </p:txBody>
      </p:sp>
      <p:sp>
        <p:nvSpPr>
          <p:cNvPr id="89092" name="灯片编号占位符 3">
            <a:extLst>
              <a:ext uri="{FF2B5EF4-FFF2-40B4-BE49-F238E27FC236}">
                <a16:creationId xmlns:a16="http://schemas.microsoft.com/office/drawing/2014/main" id="{85C832B4-8BDE-4524-A8AC-A53513124296}"/>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0956BEE0-EF6D-4681-981C-7CE06C698951}" type="slidenum">
              <a:rPr lang="zh-CN" altLang="en-US" sz="1300"/>
              <a:pPr algn="r" eaLnBrk="1" hangingPunct="1"/>
              <a:t>23</a:t>
            </a:fld>
            <a:endParaRPr lang="en-US" altLang="zh-CN" sz="130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4245AEC5-6F14-49BD-A5BB-9F618F6494BF}"/>
              </a:ext>
            </a:extLst>
          </p:cNvPr>
          <p:cNvSpPr>
            <a:spLocks noGrp="1" noRot="1" noChangeAspect="1" noTextEdit="1"/>
          </p:cNvSpPr>
          <p:nvPr>
            <p:ph type="sldImg"/>
          </p:nvPr>
        </p:nvSpPr>
        <p:spPr/>
      </p:sp>
      <p:sp>
        <p:nvSpPr>
          <p:cNvPr id="90115" name="备注占位符 2">
            <a:extLst>
              <a:ext uri="{FF2B5EF4-FFF2-40B4-BE49-F238E27FC236}">
                <a16:creationId xmlns:a16="http://schemas.microsoft.com/office/drawing/2014/main" id="{CF9DB5A3-15E3-4E74-A11D-CCD9BB9838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6" name="灯片编号占位符 3">
            <a:extLst>
              <a:ext uri="{FF2B5EF4-FFF2-40B4-BE49-F238E27FC236}">
                <a16:creationId xmlns:a16="http://schemas.microsoft.com/office/drawing/2014/main" id="{ED5A5CEA-A4B2-40FF-9360-CA9BFC4F44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73DAD5-BFC3-42BD-9F85-B5AC1D7D605D}" type="slidenum">
              <a:rPr lang="zh-CN" altLang="en-US"/>
              <a:pPr eaLnBrk="1" hangingPunct="1"/>
              <a:t>26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F31C72F4-9E42-4397-96F7-34B30D495573}"/>
              </a:ext>
            </a:extLst>
          </p:cNvPr>
          <p:cNvSpPr>
            <a:spLocks noGrp="1" noRot="1" noChangeAspect="1" noTextEdit="1"/>
          </p:cNvSpPr>
          <p:nvPr>
            <p:ph type="sldImg"/>
          </p:nvPr>
        </p:nvSpPr>
        <p:spPr/>
      </p:sp>
      <p:sp>
        <p:nvSpPr>
          <p:cNvPr id="91139" name="备注占位符 2">
            <a:extLst>
              <a:ext uri="{FF2B5EF4-FFF2-40B4-BE49-F238E27FC236}">
                <a16:creationId xmlns:a16="http://schemas.microsoft.com/office/drawing/2014/main" id="{EB5AC2B5-037F-4C8F-9247-2B05EC16F1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原型低通的通带变换到高通的阻带</a:t>
            </a:r>
            <a:endParaRPr lang="en-US" altLang="zh-CN"/>
          </a:p>
          <a:p>
            <a:r>
              <a:rPr lang="zh-CN" altLang="en-US"/>
              <a:t>原型低通的阻带变换到高通的通带 </a:t>
            </a:r>
          </a:p>
          <a:p>
            <a:endParaRPr lang="zh-CN" altLang="en-US"/>
          </a:p>
          <a:p>
            <a:endParaRPr lang="zh-CN" altLang="en-US"/>
          </a:p>
        </p:txBody>
      </p:sp>
      <p:sp>
        <p:nvSpPr>
          <p:cNvPr id="91140" name="灯片编号占位符 3">
            <a:extLst>
              <a:ext uri="{FF2B5EF4-FFF2-40B4-BE49-F238E27FC236}">
                <a16:creationId xmlns:a16="http://schemas.microsoft.com/office/drawing/2014/main" id="{C62D4EA4-9F3E-46AF-8D34-8EDA65E037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A7FBD4-FFC1-486E-B88A-F8C030307290}" type="slidenum">
              <a:rPr lang="zh-CN" altLang="en-US"/>
              <a:pPr eaLnBrk="1" hangingPunct="1"/>
              <a:t>27</a:t>
            </a:fld>
            <a:endParaRPr lang="en-US" altLang="zh-CN"/>
          </a:p>
        </p:txBody>
      </p:sp>
    </p:spTree>
    <p:extLst>
      <p:ext uri="{BB962C8B-B14F-4D97-AF65-F5344CB8AC3E}">
        <p14:creationId xmlns:p14="http://schemas.microsoft.com/office/powerpoint/2010/main" val="2404158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F31C72F4-9E42-4397-96F7-34B30D495573}"/>
              </a:ext>
            </a:extLst>
          </p:cNvPr>
          <p:cNvSpPr>
            <a:spLocks noGrp="1" noRot="1" noChangeAspect="1" noTextEdit="1"/>
          </p:cNvSpPr>
          <p:nvPr>
            <p:ph type="sldImg"/>
          </p:nvPr>
        </p:nvSpPr>
        <p:spPr/>
      </p:sp>
      <p:sp>
        <p:nvSpPr>
          <p:cNvPr id="91139" name="备注占位符 2">
            <a:extLst>
              <a:ext uri="{FF2B5EF4-FFF2-40B4-BE49-F238E27FC236}">
                <a16:creationId xmlns:a16="http://schemas.microsoft.com/office/drawing/2014/main" id="{EB5AC2B5-037F-4C8F-9247-2B05EC16F12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原型低通的通带变换到高通的阻带</a:t>
            </a:r>
            <a:endParaRPr lang="en-US" altLang="zh-CN" dirty="0"/>
          </a:p>
          <a:p>
            <a:r>
              <a:rPr lang="zh-CN" altLang="en-US" dirty="0"/>
              <a:t>原型低通的阻带变换到高通的通带 </a:t>
            </a:r>
          </a:p>
          <a:p>
            <a:endParaRPr lang="zh-CN" altLang="en-US" dirty="0"/>
          </a:p>
          <a:p>
            <a:endParaRPr lang="zh-CN" altLang="en-US" dirty="0"/>
          </a:p>
        </p:txBody>
      </p:sp>
      <p:sp>
        <p:nvSpPr>
          <p:cNvPr id="91140" name="灯片编号占位符 3">
            <a:extLst>
              <a:ext uri="{FF2B5EF4-FFF2-40B4-BE49-F238E27FC236}">
                <a16:creationId xmlns:a16="http://schemas.microsoft.com/office/drawing/2014/main" id="{C62D4EA4-9F3E-46AF-8D34-8EDA65E037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A7FBD4-FFC1-486E-B88A-F8C030307290}" type="slidenum">
              <a:rPr lang="zh-CN" altLang="en-US"/>
              <a:pPr eaLnBrk="1" hangingPunct="1"/>
              <a:t>29</a:t>
            </a:fld>
            <a:endParaRPr lang="en-US" altLang="zh-CN"/>
          </a:p>
        </p:txBody>
      </p:sp>
    </p:spTree>
    <p:extLst>
      <p:ext uri="{BB962C8B-B14F-4D97-AF65-F5344CB8AC3E}">
        <p14:creationId xmlns:p14="http://schemas.microsoft.com/office/powerpoint/2010/main" val="240415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
            <a:extLst>
              <a:ext uri="{FF2B5EF4-FFF2-40B4-BE49-F238E27FC236}">
                <a16:creationId xmlns:a16="http://schemas.microsoft.com/office/drawing/2014/main" id="{140A960F-734C-4818-B9F8-2622C047F3FD}"/>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3616102D-5919-4806-858B-BB23BD193B22}"/>
              </a:ext>
            </a:extLst>
          </p:cNvPr>
          <p:cNvSpPr>
            <a:spLocks noGrp="1" noChangeArrowheads="1"/>
          </p:cNvSpPr>
          <p:nvPr>
            <p:ph type="sldNum" sz="quarter" idx="11"/>
          </p:nvPr>
        </p:nvSpPr>
        <p:spPr>
          <a:ln/>
        </p:spPr>
        <p:txBody>
          <a:bodyPr/>
          <a:lstStyle>
            <a:lvl1pPr>
              <a:defRPr/>
            </a:lvl1pPr>
          </a:lstStyle>
          <a:p>
            <a:fld id="{93BBCF80-A1D8-44CD-BECD-F971D6450963}" type="slidenum">
              <a:rPr lang="zh-CN" altLang="en-US"/>
              <a:pPr/>
              <a:t>‹#›</a:t>
            </a:fld>
            <a:endParaRPr lang="en-US" altLang="zh-CN"/>
          </a:p>
        </p:txBody>
      </p:sp>
      <p:sp>
        <p:nvSpPr>
          <p:cNvPr id="6" name="Rectangle 16">
            <a:extLst>
              <a:ext uri="{FF2B5EF4-FFF2-40B4-BE49-F238E27FC236}">
                <a16:creationId xmlns:a16="http://schemas.microsoft.com/office/drawing/2014/main" id="{E0F44962-E49E-4F24-8BBE-36B598FC899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57966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4972800F-2842-4595-9AF7-A9E894C675C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54716DBD-46E6-487C-89F1-2286B968E8CF}"/>
              </a:ext>
            </a:extLst>
          </p:cNvPr>
          <p:cNvSpPr>
            <a:spLocks noGrp="1" noChangeArrowheads="1"/>
          </p:cNvSpPr>
          <p:nvPr>
            <p:ph type="sldNum" sz="quarter" idx="11"/>
          </p:nvPr>
        </p:nvSpPr>
        <p:spPr>
          <a:ln/>
        </p:spPr>
        <p:txBody>
          <a:bodyPr/>
          <a:lstStyle>
            <a:lvl1pPr>
              <a:defRPr/>
            </a:lvl1pPr>
          </a:lstStyle>
          <a:p>
            <a:fld id="{D660B2CA-198F-4833-93AD-F5EECAD16B30}" type="slidenum">
              <a:rPr lang="zh-CN" altLang="en-US"/>
              <a:pPr/>
              <a:t>‹#›</a:t>
            </a:fld>
            <a:endParaRPr lang="en-US" altLang="zh-CN"/>
          </a:p>
        </p:txBody>
      </p:sp>
      <p:sp>
        <p:nvSpPr>
          <p:cNvPr id="6" name="Rectangle 16">
            <a:extLst>
              <a:ext uri="{FF2B5EF4-FFF2-40B4-BE49-F238E27FC236}">
                <a16:creationId xmlns:a16="http://schemas.microsoft.com/office/drawing/2014/main" id="{216AA9E7-7441-4902-A59B-32DEEA1848CF}"/>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16340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CB663BF2-D842-4E8E-9F62-73816AC6716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EDD1453-D7BD-464F-BD96-B275998591D1}"/>
              </a:ext>
            </a:extLst>
          </p:cNvPr>
          <p:cNvSpPr>
            <a:spLocks noGrp="1" noChangeArrowheads="1"/>
          </p:cNvSpPr>
          <p:nvPr>
            <p:ph type="sldNum" sz="quarter" idx="11"/>
          </p:nvPr>
        </p:nvSpPr>
        <p:spPr>
          <a:ln/>
        </p:spPr>
        <p:txBody>
          <a:bodyPr/>
          <a:lstStyle>
            <a:lvl1pPr>
              <a:defRPr/>
            </a:lvl1pPr>
          </a:lstStyle>
          <a:p>
            <a:fld id="{11326738-C85B-47BC-B682-5A1E61C8140A}" type="slidenum">
              <a:rPr lang="zh-CN" altLang="en-US"/>
              <a:pPr/>
              <a:t>‹#›</a:t>
            </a:fld>
            <a:endParaRPr lang="en-US" altLang="zh-CN"/>
          </a:p>
        </p:txBody>
      </p:sp>
      <p:sp>
        <p:nvSpPr>
          <p:cNvPr id="6" name="Rectangle 16">
            <a:extLst>
              <a:ext uri="{FF2B5EF4-FFF2-40B4-BE49-F238E27FC236}">
                <a16:creationId xmlns:a16="http://schemas.microsoft.com/office/drawing/2014/main" id="{ED8BD06D-58A6-41A8-B10F-19CB7AB3001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0057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B492CBDF-50D5-4207-8DA3-43A59EBE2C1D}"/>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BCBA7B1-7263-42BE-A69F-1B420F3D1543}"/>
              </a:ext>
            </a:extLst>
          </p:cNvPr>
          <p:cNvSpPr>
            <a:spLocks noGrp="1" noChangeArrowheads="1"/>
          </p:cNvSpPr>
          <p:nvPr>
            <p:ph type="sldNum" sz="quarter" idx="11"/>
          </p:nvPr>
        </p:nvSpPr>
        <p:spPr>
          <a:ln/>
        </p:spPr>
        <p:txBody>
          <a:bodyPr/>
          <a:lstStyle>
            <a:lvl1pPr>
              <a:defRPr/>
            </a:lvl1pPr>
          </a:lstStyle>
          <a:p>
            <a:fld id="{86C53364-AEF1-45B1-A148-B0A698665391}" type="slidenum">
              <a:rPr lang="zh-CN" altLang="en-US"/>
              <a:pPr/>
              <a:t>‹#›</a:t>
            </a:fld>
            <a:endParaRPr lang="en-US" altLang="zh-CN"/>
          </a:p>
        </p:txBody>
      </p:sp>
      <p:sp>
        <p:nvSpPr>
          <p:cNvPr id="6" name="Rectangle 16">
            <a:extLst>
              <a:ext uri="{FF2B5EF4-FFF2-40B4-BE49-F238E27FC236}">
                <a16:creationId xmlns:a16="http://schemas.microsoft.com/office/drawing/2014/main" id="{AEF2038D-46D2-4AC7-B587-4C753D25DAD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2317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4CACF6C9-B698-414E-800C-14B607AD9D9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3E1A4AF5-1678-4375-BFC5-49E5D0F1809C}"/>
              </a:ext>
            </a:extLst>
          </p:cNvPr>
          <p:cNvSpPr>
            <a:spLocks noGrp="1" noChangeArrowheads="1"/>
          </p:cNvSpPr>
          <p:nvPr>
            <p:ph type="sldNum" sz="quarter" idx="11"/>
          </p:nvPr>
        </p:nvSpPr>
        <p:spPr>
          <a:ln/>
        </p:spPr>
        <p:txBody>
          <a:bodyPr/>
          <a:lstStyle>
            <a:lvl1pPr>
              <a:defRPr/>
            </a:lvl1pPr>
          </a:lstStyle>
          <a:p>
            <a:fld id="{82FB5811-A786-4C26-AE57-E6D26E2E2AD3}" type="slidenum">
              <a:rPr lang="zh-CN" altLang="en-US"/>
              <a:pPr/>
              <a:t>‹#›</a:t>
            </a:fld>
            <a:endParaRPr lang="en-US" altLang="zh-CN"/>
          </a:p>
        </p:txBody>
      </p:sp>
      <p:sp>
        <p:nvSpPr>
          <p:cNvPr id="6" name="Rectangle 16">
            <a:extLst>
              <a:ext uri="{FF2B5EF4-FFF2-40B4-BE49-F238E27FC236}">
                <a16:creationId xmlns:a16="http://schemas.microsoft.com/office/drawing/2014/main" id="{F2752525-33CA-4D13-BBBD-1A0D8378E7D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300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DAF0E0E3-7CEB-4C9D-89F1-1EE12CC1A41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438D8851-538C-4D73-86DA-93803D542672}"/>
              </a:ext>
            </a:extLst>
          </p:cNvPr>
          <p:cNvSpPr>
            <a:spLocks noGrp="1" noChangeArrowheads="1"/>
          </p:cNvSpPr>
          <p:nvPr>
            <p:ph type="sldNum" sz="quarter" idx="11"/>
          </p:nvPr>
        </p:nvSpPr>
        <p:spPr>
          <a:ln/>
        </p:spPr>
        <p:txBody>
          <a:bodyPr/>
          <a:lstStyle>
            <a:lvl1pPr>
              <a:defRPr/>
            </a:lvl1pPr>
          </a:lstStyle>
          <a:p>
            <a:fld id="{BADC29A8-97BD-4DCA-938C-3B86F556D49A}" type="slidenum">
              <a:rPr lang="zh-CN" altLang="en-US"/>
              <a:pPr/>
              <a:t>‹#›</a:t>
            </a:fld>
            <a:endParaRPr lang="en-US" altLang="zh-CN"/>
          </a:p>
        </p:txBody>
      </p:sp>
      <p:sp>
        <p:nvSpPr>
          <p:cNvPr id="7" name="Rectangle 16">
            <a:extLst>
              <a:ext uri="{FF2B5EF4-FFF2-40B4-BE49-F238E27FC236}">
                <a16:creationId xmlns:a16="http://schemas.microsoft.com/office/drawing/2014/main" id="{69F9A2B9-2386-430D-A428-3EB5FD5F9E0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665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63915294-96FD-4E5E-BEC5-50CDFE49975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A54E9018-1642-474D-876C-7FEA6081DBD2}"/>
              </a:ext>
            </a:extLst>
          </p:cNvPr>
          <p:cNvSpPr>
            <a:spLocks noGrp="1" noChangeArrowheads="1"/>
          </p:cNvSpPr>
          <p:nvPr>
            <p:ph type="sldNum" sz="quarter" idx="11"/>
          </p:nvPr>
        </p:nvSpPr>
        <p:spPr>
          <a:ln/>
        </p:spPr>
        <p:txBody>
          <a:bodyPr/>
          <a:lstStyle>
            <a:lvl1pPr>
              <a:defRPr/>
            </a:lvl1pPr>
          </a:lstStyle>
          <a:p>
            <a:fld id="{B0F3D14A-4AE7-420D-8565-FDF3BA82AC7D}" type="slidenum">
              <a:rPr lang="zh-CN" altLang="en-US"/>
              <a:pPr/>
              <a:t>‹#›</a:t>
            </a:fld>
            <a:endParaRPr lang="en-US" altLang="zh-CN"/>
          </a:p>
        </p:txBody>
      </p:sp>
      <p:sp>
        <p:nvSpPr>
          <p:cNvPr id="9" name="Rectangle 16">
            <a:extLst>
              <a:ext uri="{FF2B5EF4-FFF2-40B4-BE49-F238E27FC236}">
                <a16:creationId xmlns:a16="http://schemas.microsoft.com/office/drawing/2014/main" id="{9745BEB3-35E4-4CA1-98E5-0FDB1A9E058F}"/>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0432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E0BEFECD-4B1C-4A4D-BB91-00FFCD19E8D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180B9876-0D85-443B-8776-380DB382659B}"/>
              </a:ext>
            </a:extLst>
          </p:cNvPr>
          <p:cNvSpPr>
            <a:spLocks noGrp="1" noChangeArrowheads="1"/>
          </p:cNvSpPr>
          <p:nvPr>
            <p:ph type="sldNum" sz="quarter" idx="11"/>
          </p:nvPr>
        </p:nvSpPr>
        <p:spPr>
          <a:ln/>
        </p:spPr>
        <p:txBody>
          <a:bodyPr/>
          <a:lstStyle>
            <a:lvl1pPr>
              <a:defRPr/>
            </a:lvl1pPr>
          </a:lstStyle>
          <a:p>
            <a:fld id="{2B22998C-18C1-48C6-AA80-EF0661EA0A37}" type="slidenum">
              <a:rPr lang="zh-CN" altLang="en-US"/>
              <a:pPr/>
              <a:t>‹#›</a:t>
            </a:fld>
            <a:endParaRPr lang="en-US" altLang="zh-CN"/>
          </a:p>
        </p:txBody>
      </p:sp>
      <p:sp>
        <p:nvSpPr>
          <p:cNvPr id="5" name="Rectangle 16">
            <a:extLst>
              <a:ext uri="{FF2B5EF4-FFF2-40B4-BE49-F238E27FC236}">
                <a16:creationId xmlns:a16="http://schemas.microsoft.com/office/drawing/2014/main" id="{2CB67223-A046-4BF6-846A-5F2AA14BA64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3119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EEDD22D-9F7F-4063-8CF0-A1F624E23FE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AEEDC13B-2B32-419E-9E77-1CF3263C6607}"/>
              </a:ext>
            </a:extLst>
          </p:cNvPr>
          <p:cNvSpPr>
            <a:spLocks noGrp="1" noChangeArrowheads="1"/>
          </p:cNvSpPr>
          <p:nvPr>
            <p:ph type="sldNum" sz="quarter" idx="11"/>
          </p:nvPr>
        </p:nvSpPr>
        <p:spPr>
          <a:ln/>
        </p:spPr>
        <p:txBody>
          <a:bodyPr/>
          <a:lstStyle>
            <a:lvl1pPr>
              <a:defRPr/>
            </a:lvl1pPr>
          </a:lstStyle>
          <a:p>
            <a:fld id="{908C537D-9AED-4A9A-8F27-39A03DF2C261}" type="slidenum">
              <a:rPr lang="zh-CN" altLang="en-US"/>
              <a:pPr/>
              <a:t>‹#›</a:t>
            </a:fld>
            <a:endParaRPr lang="en-US" altLang="zh-CN"/>
          </a:p>
        </p:txBody>
      </p:sp>
      <p:sp>
        <p:nvSpPr>
          <p:cNvPr id="4" name="Rectangle 16">
            <a:extLst>
              <a:ext uri="{FF2B5EF4-FFF2-40B4-BE49-F238E27FC236}">
                <a16:creationId xmlns:a16="http://schemas.microsoft.com/office/drawing/2014/main" id="{5C78A70C-5BB7-42BA-AEEF-6B2FB6F6AB8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9021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9B1EDBE7-D32F-43FD-AE93-1C2DB657FF9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BB73A4F6-797D-4519-A594-C856E19C5AF0}"/>
              </a:ext>
            </a:extLst>
          </p:cNvPr>
          <p:cNvSpPr>
            <a:spLocks noGrp="1" noChangeArrowheads="1"/>
          </p:cNvSpPr>
          <p:nvPr>
            <p:ph type="sldNum" sz="quarter" idx="11"/>
          </p:nvPr>
        </p:nvSpPr>
        <p:spPr>
          <a:ln/>
        </p:spPr>
        <p:txBody>
          <a:bodyPr/>
          <a:lstStyle>
            <a:lvl1pPr>
              <a:defRPr/>
            </a:lvl1pPr>
          </a:lstStyle>
          <a:p>
            <a:fld id="{B3CAAA28-1DDA-417D-97C6-A9885E4A1D69}" type="slidenum">
              <a:rPr lang="zh-CN" altLang="en-US"/>
              <a:pPr/>
              <a:t>‹#›</a:t>
            </a:fld>
            <a:endParaRPr lang="en-US" altLang="zh-CN"/>
          </a:p>
        </p:txBody>
      </p:sp>
      <p:sp>
        <p:nvSpPr>
          <p:cNvPr id="7" name="Rectangle 16">
            <a:extLst>
              <a:ext uri="{FF2B5EF4-FFF2-40B4-BE49-F238E27FC236}">
                <a16:creationId xmlns:a16="http://schemas.microsoft.com/office/drawing/2014/main" id="{4784239D-948F-4D76-92B4-4094C4BCAF4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8725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388265AF-0548-4736-B001-FB1172B4FBB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A3DE34ED-171A-4146-AF5F-DE27CA5C1219}"/>
              </a:ext>
            </a:extLst>
          </p:cNvPr>
          <p:cNvSpPr>
            <a:spLocks noGrp="1" noChangeArrowheads="1"/>
          </p:cNvSpPr>
          <p:nvPr>
            <p:ph type="sldNum" sz="quarter" idx="11"/>
          </p:nvPr>
        </p:nvSpPr>
        <p:spPr>
          <a:ln/>
        </p:spPr>
        <p:txBody>
          <a:bodyPr/>
          <a:lstStyle>
            <a:lvl1pPr>
              <a:defRPr/>
            </a:lvl1pPr>
          </a:lstStyle>
          <a:p>
            <a:fld id="{507D3135-5AF9-4FCF-BC0B-90A535572845}" type="slidenum">
              <a:rPr lang="zh-CN" altLang="en-US"/>
              <a:pPr/>
              <a:t>‹#›</a:t>
            </a:fld>
            <a:endParaRPr lang="en-US" altLang="zh-CN"/>
          </a:p>
        </p:txBody>
      </p:sp>
      <p:sp>
        <p:nvSpPr>
          <p:cNvPr id="7" name="Rectangle 16">
            <a:extLst>
              <a:ext uri="{FF2B5EF4-FFF2-40B4-BE49-F238E27FC236}">
                <a16:creationId xmlns:a16="http://schemas.microsoft.com/office/drawing/2014/main" id="{23C03998-E100-45E7-BD9E-C68E4C404D8B}"/>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912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B56E689-2C4F-4431-B1AD-EA3C098C3262}"/>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defRPr sz="1200">
                <a:latin typeface="+mn-lt"/>
                <a:ea typeface="宋体" pitchFamily="2" charset="-122"/>
              </a:defRPr>
            </a:lvl1pPr>
          </a:lstStyle>
          <a:p>
            <a:pPr>
              <a:defRPr/>
            </a:pPr>
            <a:endParaRPr lang="en-US"/>
          </a:p>
        </p:txBody>
      </p:sp>
      <p:sp>
        <p:nvSpPr>
          <p:cNvPr id="1027" name="Rectangle 3">
            <a:extLst>
              <a:ext uri="{FF2B5EF4-FFF2-40B4-BE49-F238E27FC236}">
                <a16:creationId xmlns:a16="http://schemas.microsoft.com/office/drawing/2014/main" id="{ACE75842-314B-4A91-B4A2-5C1FE8B39207}"/>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5E5C33A9-7BA7-4A0A-A4C6-A0ED37991268}" type="slidenum">
              <a:rPr lang="zh-CN" altLang="en-US"/>
              <a:pPr/>
              <a:t>‹#›</a:t>
            </a:fld>
            <a:endParaRPr lang="en-US" altLang="zh-CN"/>
          </a:p>
        </p:txBody>
      </p:sp>
      <p:grpSp>
        <p:nvGrpSpPr>
          <p:cNvPr id="57348" name="Group 4">
            <a:extLst>
              <a:ext uri="{FF2B5EF4-FFF2-40B4-BE49-F238E27FC236}">
                <a16:creationId xmlns:a16="http://schemas.microsoft.com/office/drawing/2014/main" id="{91F76596-A5CC-4D22-8401-0860BBB94DB3}"/>
              </a:ext>
            </a:extLst>
          </p:cNvPr>
          <p:cNvGrpSpPr>
            <a:grpSpLocks/>
          </p:cNvGrpSpPr>
          <p:nvPr/>
        </p:nvGrpSpPr>
        <p:grpSpPr bwMode="auto">
          <a:xfrm>
            <a:off x="0" y="0"/>
            <a:ext cx="9144000" cy="546100"/>
            <a:chOff x="0" y="0"/>
            <a:chExt cx="5760" cy="344"/>
          </a:xfrm>
        </p:grpSpPr>
        <p:sp>
          <p:nvSpPr>
            <p:cNvPr id="1029" name="Rectangle 5">
              <a:extLst>
                <a:ext uri="{FF2B5EF4-FFF2-40B4-BE49-F238E27FC236}">
                  <a16:creationId xmlns:a16="http://schemas.microsoft.com/office/drawing/2014/main" id="{DF304C4C-9D3F-4419-8638-1D59E48E046F}"/>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zh-CN" altLang="en-US" sz="2400">
                <a:latin typeface="Times New Roman" pitchFamily="18" charset="0"/>
              </a:endParaRPr>
            </a:p>
          </p:txBody>
        </p:sp>
        <p:sp>
          <p:nvSpPr>
            <p:cNvPr id="1030" name="Rectangle 6">
              <a:extLst>
                <a:ext uri="{FF2B5EF4-FFF2-40B4-BE49-F238E27FC236}">
                  <a16:creationId xmlns:a16="http://schemas.microsoft.com/office/drawing/2014/main" id="{8127B2CF-DDC1-43DE-A25F-2FA4D4F66DE6}"/>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ndParaRPr>
            </a:p>
          </p:txBody>
        </p:sp>
        <p:sp>
          <p:nvSpPr>
            <p:cNvPr id="1031" name="Rectangle 7">
              <a:extLst>
                <a:ext uri="{FF2B5EF4-FFF2-40B4-BE49-F238E27FC236}">
                  <a16:creationId xmlns:a16="http://schemas.microsoft.com/office/drawing/2014/main" id="{1C96CAA7-D702-43B0-B5D7-3A45DCB226D3}"/>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latin typeface="Times New Roman" pitchFamily="18" charset="0"/>
              </a:endParaRPr>
            </a:p>
          </p:txBody>
        </p:sp>
        <p:sp>
          <p:nvSpPr>
            <p:cNvPr id="1032" name="Rectangle 8">
              <a:extLst>
                <a:ext uri="{FF2B5EF4-FFF2-40B4-BE49-F238E27FC236}">
                  <a16:creationId xmlns:a16="http://schemas.microsoft.com/office/drawing/2014/main" id="{AFAA97DB-5FB4-4CE4-8853-F651E9F21977}"/>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latin typeface="Times New Roman" pitchFamily="18" charset="0"/>
              </a:endParaRPr>
            </a:p>
          </p:txBody>
        </p:sp>
        <p:sp>
          <p:nvSpPr>
            <p:cNvPr id="1033" name="Rectangle 9">
              <a:extLst>
                <a:ext uri="{FF2B5EF4-FFF2-40B4-BE49-F238E27FC236}">
                  <a16:creationId xmlns:a16="http://schemas.microsoft.com/office/drawing/2014/main" id="{9FA32822-FE20-4442-91C7-DBEA4BAE8800}"/>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latin typeface="Times New Roman" pitchFamily="18" charset="0"/>
              </a:endParaRPr>
            </a:p>
          </p:txBody>
        </p:sp>
        <p:sp>
          <p:nvSpPr>
            <p:cNvPr id="1034" name="Rectangle 10">
              <a:extLst>
                <a:ext uri="{FF2B5EF4-FFF2-40B4-BE49-F238E27FC236}">
                  <a16:creationId xmlns:a16="http://schemas.microsoft.com/office/drawing/2014/main" id="{B0AB7B22-A53E-4524-855A-C35767EB3225}"/>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latin typeface="Times New Roman" pitchFamily="18" charset="0"/>
              </a:endParaRPr>
            </a:p>
          </p:txBody>
        </p:sp>
        <p:sp>
          <p:nvSpPr>
            <p:cNvPr id="1035" name="Rectangle 11">
              <a:extLst>
                <a:ext uri="{FF2B5EF4-FFF2-40B4-BE49-F238E27FC236}">
                  <a16:creationId xmlns:a16="http://schemas.microsoft.com/office/drawing/2014/main" id="{AC08AB5D-A338-4C57-861B-5622DA2E5588}"/>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036" name="Rectangle 12">
              <a:extLst>
                <a:ext uri="{FF2B5EF4-FFF2-40B4-BE49-F238E27FC236}">
                  <a16:creationId xmlns:a16="http://schemas.microsoft.com/office/drawing/2014/main" id="{F0161976-9144-406E-938E-68900D0833D2}"/>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latin typeface="Times New Roman" pitchFamily="18" charset="0"/>
              </a:endParaRPr>
            </a:p>
          </p:txBody>
        </p:sp>
        <p:sp>
          <p:nvSpPr>
            <p:cNvPr id="1037" name="Rectangle 13">
              <a:extLst>
                <a:ext uri="{FF2B5EF4-FFF2-40B4-BE49-F238E27FC236}">
                  <a16:creationId xmlns:a16="http://schemas.microsoft.com/office/drawing/2014/main" id="{B9BB9B82-B8FE-4ECD-BABB-BC0D795E0AC0}"/>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latin typeface="Times New Roman" pitchFamily="18" charset="0"/>
              </a:endParaRPr>
            </a:p>
          </p:txBody>
        </p:sp>
      </p:grpSp>
      <p:sp>
        <p:nvSpPr>
          <p:cNvPr id="57349" name="Rectangle 14">
            <a:extLst>
              <a:ext uri="{FF2B5EF4-FFF2-40B4-BE49-F238E27FC236}">
                <a16:creationId xmlns:a16="http://schemas.microsoft.com/office/drawing/2014/main" id="{F25798D5-A245-40A3-B587-99F21BCD6DB6}"/>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57350" name="Rectangle 15">
            <a:extLst>
              <a:ext uri="{FF2B5EF4-FFF2-40B4-BE49-F238E27FC236}">
                <a16:creationId xmlns:a16="http://schemas.microsoft.com/office/drawing/2014/main" id="{2742A13E-E7F2-44B5-9017-146148DAB4C0}"/>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40" name="Rectangle 16">
            <a:extLst>
              <a:ext uri="{FF2B5EF4-FFF2-40B4-BE49-F238E27FC236}">
                <a16:creationId xmlns:a16="http://schemas.microsoft.com/office/drawing/2014/main" id="{E4515F30-112E-45D3-9F54-C12A2B246A8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mn-lt"/>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4400" b="1">
          <a:solidFill>
            <a:srgbClr val="0000CC"/>
          </a:solidFill>
          <a:latin typeface="+mj-lt"/>
          <a:ea typeface="+mj-ea"/>
          <a:cs typeface="+mj-cs"/>
        </a:defRPr>
      </a:lvl1pPr>
      <a:lvl2pPr algn="l" rtl="0" eaLnBrk="0" fontAlgn="base" hangingPunct="0">
        <a:spcBef>
          <a:spcPct val="0"/>
        </a:spcBef>
        <a:spcAft>
          <a:spcPct val="0"/>
        </a:spcAft>
        <a:defRPr sz="4400" b="1">
          <a:solidFill>
            <a:srgbClr val="0000CC"/>
          </a:solidFill>
          <a:latin typeface="Times New Roman" pitchFamily="18" charset="0"/>
          <a:ea typeface="宋体" pitchFamily="2" charset="-122"/>
        </a:defRPr>
      </a:lvl2pPr>
      <a:lvl3pPr algn="l" rtl="0" eaLnBrk="0" fontAlgn="base" hangingPunct="0">
        <a:spcBef>
          <a:spcPct val="0"/>
        </a:spcBef>
        <a:spcAft>
          <a:spcPct val="0"/>
        </a:spcAft>
        <a:defRPr sz="4400" b="1">
          <a:solidFill>
            <a:srgbClr val="0000CC"/>
          </a:solidFill>
          <a:latin typeface="Times New Roman" pitchFamily="18" charset="0"/>
          <a:ea typeface="宋体" pitchFamily="2" charset="-122"/>
        </a:defRPr>
      </a:lvl3pPr>
      <a:lvl4pPr algn="l" rtl="0" eaLnBrk="0" fontAlgn="base" hangingPunct="0">
        <a:spcBef>
          <a:spcPct val="0"/>
        </a:spcBef>
        <a:spcAft>
          <a:spcPct val="0"/>
        </a:spcAft>
        <a:defRPr sz="4400" b="1">
          <a:solidFill>
            <a:srgbClr val="0000CC"/>
          </a:solidFill>
          <a:latin typeface="Times New Roman" pitchFamily="18" charset="0"/>
          <a:ea typeface="宋体" pitchFamily="2" charset="-122"/>
        </a:defRPr>
      </a:lvl4pPr>
      <a:lvl5pPr algn="l" rtl="0" eaLnBrk="0" fontAlgn="base" hangingPunct="0">
        <a:spcBef>
          <a:spcPct val="0"/>
        </a:spcBef>
        <a:spcAft>
          <a:spcPct val="0"/>
        </a:spcAft>
        <a:defRPr sz="4400" b="1">
          <a:solidFill>
            <a:srgbClr val="0000CC"/>
          </a:solidFill>
          <a:latin typeface="Times New Roman" pitchFamily="18" charset="0"/>
          <a:ea typeface="宋体" pitchFamily="2" charset="-122"/>
        </a:defRPr>
      </a:lvl5pPr>
      <a:lvl6pPr marL="457200" algn="l" rtl="0" eaLnBrk="0" fontAlgn="base" hangingPunct="0">
        <a:spcBef>
          <a:spcPct val="0"/>
        </a:spcBef>
        <a:spcAft>
          <a:spcPct val="0"/>
        </a:spcAft>
        <a:defRPr sz="4400">
          <a:solidFill>
            <a:schemeClr val="bg2"/>
          </a:solidFill>
          <a:latin typeface="Times New Roman" pitchFamily="18" charset="0"/>
          <a:ea typeface="宋体" pitchFamily="2" charset="-122"/>
        </a:defRPr>
      </a:lvl6pPr>
      <a:lvl7pPr marL="914400" algn="l" rtl="0" eaLnBrk="0" fontAlgn="base" hangingPunct="0">
        <a:spcBef>
          <a:spcPct val="0"/>
        </a:spcBef>
        <a:spcAft>
          <a:spcPct val="0"/>
        </a:spcAft>
        <a:defRPr sz="4400">
          <a:solidFill>
            <a:schemeClr val="bg2"/>
          </a:solidFill>
          <a:latin typeface="Times New Roman" pitchFamily="18" charset="0"/>
          <a:ea typeface="宋体" pitchFamily="2" charset="-122"/>
        </a:defRPr>
      </a:lvl7pPr>
      <a:lvl8pPr marL="1371600" algn="l" rtl="0" eaLnBrk="0" fontAlgn="base" hangingPunct="0">
        <a:spcBef>
          <a:spcPct val="0"/>
        </a:spcBef>
        <a:spcAft>
          <a:spcPct val="0"/>
        </a:spcAft>
        <a:defRPr sz="4400">
          <a:solidFill>
            <a:schemeClr val="bg2"/>
          </a:solidFill>
          <a:latin typeface="Times New Roman" pitchFamily="18" charset="0"/>
          <a:ea typeface="宋体" pitchFamily="2" charset="-122"/>
        </a:defRPr>
      </a:lvl8pPr>
      <a:lvl9pPr marL="1828800" algn="l" rtl="0" eaLnBrk="0" fontAlgn="base" hangingPunct="0">
        <a:spcBef>
          <a:spcPct val="0"/>
        </a:spcBef>
        <a:spcAft>
          <a:spcPct val="0"/>
        </a:spcAft>
        <a:defRPr sz="4400">
          <a:solidFill>
            <a:schemeClr val="bg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20.wmf"/><Relationship Id="rId4"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7.wmf"/><Relationship Id="rId3" Type="http://schemas.openxmlformats.org/officeDocument/2006/relationships/image" Target="../media/image22.png"/><Relationship Id="rId7" Type="http://schemas.openxmlformats.org/officeDocument/2006/relationships/image" Target="../media/image24.wmf"/><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0.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5.wmf"/><Relationship Id="rId14"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2.png"/><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29.wmf"/><Relationship Id="rId10" Type="http://schemas.openxmlformats.org/officeDocument/2006/relationships/image" Target="../media/image33.emf"/><Relationship Id="rId4" Type="http://schemas.openxmlformats.org/officeDocument/2006/relationships/oleObject" Target="../embeddings/oleObject25.bin"/><Relationship Id="rId9" Type="http://schemas.openxmlformats.org/officeDocument/2006/relationships/image" Target="../media/image32.emf"/></Relationships>
</file>

<file path=ppt/slides/_rels/slide17.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5.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0.bin"/><Relationship Id="rId14" Type="http://schemas.openxmlformats.org/officeDocument/2006/relationships/image" Target="../media/image39.wmf"/></Relationships>
</file>

<file path=ppt/slides/_rels/slide18.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1.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6.bin"/></Relationships>
</file>

<file path=ppt/slides/_rels/slide1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5.wmf"/><Relationship Id="rId5" Type="http://schemas.openxmlformats.org/officeDocument/2006/relationships/oleObject" Target="../embeddings/oleObject39.bin"/><Relationship Id="rId10" Type="http://schemas.openxmlformats.org/officeDocument/2006/relationships/image" Target="../media/image46.wmf"/><Relationship Id="rId4" Type="http://schemas.openxmlformats.org/officeDocument/2006/relationships/image" Target="../media/image44.wmf"/><Relationship Id="rId9" Type="http://schemas.openxmlformats.org/officeDocument/2006/relationships/oleObject" Target="../embeddings/oleObject41.bin"/></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2.xml"/><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png"/><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48.wmf"/><Relationship Id="rId5" Type="http://schemas.openxmlformats.org/officeDocument/2006/relationships/oleObject" Target="../embeddings/oleObject43.bin"/><Relationship Id="rId4" Type="http://schemas.openxmlformats.org/officeDocument/2006/relationships/image" Target="../media/image4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51.emf"/><Relationship Id="rId5" Type="http://schemas.openxmlformats.org/officeDocument/2006/relationships/oleObject" Target="../embeddings/oleObject46.bin"/><Relationship Id="rId4" Type="http://schemas.openxmlformats.org/officeDocument/2006/relationships/image" Target="../media/image50.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56.wmf"/><Relationship Id="rId3" Type="http://schemas.openxmlformats.org/officeDocument/2006/relationships/oleObject" Target="../embeddings/oleObject47.bin"/><Relationship Id="rId7" Type="http://schemas.openxmlformats.org/officeDocument/2006/relationships/image" Target="../media/image53.wmf"/><Relationship Id="rId12"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48.bin"/><Relationship Id="rId11" Type="http://schemas.openxmlformats.org/officeDocument/2006/relationships/image" Target="../media/image55.wmf"/><Relationship Id="rId5" Type="http://schemas.openxmlformats.org/officeDocument/2006/relationships/image" Target="../media/image58.jpeg"/><Relationship Id="rId15" Type="http://schemas.openxmlformats.org/officeDocument/2006/relationships/image" Target="../media/image57.wmf"/><Relationship Id="rId10" Type="http://schemas.openxmlformats.org/officeDocument/2006/relationships/oleObject" Target="../embeddings/oleObject50.bin"/><Relationship Id="rId4" Type="http://schemas.openxmlformats.org/officeDocument/2006/relationships/image" Target="../media/image52.wmf"/><Relationship Id="rId9" Type="http://schemas.openxmlformats.org/officeDocument/2006/relationships/image" Target="../media/image54.wmf"/><Relationship Id="rId14" Type="http://schemas.openxmlformats.org/officeDocument/2006/relationships/oleObject" Target="../embeddings/oleObject52.bin"/></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11.wmf"/><Relationship Id="rId5" Type="http://schemas.openxmlformats.org/officeDocument/2006/relationships/oleObject" Target="../embeddings/oleObject54.bin"/><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notesSlide" Target="../notesSlides/notesSlide7.xml"/><Relationship Id="rId7" Type="http://schemas.openxmlformats.org/officeDocument/2006/relationships/oleObject" Target="../embeddings/oleObject56.bin"/><Relationship Id="rId12"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wmf"/><Relationship Id="rId11" Type="http://schemas.openxmlformats.org/officeDocument/2006/relationships/image" Target="../media/image61.wmf"/><Relationship Id="rId5" Type="http://schemas.openxmlformats.org/officeDocument/2006/relationships/oleObject" Target="../embeddings/oleObject55.bin"/><Relationship Id="rId10" Type="http://schemas.openxmlformats.org/officeDocument/2006/relationships/oleObject" Target="../embeddings/oleObject58.bin"/><Relationship Id="rId4" Type="http://schemas.openxmlformats.org/officeDocument/2006/relationships/slide" Target="slide51.xml"/><Relationship Id="rId9" Type="http://schemas.openxmlformats.org/officeDocument/2006/relationships/oleObject" Target="../embeddings/oleObject57.bin"/></Relationships>
</file>

<file path=ppt/slides/_rels/slide2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3.wmf"/></Relationships>
</file>

<file path=ppt/slides/_rels/slide2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8.w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65.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66.wmf"/><Relationship Id="rId5" Type="http://schemas.openxmlformats.org/officeDocument/2006/relationships/oleObject" Target="../embeddings/oleObject65.bin"/><Relationship Id="rId4" Type="http://schemas.openxmlformats.org/officeDocument/2006/relationships/image" Target="../media/image69.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68.wmf"/><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65.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9.bin"/></Relationships>
</file>

<file path=ppt/slides/_rels/slide31.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6.xml"/><Relationship Id="rId1" Type="http://schemas.openxmlformats.org/officeDocument/2006/relationships/vmlDrawing" Target="../drawings/vmlDrawing23.vml"/><Relationship Id="rId6" Type="http://schemas.openxmlformats.org/officeDocument/2006/relationships/image" Target="../media/image72.wmf"/><Relationship Id="rId5" Type="http://schemas.openxmlformats.org/officeDocument/2006/relationships/oleObject" Target="../embeddings/oleObject72.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22.png"/><Relationship Id="rId4" Type="http://schemas.openxmlformats.org/officeDocument/2006/relationships/image" Target="../media/image75.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oleObject" Target="../embeddings/oleObject76.bin"/><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77.wmf"/><Relationship Id="rId11" Type="http://schemas.openxmlformats.org/officeDocument/2006/relationships/image" Target="../media/image79.wmf"/><Relationship Id="rId5" Type="http://schemas.openxmlformats.org/officeDocument/2006/relationships/oleObject" Target="../embeddings/oleObject77.bin"/><Relationship Id="rId10" Type="http://schemas.openxmlformats.org/officeDocument/2006/relationships/oleObject" Target="../embeddings/oleObject79.bin"/><Relationship Id="rId4" Type="http://schemas.openxmlformats.org/officeDocument/2006/relationships/image" Target="../media/image76.wmf"/><Relationship Id="rId9" Type="http://schemas.openxmlformats.org/officeDocument/2006/relationships/image" Target="../media/image7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22.png"/><Relationship Id="rId4" Type="http://schemas.openxmlformats.org/officeDocument/2006/relationships/image" Target="../media/image80.wmf"/></Relationships>
</file>

<file path=ppt/slides/_rels/slide35.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5.wmf"/><Relationship Id="rId3" Type="http://schemas.openxmlformats.org/officeDocument/2006/relationships/notesSlide" Target="../notesSlides/notesSlide10.xml"/><Relationship Id="rId7" Type="http://schemas.openxmlformats.org/officeDocument/2006/relationships/image" Target="../media/image82.wmf"/><Relationship Id="rId12" Type="http://schemas.openxmlformats.org/officeDocument/2006/relationships/oleObject" Target="../embeddings/oleObject84.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oleObject" Target="../embeddings/oleObject81.bin"/><Relationship Id="rId11" Type="http://schemas.openxmlformats.org/officeDocument/2006/relationships/image" Target="../media/image84.wmf"/><Relationship Id="rId5" Type="http://schemas.openxmlformats.org/officeDocument/2006/relationships/image" Target="../media/image87.wmf"/><Relationship Id="rId10" Type="http://schemas.openxmlformats.org/officeDocument/2006/relationships/oleObject" Target="../embeddings/oleObject83.bin"/><Relationship Id="rId4" Type="http://schemas.openxmlformats.org/officeDocument/2006/relationships/image" Target="../media/image86.emf"/><Relationship Id="rId9" Type="http://schemas.openxmlformats.org/officeDocument/2006/relationships/image" Target="../media/image83.wmf"/></Relationships>
</file>

<file path=ppt/slides/_rels/slide37.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5.bin"/><Relationship Id="rId7" Type="http://schemas.openxmlformats.org/officeDocument/2006/relationships/oleObject" Target="../embeddings/oleObject87.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83.wmf"/><Relationship Id="rId5" Type="http://schemas.openxmlformats.org/officeDocument/2006/relationships/oleObject" Target="../embeddings/oleObject86.bin"/><Relationship Id="rId4" Type="http://schemas.openxmlformats.org/officeDocument/2006/relationships/image" Target="../media/image82.wmf"/></Relationships>
</file>

<file path=ppt/slides/_rels/slide3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93.wmf"/><Relationship Id="rId2" Type="http://schemas.openxmlformats.org/officeDocument/2006/relationships/slideLayout" Target="../slideLayouts/slideLayout7.xml"/><Relationship Id="rId16" Type="http://schemas.openxmlformats.org/officeDocument/2006/relationships/image" Target="../media/image88.wmf"/><Relationship Id="rId1" Type="http://schemas.openxmlformats.org/officeDocument/2006/relationships/vmlDrawing" Target="../drawings/vmlDrawing29.vml"/><Relationship Id="rId6" Type="http://schemas.openxmlformats.org/officeDocument/2006/relationships/image" Target="../media/image90.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91.bin"/><Relationship Id="rId14" Type="http://schemas.openxmlformats.org/officeDocument/2006/relationships/image" Target="../media/image9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96.wmf"/><Relationship Id="rId5" Type="http://schemas.openxmlformats.org/officeDocument/2006/relationships/oleObject" Target="../embeddings/oleObject96.bin"/><Relationship Id="rId4" Type="http://schemas.openxmlformats.org/officeDocument/2006/relationships/image" Target="../media/image9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image" Target="../media/image103.png"/><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01.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98.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image" Target="../media/image102.wmf"/><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100.bin"/><Relationship Id="rId14" Type="http://schemas.openxmlformats.org/officeDocument/2006/relationships/oleObject" Target="../embeddings/oleObject102.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image" Target="../media/image103.png"/><Relationship Id="rId7"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04.bin"/><Relationship Id="rId11" Type="http://schemas.openxmlformats.org/officeDocument/2006/relationships/image" Target="../media/image78.wmf"/><Relationship Id="rId5" Type="http://schemas.openxmlformats.org/officeDocument/2006/relationships/image" Target="../media/image104.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106.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image" Target="../media/image103.png"/><Relationship Id="rId7" Type="http://schemas.openxmlformats.org/officeDocument/2006/relationships/image" Target="../media/image107.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08.bin"/><Relationship Id="rId5" Type="http://schemas.openxmlformats.org/officeDocument/2006/relationships/image" Target="../media/image95.wmf"/><Relationship Id="rId4" Type="http://schemas.openxmlformats.org/officeDocument/2006/relationships/oleObject" Target="../embeddings/oleObject107.bin"/><Relationship Id="rId9" Type="http://schemas.openxmlformats.org/officeDocument/2006/relationships/image" Target="../media/image108.wmf"/></Relationships>
</file>

<file path=ppt/slides/_rels/slide43.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14.wmf"/><Relationship Id="rId3" Type="http://schemas.openxmlformats.org/officeDocument/2006/relationships/image" Target="../media/image115.wmf"/><Relationship Id="rId7" Type="http://schemas.openxmlformats.org/officeDocument/2006/relationships/image" Target="../media/image111.wmf"/><Relationship Id="rId12" Type="http://schemas.openxmlformats.org/officeDocument/2006/relationships/oleObject" Target="../embeddings/oleObject114.bin"/><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oleObject" Target="../embeddings/oleObject111.bin"/><Relationship Id="rId11" Type="http://schemas.openxmlformats.org/officeDocument/2006/relationships/image" Target="../media/image113.wmf"/><Relationship Id="rId5" Type="http://schemas.openxmlformats.org/officeDocument/2006/relationships/image" Target="../media/image110.w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12.wmf"/></Relationships>
</file>

<file path=ppt/slides/_rels/slide45.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120.bin"/><Relationship Id="rId18" Type="http://schemas.openxmlformats.org/officeDocument/2006/relationships/image" Target="../media/image123.wmf"/><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20.wmf"/><Relationship Id="rId17" Type="http://schemas.openxmlformats.org/officeDocument/2006/relationships/oleObject" Target="../embeddings/oleObject122.bin"/><Relationship Id="rId2" Type="http://schemas.openxmlformats.org/officeDocument/2006/relationships/slideLayout" Target="../slideLayouts/slideLayout6.xml"/><Relationship Id="rId16" Type="http://schemas.openxmlformats.org/officeDocument/2006/relationships/image" Target="../media/image122.wmf"/><Relationship Id="rId1" Type="http://schemas.openxmlformats.org/officeDocument/2006/relationships/vmlDrawing" Target="../drawings/vmlDrawing35.vml"/><Relationship Id="rId6" Type="http://schemas.openxmlformats.org/officeDocument/2006/relationships/image" Target="../media/image117.w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18.bin"/><Relationship Id="rId14" Type="http://schemas.openxmlformats.org/officeDocument/2006/relationships/image" Target="../media/image121.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25.wmf"/><Relationship Id="rId5" Type="http://schemas.openxmlformats.org/officeDocument/2006/relationships/oleObject" Target="../embeddings/oleObject124.bin"/><Relationship Id="rId4" Type="http://schemas.openxmlformats.org/officeDocument/2006/relationships/image" Target="../media/image124.wmf"/></Relationships>
</file>

<file path=ppt/slides/_rels/slide47.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image" Target="../media/image22.png"/><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30.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27.wmf"/><Relationship Id="rId11" Type="http://schemas.openxmlformats.org/officeDocument/2006/relationships/oleObject" Target="../embeddings/oleObject129.bin"/><Relationship Id="rId5" Type="http://schemas.openxmlformats.org/officeDocument/2006/relationships/oleObject" Target="../embeddings/oleObject126.bin"/><Relationship Id="rId15" Type="http://schemas.openxmlformats.org/officeDocument/2006/relationships/image" Target="../media/image131.wmf"/><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28.bin"/><Relationship Id="rId14" Type="http://schemas.openxmlformats.org/officeDocument/2006/relationships/oleObject" Target="../embeddings/oleObject130.bin"/></Relationships>
</file>

<file path=ppt/slides/_rels/slide48.x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image" Target="../media/image22.png"/><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36.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33.wmf"/><Relationship Id="rId11" Type="http://schemas.openxmlformats.org/officeDocument/2006/relationships/oleObject" Target="../embeddings/oleObject135.bin"/><Relationship Id="rId5" Type="http://schemas.openxmlformats.org/officeDocument/2006/relationships/oleObject" Target="../embeddings/oleObject132.bin"/><Relationship Id="rId10" Type="http://schemas.openxmlformats.org/officeDocument/2006/relationships/image" Target="../media/image135.wmf"/><Relationship Id="rId4" Type="http://schemas.openxmlformats.org/officeDocument/2006/relationships/image" Target="../media/image132.wmf"/><Relationship Id="rId9" Type="http://schemas.openxmlformats.org/officeDocument/2006/relationships/oleObject" Target="../embeddings/oleObject134.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6.bin"/><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37.wmf"/><Relationship Id="rId5" Type="http://schemas.openxmlformats.org/officeDocument/2006/relationships/oleObject" Target="../embeddings/oleObject137.bin"/><Relationship Id="rId4" Type="http://schemas.openxmlformats.org/officeDocument/2006/relationships/image" Target="../media/image124.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8.e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41.wmf"/><Relationship Id="rId13" Type="http://schemas.openxmlformats.org/officeDocument/2006/relationships/oleObject" Target="../embeddings/oleObject143.bin"/><Relationship Id="rId18" Type="http://schemas.openxmlformats.org/officeDocument/2006/relationships/image" Target="../media/image146.wmf"/><Relationship Id="rId3" Type="http://schemas.openxmlformats.org/officeDocument/2006/relationships/oleObject" Target="../embeddings/oleObject138.bin"/><Relationship Id="rId21" Type="http://schemas.openxmlformats.org/officeDocument/2006/relationships/oleObject" Target="../embeddings/oleObject147.bin"/><Relationship Id="rId7" Type="http://schemas.openxmlformats.org/officeDocument/2006/relationships/oleObject" Target="../embeddings/oleObject140.bin"/><Relationship Id="rId12" Type="http://schemas.openxmlformats.org/officeDocument/2006/relationships/image" Target="../media/image143.wmf"/><Relationship Id="rId17" Type="http://schemas.openxmlformats.org/officeDocument/2006/relationships/oleObject" Target="../embeddings/oleObject145.bin"/><Relationship Id="rId25" Type="http://schemas.openxmlformats.org/officeDocument/2006/relationships/slide" Target="slide27.xml"/><Relationship Id="rId2" Type="http://schemas.openxmlformats.org/officeDocument/2006/relationships/slideLayout" Target="../slideLayouts/slideLayout7.xml"/><Relationship Id="rId16" Type="http://schemas.openxmlformats.org/officeDocument/2006/relationships/image" Target="../media/image145.wmf"/><Relationship Id="rId20" Type="http://schemas.openxmlformats.org/officeDocument/2006/relationships/image" Target="../media/image147.wmf"/><Relationship Id="rId1" Type="http://schemas.openxmlformats.org/officeDocument/2006/relationships/vmlDrawing" Target="../drawings/vmlDrawing40.vml"/><Relationship Id="rId6" Type="http://schemas.openxmlformats.org/officeDocument/2006/relationships/image" Target="../media/image140.wmf"/><Relationship Id="rId11" Type="http://schemas.openxmlformats.org/officeDocument/2006/relationships/oleObject" Target="../embeddings/oleObject142.bin"/><Relationship Id="rId24" Type="http://schemas.openxmlformats.org/officeDocument/2006/relationships/image" Target="../media/image149.wmf"/><Relationship Id="rId5" Type="http://schemas.openxmlformats.org/officeDocument/2006/relationships/oleObject" Target="../embeddings/oleObject139.bin"/><Relationship Id="rId15" Type="http://schemas.openxmlformats.org/officeDocument/2006/relationships/oleObject" Target="../embeddings/oleObject144.bin"/><Relationship Id="rId23" Type="http://schemas.openxmlformats.org/officeDocument/2006/relationships/oleObject" Target="../embeddings/oleObject148.bin"/><Relationship Id="rId10" Type="http://schemas.openxmlformats.org/officeDocument/2006/relationships/image" Target="../media/image142.wmf"/><Relationship Id="rId19" Type="http://schemas.openxmlformats.org/officeDocument/2006/relationships/oleObject" Target="../embeddings/oleObject146.bin"/><Relationship Id="rId4" Type="http://schemas.openxmlformats.org/officeDocument/2006/relationships/image" Target="../media/image139.wmf"/><Relationship Id="rId9" Type="http://schemas.openxmlformats.org/officeDocument/2006/relationships/oleObject" Target="../embeddings/oleObject141.bin"/><Relationship Id="rId14" Type="http://schemas.openxmlformats.org/officeDocument/2006/relationships/image" Target="../media/image144.wmf"/><Relationship Id="rId22" Type="http://schemas.openxmlformats.org/officeDocument/2006/relationships/image" Target="../media/image14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41.vml"/><Relationship Id="rId6" Type="http://schemas.openxmlformats.org/officeDocument/2006/relationships/image" Target="../media/image150.wmf"/><Relationship Id="rId5" Type="http://schemas.openxmlformats.org/officeDocument/2006/relationships/oleObject" Target="../embeddings/oleObject149.bin"/><Relationship Id="rId4" Type="http://schemas.openxmlformats.org/officeDocument/2006/relationships/image" Target="../media/image151.gif"/></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42.vml"/><Relationship Id="rId5" Type="http://schemas.openxmlformats.org/officeDocument/2006/relationships/image" Target="../media/image152.wmf"/><Relationship Id="rId4" Type="http://schemas.openxmlformats.org/officeDocument/2006/relationships/oleObject" Target="../embeddings/oleObject150.bin"/></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52.bin"/><Relationship Id="rId5" Type="http://schemas.openxmlformats.org/officeDocument/2006/relationships/image" Target="../media/image153.wmf"/><Relationship Id="rId4" Type="http://schemas.openxmlformats.org/officeDocument/2006/relationships/oleObject" Target="../embeddings/oleObject151.bin"/></Relationships>
</file>

<file path=ppt/slides/_rels/slide58.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notesSlide" Target="../notesSlides/notesSlide13.xml"/><Relationship Id="rId7"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55.wmf"/><Relationship Id="rId5" Type="http://schemas.openxmlformats.org/officeDocument/2006/relationships/oleObject" Target="../embeddings/oleObject153.bin"/><Relationship Id="rId10" Type="http://schemas.openxmlformats.org/officeDocument/2006/relationships/image" Target="../media/image157.wmf"/><Relationship Id="rId4" Type="http://schemas.openxmlformats.org/officeDocument/2006/relationships/image" Target="../media/image2.png"/><Relationship Id="rId9" Type="http://schemas.openxmlformats.org/officeDocument/2006/relationships/oleObject" Target="../embeddings/oleObject155.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56.bin"/><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59.wmf"/><Relationship Id="rId5" Type="http://schemas.openxmlformats.org/officeDocument/2006/relationships/oleObject" Target="../embeddings/oleObject157.bin"/><Relationship Id="rId4" Type="http://schemas.openxmlformats.org/officeDocument/2006/relationships/image" Target="../media/image15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58.bin"/><Relationship Id="rId2" Type="http://schemas.openxmlformats.org/officeDocument/2006/relationships/slideLayout" Target="../slideLayouts/slideLayout6.xml"/><Relationship Id="rId1" Type="http://schemas.openxmlformats.org/officeDocument/2006/relationships/vmlDrawing" Target="../drawings/vmlDrawing46.vml"/><Relationship Id="rId6" Type="http://schemas.openxmlformats.org/officeDocument/2006/relationships/image" Target="../media/image158.wmf"/><Relationship Id="rId5" Type="http://schemas.openxmlformats.org/officeDocument/2006/relationships/oleObject" Target="../embeddings/oleObject159.bin"/><Relationship Id="rId4" Type="http://schemas.openxmlformats.org/officeDocument/2006/relationships/image" Target="../media/image160.wmf"/></Relationships>
</file>

<file path=ppt/slides/_rels/slide6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oleObject" Target="../embeddings/oleObject164.bin"/><Relationship Id="rId3" Type="http://schemas.openxmlformats.org/officeDocument/2006/relationships/notesSlide" Target="../notesSlides/notesSlide15.xml"/><Relationship Id="rId7" Type="http://schemas.openxmlformats.org/officeDocument/2006/relationships/image" Target="../media/image162.wmf"/><Relationship Id="rId12" Type="http://schemas.openxmlformats.org/officeDocument/2006/relationships/image" Target="../media/image164.wmf"/><Relationship Id="rId2" Type="http://schemas.openxmlformats.org/officeDocument/2006/relationships/slideLayout" Target="../slideLayouts/slideLayout7.xml"/><Relationship Id="rId16" Type="http://schemas.openxmlformats.org/officeDocument/2006/relationships/image" Target="../media/image166.wmf"/><Relationship Id="rId1" Type="http://schemas.openxmlformats.org/officeDocument/2006/relationships/vmlDrawing" Target="../drawings/vmlDrawing47.vml"/><Relationship Id="rId6" Type="http://schemas.openxmlformats.org/officeDocument/2006/relationships/oleObject" Target="../embeddings/oleObject161.bin"/><Relationship Id="rId11" Type="http://schemas.openxmlformats.org/officeDocument/2006/relationships/oleObject" Target="../embeddings/oleObject163.bin"/><Relationship Id="rId5" Type="http://schemas.openxmlformats.org/officeDocument/2006/relationships/image" Target="../media/image161.wmf"/><Relationship Id="rId15" Type="http://schemas.openxmlformats.org/officeDocument/2006/relationships/oleObject" Target="../embeddings/oleObject165.bin"/><Relationship Id="rId10" Type="http://schemas.openxmlformats.org/officeDocument/2006/relationships/image" Target="../media/image163.wmf"/><Relationship Id="rId4" Type="http://schemas.openxmlformats.org/officeDocument/2006/relationships/oleObject" Target="../embeddings/oleObject160.bin"/><Relationship Id="rId9" Type="http://schemas.openxmlformats.org/officeDocument/2006/relationships/oleObject" Target="../embeddings/oleObject162.bin"/><Relationship Id="rId14" Type="http://schemas.openxmlformats.org/officeDocument/2006/relationships/image" Target="../media/image165.wmf"/></Relationships>
</file>

<file path=ppt/slides/_rels/slide63.x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68.wmf"/><Relationship Id="rId11" Type="http://schemas.openxmlformats.org/officeDocument/2006/relationships/image" Target="../media/image22.png"/><Relationship Id="rId5" Type="http://schemas.openxmlformats.org/officeDocument/2006/relationships/oleObject" Target="../embeddings/oleObject167.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69.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72.bin"/><Relationship Id="rId13" Type="http://schemas.openxmlformats.org/officeDocument/2006/relationships/image" Target="../media/image175.wmf"/><Relationship Id="rId3" Type="http://schemas.openxmlformats.org/officeDocument/2006/relationships/image" Target="../media/image22.png"/><Relationship Id="rId7" Type="http://schemas.openxmlformats.org/officeDocument/2006/relationships/image" Target="../media/image172.wmf"/><Relationship Id="rId12" Type="http://schemas.openxmlformats.org/officeDocument/2006/relationships/oleObject" Target="../embeddings/oleObject174.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171.bin"/><Relationship Id="rId11" Type="http://schemas.openxmlformats.org/officeDocument/2006/relationships/image" Target="../media/image174.wmf"/><Relationship Id="rId5" Type="http://schemas.openxmlformats.org/officeDocument/2006/relationships/image" Target="../media/image171.wmf"/><Relationship Id="rId15" Type="http://schemas.openxmlformats.org/officeDocument/2006/relationships/image" Target="../media/image176.wmf"/><Relationship Id="rId10" Type="http://schemas.openxmlformats.org/officeDocument/2006/relationships/oleObject" Target="../embeddings/oleObject173.bin"/><Relationship Id="rId4" Type="http://schemas.openxmlformats.org/officeDocument/2006/relationships/oleObject" Target="../embeddings/oleObject170.bin"/><Relationship Id="rId9" Type="http://schemas.openxmlformats.org/officeDocument/2006/relationships/image" Target="../media/image173.wmf"/><Relationship Id="rId14" Type="http://schemas.openxmlformats.org/officeDocument/2006/relationships/oleObject" Target="../embeddings/oleObject175.bin"/></Relationships>
</file>

<file path=ppt/slides/_rels/slide65.xml.rels><?xml version="1.0" encoding="UTF-8" standalone="yes"?>
<Relationships xmlns="http://schemas.openxmlformats.org/package/2006/relationships"><Relationship Id="rId3" Type="http://schemas.openxmlformats.org/officeDocument/2006/relationships/image" Target="../media/image178.emf"/><Relationship Id="rId2" Type="http://schemas.openxmlformats.org/officeDocument/2006/relationships/image" Target="../media/image177.e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1.wmf"/></Relationships>
</file>

<file path=ppt/slides/_rels/slide67.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181.bin"/><Relationship Id="rId18" Type="http://schemas.openxmlformats.org/officeDocument/2006/relationships/image" Target="../media/image189.emf"/><Relationship Id="rId3" Type="http://schemas.openxmlformats.org/officeDocument/2006/relationships/oleObject" Target="../embeddings/oleObject176.bin"/><Relationship Id="rId21" Type="http://schemas.openxmlformats.org/officeDocument/2006/relationships/oleObject" Target="../embeddings/oleObject185.bin"/><Relationship Id="rId7" Type="http://schemas.openxmlformats.org/officeDocument/2006/relationships/oleObject" Target="../embeddings/oleObject178.bin"/><Relationship Id="rId12" Type="http://schemas.openxmlformats.org/officeDocument/2006/relationships/image" Target="../media/image186.wmf"/><Relationship Id="rId17" Type="http://schemas.openxmlformats.org/officeDocument/2006/relationships/oleObject" Target="../embeddings/oleObject183.bin"/><Relationship Id="rId2" Type="http://schemas.openxmlformats.org/officeDocument/2006/relationships/slideLayout" Target="../slideLayouts/slideLayout6.xml"/><Relationship Id="rId16" Type="http://schemas.openxmlformats.org/officeDocument/2006/relationships/image" Target="../media/image188.wmf"/><Relationship Id="rId20" Type="http://schemas.openxmlformats.org/officeDocument/2006/relationships/image" Target="../media/image190.wmf"/><Relationship Id="rId1" Type="http://schemas.openxmlformats.org/officeDocument/2006/relationships/vmlDrawing" Target="../drawings/vmlDrawing50.vml"/><Relationship Id="rId6" Type="http://schemas.openxmlformats.org/officeDocument/2006/relationships/image" Target="../media/image183.w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oleObject" Target="../embeddings/oleObject182.bin"/><Relationship Id="rId10" Type="http://schemas.openxmlformats.org/officeDocument/2006/relationships/image" Target="../media/image185.wmf"/><Relationship Id="rId19" Type="http://schemas.openxmlformats.org/officeDocument/2006/relationships/oleObject" Target="../embeddings/oleObject184.bin"/><Relationship Id="rId4" Type="http://schemas.openxmlformats.org/officeDocument/2006/relationships/image" Target="../media/image182.wmf"/><Relationship Id="rId9" Type="http://schemas.openxmlformats.org/officeDocument/2006/relationships/oleObject" Target="../embeddings/oleObject179.bin"/><Relationship Id="rId14" Type="http://schemas.openxmlformats.org/officeDocument/2006/relationships/image" Target="../media/image187.wmf"/><Relationship Id="rId22" Type="http://schemas.openxmlformats.org/officeDocument/2006/relationships/image" Target="../media/image191.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88.bin"/><Relationship Id="rId13" Type="http://schemas.openxmlformats.org/officeDocument/2006/relationships/image" Target="../media/image196.wmf"/><Relationship Id="rId18" Type="http://schemas.openxmlformats.org/officeDocument/2006/relationships/oleObject" Target="../embeddings/oleObject193.bin"/><Relationship Id="rId26" Type="http://schemas.openxmlformats.org/officeDocument/2006/relationships/oleObject" Target="../embeddings/oleObject197.bin"/><Relationship Id="rId3" Type="http://schemas.openxmlformats.org/officeDocument/2006/relationships/image" Target="../media/image2.png"/><Relationship Id="rId21" Type="http://schemas.openxmlformats.org/officeDocument/2006/relationships/image" Target="../media/image200.wmf"/><Relationship Id="rId7" Type="http://schemas.openxmlformats.org/officeDocument/2006/relationships/image" Target="../media/image193.wmf"/><Relationship Id="rId12" Type="http://schemas.openxmlformats.org/officeDocument/2006/relationships/oleObject" Target="../embeddings/oleObject190.bin"/><Relationship Id="rId17" Type="http://schemas.openxmlformats.org/officeDocument/2006/relationships/image" Target="../media/image198.wmf"/><Relationship Id="rId25" Type="http://schemas.openxmlformats.org/officeDocument/2006/relationships/image" Target="../media/image202.wmf"/><Relationship Id="rId2" Type="http://schemas.openxmlformats.org/officeDocument/2006/relationships/slideLayout" Target="../slideLayouts/slideLayout7.xml"/><Relationship Id="rId16" Type="http://schemas.openxmlformats.org/officeDocument/2006/relationships/oleObject" Target="../embeddings/oleObject192.bin"/><Relationship Id="rId20" Type="http://schemas.openxmlformats.org/officeDocument/2006/relationships/oleObject" Target="../embeddings/oleObject194.bin"/><Relationship Id="rId29" Type="http://schemas.openxmlformats.org/officeDocument/2006/relationships/oleObject" Target="../embeddings/oleObject199.bin"/><Relationship Id="rId1" Type="http://schemas.openxmlformats.org/officeDocument/2006/relationships/vmlDrawing" Target="../drawings/vmlDrawing51.vml"/><Relationship Id="rId6" Type="http://schemas.openxmlformats.org/officeDocument/2006/relationships/oleObject" Target="../embeddings/oleObject187.bin"/><Relationship Id="rId11" Type="http://schemas.openxmlformats.org/officeDocument/2006/relationships/image" Target="../media/image195.wmf"/><Relationship Id="rId24" Type="http://schemas.openxmlformats.org/officeDocument/2006/relationships/oleObject" Target="../embeddings/oleObject196.bin"/><Relationship Id="rId5" Type="http://schemas.openxmlformats.org/officeDocument/2006/relationships/image" Target="../media/image192.wmf"/><Relationship Id="rId15" Type="http://schemas.openxmlformats.org/officeDocument/2006/relationships/image" Target="../media/image197.wmf"/><Relationship Id="rId23" Type="http://schemas.openxmlformats.org/officeDocument/2006/relationships/image" Target="../media/image201.wmf"/><Relationship Id="rId28" Type="http://schemas.openxmlformats.org/officeDocument/2006/relationships/oleObject" Target="../embeddings/oleObject198.bin"/><Relationship Id="rId10" Type="http://schemas.openxmlformats.org/officeDocument/2006/relationships/oleObject" Target="../embeddings/oleObject189.bin"/><Relationship Id="rId19" Type="http://schemas.openxmlformats.org/officeDocument/2006/relationships/image" Target="../media/image199.wmf"/><Relationship Id="rId4" Type="http://schemas.openxmlformats.org/officeDocument/2006/relationships/oleObject" Target="../embeddings/oleObject186.bin"/><Relationship Id="rId9" Type="http://schemas.openxmlformats.org/officeDocument/2006/relationships/image" Target="../media/image194.wmf"/><Relationship Id="rId14" Type="http://schemas.openxmlformats.org/officeDocument/2006/relationships/oleObject" Target="../embeddings/oleObject191.bin"/><Relationship Id="rId22" Type="http://schemas.openxmlformats.org/officeDocument/2006/relationships/oleObject" Target="../embeddings/oleObject195.bin"/><Relationship Id="rId27" Type="http://schemas.openxmlformats.org/officeDocument/2006/relationships/image" Target="../media/image203.wmf"/><Relationship Id="rId30" Type="http://schemas.openxmlformats.org/officeDocument/2006/relationships/image" Target="../media/image204.wmf"/></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6.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201.bin"/><Relationship Id="rId5" Type="http://schemas.openxmlformats.org/officeDocument/2006/relationships/image" Target="../media/image205.wmf"/><Relationship Id="rId4" Type="http://schemas.openxmlformats.org/officeDocument/2006/relationships/oleObject" Target="../embeddings/oleObject20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53.vml"/><Relationship Id="rId5" Type="http://schemas.openxmlformats.org/officeDocument/2006/relationships/image" Target="../media/image207.wmf"/><Relationship Id="rId4" Type="http://schemas.openxmlformats.org/officeDocument/2006/relationships/oleObject" Target="../embeddings/oleObject202.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54.vml"/><Relationship Id="rId5" Type="http://schemas.openxmlformats.org/officeDocument/2006/relationships/image" Target="../media/image208.wmf"/><Relationship Id="rId4" Type="http://schemas.openxmlformats.org/officeDocument/2006/relationships/oleObject" Target="../embeddings/oleObject203.bin"/></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10.wmf"/><Relationship Id="rId7" Type="http://schemas.openxmlformats.org/officeDocument/2006/relationships/image" Target="../media/image209.wmf"/><Relationship Id="rId2" Type="http://schemas.openxmlformats.org/officeDocument/2006/relationships/slideLayout" Target="../slideLayouts/slideLayout6.xml"/><Relationship Id="rId1" Type="http://schemas.openxmlformats.org/officeDocument/2006/relationships/vmlDrawing" Target="../drawings/vmlDrawing55.vml"/><Relationship Id="rId6" Type="http://schemas.openxmlformats.org/officeDocument/2006/relationships/oleObject" Target="../embeddings/oleObject204.bin"/><Relationship Id="rId5" Type="http://schemas.openxmlformats.org/officeDocument/2006/relationships/image" Target="../media/image212.wmf"/><Relationship Id="rId4" Type="http://schemas.openxmlformats.org/officeDocument/2006/relationships/image" Target="../media/image211.wmf"/></Relationships>
</file>

<file path=ppt/slides/_rels/slide74.xml.rels><?xml version="1.0" encoding="UTF-8" standalone="yes"?>
<Relationships xmlns="http://schemas.openxmlformats.org/package/2006/relationships"><Relationship Id="rId8" Type="http://schemas.openxmlformats.org/officeDocument/2006/relationships/image" Target="../media/image215.wmf"/><Relationship Id="rId3" Type="http://schemas.openxmlformats.org/officeDocument/2006/relationships/oleObject" Target="../embeddings/oleObject205.bin"/><Relationship Id="rId7" Type="http://schemas.openxmlformats.org/officeDocument/2006/relationships/oleObject" Target="../embeddings/oleObject207.bin"/><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214.wmf"/><Relationship Id="rId5" Type="http://schemas.openxmlformats.org/officeDocument/2006/relationships/oleObject" Target="../embeddings/oleObject206.bin"/><Relationship Id="rId4" Type="http://schemas.openxmlformats.org/officeDocument/2006/relationships/image" Target="../media/image213.wmf"/><Relationship Id="rId9" Type="http://schemas.openxmlformats.org/officeDocument/2006/relationships/image" Target="../media/image22.png"/></Relationships>
</file>

<file path=ppt/slides/_rels/slide75.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notesSlide" Target="../notesSlides/notesSlide18.xml"/><Relationship Id="rId7" Type="http://schemas.openxmlformats.org/officeDocument/2006/relationships/oleObject" Target="../embeddings/oleObject209.bin"/><Relationship Id="rId12" Type="http://schemas.openxmlformats.org/officeDocument/2006/relationships/image" Target="../media/image219.wmf"/><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216.wmf"/><Relationship Id="rId11" Type="http://schemas.openxmlformats.org/officeDocument/2006/relationships/oleObject" Target="../embeddings/oleObject211.bin"/><Relationship Id="rId5" Type="http://schemas.openxmlformats.org/officeDocument/2006/relationships/oleObject" Target="../embeddings/oleObject208.bin"/><Relationship Id="rId10" Type="http://schemas.openxmlformats.org/officeDocument/2006/relationships/image" Target="../media/image218.wmf"/><Relationship Id="rId4" Type="http://schemas.openxmlformats.org/officeDocument/2006/relationships/image" Target="../media/image22.png"/><Relationship Id="rId9" Type="http://schemas.openxmlformats.org/officeDocument/2006/relationships/oleObject" Target="../embeddings/oleObject210.bin"/></Relationships>
</file>

<file path=ppt/slides/_rels/slide76.x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notesSlide" Target="../notesSlides/notesSlide19.xml"/><Relationship Id="rId7" Type="http://schemas.openxmlformats.org/officeDocument/2006/relationships/oleObject" Target="../embeddings/oleObject213.bin"/><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220.wmf"/><Relationship Id="rId5" Type="http://schemas.openxmlformats.org/officeDocument/2006/relationships/oleObject" Target="../embeddings/oleObject212.bin"/><Relationship Id="rId4" Type="http://schemas.openxmlformats.org/officeDocument/2006/relationships/image" Target="../media/image22.png"/></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22.emf"/></Relationships>
</file>

<file path=ppt/slides/_rels/slide78.xml.rels><?xml version="1.0" encoding="UTF-8" standalone="yes"?>
<Relationships xmlns="http://schemas.openxmlformats.org/package/2006/relationships"><Relationship Id="rId8" Type="http://schemas.openxmlformats.org/officeDocument/2006/relationships/image" Target="../media/image225.wmf"/><Relationship Id="rId13" Type="http://schemas.openxmlformats.org/officeDocument/2006/relationships/oleObject" Target="../embeddings/oleObject219.bin"/><Relationship Id="rId3" Type="http://schemas.openxmlformats.org/officeDocument/2006/relationships/oleObject" Target="../embeddings/oleObject214.bin"/><Relationship Id="rId7" Type="http://schemas.openxmlformats.org/officeDocument/2006/relationships/oleObject" Target="../embeddings/oleObject216.bin"/><Relationship Id="rId12" Type="http://schemas.openxmlformats.org/officeDocument/2006/relationships/image" Target="../media/image227.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24.wmf"/><Relationship Id="rId11" Type="http://schemas.openxmlformats.org/officeDocument/2006/relationships/oleObject" Target="../embeddings/oleObject218.bin"/><Relationship Id="rId5" Type="http://schemas.openxmlformats.org/officeDocument/2006/relationships/oleObject" Target="../embeddings/oleObject215.bin"/><Relationship Id="rId15" Type="http://schemas.openxmlformats.org/officeDocument/2006/relationships/image" Target="../media/image22.png"/><Relationship Id="rId10" Type="http://schemas.openxmlformats.org/officeDocument/2006/relationships/image" Target="../media/image226.wmf"/><Relationship Id="rId4" Type="http://schemas.openxmlformats.org/officeDocument/2006/relationships/image" Target="../media/image223.wmf"/><Relationship Id="rId9" Type="http://schemas.openxmlformats.org/officeDocument/2006/relationships/oleObject" Target="../embeddings/oleObject217.bin"/><Relationship Id="rId14" Type="http://schemas.openxmlformats.org/officeDocument/2006/relationships/image" Target="../media/image228.wmf"/></Relationships>
</file>

<file path=ppt/slides/_rels/slide79.xml.rels><?xml version="1.0" encoding="UTF-8" standalone="yes"?>
<Relationships xmlns="http://schemas.openxmlformats.org/package/2006/relationships"><Relationship Id="rId8" Type="http://schemas.openxmlformats.org/officeDocument/2006/relationships/image" Target="../media/image230.wmf"/><Relationship Id="rId3" Type="http://schemas.openxmlformats.org/officeDocument/2006/relationships/notesSlide" Target="../notesSlides/notesSlide21.xml"/><Relationship Id="rId7"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29.wmf"/><Relationship Id="rId5" Type="http://schemas.openxmlformats.org/officeDocument/2006/relationships/oleObject" Target="../embeddings/oleObject220.bin"/><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31.emf"/><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32.em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8" Type="http://schemas.openxmlformats.org/officeDocument/2006/relationships/image" Target="../media/image233.wmf"/><Relationship Id="rId13" Type="http://schemas.openxmlformats.org/officeDocument/2006/relationships/image" Target="../media/image235.wmf"/><Relationship Id="rId3" Type="http://schemas.openxmlformats.org/officeDocument/2006/relationships/oleObject" Target="../embeddings/oleObject222.bin"/><Relationship Id="rId7" Type="http://schemas.openxmlformats.org/officeDocument/2006/relationships/oleObject" Target="../embeddings/oleObject224.bin"/><Relationship Id="rId12" Type="http://schemas.openxmlformats.org/officeDocument/2006/relationships/oleObject" Target="../embeddings/oleObject226.bin"/><Relationship Id="rId2" Type="http://schemas.openxmlformats.org/officeDocument/2006/relationships/slideLayout" Target="../slideLayouts/slideLayout6.xml"/><Relationship Id="rId1" Type="http://schemas.openxmlformats.org/officeDocument/2006/relationships/vmlDrawing" Target="../drawings/vmlDrawing61.vml"/><Relationship Id="rId6" Type="http://schemas.openxmlformats.org/officeDocument/2006/relationships/image" Target="../media/image11.wmf"/><Relationship Id="rId11" Type="http://schemas.openxmlformats.org/officeDocument/2006/relationships/image" Target="../media/image234.wmf"/><Relationship Id="rId5" Type="http://schemas.openxmlformats.org/officeDocument/2006/relationships/oleObject" Target="../embeddings/oleObject223.bin"/><Relationship Id="rId10" Type="http://schemas.openxmlformats.org/officeDocument/2006/relationships/oleObject" Target="../embeddings/oleObject225.bin"/><Relationship Id="rId4" Type="http://schemas.openxmlformats.org/officeDocument/2006/relationships/image" Target="../media/image10.wmf"/><Relationship Id="rId9" Type="http://schemas.openxmlformats.org/officeDocument/2006/relationships/image" Target="../media/image236.png"/><Relationship Id="rId14" Type="http://schemas.openxmlformats.org/officeDocument/2006/relationships/image" Target="../media/image2.png"/></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229.bin"/><Relationship Id="rId13" Type="http://schemas.openxmlformats.org/officeDocument/2006/relationships/image" Target="../media/image235.wmf"/><Relationship Id="rId3" Type="http://schemas.openxmlformats.org/officeDocument/2006/relationships/image" Target="../media/image2.png"/><Relationship Id="rId7" Type="http://schemas.openxmlformats.org/officeDocument/2006/relationships/image" Target="../media/image11.wmf"/><Relationship Id="rId12" Type="http://schemas.openxmlformats.org/officeDocument/2006/relationships/oleObject" Target="../embeddings/oleObject231.bin"/><Relationship Id="rId17" Type="http://schemas.openxmlformats.org/officeDocument/2006/relationships/image" Target="../media/image240.wmf"/><Relationship Id="rId2" Type="http://schemas.openxmlformats.org/officeDocument/2006/relationships/slideLayout" Target="../slideLayouts/slideLayout7.xml"/><Relationship Id="rId16" Type="http://schemas.openxmlformats.org/officeDocument/2006/relationships/oleObject" Target="../embeddings/oleObject233.bin"/><Relationship Id="rId1" Type="http://schemas.openxmlformats.org/officeDocument/2006/relationships/vmlDrawing" Target="../drawings/vmlDrawing62.vml"/><Relationship Id="rId6" Type="http://schemas.openxmlformats.org/officeDocument/2006/relationships/oleObject" Target="../embeddings/oleObject228.bin"/><Relationship Id="rId11" Type="http://schemas.openxmlformats.org/officeDocument/2006/relationships/image" Target="../media/image238.wmf"/><Relationship Id="rId5" Type="http://schemas.openxmlformats.org/officeDocument/2006/relationships/image" Target="../media/image10.wmf"/><Relationship Id="rId15" Type="http://schemas.openxmlformats.org/officeDocument/2006/relationships/image" Target="../media/image239.wmf"/><Relationship Id="rId10" Type="http://schemas.openxmlformats.org/officeDocument/2006/relationships/oleObject" Target="../embeddings/oleObject230.bin"/><Relationship Id="rId4" Type="http://schemas.openxmlformats.org/officeDocument/2006/relationships/oleObject" Target="../embeddings/oleObject227.bin"/><Relationship Id="rId9" Type="http://schemas.openxmlformats.org/officeDocument/2006/relationships/image" Target="../media/image237.wmf"/><Relationship Id="rId14" Type="http://schemas.openxmlformats.org/officeDocument/2006/relationships/oleObject" Target="../embeddings/oleObject232.bin"/></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2.w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8B1244F9-FD97-4B33-A27D-F87E501AEB4E}"/>
              </a:ext>
            </a:extLst>
          </p:cNvPr>
          <p:cNvSpPr>
            <a:spLocks noGrp="1" noChangeArrowheads="1"/>
          </p:cNvSpPr>
          <p:nvPr>
            <p:ph type="title" idx="4294967295"/>
          </p:nvPr>
        </p:nvSpPr>
        <p:spPr/>
        <p:txBody>
          <a:bodyPr/>
          <a:lstStyle/>
          <a:p>
            <a:pPr eaLnBrk="1" hangingPunct="1"/>
            <a:r>
              <a:rPr lang="zh-CN" altLang="en-US"/>
              <a:t>第4章  IIR数字滤波器的设计</a:t>
            </a:r>
          </a:p>
        </p:txBody>
      </p:sp>
      <p:sp>
        <p:nvSpPr>
          <p:cNvPr id="4099" name="Rectangle 3">
            <a:extLst>
              <a:ext uri="{FF2B5EF4-FFF2-40B4-BE49-F238E27FC236}">
                <a16:creationId xmlns:a16="http://schemas.microsoft.com/office/drawing/2014/main" id="{76B92EDA-7977-4D53-A67B-374BBCEE682D}"/>
              </a:ext>
            </a:extLst>
          </p:cNvPr>
          <p:cNvSpPr>
            <a:spLocks noGrp="1" noChangeArrowheads="1"/>
          </p:cNvSpPr>
          <p:nvPr>
            <p:ph type="body" idx="4294967295"/>
          </p:nvPr>
        </p:nvSpPr>
        <p:spPr>
          <a:xfrm>
            <a:off x="457200" y="1752600"/>
            <a:ext cx="8229600" cy="3886200"/>
          </a:xfrm>
        </p:spPr>
        <p:txBody>
          <a:bodyPr/>
          <a:lstStyle/>
          <a:p>
            <a:pPr eaLnBrk="1" hangingPunct="1">
              <a:buSzPct val="100000"/>
              <a:buFont typeface="Wingdings" panose="05000000000000000000" pitchFamily="2" charset="2"/>
              <a:buBlip>
                <a:blip r:embed="rId4"/>
              </a:buBlip>
            </a:pPr>
            <a:r>
              <a:rPr lang="zh-CN" altLang="en-US" sz="2800"/>
              <a:t>数字滤波器（选</a:t>
            </a:r>
            <a:r>
              <a:rPr lang="zh-CN" altLang="en-US" sz="2800">
                <a:latin typeface="Arial" panose="020B0604020202020204" pitchFamily="34" charset="0"/>
              </a:rPr>
              <a:t>频滤波器）</a:t>
            </a:r>
            <a:endParaRPr lang="zh-CN" altLang="en-US" sz="2800"/>
          </a:p>
          <a:p>
            <a:pPr lvl="1" eaLnBrk="1" hangingPunct="1">
              <a:buFont typeface="Wingdings" panose="05000000000000000000" pitchFamily="2" charset="2"/>
              <a:buNone/>
            </a:pPr>
            <a:r>
              <a:rPr lang="zh-CN" altLang="en-US" sz="2400"/>
              <a:t>能够有选择性地让输入信号中某些频率分量通过，而使其他频率分量衰减的离散时间系统。</a:t>
            </a:r>
          </a:p>
          <a:p>
            <a:pPr eaLnBrk="1" hangingPunct="1">
              <a:buSzPct val="100000"/>
              <a:buFont typeface="Wingdings" panose="05000000000000000000" pitchFamily="2" charset="2"/>
              <a:buBlip>
                <a:blip r:embed="rId4"/>
              </a:buBlip>
            </a:pPr>
            <a:r>
              <a:rPr lang="zh-CN" altLang="en-US" sz="2800"/>
              <a:t>理想数字滤波器</a:t>
            </a:r>
          </a:p>
          <a:p>
            <a:pPr lvl="1" eaLnBrk="1" hangingPunct="1">
              <a:buFont typeface="Wingdings" panose="05000000000000000000" pitchFamily="2" charset="2"/>
              <a:buNone/>
            </a:pPr>
            <a:r>
              <a:rPr lang="zh-CN" altLang="en-US" sz="2400"/>
              <a:t>在通带的幅度响应为1，在阻带的幅度响应为0</a:t>
            </a:r>
            <a:endParaRPr lang="zh-CN" altLang="en-US" sz="2000"/>
          </a:p>
          <a:p>
            <a:pPr eaLnBrk="1" hangingPunct="1"/>
            <a:endParaRPr lang="zh-CN" altLang="en-US" sz="1800"/>
          </a:p>
          <a:p>
            <a:pPr eaLnBrk="1" hangingPunct="1"/>
            <a:endParaRPr lang="zh-CN" altLang="en-US" sz="1800"/>
          </a:p>
        </p:txBody>
      </p:sp>
      <p:graphicFrame>
        <p:nvGraphicFramePr>
          <p:cNvPr id="4100" name="Object 0">
            <a:extLst>
              <a:ext uri="{FF2B5EF4-FFF2-40B4-BE49-F238E27FC236}">
                <a16:creationId xmlns:a16="http://schemas.microsoft.com/office/drawing/2014/main" id="{F671577D-CD74-4DBE-BE09-F15D12CA4D5F}"/>
              </a:ext>
            </a:extLst>
          </p:cNvPr>
          <p:cNvGraphicFramePr>
            <a:graphicFrameLocks noChangeAspect="1"/>
          </p:cNvGraphicFramePr>
          <p:nvPr/>
        </p:nvGraphicFramePr>
        <p:xfrm>
          <a:off x="2362200" y="3962400"/>
          <a:ext cx="4211638" cy="1955800"/>
        </p:xfrm>
        <a:graphic>
          <a:graphicData uri="http://schemas.openxmlformats.org/presentationml/2006/ole">
            <mc:AlternateContent xmlns:mc="http://schemas.openxmlformats.org/markup-compatibility/2006">
              <mc:Choice xmlns:v="urn:schemas-microsoft-com:vml" Requires="v">
                <p:oleObj spid="_x0000_s1137" name="Visio" r:id="rId5" imgW="2377039" imgH="1116896" progId="Visio.Drawing.11">
                  <p:embed/>
                </p:oleObj>
              </mc:Choice>
              <mc:Fallback>
                <p:oleObj name="Visio" r:id="rId5" imgW="2377039" imgH="1116896" progId="Visio.Drawing.11">
                  <p:embed/>
                  <p:pic>
                    <p:nvPicPr>
                      <p:cNvPr id="0" name="Picture 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962400"/>
                        <a:ext cx="4211638" cy="19558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Text Box 6">
            <a:extLst>
              <a:ext uri="{FF2B5EF4-FFF2-40B4-BE49-F238E27FC236}">
                <a16:creationId xmlns:a16="http://schemas.microsoft.com/office/drawing/2014/main" id="{8F65793C-715B-4BF7-9326-F275520718F6}"/>
              </a:ext>
            </a:extLst>
          </p:cNvPr>
          <p:cNvSpPr txBox="1">
            <a:spLocks noChangeArrowheads="1"/>
          </p:cNvSpPr>
          <p:nvPr/>
        </p:nvSpPr>
        <p:spPr bwMode="auto">
          <a:xfrm>
            <a:off x="3124200" y="5918200"/>
            <a:ext cx="274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t>理想低通数字滤波器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linds(horizontal)">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linds(horizontal)">
                                      <p:cBhvr>
                                        <p:cTn id="27" dur="500"/>
                                        <p:tgtEl>
                                          <p:spTgt spid="41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01"/>
                                        </p:tgtEl>
                                        <p:attrNameLst>
                                          <p:attrName>style.visibility</p:attrName>
                                        </p:attrNameLst>
                                      </p:cBhvr>
                                      <p:to>
                                        <p:strVal val="visible"/>
                                      </p:to>
                                    </p:set>
                                    <p:animEffect transition="in" filter="blinds(horizontal)">
                                      <p:cBhvr>
                                        <p:cTn id="32"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21BB9F78-FD4B-42B5-A1E4-A3705608CB24}"/>
              </a:ext>
            </a:extLst>
          </p:cNvPr>
          <p:cNvSpPr>
            <a:spLocks noGrp="1" noChangeArrowheads="1"/>
          </p:cNvSpPr>
          <p:nvPr>
            <p:ph type="title" idx="4294967295"/>
          </p:nvPr>
        </p:nvSpPr>
        <p:spPr/>
        <p:txBody>
          <a:bodyPr/>
          <a:lstStyle/>
          <a:p>
            <a:pPr eaLnBrk="1" hangingPunct="1"/>
            <a:r>
              <a:rPr lang="zh-CN" altLang="en-US" sz="4000"/>
              <a:t> </a:t>
            </a:r>
            <a:r>
              <a:rPr lang="en-US" altLang="zh-CN" sz="4000"/>
              <a:t>4.1.</a:t>
            </a:r>
            <a:r>
              <a:rPr lang="zh-CN" altLang="en-US" sz="4000"/>
              <a:t>1 Butterworth模拟低通滤波器</a:t>
            </a:r>
          </a:p>
        </p:txBody>
      </p:sp>
      <p:graphicFrame>
        <p:nvGraphicFramePr>
          <p:cNvPr id="14339" name="Object 8">
            <a:extLst>
              <a:ext uri="{FF2B5EF4-FFF2-40B4-BE49-F238E27FC236}">
                <a16:creationId xmlns:a16="http://schemas.microsoft.com/office/drawing/2014/main" id="{847D795A-B397-494A-8815-16A462290886}"/>
              </a:ext>
            </a:extLst>
          </p:cNvPr>
          <p:cNvGraphicFramePr>
            <a:graphicFrameLocks noGrp="1" noChangeAspect="1"/>
          </p:cNvGraphicFramePr>
          <p:nvPr>
            <p:ph idx="4294967295"/>
          </p:nvPr>
        </p:nvGraphicFramePr>
        <p:xfrm>
          <a:off x="1846263" y="3048000"/>
          <a:ext cx="5502275" cy="3149600"/>
        </p:xfrm>
        <a:graphic>
          <a:graphicData uri="http://schemas.openxmlformats.org/presentationml/2006/ole">
            <mc:AlternateContent xmlns:mc="http://schemas.openxmlformats.org/markup-compatibility/2006">
              <mc:Choice xmlns:v="urn:schemas-microsoft-com:vml" Requires="v">
                <p:oleObj spid="_x0000_s6348" name="Visio" r:id="rId3" imgW="3824505" imgH="2189463" progId="Visio.Drawing.11">
                  <p:embed/>
                </p:oleObj>
              </mc:Choice>
              <mc:Fallback>
                <p:oleObj name="Visio" r:id="rId3" imgW="3824505" imgH="2189463" progId="Visio.Drawing.11">
                  <p:embed/>
                  <p:pic>
                    <p:nvPicPr>
                      <p:cNvPr id="0" name="Picture 9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6263" y="3048000"/>
                        <a:ext cx="5502275" cy="3149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Text Box 6">
            <a:extLst>
              <a:ext uri="{FF2B5EF4-FFF2-40B4-BE49-F238E27FC236}">
                <a16:creationId xmlns:a16="http://schemas.microsoft.com/office/drawing/2014/main" id="{D251E0CB-BFFC-41A1-B687-BFCAA0851E4D}"/>
              </a:ext>
            </a:extLst>
          </p:cNvPr>
          <p:cNvSpPr txBox="1">
            <a:spLocks noChangeArrowheads="1"/>
          </p:cNvSpPr>
          <p:nvPr/>
        </p:nvSpPr>
        <p:spPr bwMode="auto">
          <a:xfrm>
            <a:off x="4572000" y="2057400"/>
            <a:ext cx="4495800" cy="1169988"/>
          </a:xfrm>
          <a:prstGeom prst="rect">
            <a:avLst/>
          </a:prstGeom>
          <a:noFill/>
          <a:ln w="9525">
            <a:noFill/>
            <a:miter lim="800000"/>
            <a:headEnd/>
            <a:tailEnd/>
          </a:ln>
        </p:spPr>
        <p:txBody>
          <a:bodyPr>
            <a:spAutoFit/>
          </a:bodyPr>
          <a:lstStyle/>
          <a:p>
            <a:pPr>
              <a:spcBef>
                <a:spcPct val="50000"/>
              </a:spcBef>
              <a:defRPr/>
            </a:pPr>
            <a:r>
              <a:rPr lang="en-US" altLang="zh-CN" sz="2800" b="1" i="1" dirty="0">
                <a:latin typeface="+mj-lt"/>
              </a:rPr>
              <a:t>N</a:t>
            </a:r>
            <a:r>
              <a:rPr lang="zh-CN" altLang="en-US" sz="2800" b="1" dirty="0">
                <a:latin typeface="+mj-lt"/>
              </a:rPr>
              <a:t>：滤波器阶数</a:t>
            </a:r>
          </a:p>
          <a:p>
            <a:pPr>
              <a:spcBef>
                <a:spcPct val="50000"/>
              </a:spcBef>
              <a:defRPr/>
            </a:pPr>
            <a:r>
              <a:rPr lang="zh-CN" altLang="en-US" sz="2800" b="1" i="1" dirty="0">
                <a:latin typeface="+mj-lt"/>
              </a:rPr>
              <a:t>ω</a:t>
            </a:r>
            <a:r>
              <a:rPr lang="zh-CN" altLang="en-US" sz="2800" b="1" baseline="-25000" dirty="0">
                <a:latin typeface="+mj-lt"/>
              </a:rPr>
              <a:t>c</a:t>
            </a:r>
            <a:r>
              <a:rPr lang="zh-CN" altLang="en-US" sz="2800" b="1" dirty="0">
                <a:latin typeface="+mj-lt"/>
              </a:rPr>
              <a:t>：滤波器的3dB截止频率</a:t>
            </a:r>
            <a:endParaRPr lang="en-US" altLang="zh-CN" sz="2800" b="1" dirty="0">
              <a:latin typeface="+mj-lt"/>
            </a:endParaRPr>
          </a:p>
        </p:txBody>
      </p:sp>
      <p:graphicFrame>
        <p:nvGraphicFramePr>
          <p:cNvPr id="14341" name="Object 5">
            <a:extLst>
              <a:ext uri="{FF2B5EF4-FFF2-40B4-BE49-F238E27FC236}">
                <a16:creationId xmlns:a16="http://schemas.microsoft.com/office/drawing/2014/main" id="{36AF9FCF-E85A-46B3-A531-C7BA9BF19579}"/>
              </a:ext>
            </a:extLst>
          </p:cNvPr>
          <p:cNvGraphicFramePr>
            <a:graphicFrameLocks noGrp="1" noChangeAspect="1"/>
          </p:cNvGraphicFramePr>
          <p:nvPr>
            <p:ph idx="4294967295"/>
          </p:nvPr>
        </p:nvGraphicFramePr>
        <p:xfrm>
          <a:off x="609600" y="2133600"/>
          <a:ext cx="3714750" cy="1074738"/>
        </p:xfrm>
        <a:graphic>
          <a:graphicData uri="http://schemas.openxmlformats.org/presentationml/2006/ole">
            <mc:AlternateContent xmlns:mc="http://schemas.openxmlformats.org/markup-compatibility/2006">
              <mc:Choice xmlns:v="urn:schemas-microsoft-com:vml" Requires="v">
                <p:oleObj spid="_x0000_s6349" r:id="rId5" imgW="35661600" imgH="10363200" progId="Equation.3">
                  <p:embed/>
                </p:oleObj>
              </mc:Choice>
              <mc:Fallback>
                <p:oleObj r:id="rId5" imgW="35661600" imgH="10363200" progId="Equation.3">
                  <p:embed/>
                  <p:pic>
                    <p:nvPicPr>
                      <p:cNvPr id="0" name="Picture 9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133600"/>
                        <a:ext cx="3714750" cy="1074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anim calcmode="lin" valueType="num">
                                      <p:cBhvr additive="base">
                                        <p:cTn id="7" dur="500" fill="hold"/>
                                        <p:tgtEl>
                                          <p:spTgt spid="14341"/>
                                        </p:tgtEl>
                                        <p:attrNameLst>
                                          <p:attrName>ppt_x</p:attrName>
                                        </p:attrNameLst>
                                      </p:cBhvr>
                                      <p:tavLst>
                                        <p:tav tm="0">
                                          <p:val>
                                            <p:strVal val="0-#ppt_w/2"/>
                                          </p:val>
                                        </p:tav>
                                        <p:tav tm="100000">
                                          <p:val>
                                            <p:strVal val="#ppt_x"/>
                                          </p:val>
                                        </p:tav>
                                      </p:tavLst>
                                    </p:anim>
                                    <p:anim calcmode="lin" valueType="num">
                                      <p:cBhvr additive="base">
                                        <p:cTn id="8"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4340">
                                            <p:txEl>
                                              <p:pRg st="0" end="0"/>
                                            </p:txEl>
                                          </p:spTgt>
                                        </p:tgtEl>
                                        <p:attrNameLst>
                                          <p:attrName>style.visibility</p:attrName>
                                        </p:attrNameLst>
                                      </p:cBhvr>
                                      <p:to>
                                        <p:strVal val="visible"/>
                                      </p:to>
                                    </p:set>
                                    <p:animEffect transition="in" filter="wipe(left)">
                                      <p:cBhvr>
                                        <p:cTn id="13" dur="500"/>
                                        <p:tgtEl>
                                          <p:spTgt spid="14340">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4340">
                                            <p:txEl>
                                              <p:pRg st="1" end="1"/>
                                            </p:txEl>
                                          </p:spTgt>
                                        </p:tgtEl>
                                        <p:attrNameLst>
                                          <p:attrName>style.visibility</p:attrName>
                                        </p:attrNameLst>
                                      </p:cBhvr>
                                      <p:to>
                                        <p:strVal val="visible"/>
                                      </p:to>
                                    </p:set>
                                    <p:animEffect transition="in" filter="wipe(left)">
                                      <p:cBhvr>
                                        <p:cTn id="18" dur="500"/>
                                        <p:tgtEl>
                                          <p:spTgt spid="14340">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4339"/>
                                        </p:tgtEl>
                                        <p:attrNameLst>
                                          <p:attrName>style.visibility</p:attrName>
                                        </p:attrNameLst>
                                      </p:cBhvr>
                                      <p:to>
                                        <p:strVal val="visible"/>
                                      </p:to>
                                    </p:set>
                                    <p:animEffect transition="in" filter="wipe(left)">
                                      <p:cBhvr>
                                        <p:cTn id="23"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04CF56A-FB65-4577-8446-E9EC135D2366}"/>
              </a:ext>
            </a:extLst>
          </p:cNvPr>
          <p:cNvSpPr>
            <a:spLocks noGrp="1" noChangeArrowheads="1"/>
          </p:cNvSpPr>
          <p:nvPr>
            <p:ph type="title" idx="4294967295"/>
          </p:nvPr>
        </p:nvSpPr>
        <p:spPr>
          <a:xfrm>
            <a:off x="457200" y="457200"/>
            <a:ext cx="8534400" cy="1371600"/>
          </a:xfrm>
        </p:spPr>
        <p:txBody>
          <a:bodyPr/>
          <a:lstStyle/>
          <a:p>
            <a:pPr eaLnBrk="1" hangingPunct="1"/>
            <a:r>
              <a:rPr lang="zh-CN" altLang="en-US" sz="3600"/>
              <a:t>1</a:t>
            </a:r>
            <a:r>
              <a:rPr lang="en-US" altLang="zh-CN" sz="3600"/>
              <a:t>. </a:t>
            </a:r>
            <a:r>
              <a:rPr lang="zh-CN" altLang="en-US" sz="3600"/>
              <a:t>BW LP模拟滤波器的幅度响应特性</a:t>
            </a:r>
          </a:p>
        </p:txBody>
      </p:sp>
      <p:sp>
        <p:nvSpPr>
          <p:cNvPr id="15363" name="Text Box 7">
            <a:extLst>
              <a:ext uri="{FF2B5EF4-FFF2-40B4-BE49-F238E27FC236}">
                <a16:creationId xmlns:a16="http://schemas.microsoft.com/office/drawing/2014/main" id="{00D60747-AAFC-4AB3-B8EC-C78AD97C8C29}"/>
              </a:ext>
            </a:extLst>
          </p:cNvPr>
          <p:cNvSpPr txBox="1">
            <a:spLocks noChangeArrowheads="1"/>
          </p:cNvSpPr>
          <p:nvPr/>
        </p:nvSpPr>
        <p:spPr bwMode="auto">
          <a:xfrm>
            <a:off x="617538" y="2209800"/>
            <a:ext cx="8526462" cy="523875"/>
          </a:xfrm>
          <a:prstGeom prst="rect">
            <a:avLst/>
          </a:prstGeom>
          <a:noFill/>
          <a:ln w="9525">
            <a:noFill/>
            <a:miter lim="800000"/>
            <a:headEnd/>
            <a:tailEnd/>
          </a:ln>
        </p:spPr>
        <p:txBody>
          <a:bodyPr>
            <a:spAutoFit/>
          </a:bodyPr>
          <a:lstStyle/>
          <a:p>
            <a:pPr marL="57150" indent="-514350">
              <a:spcBef>
                <a:spcPct val="50000"/>
              </a:spcBef>
              <a:buFontTx/>
              <a:buAutoNum type="circleNumDbPlain"/>
              <a:defRPr/>
            </a:pPr>
            <a:r>
              <a:rPr lang="en-US" altLang="zh-CN" sz="2800" b="1" dirty="0">
                <a:latin typeface="+mj-lt"/>
              </a:rPr>
              <a:t>|</a:t>
            </a:r>
            <a:r>
              <a:rPr lang="en-US" altLang="zh-CN" sz="2800" b="1" i="1" dirty="0">
                <a:latin typeface="+mj-lt"/>
              </a:rPr>
              <a:t>H</a:t>
            </a:r>
            <a:r>
              <a:rPr lang="en-US" altLang="zh-CN" sz="2800" b="1" dirty="0">
                <a:latin typeface="+mj-lt"/>
              </a:rPr>
              <a:t>(j0)|=1</a:t>
            </a:r>
            <a:r>
              <a:rPr lang="zh-CN" altLang="en-US" sz="2800" b="1" dirty="0">
                <a:latin typeface="+mj-lt"/>
              </a:rPr>
              <a:t>， </a:t>
            </a:r>
            <a:r>
              <a:rPr lang="en-US" altLang="zh-CN" sz="2800" b="1" dirty="0">
                <a:latin typeface="+mj-lt"/>
              </a:rPr>
              <a:t>|</a:t>
            </a:r>
            <a:r>
              <a:rPr lang="en-US" altLang="zh-CN" sz="2800" b="1" i="1" dirty="0">
                <a:latin typeface="+mj-lt"/>
              </a:rPr>
              <a:t>H</a:t>
            </a:r>
            <a:r>
              <a:rPr lang="en-US" altLang="zh-CN" sz="2800" b="1" dirty="0">
                <a:latin typeface="+mj-lt"/>
              </a:rPr>
              <a:t>(j</a:t>
            </a:r>
            <a:r>
              <a:rPr lang="en-US" altLang="zh-CN" sz="2800" b="1" dirty="0">
                <a:latin typeface="+mj-lt"/>
                <a:sym typeface="Symbol" pitchFamily="18" charset="2"/>
              </a:rPr>
              <a:t></a:t>
            </a:r>
            <a:r>
              <a:rPr lang="en-US" altLang="zh-CN" sz="2800" b="1" dirty="0">
                <a:latin typeface="+mj-lt"/>
              </a:rPr>
              <a:t>)|=0 </a:t>
            </a:r>
            <a:r>
              <a:rPr lang="zh-CN" altLang="en-US" sz="2800" b="1" dirty="0">
                <a:latin typeface="+mj-lt"/>
              </a:rPr>
              <a:t>，</a:t>
            </a:r>
            <a:r>
              <a:rPr lang="en-US" altLang="zh-CN" sz="2800" b="1" dirty="0">
                <a:latin typeface="+mj-lt"/>
              </a:rPr>
              <a:t>-20lg|</a:t>
            </a:r>
            <a:r>
              <a:rPr lang="en-US" altLang="zh-CN" sz="2800" b="1" i="1" dirty="0">
                <a:latin typeface="+mj-lt"/>
              </a:rPr>
              <a:t>H</a:t>
            </a:r>
            <a:r>
              <a:rPr lang="en-US" altLang="zh-CN" sz="2800" b="1" dirty="0">
                <a:latin typeface="+mj-lt"/>
              </a:rPr>
              <a:t>(</a:t>
            </a:r>
            <a:r>
              <a:rPr lang="en-US" altLang="zh-CN" sz="2800" b="1" dirty="0" err="1">
                <a:latin typeface="+mj-lt"/>
              </a:rPr>
              <a:t>j</a:t>
            </a:r>
            <a:r>
              <a:rPr lang="en-US" altLang="zh-CN" sz="2800" b="1" i="1" dirty="0" err="1">
                <a:latin typeface="Symbol" pitchFamily="18" charset="2"/>
                <a:sym typeface="Symbol" pitchFamily="18" charset="2"/>
              </a:rPr>
              <a:t>w</a:t>
            </a:r>
            <a:r>
              <a:rPr lang="en-US" altLang="zh-CN" sz="2800" b="1" baseline="-25000" dirty="0" err="1">
                <a:latin typeface="+mj-lt"/>
                <a:sym typeface="Symbol" pitchFamily="18" charset="2"/>
              </a:rPr>
              <a:t>c</a:t>
            </a:r>
            <a:r>
              <a:rPr lang="en-US" altLang="zh-CN" sz="2800" b="1" dirty="0">
                <a:latin typeface="+mj-lt"/>
              </a:rPr>
              <a:t>)|</a:t>
            </a:r>
            <a:r>
              <a:rPr lang="en-US" altLang="zh-CN" sz="2800" b="1" dirty="0">
                <a:latin typeface="+mj-lt"/>
                <a:sym typeface="Symbol" pitchFamily="18" charset="2"/>
              </a:rPr>
              <a:t></a:t>
            </a:r>
            <a:r>
              <a:rPr lang="en-US" altLang="zh-CN" sz="2800" b="1" dirty="0">
                <a:latin typeface="+mj-lt"/>
              </a:rPr>
              <a:t>3dB</a:t>
            </a:r>
            <a:r>
              <a:rPr lang="zh-CN" altLang="en-US" sz="2800" b="1" dirty="0">
                <a:latin typeface="+mj-lt"/>
              </a:rPr>
              <a:t>。</a:t>
            </a:r>
            <a:endParaRPr lang="en-US" altLang="zh-CN" sz="2800" b="1" dirty="0">
              <a:latin typeface="+mj-lt"/>
            </a:endParaRPr>
          </a:p>
        </p:txBody>
      </p:sp>
      <p:sp>
        <p:nvSpPr>
          <p:cNvPr id="15364" name="Text Box 8">
            <a:extLst>
              <a:ext uri="{FF2B5EF4-FFF2-40B4-BE49-F238E27FC236}">
                <a16:creationId xmlns:a16="http://schemas.microsoft.com/office/drawing/2014/main" id="{EA6AFEB1-AE85-45CD-B259-CF87EE3C898C}"/>
              </a:ext>
            </a:extLst>
          </p:cNvPr>
          <p:cNvSpPr txBox="1">
            <a:spLocks noChangeArrowheads="1"/>
          </p:cNvSpPr>
          <p:nvPr/>
        </p:nvSpPr>
        <p:spPr bwMode="auto">
          <a:xfrm>
            <a:off x="606425" y="3048000"/>
            <a:ext cx="8158163" cy="519113"/>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②</a:t>
            </a:r>
            <a:r>
              <a:rPr lang="en-US" altLang="zh-CN" sz="2800" b="1" dirty="0">
                <a:latin typeface="+mj-lt"/>
              </a:rPr>
              <a:t>  </a:t>
            </a:r>
            <a:r>
              <a:rPr lang="zh-CN" altLang="en-US" sz="2800" b="1" dirty="0">
                <a:latin typeface="+mj-lt"/>
              </a:rPr>
              <a:t>幅度响应随着</a:t>
            </a:r>
            <a:r>
              <a:rPr lang="en-US" altLang="zh-CN" sz="2800" b="1" i="1" dirty="0">
                <a:latin typeface="Symbol" pitchFamily="18" charset="2"/>
              </a:rPr>
              <a:t>w</a:t>
            </a:r>
            <a:r>
              <a:rPr lang="zh-CN" altLang="en-US" sz="2800" b="1" dirty="0">
                <a:latin typeface="+mj-lt"/>
              </a:rPr>
              <a:t>的增加单调下降。</a:t>
            </a:r>
          </a:p>
        </p:txBody>
      </p:sp>
      <p:sp>
        <p:nvSpPr>
          <p:cNvPr id="15365" name="Text Box 9">
            <a:extLst>
              <a:ext uri="{FF2B5EF4-FFF2-40B4-BE49-F238E27FC236}">
                <a16:creationId xmlns:a16="http://schemas.microsoft.com/office/drawing/2014/main" id="{F1725F05-191B-4D4F-8B5B-AA6DC38B51C1}"/>
              </a:ext>
            </a:extLst>
          </p:cNvPr>
          <p:cNvSpPr txBox="1">
            <a:spLocks noChangeArrowheads="1"/>
          </p:cNvSpPr>
          <p:nvPr/>
        </p:nvSpPr>
        <p:spPr bwMode="auto">
          <a:xfrm>
            <a:off x="606425" y="3810000"/>
            <a:ext cx="8382000" cy="1593850"/>
          </a:xfrm>
          <a:prstGeom prst="rect">
            <a:avLst/>
          </a:prstGeom>
          <a:noFill/>
          <a:ln w="9525">
            <a:noFill/>
            <a:miter lim="800000"/>
            <a:headEnd/>
            <a:tailEnd/>
          </a:ln>
        </p:spPr>
        <p:txBody>
          <a:bodyPr>
            <a:spAutoFit/>
          </a:bodyPr>
          <a:lstStyle/>
          <a:p>
            <a:pPr>
              <a:lnSpc>
                <a:spcPct val="120000"/>
              </a:lnSpc>
              <a:spcBef>
                <a:spcPct val="50000"/>
              </a:spcBef>
              <a:defRPr/>
            </a:pPr>
            <a:r>
              <a:rPr lang="zh-CN" altLang="en-US" sz="2800" b="1" dirty="0">
                <a:latin typeface="+mj-lt"/>
              </a:rPr>
              <a:t>③</a:t>
            </a:r>
            <a:r>
              <a:rPr lang="en-US" altLang="zh-CN" sz="2800" b="1" dirty="0">
                <a:latin typeface="+mj-lt"/>
              </a:rPr>
              <a:t>  |</a:t>
            </a:r>
            <a:r>
              <a:rPr lang="en-US" altLang="zh-CN" sz="2800" b="1" i="1" dirty="0">
                <a:latin typeface="+mj-lt"/>
              </a:rPr>
              <a:t>H</a:t>
            </a:r>
            <a:r>
              <a:rPr lang="en-US" altLang="zh-CN" sz="2800" b="1" dirty="0">
                <a:latin typeface="+mj-lt"/>
              </a:rPr>
              <a:t>(</a:t>
            </a:r>
            <a:r>
              <a:rPr lang="en-US" altLang="zh-CN" sz="2800" b="1" dirty="0" err="1">
                <a:latin typeface="+mj-lt"/>
              </a:rPr>
              <a:t>j</a:t>
            </a:r>
            <a:r>
              <a:rPr lang="en-US" altLang="zh-CN" sz="2800" b="1" i="1" dirty="0" err="1">
                <a:latin typeface="Symbol" pitchFamily="18" charset="2"/>
              </a:rPr>
              <a:t>w</a:t>
            </a:r>
            <a:r>
              <a:rPr lang="en-US" altLang="zh-CN" sz="2800" b="1" dirty="0">
                <a:latin typeface="+mj-lt"/>
              </a:rPr>
              <a:t>)|</a:t>
            </a:r>
            <a:r>
              <a:rPr lang="en-US" altLang="zh-CN" sz="2800" b="1" baseline="30000" dirty="0">
                <a:latin typeface="+mj-lt"/>
              </a:rPr>
              <a:t>2</a:t>
            </a:r>
            <a:r>
              <a:rPr lang="zh-CN" altLang="en-US" sz="2800" b="1" dirty="0">
                <a:latin typeface="+mj-lt"/>
              </a:rPr>
              <a:t>在</a:t>
            </a:r>
            <a:r>
              <a:rPr lang="en-US" altLang="zh-CN" sz="2800" b="1" i="1" dirty="0">
                <a:latin typeface="Symbol" pitchFamily="18" charset="2"/>
              </a:rPr>
              <a:t>w</a:t>
            </a:r>
            <a:r>
              <a:rPr lang="en-US" altLang="zh-CN" sz="2800" b="1" i="1" dirty="0">
                <a:latin typeface="+mj-lt"/>
              </a:rPr>
              <a:t>=</a:t>
            </a:r>
            <a:r>
              <a:rPr lang="en-US" altLang="zh-CN" sz="2800" b="1" dirty="0">
                <a:latin typeface="+mj-lt"/>
              </a:rPr>
              <a:t>0</a:t>
            </a:r>
            <a:r>
              <a:rPr lang="zh-CN" altLang="en-US" sz="2800" b="1" dirty="0">
                <a:latin typeface="+mj-lt"/>
              </a:rPr>
              <a:t>点，从</a:t>
            </a:r>
            <a:r>
              <a:rPr lang="en-US" altLang="zh-CN" sz="2800" b="1" dirty="0">
                <a:latin typeface="+mj-lt"/>
              </a:rPr>
              <a:t>1</a:t>
            </a:r>
            <a:r>
              <a:rPr lang="zh-CN" altLang="en-US" sz="2800" b="1" dirty="0">
                <a:latin typeface="+mj-lt"/>
              </a:rPr>
              <a:t>到</a:t>
            </a:r>
            <a:r>
              <a:rPr lang="en-US" altLang="zh-CN" sz="2800" b="1" dirty="0">
                <a:latin typeface="+mj-lt"/>
              </a:rPr>
              <a:t>2</a:t>
            </a:r>
            <a:r>
              <a:rPr lang="en-US" altLang="zh-CN" sz="2800" b="1" i="1" dirty="0">
                <a:latin typeface="+mj-lt"/>
              </a:rPr>
              <a:t>N</a:t>
            </a:r>
            <a:r>
              <a:rPr lang="en-US" altLang="zh-CN" sz="2800" b="1" dirty="0">
                <a:latin typeface="+mj-lt"/>
              </a:rPr>
              <a:t>-1</a:t>
            </a:r>
            <a:r>
              <a:rPr lang="zh-CN" altLang="en-US" sz="2800" b="1" dirty="0">
                <a:latin typeface="+mj-lt"/>
              </a:rPr>
              <a:t>阶导数为0，即在</a:t>
            </a:r>
            <a:r>
              <a:rPr lang="en-US" altLang="zh-CN" sz="2800" b="1" i="1" dirty="0">
                <a:latin typeface="Symbol" pitchFamily="18" charset="2"/>
              </a:rPr>
              <a:t>w</a:t>
            </a:r>
            <a:r>
              <a:rPr lang="en-US" altLang="zh-CN" sz="2800" b="1" i="1" dirty="0">
                <a:latin typeface="+mj-lt"/>
              </a:rPr>
              <a:t>=</a:t>
            </a:r>
            <a:r>
              <a:rPr lang="en-US" altLang="zh-CN" sz="2800" b="1" dirty="0">
                <a:latin typeface="+mj-lt"/>
              </a:rPr>
              <a:t>0</a:t>
            </a:r>
            <a:r>
              <a:rPr lang="zh-CN" altLang="en-US" sz="2800" b="1" dirty="0"/>
              <a:t>具有</a:t>
            </a:r>
            <a:r>
              <a:rPr lang="zh-CN" altLang="en-US" sz="2800" b="1" dirty="0">
                <a:latin typeface="+mj-lt"/>
              </a:rPr>
              <a:t>最大平坦性 。所以</a:t>
            </a:r>
            <a:r>
              <a:rPr lang="en-US" altLang="zh-CN" sz="2800" b="1" dirty="0">
                <a:latin typeface="+mj-lt"/>
              </a:rPr>
              <a:t>Butterworth</a:t>
            </a:r>
            <a:r>
              <a:rPr lang="zh-CN" altLang="en-US" sz="2800" b="1" dirty="0">
                <a:latin typeface="+mj-lt"/>
              </a:rPr>
              <a:t>模拟低通滤波器也被称为在</a:t>
            </a:r>
            <a:r>
              <a:rPr lang="en-US" altLang="zh-CN" sz="2800" b="1" i="1" dirty="0">
                <a:latin typeface="Symbol" pitchFamily="18" charset="2"/>
              </a:rPr>
              <a:t>w</a:t>
            </a:r>
            <a:r>
              <a:rPr lang="en-US" altLang="zh-CN" sz="2800" b="1" i="1" dirty="0">
                <a:latin typeface="+mj-lt"/>
              </a:rPr>
              <a:t>=</a:t>
            </a:r>
            <a:r>
              <a:rPr lang="en-US" altLang="zh-CN" sz="2800" b="1" dirty="0">
                <a:latin typeface="+mj-lt"/>
              </a:rPr>
              <a:t>0</a:t>
            </a:r>
            <a:r>
              <a:rPr lang="zh-CN" altLang="en-US" sz="2800" b="1" dirty="0"/>
              <a:t>处具有最大平坦性的滤波器。</a:t>
            </a:r>
            <a:endParaRPr lang="zh-CN" altLang="en-US" sz="28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linds(vertical)">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500" fill="hold"/>
                                        <p:tgtEl>
                                          <p:spTgt spid="15364"/>
                                        </p:tgtEl>
                                        <p:attrNameLst>
                                          <p:attrName>ppt_x</p:attrName>
                                        </p:attrNameLst>
                                      </p:cBhvr>
                                      <p:tavLst>
                                        <p:tav tm="0">
                                          <p:val>
                                            <p:strVal val="0-#ppt_w/2"/>
                                          </p:val>
                                        </p:tav>
                                        <p:tav tm="100000">
                                          <p:val>
                                            <p:strVal val="#ppt_x"/>
                                          </p:val>
                                        </p:tav>
                                      </p:tavLst>
                                    </p:anim>
                                    <p:anim calcmode="lin" valueType="num">
                                      <p:cBhvr additive="base">
                                        <p:cTn id="13" dur="500" fill="hold"/>
                                        <p:tgtEl>
                                          <p:spTgt spid="1536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365"/>
                                        </p:tgtEl>
                                        <p:attrNameLst>
                                          <p:attrName>style.visibility</p:attrName>
                                        </p:attrNameLst>
                                      </p:cBhvr>
                                      <p:to>
                                        <p:strVal val="visible"/>
                                      </p:to>
                                    </p:set>
                                    <p:anim calcmode="lin" valueType="num">
                                      <p:cBhvr additive="base">
                                        <p:cTn id="18" dur="500" fill="hold"/>
                                        <p:tgtEl>
                                          <p:spTgt spid="15365"/>
                                        </p:tgtEl>
                                        <p:attrNameLst>
                                          <p:attrName>ppt_x</p:attrName>
                                        </p:attrNameLst>
                                      </p:cBhvr>
                                      <p:tavLst>
                                        <p:tav tm="0">
                                          <p:val>
                                            <p:strVal val="0-#ppt_w/2"/>
                                          </p:val>
                                        </p:tav>
                                        <p:tav tm="100000">
                                          <p:val>
                                            <p:strVal val="#ppt_x"/>
                                          </p:val>
                                        </p:tav>
                                      </p:tavLst>
                                    </p:anim>
                                    <p:anim calcmode="lin" valueType="num">
                                      <p:cBhvr additive="base">
                                        <p:cTn id="19"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4" grpId="0" autoUpdateAnimBg="0"/>
      <p:bldP spid="1536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5D981A76-4CA1-4AC0-AC4B-30A4227B66AC}"/>
              </a:ext>
            </a:extLst>
          </p:cNvPr>
          <p:cNvSpPr>
            <a:spLocks noGrp="1" noChangeArrowheads="1"/>
          </p:cNvSpPr>
          <p:nvPr>
            <p:ph type="title" idx="4294967295"/>
          </p:nvPr>
        </p:nvSpPr>
        <p:spPr/>
        <p:txBody>
          <a:bodyPr/>
          <a:lstStyle/>
          <a:p>
            <a:pPr eaLnBrk="1" hangingPunct="1"/>
            <a:r>
              <a:rPr lang="zh-CN" altLang="en-US" sz="3600"/>
              <a:t>2</a:t>
            </a:r>
            <a:r>
              <a:rPr lang="en-US" altLang="zh-CN" sz="3600"/>
              <a:t>. </a:t>
            </a:r>
            <a:r>
              <a:rPr lang="zh-CN" altLang="en-US" sz="3600"/>
              <a:t>BW LP滤波器的设计步骤</a:t>
            </a:r>
          </a:p>
        </p:txBody>
      </p:sp>
      <p:sp>
        <p:nvSpPr>
          <p:cNvPr id="16387" name="Text Box 7">
            <a:extLst>
              <a:ext uri="{FF2B5EF4-FFF2-40B4-BE49-F238E27FC236}">
                <a16:creationId xmlns:a16="http://schemas.microsoft.com/office/drawing/2014/main" id="{F21A67DC-9F0E-461B-AC8C-A471E60CC662}"/>
              </a:ext>
            </a:extLst>
          </p:cNvPr>
          <p:cNvSpPr txBox="1">
            <a:spLocks noChangeArrowheads="1"/>
          </p:cNvSpPr>
          <p:nvPr/>
        </p:nvSpPr>
        <p:spPr bwMode="auto">
          <a:xfrm>
            <a:off x="976313" y="1981238"/>
            <a:ext cx="5448300" cy="523875"/>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①</a:t>
            </a:r>
            <a:r>
              <a:rPr lang="en-US" altLang="zh-CN" sz="2800" b="1" dirty="0">
                <a:latin typeface="+mj-lt"/>
              </a:rPr>
              <a:t>  </a:t>
            </a:r>
            <a:r>
              <a:rPr lang="zh-CN" altLang="en-US" sz="2800" b="1" dirty="0">
                <a:latin typeface="+mj-lt"/>
              </a:rPr>
              <a:t>确定滤波器的</a:t>
            </a:r>
            <a:r>
              <a:rPr lang="zh-CN" altLang="en-US" sz="2800" b="1" dirty="0">
                <a:solidFill>
                  <a:srgbClr val="FF0000"/>
                </a:solidFill>
                <a:latin typeface="+mj-lt"/>
              </a:rPr>
              <a:t>阶数</a:t>
            </a:r>
            <a:r>
              <a:rPr lang="en-US" altLang="zh-CN" sz="2800" b="1" i="1" dirty="0">
                <a:solidFill>
                  <a:srgbClr val="FF0000"/>
                </a:solidFill>
                <a:latin typeface="+mj-lt"/>
              </a:rPr>
              <a:t>N</a:t>
            </a:r>
            <a:r>
              <a:rPr lang="en-US" altLang="zh-CN" sz="2800" b="1" dirty="0">
                <a:latin typeface="+mj-lt"/>
              </a:rPr>
              <a:t> </a:t>
            </a:r>
          </a:p>
        </p:txBody>
      </p:sp>
      <p:graphicFrame>
        <p:nvGraphicFramePr>
          <p:cNvPr id="16388" name="Object 4">
            <a:extLst>
              <a:ext uri="{FF2B5EF4-FFF2-40B4-BE49-F238E27FC236}">
                <a16:creationId xmlns:a16="http://schemas.microsoft.com/office/drawing/2014/main" id="{9070AFB2-99E7-40DC-8B37-90974C85622B}"/>
              </a:ext>
            </a:extLst>
          </p:cNvPr>
          <p:cNvGraphicFramePr>
            <a:graphicFrameLocks noChangeAspect="1"/>
          </p:cNvGraphicFramePr>
          <p:nvPr>
            <p:extLst>
              <p:ext uri="{D42A27DB-BD31-4B8C-83A1-F6EECF244321}">
                <p14:modId xmlns:p14="http://schemas.microsoft.com/office/powerpoint/2010/main" val="3915077282"/>
              </p:ext>
            </p:extLst>
          </p:nvPr>
        </p:nvGraphicFramePr>
        <p:xfrm>
          <a:off x="3067050" y="2362238"/>
          <a:ext cx="3228975" cy="1554163"/>
        </p:xfrm>
        <a:graphic>
          <a:graphicData uri="http://schemas.openxmlformats.org/presentationml/2006/ole">
            <mc:AlternateContent xmlns:mc="http://schemas.openxmlformats.org/markup-compatibility/2006">
              <mc:Choice xmlns:v="urn:schemas-microsoft-com:vml" Requires="v">
                <p:oleObj spid="_x0000_s7376" r:id="rId4" imgW="25908000" imgH="15544800" progId="Equation.3">
                  <p:embed/>
                </p:oleObj>
              </mc:Choice>
              <mc:Fallback>
                <p:oleObj r:id="rId4" imgW="25908000" imgH="15544800" progId="Equation.3">
                  <p:embed/>
                  <p:pic>
                    <p:nvPicPr>
                      <p:cNvPr id="0" name="Picture 1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7050" y="2362238"/>
                        <a:ext cx="3228975" cy="1554163"/>
                      </a:xfrm>
                      <a:prstGeom prst="rect">
                        <a:avLst/>
                      </a:prstGeom>
                      <a:noFill/>
                      <a:extLst>
                        <a:ext uri="{909E8E84-426E-40DD-AFC4-6F175D3DCCD1}">
                          <a14:hiddenFill xmlns:a14="http://schemas.microsoft.com/office/drawing/2010/main">
                            <a:solidFill>
                              <a:srgbClr val="FFFF99">
                                <a:alpha val="38039"/>
                              </a:srgbClr>
                            </a:solidFill>
                          </a14:hiddenFill>
                        </a:ext>
                      </a:extLst>
                    </p:spPr>
                  </p:pic>
                </p:oleObj>
              </mc:Fallback>
            </mc:AlternateContent>
          </a:graphicData>
        </a:graphic>
      </p:graphicFrame>
      <p:sp>
        <p:nvSpPr>
          <p:cNvPr id="16389" name="Text Box 9">
            <a:extLst>
              <a:ext uri="{FF2B5EF4-FFF2-40B4-BE49-F238E27FC236}">
                <a16:creationId xmlns:a16="http://schemas.microsoft.com/office/drawing/2014/main" id="{F7B50247-2693-4A1A-9CD9-1C7547E03F4F}"/>
              </a:ext>
            </a:extLst>
          </p:cNvPr>
          <p:cNvSpPr txBox="1">
            <a:spLocks noChangeArrowheads="1"/>
          </p:cNvSpPr>
          <p:nvPr/>
        </p:nvSpPr>
        <p:spPr bwMode="auto">
          <a:xfrm>
            <a:off x="990600" y="3983076"/>
            <a:ext cx="5195888" cy="523875"/>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②</a:t>
            </a:r>
            <a:r>
              <a:rPr lang="en-US" altLang="zh-CN" sz="2800" b="1" dirty="0">
                <a:latin typeface="+mj-lt"/>
              </a:rPr>
              <a:t>  </a:t>
            </a:r>
            <a:r>
              <a:rPr lang="zh-CN" altLang="en-US" sz="2800" b="1" dirty="0">
                <a:latin typeface="+mj-lt"/>
              </a:rPr>
              <a:t>确定滤波器的</a:t>
            </a:r>
            <a:r>
              <a:rPr lang="en-US" altLang="zh-CN" sz="2800" b="1" dirty="0">
                <a:solidFill>
                  <a:srgbClr val="FF0000"/>
                </a:solidFill>
                <a:latin typeface="+mj-lt"/>
              </a:rPr>
              <a:t>3dB</a:t>
            </a:r>
            <a:r>
              <a:rPr lang="zh-CN" altLang="en-US" sz="2800" b="1" dirty="0">
                <a:solidFill>
                  <a:srgbClr val="FF0000"/>
                </a:solidFill>
                <a:latin typeface="+mj-lt"/>
              </a:rPr>
              <a:t>截频</a:t>
            </a:r>
            <a:r>
              <a:rPr lang="zh-CN" altLang="en-US" sz="2800" b="1" i="1" dirty="0">
                <a:solidFill>
                  <a:srgbClr val="FF0000"/>
                </a:solidFill>
                <a:latin typeface="+mj-lt"/>
              </a:rPr>
              <a:t> </a:t>
            </a:r>
            <a:r>
              <a:rPr lang="en-US" altLang="zh-CN" sz="2800" b="1" i="1" dirty="0" err="1">
                <a:solidFill>
                  <a:srgbClr val="FF0000"/>
                </a:solidFill>
                <a:latin typeface="Symbol" pitchFamily="18" charset="2"/>
              </a:rPr>
              <a:t>w</a:t>
            </a:r>
            <a:r>
              <a:rPr lang="en-US" altLang="zh-CN" sz="2800" b="1" baseline="-30000" dirty="0" err="1">
                <a:solidFill>
                  <a:srgbClr val="FF0000"/>
                </a:solidFill>
                <a:latin typeface="+mj-lt"/>
              </a:rPr>
              <a:t>c</a:t>
            </a:r>
            <a:r>
              <a:rPr lang="en-US" altLang="zh-CN" sz="2800" b="1" dirty="0">
                <a:solidFill>
                  <a:srgbClr val="FF0000"/>
                </a:solidFill>
                <a:latin typeface="+mj-lt"/>
              </a:rPr>
              <a:t> </a:t>
            </a:r>
          </a:p>
        </p:txBody>
      </p:sp>
      <p:graphicFrame>
        <p:nvGraphicFramePr>
          <p:cNvPr id="16390" name="Object 6">
            <a:extLst>
              <a:ext uri="{FF2B5EF4-FFF2-40B4-BE49-F238E27FC236}">
                <a16:creationId xmlns:a16="http://schemas.microsoft.com/office/drawing/2014/main" id="{87568B37-525D-44F8-A961-1131CF0A310E}"/>
              </a:ext>
            </a:extLst>
          </p:cNvPr>
          <p:cNvGraphicFramePr>
            <a:graphicFrameLocks noChangeAspect="1"/>
          </p:cNvGraphicFramePr>
          <p:nvPr>
            <p:extLst>
              <p:ext uri="{D42A27DB-BD31-4B8C-83A1-F6EECF244321}">
                <p14:modId xmlns:p14="http://schemas.microsoft.com/office/powerpoint/2010/main" val="2013213848"/>
              </p:ext>
            </p:extLst>
          </p:nvPr>
        </p:nvGraphicFramePr>
        <p:xfrm>
          <a:off x="2208213" y="4349692"/>
          <a:ext cx="5041900" cy="1289050"/>
        </p:xfrm>
        <a:graphic>
          <a:graphicData uri="http://schemas.openxmlformats.org/presentationml/2006/ole">
            <mc:AlternateContent xmlns:mc="http://schemas.openxmlformats.org/markup-compatibility/2006">
              <mc:Choice xmlns:v="urn:schemas-microsoft-com:vml" Requires="v">
                <p:oleObj spid="_x0000_s7377" r:id="rId6" imgW="49987200" imgH="12801600" progId="Equation.3">
                  <p:embed/>
                </p:oleObj>
              </mc:Choice>
              <mc:Fallback>
                <p:oleObj r:id="rId6" imgW="49987200" imgH="12801600" progId="Equation.3">
                  <p:embed/>
                  <p:pic>
                    <p:nvPicPr>
                      <p:cNvPr id="0" name="Picture 1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213" y="4349692"/>
                        <a:ext cx="5041900" cy="1289050"/>
                      </a:xfrm>
                      <a:prstGeom prst="rect">
                        <a:avLst/>
                      </a:prstGeom>
                      <a:noFill/>
                      <a:extLst>
                        <a:ext uri="{909E8E84-426E-40DD-AFC4-6F175D3DCCD1}">
                          <a14:hiddenFill xmlns:a14="http://schemas.microsoft.com/office/drawing/2010/main">
                            <a:solidFill>
                              <a:srgbClr val="FFFF99">
                                <a:alpha val="38039"/>
                              </a:srgbClr>
                            </a:solidFill>
                          </a14:hiddenFill>
                        </a:ext>
                      </a:extLst>
                    </p:spPr>
                  </p:pic>
                </p:oleObj>
              </mc:Fallback>
            </mc:AlternateContent>
          </a:graphicData>
        </a:graphic>
      </p:graphicFrame>
      <p:sp>
        <p:nvSpPr>
          <p:cNvPr id="7" name="TextBox 6">
            <a:extLst>
              <a:ext uri="{FF2B5EF4-FFF2-40B4-BE49-F238E27FC236}">
                <a16:creationId xmlns:a16="http://schemas.microsoft.com/office/drawing/2014/main" id="{3D3427D6-4F45-46CC-B725-EB5BFB9B4E3D}"/>
              </a:ext>
            </a:extLst>
          </p:cNvPr>
          <p:cNvSpPr txBox="1">
            <a:spLocks noChangeArrowheads="1"/>
          </p:cNvSpPr>
          <p:nvPr/>
        </p:nvSpPr>
        <p:spPr bwMode="auto">
          <a:xfrm>
            <a:off x="533400" y="5562600"/>
            <a:ext cx="85344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b="1" dirty="0">
                <a:latin typeface="Times New Roman" panose="02020603050405020304" pitchFamily="18" charset="0"/>
              </a:rPr>
              <a:t>用通带公式计算</a:t>
            </a:r>
            <a:r>
              <a:rPr lang="en-US" altLang="zh-CN" b="1" i="1" dirty="0" err="1">
                <a:latin typeface="Symbol" panose="05050102010706020507" pitchFamily="18" charset="2"/>
              </a:rPr>
              <a:t>w</a:t>
            </a:r>
            <a:r>
              <a:rPr lang="en-US" altLang="zh-CN" b="1" baseline="-25000" dirty="0" err="1">
                <a:latin typeface="Times New Roman" panose="02020603050405020304" pitchFamily="18" charset="0"/>
              </a:rPr>
              <a:t>c</a:t>
            </a:r>
            <a:r>
              <a:rPr lang="zh-CN" altLang="en-US" b="1" dirty="0">
                <a:latin typeface="Times New Roman" panose="02020603050405020304" pitchFamily="18" charset="0"/>
              </a:rPr>
              <a:t>，所设计的滤波器通带正好满足技术指标，阻带可能存在裕量；</a:t>
            </a:r>
            <a:endParaRPr lang="en-US" altLang="zh-CN" b="1" dirty="0">
              <a:latin typeface="Times New Roman" panose="02020603050405020304" pitchFamily="18" charset="0"/>
            </a:endParaRPr>
          </a:p>
          <a:p>
            <a:pPr eaLnBrk="1" hangingPunct="1">
              <a:lnSpc>
                <a:spcPct val="120000"/>
              </a:lnSpc>
            </a:pPr>
            <a:r>
              <a:rPr lang="zh-CN" altLang="en-US" b="1" dirty="0">
                <a:latin typeface="Times New Roman" panose="02020603050405020304" pitchFamily="18" charset="0"/>
              </a:rPr>
              <a:t>用阻带公式计算</a:t>
            </a:r>
            <a:r>
              <a:rPr lang="en-US" altLang="zh-CN" b="1" i="1" dirty="0" err="1">
                <a:latin typeface="Symbol" panose="05050102010706020507" pitchFamily="18" charset="2"/>
              </a:rPr>
              <a:t>w</a:t>
            </a:r>
            <a:r>
              <a:rPr lang="en-US" altLang="zh-CN" b="1" baseline="-25000" dirty="0" err="1">
                <a:latin typeface="Times New Roman" panose="02020603050405020304" pitchFamily="18" charset="0"/>
              </a:rPr>
              <a:t>c</a:t>
            </a:r>
            <a:r>
              <a:rPr lang="zh-CN" altLang="en-US" b="1" dirty="0">
                <a:latin typeface="Times New Roman" panose="02020603050405020304" pitchFamily="18" charset="0"/>
              </a:rPr>
              <a:t>，所设计的滤波器阻带正好满足技术指标，通带可能存在裕量。</a:t>
            </a:r>
          </a:p>
        </p:txBody>
      </p:sp>
      <p:sp>
        <p:nvSpPr>
          <p:cNvPr id="2" name="文本框 1">
            <a:extLst>
              <a:ext uri="{FF2B5EF4-FFF2-40B4-BE49-F238E27FC236}">
                <a16:creationId xmlns:a16="http://schemas.microsoft.com/office/drawing/2014/main" id="{A7FFC17D-860E-4F61-AA6E-F8EB601CEEDC}"/>
              </a:ext>
            </a:extLst>
          </p:cNvPr>
          <p:cNvSpPr txBox="1"/>
          <p:nvPr/>
        </p:nvSpPr>
        <p:spPr>
          <a:xfrm>
            <a:off x="685901" y="1447852"/>
            <a:ext cx="6857821" cy="493148"/>
          </a:xfrm>
          <a:prstGeom prst="rect">
            <a:avLst/>
          </a:prstGeom>
          <a:noFill/>
        </p:spPr>
        <p:txBody>
          <a:bodyPr wrap="square" rtlCol="0">
            <a:spAutoFit/>
          </a:bodyPr>
          <a:lstStyle/>
          <a:p>
            <a:pPr>
              <a:lnSpc>
                <a:spcPct val="120000"/>
              </a:lnSpc>
            </a:pPr>
            <a:r>
              <a:rPr lang="zh-CN" altLang="en-US" sz="2400" b="1" dirty="0">
                <a:latin typeface="Times New Roman" pitchFamily="18" charset="0"/>
              </a:rPr>
              <a:t>基本思路：技术指标→</a:t>
            </a:r>
            <a:r>
              <a:rPr lang="en-US" altLang="zh-CN" sz="2400" b="1" i="1" dirty="0">
                <a:latin typeface="Times New Roman" pitchFamily="18" charset="0"/>
              </a:rPr>
              <a:t>N</a:t>
            </a:r>
            <a:r>
              <a:rPr lang="zh-CN" altLang="en-US" sz="2400" b="1" dirty="0">
                <a:latin typeface="Times New Roman" pitchFamily="18" charset="0"/>
              </a:rPr>
              <a:t>，</a:t>
            </a:r>
            <a:r>
              <a:rPr lang="en-US" altLang="zh-CN" sz="2400" b="1" i="1" dirty="0" err="1">
                <a:latin typeface="Symbol" pitchFamily="18" charset="2"/>
              </a:rPr>
              <a:t>w</a:t>
            </a:r>
            <a:r>
              <a:rPr lang="en-US" altLang="zh-CN" sz="2400" b="1" baseline="-30000" dirty="0" err="1"/>
              <a:t>c</a:t>
            </a:r>
            <a:r>
              <a:rPr lang="en-US" altLang="zh-CN" sz="2400" b="1" dirty="0">
                <a:solidFill>
                  <a:srgbClr val="FF0000"/>
                </a:solidFill>
              </a:rPr>
              <a:t> </a:t>
            </a:r>
            <a:r>
              <a:rPr lang="zh-CN" altLang="en-US" sz="2400" b="1" dirty="0">
                <a:latin typeface="Times New Roman" pitchFamily="18" charset="0"/>
              </a:rPr>
              <a:t>→</a:t>
            </a:r>
            <a:r>
              <a:rPr lang="en-US" altLang="zh-CN" sz="2400" b="1" dirty="0"/>
              <a:t> |</a:t>
            </a:r>
            <a:r>
              <a:rPr lang="en-US" altLang="zh-CN" sz="2400" b="1" i="1" dirty="0"/>
              <a:t>H</a:t>
            </a:r>
            <a:r>
              <a:rPr lang="en-US" altLang="zh-CN" sz="2400" b="1" dirty="0"/>
              <a:t>(</a:t>
            </a:r>
            <a:r>
              <a:rPr lang="en-US" altLang="zh-CN" sz="2400" b="1" dirty="0" err="1"/>
              <a:t>j</a:t>
            </a:r>
            <a:r>
              <a:rPr lang="en-US" altLang="zh-CN" sz="2400" b="1" i="1" dirty="0" err="1">
                <a:latin typeface="Symbol" pitchFamily="18" charset="2"/>
              </a:rPr>
              <a:t>w</a:t>
            </a:r>
            <a:r>
              <a:rPr lang="en-US" altLang="zh-CN" sz="2400" b="1" dirty="0"/>
              <a:t>)|</a:t>
            </a:r>
            <a:r>
              <a:rPr lang="en-US" altLang="zh-CN" sz="2400" b="1" baseline="30000" dirty="0"/>
              <a:t>2 </a:t>
            </a:r>
            <a:r>
              <a:rPr lang="zh-CN" altLang="en-US" sz="2400" b="1" dirty="0">
                <a:latin typeface="Times New Roman" pitchFamily="18" charset="0"/>
              </a:rPr>
              <a:t>→</a:t>
            </a:r>
            <a:r>
              <a:rPr lang="en-US" altLang="zh-CN" sz="2400" b="1" i="1" dirty="0"/>
              <a:t>H</a:t>
            </a:r>
            <a:r>
              <a:rPr lang="en-US" altLang="zh-CN" sz="2400" b="1" dirty="0"/>
              <a:t>(</a:t>
            </a:r>
            <a:r>
              <a:rPr lang="en-US" altLang="zh-CN" sz="2400" b="1" i="1" dirty="0"/>
              <a:t>s</a:t>
            </a:r>
            <a:r>
              <a:rPr lang="en-US" altLang="zh-CN" sz="2400"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blinds(vertical)">
                                      <p:cBhvr>
                                        <p:cTn id="12" dur="500"/>
                                        <p:tgtEl>
                                          <p:spTgt spid="16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blinds(vertical)">
                                      <p:cBhvr>
                                        <p:cTn id="17" dur="500"/>
                                        <p:tgtEl>
                                          <p:spTgt spid="16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6389"/>
                                        </p:tgtEl>
                                        <p:attrNameLst>
                                          <p:attrName>style.visibility</p:attrName>
                                        </p:attrNameLst>
                                      </p:cBhvr>
                                      <p:to>
                                        <p:strVal val="visible"/>
                                      </p:to>
                                    </p:set>
                                    <p:animEffect transition="in" filter="blinds(vertical)">
                                      <p:cBhvr>
                                        <p:cTn id="22" dur="500"/>
                                        <p:tgtEl>
                                          <p:spTgt spid="163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16390"/>
                                        </p:tgtEl>
                                        <p:attrNameLst>
                                          <p:attrName>style.visibility</p:attrName>
                                        </p:attrNameLst>
                                      </p:cBhvr>
                                      <p:to>
                                        <p:strVal val="visible"/>
                                      </p:to>
                                    </p:set>
                                    <p:animEffect transition="in" filter="blinds(vertical)">
                                      <p:cBhvr>
                                        <p:cTn id="27" dur="500"/>
                                        <p:tgtEl>
                                          <p:spTgt spid="163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left)">
                                      <p:cBhvr>
                                        <p:cTn id="3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9" grpId="0" autoUpdateAnimBg="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8">
            <a:extLst>
              <a:ext uri="{FF2B5EF4-FFF2-40B4-BE49-F238E27FC236}">
                <a16:creationId xmlns:a16="http://schemas.microsoft.com/office/drawing/2014/main" id="{8CCDAE1B-15F1-45F0-9255-5644B34C31E4}"/>
              </a:ext>
            </a:extLst>
          </p:cNvPr>
          <p:cNvSpPr txBox="1">
            <a:spLocks noChangeArrowheads="1"/>
          </p:cNvSpPr>
          <p:nvPr/>
        </p:nvSpPr>
        <p:spPr bwMode="auto">
          <a:xfrm>
            <a:off x="990600" y="1609725"/>
            <a:ext cx="5448300" cy="523875"/>
          </a:xfrm>
          <a:prstGeom prst="rect">
            <a:avLst/>
          </a:prstGeom>
          <a:noFill/>
          <a:ln w="9525">
            <a:noFill/>
            <a:miter lim="800000"/>
            <a:headEnd/>
            <a:tailEnd/>
          </a:ln>
        </p:spPr>
        <p:txBody>
          <a:bodyPr>
            <a:spAutoFit/>
          </a:bodyPr>
          <a:lstStyle/>
          <a:p>
            <a:pPr>
              <a:spcBef>
                <a:spcPct val="50000"/>
              </a:spcBef>
              <a:defRPr/>
            </a:pPr>
            <a:r>
              <a:rPr lang="zh-CN" altLang="en-US" sz="2800" b="1">
                <a:latin typeface="+mj-lt"/>
              </a:rPr>
              <a:t>③</a:t>
            </a:r>
            <a:r>
              <a:rPr lang="en-US" altLang="zh-CN" sz="2800" b="1">
                <a:latin typeface="+mj-lt"/>
              </a:rPr>
              <a:t>  </a:t>
            </a:r>
            <a:r>
              <a:rPr lang="zh-CN" altLang="en-US" sz="2800" b="1">
                <a:latin typeface="+mj-lt"/>
              </a:rPr>
              <a:t>确定滤波器的</a:t>
            </a:r>
            <a:r>
              <a:rPr lang="zh-CN" altLang="en-US" sz="2800" b="1">
                <a:solidFill>
                  <a:srgbClr val="FF0000"/>
                </a:solidFill>
                <a:latin typeface="+mj-lt"/>
              </a:rPr>
              <a:t>极点</a:t>
            </a:r>
            <a:r>
              <a:rPr lang="zh-CN" altLang="en-US" sz="2800" b="1">
                <a:latin typeface="+mj-lt"/>
              </a:rPr>
              <a:t> </a:t>
            </a:r>
          </a:p>
        </p:txBody>
      </p:sp>
      <p:sp>
        <p:nvSpPr>
          <p:cNvPr id="17411" name="Text Box 9">
            <a:extLst>
              <a:ext uri="{FF2B5EF4-FFF2-40B4-BE49-F238E27FC236}">
                <a16:creationId xmlns:a16="http://schemas.microsoft.com/office/drawing/2014/main" id="{E278AAEB-E674-46AE-A9FC-6743C5B8A0E8}"/>
              </a:ext>
            </a:extLst>
          </p:cNvPr>
          <p:cNvSpPr txBox="1">
            <a:spLocks noChangeArrowheads="1"/>
          </p:cNvSpPr>
          <p:nvPr/>
        </p:nvSpPr>
        <p:spPr bwMode="auto">
          <a:xfrm>
            <a:off x="990600" y="3519488"/>
            <a:ext cx="6945313" cy="638175"/>
          </a:xfrm>
          <a:prstGeom prst="rect">
            <a:avLst/>
          </a:prstGeom>
          <a:noFill/>
          <a:ln w="9525">
            <a:noFill/>
            <a:miter lim="800000"/>
            <a:headEnd/>
            <a:tailEnd/>
          </a:ln>
        </p:spPr>
        <p:txBody>
          <a:bodyPr>
            <a:spAutoFit/>
          </a:bodyPr>
          <a:lstStyle/>
          <a:p>
            <a:pPr>
              <a:lnSpc>
                <a:spcPct val="145000"/>
              </a:lnSpc>
              <a:spcBef>
                <a:spcPct val="50000"/>
              </a:spcBef>
              <a:defRPr/>
            </a:pPr>
            <a:r>
              <a:rPr lang="zh-CN" altLang="en-US" sz="2800" b="1" dirty="0">
                <a:latin typeface="+mj-lt"/>
              </a:rPr>
              <a:t>④</a:t>
            </a:r>
            <a:r>
              <a:rPr lang="en-US" altLang="zh-CN" sz="2800" b="1" dirty="0">
                <a:latin typeface="+mj-lt"/>
              </a:rPr>
              <a:t>  </a:t>
            </a:r>
            <a:r>
              <a:rPr lang="zh-CN" altLang="en-US" sz="2800" b="1" dirty="0">
                <a:latin typeface="+mj-lt"/>
              </a:rPr>
              <a:t>确定模拟低通滤波器的</a:t>
            </a:r>
            <a:r>
              <a:rPr lang="zh-CN" altLang="en-US" sz="2800" b="1" dirty="0">
                <a:solidFill>
                  <a:srgbClr val="FF0000"/>
                </a:solidFill>
                <a:latin typeface="+mj-lt"/>
              </a:rPr>
              <a:t>系统函数</a:t>
            </a:r>
            <a:r>
              <a:rPr lang="en-US" altLang="zh-CN" sz="2800" b="1" i="1" dirty="0">
                <a:solidFill>
                  <a:srgbClr val="FF0000"/>
                </a:solidFill>
                <a:latin typeface="+mj-lt"/>
              </a:rPr>
              <a:t>H</a:t>
            </a:r>
            <a:r>
              <a:rPr lang="en-US" altLang="zh-CN" sz="2800" b="1" dirty="0">
                <a:solidFill>
                  <a:srgbClr val="FF0000"/>
                </a:solidFill>
                <a:latin typeface="+mj-lt"/>
              </a:rPr>
              <a:t>(</a:t>
            </a:r>
            <a:r>
              <a:rPr lang="en-US" altLang="zh-CN" sz="2800" b="1" i="1" dirty="0">
                <a:solidFill>
                  <a:srgbClr val="FF0000"/>
                </a:solidFill>
                <a:latin typeface="+mj-lt"/>
              </a:rPr>
              <a:t>s</a:t>
            </a:r>
            <a:r>
              <a:rPr lang="en-US" altLang="zh-CN" sz="2800" b="1" dirty="0">
                <a:solidFill>
                  <a:srgbClr val="FF0000"/>
                </a:solidFill>
                <a:latin typeface="+mj-lt"/>
              </a:rPr>
              <a:t>) </a:t>
            </a:r>
          </a:p>
        </p:txBody>
      </p:sp>
      <p:graphicFrame>
        <p:nvGraphicFramePr>
          <p:cNvPr id="17412" name="Object 4">
            <a:extLst>
              <a:ext uri="{FF2B5EF4-FFF2-40B4-BE49-F238E27FC236}">
                <a16:creationId xmlns:a16="http://schemas.microsoft.com/office/drawing/2014/main" id="{99D09438-8766-4DF9-B051-39A438386B65}"/>
              </a:ext>
            </a:extLst>
          </p:cNvPr>
          <p:cNvGraphicFramePr>
            <a:graphicFrameLocks noChangeAspect="1"/>
          </p:cNvGraphicFramePr>
          <p:nvPr/>
        </p:nvGraphicFramePr>
        <p:xfrm>
          <a:off x="2078038" y="2330450"/>
          <a:ext cx="5056187" cy="906463"/>
        </p:xfrm>
        <a:graphic>
          <a:graphicData uri="http://schemas.openxmlformats.org/presentationml/2006/ole">
            <mc:AlternateContent xmlns:mc="http://schemas.openxmlformats.org/markup-compatibility/2006">
              <mc:Choice xmlns:v="urn:schemas-microsoft-com:vml" Requires="v">
                <p:oleObj spid="_x0000_s8397" r:id="rId3" imgW="42367200" imgH="7620000" progId="Equation.3">
                  <p:embed/>
                </p:oleObj>
              </mc:Choice>
              <mc:Fallback>
                <p:oleObj r:id="rId3" imgW="42367200" imgH="7620000" progId="Equation.3">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038" y="2330450"/>
                        <a:ext cx="5056187" cy="906463"/>
                      </a:xfrm>
                      <a:prstGeom prst="rect">
                        <a:avLst/>
                      </a:prstGeom>
                      <a:noFill/>
                      <a:extLst>
                        <a:ext uri="{909E8E84-426E-40DD-AFC4-6F175D3DCCD1}">
                          <a14:hiddenFill xmlns:a14="http://schemas.microsoft.com/office/drawing/2010/main">
                            <a:solidFill>
                              <a:srgbClr val="FFFF99">
                                <a:alpha val="38823"/>
                              </a:srgbClr>
                            </a:solidFill>
                          </a14:hiddenFill>
                        </a:ext>
                      </a:extLst>
                    </p:spPr>
                  </p:pic>
                </p:oleObj>
              </mc:Fallback>
            </mc:AlternateContent>
          </a:graphicData>
        </a:graphic>
      </p:graphicFrame>
      <p:graphicFrame>
        <p:nvGraphicFramePr>
          <p:cNvPr id="17413" name="Object 5">
            <a:extLst>
              <a:ext uri="{FF2B5EF4-FFF2-40B4-BE49-F238E27FC236}">
                <a16:creationId xmlns:a16="http://schemas.microsoft.com/office/drawing/2014/main" id="{CCDFAA09-0796-4C8C-A427-7EDC906A02D2}"/>
              </a:ext>
            </a:extLst>
          </p:cNvPr>
          <p:cNvGraphicFramePr>
            <a:graphicFrameLocks noChangeAspect="1"/>
          </p:cNvGraphicFramePr>
          <p:nvPr/>
        </p:nvGraphicFramePr>
        <p:xfrm>
          <a:off x="2111375" y="4143375"/>
          <a:ext cx="4899025" cy="1657350"/>
        </p:xfrm>
        <a:graphic>
          <a:graphicData uri="http://schemas.openxmlformats.org/presentationml/2006/ole">
            <mc:AlternateContent xmlns:mc="http://schemas.openxmlformats.org/markup-compatibility/2006">
              <mc:Choice xmlns:v="urn:schemas-microsoft-com:vml" Requires="v">
                <p:oleObj spid="_x0000_s8398" name="公式" r:id="rId5" imgW="45720000" imgH="15544800" progId="Equation.3">
                  <p:embed/>
                </p:oleObj>
              </mc:Choice>
              <mc:Fallback>
                <p:oleObj name="公式" r:id="rId5" imgW="45720000" imgH="15544800" progId="Equation.3">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1375" y="4143375"/>
                        <a:ext cx="4899025" cy="1657350"/>
                      </a:xfrm>
                      <a:prstGeom prst="rect">
                        <a:avLst/>
                      </a:prstGeom>
                      <a:noFill/>
                      <a:extLst>
                        <a:ext uri="{909E8E84-426E-40DD-AFC4-6F175D3DCCD1}">
                          <a14:hiddenFill xmlns:a14="http://schemas.microsoft.com/office/drawing/2010/main">
                            <a:solidFill>
                              <a:srgbClr val="FFFF99">
                                <a:alpha val="38823"/>
                              </a:srgbClr>
                            </a:solidFill>
                          </a14:hiddenFill>
                        </a:ext>
                      </a:extLst>
                    </p:spPr>
                  </p:pic>
                </p:oleObj>
              </mc:Fallback>
            </mc:AlternateContent>
          </a:graphicData>
        </a:graphic>
      </p:graphicFrame>
      <p:sp>
        <p:nvSpPr>
          <p:cNvPr id="6" name="Rectangle 2">
            <a:extLst>
              <a:ext uri="{FF2B5EF4-FFF2-40B4-BE49-F238E27FC236}">
                <a16:creationId xmlns:a16="http://schemas.microsoft.com/office/drawing/2014/main" id="{8CA217E0-92BF-4669-9AF7-38A958AC36E7}"/>
              </a:ext>
            </a:extLst>
          </p:cNvPr>
          <p:cNvSpPr txBox="1">
            <a:spLocks noChangeArrowheads="1"/>
          </p:cNvSpPr>
          <p:nvPr/>
        </p:nvSpPr>
        <p:spPr bwMode="auto">
          <a:xfrm>
            <a:off x="457200" y="457200"/>
            <a:ext cx="8229600" cy="1371600"/>
          </a:xfrm>
          <a:prstGeom prst="rect">
            <a:avLst/>
          </a:prstGeom>
          <a:noFill/>
          <a:ln w="9525">
            <a:noFill/>
            <a:miter lim="800000"/>
            <a:headEnd/>
            <a:tailEnd/>
          </a:ln>
        </p:spPr>
        <p:txBody>
          <a:bodyPr anchor="ctr"/>
          <a:lstStyle/>
          <a:p>
            <a:pPr>
              <a:defRPr/>
            </a:pPr>
            <a:r>
              <a:rPr lang="zh-CN" altLang="en-US" sz="3600" b="1" kern="0">
                <a:solidFill>
                  <a:srgbClr val="0000CC"/>
                </a:solidFill>
                <a:latin typeface="+mj-lt"/>
                <a:ea typeface="+mj-ea"/>
                <a:cs typeface="+mj-cs"/>
              </a:rPr>
              <a:t>2</a:t>
            </a:r>
            <a:r>
              <a:rPr lang="en-US" altLang="zh-CN" sz="3600" b="1" kern="0">
                <a:solidFill>
                  <a:srgbClr val="0000CC"/>
                </a:solidFill>
                <a:latin typeface="+mj-lt"/>
                <a:ea typeface="+mj-ea"/>
                <a:cs typeface="+mj-cs"/>
              </a:rPr>
              <a:t>. </a:t>
            </a:r>
            <a:r>
              <a:rPr lang="zh-CN" altLang="en-US" sz="3600" b="1" kern="0">
                <a:solidFill>
                  <a:srgbClr val="0000CC"/>
                </a:solidFill>
                <a:latin typeface="+mj-lt"/>
                <a:ea typeface="+mj-ea"/>
                <a:cs typeface="+mj-cs"/>
              </a:rPr>
              <a:t>BW LP滤波器的设计步骤</a:t>
            </a:r>
            <a:endParaRPr lang="zh-CN" altLang="en-US" sz="3600" b="1" kern="0" dirty="0">
              <a:solidFill>
                <a:srgbClr val="0000CC"/>
              </a:solidFill>
              <a:latin typeface="+mj-lt"/>
              <a:ea typeface="+mj-ea"/>
              <a:cs typeface="+mj-cs"/>
            </a:endParaRPr>
          </a:p>
        </p:txBody>
      </p:sp>
      <p:sp>
        <p:nvSpPr>
          <p:cNvPr id="2" name="矩形 1">
            <a:extLst>
              <a:ext uri="{FF2B5EF4-FFF2-40B4-BE49-F238E27FC236}">
                <a16:creationId xmlns:a16="http://schemas.microsoft.com/office/drawing/2014/main" id="{49CDE4A6-5283-456A-AD77-F191CF28418C}"/>
              </a:ext>
            </a:extLst>
          </p:cNvPr>
          <p:cNvSpPr/>
          <p:nvPr/>
        </p:nvSpPr>
        <p:spPr>
          <a:xfrm>
            <a:off x="4876792" y="4190980"/>
            <a:ext cx="2819326" cy="1828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linds(vertical)">
                                      <p:cBhvr>
                                        <p:cTn id="7" dur="500"/>
                                        <p:tgtEl>
                                          <p:spTgt spid="174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blinds(vertical)">
                                      <p:cBhvr>
                                        <p:cTn id="12" dur="5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blinds(vertical)">
                                      <p:cBhvr>
                                        <p:cTn id="17" dur="500"/>
                                        <p:tgtEl>
                                          <p:spTgt spid="174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7413"/>
                                        </p:tgtEl>
                                        <p:attrNameLst>
                                          <p:attrName>style.visibility</p:attrName>
                                        </p:attrNameLst>
                                      </p:cBhvr>
                                      <p:to>
                                        <p:strVal val="visible"/>
                                      </p:to>
                                    </p:set>
                                    <p:animEffect transition="in" filter="blinds(vertical)">
                                      <p:cBhvr>
                                        <p:cTn id="22" dur="500"/>
                                        <p:tgtEl>
                                          <p:spTgt spid="174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CEFFA66-AAE0-4F1F-A023-A7CFCC90552A}"/>
              </a:ext>
            </a:extLst>
          </p:cNvPr>
          <p:cNvSpPr>
            <a:spLocks noGrp="1" noChangeArrowheads="1"/>
          </p:cNvSpPr>
          <p:nvPr>
            <p:ph type="body" sz="half" idx="4294967295"/>
          </p:nvPr>
        </p:nvSpPr>
        <p:spPr>
          <a:xfrm>
            <a:off x="457200" y="1981200"/>
            <a:ext cx="8229492" cy="3886200"/>
          </a:xfrm>
        </p:spPr>
        <p:txBody>
          <a:bodyPr/>
          <a:lstStyle/>
          <a:p>
            <a:pPr marL="0" indent="0" eaLnBrk="1" hangingPunct="1">
              <a:lnSpc>
                <a:spcPct val="120000"/>
              </a:lnSpc>
              <a:buNone/>
            </a:pPr>
            <a:r>
              <a:rPr lang="zh-CN" altLang="en-US" sz="2800" dirty="0"/>
              <a:t>①由滤波器设计指标</a:t>
            </a:r>
            <a:r>
              <a:rPr lang="zh-CN" altLang="en-US" sz="2800" i="1" dirty="0">
                <a:sym typeface="Symbol" panose="05050102010706020507" pitchFamily="18" charset="2"/>
              </a:rPr>
              <a:t></a:t>
            </a:r>
            <a:r>
              <a:rPr lang="zh-CN" altLang="en-US" sz="2800" baseline="-25000" dirty="0">
                <a:sym typeface="Symbol" panose="05050102010706020507" pitchFamily="18" charset="2"/>
              </a:rPr>
              <a:t>p</a:t>
            </a:r>
            <a:r>
              <a:rPr lang="zh-CN" altLang="en-US" sz="2800" dirty="0">
                <a:sym typeface="Symbol" panose="05050102010706020507" pitchFamily="18" charset="2"/>
              </a:rPr>
              <a:t>、</a:t>
            </a:r>
            <a:r>
              <a:rPr lang="zh-CN" altLang="en-US" sz="2800" i="1" dirty="0">
                <a:sym typeface="Symbol" panose="05050102010706020507" pitchFamily="18" charset="2"/>
              </a:rPr>
              <a:t></a:t>
            </a:r>
            <a:r>
              <a:rPr lang="zh-CN" altLang="en-US" sz="2800" baseline="-25000" dirty="0">
                <a:sym typeface="Symbol" panose="05050102010706020507" pitchFamily="18" charset="2"/>
              </a:rPr>
              <a:t>s</a:t>
            </a:r>
            <a:r>
              <a:rPr lang="zh-CN" altLang="en-US" sz="2800" dirty="0">
                <a:sym typeface="Symbol" panose="05050102010706020507" pitchFamily="18" charset="2"/>
              </a:rPr>
              <a:t>、A</a:t>
            </a:r>
            <a:r>
              <a:rPr lang="zh-CN" altLang="en-US" sz="2800" baseline="-25000" dirty="0">
                <a:sym typeface="Symbol" panose="05050102010706020507" pitchFamily="18" charset="2"/>
              </a:rPr>
              <a:t>p</a:t>
            </a:r>
            <a:r>
              <a:rPr lang="zh-CN" altLang="en-US" sz="2800" dirty="0">
                <a:sym typeface="Symbol" panose="05050102010706020507" pitchFamily="18" charset="2"/>
              </a:rPr>
              <a:t>、A</a:t>
            </a:r>
            <a:r>
              <a:rPr lang="zh-CN" altLang="en-US" sz="2800" baseline="-25000" dirty="0">
                <a:sym typeface="Symbol" panose="05050102010706020507" pitchFamily="18" charset="2"/>
              </a:rPr>
              <a:t>s</a:t>
            </a:r>
            <a:r>
              <a:rPr lang="zh-CN" altLang="en-US" sz="2800" dirty="0"/>
              <a:t>确定</a:t>
            </a:r>
            <a:r>
              <a:rPr lang="en-US" altLang="zh-CN" sz="2800" i="1" dirty="0">
                <a:solidFill>
                  <a:srgbClr val="FF0000"/>
                </a:solidFill>
              </a:rPr>
              <a:t>N</a:t>
            </a:r>
            <a:r>
              <a:rPr lang="zh-CN" altLang="en-US" sz="2800" dirty="0"/>
              <a:t>和</a:t>
            </a:r>
            <a:r>
              <a:rPr lang="zh-CN" altLang="en-US" sz="2800" i="1" dirty="0">
                <a:solidFill>
                  <a:srgbClr val="FF0000"/>
                </a:solidFill>
                <a:sym typeface="Symbol" panose="05050102010706020507" pitchFamily="18" charset="2"/>
              </a:rPr>
              <a:t></a:t>
            </a:r>
            <a:r>
              <a:rPr lang="zh-CN" altLang="en-US" sz="2800" baseline="-25000" dirty="0">
                <a:solidFill>
                  <a:srgbClr val="FF0000"/>
                </a:solidFill>
                <a:sym typeface="Symbol" panose="05050102010706020507" pitchFamily="18" charset="2"/>
              </a:rPr>
              <a:t>c</a:t>
            </a:r>
          </a:p>
          <a:p>
            <a:pPr eaLnBrk="1" hangingPunct="1">
              <a:lnSpc>
                <a:spcPct val="120000"/>
              </a:lnSpc>
            </a:pPr>
            <a:endParaRPr lang="en-US" altLang="zh-CN" sz="2800" dirty="0"/>
          </a:p>
        </p:txBody>
      </p:sp>
      <p:sp>
        <p:nvSpPr>
          <p:cNvPr id="62467" name="Text Box 2">
            <a:extLst>
              <a:ext uri="{FF2B5EF4-FFF2-40B4-BE49-F238E27FC236}">
                <a16:creationId xmlns:a16="http://schemas.microsoft.com/office/drawing/2014/main" id="{779310DA-4792-4990-A4C8-ABC556C0DDA8}"/>
              </a:ext>
            </a:extLst>
          </p:cNvPr>
          <p:cNvSpPr txBox="1">
            <a:spLocks noChangeArrowheads="1"/>
          </p:cNvSpPr>
          <p:nvPr/>
        </p:nvSpPr>
        <p:spPr bwMode="auto">
          <a:xfrm>
            <a:off x="485775" y="381000"/>
            <a:ext cx="8296275" cy="954088"/>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例4-1：设计一个满足下列指标</a:t>
            </a:r>
            <a:r>
              <a:rPr lang="en-US" altLang="zh-CN" sz="2800" b="1" dirty="0">
                <a:latin typeface="+mj-lt"/>
              </a:rPr>
              <a:t>BW</a:t>
            </a:r>
            <a:r>
              <a:rPr lang="zh-CN" altLang="en-US" sz="2800" b="1" dirty="0">
                <a:latin typeface="+mj-lt"/>
              </a:rPr>
              <a:t>型模拟低通滤波器</a:t>
            </a:r>
            <a:r>
              <a:rPr lang="en-US" altLang="zh-CN" sz="2800" b="1" i="1" dirty="0" err="1">
                <a:latin typeface="+mj-lt"/>
              </a:rPr>
              <a:t>ω</a:t>
            </a:r>
            <a:r>
              <a:rPr lang="en-US" altLang="zh-CN" sz="2800" b="1" baseline="-25000" dirty="0" err="1">
                <a:latin typeface="+mj-lt"/>
              </a:rPr>
              <a:t>p</a:t>
            </a:r>
            <a:r>
              <a:rPr lang="en-US" altLang="zh-CN" sz="2800" b="1" dirty="0">
                <a:latin typeface="+mj-lt"/>
              </a:rPr>
              <a:t>=2rad/s, </a:t>
            </a:r>
            <a:r>
              <a:rPr lang="en-US" altLang="zh-CN" sz="2800" b="1" i="1" dirty="0" err="1">
                <a:solidFill>
                  <a:srgbClr val="000000"/>
                </a:solidFill>
                <a:latin typeface="Times New Roman"/>
              </a:rPr>
              <a:t>ω</a:t>
            </a:r>
            <a:r>
              <a:rPr lang="en-US" altLang="zh-CN" sz="2800" b="1" baseline="-25000" dirty="0" err="1">
                <a:solidFill>
                  <a:srgbClr val="000000"/>
                </a:solidFill>
                <a:latin typeface="Times New Roman"/>
              </a:rPr>
              <a:t>s</a:t>
            </a:r>
            <a:r>
              <a:rPr lang="en-US" altLang="zh-CN" sz="2800" b="1" dirty="0">
                <a:solidFill>
                  <a:srgbClr val="000000"/>
                </a:solidFill>
                <a:latin typeface="Times New Roman"/>
              </a:rPr>
              <a:t>=4rad/s, </a:t>
            </a:r>
            <a:r>
              <a:rPr lang="en-US" altLang="zh-CN" sz="2800" b="1" dirty="0" err="1">
                <a:solidFill>
                  <a:srgbClr val="000000"/>
                </a:solidFill>
                <a:latin typeface="Times New Roman"/>
              </a:rPr>
              <a:t>A</a:t>
            </a:r>
            <a:r>
              <a:rPr lang="en-US" altLang="zh-CN" sz="2800" b="1" baseline="-25000" dirty="0" err="1">
                <a:solidFill>
                  <a:srgbClr val="000000"/>
                </a:solidFill>
                <a:latin typeface="Times New Roman"/>
              </a:rPr>
              <a:t>p</a:t>
            </a:r>
            <a:r>
              <a:rPr lang="en-US" altLang="zh-CN" sz="2800" b="1" dirty="0">
                <a:solidFill>
                  <a:srgbClr val="000000"/>
                </a:solidFill>
                <a:latin typeface="Times New Roman"/>
              </a:rPr>
              <a:t>=1dB, A</a:t>
            </a:r>
            <a:r>
              <a:rPr lang="en-US" altLang="zh-CN" sz="2800" b="1" baseline="-25000" dirty="0">
                <a:solidFill>
                  <a:srgbClr val="000000"/>
                </a:solidFill>
                <a:latin typeface="Times New Roman"/>
              </a:rPr>
              <a:t>s</a:t>
            </a:r>
            <a:r>
              <a:rPr lang="en-US" altLang="zh-CN" sz="2800" b="1" dirty="0">
                <a:solidFill>
                  <a:srgbClr val="000000"/>
                </a:solidFill>
                <a:latin typeface="Times New Roman"/>
              </a:rPr>
              <a:t>=10dB</a:t>
            </a:r>
            <a:endParaRPr lang="zh-CN" altLang="en-US" sz="2800" b="1" dirty="0">
              <a:latin typeface="+mj-lt"/>
            </a:endParaRPr>
          </a:p>
        </p:txBody>
      </p:sp>
      <p:sp>
        <p:nvSpPr>
          <p:cNvPr id="63492" name="Rectangle 5">
            <a:extLst>
              <a:ext uri="{FF2B5EF4-FFF2-40B4-BE49-F238E27FC236}">
                <a16:creationId xmlns:a16="http://schemas.microsoft.com/office/drawing/2014/main" id="{B658CD21-5BE0-43C2-AF51-52FFA2716E06}"/>
              </a:ext>
            </a:extLst>
          </p:cNvPr>
          <p:cNvSpPr>
            <a:spLocks noChangeArrowheads="1"/>
          </p:cNvSpPr>
          <p:nvPr/>
        </p:nvSpPr>
        <p:spPr bwMode="auto">
          <a:xfrm>
            <a:off x="2501900" y="741363"/>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a:p>
        </p:txBody>
      </p:sp>
      <p:sp>
        <p:nvSpPr>
          <p:cNvPr id="63493" name="Rectangle 7">
            <a:extLst>
              <a:ext uri="{FF2B5EF4-FFF2-40B4-BE49-F238E27FC236}">
                <a16:creationId xmlns:a16="http://schemas.microsoft.com/office/drawing/2014/main" id="{2D3B26A8-B690-444D-B636-29CBF2DDB348}"/>
              </a:ext>
            </a:extLst>
          </p:cNvPr>
          <p:cNvSpPr>
            <a:spLocks noChangeArrowheads="1"/>
          </p:cNvSpPr>
          <p:nvPr/>
        </p:nvSpPr>
        <p:spPr bwMode="auto">
          <a:xfrm>
            <a:off x="2271713" y="78422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a:p>
        </p:txBody>
      </p:sp>
      <p:sp>
        <p:nvSpPr>
          <p:cNvPr id="63494" name="Rectangle 8">
            <a:extLst>
              <a:ext uri="{FF2B5EF4-FFF2-40B4-BE49-F238E27FC236}">
                <a16:creationId xmlns:a16="http://schemas.microsoft.com/office/drawing/2014/main" id="{0355C020-8B56-4984-A511-F3C939638E1D}"/>
              </a:ext>
            </a:extLst>
          </p:cNvPr>
          <p:cNvSpPr>
            <a:spLocks noChangeArrowheads="1"/>
          </p:cNvSpPr>
          <p:nvPr/>
        </p:nvSpPr>
        <p:spPr bwMode="auto">
          <a:xfrm>
            <a:off x="2081213" y="78422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a:p>
        </p:txBody>
      </p:sp>
      <p:grpSp>
        <p:nvGrpSpPr>
          <p:cNvPr id="63495" name="Group 32">
            <a:extLst>
              <a:ext uri="{FF2B5EF4-FFF2-40B4-BE49-F238E27FC236}">
                <a16:creationId xmlns:a16="http://schemas.microsoft.com/office/drawing/2014/main" id="{C55ED2D9-3542-460E-BC94-E36931865816}"/>
              </a:ext>
            </a:extLst>
          </p:cNvPr>
          <p:cNvGrpSpPr>
            <a:grpSpLocks/>
          </p:cNvGrpSpPr>
          <p:nvPr/>
        </p:nvGrpSpPr>
        <p:grpSpPr bwMode="auto">
          <a:xfrm>
            <a:off x="176213" y="1390650"/>
            <a:ext cx="8828087" cy="127000"/>
            <a:chOff x="0" y="0"/>
            <a:chExt cx="5561" cy="80"/>
          </a:xfrm>
        </p:grpSpPr>
        <p:pic>
          <p:nvPicPr>
            <p:cNvPr id="63499" name="Rectangle 45">
              <a:extLst>
                <a:ext uri="{FF2B5EF4-FFF2-40B4-BE49-F238E27FC236}">
                  <a16:creationId xmlns:a16="http://schemas.microsoft.com/office/drawing/2014/main" id="{7D91CFC1-108C-44A7-90BC-E9C05C45E57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0" name="Text Box 34">
              <a:extLst>
                <a:ext uri="{FF2B5EF4-FFF2-40B4-BE49-F238E27FC236}">
                  <a16:creationId xmlns:a16="http://schemas.microsoft.com/office/drawing/2014/main" id="{D5ED518D-E98A-4790-8F4E-F6A8A1BE7B64}"/>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aphicFrame>
        <p:nvGraphicFramePr>
          <p:cNvPr id="3" name="对象 2">
            <a:extLst>
              <a:ext uri="{FF2B5EF4-FFF2-40B4-BE49-F238E27FC236}">
                <a16:creationId xmlns:a16="http://schemas.microsoft.com/office/drawing/2014/main" id="{B129F5B9-C007-4259-87FB-134597BD030A}"/>
              </a:ext>
            </a:extLst>
          </p:cNvPr>
          <p:cNvGraphicFramePr>
            <a:graphicFrameLocks noChangeAspect="1"/>
          </p:cNvGraphicFramePr>
          <p:nvPr>
            <p:extLst>
              <p:ext uri="{D42A27DB-BD31-4B8C-83A1-F6EECF244321}">
                <p14:modId xmlns:p14="http://schemas.microsoft.com/office/powerpoint/2010/main" val="1478395656"/>
              </p:ext>
            </p:extLst>
          </p:nvPr>
        </p:nvGraphicFramePr>
        <p:xfrm>
          <a:off x="1624012" y="2718104"/>
          <a:ext cx="2260080" cy="1320480"/>
        </p:xfrm>
        <a:graphic>
          <a:graphicData uri="http://schemas.openxmlformats.org/presentationml/2006/ole">
            <mc:AlternateContent xmlns:mc="http://schemas.openxmlformats.org/markup-compatibility/2006">
              <mc:Choice xmlns:v="urn:schemas-microsoft-com:vml" Requires="v">
                <p:oleObj spid="_x0000_s63705" name="Equation" r:id="rId4" imgW="27127200" imgH="15849600" progId="Equation.DSMT4">
                  <p:embed/>
                </p:oleObj>
              </mc:Choice>
              <mc:Fallback>
                <p:oleObj name="Equation" r:id="rId4" imgW="27127200" imgH="15849600" progId="Equation.DSMT4">
                  <p:embed/>
                  <p:pic>
                    <p:nvPicPr>
                      <p:cNvPr id="0" name="Picture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012" y="2718104"/>
                        <a:ext cx="2260080" cy="1320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文本框 3">
            <a:extLst>
              <a:ext uri="{FF2B5EF4-FFF2-40B4-BE49-F238E27FC236}">
                <a16:creationId xmlns:a16="http://schemas.microsoft.com/office/drawing/2014/main" id="{58E1A476-A962-4C86-84BA-704D031D9113}"/>
              </a:ext>
            </a:extLst>
          </p:cNvPr>
          <p:cNvSpPr txBox="1"/>
          <p:nvPr/>
        </p:nvSpPr>
        <p:spPr>
          <a:xfrm>
            <a:off x="3886218" y="3302300"/>
            <a:ext cx="1221296" cy="496867"/>
          </a:xfrm>
          <a:prstGeom prst="rect">
            <a:avLst/>
          </a:prstGeom>
          <a:noFill/>
        </p:spPr>
        <p:txBody>
          <a:bodyPr wrap="square" rtlCol="0">
            <a:spAutoFit/>
          </a:bodyPr>
          <a:lstStyle/>
          <a:p>
            <a:pPr>
              <a:lnSpc>
                <a:spcPct val="120000"/>
              </a:lnSpc>
            </a:pPr>
            <a:r>
              <a:rPr lang="en-US" altLang="zh-CN" sz="2400" b="1" dirty="0">
                <a:latin typeface="Times New Roman" pitchFamily="18" charset="0"/>
              </a:rPr>
              <a:t>=2.5597</a:t>
            </a:r>
            <a:endParaRPr lang="zh-CN" altLang="en-US" sz="2400" b="1" dirty="0">
              <a:latin typeface="Times New Roman" pitchFamily="18" charset="0"/>
            </a:endParaRPr>
          </a:p>
        </p:txBody>
      </p:sp>
      <p:sp>
        <p:nvSpPr>
          <p:cNvPr id="16" name="Text Box 7">
            <a:extLst>
              <a:ext uri="{FF2B5EF4-FFF2-40B4-BE49-F238E27FC236}">
                <a16:creationId xmlns:a16="http://schemas.microsoft.com/office/drawing/2014/main" id="{D9BB3347-8BB3-4DE8-A6DC-45485308ADBA}"/>
              </a:ext>
            </a:extLst>
          </p:cNvPr>
          <p:cNvSpPr txBox="1">
            <a:spLocks noChangeArrowheads="1"/>
          </p:cNvSpPr>
          <p:nvPr/>
        </p:nvSpPr>
        <p:spPr bwMode="auto">
          <a:xfrm>
            <a:off x="5969756" y="3290877"/>
            <a:ext cx="1447800" cy="519113"/>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取</a:t>
            </a:r>
            <a:r>
              <a:rPr lang="en-US" altLang="zh-CN" sz="2800" b="1" i="1" dirty="0">
                <a:latin typeface="+mj-lt"/>
              </a:rPr>
              <a:t>N</a:t>
            </a:r>
            <a:r>
              <a:rPr lang="en-US" altLang="zh-CN" sz="2800" b="1" dirty="0">
                <a:latin typeface="+mj-lt"/>
              </a:rPr>
              <a:t>=3</a:t>
            </a:r>
          </a:p>
        </p:txBody>
      </p:sp>
      <p:graphicFrame>
        <p:nvGraphicFramePr>
          <p:cNvPr id="6" name="对象 5">
            <a:extLst>
              <a:ext uri="{FF2B5EF4-FFF2-40B4-BE49-F238E27FC236}">
                <a16:creationId xmlns:a16="http://schemas.microsoft.com/office/drawing/2014/main" id="{93C8D70C-EE67-48BC-A7DA-1FD417653D3B}"/>
              </a:ext>
            </a:extLst>
          </p:cNvPr>
          <p:cNvGraphicFramePr>
            <a:graphicFrameLocks noChangeAspect="1"/>
          </p:cNvGraphicFramePr>
          <p:nvPr>
            <p:extLst>
              <p:ext uri="{D42A27DB-BD31-4B8C-83A1-F6EECF244321}">
                <p14:modId xmlns:p14="http://schemas.microsoft.com/office/powerpoint/2010/main" val="2246215760"/>
              </p:ext>
            </p:extLst>
          </p:nvPr>
        </p:nvGraphicFramePr>
        <p:xfrm>
          <a:off x="3275468" y="4190980"/>
          <a:ext cx="2361176" cy="1091726"/>
        </p:xfrm>
        <a:graphic>
          <a:graphicData uri="http://schemas.openxmlformats.org/presentationml/2006/ole">
            <mc:AlternateContent xmlns:mc="http://schemas.openxmlformats.org/markup-compatibility/2006">
              <mc:Choice xmlns:v="urn:schemas-microsoft-com:vml" Requires="v">
                <p:oleObj spid="_x0000_s63706" name="Equation" r:id="rId6" imgW="28346400" imgH="13106400" progId="Equation.DSMT4">
                  <p:embed/>
                </p:oleObj>
              </mc:Choice>
              <mc:Fallback>
                <p:oleObj name="Equation" r:id="rId6" imgW="28346400" imgH="13106400" progId="Equation.DSMT4">
                  <p:embed/>
                  <p:pic>
                    <p:nvPicPr>
                      <p:cNvPr id="0" name="Picture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468" y="4190980"/>
                        <a:ext cx="2361176" cy="1091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本框 18">
            <a:extLst>
              <a:ext uri="{FF2B5EF4-FFF2-40B4-BE49-F238E27FC236}">
                <a16:creationId xmlns:a16="http://schemas.microsoft.com/office/drawing/2014/main" id="{2A804655-70DC-4A27-B372-6188483ADA2E}"/>
              </a:ext>
            </a:extLst>
          </p:cNvPr>
          <p:cNvSpPr txBox="1"/>
          <p:nvPr/>
        </p:nvSpPr>
        <p:spPr>
          <a:xfrm>
            <a:off x="5636644" y="4393676"/>
            <a:ext cx="1983276" cy="496867"/>
          </a:xfrm>
          <a:prstGeom prst="rect">
            <a:avLst/>
          </a:prstGeom>
          <a:noFill/>
        </p:spPr>
        <p:txBody>
          <a:bodyPr wrap="square" rtlCol="0">
            <a:spAutoFit/>
          </a:bodyPr>
          <a:lstStyle/>
          <a:p>
            <a:pPr>
              <a:lnSpc>
                <a:spcPct val="120000"/>
              </a:lnSpc>
            </a:pPr>
            <a:r>
              <a:rPr lang="en-US" altLang="zh-CN" sz="2400" b="1" dirty="0">
                <a:latin typeface="Times New Roman" pitchFamily="18" charset="0"/>
              </a:rPr>
              <a:t>=2.5052 rad/s</a:t>
            </a:r>
            <a:endParaRPr lang="zh-CN" altLang="en-US" sz="2400" b="1" dirty="0">
              <a:latin typeface="Times New Roman" pitchFamily="18" charset="0"/>
            </a:endParaRPr>
          </a:p>
        </p:txBody>
      </p:sp>
      <p:sp>
        <p:nvSpPr>
          <p:cNvPr id="7" name="文本框 6">
            <a:extLst>
              <a:ext uri="{FF2B5EF4-FFF2-40B4-BE49-F238E27FC236}">
                <a16:creationId xmlns:a16="http://schemas.microsoft.com/office/drawing/2014/main" id="{EF14D77D-F082-412C-8C94-C0A823D78DAB}"/>
              </a:ext>
            </a:extLst>
          </p:cNvPr>
          <p:cNvSpPr txBox="1"/>
          <p:nvPr/>
        </p:nvSpPr>
        <p:spPr>
          <a:xfrm>
            <a:off x="857160" y="4377831"/>
            <a:ext cx="2361176" cy="493148"/>
          </a:xfrm>
          <a:prstGeom prst="rect">
            <a:avLst/>
          </a:prstGeom>
          <a:noFill/>
        </p:spPr>
        <p:txBody>
          <a:bodyPr wrap="square" rtlCol="0">
            <a:spAutoFit/>
          </a:bodyPr>
          <a:lstStyle/>
          <a:p>
            <a:pPr>
              <a:lnSpc>
                <a:spcPct val="120000"/>
              </a:lnSpc>
            </a:pPr>
            <a:r>
              <a:rPr lang="zh-CN" altLang="en-US" sz="2400" b="1" dirty="0">
                <a:latin typeface="Times New Roman" pitchFamily="18" charset="0"/>
              </a:rPr>
              <a:t>由通带公式计算</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4" grpId="0"/>
      <p:bldP spid="16" grpId="0" autoUpdateAnimBg="0"/>
      <p:bldP spid="19"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CEFFA66-AAE0-4F1F-A023-A7CFCC90552A}"/>
              </a:ext>
            </a:extLst>
          </p:cNvPr>
          <p:cNvSpPr>
            <a:spLocks noGrp="1" noChangeArrowheads="1"/>
          </p:cNvSpPr>
          <p:nvPr>
            <p:ph type="body" sz="half" idx="4294967295"/>
          </p:nvPr>
        </p:nvSpPr>
        <p:spPr>
          <a:xfrm>
            <a:off x="457200" y="1981200"/>
            <a:ext cx="7772400" cy="3886200"/>
          </a:xfrm>
        </p:spPr>
        <p:txBody>
          <a:bodyPr/>
          <a:lstStyle/>
          <a:p>
            <a:pPr marL="0" indent="0" eaLnBrk="1" hangingPunct="1">
              <a:lnSpc>
                <a:spcPct val="120000"/>
              </a:lnSpc>
              <a:buNone/>
            </a:pPr>
            <a:r>
              <a:rPr lang="zh-CN" altLang="en-US" sz="2800" dirty="0">
                <a:latin typeface="宋体" panose="02010600030101010101" pitchFamily="2" charset="-122"/>
              </a:rPr>
              <a:t>②确定滤波器的</a:t>
            </a:r>
            <a:r>
              <a:rPr lang="zh-CN" altLang="en-US" sz="2800" dirty="0">
                <a:solidFill>
                  <a:srgbClr val="FF0000"/>
                </a:solidFill>
                <a:latin typeface="宋体" panose="02010600030101010101" pitchFamily="2" charset="-122"/>
              </a:rPr>
              <a:t>极点</a:t>
            </a:r>
          </a:p>
          <a:p>
            <a:pPr eaLnBrk="1" hangingPunct="1">
              <a:lnSpc>
                <a:spcPct val="120000"/>
              </a:lnSpc>
            </a:pPr>
            <a:endParaRPr lang="en-US" altLang="zh-CN" sz="2800" dirty="0">
              <a:latin typeface="宋体" panose="02010600030101010101" pitchFamily="2" charset="-122"/>
            </a:endParaRPr>
          </a:p>
          <a:p>
            <a:pPr marL="0" indent="0" eaLnBrk="1" hangingPunct="1">
              <a:lnSpc>
                <a:spcPct val="120000"/>
              </a:lnSpc>
              <a:buNone/>
            </a:pPr>
            <a:r>
              <a:rPr lang="zh-CN" altLang="en-US" sz="2800" dirty="0">
                <a:latin typeface="宋体" panose="02010600030101010101" pitchFamily="2" charset="-122"/>
              </a:rPr>
              <a:t>③确定模拟低通滤波器的</a:t>
            </a:r>
            <a:r>
              <a:rPr lang="zh-CN" altLang="en-US" sz="2800" dirty="0">
                <a:solidFill>
                  <a:srgbClr val="FF0000"/>
                </a:solidFill>
                <a:latin typeface="宋体" panose="02010600030101010101" pitchFamily="2" charset="-122"/>
              </a:rPr>
              <a:t>系统函数</a:t>
            </a:r>
            <a:r>
              <a:rPr lang="en-US" altLang="zh-CN" sz="2800" i="1" dirty="0">
                <a:solidFill>
                  <a:srgbClr val="FF0000"/>
                </a:solidFill>
              </a:rPr>
              <a:t>H</a:t>
            </a:r>
            <a:r>
              <a:rPr lang="en-US" altLang="zh-CN" sz="2800" dirty="0">
                <a:solidFill>
                  <a:srgbClr val="FF0000"/>
                </a:solidFill>
              </a:rPr>
              <a:t>(</a:t>
            </a:r>
            <a:r>
              <a:rPr lang="en-US" altLang="zh-CN" sz="2800" i="1" dirty="0">
                <a:solidFill>
                  <a:srgbClr val="FF0000"/>
                </a:solidFill>
              </a:rPr>
              <a:t>s</a:t>
            </a:r>
            <a:r>
              <a:rPr lang="en-US" altLang="zh-CN" sz="2800" dirty="0">
                <a:solidFill>
                  <a:srgbClr val="FF0000"/>
                </a:solidFill>
              </a:rPr>
              <a:t>)</a:t>
            </a:r>
          </a:p>
        </p:txBody>
      </p:sp>
      <p:sp>
        <p:nvSpPr>
          <p:cNvPr id="62467" name="Text Box 2">
            <a:extLst>
              <a:ext uri="{FF2B5EF4-FFF2-40B4-BE49-F238E27FC236}">
                <a16:creationId xmlns:a16="http://schemas.microsoft.com/office/drawing/2014/main" id="{779310DA-4792-4990-A4C8-ABC556C0DDA8}"/>
              </a:ext>
            </a:extLst>
          </p:cNvPr>
          <p:cNvSpPr txBox="1">
            <a:spLocks noChangeArrowheads="1"/>
          </p:cNvSpPr>
          <p:nvPr/>
        </p:nvSpPr>
        <p:spPr bwMode="auto">
          <a:xfrm>
            <a:off x="485775" y="381000"/>
            <a:ext cx="8296275" cy="954088"/>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例4-1：设计一个满足下列指标</a:t>
            </a:r>
            <a:r>
              <a:rPr lang="en-US" altLang="zh-CN" sz="2800" b="1" dirty="0">
                <a:latin typeface="+mj-lt"/>
              </a:rPr>
              <a:t>BW</a:t>
            </a:r>
            <a:r>
              <a:rPr lang="zh-CN" altLang="en-US" sz="2800" b="1" dirty="0">
                <a:latin typeface="+mj-lt"/>
              </a:rPr>
              <a:t>型模拟低通滤波器</a:t>
            </a:r>
            <a:r>
              <a:rPr lang="en-US" altLang="zh-CN" sz="2800" b="1" i="1" dirty="0" err="1">
                <a:latin typeface="+mj-lt"/>
              </a:rPr>
              <a:t>ω</a:t>
            </a:r>
            <a:r>
              <a:rPr lang="en-US" altLang="zh-CN" sz="2800" b="1" baseline="-25000" dirty="0" err="1">
                <a:latin typeface="+mj-lt"/>
              </a:rPr>
              <a:t>p</a:t>
            </a:r>
            <a:r>
              <a:rPr lang="en-US" altLang="zh-CN" sz="2800" b="1" dirty="0">
                <a:latin typeface="+mj-lt"/>
              </a:rPr>
              <a:t>=2rad/s, </a:t>
            </a:r>
            <a:r>
              <a:rPr lang="en-US" altLang="zh-CN" sz="2800" b="1" i="1" dirty="0" err="1">
                <a:solidFill>
                  <a:srgbClr val="000000"/>
                </a:solidFill>
                <a:latin typeface="Times New Roman"/>
              </a:rPr>
              <a:t>ω</a:t>
            </a:r>
            <a:r>
              <a:rPr lang="en-US" altLang="zh-CN" sz="2800" b="1" baseline="-25000" dirty="0" err="1">
                <a:solidFill>
                  <a:srgbClr val="000000"/>
                </a:solidFill>
                <a:latin typeface="Times New Roman"/>
              </a:rPr>
              <a:t>s</a:t>
            </a:r>
            <a:r>
              <a:rPr lang="en-US" altLang="zh-CN" sz="2800" b="1" dirty="0">
                <a:solidFill>
                  <a:srgbClr val="000000"/>
                </a:solidFill>
                <a:latin typeface="Times New Roman"/>
              </a:rPr>
              <a:t>=4rad/s, </a:t>
            </a:r>
            <a:r>
              <a:rPr lang="en-US" altLang="zh-CN" sz="2800" b="1" dirty="0" err="1">
                <a:solidFill>
                  <a:srgbClr val="000000"/>
                </a:solidFill>
                <a:latin typeface="Times New Roman"/>
              </a:rPr>
              <a:t>A</a:t>
            </a:r>
            <a:r>
              <a:rPr lang="en-US" altLang="zh-CN" sz="2800" b="1" baseline="-25000" dirty="0" err="1">
                <a:solidFill>
                  <a:srgbClr val="000000"/>
                </a:solidFill>
                <a:latin typeface="Times New Roman"/>
              </a:rPr>
              <a:t>p</a:t>
            </a:r>
            <a:r>
              <a:rPr lang="en-US" altLang="zh-CN" sz="2800" b="1" dirty="0">
                <a:solidFill>
                  <a:srgbClr val="000000"/>
                </a:solidFill>
                <a:latin typeface="Times New Roman"/>
              </a:rPr>
              <a:t>=1dB, A</a:t>
            </a:r>
            <a:r>
              <a:rPr lang="en-US" altLang="zh-CN" sz="2800" b="1" baseline="-25000" dirty="0">
                <a:solidFill>
                  <a:srgbClr val="000000"/>
                </a:solidFill>
                <a:latin typeface="Times New Roman"/>
              </a:rPr>
              <a:t>s</a:t>
            </a:r>
            <a:r>
              <a:rPr lang="en-US" altLang="zh-CN" sz="2800" b="1" dirty="0">
                <a:solidFill>
                  <a:srgbClr val="000000"/>
                </a:solidFill>
                <a:latin typeface="Times New Roman"/>
              </a:rPr>
              <a:t>=10dB</a:t>
            </a:r>
            <a:endParaRPr lang="zh-CN" altLang="en-US" sz="2800" b="1" dirty="0">
              <a:latin typeface="+mj-lt"/>
            </a:endParaRPr>
          </a:p>
        </p:txBody>
      </p:sp>
      <p:sp>
        <p:nvSpPr>
          <p:cNvPr id="63492" name="Rectangle 5">
            <a:extLst>
              <a:ext uri="{FF2B5EF4-FFF2-40B4-BE49-F238E27FC236}">
                <a16:creationId xmlns:a16="http://schemas.microsoft.com/office/drawing/2014/main" id="{B658CD21-5BE0-43C2-AF51-52FFA2716E06}"/>
              </a:ext>
            </a:extLst>
          </p:cNvPr>
          <p:cNvSpPr>
            <a:spLocks noChangeArrowheads="1"/>
          </p:cNvSpPr>
          <p:nvPr/>
        </p:nvSpPr>
        <p:spPr bwMode="auto">
          <a:xfrm>
            <a:off x="2501900" y="741363"/>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a:p>
        </p:txBody>
      </p:sp>
      <p:sp>
        <p:nvSpPr>
          <p:cNvPr id="63493" name="Rectangle 7">
            <a:extLst>
              <a:ext uri="{FF2B5EF4-FFF2-40B4-BE49-F238E27FC236}">
                <a16:creationId xmlns:a16="http://schemas.microsoft.com/office/drawing/2014/main" id="{2D3B26A8-B690-444D-B636-29CBF2DDB348}"/>
              </a:ext>
            </a:extLst>
          </p:cNvPr>
          <p:cNvSpPr>
            <a:spLocks noChangeArrowheads="1"/>
          </p:cNvSpPr>
          <p:nvPr/>
        </p:nvSpPr>
        <p:spPr bwMode="auto">
          <a:xfrm>
            <a:off x="2271713" y="78422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a:p>
        </p:txBody>
      </p:sp>
      <p:sp>
        <p:nvSpPr>
          <p:cNvPr id="63494" name="Rectangle 8">
            <a:extLst>
              <a:ext uri="{FF2B5EF4-FFF2-40B4-BE49-F238E27FC236}">
                <a16:creationId xmlns:a16="http://schemas.microsoft.com/office/drawing/2014/main" id="{0355C020-8B56-4984-A511-F3C939638E1D}"/>
              </a:ext>
            </a:extLst>
          </p:cNvPr>
          <p:cNvSpPr>
            <a:spLocks noChangeArrowheads="1"/>
          </p:cNvSpPr>
          <p:nvPr/>
        </p:nvSpPr>
        <p:spPr bwMode="auto">
          <a:xfrm>
            <a:off x="2081213" y="78422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a:p>
        </p:txBody>
      </p:sp>
      <p:grpSp>
        <p:nvGrpSpPr>
          <p:cNvPr id="63495" name="Group 32">
            <a:extLst>
              <a:ext uri="{FF2B5EF4-FFF2-40B4-BE49-F238E27FC236}">
                <a16:creationId xmlns:a16="http://schemas.microsoft.com/office/drawing/2014/main" id="{C55ED2D9-3542-460E-BC94-E36931865816}"/>
              </a:ext>
            </a:extLst>
          </p:cNvPr>
          <p:cNvGrpSpPr>
            <a:grpSpLocks/>
          </p:cNvGrpSpPr>
          <p:nvPr/>
        </p:nvGrpSpPr>
        <p:grpSpPr bwMode="auto">
          <a:xfrm>
            <a:off x="176213" y="1390650"/>
            <a:ext cx="8828087" cy="127000"/>
            <a:chOff x="0" y="0"/>
            <a:chExt cx="5561" cy="80"/>
          </a:xfrm>
        </p:grpSpPr>
        <p:pic>
          <p:nvPicPr>
            <p:cNvPr id="63499" name="Rectangle 45">
              <a:extLst>
                <a:ext uri="{FF2B5EF4-FFF2-40B4-BE49-F238E27FC236}">
                  <a16:creationId xmlns:a16="http://schemas.microsoft.com/office/drawing/2014/main" id="{7D91CFC1-108C-44A7-90BC-E9C05C45E57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0" name="Text Box 34">
              <a:extLst>
                <a:ext uri="{FF2B5EF4-FFF2-40B4-BE49-F238E27FC236}">
                  <a16:creationId xmlns:a16="http://schemas.microsoft.com/office/drawing/2014/main" id="{D5ED518D-E98A-4790-8F4E-F6A8A1BE7B64}"/>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graphicFrame>
        <p:nvGraphicFramePr>
          <p:cNvPr id="13" name="对象 12">
            <a:extLst>
              <a:ext uri="{FF2B5EF4-FFF2-40B4-BE49-F238E27FC236}">
                <a16:creationId xmlns:a16="http://schemas.microsoft.com/office/drawing/2014/main" id="{0D24FB48-F527-4479-A055-DA23BCF5DC9D}"/>
              </a:ext>
            </a:extLst>
          </p:cNvPr>
          <p:cNvGraphicFramePr>
            <a:graphicFrameLocks noChangeAspect="1"/>
          </p:cNvGraphicFramePr>
          <p:nvPr>
            <p:extLst>
              <p:ext uri="{D42A27DB-BD31-4B8C-83A1-F6EECF244321}">
                <p14:modId xmlns:p14="http://schemas.microsoft.com/office/powerpoint/2010/main" val="1455184041"/>
              </p:ext>
            </p:extLst>
          </p:nvPr>
        </p:nvGraphicFramePr>
        <p:xfrm>
          <a:off x="1905070" y="2590822"/>
          <a:ext cx="1346200" cy="533400"/>
        </p:xfrm>
        <a:graphic>
          <a:graphicData uri="http://schemas.openxmlformats.org/presentationml/2006/ole">
            <mc:AlternateContent xmlns:mc="http://schemas.openxmlformats.org/markup-compatibility/2006">
              <mc:Choice xmlns:v="urn:schemas-microsoft-com:vml" Requires="v">
                <p:oleObj spid="_x0000_s131664" name="Equation" r:id="rId4" imgW="16154400" imgH="6400800" progId="Equation.DSMT4">
                  <p:embed/>
                </p:oleObj>
              </mc:Choice>
              <mc:Fallback>
                <p:oleObj name="Equation" r:id="rId4" imgW="16154400" imgH="6400800" progId="Equation.DSMT4">
                  <p:embed/>
                  <p:pic>
                    <p:nvPicPr>
                      <p:cNvPr id="0" name="Picture 2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70" y="2590822"/>
                        <a:ext cx="1346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EE0212CB-2207-4C1D-97E3-8C22141024DF}"/>
              </a:ext>
            </a:extLst>
          </p:cNvPr>
          <p:cNvGraphicFramePr>
            <a:graphicFrameLocks noChangeAspect="1"/>
          </p:cNvGraphicFramePr>
          <p:nvPr>
            <p:extLst>
              <p:ext uri="{D42A27DB-BD31-4B8C-83A1-F6EECF244321}">
                <p14:modId xmlns:p14="http://schemas.microsoft.com/office/powerpoint/2010/main" val="1875809508"/>
              </p:ext>
            </p:extLst>
          </p:nvPr>
        </p:nvGraphicFramePr>
        <p:xfrm>
          <a:off x="3708400" y="2616200"/>
          <a:ext cx="1270000" cy="482600"/>
        </p:xfrm>
        <a:graphic>
          <a:graphicData uri="http://schemas.openxmlformats.org/presentationml/2006/ole">
            <mc:AlternateContent xmlns:mc="http://schemas.openxmlformats.org/markup-compatibility/2006">
              <mc:Choice xmlns:v="urn:schemas-microsoft-com:vml" Requires="v">
                <p:oleObj spid="_x0000_s131665" name="Equation" r:id="rId6" imgW="15240000" imgH="5791200" progId="Equation.DSMT4">
                  <p:embed/>
                </p:oleObj>
              </mc:Choice>
              <mc:Fallback>
                <p:oleObj name="Equation" r:id="rId6" imgW="15240000" imgH="5791200" progId="Equation.DSMT4">
                  <p:embed/>
                  <p:pic>
                    <p:nvPicPr>
                      <p:cNvPr id="0" name="Picture 2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2616200"/>
                        <a:ext cx="1270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BC86B663-D520-468D-AC03-40448ACD923D}"/>
              </a:ext>
            </a:extLst>
          </p:cNvPr>
          <p:cNvGraphicFramePr>
            <a:graphicFrameLocks noChangeAspect="1"/>
          </p:cNvGraphicFramePr>
          <p:nvPr>
            <p:extLst>
              <p:ext uri="{D42A27DB-BD31-4B8C-83A1-F6EECF244321}">
                <p14:modId xmlns:p14="http://schemas.microsoft.com/office/powerpoint/2010/main" val="3853230829"/>
              </p:ext>
            </p:extLst>
          </p:nvPr>
        </p:nvGraphicFramePr>
        <p:xfrm>
          <a:off x="5727700" y="2565400"/>
          <a:ext cx="1473200" cy="533400"/>
        </p:xfrm>
        <a:graphic>
          <a:graphicData uri="http://schemas.openxmlformats.org/presentationml/2006/ole">
            <mc:AlternateContent xmlns:mc="http://schemas.openxmlformats.org/markup-compatibility/2006">
              <mc:Choice xmlns:v="urn:schemas-microsoft-com:vml" Requires="v">
                <p:oleObj spid="_x0000_s131666" name="Equation" r:id="rId8" imgW="17678400" imgH="6400800" progId="Equation.DSMT4">
                  <p:embed/>
                </p:oleObj>
              </mc:Choice>
              <mc:Fallback>
                <p:oleObj name="Equation" r:id="rId8" imgW="17678400" imgH="6400800" progId="Equation.DSMT4">
                  <p:embed/>
                  <p:pic>
                    <p:nvPicPr>
                      <p:cNvPr id="0" name="Picture 2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7700" y="2565400"/>
                        <a:ext cx="1473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439E8CA3-0FEF-4422-8477-5D0BC8DB616F}"/>
              </a:ext>
            </a:extLst>
          </p:cNvPr>
          <p:cNvGraphicFramePr>
            <a:graphicFrameLocks noChangeAspect="1"/>
          </p:cNvGraphicFramePr>
          <p:nvPr>
            <p:extLst>
              <p:ext uri="{D42A27DB-BD31-4B8C-83A1-F6EECF244321}">
                <p14:modId xmlns:p14="http://schemas.microsoft.com/office/powerpoint/2010/main" val="3906680832"/>
              </p:ext>
            </p:extLst>
          </p:nvPr>
        </p:nvGraphicFramePr>
        <p:xfrm>
          <a:off x="1709738" y="3659188"/>
          <a:ext cx="2133600" cy="889000"/>
        </p:xfrm>
        <a:graphic>
          <a:graphicData uri="http://schemas.openxmlformats.org/presentationml/2006/ole">
            <mc:AlternateContent xmlns:mc="http://schemas.openxmlformats.org/markup-compatibility/2006">
              <mc:Choice xmlns:v="urn:schemas-microsoft-com:vml" Requires="v">
                <p:oleObj spid="_x0000_s131667" name="Equation" r:id="rId10" imgW="25603200" imgH="10668000" progId="Equation.DSMT4">
                  <p:embed/>
                </p:oleObj>
              </mc:Choice>
              <mc:Fallback>
                <p:oleObj name="Equation" r:id="rId10" imgW="25603200" imgH="10668000" progId="Equation.DSMT4">
                  <p:embed/>
                  <p:pic>
                    <p:nvPicPr>
                      <p:cNvPr id="0" name="Picture 27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9738" y="3659188"/>
                        <a:ext cx="21336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4C87D7AA-D12A-4B7A-B38E-B27E7940D05A}"/>
              </a:ext>
            </a:extLst>
          </p:cNvPr>
          <p:cNvGraphicFramePr>
            <a:graphicFrameLocks noChangeAspect="1"/>
          </p:cNvGraphicFramePr>
          <p:nvPr>
            <p:extLst>
              <p:ext uri="{D42A27DB-BD31-4B8C-83A1-F6EECF244321}">
                <p14:modId xmlns:p14="http://schemas.microsoft.com/office/powerpoint/2010/main" val="1144597983"/>
              </p:ext>
            </p:extLst>
          </p:nvPr>
        </p:nvGraphicFramePr>
        <p:xfrm>
          <a:off x="3962416" y="3646488"/>
          <a:ext cx="3098800" cy="914400"/>
        </p:xfrm>
        <a:graphic>
          <a:graphicData uri="http://schemas.openxmlformats.org/presentationml/2006/ole">
            <mc:AlternateContent xmlns:mc="http://schemas.openxmlformats.org/markup-compatibility/2006">
              <mc:Choice xmlns:v="urn:schemas-microsoft-com:vml" Requires="v">
                <p:oleObj spid="_x0000_s131668" name="Equation" r:id="rId12" imgW="37185600" imgH="10972800" progId="Equation.DSMT4">
                  <p:embed/>
                </p:oleObj>
              </mc:Choice>
              <mc:Fallback>
                <p:oleObj name="Equation" r:id="rId12" imgW="37185600" imgH="10972800" progId="Equation.DSMT4">
                  <p:embed/>
                  <p:pic>
                    <p:nvPicPr>
                      <p:cNvPr id="0" name="Picture 2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2416" y="3646488"/>
                        <a:ext cx="3098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FB57E062-DDB2-4139-9524-4AB265A9043D}"/>
              </a:ext>
            </a:extLst>
          </p:cNvPr>
          <p:cNvGraphicFramePr>
            <a:graphicFrameLocks noChangeAspect="1"/>
          </p:cNvGraphicFramePr>
          <p:nvPr>
            <p:extLst>
              <p:ext uri="{D42A27DB-BD31-4B8C-83A1-F6EECF244321}">
                <p14:modId xmlns:p14="http://schemas.microsoft.com/office/powerpoint/2010/main" val="2084405383"/>
              </p:ext>
            </p:extLst>
          </p:nvPr>
        </p:nvGraphicFramePr>
        <p:xfrm>
          <a:off x="2412944" y="4698946"/>
          <a:ext cx="4292600" cy="787400"/>
        </p:xfrm>
        <a:graphic>
          <a:graphicData uri="http://schemas.openxmlformats.org/presentationml/2006/ole">
            <mc:AlternateContent xmlns:mc="http://schemas.openxmlformats.org/markup-compatibility/2006">
              <mc:Choice xmlns:v="urn:schemas-microsoft-com:vml" Requires="v">
                <p:oleObj spid="_x0000_s131669" name="Equation" r:id="rId14" imgW="51511200" imgH="9448800" progId="Equation.DSMT4">
                  <p:embed/>
                </p:oleObj>
              </mc:Choice>
              <mc:Fallback>
                <p:oleObj name="Equation" r:id="rId14" imgW="51511200" imgH="9448800" progId="Equation.DSMT4">
                  <p:embed/>
                  <p:pic>
                    <p:nvPicPr>
                      <p:cNvPr id="0" name="Picture 2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12944" y="4698946"/>
                        <a:ext cx="42926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252135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7" dur="500"/>
                                        <p:tgtEl>
                                          <p:spTgt spid="184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23" dur="500"/>
                                        <p:tgtEl>
                                          <p:spTgt spid="1843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CEFFA66-AAE0-4F1F-A023-A7CFCC90552A}"/>
              </a:ext>
            </a:extLst>
          </p:cNvPr>
          <p:cNvSpPr>
            <a:spLocks noGrp="1" noChangeArrowheads="1"/>
          </p:cNvSpPr>
          <p:nvPr>
            <p:ph type="body" sz="half" idx="4294967295"/>
          </p:nvPr>
        </p:nvSpPr>
        <p:spPr>
          <a:xfrm>
            <a:off x="457200" y="1981200"/>
            <a:ext cx="4038600" cy="3886200"/>
          </a:xfrm>
        </p:spPr>
        <p:txBody>
          <a:bodyPr/>
          <a:lstStyle/>
          <a:p>
            <a:pPr marL="0" indent="0" eaLnBrk="1" hangingPunct="1">
              <a:lnSpc>
                <a:spcPct val="120000"/>
              </a:lnSpc>
              <a:buNone/>
            </a:pPr>
            <a:r>
              <a:rPr lang="zh-CN" altLang="en-US" sz="2800" dirty="0"/>
              <a:t>④结果检验</a:t>
            </a:r>
            <a:endParaRPr lang="en-US" altLang="zh-CN" sz="2800" dirty="0"/>
          </a:p>
          <a:p>
            <a:pPr marL="0" indent="0" eaLnBrk="1" hangingPunct="1">
              <a:lnSpc>
                <a:spcPct val="120000"/>
              </a:lnSpc>
              <a:buNone/>
            </a:pPr>
            <a:r>
              <a:rPr lang="zh-CN" altLang="en-US" sz="2400" dirty="0"/>
              <a:t>是否满足：</a:t>
            </a:r>
            <a:endParaRPr lang="en-US" altLang="zh-CN" sz="2400" dirty="0"/>
          </a:p>
        </p:txBody>
      </p:sp>
      <p:sp>
        <p:nvSpPr>
          <p:cNvPr id="62467" name="Text Box 2">
            <a:extLst>
              <a:ext uri="{FF2B5EF4-FFF2-40B4-BE49-F238E27FC236}">
                <a16:creationId xmlns:a16="http://schemas.microsoft.com/office/drawing/2014/main" id="{779310DA-4792-4990-A4C8-ABC556C0DDA8}"/>
              </a:ext>
            </a:extLst>
          </p:cNvPr>
          <p:cNvSpPr txBox="1">
            <a:spLocks noChangeArrowheads="1"/>
          </p:cNvSpPr>
          <p:nvPr/>
        </p:nvSpPr>
        <p:spPr bwMode="auto">
          <a:xfrm>
            <a:off x="485775" y="381000"/>
            <a:ext cx="8296275" cy="954088"/>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例4-1：设计一个满足下列指标</a:t>
            </a:r>
            <a:r>
              <a:rPr lang="en-US" altLang="zh-CN" sz="2800" b="1" dirty="0">
                <a:latin typeface="+mj-lt"/>
              </a:rPr>
              <a:t>BW</a:t>
            </a:r>
            <a:r>
              <a:rPr lang="zh-CN" altLang="en-US" sz="2800" b="1" dirty="0">
                <a:latin typeface="+mj-lt"/>
              </a:rPr>
              <a:t>型模拟低通滤波器</a:t>
            </a:r>
            <a:r>
              <a:rPr lang="en-US" altLang="zh-CN" sz="2800" b="1" i="1" dirty="0" err="1">
                <a:latin typeface="+mj-lt"/>
              </a:rPr>
              <a:t>ω</a:t>
            </a:r>
            <a:r>
              <a:rPr lang="en-US" altLang="zh-CN" sz="2800" b="1" baseline="-25000" dirty="0" err="1">
                <a:latin typeface="+mj-lt"/>
              </a:rPr>
              <a:t>p</a:t>
            </a:r>
            <a:r>
              <a:rPr lang="en-US" altLang="zh-CN" sz="2800" b="1" dirty="0">
                <a:latin typeface="+mj-lt"/>
              </a:rPr>
              <a:t>=2rad/s, </a:t>
            </a:r>
            <a:r>
              <a:rPr lang="en-US" altLang="zh-CN" sz="2800" b="1" i="1" dirty="0" err="1">
                <a:solidFill>
                  <a:srgbClr val="000000"/>
                </a:solidFill>
                <a:latin typeface="Times New Roman"/>
              </a:rPr>
              <a:t>ω</a:t>
            </a:r>
            <a:r>
              <a:rPr lang="en-US" altLang="zh-CN" sz="2800" b="1" baseline="-25000" dirty="0" err="1">
                <a:solidFill>
                  <a:srgbClr val="000000"/>
                </a:solidFill>
                <a:latin typeface="Times New Roman"/>
              </a:rPr>
              <a:t>s</a:t>
            </a:r>
            <a:r>
              <a:rPr lang="en-US" altLang="zh-CN" sz="2800" b="1" dirty="0">
                <a:solidFill>
                  <a:srgbClr val="000000"/>
                </a:solidFill>
                <a:latin typeface="Times New Roman"/>
              </a:rPr>
              <a:t>=4rad/s, </a:t>
            </a:r>
            <a:r>
              <a:rPr lang="en-US" altLang="zh-CN" sz="2800" b="1" dirty="0" err="1">
                <a:solidFill>
                  <a:srgbClr val="000000"/>
                </a:solidFill>
                <a:latin typeface="Times New Roman"/>
              </a:rPr>
              <a:t>A</a:t>
            </a:r>
            <a:r>
              <a:rPr lang="en-US" altLang="zh-CN" sz="2800" b="1" baseline="-25000" dirty="0" err="1">
                <a:solidFill>
                  <a:srgbClr val="000000"/>
                </a:solidFill>
                <a:latin typeface="Times New Roman"/>
              </a:rPr>
              <a:t>p</a:t>
            </a:r>
            <a:r>
              <a:rPr lang="en-US" altLang="zh-CN" sz="2800" b="1" dirty="0">
                <a:solidFill>
                  <a:srgbClr val="000000"/>
                </a:solidFill>
                <a:latin typeface="Times New Roman"/>
              </a:rPr>
              <a:t>=1dB, A</a:t>
            </a:r>
            <a:r>
              <a:rPr lang="en-US" altLang="zh-CN" sz="2800" b="1" baseline="-25000" dirty="0">
                <a:solidFill>
                  <a:srgbClr val="000000"/>
                </a:solidFill>
                <a:latin typeface="Times New Roman"/>
              </a:rPr>
              <a:t>s</a:t>
            </a:r>
            <a:r>
              <a:rPr lang="en-US" altLang="zh-CN" sz="2800" b="1" dirty="0">
                <a:solidFill>
                  <a:srgbClr val="000000"/>
                </a:solidFill>
                <a:latin typeface="Times New Roman"/>
              </a:rPr>
              <a:t>=10dB</a:t>
            </a:r>
            <a:endParaRPr lang="zh-CN" altLang="en-US" sz="2800" b="1" dirty="0">
              <a:latin typeface="+mj-lt"/>
            </a:endParaRPr>
          </a:p>
        </p:txBody>
      </p:sp>
      <p:sp>
        <p:nvSpPr>
          <p:cNvPr id="63492" name="Rectangle 5">
            <a:extLst>
              <a:ext uri="{FF2B5EF4-FFF2-40B4-BE49-F238E27FC236}">
                <a16:creationId xmlns:a16="http://schemas.microsoft.com/office/drawing/2014/main" id="{B658CD21-5BE0-43C2-AF51-52FFA2716E06}"/>
              </a:ext>
            </a:extLst>
          </p:cNvPr>
          <p:cNvSpPr>
            <a:spLocks noChangeArrowheads="1"/>
          </p:cNvSpPr>
          <p:nvPr/>
        </p:nvSpPr>
        <p:spPr bwMode="auto">
          <a:xfrm>
            <a:off x="2501900" y="741363"/>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a:p>
        </p:txBody>
      </p:sp>
      <p:sp>
        <p:nvSpPr>
          <p:cNvPr id="63493" name="Rectangle 7">
            <a:extLst>
              <a:ext uri="{FF2B5EF4-FFF2-40B4-BE49-F238E27FC236}">
                <a16:creationId xmlns:a16="http://schemas.microsoft.com/office/drawing/2014/main" id="{2D3B26A8-B690-444D-B636-29CBF2DDB348}"/>
              </a:ext>
            </a:extLst>
          </p:cNvPr>
          <p:cNvSpPr>
            <a:spLocks noChangeArrowheads="1"/>
          </p:cNvSpPr>
          <p:nvPr/>
        </p:nvSpPr>
        <p:spPr bwMode="auto">
          <a:xfrm>
            <a:off x="2271713" y="78422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a:p>
        </p:txBody>
      </p:sp>
      <p:sp>
        <p:nvSpPr>
          <p:cNvPr id="63494" name="Rectangle 8">
            <a:extLst>
              <a:ext uri="{FF2B5EF4-FFF2-40B4-BE49-F238E27FC236}">
                <a16:creationId xmlns:a16="http://schemas.microsoft.com/office/drawing/2014/main" id="{0355C020-8B56-4984-A511-F3C939638E1D}"/>
              </a:ext>
            </a:extLst>
          </p:cNvPr>
          <p:cNvSpPr>
            <a:spLocks noChangeArrowheads="1"/>
          </p:cNvSpPr>
          <p:nvPr/>
        </p:nvSpPr>
        <p:spPr bwMode="auto">
          <a:xfrm>
            <a:off x="2081213" y="784225"/>
            <a:ext cx="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b="1"/>
          </a:p>
        </p:txBody>
      </p:sp>
      <p:grpSp>
        <p:nvGrpSpPr>
          <p:cNvPr id="63495" name="Group 32">
            <a:extLst>
              <a:ext uri="{FF2B5EF4-FFF2-40B4-BE49-F238E27FC236}">
                <a16:creationId xmlns:a16="http://schemas.microsoft.com/office/drawing/2014/main" id="{C55ED2D9-3542-460E-BC94-E36931865816}"/>
              </a:ext>
            </a:extLst>
          </p:cNvPr>
          <p:cNvGrpSpPr>
            <a:grpSpLocks/>
          </p:cNvGrpSpPr>
          <p:nvPr/>
        </p:nvGrpSpPr>
        <p:grpSpPr bwMode="auto">
          <a:xfrm>
            <a:off x="176213" y="1390650"/>
            <a:ext cx="8828087" cy="127000"/>
            <a:chOff x="0" y="0"/>
            <a:chExt cx="5561" cy="80"/>
          </a:xfrm>
        </p:grpSpPr>
        <p:pic>
          <p:nvPicPr>
            <p:cNvPr id="63499" name="Rectangle 45">
              <a:extLst>
                <a:ext uri="{FF2B5EF4-FFF2-40B4-BE49-F238E27FC236}">
                  <a16:creationId xmlns:a16="http://schemas.microsoft.com/office/drawing/2014/main" id="{7D91CFC1-108C-44A7-90BC-E9C05C45E57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0" name="Text Box 34">
              <a:extLst>
                <a:ext uri="{FF2B5EF4-FFF2-40B4-BE49-F238E27FC236}">
                  <a16:creationId xmlns:a16="http://schemas.microsoft.com/office/drawing/2014/main" id="{D5ED518D-E98A-4790-8F4E-F6A8A1BE7B64}"/>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useBgFill="1">
        <p:nvSpPr>
          <p:cNvPr id="11" name="Text Box 105">
            <a:extLst>
              <a:ext uri="{FF2B5EF4-FFF2-40B4-BE49-F238E27FC236}">
                <a16:creationId xmlns:a16="http://schemas.microsoft.com/office/drawing/2014/main" id="{D7BA2987-FCD4-43BC-9845-9FF17F9A5EA4}"/>
              </a:ext>
            </a:extLst>
          </p:cNvPr>
          <p:cNvSpPr txBox="1">
            <a:spLocks noChangeArrowheads="1"/>
          </p:cNvSpPr>
          <p:nvPr/>
        </p:nvSpPr>
        <p:spPr bwMode="auto">
          <a:xfrm>
            <a:off x="304912" y="5181554"/>
            <a:ext cx="5029200" cy="4619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latin typeface="Times New Roman" panose="02020603050405020304" pitchFamily="18" charset="0"/>
              </a:rPr>
              <a:t>A</a:t>
            </a:r>
            <a:r>
              <a:rPr lang="en-US" altLang="zh-CN" sz="2400" b="1" dirty="0">
                <a:latin typeface="Times New Roman" panose="02020603050405020304" pitchFamily="18" charset="0"/>
              </a:rPr>
              <a:t>(</a:t>
            </a:r>
            <a:r>
              <a:rPr lang="en-US" altLang="zh-CN" sz="2400" b="1" i="1" dirty="0">
                <a:latin typeface="Symbol" panose="05050102010706020507" pitchFamily="18" charset="2"/>
              </a:rPr>
              <a:t>w</a:t>
            </a:r>
            <a:r>
              <a:rPr lang="en-US" altLang="zh-CN" sz="2400" b="1" baseline="-25000" dirty="0">
                <a:latin typeface="Times New Roman" panose="02020603050405020304" pitchFamily="18" charset="0"/>
              </a:rPr>
              <a:t>p</a:t>
            </a:r>
            <a:r>
              <a:rPr lang="en-US" altLang="zh-CN" sz="2400" b="1" dirty="0">
                <a:latin typeface="Times New Roman" panose="02020603050405020304" pitchFamily="18" charset="0"/>
              </a:rPr>
              <a:t>)=1dB</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A</a:t>
            </a:r>
            <a:r>
              <a:rPr lang="en-US" altLang="zh-CN" sz="2400" b="1" dirty="0">
                <a:latin typeface="Times New Roman" panose="02020603050405020304" pitchFamily="18" charset="0"/>
              </a:rPr>
              <a:t>(</a:t>
            </a:r>
            <a:r>
              <a:rPr lang="en-US" altLang="zh-CN" sz="2400" b="1" i="1" dirty="0" err="1">
                <a:latin typeface="Symbol" panose="05050102010706020507" pitchFamily="18" charset="2"/>
              </a:rPr>
              <a:t>w</a:t>
            </a:r>
            <a:r>
              <a:rPr lang="en-US" altLang="zh-CN" sz="2400" b="1" baseline="-25000" dirty="0" err="1">
                <a:latin typeface="Times New Roman" panose="02020603050405020304" pitchFamily="18" charset="0"/>
              </a:rPr>
              <a:t>s</a:t>
            </a:r>
            <a:r>
              <a:rPr lang="en-US" altLang="zh-CN" sz="2400" b="1" dirty="0">
                <a:latin typeface="Times New Roman" panose="02020603050405020304" pitchFamily="18" charset="0"/>
              </a:rPr>
              <a:t>)=12.448dB</a:t>
            </a:r>
          </a:p>
        </p:txBody>
      </p:sp>
      <p:sp>
        <p:nvSpPr>
          <p:cNvPr id="12" name="TextBox 11">
            <a:extLst>
              <a:ext uri="{FF2B5EF4-FFF2-40B4-BE49-F238E27FC236}">
                <a16:creationId xmlns:a16="http://schemas.microsoft.com/office/drawing/2014/main" id="{E6A057EF-9296-4A70-BEFF-A7EC6E050439}"/>
              </a:ext>
            </a:extLst>
          </p:cNvPr>
          <p:cNvSpPr txBox="1">
            <a:spLocks noChangeArrowheads="1"/>
          </p:cNvSpPr>
          <p:nvPr/>
        </p:nvSpPr>
        <p:spPr bwMode="auto">
          <a:xfrm>
            <a:off x="914400" y="5678415"/>
            <a:ext cx="28194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dirty="0">
                <a:latin typeface="Times New Roman" panose="02020603050405020304" pitchFamily="18" charset="0"/>
              </a:rPr>
              <a:t>满足设计指标</a:t>
            </a:r>
          </a:p>
        </p:txBody>
      </p:sp>
      <p:sp>
        <p:nvSpPr>
          <p:cNvPr id="13" name="文本框 12">
            <a:extLst>
              <a:ext uri="{FF2B5EF4-FFF2-40B4-BE49-F238E27FC236}">
                <a16:creationId xmlns:a16="http://schemas.microsoft.com/office/drawing/2014/main" id="{178C3988-0C2A-46AD-BAA4-6095A47B2C76}"/>
              </a:ext>
            </a:extLst>
          </p:cNvPr>
          <p:cNvSpPr txBox="1"/>
          <p:nvPr/>
        </p:nvSpPr>
        <p:spPr>
          <a:xfrm>
            <a:off x="176213" y="3048010"/>
            <a:ext cx="4308090" cy="936347"/>
          </a:xfrm>
          <a:prstGeom prst="rect">
            <a:avLst/>
          </a:prstGeom>
          <a:noFill/>
        </p:spPr>
        <p:txBody>
          <a:bodyPr wrap="square" rtlCol="0">
            <a:spAutoFit/>
          </a:bodyPr>
          <a:lstStyle/>
          <a:p>
            <a:pPr>
              <a:lnSpc>
                <a:spcPct val="120000"/>
              </a:lnSpc>
            </a:pPr>
            <a:r>
              <a:rPr lang="zh-CN" altLang="en-US" sz="2400" b="1" dirty="0">
                <a:latin typeface="Times New Roman" pitchFamily="18" charset="0"/>
              </a:rPr>
              <a:t>在通带</a:t>
            </a:r>
            <a:r>
              <a:rPr lang="en-US" altLang="zh-CN" sz="2400" b="1" dirty="0">
                <a:latin typeface="Times New Roman" pitchFamily="18" charset="0"/>
              </a:rPr>
              <a:t>|</a:t>
            </a:r>
            <a:r>
              <a:rPr lang="en-US" altLang="zh-CN" sz="2400" b="1" i="1" dirty="0">
                <a:latin typeface="Times New Roman" pitchFamily="18" charset="0"/>
              </a:rPr>
              <a:t>ω</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anose="02020603050405020304" pitchFamily="18" charset="0"/>
              </a:rPr>
              <a:t> </a:t>
            </a:r>
            <a:r>
              <a:rPr lang="en-US" altLang="zh-CN" sz="2400" b="1" i="1" dirty="0" err="1">
                <a:latin typeface="Times New Roman" panose="02020603050405020304" pitchFamily="18" charset="0"/>
              </a:rPr>
              <a:t>ω</a:t>
            </a:r>
            <a:r>
              <a:rPr lang="en-US" altLang="zh-CN" sz="2400" b="1" baseline="-25000" dirty="0" err="1">
                <a:latin typeface="Times New Roman" panose="02020603050405020304" pitchFamily="18" charset="0"/>
              </a:rPr>
              <a:t>p</a:t>
            </a:r>
            <a:r>
              <a:rPr lang="zh-CN" altLang="en-US" sz="2400" b="1" dirty="0">
                <a:latin typeface="Times New Roman" pitchFamily="18" charset="0"/>
              </a:rPr>
              <a:t>内，</a:t>
            </a:r>
            <a:endParaRPr lang="en-US" altLang="zh-CN" sz="2400" b="1" dirty="0">
              <a:latin typeface="Times New Roman" pitchFamily="18" charset="0"/>
            </a:endParaRPr>
          </a:p>
          <a:p>
            <a:pPr>
              <a:lnSpc>
                <a:spcPct val="120000"/>
              </a:lnSpc>
            </a:pPr>
            <a:r>
              <a:rPr lang="zh-CN" altLang="en-US" sz="2400" b="1" dirty="0">
                <a:latin typeface="Times New Roman" pitchFamily="18" charset="0"/>
              </a:rPr>
              <a:t>衰减</a:t>
            </a:r>
          </a:p>
        </p:txBody>
      </p:sp>
      <p:sp>
        <p:nvSpPr>
          <p:cNvPr id="14" name="文本框 13">
            <a:extLst>
              <a:ext uri="{FF2B5EF4-FFF2-40B4-BE49-F238E27FC236}">
                <a16:creationId xmlns:a16="http://schemas.microsoft.com/office/drawing/2014/main" id="{73F1B2AE-2869-4E4C-B823-0E5FD4979298}"/>
              </a:ext>
            </a:extLst>
          </p:cNvPr>
          <p:cNvSpPr txBox="1"/>
          <p:nvPr/>
        </p:nvSpPr>
        <p:spPr>
          <a:xfrm>
            <a:off x="138170" y="3962386"/>
            <a:ext cx="4308090" cy="940066"/>
          </a:xfrm>
          <a:prstGeom prst="rect">
            <a:avLst/>
          </a:prstGeom>
          <a:noFill/>
        </p:spPr>
        <p:txBody>
          <a:bodyPr wrap="square" rtlCol="0">
            <a:spAutoFit/>
          </a:bodyPr>
          <a:lstStyle/>
          <a:p>
            <a:pPr>
              <a:lnSpc>
                <a:spcPct val="120000"/>
              </a:lnSpc>
            </a:pPr>
            <a:r>
              <a:rPr lang="zh-CN" altLang="en-US" sz="2400" b="1" dirty="0">
                <a:latin typeface="Times New Roman" pitchFamily="18" charset="0"/>
              </a:rPr>
              <a:t>在阻带</a:t>
            </a:r>
            <a:r>
              <a:rPr lang="en-US" altLang="zh-CN" sz="2400" b="1" dirty="0">
                <a:latin typeface="Times New Roman" pitchFamily="18" charset="0"/>
              </a:rPr>
              <a:t>|</a:t>
            </a:r>
            <a:r>
              <a:rPr lang="en-US" altLang="zh-CN" sz="2400" b="1" i="1" dirty="0">
                <a:latin typeface="Times New Roman" pitchFamily="18" charset="0"/>
              </a:rPr>
              <a:t> ω</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anose="02020603050405020304" pitchFamily="18" charset="0"/>
              </a:rPr>
              <a:t> </a:t>
            </a:r>
            <a:r>
              <a:rPr lang="en-US" altLang="zh-CN" sz="2400" b="1" i="1" dirty="0" err="1">
                <a:latin typeface="Times New Roman" panose="02020603050405020304" pitchFamily="18" charset="0"/>
              </a:rPr>
              <a:t>ω</a:t>
            </a:r>
            <a:r>
              <a:rPr lang="en-US" altLang="zh-CN" sz="2400" b="1" baseline="-25000" dirty="0" err="1">
                <a:latin typeface="Times New Roman" panose="02020603050405020304" pitchFamily="18" charset="0"/>
              </a:rPr>
              <a:t>s</a:t>
            </a:r>
            <a:r>
              <a:rPr lang="zh-CN" altLang="en-US" sz="2400" b="1" dirty="0">
                <a:latin typeface="Times New Roman" pitchFamily="18" charset="0"/>
              </a:rPr>
              <a:t>内，</a:t>
            </a:r>
            <a:endParaRPr lang="en-US" altLang="zh-CN" sz="2400" b="1" dirty="0">
              <a:latin typeface="Times New Roman" pitchFamily="18" charset="0"/>
            </a:endParaRPr>
          </a:p>
          <a:p>
            <a:pPr>
              <a:lnSpc>
                <a:spcPct val="120000"/>
              </a:lnSpc>
            </a:pPr>
            <a:r>
              <a:rPr lang="zh-CN" altLang="en-US" sz="2400" b="1" dirty="0">
                <a:latin typeface="Times New Roman" pitchFamily="18" charset="0"/>
              </a:rPr>
              <a:t>衰减</a:t>
            </a:r>
          </a:p>
        </p:txBody>
      </p:sp>
      <p:graphicFrame>
        <p:nvGraphicFramePr>
          <p:cNvPr id="15" name="对象 14">
            <a:extLst>
              <a:ext uri="{FF2B5EF4-FFF2-40B4-BE49-F238E27FC236}">
                <a16:creationId xmlns:a16="http://schemas.microsoft.com/office/drawing/2014/main" id="{EE4C0278-F9D8-4DDA-AED0-07DE5BEFF008}"/>
              </a:ext>
            </a:extLst>
          </p:cNvPr>
          <p:cNvGraphicFramePr>
            <a:graphicFrameLocks noChangeAspect="1"/>
          </p:cNvGraphicFramePr>
          <p:nvPr>
            <p:extLst>
              <p:ext uri="{D42A27DB-BD31-4B8C-83A1-F6EECF244321}">
                <p14:modId xmlns:p14="http://schemas.microsoft.com/office/powerpoint/2010/main" val="1546092700"/>
              </p:ext>
            </p:extLst>
          </p:nvPr>
        </p:nvGraphicFramePr>
        <p:xfrm>
          <a:off x="914408" y="3530584"/>
          <a:ext cx="3352800" cy="508000"/>
        </p:xfrm>
        <a:graphic>
          <a:graphicData uri="http://schemas.openxmlformats.org/presentationml/2006/ole">
            <mc:AlternateContent xmlns:mc="http://schemas.openxmlformats.org/markup-compatibility/2006">
              <mc:Choice xmlns:v="urn:schemas-microsoft-com:vml" Requires="v">
                <p:oleObj spid="_x0000_s118975" name="Equation" r:id="rId4" imgW="40233600" imgH="6096000" progId="Equation.DSMT4">
                  <p:embed/>
                </p:oleObj>
              </mc:Choice>
              <mc:Fallback>
                <p:oleObj name="Equation" r:id="rId4" imgW="40233600" imgH="6096000" progId="Equation.DSMT4">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8" y="3530584"/>
                        <a:ext cx="3352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C93254BD-3CD7-42F2-9F38-5F462108380E}"/>
              </a:ext>
            </a:extLst>
          </p:cNvPr>
          <p:cNvGraphicFramePr>
            <a:graphicFrameLocks noChangeAspect="1"/>
          </p:cNvGraphicFramePr>
          <p:nvPr>
            <p:extLst>
              <p:ext uri="{D42A27DB-BD31-4B8C-83A1-F6EECF244321}">
                <p14:modId xmlns:p14="http://schemas.microsoft.com/office/powerpoint/2010/main" val="2745004982"/>
              </p:ext>
            </p:extLst>
          </p:nvPr>
        </p:nvGraphicFramePr>
        <p:xfrm>
          <a:off x="914496" y="4452049"/>
          <a:ext cx="3302000" cy="508000"/>
        </p:xfrm>
        <a:graphic>
          <a:graphicData uri="http://schemas.openxmlformats.org/presentationml/2006/ole">
            <mc:AlternateContent xmlns:mc="http://schemas.openxmlformats.org/markup-compatibility/2006">
              <mc:Choice xmlns:v="urn:schemas-microsoft-com:vml" Requires="v">
                <p:oleObj spid="_x0000_s118976" name="Equation" r:id="rId6" imgW="39624000" imgH="6096000" progId="Equation.DSMT4">
                  <p:embed/>
                </p:oleObj>
              </mc:Choice>
              <mc:Fallback>
                <p:oleObj name="Equation" r:id="rId6" imgW="39624000" imgH="6096000" progId="Equation.DSMT4">
                  <p:embed/>
                  <p:pic>
                    <p:nvPicPr>
                      <p:cNvPr id="0"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96" y="4452049"/>
                        <a:ext cx="33020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 name="图片 18">
            <a:extLst>
              <a:ext uri="{FF2B5EF4-FFF2-40B4-BE49-F238E27FC236}">
                <a16:creationId xmlns:a16="http://schemas.microsoft.com/office/drawing/2014/main" id="{CB82C4D6-74D9-4963-ABFE-34F00E3EE7B5}"/>
              </a:ext>
            </a:extLst>
          </p:cNvPr>
          <p:cNvPicPr>
            <a:picLocks noChangeAspect="1"/>
          </p:cNvPicPr>
          <p:nvPr/>
        </p:nvPicPr>
        <p:blipFill>
          <a:blip r:embed="rId8"/>
          <a:stretch>
            <a:fillRect/>
          </a:stretch>
        </p:blipFill>
        <p:spPr>
          <a:xfrm>
            <a:off x="3956137" y="1358585"/>
            <a:ext cx="5500609" cy="4127761"/>
          </a:xfrm>
          <a:prstGeom prst="rect">
            <a:avLst/>
          </a:prstGeom>
        </p:spPr>
      </p:pic>
      <p:pic>
        <p:nvPicPr>
          <p:cNvPr id="20" name="图片 19">
            <a:extLst>
              <a:ext uri="{FF2B5EF4-FFF2-40B4-BE49-F238E27FC236}">
                <a16:creationId xmlns:a16="http://schemas.microsoft.com/office/drawing/2014/main" id="{BB5E65A4-49C8-44D3-B38E-F3B68951D8A5}"/>
              </a:ext>
            </a:extLst>
          </p:cNvPr>
          <p:cNvPicPr>
            <a:picLocks noChangeAspect="1"/>
          </p:cNvPicPr>
          <p:nvPr/>
        </p:nvPicPr>
        <p:blipFill>
          <a:blip r:embed="rId9"/>
          <a:stretch>
            <a:fillRect/>
          </a:stretch>
        </p:blipFill>
        <p:spPr>
          <a:xfrm>
            <a:off x="3956137" y="1358585"/>
            <a:ext cx="5500609" cy="4127761"/>
          </a:xfrm>
          <a:prstGeom prst="rect">
            <a:avLst/>
          </a:prstGeom>
        </p:spPr>
      </p:pic>
      <p:pic>
        <p:nvPicPr>
          <p:cNvPr id="10" name="图片 9">
            <a:extLst>
              <a:ext uri="{FF2B5EF4-FFF2-40B4-BE49-F238E27FC236}">
                <a16:creationId xmlns:a16="http://schemas.microsoft.com/office/drawing/2014/main" id="{B9705383-B592-4CB4-9D07-F5CA8AD1B407}"/>
              </a:ext>
            </a:extLst>
          </p:cNvPr>
          <p:cNvPicPr>
            <a:picLocks noChangeAspect="1"/>
          </p:cNvPicPr>
          <p:nvPr/>
        </p:nvPicPr>
        <p:blipFill>
          <a:blip r:embed="rId10"/>
          <a:stretch>
            <a:fillRect/>
          </a:stretch>
        </p:blipFill>
        <p:spPr>
          <a:xfrm>
            <a:off x="3956137" y="1358585"/>
            <a:ext cx="5500609" cy="4127761"/>
          </a:xfrm>
          <a:prstGeom prst="rect">
            <a:avLst/>
          </a:prstGeom>
        </p:spPr>
      </p:pic>
    </p:spTree>
    <p:extLst>
      <p:ext uri="{BB962C8B-B14F-4D97-AF65-F5344CB8AC3E}">
        <p14:creationId xmlns:p14="http://schemas.microsoft.com/office/powerpoint/2010/main" val="408333389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17" dur="500"/>
                                        <p:tgtEl>
                                          <p:spTgt spid="1843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linds(horizontal)">
                                      <p:cBhvr>
                                        <p:cTn id="5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9FD4B-EDA1-4C77-9E93-F7B9CFF2E18B}"/>
              </a:ext>
            </a:extLst>
          </p:cNvPr>
          <p:cNvSpPr>
            <a:spLocks noGrp="1"/>
          </p:cNvSpPr>
          <p:nvPr>
            <p:ph type="title"/>
          </p:nvPr>
        </p:nvSpPr>
        <p:spPr>
          <a:xfrm>
            <a:off x="457200" y="457200"/>
            <a:ext cx="8229600" cy="1371600"/>
          </a:xfrm>
        </p:spPr>
        <p:txBody>
          <a:bodyPr/>
          <a:lstStyle/>
          <a:p>
            <a:r>
              <a:rPr lang="zh-CN" altLang="en-US" sz="3600" dirty="0"/>
              <a:t>归一化</a:t>
            </a:r>
            <a:r>
              <a:rPr lang="en-US" altLang="zh-CN" sz="3600" dirty="0"/>
              <a:t>(</a:t>
            </a:r>
            <a:r>
              <a:rPr lang="en-US" altLang="zh-CN" sz="3600" i="1" dirty="0" err="1">
                <a:latin typeface="Symbol" panose="05050102010706020507" pitchFamily="18" charset="2"/>
              </a:rPr>
              <a:t>w</a:t>
            </a:r>
            <a:r>
              <a:rPr lang="en-US" altLang="zh-CN" sz="3600" baseline="-25000" dirty="0" err="1"/>
              <a:t>c</a:t>
            </a:r>
            <a:r>
              <a:rPr lang="en-US" altLang="zh-CN" sz="3600" dirty="0"/>
              <a:t> =1)</a:t>
            </a:r>
            <a:r>
              <a:rPr lang="en-US" altLang="zh-CN" dirty="0"/>
              <a:t> </a:t>
            </a:r>
            <a:r>
              <a:rPr lang="en-US" altLang="zh-CN" sz="3600" dirty="0"/>
              <a:t>Butterworth</a:t>
            </a:r>
            <a:r>
              <a:rPr lang="zh-CN" altLang="en-US" sz="3600" dirty="0"/>
              <a:t>模拟滤波器</a:t>
            </a:r>
          </a:p>
        </p:txBody>
      </p:sp>
      <p:graphicFrame>
        <p:nvGraphicFramePr>
          <p:cNvPr id="4" name="对象 3">
            <a:extLst>
              <a:ext uri="{FF2B5EF4-FFF2-40B4-BE49-F238E27FC236}">
                <a16:creationId xmlns:a16="http://schemas.microsoft.com/office/drawing/2014/main" id="{DEBB523A-13A8-4859-9A76-FB2C2DB2B5A7}"/>
              </a:ext>
            </a:extLst>
          </p:cNvPr>
          <p:cNvGraphicFramePr>
            <a:graphicFrameLocks noChangeAspect="1"/>
          </p:cNvGraphicFramePr>
          <p:nvPr>
            <p:extLst>
              <p:ext uri="{D42A27DB-BD31-4B8C-83A1-F6EECF244321}">
                <p14:modId xmlns:p14="http://schemas.microsoft.com/office/powerpoint/2010/main" val="4278736875"/>
              </p:ext>
            </p:extLst>
          </p:nvPr>
        </p:nvGraphicFramePr>
        <p:xfrm>
          <a:off x="914496" y="1701846"/>
          <a:ext cx="2336800" cy="1295400"/>
        </p:xfrm>
        <a:graphic>
          <a:graphicData uri="http://schemas.openxmlformats.org/presentationml/2006/ole">
            <mc:AlternateContent xmlns:mc="http://schemas.openxmlformats.org/markup-compatibility/2006">
              <mc:Choice xmlns:v="urn:schemas-microsoft-com:vml" Requires="v">
                <p:oleObj spid="_x0000_s132611" name="Equation" r:id="rId3" imgW="28041600" imgH="15544800" progId="Equation.DSMT4">
                  <p:embed/>
                </p:oleObj>
              </mc:Choice>
              <mc:Fallback>
                <p:oleObj name="Equation" r:id="rId3" imgW="28041600" imgH="15544800" progId="Equation.DSMT4">
                  <p:embed/>
                  <p:pic>
                    <p:nvPicPr>
                      <p:cNvPr id="0" name="Picture 1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96" y="1701846"/>
                        <a:ext cx="23368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a:extLst>
              <a:ext uri="{FF2B5EF4-FFF2-40B4-BE49-F238E27FC236}">
                <a16:creationId xmlns:a16="http://schemas.microsoft.com/office/drawing/2014/main" id="{476E7FAF-249A-460C-8734-F9843ECFA3AF}"/>
              </a:ext>
            </a:extLst>
          </p:cNvPr>
          <p:cNvGraphicFramePr>
            <a:graphicFrameLocks noChangeAspect="1"/>
          </p:cNvGraphicFramePr>
          <p:nvPr>
            <p:extLst>
              <p:ext uri="{D42A27DB-BD31-4B8C-83A1-F6EECF244321}">
                <p14:modId xmlns:p14="http://schemas.microsoft.com/office/powerpoint/2010/main" val="768149865"/>
              </p:ext>
            </p:extLst>
          </p:nvPr>
        </p:nvGraphicFramePr>
        <p:xfrm>
          <a:off x="3543300" y="1676446"/>
          <a:ext cx="2057400" cy="1346200"/>
        </p:xfrm>
        <a:graphic>
          <a:graphicData uri="http://schemas.openxmlformats.org/presentationml/2006/ole">
            <mc:AlternateContent xmlns:mc="http://schemas.openxmlformats.org/markup-compatibility/2006">
              <mc:Choice xmlns:v="urn:schemas-microsoft-com:vml" Requires="v">
                <p:oleObj spid="_x0000_s132612" name="Equation" r:id="rId5" imgW="24688800" imgH="16154400" progId="Equation.DSMT4">
                  <p:embed/>
                </p:oleObj>
              </mc:Choice>
              <mc:Fallback>
                <p:oleObj name="Equation" r:id="rId5" imgW="24688800" imgH="16154400" progId="Equation.DSMT4">
                  <p:embed/>
                  <p:pic>
                    <p:nvPicPr>
                      <p:cNvPr id="0" name="Picture 1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3300" y="1676446"/>
                        <a:ext cx="2057400"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文本框 5">
            <a:extLst>
              <a:ext uri="{FF2B5EF4-FFF2-40B4-BE49-F238E27FC236}">
                <a16:creationId xmlns:a16="http://schemas.microsoft.com/office/drawing/2014/main" id="{B13F566C-C5BF-4F82-90C3-111581ECEF5E}"/>
              </a:ext>
            </a:extLst>
          </p:cNvPr>
          <p:cNvSpPr txBox="1"/>
          <p:nvPr/>
        </p:nvSpPr>
        <p:spPr>
          <a:xfrm>
            <a:off x="533506" y="3291882"/>
            <a:ext cx="914376" cy="493148"/>
          </a:xfrm>
          <a:prstGeom prst="rect">
            <a:avLst/>
          </a:prstGeom>
          <a:noFill/>
        </p:spPr>
        <p:txBody>
          <a:bodyPr wrap="square" rtlCol="0">
            <a:spAutoFit/>
          </a:bodyPr>
          <a:lstStyle/>
          <a:p>
            <a:pPr>
              <a:lnSpc>
                <a:spcPct val="120000"/>
              </a:lnSpc>
            </a:pPr>
            <a:r>
              <a:rPr lang="zh-CN" altLang="en-US" sz="2400" b="1" dirty="0">
                <a:latin typeface="Times New Roman" pitchFamily="18" charset="0"/>
              </a:rPr>
              <a:t>令</a:t>
            </a:r>
          </a:p>
        </p:txBody>
      </p:sp>
      <p:graphicFrame>
        <p:nvGraphicFramePr>
          <p:cNvPr id="7" name="对象 6">
            <a:extLst>
              <a:ext uri="{FF2B5EF4-FFF2-40B4-BE49-F238E27FC236}">
                <a16:creationId xmlns:a16="http://schemas.microsoft.com/office/drawing/2014/main" id="{4115DDF5-8E25-495F-A38A-E896FE73462F}"/>
              </a:ext>
            </a:extLst>
          </p:cNvPr>
          <p:cNvGraphicFramePr>
            <a:graphicFrameLocks noChangeAspect="1"/>
          </p:cNvGraphicFramePr>
          <p:nvPr>
            <p:extLst>
              <p:ext uri="{D42A27DB-BD31-4B8C-83A1-F6EECF244321}">
                <p14:modId xmlns:p14="http://schemas.microsoft.com/office/powerpoint/2010/main" val="3939443869"/>
              </p:ext>
            </p:extLst>
          </p:nvPr>
        </p:nvGraphicFramePr>
        <p:xfrm>
          <a:off x="1041498" y="3126800"/>
          <a:ext cx="965200" cy="863600"/>
        </p:xfrm>
        <a:graphic>
          <a:graphicData uri="http://schemas.openxmlformats.org/presentationml/2006/ole">
            <mc:AlternateContent xmlns:mc="http://schemas.openxmlformats.org/markup-compatibility/2006">
              <mc:Choice xmlns:v="urn:schemas-microsoft-com:vml" Requires="v">
                <p:oleObj spid="_x0000_s132613" name="Equation" r:id="rId7" imgW="11582400" imgH="10363200" progId="Equation.DSMT4">
                  <p:embed/>
                </p:oleObj>
              </mc:Choice>
              <mc:Fallback>
                <p:oleObj name="Equation" r:id="rId7" imgW="11582400" imgH="10363200" progId="Equation.DSMT4">
                  <p:embed/>
                  <p:pic>
                    <p:nvPicPr>
                      <p:cNvPr id="0" name="Picture 1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498" y="3126800"/>
                        <a:ext cx="9652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1D1E99F0-C62C-4F53-9456-43DED67027A1}"/>
              </a:ext>
            </a:extLst>
          </p:cNvPr>
          <p:cNvGraphicFramePr>
            <a:graphicFrameLocks noChangeAspect="1"/>
          </p:cNvGraphicFramePr>
          <p:nvPr>
            <p:extLst>
              <p:ext uri="{D42A27DB-BD31-4B8C-83A1-F6EECF244321}">
                <p14:modId xmlns:p14="http://schemas.microsoft.com/office/powerpoint/2010/main" val="2209999054"/>
              </p:ext>
            </p:extLst>
          </p:nvPr>
        </p:nvGraphicFramePr>
        <p:xfrm>
          <a:off x="2438456" y="3138396"/>
          <a:ext cx="2362200" cy="863600"/>
        </p:xfrm>
        <a:graphic>
          <a:graphicData uri="http://schemas.openxmlformats.org/presentationml/2006/ole">
            <mc:AlternateContent xmlns:mc="http://schemas.openxmlformats.org/markup-compatibility/2006">
              <mc:Choice xmlns:v="urn:schemas-microsoft-com:vml" Requires="v">
                <p:oleObj spid="_x0000_s132614" name="Equation" r:id="rId9" imgW="28346400" imgH="10363200" progId="Equation.DSMT4">
                  <p:embed/>
                </p:oleObj>
              </mc:Choice>
              <mc:Fallback>
                <p:oleObj name="Equation" r:id="rId9" imgW="28346400" imgH="10363200" progId="Equation.DSMT4">
                  <p:embed/>
                  <p:pic>
                    <p:nvPicPr>
                      <p:cNvPr id="0" name="Picture 2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8456" y="3138396"/>
                        <a:ext cx="23622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a:extLst>
              <a:ext uri="{FF2B5EF4-FFF2-40B4-BE49-F238E27FC236}">
                <a16:creationId xmlns:a16="http://schemas.microsoft.com/office/drawing/2014/main" id="{41DF8B14-0117-43CF-83EC-6BFF570AD566}"/>
              </a:ext>
            </a:extLst>
          </p:cNvPr>
          <p:cNvGraphicFramePr>
            <a:graphicFrameLocks noChangeAspect="1"/>
          </p:cNvGraphicFramePr>
          <p:nvPr>
            <p:extLst>
              <p:ext uri="{D42A27DB-BD31-4B8C-83A1-F6EECF244321}">
                <p14:modId xmlns:p14="http://schemas.microsoft.com/office/powerpoint/2010/main" val="1143396609"/>
              </p:ext>
            </p:extLst>
          </p:nvPr>
        </p:nvGraphicFramePr>
        <p:xfrm>
          <a:off x="4800594" y="3378630"/>
          <a:ext cx="1600200" cy="406400"/>
        </p:xfrm>
        <a:graphic>
          <a:graphicData uri="http://schemas.openxmlformats.org/presentationml/2006/ole">
            <mc:AlternateContent xmlns:mc="http://schemas.openxmlformats.org/markup-compatibility/2006">
              <mc:Choice xmlns:v="urn:schemas-microsoft-com:vml" Requires="v">
                <p:oleObj spid="_x0000_s132615" name="Equation" r:id="rId11" imgW="19202400" imgH="4876800" progId="Equation.DSMT4">
                  <p:embed/>
                </p:oleObj>
              </mc:Choice>
              <mc:Fallback>
                <p:oleObj name="Equation" r:id="rId11" imgW="19202400" imgH="4876800" progId="Equation.DSMT4">
                  <p:embed/>
                  <p:pic>
                    <p:nvPicPr>
                      <p:cNvPr id="0" name="Picture 2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594" y="3378630"/>
                        <a:ext cx="1600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a:extLst>
              <a:ext uri="{FF2B5EF4-FFF2-40B4-BE49-F238E27FC236}">
                <a16:creationId xmlns:a16="http://schemas.microsoft.com/office/drawing/2014/main" id="{94B19BF4-ED9E-45BD-852D-107E01659FA3}"/>
              </a:ext>
            </a:extLst>
          </p:cNvPr>
          <p:cNvSpPr txBox="1"/>
          <p:nvPr/>
        </p:nvSpPr>
        <p:spPr>
          <a:xfrm>
            <a:off x="6358938" y="3124208"/>
            <a:ext cx="2400223" cy="936347"/>
          </a:xfrm>
          <a:prstGeom prst="rect">
            <a:avLst/>
          </a:prstGeom>
          <a:noFill/>
        </p:spPr>
        <p:txBody>
          <a:bodyPr wrap="square" rtlCol="0">
            <a:spAutoFit/>
          </a:bodyPr>
          <a:lstStyle/>
          <a:p>
            <a:pPr>
              <a:lnSpc>
                <a:spcPct val="120000"/>
              </a:lnSpc>
            </a:pPr>
            <a:r>
              <a:rPr lang="zh-CN" altLang="en-US" sz="2400" b="1" dirty="0">
                <a:latin typeface="Times New Roman" pitchFamily="18" charset="0"/>
              </a:rPr>
              <a:t>单位圆上的极点，位置只与</a:t>
            </a:r>
            <a:r>
              <a:rPr lang="en-US" altLang="zh-CN" sz="2400" b="1" i="1" dirty="0">
                <a:latin typeface="Times New Roman" pitchFamily="18" charset="0"/>
              </a:rPr>
              <a:t>N</a:t>
            </a:r>
            <a:r>
              <a:rPr lang="zh-CN" altLang="en-US" sz="2400" b="1" dirty="0">
                <a:latin typeface="Times New Roman" pitchFamily="18" charset="0"/>
              </a:rPr>
              <a:t>有关</a:t>
            </a:r>
          </a:p>
        </p:txBody>
      </p:sp>
      <p:sp>
        <p:nvSpPr>
          <p:cNvPr id="11" name="文本框 10">
            <a:extLst>
              <a:ext uri="{FF2B5EF4-FFF2-40B4-BE49-F238E27FC236}">
                <a16:creationId xmlns:a16="http://schemas.microsoft.com/office/drawing/2014/main" id="{A59374C9-1D88-46D5-A67F-E45715D8D6A6}"/>
              </a:ext>
            </a:extLst>
          </p:cNvPr>
          <p:cNvSpPr txBox="1"/>
          <p:nvPr/>
        </p:nvSpPr>
        <p:spPr>
          <a:xfrm>
            <a:off x="584331" y="4484489"/>
            <a:ext cx="914376" cy="493148"/>
          </a:xfrm>
          <a:prstGeom prst="rect">
            <a:avLst/>
          </a:prstGeom>
          <a:noFill/>
        </p:spPr>
        <p:txBody>
          <a:bodyPr wrap="square" rtlCol="0">
            <a:spAutoFit/>
          </a:bodyPr>
          <a:lstStyle/>
          <a:p>
            <a:pPr>
              <a:lnSpc>
                <a:spcPct val="120000"/>
              </a:lnSpc>
            </a:pPr>
            <a:r>
              <a:rPr lang="zh-CN" altLang="en-US" sz="2400" b="1" dirty="0">
                <a:latin typeface="Times New Roman" pitchFamily="18" charset="0"/>
              </a:rPr>
              <a:t>则</a:t>
            </a:r>
          </a:p>
        </p:txBody>
      </p:sp>
      <p:graphicFrame>
        <p:nvGraphicFramePr>
          <p:cNvPr id="12" name="对象 11">
            <a:extLst>
              <a:ext uri="{FF2B5EF4-FFF2-40B4-BE49-F238E27FC236}">
                <a16:creationId xmlns:a16="http://schemas.microsoft.com/office/drawing/2014/main" id="{54E85704-14B4-44FE-B251-A40565D8AFF0}"/>
              </a:ext>
            </a:extLst>
          </p:cNvPr>
          <p:cNvGraphicFramePr>
            <a:graphicFrameLocks noChangeAspect="1"/>
          </p:cNvGraphicFramePr>
          <p:nvPr>
            <p:extLst>
              <p:ext uri="{D42A27DB-BD31-4B8C-83A1-F6EECF244321}">
                <p14:modId xmlns:p14="http://schemas.microsoft.com/office/powerpoint/2010/main" val="2246314605"/>
              </p:ext>
            </p:extLst>
          </p:nvPr>
        </p:nvGraphicFramePr>
        <p:xfrm>
          <a:off x="1066820" y="4406908"/>
          <a:ext cx="2743200" cy="1244600"/>
        </p:xfrm>
        <a:graphic>
          <a:graphicData uri="http://schemas.openxmlformats.org/presentationml/2006/ole">
            <mc:AlternateContent xmlns:mc="http://schemas.openxmlformats.org/markup-compatibility/2006">
              <mc:Choice xmlns:v="urn:schemas-microsoft-com:vml" Requires="v">
                <p:oleObj spid="_x0000_s132616" name="Equation" r:id="rId13" imgW="32918400" imgH="14935200" progId="Equation.DSMT4">
                  <p:embed/>
                </p:oleObj>
              </mc:Choice>
              <mc:Fallback>
                <p:oleObj name="Equation" r:id="rId13" imgW="32918400" imgH="14935200" progId="Equation.DSMT4">
                  <p:embed/>
                  <p:pic>
                    <p:nvPicPr>
                      <p:cNvPr id="0" name="Picture 2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20" y="4406908"/>
                        <a:ext cx="2743200" cy="124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文本框 12">
            <a:extLst>
              <a:ext uri="{FF2B5EF4-FFF2-40B4-BE49-F238E27FC236}">
                <a16:creationId xmlns:a16="http://schemas.microsoft.com/office/drawing/2014/main" id="{ABF032EB-9D67-411C-8769-CF0A59597D85}"/>
              </a:ext>
            </a:extLst>
          </p:cNvPr>
          <p:cNvSpPr txBox="1"/>
          <p:nvPr/>
        </p:nvSpPr>
        <p:spPr>
          <a:xfrm>
            <a:off x="3962416" y="4397603"/>
            <a:ext cx="2819326" cy="936347"/>
          </a:xfrm>
          <a:prstGeom prst="rect">
            <a:avLst/>
          </a:prstGeom>
          <a:noFill/>
        </p:spPr>
        <p:txBody>
          <a:bodyPr wrap="square" rtlCol="0">
            <a:spAutoFit/>
          </a:bodyPr>
          <a:lstStyle/>
          <a:p>
            <a:pPr>
              <a:lnSpc>
                <a:spcPct val="120000"/>
              </a:lnSpc>
            </a:pPr>
            <a:r>
              <a:rPr lang="zh-CN" altLang="en-US" sz="2400" b="1" dirty="0">
                <a:latin typeface="Times New Roman" pitchFamily="18" charset="0"/>
              </a:rPr>
              <a:t>归一化的系统函数，只与</a:t>
            </a:r>
            <a:r>
              <a:rPr lang="en-US" altLang="zh-CN" sz="2400" b="1" i="1" dirty="0">
                <a:latin typeface="Times New Roman" pitchFamily="18" charset="0"/>
              </a:rPr>
              <a:t>N</a:t>
            </a:r>
            <a:r>
              <a:rPr lang="zh-CN" altLang="en-US" sz="2400" b="1" dirty="0">
                <a:latin typeface="Times New Roman" pitchFamily="18" charset="0"/>
              </a:rPr>
              <a:t>有关</a:t>
            </a:r>
          </a:p>
        </p:txBody>
      </p:sp>
    </p:spTree>
    <p:extLst>
      <p:ext uri="{BB962C8B-B14F-4D97-AF65-F5344CB8AC3E}">
        <p14:creationId xmlns:p14="http://schemas.microsoft.com/office/powerpoint/2010/main" val="91930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1FF89-8A0B-4920-A62F-9E5E954BBABC}"/>
              </a:ext>
            </a:extLst>
          </p:cNvPr>
          <p:cNvSpPr>
            <a:spLocks noGrp="1"/>
          </p:cNvSpPr>
          <p:nvPr>
            <p:ph type="title"/>
          </p:nvPr>
        </p:nvSpPr>
        <p:spPr/>
        <p:txBody>
          <a:bodyPr/>
          <a:lstStyle/>
          <a:p>
            <a:r>
              <a:rPr lang="zh-CN" altLang="en-US" sz="3200" dirty="0"/>
              <a:t>利用归一化方法设计</a:t>
            </a:r>
            <a:r>
              <a:rPr lang="en-US" altLang="zh-CN" sz="3200" dirty="0"/>
              <a:t>BW</a:t>
            </a:r>
            <a:r>
              <a:rPr lang="zh-CN" altLang="en-US" sz="3200" dirty="0"/>
              <a:t>模拟低通滤波器</a:t>
            </a:r>
          </a:p>
        </p:txBody>
      </p:sp>
      <p:sp>
        <p:nvSpPr>
          <p:cNvPr id="3" name="内容占位符 2">
            <a:extLst>
              <a:ext uri="{FF2B5EF4-FFF2-40B4-BE49-F238E27FC236}">
                <a16:creationId xmlns:a16="http://schemas.microsoft.com/office/drawing/2014/main" id="{103C196B-675C-4D96-A423-DE29FD60294D}"/>
              </a:ext>
            </a:extLst>
          </p:cNvPr>
          <p:cNvSpPr>
            <a:spLocks noGrp="1"/>
          </p:cNvSpPr>
          <p:nvPr>
            <p:ph idx="1"/>
          </p:nvPr>
        </p:nvSpPr>
        <p:spPr>
          <a:xfrm>
            <a:off x="457200" y="1524050"/>
            <a:ext cx="8229600" cy="3886200"/>
          </a:xfrm>
        </p:spPr>
        <p:txBody>
          <a:bodyPr/>
          <a:lstStyle/>
          <a:p>
            <a:pPr marL="514350" indent="-514350">
              <a:buFont typeface="+mj-ea"/>
              <a:buAutoNum type="circleNumDbPlain"/>
            </a:pPr>
            <a:r>
              <a:rPr lang="zh-CN" altLang="en-US" sz="2800" b="0" dirty="0"/>
              <a:t>由滤波器设计指标确定</a:t>
            </a:r>
            <a:r>
              <a:rPr lang="en-US" altLang="zh-CN" sz="2800" b="0" i="1" dirty="0"/>
              <a:t>N</a:t>
            </a:r>
            <a:r>
              <a:rPr lang="zh-CN" altLang="en-US" sz="2800" b="0" dirty="0"/>
              <a:t>和</a:t>
            </a:r>
            <a:r>
              <a:rPr lang="zh-CN" altLang="en-US" sz="2800" b="0" i="1" dirty="0">
                <a:sym typeface="Symbol" panose="05050102010706020507" pitchFamily="18" charset="2"/>
              </a:rPr>
              <a:t></a:t>
            </a:r>
            <a:r>
              <a:rPr lang="zh-CN" altLang="en-US" sz="2800" b="0" baseline="-25000" dirty="0">
                <a:sym typeface="Symbol" panose="05050102010706020507" pitchFamily="18" charset="2"/>
              </a:rPr>
              <a:t>c</a:t>
            </a:r>
          </a:p>
          <a:p>
            <a:pPr marL="514350" indent="-514350">
              <a:buFont typeface="+mj-ea"/>
              <a:buAutoNum type="circleNumDbPlain"/>
            </a:pPr>
            <a:r>
              <a:rPr lang="zh-CN" altLang="en-US" sz="2800" b="0" dirty="0"/>
              <a:t>由</a:t>
            </a:r>
            <a:r>
              <a:rPr lang="en-US" altLang="zh-CN" sz="2800" b="0" i="1" dirty="0"/>
              <a:t>N</a:t>
            </a:r>
            <a:r>
              <a:rPr lang="zh-CN" altLang="en-US" sz="2800" b="0" dirty="0"/>
              <a:t>查表得到归一化</a:t>
            </a:r>
            <a:r>
              <a:rPr lang="en-US" altLang="zh-CN" sz="2800" b="0" dirty="0"/>
              <a:t>BW</a:t>
            </a:r>
            <a:r>
              <a:rPr lang="zh-CN" altLang="en-US" sz="2800" b="0" dirty="0"/>
              <a:t>的系统函数</a:t>
            </a:r>
            <a:r>
              <a:rPr lang="en-US" altLang="zh-CN" sz="2800" b="0" i="1" dirty="0"/>
              <a:t>H</a:t>
            </a:r>
            <a:r>
              <a:rPr lang="en-US" altLang="zh-CN" sz="2800" b="0" baseline="-25000" dirty="0"/>
              <a:t>L0</a:t>
            </a:r>
            <a:r>
              <a:rPr lang="en-US" altLang="zh-CN" sz="2800" b="0" dirty="0"/>
              <a:t>(</a:t>
            </a:r>
            <a:r>
              <a:rPr lang="en-US" altLang="zh-CN" sz="2800" b="0" i="1" dirty="0"/>
              <a:t>s</a:t>
            </a:r>
            <a:r>
              <a:rPr lang="en-US" altLang="zh-CN" sz="2800" b="0" dirty="0"/>
              <a:t>)</a:t>
            </a:r>
          </a:p>
          <a:p>
            <a:pPr marL="514350" indent="-514350">
              <a:buFont typeface="+mj-ea"/>
              <a:buAutoNum type="circleNumDbPlain"/>
            </a:pPr>
            <a:r>
              <a:rPr lang="en-US" altLang="zh-CN" sz="2800" b="0" dirty="0"/>
              <a:t> </a:t>
            </a:r>
          </a:p>
          <a:p>
            <a:endParaRPr lang="en-US" altLang="zh-CN" sz="2800" b="0" dirty="0"/>
          </a:p>
          <a:p>
            <a:endParaRPr lang="en-US" altLang="zh-CN" sz="2800" b="0" dirty="0"/>
          </a:p>
        </p:txBody>
      </p:sp>
      <p:sp>
        <p:nvSpPr>
          <p:cNvPr id="5" name="文本框 4">
            <a:extLst>
              <a:ext uri="{FF2B5EF4-FFF2-40B4-BE49-F238E27FC236}">
                <a16:creationId xmlns:a16="http://schemas.microsoft.com/office/drawing/2014/main" id="{A54301B4-9EB3-49E7-8035-28090E74AB59}"/>
              </a:ext>
            </a:extLst>
          </p:cNvPr>
          <p:cNvSpPr txBox="1"/>
          <p:nvPr/>
        </p:nvSpPr>
        <p:spPr>
          <a:xfrm>
            <a:off x="457308" y="3048010"/>
            <a:ext cx="8000898" cy="1826462"/>
          </a:xfrm>
          <a:prstGeom prst="rect">
            <a:avLst/>
          </a:prstGeom>
          <a:noFill/>
        </p:spPr>
        <p:txBody>
          <a:bodyPr wrap="square" rtlCol="0">
            <a:spAutoFit/>
          </a:bodyPr>
          <a:lstStyle/>
          <a:p>
            <a:pPr>
              <a:lnSpc>
                <a:spcPct val="120000"/>
              </a:lnSpc>
            </a:pPr>
            <a:r>
              <a:rPr lang="zh-CN" altLang="en-US" sz="2400" b="1" dirty="0">
                <a:latin typeface="Times New Roman" pitchFamily="18" charset="0"/>
              </a:rPr>
              <a:t>例</a:t>
            </a:r>
            <a:r>
              <a:rPr lang="en-US" altLang="zh-CN" sz="2400" b="1" dirty="0">
                <a:latin typeface="Times New Roman" pitchFamily="18" charset="0"/>
              </a:rPr>
              <a:t>4-1  </a:t>
            </a:r>
          </a:p>
          <a:p>
            <a:pPr>
              <a:lnSpc>
                <a:spcPct val="120000"/>
              </a:lnSpc>
            </a:pPr>
            <a:r>
              <a:rPr lang="zh-CN" altLang="en-US" sz="2400" b="1" dirty="0">
                <a:latin typeface="Times New Roman" pitchFamily="18" charset="0"/>
              </a:rPr>
              <a:t>① </a:t>
            </a:r>
            <a:r>
              <a:rPr lang="en-US" altLang="zh-CN" sz="2400" b="1" i="1" dirty="0">
                <a:latin typeface="Times New Roman" pitchFamily="18" charset="0"/>
              </a:rPr>
              <a:t>N</a:t>
            </a:r>
            <a:r>
              <a:rPr lang="en-US" altLang="zh-CN" sz="2400" b="1" dirty="0">
                <a:latin typeface="Times New Roman" pitchFamily="18" charset="0"/>
              </a:rPr>
              <a:t>=3</a:t>
            </a:r>
            <a:r>
              <a:rPr lang="zh-CN" altLang="en-US" sz="2400" b="1" dirty="0">
                <a:latin typeface="Times New Roman" pitchFamily="18" charset="0"/>
              </a:rPr>
              <a:t>， </a:t>
            </a:r>
            <a:r>
              <a:rPr lang="en-US" altLang="zh-CN" sz="2400" b="1" i="1" dirty="0" err="1">
                <a:latin typeface="Times New Roman" pitchFamily="18" charset="0"/>
              </a:rPr>
              <a:t>ω</a:t>
            </a:r>
            <a:r>
              <a:rPr lang="en-US" altLang="zh-CN" sz="2400" b="1" baseline="-25000" dirty="0" err="1">
                <a:latin typeface="Times New Roman" pitchFamily="18" charset="0"/>
              </a:rPr>
              <a:t>c</a:t>
            </a:r>
            <a:r>
              <a:rPr lang="en-US" altLang="zh-CN" sz="2400" b="1" dirty="0">
                <a:latin typeface="Times New Roman" pitchFamily="18" charset="0"/>
              </a:rPr>
              <a:t>=2.5052</a:t>
            </a:r>
          </a:p>
          <a:p>
            <a:pPr>
              <a:lnSpc>
                <a:spcPct val="120000"/>
              </a:lnSpc>
            </a:pPr>
            <a:r>
              <a:rPr lang="zh-CN" altLang="en-US" sz="2400" b="1" dirty="0">
                <a:latin typeface="Times New Roman" pitchFamily="18" charset="0"/>
              </a:rPr>
              <a:t>② 查表得</a:t>
            </a:r>
            <a:r>
              <a:rPr lang="en-US" altLang="zh-CN" sz="2400" b="1" dirty="0">
                <a:latin typeface="Times New Roman" pitchFamily="18" charset="0"/>
              </a:rPr>
              <a:t>3</a:t>
            </a:r>
            <a:r>
              <a:rPr lang="zh-CN" altLang="en-US" sz="2400" b="1" dirty="0">
                <a:latin typeface="Times New Roman" pitchFamily="18" charset="0"/>
              </a:rPr>
              <a:t>阶的归一化</a:t>
            </a:r>
            <a:r>
              <a:rPr lang="en-US" altLang="zh-CN" sz="2400" b="1" dirty="0">
                <a:latin typeface="Times New Roman" pitchFamily="18" charset="0"/>
              </a:rPr>
              <a:t>BW</a:t>
            </a:r>
            <a:r>
              <a:rPr lang="zh-CN" altLang="en-US" sz="2400" b="1" dirty="0">
                <a:latin typeface="Times New Roman" pitchFamily="18" charset="0"/>
              </a:rPr>
              <a:t>为</a:t>
            </a:r>
            <a:endParaRPr lang="en-US" altLang="zh-CN" sz="2400" b="1" dirty="0">
              <a:latin typeface="Times New Roman" pitchFamily="18" charset="0"/>
            </a:endParaRPr>
          </a:p>
          <a:p>
            <a:pPr>
              <a:lnSpc>
                <a:spcPct val="120000"/>
              </a:lnSpc>
            </a:pPr>
            <a:r>
              <a:rPr lang="zh-CN" altLang="en-US" sz="2400" b="1" dirty="0">
                <a:latin typeface="Times New Roman" pitchFamily="18" charset="0"/>
              </a:rPr>
              <a:t>③</a:t>
            </a:r>
          </a:p>
        </p:txBody>
      </p:sp>
      <p:graphicFrame>
        <p:nvGraphicFramePr>
          <p:cNvPr id="6" name="Object 5">
            <a:extLst>
              <a:ext uri="{FF2B5EF4-FFF2-40B4-BE49-F238E27FC236}">
                <a16:creationId xmlns:a16="http://schemas.microsoft.com/office/drawing/2014/main" id="{D3BF8218-AD27-4E29-A5A8-2D9557EF763F}"/>
              </a:ext>
            </a:extLst>
          </p:cNvPr>
          <p:cNvGraphicFramePr>
            <a:graphicFrameLocks noChangeAspect="1"/>
          </p:cNvGraphicFramePr>
          <p:nvPr>
            <p:extLst>
              <p:ext uri="{D42A27DB-BD31-4B8C-83A1-F6EECF244321}">
                <p14:modId xmlns:p14="http://schemas.microsoft.com/office/powerpoint/2010/main" val="1707570651"/>
              </p:ext>
            </p:extLst>
          </p:nvPr>
        </p:nvGraphicFramePr>
        <p:xfrm>
          <a:off x="4486185" y="3781393"/>
          <a:ext cx="3514725" cy="866775"/>
        </p:xfrm>
        <a:graphic>
          <a:graphicData uri="http://schemas.openxmlformats.org/presentationml/2006/ole">
            <mc:AlternateContent xmlns:mc="http://schemas.openxmlformats.org/markup-compatibility/2006">
              <mc:Choice xmlns:v="urn:schemas-microsoft-com:vml" Requires="v">
                <p:oleObj spid="_x0000_s133538" r:id="rId3" imgW="38404800" imgH="9448800" progId="Equation.3">
                  <p:embed/>
                </p:oleObj>
              </mc:Choice>
              <mc:Fallback>
                <p:oleObj r:id="rId3" imgW="38404800" imgH="9448800" progId="Equation.3">
                  <p:embed/>
                  <p:pic>
                    <p:nvPicPr>
                      <p:cNvPr id="0" name="Picture 1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185" y="3781393"/>
                        <a:ext cx="351472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1">
            <a:extLst>
              <a:ext uri="{FF2B5EF4-FFF2-40B4-BE49-F238E27FC236}">
                <a16:creationId xmlns:a16="http://schemas.microsoft.com/office/drawing/2014/main" id="{ABADA8A0-B11F-4CAF-9CDA-8B6A21EEC5EE}"/>
              </a:ext>
            </a:extLst>
          </p:cNvPr>
          <p:cNvGraphicFramePr>
            <a:graphicFrameLocks noChangeAspect="1"/>
          </p:cNvGraphicFramePr>
          <p:nvPr>
            <p:extLst>
              <p:ext uri="{D42A27DB-BD31-4B8C-83A1-F6EECF244321}">
                <p14:modId xmlns:p14="http://schemas.microsoft.com/office/powerpoint/2010/main" val="3765531523"/>
              </p:ext>
            </p:extLst>
          </p:nvPr>
        </p:nvGraphicFramePr>
        <p:xfrm>
          <a:off x="990694" y="2620970"/>
          <a:ext cx="2671762" cy="503238"/>
        </p:xfrm>
        <a:graphic>
          <a:graphicData uri="http://schemas.openxmlformats.org/presentationml/2006/ole">
            <mc:AlternateContent xmlns:mc="http://schemas.openxmlformats.org/markup-compatibility/2006">
              <mc:Choice xmlns:v="urn:schemas-microsoft-com:vml" Requires="v">
                <p:oleObj spid="_x0000_s133539" r:id="rId5" imgW="28956000" imgH="5486400" progId="Equation.3">
                  <p:embed/>
                </p:oleObj>
              </mc:Choice>
              <mc:Fallback>
                <p:oleObj r:id="rId5" imgW="28956000" imgH="5486400" progId="Equation.3">
                  <p:embed/>
                  <p:pic>
                    <p:nvPicPr>
                      <p:cNvPr id="0" name="Picture 1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94" y="2620970"/>
                        <a:ext cx="2671762"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39F6AA14-2032-4E06-8880-DCAF0B9B1D66}"/>
              </a:ext>
            </a:extLst>
          </p:cNvPr>
          <p:cNvGraphicFramePr>
            <a:graphicFrameLocks noChangeAspect="1"/>
          </p:cNvGraphicFramePr>
          <p:nvPr>
            <p:extLst>
              <p:ext uri="{D42A27DB-BD31-4B8C-83A1-F6EECF244321}">
                <p14:modId xmlns:p14="http://schemas.microsoft.com/office/powerpoint/2010/main" val="1269479352"/>
              </p:ext>
            </p:extLst>
          </p:nvPr>
        </p:nvGraphicFramePr>
        <p:xfrm>
          <a:off x="927100" y="4562475"/>
          <a:ext cx="2336800" cy="508000"/>
        </p:xfrm>
        <a:graphic>
          <a:graphicData uri="http://schemas.openxmlformats.org/presentationml/2006/ole">
            <mc:AlternateContent xmlns:mc="http://schemas.openxmlformats.org/markup-compatibility/2006">
              <mc:Choice xmlns:v="urn:schemas-microsoft-com:vml" Requires="v">
                <p:oleObj spid="_x0000_s133540" name="Equation" r:id="rId7" imgW="28041600" imgH="6096000" progId="Equation.DSMT4">
                  <p:embed/>
                </p:oleObj>
              </mc:Choice>
              <mc:Fallback>
                <p:oleObj name="Equation" r:id="rId7" imgW="28041600" imgH="6096000" progId="Equation.DSMT4">
                  <p:embed/>
                  <p:pic>
                    <p:nvPicPr>
                      <p:cNvPr id="0" name="Picture 1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7100" y="4562475"/>
                        <a:ext cx="23368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a:extLst>
              <a:ext uri="{FF2B5EF4-FFF2-40B4-BE49-F238E27FC236}">
                <a16:creationId xmlns:a16="http://schemas.microsoft.com/office/drawing/2014/main" id="{E5D60337-C692-4C4B-A363-9A903D33940D}"/>
              </a:ext>
            </a:extLst>
          </p:cNvPr>
          <p:cNvGraphicFramePr>
            <a:graphicFrameLocks noChangeAspect="1"/>
          </p:cNvGraphicFramePr>
          <p:nvPr>
            <p:extLst>
              <p:ext uri="{D42A27DB-BD31-4B8C-83A1-F6EECF244321}">
                <p14:modId xmlns:p14="http://schemas.microsoft.com/office/powerpoint/2010/main" val="2545238663"/>
              </p:ext>
            </p:extLst>
          </p:nvPr>
        </p:nvGraphicFramePr>
        <p:xfrm>
          <a:off x="1600176" y="5079920"/>
          <a:ext cx="3886200" cy="1397000"/>
        </p:xfrm>
        <a:graphic>
          <a:graphicData uri="http://schemas.openxmlformats.org/presentationml/2006/ole">
            <mc:AlternateContent xmlns:mc="http://schemas.openxmlformats.org/markup-compatibility/2006">
              <mc:Choice xmlns:v="urn:schemas-microsoft-com:vml" Requires="v">
                <p:oleObj spid="_x0000_s133541" name="Equation" r:id="rId9" imgW="46634400" imgH="16764000" progId="Equation.DSMT4">
                  <p:embed/>
                </p:oleObj>
              </mc:Choice>
              <mc:Fallback>
                <p:oleObj name="Equation" r:id="rId9" imgW="46634400" imgH="16764000" progId="Equation.DSMT4">
                  <p:embed/>
                  <p:pic>
                    <p:nvPicPr>
                      <p:cNvPr id="0" name="Picture 1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176" y="5079920"/>
                        <a:ext cx="3886200" cy="1397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a:extLst>
              <a:ext uri="{FF2B5EF4-FFF2-40B4-BE49-F238E27FC236}">
                <a16:creationId xmlns:a16="http://schemas.microsoft.com/office/drawing/2014/main" id="{80E7FB73-0CA9-4676-8C65-BCCF1EA6F4BA}"/>
              </a:ext>
            </a:extLst>
          </p:cNvPr>
          <p:cNvGraphicFramePr>
            <a:graphicFrameLocks noChangeAspect="1"/>
          </p:cNvGraphicFramePr>
          <p:nvPr>
            <p:extLst>
              <p:ext uri="{D42A27DB-BD31-4B8C-83A1-F6EECF244321}">
                <p14:modId xmlns:p14="http://schemas.microsoft.com/office/powerpoint/2010/main" val="2613127257"/>
              </p:ext>
            </p:extLst>
          </p:nvPr>
        </p:nvGraphicFramePr>
        <p:xfrm>
          <a:off x="5511694" y="5029158"/>
          <a:ext cx="3098800" cy="914400"/>
        </p:xfrm>
        <a:graphic>
          <a:graphicData uri="http://schemas.openxmlformats.org/presentationml/2006/ole">
            <mc:AlternateContent xmlns:mc="http://schemas.openxmlformats.org/markup-compatibility/2006">
              <mc:Choice xmlns:v="urn:schemas-microsoft-com:vml" Requires="v">
                <p:oleObj spid="_x0000_s133542" name="Equation" r:id="rId11" imgW="37185600" imgH="10972800" progId="Equation.DSMT4">
                  <p:embed/>
                </p:oleObj>
              </mc:Choice>
              <mc:Fallback>
                <p:oleObj name="Equation" r:id="rId11" imgW="37185600" imgH="10972800" progId="Equation.DSMT4">
                  <p:embed/>
                  <p:pic>
                    <p:nvPicPr>
                      <p:cNvPr id="0" name="Picture 15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11694" y="5029158"/>
                        <a:ext cx="3098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0676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4">
            <a:extLst>
              <a:ext uri="{FF2B5EF4-FFF2-40B4-BE49-F238E27FC236}">
                <a16:creationId xmlns:a16="http://schemas.microsoft.com/office/drawing/2014/main" id="{E3A2CA76-30EB-4E47-9DA7-15ECA8563094}"/>
              </a:ext>
            </a:extLst>
          </p:cNvPr>
          <p:cNvSpPr>
            <a:spLocks noGrp="1" noChangeArrowheads="1"/>
          </p:cNvSpPr>
          <p:nvPr>
            <p:ph type="title" idx="4294967295"/>
          </p:nvPr>
        </p:nvSpPr>
        <p:spPr>
          <a:xfrm>
            <a:off x="685800" y="304800"/>
            <a:ext cx="7772400" cy="1143000"/>
          </a:xfrm>
        </p:spPr>
        <p:txBody>
          <a:bodyPr/>
          <a:lstStyle/>
          <a:p>
            <a:pPr eaLnBrk="1" hangingPunct="1"/>
            <a:r>
              <a:rPr lang="zh-CN" altLang="en-US" sz="3200" dirty="0"/>
              <a:t>常用归一化</a:t>
            </a:r>
            <a:r>
              <a:rPr lang="en-US" altLang="zh-CN" sz="3200" dirty="0"/>
              <a:t>(</a:t>
            </a:r>
            <a:r>
              <a:rPr lang="en-US" altLang="zh-CN" sz="3200" i="1" dirty="0" err="1">
                <a:latin typeface="Symbol" panose="05050102010706020507" pitchFamily="18" charset="2"/>
              </a:rPr>
              <a:t>w</a:t>
            </a:r>
            <a:r>
              <a:rPr lang="en-US" altLang="zh-CN" sz="3200" baseline="-25000" dirty="0" err="1"/>
              <a:t>c</a:t>
            </a:r>
            <a:r>
              <a:rPr lang="en-US" altLang="zh-CN" sz="3200" dirty="0"/>
              <a:t> =1)</a:t>
            </a:r>
            <a:r>
              <a:rPr lang="en-US" altLang="zh-CN" sz="4000" dirty="0"/>
              <a:t> </a:t>
            </a:r>
            <a:r>
              <a:rPr lang="en-US" altLang="zh-CN" sz="3200" dirty="0"/>
              <a:t>Butterworth</a:t>
            </a:r>
            <a:br>
              <a:rPr lang="en-US" altLang="zh-CN" sz="3200" dirty="0"/>
            </a:br>
            <a:r>
              <a:rPr lang="zh-CN" altLang="en-US" sz="3200" dirty="0"/>
              <a:t>模拟滤波器的系统函数 </a:t>
            </a:r>
          </a:p>
        </p:txBody>
      </p:sp>
      <p:graphicFrame>
        <p:nvGraphicFramePr>
          <p:cNvPr id="19459" name="Object 3">
            <a:extLst>
              <a:ext uri="{FF2B5EF4-FFF2-40B4-BE49-F238E27FC236}">
                <a16:creationId xmlns:a16="http://schemas.microsoft.com/office/drawing/2014/main" id="{7E896CFA-80C2-4863-B065-BEDB2621B826}"/>
              </a:ext>
            </a:extLst>
          </p:cNvPr>
          <p:cNvGraphicFramePr>
            <a:graphicFrameLocks noChangeAspect="1"/>
          </p:cNvGraphicFramePr>
          <p:nvPr/>
        </p:nvGraphicFramePr>
        <p:xfrm>
          <a:off x="4648200" y="1620838"/>
          <a:ext cx="1800225" cy="755650"/>
        </p:xfrm>
        <a:graphic>
          <a:graphicData uri="http://schemas.openxmlformats.org/presentationml/2006/ole">
            <mc:AlternateContent xmlns:mc="http://schemas.openxmlformats.org/markup-compatibility/2006">
              <mc:Choice xmlns:v="urn:schemas-microsoft-com:vml" Requires="v">
                <p:oleObj spid="_x0000_s9650" r:id="rId3" imgW="19507200" imgH="8229600" progId="Equation.3">
                  <p:embed/>
                </p:oleObj>
              </mc:Choice>
              <mc:Fallback>
                <p:oleObj r:id="rId3" imgW="19507200" imgH="8229600" progId="Equation.3">
                  <p:embed/>
                  <p:pic>
                    <p:nvPicPr>
                      <p:cNvPr id="0" name="Picture 2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620838"/>
                        <a:ext cx="1800225"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4">
            <a:extLst>
              <a:ext uri="{FF2B5EF4-FFF2-40B4-BE49-F238E27FC236}">
                <a16:creationId xmlns:a16="http://schemas.microsoft.com/office/drawing/2014/main" id="{F1AF58AD-BF4E-4DE8-9E4A-3A99A2A6655B}"/>
              </a:ext>
            </a:extLst>
          </p:cNvPr>
          <p:cNvGraphicFramePr>
            <a:graphicFrameLocks noChangeAspect="1"/>
          </p:cNvGraphicFramePr>
          <p:nvPr/>
        </p:nvGraphicFramePr>
        <p:xfrm>
          <a:off x="4054475" y="2552700"/>
          <a:ext cx="2708275" cy="809625"/>
        </p:xfrm>
        <a:graphic>
          <a:graphicData uri="http://schemas.openxmlformats.org/presentationml/2006/ole">
            <mc:AlternateContent xmlns:mc="http://schemas.openxmlformats.org/markup-compatibility/2006">
              <mc:Choice xmlns:v="urn:schemas-microsoft-com:vml" Requires="v">
                <p:oleObj spid="_x0000_s9651" r:id="rId5" imgW="29565600" imgH="8839200" progId="Equation.3">
                  <p:embed/>
                </p:oleObj>
              </mc:Choice>
              <mc:Fallback>
                <p:oleObj r:id="rId5" imgW="29565600" imgH="8839200" progId="Equation.3">
                  <p:embed/>
                  <p:pic>
                    <p:nvPicPr>
                      <p:cNvPr id="0" name="Picture 2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4475" y="2552700"/>
                        <a:ext cx="27082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5">
            <a:extLst>
              <a:ext uri="{FF2B5EF4-FFF2-40B4-BE49-F238E27FC236}">
                <a16:creationId xmlns:a16="http://schemas.microsoft.com/office/drawing/2014/main" id="{812E5817-2AE2-4A0D-8435-8C57C1D2378F}"/>
              </a:ext>
            </a:extLst>
          </p:cNvPr>
          <p:cNvGraphicFramePr>
            <a:graphicFrameLocks noChangeAspect="1"/>
          </p:cNvGraphicFramePr>
          <p:nvPr/>
        </p:nvGraphicFramePr>
        <p:xfrm>
          <a:off x="3867150" y="3506788"/>
          <a:ext cx="3514725" cy="866775"/>
        </p:xfrm>
        <a:graphic>
          <a:graphicData uri="http://schemas.openxmlformats.org/presentationml/2006/ole">
            <mc:AlternateContent xmlns:mc="http://schemas.openxmlformats.org/markup-compatibility/2006">
              <mc:Choice xmlns:v="urn:schemas-microsoft-com:vml" Requires="v">
                <p:oleObj spid="_x0000_s9652" r:id="rId7" imgW="38404800" imgH="9448800" progId="Equation.3">
                  <p:embed/>
                </p:oleObj>
              </mc:Choice>
              <mc:Fallback>
                <p:oleObj r:id="rId7" imgW="38404800" imgH="9448800" progId="Equation.3">
                  <p:embed/>
                  <p:pic>
                    <p:nvPicPr>
                      <p:cNvPr id="0" name="Picture 2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7150" y="3506788"/>
                        <a:ext cx="3514725"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2" name="Object 6">
            <a:extLst>
              <a:ext uri="{FF2B5EF4-FFF2-40B4-BE49-F238E27FC236}">
                <a16:creationId xmlns:a16="http://schemas.microsoft.com/office/drawing/2014/main" id="{77EFCFBB-28C7-41B2-ACB3-063F1C91A353}"/>
              </a:ext>
            </a:extLst>
          </p:cNvPr>
          <p:cNvGraphicFramePr>
            <a:graphicFrameLocks noChangeAspect="1"/>
          </p:cNvGraphicFramePr>
          <p:nvPr/>
        </p:nvGraphicFramePr>
        <p:xfrm>
          <a:off x="2436813" y="4545013"/>
          <a:ext cx="6511925" cy="863600"/>
        </p:xfrm>
        <a:graphic>
          <a:graphicData uri="http://schemas.openxmlformats.org/presentationml/2006/ole">
            <mc:AlternateContent xmlns:mc="http://schemas.openxmlformats.org/markup-compatibility/2006">
              <mc:Choice xmlns:v="urn:schemas-microsoft-com:vml" Requires="v">
                <p:oleObj spid="_x0000_s9653" name="公式" r:id="rId9" imgW="71018400" imgH="9448800" progId="Equation.3">
                  <p:embed/>
                </p:oleObj>
              </mc:Choice>
              <mc:Fallback>
                <p:oleObj name="公式" r:id="rId9" imgW="71018400" imgH="9448800" progId="Equation.3">
                  <p:embed/>
                  <p:pic>
                    <p:nvPicPr>
                      <p:cNvPr id="0" name="Picture 2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6813" y="4545013"/>
                        <a:ext cx="651192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3" name="Text Box 13">
            <a:extLst>
              <a:ext uri="{FF2B5EF4-FFF2-40B4-BE49-F238E27FC236}">
                <a16:creationId xmlns:a16="http://schemas.microsoft.com/office/drawing/2014/main" id="{F0A3CD89-DBC2-430C-86CE-DDD00DB20C80}"/>
              </a:ext>
            </a:extLst>
          </p:cNvPr>
          <p:cNvSpPr txBox="1">
            <a:spLocks noChangeArrowheads="1"/>
          </p:cNvSpPr>
          <p:nvPr/>
        </p:nvSpPr>
        <p:spPr bwMode="auto">
          <a:xfrm>
            <a:off x="593725" y="1728788"/>
            <a:ext cx="1570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一阶： </a:t>
            </a:r>
          </a:p>
        </p:txBody>
      </p:sp>
      <p:sp>
        <p:nvSpPr>
          <p:cNvPr id="19464" name="Text Box 14">
            <a:extLst>
              <a:ext uri="{FF2B5EF4-FFF2-40B4-BE49-F238E27FC236}">
                <a16:creationId xmlns:a16="http://schemas.microsoft.com/office/drawing/2014/main" id="{3E9C41FF-9D84-48C5-B482-FC0261964579}"/>
              </a:ext>
            </a:extLst>
          </p:cNvPr>
          <p:cNvSpPr txBox="1">
            <a:spLocks noChangeArrowheads="1"/>
          </p:cNvSpPr>
          <p:nvPr/>
        </p:nvSpPr>
        <p:spPr bwMode="auto">
          <a:xfrm>
            <a:off x="593725" y="2693988"/>
            <a:ext cx="149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二阶： </a:t>
            </a:r>
          </a:p>
        </p:txBody>
      </p:sp>
      <p:sp>
        <p:nvSpPr>
          <p:cNvPr id="19465" name="Text Box 15">
            <a:extLst>
              <a:ext uri="{FF2B5EF4-FFF2-40B4-BE49-F238E27FC236}">
                <a16:creationId xmlns:a16="http://schemas.microsoft.com/office/drawing/2014/main" id="{B8ADA33D-E5E3-411B-92AA-CF505D59491D}"/>
              </a:ext>
            </a:extLst>
          </p:cNvPr>
          <p:cNvSpPr txBox="1">
            <a:spLocks noChangeArrowheads="1"/>
          </p:cNvSpPr>
          <p:nvPr/>
        </p:nvSpPr>
        <p:spPr bwMode="auto">
          <a:xfrm>
            <a:off x="593725" y="3659188"/>
            <a:ext cx="1782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三阶： </a:t>
            </a:r>
          </a:p>
        </p:txBody>
      </p:sp>
      <p:sp>
        <p:nvSpPr>
          <p:cNvPr id="19466" name="Text Box 16">
            <a:extLst>
              <a:ext uri="{FF2B5EF4-FFF2-40B4-BE49-F238E27FC236}">
                <a16:creationId xmlns:a16="http://schemas.microsoft.com/office/drawing/2014/main" id="{24C99B7B-CE05-43DC-9EA4-C57148AF4552}"/>
              </a:ext>
            </a:extLst>
          </p:cNvPr>
          <p:cNvSpPr txBox="1">
            <a:spLocks noChangeArrowheads="1"/>
          </p:cNvSpPr>
          <p:nvPr/>
        </p:nvSpPr>
        <p:spPr bwMode="auto">
          <a:xfrm>
            <a:off x="593725" y="4624388"/>
            <a:ext cx="1403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四阶：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91">
            <a:extLst>
              <a:ext uri="{FF2B5EF4-FFF2-40B4-BE49-F238E27FC236}">
                <a16:creationId xmlns:a16="http://schemas.microsoft.com/office/drawing/2014/main" id="{A3ACAC88-5CCC-4F66-BFA3-4E55B271D791}"/>
              </a:ext>
            </a:extLst>
          </p:cNvPr>
          <p:cNvSpPr>
            <a:spLocks noGrp="1"/>
          </p:cNvSpPr>
          <p:nvPr>
            <p:ph type="title"/>
          </p:nvPr>
        </p:nvSpPr>
        <p:spPr>
          <a:xfrm>
            <a:off x="120" y="457200"/>
            <a:ext cx="5207291" cy="1371600"/>
          </a:xfrm>
        </p:spPr>
        <p:txBody>
          <a:bodyPr anchor="t"/>
          <a:lstStyle/>
          <a:p>
            <a:pPr>
              <a:buFontTx/>
              <a:buBlip>
                <a:blip r:embed="rId4"/>
              </a:buBlip>
            </a:pPr>
            <a:r>
              <a:rPr lang="zh-CN" altLang="en-US" sz="3600" dirty="0"/>
              <a:t> 数字滤波器的技术指标</a:t>
            </a:r>
          </a:p>
        </p:txBody>
      </p:sp>
      <p:sp>
        <p:nvSpPr>
          <p:cNvPr id="5127" name="Text Box 88">
            <a:extLst>
              <a:ext uri="{FF2B5EF4-FFF2-40B4-BE49-F238E27FC236}">
                <a16:creationId xmlns:a16="http://schemas.microsoft.com/office/drawing/2014/main" id="{A4366D33-3AC6-401D-9AEC-E0AF58106D8B}"/>
              </a:ext>
            </a:extLst>
          </p:cNvPr>
          <p:cNvSpPr txBox="1">
            <a:spLocks noChangeArrowheads="1"/>
          </p:cNvSpPr>
          <p:nvPr/>
        </p:nvSpPr>
        <p:spPr bwMode="auto">
          <a:xfrm>
            <a:off x="6101850" y="4356081"/>
            <a:ext cx="2933700" cy="461963"/>
          </a:xfrm>
          <a:prstGeom prst="rect">
            <a:avLst/>
          </a:prstGeom>
          <a:noFill/>
          <a:ln w="9525">
            <a:noFill/>
            <a:miter lim="800000"/>
            <a:headEnd/>
            <a:tailEnd/>
          </a:ln>
        </p:spPr>
        <p:txBody>
          <a:bodyPr>
            <a:spAutoFit/>
          </a:bodyPr>
          <a:lstStyle/>
          <a:p>
            <a:pPr>
              <a:spcBef>
                <a:spcPct val="50000"/>
              </a:spcBef>
              <a:defRPr/>
            </a:pPr>
            <a:r>
              <a:rPr lang="en-US" altLang="zh-CN" sz="2400" b="1" i="1" dirty="0">
                <a:solidFill>
                  <a:schemeClr val="bg2">
                    <a:lumMod val="60000"/>
                    <a:lumOff val="40000"/>
                  </a:schemeClr>
                </a:solidFill>
                <a:latin typeface="+mj-lt"/>
              </a:rPr>
              <a:t>A</a:t>
            </a:r>
            <a:r>
              <a:rPr lang="en-US" altLang="zh-CN" sz="2400" b="1" baseline="-25000" dirty="0">
                <a:solidFill>
                  <a:schemeClr val="bg2">
                    <a:lumMod val="60000"/>
                    <a:lumOff val="40000"/>
                  </a:schemeClr>
                </a:solidFill>
                <a:latin typeface="+mj-lt"/>
              </a:rPr>
              <a:t>p</a:t>
            </a:r>
            <a:r>
              <a:rPr lang="zh-CN" altLang="en-US" sz="2400" b="1" dirty="0">
                <a:solidFill>
                  <a:schemeClr val="bg2">
                    <a:lumMod val="60000"/>
                    <a:lumOff val="40000"/>
                  </a:schemeClr>
                </a:solidFill>
                <a:latin typeface="+mj-lt"/>
              </a:rPr>
              <a:t>通带</a:t>
            </a:r>
            <a:r>
              <a:rPr lang="zh-CN" altLang="en-US" sz="2400" b="1" dirty="0">
                <a:solidFill>
                  <a:srgbClr val="FF0000"/>
                </a:solidFill>
                <a:latin typeface="+mj-lt"/>
              </a:rPr>
              <a:t>最大</a:t>
            </a:r>
            <a:r>
              <a:rPr lang="zh-CN" altLang="en-US" sz="2400" b="1" dirty="0">
                <a:solidFill>
                  <a:schemeClr val="bg2">
                    <a:lumMod val="60000"/>
                    <a:lumOff val="40000"/>
                  </a:schemeClr>
                </a:solidFill>
                <a:latin typeface="+mj-lt"/>
              </a:rPr>
              <a:t>衰减</a:t>
            </a:r>
            <a:r>
              <a:rPr lang="en-US" altLang="zh-CN" sz="2400" b="1" dirty="0">
                <a:solidFill>
                  <a:schemeClr val="bg2">
                    <a:lumMod val="60000"/>
                    <a:lumOff val="40000"/>
                  </a:schemeClr>
                </a:solidFill>
                <a:latin typeface="+mj-lt"/>
              </a:rPr>
              <a:t>(dB)</a:t>
            </a:r>
          </a:p>
        </p:txBody>
      </p:sp>
      <p:grpSp>
        <p:nvGrpSpPr>
          <p:cNvPr id="2" name="Group 11">
            <a:extLst>
              <a:ext uri="{FF2B5EF4-FFF2-40B4-BE49-F238E27FC236}">
                <a16:creationId xmlns:a16="http://schemas.microsoft.com/office/drawing/2014/main" id="{9D32A3A6-8AA2-455D-8B5C-9644E78FA863}"/>
              </a:ext>
            </a:extLst>
          </p:cNvPr>
          <p:cNvGrpSpPr>
            <a:grpSpLocks/>
          </p:cNvGrpSpPr>
          <p:nvPr/>
        </p:nvGrpSpPr>
        <p:grpSpPr bwMode="auto">
          <a:xfrm>
            <a:off x="4724396" y="304882"/>
            <a:ext cx="4330700" cy="3505200"/>
            <a:chOff x="0" y="0"/>
            <a:chExt cx="7511" cy="6005"/>
          </a:xfrm>
        </p:grpSpPr>
        <p:grpSp>
          <p:nvGrpSpPr>
            <p:cNvPr id="2058" name="Group 12">
              <a:extLst>
                <a:ext uri="{FF2B5EF4-FFF2-40B4-BE49-F238E27FC236}">
                  <a16:creationId xmlns:a16="http://schemas.microsoft.com/office/drawing/2014/main" id="{5B48CB70-D406-4B79-BD50-5FF6FE078FFF}"/>
                </a:ext>
              </a:extLst>
            </p:cNvPr>
            <p:cNvGrpSpPr>
              <a:grpSpLocks/>
            </p:cNvGrpSpPr>
            <p:nvPr/>
          </p:nvGrpSpPr>
          <p:grpSpPr bwMode="auto">
            <a:xfrm>
              <a:off x="0" y="0"/>
              <a:ext cx="7511" cy="6005"/>
              <a:chOff x="0" y="0"/>
              <a:chExt cx="3004" cy="2402"/>
            </a:xfrm>
          </p:grpSpPr>
          <p:sp>
            <p:nvSpPr>
              <p:cNvPr id="2061" name="Oval 96">
                <a:extLst>
                  <a:ext uri="{FF2B5EF4-FFF2-40B4-BE49-F238E27FC236}">
                    <a16:creationId xmlns:a16="http://schemas.microsoft.com/office/drawing/2014/main" id="{6A734B92-D468-4A6F-9447-ECA982934F51}"/>
                  </a:ext>
                </a:extLst>
              </p:cNvPr>
              <p:cNvSpPr>
                <a:spLocks noChangeArrowheads="1"/>
              </p:cNvSpPr>
              <p:nvPr/>
            </p:nvSpPr>
            <p:spPr bwMode="auto">
              <a:xfrm>
                <a:off x="1614" y="1847"/>
                <a:ext cx="112" cy="11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2062" name="Oval 95">
                <a:extLst>
                  <a:ext uri="{FF2B5EF4-FFF2-40B4-BE49-F238E27FC236}">
                    <a16:creationId xmlns:a16="http://schemas.microsoft.com/office/drawing/2014/main" id="{94956C4C-E4C9-4481-82A8-8BBE5640F269}"/>
                  </a:ext>
                </a:extLst>
              </p:cNvPr>
              <p:cNvSpPr>
                <a:spLocks noChangeArrowheads="1"/>
              </p:cNvSpPr>
              <p:nvPr/>
            </p:nvSpPr>
            <p:spPr bwMode="auto">
              <a:xfrm>
                <a:off x="1334" y="615"/>
                <a:ext cx="112" cy="11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grpSp>
            <p:nvGrpSpPr>
              <p:cNvPr id="2063" name="Group 15">
                <a:extLst>
                  <a:ext uri="{FF2B5EF4-FFF2-40B4-BE49-F238E27FC236}">
                    <a16:creationId xmlns:a16="http://schemas.microsoft.com/office/drawing/2014/main" id="{C7BA454D-8704-40B0-9409-BF4357A4E835}"/>
                  </a:ext>
                </a:extLst>
              </p:cNvPr>
              <p:cNvGrpSpPr>
                <a:grpSpLocks/>
              </p:cNvGrpSpPr>
              <p:nvPr/>
            </p:nvGrpSpPr>
            <p:grpSpPr bwMode="auto">
              <a:xfrm>
                <a:off x="0" y="0"/>
                <a:ext cx="3004" cy="2402"/>
                <a:chOff x="0" y="0"/>
                <a:chExt cx="3004" cy="2402"/>
              </a:xfrm>
            </p:grpSpPr>
            <p:sp>
              <p:nvSpPr>
                <p:cNvPr id="2064" name="Line 4">
                  <a:extLst>
                    <a:ext uri="{FF2B5EF4-FFF2-40B4-BE49-F238E27FC236}">
                      <a16:creationId xmlns:a16="http://schemas.microsoft.com/office/drawing/2014/main" id="{0351A674-E88E-4B78-A13F-18BBDE18787A}"/>
                    </a:ext>
                  </a:extLst>
                </p:cNvPr>
                <p:cNvSpPr>
                  <a:spLocks noChangeShapeType="1"/>
                </p:cNvSpPr>
                <p:nvPr/>
              </p:nvSpPr>
              <p:spPr bwMode="auto">
                <a:xfrm>
                  <a:off x="487" y="2081"/>
                  <a:ext cx="2266" cy="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5" name="Freeform 5">
                  <a:extLst>
                    <a:ext uri="{FF2B5EF4-FFF2-40B4-BE49-F238E27FC236}">
                      <a16:creationId xmlns:a16="http://schemas.microsoft.com/office/drawing/2014/main" id="{86F0D87D-B26A-4178-98C5-EDA7EDDF3378}"/>
                    </a:ext>
                  </a:extLst>
                </p:cNvPr>
                <p:cNvSpPr>
                  <a:spLocks/>
                </p:cNvSpPr>
                <p:nvPr/>
              </p:nvSpPr>
              <p:spPr bwMode="auto">
                <a:xfrm>
                  <a:off x="2740" y="2056"/>
                  <a:ext cx="109" cy="70"/>
                </a:xfrm>
                <a:custGeom>
                  <a:avLst/>
                  <a:gdLst>
                    <a:gd name="T0" fmla="*/ 7 w 109"/>
                    <a:gd name="T1" fmla="*/ 0 h 70"/>
                    <a:gd name="T2" fmla="*/ 109 w 109"/>
                    <a:gd name="T3" fmla="*/ 38 h 70"/>
                    <a:gd name="T4" fmla="*/ 0 w 109"/>
                    <a:gd name="T5" fmla="*/ 70 h 70"/>
                    <a:gd name="T6" fmla="*/ 7 w 109"/>
                    <a:gd name="T7" fmla="*/ 0 h 70"/>
                    <a:gd name="T8" fmla="*/ 0 60000 65536"/>
                    <a:gd name="T9" fmla="*/ 0 60000 65536"/>
                    <a:gd name="T10" fmla="*/ 0 60000 65536"/>
                    <a:gd name="T11" fmla="*/ 0 60000 65536"/>
                    <a:gd name="T12" fmla="*/ 0 w 109"/>
                    <a:gd name="T13" fmla="*/ 0 h 70"/>
                    <a:gd name="T14" fmla="*/ 109 w 109"/>
                    <a:gd name="T15" fmla="*/ 70 h 70"/>
                  </a:gdLst>
                  <a:ahLst/>
                  <a:cxnLst>
                    <a:cxn ang="T8">
                      <a:pos x="T0" y="T1"/>
                    </a:cxn>
                    <a:cxn ang="T9">
                      <a:pos x="T2" y="T3"/>
                    </a:cxn>
                    <a:cxn ang="T10">
                      <a:pos x="T4" y="T5"/>
                    </a:cxn>
                    <a:cxn ang="T11">
                      <a:pos x="T6" y="T7"/>
                    </a:cxn>
                  </a:cxnLst>
                  <a:rect l="T12" t="T13" r="T14" b="T15"/>
                  <a:pathLst>
                    <a:path w="109" h="70">
                      <a:moveTo>
                        <a:pt x="7" y="0"/>
                      </a:moveTo>
                      <a:lnTo>
                        <a:pt x="109" y="38"/>
                      </a:lnTo>
                      <a:lnTo>
                        <a:pt x="0" y="7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6" name="Line 6">
                  <a:extLst>
                    <a:ext uri="{FF2B5EF4-FFF2-40B4-BE49-F238E27FC236}">
                      <a16:creationId xmlns:a16="http://schemas.microsoft.com/office/drawing/2014/main" id="{3CCA7312-3009-47D7-83E7-EC64FEEA6C33}"/>
                    </a:ext>
                  </a:extLst>
                </p:cNvPr>
                <p:cNvSpPr>
                  <a:spLocks noChangeShapeType="1"/>
                </p:cNvSpPr>
                <p:nvPr/>
              </p:nvSpPr>
              <p:spPr bwMode="auto">
                <a:xfrm flipV="1">
                  <a:off x="487" y="126"/>
                  <a:ext cx="1" cy="195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7" name="Freeform 7">
                  <a:extLst>
                    <a:ext uri="{FF2B5EF4-FFF2-40B4-BE49-F238E27FC236}">
                      <a16:creationId xmlns:a16="http://schemas.microsoft.com/office/drawing/2014/main" id="{E14CB49E-6E83-4083-B518-5EDCAA94A498}"/>
                    </a:ext>
                  </a:extLst>
                </p:cNvPr>
                <p:cNvSpPr>
                  <a:spLocks/>
                </p:cNvSpPr>
                <p:nvPr/>
              </p:nvSpPr>
              <p:spPr bwMode="auto">
                <a:xfrm>
                  <a:off x="455" y="29"/>
                  <a:ext cx="70" cy="110"/>
                </a:xfrm>
                <a:custGeom>
                  <a:avLst/>
                  <a:gdLst>
                    <a:gd name="T0" fmla="*/ 0 w 70"/>
                    <a:gd name="T1" fmla="*/ 110 h 110"/>
                    <a:gd name="T2" fmla="*/ 32 w 70"/>
                    <a:gd name="T3" fmla="*/ 0 h 110"/>
                    <a:gd name="T4" fmla="*/ 70 w 70"/>
                    <a:gd name="T5" fmla="*/ 110 h 110"/>
                    <a:gd name="T6" fmla="*/ 0 w 70"/>
                    <a:gd name="T7" fmla="*/ 110 h 110"/>
                    <a:gd name="T8" fmla="*/ 0 60000 65536"/>
                    <a:gd name="T9" fmla="*/ 0 60000 65536"/>
                    <a:gd name="T10" fmla="*/ 0 60000 65536"/>
                    <a:gd name="T11" fmla="*/ 0 60000 65536"/>
                    <a:gd name="T12" fmla="*/ 0 w 70"/>
                    <a:gd name="T13" fmla="*/ 0 h 110"/>
                    <a:gd name="T14" fmla="*/ 70 w 70"/>
                    <a:gd name="T15" fmla="*/ 110 h 110"/>
                  </a:gdLst>
                  <a:ahLst/>
                  <a:cxnLst>
                    <a:cxn ang="T8">
                      <a:pos x="T0" y="T1"/>
                    </a:cxn>
                    <a:cxn ang="T9">
                      <a:pos x="T2" y="T3"/>
                    </a:cxn>
                    <a:cxn ang="T10">
                      <a:pos x="T4" y="T5"/>
                    </a:cxn>
                    <a:cxn ang="T11">
                      <a:pos x="T6" y="T7"/>
                    </a:cxn>
                  </a:cxnLst>
                  <a:rect l="T12" t="T13" r="T14" b="T15"/>
                  <a:pathLst>
                    <a:path w="70" h="110">
                      <a:moveTo>
                        <a:pt x="0" y="110"/>
                      </a:moveTo>
                      <a:lnTo>
                        <a:pt x="32" y="0"/>
                      </a:lnTo>
                      <a:lnTo>
                        <a:pt x="70" y="110"/>
                      </a:lnTo>
                      <a:lnTo>
                        <a:pt x="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8" name="Rectangle 8">
                  <a:extLst>
                    <a:ext uri="{FF2B5EF4-FFF2-40B4-BE49-F238E27FC236}">
                      <a16:creationId xmlns:a16="http://schemas.microsoft.com/office/drawing/2014/main" id="{EBD70F46-2688-42C9-A1E7-904BDE8B8577}"/>
                    </a:ext>
                  </a:extLst>
                </p:cNvPr>
                <p:cNvSpPr>
                  <a:spLocks noChangeArrowheads="1"/>
                </p:cNvSpPr>
                <p:nvPr/>
              </p:nvSpPr>
              <p:spPr bwMode="auto">
                <a:xfrm>
                  <a:off x="326" y="364"/>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p>
              </p:txBody>
            </p:sp>
            <p:sp>
              <p:nvSpPr>
                <p:cNvPr id="2069" name="Rectangle 9">
                  <a:extLst>
                    <a:ext uri="{FF2B5EF4-FFF2-40B4-BE49-F238E27FC236}">
                      <a16:creationId xmlns:a16="http://schemas.microsoft.com/office/drawing/2014/main" id="{97A99086-9736-47FF-8E76-24A703BDFF04}"/>
                    </a:ext>
                  </a:extLst>
                </p:cNvPr>
                <p:cNvSpPr>
                  <a:spLocks noChangeArrowheads="1"/>
                </p:cNvSpPr>
                <p:nvPr/>
              </p:nvSpPr>
              <p:spPr bwMode="auto">
                <a:xfrm>
                  <a:off x="448" y="2081"/>
                  <a:ext cx="1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500"/>
                    <a:t>0</a:t>
                  </a:r>
                </a:p>
              </p:txBody>
            </p:sp>
            <p:sp>
              <p:nvSpPr>
                <p:cNvPr id="2070" name="Line 10">
                  <a:extLst>
                    <a:ext uri="{FF2B5EF4-FFF2-40B4-BE49-F238E27FC236}">
                      <a16:creationId xmlns:a16="http://schemas.microsoft.com/office/drawing/2014/main" id="{6E81A85F-9362-49C0-ACAF-94FAD542FFAF}"/>
                    </a:ext>
                  </a:extLst>
                </p:cNvPr>
                <p:cNvSpPr>
                  <a:spLocks noChangeShapeType="1"/>
                </p:cNvSpPr>
                <p:nvPr/>
              </p:nvSpPr>
              <p:spPr bwMode="auto">
                <a:xfrm>
                  <a:off x="1675" y="1895"/>
                  <a:ext cx="114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1" name="Rectangle 11">
                  <a:extLst>
                    <a:ext uri="{FF2B5EF4-FFF2-40B4-BE49-F238E27FC236}">
                      <a16:creationId xmlns:a16="http://schemas.microsoft.com/office/drawing/2014/main" id="{E1E3854D-8036-487E-9AE6-0F33D846A92B}"/>
                    </a:ext>
                  </a:extLst>
                </p:cNvPr>
                <p:cNvSpPr>
                  <a:spLocks noChangeArrowheads="1"/>
                </p:cNvSpPr>
                <p:nvPr/>
              </p:nvSpPr>
              <p:spPr bwMode="auto">
                <a:xfrm>
                  <a:off x="750" y="1631"/>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通带</a:t>
                  </a:r>
                </a:p>
              </p:txBody>
            </p:sp>
            <p:sp>
              <p:nvSpPr>
                <p:cNvPr id="2072" name="Rectangle 12">
                  <a:extLst>
                    <a:ext uri="{FF2B5EF4-FFF2-40B4-BE49-F238E27FC236}">
                      <a16:creationId xmlns:a16="http://schemas.microsoft.com/office/drawing/2014/main" id="{99D36A51-1833-497D-8A4A-802AC9BC3B5C}"/>
                    </a:ext>
                  </a:extLst>
                </p:cNvPr>
                <p:cNvSpPr>
                  <a:spLocks noChangeArrowheads="1"/>
                </p:cNvSpPr>
                <p:nvPr/>
              </p:nvSpPr>
              <p:spPr bwMode="auto">
                <a:xfrm>
                  <a:off x="1681" y="1175"/>
                  <a:ext cx="58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过渡带</a:t>
                  </a:r>
                </a:p>
              </p:txBody>
            </p:sp>
            <p:sp>
              <p:nvSpPr>
                <p:cNvPr id="2073" name="Rectangle 13">
                  <a:extLst>
                    <a:ext uri="{FF2B5EF4-FFF2-40B4-BE49-F238E27FC236}">
                      <a16:creationId xmlns:a16="http://schemas.microsoft.com/office/drawing/2014/main" id="{5B0696C9-4F98-4558-91F3-8EBC4EE0A04C}"/>
                    </a:ext>
                  </a:extLst>
                </p:cNvPr>
                <p:cNvSpPr>
                  <a:spLocks noChangeArrowheads="1"/>
                </p:cNvSpPr>
                <p:nvPr/>
              </p:nvSpPr>
              <p:spPr bwMode="auto">
                <a:xfrm>
                  <a:off x="2040" y="1625"/>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宋体" panose="02010600030101010101" pitchFamily="2" charset="-122"/>
                    </a:rPr>
                    <a:t>阻带</a:t>
                  </a:r>
                </a:p>
              </p:txBody>
            </p:sp>
            <p:sp>
              <p:nvSpPr>
                <p:cNvPr id="2074" name="Freeform 14">
                  <a:extLst>
                    <a:ext uri="{FF2B5EF4-FFF2-40B4-BE49-F238E27FC236}">
                      <a16:creationId xmlns:a16="http://schemas.microsoft.com/office/drawing/2014/main" id="{740889CE-E1D5-451A-857A-9662FFA624C9}"/>
                    </a:ext>
                  </a:extLst>
                </p:cNvPr>
                <p:cNvSpPr>
                  <a:spLocks/>
                </p:cNvSpPr>
                <p:nvPr/>
              </p:nvSpPr>
              <p:spPr bwMode="auto">
                <a:xfrm>
                  <a:off x="487" y="486"/>
                  <a:ext cx="2266" cy="1595"/>
                </a:xfrm>
                <a:custGeom>
                  <a:avLst/>
                  <a:gdLst>
                    <a:gd name="T0" fmla="*/ 32 w 2266"/>
                    <a:gd name="T1" fmla="*/ 0 h 1595"/>
                    <a:gd name="T2" fmla="*/ 83 w 2266"/>
                    <a:gd name="T3" fmla="*/ 7 h 1595"/>
                    <a:gd name="T4" fmla="*/ 128 w 2266"/>
                    <a:gd name="T5" fmla="*/ 26 h 1595"/>
                    <a:gd name="T6" fmla="*/ 180 w 2266"/>
                    <a:gd name="T7" fmla="*/ 45 h 1595"/>
                    <a:gd name="T8" fmla="*/ 224 w 2266"/>
                    <a:gd name="T9" fmla="*/ 64 h 1595"/>
                    <a:gd name="T10" fmla="*/ 269 w 2266"/>
                    <a:gd name="T11" fmla="*/ 90 h 1595"/>
                    <a:gd name="T12" fmla="*/ 321 w 2266"/>
                    <a:gd name="T13" fmla="*/ 116 h 1595"/>
                    <a:gd name="T14" fmla="*/ 366 w 2266"/>
                    <a:gd name="T15" fmla="*/ 129 h 1595"/>
                    <a:gd name="T16" fmla="*/ 417 w 2266"/>
                    <a:gd name="T17" fmla="*/ 154 h 1595"/>
                    <a:gd name="T18" fmla="*/ 462 w 2266"/>
                    <a:gd name="T19" fmla="*/ 167 h 1595"/>
                    <a:gd name="T20" fmla="*/ 513 w 2266"/>
                    <a:gd name="T21" fmla="*/ 174 h 1595"/>
                    <a:gd name="T22" fmla="*/ 558 w 2266"/>
                    <a:gd name="T23" fmla="*/ 174 h 1595"/>
                    <a:gd name="T24" fmla="*/ 610 w 2266"/>
                    <a:gd name="T25" fmla="*/ 154 h 1595"/>
                    <a:gd name="T26" fmla="*/ 655 w 2266"/>
                    <a:gd name="T27" fmla="*/ 129 h 1595"/>
                    <a:gd name="T28" fmla="*/ 706 w 2266"/>
                    <a:gd name="T29" fmla="*/ 97 h 1595"/>
                    <a:gd name="T30" fmla="*/ 732 w 2266"/>
                    <a:gd name="T31" fmla="*/ 64 h 1595"/>
                    <a:gd name="T32" fmla="*/ 764 w 2266"/>
                    <a:gd name="T33" fmla="*/ 32 h 1595"/>
                    <a:gd name="T34" fmla="*/ 815 w 2266"/>
                    <a:gd name="T35" fmla="*/ 0 h 1595"/>
                    <a:gd name="T36" fmla="*/ 847 w 2266"/>
                    <a:gd name="T37" fmla="*/ 26 h 1595"/>
                    <a:gd name="T38" fmla="*/ 886 w 2266"/>
                    <a:gd name="T39" fmla="*/ 97 h 1595"/>
                    <a:gd name="T40" fmla="*/ 911 w 2266"/>
                    <a:gd name="T41" fmla="*/ 225 h 1595"/>
                    <a:gd name="T42" fmla="*/ 944 w 2266"/>
                    <a:gd name="T43" fmla="*/ 399 h 1595"/>
                    <a:gd name="T44" fmla="*/ 982 w 2266"/>
                    <a:gd name="T45" fmla="*/ 598 h 1595"/>
                    <a:gd name="T46" fmla="*/ 1008 w 2266"/>
                    <a:gd name="T47" fmla="*/ 785 h 1595"/>
                    <a:gd name="T48" fmla="*/ 1040 w 2266"/>
                    <a:gd name="T49" fmla="*/ 952 h 1595"/>
                    <a:gd name="T50" fmla="*/ 1066 w 2266"/>
                    <a:gd name="T51" fmla="*/ 1094 h 1595"/>
                    <a:gd name="T52" fmla="*/ 1104 w 2266"/>
                    <a:gd name="T53" fmla="*/ 1209 h 1595"/>
                    <a:gd name="T54" fmla="*/ 1123 w 2266"/>
                    <a:gd name="T55" fmla="*/ 1312 h 1595"/>
                    <a:gd name="T56" fmla="*/ 1162 w 2266"/>
                    <a:gd name="T57" fmla="*/ 1383 h 1595"/>
                    <a:gd name="T58" fmla="*/ 1188 w 2266"/>
                    <a:gd name="T59" fmla="*/ 1447 h 1595"/>
                    <a:gd name="T60" fmla="*/ 1220 w 2266"/>
                    <a:gd name="T61" fmla="*/ 1499 h 1595"/>
                    <a:gd name="T62" fmla="*/ 1245 w 2266"/>
                    <a:gd name="T63" fmla="*/ 1537 h 1595"/>
                    <a:gd name="T64" fmla="*/ 1284 w 2266"/>
                    <a:gd name="T65" fmla="*/ 1570 h 1595"/>
                    <a:gd name="T66" fmla="*/ 1316 w 2266"/>
                    <a:gd name="T67" fmla="*/ 1582 h 1595"/>
                    <a:gd name="T68" fmla="*/ 1354 w 2266"/>
                    <a:gd name="T69" fmla="*/ 1557 h 1595"/>
                    <a:gd name="T70" fmla="*/ 1406 w 2266"/>
                    <a:gd name="T71" fmla="*/ 1531 h 1595"/>
                    <a:gd name="T72" fmla="*/ 1451 w 2266"/>
                    <a:gd name="T73" fmla="*/ 1505 h 1595"/>
                    <a:gd name="T74" fmla="*/ 1502 w 2266"/>
                    <a:gd name="T75" fmla="*/ 1486 h 1595"/>
                    <a:gd name="T76" fmla="*/ 1547 w 2266"/>
                    <a:gd name="T77" fmla="*/ 1473 h 1595"/>
                    <a:gd name="T78" fmla="*/ 1592 w 2266"/>
                    <a:gd name="T79" fmla="*/ 1460 h 1595"/>
                    <a:gd name="T80" fmla="*/ 1643 w 2266"/>
                    <a:gd name="T81" fmla="*/ 1454 h 1595"/>
                    <a:gd name="T82" fmla="*/ 1688 w 2266"/>
                    <a:gd name="T83" fmla="*/ 1447 h 1595"/>
                    <a:gd name="T84" fmla="*/ 1740 w 2266"/>
                    <a:gd name="T85" fmla="*/ 1447 h 1595"/>
                    <a:gd name="T86" fmla="*/ 1785 w 2266"/>
                    <a:gd name="T87" fmla="*/ 1441 h 1595"/>
                    <a:gd name="T88" fmla="*/ 1836 w 2266"/>
                    <a:gd name="T89" fmla="*/ 1441 h 1595"/>
                    <a:gd name="T90" fmla="*/ 1881 w 2266"/>
                    <a:gd name="T91" fmla="*/ 1441 h 1595"/>
                    <a:gd name="T92" fmla="*/ 1932 w 2266"/>
                    <a:gd name="T93" fmla="*/ 1441 h 1595"/>
                    <a:gd name="T94" fmla="*/ 1977 w 2266"/>
                    <a:gd name="T95" fmla="*/ 1441 h 1595"/>
                    <a:gd name="T96" fmla="*/ 2029 w 2266"/>
                    <a:gd name="T97" fmla="*/ 1441 h 1595"/>
                    <a:gd name="T98" fmla="*/ 2073 w 2266"/>
                    <a:gd name="T99" fmla="*/ 1441 h 1595"/>
                    <a:gd name="T100" fmla="*/ 2125 w 2266"/>
                    <a:gd name="T101" fmla="*/ 1441 h 1595"/>
                    <a:gd name="T102" fmla="*/ 2170 w 2266"/>
                    <a:gd name="T103" fmla="*/ 1441 h 1595"/>
                    <a:gd name="T104" fmla="*/ 2221 w 2266"/>
                    <a:gd name="T105" fmla="*/ 1441 h 1595"/>
                    <a:gd name="T106" fmla="*/ 2266 w 2266"/>
                    <a:gd name="T107" fmla="*/ 1441 h 159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66"/>
                    <a:gd name="T163" fmla="*/ 0 h 1595"/>
                    <a:gd name="T164" fmla="*/ 2266 w 2266"/>
                    <a:gd name="T165" fmla="*/ 1595 h 159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66" h="1595">
                      <a:moveTo>
                        <a:pt x="0" y="0"/>
                      </a:moveTo>
                      <a:lnTo>
                        <a:pt x="6" y="0"/>
                      </a:lnTo>
                      <a:lnTo>
                        <a:pt x="19" y="0"/>
                      </a:lnTo>
                      <a:lnTo>
                        <a:pt x="32" y="0"/>
                      </a:lnTo>
                      <a:lnTo>
                        <a:pt x="45" y="7"/>
                      </a:lnTo>
                      <a:lnTo>
                        <a:pt x="58" y="7"/>
                      </a:lnTo>
                      <a:lnTo>
                        <a:pt x="70" y="7"/>
                      </a:lnTo>
                      <a:lnTo>
                        <a:pt x="83" y="7"/>
                      </a:lnTo>
                      <a:lnTo>
                        <a:pt x="90" y="19"/>
                      </a:lnTo>
                      <a:lnTo>
                        <a:pt x="102" y="19"/>
                      </a:lnTo>
                      <a:lnTo>
                        <a:pt x="115" y="26"/>
                      </a:lnTo>
                      <a:lnTo>
                        <a:pt x="128" y="26"/>
                      </a:lnTo>
                      <a:lnTo>
                        <a:pt x="141" y="32"/>
                      </a:lnTo>
                      <a:lnTo>
                        <a:pt x="154" y="32"/>
                      </a:lnTo>
                      <a:lnTo>
                        <a:pt x="167" y="45"/>
                      </a:lnTo>
                      <a:lnTo>
                        <a:pt x="180" y="45"/>
                      </a:lnTo>
                      <a:lnTo>
                        <a:pt x="186" y="52"/>
                      </a:lnTo>
                      <a:lnTo>
                        <a:pt x="199" y="58"/>
                      </a:lnTo>
                      <a:lnTo>
                        <a:pt x="212" y="64"/>
                      </a:lnTo>
                      <a:lnTo>
                        <a:pt x="224" y="64"/>
                      </a:lnTo>
                      <a:lnTo>
                        <a:pt x="237" y="71"/>
                      </a:lnTo>
                      <a:lnTo>
                        <a:pt x="250" y="84"/>
                      </a:lnTo>
                      <a:lnTo>
                        <a:pt x="263" y="84"/>
                      </a:lnTo>
                      <a:lnTo>
                        <a:pt x="269" y="90"/>
                      </a:lnTo>
                      <a:lnTo>
                        <a:pt x="282" y="97"/>
                      </a:lnTo>
                      <a:lnTo>
                        <a:pt x="295" y="109"/>
                      </a:lnTo>
                      <a:lnTo>
                        <a:pt x="308" y="109"/>
                      </a:lnTo>
                      <a:lnTo>
                        <a:pt x="321" y="116"/>
                      </a:lnTo>
                      <a:lnTo>
                        <a:pt x="334" y="122"/>
                      </a:lnTo>
                      <a:lnTo>
                        <a:pt x="346" y="122"/>
                      </a:lnTo>
                      <a:lnTo>
                        <a:pt x="359" y="129"/>
                      </a:lnTo>
                      <a:lnTo>
                        <a:pt x="366" y="129"/>
                      </a:lnTo>
                      <a:lnTo>
                        <a:pt x="379" y="142"/>
                      </a:lnTo>
                      <a:lnTo>
                        <a:pt x="391" y="148"/>
                      </a:lnTo>
                      <a:lnTo>
                        <a:pt x="404" y="148"/>
                      </a:lnTo>
                      <a:lnTo>
                        <a:pt x="417" y="154"/>
                      </a:lnTo>
                      <a:lnTo>
                        <a:pt x="430" y="154"/>
                      </a:lnTo>
                      <a:lnTo>
                        <a:pt x="443" y="167"/>
                      </a:lnTo>
                      <a:lnTo>
                        <a:pt x="456" y="167"/>
                      </a:lnTo>
                      <a:lnTo>
                        <a:pt x="462" y="167"/>
                      </a:lnTo>
                      <a:lnTo>
                        <a:pt x="475" y="174"/>
                      </a:lnTo>
                      <a:lnTo>
                        <a:pt x="488" y="174"/>
                      </a:lnTo>
                      <a:lnTo>
                        <a:pt x="501" y="174"/>
                      </a:lnTo>
                      <a:lnTo>
                        <a:pt x="513" y="174"/>
                      </a:lnTo>
                      <a:lnTo>
                        <a:pt x="526" y="174"/>
                      </a:lnTo>
                      <a:lnTo>
                        <a:pt x="539" y="174"/>
                      </a:lnTo>
                      <a:lnTo>
                        <a:pt x="552" y="174"/>
                      </a:lnTo>
                      <a:lnTo>
                        <a:pt x="558" y="174"/>
                      </a:lnTo>
                      <a:lnTo>
                        <a:pt x="571" y="167"/>
                      </a:lnTo>
                      <a:lnTo>
                        <a:pt x="584" y="167"/>
                      </a:lnTo>
                      <a:lnTo>
                        <a:pt x="597" y="167"/>
                      </a:lnTo>
                      <a:lnTo>
                        <a:pt x="610" y="154"/>
                      </a:lnTo>
                      <a:lnTo>
                        <a:pt x="623" y="148"/>
                      </a:lnTo>
                      <a:lnTo>
                        <a:pt x="635" y="148"/>
                      </a:lnTo>
                      <a:lnTo>
                        <a:pt x="648" y="142"/>
                      </a:lnTo>
                      <a:lnTo>
                        <a:pt x="655" y="129"/>
                      </a:lnTo>
                      <a:lnTo>
                        <a:pt x="667" y="122"/>
                      </a:lnTo>
                      <a:lnTo>
                        <a:pt x="680" y="116"/>
                      </a:lnTo>
                      <a:lnTo>
                        <a:pt x="693" y="109"/>
                      </a:lnTo>
                      <a:lnTo>
                        <a:pt x="706" y="97"/>
                      </a:lnTo>
                      <a:lnTo>
                        <a:pt x="706" y="90"/>
                      </a:lnTo>
                      <a:lnTo>
                        <a:pt x="719" y="84"/>
                      </a:lnTo>
                      <a:lnTo>
                        <a:pt x="732" y="71"/>
                      </a:lnTo>
                      <a:lnTo>
                        <a:pt x="732" y="64"/>
                      </a:lnTo>
                      <a:lnTo>
                        <a:pt x="745" y="58"/>
                      </a:lnTo>
                      <a:lnTo>
                        <a:pt x="751" y="52"/>
                      </a:lnTo>
                      <a:lnTo>
                        <a:pt x="751" y="45"/>
                      </a:lnTo>
                      <a:lnTo>
                        <a:pt x="764" y="32"/>
                      </a:lnTo>
                      <a:lnTo>
                        <a:pt x="777" y="26"/>
                      </a:lnTo>
                      <a:lnTo>
                        <a:pt x="789" y="19"/>
                      </a:lnTo>
                      <a:lnTo>
                        <a:pt x="802" y="7"/>
                      </a:lnTo>
                      <a:lnTo>
                        <a:pt x="815" y="0"/>
                      </a:lnTo>
                      <a:lnTo>
                        <a:pt x="828" y="0"/>
                      </a:lnTo>
                      <a:lnTo>
                        <a:pt x="841" y="7"/>
                      </a:lnTo>
                      <a:lnTo>
                        <a:pt x="847" y="19"/>
                      </a:lnTo>
                      <a:lnTo>
                        <a:pt x="847" y="26"/>
                      </a:lnTo>
                      <a:lnTo>
                        <a:pt x="860" y="32"/>
                      </a:lnTo>
                      <a:lnTo>
                        <a:pt x="873" y="52"/>
                      </a:lnTo>
                      <a:lnTo>
                        <a:pt x="873" y="71"/>
                      </a:lnTo>
                      <a:lnTo>
                        <a:pt x="886" y="97"/>
                      </a:lnTo>
                      <a:lnTo>
                        <a:pt x="899" y="122"/>
                      </a:lnTo>
                      <a:lnTo>
                        <a:pt x="899" y="154"/>
                      </a:lnTo>
                      <a:lnTo>
                        <a:pt x="911" y="187"/>
                      </a:lnTo>
                      <a:lnTo>
                        <a:pt x="911" y="225"/>
                      </a:lnTo>
                      <a:lnTo>
                        <a:pt x="924" y="264"/>
                      </a:lnTo>
                      <a:lnTo>
                        <a:pt x="931" y="315"/>
                      </a:lnTo>
                      <a:lnTo>
                        <a:pt x="931" y="354"/>
                      </a:lnTo>
                      <a:lnTo>
                        <a:pt x="944" y="399"/>
                      </a:lnTo>
                      <a:lnTo>
                        <a:pt x="956" y="457"/>
                      </a:lnTo>
                      <a:lnTo>
                        <a:pt x="956" y="502"/>
                      </a:lnTo>
                      <a:lnTo>
                        <a:pt x="969" y="553"/>
                      </a:lnTo>
                      <a:lnTo>
                        <a:pt x="982" y="598"/>
                      </a:lnTo>
                      <a:lnTo>
                        <a:pt x="982" y="650"/>
                      </a:lnTo>
                      <a:lnTo>
                        <a:pt x="995" y="701"/>
                      </a:lnTo>
                      <a:lnTo>
                        <a:pt x="995" y="740"/>
                      </a:lnTo>
                      <a:lnTo>
                        <a:pt x="1008" y="785"/>
                      </a:lnTo>
                      <a:lnTo>
                        <a:pt x="1021" y="830"/>
                      </a:lnTo>
                      <a:lnTo>
                        <a:pt x="1021" y="868"/>
                      </a:lnTo>
                      <a:lnTo>
                        <a:pt x="1027" y="913"/>
                      </a:lnTo>
                      <a:lnTo>
                        <a:pt x="1040" y="952"/>
                      </a:lnTo>
                      <a:lnTo>
                        <a:pt x="1040" y="991"/>
                      </a:lnTo>
                      <a:lnTo>
                        <a:pt x="1053" y="1029"/>
                      </a:lnTo>
                      <a:lnTo>
                        <a:pt x="1053" y="1061"/>
                      </a:lnTo>
                      <a:lnTo>
                        <a:pt x="1066" y="1094"/>
                      </a:lnTo>
                      <a:lnTo>
                        <a:pt x="1078" y="1126"/>
                      </a:lnTo>
                      <a:lnTo>
                        <a:pt x="1078" y="1158"/>
                      </a:lnTo>
                      <a:lnTo>
                        <a:pt x="1091" y="1184"/>
                      </a:lnTo>
                      <a:lnTo>
                        <a:pt x="1104" y="1209"/>
                      </a:lnTo>
                      <a:lnTo>
                        <a:pt x="1104" y="1235"/>
                      </a:lnTo>
                      <a:lnTo>
                        <a:pt x="1117" y="1254"/>
                      </a:lnTo>
                      <a:lnTo>
                        <a:pt x="1123" y="1280"/>
                      </a:lnTo>
                      <a:lnTo>
                        <a:pt x="1123" y="1312"/>
                      </a:lnTo>
                      <a:lnTo>
                        <a:pt x="1136" y="1325"/>
                      </a:lnTo>
                      <a:lnTo>
                        <a:pt x="1136" y="1351"/>
                      </a:lnTo>
                      <a:lnTo>
                        <a:pt x="1149" y="1364"/>
                      </a:lnTo>
                      <a:lnTo>
                        <a:pt x="1162" y="1383"/>
                      </a:lnTo>
                      <a:lnTo>
                        <a:pt x="1162" y="1396"/>
                      </a:lnTo>
                      <a:lnTo>
                        <a:pt x="1175" y="1415"/>
                      </a:lnTo>
                      <a:lnTo>
                        <a:pt x="1188" y="1434"/>
                      </a:lnTo>
                      <a:lnTo>
                        <a:pt x="1188" y="1447"/>
                      </a:lnTo>
                      <a:lnTo>
                        <a:pt x="1200" y="1454"/>
                      </a:lnTo>
                      <a:lnTo>
                        <a:pt x="1213" y="1473"/>
                      </a:lnTo>
                      <a:lnTo>
                        <a:pt x="1213" y="1479"/>
                      </a:lnTo>
                      <a:lnTo>
                        <a:pt x="1220" y="1499"/>
                      </a:lnTo>
                      <a:lnTo>
                        <a:pt x="1220" y="1505"/>
                      </a:lnTo>
                      <a:lnTo>
                        <a:pt x="1232" y="1518"/>
                      </a:lnTo>
                      <a:lnTo>
                        <a:pt x="1245" y="1531"/>
                      </a:lnTo>
                      <a:lnTo>
                        <a:pt x="1245" y="1537"/>
                      </a:lnTo>
                      <a:lnTo>
                        <a:pt x="1258" y="1544"/>
                      </a:lnTo>
                      <a:lnTo>
                        <a:pt x="1271" y="1557"/>
                      </a:lnTo>
                      <a:lnTo>
                        <a:pt x="1271" y="1563"/>
                      </a:lnTo>
                      <a:lnTo>
                        <a:pt x="1284" y="1570"/>
                      </a:lnTo>
                      <a:lnTo>
                        <a:pt x="1284" y="1582"/>
                      </a:lnTo>
                      <a:lnTo>
                        <a:pt x="1297" y="1582"/>
                      </a:lnTo>
                      <a:lnTo>
                        <a:pt x="1309" y="1595"/>
                      </a:lnTo>
                      <a:lnTo>
                        <a:pt x="1316" y="1582"/>
                      </a:lnTo>
                      <a:lnTo>
                        <a:pt x="1329" y="1582"/>
                      </a:lnTo>
                      <a:lnTo>
                        <a:pt x="1329" y="1570"/>
                      </a:lnTo>
                      <a:lnTo>
                        <a:pt x="1342" y="1563"/>
                      </a:lnTo>
                      <a:lnTo>
                        <a:pt x="1354" y="1557"/>
                      </a:lnTo>
                      <a:lnTo>
                        <a:pt x="1367" y="1544"/>
                      </a:lnTo>
                      <a:lnTo>
                        <a:pt x="1380" y="1537"/>
                      </a:lnTo>
                      <a:lnTo>
                        <a:pt x="1393" y="1531"/>
                      </a:lnTo>
                      <a:lnTo>
                        <a:pt x="1406" y="1531"/>
                      </a:lnTo>
                      <a:lnTo>
                        <a:pt x="1412" y="1518"/>
                      </a:lnTo>
                      <a:lnTo>
                        <a:pt x="1425" y="1518"/>
                      </a:lnTo>
                      <a:lnTo>
                        <a:pt x="1438" y="1518"/>
                      </a:lnTo>
                      <a:lnTo>
                        <a:pt x="1451" y="1505"/>
                      </a:lnTo>
                      <a:lnTo>
                        <a:pt x="1464" y="1505"/>
                      </a:lnTo>
                      <a:lnTo>
                        <a:pt x="1476" y="1499"/>
                      </a:lnTo>
                      <a:lnTo>
                        <a:pt x="1489" y="1499"/>
                      </a:lnTo>
                      <a:lnTo>
                        <a:pt x="1502" y="1486"/>
                      </a:lnTo>
                      <a:lnTo>
                        <a:pt x="1509" y="1479"/>
                      </a:lnTo>
                      <a:lnTo>
                        <a:pt x="1521" y="1479"/>
                      </a:lnTo>
                      <a:lnTo>
                        <a:pt x="1534" y="1479"/>
                      </a:lnTo>
                      <a:lnTo>
                        <a:pt x="1547" y="1473"/>
                      </a:lnTo>
                      <a:lnTo>
                        <a:pt x="1560" y="1473"/>
                      </a:lnTo>
                      <a:lnTo>
                        <a:pt x="1573" y="1473"/>
                      </a:lnTo>
                      <a:lnTo>
                        <a:pt x="1586" y="1460"/>
                      </a:lnTo>
                      <a:lnTo>
                        <a:pt x="1592" y="1460"/>
                      </a:lnTo>
                      <a:lnTo>
                        <a:pt x="1605" y="1460"/>
                      </a:lnTo>
                      <a:lnTo>
                        <a:pt x="1618" y="1460"/>
                      </a:lnTo>
                      <a:lnTo>
                        <a:pt x="1630" y="1454"/>
                      </a:lnTo>
                      <a:lnTo>
                        <a:pt x="1643" y="1454"/>
                      </a:lnTo>
                      <a:lnTo>
                        <a:pt x="1656" y="1454"/>
                      </a:lnTo>
                      <a:lnTo>
                        <a:pt x="1669" y="1454"/>
                      </a:lnTo>
                      <a:lnTo>
                        <a:pt x="1682" y="1454"/>
                      </a:lnTo>
                      <a:lnTo>
                        <a:pt x="1688" y="1447"/>
                      </a:lnTo>
                      <a:lnTo>
                        <a:pt x="1701" y="1447"/>
                      </a:lnTo>
                      <a:lnTo>
                        <a:pt x="1714" y="1447"/>
                      </a:lnTo>
                      <a:lnTo>
                        <a:pt x="1727" y="1447"/>
                      </a:lnTo>
                      <a:lnTo>
                        <a:pt x="1740" y="1447"/>
                      </a:lnTo>
                      <a:lnTo>
                        <a:pt x="1752" y="1447"/>
                      </a:lnTo>
                      <a:lnTo>
                        <a:pt x="1765" y="1447"/>
                      </a:lnTo>
                      <a:lnTo>
                        <a:pt x="1778" y="1447"/>
                      </a:lnTo>
                      <a:lnTo>
                        <a:pt x="1785" y="1441"/>
                      </a:lnTo>
                      <a:lnTo>
                        <a:pt x="1797" y="1441"/>
                      </a:lnTo>
                      <a:lnTo>
                        <a:pt x="1810" y="1441"/>
                      </a:lnTo>
                      <a:lnTo>
                        <a:pt x="1823" y="1441"/>
                      </a:lnTo>
                      <a:lnTo>
                        <a:pt x="1836" y="1441"/>
                      </a:lnTo>
                      <a:lnTo>
                        <a:pt x="1849" y="1441"/>
                      </a:lnTo>
                      <a:lnTo>
                        <a:pt x="1862" y="1441"/>
                      </a:lnTo>
                      <a:lnTo>
                        <a:pt x="1874" y="1441"/>
                      </a:lnTo>
                      <a:lnTo>
                        <a:pt x="1881" y="1441"/>
                      </a:lnTo>
                      <a:lnTo>
                        <a:pt x="1894" y="1441"/>
                      </a:lnTo>
                      <a:lnTo>
                        <a:pt x="1907" y="1441"/>
                      </a:lnTo>
                      <a:lnTo>
                        <a:pt x="1919" y="1441"/>
                      </a:lnTo>
                      <a:lnTo>
                        <a:pt x="1932" y="1441"/>
                      </a:lnTo>
                      <a:lnTo>
                        <a:pt x="1945" y="1441"/>
                      </a:lnTo>
                      <a:lnTo>
                        <a:pt x="1958" y="1441"/>
                      </a:lnTo>
                      <a:lnTo>
                        <a:pt x="1971" y="1441"/>
                      </a:lnTo>
                      <a:lnTo>
                        <a:pt x="1977" y="1441"/>
                      </a:lnTo>
                      <a:lnTo>
                        <a:pt x="1990" y="1441"/>
                      </a:lnTo>
                      <a:lnTo>
                        <a:pt x="2003" y="1441"/>
                      </a:lnTo>
                      <a:lnTo>
                        <a:pt x="2016" y="1441"/>
                      </a:lnTo>
                      <a:lnTo>
                        <a:pt x="2029" y="1441"/>
                      </a:lnTo>
                      <a:lnTo>
                        <a:pt x="2041" y="1441"/>
                      </a:lnTo>
                      <a:lnTo>
                        <a:pt x="2054" y="1441"/>
                      </a:lnTo>
                      <a:lnTo>
                        <a:pt x="2067" y="1441"/>
                      </a:lnTo>
                      <a:lnTo>
                        <a:pt x="2073" y="1441"/>
                      </a:lnTo>
                      <a:lnTo>
                        <a:pt x="2086" y="1441"/>
                      </a:lnTo>
                      <a:lnTo>
                        <a:pt x="2099" y="1441"/>
                      </a:lnTo>
                      <a:lnTo>
                        <a:pt x="2112" y="1441"/>
                      </a:lnTo>
                      <a:lnTo>
                        <a:pt x="2125" y="1441"/>
                      </a:lnTo>
                      <a:lnTo>
                        <a:pt x="2138" y="1441"/>
                      </a:lnTo>
                      <a:lnTo>
                        <a:pt x="2151" y="1441"/>
                      </a:lnTo>
                      <a:lnTo>
                        <a:pt x="2163" y="1441"/>
                      </a:lnTo>
                      <a:lnTo>
                        <a:pt x="2170" y="1441"/>
                      </a:lnTo>
                      <a:lnTo>
                        <a:pt x="2183" y="1441"/>
                      </a:lnTo>
                      <a:lnTo>
                        <a:pt x="2195" y="1441"/>
                      </a:lnTo>
                      <a:lnTo>
                        <a:pt x="2208" y="1441"/>
                      </a:lnTo>
                      <a:lnTo>
                        <a:pt x="2221" y="1441"/>
                      </a:lnTo>
                      <a:lnTo>
                        <a:pt x="2234" y="1441"/>
                      </a:lnTo>
                      <a:lnTo>
                        <a:pt x="2247" y="1441"/>
                      </a:lnTo>
                      <a:lnTo>
                        <a:pt x="2253" y="1441"/>
                      </a:lnTo>
                      <a:lnTo>
                        <a:pt x="2266" y="1441"/>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5" name="Line 15">
                  <a:extLst>
                    <a:ext uri="{FF2B5EF4-FFF2-40B4-BE49-F238E27FC236}">
                      <a16:creationId xmlns:a16="http://schemas.microsoft.com/office/drawing/2014/main" id="{CC87BDC9-9C34-403D-B602-8A501FE59927}"/>
                    </a:ext>
                  </a:extLst>
                </p:cNvPr>
                <p:cNvSpPr>
                  <a:spLocks noChangeShapeType="1"/>
                </p:cNvSpPr>
                <p:nvPr/>
              </p:nvSpPr>
              <p:spPr bwMode="auto">
                <a:xfrm>
                  <a:off x="487" y="486"/>
                  <a:ext cx="91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6" name="Line 16">
                  <a:extLst>
                    <a:ext uri="{FF2B5EF4-FFF2-40B4-BE49-F238E27FC236}">
                      <a16:creationId xmlns:a16="http://schemas.microsoft.com/office/drawing/2014/main" id="{4CCEAFA5-B096-43F5-A653-5C9082799A20}"/>
                    </a:ext>
                  </a:extLst>
                </p:cNvPr>
                <p:cNvSpPr>
                  <a:spLocks noChangeShapeType="1"/>
                </p:cNvSpPr>
                <p:nvPr/>
              </p:nvSpPr>
              <p:spPr bwMode="auto">
                <a:xfrm>
                  <a:off x="487" y="666"/>
                  <a:ext cx="91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7" name="Line 17">
                  <a:extLst>
                    <a:ext uri="{FF2B5EF4-FFF2-40B4-BE49-F238E27FC236}">
                      <a16:creationId xmlns:a16="http://schemas.microsoft.com/office/drawing/2014/main" id="{AF36B426-31BC-42A1-9F3A-4E01B408CF64}"/>
                    </a:ext>
                  </a:extLst>
                </p:cNvPr>
                <p:cNvSpPr>
                  <a:spLocks noChangeShapeType="1"/>
                </p:cNvSpPr>
                <p:nvPr/>
              </p:nvSpPr>
              <p:spPr bwMode="auto">
                <a:xfrm flipV="1">
                  <a:off x="487" y="415"/>
                  <a:ext cx="70" cy="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8" name="Line 18">
                  <a:extLst>
                    <a:ext uri="{FF2B5EF4-FFF2-40B4-BE49-F238E27FC236}">
                      <a16:creationId xmlns:a16="http://schemas.microsoft.com/office/drawing/2014/main" id="{60DE5FD0-D3DD-4D87-BD2F-37743CD195E8}"/>
                    </a:ext>
                  </a:extLst>
                </p:cNvPr>
                <p:cNvSpPr>
                  <a:spLocks noChangeShapeType="1"/>
                </p:cNvSpPr>
                <p:nvPr/>
              </p:nvSpPr>
              <p:spPr bwMode="auto">
                <a:xfrm flipV="1">
                  <a:off x="718" y="415"/>
                  <a:ext cx="64" cy="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9" name="Line 19">
                  <a:extLst>
                    <a:ext uri="{FF2B5EF4-FFF2-40B4-BE49-F238E27FC236}">
                      <a16:creationId xmlns:a16="http://schemas.microsoft.com/office/drawing/2014/main" id="{09A55979-6623-400E-8F7F-7F4969BF3CD6}"/>
                    </a:ext>
                  </a:extLst>
                </p:cNvPr>
                <p:cNvSpPr>
                  <a:spLocks noChangeShapeType="1"/>
                </p:cNvSpPr>
                <p:nvPr/>
              </p:nvSpPr>
              <p:spPr bwMode="auto">
                <a:xfrm flipV="1">
                  <a:off x="943" y="415"/>
                  <a:ext cx="70" cy="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0" name="Line 20">
                  <a:extLst>
                    <a:ext uri="{FF2B5EF4-FFF2-40B4-BE49-F238E27FC236}">
                      <a16:creationId xmlns:a16="http://schemas.microsoft.com/office/drawing/2014/main" id="{4B18182A-C31B-4BF5-9D83-37BA6805F5EF}"/>
                    </a:ext>
                  </a:extLst>
                </p:cNvPr>
                <p:cNvSpPr>
                  <a:spLocks noChangeShapeType="1"/>
                </p:cNvSpPr>
                <p:nvPr/>
              </p:nvSpPr>
              <p:spPr bwMode="auto">
                <a:xfrm flipV="1">
                  <a:off x="1174" y="415"/>
                  <a:ext cx="64" cy="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1" name="Line 21">
                  <a:extLst>
                    <a:ext uri="{FF2B5EF4-FFF2-40B4-BE49-F238E27FC236}">
                      <a16:creationId xmlns:a16="http://schemas.microsoft.com/office/drawing/2014/main" id="{E956E9C0-0F30-4745-B673-CAA30736E498}"/>
                    </a:ext>
                  </a:extLst>
                </p:cNvPr>
                <p:cNvSpPr>
                  <a:spLocks noChangeShapeType="1"/>
                </p:cNvSpPr>
                <p:nvPr/>
              </p:nvSpPr>
              <p:spPr bwMode="auto">
                <a:xfrm>
                  <a:off x="487" y="666"/>
                  <a:ext cx="70"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2" name="Line 22">
                  <a:extLst>
                    <a:ext uri="{FF2B5EF4-FFF2-40B4-BE49-F238E27FC236}">
                      <a16:creationId xmlns:a16="http://schemas.microsoft.com/office/drawing/2014/main" id="{F1121900-A402-4899-96F9-E3D278DE1658}"/>
                    </a:ext>
                  </a:extLst>
                </p:cNvPr>
                <p:cNvSpPr>
                  <a:spLocks noChangeShapeType="1"/>
                </p:cNvSpPr>
                <p:nvPr/>
              </p:nvSpPr>
              <p:spPr bwMode="auto">
                <a:xfrm>
                  <a:off x="718" y="666"/>
                  <a:ext cx="64"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3" name="Line 23">
                  <a:extLst>
                    <a:ext uri="{FF2B5EF4-FFF2-40B4-BE49-F238E27FC236}">
                      <a16:creationId xmlns:a16="http://schemas.microsoft.com/office/drawing/2014/main" id="{CD7AAA34-5227-49F3-B395-61DB0E2170D4}"/>
                    </a:ext>
                  </a:extLst>
                </p:cNvPr>
                <p:cNvSpPr>
                  <a:spLocks noChangeShapeType="1"/>
                </p:cNvSpPr>
                <p:nvPr/>
              </p:nvSpPr>
              <p:spPr bwMode="auto">
                <a:xfrm>
                  <a:off x="943" y="666"/>
                  <a:ext cx="70"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4" name="Line 24">
                  <a:extLst>
                    <a:ext uri="{FF2B5EF4-FFF2-40B4-BE49-F238E27FC236}">
                      <a16:creationId xmlns:a16="http://schemas.microsoft.com/office/drawing/2014/main" id="{E4BF9199-F16D-4BE1-8AA5-3A47D76383A0}"/>
                    </a:ext>
                  </a:extLst>
                </p:cNvPr>
                <p:cNvSpPr>
                  <a:spLocks noChangeShapeType="1"/>
                </p:cNvSpPr>
                <p:nvPr/>
              </p:nvSpPr>
              <p:spPr bwMode="auto">
                <a:xfrm>
                  <a:off x="1174" y="666"/>
                  <a:ext cx="64"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85" name="Rectangle 25">
                  <a:extLst>
                    <a:ext uri="{FF2B5EF4-FFF2-40B4-BE49-F238E27FC236}">
                      <a16:creationId xmlns:a16="http://schemas.microsoft.com/office/drawing/2014/main" id="{9CCCC8EE-E4AA-4E0E-B326-B903CEFB435D}"/>
                    </a:ext>
                  </a:extLst>
                </p:cNvPr>
                <p:cNvSpPr>
                  <a:spLocks noChangeArrowheads="1"/>
                </p:cNvSpPr>
                <p:nvPr/>
              </p:nvSpPr>
              <p:spPr bwMode="auto">
                <a:xfrm>
                  <a:off x="1075" y="44"/>
                  <a:ext cx="1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a:t>
                  </a:r>
                  <a:r>
                    <a:rPr lang="zh-CN" altLang="en-US" sz="2400" dirty="0"/>
                    <a:t>|</a:t>
                  </a:r>
                  <a:endParaRPr lang="en-US" altLang="zh-CN" sz="2400" dirty="0"/>
                </a:p>
              </p:txBody>
            </p:sp>
            <p:sp>
              <p:nvSpPr>
                <p:cNvPr id="2086" name="Rectangle 26">
                  <a:extLst>
                    <a:ext uri="{FF2B5EF4-FFF2-40B4-BE49-F238E27FC236}">
                      <a16:creationId xmlns:a16="http://schemas.microsoft.com/office/drawing/2014/main" id="{B6037BE7-DA87-4D64-BD84-8B7CEF2640DA}"/>
                    </a:ext>
                  </a:extLst>
                </p:cNvPr>
                <p:cNvSpPr>
                  <a:spLocks noChangeArrowheads="1"/>
                </p:cNvSpPr>
                <p:nvPr/>
              </p:nvSpPr>
              <p:spPr bwMode="auto">
                <a:xfrm>
                  <a:off x="733" y="44"/>
                  <a:ext cx="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a:t>
                  </a:r>
                </a:p>
              </p:txBody>
            </p:sp>
            <p:sp>
              <p:nvSpPr>
                <p:cNvPr id="2087" name="Rectangle 27">
                  <a:extLst>
                    <a:ext uri="{FF2B5EF4-FFF2-40B4-BE49-F238E27FC236}">
                      <a16:creationId xmlns:a16="http://schemas.microsoft.com/office/drawing/2014/main" id="{7D6B5097-4635-4470-96FD-55FA0AB986D5}"/>
                    </a:ext>
                  </a:extLst>
                </p:cNvPr>
                <p:cNvSpPr>
                  <a:spLocks noChangeArrowheads="1"/>
                </p:cNvSpPr>
                <p:nvPr/>
              </p:nvSpPr>
              <p:spPr bwMode="auto">
                <a:xfrm>
                  <a:off x="953" y="0"/>
                  <a:ext cx="12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i="1">
                      <a:latin typeface="Symbol" panose="05050102010706020507" pitchFamily="18" charset="2"/>
                    </a:rPr>
                    <a:t>W</a:t>
                  </a:r>
                </a:p>
              </p:txBody>
            </p:sp>
            <p:sp>
              <p:nvSpPr>
                <p:cNvPr id="3" name="Rectangle 28">
                  <a:extLst>
                    <a:ext uri="{FF2B5EF4-FFF2-40B4-BE49-F238E27FC236}">
                      <a16:creationId xmlns:a16="http://schemas.microsoft.com/office/drawing/2014/main" id="{1EFCA710-9220-4540-B1D4-2983D1254FEF}"/>
                    </a:ext>
                  </a:extLst>
                </p:cNvPr>
                <p:cNvSpPr>
                  <a:spLocks noChangeArrowheads="1"/>
                </p:cNvSpPr>
                <p:nvPr/>
              </p:nvSpPr>
              <p:spPr bwMode="auto">
                <a:xfrm>
                  <a:off x="917" y="15"/>
                  <a:ext cx="44" cy="194"/>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j</a:t>
                  </a:r>
                </a:p>
              </p:txBody>
            </p:sp>
            <p:sp>
              <p:nvSpPr>
                <p:cNvPr id="2088" name="Rectangle 29">
                  <a:extLst>
                    <a:ext uri="{FF2B5EF4-FFF2-40B4-BE49-F238E27FC236}">
                      <a16:creationId xmlns:a16="http://schemas.microsoft.com/office/drawing/2014/main" id="{9B534B11-C1D7-4780-9A73-516B2C70EA84}"/>
                    </a:ext>
                  </a:extLst>
                </p:cNvPr>
                <p:cNvSpPr>
                  <a:spLocks noChangeArrowheads="1"/>
                </p:cNvSpPr>
                <p:nvPr/>
              </p:nvSpPr>
              <p:spPr bwMode="auto">
                <a:xfrm>
                  <a:off x="799" y="44"/>
                  <a:ext cx="86" cy="235"/>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e</a:t>
                  </a:r>
                </a:p>
              </p:txBody>
            </p:sp>
            <p:sp>
              <p:nvSpPr>
                <p:cNvPr id="2089" name="Rectangle 30">
                  <a:extLst>
                    <a:ext uri="{FF2B5EF4-FFF2-40B4-BE49-F238E27FC236}">
                      <a16:creationId xmlns:a16="http://schemas.microsoft.com/office/drawing/2014/main" id="{AD7AED20-AD5F-4A54-A8AA-26CA4ABE3831}"/>
                    </a:ext>
                  </a:extLst>
                </p:cNvPr>
                <p:cNvSpPr>
                  <a:spLocks noChangeArrowheads="1"/>
                </p:cNvSpPr>
                <p:nvPr/>
              </p:nvSpPr>
              <p:spPr bwMode="auto">
                <a:xfrm>
                  <a:off x="567" y="44"/>
                  <a:ext cx="194" cy="235"/>
                </a:xfrm>
                <a:prstGeom prst="rect">
                  <a:avLst/>
                </a:prstGeom>
                <a:noFill/>
                <a:ln w="9525">
                  <a:noFill/>
                  <a:miter lim="800000"/>
                  <a:headEnd/>
                  <a:tailEnd/>
                </a:ln>
              </p:spPr>
              <p:txBody>
                <a:bodyPr wrap="none" lIns="0" tIns="0" rIns="0" bIns="0">
                  <a:spAutoFit/>
                </a:bodyPr>
                <a:lstStyle/>
                <a:p>
                  <a:pPr>
                    <a:defRPr/>
                  </a:pPr>
                  <a:r>
                    <a:rPr lang="zh-CN" altLang="en-US" sz="2400" i="1" dirty="0">
                      <a:latin typeface="+mj-lt"/>
                    </a:rPr>
                    <a:t>|</a:t>
                  </a:r>
                  <a:r>
                    <a:rPr lang="en-US" altLang="zh-CN" sz="2400" i="1" dirty="0">
                      <a:latin typeface="+mj-lt"/>
                    </a:rPr>
                    <a:t>H</a:t>
                  </a:r>
                </a:p>
              </p:txBody>
            </p:sp>
            <p:sp>
              <p:nvSpPr>
                <p:cNvPr id="2091" name="Line 31">
                  <a:extLst>
                    <a:ext uri="{FF2B5EF4-FFF2-40B4-BE49-F238E27FC236}">
                      <a16:creationId xmlns:a16="http://schemas.microsoft.com/office/drawing/2014/main" id="{1F8436A7-CF9E-4F4D-A06F-BBB066805D99}"/>
                    </a:ext>
                  </a:extLst>
                </p:cNvPr>
                <p:cNvSpPr>
                  <a:spLocks noChangeShapeType="1"/>
                </p:cNvSpPr>
                <p:nvPr/>
              </p:nvSpPr>
              <p:spPr bwMode="auto">
                <a:xfrm>
                  <a:off x="1398" y="370"/>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2" name="Line 32">
                  <a:extLst>
                    <a:ext uri="{FF2B5EF4-FFF2-40B4-BE49-F238E27FC236}">
                      <a16:creationId xmlns:a16="http://schemas.microsoft.com/office/drawing/2014/main" id="{9506209A-77C6-4B83-B5E2-B2FDFBB40DE0}"/>
                    </a:ext>
                  </a:extLst>
                </p:cNvPr>
                <p:cNvSpPr>
                  <a:spLocks noChangeShapeType="1"/>
                </p:cNvSpPr>
                <p:nvPr/>
              </p:nvSpPr>
              <p:spPr bwMode="auto">
                <a:xfrm>
                  <a:off x="1398" y="518"/>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3" name="Line 33">
                  <a:extLst>
                    <a:ext uri="{FF2B5EF4-FFF2-40B4-BE49-F238E27FC236}">
                      <a16:creationId xmlns:a16="http://schemas.microsoft.com/office/drawing/2014/main" id="{A6126A7E-9F6C-496A-A470-ACE25BFB3141}"/>
                    </a:ext>
                  </a:extLst>
                </p:cNvPr>
                <p:cNvSpPr>
                  <a:spLocks noChangeShapeType="1"/>
                </p:cNvSpPr>
                <p:nvPr/>
              </p:nvSpPr>
              <p:spPr bwMode="auto">
                <a:xfrm>
                  <a:off x="1398" y="666"/>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4" name="Line 34">
                  <a:extLst>
                    <a:ext uri="{FF2B5EF4-FFF2-40B4-BE49-F238E27FC236}">
                      <a16:creationId xmlns:a16="http://schemas.microsoft.com/office/drawing/2014/main" id="{860DCEE9-A1B4-4A73-9587-278863D9F9A6}"/>
                    </a:ext>
                  </a:extLst>
                </p:cNvPr>
                <p:cNvSpPr>
                  <a:spLocks noChangeShapeType="1"/>
                </p:cNvSpPr>
                <p:nvPr/>
              </p:nvSpPr>
              <p:spPr bwMode="auto">
                <a:xfrm>
                  <a:off x="1398" y="814"/>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5" name="Line 35">
                  <a:extLst>
                    <a:ext uri="{FF2B5EF4-FFF2-40B4-BE49-F238E27FC236}">
                      <a16:creationId xmlns:a16="http://schemas.microsoft.com/office/drawing/2014/main" id="{9D7F8AC0-6B16-4D94-BAB8-8A89C12045AD}"/>
                    </a:ext>
                  </a:extLst>
                </p:cNvPr>
                <p:cNvSpPr>
                  <a:spLocks noChangeShapeType="1"/>
                </p:cNvSpPr>
                <p:nvPr/>
              </p:nvSpPr>
              <p:spPr bwMode="auto">
                <a:xfrm>
                  <a:off x="1398" y="962"/>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6" name="Line 36">
                  <a:extLst>
                    <a:ext uri="{FF2B5EF4-FFF2-40B4-BE49-F238E27FC236}">
                      <a16:creationId xmlns:a16="http://schemas.microsoft.com/office/drawing/2014/main" id="{221786DF-4A27-4939-ABF7-F696D08FB639}"/>
                    </a:ext>
                  </a:extLst>
                </p:cNvPr>
                <p:cNvSpPr>
                  <a:spLocks noChangeShapeType="1"/>
                </p:cNvSpPr>
                <p:nvPr/>
              </p:nvSpPr>
              <p:spPr bwMode="auto">
                <a:xfrm>
                  <a:off x="1398" y="1110"/>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7" name="Line 37">
                  <a:extLst>
                    <a:ext uri="{FF2B5EF4-FFF2-40B4-BE49-F238E27FC236}">
                      <a16:creationId xmlns:a16="http://schemas.microsoft.com/office/drawing/2014/main" id="{38D22253-B096-48C0-9A47-1ECAF05161BA}"/>
                    </a:ext>
                  </a:extLst>
                </p:cNvPr>
                <p:cNvSpPr>
                  <a:spLocks noChangeShapeType="1"/>
                </p:cNvSpPr>
                <p:nvPr/>
              </p:nvSpPr>
              <p:spPr bwMode="auto">
                <a:xfrm>
                  <a:off x="1398" y="1258"/>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8" name="Line 38">
                  <a:extLst>
                    <a:ext uri="{FF2B5EF4-FFF2-40B4-BE49-F238E27FC236}">
                      <a16:creationId xmlns:a16="http://schemas.microsoft.com/office/drawing/2014/main" id="{1F8914C7-D3D0-412C-AF29-1D1B9E94A69A}"/>
                    </a:ext>
                  </a:extLst>
                </p:cNvPr>
                <p:cNvSpPr>
                  <a:spLocks noChangeShapeType="1"/>
                </p:cNvSpPr>
                <p:nvPr/>
              </p:nvSpPr>
              <p:spPr bwMode="auto">
                <a:xfrm>
                  <a:off x="1398" y="1406"/>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99" name="Line 39">
                  <a:extLst>
                    <a:ext uri="{FF2B5EF4-FFF2-40B4-BE49-F238E27FC236}">
                      <a16:creationId xmlns:a16="http://schemas.microsoft.com/office/drawing/2014/main" id="{F3EACA88-E9F8-4EFB-AC75-8AC30346BE68}"/>
                    </a:ext>
                  </a:extLst>
                </p:cNvPr>
                <p:cNvSpPr>
                  <a:spLocks noChangeShapeType="1"/>
                </p:cNvSpPr>
                <p:nvPr/>
              </p:nvSpPr>
              <p:spPr bwMode="auto">
                <a:xfrm>
                  <a:off x="1398" y="1554"/>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0" name="Line 40">
                  <a:extLst>
                    <a:ext uri="{FF2B5EF4-FFF2-40B4-BE49-F238E27FC236}">
                      <a16:creationId xmlns:a16="http://schemas.microsoft.com/office/drawing/2014/main" id="{386F400C-E722-4992-B80C-2A6A575478D6}"/>
                    </a:ext>
                  </a:extLst>
                </p:cNvPr>
                <p:cNvSpPr>
                  <a:spLocks noChangeShapeType="1"/>
                </p:cNvSpPr>
                <p:nvPr/>
              </p:nvSpPr>
              <p:spPr bwMode="auto">
                <a:xfrm>
                  <a:off x="1398" y="1702"/>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1" name="Line 41">
                  <a:extLst>
                    <a:ext uri="{FF2B5EF4-FFF2-40B4-BE49-F238E27FC236}">
                      <a16:creationId xmlns:a16="http://schemas.microsoft.com/office/drawing/2014/main" id="{66BAB1A3-A372-4BCE-8B0C-E5E3F02E983C}"/>
                    </a:ext>
                  </a:extLst>
                </p:cNvPr>
                <p:cNvSpPr>
                  <a:spLocks noChangeShapeType="1"/>
                </p:cNvSpPr>
                <p:nvPr/>
              </p:nvSpPr>
              <p:spPr bwMode="auto">
                <a:xfrm>
                  <a:off x="1398" y="1850"/>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2" name="Line 42">
                  <a:extLst>
                    <a:ext uri="{FF2B5EF4-FFF2-40B4-BE49-F238E27FC236}">
                      <a16:creationId xmlns:a16="http://schemas.microsoft.com/office/drawing/2014/main" id="{D9231833-B2CC-4144-9982-7F116241CDBB}"/>
                    </a:ext>
                  </a:extLst>
                </p:cNvPr>
                <p:cNvSpPr>
                  <a:spLocks noChangeShapeType="1"/>
                </p:cNvSpPr>
                <p:nvPr/>
              </p:nvSpPr>
              <p:spPr bwMode="auto">
                <a:xfrm>
                  <a:off x="1398" y="1998"/>
                  <a:ext cx="1" cy="8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3" name="Line 43">
                  <a:extLst>
                    <a:ext uri="{FF2B5EF4-FFF2-40B4-BE49-F238E27FC236}">
                      <a16:creationId xmlns:a16="http://schemas.microsoft.com/office/drawing/2014/main" id="{EFD1B224-3751-4B88-A61A-E01398C70E58}"/>
                    </a:ext>
                  </a:extLst>
                </p:cNvPr>
                <p:cNvSpPr>
                  <a:spLocks noChangeShapeType="1"/>
                </p:cNvSpPr>
                <p:nvPr/>
              </p:nvSpPr>
              <p:spPr bwMode="auto">
                <a:xfrm flipV="1">
                  <a:off x="1675" y="1991"/>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4" name="Line 44">
                  <a:extLst>
                    <a:ext uri="{FF2B5EF4-FFF2-40B4-BE49-F238E27FC236}">
                      <a16:creationId xmlns:a16="http://schemas.microsoft.com/office/drawing/2014/main" id="{96604021-203B-420F-80C8-C9695541CB9D}"/>
                    </a:ext>
                  </a:extLst>
                </p:cNvPr>
                <p:cNvSpPr>
                  <a:spLocks noChangeShapeType="1"/>
                </p:cNvSpPr>
                <p:nvPr/>
              </p:nvSpPr>
              <p:spPr bwMode="auto">
                <a:xfrm flipV="1">
                  <a:off x="1675" y="1843"/>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5" name="Line 45">
                  <a:extLst>
                    <a:ext uri="{FF2B5EF4-FFF2-40B4-BE49-F238E27FC236}">
                      <a16:creationId xmlns:a16="http://schemas.microsoft.com/office/drawing/2014/main" id="{CC17E07C-9D8C-42FB-8862-ABA8C793465C}"/>
                    </a:ext>
                  </a:extLst>
                </p:cNvPr>
                <p:cNvSpPr>
                  <a:spLocks noChangeShapeType="1"/>
                </p:cNvSpPr>
                <p:nvPr/>
              </p:nvSpPr>
              <p:spPr bwMode="auto">
                <a:xfrm flipV="1">
                  <a:off x="1675" y="1695"/>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6" name="Line 46">
                  <a:extLst>
                    <a:ext uri="{FF2B5EF4-FFF2-40B4-BE49-F238E27FC236}">
                      <a16:creationId xmlns:a16="http://schemas.microsoft.com/office/drawing/2014/main" id="{54B5C7DD-4F84-4352-9D4D-462A16D77C1E}"/>
                    </a:ext>
                  </a:extLst>
                </p:cNvPr>
                <p:cNvSpPr>
                  <a:spLocks noChangeShapeType="1"/>
                </p:cNvSpPr>
                <p:nvPr/>
              </p:nvSpPr>
              <p:spPr bwMode="auto">
                <a:xfrm flipV="1">
                  <a:off x="1675" y="1547"/>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7" name="Line 47">
                  <a:extLst>
                    <a:ext uri="{FF2B5EF4-FFF2-40B4-BE49-F238E27FC236}">
                      <a16:creationId xmlns:a16="http://schemas.microsoft.com/office/drawing/2014/main" id="{C86EC5C9-6FC9-4040-BCED-C28A8DCF0A96}"/>
                    </a:ext>
                  </a:extLst>
                </p:cNvPr>
                <p:cNvSpPr>
                  <a:spLocks noChangeShapeType="1"/>
                </p:cNvSpPr>
                <p:nvPr/>
              </p:nvSpPr>
              <p:spPr bwMode="auto">
                <a:xfrm flipV="1">
                  <a:off x="1675" y="1399"/>
                  <a:ext cx="1" cy="9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8" name="Line 48">
                  <a:extLst>
                    <a:ext uri="{FF2B5EF4-FFF2-40B4-BE49-F238E27FC236}">
                      <a16:creationId xmlns:a16="http://schemas.microsoft.com/office/drawing/2014/main" id="{1E181599-E968-421E-AC18-AE281D9290FB}"/>
                    </a:ext>
                  </a:extLst>
                </p:cNvPr>
                <p:cNvSpPr>
                  <a:spLocks noChangeShapeType="1"/>
                </p:cNvSpPr>
                <p:nvPr/>
              </p:nvSpPr>
              <p:spPr bwMode="auto">
                <a:xfrm flipV="1">
                  <a:off x="1675" y="1252"/>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 name="Line 49">
                  <a:extLst>
                    <a:ext uri="{FF2B5EF4-FFF2-40B4-BE49-F238E27FC236}">
                      <a16:creationId xmlns:a16="http://schemas.microsoft.com/office/drawing/2014/main" id="{0C1B2A93-DFE5-43EE-BFA9-63FA08EFCB3E}"/>
                    </a:ext>
                  </a:extLst>
                </p:cNvPr>
                <p:cNvSpPr>
                  <a:spLocks noChangeShapeType="1"/>
                </p:cNvSpPr>
                <p:nvPr/>
              </p:nvSpPr>
              <p:spPr bwMode="auto">
                <a:xfrm flipV="1">
                  <a:off x="1675" y="1104"/>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0" name="Line 50">
                  <a:extLst>
                    <a:ext uri="{FF2B5EF4-FFF2-40B4-BE49-F238E27FC236}">
                      <a16:creationId xmlns:a16="http://schemas.microsoft.com/office/drawing/2014/main" id="{6AB5D5FC-0F01-4811-B9E8-F3A5B151A122}"/>
                    </a:ext>
                  </a:extLst>
                </p:cNvPr>
                <p:cNvSpPr>
                  <a:spLocks noChangeShapeType="1"/>
                </p:cNvSpPr>
                <p:nvPr/>
              </p:nvSpPr>
              <p:spPr bwMode="auto">
                <a:xfrm flipV="1">
                  <a:off x="1675" y="956"/>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1" name="Line 51">
                  <a:extLst>
                    <a:ext uri="{FF2B5EF4-FFF2-40B4-BE49-F238E27FC236}">
                      <a16:creationId xmlns:a16="http://schemas.microsoft.com/office/drawing/2014/main" id="{7D321833-F1EF-4023-89A9-0C3D0F734D9B}"/>
                    </a:ext>
                  </a:extLst>
                </p:cNvPr>
                <p:cNvSpPr>
                  <a:spLocks noChangeShapeType="1"/>
                </p:cNvSpPr>
                <p:nvPr/>
              </p:nvSpPr>
              <p:spPr bwMode="auto">
                <a:xfrm flipV="1">
                  <a:off x="1675" y="808"/>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2" name="Line 52">
                  <a:extLst>
                    <a:ext uri="{FF2B5EF4-FFF2-40B4-BE49-F238E27FC236}">
                      <a16:creationId xmlns:a16="http://schemas.microsoft.com/office/drawing/2014/main" id="{3181F9BE-95FD-4BE8-BF40-82EDF7625CED}"/>
                    </a:ext>
                  </a:extLst>
                </p:cNvPr>
                <p:cNvSpPr>
                  <a:spLocks noChangeShapeType="1"/>
                </p:cNvSpPr>
                <p:nvPr/>
              </p:nvSpPr>
              <p:spPr bwMode="auto">
                <a:xfrm flipV="1">
                  <a:off x="1675" y="660"/>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3" name="Line 53">
                  <a:extLst>
                    <a:ext uri="{FF2B5EF4-FFF2-40B4-BE49-F238E27FC236}">
                      <a16:creationId xmlns:a16="http://schemas.microsoft.com/office/drawing/2014/main" id="{7E1EEB01-C0D8-443F-BC09-711A0BC4F222}"/>
                    </a:ext>
                  </a:extLst>
                </p:cNvPr>
                <p:cNvSpPr>
                  <a:spLocks noChangeShapeType="1"/>
                </p:cNvSpPr>
                <p:nvPr/>
              </p:nvSpPr>
              <p:spPr bwMode="auto">
                <a:xfrm flipV="1">
                  <a:off x="1675" y="512"/>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4" name="Line 54">
                  <a:extLst>
                    <a:ext uri="{FF2B5EF4-FFF2-40B4-BE49-F238E27FC236}">
                      <a16:creationId xmlns:a16="http://schemas.microsoft.com/office/drawing/2014/main" id="{8EF8E992-DD12-474E-85A1-25C30AFB0D8E}"/>
                    </a:ext>
                  </a:extLst>
                </p:cNvPr>
                <p:cNvSpPr>
                  <a:spLocks noChangeShapeType="1"/>
                </p:cNvSpPr>
                <p:nvPr/>
              </p:nvSpPr>
              <p:spPr bwMode="auto">
                <a:xfrm flipV="1">
                  <a:off x="1675" y="370"/>
                  <a:ext cx="1" cy="8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5" name="Line 55">
                  <a:extLst>
                    <a:ext uri="{FF2B5EF4-FFF2-40B4-BE49-F238E27FC236}">
                      <a16:creationId xmlns:a16="http://schemas.microsoft.com/office/drawing/2014/main" id="{0A7B8F8C-5E7D-464E-9D21-3B342DCFF951}"/>
                    </a:ext>
                  </a:extLst>
                </p:cNvPr>
                <p:cNvSpPr>
                  <a:spLocks noChangeShapeType="1"/>
                </p:cNvSpPr>
                <p:nvPr/>
              </p:nvSpPr>
              <p:spPr bwMode="auto">
                <a:xfrm>
                  <a:off x="1398" y="1284"/>
                  <a:ext cx="277"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6" name="Freeform 56">
                  <a:extLst>
                    <a:ext uri="{FF2B5EF4-FFF2-40B4-BE49-F238E27FC236}">
                      <a16:creationId xmlns:a16="http://schemas.microsoft.com/office/drawing/2014/main" id="{E9B51D3C-5DE1-477F-A1FF-DE12BAAE1965}"/>
                    </a:ext>
                  </a:extLst>
                </p:cNvPr>
                <p:cNvSpPr>
                  <a:spLocks/>
                </p:cNvSpPr>
                <p:nvPr/>
              </p:nvSpPr>
              <p:spPr bwMode="auto">
                <a:xfrm>
                  <a:off x="1398" y="1232"/>
                  <a:ext cx="52" cy="103"/>
                </a:xfrm>
                <a:custGeom>
                  <a:avLst/>
                  <a:gdLst>
                    <a:gd name="T0" fmla="*/ 52 w 52"/>
                    <a:gd name="T1" fmla="*/ 0 h 103"/>
                    <a:gd name="T2" fmla="*/ 0 w 52"/>
                    <a:gd name="T3" fmla="*/ 52 h 103"/>
                    <a:gd name="T4" fmla="*/ 52 w 52"/>
                    <a:gd name="T5" fmla="*/ 103 h 103"/>
                    <a:gd name="T6" fmla="*/ 0 60000 65536"/>
                    <a:gd name="T7" fmla="*/ 0 60000 65536"/>
                    <a:gd name="T8" fmla="*/ 0 60000 65536"/>
                    <a:gd name="T9" fmla="*/ 0 w 52"/>
                    <a:gd name="T10" fmla="*/ 0 h 103"/>
                    <a:gd name="T11" fmla="*/ 52 w 52"/>
                    <a:gd name="T12" fmla="*/ 103 h 103"/>
                  </a:gdLst>
                  <a:ahLst/>
                  <a:cxnLst>
                    <a:cxn ang="T6">
                      <a:pos x="T0" y="T1"/>
                    </a:cxn>
                    <a:cxn ang="T7">
                      <a:pos x="T2" y="T3"/>
                    </a:cxn>
                    <a:cxn ang="T8">
                      <a:pos x="T4" y="T5"/>
                    </a:cxn>
                  </a:cxnLst>
                  <a:rect l="T9" t="T10" r="T11" b="T12"/>
                  <a:pathLst>
                    <a:path w="52" h="103">
                      <a:moveTo>
                        <a:pt x="52" y="0"/>
                      </a:moveTo>
                      <a:lnTo>
                        <a:pt x="0" y="52"/>
                      </a:lnTo>
                      <a:lnTo>
                        <a:pt x="52" y="10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17" name="Freeform 57">
                  <a:extLst>
                    <a:ext uri="{FF2B5EF4-FFF2-40B4-BE49-F238E27FC236}">
                      <a16:creationId xmlns:a16="http://schemas.microsoft.com/office/drawing/2014/main" id="{73459632-0634-4E6E-8F75-16849BC2DBB5}"/>
                    </a:ext>
                  </a:extLst>
                </p:cNvPr>
                <p:cNvSpPr>
                  <a:spLocks/>
                </p:cNvSpPr>
                <p:nvPr/>
              </p:nvSpPr>
              <p:spPr bwMode="auto">
                <a:xfrm>
                  <a:off x="1623" y="1232"/>
                  <a:ext cx="52" cy="103"/>
                </a:xfrm>
                <a:custGeom>
                  <a:avLst/>
                  <a:gdLst>
                    <a:gd name="T0" fmla="*/ 0 w 52"/>
                    <a:gd name="T1" fmla="*/ 103 h 103"/>
                    <a:gd name="T2" fmla="*/ 52 w 52"/>
                    <a:gd name="T3" fmla="*/ 52 h 103"/>
                    <a:gd name="T4" fmla="*/ 0 w 52"/>
                    <a:gd name="T5" fmla="*/ 0 h 103"/>
                    <a:gd name="T6" fmla="*/ 0 60000 65536"/>
                    <a:gd name="T7" fmla="*/ 0 60000 65536"/>
                    <a:gd name="T8" fmla="*/ 0 60000 65536"/>
                    <a:gd name="T9" fmla="*/ 0 w 52"/>
                    <a:gd name="T10" fmla="*/ 0 h 103"/>
                    <a:gd name="T11" fmla="*/ 52 w 52"/>
                    <a:gd name="T12" fmla="*/ 103 h 103"/>
                  </a:gdLst>
                  <a:ahLst/>
                  <a:cxnLst>
                    <a:cxn ang="T6">
                      <a:pos x="T0" y="T1"/>
                    </a:cxn>
                    <a:cxn ang="T7">
                      <a:pos x="T2" y="T3"/>
                    </a:cxn>
                    <a:cxn ang="T8">
                      <a:pos x="T4" y="T5"/>
                    </a:cxn>
                  </a:cxnLst>
                  <a:rect l="T9" t="T10" r="T11" b="T12"/>
                  <a:pathLst>
                    <a:path w="52" h="103">
                      <a:moveTo>
                        <a:pt x="0" y="103"/>
                      </a:moveTo>
                      <a:lnTo>
                        <a:pt x="52" y="52"/>
                      </a:lnTo>
                      <a:lnTo>
                        <a:pt x="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18" name="Line 58">
                  <a:extLst>
                    <a:ext uri="{FF2B5EF4-FFF2-40B4-BE49-F238E27FC236}">
                      <a16:creationId xmlns:a16="http://schemas.microsoft.com/office/drawing/2014/main" id="{9AAD1881-6D0E-4263-8AB1-E9D54E6D6A51}"/>
                    </a:ext>
                  </a:extLst>
                </p:cNvPr>
                <p:cNvSpPr>
                  <a:spLocks noChangeShapeType="1"/>
                </p:cNvSpPr>
                <p:nvPr/>
              </p:nvSpPr>
              <p:spPr bwMode="auto">
                <a:xfrm>
                  <a:off x="1675" y="1740"/>
                  <a:ext cx="34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19" name="Freeform 59">
                  <a:extLst>
                    <a:ext uri="{FF2B5EF4-FFF2-40B4-BE49-F238E27FC236}">
                      <a16:creationId xmlns:a16="http://schemas.microsoft.com/office/drawing/2014/main" id="{47D6F782-1966-4D25-9B56-F859E76DFFEF}"/>
                    </a:ext>
                  </a:extLst>
                </p:cNvPr>
                <p:cNvSpPr>
                  <a:spLocks/>
                </p:cNvSpPr>
                <p:nvPr/>
              </p:nvSpPr>
              <p:spPr bwMode="auto">
                <a:xfrm>
                  <a:off x="1675" y="1689"/>
                  <a:ext cx="51" cy="103"/>
                </a:xfrm>
                <a:custGeom>
                  <a:avLst/>
                  <a:gdLst>
                    <a:gd name="T0" fmla="*/ 51 w 51"/>
                    <a:gd name="T1" fmla="*/ 0 h 103"/>
                    <a:gd name="T2" fmla="*/ 0 w 51"/>
                    <a:gd name="T3" fmla="*/ 51 h 103"/>
                    <a:gd name="T4" fmla="*/ 51 w 51"/>
                    <a:gd name="T5" fmla="*/ 103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51" y="0"/>
                      </a:moveTo>
                      <a:lnTo>
                        <a:pt x="0" y="51"/>
                      </a:lnTo>
                      <a:lnTo>
                        <a:pt x="51" y="10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20" name="Line 60">
                  <a:extLst>
                    <a:ext uri="{FF2B5EF4-FFF2-40B4-BE49-F238E27FC236}">
                      <a16:creationId xmlns:a16="http://schemas.microsoft.com/office/drawing/2014/main" id="{32D71C2A-C555-46AD-A277-9670D10658D5}"/>
                    </a:ext>
                  </a:extLst>
                </p:cNvPr>
                <p:cNvSpPr>
                  <a:spLocks noChangeShapeType="1"/>
                </p:cNvSpPr>
                <p:nvPr/>
              </p:nvSpPr>
              <p:spPr bwMode="auto">
                <a:xfrm flipH="1">
                  <a:off x="2426" y="1740"/>
                  <a:ext cx="34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1" name="Freeform 61">
                  <a:extLst>
                    <a:ext uri="{FF2B5EF4-FFF2-40B4-BE49-F238E27FC236}">
                      <a16:creationId xmlns:a16="http://schemas.microsoft.com/office/drawing/2014/main" id="{1C9CCE89-53E9-45B0-BAEC-42A4177E9DEC}"/>
                    </a:ext>
                  </a:extLst>
                </p:cNvPr>
                <p:cNvSpPr>
                  <a:spLocks/>
                </p:cNvSpPr>
                <p:nvPr/>
              </p:nvSpPr>
              <p:spPr bwMode="auto">
                <a:xfrm>
                  <a:off x="2715" y="1689"/>
                  <a:ext cx="51" cy="103"/>
                </a:xfrm>
                <a:custGeom>
                  <a:avLst/>
                  <a:gdLst>
                    <a:gd name="T0" fmla="*/ 0 w 51"/>
                    <a:gd name="T1" fmla="*/ 103 h 103"/>
                    <a:gd name="T2" fmla="*/ 51 w 51"/>
                    <a:gd name="T3" fmla="*/ 51 h 103"/>
                    <a:gd name="T4" fmla="*/ 0 w 51"/>
                    <a:gd name="T5" fmla="*/ 0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0" y="103"/>
                      </a:moveTo>
                      <a:lnTo>
                        <a:pt x="51" y="51"/>
                      </a:lnTo>
                      <a:lnTo>
                        <a:pt x="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22" name="Line 62">
                  <a:extLst>
                    <a:ext uri="{FF2B5EF4-FFF2-40B4-BE49-F238E27FC236}">
                      <a16:creationId xmlns:a16="http://schemas.microsoft.com/office/drawing/2014/main" id="{60F7C925-761E-4E2A-9149-0EBCEA17F1A5}"/>
                    </a:ext>
                  </a:extLst>
                </p:cNvPr>
                <p:cNvSpPr>
                  <a:spLocks noChangeShapeType="1"/>
                </p:cNvSpPr>
                <p:nvPr/>
              </p:nvSpPr>
              <p:spPr bwMode="auto">
                <a:xfrm>
                  <a:off x="487" y="1740"/>
                  <a:ext cx="23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3" name="Freeform 63">
                  <a:extLst>
                    <a:ext uri="{FF2B5EF4-FFF2-40B4-BE49-F238E27FC236}">
                      <a16:creationId xmlns:a16="http://schemas.microsoft.com/office/drawing/2014/main" id="{A6D91183-AD65-4725-872A-206A6A70160E}"/>
                    </a:ext>
                  </a:extLst>
                </p:cNvPr>
                <p:cNvSpPr>
                  <a:spLocks/>
                </p:cNvSpPr>
                <p:nvPr/>
              </p:nvSpPr>
              <p:spPr bwMode="auto">
                <a:xfrm>
                  <a:off x="487" y="1689"/>
                  <a:ext cx="51" cy="103"/>
                </a:xfrm>
                <a:custGeom>
                  <a:avLst/>
                  <a:gdLst>
                    <a:gd name="T0" fmla="*/ 51 w 51"/>
                    <a:gd name="T1" fmla="*/ 0 h 103"/>
                    <a:gd name="T2" fmla="*/ 0 w 51"/>
                    <a:gd name="T3" fmla="*/ 51 h 103"/>
                    <a:gd name="T4" fmla="*/ 51 w 51"/>
                    <a:gd name="T5" fmla="*/ 103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51" y="0"/>
                      </a:moveTo>
                      <a:lnTo>
                        <a:pt x="0" y="51"/>
                      </a:lnTo>
                      <a:lnTo>
                        <a:pt x="51" y="10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24" name="Line 64">
                  <a:extLst>
                    <a:ext uri="{FF2B5EF4-FFF2-40B4-BE49-F238E27FC236}">
                      <a16:creationId xmlns:a16="http://schemas.microsoft.com/office/drawing/2014/main" id="{DE702966-CCF7-4080-8713-84D31F0559DB}"/>
                    </a:ext>
                  </a:extLst>
                </p:cNvPr>
                <p:cNvSpPr>
                  <a:spLocks noChangeShapeType="1"/>
                </p:cNvSpPr>
                <p:nvPr/>
              </p:nvSpPr>
              <p:spPr bwMode="auto">
                <a:xfrm flipH="1">
                  <a:off x="1174" y="1740"/>
                  <a:ext cx="224"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5" name="Freeform 65">
                  <a:extLst>
                    <a:ext uri="{FF2B5EF4-FFF2-40B4-BE49-F238E27FC236}">
                      <a16:creationId xmlns:a16="http://schemas.microsoft.com/office/drawing/2014/main" id="{3CA7FFFC-0193-40BE-8F9A-6F45AB990FEB}"/>
                    </a:ext>
                  </a:extLst>
                </p:cNvPr>
                <p:cNvSpPr>
                  <a:spLocks/>
                </p:cNvSpPr>
                <p:nvPr/>
              </p:nvSpPr>
              <p:spPr bwMode="auto">
                <a:xfrm>
                  <a:off x="1347" y="1689"/>
                  <a:ext cx="51" cy="103"/>
                </a:xfrm>
                <a:custGeom>
                  <a:avLst/>
                  <a:gdLst>
                    <a:gd name="T0" fmla="*/ 0 w 51"/>
                    <a:gd name="T1" fmla="*/ 103 h 103"/>
                    <a:gd name="T2" fmla="*/ 51 w 51"/>
                    <a:gd name="T3" fmla="*/ 51 h 103"/>
                    <a:gd name="T4" fmla="*/ 0 w 51"/>
                    <a:gd name="T5" fmla="*/ 0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0" y="103"/>
                      </a:moveTo>
                      <a:lnTo>
                        <a:pt x="51" y="51"/>
                      </a:lnTo>
                      <a:lnTo>
                        <a:pt x="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28" name="Rectangle 66">
                  <a:extLst>
                    <a:ext uri="{FF2B5EF4-FFF2-40B4-BE49-F238E27FC236}">
                      <a16:creationId xmlns:a16="http://schemas.microsoft.com/office/drawing/2014/main" id="{1A7C76A3-A0B1-44D0-9345-76CEA6DC6F3A}"/>
                    </a:ext>
                  </a:extLst>
                </p:cNvPr>
                <p:cNvSpPr>
                  <a:spLocks noChangeArrowheads="1"/>
                </p:cNvSpPr>
                <p:nvPr/>
              </p:nvSpPr>
              <p:spPr bwMode="auto">
                <a:xfrm>
                  <a:off x="1485" y="2206"/>
                  <a:ext cx="76" cy="194"/>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p</a:t>
                  </a:r>
                </a:p>
              </p:txBody>
            </p:sp>
            <p:sp>
              <p:nvSpPr>
                <p:cNvPr id="2127" name="Rectangle 67">
                  <a:extLst>
                    <a:ext uri="{FF2B5EF4-FFF2-40B4-BE49-F238E27FC236}">
                      <a16:creationId xmlns:a16="http://schemas.microsoft.com/office/drawing/2014/main" id="{F5261A27-802B-40F4-B14C-3B613F282865}"/>
                    </a:ext>
                  </a:extLst>
                </p:cNvPr>
                <p:cNvSpPr>
                  <a:spLocks noChangeArrowheads="1"/>
                </p:cNvSpPr>
                <p:nvPr/>
              </p:nvSpPr>
              <p:spPr bwMode="auto">
                <a:xfrm>
                  <a:off x="1309" y="2080"/>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Symbol" panose="05050102010706020507" pitchFamily="18" charset="2"/>
                    </a:rPr>
                    <a:t>W</a:t>
                  </a:r>
                </a:p>
              </p:txBody>
            </p:sp>
            <p:sp>
              <p:nvSpPr>
                <p:cNvPr id="2130" name="Rectangle 68">
                  <a:extLst>
                    <a:ext uri="{FF2B5EF4-FFF2-40B4-BE49-F238E27FC236}">
                      <a16:creationId xmlns:a16="http://schemas.microsoft.com/office/drawing/2014/main" id="{6CDEBB10-B298-45B3-A921-7D7C05B13C40}"/>
                    </a:ext>
                  </a:extLst>
                </p:cNvPr>
                <p:cNvSpPr>
                  <a:spLocks noChangeArrowheads="1"/>
                </p:cNvSpPr>
                <p:nvPr/>
              </p:nvSpPr>
              <p:spPr bwMode="auto">
                <a:xfrm>
                  <a:off x="1767" y="2208"/>
                  <a:ext cx="63" cy="194"/>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s</a:t>
                  </a:r>
                </a:p>
              </p:txBody>
            </p:sp>
            <p:sp>
              <p:nvSpPr>
                <p:cNvPr id="2129" name="Rectangle 69">
                  <a:extLst>
                    <a:ext uri="{FF2B5EF4-FFF2-40B4-BE49-F238E27FC236}">
                      <a16:creationId xmlns:a16="http://schemas.microsoft.com/office/drawing/2014/main" id="{1E9E8FCC-B874-42B9-A96D-C011D2DBC7A5}"/>
                    </a:ext>
                  </a:extLst>
                </p:cNvPr>
                <p:cNvSpPr>
                  <a:spLocks noChangeArrowheads="1"/>
                </p:cNvSpPr>
                <p:nvPr/>
              </p:nvSpPr>
              <p:spPr bwMode="auto">
                <a:xfrm>
                  <a:off x="1611" y="2080"/>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Symbol" panose="05050102010706020507" pitchFamily="18" charset="2"/>
                    </a:rPr>
                    <a:t>W</a:t>
                  </a:r>
                </a:p>
              </p:txBody>
            </p:sp>
            <p:sp>
              <p:nvSpPr>
                <p:cNvPr id="2132" name="Rectangle 70">
                  <a:extLst>
                    <a:ext uri="{FF2B5EF4-FFF2-40B4-BE49-F238E27FC236}">
                      <a16:creationId xmlns:a16="http://schemas.microsoft.com/office/drawing/2014/main" id="{9659E6D8-B250-49C4-B159-1B3B3BB090BE}"/>
                    </a:ext>
                  </a:extLst>
                </p:cNvPr>
                <p:cNvSpPr>
                  <a:spLocks noChangeArrowheads="1"/>
                </p:cNvSpPr>
                <p:nvPr/>
              </p:nvSpPr>
              <p:spPr bwMode="auto">
                <a:xfrm>
                  <a:off x="396" y="1866"/>
                  <a:ext cx="63" cy="196"/>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s</a:t>
                  </a:r>
                </a:p>
              </p:txBody>
            </p:sp>
            <p:sp>
              <p:nvSpPr>
                <p:cNvPr id="2131" name="Rectangle 71">
                  <a:extLst>
                    <a:ext uri="{FF2B5EF4-FFF2-40B4-BE49-F238E27FC236}">
                      <a16:creationId xmlns:a16="http://schemas.microsoft.com/office/drawing/2014/main" id="{B56643C2-3702-49BD-AF4E-F1CB00FE13F6}"/>
                    </a:ext>
                  </a:extLst>
                </p:cNvPr>
                <p:cNvSpPr>
                  <a:spLocks noChangeArrowheads="1"/>
                </p:cNvSpPr>
                <p:nvPr/>
              </p:nvSpPr>
              <p:spPr bwMode="auto">
                <a:xfrm>
                  <a:off x="279" y="1739"/>
                  <a:ext cx="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Symbol" panose="05050102010706020507" pitchFamily="18" charset="2"/>
                    </a:rPr>
                    <a:t>d</a:t>
                  </a:r>
                </a:p>
              </p:txBody>
            </p:sp>
            <p:sp>
              <p:nvSpPr>
                <p:cNvPr id="4" name="Line 72">
                  <a:extLst>
                    <a:ext uri="{FF2B5EF4-FFF2-40B4-BE49-F238E27FC236}">
                      <a16:creationId xmlns:a16="http://schemas.microsoft.com/office/drawing/2014/main" id="{959E7B4E-2790-4268-B06A-4E6B3C11F0AA}"/>
                    </a:ext>
                  </a:extLst>
                </p:cNvPr>
                <p:cNvSpPr>
                  <a:spLocks noChangeShapeType="1"/>
                </p:cNvSpPr>
                <p:nvPr/>
              </p:nvSpPr>
              <p:spPr bwMode="auto">
                <a:xfrm>
                  <a:off x="487" y="1895"/>
                  <a:ext cx="7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5" name="Rectangle 73">
                  <a:extLst>
                    <a:ext uri="{FF2B5EF4-FFF2-40B4-BE49-F238E27FC236}">
                      <a16:creationId xmlns:a16="http://schemas.microsoft.com/office/drawing/2014/main" id="{2A7C1093-95EE-4E87-87E6-093B42E74BD7}"/>
                    </a:ext>
                  </a:extLst>
                </p:cNvPr>
                <p:cNvSpPr>
                  <a:spLocks noChangeArrowheads="1"/>
                </p:cNvSpPr>
                <p:nvPr/>
              </p:nvSpPr>
              <p:spPr bwMode="auto">
                <a:xfrm>
                  <a:off x="380" y="685"/>
                  <a:ext cx="81" cy="194"/>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p</a:t>
                  </a:r>
                </a:p>
              </p:txBody>
            </p:sp>
            <p:sp>
              <p:nvSpPr>
                <p:cNvPr id="2134" name="Rectangle 74">
                  <a:extLst>
                    <a:ext uri="{FF2B5EF4-FFF2-40B4-BE49-F238E27FC236}">
                      <a16:creationId xmlns:a16="http://schemas.microsoft.com/office/drawing/2014/main" id="{495D5302-3BB3-4A6A-AC7E-E8B85959F310}"/>
                    </a:ext>
                  </a:extLst>
                </p:cNvPr>
                <p:cNvSpPr>
                  <a:spLocks noChangeArrowheads="1"/>
                </p:cNvSpPr>
                <p:nvPr/>
              </p:nvSpPr>
              <p:spPr bwMode="auto">
                <a:xfrm>
                  <a:off x="244" y="556"/>
                  <a:ext cx="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Symbol" panose="05050102010706020507" pitchFamily="18" charset="2"/>
                    </a:rPr>
                    <a:t>d</a:t>
                  </a:r>
                </a:p>
              </p:txBody>
            </p:sp>
            <p:sp>
              <p:nvSpPr>
                <p:cNvPr id="5" name="Rectangle 75">
                  <a:extLst>
                    <a:ext uri="{FF2B5EF4-FFF2-40B4-BE49-F238E27FC236}">
                      <a16:creationId xmlns:a16="http://schemas.microsoft.com/office/drawing/2014/main" id="{01DF42E4-2042-4B75-9245-624930C6D7F9}"/>
                    </a:ext>
                  </a:extLst>
                </p:cNvPr>
                <p:cNvSpPr>
                  <a:spLocks noChangeArrowheads="1"/>
                </p:cNvSpPr>
                <p:nvPr/>
              </p:nvSpPr>
              <p:spPr bwMode="auto">
                <a:xfrm>
                  <a:off x="115" y="556"/>
                  <a:ext cx="1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Symbol" panose="05050102010706020507" pitchFamily="18" charset="2"/>
                    </a:rPr>
                    <a:t>-</a:t>
                  </a:r>
                </a:p>
              </p:txBody>
            </p:sp>
            <p:sp>
              <p:nvSpPr>
                <p:cNvPr id="2136" name="Rectangle 76">
                  <a:extLst>
                    <a:ext uri="{FF2B5EF4-FFF2-40B4-BE49-F238E27FC236}">
                      <a16:creationId xmlns:a16="http://schemas.microsoft.com/office/drawing/2014/main" id="{2643A6CC-98B2-41A8-9AE7-D1761612E807}"/>
                    </a:ext>
                  </a:extLst>
                </p:cNvPr>
                <p:cNvSpPr>
                  <a:spLocks noChangeArrowheads="1"/>
                </p:cNvSpPr>
                <p:nvPr/>
              </p:nvSpPr>
              <p:spPr bwMode="auto">
                <a:xfrm>
                  <a:off x="0" y="578"/>
                  <a:ext cx="1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1</a:t>
                  </a:r>
                </a:p>
              </p:txBody>
            </p:sp>
            <p:sp>
              <p:nvSpPr>
                <p:cNvPr id="2137" name="Rectangle 77">
                  <a:extLst>
                    <a:ext uri="{FF2B5EF4-FFF2-40B4-BE49-F238E27FC236}">
                      <a16:creationId xmlns:a16="http://schemas.microsoft.com/office/drawing/2014/main" id="{D6D3D812-6617-4C8F-86E1-4C80A89DC4CA}"/>
                    </a:ext>
                  </a:extLst>
                </p:cNvPr>
                <p:cNvSpPr>
                  <a:spLocks noChangeArrowheads="1"/>
                </p:cNvSpPr>
                <p:nvPr/>
              </p:nvSpPr>
              <p:spPr bwMode="auto">
                <a:xfrm>
                  <a:off x="2856" y="1960"/>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a:latin typeface="Symbol" panose="05050102010706020507" pitchFamily="18" charset="2"/>
                    </a:rPr>
                    <a:t>W</a:t>
                  </a:r>
                </a:p>
              </p:txBody>
            </p:sp>
          </p:grpSp>
        </p:grpSp>
        <p:sp>
          <p:nvSpPr>
            <p:cNvPr id="2059" name="Line 90">
              <a:extLst>
                <a:ext uri="{FF2B5EF4-FFF2-40B4-BE49-F238E27FC236}">
                  <a16:creationId xmlns:a16="http://schemas.microsoft.com/office/drawing/2014/main" id="{C61BF242-71CA-410A-86F0-58BDF0B6C1AC}"/>
                </a:ext>
              </a:extLst>
            </p:cNvPr>
            <p:cNvSpPr>
              <a:spLocks noChangeShapeType="1"/>
            </p:cNvSpPr>
            <p:nvPr/>
          </p:nvSpPr>
          <p:spPr bwMode="auto">
            <a:xfrm>
              <a:off x="6931" y="3905"/>
              <a:ext cx="1" cy="132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Text Box 91">
              <a:extLst>
                <a:ext uri="{FF2B5EF4-FFF2-40B4-BE49-F238E27FC236}">
                  <a16:creationId xmlns:a16="http://schemas.microsoft.com/office/drawing/2014/main" id="{DCC6E58E-B802-4EAB-8BAB-F535E4B4281D}"/>
                </a:ext>
              </a:extLst>
            </p:cNvPr>
            <p:cNvSpPr txBox="1">
              <a:spLocks noChangeArrowheads="1"/>
            </p:cNvSpPr>
            <p:nvPr/>
          </p:nvSpPr>
          <p:spPr bwMode="auto">
            <a:xfrm>
              <a:off x="6429" y="5105"/>
              <a:ext cx="743" cy="721"/>
            </a:xfrm>
            <a:prstGeom prst="rect">
              <a:avLst/>
            </a:prstGeom>
            <a:noFill/>
            <a:ln w="9525">
              <a:noFill/>
              <a:miter lim="800000"/>
              <a:headEnd/>
              <a:tailEnd/>
            </a:ln>
          </p:spPr>
          <p:txBody>
            <a:bodyPr>
              <a:spAutoFit/>
            </a:bodyPr>
            <a:lstStyle/>
            <a:p>
              <a:pPr>
                <a:defRPr/>
              </a:pPr>
              <a:r>
                <a:rPr lang="zh-CN" altLang="en-US" sz="2400" dirty="0">
                  <a:solidFill>
                    <a:srgbClr val="FF0000"/>
                  </a:solidFill>
                  <a:latin typeface="+mj-lt"/>
                </a:rPr>
                <a:t>π</a:t>
              </a:r>
            </a:p>
          </p:txBody>
        </p:sp>
      </p:grpSp>
      <p:sp>
        <p:nvSpPr>
          <p:cNvPr id="93" name="TextBox 92">
            <a:extLst>
              <a:ext uri="{FF2B5EF4-FFF2-40B4-BE49-F238E27FC236}">
                <a16:creationId xmlns:a16="http://schemas.microsoft.com/office/drawing/2014/main" id="{1D31FE7F-8661-43A5-884D-34E64EE3E542}"/>
              </a:ext>
            </a:extLst>
          </p:cNvPr>
          <p:cNvSpPr txBox="1"/>
          <p:nvPr/>
        </p:nvSpPr>
        <p:spPr>
          <a:xfrm>
            <a:off x="1137290" y="1317029"/>
            <a:ext cx="2895600" cy="1959575"/>
          </a:xfrm>
          <a:prstGeom prst="rect">
            <a:avLst/>
          </a:prstGeom>
          <a:noFill/>
        </p:spPr>
        <p:txBody>
          <a:bodyPr>
            <a:spAutoFit/>
          </a:bodyPr>
          <a:lstStyle/>
          <a:p>
            <a:pPr fontAlgn="auto">
              <a:lnSpc>
                <a:spcPct val="130000"/>
              </a:lnSpc>
              <a:defRPr/>
            </a:pPr>
            <a:r>
              <a:rPr lang="en-US" altLang="zh-CN" sz="2400" b="1" i="1" dirty="0" err="1">
                <a:solidFill>
                  <a:srgbClr val="00007D">
                    <a:lumMod val="60000"/>
                    <a:lumOff val="40000"/>
                  </a:srgbClr>
                </a:solidFill>
                <a:latin typeface="Symbol" pitchFamily="18" charset="2"/>
              </a:rPr>
              <a:t>W</a:t>
            </a:r>
            <a:r>
              <a:rPr lang="en-US" altLang="zh-CN" sz="2400" b="1" baseline="-25000" dirty="0" err="1">
                <a:solidFill>
                  <a:srgbClr val="00007D">
                    <a:lumMod val="60000"/>
                    <a:lumOff val="40000"/>
                  </a:srgbClr>
                </a:solidFill>
                <a:latin typeface="Times New Roman"/>
              </a:rPr>
              <a:t>p</a:t>
            </a:r>
            <a:r>
              <a:rPr lang="en-US" altLang="zh-CN" sz="2400" b="1" dirty="0">
                <a:solidFill>
                  <a:srgbClr val="00007D">
                    <a:lumMod val="60000"/>
                    <a:lumOff val="40000"/>
                  </a:srgbClr>
                </a:solidFill>
                <a:latin typeface="宋体" pitchFamily="2" charset="-122"/>
              </a:rPr>
              <a:t>: </a:t>
            </a:r>
            <a:r>
              <a:rPr lang="zh-CN" altLang="en-US" sz="2400" b="1" dirty="0">
                <a:solidFill>
                  <a:srgbClr val="00007D">
                    <a:lumMod val="60000"/>
                    <a:lumOff val="40000"/>
                  </a:srgbClr>
                </a:solidFill>
                <a:latin typeface="宋体" pitchFamily="2" charset="-122"/>
              </a:rPr>
              <a:t>通带截止频率</a:t>
            </a:r>
            <a:endParaRPr lang="en-US" altLang="zh-CN" sz="2400" b="1" dirty="0">
              <a:solidFill>
                <a:srgbClr val="00007D">
                  <a:lumMod val="60000"/>
                  <a:lumOff val="40000"/>
                </a:srgbClr>
              </a:solidFill>
              <a:latin typeface="宋体" pitchFamily="2" charset="-122"/>
            </a:endParaRPr>
          </a:p>
          <a:p>
            <a:pPr fontAlgn="auto">
              <a:lnSpc>
                <a:spcPct val="130000"/>
              </a:lnSpc>
              <a:defRPr/>
            </a:pPr>
            <a:r>
              <a:rPr lang="en-US" altLang="zh-CN" sz="2400" b="1" i="1" dirty="0">
                <a:solidFill>
                  <a:schemeClr val="bg2">
                    <a:lumMod val="60000"/>
                    <a:lumOff val="40000"/>
                  </a:schemeClr>
                </a:solidFill>
                <a:latin typeface="Symbol" pitchFamily="18" charset="2"/>
              </a:rPr>
              <a:t>W</a:t>
            </a:r>
            <a:r>
              <a:rPr lang="en-US" altLang="zh-CN" sz="2400" b="1" baseline="-25000" dirty="0">
                <a:solidFill>
                  <a:schemeClr val="bg2">
                    <a:lumMod val="60000"/>
                    <a:lumOff val="40000"/>
                  </a:schemeClr>
                </a:solidFill>
                <a:latin typeface="+mj-lt"/>
              </a:rPr>
              <a:t>s</a:t>
            </a:r>
            <a:r>
              <a:rPr lang="en-US" altLang="zh-CN" sz="2400" b="1" dirty="0">
                <a:solidFill>
                  <a:schemeClr val="bg2">
                    <a:lumMod val="60000"/>
                    <a:lumOff val="40000"/>
                  </a:schemeClr>
                </a:solidFill>
                <a:latin typeface="宋体" pitchFamily="2" charset="-122"/>
              </a:rPr>
              <a:t>: </a:t>
            </a:r>
            <a:r>
              <a:rPr lang="zh-CN" altLang="en-US" sz="2400" b="1" dirty="0">
                <a:solidFill>
                  <a:schemeClr val="bg2">
                    <a:lumMod val="60000"/>
                    <a:lumOff val="40000"/>
                  </a:schemeClr>
                </a:solidFill>
                <a:latin typeface="宋体" pitchFamily="2" charset="-122"/>
              </a:rPr>
              <a:t>阻带截止频率</a:t>
            </a:r>
          </a:p>
          <a:p>
            <a:pPr fontAlgn="auto">
              <a:lnSpc>
                <a:spcPct val="130000"/>
              </a:lnSpc>
              <a:defRPr/>
            </a:pPr>
            <a:r>
              <a:rPr lang="en-US" altLang="zh-CN" sz="2400" b="1" i="1" dirty="0">
                <a:solidFill>
                  <a:schemeClr val="bg2">
                    <a:lumMod val="60000"/>
                    <a:lumOff val="40000"/>
                  </a:schemeClr>
                </a:solidFill>
                <a:latin typeface="Symbol" pitchFamily="18" charset="2"/>
              </a:rPr>
              <a:t>d </a:t>
            </a:r>
            <a:r>
              <a:rPr lang="en-US" altLang="zh-CN" sz="2400" b="1" baseline="-25000" dirty="0">
                <a:solidFill>
                  <a:schemeClr val="bg2">
                    <a:lumMod val="60000"/>
                    <a:lumOff val="40000"/>
                  </a:schemeClr>
                </a:solidFill>
                <a:latin typeface="+mj-lt"/>
              </a:rPr>
              <a:t>p</a:t>
            </a:r>
            <a:r>
              <a:rPr lang="en-US" altLang="zh-CN" sz="2400" b="1" dirty="0">
                <a:solidFill>
                  <a:schemeClr val="bg2">
                    <a:lumMod val="60000"/>
                    <a:lumOff val="40000"/>
                  </a:schemeClr>
                </a:solidFill>
                <a:latin typeface="宋体" pitchFamily="2" charset="-122"/>
              </a:rPr>
              <a:t>:</a:t>
            </a:r>
            <a:r>
              <a:rPr lang="en-US" altLang="zh-CN" sz="2400" b="1" baseline="-25000" dirty="0">
                <a:solidFill>
                  <a:schemeClr val="bg2">
                    <a:lumMod val="60000"/>
                    <a:lumOff val="40000"/>
                  </a:schemeClr>
                </a:solidFill>
              </a:rPr>
              <a:t> </a:t>
            </a:r>
            <a:r>
              <a:rPr lang="zh-CN" altLang="en-US" sz="2400" b="1" dirty="0">
                <a:solidFill>
                  <a:schemeClr val="bg2">
                    <a:lumMod val="60000"/>
                    <a:lumOff val="40000"/>
                  </a:schemeClr>
                </a:solidFill>
              </a:rPr>
              <a:t>通带波纹峰值</a:t>
            </a:r>
          </a:p>
          <a:p>
            <a:pPr fontAlgn="auto">
              <a:lnSpc>
                <a:spcPct val="130000"/>
              </a:lnSpc>
              <a:defRPr/>
            </a:pPr>
            <a:r>
              <a:rPr lang="en-US" altLang="zh-CN" sz="2400" b="1" i="1" dirty="0">
                <a:solidFill>
                  <a:schemeClr val="bg2">
                    <a:lumMod val="60000"/>
                    <a:lumOff val="40000"/>
                  </a:schemeClr>
                </a:solidFill>
                <a:latin typeface="Symbol" pitchFamily="18" charset="2"/>
              </a:rPr>
              <a:t>d </a:t>
            </a:r>
            <a:r>
              <a:rPr lang="en-US" altLang="zh-CN" sz="2400" b="1" baseline="-25000" dirty="0">
                <a:solidFill>
                  <a:schemeClr val="bg2">
                    <a:lumMod val="60000"/>
                    <a:lumOff val="40000"/>
                  </a:schemeClr>
                </a:solidFill>
                <a:latin typeface="+mj-lt"/>
              </a:rPr>
              <a:t>s</a:t>
            </a:r>
            <a:r>
              <a:rPr lang="en-US" altLang="zh-CN" sz="2400" b="1" dirty="0">
                <a:solidFill>
                  <a:schemeClr val="bg2">
                    <a:lumMod val="60000"/>
                    <a:lumOff val="40000"/>
                  </a:schemeClr>
                </a:solidFill>
                <a:latin typeface="宋体" pitchFamily="2" charset="-122"/>
              </a:rPr>
              <a:t>: </a:t>
            </a:r>
            <a:r>
              <a:rPr lang="zh-CN" altLang="en-US" sz="2400" b="1" dirty="0">
                <a:solidFill>
                  <a:schemeClr val="bg2">
                    <a:lumMod val="60000"/>
                    <a:lumOff val="40000"/>
                  </a:schemeClr>
                </a:solidFill>
              </a:rPr>
              <a:t>阻带波纹峰值</a:t>
            </a:r>
          </a:p>
        </p:txBody>
      </p:sp>
      <p:sp>
        <p:nvSpPr>
          <p:cNvPr id="89" name="TextBox 88">
            <a:extLst>
              <a:ext uri="{FF2B5EF4-FFF2-40B4-BE49-F238E27FC236}">
                <a16:creationId xmlns:a16="http://schemas.microsoft.com/office/drawing/2014/main" id="{36788D46-7D7F-4F8E-B0BE-D35925327646}"/>
              </a:ext>
            </a:extLst>
          </p:cNvPr>
          <p:cNvSpPr txBox="1">
            <a:spLocks noChangeArrowheads="1"/>
          </p:cNvSpPr>
          <p:nvPr/>
        </p:nvSpPr>
        <p:spPr bwMode="auto">
          <a:xfrm>
            <a:off x="838200" y="5786363"/>
            <a:ext cx="716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数字滤波器的技术指标常用</a:t>
            </a:r>
            <a:r>
              <a:rPr lang="en-US" altLang="zh-CN" sz="2400" b="1" i="1" dirty="0" err="1">
                <a:solidFill>
                  <a:schemeClr val="bg2">
                    <a:lumMod val="60000"/>
                    <a:lumOff val="40000"/>
                  </a:schemeClr>
                </a:solidFill>
                <a:latin typeface="Times New Roman" panose="02020603050405020304" pitchFamily="18" charset="0"/>
              </a:rPr>
              <a:t>Ω</a:t>
            </a:r>
            <a:r>
              <a:rPr lang="en-US" altLang="zh-CN" sz="2400" b="1" baseline="-25000" dirty="0" err="1">
                <a:solidFill>
                  <a:schemeClr val="bg2">
                    <a:lumMod val="60000"/>
                    <a:lumOff val="40000"/>
                  </a:schemeClr>
                </a:solidFill>
                <a:latin typeface="Times New Roman" panose="02020603050405020304" pitchFamily="18" charset="0"/>
              </a:rPr>
              <a:t>p</a:t>
            </a:r>
            <a:r>
              <a:rPr lang="zh-CN" altLang="en-US" sz="2400" b="1" dirty="0">
                <a:solidFill>
                  <a:schemeClr val="bg2">
                    <a:lumMod val="60000"/>
                    <a:lumOff val="40000"/>
                  </a:schemeClr>
                </a:solidFill>
                <a:latin typeface="Times New Roman" panose="02020603050405020304" pitchFamily="18" charset="0"/>
              </a:rPr>
              <a:t>，</a:t>
            </a:r>
            <a:r>
              <a:rPr lang="en-US" altLang="zh-CN" sz="2400" b="1" i="1" dirty="0" err="1">
                <a:solidFill>
                  <a:schemeClr val="bg2">
                    <a:lumMod val="60000"/>
                    <a:lumOff val="40000"/>
                  </a:schemeClr>
                </a:solidFill>
                <a:latin typeface="Times New Roman" panose="02020603050405020304" pitchFamily="18" charset="0"/>
              </a:rPr>
              <a:t>Ω</a:t>
            </a:r>
            <a:r>
              <a:rPr lang="en-US" altLang="zh-CN" sz="2400" b="1" baseline="-25000" dirty="0" err="1">
                <a:solidFill>
                  <a:schemeClr val="bg2">
                    <a:lumMod val="60000"/>
                    <a:lumOff val="40000"/>
                  </a:schemeClr>
                </a:solidFill>
                <a:latin typeface="Times New Roman" panose="02020603050405020304" pitchFamily="18" charset="0"/>
              </a:rPr>
              <a:t>s</a:t>
            </a:r>
            <a:r>
              <a:rPr lang="en-US" altLang="zh-CN" sz="2400" b="1" baseline="-25000" dirty="0">
                <a:solidFill>
                  <a:schemeClr val="bg2">
                    <a:lumMod val="60000"/>
                    <a:lumOff val="40000"/>
                  </a:schemeClr>
                </a:solidFill>
                <a:latin typeface="Times New Roman" panose="02020603050405020304" pitchFamily="18" charset="0"/>
              </a:rPr>
              <a:t> </a:t>
            </a:r>
            <a:r>
              <a:rPr lang="zh-CN" altLang="en-US" sz="2400" b="1" dirty="0">
                <a:solidFill>
                  <a:schemeClr val="bg2">
                    <a:lumMod val="60000"/>
                    <a:lumOff val="40000"/>
                  </a:schemeClr>
                </a:solidFill>
                <a:latin typeface="Times New Roman" panose="02020603050405020304" pitchFamily="18" charset="0"/>
              </a:rPr>
              <a:t>，</a:t>
            </a:r>
            <a:r>
              <a:rPr lang="en-US" altLang="zh-CN" sz="2400" b="1" i="1" dirty="0">
                <a:solidFill>
                  <a:schemeClr val="bg2">
                    <a:lumMod val="60000"/>
                    <a:lumOff val="40000"/>
                  </a:schemeClr>
                </a:solidFill>
                <a:latin typeface="Times New Roman" panose="02020603050405020304" pitchFamily="18" charset="0"/>
              </a:rPr>
              <a:t>A</a:t>
            </a:r>
            <a:r>
              <a:rPr lang="en-US" altLang="zh-CN" sz="2400" b="1" baseline="-25000" dirty="0">
                <a:solidFill>
                  <a:schemeClr val="bg2">
                    <a:lumMod val="60000"/>
                    <a:lumOff val="40000"/>
                  </a:schemeClr>
                </a:solidFill>
                <a:latin typeface="Times New Roman" panose="02020603050405020304" pitchFamily="18" charset="0"/>
              </a:rPr>
              <a:t>p</a:t>
            </a:r>
            <a:r>
              <a:rPr lang="zh-CN" altLang="en-US" sz="2400" b="1" dirty="0">
                <a:solidFill>
                  <a:schemeClr val="bg2">
                    <a:lumMod val="60000"/>
                    <a:lumOff val="40000"/>
                  </a:schemeClr>
                </a:solidFill>
                <a:latin typeface="Times New Roman" panose="02020603050405020304" pitchFamily="18" charset="0"/>
              </a:rPr>
              <a:t>，</a:t>
            </a:r>
            <a:r>
              <a:rPr lang="en-US" altLang="zh-CN" sz="2400" b="1" i="1" dirty="0">
                <a:solidFill>
                  <a:schemeClr val="bg2">
                    <a:lumMod val="60000"/>
                    <a:lumOff val="40000"/>
                  </a:schemeClr>
                </a:solidFill>
                <a:latin typeface="Times New Roman" panose="02020603050405020304" pitchFamily="18" charset="0"/>
              </a:rPr>
              <a:t>A</a:t>
            </a:r>
            <a:r>
              <a:rPr lang="en-US" altLang="zh-CN" sz="2400" b="1" baseline="-25000" dirty="0">
                <a:solidFill>
                  <a:schemeClr val="bg2">
                    <a:lumMod val="60000"/>
                    <a:lumOff val="40000"/>
                  </a:schemeClr>
                </a:solidFill>
                <a:latin typeface="Times New Roman" panose="02020603050405020304" pitchFamily="18" charset="0"/>
              </a:rPr>
              <a:t>s</a:t>
            </a:r>
            <a:r>
              <a:rPr lang="zh-CN" altLang="en-US" sz="2400" b="1" dirty="0">
                <a:latin typeface="Times New Roman" panose="02020603050405020304" pitchFamily="18" charset="0"/>
              </a:rPr>
              <a:t>表示。</a:t>
            </a:r>
          </a:p>
        </p:txBody>
      </p:sp>
      <p:sp>
        <p:nvSpPr>
          <p:cNvPr id="7" name="文本框 6">
            <a:extLst>
              <a:ext uri="{FF2B5EF4-FFF2-40B4-BE49-F238E27FC236}">
                <a16:creationId xmlns:a16="http://schemas.microsoft.com/office/drawing/2014/main" id="{5D11A831-C42E-4D26-A56E-A26C925721DA}"/>
              </a:ext>
            </a:extLst>
          </p:cNvPr>
          <p:cNvSpPr txBox="1"/>
          <p:nvPr/>
        </p:nvSpPr>
        <p:spPr>
          <a:xfrm>
            <a:off x="149557" y="3663204"/>
            <a:ext cx="4308090" cy="493148"/>
          </a:xfrm>
          <a:prstGeom prst="rect">
            <a:avLst/>
          </a:prstGeom>
          <a:noFill/>
        </p:spPr>
        <p:txBody>
          <a:bodyPr wrap="square" rtlCol="0">
            <a:spAutoFit/>
          </a:bodyPr>
          <a:lstStyle/>
          <a:p>
            <a:pPr>
              <a:lnSpc>
                <a:spcPct val="120000"/>
              </a:lnSpc>
            </a:pPr>
            <a:r>
              <a:rPr lang="zh-CN" altLang="en-US" sz="2400" b="1" dirty="0">
                <a:latin typeface="Times New Roman" pitchFamily="18" charset="0"/>
              </a:rPr>
              <a:t>在通带</a:t>
            </a:r>
            <a:r>
              <a:rPr lang="en-US" altLang="zh-CN" sz="2400" b="1" dirty="0">
                <a:latin typeface="Times New Roman" pitchFamily="18" charset="0"/>
              </a:rPr>
              <a:t>|</a:t>
            </a:r>
            <a:r>
              <a:rPr lang="en-US" altLang="zh-CN" sz="2400" b="1" i="1" dirty="0">
                <a:latin typeface="Times New Roman" pitchFamily="18" charset="0"/>
              </a:rPr>
              <a:t>Ω</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anose="02020603050405020304" pitchFamily="18" charset="0"/>
              </a:rPr>
              <a:t> </a:t>
            </a:r>
            <a:r>
              <a:rPr lang="en-US" altLang="zh-CN" sz="2400" b="1" i="1" dirty="0" err="1">
                <a:latin typeface="Times New Roman" panose="02020603050405020304" pitchFamily="18" charset="0"/>
              </a:rPr>
              <a:t>Ω</a:t>
            </a:r>
            <a:r>
              <a:rPr lang="en-US" altLang="zh-CN" sz="2400" b="1" baseline="-25000" dirty="0" err="1">
                <a:latin typeface="Times New Roman" panose="02020603050405020304" pitchFamily="18" charset="0"/>
              </a:rPr>
              <a:t>p</a:t>
            </a:r>
            <a:r>
              <a:rPr lang="zh-CN" altLang="en-US" sz="2400" b="1" dirty="0">
                <a:latin typeface="Times New Roman" pitchFamily="18" charset="0"/>
              </a:rPr>
              <a:t>内，要求</a:t>
            </a:r>
          </a:p>
        </p:txBody>
      </p:sp>
      <p:graphicFrame>
        <p:nvGraphicFramePr>
          <p:cNvPr id="8" name="对象 7">
            <a:extLst>
              <a:ext uri="{FF2B5EF4-FFF2-40B4-BE49-F238E27FC236}">
                <a16:creationId xmlns:a16="http://schemas.microsoft.com/office/drawing/2014/main" id="{DEECEFF1-5D32-4358-9399-6A7A419AB93A}"/>
              </a:ext>
            </a:extLst>
          </p:cNvPr>
          <p:cNvGraphicFramePr>
            <a:graphicFrameLocks noChangeAspect="1"/>
          </p:cNvGraphicFramePr>
          <p:nvPr>
            <p:extLst>
              <p:ext uri="{D42A27DB-BD31-4B8C-83A1-F6EECF244321}">
                <p14:modId xmlns:p14="http://schemas.microsoft.com/office/powerpoint/2010/main" val="2383539275"/>
              </p:ext>
            </p:extLst>
          </p:nvPr>
        </p:nvGraphicFramePr>
        <p:xfrm>
          <a:off x="3378448" y="3682937"/>
          <a:ext cx="2412720" cy="558720"/>
        </p:xfrm>
        <a:graphic>
          <a:graphicData uri="http://schemas.openxmlformats.org/presentationml/2006/ole">
            <mc:AlternateContent xmlns:mc="http://schemas.openxmlformats.org/markup-compatibility/2006">
              <mc:Choice xmlns:v="urn:schemas-microsoft-com:vml" Requires="v">
                <p:oleObj spid="_x0000_s2562" name="Equation" r:id="rId5" imgW="28956000" imgH="6705600" progId="Equation.DSMT4">
                  <p:embed/>
                </p:oleObj>
              </mc:Choice>
              <mc:Fallback>
                <p:oleObj name="Equation" r:id="rId5" imgW="28956000" imgH="6705600" progId="Equation.DSMT4">
                  <p:embed/>
                  <p:pic>
                    <p:nvPicPr>
                      <p:cNvPr id="0" name="Picture 3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8448" y="3682937"/>
                        <a:ext cx="2412720" cy="558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 name="文本框 91">
            <a:extLst>
              <a:ext uri="{FF2B5EF4-FFF2-40B4-BE49-F238E27FC236}">
                <a16:creationId xmlns:a16="http://schemas.microsoft.com/office/drawing/2014/main" id="{36DB1A90-092E-450E-B445-A02D42B12934}"/>
              </a:ext>
            </a:extLst>
          </p:cNvPr>
          <p:cNvSpPr txBox="1"/>
          <p:nvPr/>
        </p:nvSpPr>
        <p:spPr>
          <a:xfrm>
            <a:off x="111514" y="4741244"/>
            <a:ext cx="4308090" cy="493148"/>
          </a:xfrm>
          <a:prstGeom prst="rect">
            <a:avLst/>
          </a:prstGeom>
          <a:noFill/>
        </p:spPr>
        <p:txBody>
          <a:bodyPr wrap="square" rtlCol="0">
            <a:spAutoFit/>
          </a:bodyPr>
          <a:lstStyle/>
          <a:p>
            <a:pPr>
              <a:lnSpc>
                <a:spcPct val="120000"/>
              </a:lnSpc>
            </a:pPr>
            <a:r>
              <a:rPr lang="zh-CN" altLang="en-US" sz="2400" b="1" dirty="0">
                <a:latin typeface="Times New Roman" pitchFamily="18" charset="0"/>
              </a:rPr>
              <a:t>在阻带</a:t>
            </a:r>
            <a:r>
              <a:rPr lang="en-US" altLang="zh-CN" sz="2400" b="1" i="1" dirty="0" err="1">
                <a:latin typeface="Times New Roman" panose="02020603050405020304" pitchFamily="18" charset="0"/>
              </a:rPr>
              <a:t>Ω</a:t>
            </a:r>
            <a:r>
              <a:rPr lang="en-US" altLang="zh-CN" sz="2400" b="1" baseline="-25000" dirty="0" err="1">
                <a:latin typeface="Times New Roman" panose="02020603050405020304" pitchFamily="18" charset="0"/>
              </a:rPr>
              <a:t>s</a:t>
            </a:r>
            <a:r>
              <a:rPr lang="en-US" altLang="zh-CN" sz="2400" b="1" baseline="-25000" dirty="0">
                <a:latin typeface="Times New Roman" panose="02020603050405020304" pitchFamily="18" charset="0"/>
              </a:rPr>
              <a:t> </a:t>
            </a:r>
            <a:r>
              <a:rPr lang="zh-CN" altLang="en-US" sz="2400" b="1" dirty="0">
                <a:latin typeface="Times New Roman" pitchFamily="18" charset="0"/>
              </a:rPr>
              <a:t>≤</a:t>
            </a:r>
            <a:r>
              <a:rPr lang="en-US" altLang="zh-CN" sz="2400" b="1" dirty="0">
                <a:latin typeface="Times New Roman" pitchFamily="18" charset="0"/>
              </a:rPr>
              <a:t>|</a:t>
            </a:r>
            <a:r>
              <a:rPr lang="en-US" altLang="zh-CN" sz="2400" b="1" i="1" dirty="0">
                <a:latin typeface="Times New Roman" pitchFamily="18" charset="0"/>
              </a:rPr>
              <a:t>Ω</a:t>
            </a:r>
            <a:r>
              <a:rPr lang="en-US" altLang="zh-CN" sz="2400" b="1" dirty="0">
                <a:latin typeface="Times New Roman" pitchFamily="18" charset="0"/>
              </a:rPr>
              <a:t>|</a:t>
            </a:r>
            <a:r>
              <a:rPr lang="zh-CN" altLang="en-US" sz="2400" b="1" dirty="0">
                <a:latin typeface="Times New Roman" pitchFamily="18" charset="0"/>
              </a:rPr>
              <a:t>≤</a:t>
            </a:r>
            <a:r>
              <a:rPr lang="en-US" altLang="zh-CN" sz="2400" b="1" i="1" dirty="0">
                <a:latin typeface="Times New Roman" panose="02020603050405020304" pitchFamily="18" charset="0"/>
              </a:rPr>
              <a:t> π</a:t>
            </a:r>
            <a:r>
              <a:rPr lang="zh-CN" altLang="en-US" sz="2400" b="1" dirty="0">
                <a:latin typeface="Times New Roman" pitchFamily="18" charset="0"/>
              </a:rPr>
              <a:t>内，要求</a:t>
            </a:r>
          </a:p>
        </p:txBody>
      </p:sp>
      <p:graphicFrame>
        <p:nvGraphicFramePr>
          <p:cNvPr id="94" name="对象 93">
            <a:extLst>
              <a:ext uri="{FF2B5EF4-FFF2-40B4-BE49-F238E27FC236}">
                <a16:creationId xmlns:a16="http://schemas.microsoft.com/office/drawing/2014/main" id="{CA320BC9-48ED-4694-995E-F9D0A3C9FA46}"/>
              </a:ext>
            </a:extLst>
          </p:cNvPr>
          <p:cNvGraphicFramePr>
            <a:graphicFrameLocks noChangeAspect="1"/>
          </p:cNvGraphicFramePr>
          <p:nvPr>
            <p:extLst>
              <p:ext uri="{D42A27DB-BD31-4B8C-83A1-F6EECF244321}">
                <p14:modId xmlns:p14="http://schemas.microsoft.com/office/powerpoint/2010/main" val="3846969564"/>
              </p:ext>
            </p:extLst>
          </p:nvPr>
        </p:nvGraphicFramePr>
        <p:xfrm>
          <a:off x="3639413" y="4737774"/>
          <a:ext cx="1625600" cy="558800"/>
        </p:xfrm>
        <a:graphic>
          <a:graphicData uri="http://schemas.openxmlformats.org/presentationml/2006/ole">
            <mc:AlternateContent xmlns:mc="http://schemas.openxmlformats.org/markup-compatibility/2006">
              <mc:Choice xmlns:v="urn:schemas-microsoft-com:vml" Requires="v">
                <p:oleObj spid="_x0000_s2563" name="Equation" r:id="rId7" imgW="19507200" imgH="6705600" progId="Equation.DSMT4">
                  <p:embed/>
                </p:oleObj>
              </mc:Choice>
              <mc:Fallback>
                <p:oleObj name="Equation" r:id="rId7" imgW="19507200" imgH="6705600" progId="Equation.DSMT4">
                  <p:embed/>
                  <p:pic>
                    <p:nvPicPr>
                      <p:cNvPr id="0" name="Picture 3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9413" y="4737774"/>
                        <a:ext cx="1625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a:extLst>
              <a:ext uri="{FF2B5EF4-FFF2-40B4-BE49-F238E27FC236}">
                <a16:creationId xmlns:a16="http://schemas.microsoft.com/office/drawing/2014/main" id="{B94F0FA4-D8D4-405F-A245-C61D1B75D21C}"/>
              </a:ext>
            </a:extLst>
          </p:cNvPr>
          <p:cNvSpPr txBox="1"/>
          <p:nvPr/>
        </p:nvSpPr>
        <p:spPr>
          <a:xfrm>
            <a:off x="1752674" y="4194768"/>
            <a:ext cx="550708" cy="496867"/>
          </a:xfrm>
          <a:prstGeom prst="rect">
            <a:avLst/>
          </a:prstGeom>
          <a:noFill/>
        </p:spPr>
        <p:txBody>
          <a:bodyPr wrap="square" rtlCol="0">
            <a:spAutoFit/>
          </a:bodyPr>
          <a:lstStyle/>
          <a:p>
            <a:pPr>
              <a:lnSpc>
                <a:spcPct val="120000"/>
              </a:lnSpc>
            </a:pPr>
            <a:r>
              <a:rPr lang="zh-CN" altLang="en-US" sz="2400" b="1" dirty="0">
                <a:latin typeface="Times New Roman" pitchFamily="18" charset="0"/>
              </a:rPr>
              <a:t>或</a:t>
            </a:r>
          </a:p>
        </p:txBody>
      </p:sp>
      <p:graphicFrame>
        <p:nvGraphicFramePr>
          <p:cNvPr id="95" name="对象 94">
            <a:extLst>
              <a:ext uri="{FF2B5EF4-FFF2-40B4-BE49-F238E27FC236}">
                <a16:creationId xmlns:a16="http://schemas.microsoft.com/office/drawing/2014/main" id="{6C133A8D-2EFE-4807-86DD-CA7E4B590FA4}"/>
              </a:ext>
            </a:extLst>
          </p:cNvPr>
          <p:cNvGraphicFramePr>
            <a:graphicFrameLocks noChangeAspect="1"/>
          </p:cNvGraphicFramePr>
          <p:nvPr>
            <p:extLst>
              <p:ext uri="{D42A27DB-BD31-4B8C-83A1-F6EECF244321}">
                <p14:modId xmlns:p14="http://schemas.microsoft.com/office/powerpoint/2010/main" val="3061830784"/>
              </p:ext>
            </p:extLst>
          </p:nvPr>
        </p:nvGraphicFramePr>
        <p:xfrm>
          <a:off x="2276164" y="4186205"/>
          <a:ext cx="3784600" cy="558800"/>
        </p:xfrm>
        <a:graphic>
          <a:graphicData uri="http://schemas.openxmlformats.org/presentationml/2006/ole">
            <mc:AlternateContent xmlns:mc="http://schemas.openxmlformats.org/markup-compatibility/2006">
              <mc:Choice xmlns:v="urn:schemas-microsoft-com:vml" Requires="v">
                <p:oleObj spid="_x0000_s2564" name="Equation" r:id="rId9" imgW="45415200" imgH="6705600" progId="Equation.DSMT4">
                  <p:embed/>
                </p:oleObj>
              </mc:Choice>
              <mc:Fallback>
                <p:oleObj name="Equation" r:id="rId9" imgW="45415200" imgH="6705600" progId="Equation.DSMT4">
                  <p:embed/>
                  <p:pic>
                    <p:nvPicPr>
                      <p:cNvPr id="0" name="Picture 3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164" y="4186205"/>
                        <a:ext cx="3784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直接连接符 10">
            <a:extLst>
              <a:ext uri="{FF2B5EF4-FFF2-40B4-BE49-F238E27FC236}">
                <a16:creationId xmlns:a16="http://schemas.microsoft.com/office/drawing/2014/main" id="{E8BE7681-8EB8-433D-837E-CC55CCE71EC6}"/>
              </a:ext>
            </a:extLst>
          </p:cNvPr>
          <p:cNvCxnSpPr/>
          <p:nvPr/>
        </p:nvCxnSpPr>
        <p:spPr>
          <a:xfrm>
            <a:off x="4403176" y="4724366"/>
            <a:ext cx="162473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Text Box 88">
            <a:extLst>
              <a:ext uri="{FF2B5EF4-FFF2-40B4-BE49-F238E27FC236}">
                <a16:creationId xmlns:a16="http://schemas.microsoft.com/office/drawing/2014/main" id="{3E48D559-C7EA-4BC0-88FC-DCB44DE9B9F0}"/>
              </a:ext>
            </a:extLst>
          </p:cNvPr>
          <p:cNvSpPr txBox="1">
            <a:spLocks noChangeArrowheads="1"/>
          </p:cNvSpPr>
          <p:nvPr/>
        </p:nvSpPr>
        <p:spPr bwMode="auto">
          <a:xfrm>
            <a:off x="6124953" y="5335151"/>
            <a:ext cx="2933700" cy="461665"/>
          </a:xfrm>
          <a:prstGeom prst="rect">
            <a:avLst/>
          </a:prstGeom>
          <a:noFill/>
          <a:ln w="9525">
            <a:noFill/>
            <a:miter lim="800000"/>
            <a:headEnd/>
            <a:tailEnd/>
          </a:ln>
        </p:spPr>
        <p:txBody>
          <a:bodyPr>
            <a:spAutoFit/>
          </a:bodyPr>
          <a:lstStyle/>
          <a:p>
            <a:pPr>
              <a:spcBef>
                <a:spcPct val="50000"/>
              </a:spcBef>
              <a:defRPr/>
            </a:pPr>
            <a:r>
              <a:rPr lang="en-US" altLang="zh-CN" sz="2400" b="1" i="1" dirty="0">
                <a:solidFill>
                  <a:schemeClr val="bg2">
                    <a:lumMod val="60000"/>
                    <a:lumOff val="40000"/>
                  </a:schemeClr>
                </a:solidFill>
                <a:latin typeface="+mj-lt"/>
              </a:rPr>
              <a:t>A</a:t>
            </a:r>
            <a:r>
              <a:rPr lang="en-US" altLang="zh-CN" sz="2400" b="1" baseline="-25000" dirty="0">
                <a:solidFill>
                  <a:schemeClr val="bg2">
                    <a:lumMod val="60000"/>
                    <a:lumOff val="40000"/>
                  </a:schemeClr>
                </a:solidFill>
                <a:latin typeface="+mj-lt"/>
              </a:rPr>
              <a:t>s</a:t>
            </a:r>
            <a:r>
              <a:rPr lang="zh-CN" altLang="en-US" sz="2400" b="1" dirty="0">
                <a:solidFill>
                  <a:schemeClr val="bg2">
                    <a:lumMod val="60000"/>
                    <a:lumOff val="40000"/>
                  </a:schemeClr>
                </a:solidFill>
              </a:rPr>
              <a:t>阻带</a:t>
            </a:r>
            <a:r>
              <a:rPr lang="zh-CN" altLang="en-US" sz="2400" b="1" dirty="0">
                <a:solidFill>
                  <a:srgbClr val="FF0000"/>
                </a:solidFill>
              </a:rPr>
              <a:t>最小</a:t>
            </a:r>
            <a:r>
              <a:rPr lang="zh-CN" altLang="en-US" sz="2400" b="1" dirty="0">
                <a:solidFill>
                  <a:schemeClr val="bg2">
                    <a:lumMod val="60000"/>
                    <a:lumOff val="40000"/>
                  </a:schemeClr>
                </a:solidFill>
              </a:rPr>
              <a:t>衰减</a:t>
            </a:r>
            <a:r>
              <a:rPr lang="en-US" altLang="zh-CN" sz="2400" b="1" dirty="0">
                <a:solidFill>
                  <a:schemeClr val="bg2">
                    <a:lumMod val="60000"/>
                    <a:lumOff val="40000"/>
                  </a:schemeClr>
                </a:solidFill>
              </a:rPr>
              <a:t>(dB)</a:t>
            </a:r>
          </a:p>
        </p:txBody>
      </p:sp>
      <p:sp>
        <p:nvSpPr>
          <p:cNvPr id="103" name="文本框 102">
            <a:extLst>
              <a:ext uri="{FF2B5EF4-FFF2-40B4-BE49-F238E27FC236}">
                <a16:creationId xmlns:a16="http://schemas.microsoft.com/office/drawing/2014/main" id="{DA4669D8-3618-499E-9298-073880F6F280}"/>
              </a:ext>
            </a:extLst>
          </p:cNvPr>
          <p:cNvSpPr txBox="1"/>
          <p:nvPr/>
        </p:nvSpPr>
        <p:spPr>
          <a:xfrm>
            <a:off x="1775777" y="5173838"/>
            <a:ext cx="550708" cy="496867"/>
          </a:xfrm>
          <a:prstGeom prst="rect">
            <a:avLst/>
          </a:prstGeom>
          <a:noFill/>
        </p:spPr>
        <p:txBody>
          <a:bodyPr wrap="square" rtlCol="0">
            <a:spAutoFit/>
          </a:bodyPr>
          <a:lstStyle/>
          <a:p>
            <a:pPr>
              <a:lnSpc>
                <a:spcPct val="120000"/>
              </a:lnSpc>
            </a:pPr>
            <a:r>
              <a:rPr lang="zh-CN" altLang="en-US" sz="2400" b="1" dirty="0">
                <a:latin typeface="Times New Roman" pitchFamily="18" charset="0"/>
              </a:rPr>
              <a:t>或</a:t>
            </a:r>
          </a:p>
        </p:txBody>
      </p:sp>
      <p:graphicFrame>
        <p:nvGraphicFramePr>
          <p:cNvPr id="104" name="对象 103">
            <a:extLst>
              <a:ext uri="{FF2B5EF4-FFF2-40B4-BE49-F238E27FC236}">
                <a16:creationId xmlns:a16="http://schemas.microsoft.com/office/drawing/2014/main" id="{6D46EFDE-17B3-430E-A42E-88C54087E629}"/>
              </a:ext>
            </a:extLst>
          </p:cNvPr>
          <p:cNvGraphicFramePr>
            <a:graphicFrameLocks noChangeAspect="1"/>
          </p:cNvGraphicFramePr>
          <p:nvPr>
            <p:extLst>
              <p:ext uri="{D42A27DB-BD31-4B8C-83A1-F6EECF244321}">
                <p14:modId xmlns:p14="http://schemas.microsoft.com/office/powerpoint/2010/main" val="121589225"/>
              </p:ext>
            </p:extLst>
          </p:nvPr>
        </p:nvGraphicFramePr>
        <p:xfrm>
          <a:off x="2603500" y="5165102"/>
          <a:ext cx="3175000" cy="558800"/>
        </p:xfrm>
        <a:graphic>
          <a:graphicData uri="http://schemas.openxmlformats.org/presentationml/2006/ole">
            <mc:AlternateContent xmlns:mc="http://schemas.openxmlformats.org/markup-compatibility/2006">
              <mc:Choice xmlns:v="urn:schemas-microsoft-com:vml" Requires="v">
                <p:oleObj spid="_x0000_s2565" name="Equation" r:id="rId11" imgW="38100000" imgH="6705600" progId="Equation.DSMT4">
                  <p:embed/>
                </p:oleObj>
              </mc:Choice>
              <mc:Fallback>
                <p:oleObj name="Equation" r:id="rId11" imgW="38100000" imgH="6705600" progId="Equation.DSMT4">
                  <p:embed/>
                  <p:pic>
                    <p:nvPicPr>
                      <p:cNvPr id="0" name="Picture 3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3500" y="5165102"/>
                        <a:ext cx="31750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5" name="直接连接符 104">
            <a:extLst>
              <a:ext uri="{FF2B5EF4-FFF2-40B4-BE49-F238E27FC236}">
                <a16:creationId xmlns:a16="http://schemas.microsoft.com/office/drawing/2014/main" id="{98B522DD-30EB-4C6F-A08E-780F105C7121}"/>
              </a:ext>
            </a:extLst>
          </p:cNvPr>
          <p:cNvCxnSpPr>
            <a:cxnSpLocks/>
          </p:cNvCxnSpPr>
          <p:nvPr/>
        </p:nvCxnSpPr>
        <p:spPr>
          <a:xfrm>
            <a:off x="4572000" y="5661923"/>
            <a:ext cx="13648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
                                            <p:txEl>
                                              <p:pRg st="0" end="0"/>
                                            </p:txEl>
                                          </p:spTgt>
                                        </p:tgtEl>
                                        <p:attrNameLst>
                                          <p:attrName>style.visibility</p:attrName>
                                        </p:attrNameLst>
                                      </p:cBhvr>
                                      <p:to>
                                        <p:strVal val="visible"/>
                                      </p:to>
                                    </p:set>
                                    <p:animEffect transition="in" filter="wipe(left)">
                                      <p:cBhvr>
                                        <p:cTn id="12" dur="500"/>
                                        <p:tgtEl>
                                          <p:spTgt spid="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3">
                                            <p:txEl>
                                              <p:pRg st="1" end="1"/>
                                            </p:txEl>
                                          </p:spTgt>
                                        </p:tgtEl>
                                        <p:attrNameLst>
                                          <p:attrName>style.visibility</p:attrName>
                                        </p:attrNameLst>
                                      </p:cBhvr>
                                      <p:to>
                                        <p:strVal val="visible"/>
                                      </p:to>
                                    </p:set>
                                    <p:animEffect transition="in" filter="wipe(left)">
                                      <p:cBhvr>
                                        <p:cTn id="17" dur="500"/>
                                        <p:tgtEl>
                                          <p:spTgt spid="9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3">
                                            <p:txEl>
                                              <p:pRg st="2" end="2"/>
                                            </p:txEl>
                                          </p:spTgt>
                                        </p:tgtEl>
                                        <p:attrNameLst>
                                          <p:attrName>style.visibility</p:attrName>
                                        </p:attrNameLst>
                                      </p:cBhvr>
                                      <p:to>
                                        <p:strVal val="visible"/>
                                      </p:to>
                                    </p:set>
                                    <p:animEffect transition="in" filter="wipe(left)">
                                      <p:cBhvr>
                                        <p:cTn id="22" dur="500"/>
                                        <p:tgtEl>
                                          <p:spTgt spid="9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3">
                                            <p:txEl>
                                              <p:pRg st="3" end="3"/>
                                            </p:txEl>
                                          </p:spTgt>
                                        </p:tgtEl>
                                        <p:attrNameLst>
                                          <p:attrName>style.visibility</p:attrName>
                                        </p:attrNameLst>
                                      </p:cBhvr>
                                      <p:to>
                                        <p:strVal val="visible"/>
                                      </p:to>
                                    </p:set>
                                    <p:animEffect transition="in" filter="wipe(left)">
                                      <p:cBhvr>
                                        <p:cTn id="27" dur="500"/>
                                        <p:tgtEl>
                                          <p:spTgt spid="9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wipe(left)">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wipe(left)">
                                      <p:cBhvr>
                                        <p:cTn id="47" dur="500"/>
                                        <p:tgtEl>
                                          <p:spTgt spid="9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5"/>
                                        </p:tgtEl>
                                        <p:attrNameLst>
                                          <p:attrName>style.visibility</p:attrName>
                                        </p:attrNameLst>
                                      </p:cBhvr>
                                      <p:to>
                                        <p:strVal val="visible"/>
                                      </p:to>
                                    </p:set>
                                    <p:animEffect transition="in" filter="wipe(left)">
                                      <p:cBhvr>
                                        <p:cTn id="57" dur="500"/>
                                        <p:tgtEl>
                                          <p:spTgt spid="9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1" nodeType="clickEffect">
                                  <p:stCondLst>
                                    <p:cond delay="0"/>
                                  </p:stCondLst>
                                  <p:childTnLst>
                                    <p:set>
                                      <p:cBhvr>
                                        <p:cTn id="66" dur="1" fill="hold">
                                          <p:stCondLst>
                                            <p:cond delay="0"/>
                                          </p:stCondLst>
                                        </p:cTn>
                                        <p:tgtEl>
                                          <p:spTgt spid="5127"/>
                                        </p:tgtEl>
                                        <p:attrNameLst>
                                          <p:attrName>style.visibility</p:attrName>
                                        </p:attrNameLst>
                                      </p:cBhvr>
                                      <p:to>
                                        <p:strVal val="visible"/>
                                      </p:to>
                                    </p:set>
                                    <p:animEffect transition="in" filter="wipe(left)">
                                      <p:cBhvr>
                                        <p:cTn id="67" dur="500"/>
                                        <p:tgtEl>
                                          <p:spTgt spid="512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3"/>
                                        </p:tgtEl>
                                        <p:attrNameLst>
                                          <p:attrName>style.visibility</p:attrName>
                                        </p:attrNameLst>
                                      </p:cBhvr>
                                      <p:to>
                                        <p:strVal val="visible"/>
                                      </p:to>
                                    </p:set>
                                    <p:animEffect transition="in" filter="wipe(left)">
                                      <p:cBhvr>
                                        <p:cTn id="72" dur="500"/>
                                        <p:tgtEl>
                                          <p:spTgt spid="10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04"/>
                                        </p:tgtEl>
                                        <p:attrNameLst>
                                          <p:attrName>style.visibility</p:attrName>
                                        </p:attrNameLst>
                                      </p:cBhvr>
                                      <p:to>
                                        <p:strVal val="visible"/>
                                      </p:to>
                                    </p:set>
                                    <p:animEffect transition="in" filter="wipe(left)">
                                      <p:cBhvr>
                                        <p:cTn id="77" dur="500"/>
                                        <p:tgtEl>
                                          <p:spTgt spid="10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wipe(left)">
                                      <p:cBhvr>
                                        <p:cTn id="82" dur="500"/>
                                        <p:tgtEl>
                                          <p:spTgt spid="10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2"/>
                                        </p:tgtEl>
                                        <p:attrNameLst>
                                          <p:attrName>style.visibility</p:attrName>
                                        </p:attrNameLst>
                                      </p:cBhvr>
                                      <p:to>
                                        <p:strVal val="visible"/>
                                      </p:to>
                                    </p:set>
                                    <p:animEffect transition="in" filter="wipe(left)">
                                      <p:cBhvr>
                                        <p:cTn id="87" dur="500"/>
                                        <p:tgtEl>
                                          <p:spTgt spid="102"/>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89"/>
                                        </p:tgtEl>
                                        <p:attrNameLst>
                                          <p:attrName>style.visibility</p:attrName>
                                        </p:attrNameLst>
                                      </p:cBhvr>
                                      <p:to>
                                        <p:strVal val="visible"/>
                                      </p:to>
                                    </p:set>
                                    <p:animEffect transition="in" filter="slide(fromBottom)">
                                      <p:cBhvr>
                                        <p:cTn id="9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1"/>
      <p:bldP spid="89" grpId="0"/>
      <p:bldP spid="7" grpId="0"/>
      <p:bldP spid="92" grpId="0"/>
      <p:bldP spid="9" grpId="0"/>
      <p:bldP spid="102" grpId="0"/>
      <p:bldP spid="10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a:extLst>
              <a:ext uri="{FF2B5EF4-FFF2-40B4-BE49-F238E27FC236}">
                <a16:creationId xmlns:a16="http://schemas.microsoft.com/office/drawing/2014/main" id="{6E8DCF2F-8363-414F-AF57-E6A53BA36F44}"/>
              </a:ext>
            </a:extLst>
          </p:cNvPr>
          <p:cNvSpPr>
            <a:spLocks noGrp="1" noChangeArrowheads="1"/>
          </p:cNvSpPr>
          <p:nvPr>
            <p:ph type="title"/>
          </p:nvPr>
        </p:nvSpPr>
        <p:spPr/>
        <p:txBody>
          <a:bodyPr/>
          <a:lstStyle/>
          <a:p>
            <a:r>
              <a:rPr lang="en-US" altLang="zh-CN" sz="3600"/>
              <a:t>4.1.</a:t>
            </a:r>
            <a:r>
              <a:rPr lang="zh-CN" altLang="zh-CN" sz="3600"/>
              <a:t>2 </a:t>
            </a:r>
            <a:r>
              <a:rPr lang="zh-CN" altLang="en-US" sz="3600"/>
              <a:t>Chebyshev模拟低通滤波器</a:t>
            </a:r>
            <a:br>
              <a:rPr lang="en-US" altLang="zh-CN" sz="3600"/>
            </a:br>
            <a:r>
              <a:rPr lang="en-US" altLang="zh-CN" sz="3200"/>
              <a:t>1. </a:t>
            </a:r>
            <a:r>
              <a:rPr lang="zh-CN" altLang="en-US" sz="3200"/>
              <a:t>Chebyshev </a:t>
            </a:r>
            <a:r>
              <a:rPr lang="zh-CN" altLang="zh-CN" sz="3200"/>
              <a:t>I型</a:t>
            </a:r>
            <a:endParaRPr lang="zh-CN" altLang="zh-CN" sz="3600"/>
          </a:p>
        </p:txBody>
      </p:sp>
      <p:graphicFrame>
        <p:nvGraphicFramePr>
          <p:cNvPr id="21507" name="Object 3">
            <a:extLst>
              <a:ext uri="{FF2B5EF4-FFF2-40B4-BE49-F238E27FC236}">
                <a16:creationId xmlns:a16="http://schemas.microsoft.com/office/drawing/2014/main" id="{6ED01590-060B-477C-9EAF-D534376E6AAC}"/>
              </a:ext>
            </a:extLst>
          </p:cNvPr>
          <p:cNvGraphicFramePr>
            <a:graphicFrameLocks noGrp="1" noChangeAspect="1"/>
          </p:cNvGraphicFramePr>
          <p:nvPr>
            <p:ph idx="4294967295"/>
          </p:nvPr>
        </p:nvGraphicFramePr>
        <p:xfrm>
          <a:off x="4654550" y="1828800"/>
          <a:ext cx="3976688" cy="1001713"/>
        </p:xfrm>
        <a:graphic>
          <a:graphicData uri="http://schemas.openxmlformats.org/presentationml/2006/ole">
            <mc:AlternateContent xmlns:mc="http://schemas.openxmlformats.org/markup-compatibility/2006">
              <mc:Choice xmlns:v="urn:schemas-microsoft-com:vml" Requires="v">
                <p:oleObj spid="_x0000_s10597" name="公式" r:id="rId3" imgW="41148000" imgH="10363200" progId="Equation.3">
                  <p:embed/>
                </p:oleObj>
              </mc:Choice>
              <mc:Fallback>
                <p:oleObj name="公式" r:id="rId3" imgW="41148000" imgH="10363200" progId="Equation.3">
                  <p:embed/>
                  <p:pic>
                    <p:nvPicPr>
                      <p:cNvPr id="0" name="Picture 19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550" y="1828800"/>
                        <a:ext cx="3976688" cy="10017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46" name="Group 43">
            <a:extLst>
              <a:ext uri="{FF2B5EF4-FFF2-40B4-BE49-F238E27FC236}">
                <a16:creationId xmlns:a16="http://schemas.microsoft.com/office/drawing/2014/main" id="{502C4670-97E3-41DF-A800-F90CD03E0E01}"/>
              </a:ext>
            </a:extLst>
          </p:cNvPr>
          <p:cNvGrpSpPr>
            <a:grpSpLocks/>
          </p:cNvGrpSpPr>
          <p:nvPr/>
        </p:nvGrpSpPr>
        <p:grpSpPr bwMode="auto">
          <a:xfrm>
            <a:off x="6096000" y="4171950"/>
            <a:ext cx="1968500" cy="481013"/>
            <a:chOff x="0" y="0"/>
            <a:chExt cx="3098" cy="754"/>
          </a:xfrm>
        </p:grpSpPr>
        <p:sp>
          <p:nvSpPr>
            <p:cNvPr id="10297" name="Rectangle 53">
              <a:extLst>
                <a:ext uri="{FF2B5EF4-FFF2-40B4-BE49-F238E27FC236}">
                  <a16:creationId xmlns:a16="http://schemas.microsoft.com/office/drawing/2014/main" id="{CE62FBAE-BD96-4BC4-B2C2-D47ACBFB5837}"/>
                </a:ext>
              </a:extLst>
            </p:cNvPr>
            <p:cNvSpPr>
              <a:spLocks noChangeArrowheads="1"/>
            </p:cNvSpPr>
            <p:nvPr/>
          </p:nvSpPr>
          <p:spPr bwMode="auto">
            <a:xfrm>
              <a:off x="0" y="0"/>
              <a:ext cx="247"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latin typeface="Symbol" panose="05050102010706020507" pitchFamily="18" charset="2"/>
                </a:rPr>
                <a:t>e</a:t>
              </a:r>
            </a:p>
          </p:txBody>
        </p:sp>
        <p:sp>
          <p:nvSpPr>
            <p:cNvPr id="10298" name="Rectangle 54">
              <a:extLst>
                <a:ext uri="{FF2B5EF4-FFF2-40B4-BE49-F238E27FC236}">
                  <a16:creationId xmlns:a16="http://schemas.microsoft.com/office/drawing/2014/main" id="{ED5D09C9-4F4A-4C8D-81E9-AA4CD8385D5A}"/>
                </a:ext>
              </a:extLst>
            </p:cNvPr>
            <p:cNvSpPr>
              <a:spLocks noChangeArrowheads="1"/>
            </p:cNvSpPr>
            <p:nvPr/>
          </p:nvSpPr>
          <p:spPr bwMode="auto">
            <a:xfrm>
              <a:off x="402" y="60"/>
              <a:ext cx="346"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t>: </a:t>
              </a:r>
            </a:p>
          </p:txBody>
        </p:sp>
        <p:sp>
          <p:nvSpPr>
            <p:cNvPr id="10299" name="Rectangle 55">
              <a:extLst>
                <a:ext uri="{FF2B5EF4-FFF2-40B4-BE49-F238E27FC236}">
                  <a16:creationId xmlns:a16="http://schemas.microsoft.com/office/drawing/2014/main" id="{87405178-2202-4E07-97E4-E0D5CF1C4B3D}"/>
                </a:ext>
              </a:extLst>
            </p:cNvPr>
            <p:cNvSpPr>
              <a:spLocks noChangeArrowheads="1"/>
            </p:cNvSpPr>
            <p:nvPr/>
          </p:nvSpPr>
          <p:spPr bwMode="auto">
            <a:xfrm>
              <a:off x="827" y="77"/>
              <a:ext cx="2271"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通带波纹</a:t>
              </a:r>
            </a:p>
          </p:txBody>
        </p:sp>
      </p:grpSp>
      <p:grpSp>
        <p:nvGrpSpPr>
          <p:cNvPr id="10247" name="Group 47">
            <a:extLst>
              <a:ext uri="{FF2B5EF4-FFF2-40B4-BE49-F238E27FC236}">
                <a16:creationId xmlns:a16="http://schemas.microsoft.com/office/drawing/2014/main" id="{BB942DD1-28E8-4B7E-A678-0FCC0460792A}"/>
              </a:ext>
            </a:extLst>
          </p:cNvPr>
          <p:cNvGrpSpPr>
            <a:grpSpLocks/>
          </p:cNvGrpSpPr>
          <p:nvPr/>
        </p:nvGrpSpPr>
        <p:grpSpPr bwMode="auto">
          <a:xfrm>
            <a:off x="5927725" y="3532188"/>
            <a:ext cx="2243138" cy="508000"/>
            <a:chOff x="0" y="0"/>
            <a:chExt cx="3532" cy="801"/>
          </a:xfrm>
        </p:grpSpPr>
        <p:grpSp>
          <p:nvGrpSpPr>
            <p:cNvPr id="10293" name="Group 48">
              <a:extLst>
                <a:ext uri="{FF2B5EF4-FFF2-40B4-BE49-F238E27FC236}">
                  <a16:creationId xmlns:a16="http://schemas.microsoft.com/office/drawing/2014/main" id="{C1FCD1ED-A8F5-4916-A687-CB648DFB4C81}"/>
                </a:ext>
              </a:extLst>
            </p:cNvPr>
            <p:cNvGrpSpPr>
              <a:grpSpLocks/>
            </p:cNvGrpSpPr>
            <p:nvPr/>
          </p:nvGrpSpPr>
          <p:grpSpPr bwMode="auto">
            <a:xfrm>
              <a:off x="0" y="0"/>
              <a:ext cx="590" cy="801"/>
              <a:chOff x="0" y="0"/>
              <a:chExt cx="236" cy="320"/>
            </a:xfrm>
          </p:grpSpPr>
          <p:sp>
            <p:nvSpPr>
              <p:cNvPr id="10295" name="Rectangle 58">
                <a:extLst>
                  <a:ext uri="{FF2B5EF4-FFF2-40B4-BE49-F238E27FC236}">
                    <a16:creationId xmlns:a16="http://schemas.microsoft.com/office/drawing/2014/main" id="{F15D8DD5-6E96-4D92-94B5-2400BD823F5F}"/>
                  </a:ext>
                </a:extLst>
              </p:cNvPr>
              <p:cNvSpPr>
                <a:spLocks noChangeArrowheads="1"/>
              </p:cNvSpPr>
              <p:nvPr/>
            </p:nvSpPr>
            <p:spPr bwMode="auto">
              <a:xfrm>
                <a:off x="171" y="146"/>
                <a:ext cx="65" cy="174"/>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Times New Roman" panose="02020603050405020304" pitchFamily="18" charset="0"/>
                  </a:rPr>
                  <a:t>c</a:t>
                </a:r>
              </a:p>
            </p:txBody>
          </p:sp>
          <p:sp>
            <p:nvSpPr>
              <p:cNvPr id="10296" name="Rectangle 59">
                <a:extLst>
                  <a:ext uri="{FF2B5EF4-FFF2-40B4-BE49-F238E27FC236}">
                    <a16:creationId xmlns:a16="http://schemas.microsoft.com/office/drawing/2014/main" id="{F6F49DDF-AFD9-4A6C-9C3C-A09C5EC1C02D}"/>
                  </a:ext>
                </a:extLst>
              </p:cNvPr>
              <p:cNvSpPr>
                <a:spLocks noChangeArrowheads="1"/>
              </p:cNvSpPr>
              <p:nvPr/>
            </p:nvSpPr>
            <p:spPr bwMode="auto">
              <a:xfrm>
                <a:off x="0" y="0"/>
                <a:ext cx="15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latin typeface="Symbol" panose="05050102010706020507" pitchFamily="18" charset="2"/>
                  </a:rPr>
                  <a:t>w</a:t>
                </a:r>
              </a:p>
            </p:txBody>
          </p:sp>
        </p:grpSp>
        <p:sp>
          <p:nvSpPr>
            <p:cNvPr id="10294" name="Rectangle 60">
              <a:extLst>
                <a:ext uri="{FF2B5EF4-FFF2-40B4-BE49-F238E27FC236}">
                  <a16:creationId xmlns:a16="http://schemas.microsoft.com/office/drawing/2014/main" id="{722376EC-8B1E-4D5A-9D21-C81FE18D2738}"/>
                </a:ext>
              </a:extLst>
            </p:cNvPr>
            <p:cNvSpPr>
              <a:spLocks noChangeArrowheads="1"/>
            </p:cNvSpPr>
            <p:nvPr/>
          </p:nvSpPr>
          <p:spPr bwMode="auto">
            <a:xfrm>
              <a:off x="693" y="75"/>
              <a:ext cx="2839"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：通带截频</a:t>
              </a:r>
            </a:p>
          </p:txBody>
        </p:sp>
      </p:grpSp>
      <p:grpSp>
        <p:nvGrpSpPr>
          <p:cNvPr id="10248" name="Group 52">
            <a:extLst>
              <a:ext uri="{FF2B5EF4-FFF2-40B4-BE49-F238E27FC236}">
                <a16:creationId xmlns:a16="http://schemas.microsoft.com/office/drawing/2014/main" id="{3C0DC93B-635B-463A-8992-8CFAAA2D09B8}"/>
              </a:ext>
            </a:extLst>
          </p:cNvPr>
          <p:cNvGrpSpPr>
            <a:grpSpLocks/>
          </p:cNvGrpSpPr>
          <p:nvPr/>
        </p:nvGrpSpPr>
        <p:grpSpPr bwMode="auto">
          <a:xfrm>
            <a:off x="5926138" y="2994025"/>
            <a:ext cx="2638425" cy="439738"/>
            <a:chOff x="0" y="0"/>
            <a:chExt cx="4155" cy="692"/>
          </a:xfrm>
        </p:grpSpPr>
        <p:sp>
          <p:nvSpPr>
            <p:cNvPr id="10291" name="Rectangle 61">
              <a:extLst>
                <a:ext uri="{FF2B5EF4-FFF2-40B4-BE49-F238E27FC236}">
                  <a16:creationId xmlns:a16="http://schemas.microsoft.com/office/drawing/2014/main" id="{BC401ECB-2A02-473A-BDA2-6FF5028F120A}"/>
                </a:ext>
              </a:extLst>
            </p:cNvPr>
            <p:cNvSpPr>
              <a:spLocks noChangeArrowheads="1"/>
            </p:cNvSpPr>
            <p:nvPr/>
          </p:nvSpPr>
          <p:spPr bwMode="auto">
            <a:xfrm>
              <a:off x="0" y="12"/>
              <a:ext cx="722" cy="680"/>
            </a:xfrm>
            <a:prstGeom prst="rect">
              <a:avLst/>
            </a:prstGeom>
            <a:noFill/>
            <a:ln w="9525">
              <a:noFill/>
              <a:miter lim="800000"/>
              <a:headEnd/>
              <a:tailEnd/>
            </a:ln>
          </p:spPr>
          <p:txBody>
            <a:bodyPr wrap="none" lIns="0" tIns="0" rIns="0" bIns="0">
              <a:spAutoFit/>
            </a:bodyPr>
            <a:lstStyle/>
            <a:p>
              <a:pPr>
                <a:defRPr/>
              </a:pPr>
              <a:r>
                <a:rPr lang="en-US" altLang="zh-CN" sz="2800" b="1" dirty="0"/>
                <a:t>  </a:t>
              </a:r>
              <a:r>
                <a:rPr lang="en-US" altLang="zh-CN" sz="2800" b="1" i="1" dirty="0">
                  <a:latin typeface="+mj-lt"/>
                </a:rPr>
                <a:t>N</a:t>
              </a:r>
            </a:p>
          </p:txBody>
        </p:sp>
        <p:sp>
          <p:nvSpPr>
            <p:cNvPr id="10292" name="Rectangle 62">
              <a:extLst>
                <a:ext uri="{FF2B5EF4-FFF2-40B4-BE49-F238E27FC236}">
                  <a16:creationId xmlns:a16="http://schemas.microsoft.com/office/drawing/2014/main" id="{64D88082-92E8-4F2F-87E0-ED4883488DDF}"/>
                </a:ext>
              </a:extLst>
            </p:cNvPr>
            <p:cNvSpPr>
              <a:spLocks noChangeArrowheads="1"/>
            </p:cNvSpPr>
            <p:nvPr/>
          </p:nvSpPr>
          <p:spPr bwMode="auto">
            <a:xfrm>
              <a:off x="748" y="0"/>
              <a:ext cx="3407"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latin typeface="宋体" panose="02010600030101010101" pitchFamily="2" charset="-122"/>
                </a:rPr>
                <a:t>：滤波器阶数</a:t>
              </a:r>
            </a:p>
          </p:txBody>
        </p:sp>
      </p:grpSp>
      <p:sp>
        <p:nvSpPr>
          <p:cNvPr id="21559" name="Text Box 55">
            <a:extLst>
              <a:ext uri="{FF2B5EF4-FFF2-40B4-BE49-F238E27FC236}">
                <a16:creationId xmlns:a16="http://schemas.microsoft.com/office/drawing/2014/main" id="{1CFC48F6-3048-424F-A50F-5CFD616AAE89}"/>
              </a:ext>
            </a:extLst>
          </p:cNvPr>
          <p:cNvSpPr txBox="1">
            <a:spLocks noChangeArrowheads="1"/>
          </p:cNvSpPr>
          <p:nvPr/>
        </p:nvSpPr>
        <p:spPr bwMode="auto">
          <a:xfrm>
            <a:off x="228600" y="4800600"/>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通带等波纹，阻带单调下降</a:t>
            </a:r>
          </a:p>
        </p:txBody>
      </p:sp>
      <p:grpSp>
        <p:nvGrpSpPr>
          <p:cNvPr id="10250" name="组合 56">
            <a:extLst>
              <a:ext uri="{FF2B5EF4-FFF2-40B4-BE49-F238E27FC236}">
                <a16:creationId xmlns:a16="http://schemas.microsoft.com/office/drawing/2014/main" id="{7AABE6E5-7823-4FF3-B403-62798D4031D7}"/>
              </a:ext>
            </a:extLst>
          </p:cNvPr>
          <p:cNvGrpSpPr>
            <a:grpSpLocks/>
          </p:cNvGrpSpPr>
          <p:nvPr/>
        </p:nvGrpSpPr>
        <p:grpSpPr bwMode="auto">
          <a:xfrm>
            <a:off x="228600" y="1590675"/>
            <a:ext cx="5337175" cy="3209925"/>
            <a:chOff x="228714" y="1590675"/>
            <a:chExt cx="5337061" cy="3209925"/>
          </a:xfrm>
        </p:grpSpPr>
        <p:grpSp>
          <p:nvGrpSpPr>
            <p:cNvPr id="10253" name="Group 5">
              <a:extLst>
                <a:ext uri="{FF2B5EF4-FFF2-40B4-BE49-F238E27FC236}">
                  <a16:creationId xmlns:a16="http://schemas.microsoft.com/office/drawing/2014/main" id="{57403258-B386-433A-9689-DED4C855E787}"/>
                </a:ext>
              </a:extLst>
            </p:cNvPr>
            <p:cNvGrpSpPr>
              <a:grpSpLocks/>
            </p:cNvGrpSpPr>
            <p:nvPr/>
          </p:nvGrpSpPr>
          <p:grpSpPr bwMode="auto">
            <a:xfrm>
              <a:off x="609600" y="1590675"/>
              <a:ext cx="4956175" cy="3209925"/>
              <a:chOff x="0" y="0"/>
              <a:chExt cx="2978" cy="2022"/>
            </a:xfrm>
          </p:grpSpPr>
          <p:sp>
            <p:nvSpPr>
              <p:cNvPr id="10254" name="Line 6">
                <a:extLst>
                  <a:ext uri="{FF2B5EF4-FFF2-40B4-BE49-F238E27FC236}">
                    <a16:creationId xmlns:a16="http://schemas.microsoft.com/office/drawing/2014/main" id="{BEEB3BD8-A712-4E6C-8675-95611D340381}"/>
                  </a:ext>
                </a:extLst>
              </p:cNvPr>
              <p:cNvSpPr>
                <a:spLocks noChangeShapeType="1"/>
              </p:cNvSpPr>
              <p:nvPr/>
            </p:nvSpPr>
            <p:spPr bwMode="auto">
              <a:xfrm>
                <a:off x="0" y="1805"/>
                <a:ext cx="258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Freeform 7">
                <a:extLst>
                  <a:ext uri="{FF2B5EF4-FFF2-40B4-BE49-F238E27FC236}">
                    <a16:creationId xmlns:a16="http://schemas.microsoft.com/office/drawing/2014/main" id="{7FB9E013-7ED2-479C-B843-1D8B8A420E68}"/>
                  </a:ext>
                </a:extLst>
              </p:cNvPr>
              <p:cNvSpPr>
                <a:spLocks/>
              </p:cNvSpPr>
              <p:nvPr/>
            </p:nvSpPr>
            <p:spPr bwMode="auto">
              <a:xfrm>
                <a:off x="2570" y="1745"/>
                <a:ext cx="156" cy="108"/>
              </a:xfrm>
              <a:custGeom>
                <a:avLst/>
                <a:gdLst>
                  <a:gd name="T0" fmla="*/ 0 w 156"/>
                  <a:gd name="T1" fmla="*/ 0 h 108"/>
                  <a:gd name="T2" fmla="*/ 156 w 156"/>
                  <a:gd name="T3" fmla="*/ 60 h 108"/>
                  <a:gd name="T4" fmla="*/ 0 w 156"/>
                  <a:gd name="T5" fmla="*/ 108 h 108"/>
                  <a:gd name="T6" fmla="*/ 0 w 156"/>
                  <a:gd name="T7" fmla="*/ 0 h 108"/>
                  <a:gd name="T8" fmla="*/ 0 60000 65536"/>
                  <a:gd name="T9" fmla="*/ 0 60000 65536"/>
                  <a:gd name="T10" fmla="*/ 0 60000 65536"/>
                  <a:gd name="T11" fmla="*/ 0 60000 65536"/>
                  <a:gd name="T12" fmla="*/ 0 w 156"/>
                  <a:gd name="T13" fmla="*/ 0 h 108"/>
                  <a:gd name="T14" fmla="*/ 156 w 156"/>
                  <a:gd name="T15" fmla="*/ 108 h 108"/>
                </a:gdLst>
                <a:ahLst/>
                <a:cxnLst>
                  <a:cxn ang="T8">
                    <a:pos x="T0" y="T1"/>
                  </a:cxn>
                  <a:cxn ang="T9">
                    <a:pos x="T2" y="T3"/>
                  </a:cxn>
                  <a:cxn ang="T10">
                    <a:pos x="T4" y="T5"/>
                  </a:cxn>
                  <a:cxn ang="T11">
                    <a:pos x="T6" y="T7"/>
                  </a:cxn>
                </a:cxnLst>
                <a:rect l="T12" t="T13" r="T14" b="T15"/>
                <a:pathLst>
                  <a:path w="156" h="108">
                    <a:moveTo>
                      <a:pt x="0" y="0"/>
                    </a:moveTo>
                    <a:lnTo>
                      <a:pt x="156" y="60"/>
                    </a:lnTo>
                    <a:lnTo>
                      <a:pt x="0" y="10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6" name="Line 8">
                <a:extLst>
                  <a:ext uri="{FF2B5EF4-FFF2-40B4-BE49-F238E27FC236}">
                    <a16:creationId xmlns:a16="http://schemas.microsoft.com/office/drawing/2014/main" id="{605D49E3-A896-4E74-B35F-BB233030605F}"/>
                  </a:ext>
                </a:extLst>
              </p:cNvPr>
              <p:cNvSpPr>
                <a:spLocks noChangeShapeType="1"/>
              </p:cNvSpPr>
              <p:nvPr/>
            </p:nvSpPr>
            <p:spPr bwMode="auto">
              <a:xfrm flipV="1">
                <a:off x="228" y="170"/>
                <a:ext cx="1" cy="185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 name="Freeform 9">
                <a:extLst>
                  <a:ext uri="{FF2B5EF4-FFF2-40B4-BE49-F238E27FC236}">
                    <a16:creationId xmlns:a16="http://schemas.microsoft.com/office/drawing/2014/main" id="{67D0DACA-7285-4050-939F-955064703E9C}"/>
                  </a:ext>
                </a:extLst>
              </p:cNvPr>
              <p:cNvSpPr>
                <a:spLocks/>
              </p:cNvSpPr>
              <p:nvPr/>
            </p:nvSpPr>
            <p:spPr bwMode="auto">
              <a:xfrm>
                <a:off x="180" y="25"/>
                <a:ext cx="96" cy="157"/>
              </a:xfrm>
              <a:custGeom>
                <a:avLst/>
                <a:gdLst>
                  <a:gd name="T0" fmla="*/ 0 w 96"/>
                  <a:gd name="T1" fmla="*/ 157 h 157"/>
                  <a:gd name="T2" fmla="*/ 48 w 96"/>
                  <a:gd name="T3" fmla="*/ 0 h 157"/>
                  <a:gd name="T4" fmla="*/ 96 w 96"/>
                  <a:gd name="T5" fmla="*/ 157 h 157"/>
                  <a:gd name="T6" fmla="*/ 0 w 96"/>
                  <a:gd name="T7" fmla="*/ 157 h 157"/>
                  <a:gd name="T8" fmla="*/ 0 60000 65536"/>
                  <a:gd name="T9" fmla="*/ 0 60000 65536"/>
                  <a:gd name="T10" fmla="*/ 0 60000 65536"/>
                  <a:gd name="T11" fmla="*/ 0 60000 65536"/>
                  <a:gd name="T12" fmla="*/ 0 w 96"/>
                  <a:gd name="T13" fmla="*/ 0 h 157"/>
                  <a:gd name="T14" fmla="*/ 96 w 96"/>
                  <a:gd name="T15" fmla="*/ 157 h 157"/>
                </a:gdLst>
                <a:ahLst/>
                <a:cxnLst>
                  <a:cxn ang="T8">
                    <a:pos x="T0" y="T1"/>
                  </a:cxn>
                  <a:cxn ang="T9">
                    <a:pos x="T2" y="T3"/>
                  </a:cxn>
                  <a:cxn ang="T10">
                    <a:pos x="T4" y="T5"/>
                  </a:cxn>
                  <a:cxn ang="T11">
                    <a:pos x="T6" y="T7"/>
                  </a:cxn>
                </a:cxnLst>
                <a:rect l="T12" t="T13" r="T14" b="T15"/>
                <a:pathLst>
                  <a:path w="96" h="157">
                    <a:moveTo>
                      <a:pt x="0" y="157"/>
                    </a:moveTo>
                    <a:lnTo>
                      <a:pt x="48" y="0"/>
                    </a:lnTo>
                    <a:lnTo>
                      <a:pt x="96" y="157"/>
                    </a:lnTo>
                    <a:lnTo>
                      <a:pt x="0"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8" name="Rectangle 10">
                <a:extLst>
                  <a:ext uri="{FF2B5EF4-FFF2-40B4-BE49-F238E27FC236}">
                    <a16:creationId xmlns:a16="http://schemas.microsoft.com/office/drawing/2014/main" id="{59106A07-E507-46EB-9620-3168DC1B36AF}"/>
                  </a:ext>
                </a:extLst>
              </p:cNvPr>
              <p:cNvSpPr>
                <a:spLocks noChangeArrowheads="1"/>
              </p:cNvSpPr>
              <p:nvPr/>
            </p:nvSpPr>
            <p:spPr bwMode="auto">
              <a:xfrm>
                <a:off x="2753" y="1643"/>
                <a:ext cx="2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a:p>
            </p:txBody>
          </p:sp>
          <p:sp>
            <p:nvSpPr>
              <p:cNvPr id="10259" name="Rectangle 17">
                <a:extLst>
                  <a:ext uri="{FF2B5EF4-FFF2-40B4-BE49-F238E27FC236}">
                    <a16:creationId xmlns:a16="http://schemas.microsoft.com/office/drawing/2014/main" id="{73C7AA3E-6D5D-46F9-97B9-C2D687776178}"/>
                  </a:ext>
                </a:extLst>
              </p:cNvPr>
              <p:cNvSpPr>
                <a:spLocks noChangeArrowheads="1"/>
              </p:cNvSpPr>
              <p:nvPr/>
            </p:nvSpPr>
            <p:spPr bwMode="auto">
              <a:xfrm>
                <a:off x="247" y="0"/>
                <a:ext cx="6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latin typeface="Symbol" panose="05050102010706020507" pitchFamily="18" charset="2"/>
                  </a:rPr>
                  <a:t>|</a:t>
                </a:r>
                <a:r>
                  <a:rPr lang="en-US" altLang="zh-CN" i="1">
                    <a:latin typeface="Symbol" panose="05050102010706020507" pitchFamily="18" charset="2"/>
                  </a:rPr>
                  <a:t>H</a:t>
                </a:r>
                <a:r>
                  <a:rPr lang="en-US" altLang="zh-CN">
                    <a:latin typeface="Symbol" panose="05050102010706020507" pitchFamily="18" charset="2"/>
                  </a:rPr>
                  <a:t>(</a:t>
                </a:r>
                <a:r>
                  <a:rPr lang="en-US" altLang="zh-CN"/>
                  <a:t>j</a:t>
                </a:r>
                <a:r>
                  <a:rPr lang="en-US" altLang="zh-CN" i="1">
                    <a:latin typeface="Symbol" panose="05050102010706020507" pitchFamily="18" charset="2"/>
                  </a:rPr>
                  <a:t>w</a:t>
                </a:r>
                <a:r>
                  <a:rPr lang="en-US" altLang="zh-CN">
                    <a:latin typeface="Symbol" panose="05050102010706020507" pitchFamily="18" charset="2"/>
                  </a:rPr>
                  <a:t>)|</a:t>
                </a:r>
              </a:p>
            </p:txBody>
          </p:sp>
          <p:sp>
            <p:nvSpPr>
              <p:cNvPr id="10260" name="Rectangle 20">
                <a:extLst>
                  <a:ext uri="{FF2B5EF4-FFF2-40B4-BE49-F238E27FC236}">
                    <a16:creationId xmlns:a16="http://schemas.microsoft.com/office/drawing/2014/main" id="{01EA2D3D-EB14-47C8-A27E-E558D998E2B3}"/>
                  </a:ext>
                </a:extLst>
              </p:cNvPr>
              <p:cNvSpPr>
                <a:spLocks noChangeArrowheads="1"/>
              </p:cNvSpPr>
              <p:nvPr/>
            </p:nvSpPr>
            <p:spPr bwMode="auto">
              <a:xfrm>
                <a:off x="101" y="332"/>
                <a:ext cx="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a:t>
                </a:r>
              </a:p>
            </p:txBody>
          </p:sp>
          <p:sp>
            <p:nvSpPr>
              <p:cNvPr id="10261" name="Line 21">
                <a:extLst>
                  <a:ext uri="{FF2B5EF4-FFF2-40B4-BE49-F238E27FC236}">
                    <a16:creationId xmlns:a16="http://schemas.microsoft.com/office/drawing/2014/main" id="{EB3D9E2E-B9F3-40AB-A05A-62A2E630443D}"/>
                  </a:ext>
                </a:extLst>
              </p:cNvPr>
              <p:cNvSpPr>
                <a:spLocks noChangeShapeType="1"/>
              </p:cNvSpPr>
              <p:nvPr/>
            </p:nvSpPr>
            <p:spPr bwMode="auto">
              <a:xfrm>
                <a:off x="1141" y="819"/>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Line 22">
                <a:extLst>
                  <a:ext uri="{FF2B5EF4-FFF2-40B4-BE49-F238E27FC236}">
                    <a16:creationId xmlns:a16="http://schemas.microsoft.com/office/drawing/2014/main" id="{4536C731-7C9B-4A5D-9B56-7A1AD947F474}"/>
                  </a:ext>
                </a:extLst>
              </p:cNvPr>
              <p:cNvSpPr>
                <a:spLocks noChangeShapeType="1"/>
              </p:cNvSpPr>
              <p:nvPr/>
            </p:nvSpPr>
            <p:spPr bwMode="auto">
              <a:xfrm>
                <a:off x="1141" y="867"/>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Line 23">
                <a:extLst>
                  <a:ext uri="{FF2B5EF4-FFF2-40B4-BE49-F238E27FC236}">
                    <a16:creationId xmlns:a16="http://schemas.microsoft.com/office/drawing/2014/main" id="{51DADF4D-5EE7-4329-96FF-0F0A4D395B00}"/>
                  </a:ext>
                </a:extLst>
              </p:cNvPr>
              <p:cNvSpPr>
                <a:spLocks noChangeShapeType="1"/>
              </p:cNvSpPr>
              <p:nvPr/>
            </p:nvSpPr>
            <p:spPr bwMode="auto">
              <a:xfrm>
                <a:off x="1141" y="915"/>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4" name="Line 24">
                <a:extLst>
                  <a:ext uri="{FF2B5EF4-FFF2-40B4-BE49-F238E27FC236}">
                    <a16:creationId xmlns:a16="http://schemas.microsoft.com/office/drawing/2014/main" id="{FEE9DA3B-1DFC-4493-915E-DA5FAAEFFCA5}"/>
                  </a:ext>
                </a:extLst>
              </p:cNvPr>
              <p:cNvSpPr>
                <a:spLocks noChangeShapeType="1"/>
              </p:cNvSpPr>
              <p:nvPr/>
            </p:nvSpPr>
            <p:spPr bwMode="auto">
              <a:xfrm>
                <a:off x="1141" y="963"/>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25">
                <a:extLst>
                  <a:ext uri="{FF2B5EF4-FFF2-40B4-BE49-F238E27FC236}">
                    <a16:creationId xmlns:a16="http://schemas.microsoft.com/office/drawing/2014/main" id="{002B5D83-8465-4AF9-BDFA-4D01276FD38C}"/>
                  </a:ext>
                </a:extLst>
              </p:cNvPr>
              <p:cNvSpPr>
                <a:spLocks noChangeShapeType="1"/>
              </p:cNvSpPr>
              <p:nvPr/>
            </p:nvSpPr>
            <p:spPr bwMode="auto">
              <a:xfrm>
                <a:off x="1141" y="1011"/>
                <a:ext cx="1"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Line 26">
                <a:extLst>
                  <a:ext uri="{FF2B5EF4-FFF2-40B4-BE49-F238E27FC236}">
                    <a16:creationId xmlns:a16="http://schemas.microsoft.com/office/drawing/2014/main" id="{9FB196C2-3607-4A06-8B57-64568E5FAD1D}"/>
                  </a:ext>
                </a:extLst>
              </p:cNvPr>
              <p:cNvSpPr>
                <a:spLocks noChangeShapeType="1"/>
              </p:cNvSpPr>
              <p:nvPr/>
            </p:nvSpPr>
            <p:spPr bwMode="auto">
              <a:xfrm>
                <a:off x="1141" y="1060"/>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Line 27">
                <a:extLst>
                  <a:ext uri="{FF2B5EF4-FFF2-40B4-BE49-F238E27FC236}">
                    <a16:creationId xmlns:a16="http://schemas.microsoft.com/office/drawing/2014/main" id="{20E25451-2556-4CFB-A816-0C680CDBB074}"/>
                  </a:ext>
                </a:extLst>
              </p:cNvPr>
              <p:cNvSpPr>
                <a:spLocks noChangeShapeType="1"/>
              </p:cNvSpPr>
              <p:nvPr/>
            </p:nvSpPr>
            <p:spPr bwMode="auto">
              <a:xfrm>
                <a:off x="1141" y="1108"/>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28">
                <a:extLst>
                  <a:ext uri="{FF2B5EF4-FFF2-40B4-BE49-F238E27FC236}">
                    <a16:creationId xmlns:a16="http://schemas.microsoft.com/office/drawing/2014/main" id="{756DA769-2828-4BD8-835E-A53E32A454DF}"/>
                  </a:ext>
                </a:extLst>
              </p:cNvPr>
              <p:cNvSpPr>
                <a:spLocks noChangeShapeType="1"/>
              </p:cNvSpPr>
              <p:nvPr/>
            </p:nvSpPr>
            <p:spPr bwMode="auto">
              <a:xfrm>
                <a:off x="1141" y="1156"/>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29">
                <a:extLst>
                  <a:ext uri="{FF2B5EF4-FFF2-40B4-BE49-F238E27FC236}">
                    <a16:creationId xmlns:a16="http://schemas.microsoft.com/office/drawing/2014/main" id="{2334D293-7825-4DB1-8E96-6E7F9008A7B1}"/>
                  </a:ext>
                </a:extLst>
              </p:cNvPr>
              <p:cNvSpPr>
                <a:spLocks noChangeShapeType="1"/>
              </p:cNvSpPr>
              <p:nvPr/>
            </p:nvSpPr>
            <p:spPr bwMode="auto">
              <a:xfrm>
                <a:off x="1141" y="1204"/>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0" name="Line 30">
                <a:extLst>
                  <a:ext uri="{FF2B5EF4-FFF2-40B4-BE49-F238E27FC236}">
                    <a16:creationId xmlns:a16="http://schemas.microsoft.com/office/drawing/2014/main" id="{77709888-99F2-45AC-81DD-3AAFBC9A25BB}"/>
                  </a:ext>
                </a:extLst>
              </p:cNvPr>
              <p:cNvSpPr>
                <a:spLocks noChangeShapeType="1"/>
              </p:cNvSpPr>
              <p:nvPr/>
            </p:nvSpPr>
            <p:spPr bwMode="auto">
              <a:xfrm>
                <a:off x="1141" y="1252"/>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1" name="Line 31">
                <a:extLst>
                  <a:ext uri="{FF2B5EF4-FFF2-40B4-BE49-F238E27FC236}">
                    <a16:creationId xmlns:a16="http://schemas.microsoft.com/office/drawing/2014/main" id="{FF974386-BB54-4F03-8817-C053BF85E324}"/>
                  </a:ext>
                </a:extLst>
              </p:cNvPr>
              <p:cNvSpPr>
                <a:spLocks noChangeShapeType="1"/>
              </p:cNvSpPr>
              <p:nvPr/>
            </p:nvSpPr>
            <p:spPr bwMode="auto">
              <a:xfrm>
                <a:off x="1141" y="1300"/>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2" name="Line 32">
                <a:extLst>
                  <a:ext uri="{FF2B5EF4-FFF2-40B4-BE49-F238E27FC236}">
                    <a16:creationId xmlns:a16="http://schemas.microsoft.com/office/drawing/2014/main" id="{842CA979-A412-4D80-B9CD-7B277397C47B}"/>
                  </a:ext>
                </a:extLst>
              </p:cNvPr>
              <p:cNvSpPr>
                <a:spLocks noChangeShapeType="1"/>
              </p:cNvSpPr>
              <p:nvPr/>
            </p:nvSpPr>
            <p:spPr bwMode="auto">
              <a:xfrm>
                <a:off x="1141" y="1348"/>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3" name="Line 33">
                <a:extLst>
                  <a:ext uri="{FF2B5EF4-FFF2-40B4-BE49-F238E27FC236}">
                    <a16:creationId xmlns:a16="http://schemas.microsoft.com/office/drawing/2014/main" id="{B280624B-CAE1-4FFF-B8F5-E97BC0E16DC2}"/>
                  </a:ext>
                </a:extLst>
              </p:cNvPr>
              <p:cNvSpPr>
                <a:spLocks noChangeShapeType="1"/>
              </p:cNvSpPr>
              <p:nvPr/>
            </p:nvSpPr>
            <p:spPr bwMode="auto">
              <a:xfrm>
                <a:off x="1141" y="1396"/>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4" name="Line 34">
                <a:extLst>
                  <a:ext uri="{FF2B5EF4-FFF2-40B4-BE49-F238E27FC236}">
                    <a16:creationId xmlns:a16="http://schemas.microsoft.com/office/drawing/2014/main" id="{8245FDA2-0DFE-4F84-87D7-A8EAEF000652}"/>
                  </a:ext>
                </a:extLst>
              </p:cNvPr>
              <p:cNvSpPr>
                <a:spLocks noChangeShapeType="1"/>
              </p:cNvSpPr>
              <p:nvPr/>
            </p:nvSpPr>
            <p:spPr bwMode="auto">
              <a:xfrm>
                <a:off x="1141" y="1444"/>
                <a:ext cx="1" cy="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5" name="Line 35">
                <a:extLst>
                  <a:ext uri="{FF2B5EF4-FFF2-40B4-BE49-F238E27FC236}">
                    <a16:creationId xmlns:a16="http://schemas.microsoft.com/office/drawing/2014/main" id="{9DB9622C-73C2-45EE-86E1-EFEE221B0B30}"/>
                  </a:ext>
                </a:extLst>
              </p:cNvPr>
              <p:cNvSpPr>
                <a:spLocks noChangeShapeType="1"/>
              </p:cNvSpPr>
              <p:nvPr/>
            </p:nvSpPr>
            <p:spPr bwMode="auto">
              <a:xfrm>
                <a:off x="1141" y="1493"/>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6" name="Line 36">
                <a:extLst>
                  <a:ext uri="{FF2B5EF4-FFF2-40B4-BE49-F238E27FC236}">
                    <a16:creationId xmlns:a16="http://schemas.microsoft.com/office/drawing/2014/main" id="{DACFB441-FA02-49F9-B92E-E431647366FE}"/>
                  </a:ext>
                </a:extLst>
              </p:cNvPr>
              <p:cNvSpPr>
                <a:spLocks noChangeShapeType="1"/>
              </p:cNvSpPr>
              <p:nvPr/>
            </p:nvSpPr>
            <p:spPr bwMode="auto">
              <a:xfrm>
                <a:off x="1141" y="1541"/>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7" name="Line 37">
                <a:extLst>
                  <a:ext uri="{FF2B5EF4-FFF2-40B4-BE49-F238E27FC236}">
                    <a16:creationId xmlns:a16="http://schemas.microsoft.com/office/drawing/2014/main" id="{B4FD605F-7E26-4D75-BE77-B1A12B81AADD}"/>
                  </a:ext>
                </a:extLst>
              </p:cNvPr>
              <p:cNvSpPr>
                <a:spLocks noChangeShapeType="1"/>
              </p:cNvSpPr>
              <p:nvPr/>
            </p:nvSpPr>
            <p:spPr bwMode="auto">
              <a:xfrm>
                <a:off x="1141" y="1589"/>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8" name="Line 38">
                <a:extLst>
                  <a:ext uri="{FF2B5EF4-FFF2-40B4-BE49-F238E27FC236}">
                    <a16:creationId xmlns:a16="http://schemas.microsoft.com/office/drawing/2014/main" id="{A162F764-608A-498A-98B5-8D935D7FF716}"/>
                  </a:ext>
                </a:extLst>
              </p:cNvPr>
              <p:cNvSpPr>
                <a:spLocks noChangeShapeType="1"/>
              </p:cNvSpPr>
              <p:nvPr/>
            </p:nvSpPr>
            <p:spPr bwMode="auto">
              <a:xfrm>
                <a:off x="1141" y="1637"/>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9" name="Line 39">
                <a:extLst>
                  <a:ext uri="{FF2B5EF4-FFF2-40B4-BE49-F238E27FC236}">
                    <a16:creationId xmlns:a16="http://schemas.microsoft.com/office/drawing/2014/main" id="{E6BEADDC-602D-4AB0-A10D-7F2A09E4DD1F}"/>
                  </a:ext>
                </a:extLst>
              </p:cNvPr>
              <p:cNvSpPr>
                <a:spLocks noChangeShapeType="1"/>
              </p:cNvSpPr>
              <p:nvPr/>
            </p:nvSpPr>
            <p:spPr bwMode="auto">
              <a:xfrm>
                <a:off x="1141" y="1685"/>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0" name="Line 40">
                <a:extLst>
                  <a:ext uri="{FF2B5EF4-FFF2-40B4-BE49-F238E27FC236}">
                    <a16:creationId xmlns:a16="http://schemas.microsoft.com/office/drawing/2014/main" id="{E7CF206F-80B6-48D8-B3F5-D17461AC7DD7}"/>
                  </a:ext>
                </a:extLst>
              </p:cNvPr>
              <p:cNvSpPr>
                <a:spLocks noChangeShapeType="1"/>
              </p:cNvSpPr>
              <p:nvPr/>
            </p:nvSpPr>
            <p:spPr bwMode="auto">
              <a:xfrm>
                <a:off x="1141" y="1733"/>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1" name="Line 41">
                <a:extLst>
                  <a:ext uri="{FF2B5EF4-FFF2-40B4-BE49-F238E27FC236}">
                    <a16:creationId xmlns:a16="http://schemas.microsoft.com/office/drawing/2014/main" id="{A4C817AC-A53F-4E7E-85A8-760FAE101D40}"/>
                  </a:ext>
                </a:extLst>
              </p:cNvPr>
              <p:cNvSpPr>
                <a:spLocks noChangeShapeType="1"/>
              </p:cNvSpPr>
              <p:nvPr/>
            </p:nvSpPr>
            <p:spPr bwMode="auto">
              <a:xfrm>
                <a:off x="1141" y="1781"/>
                <a:ext cx="1" cy="2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2" name="Rectangle 43">
                <a:extLst>
                  <a:ext uri="{FF2B5EF4-FFF2-40B4-BE49-F238E27FC236}">
                    <a16:creationId xmlns:a16="http://schemas.microsoft.com/office/drawing/2014/main" id="{3CF13807-0160-40CF-9E8A-095AB2150D49}"/>
                  </a:ext>
                </a:extLst>
              </p:cNvPr>
              <p:cNvSpPr>
                <a:spLocks noChangeArrowheads="1"/>
              </p:cNvSpPr>
              <p:nvPr/>
            </p:nvSpPr>
            <p:spPr bwMode="auto">
              <a:xfrm>
                <a:off x="1035" y="1732"/>
                <a:ext cx="14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r>
                  <a:rPr lang="en-US" altLang="zh-CN" baseline="-25000"/>
                  <a:t>c</a:t>
                </a:r>
              </a:p>
            </p:txBody>
          </p:sp>
          <p:sp>
            <p:nvSpPr>
              <p:cNvPr id="10283" name="Freeform 44">
                <a:extLst>
                  <a:ext uri="{FF2B5EF4-FFF2-40B4-BE49-F238E27FC236}">
                    <a16:creationId xmlns:a16="http://schemas.microsoft.com/office/drawing/2014/main" id="{39E0F289-73F6-4A8D-BF79-2D2106BAA8E7}"/>
                  </a:ext>
                </a:extLst>
              </p:cNvPr>
              <p:cNvSpPr>
                <a:spLocks/>
              </p:cNvSpPr>
              <p:nvPr/>
            </p:nvSpPr>
            <p:spPr bwMode="auto">
              <a:xfrm>
                <a:off x="240" y="434"/>
                <a:ext cx="2258" cy="1251"/>
              </a:xfrm>
              <a:custGeom>
                <a:avLst/>
                <a:gdLst>
                  <a:gd name="T0" fmla="*/ 36 w 2258"/>
                  <a:gd name="T1" fmla="*/ 397 h 1251"/>
                  <a:gd name="T2" fmla="*/ 84 w 2258"/>
                  <a:gd name="T3" fmla="*/ 385 h 1251"/>
                  <a:gd name="T4" fmla="*/ 132 w 2258"/>
                  <a:gd name="T5" fmla="*/ 373 h 1251"/>
                  <a:gd name="T6" fmla="*/ 180 w 2258"/>
                  <a:gd name="T7" fmla="*/ 361 h 1251"/>
                  <a:gd name="T8" fmla="*/ 216 w 2258"/>
                  <a:gd name="T9" fmla="*/ 349 h 1251"/>
                  <a:gd name="T10" fmla="*/ 252 w 2258"/>
                  <a:gd name="T11" fmla="*/ 325 h 1251"/>
                  <a:gd name="T12" fmla="*/ 288 w 2258"/>
                  <a:gd name="T13" fmla="*/ 289 h 1251"/>
                  <a:gd name="T14" fmla="*/ 324 w 2258"/>
                  <a:gd name="T15" fmla="*/ 265 h 1251"/>
                  <a:gd name="T16" fmla="*/ 360 w 2258"/>
                  <a:gd name="T17" fmla="*/ 229 h 1251"/>
                  <a:gd name="T18" fmla="*/ 396 w 2258"/>
                  <a:gd name="T19" fmla="*/ 205 h 1251"/>
                  <a:gd name="T20" fmla="*/ 432 w 2258"/>
                  <a:gd name="T21" fmla="*/ 169 h 1251"/>
                  <a:gd name="T22" fmla="*/ 469 w 2258"/>
                  <a:gd name="T23" fmla="*/ 120 h 1251"/>
                  <a:gd name="T24" fmla="*/ 505 w 2258"/>
                  <a:gd name="T25" fmla="*/ 84 h 1251"/>
                  <a:gd name="T26" fmla="*/ 541 w 2258"/>
                  <a:gd name="T27" fmla="*/ 48 h 1251"/>
                  <a:gd name="T28" fmla="*/ 589 w 2258"/>
                  <a:gd name="T29" fmla="*/ 12 h 1251"/>
                  <a:gd name="T30" fmla="*/ 637 w 2258"/>
                  <a:gd name="T31" fmla="*/ 0 h 1251"/>
                  <a:gd name="T32" fmla="*/ 685 w 2258"/>
                  <a:gd name="T33" fmla="*/ 12 h 1251"/>
                  <a:gd name="T34" fmla="*/ 721 w 2258"/>
                  <a:gd name="T35" fmla="*/ 48 h 1251"/>
                  <a:gd name="T36" fmla="*/ 745 w 2258"/>
                  <a:gd name="T37" fmla="*/ 96 h 1251"/>
                  <a:gd name="T38" fmla="*/ 781 w 2258"/>
                  <a:gd name="T39" fmla="*/ 156 h 1251"/>
                  <a:gd name="T40" fmla="*/ 829 w 2258"/>
                  <a:gd name="T41" fmla="*/ 229 h 1251"/>
                  <a:gd name="T42" fmla="*/ 865 w 2258"/>
                  <a:gd name="T43" fmla="*/ 301 h 1251"/>
                  <a:gd name="T44" fmla="*/ 901 w 2258"/>
                  <a:gd name="T45" fmla="*/ 385 h 1251"/>
                  <a:gd name="T46" fmla="*/ 925 w 2258"/>
                  <a:gd name="T47" fmla="*/ 457 h 1251"/>
                  <a:gd name="T48" fmla="*/ 961 w 2258"/>
                  <a:gd name="T49" fmla="*/ 529 h 1251"/>
                  <a:gd name="T50" fmla="*/ 997 w 2258"/>
                  <a:gd name="T51" fmla="*/ 589 h 1251"/>
                  <a:gd name="T52" fmla="*/ 1033 w 2258"/>
                  <a:gd name="T53" fmla="*/ 650 h 1251"/>
                  <a:gd name="T54" fmla="*/ 1069 w 2258"/>
                  <a:gd name="T55" fmla="*/ 710 h 1251"/>
                  <a:gd name="T56" fmla="*/ 1105 w 2258"/>
                  <a:gd name="T57" fmla="*/ 758 h 1251"/>
                  <a:gd name="T58" fmla="*/ 1141 w 2258"/>
                  <a:gd name="T59" fmla="*/ 806 h 1251"/>
                  <a:gd name="T60" fmla="*/ 1177 w 2258"/>
                  <a:gd name="T61" fmla="*/ 842 h 1251"/>
                  <a:gd name="T62" fmla="*/ 1225 w 2258"/>
                  <a:gd name="T63" fmla="*/ 890 h 1251"/>
                  <a:gd name="T64" fmla="*/ 1261 w 2258"/>
                  <a:gd name="T65" fmla="*/ 926 h 1251"/>
                  <a:gd name="T66" fmla="*/ 1309 w 2258"/>
                  <a:gd name="T67" fmla="*/ 962 h 1251"/>
                  <a:gd name="T68" fmla="*/ 1357 w 2258"/>
                  <a:gd name="T69" fmla="*/ 986 h 1251"/>
                  <a:gd name="T70" fmla="*/ 1393 w 2258"/>
                  <a:gd name="T71" fmla="*/ 1010 h 1251"/>
                  <a:gd name="T72" fmla="*/ 1429 w 2258"/>
                  <a:gd name="T73" fmla="*/ 1035 h 1251"/>
                  <a:gd name="T74" fmla="*/ 1465 w 2258"/>
                  <a:gd name="T75" fmla="*/ 1059 h 1251"/>
                  <a:gd name="T76" fmla="*/ 1513 w 2258"/>
                  <a:gd name="T77" fmla="*/ 1083 h 1251"/>
                  <a:gd name="T78" fmla="*/ 1549 w 2258"/>
                  <a:gd name="T79" fmla="*/ 1095 h 1251"/>
                  <a:gd name="T80" fmla="*/ 1585 w 2258"/>
                  <a:gd name="T81" fmla="*/ 1107 h 1251"/>
                  <a:gd name="T82" fmla="*/ 1621 w 2258"/>
                  <a:gd name="T83" fmla="*/ 1119 h 1251"/>
                  <a:gd name="T84" fmla="*/ 1669 w 2258"/>
                  <a:gd name="T85" fmla="*/ 1143 h 1251"/>
                  <a:gd name="T86" fmla="*/ 1717 w 2258"/>
                  <a:gd name="T87" fmla="*/ 1155 h 1251"/>
                  <a:gd name="T88" fmla="*/ 1765 w 2258"/>
                  <a:gd name="T89" fmla="*/ 1167 h 1251"/>
                  <a:gd name="T90" fmla="*/ 1801 w 2258"/>
                  <a:gd name="T91" fmla="*/ 1179 h 1251"/>
                  <a:gd name="T92" fmla="*/ 1849 w 2258"/>
                  <a:gd name="T93" fmla="*/ 1179 h 1251"/>
                  <a:gd name="T94" fmla="*/ 1897 w 2258"/>
                  <a:gd name="T95" fmla="*/ 1191 h 1251"/>
                  <a:gd name="T96" fmla="*/ 1945 w 2258"/>
                  <a:gd name="T97" fmla="*/ 1203 h 1251"/>
                  <a:gd name="T98" fmla="*/ 1982 w 2258"/>
                  <a:gd name="T99" fmla="*/ 1215 h 1251"/>
                  <a:gd name="T100" fmla="*/ 2030 w 2258"/>
                  <a:gd name="T101" fmla="*/ 1215 h 1251"/>
                  <a:gd name="T102" fmla="*/ 2078 w 2258"/>
                  <a:gd name="T103" fmla="*/ 1227 h 1251"/>
                  <a:gd name="T104" fmla="*/ 2126 w 2258"/>
                  <a:gd name="T105" fmla="*/ 1227 h 1251"/>
                  <a:gd name="T106" fmla="*/ 2174 w 2258"/>
                  <a:gd name="T107" fmla="*/ 1239 h 1251"/>
                  <a:gd name="T108" fmla="*/ 2222 w 2258"/>
                  <a:gd name="T109" fmla="*/ 1239 h 125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58"/>
                  <a:gd name="T166" fmla="*/ 0 h 1251"/>
                  <a:gd name="T167" fmla="*/ 2258 w 2258"/>
                  <a:gd name="T168" fmla="*/ 1251 h 125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58" h="1251">
                    <a:moveTo>
                      <a:pt x="0" y="397"/>
                    </a:moveTo>
                    <a:lnTo>
                      <a:pt x="12" y="397"/>
                    </a:lnTo>
                    <a:lnTo>
                      <a:pt x="24" y="397"/>
                    </a:lnTo>
                    <a:lnTo>
                      <a:pt x="36" y="397"/>
                    </a:lnTo>
                    <a:lnTo>
                      <a:pt x="48" y="397"/>
                    </a:lnTo>
                    <a:lnTo>
                      <a:pt x="60" y="397"/>
                    </a:lnTo>
                    <a:lnTo>
                      <a:pt x="72" y="397"/>
                    </a:lnTo>
                    <a:lnTo>
                      <a:pt x="84" y="385"/>
                    </a:lnTo>
                    <a:lnTo>
                      <a:pt x="96" y="385"/>
                    </a:lnTo>
                    <a:lnTo>
                      <a:pt x="108" y="385"/>
                    </a:lnTo>
                    <a:lnTo>
                      <a:pt x="120" y="385"/>
                    </a:lnTo>
                    <a:lnTo>
                      <a:pt x="132" y="373"/>
                    </a:lnTo>
                    <a:lnTo>
                      <a:pt x="144" y="373"/>
                    </a:lnTo>
                    <a:lnTo>
                      <a:pt x="156" y="373"/>
                    </a:lnTo>
                    <a:lnTo>
                      <a:pt x="168" y="361"/>
                    </a:lnTo>
                    <a:lnTo>
                      <a:pt x="180" y="361"/>
                    </a:lnTo>
                    <a:lnTo>
                      <a:pt x="192" y="361"/>
                    </a:lnTo>
                    <a:lnTo>
                      <a:pt x="192" y="349"/>
                    </a:lnTo>
                    <a:lnTo>
                      <a:pt x="204" y="349"/>
                    </a:lnTo>
                    <a:lnTo>
                      <a:pt x="216" y="349"/>
                    </a:lnTo>
                    <a:lnTo>
                      <a:pt x="216" y="337"/>
                    </a:lnTo>
                    <a:lnTo>
                      <a:pt x="228" y="337"/>
                    </a:lnTo>
                    <a:lnTo>
                      <a:pt x="240" y="325"/>
                    </a:lnTo>
                    <a:lnTo>
                      <a:pt x="252" y="325"/>
                    </a:lnTo>
                    <a:lnTo>
                      <a:pt x="252" y="313"/>
                    </a:lnTo>
                    <a:lnTo>
                      <a:pt x="264" y="313"/>
                    </a:lnTo>
                    <a:lnTo>
                      <a:pt x="276" y="301"/>
                    </a:lnTo>
                    <a:lnTo>
                      <a:pt x="288" y="289"/>
                    </a:lnTo>
                    <a:lnTo>
                      <a:pt x="300" y="289"/>
                    </a:lnTo>
                    <a:lnTo>
                      <a:pt x="300" y="277"/>
                    </a:lnTo>
                    <a:lnTo>
                      <a:pt x="312" y="277"/>
                    </a:lnTo>
                    <a:lnTo>
                      <a:pt x="324" y="265"/>
                    </a:lnTo>
                    <a:lnTo>
                      <a:pt x="336" y="253"/>
                    </a:lnTo>
                    <a:lnTo>
                      <a:pt x="348" y="253"/>
                    </a:lnTo>
                    <a:lnTo>
                      <a:pt x="348" y="241"/>
                    </a:lnTo>
                    <a:lnTo>
                      <a:pt x="360" y="229"/>
                    </a:lnTo>
                    <a:lnTo>
                      <a:pt x="372" y="229"/>
                    </a:lnTo>
                    <a:lnTo>
                      <a:pt x="384" y="217"/>
                    </a:lnTo>
                    <a:lnTo>
                      <a:pt x="384" y="205"/>
                    </a:lnTo>
                    <a:lnTo>
                      <a:pt x="396" y="205"/>
                    </a:lnTo>
                    <a:lnTo>
                      <a:pt x="408" y="193"/>
                    </a:lnTo>
                    <a:lnTo>
                      <a:pt x="420" y="181"/>
                    </a:lnTo>
                    <a:lnTo>
                      <a:pt x="420" y="169"/>
                    </a:lnTo>
                    <a:lnTo>
                      <a:pt x="432" y="169"/>
                    </a:lnTo>
                    <a:lnTo>
                      <a:pt x="444" y="156"/>
                    </a:lnTo>
                    <a:lnTo>
                      <a:pt x="457" y="144"/>
                    </a:lnTo>
                    <a:lnTo>
                      <a:pt x="457" y="132"/>
                    </a:lnTo>
                    <a:lnTo>
                      <a:pt x="469" y="120"/>
                    </a:lnTo>
                    <a:lnTo>
                      <a:pt x="481" y="120"/>
                    </a:lnTo>
                    <a:lnTo>
                      <a:pt x="481" y="108"/>
                    </a:lnTo>
                    <a:lnTo>
                      <a:pt x="493" y="96"/>
                    </a:lnTo>
                    <a:lnTo>
                      <a:pt x="505" y="84"/>
                    </a:lnTo>
                    <a:lnTo>
                      <a:pt x="505" y="72"/>
                    </a:lnTo>
                    <a:lnTo>
                      <a:pt x="517" y="72"/>
                    </a:lnTo>
                    <a:lnTo>
                      <a:pt x="529" y="60"/>
                    </a:lnTo>
                    <a:lnTo>
                      <a:pt x="541" y="48"/>
                    </a:lnTo>
                    <a:lnTo>
                      <a:pt x="553" y="36"/>
                    </a:lnTo>
                    <a:lnTo>
                      <a:pt x="565" y="24"/>
                    </a:lnTo>
                    <a:lnTo>
                      <a:pt x="577" y="24"/>
                    </a:lnTo>
                    <a:lnTo>
                      <a:pt x="589" y="12"/>
                    </a:lnTo>
                    <a:lnTo>
                      <a:pt x="601" y="12"/>
                    </a:lnTo>
                    <a:lnTo>
                      <a:pt x="613" y="0"/>
                    </a:lnTo>
                    <a:lnTo>
                      <a:pt x="625" y="0"/>
                    </a:lnTo>
                    <a:lnTo>
                      <a:pt x="637" y="0"/>
                    </a:lnTo>
                    <a:lnTo>
                      <a:pt x="649" y="0"/>
                    </a:lnTo>
                    <a:lnTo>
                      <a:pt x="661" y="0"/>
                    </a:lnTo>
                    <a:lnTo>
                      <a:pt x="673" y="12"/>
                    </a:lnTo>
                    <a:lnTo>
                      <a:pt x="685" y="12"/>
                    </a:lnTo>
                    <a:lnTo>
                      <a:pt x="685" y="24"/>
                    </a:lnTo>
                    <a:lnTo>
                      <a:pt x="697" y="24"/>
                    </a:lnTo>
                    <a:lnTo>
                      <a:pt x="709" y="36"/>
                    </a:lnTo>
                    <a:lnTo>
                      <a:pt x="721" y="48"/>
                    </a:lnTo>
                    <a:lnTo>
                      <a:pt x="721" y="60"/>
                    </a:lnTo>
                    <a:lnTo>
                      <a:pt x="733" y="72"/>
                    </a:lnTo>
                    <a:lnTo>
                      <a:pt x="745" y="84"/>
                    </a:lnTo>
                    <a:lnTo>
                      <a:pt x="745" y="96"/>
                    </a:lnTo>
                    <a:lnTo>
                      <a:pt x="757" y="108"/>
                    </a:lnTo>
                    <a:lnTo>
                      <a:pt x="769" y="120"/>
                    </a:lnTo>
                    <a:lnTo>
                      <a:pt x="781" y="132"/>
                    </a:lnTo>
                    <a:lnTo>
                      <a:pt x="781" y="156"/>
                    </a:lnTo>
                    <a:lnTo>
                      <a:pt x="793" y="169"/>
                    </a:lnTo>
                    <a:lnTo>
                      <a:pt x="805" y="193"/>
                    </a:lnTo>
                    <a:lnTo>
                      <a:pt x="817" y="205"/>
                    </a:lnTo>
                    <a:lnTo>
                      <a:pt x="829" y="229"/>
                    </a:lnTo>
                    <a:lnTo>
                      <a:pt x="829" y="241"/>
                    </a:lnTo>
                    <a:lnTo>
                      <a:pt x="841" y="265"/>
                    </a:lnTo>
                    <a:lnTo>
                      <a:pt x="853" y="289"/>
                    </a:lnTo>
                    <a:lnTo>
                      <a:pt x="865" y="301"/>
                    </a:lnTo>
                    <a:lnTo>
                      <a:pt x="865" y="325"/>
                    </a:lnTo>
                    <a:lnTo>
                      <a:pt x="877" y="337"/>
                    </a:lnTo>
                    <a:lnTo>
                      <a:pt x="889" y="361"/>
                    </a:lnTo>
                    <a:lnTo>
                      <a:pt x="901" y="385"/>
                    </a:lnTo>
                    <a:lnTo>
                      <a:pt x="901" y="397"/>
                    </a:lnTo>
                    <a:lnTo>
                      <a:pt x="913" y="421"/>
                    </a:lnTo>
                    <a:lnTo>
                      <a:pt x="925" y="433"/>
                    </a:lnTo>
                    <a:lnTo>
                      <a:pt x="925" y="457"/>
                    </a:lnTo>
                    <a:lnTo>
                      <a:pt x="937" y="469"/>
                    </a:lnTo>
                    <a:lnTo>
                      <a:pt x="949" y="493"/>
                    </a:lnTo>
                    <a:lnTo>
                      <a:pt x="949" y="505"/>
                    </a:lnTo>
                    <a:lnTo>
                      <a:pt x="961" y="529"/>
                    </a:lnTo>
                    <a:lnTo>
                      <a:pt x="973" y="541"/>
                    </a:lnTo>
                    <a:lnTo>
                      <a:pt x="985" y="565"/>
                    </a:lnTo>
                    <a:lnTo>
                      <a:pt x="985" y="577"/>
                    </a:lnTo>
                    <a:lnTo>
                      <a:pt x="997" y="589"/>
                    </a:lnTo>
                    <a:lnTo>
                      <a:pt x="1009" y="602"/>
                    </a:lnTo>
                    <a:lnTo>
                      <a:pt x="1021" y="626"/>
                    </a:lnTo>
                    <a:lnTo>
                      <a:pt x="1021" y="638"/>
                    </a:lnTo>
                    <a:lnTo>
                      <a:pt x="1033" y="650"/>
                    </a:lnTo>
                    <a:lnTo>
                      <a:pt x="1045" y="662"/>
                    </a:lnTo>
                    <a:lnTo>
                      <a:pt x="1057" y="674"/>
                    </a:lnTo>
                    <a:lnTo>
                      <a:pt x="1057" y="698"/>
                    </a:lnTo>
                    <a:lnTo>
                      <a:pt x="1069" y="710"/>
                    </a:lnTo>
                    <a:lnTo>
                      <a:pt x="1081" y="722"/>
                    </a:lnTo>
                    <a:lnTo>
                      <a:pt x="1093" y="734"/>
                    </a:lnTo>
                    <a:lnTo>
                      <a:pt x="1105" y="746"/>
                    </a:lnTo>
                    <a:lnTo>
                      <a:pt x="1105" y="758"/>
                    </a:lnTo>
                    <a:lnTo>
                      <a:pt x="1117" y="770"/>
                    </a:lnTo>
                    <a:lnTo>
                      <a:pt x="1129" y="782"/>
                    </a:lnTo>
                    <a:lnTo>
                      <a:pt x="1129" y="794"/>
                    </a:lnTo>
                    <a:lnTo>
                      <a:pt x="1141" y="806"/>
                    </a:lnTo>
                    <a:lnTo>
                      <a:pt x="1153" y="806"/>
                    </a:lnTo>
                    <a:lnTo>
                      <a:pt x="1153" y="818"/>
                    </a:lnTo>
                    <a:lnTo>
                      <a:pt x="1165" y="830"/>
                    </a:lnTo>
                    <a:lnTo>
                      <a:pt x="1177" y="842"/>
                    </a:lnTo>
                    <a:lnTo>
                      <a:pt x="1189" y="854"/>
                    </a:lnTo>
                    <a:lnTo>
                      <a:pt x="1201" y="866"/>
                    </a:lnTo>
                    <a:lnTo>
                      <a:pt x="1213" y="878"/>
                    </a:lnTo>
                    <a:lnTo>
                      <a:pt x="1225" y="890"/>
                    </a:lnTo>
                    <a:lnTo>
                      <a:pt x="1237" y="902"/>
                    </a:lnTo>
                    <a:lnTo>
                      <a:pt x="1249" y="914"/>
                    </a:lnTo>
                    <a:lnTo>
                      <a:pt x="1261" y="914"/>
                    </a:lnTo>
                    <a:lnTo>
                      <a:pt x="1261" y="926"/>
                    </a:lnTo>
                    <a:lnTo>
                      <a:pt x="1273" y="926"/>
                    </a:lnTo>
                    <a:lnTo>
                      <a:pt x="1285" y="938"/>
                    </a:lnTo>
                    <a:lnTo>
                      <a:pt x="1297" y="950"/>
                    </a:lnTo>
                    <a:lnTo>
                      <a:pt x="1309" y="962"/>
                    </a:lnTo>
                    <a:lnTo>
                      <a:pt x="1321" y="962"/>
                    </a:lnTo>
                    <a:lnTo>
                      <a:pt x="1333" y="974"/>
                    </a:lnTo>
                    <a:lnTo>
                      <a:pt x="1345" y="986"/>
                    </a:lnTo>
                    <a:lnTo>
                      <a:pt x="1357" y="986"/>
                    </a:lnTo>
                    <a:lnTo>
                      <a:pt x="1357" y="998"/>
                    </a:lnTo>
                    <a:lnTo>
                      <a:pt x="1369" y="998"/>
                    </a:lnTo>
                    <a:lnTo>
                      <a:pt x="1381" y="1010"/>
                    </a:lnTo>
                    <a:lnTo>
                      <a:pt x="1393" y="1010"/>
                    </a:lnTo>
                    <a:lnTo>
                      <a:pt x="1393" y="1022"/>
                    </a:lnTo>
                    <a:lnTo>
                      <a:pt x="1405" y="1022"/>
                    </a:lnTo>
                    <a:lnTo>
                      <a:pt x="1417" y="1035"/>
                    </a:lnTo>
                    <a:lnTo>
                      <a:pt x="1429" y="1035"/>
                    </a:lnTo>
                    <a:lnTo>
                      <a:pt x="1441" y="1047"/>
                    </a:lnTo>
                    <a:lnTo>
                      <a:pt x="1453" y="1047"/>
                    </a:lnTo>
                    <a:lnTo>
                      <a:pt x="1465" y="1047"/>
                    </a:lnTo>
                    <a:lnTo>
                      <a:pt x="1465" y="1059"/>
                    </a:lnTo>
                    <a:lnTo>
                      <a:pt x="1477" y="1059"/>
                    </a:lnTo>
                    <a:lnTo>
                      <a:pt x="1489" y="1071"/>
                    </a:lnTo>
                    <a:lnTo>
                      <a:pt x="1501" y="1071"/>
                    </a:lnTo>
                    <a:lnTo>
                      <a:pt x="1513" y="1083"/>
                    </a:lnTo>
                    <a:lnTo>
                      <a:pt x="1525" y="1083"/>
                    </a:lnTo>
                    <a:lnTo>
                      <a:pt x="1537" y="1083"/>
                    </a:lnTo>
                    <a:lnTo>
                      <a:pt x="1537" y="1095"/>
                    </a:lnTo>
                    <a:lnTo>
                      <a:pt x="1549" y="1095"/>
                    </a:lnTo>
                    <a:lnTo>
                      <a:pt x="1561" y="1095"/>
                    </a:lnTo>
                    <a:lnTo>
                      <a:pt x="1573" y="1095"/>
                    </a:lnTo>
                    <a:lnTo>
                      <a:pt x="1573" y="1107"/>
                    </a:lnTo>
                    <a:lnTo>
                      <a:pt x="1585" y="1107"/>
                    </a:lnTo>
                    <a:lnTo>
                      <a:pt x="1597" y="1107"/>
                    </a:lnTo>
                    <a:lnTo>
                      <a:pt x="1597" y="1119"/>
                    </a:lnTo>
                    <a:lnTo>
                      <a:pt x="1609" y="1119"/>
                    </a:lnTo>
                    <a:lnTo>
                      <a:pt x="1621" y="1119"/>
                    </a:lnTo>
                    <a:lnTo>
                      <a:pt x="1633" y="1131"/>
                    </a:lnTo>
                    <a:lnTo>
                      <a:pt x="1645" y="1131"/>
                    </a:lnTo>
                    <a:lnTo>
                      <a:pt x="1657" y="1131"/>
                    </a:lnTo>
                    <a:lnTo>
                      <a:pt x="1669" y="1143"/>
                    </a:lnTo>
                    <a:lnTo>
                      <a:pt x="1681" y="1143"/>
                    </a:lnTo>
                    <a:lnTo>
                      <a:pt x="1693" y="1143"/>
                    </a:lnTo>
                    <a:lnTo>
                      <a:pt x="1705" y="1143"/>
                    </a:lnTo>
                    <a:lnTo>
                      <a:pt x="1717" y="1155"/>
                    </a:lnTo>
                    <a:lnTo>
                      <a:pt x="1729" y="1155"/>
                    </a:lnTo>
                    <a:lnTo>
                      <a:pt x="1741" y="1155"/>
                    </a:lnTo>
                    <a:lnTo>
                      <a:pt x="1753" y="1155"/>
                    </a:lnTo>
                    <a:lnTo>
                      <a:pt x="1765" y="1167"/>
                    </a:lnTo>
                    <a:lnTo>
                      <a:pt x="1777" y="1167"/>
                    </a:lnTo>
                    <a:lnTo>
                      <a:pt x="1789" y="1167"/>
                    </a:lnTo>
                    <a:lnTo>
                      <a:pt x="1801" y="1167"/>
                    </a:lnTo>
                    <a:lnTo>
                      <a:pt x="1801" y="1179"/>
                    </a:lnTo>
                    <a:lnTo>
                      <a:pt x="1813" y="1179"/>
                    </a:lnTo>
                    <a:lnTo>
                      <a:pt x="1825" y="1179"/>
                    </a:lnTo>
                    <a:lnTo>
                      <a:pt x="1837" y="1179"/>
                    </a:lnTo>
                    <a:lnTo>
                      <a:pt x="1849" y="1179"/>
                    </a:lnTo>
                    <a:lnTo>
                      <a:pt x="1861" y="1191"/>
                    </a:lnTo>
                    <a:lnTo>
                      <a:pt x="1873" y="1191"/>
                    </a:lnTo>
                    <a:lnTo>
                      <a:pt x="1885" y="1191"/>
                    </a:lnTo>
                    <a:lnTo>
                      <a:pt x="1897" y="1191"/>
                    </a:lnTo>
                    <a:lnTo>
                      <a:pt x="1909" y="1191"/>
                    </a:lnTo>
                    <a:lnTo>
                      <a:pt x="1921" y="1203"/>
                    </a:lnTo>
                    <a:lnTo>
                      <a:pt x="1933" y="1203"/>
                    </a:lnTo>
                    <a:lnTo>
                      <a:pt x="1945" y="1203"/>
                    </a:lnTo>
                    <a:lnTo>
                      <a:pt x="1957" y="1203"/>
                    </a:lnTo>
                    <a:lnTo>
                      <a:pt x="1970" y="1203"/>
                    </a:lnTo>
                    <a:lnTo>
                      <a:pt x="1982" y="1203"/>
                    </a:lnTo>
                    <a:lnTo>
                      <a:pt x="1982" y="1215"/>
                    </a:lnTo>
                    <a:lnTo>
                      <a:pt x="1994" y="1215"/>
                    </a:lnTo>
                    <a:lnTo>
                      <a:pt x="2006" y="1215"/>
                    </a:lnTo>
                    <a:lnTo>
                      <a:pt x="2018" y="1215"/>
                    </a:lnTo>
                    <a:lnTo>
                      <a:pt x="2030" y="1215"/>
                    </a:lnTo>
                    <a:lnTo>
                      <a:pt x="2042" y="1215"/>
                    </a:lnTo>
                    <a:lnTo>
                      <a:pt x="2054" y="1227"/>
                    </a:lnTo>
                    <a:lnTo>
                      <a:pt x="2066" y="1227"/>
                    </a:lnTo>
                    <a:lnTo>
                      <a:pt x="2078" y="1227"/>
                    </a:lnTo>
                    <a:lnTo>
                      <a:pt x="2090" y="1227"/>
                    </a:lnTo>
                    <a:lnTo>
                      <a:pt x="2102" y="1227"/>
                    </a:lnTo>
                    <a:lnTo>
                      <a:pt x="2114" y="1227"/>
                    </a:lnTo>
                    <a:lnTo>
                      <a:pt x="2126" y="1227"/>
                    </a:lnTo>
                    <a:lnTo>
                      <a:pt x="2138" y="1239"/>
                    </a:lnTo>
                    <a:lnTo>
                      <a:pt x="2150" y="1239"/>
                    </a:lnTo>
                    <a:lnTo>
                      <a:pt x="2162" y="1239"/>
                    </a:lnTo>
                    <a:lnTo>
                      <a:pt x="2174" y="1239"/>
                    </a:lnTo>
                    <a:lnTo>
                      <a:pt x="2186" y="1239"/>
                    </a:lnTo>
                    <a:lnTo>
                      <a:pt x="2198" y="1239"/>
                    </a:lnTo>
                    <a:lnTo>
                      <a:pt x="2210" y="1239"/>
                    </a:lnTo>
                    <a:lnTo>
                      <a:pt x="2222" y="1239"/>
                    </a:lnTo>
                    <a:lnTo>
                      <a:pt x="2234" y="1251"/>
                    </a:lnTo>
                    <a:lnTo>
                      <a:pt x="2246" y="1251"/>
                    </a:lnTo>
                    <a:lnTo>
                      <a:pt x="2258" y="1251"/>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84" name="Freeform 45">
                <a:extLst>
                  <a:ext uri="{FF2B5EF4-FFF2-40B4-BE49-F238E27FC236}">
                    <a16:creationId xmlns:a16="http://schemas.microsoft.com/office/drawing/2014/main" id="{E8F88C8D-D6F9-4A7C-ABD7-904C0383F2FA}"/>
                  </a:ext>
                </a:extLst>
              </p:cNvPr>
              <p:cNvSpPr>
                <a:spLocks/>
              </p:cNvSpPr>
              <p:nvPr/>
            </p:nvSpPr>
            <p:spPr bwMode="auto">
              <a:xfrm>
                <a:off x="240" y="434"/>
                <a:ext cx="2258" cy="1347"/>
              </a:xfrm>
              <a:custGeom>
                <a:avLst/>
                <a:gdLst>
                  <a:gd name="T0" fmla="*/ 36 w 2258"/>
                  <a:gd name="T1" fmla="*/ 12 h 1347"/>
                  <a:gd name="T2" fmla="*/ 72 w 2258"/>
                  <a:gd name="T3" fmla="*/ 48 h 1347"/>
                  <a:gd name="T4" fmla="*/ 108 w 2258"/>
                  <a:gd name="T5" fmla="*/ 84 h 1347"/>
                  <a:gd name="T6" fmla="*/ 144 w 2258"/>
                  <a:gd name="T7" fmla="*/ 132 h 1347"/>
                  <a:gd name="T8" fmla="*/ 192 w 2258"/>
                  <a:gd name="T9" fmla="*/ 181 h 1347"/>
                  <a:gd name="T10" fmla="*/ 216 w 2258"/>
                  <a:gd name="T11" fmla="*/ 229 h 1347"/>
                  <a:gd name="T12" fmla="*/ 252 w 2258"/>
                  <a:gd name="T13" fmla="*/ 277 h 1347"/>
                  <a:gd name="T14" fmla="*/ 288 w 2258"/>
                  <a:gd name="T15" fmla="*/ 313 h 1347"/>
                  <a:gd name="T16" fmla="*/ 324 w 2258"/>
                  <a:gd name="T17" fmla="*/ 349 h 1347"/>
                  <a:gd name="T18" fmla="*/ 360 w 2258"/>
                  <a:gd name="T19" fmla="*/ 373 h 1347"/>
                  <a:gd name="T20" fmla="*/ 408 w 2258"/>
                  <a:gd name="T21" fmla="*/ 397 h 1347"/>
                  <a:gd name="T22" fmla="*/ 457 w 2258"/>
                  <a:gd name="T23" fmla="*/ 397 h 1347"/>
                  <a:gd name="T24" fmla="*/ 505 w 2258"/>
                  <a:gd name="T25" fmla="*/ 385 h 1347"/>
                  <a:gd name="T26" fmla="*/ 541 w 2258"/>
                  <a:gd name="T27" fmla="*/ 361 h 1347"/>
                  <a:gd name="T28" fmla="*/ 589 w 2258"/>
                  <a:gd name="T29" fmla="*/ 325 h 1347"/>
                  <a:gd name="T30" fmla="*/ 625 w 2258"/>
                  <a:gd name="T31" fmla="*/ 277 h 1347"/>
                  <a:gd name="T32" fmla="*/ 661 w 2258"/>
                  <a:gd name="T33" fmla="*/ 217 h 1347"/>
                  <a:gd name="T34" fmla="*/ 685 w 2258"/>
                  <a:gd name="T35" fmla="*/ 144 h 1347"/>
                  <a:gd name="T36" fmla="*/ 721 w 2258"/>
                  <a:gd name="T37" fmla="*/ 72 h 1347"/>
                  <a:gd name="T38" fmla="*/ 757 w 2258"/>
                  <a:gd name="T39" fmla="*/ 12 h 1347"/>
                  <a:gd name="T40" fmla="*/ 805 w 2258"/>
                  <a:gd name="T41" fmla="*/ 12 h 1347"/>
                  <a:gd name="T42" fmla="*/ 841 w 2258"/>
                  <a:gd name="T43" fmla="*/ 108 h 1347"/>
                  <a:gd name="T44" fmla="*/ 877 w 2258"/>
                  <a:gd name="T45" fmla="*/ 265 h 1347"/>
                  <a:gd name="T46" fmla="*/ 913 w 2258"/>
                  <a:gd name="T47" fmla="*/ 445 h 1347"/>
                  <a:gd name="T48" fmla="*/ 949 w 2258"/>
                  <a:gd name="T49" fmla="*/ 602 h 1347"/>
                  <a:gd name="T50" fmla="*/ 985 w 2258"/>
                  <a:gd name="T51" fmla="*/ 722 h 1347"/>
                  <a:gd name="T52" fmla="*/ 1021 w 2258"/>
                  <a:gd name="T53" fmla="*/ 830 h 1347"/>
                  <a:gd name="T54" fmla="*/ 1057 w 2258"/>
                  <a:gd name="T55" fmla="*/ 914 h 1347"/>
                  <a:gd name="T56" fmla="*/ 1093 w 2258"/>
                  <a:gd name="T57" fmla="*/ 974 h 1347"/>
                  <a:gd name="T58" fmla="*/ 1129 w 2258"/>
                  <a:gd name="T59" fmla="*/ 1035 h 1347"/>
                  <a:gd name="T60" fmla="*/ 1153 w 2258"/>
                  <a:gd name="T61" fmla="*/ 1083 h 1347"/>
                  <a:gd name="T62" fmla="*/ 1189 w 2258"/>
                  <a:gd name="T63" fmla="*/ 1119 h 1347"/>
                  <a:gd name="T64" fmla="*/ 1225 w 2258"/>
                  <a:gd name="T65" fmla="*/ 1143 h 1347"/>
                  <a:gd name="T66" fmla="*/ 1273 w 2258"/>
                  <a:gd name="T67" fmla="*/ 1179 h 1347"/>
                  <a:gd name="T68" fmla="*/ 1309 w 2258"/>
                  <a:gd name="T69" fmla="*/ 1191 h 1347"/>
                  <a:gd name="T70" fmla="*/ 1357 w 2258"/>
                  <a:gd name="T71" fmla="*/ 1215 h 1347"/>
                  <a:gd name="T72" fmla="*/ 1393 w 2258"/>
                  <a:gd name="T73" fmla="*/ 1239 h 1347"/>
                  <a:gd name="T74" fmla="*/ 1441 w 2258"/>
                  <a:gd name="T75" fmla="*/ 1251 h 1347"/>
                  <a:gd name="T76" fmla="*/ 1489 w 2258"/>
                  <a:gd name="T77" fmla="*/ 1263 h 1347"/>
                  <a:gd name="T78" fmla="*/ 1537 w 2258"/>
                  <a:gd name="T79" fmla="*/ 1275 h 1347"/>
                  <a:gd name="T80" fmla="*/ 1573 w 2258"/>
                  <a:gd name="T81" fmla="*/ 1287 h 1347"/>
                  <a:gd name="T82" fmla="*/ 1621 w 2258"/>
                  <a:gd name="T83" fmla="*/ 1287 h 1347"/>
                  <a:gd name="T84" fmla="*/ 1669 w 2258"/>
                  <a:gd name="T85" fmla="*/ 1299 h 1347"/>
                  <a:gd name="T86" fmla="*/ 1717 w 2258"/>
                  <a:gd name="T87" fmla="*/ 1299 h 1347"/>
                  <a:gd name="T88" fmla="*/ 1765 w 2258"/>
                  <a:gd name="T89" fmla="*/ 1311 h 1347"/>
                  <a:gd name="T90" fmla="*/ 1813 w 2258"/>
                  <a:gd name="T91" fmla="*/ 1311 h 1347"/>
                  <a:gd name="T92" fmla="*/ 1849 w 2258"/>
                  <a:gd name="T93" fmla="*/ 1323 h 1347"/>
                  <a:gd name="T94" fmla="*/ 1897 w 2258"/>
                  <a:gd name="T95" fmla="*/ 1323 h 1347"/>
                  <a:gd name="T96" fmla="*/ 1945 w 2258"/>
                  <a:gd name="T97" fmla="*/ 1323 h 1347"/>
                  <a:gd name="T98" fmla="*/ 1994 w 2258"/>
                  <a:gd name="T99" fmla="*/ 1335 h 1347"/>
                  <a:gd name="T100" fmla="*/ 2042 w 2258"/>
                  <a:gd name="T101" fmla="*/ 1335 h 1347"/>
                  <a:gd name="T102" fmla="*/ 2090 w 2258"/>
                  <a:gd name="T103" fmla="*/ 1335 h 1347"/>
                  <a:gd name="T104" fmla="*/ 2138 w 2258"/>
                  <a:gd name="T105" fmla="*/ 1335 h 1347"/>
                  <a:gd name="T106" fmla="*/ 2186 w 2258"/>
                  <a:gd name="T107" fmla="*/ 1335 h 1347"/>
                  <a:gd name="T108" fmla="*/ 2234 w 2258"/>
                  <a:gd name="T109" fmla="*/ 1347 h 134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258"/>
                  <a:gd name="T166" fmla="*/ 0 h 1347"/>
                  <a:gd name="T167" fmla="*/ 2258 w 2258"/>
                  <a:gd name="T168" fmla="*/ 1347 h 134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258" h="1347">
                    <a:moveTo>
                      <a:pt x="0" y="0"/>
                    </a:moveTo>
                    <a:lnTo>
                      <a:pt x="12" y="0"/>
                    </a:lnTo>
                    <a:lnTo>
                      <a:pt x="24" y="0"/>
                    </a:lnTo>
                    <a:lnTo>
                      <a:pt x="36" y="12"/>
                    </a:lnTo>
                    <a:lnTo>
                      <a:pt x="48" y="24"/>
                    </a:lnTo>
                    <a:lnTo>
                      <a:pt x="60" y="24"/>
                    </a:lnTo>
                    <a:lnTo>
                      <a:pt x="72" y="36"/>
                    </a:lnTo>
                    <a:lnTo>
                      <a:pt x="72" y="48"/>
                    </a:lnTo>
                    <a:lnTo>
                      <a:pt x="84" y="48"/>
                    </a:lnTo>
                    <a:lnTo>
                      <a:pt x="96" y="60"/>
                    </a:lnTo>
                    <a:lnTo>
                      <a:pt x="108" y="72"/>
                    </a:lnTo>
                    <a:lnTo>
                      <a:pt x="108" y="84"/>
                    </a:lnTo>
                    <a:lnTo>
                      <a:pt x="120" y="96"/>
                    </a:lnTo>
                    <a:lnTo>
                      <a:pt x="132" y="108"/>
                    </a:lnTo>
                    <a:lnTo>
                      <a:pt x="144" y="120"/>
                    </a:lnTo>
                    <a:lnTo>
                      <a:pt x="144" y="132"/>
                    </a:lnTo>
                    <a:lnTo>
                      <a:pt x="156" y="144"/>
                    </a:lnTo>
                    <a:lnTo>
                      <a:pt x="168" y="156"/>
                    </a:lnTo>
                    <a:lnTo>
                      <a:pt x="180" y="169"/>
                    </a:lnTo>
                    <a:lnTo>
                      <a:pt x="192" y="181"/>
                    </a:lnTo>
                    <a:lnTo>
                      <a:pt x="192" y="193"/>
                    </a:lnTo>
                    <a:lnTo>
                      <a:pt x="204" y="205"/>
                    </a:lnTo>
                    <a:lnTo>
                      <a:pt x="216" y="217"/>
                    </a:lnTo>
                    <a:lnTo>
                      <a:pt x="216" y="229"/>
                    </a:lnTo>
                    <a:lnTo>
                      <a:pt x="228" y="241"/>
                    </a:lnTo>
                    <a:lnTo>
                      <a:pt x="240" y="253"/>
                    </a:lnTo>
                    <a:lnTo>
                      <a:pt x="252" y="265"/>
                    </a:lnTo>
                    <a:lnTo>
                      <a:pt x="252" y="277"/>
                    </a:lnTo>
                    <a:lnTo>
                      <a:pt x="264" y="289"/>
                    </a:lnTo>
                    <a:lnTo>
                      <a:pt x="276" y="301"/>
                    </a:lnTo>
                    <a:lnTo>
                      <a:pt x="276" y="313"/>
                    </a:lnTo>
                    <a:lnTo>
                      <a:pt x="288" y="313"/>
                    </a:lnTo>
                    <a:lnTo>
                      <a:pt x="300" y="325"/>
                    </a:lnTo>
                    <a:lnTo>
                      <a:pt x="300" y="337"/>
                    </a:lnTo>
                    <a:lnTo>
                      <a:pt x="312" y="337"/>
                    </a:lnTo>
                    <a:lnTo>
                      <a:pt x="324" y="349"/>
                    </a:lnTo>
                    <a:lnTo>
                      <a:pt x="336" y="361"/>
                    </a:lnTo>
                    <a:lnTo>
                      <a:pt x="348" y="361"/>
                    </a:lnTo>
                    <a:lnTo>
                      <a:pt x="348" y="373"/>
                    </a:lnTo>
                    <a:lnTo>
                      <a:pt x="360" y="373"/>
                    </a:lnTo>
                    <a:lnTo>
                      <a:pt x="372" y="373"/>
                    </a:lnTo>
                    <a:lnTo>
                      <a:pt x="384" y="385"/>
                    </a:lnTo>
                    <a:lnTo>
                      <a:pt x="396" y="385"/>
                    </a:lnTo>
                    <a:lnTo>
                      <a:pt x="408" y="397"/>
                    </a:lnTo>
                    <a:lnTo>
                      <a:pt x="420" y="397"/>
                    </a:lnTo>
                    <a:lnTo>
                      <a:pt x="432" y="397"/>
                    </a:lnTo>
                    <a:lnTo>
                      <a:pt x="444" y="397"/>
                    </a:lnTo>
                    <a:lnTo>
                      <a:pt x="457" y="397"/>
                    </a:lnTo>
                    <a:lnTo>
                      <a:pt x="469" y="397"/>
                    </a:lnTo>
                    <a:lnTo>
                      <a:pt x="481" y="397"/>
                    </a:lnTo>
                    <a:lnTo>
                      <a:pt x="493" y="397"/>
                    </a:lnTo>
                    <a:lnTo>
                      <a:pt x="505" y="385"/>
                    </a:lnTo>
                    <a:lnTo>
                      <a:pt x="517" y="385"/>
                    </a:lnTo>
                    <a:lnTo>
                      <a:pt x="529" y="373"/>
                    </a:lnTo>
                    <a:lnTo>
                      <a:pt x="541" y="373"/>
                    </a:lnTo>
                    <a:lnTo>
                      <a:pt x="541" y="361"/>
                    </a:lnTo>
                    <a:lnTo>
                      <a:pt x="553" y="361"/>
                    </a:lnTo>
                    <a:lnTo>
                      <a:pt x="565" y="349"/>
                    </a:lnTo>
                    <a:lnTo>
                      <a:pt x="577" y="337"/>
                    </a:lnTo>
                    <a:lnTo>
                      <a:pt x="589" y="325"/>
                    </a:lnTo>
                    <a:lnTo>
                      <a:pt x="589" y="313"/>
                    </a:lnTo>
                    <a:lnTo>
                      <a:pt x="601" y="301"/>
                    </a:lnTo>
                    <a:lnTo>
                      <a:pt x="613" y="289"/>
                    </a:lnTo>
                    <a:lnTo>
                      <a:pt x="625" y="277"/>
                    </a:lnTo>
                    <a:lnTo>
                      <a:pt x="625" y="265"/>
                    </a:lnTo>
                    <a:lnTo>
                      <a:pt x="637" y="253"/>
                    </a:lnTo>
                    <a:lnTo>
                      <a:pt x="649" y="241"/>
                    </a:lnTo>
                    <a:lnTo>
                      <a:pt x="661" y="217"/>
                    </a:lnTo>
                    <a:lnTo>
                      <a:pt x="661" y="205"/>
                    </a:lnTo>
                    <a:lnTo>
                      <a:pt x="673" y="181"/>
                    </a:lnTo>
                    <a:lnTo>
                      <a:pt x="685" y="169"/>
                    </a:lnTo>
                    <a:lnTo>
                      <a:pt x="685" y="144"/>
                    </a:lnTo>
                    <a:lnTo>
                      <a:pt x="697" y="132"/>
                    </a:lnTo>
                    <a:lnTo>
                      <a:pt x="709" y="108"/>
                    </a:lnTo>
                    <a:lnTo>
                      <a:pt x="721" y="84"/>
                    </a:lnTo>
                    <a:lnTo>
                      <a:pt x="721" y="72"/>
                    </a:lnTo>
                    <a:lnTo>
                      <a:pt x="733" y="48"/>
                    </a:lnTo>
                    <a:lnTo>
                      <a:pt x="745" y="36"/>
                    </a:lnTo>
                    <a:lnTo>
                      <a:pt x="745" y="24"/>
                    </a:lnTo>
                    <a:lnTo>
                      <a:pt x="757" y="12"/>
                    </a:lnTo>
                    <a:lnTo>
                      <a:pt x="769" y="0"/>
                    </a:lnTo>
                    <a:lnTo>
                      <a:pt x="781" y="0"/>
                    </a:lnTo>
                    <a:lnTo>
                      <a:pt x="793" y="12"/>
                    </a:lnTo>
                    <a:lnTo>
                      <a:pt x="805" y="12"/>
                    </a:lnTo>
                    <a:lnTo>
                      <a:pt x="817" y="36"/>
                    </a:lnTo>
                    <a:lnTo>
                      <a:pt x="829" y="60"/>
                    </a:lnTo>
                    <a:lnTo>
                      <a:pt x="829" y="84"/>
                    </a:lnTo>
                    <a:lnTo>
                      <a:pt x="841" y="108"/>
                    </a:lnTo>
                    <a:lnTo>
                      <a:pt x="853" y="144"/>
                    </a:lnTo>
                    <a:lnTo>
                      <a:pt x="865" y="193"/>
                    </a:lnTo>
                    <a:lnTo>
                      <a:pt x="865" y="229"/>
                    </a:lnTo>
                    <a:lnTo>
                      <a:pt x="877" y="265"/>
                    </a:lnTo>
                    <a:lnTo>
                      <a:pt x="889" y="313"/>
                    </a:lnTo>
                    <a:lnTo>
                      <a:pt x="901" y="361"/>
                    </a:lnTo>
                    <a:lnTo>
                      <a:pt x="901" y="397"/>
                    </a:lnTo>
                    <a:lnTo>
                      <a:pt x="913" y="445"/>
                    </a:lnTo>
                    <a:lnTo>
                      <a:pt x="925" y="481"/>
                    </a:lnTo>
                    <a:lnTo>
                      <a:pt x="925" y="517"/>
                    </a:lnTo>
                    <a:lnTo>
                      <a:pt x="937" y="565"/>
                    </a:lnTo>
                    <a:lnTo>
                      <a:pt x="949" y="602"/>
                    </a:lnTo>
                    <a:lnTo>
                      <a:pt x="949" y="638"/>
                    </a:lnTo>
                    <a:lnTo>
                      <a:pt x="961" y="662"/>
                    </a:lnTo>
                    <a:lnTo>
                      <a:pt x="973" y="698"/>
                    </a:lnTo>
                    <a:lnTo>
                      <a:pt x="985" y="722"/>
                    </a:lnTo>
                    <a:lnTo>
                      <a:pt x="985" y="758"/>
                    </a:lnTo>
                    <a:lnTo>
                      <a:pt x="997" y="782"/>
                    </a:lnTo>
                    <a:lnTo>
                      <a:pt x="1009" y="806"/>
                    </a:lnTo>
                    <a:lnTo>
                      <a:pt x="1021" y="830"/>
                    </a:lnTo>
                    <a:lnTo>
                      <a:pt x="1021" y="854"/>
                    </a:lnTo>
                    <a:lnTo>
                      <a:pt x="1033" y="878"/>
                    </a:lnTo>
                    <a:lnTo>
                      <a:pt x="1045" y="890"/>
                    </a:lnTo>
                    <a:lnTo>
                      <a:pt x="1057" y="914"/>
                    </a:lnTo>
                    <a:lnTo>
                      <a:pt x="1057" y="926"/>
                    </a:lnTo>
                    <a:lnTo>
                      <a:pt x="1069" y="950"/>
                    </a:lnTo>
                    <a:lnTo>
                      <a:pt x="1081" y="962"/>
                    </a:lnTo>
                    <a:lnTo>
                      <a:pt x="1093" y="974"/>
                    </a:lnTo>
                    <a:lnTo>
                      <a:pt x="1105" y="998"/>
                    </a:lnTo>
                    <a:lnTo>
                      <a:pt x="1105" y="1010"/>
                    </a:lnTo>
                    <a:lnTo>
                      <a:pt x="1117" y="1022"/>
                    </a:lnTo>
                    <a:lnTo>
                      <a:pt x="1129" y="1035"/>
                    </a:lnTo>
                    <a:lnTo>
                      <a:pt x="1129" y="1047"/>
                    </a:lnTo>
                    <a:lnTo>
                      <a:pt x="1141" y="1059"/>
                    </a:lnTo>
                    <a:lnTo>
                      <a:pt x="1153" y="1071"/>
                    </a:lnTo>
                    <a:lnTo>
                      <a:pt x="1153" y="1083"/>
                    </a:lnTo>
                    <a:lnTo>
                      <a:pt x="1165" y="1083"/>
                    </a:lnTo>
                    <a:lnTo>
                      <a:pt x="1177" y="1095"/>
                    </a:lnTo>
                    <a:lnTo>
                      <a:pt x="1189" y="1107"/>
                    </a:lnTo>
                    <a:lnTo>
                      <a:pt x="1189" y="1119"/>
                    </a:lnTo>
                    <a:lnTo>
                      <a:pt x="1201" y="1119"/>
                    </a:lnTo>
                    <a:lnTo>
                      <a:pt x="1213" y="1131"/>
                    </a:lnTo>
                    <a:lnTo>
                      <a:pt x="1225" y="1131"/>
                    </a:lnTo>
                    <a:lnTo>
                      <a:pt x="1225" y="1143"/>
                    </a:lnTo>
                    <a:lnTo>
                      <a:pt x="1237" y="1155"/>
                    </a:lnTo>
                    <a:lnTo>
                      <a:pt x="1249" y="1155"/>
                    </a:lnTo>
                    <a:lnTo>
                      <a:pt x="1261" y="1167"/>
                    </a:lnTo>
                    <a:lnTo>
                      <a:pt x="1273" y="1179"/>
                    </a:lnTo>
                    <a:lnTo>
                      <a:pt x="1285" y="1179"/>
                    </a:lnTo>
                    <a:lnTo>
                      <a:pt x="1297" y="1179"/>
                    </a:lnTo>
                    <a:lnTo>
                      <a:pt x="1297" y="1191"/>
                    </a:lnTo>
                    <a:lnTo>
                      <a:pt x="1309" y="1191"/>
                    </a:lnTo>
                    <a:lnTo>
                      <a:pt x="1321" y="1203"/>
                    </a:lnTo>
                    <a:lnTo>
                      <a:pt x="1333" y="1203"/>
                    </a:lnTo>
                    <a:lnTo>
                      <a:pt x="1345" y="1215"/>
                    </a:lnTo>
                    <a:lnTo>
                      <a:pt x="1357" y="1215"/>
                    </a:lnTo>
                    <a:lnTo>
                      <a:pt x="1369" y="1227"/>
                    </a:lnTo>
                    <a:lnTo>
                      <a:pt x="1381" y="1227"/>
                    </a:lnTo>
                    <a:lnTo>
                      <a:pt x="1393" y="1227"/>
                    </a:lnTo>
                    <a:lnTo>
                      <a:pt x="1393" y="1239"/>
                    </a:lnTo>
                    <a:lnTo>
                      <a:pt x="1405" y="1239"/>
                    </a:lnTo>
                    <a:lnTo>
                      <a:pt x="1417" y="1239"/>
                    </a:lnTo>
                    <a:lnTo>
                      <a:pt x="1429" y="1251"/>
                    </a:lnTo>
                    <a:lnTo>
                      <a:pt x="1441" y="1251"/>
                    </a:lnTo>
                    <a:lnTo>
                      <a:pt x="1453" y="1251"/>
                    </a:lnTo>
                    <a:lnTo>
                      <a:pt x="1465" y="1251"/>
                    </a:lnTo>
                    <a:lnTo>
                      <a:pt x="1477" y="1263"/>
                    </a:lnTo>
                    <a:lnTo>
                      <a:pt x="1489" y="1263"/>
                    </a:lnTo>
                    <a:lnTo>
                      <a:pt x="1501" y="1263"/>
                    </a:lnTo>
                    <a:lnTo>
                      <a:pt x="1513" y="1263"/>
                    </a:lnTo>
                    <a:lnTo>
                      <a:pt x="1525" y="1275"/>
                    </a:lnTo>
                    <a:lnTo>
                      <a:pt x="1537" y="1275"/>
                    </a:lnTo>
                    <a:lnTo>
                      <a:pt x="1549" y="1275"/>
                    </a:lnTo>
                    <a:lnTo>
                      <a:pt x="1561" y="1275"/>
                    </a:lnTo>
                    <a:lnTo>
                      <a:pt x="1573" y="1275"/>
                    </a:lnTo>
                    <a:lnTo>
                      <a:pt x="1573" y="1287"/>
                    </a:lnTo>
                    <a:lnTo>
                      <a:pt x="1585" y="1287"/>
                    </a:lnTo>
                    <a:lnTo>
                      <a:pt x="1597" y="1287"/>
                    </a:lnTo>
                    <a:lnTo>
                      <a:pt x="1609" y="1287"/>
                    </a:lnTo>
                    <a:lnTo>
                      <a:pt x="1621" y="1287"/>
                    </a:lnTo>
                    <a:lnTo>
                      <a:pt x="1633" y="1287"/>
                    </a:lnTo>
                    <a:lnTo>
                      <a:pt x="1645" y="1299"/>
                    </a:lnTo>
                    <a:lnTo>
                      <a:pt x="1657" y="1299"/>
                    </a:lnTo>
                    <a:lnTo>
                      <a:pt x="1669" y="1299"/>
                    </a:lnTo>
                    <a:lnTo>
                      <a:pt x="1681" y="1299"/>
                    </a:lnTo>
                    <a:lnTo>
                      <a:pt x="1693" y="1299"/>
                    </a:lnTo>
                    <a:lnTo>
                      <a:pt x="1705" y="1299"/>
                    </a:lnTo>
                    <a:lnTo>
                      <a:pt x="1717" y="1299"/>
                    </a:lnTo>
                    <a:lnTo>
                      <a:pt x="1729" y="1311"/>
                    </a:lnTo>
                    <a:lnTo>
                      <a:pt x="1741" y="1311"/>
                    </a:lnTo>
                    <a:lnTo>
                      <a:pt x="1753" y="1311"/>
                    </a:lnTo>
                    <a:lnTo>
                      <a:pt x="1765" y="1311"/>
                    </a:lnTo>
                    <a:lnTo>
                      <a:pt x="1777" y="1311"/>
                    </a:lnTo>
                    <a:lnTo>
                      <a:pt x="1789" y="1311"/>
                    </a:lnTo>
                    <a:lnTo>
                      <a:pt x="1801" y="1311"/>
                    </a:lnTo>
                    <a:lnTo>
                      <a:pt x="1813" y="1311"/>
                    </a:lnTo>
                    <a:lnTo>
                      <a:pt x="1825" y="1311"/>
                    </a:lnTo>
                    <a:lnTo>
                      <a:pt x="1825" y="1323"/>
                    </a:lnTo>
                    <a:lnTo>
                      <a:pt x="1837" y="1323"/>
                    </a:lnTo>
                    <a:lnTo>
                      <a:pt x="1849" y="1323"/>
                    </a:lnTo>
                    <a:lnTo>
                      <a:pt x="1861" y="1323"/>
                    </a:lnTo>
                    <a:lnTo>
                      <a:pt x="1873" y="1323"/>
                    </a:lnTo>
                    <a:lnTo>
                      <a:pt x="1885" y="1323"/>
                    </a:lnTo>
                    <a:lnTo>
                      <a:pt x="1897" y="1323"/>
                    </a:lnTo>
                    <a:lnTo>
                      <a:pt x="1909" y="1323"/>
                    </a:lnTo>
                    <a:lnTo>
                      <a:pt x="1921" y="1323"/>
                    </a:lnTo>
                    <a:lnTo>
                      <a:pt x="1933" y="1323"/>
                    </a:lnTo>
                    <a:lnTo>
                      <a:pt x="1945" y="1323"/>
                    </a:lnTo>
                    <a:lnTo>
                      <a:pt x="1957" y="1323"/>
                    </a:lnTo>
                    <a:lnTo>
                      <a:pt x="1970" y="1323"/>
                    </a:lnTo>
                    <a:lnTo>
                      <a:pt x="1982" y="1323"/>
                    </a:lnTo>
                    <a:lnTo>
                      <a:pt x="1994" y="1335"/>
                    </a:lnTo>
                    <a:lnTo>
                      <a:pt x="2006" y="1335"/>
                    </a:lnTo>
                    <a:lnTo>
                      <a:pt x="2018" y="1335"/>
                    </a:lnTo>
                    <a:lnTo>
                      <a:pt x="2030" y="1335"/>
                    </a:lnTo>
                    <a:lnTo>
                      <a:pt x="2042" y="1335"/>
                    </a:lnTo>
                    <a:lnTo>
                      <a:pt x="2054" y="1335"/>
                    </a:lnTo>
                    <a:lnTo>
                      <a:pt x="2066" y="1335"/>
                    </a:lnTo>
                    <a:lnTo>
                      <a:pt x="2078" y="1335"/>
                    </a:lnTo>
                    <a:lnTo>
                      <a:pt x="2090" y="1335"/>
                    </a:lnTo>
                    <a:lnTo>
                      <a:pt x="2102" y="1335"/>
                    </a:lnTo>
                    <a:lnTo>
                      <a:pt x="2114" y="1335"/>
                    </a:lnTo>
                    <a:lnTo>
                      <a:pt x="2126" y="1335"/>
                    </a:lnTo>
                    <a:lnTo>
                      <a:pt x="2138" y="1335"/>
                    </a:lnTo>
                    <a:lnTo>
                      <a:pt x="2150" y="1335"/>
                    </a:lnTo>
                    <a:lnTo>
                      <a:pt x="2162" y="1335"/>
                    </a:lnTo>
                    <a:lnTo>
                      <a:pt x="2174" y="1335"/>
                    </a:lnTo>
                    <a:lnTo>
                      <a:pt x="2186" y="1335"/>
                    </a:lnTo>
                    <a:lnTo>
                      <a:pt x="2198" y="1335"/>
                    </a:lnTo>
                    <a:lnTo>
                      <a:pt x="2210" y="1335"/>
                    </a:lnTo>
                    <a:lnTo>
                      <a:pt x="2222" y="1335"/>
                    </a:lnTo>
                    <a:lnTo>
                      <a:pt x="2234" y="1347"/>
                    </a:lnTo>
                    <a:lnTo>
                      <a:pt x="2246" y="1347"/>
                    </a:lnTo>
                    <a:lnTo>
                      <a:pt x="2258" y="1347"/>
                    </a:lnTo>
                  </a:path>
                </a:pathLst>
              </a:cu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85" name="Freeform 46">
                <a:extLst>
                  <a:ext uri="{FF2B5EF4-FFF2-40B4-BE49-F238E27FC236}">
                    <a16:creationId xmlns:a16="http://schemas.microsoft.com/office/drawing/2014/main" id="{BE8BF097-5834-40DE-AF8D-8EE92B41B129}"/>
                  </a:ext>
                </a:extLst>
              </p:cNvPr>
              <p:cNvSpPr>
                <a:spLocks/>
              </p:cNvSpPr>
              <p:nvPr/>
            </p:nvSpPr>
            <p:spPr bwMode="auto">
              <a:xfrm>
                <a:off x="240" y="434"/>
                <a:ext cx="2258" cy="1371"/>
              </a:xfrm>
              <a:custGeom>
                <a:avLst/>
                <a:gdLst>
                  <a:gd name="T0" fmla="*/ 24 w 2258"/>
                  <a:gd name="T1" fmla="*/ 24 h 1371"/>
                  <a:gd name="T2" fmla="*/ 60 w 2258"/>
                  <a:gd name="T3" fmla="*/ 120 h 1371"/>
                  <a:gd name="T4" fmla="*/ 96 w 2258"/>
                  <a:gd name="T5" fmla="*/ 241 h 1371"/>
                  <a:gd name="T6" fmla="*/ 132 w 2258"/>
                  <a:gd name="T7" fmla="*/ 325 h 1371"/>
                  <a:gd name="T8" fmla="*/ 168 w 2258"/>
                  <a:gd name="T9" fmla="*/ 385 h 1371"/>
                  <a:gd name="T10" fmla="*/ 216 w 2258"/>
                  <a:gd name="T11" fmla="*/ 397 h 1371"/>
                  <a:gd name="T12" fmla="*/ 252 w 2258"/>
                  <a:gd name="T13" fmla="*/ 349 h 1371"/>
                  <a:gd name="T14" fmla="*/ 288 w 2258"/>
                  <a:gd name="T15" fmla="*/ 265 h 1371"/>
                  <a:gd name="T16" fmla="*/ 324 w 2258"/>
                  <a:gd name="T17" fmla="*/ 156 h 1371"/>
                  <a:gd name="T18" fmla="*/ 360 w 2258"/>
                  <a:gd name="T19" fmla="*/ 36 h 1371"/>
                  <a:gd name="T20" fmla="*/ 396 w 2258"/>
                  <a:gd name="T21" fmla="*/ 0 h 1371"/>
                  <a:gd name="T22" fmla="*/ 432 w 2258"/>
                  <a:gd name="T23" fmla="*/ 84 h 1371"/>
                  <a:gd name="T24" fmla="*/ 469 w 2258"/>
                  <a:gd name="T25" fmla="*/ 205 h 1371"/>
                  <a:gd name="T26" fmla="*/ 505 w 2258"/>
                  <a:gd name="T27" fmla="*/ 325 h 1371"/>
                  <a:gd name="T28" fmla="*/ 541 w 2258"/>
                  <a:gd name="T29" fmla="*/ 385 h 1371"/>
                  <a:gd name="T30" fmla="*/ 577 w 2258"/>
                  <a:gd name="T31" fmla="*/ 397 h 1371"/>
                  <a:gd name="T32" fmla="*/ 613 w 2258"/>
                  <a:gd name="T33" fmla="*/ 337 h 1371"/>
                  <a:gd name="T34" fmla="*/ 649 w 2258"/>
                  <a:gd name="T35" fmla="*/ 217 h 1371"/>
                  <a:gd name="T36" fmla="*/ 685 w 2258"/>
                  <a:gd name="T37" fmla="*/ 48 h 1371"/>
                  <a:gd name="T38" fmla="*/ 721 w 2258"/>
                  <a:gd name="T39" fmla="*/ 12 h 1371"/>
                  <a:gd name="T40" fmla="*/ 745 w 2258"/>
                  <a:gd name="T41" fmla="*/ 181 h 1371"/>
                  <a:gd name="T42" fmla="*/ 781 w 2258"/>
                  <a:gd name="T43" fmla="*/ 349 h 1371"/>
                  <a:gd name="T44" fmla="*/ 829 w 2258"/>
                  <a:gd name="T45" fmla="*/ 397 h 1371"/>
                  <a:gd name="T46" fmla="*/ 865 w 2258"/>
                  <a:gd name="T47" fmla="*/ 193 h 1371"/>
                  <a:gd name="T48" fmla="*/ 901 w 2258"/>
                  <a:gd name="T49" fmla="*/ 169 h 1371"/>
                  <a:gd name="T50" fmla="*/ 925 w 2258"/>
                  <a:gd name="T51" fmla="*/ 902 h 1371"/>
                  <a:gd name="T52" fmla="*/ 961 w 2258"/>
                  <a:gd name="T53" fmla="*/ 1167 h 1371"/>
                  <a:gd name="T54" fmla="*/ 997 w 2258"/>
                  <a:gd name="T55" fmla="*/ 1263 h 1371"/>
                  <a:gd name="T56" fmla="*/ 1033 w 2258"/>
                  <a:gd name="T57" fmla="*/ 1299 h 1371"/>
                  <a:gd name="T58" fmla="*/ 1069 w 2258"/>
                  <a:gd name="T59" fmla="*/ 1323 h 1371"/>
                  <a:gd name="T60" fmla="*/ 1117 w 2258"/>
                  <a:gd name="T61" fmla="*/ 1347 h 1371"/>
                  <a:gd name="T62" fmla="*/ 1165 w 2258"/>
                  <a:gd name="T63" fmla="*/ 1347 h 1371"/>
                  <a:gd name="T64" fmla="*/ 1213 w 2258"/>
                  <a:gd name="T65" fmla="*/ 1359 h 1371"/>
                  <a:gd name="T66" fmla="*/ 1261 w 2258"/>
                  <a:gd name="T67" fmla="*/ 1359 h 1371"/>
                  <a:gd name="T68" fmla="*/ 1309 w 2258"/>
                  <a:gd name="T69" fmla="*/ 1359 h 1371"/>
                  <a:gd name="T70" fmla="*/ 1357 w 2258"/>
                  <a:gd name="T71" fmla="*/ 1359 h 1371"/>
                  <a:gd name="T72" fmla="*/ 1405 w 2258"/>
                  <a:gd name="T73" fmla="*/ 1359 h 1371"/>
                  <a:gd name="T74" fmla="*/ 1453 w 2258"/>
                  <a:gd name="T75" fmla="*/ 1371 h 1371"/>
                  <a:gd name="T76" fmla="*/ 1501 w 2258"/>
                  <a:gd name="T77" fmla="*/ 1371 h 1371"/>
                  <a:gd name="T78" fmla="*/ 1549 w 2258"/>
                  <a:gd name="T79" fmla="*/ 1371 h 1371"/>
                  <a:gd name="T80" fmla="*/ 1597 w 2258"/>
                  <a:gd name="T81" fmla="*/ 1371 h 1371"/>
                  <a:gd name="T82" fmla="*/ 1645 w 2258"/>
                  <a:gd name="T83" fmla="*/ 1371 h 1371"/>
                  <a:gd name="T84" fmla="*/ 1693 w 2258"/>
                  <a:gd name="T85" fmla="*/ 1371 h 1371"/>
                  <a:gd name="T86" fmla="*/ 1741 w 2258"/>
                  <a:gd name="T87" fmla="*/ 1371 h 1371"/>
                  <a:gd name="T88" fmla="*/ 1789 w 2258"/>
                  <a:gd name="T89" fmla="*/ 1371 h 1371"/>
                  <a:gd name="T90" fmla="*/ 1837 w 2258"/>
                  <a:gd name="T91" fmla="*/ 1371 h 1371"/>
                  <a:gd name="T92" fmla="*/ 1885 w 2258"/>
                  <a:gd name="T93" fmla="*/ 1371 h 1371"/>
                  <a:gd name="T94" fmla="*/ 1933 w 2258"/>
                  <a:gd name="T95" fmla="*/ 1371 h 1371"/>
                  <a:gd name="T96" fmla="*/ 1982 w 2258"/>
                  <a:gd name="T97" fmla="*/ 1371 h 1371"/>
                  <a:gd name="T98" fmla="*/ 2030 w 2258"/>
                  <a:gd name="T99" fmla="*/ 1371 h 1371"/>
                  <a:gd name="T100" fmla="*/ 2078 w 2258"/>
                  <a:gd name="T101" fmla="*/ 1371 h 1371"/>
                  <a:gd name="T102" fmla="*/ 2126 w 2258"/>
                  <a:gd name="T103" fmla="*/ 1371 h 1371"/>
                  <a:gd name="T104" fmla="*/ 2174 w 2258"/>
                  <a:gd name="T105" fmla="*/ 1371 h 1371"/>
                  <a:gd name="T106" fmla="*/ 2222 w 2258"/>
                  <a:gd name="T107" fmla="*/ 1371 h 13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58"/>
                  <a:gd name="T163" fmla="*/ 0 h 1371"/>
                  <a:gd name="T164" fmla="*/ 2258 w 2258"/>
                  <a:gd name="T165" fmla="*/ 1371 h 13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58" h="1371">
                    <a:moveTo>
                      <a:pt x="0" y="0"/>
                    </a:moveTo>
                    <a:lnTo>
                      <a:pt x="12" y="0"/>
                    </a:lnTo>
                    <a:lnTo>
                      <a:pt x="12" y="12"/>
                    </a:lnTo>
                    <a:lnTo>
                      <a:pt x="24" y="24"/>
                    </a:lnTo>
                    <a:lnTo>
                      <a:pt x="36" y="48"/>
                    </a:lnTo>
                    <a:lnTo>
                      <a:pt x="36" y="72"/>
                    </a:lnTo>
                    <a:lnTo>
                      <a:pt x="48" y="96"/>
                    </a:lnTo>
                    <a:lnTo>
                      <a:pt x="60" y="120"/>
                    </a:lnTo>
                    <a:lnTo>
                      <a:pt x="72" y="156"/>
                    </a:lnTo>
                    <a:lnTo>
                      <a:pt x="72" y="181"/>
                    </a:lnTo>
                    <a:lnTo>
                      <a:pt x="84" y="217"/>
                    </a:lnTo>
                    <a:lnTo>
                      <a:pt x="96" y="241"/>
                    </a:lnTo>
                    <a:lnTo>
                      <a:pt x="108" y="265"/>
                    </a:lnTo>
                    <a:lnTo>
                      <a:pt x="108" y="289"/>
                    </a:lnTo>
                    <a:lnTo>
                      <a:pt x="120" y="313"/>
                    </a:lnTo>
                    <a:lnTo>
                      <a:pt x="132" y="325"/>
                    </a:lnTo>
                    <a:lnTo>
                      <a:pt x="144" y="349"/>
                    </a:lnTo>
                    <a:lnTo>
                      <a:pt x="144" y="361"/>
                    </a:lnTo>
                    <a:lnTo>
                      <a:pt x="156" y="373"/>
                    </a:lnTo>
                    <a:lnTo>
                      <a:pt x="168" y="385"/>
                    </a:lnTo>
                    <a:lnTo>
                      <a:pt x="180" y="385"/>
                    </a:lnTo>
                    <a:lnTo>
                      <a:pt x="192" y="397"/>
                    </a:lnTo>
                    <a:lnTo>
                      <a:pt x="204" y="397"/>
                    </a:lnTo>
                    <a:lnTo>
                      <a:pt x="216" y="397"/>
                    </a:lnTo>
                    <a:lnTo>
                      <a:pt x="228" y="385"/>
                    </a:lnTo>
                    <a:lnTo>
                      <a:pt x="240" y="373"/>
                    </a:lnTo>
                    <a:lnTo>
                      <a:pt x="252" y="361"/>
                    </a:lnTo>
                    <a:lnTo>
                      <a:pt x="252" y="349"/>
                    </a:lnTo>
                    <a:lnTo>
                      <a:pt x="264" y="337"/>
                    </a:lnTo>
                    <a:lnTo>
                      <a:pt x="276" y="313"/>
                    </a:lnTo>
                    <a:lnTo>
                      <a:pt x="276" y="289"/>
                    </a:lnTo>
                    <a:lnTo>
                      <a:pt x="288" y="265"/>
                    </a:lnTo>
                    <a:lnTo>
                      <a:pt x="300" y="241"/>
                    </a:lnTo>
                    <a:lnTo>
                      <a:pt x="300" y="217"/>
                    </a:lnTo>
                    <a:lnTo>
                      <a:pt x="312" y="181"/>
                    </a:lnTo>
                    <a:lnTo>
                      <a:pt x="324" y="156"/>
                    </a:lnTo>
                    <a:lnTo>
                      <a:pt x="336" y="120"/>
                    </a:lnTo>
                    <a:lnTo>
                      <a:pt x="348" y="96"/>
                    </a:lnTo>
                    <a:lnTo>
                      <a:pt x="348" y="60"/>
                    </a:lnTo>
                    <a:lnTo>
                      <a:pt x="360" y="36"/>
                    </a:lnTo>
                    <a:lnTo>
                      <a:pt x="372" y="24"/>
                    </a:lnTo>
                    <a:lnTo>
                      <a:pt x="384" y="12"/>
                    </a:lnTo>
                    <a:lnTo>
                      <a:pt x="384" y="0"/>
                    </a:lnTo>
                    <a:lnTo>
                      <a:pt x="396" y="0"/>
                    </a:lnTo>
                    <a:lnTo>
                      <a:pt x="408" y="12"/>
                    </a:lnTo>
                    <a:lnTo>
                      <a:pt x="420" y="24"/>
                    </a:lnTo>
                    <a:lnTo>
                      <a:pt x="420" y="48"/>
                    </a:lnTo>
                    <a:lnTo>
                      <a:pt x="432" y="84"/>
                    </a:lnTo>
                    <a:lnTo>
                      <a:pt x="444" y="108"/>
                    </a:lnTo>
                    <a:lnTo>
                      <a:pt x="457" y="144"/>
                    </a:lnTo>
                    <a:lnTo>
                      <a:pt x="457" y="181"/>
                    </a:lnTo>
                    <a:lnTo>
                      <a:pt x="469" y="205"/>
                    </a:lnTo>
                    <a:lnTo>
                      <a:pt x="481" y="241"/>
                    </a:lnTo>
                    <a:lnTo>
                      <a:pt x="481" y="277"/>
                    </a:lnTo>
                    <a:lnTo>
                      <a:pt x="493" y="301"/>
                    </a:lnTo>
                    <a:lnTo>
                      <a:pt x="505" y="325"/>
                    </a:lnTo>
                    <a:lnTo>
                      <a:pt x="505" y="349"/>
                    </a:lnTo>
                    <a:lnTo>
                      <a:pt x="517" y="361"/>
                    </a:lnTo>
                    <a:lnTo>
                      <a:pt x="529" y="373"/>
                    </a:lnTo>
                    <a:lnTo>
                      <a:pt x="541" y="385"/>
                    </a:lnTo>
                    <a:lnTo>
                      <a:pt x="541" y="397"/>
                    </a:lnTo>
                    <a:lnTo>
                      <a:pt x="553" y="397"/>
                    </a:lnTo>
                    <a:lnTo>
                      <a:pt x="565" y="397"/>
                    </a:lnTo>
                    <a:lnTo>
                      <a:pt x="577" y="397"/>
                    </a:lnTo>
                    <a:lnTo>
                      <a:pt x="589" y="385"/>
                    </a:lnTo>
                    <a:lnTo>
                      <a:pt x="589" y="373"/>
                    </a:lnTo>
                    <a:lnTo>
                      <a:pt x="601" y="361"/>
                    </a:lnTo>
                    <a:lnTo>
                      <a:pt x="613" y="337"/>
                    </a:lnTo>
                    <a:lnTo>
                      <a:pt x="625" y="313"/>
                    </a:lnTo>
                    <a:lnTo>
                      <a:pt x="625" y="289"/>
                    </a:lnTo>
                    <a:lnTo>
                      <a:pt x="637" y="253"/>
                    </a:lnTo>
                    <a:lnTo>
                      <a:pt x="649" y="217"/>
                    </a:lnTo>
                    <a:lnTo>
                      <a:pt x="661" y="181"/>
                    </a:lnTo>
                    <a:lnTo>
                      <a:pt x="661" y="132"/>
                    </a:lnTo>
                    <a:lnTo>
                      <a:pt x="673" y="96"/>
                    </a:lnTo>
                    <a:lnTo>
                      <a:pt x="685" y="48"/>
                    </a:lnTo>
                    <a:lnTo>
                      <a:pt x="685" y="24"/>
                    </a:lnTo>
                    <a:lnTo>
                      <a:pt x="697" y="0"/>
                    </a:lnTo>
                    <a:lnTo>
                      <a:pt x="709" y="0"/>
                    </a:lnTo>
                    <a:lnTo>
                      <a:pt x="721" y="12"/>
                    </a:lnTo>
                    <a:lnTo>
                      <a:pt x="721" y="36"/>
                    </a:lnTo>
                    <a:lnTo>
                      <a:pt x="733" y="84"/>
                    </a:lnTo>
                    <a:lnTo>
                      <a:pt x="745" y="132"/>
                    </a:lnTo>
                    <a:lnTo>
                      <a:pt x="745" y="181"/>
                    </a:lnTo>
                    <a:lnTo>
                      <a:pt x="757" y="229"/>
                    </a:lnTo>
                    <a:lnTo>
                      <a:pt x="769" y="277"/>
                    </a:lnTo>
                    <a:lnTo>
                      <a:pt x="781" y="325"/>
                    </a:lnTo>
                    <a:lnTo>
                      <a:pt x="781" y="349"/>
                    </a:lnTo>
                    <a:lnTo>
                      <a:pt x="793" y="385"/>
                    </a:lnTo>
                    <a:lnTo>
                      <a:pt x="805" y="397"/>
                    </a:lnTo>
                    <a:lnTo>
                      <a:pt x="817" y="397"/>
                    </a:lnTo>
                    <a:lnTo>
                      <a:pt x="829" y="397"/>
                    </a:lnTo>
                    <a:lnTo>
                      <a:pt x="829" y="373"/>
                    </a:lnTo>
                    <a:lnTo>
                      <a:pt x="841" y="325"/>
                    </a:lnTo>
                    <a:lnTo>
                      <a:pt x="853" y="265"/>
                    </a:lnTo>
                    <a:lnTo>
                      <a:pt x="865" y="193"/>
                    </a:lnTo>
                    <a:lnTo>
                      <a:pt x="865" y="96"/>
                    </a:lnTo>
                    <a:lnTo>
                      <a:pt x="877" y="12"/>
                    </a:lnTo>
                    <a:lnTo>
                      <a:pt x="889" y="24"/>
                    </a:lnTo>
                    <a:lnTo>
                      <a:pt x="901" y="169"/>
                    </a:lnTo>
                    <a:lnTo>
                      <a:pt x="901" y="397"/>
                    </a:lnTo>
                    <a:lnTo>
                      <a:pt x="913" y="614"/>
                    </a:lnTo>
                    <a:lnTo>
                      <a:pt x="925" y="782"/>
                    </a:lnTo>
                    <a:lnTo>
                      <a:pt x="925" y="902"/>
                    </a:lnTo>
                    <a:lnTo>
                      <a:pt x="937" y="998"/>
                    </a:lnTo>
                    <a:lnTo>
                      <a:pt x="949" y="1071"/>
                    </a:lnTo>
                    <a:lnTo>
                      <a:pt x="949" y="1119"/>
                    </a:lnTo>
                    <a:lnTo>
                      <a:pt x="961" y="1167"/>
                    </a:lnTo>
                    <a:lnTo>
                      <a:pt x="973" y="1191"/>
                    </a:lnTo>
                    <a:lnTo>
                      <a:pt x="985" y="1215"/>
                    </a:lnTo>
                    <a:lnTo>
                      <a:pt x="985" y="1239"/>
                    </a:lnTo>
                    <a:lnTo>
                      <a:pt x="997" y="1263"/>
                    </a:lnTo>
                    <a:lnTo>
                      <a:pt x="1009" y="1275"/>
                    </a:lnTo>
                    <a:lnTo>
                      <a:pt x="1021" y="1287"/>
                    </a:lnTo>
                    <a:lnTo>
                      <a:pt x="1021" y="1299"/>
                    </a:lnTo>
                    <a:lnTo>
                      <a:pt x="1033" y="1299"/>
                    </a:lnTo>
                    <a:lnTo>
                      <a:pt x="1045" y="1311"/>
                    </a:lnTo>
                    <a:lnTo>
                      <a:pt x="1057" y="1311"/>
                    </a:lnTo>
                    <a:lnTo>
                      <a:pt x="1057" y="1323"/>
                    </a:lnTo>
                    <a:lnTo>
                      <a:pt x="1069" y="1323"/>
                    </a:lnTo>
                    <a:lnTo>
                      <a:pt x="1081" y="1335"/>
                    </a:lnTo>
                    <a:lnTo>
                      <a:pt x="1093" y="1335"/>
                    </a:lnTo>
                    <a:lnTo>
                      <a:pt x="1105" y="1335"/>
                    </a:lnTo>
                    <a:lnTo>
                      <a:pt x="1117" y="1347"/>
                    </a:lnTo>
                    <a:lnTo>
                      <a:pt x="1129" y="1347"/>
                    </a:lnTo>
                    <a:lnTo>
                      <a:pt x="1141" y="1347"/>
                    </a:lnTo>
                    <a:lnTo>
                      <a:pt x="1153" y="1347"/>
                    </a:lnTo>
                    <a:lnTo>
                      <a:pt x="1165" y="1347"/>
                    </a:lnTo>
                    <a:lnTo>
                      <a:pt x="1177" y="1359"/>
                    </a:lnTo>
                    <a:lnTo>
                      <a:pt x="1189" y="1359"/>
                    </a:lnTo>
                    <a:lnTo>
                      <a:pt x="1201" y="1359"/>
                    </a:lnTo>
                    <a:lnTo>
                      <a:pt x="1213" y="1359"/>
                    </a:lnTo>
                    <a:lnTo>
                      <a:pt x="1225" y="1359"/>
                    </a:lnTo>
                    <a:lnTo>
                      <a:pt x="1237" y="1359"/>
                    </a:lnTo>
                    <a:lnTo>
                      <a:pt x="1249" y="1359"/>
                    </a:lnTo>
                    <a:lnTo>
                      <a:pt x="1261" y="1359"/>
                    </a:lnTo>
                    <a:lnTo>
                      <a:pt x="1273" y="1359"/>
                    </a:lnTo>
                    <a:lnTo>
                      <a:pt x="1285" y="1359"/>
                    </a:lnTo>
                    <a:lnTo>
                      <a:pt x="1297" y="1359"/>
                    </a:lnTo>
                    <a:lnTo>
                      <a:pt x="1309" y="1359"/>
                    </a:lnTo>
                    <a:lnTo>
                      <a:pt x="1321" y="1359"/>
                    </a:lnTo>
                    <a:lnTo>
                      <a:pt x="1333" y="1359"/>
                    </a:lnTo>
                    <a:lnTo>
                      <a:pt x="1345" y="1359"/>
                    </a:lnTo>
                    <a:lnTo>
                      <a:pt x="1357" y="1359"/>
                    </a:lnTo>
                    <a:lnTo>
                      <a:pt x="1369" y="1359"/>
                    </a:lnTo>
                    <a:lnTo>
                      <a:pt x="1381" y="1359"/>
                    </a:lnTo>
                    <a:lnTo>
                      <a:pt x="1393" y="1359"/>
                    </a:lnTo>
                    <a:lnTo>
                      <a:pt x="1405" y="1359"/>
                    </a:lnTo>
                    <a:lnTo>
                      <a:pt x="1417" y="1359"/>
                    </a:lnTo>
                    <a:lnTo>
                      <a:pt x="1429" y="1371"/>
                    </a:lnTo>
                    <a:lnTo>
                      <a:pt x="1441" y="1371"/>
                    </a:lnTo>
                    <a:lnTo>
                      <a:pt x="1453" y="1371"/>
                    </a:lnTo>
                    <a:lnTo>
                      <a:pt x="1465" y="1371"/>
                    </a:lnTo>
                    <a:lnTo>
                      <a:pt x="1477" y="1371"/>
                    </a:lnTo>
                    <a:lnTo>
                      <a:pt x="1489" y="1371"/>
                    </a:lnTo>
                    <a:lnTo>
                      <a:pt x="1501" y="1371"/>
                    </a:lnTo>
                    <a:lnTo>
                      <a:pt x="1513" y="1371"/>
                    </a:lnTo>
                    <a:lnTo>
                      <a:pt x="1525" y="1371"/>
                    </a:lnTo>
                    <a:lnTo>
                      <a:pt x="1537" y="1371"/>
                    </a:lnTo>
                    <a:lnTo>
                      <a:pt x="1549" y="1371"/>
                    </a:lnTo>
                    <a:lnTo>
                      <a:pt x="1561" y="1371"/>
                    </a:lnTo>
                    <a:lnTo>
                      <a:pt x="1573" y="1371"/>
                    </a:lnTo>
                    <a:lnTo>
                      <a:pt x="1585" y="1371"/>
                    </a:lnTo>
                    <a:lnTo>
                      <a:pt x="1597" y="1371"/>
                    </a:lnTo>
                    <a:lnTo>
                      <a:pt x="1609" y="1371"/>
                    </a:lnTo>
                    <a:lnTo>
                      <a:pt x="1621" y="1371"/>
                    </a:lnTo>
                    <a:lnTo>
                      <a:pt x="1633" y="1371"/>
                    </a:lnTo>
                    <a:lnTo>
                      <a:pt x="1645" y="1371"/>
                    </a:lnTo>
                    <a:lnTo>
                      <a:pt x="1657" y="1371"/>
                    </a:lnTo>
                    <a:lnTo>
                      <a:pt x="1669" y="1371"/>
                    </a:lnTo>
                    <a:lnTo>
                      <a:pt x="1681" y="1371"/>
                    </a:lnTo>
                    <a:lnTo>
                      <a:pt x="1693" y="1371"/>
                    </a:lnTo>
                    <a:lnTo>
                      <a:pt x="1705" y="1371"/>
                    </a:lnTo>
                    <a:lnTo>
                      <a:pt x="1717" y="1371"/>
                    </a:lnTo>
                    <a:lnTo>
                      <a:pt x="1729" y="1371"/>
                    </a:lnTo>
                    <a:lnTo>
                      <a:pt x="1741" y="1371"/>
                    </a:lnTo>
                    <a:lnTo>
                      <a:pt x="1753" y="1371"/>
                    </a:lnTo>
                    <a:lnTo>
                      <a:pt x="1765" y="1371"/>
                    </a:lnTo>
                    <a:lnTo>
                      <a:pt x="1777" y="1371"/>
                    </a:lnTo>
                    <a:lnTo>
                      <a:pt x="1789" y="1371"/>
                    </a:lnTo>
                    <a:lnTo>
                      <a:pt x="1801" y="1371"/>
                    </a:lnTo>
                    <a:lnTo>
                      <a:pt x="1813" y="1371"/>
                    </a:lnTo>
                    <a:lnTo>
                      <a:pt x="1825" y="1371"/>
                    </a:lnTo>
                    <a:lnTo>
                      <a:pt x="1837" y="1371"/>
                    </a:lnTo>
                    <a:lnTo>
                      <a:pt x="1849" y="1371"/>
                    </a:lnTo>
                    <a:lnTo>
                      <a:pt x="1861" y="1371"/>
                    </a:lnTo>
                    <a:lnTo>
                      <a:pt x="1873" y="1371"/>
                    </a:lnTo>
                    <a:lnTo>
                      <a:pt x="1885" y="1371"/>
                    </a:lnTo>
                    <a:lnTo>
                      <a:pt x="1897" y="1371"/>
                    </a:lnTo>
                    <a:lnTo>
                      <a:pt x="1909" y="1371"/>
                    </a:lnTo>
                    <a:lnTo>
                      <a:pt x="1921" y="1371"/>
                    </a:lnTo>
                    <a:lnTo>
                      <a:pt x="1933" y="1371"/>
                    </a:lnTo>
                    <a:lnTo>
                      <a:pt x="1945" y="1371"/>
                    </a:lnTo>
                    <a:lnTo>
                      <a:pt x="1957" y="1371"/>
                    </a:lnTo>
                    <a:lnTo>
                      <a:pt x="1970" y="1371"/>
                    </a:lnTo>
                    <a:lnTo>
                      <a:pt x="1982" y="1371"/>
                    </a:lnTo>
                    <a:lnTo>
                      <a:pt x="1994" y="1371"/>
                    </a:lnTo>
                    <a:lnTo>
                      <a:pt x="2006" y="1371"/>
                    </a:lnTo>
                    <a:lnTo>
                      <a:pt x="2018" y="1371"/>
                    </a:lnTo>
                    <a:lnTo>
                      <a:pt x="2030" y="1371"/>
                    </a:lnTo>
                    <a:lnTo>
                      <a:pt x="2042" y="1371"/>
                    </a:lnTo>
                    <a:lnTo>
                      <a:pt x="2054" y="1371"/>
                    </a:lnTo>
                    <a:lnTo>
                      <a:pt x="2066" y="1371"/>
                    </a:lnTo>
                    <a:lnTo>
                      <a:pt x="2078" y="1371"/>
                    </a:lnTo>
                    <a:lnTo>
                      <a:pt x="2090" y="1371"/>
                    </a:lnTo>
                    <a:lnTo>
                      <a:pt x="2102" y="1371"/>
                    </a:lnTo>
                    <a:lnTo>
                      <a:pt x="2114" y="1371"/>
                    </a:lnTo>
                    <a:lnTo>
                      <a:pt x="2126" y="1371"/>
                    </a:lnTo>
                    <a:lnTo>
                      <a:pt x="2138" y="1371"/>
                    </a:lnTo>
                    <a:lnTo>
                      <a:pt x="2150" y="1371"/>
                    </a:lnTo>
                    <a:lnTo>
                      <a:pt x="2162" y="1371"/>
                    </a:lnTo>
                    <a:lnTo>
                      <a:pt x="2174" y="1371"/>
                    </a:lnTo>
                    <a:lnTo>
                      <a:pt x="2186" y="1371"/>
                    </a:lnTo>
                    <a:lnTo>
                      <a:pt x="2198" y="1371"/>
                    </a:lnTo>
                    <a:lnTo>
                      <a:pt x="2210" y="1371"/>
                    </a:lnTo>
                    <a:lnTo>
                      <a:pt x="2222" y="1371"/>
                    </a:lnTo>
                    <a:lnTo>
                      <a:pt x="2234" y="1371"/>
                    </a:lnTo>
                    <a:lnTo>
                      <a:pt x="2246" y="1371"/>
                    </a:lnTo>
                    <a:lnTo>
                      <a:pt x="2258" y="1371"/>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86" name="Line 47">
                <a:extLst>
                  <a:ext uri="{FF2B5EF4-FFF2-40B4-BE49-F238E27FC236}">
                    <a16:creationId xmlns:a16="http://schemas.microsoft.com/office/drawing/2014/main" id="{96C901B0-E7E2-4DB1-968A-568005C7FAF0}"/>
                  </a:ext>
                </a:extLst>
              </p:cNvPr>
              <p:cNvSpPr>
                <a:spLocks noChangeShapeType="1"/>
              </p:cNvSpPr>
              <p:nvPr/>
            </p:nvSpPr>
            <p:spPr bwMode="auto">
              <a:xfrm>
                <a:off x="228" y="434"/>
                <a:ext cx="91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7" name="Line 48">
                <a:extLst>
                  <a:ext uri="{FF2B5EF4-FFF2-40B4-BE49-F238E27FC236}">
                    <a16:creationId xmlns:a16="http://schemas.microsoft.com/office/drawing/2014/main" id="{B2E2DE73-A98E-4E9E-9788-33F51FFAEB58}"/>
                  </a:ext>
                </a:extLst>
              </p:cNvPr>
              <p:cNvSpPr>
                <a:spLocks noChangeShapeType="1"/>
              </p:cNvSpPr>
              <p:nvPr/>
            </p:nvSpPr>
            <p:spPr bwMode="auto">
              <a:xfrm>
                <a:off x="228" y="843"/>
                <a:ext cx="913"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88" name="Text Box 49">
                <a:extLst>
                  <a:ext uri="{FF2B5EF4-FFF2-40B4-BE49-F238E27FC236}">
                    <a16:creationId xmlns:a16="http://schemas.microsoft.com/office/drawing/2014/main" id="{059211A6-87DB-4D65-88EB-213BE305C573}"/>
                  </a:ext>
                </a:extLst>
              </p:cNvPr>
              <p:cNvSpPr txBox="1">
                <a:spLocks noChangeArrowheads="1"/>
              </p:cNvSpPr>
              <p:nvPr/>
            </p:nvSpPr>
            <p:spPr bwMode="auto">
              <a:xfrm>
                <a:off x="1449" y="1181"/>
                <a:ext cx="456" cy="212"/>
              </a:xfrm>
              <a:prstGeom prst="rect">
                <a:avLst/>
              </a:prstGeom>
              <a:noFill/>
              <a:ln w="9525">
                <a:noFill/>
                <a:miter lim="800000"/>
                <a:headEnd/>
                <a:tailEnd/>
              </a:ln>
            </p:spPr>
            <p:txBody>
              <a:bodyPr>
                <a:spAutoFit/>
              </a:bodyPr>
              <a:lstStyle/>
              <a:p>
                <a:pPr>
                  <a:spcBef>
                    <a:spcPct val="50000"/>
                  </a:spcBef>
                  <a:defRPr/>
                </a:pPr>
                <a:r>
                  <a:rPr lang="en-US" altLang="zh-CN" sz="1600" b="1" i="1" dirty="0">
                    <a:latin typeface="+mj-lt"/>
                  </a:rPr>
                  <a:t>N</a:t>
                </a:r>
                <a:r>
                  <a:rPr lang="en-US" altLang="zh-CN" sz="1600" b="1" dirty="0">
                    <a:latin typeface="+mj-lt"/>
                  </a:rPr>
                  <a:t>=2</a:t>
                </a:r>
                <a:endParaRPr lang="en-US" altLang="zh-CN" b="1" dirty="0">
                  <a:latin typeface="+mj-lt"/>
                </a:endParaRPr>
              </a:p>
            </p:txBody>
          </p:sp>
          <p:sp>
            <p:nvSpPr>
              <p:cNvPr id="10289" name="Text Box 50">
                <a:extLst>
                  <a:ext uri="{FF2B5EF4-FFF2-40B4-BE49-F238E27FC236}">
                    <a16:creationId xmlns:a16="http://schemas.microsoft.com/office/drawing/2014/main" id="{E04611CE-B4A0-467B-AC1D-F1D8D6F36C15}"/>
                  </a:ext>
                </a:extLst>
              </p:cNvPr>
              <p:cNvSpPr txBox="1">
                <a:spLocks noChangeArrowheads="1"/>
              </p:cNvSpPr>
              <p:nvPr/>
            </p:nvSpPr>
            <p:spPr bwMode="auto">
              <a:xfrm>
                <a:off x="1473" y="1457"/>
                <a:ext cx="382" cy="212"/>
              </a:xfrm>
              <a:prstGeom prst="rect">
                <a:avLst/>
              </a:prstGeom>
              <a:noFill/>
              <a:ln w="9525">
                <a:noFill/>
                <a:miter lim="800000"/>
                <a:headEnd/>
                <a:tailEnd/>
              </a:ln>
            </p:spPr>
            <p:txBody>
              <a:bodyPr>
                <a:spAutoFit/>
              </a:bodyPr>
              <a:lstStyle/>
              <a:p>
                <a:pPr>
                  <a:spcBef>
                    <a:spcPct val="50000"/>
                  </a:spcBef>
                  <a:defRPr/>
                </a:pPr>
                <a:r>
                  <a:rPr lang="en-US" altLang="zh-CN" sz="1600" b="1" i="1">
                    <a:latin typeface="+mj-lt"/>
                  </a:rPr>
                  <a:t>N</a:t>
                </a:r>
                <a:r>
                  <a:rPr lang="en-US" altLang="zh-CN" sz="1600" b="1">
                    <a:latin typeface="+mj-lt"/>
                  </a:rPr>
                  <a:t>=3</a:t>
                </a:r>
                <a:endParaRPr lang="en-US" altLang="zh-CN" b="1">
                  <a:latin typeface="+mj-lt"/>
                </a:endParaRPr>
              </a:p>
            </p:txBody>
          </p:sp>
          <p:sp>
            <p:nvSpPr>
              <p:cNvPr id="10290" name="Text Box 51">
                <a:extLst>
                  <a:ext uri="{FF2B5EF4-FFF2-40B4-BE49-F238E27FC236}">
                    <a16:creationId xmlns:a16="http://schemas.microsoft.com/office/drawing/2014/main" id="{DF4907FD-684B-4AF1-8A44-6BD623296D61}"/>
                  </a:ext>
                </a:extLst>
              </p:cNvPr>
              <p:cNvSpPr txBox="1">
                <a:spLocks noChangeArrowheads="1"/>
              </p:cNvSpPr>
              <p:nvPr/>
            </p:nvSpPr>
            <p:spPr bwMode="auto">
              <a:xfrm>
                <a:off x="1209" y="1559"/>
                <a:ext cx="348" cy="212"/>
              </a:xfrm>
              <a:prstGeom prst="rect">
                <a:avLst/>
              </a:prstGeom>
              <a:noFill/>
              <a:ln w="9525">
                <a:noFill/>
                <a:miter lim="800000"/>
                <a:headEnd/>
                <a:tailEnd/>
              </a:ln>
            </p:spPr>
            <p:txBody>
              <a:bodyPr>
                <a:spAutoFit/>
              </a:bodyPr>
              <a:lstStyle/>
              <a:p>
                <a:pPr>
                  <a:spcBef>
                    <a:spcPct val="50000"/>
                  </a:spcBef>
                  <a:defRPr/>
                </a:pPr>
                <a:r>
                  <a:rPr lang="en-US" altLang="zh-CN" sz="1600" b="1" i="1">
                    <a:latin typeface="+mj-lt"/>
                  </a:rPr>
                  <a:t>N</a:t>
                </a:r>
                <a:r>
                  <a:rPr lang="en-US" altLang="zh-CN" sz="1600" b="1">
                    <a:latin typeface="+mj-lt"/>
                  </a:rPr>
                  <a:t>=7</a:t>
                </a:r>
                <a:endParaRPr lang="en-US" altLang="zh-CN" b="1">
                  <a:latin typeface="+mj-lt"/>
                </a:endParaRPr>
              </a:p>
            </p:txBody>
          </p:sp>
        </p:grpSp>
        <p:graphicFrame>
          <p:nvGraphicFramePr>
            <p:cNvPr id="10244" name="Object 56">
              <a:extLst>
                <a:ext uri="{FF2B5EF4-FFF2-40B4-BE49-F238E27FC236}">
                  <a16:creationId xmlns:a16="http://schemas.microsoft.com/office/drawing/2014/main" id="{FF854878-8658-446F-ABE2-926701BF1C97}"/>
                </a:ext>
              </a:extLst>
            </p:cNvPr>
            <p:cNvGraphicFramePr>
              <a:graphicFrameLocks noChangeAspect="1"/>
            </p:cNvGraphicFramePr>
            <p:nvPr/>
          </p:nvGraphicFramePr>
          <p:xfrm>
            <a:off x="228714" y="2590822"/>
            <a:ext cx="673096" cy="558177"/>
          </p:xfrm>
          <a:graphic>
            <a:graphicData uri="http://schemas.openxmlformats.org/presentationml/2006/ole">
              <mc:AlternateContent xmlns:mc="http://schemas.openxmlformats.org/markup-compatibility/2006">
                <mc:Choice xmlns:v="urn:schemas-microsoft-com:vml" Requires="v">
                  <p:oleObj spid="_x0000_s10598" name="Equation" r:id="rId5" imgW="12496800" imgH="10363200" progId="Equation.DSMT4">
                    <p:embed/>
                  </p:oleObj>
                </mc:Choice>
                <mc:Fallback>
                  <p:oleObj name="Equation" r:id="rId5" imgW="12496800" imgH="10363200" progId="Equation.DSMT4">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714" y="2590822"/>
                          <a:ext cx="673096" cy="558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251" name="组合 58">
            <a:extLst>
              <a:ext uri="{FF2B5EF4-FFF2-40B4-BE49-F238E27FC236}">
                <a16:creationId xmlns:a16="http://schemas.microsoft.com/office/drawing/2014/main" id="{BA8893DF-0BE8-4F0E-A720-20C525131B0B}"/>
              </a:ext>
            </a:extLst>
          </p:cNvPr>
          <p:cNvGrpSpPr>
            <a:grpSpLocks/>
          </p:cNvGrpSpPr>
          <p:nvPr/>
        </p:nvGrpSpPr>
        <p:grpSpPr bwMode="auto">
          <a:xfrm>
            <a:off x="381000" y="5105400"/>
            <a:ext cx="8467725" cy="1127125"/>
            <a:chOff x="381218" y="5105356"/>
            <a:chExt cx="8467527" cy="1127125"/>
          </a:xfrm>
        </p:grpSpPr>
        <p:graphicFrame>
          <p:nvGraphicFramePr>
            <p:cNvPr id="10243" name="Object 4">
              <a:extLst>
                <a:ext uri="{FF2B5EF4-FFF2-40B4-BE49-F238E27FC236}">
                  <a16:creationId xmlns:a16="http://schemas.microsoft.com/office/drawing/2014/main" id="{70EFE6CF-95E2-4D19-BBC4-A7334924C04D}"/>
                </a:ext>
              </a:extLst>
            </p:cNvPr>
            <p:cNvGraphicFramePr>
              <a:graphicFrameLocks noChangeAspect="1"/>
            </p:cNvGraphicFramePr>
            <p:nvPr/>
          </p:nvGraphicFramePr>
          <p:xfrm>
            <a:off x="3810020" y="5105356"/>
            <a:ext cx="5038725" cy="1127125"/>
          </p:xfrm>
          <a:graphic>
            <a:graphicData uri="http://schemas.openxmlformats.org/presentationml/2006/ole">
              <mc:AlternateContent xmlns:mc="http://schemas.openxmlformats.org/markup-compatibility/2006">
                <mc:Choice xmlns:v="urn:schemas-microsoft-com:vml" Requires="v">
                  <p:oleObj spid="_x0000_s10599" r:id="rId7" imgW="54559200" imgH="12192000" progId="Equation.DSMT4">
                    <p:embed/>
                  </p:oleObj>
                </mc:Choice>
                <mc:Fallback>
                  <p:oleObj r:id="rId7" imgW="54559200" imgH="12192000" progId="Equation.DSMT4">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20" y="5105356"/>
                          <a:ext cx="5038725" cy="11271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2" name="TextBox 57">
              <a:extLst>
                <a:ext uri="{FF2B5EF4-FFF2-40B4-BE49-F238E27FC236}">
                  <a16:creationId xmlns:a16="http://schemas.microsoft.com/office/drawing/2014/main" id="{1BAE5A0C-5DEE-4F27-8330-69A1B1B0BC28}"/>
                </a:ext>
              </a:extLst>
            </p:cNvPr>
            <p:cNvSpPr txBox="1">
              <a:spLocks noChangeArrowheads="1"/>
            </p:cNvSpPr>
            <p:nvPr/>
          </p:nvSpPr>
          <p:spPr bwMode="auto">
            <a:xfrm>
              <a:off x="381218" y="5406981"/>
              <a:ext cx="3657514" cy="523875"/>
            </a:xfrm>
            <a:prstGeom prst="rect">
              <a:avLst/>
            </a:prstGeom>
            <a:noFill/>
            <a:ln w="9525">
              <a:noFill/>
              <a:miter lim="800000"/>
              <a:headEnd/>
              <a:tailEnd/>
            </a:ln>
          </p:spPr>
          <p:txBody>
            <a:bodyPr>
              <a:spAutoFit/>
            </a:bodyPr>
            <a:lstStyle/>
            <a:p>
              <a:pPr>
                <a:defRPr/>
              </a:pPr>
              <a:r>
                <a:rPr lang="en-US" altLang="zh-CN" sz="2800" b="1" i="1" dirty="0">
                  <a:latin typeface="+mj-lt"/>
                </a:rPr>
                <a:t>N</a:t>
              </a:r>
              <a:r>
                <a:rPr lang="zh-CN" altLang="en-US" sz="2800" b="1" dirty="0">
                  <a:latin typeface="+mj-lt"/>
                </a:rPr>
                <a:t>阶</a:t>
              </a:r>
              <a:r>
                <a:rPr lang="en-US" altLang="zh-CN" sz="2800" b="1" dirty="0" err="1">
                  <a:latin typeface="+mj-lt"/>
                </a:rPr>
                <a:t>Chebyshev</a:t>
              </a:r>
              <a:r>
                <a:rPr lang="zh-CN" altLang="en-US" sz="2800" b="1" dirty="0">
                  <a:latin typeface="+mj-lt"/>
                </a:rPr>
                <a:t>多项式</a:t>
              </a:r>
            </a:p>
          </p:txBody>
        </p:sp>
      </p:gr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559"/>
                                        </p:tgtEl>
                                        <p:attrNameLst>
                                          <p:attrName>style.visibility</p:attrName>
                                        </p:attrNameLst>
                                      </p:cBhvr>
                                      <p:to>
                                        <p:strVal val="visible"/>
                                      </p:to>
                                    </p:set>
                                    <p:animEffect transition="in" filter="slide(fromBottom)">
                                      <p:cBhvr>
                                        <p:cTn id="7" dur="500"/>
                                        <p:tgtEl>
                                          <p:spTgt spid="21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6" name="Object 4">
            <a:extLst>
              <a:ext uri="{FF2B5EF4-FFF2-40B4-BE49-F238E27FC236}">
                <a16:creationId xmlns:a16="http://schemas.microsoft.com/office/drawing/2014/main" id="{2888A168-9DC0-487B-8E1B-5AB98420838B}"/>
              </a:ext>
            </a:extLst>
          </p:cNvPr>
          <p:cNvGraphicFramePr>
            <a:graphicFrameLocks noChangeAspect="1"/>
          </p:cNvGraphicFramePr>
          <p:nvPr/>
        </p:nvGraphicFramePr>
        <p:xfrm>
          <a:off x="1409700" y="1600200"/>
          <a:ext cx="6588125" cy="979488"/>
        </p:xfrm>
        <a:graphic>
          <a:graphicData uri="http://schemas.openxmlformats.org/presentationml/2006/ole">
            <mc:AlternateContent xmlns:mc="http://schemas.openxmlformats.org/markup-compatibility/2006">
              <mc:Choice xmlns:v="urn:schemas-microsoft-com:vml" Requires="v">
                <p:oleObj spid="_x0000_s11468" r:id="rId3" imgW="70408800" imgH="10668000" progId="Equation.3">
                  <p:embed/>
                </p:oleObj>
              </mc:Choice>
              <mc:Fallback>
                <p:oleObj r:id="rId3" imgW="70408800" imgH="106680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1600200"/>
                        <a:ext cx="6588125" cy="9794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6">
            <a:extLst>
              <a:ext uri="{FF2B5EF4-FFF2-40B4-BE49-F238E27FC236}">
                <a16:creationId xmlns:a16="http://schemas.microsoft.com/office/drawing/2014/main" id="{B8825732-AC68-4EB9-9FE0-C4FA33307FCA}"/>
              </a:ext>
            </a:extLst>
          </p:cNvPr>
          <p:cNvGraphicFramePr>
            <a:graphicFrameLocks noChangeAspect="1"/>
          </p:cNvGraphicFramePr>
          <p:nvPr/>
        </p:nvGraphicFramePr>
        <p:xfrm>
          <a:off x="1128713" y="2133600"/>
          <a:ext cx="7227887" cy="3694113"/>
        </p:xfrm>
        <a:graphic>
          <a:graphicData uri="http://schemas.openxmlformats.org/presentationml/2006/ole">
            <mc:AlternateContent xmlns:mc="http://schemas.openxmlformats.org/markup-compatibility/2006">
              <mc:Choice xmlns:v="urn:schemas-microsoft-com:vml" Requires="v">
                <p:oleObj spid="_x0000_s11469" r:id="rId5" imgW="3019044" imgH="1543202" progId="Visio.Drawing.11">
                  <p:embed/>
                </p:oleObj>
              </mc:Choice>
              <mc:Fallback>
                <p:oleObj r:id="rId5" imgW="3019044" imgH="1543202" progId="Visio.Drawing.11">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8713" y="2133600"/>
                        <a:ext cx="7227887" cy="36941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 name="Text Box 6">
            <a:extLst>
              <a:ext uri="{FF2B5EF4-FFF2-40B4-BE49-F238E27FC236}">
                <a16:creationId xmlns:a16="http://schemas.microsoft.com/office/drawing/2014/main" id="{4593727A-47A7-4FCF-A815-6ACE6B9A446A}"/>
              </a:ext>
            </a:extLst>
          </p:cNvPr>
          <p:cNvSpPr txBox="1">
            <a:spLocks noChangeArrowheads="1"/>
          </p:cNvSpPr>
          <p:nvPr/>
        </p:nvSpPr>
        <p:spPr bwMode="auto">
          <a:xfrm>
            <a:off x="1773238" y="5867400"/>
            <a:ext cx="64563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通带单调下降，阻带等波纹</a:t>
            </a:r>
          </a:p>
        </p:txBody>
      </p:sp>
      <p:sp>
        <p:nvSpPr>
          <p:cNvPr id="11269" name="标题 6">
            <a:extLst>
              <a:ext uri="{FF2B5EF4-FFF2-40B4-BE49-F238E27FC236}">
                <a16:creationId xmlns:a16="http://schemas.microsoft.com/office/drawing/2014/main" id="{7E69BAE4-76ED-4983-9275-B4C636EF713F}"/>
              </a:ext>
            </a:extLst>
          </p:cNvPr>
          <p:cNvSpPr>
            <a:spLocks noGrp="1"/>
          </p:cNvSpPr>
          <p:nvPr>
            <p:ph type="title"/>
          </p:nvPr>
        </p:nvSpPr>
        <p:spPr/>
        <p:txBody>
          <a:bodyPr/>
          <a:lstStyle/>
          <a:p>
            <a:r>
              <a:rPr lang="en-US" altLang="zh-CN" sz="3200"/>
              <a:t>2.</a:t>
            </a:r>
            <a:r>
              <a:rPr lang="zh-CN" altLang="en-US" sz="3200"/>
              <a:t> Chebyshev </a:t>
            </a:r>
            <a:r>
              <a:rPr lang="en-US" altLang="zh-CN" sz="3200"/>
              <a:t>II</a:t>
            </a:r>
            <a:r>
              <a:rPr lang="zh-CN" altLang="en-US" sz="3200"/>
              <a:t>型</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slide(fromBottom)">
                                      <p:cBhvr>
                                        <p:cTn id="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0" name="Object 4">
            <a:extLst>
              <a:ext uri="{FF2B5EF4-FFF2-40B4-BE49-F238E27FC236}">
                <a16:creationId xmlns:a16="http://schemas.microsoft.com/office/drawing/2014/main" id="{A4558DC6-3D70-4FE7-9A52-36B140F8FF24}"/>
              </a:ext>
            </a:extLst>
          </p:cNvPr>
          <p:cNvGraphicFramePr>
            <a:graphicFrameLocks noChangeAspect="1"/>
          </p:cNvGraphicFramePr>
          <p:nvPr/>
        </p:nvGraphicFramePr>
        <p:xfrm>
          <a:off x="4343400" y="1981200"/>
          <a:ext cx="4157663" cy="1077913"/>
        </p:xfrm>
        <a:graphic>
          <a:graphicData uri="http://schemas.openxmlformats.org/presentationml/2006/ole">
            <mc:AlternateContent xmlns:mc="http://schemas.openxmlformats.org/markup-compatibility/2006">
              <mc:Choice xmlns:v="urn:schemas-microsoft-com:vml" Requires="v">
                <p:oleObj spid="_x0000_s12896" r:id="rId3" imgW="39928800" imgH="10363200" progId="Equation.3">
                  <p:embed/>
                </p:oleObj>
              </mc:Choice>
              <mc:Fallback>
                <p:oleObj r:id="rId3" imgW="39928800" imgH="10363200" progId="Equation.3">
                  <p:embed/>
                  <p:pic>
                    <p:nvPicPr>
                      <p:cNvPr id="0" name="Picture 2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981200"/>
                        <a:ext cx="4157663" cy="10779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6" name="标题 10">
            <a:extLst>
              <a:ext uri="{FF2B5EF4-FFF2-40B4-BE49-F238E27FC236}">
                <a16:creationId xmlns:a16="http://schemas.microsoft.com/office/drawing/2014/main" id="{1D66B280-E009-4AF2-9429-102463D762B5}"/>
              </a:ext>
            </a:extLst>
          </p:cNvPr>
          <p:cNvSpPr>
            <a:spLocks noGrp="1"/>
          </p:cNvSpPr>
          <p:nvPr>
            <p:ph type="title"/>
          </p:nvPr>
        </p:nvSpPr>
        <p:spPr/>
        <p:txBody>
          <a:bodyPr/>
          <a:lstStyle/>
          <a:p>
            <a:r>
              <a:rPr lang="en-US" altLang="zh-CN" sz="3600"/>
              <a:t>4.1.3 </a:t>
            </a:r>
            <a:r>
              <a:rPr lang="zh-CN" altLang="en-US" sz="3600"/>
              <a:t>椭圆低通滤波器</a:t>
            </a:r>
          </a:p>
        </p:txBody>
      </p:sp>
      <p:grpSp>
        <p:nvGrpSpPr>
          <p:cNvPr id="12297" name="组合 20">
            <a:extLst>
              <a:ext uri="{FF2B5EF4-FFF2-40B4-BE49-F238E27FC236}">
                <a16:creationId xmlns:a16="http://schemas.microsoft.com/office/drawing/2014/main" id="{2F1D012F-21F0-478F-A0D8-E38C6D1467D6}"/>
              </a:ext>
            </a:extLst>
          </p:cNvPr>
          <p:cNvGrpSpPr>
            <a:grpSpLocks/>
          </p:cNvGrpSpPr>
          <p:nvPr/>
        </p:nvGrpSpPr>
        <p:grpSpPr bwMode="auto">
          <a:xfrm>
            <a:off x="304800" y="2120900"/>
            <a:ext cx="5153025" cy="3376613"/>
            <a:chOff x="304912" y="2121248"/>
            <a:chExt cx="5152913" cy="3376223"/>
          </a:xfrm>
        </p:grpSpPr>
        <p:pic>
          <p:nvPicPr>
            <p:cNvPr id="12300" name="Picture 11" descr="C:\Users\1\Desktop\截图00.jpg">
              <a:extLst>
                <a:ext uri="{FF2B5EF4-FFF2-40B4-BE49-F238E27FC236}">
                  <a16:creationId xmlns:a16="http://schemas.microsoft.com/office/drawing/2014/main" id="{966EE136-ED26-4A56-BDD1-60C1C9EA10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94" y="2667020"/>
              <a:ext cx="4433800" cy="2482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1" name="Object 12">
              <a:extLst>
                <a:ext uri="{FF2B5EF4-FFF2-40B4-BE49-F238E27FC236}">
                  <a16:creationId xmlns:a16="http://schemas.microsoft.com/office/drawing/2014/main" id="{AFDD6062-8E25-409F-A8C8-85C59A72B282}"/>
                </a:ext>
              </a:extLst>
            </p:cNvPr>
            <p:cNvGraphicFramePr>
              <a:graphicFrameLocks noChangeAspect="1"/>
            </p:cNvGraphicFramePr>
            <p:nvPr/>
          </p:nvGraphicFramePr>
          <p:xfrm>
            <a:off x="838298" y="2121248"/>
            <a:ext cx="1066772" cy="520376"/>
          </p:xfrm>
          <a:graphic>
            <a:graphicData uri="http://schemas.openxmlformats.org/presentationml/2006/ole">
              <mc:AlternateContent xmlns:mc="http://schemas.openxmlformats.org/markup-compatibility/2006">
                <mc:Choice xmlns:v="urn:schemas-microsoft-com:vml" Requires="v">
                  <p:oleObj spid="_x0000_s12897" name="Equation" r:id="rId6" imgW="12496800" imgH="6096000" progId="Equation.DSMT4">
                    <p:embed/>
                  </p:oleObj>
                </mc:Choice>
                <mc:Fallback>
                  <p:oleObj name="Equation" r:id="rId6" imgW="12496800" imgH="6096000" progId="Equation.DSMT4">
                    <p:embed/>
                    <p:pic>
                      <p:nvPicPr>
                        <p:cNvPr id="0" name="Picture 2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98" y="2121248"/>
                          <a:ext cx="1066772" cy="520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4">
              <a:extLst>
                <a:ext uri="{FF2B5EF4-FFF2-40B4-BE49-F238E27FC236}">
                  <a16:creationId xmlns:a16="http://schemas.microsoft.com/office/drawing/2014/main" id="{E53604A5-8594-4837-8465-4829FE028EDB}"/>
                </a:ext>
              </a:extLst>
            </p:cNvPr>
            <p:cNvGraphicFramePr>
              <a:graphicFrameLocks noChangeAspect="1"/>
            </p:cNvGraphicFramePr>
            <p:nvPr/>
          </p:nvGraphicFramePr>
          <p:xfrm>
            <a:off x="304912" y="3200406"/>
            <a:ext cx="781050" cy="493713"/>
          </p:xfrm>
          <a:graphic>
            <a:graphicData uri="http://schemas.openxmlformats.org/presentationml/2006/ole">
              <mc:AlternateContent xmlns:mc="http://schemas.openxmlformats.org/markup-compatibility/2006">
                <mc:Choice xmlns:v="urn:schemas-microsoft-com:vml" Requires="v">
                  <p:oleObj spid="_x0000_s12898" name="Equation" r:id="rId8" imgW="9144000" imgH="5791200" progId="Equation.DSMT4">
                    <p:embed/>
                  </p:oleObj>
                </mc:Choice>
                <mc:Fallback>
                  <p:oleObj name="Equation" r:id="rId8" imgW="9144000" imgH="5791200" progId="Equation.DSMT4">
                    <p:embed/>
                    <p:pic>
                      <p:nvPicPr>
                        <p:cNvPr id="0" name="Picture 29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912" y="3200406"/>
                          <a:ext cx="781050"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1" name="TextBox 14">
              <a:extLst>
                <a:ext uri="{FF2B5EF4-FFF2-40B4-BE49-F238E27FC236}">
                  <a16:creationId xmlns:a16="http://schemas.microsoft.com/office/drawing/2014/main" id="{91C5BD09-83E1-4AC3-BD76-EEBDE104522B}"/>
                </a:ext>
              </a:extLst>
            </p:cNvPr>
            <p:cNvSpPr txBox="1">
              <a:spLocks noChangeArrowheads="1"/>
            </p:cNvSpPr>
            <p:nvPr/>
          </p:nvSpPr>
          <p:spPr bwMode="auto">
            <a:xfrm>
              <a:off x="609704" y="2743218"/>
              <a:ext cx="380990" cy="38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a:t>
              </a:r>
              <a:endParaRPr lang="zh-CN" altLang="en-US" b="1"/>
            </a:p>
          </p:txBody>
        </p:sp>
        <p:graphicFrame>
          <p:nvGraphicFramePr>
            <p:cNvPr id="12293" name="Object 14">
              <a:extLst>
                <a:ext uri="{FF2B5EF4-FFF2-40B4-BE49-F238E27FC236}">
                  <a16:creationId xmlns:a16="http://schemas.microsoft.com/office/drawing/2014/main" id="{DF120993-EE98-4852-907D-CD0270FFF365}"/>
                </a:ext>
              </a:extLst>
            </p:cNvPr>
            <p:cNvGraphicFramePr>
              <a:graphicFrameLocks noChangeAspect="1"/>
            </p:cNvGraphicFramePr>
            <p:nvPr/>
          </p:nvGraphicFramePr>
          <p:xfrm>
            <a:off x="685902" y="4419574"/>
            <a:ext cx="339725" cy="468313"/>
          </p:xfrm>
          <a:graphic>
            <a:graphicData uri="http://schemas.openxmlformats.org/presentationml/2006/ole">
              <mc:AlternateContent xmlns:mc="http://schemas.openxmlformats.org/markup-compatibility/2006">
                <mc:Choice xmlns:v="urn:schemas-microsoft-com:vml" Requires="v">
                  <p:oleObj spid="_x0000_s12899" name="Equation" r:id="rId10" imgW="3962400" imgH="5486400" progId="Equation.DSMT4">
                    <p:embed/>
                  </p:oleObj>
                </mc:Choice>
                <mc:Fallback>
                  <p:oleObj name="Equation" r:id="rId10" imgW="3962400" imgH="5486400" progId="Equation.DSMT4">
                    <p:embed/>
                    <p:pic>
                      <p:nvPicPr>
                        <p:cNvPr id="0" name="Picture 29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902" y="4419574"/>
                          <a:ext cx="3397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15">
              <a:extLst>
                <a:ext uri="{FF2B5EF4-FFF2-40B4-BE49-F238E27FC236}">
                  <a16:creationId xmlns:a16="http://schemas.microsoft.com/office/drawing/2014/main" id="{5234A602-9BEA-4F36-A221-D26EB7337CE8}"/>
                </a:ext>
              </a:extLst>
            </p:cNvPr>
            <p:cNvGraphicFramePr>
              <a:graphicFrameLocks noChangeAspect="1"/>
            </p:cNvGraphicFramePr>
            <p:nvPr/>
          </p:nvGraphicFramePr>
          <p:xfrm>
            <a:off x="2209862" y="5029158"/>
            <a:ext cx="392113" cy="468313"/>
          </p:xfrm>
          <a:graphic>
            <a:graphicData uri="http://schemas.openxmlformats.org/presentationml/2006/ole">
              <mc:AlternateContent xmlns:mc="http://schemas.openxmlformats.org/markup-compatibility/2006">
                <mc:Choice xmlns:v="urn:schemas-microsoft-com:vml" Requires="v">
                  <p:oleObj spid="_x0000_s12900" name="Equation" r:id="rId12" imgW="4572000" imgH="5486400" progId="Equation.DSMT4">
                    <p:embed/>
                  </p:oleObj>
                </mc:Choice>
                <mc:Fallback>
                  <p:oleObj name="Equation" r:id="rId12" imgW="4572000" imgH="5486400" progId="Equation.DSMT4">
                    <p:embed/>
                    <p:pic>
                      <p:nvPicPr>
                        <p:cNvPr id="0" name="Picture 2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62" y="5029158"/>
                          <a:ext cx="39211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5" name="Object 16">
              <a:extLst>
                <a:ext uri="{FF2B5EF4-FFF2-40B4-BE49-F238E27FC236}">
                  <a16:creationId xmlns:a16="http://schemas.microsoft.com/office/drawing/2014/main" id="{0E1DE81F-7F59-4D08-A947-3C50D4D7D5A1}"/>
                </a:ext>
              </a:extLst>
            </p:cNvPr>
            <p:cNvGraphicFramePr>
              <a:graphicFrameLocks noChangeAspect="1"/>
            </p:cNvGraphicFramePr>
            <p:nvPr/>
          </p:nvGraphicFramePr>
          <p:xfrm>
            <a:off x="5145088" y="5119688"/>
            <a:ext cx="312737" cy="285750"/>
          </p:xfrm>
          <a:graphic>
            <a:graphicData uri="http://schemas.openxmlformats.org/presentationml/2006/ole">
              <mc:AlternateContent xmlns:mc="http://schemas.openxmlformats.org/markup-compatibility/2006">
                <mc:Choice xmlns:v="urn:schemas-microsoft-com:vml" Requires="v">
                  <p:oleObj spid="_x0000_s12901" name="Equation" r:id="rId14" imgW="3657600" imgH="3352800" progId="Equation.DSMT4">
                    <p:embed/>
                  </p:oleObj>
                </mc:Choice>
                <mc:Fallback>
                  <p:oleObj name="Equation" r:id="rId14" imgW="3657600" imgH="3352800" progId="Equation.DSMT4">
                    <p:embed/>
                    <p:pic>
                      <p:nvPicPr>
                        <p:cNvPr id="0" name="Picture 2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45088" y="5119688"/>
                          <a:ext cx="312737"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 name="TextBox 18">
            <a:extLst>
              <a:ext uri="{FF2B5EF4-FFF2-40B4-BE49-F238E27FC236}">
                <a16:creationId xmlns:a16="http://schemas.microsoft.com/office/drawing/2014/main" id="{6A848AC7-A94C-4E6F-B111-3A57F019D7B9}"/>
              </a:ext>
            </a:extLst>
          </p:cNvPr>
          <p:cNvSpPr txBox="1">
            <a:spLocks noChangeArrowheads="1"/>
          </p:cNvSpPr>
          <p:nvPr/>
        </p:nvSpPr>
        <p:spPr bwMode="auto">
          <a:xfrm>
            <a:off x="5105400" y="3200400"/>
            <a:ext cx="3581400" cy="1076325"/>
          </a:xfrm>
          <a:prstGeom prst="rect">
            <a:avLst/>
          </a:prstGeom>
          <a:noFill/>
          <a:ln w="9525">
            <a:noFill/>
            <a:miter lim="800000"/>
            <a:headEnd/>
            <a:tailEnd/>
          </a:ln>
        </p:spPr>
        <p:txBody>
          <a:bodyPr>
            <a:spAutoFit/>
          </a:bodyPr>
          <a:lstStyle/>
          <a:p>
            <a:pPr>
              <a:lnSpc>
                <a:spcPct val="120000"/>
              </a:lnSpc>
              <a:defRPr/>
            </a:pPr>
            <a:r>
              <a:rPr lang="en-US" altLang="zh-CN" sz="2800" b="1" i="1" dirty="0">
                <a:latin typeface="+mj-lt"/>
              </a:rPr>
              <a:t>R</a:t>
            </a:r>
            <a:r>
              <a:rPr lang="en-US" altLang="zh-CN" sz="2800" b="1" i="1" baseline="-25000" dirty="0">
                <a:latin typeface="+mj-lt"/>
              </a:rPr>
              <a:t>N</a:t>
            </a:r>
            <a:r>
              <a:rPr lang="en-US" altLang="zh-CN" sz="2800" b="1" dirty="0">
                <a:latin typeface="+mj-lt"/>
              </a:rPr>
              <a:t>(</a:t>
            </a:r>
            <a:r>
              <a:rPr lang="en-US" altLang="zh-CN" sz="2800" b="1" i="1" dirty="0">
                <a:latin typeface="+mj-lt"/>
              </a:rPr>
              <a:t>x</a:t>
            </a:r>
            <a:r>
              <a:rPr lang="en-US" altLang="zh-CN" sz="2800" b="1" dirty="0">
                <a:latin typeface="+mj-lt"/>
              </a:rPr>
              <a:t>)</a:t>
            </a:r>
            <a:r>
              <a:rPr lang="zh-CN" altLang="en-US" sz="2800" b="1" dirty="0">
                <a:latin typeface="+mj-lt"/>
              </a:rPr>
              <a:t>是</a:t>
            </a:r>
            <a:r>
              <a:rPr lang="en-US" altLang="zh-CN" sz="2800" b="1" i="1" dirty="0">
                <a:latin typeface="+mj-lt"/>
              </a:rPr>
              <a:t>N</a:t>
            </a:r>
            <a:r>
              <a:rPr lang="zh-CN" altLang="en-US" sz="2800" b="1" dirty="0">
                <a:latin typeface="+mj-lt"/>
              </a:rPr>
              <a:t>阶</a:t>
            </a:r>
            <a:r>
              <a:rPr lang="en-US" altLang="zh-CN" sz="2800" b="1" dirty="0">
                <a:latin typeface="+mj-lt"/>
              </a:rPr>
              <a:t>Jacobi</a:t>
            </a:r>
            <a:r>
              <a:rPr lang="zh-CN" altLang="en-US" sz="2800" b="1" dirty="0">
                <a:latin typeface="+mj-lt"/>
              </a:rPr>
              <a:t>（雅可比）椭圆函数</a:t>
            </a:r>
          </a:p>
        </p:txBody>
      </p:sp>
      <p:sp>
        <p:nvSpPr>
          <p:cNvPr id="20" name="Text Box 6">
            <a:extLst>
              <a:ext uri="{FF2B5EF4-FFF2-40B4-BE49-F238E27FC236}">
                <a16:creationId xmlns:a16="http://schemas.microsoft.com/office/drawing/2014/main" id="{AA8487A6-B3C5-40D0-8A60-BEA5BB1B386D}"/>
              </a:ext>
            </a:extLst>
          </p:cNvPr>
          <p:cNvSpPr txBox="1">
            <a:spLocks noChangeArrowheads="1"/>
          </p:cNvSpPr>
          <p:nvPr/>
        </p:nvSpPr>
        <p:spPr bwMode="auto">
          <a:xfrm>
            <a:off x="838200" y="5486400"/>
            <a:ext cx="6456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0000"/>
                </a:solidFill>
              </a:rPr>
              <a:t>通带和阻带都是等波纹的</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ED938D6-DD73-4720-9977-516348066F21}"/>
              </a:ext>
            </a:extLst>
          </p:cNvPr>
          <p:cNvSpPr>
            <a:spLocks noGrp="1" noChangeArrowheads="1"/>
          </p:cNvSpPr>
          <p:nvPr>
            <p:ph type="title" idx="4294967295"/>
          </p:nvPr>
        </p:nvSpPr>
        <p:spPr>
          <a:xfrm>
            <a:off x="266700" y="247650"/>
            <a:ext cx="8520113" cy="1143000"/>
          </a:xfrm>
        </p:spPr>
        <p:txBody>
          <a:bodyPr/>
          <a:lstStyle/>
          <a:p>
            <a:pPr eaLnBrk="1" hangingPunct="1">
              <a:lnSpc>
                <a:spcPct val="115000"/>
              </a:lnSpc>
            </a:pPr>
            <a:r>
              <a:rPr lang="en-US" altLang="zh-CN" sz="3600">
                <a:solidFill>
                  <a:schemeClr val="tx1"/>
                </a:solidFill>
              </a:rPr>
              <a:t>BW</a:t>
            </a:r>
            <a:r>
              <a:rPr lang="zh-CN" altLang="en-US" sz="3600">
                <a:solidFill>
                  <a:schemeClr val="tx1"/>
                </a:solidFill>
              </a:rPr>
              <a:t>型、</a:t>
            </a:r>
            <a:r>
              <a:rPr lang="en-US" altLang="zh-CN" sz="3600">
                <a:solidFill>
                  <a:schemeClr val="tx1"/>
                </a:solidFill>
              </a:rPr>
              <a:t>CB</a:t>
            </a:r>
            <a:r>
              <a:rPr lang="zh-CN" altLang="en-US" sz="3600">
                <a:solidFill>
                  <a:schemeClr val="tx1"/>
                </a:solidFill>
              </a:rPr>
              <a:t>型和椭圆滤波器的比较</a:t>
            </a:r>
          </a:p>
        </p:txBody>
      </p:sp>
      <p:grpSp>
        <p:nvGrpSpPr>
          <p:cNvPr id="64515" name="Group 3">
            <a:extLst>
              <a:ext uri="{FF2B5EF4-FFF2-40B4-BE49-F238E27FC236}">
                <a16:creationId xmlns:a16="http://schemas.microsoft.com/office/drawing/2014/main" id="{8CF4503A-E03F-46B3-8AD1-74F6F3B07DBE}"/>
              </a:ext>
            </a:extLst>
          </p:cNvPr>
          <p:cNvGrpSpPr>
            <a:grpSpLocks/>
          </p:cNvGrpSpPr>
          <p:nvPr/>
        </p:nvGrpSpPr>
        <p:grpSpPr bwMode="auto">
          <a:xfrm>
            <a:off x="176213" y="1463675"/>
            <a:ext cx="8828087" cy="127000"/>
            <a:chOff x="0" y="0"/>
            <a:chExt cx="5561" cy="80"/>
          </a:xfrm>
        </p:grpSpPr>
        <p:pic>
          <p:nvPicPr>
            <p:cNvPr id="64517" name="Rectangle 3">
              <a:extLst>
                <a:ext uri="{FF2B5EF4-FFF2-40B4-BE49-F238E27FC236}">
                  <a16:creationId xmlns:a16="http://schemas.microsoft.com/office/drawing/2014/main" id="{F9A4FD8B-6442-4273-9D68-67710CF8A98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 Box 5">
              <a:extLst>
                <a:ext uri="{FF2B5EF4-FFF2-40B4-BE49-F238E27FC236}">
                  <a16:creationId xmlns:a16="http://schemas.microsoft.com/office/drawing/2014/main" id="{F31F6D78-7980-4494-B752-F175F0C8F56C}"/>
                </a:ext>
              </a:extLst>
            </p:cNvPr>
            <p:cNvSpPr txBox="1">
              <a:spLocks noChangeArrowheads="1"/>
            </p:cNvSpPr>
            <p:nvPr/>
          </p:nvSpPr>
          <p:spPr bwMode="auto">
            <a:xfrm>
              <a:off x="6" y="3"/>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5606" name="Text Box 75">
            <a:extLst>
              <a:ext uri="{FF2B5EF4-FFF2-40B4-BE49-F238E27FC236}">
                <a16:creationId xmlns:a16="http://schemas.microsoft.com/office/drawing/2014/main" id="{D91BB232-3F89-4A0C-902C-1472FB2D7DF2}"/>
              </a:ext>
            </a:extLst>
          </p:cNvPr>
          <p:cNvSpPr txBox="1">
            <a:spLocks noChangeArrowheads="1"/>
          </p:cNvSpPr>
          <p:nvPr/>
        </p:nvSpPr>
        <p:spPr bwMode="auto">
          <a:xfrm>
            <a:off x="655638" y="1951038"/>
            <a:ext cx="7910512" cy="4659312"/>
          </a:xfrm>
          <a:prstGeom prst="rect">
            <a:avLst/>
          </a:prstGeom>
          <a:noFill/>
          <a:ln w="9525">
            <a:noFill/>
            <a:miter lim="800000"/>
            <a:headEnd/>
            <a:tailEnd/>
          </a:ln>
        </p:spPr>
        <p:txBody>
          <a:bodyPr>
            <a:spAutoFit/>
          </a:bodyPr>
          <a:lstStyle/>
          <a:p>
            <a:pPr>
              <a:lnSpc>
                <a:spcPct val="120000"/>
              </a:lnSpc>
              <a:spcBef>
                <a:spcPct val="50000"/>
              </a:spcBef>
              <a:buClr>
                <a:srgbClr val="1818FF"/>
              </a:buClr>
              <a:buSzPct val="70000"/>
              <a:buFont typeface="Wingdings" pitchFamily="2" charset="2"/>
              <a:buChar char="l"/>
              <a:defRPr/>
            </a:pPr>
            <a:r>
              <a:rPr lang="en-US" sz="2800" b="1" dirty="0">
                <a:latin typeface="+mj-lt"/>
              </a:rPr>
              <a:t> BW</a:t>
            </a:r>
            <a:r>
              <a:rPr lang="zh-CN" altLang="en-US" sz="2800" b="1" dirty="0">
                <a:latin typeface="+mj-lt"/>
              </a:rPr>
              <a:t>型的幅度响应在通带和阻带内都是单调的，而</a:t>
            </a:r>
            <a:r>
              <a:rPr lang="en-US" sz="2800" b="1" dirty="0">
                <a:latin typeface="+mj-lt"/>
              </a:rPr>
              <a:t>CB</a:t>
            </a:r>
            <a:r>
              <a:rPr lang="zh-CN" altLang="en-US" sz="2800" b="1" dirty="0">
                <a:latin typeface="+mj-lt"/>
              </a:rPr>
              <a:t>型和椭圆滤波器具有等波纹特性。在相同的设计指标下， </a:t>
            </a:r>
            <a:r>
              <a:rPr lang="en-US" sz="2800" b="1" dirty="0">
                <a:latin typeface="+mj-lt"/>
              </a:rPr>
              <a:t>BW</a:t>
            </a:r>
            <a:r>
              <a:rPr lang="zh-CN" altLang="en-US" sz="2800" b="1" dirty="0">
                <a:latin typeface="+mj-lt"/>
              </a:rPr>
              <a:t>型滤波器的阶数最高，</a:t>
            </a:r>
            <a:r>
              <a:rPr lang="en-US" altLang="zh-CN" sz="2800" b="1" dirty="0">
                <a:latin typeface="+mj-lt"/>
              </a:rPr>
              <a:t>CB</a:t>
            </a:r>
            <a:r>
              <a:rPr lang="zh-CN" altLang="en-US" sz="2800" b="1" dirty="0">
                <a:latin typeface="+mj-lt"/>
              </a:rPr>
              <a:t>型其次，椭圆滤波器的阶数最低。</a:t>
            </a:r>
            <a:endParaRPr lang="en-US" sz="2800" b="1" dirty="0">
              <a:latin typeface="+mj-lt"/>
            </a:endParaRPr>
          </a:p>
          <a:p>
            <a:pPr>
              <a:lnSpc>
                <a:spcPct val="120000"/>
              </a:lnSpc>
              <a:spcBef>
                <a:spcPct val="50000"/>
              </a:spcBef>
              <a:buClr>
                <a:srgbClr val="1818FF"/>
              </a:buClr>
              <a:buSzPct val="70000"/>
              <a:buFont typeface="Wingdings" pitchFamily="2" charset="2"/>
              <a:buChar char="l"/>
              <a:defRPr/>
            </a:pPr>
            <a:r>
              <a:rPr lang="zh-CN" altLang="en-US" sz="2800" b="1" dirty="0">
                <a:latin typeface="+mj-lt"/>
              </a:rPr>
              <a:t> 在滤波器的实现过程中， 当阶数相同时，</a:t>
            </a:r>
            <a:r>
              <a:rPr lang="en-US" sz="2800" b="1" dirty="0">
                <a:latin typeface="+mj-lt"/>
              </a:rPr>
              <a:t>BW</a:t>
            </a:r>
            <a:r>
              <a:rPr lang="zh-CN" altLang="en-US" sz="2800" b="1" dirty="0">
                <a:latin typeface="+mj-lt"/>
              </a:rPr>
              <a:t>型滤波器最容易实现，</a:t>
            </a:r>
            <a:r>
              <a:rPr lang="en-US" altLang="zh-CN" sz="2800" b="1" dirty="0">
                <a:latin typeface="+mj-lt"/>
              </a:rPr>
              <a:t>CB</a:t>
            </a:r>
            <a:r>
              <a:rPr lang="zh-CN" altLang="en-US" sz="2800" b="1" dirty="0">
                <a:latin typeface="+mj-lt"/>
              </a:rPr>
              <a:t>型其次，椭圆滤波器最不易实现。</a:t>
            </a:r>
          </a:p>
          <a:p>
            <a:pPr>
              <a:lnSpc>
                <a:spcPct val="120000"/>
              </a:lnSpc>
              <a:spcBef>
                <a:spcPct val="50000"/>
              </a:spcBef>
              <a:buClr>
                <a:srgbClr val="1818FF"/>
              </a:buClr>
              <a:buSzPct val="70000"/>
              <a:defRPr/>
            </a:pPr>
            <a:endParaRPr lang="zh-CN" altLang="en-US" sz="2800" b="1" dirty="0">
              <a:effectLst>
                <a:outerShdw blurRad="38100" dist="38100" dir="2700000" algn="tl">
                  <a:srgbClr val="C0C0C0"/>
                </a:outerShdw>
              </a:effectLst>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6">
                                            <p:txEl>
                                              <p:pRg st="0" end="0"/>
                                            </p:txEl>
                                          </p:spTgt>
                                        </p:tgtEl>
                                        <p:attrNameLst>
                                          <p:attrName>style.visibility</p:attrName>
                                        </p:attrNameLst>
                                      </p:cBhvr>
                                      <p:to>
                                        <p:strVal val="visible"/>
                                      </p:to>
                                    </p:set>
                                    <p:animEffect transition="in" filter="blinds(horizontal)">
                                      <p:cBhvr>
                                        <p:cTn id="7" dur="500"/>
                                        <p:tgtEl>
                                          <p:spTgt spid="256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6">
                                            <p:txEl>
                                              <p:pRg st="1" end="1"/>
                                            </p:txEl>
                                          </p:spTgt>
                                        </p:tgtEl>
                                        <p:attrNameLst>
                                          <p:attrName>style.visibility</p:attrName>
                                        </p:attrNameLst>
                                      </p:cBhvr>
                                      <p:to>
                                        <p:strVal val="visible"/>
                                      </p:to>
                                    </p:set>
                                    <p:animEffect transition="in" filter="blinds(horizontal)">
                                      <p:cBhvr>
                                        <p:cTn id="12" dur="500"/>
                                        <p:tgtEl>
                                          <p:spTgt spid="256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15CF9032-9FAC-4AE1-A9AD-50AC63C8ECD6}"/>
              </a:ext>
            </a:extLst>
          </p:cNvPr>
          <p:cNvSpPr>
            <a:spLocks noGrp="1"/>
          </p:cNvSpPr>
          <p:nvPr>
            <p:ph type="title"/>
          </p:nvPr>
        </p:nvSpPr>
        <p:spPr/>
        <p:txBody>
          <a:bodyPr/>
          <a:lstStyle/>
          <a:p>
            <a:r>
              <a:rPr lang="zh-CN" altLang="en-US"/>
              <a:t>作业</a:t>
            </a:r>
          </a:p>
        </p:txBody>
      </p:sp>
      <p:sp>
        <p:nvSpPr>
          <p:cNvPr id="65539" name="内容占位符 2">
            <a:extLst>
              <a:ext uri="{FF2B5EF4-FFF2-40B4-BE49-F238E27FC236}">
                <a16:creationId xmlns:a16="http://schemas.microsoft.com/office/drawing/2014/main" id="{7928CA0E-AF90-41DD-8FD3-147E5233BC5F}"/>
              </a:ext>
            </a:extLst>
          </p:cNvPr>
          <p:cNvSpPr>
            <a:spLocks noGrp="1"/>
          </p:cNvSpPr>
          <p:nvPr>
            <p:ph idx="1"/>
          </p:nvPr>
        </p:nvSpPr>
        <p:spPr/>
        <p:txBody>
          <a:bodyPr/>
          <a:lstStyle/>
          <a:p>
            <a:r>
              <a:rPr lang="en-US" altLang="zh-CN"/>
              <a:t>4-1</a:t>
            </a:r>
          </a:p>
          <a:p>
            <a:r>
              <a:rPr lang="en-US" altLang="zh-CN"/>
              <a:t>4-2</a:t>
            </a:r>
          </a:p>
          <a:p>
            <a:r>
              <a:rPr lang="en-US" altLang="zh-CN"/>
              <a:t>4-5</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标题 4">
            <a:extLst>
              <a:ext uri="{FF2B5EF4-FFF2-40B4-BE49-F238E27FC236}">
                <a16:creationId xmlns:a16="http://schemas.microsoft.com/office/drawing/2014/main" id="{A3AF66FC-4959-4157-AFEE-0A8163BF63CF}"/>
              </a:ext>
            </a:extLst>
          </p:cNvPr>
          <p:cNvSpPr>
            <a:spLocks noGrp="1"/>
          </p:cNvSpPr>
          <p:nvPr>
            <p:ph type="title"/>
          </p:nvPr>
        </p:nvSpPr>
        <p:spPr/>
        <p:txBody>
          <a:bodyPr/>
          <a:lstStyle/>
          <a:p>
            <a:r>
              <a:rPr lang="en-US" altLang="zh-CN"/>
              <a:t>4.2 </a:t>
            </a:r>
            <a:r>
              <a:rPr lang="zh-CN" altLang="en-US"/>
              <a:t>模拟滤波器的频率变换</a:t>
            </a:r>
          </a:p>
        </p:txBody>
      </p:sp>
      <p:sp>
        <p:nvSpPr>
          <p:cNvPr id="13317" name="Text Box 3">
            <a:extLst>
              <a:ext uri="{FF2B5EF4-FFF2-40B4-BE49-F238E27FC236}">
                <a16:creationId xmlns:a16="http://schemas.microsoft.com/office/drawing/2014/main" id="{A28D5BD5-60EE-44F6-9251-A350F2F0C539}"/>
              </a:ext>
            </a:extLst>
          </p:cNvPr>
          <p:cNvSpPr txBox="1">
            <a:spLocks noChangeArrowheads="1"/>
          </p:cNvSpPr>
          <p:nvPr/>
        </p:nvSpPr>
        <p:spPr bwMode="auto">
          <a:xfrm>
            <a:off x="1265238" y="2133600"/>
            <a:ext cx="7554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如何设计模拟 </a:t>
            </a:r>
            <a:r>
              <a:rPr lang="zh-CN" altLang="en-US" sz="2800" b="1">
                <a:solidFill>
                  <a:srgbClr val="FF0000"/>
                </a:solidFill>
              </a:rPr>
              <a:t>高通 </a:t>
            </a:r>
            <a:r>
              <a:rPr lang="zh-CN" altLang="en-US" sz="2800" b="1">
                <a:solidFill>
                  <a:srgbClr val="FF0000"/>
                </a:solidFill>
                <a:latin typeface="宋体" panose="02010600030101010101" pitchFamily="2" charset="-122"/>
              </a:rPr>
              <a:t>、</a:t>
            </a:r>
            <a:r>
              <a:rPr lang="zh-CN" altLang="en-US" sz="2800" b="1">
                <a:solidFill>
                  <a:srgbClr val="FF0000"/>
                </a:solidFill>
              </a:rPr>
              <a:t>带通</a:t>
            </a:r>
            <a:r>
              <a:rPr lang="zh-CN" altLang="en-US" sz="2800" b="1">
                <a:solidFill>
                  <a:srgbClr val="FF0000"/>
                </a:solidFill>
                <a:latin typeface="宋体" panose="02010600030101010101" pitchFamily="2" charset="-122"/>
              </a:rPr>
              <a:t>、带阻</a:t>
            </a:r>
            <a:r>
              <a:rPr lang="zh-CN" altLang="en-US" sz="2800" b="1">
                <a:latin typeface="宋体" panose="02010600030101010101" pitchFamily="2" charset="-122"/>
              </a:rPr>
              <a:t>滤波器</a:t>
            </a:r>
            <a:r>
              <a:rPr lang="en-US" altLang="zh-CN" sz="2800" b="1">
                <a:latin typeface="宋体" panose="02010600030101010101" pitchFamily="2" charset="-122"/>
              </a:rPr>
              <a:t>?</a:t>
            </a:r>
          </a:p>
        </p:txBody>
      </p:sp>
      <p:sp>
        <p:nvSpPr>
          <p:cNvPr id="7" name="Text Box 4">
            <a:extLst>
              <a:ext uri="{FF2B5EF4-FFF2-40B4-BE49-F238E27FC236}">
                <a16:creationId xmlns:a16="http://schemas.microsoft.com/office/drawing/2014/main" id="{249E7B38-A14E-4CBC-B1B4-5388FD4D9FDA}"/>
              </a:ext>
            </a:extLst>
          </p:cNvPr>
          <p:cNvSpPr txBox="1">
            <a:spLocks noChangeArrowheads="1"/>
          </p:cNvSpPr>
          <p:nvPr/>
        </p:nvSpPr>
        <p:spPr bwMode="auto">
          <a:xfrm>
            <a:off x="385763" y="3622675"/>
            <a:ext cx="118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Symbol" panose="05050102010706020507" pitchFamily="18" charset="2"/>
              </a:rPr>
              <a:t>w</a:t>
            </a:r>
            <a:r>
              <a:rPr lang="en-US" altLang="zh-CN" sz="2800" b="1" baseline="-25000">
                <a:solidFill>
                  <a:srgbClr val="FF0000"/>
                </a:solidFill>
              </a:rPr>
              <a:t>p</a:t>
            </a:r>
            <a:r>
              <a:rPr lang="en-US" altLang="zh-CN" sz="2800" b="1">
                <a:solidFill>
                  <a:srgbClr val="FF0000"/>
                </a:solidFill>
              </a:rPr>
              <a:t>,</a:t>
            </a:r>
            <a:r>
              <a:rPr lang="en-US" altLang="zh-CN" sz="2800" b="1" i="1">
                <a:solidFill>
                  <a:srgbClr val="FF0000"/>
                </a:solidFill>
                <a:latin typeface="Symbol" panose="05050102010706020507" pitchFamily="18" charset="2"/>
              </a:rPr>
              <a:t>w</a:t>
            </a:r>
            <a:r>
              <a:rPr lang="en-US" altLang="zh-CN" sz="2800" b="1" baseline="-25000">
                <a:solidFill>
                  <a:srgbClr val="FF0000"/>
                </a:solidFill>
              </a:rPr>
              <a:t>s</a:t>
            </a:r>
          </a:p>
        </p:txBody>
      </p:sp>
      <p:sp>
        <p:nvSpPr>
          <p:cNvPr id="8" name="Text Box 5">
            <a:extLst>
              <a:ext uri="{FF2B5EF4-FFF2-40B4-BE49-F238E27FC236}">
                <a16:creationId xmlns:a16="http://schemas.microsoft.com/office/drawing/2014/main" id="{5134DB49-744F-49D7-B77E-45335194EB82}"/>
              </a:ext>
            </a:extLst>
          </p:cNvPr>
          <p:cNvSpPr txBox="1">
            <a:spLocks noChangeArrowheads="1"/>
          </p:cNvSpPr>
          <p:nvPr/>
        </p:nvSpPr>
        <p:spPr bwMode="auto">
          <a:xfrm>
            <a:off x="7869238" y="3622675"/>
            <a:ext cx="87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dirty="0">
                <a:solidFill>
                  <a:srgbClr val="FF0000"/>
                </a:solidFill>
                <a:latin typeface="+mj-lt"/>
              </a:rPr>
              <a:t>H</a:t>
            </a:r>
            <a:r>
              <a:rPr lang="en-US" altLang="zh-CN" sz="2800" b="1" dirty="0">
                <a:solidFill>
                  <a:srgbClr val="FF0000"/>
                </a:solidFill>
                <a:latin typeface="+mj-lt"/>
              </a:rPr>
              <a:t>(</a:t>
            </a:r>
            <a:r>
              <a:rPr lang="en-US" altLang="zh-CN" sz="2800" b="1" i="1" dirty="0">
                <a:solidFill>
                  <a:srgbClr val="FF0000"/>
                </a:solidFill>
                <a:latin typeface="+mj-lt"/>
              </a:rPr>
              <a:t>s</a:t>
            </a:r>
            <a:r>
              <a:rPr lang="en-US" altLang="zh-CN" sz="2800" b="1" dirty="0">
                <a:solidFill>
                  <a:srgbClr val="FF0000"/>
                </a:solidFill>
                <a:latin typeface="+mj-lt"/>
              </a:rPr>
              <a:t>)</a:t>
            </a:r>
          </a:p>
        </p:txBody>
      </p:sp>
      <p:sp>
        <p:nvSpPr>
          <p:cNvPr id="9" name="Line 6">
            <a:extLst>
              <a:ext uri="{FF2B5EF4-FFF2-40B4-BE49-F238E27FC236}">
                <a16:creationId xmlns:a16="http://schemas.microsoft.com/office/drawing/2014/main" id="{3D6F2DC5-8E00-495F-A175-2F4A98E8571F}"/>
              </a:ext>
            </a:extLst>
          </p:cNvPr>
          <p:cNvSpPr>
            <a:spLocks noChangeShapeType="1"/>
          </p:cNvSpPr>
          <p:nvPr/>
        </p:nvSpPr>
        <p:spPr bwMode="auto">
          <a:xfrm>
            <a:off x="1471613" y="3908425"/>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7">
            <a:extLst>
              <a:ext uri="{FF2B5EF4-FFF2-40B4-BE49-F238E27FC236}">
                <a16:creationId xmlns:a16="http://schemas.microsoft.com/office/drawing/2014/main" id="{02D706E1-4A65-4EDB-AE83-77266AA84F09}"/>
              </a:ext>
            </a:extLst>
          </p:cNvPr>
          <p:cNvSpPr>
            <a:spLocks noChangeShapeType="1"/>
          </p:cNvSpPr>
          <p:nvPr/>
        </p:nvSpPr>
        <p:spPr bwMode="auto">
          <a:xfrm>
            <a:off x="3971925" y="3908425"/>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8">
            <a:extLst>
              <a:ext uri="{FF2B5EF4-FFF2-40B4-BE49-F238E27FC236}">
                <a16:creationId xmlns:a16="http://schemas.microsoft.com/office/drawing/2014/main" id="{1089B11C-0C42-4A29-B5B5-BDCF48C19C1B}"/>
              </a:ext>
            </a:extLst>
          </p:cNvPr>
          <p:cNvSpPr>
            <a:spLocks noChangeShapeType="1"/>
          </p:cNvSpPr>
          <p:nvPr/>
        </p:nvSpPr>
        <p:spPr bwMode="auto">
          <a:xfrm>
            <a:off x="6440488" y="3908425"/>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9">
            <a:extLst>
              <a:ext uri="{FF2B5EF4-FFF2-40B4-BE49-F238E27FC236}">
                <a16:creationId xmlns:a16="http://schemas.microsoft.com/office/drawing/2014/main" id="{5EBCABD2-F6B2-4463-B27E-CE92DBC0EC78}"/>
              </a:ext>
            </a:extLst>
          </p:cNvPr>
          <p:cNvSpPr txBox="1">
            <a:spLocks noChangeArrowheads="1"/>
          </p:cNvSpPr>
          <p:nvPr/>
        </p:nvSpPr>
        <p:spPr bwMode="auto">
          <a:xfrm>
            <a:off x="1447800" y="3429000"/>
            <a:ext cx="152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6600"/>
                </a:solidFill>
              </a:rPr>
              <a:t>模拟频率</a:t>
            </a:r>
          </a:p>
          <a:p>
            <a:pPr algn="ctr" eaLnBrk="1" hangingPunct="1">
              <a:spcBef>
                <a:spcPct val="50000"/>
              </a:spcBef>
            </a:pPr>
            <a:r>
              <a:rPr lang="zh-CN" altLang="en-US" sz="2400" b="1">
                <a:solidFill>
                  <a:srgbClr val="006600"/>
                </a:solidFill>
              </a:rPr>
              <a:t>变换</a:t>
            </a:r>
          </a:p>
        </p:txBody>
      </p:sp>
      <p:sp>
        <p:nvSpPr>
          <p:cNvPr id="13" name="Text Box 10">
            <a:extLst>
              <a:ext uri="{FF2B5EF4-FFF2-40B4-BE49-F238E27FC236}">
                <a16:creationId xmlns:a16="http://schemas.microsoft.com/office/drawing/2014/main" id="{0637CB0A-E750-4D02-BF88-C346EFED8197}"/>
              </a:ext>
            </a:extLst>
          </p:cNvPr>
          <p:cNvSpPr txBox="1">
            <a:spLocks noChangeArrowheads="1"/>
          </p:cNvSpPr>
          <p:nvPr/>
        </p:nvSpPr>
        <p:spPr bwMode="auto">
          <a:xfrm>
            <a:off x="3698875" y="3436938"/>
            <a:ext cx="1809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0066"/>
                </a:solidFill>
              </a:rPr>
              <a:t>设计原型</a:t>
            </a:r>
          </a:p>
          <a:p>
            <a:pPr algn="ctr" eaLnBrk="1" hangingPunct="1">
              <a:spcBef>
                <a:spcPct val="50000"/>
              </a:spcBef>
            </a:pPr>
            <a:r>
              <a:rPr lang="zh-CN" altLang="en-US" sz="2400" b="1">
                <a:solidFill>
                  <a:srgbClr val="000066"/>
                </a:solidFill>
              </a:rPr>
              <a:t>低通滤波器</a:t>
            </a:r>
          </a:p>
        </p:txBody>
      </p:sp>
      <p:graphicFrame>
        <p:nvGraphicFramePr>
          <p:cNvPr id="14" name="Object 5">
            <a:extLst>
              <a:ext uri="{FF2B5EF4-FFF2-40B4-BE49-F238E27FC236}">
                <a16:creationId xmlns:a16="http://schemas.microsoft.com/office/drawing/2014/main" id="{76D03338-242A-4F50-9538-88FB3343CE4D}"/>
              </a:ext>
            </a:extLst>
          </p:cNvPr>
          <p:cNvGraphicFramePr>
            <a:graphicFrameLocks noChangeAspect="1"/>
          </p:cNvGraphicFramePr>
          <p:nvPr>
            <p:extLst>
              <p:ext uri="{D42A27DB-BD31-4B8C-83A1-F6EECF244321}">
                <p14:modId xmlns:p14="http://schemas.microsoft.com/office/powerpoint/2010/main" val="1456347980"/>
              </p:ext>
            </p:extLst>
          </p:nvPr>
        </p:nvGraphicFramePr>
        <p:xfrm>
          <a:off x="2894013" y="3641725"/>
          <a:ext cx="942975" cy="547688"/>
        </p:xfrm>
        <a:graphic>
          <a:graphicData uri="http://schemas.openxmlformats.org/presentationml/2006/ole">
            <mc:AlternateContent xmlns:mc="http://schemas.openxmlformats.org/markup-compatibility/2006">
              <mc:Choice xmlns:v="urn:schemas-microsoft-com:vml" Requires="v">
                <p:oleObj spid="_x0000_s13524" name="Equation" r:id="rId3" imgW="9448800" imgH="5486400" progId="Equation.DSMT4">
                  <p:embed/>
                </p:oleObj>
              </mc:Choice>
              <mc:Fallback>
                <p:oleObj name="Equation" r:id="rId3" imgW="9448800" imgH="5486400" progId="Equation.DSMT4">
                  <p:embed/>
                  <p:pic>
                    <p:nvPicPr>
                      <p:cNvPr id="0"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013" y="3641725"/>
                        <a:ext cx="94297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6">
            <a:extLst>
              <a:ext uri="{FF2B5EF4-FFF2-40B4-BE49-F238E27FC236}">
                <a16:creationId xmlns:a16="http://schemas.microsoft.com/office/drawing/2014/main" id="{E7D0A8BD-DC22-4EBC-BF3F-D94D0EC71680}"/>
              </a:ext>
            </a:extLst>
          </p:cNvPr>
          <p:cNvGraphicFramePr>
            <a:graphicFrameLocks noChangeAspect="1"/>
          </p:cNvGraphicFramePr>
          <p:nvPr/>
        </p:nvGraphicFramePr>
        <p:xfrm>
          <a:off x="5378450" y="3671888"/>
          <a:ext cx="1003300" cy="487362"/>
        </p:xfrm>
        <a:graphic>
          <a:graphicData uri="http://schemas.openxmlformats.org/presentationml/2006/ole">
            <mc:AlternateContent xmlns:mc="http://schemas.openxmlformats.org/markup-compatibility/2006">
              <mc:Choice xmlns:v="urn:schemas-microsoft-com:vml" Requires="v">
                <p:oleObj spid="_x0000_s13525" r:id="rId5" imgW="10058400" imgH="4876800" progId="Equation.3">
                  <p:embed/>
                </p:oleObj>
              </mc:Choice>
              <mc:Fallback>
                <p:oleObj r:id="rId5" imgW="10058400" imgH="4876800" progId="Equation.3">
                  <p:embed/>
                  <p:pic>
                    <p:nvPicPr>
                      <p:cNvPr id="0" name="Picture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8450" y="3671888"/>
                        <a:ext cx="10033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13">
            <a:extLst>
              <a:ext uri="{FF2B5EF4-FFF2-40B4-BE49-F238E27FC236}">
                <a16:creationId xmlns:a16="http://schemas.microsoft.com/office/drawing/2014/main" id="{BBD02496-E68D-4015-A552-6DFD12089F4E}"/>
              </a:ext>
            </a:extLst>
          </p:cNvPr>
          <p:cNvSpPr txBox="1">
            <a:spLocks noChangeArrowheads="1"/>
          </p:cNvSpPr>
          <p:nvPr/>
        </p:nvSpPr>
        <p:spPr bwMode="auto">
          <a:xfrm>
            <a:off x="6592888" y="3436938"/>
            <a:ext cx="1200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6600"/>
                </a:solidFill>
              </a:rPr>
              <a:t>复频率</a:t>
            </a:r>
          </a:p>
          <a:p>
            <a:pPr algn="ctr" eaLnBrk="1" hangingPunct="1">
              <a:spcBef>
                <a:spcPct val="50000"/>
              </a:spcBef>
            </a:pPr>
            <a:r>
              <a:rPr lang="zh-CN" altLang="en-US" sz="2400" b="1">
                <a:solidFill>
                  <a:srgbClr val="006600"/>
                </a:solidFill>
              </a:rPr>
              <a:t>变换</a:t>
            </a:r>
          </a:p>
        </p:txBody>
      </p:sp>
      <p:sp>
        <p:nvSpPr>
          <p:cNvPr id="17" name="AutoShape 15">
            <a:extLst>
              <a:ext uri="{FF2B5EF4-FFF2-40B4-BE49-F238E27FC236}">
                <a16:creationId xmlns:a16="http://schemas.microsoft.com/office/drawing/2014/main" id="{F52CB6BF-B1C1-4A6D-B7A2-732F43587EE4}"/>
              </a:ext>
            </a:extLst>
          </p:cNvPr>
          <p:cNvSpPr>
            <a:spLocks noChangeArrowheads="1"/>
          </p:cNvSpPr>
          <p:nvPr/>
        </p:nvSpPr>
        <p:spPr bwMode="auto">
          <a:xfrm>
            <a:off x="2919412" y="3183731"/>
            <a:ext cx="3444875" cy="1449387"/>
          </a:xfrm>
          <a:prstGeom prst="roundRect">
            <a:avLst>
              <a:gd name="adj" fmla="val 16667"/>
            </a:avLst>
          </a:prstGeom>
          <a:solidFill>
            <a:srgbClr val="CCFFFF">
              <a:alpha val="80000"/>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ppt_w/2"/>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vertical)">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ppt_x</p:attrName>
                                        </p:attrNameLst>
                                      </p:cBhvr>
                                      <p:tavLst>
                                        <p:tav tm="0">
                                          <p:val>
                                            <p:strVal val="#ppt_x-#ppt_w/2"/>
                                          </p:val>
                                        </p:tav>
                                        <p:tav tm="100000">
                                          <p:val>
                                            <p:strVal val="#ppt_x"/>
                                          </p:val>
                                        </p:tav>
                                      </p:tavLst>
                                    </p:anim>
                                    <p:anim calcmode="lin" valueType="num">
                                      <p:cBhvr>
                                        <p:cTn id="31" dur="500" fill="hold"/>
                                        <p:tgtEl>
                                          <p:spTgt spid="11"/>
                                        </p:tgtEl>
                                        <p:attrNameLst>
                                          <p:attrName>ppt_y</p:attrName>
                                        </p:attrNameLst>
                                      </p:cBhvr>
                                      <p:tavLst>
                                        <p:tav tm="0">
                                          <p:val>
                                            <p:strVal val="#ppt_y"/>
                                          </p:val>
                                        </p:tav>
                                        <p:tav tm="100000">
                                          <p:val>
                                            <p:strVal val="#ppt_y"/>
                                          </p:val>
                                        </p:tav>
                                      </p:tavLst>
                                    </p:anim>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linds(vertical)">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vertical)">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12" grpId="0" autoUpdateAnimBg="0"/>
      <p:bldP spid="16" grpId="0" autoUpdateAnimBg="0"/>
      <p:bldP spid="1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7309811-EB1A-4773-BCF5-D59B5672F97D}"/>
              </a:ext>
            </a:extLst>
          </p:cNvPr>
          <p:cNvSpPr>
            <a:spLocks noGrp="1"/>
          </p:cNvSpPr>
          <p:nvPr>
            <p:ph type="title"/>
          </p:nvPr>
        </p:nvSpPr>
        <p:spPr/>
        <p:txBody>
          <a:bodyPr/>
          <a:lstStyle/>
          <a:p>
            <a:pPr>
              <a:defRPr/>
            </a:pPr>
            <a:r>
              <a:rPr lang="zh-CN" altLang="en-US" sz="3200" kern="1200" dirty="0">
                <a:solidFill>
                  <a:schemeClr val="accent1">
                    <a:lumMod val="50000"/>
                  </a:schemeClr>
                </a:solidFill>
                <a:latin typeface="Arial" pitchFamily="34" charset="0"/>
              </a:rPr>
              <a:t>复频率变换应满足两个条件：</a:t>
            </a:r>
            <a:endParaRPr lang="zh-CN" altLang="en-US" sz="3200" dirty="0">
              <a:solidFill>
                <a:schemeClr val="accent1">
                  <a:lumMod val="50000"/>
                </a:schemeClr>
              </a:solidFill>
            </a:endParaRPr>
          </a:p>
        </p:txBody>
      </p:sp>
      <p:sp>
        <p:nvSpPr>
          <p:cNvPr id="4" name="内容占位符 3">
            <a:extLst>
              <a:ext uri="{FF2B5EF4-FFF2-40B4-BE49-F238E27FC236}">
                <a16:creationId xmlns:a16="http://schemas.microsoft.com/office/drawing/2014/main" id="{E18150B9-E1E8-484C-832E-2BC82E51CB72}"/>
              </a:ext>
            </a:extLst>
          </p:cNvPr>
          <p:cNvSpPr>
            <a:spLocks noGrp="1"/>
          </p:cNvSpPr>
          <p:nvPr>
            <p:ph idx="1"/>
          </p:nvPr>
        </p:nvSpPr>
        <p:spPr/>
        <p:txBody>
          <a:bodyPr/>
          <a:lstStyle/>
          <a:p>
            <a:pPr marL="0" indent="0" eaLnBrk="1" hangingPunct="1">
              <a:lnSpc>
                <a:spcPct val="110000"/>
              </a:lnSpc>
              <a:spcBef>
                <a:spcPts val="500"/>
              </a:spcBef>
              <a:buClrTx/>
              <a:buSzTx/>
              <a:buFont typeface="Wingdings" panose="05000000000000000000" pitchFamily="2" charset="2"/>
              <a:buNone/>
              <a:defRPr/>
            </a:pPr>
            <a:r>
              <a:rPr lang="zh-CN" altLang="en-US" sz="2800" kern="1200" dirty="0">
                <a:solidFill>
                  <a:schemeClr val="bg2">
                    <a:lumMod val="60000"/>
                    <a:lumOff val="40000"/>
                  </a:schemeClr>
                </a:solidFill>
                <a:latin typeface="Arial" pitchFamily="34" charset="0"/>
              </a:rPr>
              <a:t>（</a:t>
            </a:r>
            <a:r>
              <a:rPr lang="en-US" altLang="zh-CN" sz="2800" kern="1200" dirty="0">
                <a:solidFill>
                  <a:schemeClr val="bg2">
                    <a:lumMod val="60000"/>
                    <a:lumOff val="40000"/>
                  </a:schemeClr>
                </a:solidFill>
                <a:latin typeface="Arial" pitchFamily="34" charset="0"/>
              </a:rPr>
              <a:t>1</a:t>
            </a:r>
            <a:r>
              <a:rPr lang="zh-CN" altLang="en-US" sz="2800" kern="1200" dirty="0">
                <a:solidFill>
                  <a:schemeClr val="bg2">
                    <a:lumMod val="60000"/>
                    <a:lumOff val="40000"/>
                  </a:schemeClr>
                </a:solidFill>
                <a:latin typeface="Arial" pitchFamily="34" charset="0"/>
              </a:rPr>
              <a:t>）变换后的模拟滤波器仍是有理函数。</a:t>
            </a:r>
            <a:endParaRPr lang="en-US" altLang="zh-CN" sz="2800" kern="1200" dirty="0">
              <a:solidFill>
                <a:schemeClr val="bg2">
                  <a:lumMod val="60000"/>
                  <a:lumOff val="40000"/>
                </a:schemeClr>
              </a:solidFill>
              <a:latin typeface="Arial" pitchFamily="34" charset="0"/>
            </a:endParaRPr>
          </a:p>
          <a:p>
            <a:pPr marL="0" indent="0" eaLnBrk="1" hangingPunct="1">
              <a:lnSpc>
                <a:spcPct val="110000"/>
              </a:lnSpc>
              <a:spcBef>
                <a:spcPts val="500"/>
              </a:spcBef>
              <a:buClrTx/>
              <a:buSzTx/>
              <a:buFont typeface="Wingdings" panose="05000000000000000000" pitchFamily="2" charset="2"/>
              <a:buNone/>
              <a:defRPr/>
            </a:pPr>
            <a:r>
              <a:rPr lang="en-US" altLang="zh-CN" sz="2800" kern="1200" dirty="0">
                <a:solidFill>
                  <a:srgbClr val="000000"/>
                </a:solidFill>
                <a:latin typeface="Arial" pitchFamily="34" charset="0"/>
              </a:rPr>
              <a:t>	</a:t>
            </a:r>
          </a:p>
          <a:p>
            <a:pPr marL="0" indent="0" eaLnBrk="1" hangingPunct="1">
              <a:lnSpc>
                <a:spcPct val="110000"/>
              </a:lnSpc>
              <a:spcBef>
                <a:spcPts val="1500"/>
              </a:spcBef>
              <a:buClrTx/>
              <a:buSzTx/>
              <a:buFont typeface="Wingdings" panose="05000000000000000000" pitchFamily="2" charset="2"/>
              <a:buNone/>
              <a:defRPr/>
            </a:pPr>
            <a:r>
              <a:rPr lang="zh-CN" altLang="en-US" sz="2800" kern="1200" dirty="0">
                <a:solidFill>
                  <a:schemeClr val="bg2">
                    <a:lumMod val="60000"/>
                    <a:lumOff val="40000"/>
                  </a:schemeClr>
                </a:solidFill>
                <a:latin typeface="Arial" pitchFamily="34" charset="0"/>
              </a:rPr>
              <a:t>（</a:t>
            </a:r>
            <a:r>
              <a:rPr lang="en-US" altLang="zh-CN" sz="2800" kern="1200" dirty="0">
                <a:solidFill>
                  <a:schemeClr val="bg2">
                    <a:lumMod val="60000"/>
                    <a:lumOff val="40000"/>
                  </a:schemeClr>
                </a:solidFill>
                <a:latin typeface="Arial" pitchFamily="34" charset="0"/>
              </a:rPr>
              <a:t>2</a:t>
            </a:r>
            <a:r>
              <a:rPr lang="zh-CN" altLang="en-US" sz="2800" kern="1200" dirty="0">
                <a:solidFill>
                  <a:schemeClr val="bg2">
                    <a:lumMod val="60000"/>
                    <a:lumOff val="40000"/>
                  </a:schemeClr>
                </a:solidFill>
                <a:latin typeface="Arial" pitchFamily="34" charset="0"/>
              </a:rPr>
              <a:t>）变换后的模拟滤波器仍是稳定的。</a:t>
            </a:r>
            <a:endParaRPr lang="en-US" altLang="zh-CN" sz="2800" kern="1200" dirty="0">
              <a:solidFill>
                <a:schemeClr val="bg2">
                  <a:lumMod val="60000"/>
                  <a:lumOff val="40000"/>
                </a:schemeClr>
              </a:solidFill>
              <a:latin typeface="Arial" pitchFamily="34" charset="0"/>
            </a:endParaRPr>
          </a:p>
          <a:p>
            <a:pPr marL="792000" indent="0" eaLnBrk="1" hangingPunct="1">
              <a:lnSpc>
                <a:spcPct val="110000"/>
              </a:lnSpc>
              <a:spcBef>
                <a:spcPts val="500"/>
              </a:spcBef>
              <a:buClrTx/>
              <a:buSzTx/>
              <a:buFont typeface="Wingdings" panose="05000000000000000000" pitchFamily="2" charset="2"/>
              <a:buNone/>
              <a:defRPr/>
            </a:pPr>
            <a:endParaRPr lang="en-US" altLang="zh-CN" sz="2800" kern="1200" dirty="0">
              <a:solidFill>
                <a:srgbClr val="000000"/>
              </a:solidFill>
              <a:latin typeface="Arial" pitchFamily="34" charset="0"/>
            </a:endParaRPr>
          </a:p>
          <a:p>
            <a:pPr>
              <a:defRPr/>
            </a:pPr>
            <a:endParaRPr lang="zh-CN" altLang="en-US" sz="3600" dirty="0"/>
          </a:p>
        </p:txBody>
      </p:sp>
      <p:sp>
        <p:nvSpPr>
          <p:cNvPr id="9" name="动作按钮: 获取信息 8">
            <a:hlinkClick r:id="rId4" action="ppaction://hlinksldjump" highlightClick="1"/>
            <a:extLst>
              <a:ext uri="{FF2B5EF4-FFF2-40B4-BE49-F238E27FC236}">
                <a16:creationId xmlns:a16="http://schemas.microsoft.com/office/drawing/2014/main" id="{F6684810-41D7-4C1E-BB54-BA5D472A37BF}"/>
              </a:ext>
            </a:extLst>
          </p:cNvPr>
          <p:cNvSpPr/>
          <p:nvPr/>
        </p:nvSpPr>
        <p:spPr>
          <a:xfrm>
            <a:off x="8640150" y="6395493"/>
            <a:ext cx="360000" cy="360000"/>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a:extLst>
              <a:ext uri="{FF2B5EF4-FFF2-40B4-BE49-F238E27FC236}">
                <a16:creationId xmlns:a16="http://schemas.microsoft.com/office/drawing/2014/main" id="{4208D67B-D737-4FDE-91F2-29C172FBAE9F}"/>
              </a:ext>
            </a:extLst>
          </p:cNvPr>
          <p:cNvGrpSpPr/>
          <p:nvPr/>
        </p:nvGrpSpPr>
        <p:grpSpPr>
          <a:xfrm>
            <a:off x="1371684" y="2520688"/>
            <a:ext cx="6172038" cy="527580"/>
            <a:chOff x="2057466" y="5305827"/>
            <a:chExt cx="6172038" cy="527580"/>
          </a:xfrm>
        </p:grpSpPr>
        <p:sp>
          <p:nvSpPr>
            <p:cNvPr id="10" name="矩形 9">
              <a:extLst>
                <a:ext uri="{FF2B5EF4-FFF2-40B4-BE49-F238E27FC236}">
                  <a16:creationId xmlns:a16="http://schemas.microsoft.com/office/drawing/2014/main" id="{B49F4871-3B68-4BE6-B266-3CBD78ACB4CD}"/>
                </a:ext>
              </a:extLst>
            </p:cNvPr>
            <p:cNvSpPr/>
            <p:nvPr/>
          </p:nvSpPr>
          <p:spPr>
            <a:xfrm>
              <a:off x="2057466" y="5305827"/>
              <a:ext cx="6172038" cy="527580"/>
            </a:xfrm>
            <a:prstGeom prst="rect">
              <a:avLst/>
            </a:prstGeom>
          </p:spPr>
          <p:txBody>
            <a:bodyPr wrap="square">
              <a:spAutoFit/>
            </a:bodyPr>
            <a:lstStyle/>
            <a:p>
              <a:pPr lvl="0">
                <a:lnSpc>
                  <a:spcPct val="110000"/>
                </a:lnSpc>
                <a:spcBef>
                  <a:spcPts val="500"/>
                </a:spcBef>
                <a:defRPr/>
              </a:pPr>
              <a:r>
                <a:rPr lang="zh-CN" altLang="en-US" sz="2800" b="1" dirty="0">
                  <a:solidFill>
                    <a:srgbClr val="000000"/>
                  </a:solidFill>
                  <a:ea typeface="宋体"/>
                </a:rPr>
                <a:t>即要求从</a:t>
              </a:r>
              <a:r>
                <a:rPr lang="en-US" altLang="zh-CN" sz="2800" b="1" dirty="0">
                  <a:solidFill>
                    <a:srgbClr val="000000"/>
                  </a:solidFill>
                  <a:ea typeface="宋体"/>
                </a:rPr>
                <a:t>   </a:t>
              </a:r>
              <a:r>
                <a:rPr lang="zh-CN" altLang="en-US" sz="2800" b="1" dirty="0">
                  <a:solidFill>
                    <a:srgbClr val="000000"/>
                  </a:solidFill>
                  <a:ea typeface="宋体"/>
                </a:rPr>
                <a:t>到</a:t>
              </a:r>
              <a:r>
                <a:rPr lang="en-US" altLang="zh-CN" sz="2800" b="1" i="1" dirty="0">
                  <a:solidFill>
                    <a:srgbClr val="000000"/>
                  </a:solidFill>
                  <a:latin typeface="Times New Roman"/>
                  <a:ea typeface="宋体"/>
                </a:rPr>
                <a:t>s</a:t>
              </a:r>
              <a:r>
                <a:rPr lang="zh-CN" altLang="en-US" sz="2800" b="1" dirty="0">
                  <a:solidFill>
                    <a:srgbClr val="000000"/>
                  </a:solidFill>
                  <a:ea typeface="宋体"/>
                </a:rPr>
                <a:t>的变换函数是有理函数。</a:t>
              </a:r>
              <a:endParaRPr lang="en-US" altLang="zh-CN" sz="2800" b="1" dirty="0">
                <a:solidFill>
                  <a:srgbClr val="000000"/>
                </a:solidFill>
                <a:ea typeface="宋体"/>
              </a:endParaRPr>
            </a:p>
          </p:txBody>
        </p:sp>
        <p:graphicFrame>
          <p:nvGraphicFramePr>
            <p:cNvPr id="12" name="Object 6">
              <a:extLst>
                <a:ext uri="{FF2B5EF4-FFF2-40B4-BE49-F238E27FC236}">
                  <a16:creationId xmlns:a16="http://schemas.microsoft.com/office/drawing/2014/main" id="{28CC086F-88FF-47D8-A75B-C97DAE235117}"/>
                </a:ext>
              </a:extLst>
            </p:cNvPr>
            <p:cNvGraphicFramePr>
              <a:graphicFrameLocks noChangeAspect="1"/>
            </p:cNvGraphicFramePr>
            <p:nvPr>
              <p:extLst>
                <p:ext uri="{D42A27DB-BD31-4B8C-83A1-F6EECF244321}">
                  <p14:modId xmlns:p14="http://schemas.microsoft.com/office/powerpoint/2010/main" val="2633235793"/>
                </p:ext>
              </p:extLst>
            </p:nvPr>
          </p:nvGraphicFramePr>
          <p:xfrm>
            <a:off x="3581426" y="5360067"/>
            <a:ext cx="322263" cy="419100"/>
          </p:xfrm>
          <a:graphic>
            <a:graphicData uri="http://schemas.openxmlformats.org/presentationml/2006/ole">
              <mc:AlternateContent xmlns:mc="http://schemas.openxmlformats.org/markup-compatibility/2006">
                <mc:Choice xmlns:v="urn:schemas-microsoft-com:vml" Requires="v">
                  <p:oleObj spid="_x0000_s14880" name="Equation" r:id="rId5" imgW="3048000" imgH="3962400" progId="Equation.DSMT4">
                    <p:embed/>
                  </p:oleObj>
                </mc:Choice>
                <mc:Fallback>
                  <p:oleObj name="Equation" r:id="rId5" imgW="3048000" imgH="3962400" progId="Equation.DSMT4">
                    <p:embed/>
                    <p:pic>
                      <p:nvPicPr>
                        <p:cNvPr id="0" name="Picture 2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26" y="5360067"/>
                          <a:ext cx="3222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组合 19">
            <a:extLst>
              <a:ext uri="{FF2B5EF4-FFF2-40B4-BE49-F238E27FC236}">
                <a16:creationId xmlns:a16="http://schemas.microsoft.com/office/drawing/2014/main" id="{645C8A9B-6C6F-47F2-9970-D786990AB507}"/>
              </a:ext>
            </a:extLst>
          </p:cNvPr>
          <p:cNvGrpSpPr/>
          <p:nvPr/>
        </p:nvGrpSpPr>
        <p:grpSpPr>
          <a:xfrm>
            <a:off x="457308" y="3703770"/>
            <a:ext cx="8229600" cy="1508128"/>
            <a:chOff x="2133664" y="539219"/>
            <a:chExt cx="8229600" cy="1508128"/>
          </a:xfrm>
        </p:grpSpPr>
        <p:sp>
          <p:nvSpPr>
            <p:cNvPr id="14" name="矩形 13">
              <a:extLst>
                <a:ext uri="{FF2B5EF4-FFF2-40B4-BE49-F238E27FC236}">
                  <a16:creationId xmlns:a16="http://schemas.microsoft.com/office/drawing/2014/main" id="{2D63666E-03F1-4142-92A4-9D905DB92584}"/>
                </a:ext>
              </a:extLst>
            </p:cNvPr>
            <p:cNvSpPr/>
            <p:nvPr/>
          </p:nvSpPr>
          <p:spPr>
            <a:xfrm>
              <a:off x="2133664" y="539219"/>
              <a:ext cx="8229600" cy="1473673"/>
            </a:xfrm>
            <a:prstGeom prst="rect">
              <a:avLst/>
            </a:prstGeom>
          </p:spPr>
          <p:txBody>
            <a:bodyPr wrap="square">
              <a:spAutoFit/>
            </a:bodyPr>
            <a:lstStyle/>
            <a:p>
              <a:pPr marL="792000" lvl="0">
                <a:lnSpc>
                  <a:spcPct val="110000"/>
                </a:lnSpc>
                <a:spcBef>
                  <a:spcPts val="500"/>
                </a:spcBef>
                <a:defRPr/>
              </a:pPr>
              <a:r>
                <a:rPr lang="en-US" altLang="zh-CN" sz="2800" b="1" dirty="0">
                  <a:solidFill>
                    <a:srgbClr val="000000"/>
                  </a:solidFill>
                  <a:ea typeface="宋体"/>
                </a:rPr>
                <a:t>	</a:t>
              </a:r>
              <a:r>
                <a:rPr lang="zh-CN" altLang="en-US" sz="2800" b="1" dirty="0">
                  <a:solidFill>
                    <a:srgbClr val="000000"/>
                  </a:solidFill>
                  <a:ea typeface="宋体"/>
                </a:rPr>
                <a:t>即要求   的左半平面映射到</a:t>
              </a:r>
              <a:r>
                <a:rPr lang="en-US" altLang="zh-CN" sz="2800" b="1" i="1" dirty="0">
                  <a:solidFill>
                    <a:srgbClr val="000000"/>
                  </a:solidFill>
                  <a:latin typeface="Times New Roman"/>
                  <a:ea typeface="宋体"/>
                </a:rPr>
                <a:t>s</a:t>
              </a:r>
              <a:r>
                <a:rPr lang="zh-CN" altLang="en-US" sz="2800" b="1" dirty="0">
                  <a:solidFill>
                    <a:srgbClr val="000000"/>
                  </a:solidFill>
                  <a:ea typeface="宋体"/>
                </a:rPr>
                <a:t>的左半平面，的右半平面映射到</a:t>
              </a:r>
              <a:r>
                <a:rPr lang="en-US" altLang="zh-CN" sz="2800" b="1" i="1" dirty="0">
                  <a:solidFill>
                    <a:srgbClr val="000000"/>
                  </a:solidFill>
                  <a:latin typeface="Times New Roman"/>
                  <a:ea typeface="宋体"/>
                </a:rPr>
                <a:t>s</a:t>
              </a:r>
              <a:r>
                <a:rPr lang="zh-CN" altLang="en-US" sz="2800" b="1" dirty="0">
                  <a:solidFill>
                    <a:srgbClr val="000000"/>
                  </a:solidFill>
                  <a:ea typeface="宋体"/>
                </a:rPr>
                <a:t>的右半平面，虚轴     映射到虚轴     。</a:t>
              </a:r>
              <a:endParaRPr lang="en-US" altLang="zh-CN" sz="2800" b="1" dirty="0">
                <a:solidFill>
                  <a:srgbClr val="000000"/>
                </a:solidFill>
                <a:ea typeface="宋体"/>
              </a:endParaRPr>
            </a:p>
          </p:txBody>
        </p:sp>
        <p:graphicFrame>
          <p:nvGraphicFramePr>
            <p:cNvPr id="16" name="Object 4">
              <a:extLst>
                <a:ext uri="{FF2B5EF4-FFF2-40B4-BE49-F238E27FC236}">
                  <a16:creationId xmlns:a16="http://schemas.microsoft.com/office/drawing/2014/main" id="{036736CF-3374-4D53-9945-89F2F4F4A963}"/>
                </a:ext>
              </a:extLst>
            </p:cNvPr>
            <p:cNvGraphicFramePr>
              <a:graphicFrameLocks noChangeAspect="1"/>
            </p:cNvGraphicFramePr>
            <p:nvPr>
              <p:extLst>
                <p:ext uri="{D42A27DB-BD31-4B8C-83A1-F6EECF244321}">
                  <p14:modId xmlns:p14="http://schemas.microsoft.com/office/powerpoint/2010/main" val="2003554997"/>
                </p:ext>
              </p:extLst>
            </p:nvPr>
          </p:nvGraphicFramePr>
          <p:xfrm>
            <a:off x="4191010" y="623687"/>
            <a:ext cx="322263" cy="419100"/>
          </p:xfrm>
          <a:graphic>
            <a:graphicData uri="http://schemas.openxmlformats.org/presentationml/2006/ole">
              <mc:AlternateContent xmlns:mc="http://schemas.openxmlformats.org/markup-compatibility/2006">
                <mc:Choice xmlns:v="urn:schemas-microsoft-com:vml" Requires="v">
                  <p:oleObj spid="_x0000_s14881" name="Equation" r:id="rId7" imgW="3048000" imgH="3962400" progId="Equation.DSMT4">
                    <p:embed/>
                  </p:oleObj>
                </mc:Choice>
                <mc:Fallback>
                  <p:oleObj name="Equation" r:id="rId7" imgW="3048000" imgH="3962400" progId="Equation.DSMT4">
                    <p:embed/>
                    <p:pic>
                      <p:nvPicPr>
                        <p:cNvPr id="0" name="Picture 2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1010" y="623687"/>
                          <a:ext cx="3222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4">
              <a:extLst>
                <a:ext uri="{FF2B5EF4-FFF2-40B4-BE49-F238E27FC236}">
                  <a16:creationId xmlns:a16="http://schemas.microsoft.com/office/drawing/2014/main" id="{4A652372-2AFA-460E-8623-EDC30B00F946}"/>
                </a:ext>
              </a:extLst>
            </p:cNvPr>
            <p:cNvGraphicFramePr>
              <a:graphicFrameLocks noChangeAspect="1"/>
            </p:cNvGraphicFramePr>
            <p:nvPr>
              <p:extLst>
                <p:ext uri="{D42A27DB-BD31-4B8C-83A1-F6EECF244321}">
                  <p14:modId xmlns:p14="http://schemas.microsoft.com/office/powerpoint/2010/main" val="2847588425"/>
                </p:ext>
              </p:extLst>
            </p:nvPr>
          </p:nvGraphicFramePr>
          <p:xfrm>
            <a:off x="9372474" y="623687"/>
            <a:ext cx="322263" cy="419100"/>
          </p:xfrm>
          <a:graphic>
            <a:graphicData uri="http://schemas.openxmlformats.org/presentationml/2006/ole">
              <mc:AlternateContent xmlns:mc="http://schemas.openxmlformats.org/markup-compatibility/2006">
                <mc:Choice xmlns:v="urn:schemas-microsoft-com:vml" Requires="v">
                  <p:oleObj spid="_x0000_s14882" name="Equation" r:id="rId9" imgW="3048000" imgH="3962400" progId="Equation.DSMT4">
                    <p:embed/>
                  </p:oleObj>
                </mc:Choice>
                <mc:Fallback>
                  <p:oleObj name="Equation" r:id="rId9" imgW="3048000" imgH="3962400" progId="Equation.DSMT4">
                    <p:embed/>
                    <p:pic>
                      <p:nvPicPr>
                        <p:cNvPr id="0" name="Picture 2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72474" y="623687"/>
                          <a:ext cx="3222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5">
              <a:extLst>
                <a:ext uri="{FF2B5EF4-FFF2-40B4-BE49-F238E27FC236}">
                  <a16:creationId xmlns:a16="http://schemas.microsoft.com/office/drawing/2014/main" id="{3C35914F-FD61-4844-ACD6-87A3DB27EF84}"/>
                </a:ext>
              </a:extLst>
            </p:cNvPr>
            <p:cNvGraphicFramePr>
              <a:graphicFrameLocks noChangeAspect="1"/>
            </p:cNvGraphicFramePr>
            <p:nvPr>
              <p:extLst>
                <p:ext uri="{D42A27DB-BD31-4B8C-83A1-F6EECF244321}">
                  <p14:modId xmlns:p14="http://schemas.microsoft.com/office/powerpoint/2010/main" val="2863936931"/>
                </p:ext>
              </p:extLst>
            </p:nvPr>
          </p:nvGraphicFramePr>
          <p:xfrm>
            <a:off x="8404109" y="1047798"/>
            <a:ext cx="587375" cy="552450"/>
          </p:xfrm>
          <a:graphic>
            <a:graphicData uri="http://schemas.openxmlformats.org/presentationml/2006/ole">
              <mc:AlternateContent xmlns:mc="http://schemas.openxmlformats.org/markup-compatibility/2006">
                <mc:Choice xmlns:v="urn:schemas-microsoft-com:vml" Requires="v">
                  <p:oleObj spid="_x0000_s14883" name="Equation" r:id="rId10" imgW="5181600" imgH="4876800" progId="Equation.DSMT4">
                    <p:embed/>
                  </p:oleObj>
                </mc:Choice>
                <mc:Fallback>
                  <p:oleObj name="Equation" r:id="rId10" imgW="5181600" imgH="4876800" progId="Equation.DSMT4">
                    <p:embed/>
                    <p:pic>
                      <p:nvPicPr>
                        <p:cNvPr id="0" name="Picture 28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04109" y="1047798"/>
                          <a:ext cx="5873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5">
              <a:extLst>
                <a:ext uri="{FF2B5EF4-FFF2-40B4-BE49-F238E27FC236}">
                  <a16:creationId xmlns:a16="http://schemas.microsoft.com/office/drawing/2014/main" id="{E46D74CA-94EF-4942-A4C3-1CDB6A76C520}"/>
                </a:ext>
              </a:extLst>
            </p:cNvPr>
            <p:cNvGraphicFramePr>
              <a:graphicFrameLocks noChangeAspect="1"/>
            </p:cNvGraphicFramePr>
            <p:nvPr>
              <p:extLst>
                <p:ext uri="{D42A27DB-BD31-4B8C-83A1-F6EECF244321}">
                  <p14:modId xmlns:p14="http://schemas.microsoft.com/office/powerpoint/2010/main" val="1642570623"/>
                </p:ext>
              </p:extLst>
            </p:nvPr>
          </p:nvGraphicFramePr>
          <p:xfrm>
            <a:off x="3679833" y="1494897"/>
            <a:ext cx="587375" cy="552450"/>
          </p:xfrm>
          <a:graphic>
            <a:graphicData uri="http://schemas.openxmlformats.org/presentationml/2006/ole">
              <mc:AlternateContent xmlns:mc="http://schemas.openxmlformats.org/markup-compatibility/2006">
                <mc:Choice xmlns:v="urn:schemas-microsoft-com:vml" Requires="v">
                  <p:oleObj spid="_x0000_s14884" name="Equation" r:id="rId12" imgW="5181600" imgH="4876800" progId="Equation.DSMT4">
                    <p:embed/>
                  </p:oleObj>
                </mc:Choice>
                <mc:Fallback>
                  <p:oleObj name="Equation" r:id="rId12" imgW="5181600" imgH="4876800" progId="Equation.DSMT4">
                    <p:embed/>
                    <p:pic>
                      <p:nvPicPr>
                        <p:cNvPr id="0" name="Picture 2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79833" y="1494897"/>
                          <a:ext cx="5873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275596C-704F-4D2B-944D-4CCF8E714F6D}"/>
              </a:ext>
            </a:extLst>
          </p:cNvPr>
          <p:cNvGrpSpPr/>
          <p:nvPr/>
        </p:nvGrpSpPr>
        <p:grpSpPr>
          <a:xfrm>
            <a:off x="2914954" y="1340768"/>
            <a:ext cx="6193550" cy="5307106"/>
            <a:chOff x="2914954" y="1340768"/>
            <a:chExt cx="6193550" cy="5307106"/>
          </a:xfrm>
        </p:grpSpPr>
        <p:pic>
          <p:nvPicPr>
            <p:cNvPr id="3" name="图片 2">
              <a:extLst>
                <a:ext uri="{FF2B5EF4-FFF2-40B4-BE49-F238E27FC236}">
                  <a16:creationId xmlns:a16="http://schemas.microsoft.com/office/drawing/2014/main" id="{25DAB03D-1361-4FE4-8022-CEE95781463B}"/>
                </a:ext>
              </a:extLst>
            </p:cNvPr>
            <p:cNvPicPr>
              <a:picLocks noChangeAspect="1"/>
            </p:cNvPicPr>
            <p:nvPr/>
          </p:nvPicPr>
          <p:blipFill>
            <a:blip r:embed="rId3"/>
            <a:stretch>
              <a:fillRect/>
            </a:stretch>
          </p:blipFill>
          <p:spPr>
            <a:xfrm>
              <a:off x="2914954" y="1340768"/>
              <a:ext cx="6193550" cy="5292000"/>
            </a:xfrm>
            <a:prstGeom prst="rect">
              <a:avLst/>
            </a:prstGeom>
          </p:spPr>
        </p:pic>
        <p:sp>
          <p:nvSpPr>
            <p:cNvPr id="2" name="矩形 1">
              <a:extLst>
                <a:ext uri="{FF2B5EF4-FFF2-40B4-BE49-F238E27FC236}">
                  <a16:creationId xmlns:a16="http://schemas.microsoft.com/office/drawing/2014/main" id="{97321618-6C10-41C2-8C11-21487509C326}"/>
                </a:ext>
              </a:extLst>
            </p:cNvPr>
            <p:cNvSpPr/>
            <p:nvPr/>
          </p:nvSpPr>
          <p:spPr>
            <a:xfrm>
              <a:off x="5292080" y="6309320"/>
              <a:ext cx="513282" cy="338554"/>
            </a:xfrm>
            <a:prstGeom prst="rect">
              <a:avLst/>
            </a:prstGeom>
          </p:spPr>
          <p:txBody>
            <a:bodyPr wrap="none">
              <a:spAutoFit/>
            </a:bodyPr>
            <a:lstStyle/>
            <a:p>
              <a:r>
                <a:rPr lang="en-US" altLang="zh-CN" sz="1600" i="1" dirty="0">
                  <a:latin typeface="Symbol" pitchFamily="18" charset="2"/>
                </a:rPr>
                <a:t>-w</a:t>
              </a:r>
              <a:r>
                <a:rPr lang="en-US" altLang="zh-CN" sz="1600" baseline="-25000" dirty="0"/>
                <a:t>p</a:t>
              </a:r>
              <a:endParaRPr lang="zh-CN" altLang="en-US" dirty="0"/>
            </a:p>
          </p:txBody>
        </p:sp>
        <p:sp>
          <p:nvSpPr>
            <p:cNvPr id="28" name="矩形 27">
              <a:extLst>
                <a:ext uri="{FF2B5EF4-FFF2-40B4-BE49-F238E27FC236}">
                  <a16:creationId xmlns:a16="http://schemas.microsoft.com/office/drawing/2014/main" id="{11B18016-922C-4A11-97B1-D88423BFB7E2}"/>
                </a:ext>
              </a:extLst>
            </p:cNvPr>
            <p:cNvSpPr/>
            <p:nvPr/>
          </p:nvSpPr>
          <p:spPr>
            <a:xfrm>
              <a:off x="5928231" y="6309314"/>
              <a:ext cx="506870" cy="338554"/>
            </a:xfrm>
            <a:prstGeom prst="rect">
              <a:avLst/>
            </a:prstGeom>
          </p:spPr>
          <p:txBody>
            <a:bodyPr wrap="none">
              <a:spAutoFit/>
            </a:bodyPr>
            <a:lstStyle/>
            <a:p>
              <a:r>
                <a:rPr lang="en-US" altLang="zh-CN" sz="1600" i="1" dirty="0">
                  <a:latin typeface="Symbol" pitchFamily="18" charset="2"/>
                </a:rPr>
                <a:t>-</a:t>
              </a:r>
              <a:r>
                <a:rPr lang="en-US" altLang="zh-CN" sz="1600" i="1" dirty="0" err="1">
                  <a:latin typeface="Symbol" pitchFamily="18" charset="2"/>
                </a:rPr>
                <a:t>w</a:t>
              </a:r>
              <a:r>
                <a:rPr lang="en-US" altLang="zh-CN" sz="1600" baseline="-25000" dirty="0" err="1"/>
                <a:t>s</a:t>
              </a:r>
              <a:endParaRPr lang="zh-CN" altLang="en-US" dirty="0"/>
            </a:p>
          </p:txBody>
        </p:sp>
        <p:sp>
          <p:nvSpPr>
            <p:cNvPr id="29" name="矩形 28">
              <a:extLst>
                <a:ext uri="{FF2B5EF4-FFF2-40B4-BE49-F238E27FC236}">
                  <a16:creationId xmlns:a16="http://schemas.microsoft.com/office/drawing/2014/main" id="{4C9B8714-8BB6-4BB0-BBA0-201D7258E1D4}"/>
                </a:ext>
              </a:extLst>
            </p:cNvPr>
            <p:cNvSpPr/>
            <p:nvPr/>
          </p:nvSpPr>
          <p:spPr>
            <a:xfrm rot="16200000">
              <a:off x="4074074" y="3435129"/>
              <a:ext cx="513282" cy="338554"/>
            </a:xfrm>
            <a:prstGeom prst="rect">
              <a:avLst/>
            </a:prstGeom>
          </p:spPr>
          <p:txBody>
            <a:bodyPr wrap="none">
              <a:spAutoFit/>
            </a:bodyPr>
            <a:lstStyle/>
            <a:p>
              <a:r>
                <a:rPr lang="en-US" altLang="zh-CN" sz="1600" i="1" dirty="0">
                  <a:latin typeface="Symbol" pitchFamily="18" charset="2"/>
                </a:rPr>
                <a:t>-w</a:t>
              </a:r>
              <a:r>
                <a:rPr lang="en-US" altLang="zh-CN" sz="1600" baseline="-25000" dirty="0"/>
                <a:t>p</a:t>
              </a:r>
              <a:endParaRPr lang="zh-CN" altLang="en-US" dirty="0"/>
            </a:p>
          </p:txBody>
        </p:sp>
        <p:sp>
          <p:nvSpPr>
            <p:cNvPr id="30" name="矩形 29">
              <a:extLst>
                <a:ext uri="{FF2B5EF4-FFF2-40B4-BE49-F238E27FC236}">
                  <a16:creationId xmlns:a16="http://schemas.microsoft.com/office/drawing/2014/main" id="{89467C48-CA8A-4C36-ABFD-9863B1264DEA}"/>
                </a:ext>
              </a:extLst>
            </p:cNvPr>
            <p:cNvSpPr/>
            <p:nvPr/>
          </p:nvSpPr>
          <p:spPr>
            <a:xfrm rot="16200000">
              <a:off x="4091626" y="4111341"/>
              <a:ext cx="506870" cy="338554"/>
            </a:xfrm>
            <a:prstGeom prst="rect">
              <a:avLst/>
            </a:prstGeom>
          </p:spPr>
          <p:txBody>
            <a:bodyPr wrap="none">
              <a:spAutoFit/>
            </a:bodyPr>
            <a:lstStyle/>
            <a:p>
              <a:r>
                <a:rPr lang="en-US" altLang="zh-CN" sz="1600" i="1" dirty="0">
                  <a:latin typeface="Symbol" pitchFamily="18" charset="2"/>
                </a:rPr>
                <a:t>-</a:t>
              </a:r>
              <a:r>
                <a:rPr lang="en-US" altLang="zh-CN" sz="1600" i="1" dirty="0" err="1">
                  <a:latin typeface="Symbol" pitchFamily="18" charset="2"/>
                </a:rPr>
                <a:t>w</a:t>
              </a:r>
              <a:r>
                <a:rPr lang="en-US" altLang="zh-CN" sz="1600" baseline="-25000" dirty="0" err="1"/>
                <a:t>s</a:t>
              </a:r>
              <a:endParaRPr lang="zh-CN" altLang="en-US" dirty="0"/>
            </a:p>
          </p:txBody>
        </p:sp>
        <p:cxnSp>
          <p:nvCxnSpPr>
            <p:cNvPr id="8" name="直接连接符 7">
              <a:extLst>
                <a:ext uri="{FF2B5EF4-FFF2-40B4-BE49-F238E27FC236}">
                  <a16:creationId xmlns:a16="http://schemas.microsoft.com/office/drawing/2014/main" id="{67267192-A037-4DD8-B436-B6EB305AD283}"/>
                </a:ext>
              </a:extLst>
            </p:cNvPr>
            <p:cNvCxnSpPr/>
            <p:nvPr/>
          </p:nvCxnSpPr>
          <p:spPr>
            <a:xfrm flipV="1">
              <a:off x="4281257" y="3452706"/>
              <a:ext cx="0" cy="1605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AB620ED-0A2D-48D3-81BE-85AE5FD17DD0}"/>
                </a:ext>
              </a:extLst>
            </p:cNvPr>
            <p:cNvCxnSpPr/>
            <p:nvPr/>
          </p:nvCxnSpPr>
          <p:spPr>
            <a:xfrm flipV="1">
              <a:off x="4283968" y="4149080"/>
              <a:ext cx="0" cy="1605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563" name="标题 7">
            <a:extLst>
              <a:ext uri="{FF2B5EF4-FFF2-40B4-BE49-F238E27FC236}">
                <a16:creationId xmlns:a16="http://schemas.microsoft.com/office/drawing/2014/main" id="{A527CF06-2A32-44FF-AB18-62AD814B1D99}"/>
              </a:ext>
            </a:extLst>
          </p:cNvPr>
          <p:cNvSpPr>
            <a:spLocks noGrp="1"/>
          </p:cNvSpPr>
          <p:nvPr>
            <p:ph type="title"/>
          </p:nvPr>
        </p:nvSpPr>
        <p:spPr/>
        <p:txBody>
          <a:bodyPr/>
          <a:lstStyle/>
          <a:p>
            <a:r>
              <a:rPr lang="en-US" altLang="zh-CN" sz="4000" dirty="0"/>
              <a:t>4.2.1 </a:t>
            </a:r>
            <a:r>
              <a:rPr lang="zh-CN" altLang="en-US" sz="4000" dirty="0"/>
              <a:t>模拟高通滤波器的设计</a:t>
            </a:r>
          </a:p>
        </p:txBody>
      </p:sp>
      <p:sp>
        <p:nvSpPr>
          <p:cNvPr id="9" name="Text Box 3">
            <a:extLst>
              <a:ext uri="{FF2B5EF4-FFF2-40B4-BE49-F238E27FC236}">
                <a16:creationId xmlns:a16="http://schemas.microsoft.com/office/drawing/2014/main" id="{8C48110A-9ED2-49C7-AE72-71EACD265F79}"/>
              </a:ext>
            </a:extLst>
          </p:cNvPr>
          <p:cNvSpPr txBox="1">
            <a:spLocks noChangeArrowheads="1"/>
          </p:cNvSpPr>
          <p:nvPr/>
        </p:nvSpPr>
        <p:spPr bwMode="auto">
          <a:xfrm>
            <a:off x="581025" y="1541463"/>
            <a:ext cx="29108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t>（</a:t>
            </a:r>
            <a:r>
              <a:rPr lang="en-US" altLang="zh-CN" sz="2800" b="1" dirty="0"/>
              <a:t>1</a:t>
            </a:r>
            <a:r>
              <a:rPr lang="zh-CN" altLang="en-US" sz="2800" b="1" dirty="0"/>
              <a:t>）变换的原理</a:t>
            </a:r>
          </a:p>
        </p:txBody>
      </p:sp>
      <p:pic>
        <p:nvPicPr>
          <p:cNvPr id="15" name="Object 4">
            <a:extLst>
              <a:ext uri="{FF2B5EF4-FFF2-40B4-BE49-F238E27FC236}">
                <a16:creationId xmlns:a16="http://schemas.microsoft.com/office/drawing/2014/main" id="{77A85477-23B2-4294-B7EF-20FFEA69ED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23" y="3442377"/>
            <a:ext cx="1687513"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B6933A5D-59AF-4F3D-AB7F-2F9C2DB27272}"/>
              </a:ext>
            </a:extLst>
          </p:cNvPr>
          <p:cNvSpPr txBox="1">
            <a:spLocks noChangeArrowheads="1"/>
          </p:cNvSpPr>
          <p:nvPr/>
        </p:nvSpPr>
        <p:spPr bwMode="auto">
          <a:xfrm>
            <a:off x="389554" y="3966155"/>
            <a:ext cx="24542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ω</a:t>
            </a:r>
            <a:r>
              <a:rPr lang="en-US" altLang="zh-CN" sz="2400" b="1" baseline="-25000" dirty="0"/>
              <a:t>0</a:t>
            </a:r>
            <a:r>
              <a:rPr lang="zh-CN" altLang="en-US" sz="2400" b="1" dirty="0"/>
              <a:t>为一正参数，</a:t>
            </a:r>
            <a:endParaRPr lang="en-US" altLang="zh-CN" sz="2400" b="1" dirty="0"/>
          </a:p>
          <a:p>
            <a:pPr eaLnBrk="1" hangingPunct="1"/>
            <a:r>
              <a:rPr lang="en-US" altLang="zh-CN" sz="2400" b="1" dirty="0"/>
              <a:t>     </a:t>
            </a:r>
            <a:r>
              <a:rPr lang="zh-CN" altLang="en-US" sz="2400" b="1" dirty="0"/>
              <a:t>通常取</a:t>
            </a:r>
            <a:r>
              <a:rPr lang="en-US" altLang="zh-CN" sz="2400" b="1" dirty="0"/>
              <a:t>1</a:t>
            </a:r>
            <a:endParaRPr lang="zh-CN" altLang="en-US" sz="2400" b="1" dirty="0"/>
          </a:p>
        </p:txBody>
      </p:sp>
      <p:sp>
        <p:nvSpPr>
          <p:cNvPr id="11" name="矩形 10">
            <a:extLst>
              <a:ext uri="{FF2B5EF4-FFF2-40B4-BE49-F238E27FC236}">
                <a16:creationId xmlns:a16="http://schemas.microsoft.com/office/drawing/2014/main" id="{02835461-981A-4AA7-9368-B5AD647BD431}"/>
              </a:ext>
            </a:extLst>
          </p:cNvPr>
          <p:cNvSpPr/>
          <p:nvPr/>
        </p:nvSpPr>
        <p:spPr>
          <a:xfrm>
            <a:off x="7092280" y="1541463"/>
            <a:ext cx="1872208" cy="1445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5" name="直接连接符 4">
            <a:extLst>
              <a:ext uri="{FF2B5EF4-FFF2-40B4-BE49-F238E27FC236}">
                <a16:creationId xmlns:a16="http://schemas.microsoft.com/office/drawing/2014/main" id="{AB8CBF42-3165-4563-A5E9-AC3BD968A462}"/>
              </a:ext>
            </a:extLst>
          </p:cNvPr>
          <p:cNvCxnSpPr>
            <a:cxnSpLocks/>
          </p:cNvCxnSpPr>
          <p:nvPr/>
        </p:nvCxnSpPr>
        <p:spPr>
          <a:xfrm flipV="1">
            <a:off x="8496008" y="2884785"/>
            <a:ext cx="0" cy="35160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3D521CD-36FC-4EDB-B7B3-9BE0DF14034C}"/>
              </a:ext>
            </a:extLst>
          </p:cNvPr>
          <p:cNvCxnSpPr>
            <a:cxnSpLocks/>
          </p:cNvCxnSpPr>
          <p:nvPr/>
        </p:nvCxnSpPr>
        <p:spPr>
          <a:xfrm flipV="1">
            <a:off x="7272008" y="1980828"/>
            <a:ext cx="0" cy="440050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681C1D4-4D41-4BF3-BA0C-7BFC545A9466}"/>
              </a:ext>
            </a:extLst>
          </p:cNvPr>
          <p:cNvCxnSpPr>
            <a:cxnSpLocks/>
          </p:cNvCxnSpPr>
          <p:nvPr/>
        </p:nvCxnSpPr>
        <p:spPr>
          <a:xfrm flipV="1">
            <a:off x="4248008" y="2884785"/>
            <a:ext cx="4248000"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7BA1399-6A83-4DDA-A6AB-E8C304C0BF53}"/>
              </a:ext>
            </a:extLst>
          </p:cNvPr>
          <p:cNvCxnSpPr>
            <a:cxnSpLocks/>
          </p:cNvCxnSpPr>
          <p:nvPr/>
        </p:nvCxnSpPr>
        <p:spPr>
          <a:xfrm flipV="1">
            <a:off x="4207680" y="1980828"/>
            <a:ext cx="3064328"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DAA20E54-934F-467C-B584-68FAE772B951}"/>
              </a:ext>
            </a:extLst>
          </p:cNvPr>
          <p:cNvSpPr txBox="1"/>
          <p:nvPr/>
        </p:nvSpPr>
        <p:spPr>
          <a:xfrm>
            <a:off x="-77123" y="2285356"/>
            <a:ext cx="3157736" cy="978729"/>
          </a:xfrm>
          <a:prstGeom prst="rect">
            <a:avLst/>
          </a:prstGeom>
          <a:noFill/>
        </p:spPr>
        <p:txBody>
          <a:bodyPr wrap="square" rtlCol="0">
            <a:spAutoFit/>
          </a:bodyPr>
          <a:lstStyle/>
          <a:p>
            <a:pPr>
              <a:lnSpc>
                <a:spcPct val="120000"/>
              </a:lnSpc>
            </a:pPr>
            <a:r>
              <a:rPr lang="zh-CN" altLang="en-US" sz="2400" b="1" dirty="0">
                <a:latin typeface="Times New Roman" pitchFamily="18" charset="0"/>
              </a:rPr>
              <a:t>从高通到低通模拟滤波器的频率变换为</a:t>
            </a:r>
          </a:p>
        </p:txBody>
      </p:sp>
      <p:sp>
        <p:nvSpPr>
          <p:cNvPr id="25" name="矩形 24">
            <a:extLst>
              <a:ext uri="{FF2B5EF4-FFF2-40B4-BE49-F238E27FC236}">
                <a16:creationId xmlns:a16="http://schemas.microsoft.com/office/drawing/2014/main" id="{8910462E-DAD8-4B98-B395-A4485979F730}"/>
              </a:ext>
            </a:extLst>
          </p:cNvPr>
          <p:cNvSpPr/>
          <p:nvPr/>
        </p:nvSpPr>
        <p:spPr>
          <a:xfrm>
            <a:off x="4844557" y="3314289"/>
            <a:ext cx="1872208" cy="1445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28EA3B42-70F0-46D2-BC59-8287B4563BCB}"/>
              </a:ext>
            </a:extLst>
          </p:cNvPr>
          <p:cNvSpPr/>
          <p:nvPr/>
        </p:nvSpPr>
        <p:spPr>
          <a:xfrm>
            <a:off x="4896000" y="4914000"/>
            <a:ext cx="1944216" cy="1445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a:extLst>
              <a:ext uri="{FF2B5EF4-FFF2-40B4-BE49-F238E27FC236}">
                <a16:creationId xmlns:a16="http://schemas.microsoft.com/office/drawing/2014/main" id="{3FF3472E-EBF5-45BF-991C-EC5EFE0E582A}"/>
              </a:ext>
            </a:extLst>
          </p:cNvPr>
          <p:cNvSpPr/>
          <p:nvPr/>
        </p:nvSpPr>
        <p:spPr>
          <a:xfrm rot="16200000">
            <a:off x="2663959" y="3585600"/>
            <a:ext cx="1944216" cy="1152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Line 9">
            <a:extLst>
              <a:ext uri="{FF2B5EF4-FFF2-40B4-BE49-F238E27FC236}">
                <a16:creationId xmlns:a16="http://schemas.microsoft.com/office/drawing/2014/main" id="{963FB201-B02E-4C86-8EA3-03CE16DE5CED}"/>
              </a:ext>
            </a:extLst>
          </p:cNvPr>
          <p:cNvSpPr>
            <a:spLocks noChangeShapeType="1"/>
          </p:cNvSpPr>
          <p:nvPr/>
        </p:nvSpPr>
        <p:spPr bwMode="auto">
          <a:xfrm>
            <a:off x="4427983" y="2996953"/>
            <a:ext cx="4032447" cy="3312368"/>
          </a:xfrm>
          <a:prstGeom prst="line">
            <a:avLst/>
          </a:prstGeom>
          <a:noFill/>
          <a:ln w="952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0">
            <a:extLst>
              <a:ext uri="{FF2B5EF4-FFF2-40B4-BE49-F238E27FC236}">
                <a16:creationId xmlns:a16="http://schemas.microsoft.com/office/drawing/2014/main" id="{C4D6C529-90C6-467C-9C5F-FE89F75BD3D0}"/>
              </a:ext>
            </a:extLst>
          </p:cNvPr>
          <p:cNvSpPr>
            <a:spLocks noChangeShapeType="1"/>
          </p:cNvSpPr>
          <p:nvPr/>
        </p:nvSpPr>
        <p:spPr bwMode="auto">
          <a:xfrm>
            <a:off x="4424535" y="2132857"/>
            <a:ext cx="2833403" cy="4176457"/>
          </a:xfrm>
          <a:prstGeom prst="line">
            <a:avLst/>
          </a:prstGeom>
          <a:noFill/>
          <a:ln w="952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文本框 23">
            <a:extLst>
              <a:ext uri="{FF2B5EF4-FFF2-40B4-BE49-F238E27FC236}">
                <a16:creationId xmlns:a16="http://schemas.microsoft.com/office/drawing/2014/main" id="{6E8711AD-5EA1-4CD9-8AB9-77D2F5D127A1}"/>
              </a:ext>
            </a:extLst>
          </p:cNvPr>
          <p:cNvSpPr txBox="1"/>
          <p:nvPr/>
        </p:nvSpPr>
        <p:spPr>
          <a:xfrm>
            <a:off x="3224287" y="4755852"/>
            <a:ext cx="1563737" cy="1938992"/>
          </a:xfrm>
          <a:prstGeom prst="rect">
            <a:avLst/>
          </a:prstGeom>
          <a:noFill/>
        </p:spPr>
        <p:txBody>
          <a:bodyPr wrap="square" rtlCol="0">
            <a:spAutoFit/>
          </a:bodyPr>
          <a:lstStyle/>
          <a:p>
            <a:pPr>
              <a:lnSpc>
                <a:spcPct val="120000"/>
              </a:lnSpc>
            </a:pPr>
            <a:r>
              <a:rPr lang="zh-CN" altLang="en-US" sz="2000" dirty="0">
                <a:solidFill>
                  <a:srgbClr val="FF0000"/>
                </a:solidFill>
                <a:latin typeface="Times New Roman" pitchFamily="18" charset="0"/>
              </a:rPr>
              <a:t>在对应的频率点上，变换前后两系统的幅度响应相同。</a:t>
            </a:r>
          </a:p>
        </p:txBody>
      </p:sp>
    </p:spTree>
    <p:extLst>
      <p:ext uri="{BB962C8B-B14F-4D97-AF65-F5344CB8AC3E}">
        <p14:creationId xmlns:p14="http://schemas.microsoft.com/office/powerpoint/2010/main" val="2634376000"/>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par>
                                <p:cTn id="34" presetID="22" presetClass="entr" presetSubtype="8"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par>
                                <p:cTn id="42" presetID="2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grpId="0" nodeType="clickEffect">
                                  <p:stCondLst>
                                    <p:cond delay="0"/>
                                  </p:stCondLst>
                                  <p:childTnLst>
                                    <p:animEffect transition="out" filter="wipe(left)">
                                      <p:cBhvr>
                                        <p:cTn id="48" dur="1000"/>
                                        <p:tgtEl>
                                          <p:spTgt spid="11"/>
                                        </p:tgtEl>
                                      </p:cBhvr>
                                    </p:animEffect>
                                    <p:set>
                                      <p:cBhvr>
                                        <p:cTn id="49" dur="1" fill="hold">
                                          <p:stCondLst>
                                            <p:cond delay="999"/>
                                          </p:stCondLst>
                                        </p:cTn>
                                        <p:tgtEl>
                                          <p:spTgt spid="1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2" fill="hold" grpId="0" nodeType="clickEffect">
                                  <p:stCondLst>
                                    <p:cond delay="0"/>
                                  </p:stCondLst>
                                  <p:childTnLst>
                                    <p:animEffect transition="out" filter="wipe(right)">
                                      <p:cBhvr>
                                        <p:cTn id="59" dur="1000"/>
                                        <p:tgtEl>
                                          <p:spTgt spid="25"/>
                                        </p:tgtEl>
                                      </p:cBhvr>
                                    </p:animEffect>
                                    <p:set>
                                      <p:cBhvr>
                                        <p:cTn id="60" dur="1" fill="hold">
                                          <p:stCondLst>
                                            <p:cond delay="999"/>
                                          </p:stCondLst>
                                        </p:cTn>
                                        <p:tgtEl>
                                          <p:spTgt spid="25"/>
                                        </p:tgtEl>
                                        <p:attrNameLst>
                                          <p:attrName>style.visibility</p:attrName>
                                        </p:attrNameLst>
                                      </p:cBhvr>
                                      <p:to>
                                        <p:strVal val="hidden"/>
                                      </p:to>
                                    </p:set>
                                  </p:childTnLst>
                                </p:cTn>
                              </p:par>
                              <p:par>
                                <p:cTn id="61" presetID="22" presetClass="exit" presetSubtype="2" fill="hold" grpId="0" nodeType="withEffect">
                                  <p:stCondLst>
                                    <p:cond delay="0"/>
                                  </p:stCondLst>
                                  <p:childTnLst>
                                    <p:animEffect transition="out" filter="wipe(right)">
                                      <p:cBhvr>
                                        <p:cTn id="62" dur="1000"/>
                                        <p:tgtEl>
                                          <p:spTgt spid="26"/>
                                        </p:tgtEl>
                                      </p:cBhvr>
                                    </p:animEffect>
                                    <p:set>
                                      <p:cBhvr>
                                        <p:cTn id="63" dur="1" fill="hold">
                                          <p:stCondLst>
                                            <p:cond delay="999"/>
                                          </p:stCondLst>
                                        </p:cTn>
                                        <p:tgtEl>
                                          <p:spTgt spid="26"/>
                                        </p:tgtEl>
                                        <p:attrNameLst>
                                          <p:attrName>style.visibility</p:attrName>
                                        </p:attrNameLst>
                                      </p:cBhvr>
                                      <p:to>
                                        <p:strVal val="hidden"/>
                                      </p:to>
                                    </p:set>
                                  </p:childTnLst>
                                </p:cTn>
                              </p:par>
                              <p:par>
                                <p:cTn id="64" presetID="22" presetClass="exit" presetSubtype="4" fill="hold" grpId="0" nodeType="withEffect">
                                  <p:stCondLst>
                                    <p:cond delay="0"/>
                                  </p:stCondLst>
                                  <p:childTnLst>
                                    <p:animEffect transition="out" filter="wipe(down)">
                                      <p:cBhvr>
                                        <p:cTn id="65" dur="1000"/>
                                        <p:tgtEl>
                                          <p:spTgt spid="27"/>
                                        </p:tgtEl>
                                      </p:cBhvr>
                                    </p:animEffect>
                                    <p:set>
                                      <p:cBhvr>
                                        <p:cTn id="66" dur="1" fill="hold">
                                          <p:stCondLst>
                                            <p:cond delay="999"/>
                                          </p:stCondLst>
                                        </p:cTn>
                                        <p:tgtEl>
                                          <p:spTgt spid="2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blinds(horizontal)">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linds(horizontal)">
                                      <p:cBhvr>
                                        <p:cTn id="7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animBg="1"/>
      <p:bldP spid="23" grpId="0"/>
      <p:bldP spid="25" grpId="0" animBg="1"/>
      <p:bldP spid="26" grpId="0" animBg="1"/>
      <p:bldP spid="27" grpId="0" animBg="1"/>
      <p:bldP spid="19" grpId="0" animBg="1"/>
      <p:bldP spid="20" grpId="0" animBg="1"/>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1357290" y="1928802"/>
          <a:ext cx="6572295" cy="3617612"/>
        </p:xfrm>
        <a:graphic>
          <a:graphicData uri="http://schemas.openxmlformats.org/drawingml/2006/table">
            <a:tbl>
              <a:tblPr firstRow="1" bandRow="1">
                <a:tableStyleId>{5C22544A-7EE6-4342-B048-85BDC9FD1C3A}</a:tableStyleId>
              </a:tblPr>
              <a:tblGrid>
                <a:gridCol w="2190765">
                  <a:extLst>
                    <a:ext uri="{9D8B030D-6E8A-4147-A177-3AD203B41FA5}">
                      <a16:colId xmlns:a16="http://schemas.microsoft.com/office/drawing/2014/main" val="20000"/>
                    </a:ext>
                  </a:extLst>
                </a:gridCol>
                <a:gridCol w="2190765">
                  <a:extLst>
                    <a:ext uri="{9D8B030D-6E8A-4147-A177-3AD203B41FA5}">
                      <a16:colId xmlns:a16="http://schemas.microsoft.com/office/drawing/2014/main" val="20001"/>
                    </a:ext>
                  </a:extLst>
                </a:gridCol>
                <a:gridCol w="2190765">
                  <a:extLst>
                    <a:ext uri="{9D8B030D-6E8A-4147-A177-3AD203B41FA5}">
                      <a16:colId xmlns:a16="http://schemas.microsoft.com/office/drawing/2014/main" val="20002"/>
                    </a:ext>
                  </a:extLst>
                </a:gridCol>
              </a:tblGrid>
              <a:tr h="324000">
                <a:tc>
                  <a:txBody>
                    <a:bodyPr/>
                    <a:lstStyle/>
                    <a:p>
                      <a:endParaRPr lang="zh-CN" altLang="en-US" dirty="0"/>
                    </a:p>
                  </a:txBody>
                  <a:tcPr>
                    <a:noFill/>
                  </a:tcPr>
                </a:tc>
                <a:tc>
                  <a:txBody>
                    <a:bodyPr/>
                    <a:lstStyle/>
                    <a:p>
                      <a:endParaRPr lang="zh-CN" altLang="en-US" dirty="0"/>
                    </a:p>
                  </a:txBody>
                  <a:tcPr>
                    <a:noFill/>
                  </a:tcPr>
                </a:tc>
                <a:tc>
                  <a:txBody>
                    <a:bodyPr/>
                    <a:lstStyle/>
                    <a:p>
                      <a:endParaRPr lang="zh-CN" altLang="en-US" dirty="0"/>
                    </a:p>
                  </a:txBody>
                  <a:tcPr>
                    <a:noFill/>
                  </a:tcPr>
                </a:tc>
                <a:extLst>
                  <a:ext uri="{0D108BD9-81ED-4DB2-BD59-A6C34878D82A}">
                    <a16:rowId xmlns:a16="http://schemas.microsoft.com/office/drawing/2014/main" val="10000"/>
                  </a:ext>
                </a:extLst>
              </a:tr>
              <a:tr h="816479">
                <a:tc>
                  <a:txBody>
                    <a:bodyPr/>
                    <a:lstStyle/>
                    <a:p>
                      <a:r>
                        <a:rPr lang="zh-CN" altLang="en-US" sz="2400" b="1" dirty="0">
                          <a:latin typeface="Times New Roman" pitchFamily="18" charset="0"/>
                        </a:rPr>
                        <a:t>从高通到低通模拟滤波器的频率指标变换</a:t>
                      </a:r>
                      <a:endParaRPr lang="zh-CN" altLang="en-US" sz="2400"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0001"/>
                  </a:ext>
                </a:extLst>
              </a:tr>
              <a:tr h="874412">
                <a:tc gridSpan="3">
                  <a:txBody>
                    <a:bodyPr/>
                    <a:lstStyle/>
                    <a:p>
                      <a:endParaRPr lang="zh-CN" altLang="en-US" sz="24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2"/>
                  </a:ext>
                </a:extLst>
              </a:tr>
              <a:tr h="1166399">
                <a:tc>
                  <a:txBody>
                    <a:bodyPr/>
                    <a:lstStyle/>
                    <a:p>
                      <a:r>
                        <a:rPr lang="zh-CN" altLang="en-US" sz="2400" b="1" dirty="0">
                          <a:latin typeface="Times New Roman" pitchFamily="18" charset="0"/>
                        </a:rPr>
                        <a:t>从低通到高通模拟滤波器的复频率变换</a:t>
                      </a:r>
                      <a:endParaRPr lang="zh-CN" altLang="en-US" sz="2400"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5" name="Object 10">
            <a:extLst>
              <a:ext uri="{FF2B5EF4-FFF2-40B4-BE49-F238E27FC236}">
                <a16:creationId xmlns:a16="http://schemas.microsoft.com/office/drawing/2014/main" id="{E6D8B1F1-FF54-44C3-9A80-74667DFF8B47}"/>
              </a:ext>
            </a:extLst>
          </p:cNvPr>
          <p:cNvGraphicFramePr>
            <a:graphicFrameLocks noChangeAspect="1"/>
          </p:cNvGraphicFramePr>
          <p:nvPr/>
        </p:nvGraphicFramePr>
        <p:xfrm>
          <a:off x="3643306" y="2643182"/>
          <a:ext cx="1681163" cy="571500"/>
        </p:xfrm>
        <a:graphic>
          <a:graphicData uri="http://schemas.openxmlformats.org/presentationml/2006/ole">
            <mc:AlternateContent xmlns:mc="http://schemas.openxmlformats.org/markup-compatibility/2006">
              <mc:Choice xmlns:v="urn:schemas-microsoft-com:vml" Requires="v">
                <p:oleObj spid="_x0000_s190732" name="Equation" r:id="rId3" imgW="672840" imgH="228600" progId="Equation.DSMT4">
                  <p:embed/>
                </p:oleObj>
              </mc:Choice>
              <mc:Fallback>
                <p:oleObj name="Equation" r:id="rId3" imgW="672840" imgH="2286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06" y="2643182"/>
                        <a:ext cx="1681163" cy="571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9">
            <a:extLst>
              <a:ext uri="{FF2B5EF4-FFF2-40B4-BE49-F238E27FC236}">
                <a16:creationId xmlns:a16="http://schemas.microsoft.com/office/drawing/2014/main" id="{0B8260EB-03B4-4174-9CBE-F2E608952999}"/>
              </a:ext>
            </a:extLst>
          </p:cNvPr>
          <p:cNvGraphicFramePr>
            <a:graphicFrameLocks noChangeAspect="1"/>
          </p:cNvGraphicFramePr>
          <p:nvPr/>
        </p:nvGraphicFramePr>
        <p:xfrm>
          <a:off x="2063751" y="3929066"/>
          <a:ext cx="5651521" cy="462453"/>
        </p:xfrm>
        <a:graphic>
          <a:graphicData uri="http://schemas.openxmlformats.org/presentationml/2006/ole">
            <mc:AlternateContent xmlns:mc="http://schemas.openxmlformats.org/markup-compatibility/2006">
              <mc:Choice xmlns:v="urn:schemas-microsoft-com:vml" Requires="v">
                <p:oleObj spid="_x0000_s190733" name="Equation" r:id="rId5" imgW="2628720" imgH="215640" progId="Equation.DSMT4">
                  <p:embed/>
                </p:oleObj>
              </mc:Choice>
              <mc:Fallback>
                <p:oleObj name="Equation" r:id="rId5" imgW="2628720" imgH="21564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1" y="3929066"/>
                        <a:ext cx="5651521" cy="462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标题 7">
            <a:extLst>
              <a:ext uri="{FF2B5EF4-FFF2-40B4-BE49-F238E27FC236}">
                <a16:creationId xmlns:a16="http://schemas.microsoft.com/office/drawing/2014/main" id="{4A09229F-46B6-46A4-8D89-C0E246DF5427}"/>
              </a:ext>
            </a:extLst>
          </p:cNvPr>
          <p:cNvSpPr>
            <a:spLocks noGrp="1"/>
          </p:cNvSpPr>
          <p:nvPr>
            <p:ph type="title"/>
          </p:nvPr>
        </p:nvSpPr>
        <p:spPr/>
        <p:txBody>
          <a:bodyPr/>
          <a:lstStyle/>
          <a:p>
            <a:r>
              <a:rPr lang="en-US" altLang="zh-CN" sz="4000" dirty="0"/>
              <a:t>4.2.1 </a:t>
            </a:r>
            <a:r>
              <a:rPr lang="zh-CN" altLang="en-US" sz="4000" dirty="0"/>
              <a:t>模拟高通滤波器的设计</a:t>
            </a:r>
          </a:p>
        </p:txBody>
      </p:sp>
      <p:sp>
        <p:nvSpPr>
          <p:cNvPr id="15367" name="Text Box 3">
            <a:extLst>
              <a:ext uri="{FF2B5EF4-FFF2-40B4-BE49-F238E27FC236}">
                <a16:creationId xmlns:a16="http://schemas.microsoft.com/office/drawing/2014/main" id="{F1B14487-9A7D-4A0A-AAB8-BC866F123CDF}"/>
              </a:ext>
            </a:extLst>
          </p:cNvPr>
          <p:cNvSpPr txBox="1">
            <a:spLocks noChangeArrowheads="1"/>
          </p:cNvSpPr>
          <p:nvPr/>
        </p:nvSpPr>
        <p:spPr bwMode="auto">
          <a:xfrm>
            <a:off x="581025" y="1541463"/>
            <a:ext cx="802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t>（</a:t>
            </a:r>
            <a:r>
              <a:rPr lang="en-US" altLang="zh-CN" sz="2800" b="1" dirty="0"/>
              <a:t>1</a:t>
            </a:r>
            <a:r>
              <a:rPr lang="zh-CN" altLang="en-US" sz="2800" b="1" dirty="0"/>
              <a:t>）变换的原理</a:t>
            </a:r>
          </a:p>
        </p:txBody>
      </p:sp>
      <p:graphicFrame>
        <p:nvGraphicFramePr>
          <p:cNvPr id="11" name="Object 10">
            <a:extLst>
              <a:ext uri="{FF2B5EF4-FFF2-40B4-BE49-F238E27FC236}">
                <a16:creationId xmlns:a16="http://schemas.microsoft.com/office/drawing/2014/main" id="{E6D8B1F1-FF54-44C3-9A80-74667DFF8B47}"/>
              </a:ext>
            </a:extLst>
          </p:cNvPr>
          <p:cNvGraphicFramePr>
            <a:graphicFrameLocks noChangeAspect="1"/>
          </p:cNvGraphicFramePr>
          <p:nvPr/>
        </p:nvGraphicFramePr>
        <p:xfrm>
          <a:off x="5857884" y="2643182"/>
          <a:ext cx="1903412" cy="571500"/>
        </p:xfrm>
        <a:graphic>
          <a:graphicData uri="http://schemas.openxmlformats.org/presentationml/2006/ole">
            <mc:AlternateContent xmlns:mc="http://schemas.openxmlformats.org/markup-compatibility/2006">
              <mc:Choice xmlns:v="urn:schemas-microsoft-com:vml" Requires="v">
                <p:oleObj spid="_x0000_s190734" name="Equation" r:id="rId7" imgW="761760" imgH="228600" progId="Equation.DSMT4">
                  <p:embed/>
                </p:oleObj>
              </mc:Choice>
              <mc:Fallback>
                <p:oleObj name="Equation" r:id="rId7" imgW="76176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7884" y="2643182"/>
                        <a:ext cx="1903412" cy="571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0" name="Object 6"/>
          <p:cNvGraphicFramePr>
            <a:graphicFrameLocks noChangeAspect="1"/>
          </p:cNvGraphicFramePr>
          <p:nvPr/>
        </p:nvGraphicFramePr>
        <p:xfrm>
          <a:off x="5976958" y="4714873"/>
          <a:ext cx="1524000" cy="571500"/>
        </p:xfrm>
        <a:graphic>
          <a:graphicData uri="http://schemas.openxmlformats.org/presentationml/2006/ole">
            <mc:AlternateContent xmlns:mc="http://schemas.openxmlformats.org/markup-compatibility/2006">
              <mc:Choice xmlns:v="urn:schemas-microsoft-com:vml" Requires="v">
                <p:oleObj spid="_x0000_s190735" name="Equation" r:id="rId9" imgW="609480" imgH="228600" progId="Equation.DSMT4">
                  <p:embed/>
                </p:oleObj>
              </mc:Choice>
              <mc:Fallback>
                <p:oleObj name="Equation" r:id="rId9" imgW="609480" imgH="22860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76958" y="4714873"/>
                        <a:ext cx="1524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
          <p:cNvGraphicFramePr>
            <a:graphicFrameLocks noChangeAspect="1"/>
          </p:cNvGraphicFramePr>
          <p:nvPr/>
        </p:nvGraphicFramePr>
        <p:xfrm>
          <a:off x="3643306" y="4714873"/>
          <a:ext cx="1684337" cy="550862"/>
        </p:xfrm>
        <a:graphic>
          <a:graphicData uri="http://schemas.openxmlformats.org/presentationml/2006/ole">
            <mc:AlternateContent xmlns:mc="http://schemas.openxmlformats.org/markup-compatibility/2006">
              <mc:Choice xmlns:v="urn:schemas-microsoft-com:vml" Requires="v">
                <p:oleObj spid="_x0000_s190736" name="Equation" r:id="rId11" imgW="698400" imgH="228600" progId="Equation.DSMT4">
                  <p:embed/>
                </p:oleObj>
              </mc:Choice>
              <mc:Fallback>
                <p:oleObj name="Equation" r:id="rId11" imgW="6984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3306" y="4714873"/>
                        <a:ext cx="1684337"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143240" y="3500438"/>
            <a:ext cx="3304110" cy="461665"/>
          </a:xfrm>
          <a:prstGeom prst="rect">
            <a:avLst/>
          </a:prstGeom>
        </p:spPr>
        <p:txBody>
          <a:bodyPr wrap="none">
            <a:spAutoFit/>
          </a:bodyPr>
          <a:lstStyle/>
          <a:p>
            <a:pPr lvl="0" fontAlgn="auto">
              <a:spcBef>
                <a:spcPts val="0"/>
              </a:spcBef>
              <a:spcAft>
                <a:spcPts val="0"/>
              </a:spcAft>
            </a:pPr>
            <a:r>
              <a:rPr lang="zh-CN" altLang="en-US" sz="2400" dirty="0">
                <a:solidFill>
                  <a:srgbClr val="000000"/>
                </a:solidFill>
                <a:latin typeface="Times New Roman"/>
                <a:ea typeface="宋体"/>
              </a:rPr>
              <a:t>利用</a:t>
            </a:r>
            <a:r>
              <a:rPr lang="en-US" altLang="zh-CN" sz="2400" i="1" dirty="0">
                <a:solidFill>
                  <a:srgbClr val="000000"/>
                </a:solidFill>
                <a:latin typeface="Times New Roman"/>
                <a:ea typeface="宋体"/>
              </a:rPr>
              <a:t>H</a:t>
            </a:r>
            <a:r>
              <a:rPr lang="en-US" altLang="zh-CN" sz="2400" dirty="0">
                <a:solidFill>
                  <a:srgbClr val="000000"/>
                </a:solidFill>
                <a:latin typeface="Times New Roman"/>
                <a:ea typeface="宋体"/>
              </a:rPr>
              <a:t>(</a:t>
            </a:r>
            <a:r>
              <a:rPr lang="en-US" altLang="zh-CN" sz="2400" dirty="0" err="1">
                <a:solidFill>
                  <a:srgbClr val="000000"/>
                </a:solidFill>
                <a:latin typeface="Times New Roman"/>
                <a:ea typeface="宋体"/>
              </a:rPr>
              <a:t>j</a:t>
            </a:r>
            <a:r>
              <a:rPr lang="en-US" altLang="zh-CN" sz="2400" i="1" dirty="0" err="1">
                <a:solidFill>
                  <a:srgbClr val="000000"/>
                </a:solidFill>
                <a:latin typeface="Symbol" pitchFamily="18" charset="2"/>
                <a:ea typeface="宋体"/>
              </a:rPr>
              <a:t>w</a:t>
            </a:r>
            <a:r>
              <a:rPr lang="en-US" altLang="zh-CN" sz="2400" dirty="0">
                <a:solidFill>
                  <a:srgbClr val="000000"/>
                </a:solidFill>
                <a:latin typeface="Times New Roman"/>
                <a:ea typeface="宋体"/>
              </a:rPr>
              <a:t>)</a:t>
            </a:r>
            <a:r>
              <a:rPr lang="zh-CN" altLang="en-US" sz="2400" dirty="0">
                <a:solidFill>
                  <a:srgbClr val="000000"/>
                </a:solidFill>
                <a:latin typeface="Times New Roman"/>
                <a:ea typeface="宋体"/>
              </a:rPr>
              <a:t>与</a:t>
            </a:r>
            <a:r>
              <a:rPr lang="en-US" altLang="zh-CN" sz="2400" i="1" dirty="0">
                <a:solidFill>
                  <a:srgbClr val="000000"/>
                </a:solidFill>
                <a:latin typeface="Times New Roman"/>
                <a:ea typeface="宋体"/>
              </a:rPr>
              <a:t>H</a:t>
            </a:r>
            <a:r>
              <a:rPr lang="en-US" altLang="zh-CN" sz="2400" dirty="0">
                <a:solidFill>
                  <a:srgbClr val="000000"/>
                </a:solidFill>
                <a:latin typeface="Times New Roman"/>
                <a:ea typeface="宋体"/>
              </a:rPr>
              <a:t>(</a:t>
            </a:r>
            <a:r>
              <a:rPr lang="en-US" altLang="zh-CN" sz="2400" i="1" dirty="0">
                <a:solidFill>
                  <a:srgbClr val="000000"/>
                </a:solidFill>
                <a:latin typeface="Times New Roman"/>
                <a:ea typeface="宋体"/>
              </a:rPr>
              <a:t>s</a:t>
            </a:r>
            <a:r>
              <a:rPr lang="en-US" altLang="zh-CN" sz="2400" dirty="0">
                <a:solidFill>
                  <a:srgbClr val="000000"/>
                </a:solidFill>
                <a:latin typeface="Times New Roman"/>
                <a:ea typeface="宋体"/>
              </a:rPr>
              <a:t>)</a:t>
            </a:r>
            <a:r>
              <a:rPr lang="zh-CN" altLang="en-US" sz="2400" dirty="0">
                <a:solidFill>
                  <a:srgbClr val="000000"/>
                </a:solidFill>
                <a:latin typeface="Times New Roman"/>
                <a:ea typeface="宋体"/>
              </a:rPr>
              <a:t>的关系</a:t>
            </a:r>
          </a:p>
        </p:txBody>
      </p:sp>
      <p:cxnSp>
        <p:nvCxnSpPr>
          <p:cNvPr id="20" name="直接连接符 19"/>
          <p:cNvCxnSpPr/>
          <p:nvPr/>
        </p:nvCxnSpPr>
        <p:spPr>
          <a:xfrm>
            <a:off x="4214810" y="4786322"/>
            <a:ext cx="642943" cy="57150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7" name="直接连接符 16"/>
          <p:cNvCxnSpPr/>
          <p:nvPr/>
        </p:nvCxnSpPr>
        <p:spPr>
          <a:xfrm rot="10800000" flipV="1">
            <a:off x="4214810" y="4786321"/>
            <a:ext cx="642942" cy="500065"/>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nodeType="clickEffect">
                                  <p:stCondLst>
                                    <p:cond delay="0"/>
                                  </p:stCondLst>
                                  <p:childTnLst>
                                    <p:set>
                                      <p:cBhvr>
                                        <p:cTn id="35" dur="1" fill="hold">
                                          <p:stCondLst>
                                            <p:cond delay="0"/>
                                          </p:stCondLst>
                                        </p:cTn>
                                        <p:tgtEl>
                                          <p:spTgt spid="190470"/>
                                        </p:tgtEl>
                                        <p:attrNameLst>
                                          <p:attrName>style.visibility</p:attrName>
                                        </p:attrNameLst>
                                      </p:cBhvr>
                                      <p:to>
                                        <p:strVal val="visible"/>
                                      </p:to>
                                    </p:set>
                                    <p:animEffect transition="in" filter="blinds(vertical)">
                                      <p:cBhvr>
                                        <p:cTn id="36" dur="500"/>
                                        <p:tgtEl>
                                          <p:spTgt spid="19047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B8AF648-20EA-4377-AE76-CB233C5EF5FE}"/>
              </a:ext>
            </a:extLst>
          </p:cNvPr>
          <p:cNvPicPr>
            <a:picLocks noChangeAspect="1"/>
          </p:cNvPicPr>
          <p:nvPr/>
        </p:nvPicPr>
        <p:blipFill>
          <a:blip r:embed="rId4"/>
          <a:stretch>
            <a:fillRect/>
          </a:stretch>
        </p:blipFill>
        <p:spPr>
          <a:xfrm>
            <a:off x="2181075" y="526799"/>
            <a:ext cx="6783413" cy="5804401"/>
          </a:xfrm>
          <a:prstGeom prst="rect">
            <a:avLst/>
          </a:prstGeom>
        </p:spPr>
      </p:pic>
      <p:sp>
        <p:nvSpPr>
          <p:cNvPr id="11" name="矩形 10">
            <a:extLst>
              <a:ext uri="{FF2B5EF4-FFF2-40B4-BE49-F238E27FC236}">
                <a16:creationId xmlns:a16="http://schemas.microsoft.com/office/drawing/2014/main" id="{02835461-981A-4AA7-9368-B5AD647BD431}"/>
              </a:ext>
            </a:extLst>
          </p:cNvPr>
          <p:cNvSpPr/>
          <p:nvPr/>
        </p:nvSpPr>
        <p:spPr>
          <a:xfrm>
            <a:off x="6820142" y="2736000"/>
            <a:ext cx="2031225" cy="1514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5" name="直接连接符 4">
            <a:extLst>
              <a:ext uri="{FF2B5EF4-FFF2-40B4-BE49-F238E27FC236}">
                <a16:creationId xmlns:a16="http://schemas.microsoft.com/office/drawing/2014/main" id="{AB8CBF42-3165-4563-A5E9-AC3BD968A462}"/>
              </a:ext>
            </a:extLst>
          </p:cNvPr>
          <p:cNvCxnSpPr>
            <a:cxnSpLocks/>
          </p:cNvCxnSpPr>
          <p:nvPr/>
        </p:nvCxnSpPr>
        <p:spPr>
          <a:xfrm flipV="1">
            <a:off x="8298000" y="2852935"/>
            <a:ext cx="0" cy="31559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3D521CD-36FC-4EDB-B7B3-9BE0DF14034C}"/>
              </a:ext>
            </a:extLst>
          </p:cNvPr>
          <p:cNvCxnSpPr>
            <a:cxnSpLocks/>
          </p:cNvCxnSpPr>
          <p:nvPr/>
        </p:nvCxnSpPr>
        <p:spPr>
          <a:xfrm flipV="1">
            <a:off x="6955200" y="3844800"/>
            <a:ext cx="0" cy="21845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681C1D4-4D41-4BF3-BA0C-7BFC545A9466}"/>
              </a:ext>
            </a:extLst>
          </p:cNvPr>
          <p:cNvCxnSpPr>
            <a:cxnSpLocks/>
          </p:cNvCxnSpPr>
          <p:nvPr/>
        </p:nvCxnSpPr>
        <p:spPr>
          <a:xfrm flipV="1">
            <a:off x="3635896" y="3844801"/>
            <a:ext cx="3319304"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7BA1399-6A83-4DDA-A6AB-E8C304C0BF53}"/>
              </a:ext>
            </a:extLst>
          </p:cNvPr>
          <p:cNvCxnSpPr>
            <a:cxnSpLocks/>
          </p:cNvCxnSpPr>
          <p:nvPr/>
        </p:nvCxnSpPr>
        <p:spPr>
          <a:xfrm flipV="1">
            <a:off x="3609100" y="2852935"/>
            <a:ext cx="4662104"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910462E-DAD8-4B98-B395-A4485979F730}"/>
              </a:ext>
            </a:extLst>
          </p:cNvPr>
          <p:cNvSpPr/>
          <p:nvPr/>
        </p:nvSpPr>
        <p:spPr>
          <a:xfrm>
            <a:off x="4045272" y="748457"/>
            <a:ext cx="2254920" cy="1577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id="{28EA3B42-70F0-46D2-BC59-8287B4563BCB}"/>
              </a:ext>
            </a:extLst>
          </p:cNvPr>
          <p:cNvSpPr/>
          <p:nvPr/>
        </p:nvSpPr>
        <p:spPr>
          <a:xfrm>
            <a:off x="4248000" y="4590000"/>
            <a:ext cx="2232238" cy="1445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矩形 26">
            <a:extLst>
              <a:ext uri="{FF2B5EF4-FFF2-40B4-BE49-F238E27FC236}">
                <a16:creationId xmlns:a16="http://schemas.microsoft.com/office/drawing/2014/main" id="{3FF3472E-EBF5-45BF-991C-EC5EFE0E582A}"/>
              </a:ext>
            </a:extLst>
          </p:cNvPr>
          <p:cNvSpPr/>
          <p:nvPr/>
        </p:nvSpPr>
        <p:spPr>
          <a:xfrm rot="16200000">
            <a:off x="2182338" y="1080000"/>
            <a:ext cx="1944216" cy="90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Line 9">
            <a:extLst>
              <a:ext uri="{FF2B5EF4-FFF2-40B4-BE49-F238E27FC236}">
                <a16:creationId xmlns:a16="http://schemas.microsoft.com/office/drawing/2014/main" id="{963FB201-B02E-4C86-8EA3-03CE16DE5CED}"/>
              </a:ext>
            </a:extLst>
          </p:cNvPr>
          <p:cNvSpPr>
            <a:spLocks noChangeShapeType="1"/>
          </p:cNvSpPr>
          <p:nvPr/>
        </p:nvSpPr>
        <p:spPr bwMode="auto">
          <a:xfrm>
            <a:off x="3851921" y="2987413"/>
            <a:ext cx="4392487" cy="2961868"/>
          </a:xfrm>
          <a:prstGeom prst="line">
            <a:avLst/>
          </a:prstGeom>
          <a:noFill/>
          <a:ln w="952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0">
            <a:extLst>
              <a:ext uri="{FF2B5EF4-FFF2-40B4-BE49-F238E27FC236}">
                <a16:creationId xmlns:a16="http://schemas.microsoft.com/office/drawing/2014/main" id="{C4D6C529-90C6-467C-9C5F-FE89F75BD3D0}"/>
              </a:ext>
            </a:extLst>
          </p:cNvPr>
          <p:cNvSpPr>
            <a:spLocks noChangeShapeType="1"/>
          </p:cNvSpPr>
          <p:nvPr/>
        </p:nvSpPr>
        <p:spPr bwMode="auto">
          <a:xfrm>
            <a:off x="3851922" y="3941892"/>
            <a:ext cx="3075300" cy="2007386"/>
          </a:xfrm>
          <a:prstGeom prst="line">
            <a:avLst/>
          </a:prstGeom>
          <a:noFill/>
          <a:ln w="952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4498" name="Object 4"/>
          <p:cNvGraphicFramePr>
            <a:graphicFrameLocks noChangeAspect="1"/>
          </p:cNvGraphicFramePr>
          <p:nvPr/>
        </p:nvGraphicFramePr>
        <p:xfrm>
          <a:off x="428596" y="2714620"/>
          <a:ext cx="1903413" cy="571500"/>
        </p:xfrm>
        <a:graphic>
          <a:graphicData uri="http://schemas.openxmlformats.org/presentationml/2006/ole">
            <mc:AlternateContent xmlns:mc="http://schemas.openxmlformats.org/markup-compatibility/2006">
              <mc:Choice xmlns:v="urn:schemas-microsoft-com:vml" Requires="v">
                <p:oleObj spid="_x0000_s234551" name="Equation" r:id="rId5" imgW="761760" imgH="228600" progId="Equation.DSMT4">
                  <p:embed/>
                </p:oleObj>
              </mc:Choice>
              <mc:Fallback>
                <p:oleObj name="Equation" r:id="rId5" imgW="76176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596" y="2714620"/>
                        <a:ext cx="1903413" cy="571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34376000"/>
      </p:ext>
    </p:extLst>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par>
                                <p:cTn id="13" presetID="2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par>
                                <p:cTn id="27" presetID="22" presetClass="entr" presetSubtype="8"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000"/>
                                        <p:tgtEl>
                                          <p:spTgt spid="11"/>
                                        </p:tgtEl>
                                      </p:cBhvr>
                                    </p:animEffect>
                                    <p:set>
                                      <p:cBhvr>
                                        <p:cTn id="34" dur="1" fill="hold">
                                          <p:stCondLst>
                                            <p:cond delay="999"/>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0" nodeType="clickEffect">
                                  <p:stCondLst>
                                    <p:cond delay="0"/>
                                  </p:stCondLst>
                                  <p:childTnLst>
                                    <p:animEffect transition="out" filter="wipe(left)">
                                      <p:cBhvr>
                                        <p:cTn id="44" dur="1000"/>
                                        <p:tgtEl>
                                          <p:spTgt spid="25"/>
                                        </p:tgtEl>
                                      </p:cBhvr>
                                    </p:animEffect>
                                    <p:set>
                                      <p:cBhvr>
                                        <p:cTn id="45" dur="1" fill="hold">
                                          <p:stCondLst>
                                            <p:cond delay="999"/>
                                          </p:stCondLst>
                                        </p:cTn>
                                        <p:tgtEl>
                                          <p:spTgt spid="25"/>
                                        </p:tgtEl>
                                        <p:attrNameLst>
                                          <p:attrName>style.visibility</p:attrName>
                                        </p:attrNameLst>
                                      </p:cBhvr>
                                      <p:to>
                                        <p:strVal val="hidden"/>
                                      </p:to>
                                    </p:set>
                                  </p:childTnLst>
                                </p:cTn>
                              </p:par>
                              <p:par>
                                <p:cTn id="46" presetID="22" presetClass="exit" presetSubtype="8" fill="hold" grpId="0" nodeType="withEffect">
                                  <p:stCondLst>
                                    <p:cond delay="0"/>
                                  </p:stCondLst>
                                  <p:childTnLst>
                                    <p:animEffect transition="out" filter="wipe(left)">
                                      <p:cBhvr>
                                        <p:cTn id="47" dur="1000"/>
                                        <p:tgtEl>
                                          <p:spTgt spid="26"/>
                                        </p:tgtEl>
                                      </p:cBhvr>
                                    </p:animEffect>
                                    <p:set>
                                      <p:cBhvr>
                                        <p:cTn id="48" dur="1" fill="hold">
                                          <p:stCondLst>
                                            <p:cond delay="999"/>
                                          </p:stCondLst>
                                        </p:cTn>
                                        <p:tgtEl>
                                          <p:spTgt spid="26"/>
                                        </p:tgtEl>
                                        <p:attrNameLst>
                                          <p:attrName>style.visibility</p:attrName>
                                        </p:attrNameLst>
                                      </p:cBhvr>
                                      <p:to>
                                        <p:strVal val="hidden"/>
                                      </p:to>
                                    </p:set>
                                  </p:childTnLst>
                                </p:cTn>
                              </p:par>
                              <p:par>
                                <p:cTn id="49" presetID="22" presetClass="exit" presetSubtype="4" fill="hold" grpId="0" nodeType="withEffect">
                                  <p:stCondLst>
                                    <p:cond delay="0"/>
                                  </p:stCondLst>
                                  <p:childTnLst>
                                    <p:animEffect transition="out" filter="wipe(down)">
                                      <p:cBhvr>
                                        <p:cTn id="50" dur="1000"/>
                                        <p:tgtEl>
                                          <p:spTgt spid="27"/>
                                        </p:tgtEl>
                                      </p:cBhvr>
                                    </p:animEffect>
                                    <p:set>
                                      <p:cBhvr>
                                        <p:cTn id="51"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5" grpId="0" animBg="1"/>
      <p:bldP spid="26" grpId="0" animBg="1"/>
      <p:bldP spid="27"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370D670-A4FF-41CE-91DF-DBDB03CABBF3}"/>
              </a:ext>
            </a:extLst>
          </p:cNvPr>
          <p:cNvSpPr>
            <a:spLocks noGrp="1" noChangeArrowheads="1"/>
          </p:cNvSpPr>
          <p:nvPr>
            <p:ph type="title" idx="4294967295"/>
          </p:nvPr>
        </p:nvSpPr>
        <p:spPr/>
        <p:txBody>
          <a:bodyPr/>
          <a:lstStyle/>
          <a:p>
            <a:pPr eaLnBrk="1" hangingPunct="1">
              <a:buFontTx/>
              <a:buBlip>
                <a:blip r:embed="rId3"/>
              </a:buBlip>
            </a:pPr>
            <a:r>
              <a:rPr lang="zh-CN" altLang="en-US" sz="3600"/>
              <a:t> 数字滤波器的实现步骤</a:t>
            </a:r>
          </a:p>
        </p:txBody>
      </p:sp>
      <p:sp>
        <p:nvSpPr>
          <p:cNvPr id="58371" name="Rectangle 3">
            <a:extLst>
              <a:ext uri="{FF2B5EF4-FFF2-40B4-BE49-F238E27FC236}">
                <a16:creationId xmlns:a16="http://schemas.microsoft.com/office/drawing/2014/main" id="{845D0B37-5FD7-43F8-BBAA-CDE325C21E79}"/>
              </a:ext>
            </a:extLst>
          </p:cNvPr>
          <p:cNvSpPr>
            <a:spLocks noGrp="1" noChangeArrowheads="1"/>
          </p:cNvSpPr>
          <p:nvPr>
            <p:ph type="body" idx="4294967295"/>
          </p:nvPr>
        </p:nvSpPr>
        <p:spPr/>
        <p:txBody>
          <a:bodyPr/>
          <a:lstStyle/>
          <a:p>
            <a:pPr eaLnBrk="1" hangingPunct="1">
              <a:lnSpc>
                <a:spcPct val="120000"/>
              </a:lnSpc>
              <a:buFont typeface="Wingdings" panose="05000000000000000000" pitchFamily="2" charset="2"/>
              <a:buChar char="Ø"/>
            </a:pPr>
            <a:r>
              <a:rPr lang="zh-CN" altLang="en-US" sz="2400"/>
              <a:t>按照任务的需要，确定滤波器的技术指标。</a:t>
            </a:r>
          </a:p>
          <a:p>
            <a:pPr eaLnBrk="1" hangingPunct="1">
              <a:lnSpc>
                <a:spcPct val="120000"/>
              </a:lnSpc>
              <a:buFont typeface="Wingdings" panose="05000000000000000000" pitchFamily="2" charset="2"/>
              <a:buChar char="Ø"/>
            </a:pPr>
            <a:r>
              <a:rPr lang="zh-CN" altLang="en-US" sz="2400">
                <a:solidFill>
                  <a:srgbClr val="FF0000"/>
                </a:solidFill>
              </a:rPr>
              <a:t>用一个因果稳定的离散LTI系统函数（ IIR或FIR）去逼近滤波器技术指标。</a:t>
            </a:r>
          </a:p>
          <a:p>
            <a:pPr eaLnBrk="1" hangingPunct="1">
              <a:lnSpc>
                <a:spcPct val="120000"/>
              </a:lnSpc>
              <a:buFont typeface="Wingdings" panose="05000000000000000000" pitchFamily="2" charset="2"/>
              <a:buChar char="Ø"/>
            </a:pPr>
            <a:r>
              <a:rPr lang="zh-CN" altLang="en-US" sz="2400"/>
              <a:t>利用有限精度算法来实现这个系统函数，包括选择运算结构、字长以及有效数字的处理方法等。</a:t>
            </a:r>
          </a:p>
          <a:p>
            <a:pPr eaLnBrk="1" hangingPunct="1">
              <a:lnSpc>
                <a:spcPct val="120000"/>
              </a:lnSpc>
              <a:buFont typeface="Wingdings" panose="05000000000000000000" pitchFamily="2" charset="2"/>
              <a:buChar char="Ø"/>
            </a:pPr>
            <a:r>
              <a:rPr lang="zh-CN" altLang="en-US" sz="2400"/>
              <a:t>实际的软硬件实现。</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1357290" y="1928802"/>
          <a:ext cx="6572295" cy="3617612"/>
        </p:xfrm>
        <a:graphic>
          <a:graphicData uri="http://schemas.openxmlformats.org/drawingml/2006/table">
            <a:tbl>
              <a:tblPr firstRow="1" bandRow="1">
                <a:tableStyleId>{5C22544A-7EE6-4342-B048-85BDC9FD1C3A}</a:tableStyleId>
              </a:tblPr>
              <a:tblGrid>
                <a:gridCol w="2190765">
                  <a:extLst>
                    <a:ext uri="{9D8B030D-6E8A-4147-A177-3AD203B41FA5}">
                      <a16:colId xmlns:a16="http://schemas.microsoft.com/office/drawing/2014/main" val="20000"/>
                    </a:ext>
                  </a:extLst>
                </a:gridCol>
                <a:gridCol w="2190765">
                  <a:extLst>
                    <a:ext uri="{9D8B030D-6E8A-4147-A177-3AD203B41FA5}">
                      <a16:colId xmlns:a16="http://schemas.microsoft.com/office/drawing/2014/main" val="20001"/>
                    </a:ext>
                  </a:extLst>
                </a:gridCol>
                <a:gridCol w="2190765">
                  <a:extLst>
                    <a:ext uri="{9D8B030D-6E8A-4147-A177-3AD203B41FA5}">
                      <a16:colId xmlns:a16="http://schemas.microsoft.com/office/drawing/2014/main" val="20002"/>
                    </a:ext>
                  </a:extLst>
                </a:gridCol>
              </a:tblGrid>
              <a:tr h="324000">
                <a:tc>
                  <a:txBody>
                    <a:bodyPr/>
                    <a:lstStyle/>
                    <a:p>
                      <a:endParaRPr lang="zh-CN" altLang="en-US" dirty="0"/>
                    </a:p>
                  </a:txBody>
                  <a:tcPr>
                    <a:noFill/>
                  </a:tcPr>
                </a:tc>
                <a:tc>
                  <a:txBody>
                    <a:bodyPr/>
                    <a:lstStyle/>
                    <a:p>
                      <a:endParaRPr lang="zh-CN" altLang="en-US" dirty="0"/>
                    </a:p>
                  </a:txBody>
                  <a:tcPr>
                    <a:noFill/>
                  </a:tcPr>
                </a:tc>
                <a:tc>
                  <a:txBody>
                    <a:bodyPr/>
                    <a:lstStyle/>
                    <a:p>
                      <a:endParaRPr lang="zh-CN" altLang="en-US" dirty="0"/>
                    </a:p>
                  </a:txBody>
                  <a:tcPr>
                    <a:noFill/>
                  </a:tcPr>
                </a:tc>
                <a:extLst>
                  <a:ext uri="{0D108BD9-81ED-4DB2-BD59-A6C34878D82A}">
                    <a16:rowId xmlns:a16="http://schemas.microsoft.com/office/drawing/2014/main" val="10000"/>
                  </a:ext>
                </a:extLst>
              </a:tr>
              <a:tr h="816479">
                <a:tc>
                  <a:txBody>
                    <a:bodyPr/>
                    <a:lstStyle/>
                    <a:p>
                      <a:r>
                        <a:rPr lang="zh-CN" altLang="en-US" sz="2400" b="1" dirty="0">
                          <a:latin typeface="Times New Roman" pitchFamily="18" charset="0"/>
                        </a:rPr>
                        <a:t>从高通到低通模拟滤波器的频率指标变换</a:t>
                      </a:r>
                      <a:endParaRPr lang="zh-CN" altLang="en-US" sz="2400"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0001"/>
                  </a:ext>
                </a:extLst>
              </a:tr>
              <a:tr h="874412">
                <a:tc gridSpan="3">
                  <a:txBody>
                    <a:bodyPr/>
                    <a:lstStyle/>
                    <a:p>
                      <a:endParaRPr lang="zh-CN" altLang="en-US" sz="2400"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2"/>
                  </a:ext>
                </a:extLst>
              </a:tr>
              <a:tr h="1166399">
                <a:tc>
                  <a:txBody>
                    <a:bodyPr/>
                    <a:lstStyle/>
                    <a:p>
                      <a:r>
                        <a:rPr lang="zh-CN" altLang="en-US" sz="2400" b="1" dirty="0">
                          <a:latin typeface="Times New Roman" pitchFamily="18" charset="0"/>
                        </a:rPr>
                        <a:t>从低通到高通模拟滤波器的复频率变换</a:t>
                      </a:r>
                      <a:endParaRPr lang="zh-CN" altLang="en-US" sz="2400"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3"/>
                  </a:ext>
                </a:extLst>
              </a:tr>
            </a:tbl>
          </a:graphicData>
        </a:graphic>
      </p:graphicFrame>
      <p:graphicFrame>
        <p:nvGraphicFramePr>
          <p:cNvPr id="5" name="Object 10">
            <a:extLst>
              <a:ext uri="{FF2B5EF4-FFF2-40B4-BE49-F238E27FC236}">
                <a16:creationId xmlns:a16="http://schemas.microsoft.com/office/drawing/2014/main" id="{E6D8B1F1-FF54-44C3-9A80-74667DFF8B47}"/>
              </a:ext>
            </a:extLst>
          </p:cNvPr>
          <p:cNvGraphicFramePr>
            <a:graphicFrameLocks noChangeAspect="1"/>
          </p:cNvGraphicFramePr>
          <p:nvPr/>
        </p:nvGraphicFramePr>
        <p:xfrm>
          <a:off x="3643306" y="2643182"/>
          <a:ext cx="1681163" cy="571500"/>
        </p:xfrm>
        <a:graphic>
          <a:graphicData uri="http://schemas.openxmlformats.org/presentationml/2006/ole">
            <mc:AlternateContent xmlns:mc="http://schemas.openxmlformats.org/markup-compatibility/2006">
              <mc:Choice xmlns:v="urn:schemas-microsoft-com:vml" Requires="v">
                <p:oleObj spid="_x0000_s235787" name="Equation" r:id="rId3" imgW="672840" imgH="228600" progId="Equation.DSMT4">
                  <p:embed/>
                </p:oleObj>
              </mc:Choice>
              <mc:Fallback>
                <p:oleObj name="Equation" r:id="rId3" imgW="672840" imgH="2286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3306" y="2643182"/>
                        <a:ext cx="1681163" cy="571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9">
            <a:extLst>
              <a:ext uri="{FF2B5EF4-FFF2-40B4-BE49-F238E27FC236}">
                <a16:creationId xmlns:a16="http://schemas.microsoft.com/office/drawing/2014/main" id="{0B8260EB-03B4-4174-9CBE-F2E608952999}"/>
              </a:ext>
            </a:extLst>
          </p:cNvPr>
          <p:cNvGraphicFramePr>
            <a:graphicFrameLocks noChangeAspect="1"/>
          </p:cNvGraphicFramePr>
          <p:nvPr/>
        </p:nvGraphicFramePr>
        <p:xfrm>
          <a:off x="2063751" y="3929066"/>
          <a:ext cx="5651521" cy="462453"/>
        </p:xfrm>
        <a:graphic>
          <a:graphicData uri="http://schemas.openxmlformats.org/presentationml/2006/ole">
            <mc:AlternateContent xmlns:mc="http://schemas.openxmlformats.org/markup-compatibility/2006">
              <mc:Choice xmlns:v="urn:schemas-microsoft-com:vml" Requires="v">
                <p:oleObj spid="_x0000_s235788" name="Equation" r:id="rId5" imgW="2628720" imgH="215640" progId="Equation.DSMT4">
                  <p:embed/>
                </p:oleObj>
              </mc:Choice>
              <mc:Fallback>
                <p:oleObj name="Equation" r:id="rId5" imgW="2628720" imgH="21564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1" y="3929066"/>
                        <a:ext cx="5651521" cy="462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标题 7">
            <a:extLst>
              <a:ext uri="{FF2B5EF4-FFF2-40B4-BE49-F238E27FC236}">
                <a16:creationId xmlns:a16="http://schemas.microsoft.com/office/drawing/2014/main" id="{4A09229F-46B6-46A4-8D89-C0E246DF5427}"/>
              </a:ext>
            </a:extLst>
          </p:cNvPr>
          <p:cNvSpPr>
            <a:spLocks noGrp="1"/>
          </p:cNvSpPr>
          <p:nvPr>
            <p:ph type="title"/>
          </p:nvPr>
        </p:nvSpPr>
        <p:spPr/>
        <p:txBody>
          <a:bodyPr/>
          <a:lstStyle/>
          <a:p>
            <a:r>
              <a:rPr lang="en-US" altLang="zh-CN" sz="4000" dirty="0"/>
              <a:t>4.2.1 </a:t>
            </a:r>
            <a:r>
              <a:rPr lang="zh-CN" altLang="en-US" sz="4000" dirty="0"/>
              <a:t>模拟高通滤波器的设计</a:t>
            </a:r>
          </a:p>
        </p:txBody>
      </p:sp>
      <p:sp>
        <p:nvSpPr>
          <p:cNvPr id="15367" name="Text Box 3">
            <a:extLst>
              <a:ext uri="{FF2B5EF4-FFF2-40B4-BE49-F238E27FC236}">
                <a16:creationId xmlns:a16="http://schemas.microsoft.com/office/drawing/2014/main" id="{F1B14487-9A7D-4A0A-AAB8-BC866F123CDF}"/>
              </a:ext>
            </a:extLst>
          </p:cNvPr>
          <p:cNvSpPr txBox="1">
            <a:spLocks noChangeArrowheads="1"/>
          </p:cNvSpPr>
          <p:nvPr/>
        </p:nvSpPr>
        <p:spPr bwMode="auto">
          <a:xfrm>
            <a:off x="581025" y="1541463"/>
            <a:ext cx="802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t>（</a:t>
            </a:r>
            <a:r>
              <a:rPr lang="en-US" altLang="zh-CN" sz="2800" b="1" dirty="0"/>
              <a:t>1</a:t>
            </a:r>
            <a:r>
              <a:rPr lang="zh-CN" altLang="en-US" sz="2800" b="1" dirty="0"/>
              <a:t>）变换的原理</a:t>
            </a:r>
          </a:p>
        </p:txBody>
      </p:sp>
      <p:graphicFrame>
        <p:nvGraphicFramePr>
          <p:cNvPr id="11" name="Object 10">
            <a:extLst>
              <a:ext uri="{FF2B5EF4-FFF2-40B4-BE49-F238E27FC236}">
                <a16:creationId xmlns:a16="http://schemas.microsoft.com/office/drawing/2014/main" id="{E6D8B1F1-FF54-44C3-9A80-74667DFF8B47}"/>
              </a:ext>
            </a:extLst>
          </p:cNvPr>
          <p:cNvGraphicFramePr>
            <a:graphicFrameLocks noChangeAspect="1"/>
          </p:cNvGraphicFramePr>
          <p:nvPr/>
        </p:nvGraphicFramePr>
        <p:xfrm>
          <a:off x="5857884" y="2643182"/>
          <a:ext cx="1903412" cy="571500"/>
        </p:xfrm>
        <a:graphic>
          <a:graphicData uri="http://schemas.openxmlformats.org/presentationml/2006/ole">
            <mc:AlternateContent xmlns:mc="http://schemas.openxmlformats.org/markup-compatibility/2006">
              <mc:Choice xmlns:v="urn:schemas-microsoft-com:vml" Requires="v">
                <p:oleObj spid="_x0000_s235789" name="Equation" r:id="rId7" imgW="761760" imgH="228600" progId="Equation.DSMT4">
                  <p:embed/>
                </p:oleObj>
              </mc:Choice>
              <mc:Fallback>
                <p:oleObj name="Equation" r:id="rId7" imgW="761760" imgH="228600"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7884" y="2643182"/>
                        <a:ext cx="1903412" cy="571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0" name="Object 6"/>
          <p:cNvGraphicFramePr>
            <a:graphicFrameLocks noChangeAspect="1"/>
          </p:cNvGraphicFramePr>
          <p:nvPr/>
        </p:nvGraphicFramePr>
        <p:xfrm>
          <a:off x="5976958" y="4714873"/>
          <a:ext cx="1524000" cy="571500"/>
        </p:xfrm>
        <a:graphic>
          <a:graphicData uri="http://schemas.openxmlformats.org/presentationml/2006/ole">
            <mc:AlternateContent xmlns:mc="http://schemas.openxmlformats.org/markup-compatibility/2006">
              <mc:Choice xmlns:v="urn:schemas-microsoft-com:vml" Requires="v">
                <p:oleObj spid="_x0000_s235790" name="Equation" r:id="rId9" imgW="609480" imgH="228600" progId="Equation.DSMT4">
                  <p:embed/>
                </p:oleObj>
              </mc:Choice>
              <mc:Fallback>
                <p:oleObj name="Equation" r:id="rId9" imgW="609480" imgH="2286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76958" y="4714873"/>
                        <a:ext cx="1524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6"/>
          <p:cNvGraphicFramePr>
            <a:graphicFrameLocks noChangeAspect="1"/>
          </p:cNvGraphicFramePr>
          <p:nvPr/>
        </p:nvGraphicFramePr>
        <p:xfrm>
          <a:off x="3643306" y="4714873"/>
          <a:ext cx="1684337" cy="550862"/>
        </p:xfrm>
        <a:graphic>
          <a:graphicData uri="http://schemas.openxmlformats.org/presentationml/2006/ole">
            <mc:AlternateContent xmlns:mc="http://schemas.openxmlformats.org/markup-compatibility/2006">
              <mc:Choice xmlns:v="urn:schemas-microsoft-com:vml" Requires="v">
                <p:oleObj spid="_x0000_s235791" name="Equation" r:id="rId11" imgW="698400" imgH="228600" progId="Equation.DSMT4">
                  <p:embed/>
                </p:oleObj>
              </mc:Choice>
              <mc:Fallback>
                <p:oleObj name="Equation" r:id="rId11" imgW="698400" imgH="228600" progId="Equation.DSMT4">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3306" y="4714873"/>
                        <a:ext cx="1684337"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3143240" y="3500438"/>
            <a:ext cx="3304110" cy="461665"/>
          </a:xfrm>
          <a:prstGeom prst="rect">
            <a:avLst/>
          </a:prstGeom>
        </p:spPr>
        <p:txBody>
          <a:bodyPr wrap="none">
            <a:spAutoFit/>
          </a:bodyPr>
          <a:lstStyle/>
          <a:p>
            <a:pPr lvl="0" fontAlgn="auto">
              <a:spcBef>
                <a:spcPts val="0"/>
              </a:spcBef>
              <a:spcAft>
                <a:spcPts val="0"/>
              </a:spcAft>
            </a:pPr>
            <a:r>
              <a:rPr lang="zh-CN" altLang="en-US" sz="2400" dirty="0">
                <a:solidFill>
                  <a:srgbClr val="000000"/>
                </a:solidFill>
                <a:latin typeface="Times New Roman"/>
                <a:ea typeface="宋体"/>
              </a:rPr>
              <a:t>利用</a:t>
            </a:r>
            <a:r>
              <a:rPr lang="en-US" altLang="zh-CN" sz="2400" i="1" dirty="0">
                <a:solidFill>
                  <a:srgbClr val="000000"/>
                </a:solidFill>
                <a:latin typeface="Times New Roman"/>
                <a:ea typeface="宋体"/>
              </a:rPr>
              <a:t>H</a:t>
            </a:r>
            <a:r>
              <a:rPr lang="en-US" altLang="zh-CN" sz="2400" dirty="0">
                <a:solidFill>
                  <a:srgbClr val="000000"/>
                </a:solidFill>
                <a:latin typeface="Times New Roman"/>
                <a:ea typeface="宋体"/>
              </a:rPr>
              <a:t>(</a:t>
            </a:r>
            <a:r>
              <a:rPr lang="en-US" altLang="zh-CN" sz="2400" dirty="0" err="1">
                <a:solidFill>
                  <a:srgbClr val="000000"/>
                </a:solidFill>
                <a:latin typeface="Times New Roman"/>
                <a:ea typeface="宋体"/>
              </a:rPr>
              <a:t>j</a:t>
            </a:r>
            <a:r>
              <a:rPr lang="en-US" altLang="zh-CN" sz="2400" i="1" dirty="0" err="1">
                <a:solidFill>
                  <a:srgbClr val="000000"/>
                </a:solidFill>
                <a:latin typeface="Symbol" pitchFamily="18" charset="2"/>
                <a:ea typeface="宋体"/>
              </a:rPr>
              <a:t>w</a:t>
            </a:r>
            <a:r>
              <a:rPr lang="en-US" altLang="zh-CN" sz="2400" dirty="0">
                <a:solidFill>
                  <a:srgbClr val="000000"/>
                </a:solidFill>
                <a:latin typeface="Times New Roman"/>
                <a:ea typeface="宋体"/>
              </a:rPr>
              <a:t>)</a:t>
            </a:r>
            <a:r>
              <a:rPr lang="zh-CN" altLang="en-US" sz="2400" dirty="0">
                <a:solidFill>
                  <a:srgbClr val="000000"/>
                </a:solidFill>
                <a:latin typeface="Times New Roman"/>
                <a:ea typeface="宋体"/>
              </a:rPr>
              <a:t>与</a:t>
            </a:r>
            <a:r>
              <a:rPr lang="en-US" altLang="zh-CN" sz="2400" i="1" dirty="0">
                <a:solidFill>
                  <a:srgbClr val="000000"/>
                </a:solidFill>
                <a:latin typeface="Times New Roman"/>
                <a:ea typeface="宋体"/>
              </a:rPr>
              <a:t>H</a:t>
            </a:r>
            <a:r>
              <a:rPr lang="en-US" altLang="zh-CN" sz="2400" dirty="0">
                <a:solidFill>
                  <a:srgbClr val="000000"/>
                </a:solidFill>
                <a:latin typeface="Times New Roman"/>
                <a:ea typeface="宋体"/>
              </a:rPr>
              <a:t>(</a:t>
            </a:r>
            <a:r>
              <a:rPr lang="en-US" altLang="zh-CN" sz="2400" i="1" dirty="0">
                <a:solidFill>
                  <a:srgbClr val="000000"/>
                </a:solidFill>
                <a:latin typeface="Times New Roman"/>
                <a:ea typeface="宋体"/>
              </a:rPr>
              <a:t>s</a:t>
            </a:r>
            <a:r>
              <a:rPr lang="en-US" altLang="zh-CN" sz="2400" dirty="0">
                <a:solidFill>
                  <a:srgbClr val="000000"/>
                </a:solidFill>
                <a:latin typeface="Times New Roman"/>
                <a:ea typeface="宋体"/>
              </a:rPr>
              <a:t>)</a:t>
            </a:r>
            <a:r>
              <a:rPr lang="zh-CN" altLang="en-US" sz="2400" dirty="0">
                <a:solidFill>
                  <a:srgbClr val="000000"/>
                </a:solidFill>
                <a:latin typeface="Times New Roman"/>
                <a:ea typeface="宋体"/>
              </a:rPr>
              <a:t>的关系</a:t>
            </a:r>
          </a:p>
        </p:txBody>
      </p:sp>
      <p:cxnSp>
        <p:nvCxnSpPr>
          <p:cNvPr id="20" name="直接连接符 19"/>
          <p:cNvCxnSpPr/>
          <p:nvPr/>
        </p:nvCxnSpPr>
        <p:spPr>
          <a:xfrm>
            <a:off x="4214810" y="4786322"/>
            <a:ext cx="642943" cy="57150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7" name="直接连接符 16"/>
          <p:cNvCxnSpPr/>
          <p:nvPr/>
        </p:nvCxnSpPr>
        <p:spPr>
          <a:xfrm rot="10800000" flipV="1">
            <a:off x="4214810" y="4786321"/>
            <a:ext cx="642942" cy="500065"/>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grpSp>
        <p:nvGrpSpPr>
          <p:cNvPr id="2" name="组合 31"/>
          <p:cNvGrpSpPr/>
          <p:nvPr/>
        </p:nvGrpSpPr>
        <p:grpSpPr>
          <a:xfrm>
            <a:off x="7215206" y="4929198"/>
            <a:ext cx="500066" cy="500066"/>
            <a:chOff x="8215338" y="4714884"/>
            <a:chExt cx="500066" cy="500066"/>
          </a:xfrm>
        </p:grpSpPr>
        <p:cxnSp>
          <p:nvCxnSpPr>
            <p:cNvPr id="29" name="直接连接符 28"/>
            <p:cNvCxnSpPr/>
            <p:nvPr/>
          </p:nvCxnSpPr>
          <p:spPr>
            <a:xfrm rot="16200000" flipH="1">
              <a:off x="8215338" y="5000636"/>
              <a:ext cx="214314" cy="214314"/>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31" name="直接连接符 30"/>
            <p:cNvCxnSpPr/>
            <p:nvPr/>
          </p:nvCxnSpPr>
          <p:spPr>
            <a:xfrm rot="5400000" flipH="1" flipV="1">
              <a:off x="8322495" y="4822041"/>
              <a:ext cx="500066" cy="285752"/>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grpSp>
      <p:grpSp>
        <p:nvGrpSpPr>
          <p:cNvPr id="3" name="组合 32"/>
          <p:cNvGrpSpPr/>
          <p:nvPr/>
        </p:nvGrpSpPr>
        <p:grpSpPr>
          <a:xfrm>
            <a:off x="5000628" y="2857496"/>
            <a:ext cx="500066" cy="500066"/>
            <a:chOff x="8215338" y="4714884"/>
            <a:chExt cx="500066" cy="500066"/>
          </a:xfrm>
        </p:grpSpPr>
        <p:cxnSp>
          <p:nvCxnSpPr>
            <p:cNvPr id="34" name="直接连接符 33"/>
            <p:cNvCxnSpPr/>
            <p:nvPr/>
          </p:nvCxnSpPr>
          <p:spPr>
            <a:xfrm rot="16200000" flipH="1">
              <a:off x="8215338" y="5000636"/>
              <a:ext cx="214314" cy="214314"/>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cxnSp>
          <p:nvCxnSpPr>
            <p:cNvPr id="35" name="直接连接符 34"/>
            <p:cNvCxnSpPr/>
            <p:nvPr/>
          </p:nvCxnSpPr>
          <p:spPr>
            <a:xfrm rot="5400000" flipH="1" flipV="1">
              <a:off x="8322495" y="4822041"/>
              <a:ext cx="500066" cy="285752"/>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a:extLst>
              <a:ext uri="{FF2B5EF4-FFF2-40B4-BE49-F238E27FC236}">
                <a16:creationId xmlns:a16="http://schemas.microsoft.com/office/drawing/2014/main" id="{FE36667B-B2F8-484E-A8AD-1F54C0D81245}"/>
              </a:ext>
            </a:extLst>
          </p:cNvPr>
          <p:cNvSpPr txBox="1">
            <a:spLocks noChangeArrowheads="1"/>
          </p:cNvSpPr>
          <p:nvPr/>
        </p:nvSpPr>
        <p:spPr bwMode="auto">
          <a:xfrm>
            <a:off x="728663" y="1600200"/>
            <a:ext cx="8020050" cy="1384300"/>
          </a:xfrm>
          <a:prstGeom prst="rect">
            <a:avLst/>
          </a:prstGeom>
          <a:noFill/>
          <a:ln w="9525">
            <a:noFill/>
            <a:miter lim="800000"/>
            <a:headEnd/>
            <a:tailEnd/>
          </a:ln>
        </p:spPr>
        <p:txBody>
          <a:bodyPr>
            <a:spAutoFit/>
          </a:bodyPr>
          <a:lstStyle/>
          <a:p>
            <a:pPr algn="just">
              <a:defRPr/>
            </a:pPr>
            <a:r>
              <a:rPr lang="zh-CN" altLang="en-US" sz="2800" b="1" dirty="0">
                <a:latin typeface="+mj-lt"/>
              </a:rPr>
              <a:t>①由高通滤波器的频率指标确定原型低通滤波器的频率指标，取</a:t>
            </a:r>
            <a:r>
              <a:rPr lang="en-US" altLang="zh-CN" sz="2800" b="1" i="1" dirty="0">
                <a:latin typeface="+mj-lt"/>
              </a:rPr>
              <a:t>ω</a:t>
            </a:r>
            <a:r>
              <a:rPr lang="en-US" altLang="zh-CN" sz="2800" b="1" baseline="-25000" dirty="0">
                <a:latin typeface="+mj-lt"/>
              </a:rPr>
              <a:t>0</a:t>
            </a:r>
            <a:r>
              <a:rPr lang="en-US" altLang="zh-CN" sz="2800" b="1" dirty="0">
                <a:latin typeface="+mj-lt"/>
              </a:rPr>
              <a:t> = 1</a:t>
            </a:r>
            <a:endParaRPr lang="zh-CN" altLang="en-US" sz="2800" b="1" dirty="0">
              <a:latin typeface="+mj-lt"/>
            </a:endParaRPr>
          </a:p>
          <a:p>
            <a:pPr algn="just">
              <a:defRPr/>
            </a:pPr>
            <a:endParaRPr lang="zh-CN" altLang="en-US" sz="2800" b="1" dirty="0">
              <a:latin typeface="+mj-lt"/>
            </a:endParaRPr>
          </a:p>
        </p:txBody>
      </p:sp>
      <p:graphicFrame>
        <p:nvGraphicFramePr>
          <p:cNvPr id="37892" name="Object 4">
            <a:extLst>
              <a:ext uri="{FF2B5EF4-FFF2-40B4-BE49-F238E27FC236}">
                <a16:creationId xmlns:a16="http://schemas.microsoft.com/office/drawing/2014/main" id="{A7A70939-50F6-402C-B5C4-BB96D4FF86F2}"/>
              </a:ext>
            </a:extLst>
          </p:cNvPr>
          <p:cNvGraphicFramePr>
            <a:graphicFrameLocks noChangeAspect="1"/>
          </p:cNvGraphicFramePr>
          <p:nvPr/>
        </p:nvGraphicFramePr>
        <p:xfrm>
          <a:off x="2509838" y="2554288"/>
          <a:ext cx="1524000" cy="569912"/>
        </p:xfrm>
        <a:graphic>
          <a:graphicData uri="http://schemas.openxmlformats.org/presentationml/2006/ole">
            <mc:AlternateContent xmlns:mc="http://schemas.openxmlformats.org/markup-compatibility/2006">
              <mc:Choice xmlns:v="urn:schemas-microsoft-com:vml" Requires="v">
                <p:oleObj spid="_x0000_s16789" r:id="rId3" imgW="14630400" imgH="5486400" progId="Equation.3">
                  <p:embed/>
                </p:oleObj>
              </mc:Choice>
              <mc:Fallback>
                <p:oleObj r:id="rId3" imgW="14630400" imgH="5486400" progId="Equation.3">
                  <p:embed/>
                  <p:pic>
                    <p:nvPicPr>
                      <p:cNvPr id="0" name="Picture 1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2554288"/>
                        <a:ext cx="1524000" cy="5699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5">
            <a:extLst>
              <a:ext uri="{FF2B5EF4-FFF2-40B4-BE49-F238E27FC236}">
                <a16:creationId xmlns:a16="http://schemas.microsoft.com/office/drawing/2014/main" id="{BF6DFA60-D841-4762-B560-F6A441C3FD44}"/>
              </a:ext>
            </a:extLst>
          </p:cNvPr>
          <p:cNvGraphicFramePr>
            <a:graphicFrameLocks noChangeAspect="1"/>
          </p:cNvGraphicFramePr>
          <p:nvPr/>
        </p:nvGraphicFramePr>
        <p:xfrm>
          <a:off x="4924425" y="2557463"/>
          <a:ext cx="1455738" cy="508000"/>
        </p:xfrm>
        <a:graphic>
          <a:graphicData uri="http://schemas.openxmlformats.org/presentationml/2006/ole">
            <mc:AlternateContent xmlns:mc="http://schemas.openxmlformats.org/markup-compatibility/2006">
              <mc:Choice xmlns:v="urn:schemas-microsoft-com:vml" Requires="v">
                <p:oleObj spid="_x0000_s16790" r:id="rId5" imgW="14020800" imgH="4876800" progId="Equation.3">
                  <p:embed/>
                </p:oleObj>
              </mc:Choice>
              <mc:Fallback>
                <p:oleObj r:id="rId5" imgW="14020800" imgH="4876800" progId="Equation.3">
                  <p:embed/>
                  <p:pic>
                    <p:nvPicPr>
                      <p:cNvPr id="0" name="Picture 19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4425" y="2557463"/>
                        <a:ext cx="1455738" cy="5080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4" name="Text Box 6">
            <a:extLst>
              <a:ext uri="{FF2B5EF4-FFF2-40B4-BE49-F238E27FC236}">
                <a16:creationId xmlns:a16="http://schemas.microsoft.com/office/drawing/2014/main" id="{C1A4E4A8-36FF-4BA2-893A-A26E92758F97}"/>
              </a:ext>
            </a:extLst>
          </p:cNvPr>
          <p:cNvSpPr txBox="1">
            <a:spLocks noChangeArrowheads="1"/>
          </p:cNvSpPr>
          <p:nvPr/>
        </p:nvSpPr>
        <p:spPr bwMode="auto">
          <a:xfrm>
            <a:off x="754063" y="3824288"/>
            <a:ext cx="7570787" cy="519112"/>
          </a:xfrm>
          <a:prstGeom prst="rect">
            <a:avLst/>
          </a:prstGeom>
          <a:noFill/>
          <a:ln w="9525">
            <a:noFill/>
            <a:miter lim="800000"/>
            <a:headEnd/>
            <a:tailEnd/>
          </a:ln>
        </p:spPr>
        <p:txBody>
          <a:bodyPr>
            <a:spAutoFit/>
          </a:bodyPr>
          <a:lstStyle/>
          <a:p>
            <a:pPr algn="just">
              <a:defRPr/>
            </a:pPr>
            <a:r>
              <a:rPr lang="zh-CN" altLang="en-US" sz="2800" b="1" dirty="0">
                <a:latin typeface="+mj-lt"/>
              </a:rPr>
              <a:t>③由复频率变换将原型低通转换为高通</a:t>
            </a:r>
            <a:r>
              <a:rPr lang="en-US" altLang="zh-CN" sz="2800" b="1" i="1" dirty="0">
                <a:latin typeface="+mj-lt"/>
              </a:rPr>
              <a:t>H</a:t>
            </a:r>
            <a:r>
              <a:rPr lang="en-US" altLang="zh-CN" sz="2800" b="1" baseline="-30000" dirty="0">
                <a:latin typeface="+mj-lt"/>
              </a:rPr>
              <a:t>HP</a:t>
            </a:r>
            <a:r>
              <a:rPr lang="en-US" altLang="zh-CN" sz="2800" b="1" dirty="0">
                <a:latin typeface="+mj-lt"/>
              </a:rPr>
              <a:t>(</a:t>
            </a:r>
            <a:r>
              <a:rPr lang="en-US" altLang="zh-CN" sz="2800" b="1" i="1" dirty="0">
                <a:latin typeface="+mj-lt"/>
              </a:rPr>
              <a:t>s</a:t>
            </a:r>
            <a:r>
              <a:rPr lang="en-US" altLang="zh-CN" sz="2800" b="1" dirty="0">
                <a:latin typeface="+mj-lt"/>
              </a:rPr>
              <a:t>)</a:t>
            </a:r>
          </a:p>
        </p:txBody>
      </p:sp>
      <p:graphicFrame>
        <p:nvGraphicFramePr>
          <p:cNvPr id="37895" name="Object 7">
            <a:extLst>
              <a:ext uri="{FF2B5EF4-FFF2-40B4-BE49-F238E27FC236}">
                <a16:creationId xmlns:a16="http://schemas.microsoft.com/office/drawing/2014/main" id="{40B04092-0F9B-4E9A-9E19-EB0E3D12BEEC}"/>
              </a:ext>
            </a:extLst>
          </p:cNvPr>
          <p:cNvGraphicFramePr>
            <a:graphicFrameLocks noChangeAspect="1"/>
          </p:cNvGraphicFramePr>
          <p:nvPr/>
        </p:nvGraphicFramePr>
        <p:xfrm>
          <a:off x="2984500" y="4424363"/>
          <a:ext cx="3136900" cy="1196975"/>
        </p:xfrm>
        <a:graphic>
          <a:graphicData uri="http://schemas.openxmlformats.org/presentationml/2006/ole">
            <mc:AlternateContent xmlns:mc="http://schemas.openxmlformats.org/markup-compatibility/2006">
              <mc:Choice xmlns:v="urn:schemas-microsoft-com:vml" Requires="v">
                <p:oleObj spid="_x0000_s16791" name="Equation" r:id="rId7" imgW="30175200" imgH="11582400" progId="Equation.DSMT4">
                  <p:embed/>
                </p:oleObj>
              </mc:Choice>
              <mc:Fallback>
                <p:oleObj name="Equation" r:id="rId7" imgW="30175200" imgH="11582400" progId="Equation.DSMT4">
                  <p:embed/>
                  <p:pic>
                    <p:nvPicPr>
                      <p:cNvPr id="0" name="Picture 19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4500" y="4424363"/>
                        <a:ext cx="3136900" cy="1196975"/>
                      </a:xfrm>
                      <a:prstGeom prst="rect">
                        <a:avLst/>
                      </a:prstGeom>
                      <a:noFill/>
                      <a:effectLst/>
                      <a:extLst>
                        <a:ext uri="{909E8E84-426E-40DD-AFC4-6F175D3DCCD1}">
                          <a14:hiddenFill xmlns:a14="http://schemas.microsoft.com/office/drawing/2010/main">
                            <a:solidFill>
                              <a:srgbClr val="FFFF99">
                                <a:alpha val="349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7" name="Object 9">
            <a:extLst>
              <a:ext uri="{FF2B5EF4-FFF2-40B4-BE49-F238E27FC236}">
                <a16:creationId xmlns:a16="http://schemas.microsoft.com/office/drawing/2014/main" id="{1C6F87F6-2FC6-4D37-991D-DBE12D51A850}"/>
              </a:ext>
            </a:extLst>
          </p:cNvPr>
          <p:cNvGraphicFramePr>
            <a:graphicFrameLocks noChangeAspect="1"/>
          </p:cNvGraphicFramePr>
          <p:nvPr/>
        </p:nvGraphicFramePr>
        <p:xfrm>
          <a:off x="762000" y="3163888"/>
          <a:ext cx="8078788" cy="566737"/>
        </p:xfrm>
        <a:graphic>
          <a:graphicData uri="http://schemas.openxmlformats.org/presentationml/2006/ole">
            <mc:AlternateContent xmlns:mc="http://schemas.openxmlformats.org/markup-compatibility/2006">
              <mc:Choice xmlns:v="urn:schemas-microsoft-com:vml" Requires="v">
                <p:oleObj spid="_x0000_s16792" name="Equation" r:id="rId9" imgW="82600800" imgH="5791200" progId="Equation.DSMT4">
                  <p:embed/>
                </p:oleObj>
              </mc:Choice>
              <mc:Fallback>
                <p:oleObj name="Equation" r:id="rId9" imgW="82600800" imgH="5791200" progId="Equation.DSMT4">
                  <p:embed/>
                  <p:pic>
                    <p:nvPicPr>
                      <p:cNvPr id="0" name="Picture 19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3163888"/>
                        <a:ext cx="8078788"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标题 9">
            <a:extLst>
              <a:ext uri="{FF2B5EF4-FFF2-40B4-BE49-F238E27FC236}">
                <a16:creationId xmlns:a16="http://schemas.microsoft.com/office/drawing/2014/main" id="{057797AA-55B6-45E9-B3EB-FE98ED0BF531}"/>
              </a:ext>
            </a:extLst>
          </p:cNvPr>
          <p:cNvSpPr>
            <a:spLocks noGrp="1"/>
          </p:cNvSpPr>
          <p:nvPr>
            <p:ph type="title"/>
          </p:nvPr>
        </p:nvSpPr>
        <p:spPr/>
        <p:txBody>
          <a:bodyPr/>
          <a:lstStyle/>
          <a:p>
            <a:r>
              <a:rPr lang="zh-CN" altLang="en-US" sz="3600"/>
              <a:t>（</a:t>
            </a:r>
            <a:r>
              <a:rPr lang="en-US" altLang="zh-CN" sz="3600"/>
              <a:t>2</a:t>
            </a:r>
            <a:r>
              <a:rPr lang="zh-CN" altLang="en-US" sz="3600"/>
              <a:t>）模拟高通滤波器的设计步骤</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linds(horizontal)">
                                      <p:cBhvr>
                                        <p:cTn id="7" dur="500"/>
                                        <p:tgtEl>
                                          <p:spTgt spid="3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blinds(horizontal)">
                                      <p:cBhvr>
                                        <p:cTn id="12" dur="500"/>
                                        <p:tgtEl>
                                          <p:spTgt spid="37892"/>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blinds(horizontal)">
                                      <p:cBhvr>
                                        <p:cTn id="16" dur="500"/>
                                        <p:tgtEl>
                                          <p:spTgt spid="378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nodeType="clickEffect">
                                  <p:stCondLst>
                                    <p:cond delay="0"/>
                                  </p:stCondLst>
                                  <p:childTnLst>
                                    <p:set>
                                      <p:cBhvr>
                                        <p:cTn id="20" dur="1" fill="hold">
                                          <p:stCondLst>
                                            <p:cond delay="0"/>
                                          </p:stCondLst>
                                        </p:cTn>
                                        <p:tgtEl>
                                          <p:spTgt spid="37897"/>
                                        </p:tgtEl>
                                        <p:attrNameLst>
                                          <p:attrName>style.visibility</p:attrName>
                                        </p:attrNameLst>
                                      </p:cBhvr>
                                      <p:to>
                                        <p:strVal val="visible"/>
                                      </p:to>
                                    </p:set>
                                    <p:animEffect transition="in" filter="blinds(vertical)">
                                      <p:cBhvr>
                                        <p:cTn id="21" dur="500"/>
                                        <p:tgtEl>
                                          <p:spTgt spid="378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894"/>
                                        </p:tgtEl>
                                        <p:attrNameLst>
                                          <p:attrName>style.visibility</p:attrName>
                                        </p:attrNameLst>
                                      </p:cBhvr>
                                      <p:to>
                                        <p:strVal val="visible"/>
                                      </p:to>
                                    </p:set>
                                    <p:animEffect transition="in" filter="blinds(horizontal)">
                                      <p:cBhvr>
                                        <p:cTn id="26" dur="500"/>
                                        <p:tgtEl>
                                          <p:spTgt spid="3789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7895"/>
                                        </p:tgtEl>
                                        <p:attrNameLst>
                                          <p:attrName>style.visibility</p:attrName>
                                        </p:attrNameLst>
                                      </p:cBhvr>
                                      <p:to>
                                        <p:strVal val="visible"/>
                                      </p:to>
                                    </p:set>
                                    <p:animEffect transition="in" filter="blinds(horizontal)">
                                      <p:cBhvr>
                                        <p:cTn id="31" dur="500"/>
                                        <p:tgtEl>
                                          <p:spTgt spid="37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5FE3549-0104-4542-8FE7-F108E0B96B99}"/>
              </a:ext>
            </a:extLst>
          </p:cNvPr>
          <p:cNvSpPr>
            <a:spLocks noGrp="1" noChangeArrowheads="1"/>
          </p:cNvSpPr>
          <p:nvPr>
            <p:ph type="title" idx="4294967295"/>
          </p:nvPr>
        </p:nvSpPr>
        <p:spPr>
          <a:xfrm>
            <a:off x="450850" y="152400"/>
            <a:ext cx="8153400" cy="1143000"/>
          </a:xfrm>
          <a:solidFill>
            <a:schemeClr val="bg1"/>
          </a:solidFill>
        </p:spPr>
        <p:txBody>
          <a:bodyPr/>
          <a:lstStyle/>
          <a:p>
            <a:pPr eaLnBrk="1" hangingPunct="1">
              <a:lnSpc>
                <a:spcPct val="115000"/>
              </a:lnSpc>
            </a:pPr>
            <a:r>
              <a:rPr lang="zh-CN" altLang="en-US" sz="2800" dirty="0">
                <a:solidFill>
                  <a:schemeClr val="tx1"/>
                </a:solidFill>
              </a:rPr>
              <a:t>例</a:t>
            </a:r>
            <a:r>
              <a:rPr lang="en-US" altLang="zh-CN" sz="2800" dirty="0">
                <a:solidFill>
                  <a:schemeClr val="tx1"/>
                </a:solidFill>
              </a:rPr>
              <a:t>4-2</a:t>
            </a:r>
            <a:r>
              <a:rPr lang="zh-CN" altLang="en-US" sz="2800" dirty="0">
                <a:solidFill>
                  <a:schemeClr val="tx1"/>
                </a:solidFill>
              </a:rPr>
              <a:t> 设计满足下列条件的模拟</a:t>
            </a:r>
            <a:r>
              <a:rPr lang="en-US" altLang="zh-CN" sz="2800" dirty="0">
                <a:solidFill>
                  <a:schemeClr val="tx1"/>
                </a:solidFill>
              </a:rPr>
              <a:t>BW</a:t>
            </a:r>
            <a:r>
              <a:rPr lang="zh-CN" altLang="en-US" sz="2800" dirty="0">
                <a:solidFill>
                  <a:schemeClr val="tx1"/>
                </a:solidFill>
              </a:rPr>
              <a:t>型高通滤波器</a:t>
            </a:r>
            <a:br>
              <a:rPr lang="zh-CN" altLang="en-US" sz="2800" dirty="0">
                <a:solidFill>
                  <a:schemeClr val="tx1"/>
                </a:solidFill>
              </a:rPr>
            </a:br>
            <a:r>
              <a:rPr lang="zh-CN" altLang="en-US" sz="2800" dirty="0">
                <a:solidFill>
                  <a:schemeClr val="tx1"/>
                </a:solidFill>
              </a:rPr>
              <a:t>    </a:t>
            </a:r>
            <a:r>
              <a:rPr lang="en-US" altLang="zh-CN" sz="2800" i="1" dirty="0" err="1">
                <a:solidFill>
                  <a:schemeClr val="tx1"/>
                </a:solidFill>
                <a:latin typeface="Symbol" pitchFamily="18" charset="2"/>
              </a:rPr>
              <a:t>w</a:t>
            </a:r>
            <a:r>
              <a:rPr lang="en-US" altLang="zh-CN" sz="2800" baseline="-25000" dirty="0" err="1">
                <a:solidFill>
                  <a:schemeClr val="tx1"/>
                </a:solidFill>
              </a:rPr>
              <a:t>p</a:t>
            </a:r>
            <a:r>
              <a:rPr lang="en-US" altLang="zh-CN" sz="2800" dirty="0">
                <a:solidFill>
                  <a:schemeClr val="tx1"/>
                </a:solidFill>
              </a:rPr>
              <a:t>=10 </a:t>
            </a:r>
            <a:r>
              <a:rPr lang="en-US" altLang="zh-CN" sz="2800" dirty="0" err="1">
                <a:solidFill>
                  <a:schemeClr val="tx1"/>
                </a:solidFill>
              </a:rPr>
              <a:t>rad</a:t>
            </a:r>
            <a:r>
              <a:rPr lang="en-US" altLang="zh-CN" sz="2800" dirty="0">
                <a:solidFill>
                  <a:schemeClr val="tx1"/>
                </a:solidFill>
              </a:rPr>
              <a:t>/s, </a:t>
            </a:r>
            <a:r>
              <a:rPr lang="en-US" altLang="zh-CN" sz="2800" i="1" dirty="0" err="1">
                <a:solidFill>
                  <a:schemeClr val="tx1"/>
                </a:solidFill>
                <a:latin typeface="Symbol" pitchFamily="18" charset="2"/>
              </a:rPr>
              <a:t>w</a:t>
            </a:r>
            <a:r>
              <a:rPr lang="en-US" altLang="zh-CN" sz="2800" baseline="-25000" dirty="0" err="1">
                <a:solidFill>
                  <a:schemeClr val="tx1"/>
                </a:solidFill>
              </a:rPr>
              <a:t>s</a:t>
            </a:r>
            <a:r>
              <a:rPr lang="en-US" altLang="zh-CN" sz="2800" dirty="0">
                <a:solidFill>
                  <a:schemeClr val="tx1"/>
                </a:solidFill>
              </a:rPr>
              <a:t>=2 </a:t>
            </a:r>
            <a:r>
              <a:rPr lang="en-US" altLang="zh-CN" sz="2800" dirty="0" err="1">
                <a:solidFill>
                  <a:schemeClr val="tx1"/>
                </a:solidFill>
              </a:rPr>
              <a:t>rad</a:t>
            </a:r>
            <a:r>
              <a:rPr lang="en-US" altLang="zh-CN" sz="2800" dirty="0">
                <a:solidFill>
                  <a:schemeClr val="tx1"/>
                </a:solidFill>
              </a:rPr>
              <a:t>/s,  </a:t>
            </a:r>
            <a:r>
              <a:rPr lang="en-US" altLang="zh-CN" sz="2800" i="1" dirty="0" err="1">
                <a:solidFill>
                  <a:schemeClr val="tx1"/>
                </a:solidFill>
              </a:rPr>
              <a:t>A</a:t>
            </a:r>
            <a:r>
              <a:rPr lang="en-US" altLang="zh-CN" sz="2800" baseline="-25000" dirty="0" err="1">
                <a:solidFill>
                  <a:schemeClr val="tx1"/>
                </a:solidFill>
              </a:rPr>
              <a:t>p</a:t>
            </a:r>
            <a:r>
              <a:rPr lang="en-US" altLang="zh-CN" sz="2800" dirty="0">
                <a:solidFill>
                  <a:schemeClr val="tx1"/>
                </a:solidFill>
                <a:sym typeface="Symbol" panose="05050102010706020507" pitchFamily="18" charset="2"/>
              </a:rPr>
              <a:t>=</a:t>
            </a:r>
            <a:r>
              <a:rPr lang="en-US" altLang="zh-CN" sz="2800" dirty="0">
                <a:solidFill>
                  <a:schemeClr val="tx1"/>
                </a:solidFill>
              </a:rPr>
              <a:t>1dB,   </a:t>
            </a:r>
            <a:r>
              <a:rPr lang="en-US" altLang="zh-CN" sz="2800" i="1" dirty="0">
                <a:solidFill>
                  <a:schemeClr val="tx1"/>
                </a:solidFill>
              </a:rPr>
              <a:t>A</a:t>
            </a:r>
            <a:r>
              <a:rPr lang="en-US" altLang="zh-CN" sz="2800" baseline="-25000" dirty="0">
                <a:solidFill>
                  <a:schemeClr val="tx1"/>
                </a:solidFill>
              </a:rPr>
              <a:t>s </a:t>
            </a:r>
            <a:r>
              <a:rPr lang="en-US" altLang="zh-CN" sz="2800" dirty="0">
                <a:solidFill>
                  <a:schemeClr val="tx1"/>
                </a:solidFill>
                <a:sym typeface="Symbol" panose="05050102010706020507" pitchFamily="18" charset="2"/>
              </a:rPr>
              <a:t>=</a:t>
            </a:r>
            <a:r>
              <a:rPr lang="en-US" altLang="zh-CN" sz="2800" baseline="-25000" dirty="0">
                <a:solidFill>
                  <a:schemeClr val="tx1"/>
                </a:solidFill>
              </a:rPr>
              <a:t> </a:t>
            </a:r>
            <a:r>
              <a:rPr lang="en-US" altLang="zh-CN" sz="2800" dirty="0">
                <a:solidFill>
                  <a:schemeClr val="tx1"/>
                </a:solidFill>
              </a:rPr>
              <a:t>40dB</a:t>
            </a:r>
            <a:r>
              <a:rPr lang="zh-CN" altLang="en-US" sz="2800" dirty="0">
                <a:solidFill>
                  <a:schemeClr val="tx1"/>
                </a:solidFill>
              </a:rPr>
              <a:t>。</a:t>
            </a:r>
          </a:p>
        </p:txBody>
      </p:sp>
      <p:sp>
        <p:nvSpPr>
          <p:cNvPr id="38915" name="Text Box 3">
            <a:extLst>
              <a:ext uri="{FF2B5EF4-FFF2-40B4-BE49-F238E27FC236}">
                <a16:creationId xmlns:a16="http://schemas.microsoft.com/office/drawing/2014/main" id="{5F00A5DF-A8C5-479D-BDB8-BDA84EE39371}"/>
              </a:ext>
            </a:extLst>
          </p:cNvPr>
          <p:cNvSpPr txBox="1">
            <a:spLocks noChangeArrowheads="1"/>
          </p:cNvSpPr>
          <p:nvPr/>
        </p:nvSpPr>
        <p:spPr bwMode="auto">
          <a:xfrm>
            <a:off x="381000" y="1600200"/>
            <a:ext cx="8610600" cy="1169988"/>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解：</a:t>
            </a:r>
            <a:endParaRPr lang="en-US" altLang="zh-CN" sz="2800" b="1" dirty="0">
              <a:latin typeface="+mj-lt"/>
            </a:endParaRPr>
          </a:p>
          <a:p>
            <a:pPr>
              <a:spcBef>
                <a:spcPct val="50000"/>
              </a:spcBef>
              <a:defRPr/>
            </a:pPr>
            <a:r>
              <a:rPr lang="en-US" altLang="zh-CN" sz="2800" b="1" dirty="0">
                <a:latin typeface="+mj-lt"/>
              </a:rPr>
              <a:t>     (1)   </a:t>
            </a:r>
            <a:r>
              <a:rPr lang="zh-CN" altLang="en-US" sz="2800" b="1" dirty="0">
                <a:latin typeface="+mj-lt"/>
              </a:rPr>
              <a:t>将高通指标转换为原型低通滤波器技术指标</a:t>
            </a:r>
          </a:p>
        </p:txBody>
      </p:sp>
      <p:sp>
        <p:nvSpPr>
          <p:cNvPr id="38916" name="Text Box 4">
            <a:extLst>
              <a:ext uri="{FF2B5EF4-FFF2-40B4-BE49-F238E27FC236}">
                <a16:creationId xmlns:a16="http://schemas.microsoft.com/office/drawing/2014/main" id="{6FD6A59A-6825-4AFA-BC43-DB6DAF93E9C5}"/>
              </a:ext>
            </a:extLst>
          </p:cNvPr>
          <p:cNvSpPr txBox="1">
            <a:spLocks noChangeArrowheads="1"/>
          </p:cNvSpPr>
          <p:nvPr/>
        </p:nvSpPr>
        <p:spPr bwMode="auto">
          <a:xfrm>
            <a:off x="2590800" y="5105400"/>
            <a:ext cx="3657600" cy="519113"/>
          </a:xfrm>
          <a:prstGeom prst="rect">
            <a:avLst/>
          </a:prstGeom>
          <a:noFill/>
          <a:ln w="9525">
            <a:noFill/>
            <a:miter lim="800000"/>
            <a:headEnd/>
            <a:tailEnd/>
          </a:ln>
        </p:spPr>
        <p:txBody>
          <a:bodyPr>
            <a:spAutoFit/>
          </a:bodyPr>
          <a:lstStyle/>
          <a:p>
            <a:pPr>
              <a:spcBef>
                <a:spcPct val="50000"/>
              </a:spcBef>
              <a:defRPr/>
            </a:pPr>
            <a:r>
              <a:rPr lang="en-US" altLang="zh-CN" sz="2800" b="1" i="1" dirty="0" err="1">
                <a:latin typeface="+mj-lt"/>
              </a:rPr>
              <a:t>A</a:t>
            </a:r>
            <a:r>
              <a:rPr lang="en-US" altLang="zh-CN" sz="2800" b="1" baseline="-25000" dirty="0" err="1">
                <a:latin typeface="+mj-lt"/>
              </a:rPr>
              <a:t>p</a:t>
            </a:r>
            <a:r>
              <a:rPr lang="en-US" altLang="zh-CN" sz="2800" b="1" dirty="0">
                <a:latin typeface="+mj-lt"/>
                <a:sym typeface="Symbol" pitchFamily="18" charset="2"/>
              </a:rPr>
              <a:t>=</a:t>
            </a:r>
            <a:r>
              <a:rPr lang="en-US" altLang="zh-CN" sz="2800" b="1" dirty="0">
                <a:latin typeface="+mj-lt"/>
              </a:rPr>
              <a:t>1dB,   </a:t>
            </a:r>
            <a:r>
              <a:rPr lang="en-US" altLang="zh-CN" sz="2800" b="1" i="1" dirty="0">
                <a:latin typeface="+mj-lt"/>
              </a:rPr>
              <a:t>A</a:t>
            </a:r>
            <a:r>
              <a:rPr lang="en-US" altLang="zh-CN" sz="2800" b="1" baseline="-25000" dirty="0">
                <a:latin typeface="+mj-lt"/>
              </a:rPr>
              <a:t>s </a:t>
            </a:r>
            <a:r>
              <a:rPr lang="en-US" altLang="zh-CN" sz="2800" b="1" dirty="0">
                <a:latin typeface="+mj-lt"/>
                <a:sym typeface="Symbol" pitchFamily="18" charset="2"/>
              </a:rPr>
              <a:t>=</a:t>
            </a:r>
            <a:r>
              <a:rPr lang="en-US" altLang="zh-CN" sz="2800" b="1" baseline="-25000" dirty="0">
                <a:latin typeface="+mj-lt"/>
              </a:rPr>
              <a:t> </a:t>
            </a:r>
            <a:r>
              <a:rPr lang="en-US" altLang="zh-CN" sz="2800" b="1" dirty="0">
                <a:latin typeface="+mj-lt"/>
              </a:rPr>
              <a:t>40dB</a:t>
            </a:r>
          </a:p>
        </p:txBody>
      </p:sp>
      <p:graphicFrame>
        <p:nvGraphicFramePr>
          <p:cNvPr id="38921" name="Object 9">
            <a:extLst>
              <a:ext uri="{FF2B5EF4-FFF2-40B4-BE49-F238E27FC236}">
                <a16:creationId xmlns:a16="http://schemas.microsoft.com/office/drawing/2014/main" id="{D3D2B980-C384-4679-B1E4-51CAAD4529D5}"/>
              </a:ext>
            </a:extLst>
          </p:cNvPr>
          <p:cNvGraphicFramePr>
            <a:graphicFrameLocks noChangeAspect="1"/>
          </p:cNvGraphicFramePr>
          <p:nvPr>
            <p:extLst>
              <p:ext uri="{D42A27DB-BD31-4B8C-83A1-F6EECF244321}">
                <p14:modId xmlns:p14="http://schemas.microsoft.com/office/powerpoint/2010/main" val="298263710"/>
              </p:ext>
            </p:extLst>
          </p:nvPr>
        </p:nvGraphicFramePr>
        <p:xfrm>
          <a:off x="2643174" y="2857496"/>
          <a:ext cx="3130121" cy="2143140"/>
        </p:xfrm>
        <a:graphic>
          <a:graphicData uri="http://schemas.openxmlformats.org/presentationml/2006/ole">
            <mc:AlternateContent xmlns:mc="http://schemas.openxmlformats.org/markup-compatibility/2006">
              <mc:Choice xmlns:v="urn:schemas-microsoft-com:vml" Requires="v">
                <p:oleObj spid="_x0000_s17517" name="Equation" r:id="rId3" imgW="1295280" imgH="888840" progId="Equation.DSMT4">
                  <p:embed/>
                </p:oleObj>
              </mc:Choice>
              <mc:Fallback>
                <p:oleObj name="Equation" r:id="rId3" imgW="1295280" imgH="888840" progId="Equation.DSMT4">
                  <p:embed/>
                  <p:pic>
                    <p:nvPicPr>
                      <p:cNvPr id="0" name="Picture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74" y="2857496"/>
                        <a:ext cx="3130121" cy="21431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414" name="Group 10">
            <a:extLst>
              <a:ext uri="{FF2B5EF4-FFF2-40B4-BE49-F238E27FC236}">
                <a16:creationId xmlns:a16="http://schemas.microsoft.com/office/drawing/2014/main" id="{281C4E91-6D22-4041-8A30-30EBFB55C088}"/>
              </a:ext>
            </a:extLst>
          </p:cNvPr>
          <p:cNvGrpSpPr>
            <a:grpSpLocks/>
          </p:cNvGrpSpPr>
          <p:nvPr/>
        </p:nvGrpSpPr>
        <p:grpSpPr bwMode="auto">
          <a:xfrm>
            <a:off x="176213" y="1390650"/>
            <a:ext cx="8828087" cy="127000"/>
            <a:chOff x="0" y="0"/>
            <a:chExt cx="5561" cy="80"/>
          </a:xfrm>
        </p:grpSpPr>
        <p:pic>
          <p:nvPicPr>
            <p:cNvPr id="17415" name="Rectangle 10">
              <a:extLst>
                <a:ext uri="{FF2B5EF4-FFF2-40B4-BE49-F238E27FC236}">
                  <a16:creationId xmlns:a16="http://schemas.microsoft.com/office/drawing/2014/main" id="{30F721E0-D090-4785-90EC-9C38A14534B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12">
              <a:extLst>
                <a:ext uri="{FF2B5EF4-FFF2-40B4-BE49-F238E27FC236}">
                  <a16:creationId xmlns:a16="http://schemas.microsoft.com/office/drawing/2014/main" id="{EC7D8A21-CDB7-4637-ACE5-67E9C034BE3F}"/>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921"/>
                                        </p:tgtEl>
                                        <p:attrNameLst>
                                          <p:attrName>style.visibility</p:attrName>
                                        </p:attrNameLst>
                                      </p:cBhvr>
                                      <p:to>
                                        <p:strVal val="visible"/>
                                      </p:to>
                                    </p:set>
                                    <p:animEffect transition="in" filter="blinds(horizontal)">
                                      <p:cBhvr>
                                        <p:cTn id="17" dur="500"/>
                                        <p:tgtEl>
                                          <p:spTgt spid="38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6"/>
                                        </p:tgtEl>
                                        <p:attrNameLst>
                                          <p:attrName>style.visibility</p:attrName>
                                        </p:attrNameLst>
                                      </p:cBhvr>
                                      <p:to>
                                        <p:strVal val="visible"/>
                                      </p:to>
                                    </p:set>
                                    <p:animEffect transition="in" filter="blinds(horizontal)">
                                      <p:cBhvr>
                                        <p:cTn id="22"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a:extLst>
              <a:ext uri="{FF2B5EF4-FFF2-40B4-BE49-F238E27FC236}">
                <a16:creationId xmlns:a16="http://schemas.microsoft.com/office/drawing/2014/main" id="{D3356813-6FB9-4FA7-9BB2-9874FAEF6743}"/>
              </a:ext>
            </a:extLst>
          </p:cNvPr>
          <p:cNvSpPr txBox="1">
            <a:spLocks noChangeArrowheads="1"/>
          </p:cNvSpPr>
          <p:nvPr/>
        </p:nvSpPr>
        <p:spPr bwMode="auto">
          <a:xfrm>
            <a:off x="381000" y="1600200"/>
            <a:ext cx="8610600" cy="519113"/>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解：</a:t>
            </a:r>
          </a:p>
        </p:txBody>
      </p:sp>
      <p:sp>
        <p:nvSpPr>
          <p:cNvPr id="38917" name="Text Box 5">
            <a:extLst>
              <a:ext uri="{FF2B5EF4-FFF2-40B4-BE49-F238E27FC236}">
                <a16:creationId xmlns:a16="http://schemas.microsoft.com/office/drawing/2014/main" id="{67540423-7560-4FC6-B038-A9CB4EA655FC}"/>
              </a:ext>
            </a:extLst>
          </p:cNvPr>
          <p:cNvSpPr txBox="1">
            <a:spLocks noChangeArrowheads="1"/>
          </p:cNvSpPr>
          <p:nvPr/>
        </p:nvSpPr>
        <p:spPr bwMode="auto">
          <a:xfrm>
            <a:off x="1116013" y="1600200"/>
            <a:ext cx="5999162" cy="519113"/>
          </a:xfrm>
          <a:prstGeom prst="rect">
            <a:avLst/>
          </a:prstGeom>
          <a:noFill/>
          <a:ln w="9525">
            <a:noFill/>
            <a:miter lim="800000"/>
            <a:headEnd/>
            <a:tailEnd/>
          </a:ln>
        </p:spPr>
        <p:txBody>
          <a:bodyPr>
            <a:spAutoFit/>
          </a:bodyPr>
          <a:lstStyle/>
          <a:p>
            <a:pPr>
              <a:spcBef>
                <a:spcPct val="50000"/>
              </a:spcBef>
              <a:defRPr/>
            </a:pPr>
            <a:r>
              <a:rPr lang="en-US" altLang="zh-CN" sz="2800" b="1">
                <a:latin typeface="+mj-lt"/>
              </a:rPr>
              <a:t>(2)  </a:t>
            </a:r>
            <a:r>
              <a:rPr lang="zh-CN" altLang="en-US" sz="2800" b="1">
                <a:latin typeface="+mj-lt"/>
              </a:rPr>
              <a:t>设计</a:t>
            </a:r>
            <a:r>
              <a:rPr lang="en-US" altLang="zh-CN" sz="2800" b="1">
                <a:latin typeface="+mj-lt"/>
              </a:rPr>
              <a:t>BW</a:t>
            </a:r>
            <a:r>
              <a:rPr lang="zh-CN" altLang="en-US" sz="2800" b="1">
                <a:latin typeface="+mj-lt"/>
              </a:rPr>
              <a:t>型原型低通滤波器</a:t>
            </a:r>
          </a:p>
        </p:txBody>
      </p:sp>
      <p:graphicFrame>
        <p:nvGraphicFramePr>
          <p:cNvPr id="38918" name="Object 6">
            <a:extLst>
              <a:ext uri="{FF2B5EF4-FFF2-40B4-BE49-F238E27FC236}">
                <a16:creationId xmlns:a16="http://schemas.microsoft.com/office/drawing/2014/main" id="{B7A1A74D-F7CC-41D9-BA75-EE36B7F54008}"/>
              </a:ext>
            </a:extLst>
          </p:cNvPr>
          <p:cNvGraphicFramePr>
            <a:graphicFrameLocks noChangeAspect="1"/>
          </p:cNvGraphicFramePr>
          <p:nvPr/>
        </p:nvGraphicFramePr>
        <p:xfrm>
          <a:off x="1766888" y="2133600"/>
          <a:ext cx="2922587" cy="1295400"/>
        </p:xfrm>
        <a:graphic>
          <a:graphicData uri="http://schemas.openxmlformats.org/presentationml/2006/ole">
            <mc:AlternateContent xmlns:mc="http://schemas.openxmlformats.org/markup-compatibility/2006">
              <mc:Choice xmlns:v="urn:schemas-microsoft-com:vml" Requires="v">
                <p:oleObj spid="_x0000_s18846" r:id="rId3" imgW="35052000" imgH="15544800" progId="Equation.3">
                  <p:embed/>
                </p:oleObj>
              </mc:Choice>
              <mc:Fallback>
                <p:oleObj r:id="rId3" imgW="35052000" imgH="15544800" progId="Equation.3">
                  <p:embed/>
                  <p:pic>
                    <p:nvPicPr>
                      <p:cNvPr id="0" name="Picture 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888" y="2133600"/>
                        <a:ext cx="2922587" cy="1295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9" name="Text Box 7">
            <a:extLst>
              <a:ext uri="{FF2B5EF4-FFF2-40B4-BE49-F238E27FC236}">
                <a16:creationId xmlns:a16="http://schemas.microsoft.com/office/drawing/2014/main" id="{E3430DAD-36EA-4F85-AC9C-24F7C78E44DB}"/>
              </a:ext>
            </a:extLst>
          </p:cNvPr>
          <p:cNvSpPr txBox="1">
            <a:spLocks noChangeArrowheads="1"/>
          </p:cNvSpPr>
          <p:nvPr/>
        </p:nvSpPr>
        <p:spPr bwMode="auto">
          <a:xfrm>
            <a:off x="5105400" y="2514600"/>
            <a:ext cx="1447800" cy="519113"/>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取</a:t>
            </a:r>
            <a:r>
              <a:rPr lang="en-US" altLang="zh-CN" sz="2800" b="1" i="1" dirty="0">
                <a:latin typeface="+mj-lt"/>
              </a:rPr>
              <a:t>N</a:t>
            </a:r>
            <a:r>
              <a:rPr lang="en-US" altLang="zh-CN" sz="2800" b="1" dirty="0">
                <a:latin typeface="+mj-lt"/>
              </a:rPr>
              <a:t>=4</a:t>
            </a:r>
          </a:p>
        </p:txBody>
      </p:sp>
      <p:graphicFrame>
        <p:nvGraphicFramePr>
          <p:cNvPr id="38920" name="Object 8">
            <a:extLst>
              <a:ext uri="{FF2B5EF4-FFF2-40B4-BE49-F238E27FC236}">
                <a16:creationId xmlns:a16="http://schemas.microsoft.com/office/drawing/2014/main" id="{18B508AB-62CD-4B74-A264-49B778B39B61}"/>
              </a:ext>
            </a:extLst>
          </p:cNvPr>
          <p:cNvGraphicFramePr>
            <a:graphicFrameLocks noChangeAspect="1"/>
          </p:cNvGraphicFramePr>
          <p:nvPr/>
        </p:nvGraphicFramePr>
        <p:xfrm>
          <a:off x="1643042" y="3429000"/>
          <a:ext cx="4494212" cy="838200"/>
        </p:xfrm>
        <a:graphic>
          <a:graphicData uri="http://schemas.openxmlformats.org/presentationml/2006/ole">
            <mc:AlternateContent xmlns:mc="http://schemas.openxmlformats.org/markup-compatibility/2006">
              <mc:Choice xmlns:v="urn:schemas-microsoft-com:vml" Requires="v">
                <p:oleObj spid="_x0000_s18847" name="Equation" r:id="rId5" imgW="2247840" imgH="419040" progId="Equation.DSMT4">
                  <p:embed/>
                </p:oleObj>
              </mc:Choice>
              <mc:Fallback>
                <p:oleObj name="Equation" r:id="rId5" imgW="2247840" imgH="419040" progId="Equation.DSMT4">
                  <p:embed/>
                  <p:pic>
                    <p:nvPicPr>
                      <p:cNvPr id="0" name="Picture 2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3042" y="3429000"/>
                        <a:ext cx="4494212" cy="838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42" name="Group 10">
            <a:extLst>
              <a:ext uri="{FF2B5EF4-FFF2-40B4-BE49-F238E27FC236}">
                <a16:creationId xmlns:a16="http://schemas.microsoft.com/office/drawing/2014/main" id="{8A9286CF-0B7C-482F-B171-CE9DFB3B84B0}"/>
              </a:ext>
            </a:extLst>
          </p:cNvPr>
          <p:cNvGrpSpPr>
            <a:grpSpLocks/>
          </p:cNvGrpSpPr>
          <p:nvPr/>
        </p:nvGrpSpPr>
        <p:grpSpPr bwMode="auto">
          <a:xfrm>
            <a:off x="176213" y="1390650"/>
            <a:ext cx="8828087" cy="127000"/>
            <a:chOff x="0" y="0"/>
            <a:chExt cx="5561" cy="80"/>
          </a:xfrm>
        </p:grpSpPr>
        <p:pic>
          <p:nvPicPr>
            <p:cNvPr id="18444" name="Rectangle 10">
              <a:extLst>
                <a:ext uri="{FF2B5EF4-FFF2-40B4-BE49-F238E27FC236}">
                  <a16:creationId xmlns:a16="http://schemas.microsoft.com/office/drawing/2014/main" id="{2D096D31-548F-4452-BACB-D0D25EF773F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Text Box 12">
              <a:extLst>
                <a:ext uri="{FF2B5EF4-FFF2-40B4-BE49-F238E27FC236}">
                  <a16:creationId xmlns:a16="http://schemas.microsoft.com/office/drawing/2014/main" id="{B10F40CE-D075-46D7-AA6A-EE7C57BF89AE}"/>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grpSp>
      <p:sp>
        <p:nvSpPr>
          <p:cNvPr id="13" name="Text Box 5">
            <a:extLst>
              <a:ext uri="{FF2B5EF4-FFF2-40B4-BE49-F238E27FC236}">
                <a16:creationId xmlns:a16="http://schemas.microsoft.com/office/drawing/2014/main" id="{29FC636B-5F4E-4AE9-9603-0C1B5CE2E901}"/>
              </a:ext>
            </a:extLst>
          </p:cNvPr>
          <p:cNvSpPr txBox="1">
            <a:spLocks noChangeArrowheads="1"/>
          </p:cNvSpPr>
          <p:nvPr/>
        </p:nvSpPr>
        <p:spPr bwMode="auto">
          <a:xfrm>
            <a:off x="1547813" y="4267200"/>
            <a:ext cx="6172200"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BW</a:t>
            </a:r>
            <a:r>
              <a:rPr lang="zh-CN" altLang="en-US" sz="2400" b="1" dirty="0">
                <a:latin typeface="+mj-lt"/>
              </a:rPr>
              <a:t>型原型低通滤波器的系统函数为</a:t>
            </a:r>
          </a:p>
        </p:txBody>
      </p:sp>
      <p:graphicFrame>
        <p:nvGraphicFramePr>
          <p:cNvPr id="14" name="Object 13">
            <a:extLst>
              <a:ext uri="{FF2B5EF4-FFF2-40B4-BE49-F238E27FC236}">
                <a16:creationId xmlns:a16="http://schemas.microsoft.com/office/drawing/2014/main" id="{CFDAF0F1-58F3-4E63-9761-E90C15BF1C85}"/>
              </a:ext>
            </a:extLst>
          </p:cNvPr>
          <p:cNvGraphicFramePr>
            <a:graphicFrameLocks noChangeAspect="1"/>
          </p:cNvGraphicFramePr>
          <p:nvPr/>
        </p:nvGraphicFramePr>
        <p:xfrm>
          <a:off x="271463" y="4648200"/>
          <a:ext cx="8228012" cy="820738"/>
        </p:xfrm>
        <a:graphic>
          <a:graphicData uri="http://schemas.openxmlformats.org/presentationml/2006/ole">
            <mc:AlternateContent xmlns:mc="http://schemas.openxmlformats.org/markup-compatibility/2006">
              <mc:Choice xmlns:v="urn:schemas-microsoft-com:vml" Requires="v">
                <p:oleObj spid="_x0000_s18848" name="公式" r:id="rId8" imgW="103936800" imgH="10363200" progId="Equation.3">
                  <p:embed/>
                </p:oleObj>
              </mc:Choice>
              <mc:Fallback>
                <p:oleObj name="公式" r:id="rId8" imgW="103936800" imgH="10363200" progId="Equation.3">
                  <p:embed/>
                  <p:pic>
                    <p:nvPicPr>
                      <p:cNvPr id="0" name="Picture 2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1463" y="4648200"/>
                        <a:ext cx="8228012" cy="820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9">
            <a:extLst>
              <a:ext uri="{FF2B5EF4-FFF2-40B4-BE49-F238E27FC236}">
                <a16:creationId xmlns:a16="http://schemas.microsoft.com/office/drawing/2014/main" id="{CE1B333E-997B-42D7-AE36-0A6ED1AB4DD9}"/>
              </a:ext>
            </a:extLst>
          </p:cNvPr>
          <p:cNvGraphicFramePr>
            <a:graphicFrameLocks noChangeAspect="1"/>
          </p:cNvGraphicFramePr>
          <p:nvPr/>
        </p:nvGraphicFramePr>
        <p:xfrm>
          <a:off x="1071538" y="5519758"/>
          <a:ext cx="6651625" cy="838200"/>
        </p:xfrm>
        <a:graphic>
          <a:graphicData uri="http://schemas.openxmlformats.org/presentationml/2006/ole">
            <mc:AlternateContent xmlns:mc="http://schemas.openxmlformats.org/markup-compatibility/2006">
              <mc:Choice xmlns:v="urn:schemas-microsoft-com:vml" Requires="v">
                <p:oleObj spid="_x0000_s18849" name="Equation" r:id="rId10" imgW="3327120" imgH="419040" progId="Equation.DSMT4">
                  <p:embed/>
                </p:oleObj>
              </mc:Choice>
              <mc:Fallback>
                <p:oleObj name="Equation" r:id="rId10" imgW="3327120" imgH="419040" progId="Equation.DSMT4">
                  <p:embed/>
                  <p:pic>
                    <p:nvPicPr>
                      <p:cNvPr id="0" name="Picture 20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1538" y="5519758"/>
                        <a:ext cx="6651625" cy="838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2">
            <a:extLst>
              <a:ext uri="{FF2B5EF4-FFF2-40B4-BE49-F238E27FC236}">
                <a16:creationId xmlns:a16="http://schemas.microsoft.com/office/drawing/2014/main" id="{65FE3549-0104-4542-8FE7-F108E0B96B99}"/>
              </a:ext>
            </a:extLst>
          </p:cNvPr>
          <p:cNvSpPr txBox="1">
            <a:spLocks noChangeArrowheads="1"/>
          </p:cNvSpPr>
          <p:nvPr/>
        </p:nvSpPr>
        <p:spPr bwMode="auto">
          <a:xfrm>
            <a:off x="450850" y="152400"/>
            <a:ext cx="81534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zh-CN" altLang="en-US" sz="2800" b="1" i="0" u="none" strike="noStrike" kern="0" cap="none" spc="0" normalizeH="0" baseline="0" noProof="0">
                <a:ln>
                  <a:noFill/>
                </a:ln>
                <a:solidFill>
                  <a:schemeClr val="tx1"/>
                </a:solidFill>
                <a:effectLst/>
                <a:uLnTx/>
                <a:uFillTx/>
                <a:latin typeface="+mj-lt"/>
                <a:ea typeface="+mj-ea"/>
                <a:cs typeface="+mj-cs"/>
              </a:rPr>
              <a:t>例</a:t>
            </a:r>
            <a:r>
              <a:rPr kumimoji="0" lang="en-US" altLang="zh-CN" sz="2800" b="1" i="0" u="none" strike="noStrike" kern="0" cap="none" spc="0" normalizeH="0" baseline="0" noProof="0">
                <a:ln>
                  <a:noFill/>
                </a:ln>
                <a:solidFill>
                  <a:schemeClr val="tx1"/>
                </a:solidFill>
                <a:effectLst/>
                <a:uLnTx/>
                <a:uFillTx/>
                <a:latin typeface="+mj-lt"/>
                <a:ea typeface="+mj-ea"/>
                <a:cs typeface="+mj-cs"/>
              </a:rPr>
              <a:t>4-2</a:t>
            </a:r>
            <a:r>
              <a:rPr kumimoji="0" lang="zh-CN" altLang="en-US" sz="2800" b="1" i="0" u="none" strike="noStrike" kern="0" cap="none" spc="0" normalizeH="0" baseline="0" noProof="0">
                <a:ln>
                  <a:noFill/>
                </a:ln>
                <a:solidFill>
                  <a:schemeClr val="tx1"/>
                </a:solidFill>
                <a:effectLst/>
                <a:uLnTx/>
                <a:uFillTx/>
                <a:latin typeface="+mj-lt"/>
                <a:ea typeface="+mj-ea"/>
                <a:cs typeface="+mj-cs"/>
              </a:rPr>
              <a:t> 设计满足下列条件的模拟</a:t>
            </a:r>
            <a:r>
              <a:rPr kumimoji="0" lang="en-US" altLang="zh-CN" sz="2800" b="1" i="0" u="none" strike="noStrike" kern="0" cap="none" spc="0" normalizeH="0" baseline="0" noProof="0">
                <a:ln>
                  <a:noFill/>
                </a:ln>
                <a:solidFill>
                  <a:schemeClr val="tx1"/>
                </a:solidFill>
                <a:effectLst/>
                <a:uLnTx/>
                <a:uFillTx/>
                <a:latin typeface="+mj-lt"/>
                <a:ea typeface="+mj-ea"/>
                <a:cs typeface="+mj-cs"/>
              </a:rPr>
              <a:t>BW</a:t>
            </a:r>
            <a:r>
              <a:rPr kumimoji="0" lang="zh-CN" altLang="en-US" sz="2800" b="1" i="0" u="none" strike="noStrike" kern="0" cap="none" spc="0" normalizeH="0" baseline="0" noProof="0">
                <a:ln>
                  <a:noFill/>
                </a:ln>
                <a:solidFill>
                  <a:schemeClr val="tx1"/>
                </a:solidFill>
                <a:effectLst/>
                <a:uLnTx/>
                <a:uFillTx/>
                <a:latin typeface="+mj-lt"/>
                <a:ea typeface="+mj-ea"/>
                <a:cs typeface="+mj-cs"/>
              </a:rPr>
              <a:t>型高通滤波器</a:t>
            </a:r>
            <a:br>
              <a:rPr kumimoji="0" lang="zh-CN" altLang="en-US" sz="2800" b="1" i="0" u="none" strike="noStrike" kern="0" cap="none" spc="0" normalizeH="0" baseline="0" noProof="0">
                <a:ln>
                  <a:noFill/>
                </a:ln>
                <a:solidFill>
                  <a:schemeClr val="tx1"/>
                </a:solidFill>
                <a:effectLst/>
                <a:uLnTx/>
                <a:uFillTx/>
                <a:latin typeface="+mj-lt"/>
                <a:ea typeface="+mj-ea"/>
                <a:cs typeface="+mj-cs"/>
              </a:rPr>
            </a:br>
            <a:r>
              <a:rPr kumimoji="0" lang="zh-CN" altLang="en-US" sz="2800" b="1" i="0" u="none" strike="noStrike" kern="0" cap="none" spc="0" normalizeH="0" baseline="0" noProof="0">
                <a:ln>
                  <a:noFill/>
                </a:ln>
                <a:solidFill>
                  <a:schemeClr val="tx1"/>
                </a:solidFill>
                <a:effectLst/>
                <a:uLnTx/>
                <a:uFillTx/>
                <a:latin typeface="+mj-lt"/>
                <a:ea typeface="+mj-ea"/>
                <a:cs typeface="+mj-cs"/>
              </a:rPr>
              <a:t>    </a:t>
            </a:r>
            <a:r>
              <a:rPr kumimoji="0" lang="en-US" altLang="zh-CN" sz="2800" b="1" i="1" u="none" strike="noStrike" kern="0" cap="none" spc="0" normalizeH="0" baseline="0" noProof="0">
                <a:ln>
                  <a:noFill/>
                </a:ln>
                <a:solidFill>
                  <a:schemeClr val="tx1"/>
                </a:solidFill>
                <a:effectLst/>
                <a:uLnTx/>
                <a:uFillTx/>
                <a:latin typeface="Symbol" pitchFamily="18" charset="2"/>
                <a:ea typeface="+mj-ea"/>
                <a:cs typeface="+mj-cs"/>
              </a:rPr>
              <a:t>w</a:t>
            </a:r>
            <a:r>
              <a:rPr kumimoji="0" lang="en-US" altLang="zh-CN" sz="2800" b="1" i="0" u="none" strike="noStrike" kern="0" cap="none" spc="0" normalizeH="0" baseline="-25000" noProof="0">
                <a:ln>
                  <a:noFill/>
                </a:ln>
                <a:solidFill>
                  <a:schemeClr val="tx1"/>
                </a:solidFill>
                <a:effectLst/>
                <a:uLnTx/>
                <a:uFillTx/>
                <a:latin typeface="+mj-lt"/>
                <a:ea typeface="+mj-ea"/>
                <a:cs typeface="+mj-cs"/>
              </a:rPr>
              <a:t>p</a:t>
            </a:r>
            <a:r>
              <a:rPr kumimoji="0" lang="en-US" altLang="zh-CN" sz="2800" b="1" i="0" u="none" strike="noStrike" kern="0" cap="none" spc="0" normalizeH="0" baseline="0" noProof="0">
                <a:ln>
                  <a:noFill/>
                </a:ln>
                <a:solidFill>
                  <a:schemeClr val="tx1"/>
                </a:solidFill>
                <a:effectLst/>
                <a:uLnTx/>
                <a:uFillTx/>
                <a:latin typeface="+mj-lt"/>
                <a:ea typeface="+mj-ea"/>
                <a:cs typeface="+mj-cs"/>
              </a:rPr>
              <a:t>=10 rad/s, </a:t>
            </a:r>
            <a:r>
              <a:rPr kumimoji="0" lang="en-US" altLang="zh-CN" sz="2800" b="1" i="1" u="none" strike="noStrike" kern="0" cap="none" spc="0" normalizeH="0" baseline="0" noProof="0">
                <a:ln>
                  <a:noFill/>
                </a:ln>
                <a:solidFill>
                  <a:schemeClr val="tx1"/>
                </a:solidFill>
                <a:effectLst/>
                <a:uLnTx/>
                <a:uFillTx/>
                <a:latin typeface="Symbol" pitchFamily="18" charset="2"/>
                <a:ea typeface="+mj-ea"/>
                <a:cs typeface="+mj-cs"/>
              </a:rPr>
              <a:t>w</a:t>
            </a:r>
            <a:r>
              <a:rPr kumimoji="0" lang="en-US" altLang="zh-CN" sz="2800" b="1" i="0" u="none" strike="noStrike" kern="0" cap="none" spc="0" normalizeH="0" baseline="-25000" noProof="0">
                <a:ln>
                  <a:noFill/>
                </a:ln>
                <a:solidFill>
                  <a:schemeClr val="tx1"/>
                </a:solidFill>
                <a:effectLst/>
                <a:uLnTx/>
                <a:uFillTx/>
                <a:latin typeface="+mj-lt"/>
                <a:ea typeface="+mj-ea"/>
                <a:cs typeface="+mj-cs"/>
              </a:rPr>
              <a:t>s</a:t>
            </a:r>
            <a:r>
              <a:rPr kumimoji="0" lang="en-US" altLang="zh-CN" sz="2800" b="1" i="0" u="none" strike="noStrike" kern="0" cap="none" spc="0" normalizeH="0" baseline="0" noProof="0">
                <a:ln>
                  <a:noFill/>
                </a:ln>
                <a:solidFill>
                  <a:schemeClr val="tx1"/>
                </a:solidFill>
                <a:effectLst/>
                <a:uLnTx/>
                <a:uFillTx/>
                <a:latin typeface="+mj-lt"/>
                <a:ea typeface="+mj-ea"/>
                <a:cs typeface="+mj-cs"/>
              </a:rPr>
              <a:t>=2 rad/s,  </a:t>
            </a:r>
            <a:r>
              <a:rPr kumimoji="0" lang="en-US" altLang="zh-CN" sz="2800" b="1" i="1" u="none" strike="noStrike" kern="0" cap="none" spc="0" normalizeH="0" baseline="0" noProof="0">
                <a:ln>
                  <a:noFill/>
                </a:ln>
                <a:solidFill>
                  <a:schemeClr val="tx1"/>
                </a:solidFill>
                <a:effectLst/>
                <a:uLnTx/>
                <a:uFillTx/>
                <a:latin typeface="+mj-lt"/>
                <a:ea typeface="+mj-ea"/>
                <a:cs typeface="+mj-cs"/>
              </a:rPr>
              <a:t>A</a:t>
            </a:r>
            <a:r>
              <a:rPr kumimoji="0" lang="en-US" altLang="zh-CN" sz="2800" b="1" i="0" u="none" strike="noStrike" kern="0" cap="none" spc="0" normalizeH="0" baseline="-25000" noProof="0">
                <a:ln>
                  <a:noFill/>
                </a:ln>
                <a:solidFill>
                  <a:schemeClr val="tx1"/>
                </a:solidFill>
                <a:effectLst/>
                <a:uLnTx/>
                <a:uFillTx/>
                <a:latin typeface="+mj-lt"/>
                <a:ea typeface="+mj-ea"/>
                <a:cs typeface="+mj-cs"/>
              </a:rPr>
              <a:t>p</a:t>
            </a:r>
            <a:r>
              <a:rPr kumimoji="0" lang="en-US" altLang="zh-CN" sz="2800" b="1" i="0" u="none" strike="noStrike" kern="0" cap="none" spc="0" normalizeH="0" baseline="0" noProof="0">
                <a:ln>
                  <a:noFill/>
                </a:ln>
                <a:solidFill>
                  <a:schemeClr val="tx1"/>
                </a:solidFill>
                <a:effectLst/>
                <a:uLnTx/>
                <a:uFillTx/>
                <a:latin typeface="+mj-lt"/>
                <a:ea typeface="+mj-ea"/>
                <a:cs typeface="+mj-cs"/>
                <a:sym typeface="Symbol" panose="05050102010706020507" pitchFamily="18" charset="2"/>
              </a:rPr>
              <a:t>=</a:t>
            </a:r>
            <a:r>
              <a:rPr kumimoji="0" lang="en-US" altLang="zh-CN" sz="2800" b="1" i="0" u="none" strike="noStrike" kern="0" cap="none" spc="0" normalizeH="0" baseline="0" noProof="0">
                <a:ln>
                  <a:noFill/>
                </a:ln>
                <a:solidFill>
                  <a:schemeClr val="tx1"/>
                </a:solidFill>
                <a:effectLst/>
                <a:uLnTx/>
                <a:uFillTx/>
                <a:latin typeface="+mj-lt"/>
                <a:ea typeface="+mj-ea"/>
                <a:cs typeface="+mj-cs"/>
              </a:rPr>
              <a:t>1dB,   </a:t>
            </a:r>
            <a:r>
              <a:rPr kumimoji="0" lang="en-US" altLang="zh-CN" sz="2800" b="1" i="1" u="none" strike="noStrike" kern="0" cap="none" spc="0" normalizeH="0" baseline="0" noProof="0">
                <a:ln>
                  <a:noFill/>
                </a:ln>
                <a:solidFill>
                  <a:schemeClr val="tx1"/>
                </a:solidFill>
                <a:effectLst/>
                <a:uLnTx/>
                <a:uFillTx/>
                <a:latin typeface="+mj-lt"/>
                <a:ea typeface="+mj-ea"/>
                <a:cs typeface="+mj-cs"/>
              </a:rPr>
              <a:t>A</a:t>
            </a:r>
            <a:r>
              <a:rPr kumimoji="0" lang="en-US" altLang="zh-CN" sz="2800" b="1" i="0" u="none" strike="noStrike" kern="0" cap="none" spc="0" normalizeH="0" baseline="-25000" noProof="0">
                <a:ln>
                  <a:noFill/>
                </a:ln>
                <a:solidFill>
                  <a:schemeClr val="tx1"/>
                </a:solidFill>
                <a:effectLst/>
                <a:uLnTx/>
                <a:uFillTx/>
                <a:latin typeface="+mj-lt"/>
                <a:ea typeface="+mj-ea"/>
                <a:cs typeface="+mj-cs"/>
              </a:rPr>
              <a:t>s </a:t>
            </a:r>
            <a:r>
              <a:rPr kumimoji="0" lang="en-US" altLang="zh-CN" sz="2800" b="1" i="0" u="none" strike="noStrike" kern="0" cap="none" spc="0" normalizeH="0" baseline="0" noProof="0">
                <a:ln>
                  <a:noFill/>
                </a:ln>
                <a:solidFill>
                  <a:schemeClr val="tx1"/>
                </a:solidFill>
                <a:effectLst/>
                <a:uLnTx/>
                <a:uFillTx/>
                <a:latin typeface="+mj-lt"/>
                <a:ea typeface="+mj-ea"/>
                <a:cs typeface="+mj-cs"/>
                <a:sym typeface="Symbol" panose="05050102010706020507" pitchFamily="18" charset="2"/>
              </a:rPr>
              <a:t>=</a:t>
            </a:r>
            <a:r>
              <a:rPr kumimoji="0" lang="en-US" altLang="zh-CN" sz="2800" b="1" i="0" u="none" strike="noStrike" kern="0" cap="none" spc="0" normalizeH="0" baseline="-25000" noProof="0">
                <a:ln>
                  <a:noFill/>
                </a:ln>
                <a:solidFill>
                  <a:schemeClr val="tx1"/>
                </a:solidFill>
                <a:effectLst/>
                <a:uLnTx/>
                <a:uFillTx/>
                <a:latin typeface="+mj-lt"/>
                <a:ea typeface="+mj-ea"/>
                <a:cs typeface="+mj-cs"/>
              </a:rPr>
              <a:t> </a:t>
            </a:r>
            <a:r>
              <a:rPr kumimoji="0" lang="en-US" altLang="zh-CN" sz="2800" b="1" i="0" u="none" strike="noStrike" kern="0" cap="none" spc="0" normalizeH="0" baseline="0" noProof="0">
                <a:ln>
                  <a:noFill/>
                </a:ln>
                <a:solidFill>
                  <a:schemeClr val="tx1"/>
                </a:solidFill>
                <a:effectLst/>
                <a:uLnTx/>
                <a:uFillTx/>
                <a:latin typeface="+mj-lt"/>
                <a:ea typeface="+mj-ea"/>
                <a:cs typeface="+mj-cs"/>
              </a:rPr>
              <a:t>40dB</a:t>
            </a:r>
            <a:r>
              <a:rPr kumimoji="0" lang="zh-CN" altLang="en-US" sz="2800" b="1" i="0" u="none" strike="noStrike" kern="0" cap="none" spc="0" normalizeH="0" baseline="0" noProof="0">
                <a:ln>
                  <a:noFill/>
                </a:ln>
                <a:solidFill>
                  <a:schemeClr val="tx1"/>
                </a:solidFill>
                <a:effectLst/>
                <a:uLnTx/>
                <a:uFillTx/>
                <a:latin typeface="+mj-lt"/>
                <a:ea typeface="+mj-ea"/>
                <a:cs typeface="+mj-cs"/>
              </a:rPr>
              <a:t>。</a:t>
            </a:r>
            <a:endParaRPr kumimoji="0" lang="zh-CN" altLang="en-US" sz="28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blinds(horizontal)">
                                      <p:cBhvr>
                                        <p:cTn id="7" dur="500"/>
                                        <p:tgtEl>
                                          <p:spTgt spid="38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linds(horizontal)">
                                      <p:cBhvr>
                                        <p:cTn id="12" dur="500"/>
                                        <p:tgtEl>
                                          <p:spTgt spid="38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9"/>
                                        </p:tgtEl>
                                        <p:attrNameLst>
                                          <p:attrName>style.visibility</p:attrName>
                                        </p:attrNameLst>
                                      </p:cBhvr>
                                      <p:to>
                                        <p:strVal val="visible"/>
                                      </p:to>
                                    </p:set>
                                    <p:animEffect transition="in" filter="blinds(horizontal)">
                                      <p:cBhvr>
                                        <p:cTn id="17" dur="500"/>
                                        <p:tgtEl>
                                          <p:spTgt spid="389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20"/>
                                        </p:tgtEl>
                                        <p:attrNameLst>
                                          <p:attrName>style.visibility</p:attrName>
                                        </p:attrNameLst>
                                      </p:cBhvr>
                                      <p:to>
                                        <p:strVal val="visible"/>
                                      </p:to>
                                    </p:set>
                                    <p:animEffect transition="in" filter="blinds(horizontal)">
                                      <p:cBhvr>
                                        <p:cTn id="22" dur="500"/>
                                        <p:tgtEl>
                                          <p:spTgt spid="389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19" grpId="0" autoUpdateAnimBg="0"/>
      <p:bldP spid="1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Text Box 7">
            <a:extLst>
              <a:ext uri="{FF2B5EF4-FFF2-40B4-BE49-F238E27FC236}">
                <a16:creationId xmlns:a16="http://schemas.microsoft.com/office/drawing/2014/main" id="{0BAD9E72-8A18-47E9-B52E-C0C39E5BDB98}"/>
              </a:ext>
            </a:extLst>
          </p:cNvPr>
          <p:cNvSpPr txBox="1">
            <a:spLocks noChangeArrowheads="1"/>
          </p:cNvSpPr>
          <p:nvPr/>
        </p:nvSpPr>
        <p:spPr bwMode="auto">
          <a:xfrm>
            <a:off x="990600" y="2514600"/>
            <a:ext cx="7639050" cy="523875"/>
          </a:xfrm>
          <a:prstGeom prst="rect">
            <a:avLst/>
          </a:prstGeom>
          <a:noFill/>
          <a:ln w="9525">
            <a:noFill/>
            <a:miter lim="800000"/>
            <a:headEnd/>
            <a:tailEnd/>
          </a:ln>
        </p:spPr>
        <p:txBody>
          <a:bodyPr>
            <a:spAutoFit/>
          </a:bodyPr>
          <a:lstStyle/>
          <a:p>
            <a:pPr>
              <a:spcBef>
                <a:spcPct val="50000"/>
              </a:spcBef>
              <a:defRPr/>
            </a:pPr>
            <a:r>
              <a:rPr lang="en-US" altLang="zh-CN" sz="2800" b="1" dirty="0">
                <a:latin typeface="+mj-lt"/>
              </a:rPr>
              <a:t>(3)</a:t>
            </a:r>
            <a:r>
              <a:rPr lang="zh-CN" altLang="en-US" sz="2800" b="1" dirty="0"/>
              <a:t>将原型低通滤波器转换为高通滤波器</a:t>
            </a:r>
            <a:r>
              <a:rPr lang="en-US" altLang="zh-CN" sz="2800" b="1" i="1" dirty="0">
                <a:latin typeface="+mj-lt"/>
              </a:rPr>
              <a:t>H</a:t>
            </a:r>
            <a:r>
              <a:rPr lang="en-US" altLang="zh-CN" sz="2800" b="1" baseline="-30000" dirty="0">
                <a:latin typeface="+mj-lt"/>
              </a:rPr>
              <a:t>HP</a:t>
            </a:r>
            <a:r>
              <a:rPr lang="en-US" altLang="zh-CN" sz="2800" b="1" dirty="0">
                <a:latin typeface="+mj-lt"/>
              </a:rPr>
              <a:t>(</a:t>
            </a:r>
            <a:r>
              <a:rPr lang="en-US" altLang="zh-CN" sz="2800" b="1" i="1" dirty="0">
                <a:latin typeface="+mj-lt"/>
              </a:rPr>
              <a:t>s</a:t>
            </a:r>
            <a:r>
              <a:rPr lang="en-US" altLang="zh-CN" sz="2800" b="1" dirty="0">
                <a:latin typeface="+mj-lt"/>
              </a:rPr>
              <a:t>)</a:t>
            </a:r>
          </a:p>
        </p:txBody>
      </p:sp>
      <p:graphicFrame>
        <p:nvGraphicFramePr>
          <p:cNvPr id="39944" name="Object 8">
            <a:extLst>
              <a:ext uri="{FF2B5EF4-FFF2-40B4-BE49-F238E27FC236}">
                <a16:creationId xmlns:a16="http://schemas.microsoft.com/office/drawing/2014/main" id="{3F24F5B5-32A7-4D59-9CB2-8D466A27C884}"/>
              </a:ext>
            </a:extLst>
          </p:cNvPr>
          <p:cNvGraphicFramePr>
            <a:graphicFrameLocks noChangeAspect="1"/>
          </p:cNvGraphicFramePr>
          <p:nvPr/>
        </p:nvGraphicFramePr>
        <p:xfrm>
          <a:off x="149225" y="3214688"/>
          <a:ext cx="8856663" cy="2198687"/>
        </p:xfrm>
        <a:graphic>
          <a:graphicData uri="http://schemas.openxmlformats.org/presentationml/2006/ole">
            <mc:AlternateContent xmlns:mc="http://schemas.openxmlformats.org/markup-compatibility/2006">
              <mc:Choice xmlns:v="urn:schemas-microsoft-com:vml" Requires="v">
                <p:oleObj spid="_x0000_s19564" name="Equation" r:id="rId3" imgW="3682800" imgH="914400" progId="Equation.DSMT4">
                  <p:embed/>
                </p:oleObj>
              </mc:Choice>
              <mc:Fallback>
                <p:oleObj name="Equation" r:id="rId3" imgW="3682800" imgH="914400" progId="Equation.DSMT4">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 y="3214688"/>
                        <a:ext cx="8856663" cy="21986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460" name="Group 10">
            <a:extLst>
              <a:ext uri="{FF2B5EF4-FFF2-40B4-BE49-F238E27FC236}">
                <a16:creationId xmlns:a16="http://schemas.microsoft.com/office/drawing/2014/main" id="{49532F35-E459-438D-9FF4-21100DDE5A98}"/>
              </a:ext>
            </a:extLst>
          </p:cNvPr>
          <p:cNvGrpSpPr>
            <a:grpSpLocks/>
          </p:cNvGrpSpPr>
          <p:nvPr/>
        </p:nvGrpSpPr>
        <p:grpSpPr bwMode="auto">
          <a:xfrm>
            <a:off x="176213" y="1390650"/>
            <a:ext cx="8828087" cy="127000"/>
            <a:chOff x="0" y="0"/>
            <a:chExt cx="5561" cy="80"/>
          </a:xfrm>
        </p:grpSpPr>
        <p:pic>
          <p:nvPicPr>
            <p:cNvPr id="19463" name="Rectangle 10">
              <a:extLst>
                <a:ext uri="{FF2B5EF4-FFF2-40B4-BE49-F238E27FC236}">
                  <a16:creationId xmlns:a16="http://schemas.microsoft.com/office/drawing/2014/main" id="{68BE40B2-66A3-4E9A-8B5F-2ECA2AEF064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12">
              <a:extLst>
                <a:ext uri="{FF2B5EF4-FFF2-40B4-BE49-F238E27FC236}">
                  <a16:creationId xmlns:a16="http://schemas.microsoft.com/office/drawing/2014/main" id="{0D55A10A-FF91-4BF0-ABEA-228ACDEAD1F3}"/>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9461" name="Text Box 11">
            <a:extLst>
              <a:ext uri="{FF2B5EF4-FFF2-40B4-BE49-F238E27FC236}">
                <a16:creationId xmlns:a16="http://schemas.microsoft.com/office/drawing/2014/main" id="{F9457D80-959F-4520-9151-A10A1DD9BF66}"/>
              </a:ext>
            </a:extLst>
          </p:cNvPr>
          <p:cNvSpPr txBox="1">
            <a:spLocks noChangeArrowheads="1"/>
          </p:cNvSpPr>
          <p:nvPr/>
        </p:nvSpPr>
        <p:spPr bwMode="auto">
          <a:xfrm>
            <a:off x="381000" y="16002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解：</a:t>
            </a:r>
          </a:p>
        </p:txBody>
      </p:sp>
      <p:sp>
        <p:nvSpPr>
          <p:cNvPr id="9" name="Rectangle 2">
            <a:extLst>
              <a:ext uri="{FF2B5EF4-FFF2-40B4-BE49-F238E27FC236}">
                <a16:creationId xmlns:a16="http://schemas.microsoft.com/office/drawing/2014/main" id="{65FE3549-0104-4542-8FE7-F108E0B96B99}"/>
              </a:ext>
            </a:extLst>
          </p:cNvPr>
          <p:cNvSpPr txBox="1">
            <a:spLocks noChangeArrowheads="1"/>
          </p:cNvSpPr>
          <p:nvPr/>
        </p:nvSpPr>
        <p:spPr bwMode="auto">
          <a:xfrm>
            <a:off x="450850" y="152400"/>
            <a:ext cx="81534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zh-CN" altLang="en-US" sz="2800" b="1" i="0" u="none" strike="noStrike" kern="0" cap="none" spc="0" normalizeH="0" baseline="0" noProof="0">
                <a:ln>
                  <a:noFill/>
                </a:ln>
                <a:solidFill>
                  <a:schemeClr val="tx1"/>
                </a:solidFill>
                <a:effectLst/>
                <a:uLnTx/>
                <a:uFillTx/>
                <a:latin typeface="+mj-lt"/>
                <a:ea typeface="+mj-ea"/>
                <a:cs typeface="+mj-cs"/>
              </a:rPr>
              <a:t>例</a:t>
            </a:r>
            <a:r>
              <a:rPr kumimoji="0" lang="en-US" altLang="zh-CN" sz="2800" b="1" i="0" u="none" strike="noStrike" kern="0" cap="none" spc="0" normalizeH="0" baseline="0" noProof="0">
                <a:ln>
                  <a:noFill/>
                </a:ln>
                <a:solidFill>
                  <a:schemeClr val="tx1"/>
                </a:solidFill>
                <a:effectLst/>
                <a:uLnTx/>
                <a:uFillTx/>
                <a:latin typeface="+mj-lt"/>
                <a:ea typeface="+mj-ea"/>
                <a:cs typeface="+mj-cs"/>
              </a:rPr>
              <a:t>4-2</a:t>
            </a:r>
            <a:r>
              <a:rPr kumimoji="0" lang="zh-CN" altLang="en-US" sz="2800" b="1" i="0" u="none" strike="noStrike" kern="0" cap="none" spc="0" normalizeH="0" baseline="0" noProof="0">
                <a:ln>
                  <a:noFill/>
                </a:ln>
                <a:solidFill>
                  <a:schemeClr val="tx1"/>
                </a:solidFill>
                <a:effectLst/>
                <a:uLnTx/>
                <a:uFillTx/>
                <a:latin typeface="+mj-lt"/>
                <a:ea typeface="+mj-ea"/>
                <a:cs typeface="+mj-cs"/>
              </a:rPr>
              <a:t> 设计满足下列条件的模拟</a:t>
            </a:r>
            <a:r>
              <a:rPr kumimoji="0" lang="en-US" altLang="zh-CN" sz="2800" b="1" i="0" u="none" strike="noStrike" kern="0" cap="none" spc="0" normalizeH="0" baseline="0" noProof="0">
                <a:ln>
                  <a:noFill/>
                </a:ln>
                <a:solidFill>
                  <a:schemeClr val="tx1"/>
                </a:solidFill>
                <a:effectLst/>
                <a:uLnTx/>
                <a:uFillTx/>
                <a:latin typeface="+mj-lt"/>
                <a:ea typeface="+mj-ea"/>
                <a:cs typeface="+mj-cs"/>
              </a:rPr>
              <a:t>BW</a:t>
            </a:r>
            <a:r>
              <a:rPr kumimoji="0" lang="zh-CN" altLang="en-US" sz="2800" b="1" i="0" u="none" strike="noStrike" kern="0" cap="none" spc="0" normalizeH="0" baseline="0" noProof="0">
                <a:ln>
                  <a:noFill/>
                </a:ln>
                <a:solidFill>
                  <a:schemeClr val="tx1"/>
                </a:solidFill>
                <a:effectLst/>
                <a:uLnTx/>
                <a:uFillTx/>
                <a:latin typeface="+mj-lt"/>
                <a:ea typeface="+mj-ea"/>
                <a:cs typeface="+mj-cs"/>
              </a:rPr>
              <a:t>型高通滤波器</a:t>
            </a:r>
            <a:br>
              <a:rPr kumimoji="0" lang="zh-CN" altLang="en-US" sz="2800" b="1" i="0" u="none" strike="noStrike" kern="0" cap="none" spc="0" normalizeH="0" baseline="0" noProof="0">
                <a:ln>
                  <a:noFill/>
                </a:ln>
                <a:solidFill>
                  <a:schemeClr val="tx1"/>
                </a:solidFill>
                <a:effectLst/>
                <a:uLnTx/>
                <a:uFillTx/>
                <a:latin typeface="+mj-lt"/>
                <a:ea typeface="+mj-ea"/>
                <a:cs typeface="+mj-cs"/>
              </a:rPr>
            </a:br>
            <a:r>
              <a:rPr kumimoji="0" lang="zh-CN" altLang="en-US" sz="2800" b="1" i="0" u="none" strike="noStrike" kern="0" cap="none" spc="0" normalizeH="0" baseline="0" noProof="0">
                <a:ln>
                  <a:noFill/>
                </a:ln>
                <a:solidFill>
                  <a:schemeClr val="tx1"/>
                </a:solidFill>
                <a:effectLst/>
                <a:uLnTx/>
                <a:uFillTx/>
                <a:latin typeface="+mj-lt"/>
                <a:ea typeface="+mj-ea"/>
                <a:cs typeface="+mj-cs"/>
              </a:rPr>
              <a:t>    </a:t>
            </a:r>
            <a:r>
              <a:rPr kumimoji="0" lang="en-US" altLang="zh-CN" sz="2800" b="1" i="1" u="none" strike="noStrike" kern="0" cap="none" spc="0" normalizeH="0" baseline="0" noProof="0">
                <a:ln>
                  <a:noFill/>
                </a:ln>
                <a:solidFill>
                  <a:schemeClr val="tx1"/>
                </a:solidFill>
                <a:effectLst/>
                <a:uLnTx/>
                <a:uFillTx/>
                <a:latin typeface="Symbol" pitchFamily="18" charset="2"/>
                <a:ea typeface="+mj-ea"/>
                <a:cs typeface="+mj-cs"/>
              </a:rPr>
              <a:t>w</a:t>
            </a:r>
            <a:r>
              <a:rPr kumimoji="0" lang="en-US" altLang="zh-CN" sz="2800" b="1" i="0" u="none" strike="noStrike" kern="0" cap="none" spc="0" normalizeH="0" baseline="-25000" noProof="0">
                <a:ln>
                  <a:noFill/>
                </a:ln>
                <a:solidFill>
                  <a:schemeClr val="tx1"/>
                </a:solidFill>
                <a:effectLst/>
                <a:uLnTx/>
                <a:uFillTx/>
                <a:latin typeface="+mj-lt"/>
                <a:ea typeface="+mj-ea"/>
                <a:cs typeface="+mj-cs"/>
              </a:rPr>
              <a:t>p</a:t>
            </a:r>
            <a:r>
              <a:rPr kumimoji="0" lang="en-US" altLang="zh-CN" sz="2800" b="1" i="0" u="none" strike="noStrike" kern="0" cap="none" spc="0" normalizeH="0" baseline="0" noProof="0">
                <a:ln>
                  <a:noFill/>
                </a:ln>
                <a:solidFill>
                  <a:schemeClr val="tx1"/>
                </a:solidFill>
                <a:effectLst/>
                <a:uLnTx/>
                <a:uFillTx/>
                <a:latin typeface="+mj-lt"/>
                <a:ea typeface="+mj-ea"/>
                <a:cs typeface="+mj-cs"/>
              </a:rPr>
              <a:t>=10 rad/s, </a:t>
            </a:r>
            <a:r>
              <a:rPr kumimoji="0" lang="en-US" altLang="zh-CN" sz="2800" b="1" i="1" u="none" strike="noStrike" kern="0" cap="none" spc="0" normalizeH="0" baseline="0" noProof="0">
                <a:ln>
                  <a:noFill/>
                </a:ln>
                <a:solidFill>
                  <a:schemeClr val="tx1"/>
                </a:solidFill>
                <a:effectLst/>
                <a:uLnTx/>
                <a:uFillTx/>
                <a:latin typeface="Symbol" pitchFamily="18" charset="2"/>
                <a:ea typeface="+mj-ea"/>
                <a:cs typeface="+mj-cs"/>
              </a:rPr>
              <a:t>w</a:t>
            </a:r>
            <a:r>
              <a:rPr kumimoji="0" lang="en-US" altLang="zh-CN" sz="2800" b="1" i="0" u="none" strike="noStrike" kern="0" cap="none" spc="0" normalizeH="0" baseline="-25000" noProof="0">
                <a:ln>
                  <a:noFill/>
                </a:ln>
                <a:solidFill>
                  <a:schemeClr val="tx1"/>
                </a:solidFill>
                <a:effectLst/>
                <a:uLnTx/>
                <a:uFillTx/>
                <a:latin typeface="+mj-lt"/>
                <a:ea typeface="+mj-ea"/>
                <a:cs typeface="+mj-cs"/>
              </a:rPr>
              <a:t>s</a:t>
            </a:r>
            <a:r>
              <a:rPr kumimoji="0" lang="en-US" altLang="zh-CN" sz="2800" b="1" i="0" u="none" strike="noStrike" kern="0" cap="none" spc="0" normalizeH="0" baseline="0" noProof="0">
                <a:ln>
                  <a:noFill/>
                </a:ln>
                <a:solidFill>
                  <a:schemeClr val="tx1"/>
                </a:solidFill>
                <a:effectLst/>
                <a:uLnTx/>
                <a:uFillTx/>
                <a:latin typeface="+mj-lt"/>
                <a:ea typeface="+mj-ea"/>
                <a:cs typeface="+mj-cs"/>
              </a:rPr>
              <a:t>=2 rad/s,  </a:t>
            </a:r>
            <a:r>
              <a:rPr kumimoji="0" lang="en-US" altLang="zh-CN" sz="2800" b="1" i="1" u="none" strike="noStrike" kern="0" cap="none" spc="0" normalizeH="0" baseline="0" noProof="0">
                <a:ln>
                  <a:noFill/>
                </a:ln>
                <a:solidFill>
                  <a:schemeClr val="tx1"/>
                </a:solidFill>
                <a:effectLst/>
                <a:uLnTx/>
                <a:uFillTx/>
                <a:latin typeface="+mj-lt"/>
                <a:ea typeface="+mj-ea"/>
                <a:cs typeface="+mj-cs"/>
              </a:rPr>
              <a:t>A</a:t>
            </a:r>
            <a:r>
              <a:rPr kumimoji="0" lang="en-US" altLang="zh-CN" sz="2800" b="1" i="0" u="none" strike="noStrike" kern="0" cap="none" spc="0" normalizeH="0" baseline="-25000" noProof="0">
                <a:ln>
                  <a:noFill/>
                </a:ln>
                <a:solidFill>
                  <a:schemeClr val="tx1"/>
                </a:solidFill>
                <a:effectLst/>
                <a:uLnTx/>
                <a:uFillTx/>
                <a:latin typeface="+mj-lt"/>
                <a:ea typeface="+mj-ea"/>
                <a:cs typeface="+mj-cs"/>
              </a:rPr>
              <a:t>p</a:t>
            </a:r>
            <a:r>
              <a:rPr kumimoji="0" lang="en-US" altLang="zh-CN" sz="2800" b="1" i="0" u="none" strike="noStrike" kern="0" cap="none" spc="0" normalizeH="0" baseline="0" noProof="0">
                <a:ln>
                  <a:noFill/>
                </a:ln>
                <a:solidFill>
                  <a:schemeClr val="tx1"/>
                </a:solidFill>
                <a:effectLst/>
                <a:uLnTx/>
                <a:uFillTx/>
                <a:latin typeface="+mj-lt"/>
                <a:ea typeface="+mj-ea"/>
                <a:cs typeface="+mj-cs"/>
                <a:sym typeface="Symbol" panose="05050102010706020507" pitchFamily="18" charset="2"/>
              </a:rPr>
              <a:t>=</a:t>
            </a:r>
            <a:r>
              <a:rPr kumimoji="0" lang="en-US" altLang="zh-CN" sz="2800" b="1" i="0" u="none" strike="noStrike" kern="0" cap="none" spc="0" normalizeH="0" baseline="0" noProof="0">
                <a:ln>
                  <a:noFill/>
                </a:ln>
                <a:solidFill>
                  <a:schemeClr val="tx1"/>
                </a:solidFill>
                <a:effectLst/>
                <a:uLnTx/>
                <a:uFillTx/>
                <a:latin typeface="+mj-lt"/>
                <a:ea typeface="+mj-ea"/>
                <a:cs typeface="+mj-cs"/>
              </a:rPr>
              <a:t>1dB,   </a:t>
            </a:r>
            <a:r>
              <a:rPr kumimoji="0" lang="en-US" altLang="zh-CN" sz="2800" b="1" i="1" u="none" strike="noStrike" kern="0" cap="none" spc="0" normalizeH="0" baseline="0" noProof="0">
                <a:ln>
                  <a:noFill/>
                </a:ln>
                <a:solidFill>
                  <a:schemeClr val="tx1"/>
                </a:solidFill>
                <a:effectLst/>
                <a:uLnTx/>
                <a:uFillTx/>
                <a:latin typeface="+mj-lt"/>
                <a:ea typeface="+mj-ea"/>
                <a:cs typeface="+mj-cs"/>
              </a:rPr>
              <a:t>A</a:t>
            </a:r>
            <a:r>
              <a:rPr kumimoji="0" lang="en-US" altLang="zh-CN" sz="2800" b="1" i="0" u="none" strike="noStrike" kern="0" cap="none" spc="0" normalizeH="0" baseline="-25000" noProof="0">
                <a:ln>
                  <a:noFill/>
                </a:ln>
                <a:solidFill>
                  <a:schemeClr val="tx1"/>
                </a:solidFill>
                <a:effectLst/>
                <a:uLnTx/>
                <a:uFillTx/>
                <a:latin typeface="+mj-lt"/>
                <a:ea typeface="+mj-ea"/>
                <a:cs typeface="+mj-cs"/>
              </a:rPr>
              <a:t>s </a:t>
            </a:r>
            <a:r>
              <a:rPr kumimoji="0" lang="en-US" altLang="zh-CN" sz="2800" b="1" i="0" u="none" strike="noStrike" kern="0" cap="none" spc="0" normalizeH="0" baseline="0" noProof="0">
                <a:ln>
                  <a:noFill/>
                </a:ln>
                <a:solidFill>
                  <a:schemeClr val="tx1"/>
                </a:solidFill>
                <a:effectLst/>
                <a:uLnTx/>
                <a:uFillTx/>
                <a:latin typeface="+mj-lt"/>
                <a:ea typeface="+mj-ea"/>
                <a:cs typeface="+mj-cs"/>
                <a:sym typeface="Symbol" panose="05050102010706020507" pitchFamily="18" charset="2"/>
              </a:rPr>
              <a:t>=</a:t>
            </a:r>
            <a:r>
              <a:rPr kumimoji="0" lang="en-US" altLang="zh-CN" sz="2800" b="1" i="0" u="none" strike="noStrike" kern="0" cap="none" spc="0" normalizeH="0" baseline="-25000" noProof="0">
                <a:ln>
                  <a:noFill/>
                </a:ln>
                <a:solidFill>
                  <a:schemeClr val="tx1"/>
                </a:solidFill>
                <a:effectLst/>
                <a:uLnTx/>
                <a:uFillTx/>
                <a:latin typeface="+mj-lt"/>
                <a:ea typeface="+mj-ea"/>
                <a:cs typeface="+mj-cs"/>
              </a:rPr>
              <a:t> </a:t>
            </a:r>
            <a:r>
              <a:rPr kumimoji="0" lang="en-US" altLang="zh-CN" sz="2800" b="1" i="0" u="none" strike="noStrike" kern="0" cap="none" spc="0" normalizeH="0" baseline="0" noProof="0">
                <a:ln>
                  <a:noFill/>
                </a:ln>
                <a:solidFill>
                  <a:schemeClr val="tx1"/>
                </a:solidFill>
                <a:effectLst/>
                <a:uLnTx/>
                <a:uFillTx/>
                <a:latin typeface="+mj-lt"/>
                <a:ea typeface="+mj-ea"/>
                <a:cs typeface="+mj-cs"/>
              </a:rPr>
              <a:t>40dB</a:t>
            </a:r>
            <a:r>
              <a:rPr kumimoji="0" lang="zh-CN" altLang="en-US" sz="2800" b="1" i="0" u="none" strike="noStrike" kern="0" cap="none" spc="0" normalizeH="0" baseline="0" noProof="0">
                <a:ln>
                  <a:noFill/>
                </a:ln>
                <a:solidFill>
                  <a:schemeClr val="tx1"/>
                </a:solidFill>
                <a:effectLst/>
                <a:uLnTx/>
                <a:uFillTx/>
                <a:latin typeface="+mj-lt"/>
                <a:ea typeface="+mj-ea"/>
                <a:cs typeface="+mj-cs"/>
              </a:rPr>
              <a:t>。</a:t>
            </a:r>
            <a:endParaRPr kumimoji="0" lang="zh-CN" altLang="en-US" sz="2800" b="1"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blinds(horizontal)">
                                      <p:cBhvr>
                                        <p:cTn id="7" dur="500"/>
                                        <p:tgtEl>
                                          <p:spTgt spid="399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944"/>
                                        </p:tgtEl>
                                        <p:attrNameLst>
                                          <p:attrName>style.visibility</p:attrName>
                                        </p:attrNameLst>
                                      </p:cBhvr>
                                      <p:to>
                                        <p:strVal val="visible"/>
                                      </p:to>
                                    </p:set>
                                    <p:animEffect transition="in" filter="blinds(horizontal)">
                                      <p:cBhvr>
                                        <p:cTn id="12" dur="500"/>
                                        <p:tgtEl>
                                          <p:spTgt spid="3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C138D10B-321C-40A1-B637-F980049E3E6E}"/>
              </a:ext>
            </a:extLst>
          </p:cNvPr>
          <p:cNvSpPr txBox="1">
            <a:spLocks noChangeArrowheads="1"/>
          </p:cNvSpPr>
          <p:nvPr/>
        </p:nvSpPr>
        <p:spPr bwMode="auto">
          <a:xfrm>
            <a:off x="2890814" y="5507055"/>
            <a:ext cx="5907088" cy="461963"/>
          </a:xfrm>
          <a:prstGeom prst="rect">
            <a:avLst/>
          </a:prstGeom>
          <a:noFill/>
          <a:ln w="9525">
            <a:noFill/>
            <a:miter lim="800000"/>
            <a:headEnd/>
            <a:tailEnd/>
          </a:ln>
        </p:spPr>
        <p:txBody>
          <a:bodyPr>
            <a:spAutoFit/>
          </a:bodyPr>
          <a:lstStyle/>
          <a:p>
            <a:pPr algn="just">
              <a:defRPr/>
            </a:pPr>
            <a:r>
              <a:rPr lang="en-US" altLang="zh-CN" sz="2400" b="1" i="1" dirty="0">
                <a:latin typeface="Times New Roman" pitchFamily="18" charset="0"/>
              </a:rPr>
              <a:t>A</a:t>
            </a:r>
            <a:r>
              <a:rPr lang="en-US" altLang="zh-CN" sz="2400" b="1" dirty="0">
                <a:latin typeface="Times New Roman" pitchFamily="18" charset="0"/>
              </a:rPr>
              <a:t>(</a:t>
            </a:r>
            <a:r>
              <a:rPr lang="en-US" altLang="zh-CN" sz="2400" b="1" i="1" dirty="0" err="1">
                <a:latin typeface="Symbol" pitchFamily="18" charset="2"/>
              </a:rPr>
              <a:t>w</a:t>
            </a:r>
            <a:r>
              <a:rPr lang="en-US" altLang="zh-CN" sz="2400" b="1" baseline="-25000" dirty="0" err="1">
                <a:latin typeface="Times New Roman" pitchFamily="18" charset="0"/>
              </a:rPr>
              <a:t>p</a:t>
            </a:r>
            <a:r>
              <a:rPr lang="en-US" altLang="zh-CN" sz="2400" b="1" dirty="0">
                <a:latin typeface="Times New Roman" pitchFamily="18" charset="0"/>
              </a:rPr>
              <a:t>)</a:t>
            </a:r>
            <a:r>
              <a:rPr lang="en-US" altLang="zh-CN" sz="2400" b="1" dirty="0">
                <a:latin typeface="+mj-lt"/>
              </a:rPr>
              <a:t>= 0.1098 dB    </a:t>
            </a:r>
            <a:r>
              <a:rPr lang="en-US" altLang="zh-CN" sz="2400" b="1" i="1" dirty="0">
                <a:latin typeface="Times New Roman" pitchFamily="18" charset="0"/>
              </a:rPr>
              <a:t>A</a:t>
            </a:r>
            <a:r>
              <a:rPr lang="en-US" altLang="zh-CN" sz="2400" b="1" dirty="0">
                <a:latin typeface="Times New Roman" pitchFamily="18" charset="0"/>
              </a:rPr>
              <a:t>(</a:t>
            </a:r>
            <a:r>
              <a:rPr lang="en-US" altLang="zh-CN" sz="2400" b="1" i="1" dirty="0" err="1">
                <a:latin typeface="Symbol" pitchFamily="18" charset="2"/>
              </a:rPr>
              <a:t>w</a:t>
            </a:r>
            <a:r>
              <a:rPr lang="en-US" altLang="zh-CN" sz="2400" b="1" baseline="-25000" dirty="0" err="1">
                <a:latin typeface="Times New Roman" pitchFamily="18" charset="0"/>
              </a:rPr>
              <a:t>s</a:t>
            </a:r>
            <a:r>
              <a:rPr lang="en-US" altLang="zh-CN" sz="2400" b="1" dirty="0">
                <a:latin typeface="Times New Roman" pitchFamily="18" charset="0"/>
              </a:rPr>
              <a:t>)</a:t>
            </a:r>
            <a:r>
              <a:rPr lang="en-US" altLang="zh-CN" sz="2400" b="1" dirty="0">
                <a:solidFill>
                  <a:srgbClr val="000000"/>
                </a:solidFill>
                <a:latin typeface="Times New Roman"/>
              </a:rPr>
              <a:t>= 40.0000 dB </a:t>
            </a:r>
            <a:endParaRPr lang="en-US" altLang="zh-CN" sz="2400" b="1" dirty="0">
              <a:latin typeface="+mj-lt"/>
            </a:endParaRPr>
          </a:p>
        </p:txBody>
      </p:sp>
      <p:grpSp>
        <p:nvGrpSpPr>
          <p:cNvPr id="67588" name="Group 80">
            <a:extLst>
              <a:ext uri="{FF2B5EF4-FFF2-40B4-BE49-F238E27FC236}">
                <a16:creationId xmlns:a16="http://schemas.microsoft.com/office/drawing/2014/main" id="{6F0D8E8F-F230-400A-B8BE-B468777A1462}"/>
              </a:ext>
            </a:extLst>
          </p:cNvPr>
          <p:cNvGrpSpPr>
            <a:grpSpLocks/>
          </p:cNvGrpSpPr>
          <p:nvPr/>
        </p:nvGrpSpPr>
        <p:grpSpPr bwMode="auto">
          <a:xfrm>
            <a:off x="176213" y="1390650"/>
            <a:ext cx="8828087" cy="127000"/>
            <a:chOff x="0" y="0"/>
            <a:chExt cx="5561" cy="80"/>
          </a:xfrm>
        </p:grpSpPr>
        <p:pic>
          <p:nvPicPr>
            <p:cNvPr id="67591" name="Rectangle 80">
              <a:extLst>
                <a:ext uri="{FF2B5EF4-FFF2-40B4-BE49-F238E27FC236}">
                  <a16:creationId xmlns:a16="http://schemas.microsoft.com/office/drawing/2014/main" id="{AB760ACD-A691-4180-B026-F3CB2CB9E4B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Text Box 82">
              <a:extLst>
                <a:ext uri="{FF2B5EF4-FFF2-40B4-BE49-F238E27FC236}">
                  <a16:creationId xmlns:a16="http://schemas.microsoft.com/office/drawing/2014/main" id="{4E47D9FF-1B7C-4A10-B43C-26E81DD73AB2}"/>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4" name="TextBox 83">
            <a:extLst>
              <a:ext uri="{FF2B5EF4-FFF2-40B4-BE49-F238E27FC236}">
                <a16:creationId xmlns:a16="http://schemas.microsoft.com/office/drawing/2014/main" id="{E29F9F39-82A4-4BA9-A002-0C8AD76C2DF5}"/>
              </a:ext>
            </a:extLst>
          </p:cNvPr>
          <p:cNvSpPr txBox="1">
            <a:spLocks noChangeArrowheads="1"/>
          </p:cNvSpPr>
          <p:nvPr/>
        </p:nvSpPr>
        <p:spPr bwMode="auto">
          <a:xfrm>
            <a:off x="1214414" y="5507055"/>
            <a:ext cx="1752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a:latin typeface="Times New Roman" panose="02020603050405020304" pitchFamily="18" charset="0"/>
              </a:rPr>
              <a:t>结果检验：</a:t>
            </a:r>
          </a:p>
        </p:txBody>
      </p:sp>
      <p:sp>
        <p:nvSpPr>
          <p:cNvPr id="85" name="Rectangle 2">
            <a:extLst>
              <a:ext uri="{FF2B5EF4-FFF2-40B4-BE49-F238E27FC236}">
                <a16:creationId xmlns:a16="http://schemas.microsoft.com/office/drawing/2014/main" id="{65FE3549-0104-4542-8FE7-F108E0B96B99}"/>
              </a:ext>
            </a:extLst>
          </p:cNvPr>
          <p:cNvSpPr txBox="1">
            <a:spLocks noChangeArrowheads="1"/>
          </p:cNvSpPr>
          <p:nvPr/>
        </p:nvSpPr>
        <p:spPr bwMode="auto">
          <a:xfrm>
            <a:off x="450850" y="152400"/>
            <a:ext cx="81534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zh-CN" altLang="en-US" sz="2800" b="1" i="0" u="none" strike="noStrike" kern="0" cap="none" spc="0" normalizeH="0" baseline="0" noProof="0">
                <a:ln>
                  <a:noFill/>
                </a:ln>
                <a:solidFill>
                  <a:schemeClr val="tx1"/>
                </a:solidFill>
                <a:effectLst/>
                <a:uLnTx/>
                <a:uFillTx/>
                <a:latin typeface="+mj-lt"/>
                <a:ea typeface="+mj-ea"/>
                <a:cs typeface="+mj-cs"/>
              </a:rPr>
              <a:t>例</a:t>
            </a:r>
            <a:r>
              <a:rPr kumimoji="0" lang="en-US" altLang="zh-CN" sz="2800" b="1" i="0" u="none" strike="noStrike" kern="0" cap="none" spc="0" normalizeH="0" baseline="0" noProof="0">
                <a:ln>
                  <a:noFill/>
                </a:ln>
                <a:solidFill>
                  <a:schemeClr val="tx1"/>
                </a:solidFill>
                <a:effectLst/>
                <a:uLnTx/>
                <a:uFillTx/>
                <a:latin typeface="+mj-lt"/>
                <a:ea typeface="+mj-ea"/>
                <a:cs typeface="+mj-cs"/>
              </a:rPr>
              <a:t>4-2</a:t>
            </a:r>
            <a:r>
              <a:rPr kumimoji="0" lang="zh-CN" altLang="en-US" sz="2800" b="1" i="0" u="none" strike="noStrike" kern="0" cap="none" spc="0" normalizeH="0" baseline="0" noProof="0">
                <a:ln>
                  <a:noFill/>
                </a:ln>
                <a:solidFill>
                  <a:schemeClr val="tx1"/>
                </a:solidFill>
                <a:effectLst/>
                <a:uLnTx/>
                <a:uFillTx/>
                <a:latin typeface="+mj-lt"/>
                <a:ea typeface="+mj-ea"/>
                <a:cs typeface="+mj-cs"/>
              </a:rPr>
              <a:t> 设计满足下列条件的模拟</a:t>
            </a:r>
            <a:r>
              <a:rPr kumimoji="0" lang="en-US" altLang="zh-CN" sz="2800" b="1" i="0" u="none" strike="noStrike" kern="0" cap="none" spc="0" normalizeH="0" baseline="0" noProof="0">
                <a:ln>
                  <a:noFill/>
                </a:ln>
                <a:solidFill>
                  <a:schemeClr val="tx1"/>
                </a:solidFill>
                <a:effectLst/>
                <a:uLnTx/>
                <a:uFillTx/>
                <a:latin typeface="+mj-lt"/>
                <a:ea typeface="+mj-ea"/>
                <a:cs typeface="+mj-cs"/>
              </a:rPr>
              <a:t>BW</a:t>
            </a:r>
            <a:r>
              <a:rPr kumimoji="0" lang="zh-CN" altLang="en-US" sz="2800" b="1" i="0" u="none" strike="noStrike" kern="0" cap="none" spc="0" normalizeH="0" baseline="0" noProof="0">
                <a:ln>
                  <a:noFill/>
                </a:ln>
                <a:solidFill>
                  <a:schemeClr val="tx1"/>
                </a:solidFill>
                <a:effectLst/>
                <a:uLnTx/>
                <a:uFillTx/>
                <a:latin typeface="+mj-lt"/>
                <a:ea typeface="+mj-ea"/>
                <a:cs typeface="+mj-cs"/>
              </a:rPr>
              <a:t>型高通滤波器</a:t>
            </a:r>
            <a:br>
              <a:rPr kumimoji="0" lang="zh-CN" altLang="en-US" sz="2800" b="1" i="0" u="none" strike="noStrike" kern="0" cap="none" spc="0" normalizeH="0" baseline="0" noProof="0">
                <a:ln>
                  <a:noFill/>
                </a:ln>
                <a:solidFill>
                  <a:schemeClr val="tx1"/>
                </a:solidFill>
                <a:effectLst/>
                <a:uLnTx/>
                <a:uFillTx/>
                <a:latin typeface="+mj-lt"/>
                <a:ea typeface="+mj-ea"/>
                <a:cs typeface="+mj-cs"/>
              </a:rPr>
            </a:br>
            <a:r>
              <a:rPr kumimoji="0" lang="zh-CN" altLang="en-US" sz="2800" b="1" i="0" u="none" strike="noStrike" kern="0" cap="none" spc="0" normalizeH="0" baseline="0" noProof="0">
                <a:ln>
                  <a:noFill/>
                </a:ln>
                <a:solidFill>
                  <a:schemeClr val="tx1"/>
                </a:solidFill>
                <a:effectLst/>
                <a:uLnTx/>
                <a:uFillTx/>
                <a:latin typeface="+mj-lt"/>
                <a:ea typeface="+mj-ea"/>
                <a:cs typeface="+mj-cs"/>
              </a:rPr>
              <a:t>    </a:t>
            </a:r>
            <a:r>
              <a:rPr kumimoji="0" lang="en-US" altLang="zh-CN" sz="2800" b="1" i="1" u="none" strike="noStrike" kern="0" cap="none" spc="0" normalizeH="0" baseline="0" noProof="0">
                <a:ln>
                  <a:noFill/>
                </a:ln>
                <a:solidFill>
                  <a:schemeClr val="tx1"/>
                </a:solidFill>
                <a:effectLst/>
                <a:uLnTx/>
                <a:uFillTx/>
                <a:latin typeface="Symbol" pitchFamily="18" charset="2"/>
                <a:ea typeface="+mj-ea"/>
                <a:cs typeface="+mj-cs"/>
              </a:rPr>
              <a:t>w</a:t>
            </a:r>
            <a:r>
              <a:rPr kumimoji="0" lang="en-US" altLang="zh-CN" sz="2800" b="1" i="0" u="none" strike="noStrike" kern="0" cap="none" spc="0" normalizeH="0" baseline="-25000" noProof="0">
                <a:ln>
                  <a:noFill/>
                </a:ln>
                <a:solidFill>
                  <a:schemeClr val="tx1"/>
                </a:solidFill>
                <a:effectLst/>
                <a:uLnTx/>
                <a:uFillTx/>
                <a:latin typeface="+mj-lt"/>
                <a:ea typeface="+mj-ea"/>
                <a:cs typeface="+mj-cs"/>
              </a:rPr>
              <a:t>p</a:t>
            </a:r>
            <a:r>
              <a:rPr kumimoji="0" lang="en-US" altLang="zh-CN" sz="2800" b="1" i="0" u="none" strike="noStrike" kern="0" cap="none" spc="0" normalizeH="0" baseline="0" noProof="0">
                <a:ln>
                  <a:noFill/>
                </a:ln>
                <a:solidFill>
                  <a:schemeClr val="tx1"/>
                </a:solidFill>
                <a:effectLst/>
                <a:uLnTx/>
                <a:uFillTx/>
                <a:latin typeface="+mj-lt"/>
                <a:ea typeface="+mj-ea"/>
                <a:cs typeface="+mj-cs"/>
              </a:rPr>
              <a:t>=10 rad/s, </a:t>
            </a:r>
            <a:r>
              <a:rPr kumimoji="0" lang="en-US" altLang="zh-CN" sz="2800" b="1" i="1" u="none" strike="noStrike" kern="0" cap="none" spc="0" normalizeH="0" baseline="0" noProof="0">
                <a:ln>
                  <a:noFill/>
                </a:ln>
                <a:solidFill>
                  <a:schemeClr val="tx1"/>
                </a:solidFill>
                <a:effectLst/>
                <a:uLnTx/>
                <a:uFillTx/>
                <a:latin typeface="Symbol" pitchFamily="18" charset="2"/>
                <a:ea typeface="+mj-ea"/>
                <a:cs typeface="+mj-cs"/>
              </a:rPr>
              <a:t>w</a:t>
            </a:r>
            <a:r>
              <a:rPr kumimoji="0" lang="en-US" altLang="zh-CN" sz="2800" b="1" i="0" u="none" strike="noStrike" kern="0" cap="none" spc="0" normalizeH="0" baseline="-25000" noProof="0">
                <a:ln>
                  <a:noFill/>
                </a:ln>
                <a:solidFill>
                  <a:schemeClr val="tx1"/>
                </a:solidFill>
                <a:effectLst/>
                <a:uLnTx/>
                <a:uFillTx/>
                <a:latin typeface="+mj-lt"/>
                <a:ea typeface="+mj-ea"/>
                <a:cs typeface="+mj-cs"/>
              </a:rPr>
              <a:t>s</a:t>
            </a:r>
            <a:r>
              <a:rPr kumimoji="0" lang="en-US" altLang="zh-CN" sz="2800" b="1" i="0" u="none" strike="noStrike" kern="0" cap="none" spc="0" normalizeH="0" baseline="0" noProof="0">
                <a:ln>
                  <a:noFill/>
                </a:ln>
                <a:solidFill>
                  <a:schemeClr val="tx1"/>
                </a:solidFill>
                <a:effectLst/>
                <a:uLnTx/>
                <a:uFillTx/>
                <a:latin typeface="+mj-lt"/>
                <a:ea typeface="+mj-ea"/>
                <a:cs typeface="+mj-cs"/>
              </a:rPr>
              <a:t>=2 rad/s,  </a:t>
            </a:r>
            <a:r>
              <a:rPr kumimoji="0" lang="en-US" altLang="zh-CN" sz="2800" b="1" i="1" u="none" strike="noStrike" kern="0" cap="none" spc="0" normalizeH="0" baseline="0" noProof="0">
                <a:ln>
                  <a:noFill/>
                </a:ln>
                <a:solidFill>
                  <a:schemeClr val="tx1"/>
                </a:solidFill>
                <a:effectLst/>
                <a:uLnTx/>
                <a:uFillTx/>
                <a:latin typeface="+mj-lt"/>
                <a:ea typeface="+mj-ea"/>
                <a:cs typeface="+mj-cs"/>
              </a:rPr>
              <a:t>A</a:t>
            </a:r>
            <a:r>
              <a:rPr kumimoji="0" lang="en-US" altLang="zh-CN" sz="2800" b="1" i="0" u="none" strike="noStrike" kern="0" cap="none" spc="0" normalizeH="0" baseline="-25000" noProof="0">
                <a:ln>
                  <a:noFill/>
                </a:ln>
                <a:solidFill>
                  <a:schemeClr val="tx1"/>
                </a:solidFill>
                <a:effectLst/>
                <a:uLnTx/>
                <a:uFillTx/>
                <a:latin typeface="+mj-lt"/>
                <a:ea typeface="+mj-ea"/>
                <a:cs typeface="+mj-cs"/>
              </a:rPr>
              <a:t>p</a:t>
            </a:r>
            <a:r>
              <a:rPr kumimoji="0" lang="en-US" altLang="zh-CN" sz="2800" b="1" i="0" u="none" strike="noStrike" kern="0" cap="none" spc="0" normalizeH="0" baseline="0" noProof="0">
                <a:ln>
                  <a:noFill/>
                </a:ln>
                <a:solidFill>
                  <a:schemeClr val="tx1"/>
                </a:solidFill>
                <a:effectLst/>
                <a:uLnTx/>
                <a:uFillTx/>
                <a:latin typeface="+mj-lt"/>
                <a:ea typeface="+mj-ea"/>
                <a:cs typeface="+mj-cs"/>
                <a:sym typeface="Symbol" panose="05050102010706020507" pitchFamily="18" charset="2"/>
              </a:rPr>
              <a:t>=</a:t>
            </a:r>
            <a:r>
              <a:rPr kumimoji="0" lang="en-US" altLang="zh-CN" sz="2800" b="1" i="0" u="none" strike="noStrike" kern="0" cap="none" spc="0" normalizeH="0" baseline="0" noProof="0">
                <a:ln>
                  <a:noFill/>
                </a:ln>
                <a:solidFill>
                  <a:schemeClr val="tx1"/>
                </a:solidFill>
                <a:effectLst/>
                <a:uLnTx/>
                <a:uFillTx/>
                <a:latin typeface="+mj-lt"/>
                <a:ea typeface="+mj-ea"/>
                <a:cs typeface="+mj-cs"/>
              </a:rPr>
              <a:t>1dB,   </a:t>
            </a:r>
            <a:r>
              <a:rPr kumimoji="0" lang="en-US" altLang="zh-CN" sz="2800" b="1" i="1" u="none" strike="noStrike" kern="0" cap="none" spc="0" normalizeH="0" baseline="0" noProof="0">
                <a:ln>
                  <a:noFill/>
                </a:ln>
                <a:solidFill>
                  <a:schemeClr val="tx1"/>
                </a:solidFill>
                <a:effectLst/>
                <a:uLnTx/>
                <a:uFillTx/>
                <a:latin typeface="+mj-lt"/>
                <a:ea typeface="+mj-ea"/>
                <a:cs typeface="+mj-cs"/>
              </a:rPr>
              <a:t>A</a:t>
            </a:r>
            <a:r>
              <a:rPr kumimoji="0" lang="en-US" altLang="zh-CN" sz="2800" b="1" i="0" u="none" strike="noStrike" kern="0" cap="none" spc="0" normalizeH="0" baseline="-25000" noProof="0">
                <a:ln>
                  <a:noFill/>
                </a:ln>
                <a:solidFill>
                  <a:schemeClr val="tx1"/>
                </a:solidFill>
                <a:effectLst/>
                <a:uLnTx/>
                <a:uFillTx/>
                <a:latin typeface="+mj-lt"/>
                <a:ea typeface="+mj-ea"/>
                <a:cs typeface="+mj-cs"/>
              </a:rPr>
              <a:t>s </a:t>
            </a:r>
            <a:r>
              <a:rPr kumimoji="0" lang="en-US" altLang="zh-CN" sz="2800" b="1" i="0" u="none" strike="noStrike" kern="0" cap="none" spc="0" normalizeH="0" baseline="0" noProof="0">
                <a:ln>
                  <a:noFill/>
                </a:ln>
                <a:solidFill>
                  <a:schemeClr val="tx1"/>
                </a:solidFill>
                <a:effectLst/>
                <a:uLnTx/>
                <a:uFillTx/>
                <a:latin typeface="+mj-lt"/>
                <a:ea typeface="+mj-ea"/>
                <a:cs typeface="+mj-cs"/>
                <a:sym typeface="Symbol" panose="05050102010706020507" pitchFamily="18" charset="2"/>
              </a:rPr>
              <a:t>=</a:t>
            </a:r>
            <a:r>
              <a:rPr kumimoji="0" lang="en-US" altLang="zh-CN" sz="2800" b="1" i="0" u="none" strike="noStrike" kern="0" cap="none" spc="0" normalizeH="0" baseline="-25000" noProof="0">
                <a:ln>
                  <a:noFill/>
                </a:ln>
                <a:solidFill>
                  <a:schemeClr val="tx1"/>
                </a:solidFill>
                <a:effectLst/>
                <a:uLnTx/>
                <a:uFillTx/>
                <a:latin typeface="+mj-lt"/>
                <a:ea typeface="+mj-ea"/>
                <a:cs typeface="+mj-cs"/>
              </a:rPr>
              <a:t> </a:t>
            </a:r>
            <a:r>
              <a:rPr kumimoji="0" lang="en-US" altLang="zh-CN" sz="2800" b="1" i="0" u="none" strike="noStrike" kern="0" cap="none" spc="0" normalizeH="0" baseline="0" noProof="0">
                <a:ln>
                  <a:noFill/>
                </a:ln>
                <a:solidFill>
                  <a:schemeClr val="tx1"/>
                </a:solidFill>
                <a:effectLst/>
                <a:uLnTx/>
                <a:uFillTx/>
                <a:latin typeface="+mj-lt"/>
                <a:ea typeface="+mj-ea"/>
                <a:cs typeface="+mj-cs"/>
              </a:rPr>
              <a:t>40dB</a:t>
            </a:r>
            <a:r>
              <a:rPr kumimoji="0" lang="zh-CN" altLang="en-US" sz="2800" b="1" i="0" u="none" strike="noStrike" kern="0" cap="none" spc="0" normalizeH="0" baseline="0" noProof="0">
                <a:ln>
                  <a:noFill/>
                </a:ln>
                <a:solidFill>
                  <a:schemeClr val="tx1"/>
                </a:solidFill>
                <a:effectLst/>
                <a:uLnTx/>
                <a:uFillTx/>
                <a:latin typeface="+mj-lt"/>
                <a:ea typeface="+mj-ea"/>
                <a:cs typeface="+mj-cs"/>
              </a:rPr>
              <a:t>。</a:t>
            </a:r>
            <a:endParaRPr kumimoji="0" lang="zh-CN" altLang="en-US" sz="2800" b="1" i="0" u="none" strike="noStrike" kern="0" cap="none" spc="0" normalizeH="0" baseline="0" noProof="0" dirty="0">
              <a:ln>
                <a:noFill/>
              </a:ln>
              <a:solidFill>
                <a:schemeClr val="tx1"/>
              </a:solidFill>
              <a:effectLst/>
              <a:uLnTx/>
              <a:uFillTx/>
              <a:latin typeface="+mj-lt"/>
              <a:ea typeface="+mj-ea"/>
              <a:cs typeface="+mj-cs"/>
            </a:endParaRPr>
          </a:p>
        </p:txBody>
      </p:sp>
      <p:pic>
        <p:nvPicPr>
          <p:cNvPr id="195585" name="Picture 1"/>
          <p:cNvPicPr>
            <a:picLocks noChangeAspect="1" noChangeArrowheads="1"/>
          </p:cNvPicPr>
          <p:nvPr/>
        </p:nvPicPr>
        <p:blipFill>
          <a:blip r:embed="rId3"/>
          <a:srcRect/>
          <a:stretch>
            <a:fillRect/>
          </a:stretch>
        </p:blipFill>
        <p:spPr bwMode="auto">
          <a:xfrm>
            <a:off x="1857356" y="1571612"/>
            <a:ext cx="5121275" cy="38401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linds(horizontal)">
                                      <p:cBhvr>
                                        <p:cTn id="7" dur="500"/>
                                        <p:tgtEl>
                                          <p:spTgt spid="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blinds(horizontal)">
                                      <p:cBhvr>
                                        <p:cTn id="12" dur="500"/>
                                        <p:tgtEl>
                                          <p:spTgt spid="41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C8F5F2C-349C-46BC-96C3-258E869A9730}"/>
              </a:ext>
            </a:extLst>
          </p:cNvPr>
          <p:cNvPicPr>
            <a:picLocks noChangeAspect="1"/>
          </p:cNvPicPr>
          <p:nvPr/>
        </p:nvPicPr>
        <p:blipFill>
          <a:blip r:embed="rId4"/>
          <a:stretch>
            <a:fillRect/>
          </a:stretch>
        </p:blipFill>
        <p:spPr>
          <a:xfrm>
            <a:off x="2699792" y="1772816"/>
            <a:ext cx="6400759" cy="3464832"/>
          </a:xfrm>
          <a:prstGeom prst="rect">
            <a:avLst/>
          </a:prstGeom>
        </p:spPr>
      </p:pic>
      <p:sp>
        <p:nvSpPr>
          <p:cNvPr id="54" name="矩形 53">
            <a:extLst>
              <a:ext uri="{FF2B5EF4-FFF2-40B4-BE49-F238E27FC236}">
                <a16:creationId xmlns:a16="http://schemas.microsoft.com/office/drawing/2014/main" id="{1960223F-F74B-49FC-873E-1D11714C4054}"/>
              </a:ext>
            </a:extLst>
          </p:cNvPr>
          <p:cNvSpPr/>
          <p:nvPr/>
        </p:nvSpPr>
        <p:spPr>
          <a:xfrm>
            <a:off x="4097768" y="4037379"/>
            <a:ext cx="2418447" cy="98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4">
            <a:extLst>
              <a:ext uri="{FF2B5EF4-FFF2-40B4-BE49-F238E27FC236}">
                <a16:creationId xmlns:a16="http://schemas.microsoft.com/office/drawing/2014/main" id="{4916A93B-0874-426B-9626-1679A77C8B90}"/>
              </a:ext>
            </a:extLst>
          </p:cNvPr>
          <p:cNvSpPr/>
          <p:nvPr/>
        </p:nvSpPr>
        <p:spPr>
          <a:xfrm>
            <a:off x="4323963" y="2858400"/>
            <a:ext cx="1343619" cy="98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矩形 55">
            <a:extLst>
              <a:ext uri="{FF2B5EF4-FFF2-40B4-BE49-F238E27FC236}">
                <a16:creationId xmlns:a16="http://schemas.microsoft.com/office/drawing/2014/main" id="{86DB13AF-4EA7-4DA5-AD22-7290E3B38BE7}"/>
              </a:ext>
            </a:extLst>
          </p:cNvPr>
          <p:cNvSpPr/>
          <p:nvPr/>
        </p:nvSpPr>
        <p:spPr>
          <a:xfrm>
            <a:off x="4636528" y="1857600"/>
            <a:ext cx="1343619" cy="98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488" name="Text Box 3">
            <a:extLst>
              <a:ext uri="{FF2B5EF4-FFF2-40B4-BE49-F238E27FC236}">
                <a16:creationId xmlns:a16="http://schemas.microsoft.com/office/drawing/2014/main" id="{DEF78335-7E6C-45F3-90BC-D5A33FA2A721}"/>
              </a:ext>
            </a:extLst>
          </p:cNvPr>
          <p:cNvSpPr txBox="1">
            <a:spLocks noChangeArrowheads="1"/>
          </p:cNvSpPr>
          <p:nvPr/>
        </p:nvSpPr>
        <p:spPr bwMode="auto">
          <a:xfrm>
            <a:off x="581025" y="1614488"/>
            <a:ext cx="7419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t>（</a:t>
            </a:r>
            <a:r>
              <a:rPr lang="en-US" altLang="zh-CN" sz="2800" b="1" dirty="0"/>
              <a:t>1</a:t>
            </a:r>
            <a:r>
              <a:rPr lang="zh-CN" altLang="en-US" sz="2800" b="1" dirty="0"/>
              <a:t>）变换的原理</a:t>
            </a:r>
          </a:p>
        </p:txBody>
      </p:sp>
      <p:sp>
        <p:nvSpPr>
          <p:cNvPr id="20489" name="标题 7">
            <a:extLst>
              <a:ext uri="{FF2B5EF4-FFF2-40B4-BE49-F238E27FC236}">
                <a16:creationId xmlns:a16="http://schemas.microsoft.com/office/drawing/2014/main" id="{949D24D4-2887-46B4-8982-F166C4D50E7D}"/>
              </a:ext>
            </a:extLst>
          </p:cNvPr>
          <p:cNvSpPr>
            <a:spLocks noGrp="1"/>
          </p:cNvSpPr>
          <p:nvPr>
            <p:ph type="title"/>
          </p:nvPr>
        </p:nvSpPr>
        <p:spPr/>
        <p:txBody>
          <a:bodyPr/>
          <a:lstStyle/>
          <a:p>
            <a:r>
              <a:rPr lang="en-US" altLang="zh-CN" sz="4000"/>
              <a:t>4.2.2 </a:t>
            </a:r>
            <a:r>
              <a:rPr lang="zh-CN" altLang="en-US" sz="4000"/>
              <a:t>模拟带通滤波器的设计</a:t>
            </a:r>
          </a:p>
        </p:txBody>
      </p:sp>
      <p:pic>
        <p:nvPicPr>
          <p:cNvPr id="10" name="Object 6">
            <a:extLst>
              <a:ext uri="{FF2B5EF4-FFF2-40B4-BE49-F238E27FC236}">
                <a16:creationId xmlns:a16="http://schemas.microsoft.com/office/drawing/2014/main" id="{0A1BE544-8CCE-4AAB-8B33-42D6DDF52C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133600"/>
            <a:ext cx="1846262"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013" name="Object 5">
            <a:extLst>
              <a:ext uri="{FF2B5EF4-FFF2-40B4-BE49-F238E27FC236}">
                <a16:creationId xmlns:a16="http://schemas.microsoft.com/office/drawing/2014/main" id="{5D55E972-87BC-4E2E-BFFA-6F2D8859E2CA}"/>
              </a:ext>
            </a:extLst>
          </p:cNvPr>
          <p:cNvGraphicFramePr>
            <a:graphicFrameLocks noChangeAspect="1"/>
          </p:cNvGraphicFramePr>
          <p:nvPr/>
        </p:nvGraphicFramePr>
        <p:xfrm>
          <a:off x="1524000" y="3544888"/>
          <a:ext cx="2038350" cy="569912"/>
        </p:xfrm>
        <a:graphic>
          <a:graphicData uri="http://schemas.openxmlformats.org/presentationml/2006/ole">
            <mc:AlternateContent xmlns:mc="http://schemas.openxmlformats.org/markup-compatibility/2006">
              <mc:Choice xmlns:v="urn:schemas-microsoft-com:vml" Requires="v">
                <p:oleObj spid="_x0000_s20928" r:id="rId6" imgW="19507200" imgH="5486400" progId="Equation.3">
                  <p:embed/>
                </p:oleObj>
              </mc:Choice>
              <mc:Fallback>
                <p:oleObj r:id="rId6" imgW="19507200" imgH="5486400" progId="Equation.3">
                  <p:embed/>
                  <p:pic>
                    <p:nvPicPr>
                      <p:cNvPr id="0" name="Picture 2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544888"/>
                        <a:ext cx="2038350" cy="5699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6">
            <a:extLst>
              <a:ext uri="{FF2B5EF4-FFF2-40B4-BE49-F238E27FC236}">
                <a16:creationId xmlns:a16="http://schemas.microsoft.com/office/drawing/2014/main" id="{78AEA959-1174-43F5-8F06-591E82F028EA}"/>
              </a:ext>
            </a:extLst>
          </p:cNvPr>
          <p:cNvGraphicFramePr>
            <a:graphicFrameLocks noChangeAspect="1"/>
          </p:cNvGraphicFramePr>
          <p:nvPr/>
        </p:nvGraphicFramePr>
        <p:xfrm>
          <a:off x="1524000" y="4017963"/>
          <a:ext cx="1839913" cy="630237"/>
        </p:xfrm>
        <a:graphic>
          <a:graphicData uri="http://schemas.openxmlformats.org/presentationml/2006/ole">
            <mc:AlternateContent xmlns:mc="http://schemas.openxmlformats.org/markup-compatibility/2006">
              <mc:Choice xmlns:v="urn:schemas-microsoft-com:vml" Requires="v">
                <p:oleObj spid="_x0000_s20929" r:id="rId8" imgW="17678400" imgH="6096000" progId="Equation.3">
                  <p:embed/>
                </p:oleObj>
              </mc:Choice>
              <mc:Fallback>
                <p:oleObj r:id="rId8" imgW="17678400" imgH="6096000" progId="Equation.3">
                  <p:embed/>
                  <p:pic>
                    <p:nvPicPr>
                      <p:cNvPr id="0" name="Picture 2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4017963"/>
                        <a:ext cx="1839913" cy="630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Box 18">
            <a:extLst>
              <a:ext uri="{FF2B5EF4-FFF2-40B4-BE49-F238E27FC236}">
                <a16:creationId xmlns:a16="http://schemas.microsoft.com/office/drawing/2014/main" id="{F842F7FA-483E-4CBA-8C37-FE1A7704EE32}"/>
              </a:ext>
            </a:extLst>
          </p:cNvPr>
          <p:cNvSpPr txBox="1">
            <a:spLocks noChangeArrowheads="1"/>
          </p:cNvSpPr>
          <p:nvPr/>
        </p:nvSpPr>
        <p:spPr bwMode="auto">
          <a:xfrm>
            <a:off x="152400" y="2895600"/>
            <a:ext cx="16002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1">
                <a:latin typeface="Times New Roman" panose="02020603050405020304" pitchFamily="18" charset="0"/>
              </a:rPr>
              <a:t>其中：</a:t>
            </a:r>
            <a:endParaRPr lang="en-US" altLang="zh-CN" sz="2400" b="1">
              <a:latin typeface="Times New Roman" panose="02020603050405020304" pitchFamily="18" charset="0"/>
            </a:endParaRPr>
          </a:p>
          <a:p>
            <a:pPr eaLnBrk="1" hangingPunct="1">
              <a:lnSpc>
                <a:spcPct val="150000"/>
              </a:lnSpc>
            </a:pPr>
            <a:r>
              <a:rPr lang="zh-CN" altLang="en-US" sz="2400" b="1">
                <a:latin typeface="Times New Roman" panose="02020603050405020304" pitchFamily="18" charset="0"/>
              </a:rPr>
              <a:t>通带宽度</a:t>
            </a:r>
            <a:endParaRPr lang="en-US" altLang="zh-CN" sz="2400" b="1">
              <a:latin typeface="Times New Roman" panose="02020603050405020304" pitchFamily="18" charset="0"/>
            </a:endParaRPr>
          </a:p>
          <a:p>
            <a:pPr eaLnBrk="1" hangingPunct="1">
              <a:lnSpc>
                <a:spcPct val="150000"/>
              </a:lnSpc>
            </a:pPr>
            <a:r>
              <a:rPr lang="zh-CN" altLang="en-US" sz="2400" b="1">
                <a:latin typeface="Times New Roman" panose="02020603050405020304" pitchFamily="18" charset="0"/>
              </a:rPr>
              <a:t>中心频率</a:t>
            </a:r>
          </a:p>
        </p:txBody>
      </p:sp>
      <p:graphicFrame>
        <p:nvGraphicFramePr>
          <p:cNvPr id="33799" name="Object 7">
            <a:extLst>
              <a:ext uri="{FF2B5EF4-FFF2-40B4-BE49-F238E27FC236}">
                <a16:creationId xmlns:a16="http://schemas.microsoft.com/office/drawing/2014/main" id="{2A573F9C-B899-48E0-8B5C-929BE9E20D67}"/>
              </a:ext>
            </a:extLst>
          </p:cNvPr>
          <p:cNvGraphicFramePr>
            <a:graphicFrameLocks noChangeAspect="1"/>
          </p:cNvGraphicFramePr>
          <p:nvPr/>
        </p:nvGraphicFramePr>
        <p:xfrm>
          <a:off x="427038" y="4724400"/>
          <a:ext cx="2560637" cy="519113"/>
        </p:xfrm>
        <a:graphic>
          <a:graphicData uri="http://schemas.openxmlformats.org/presentationml/2006/ole">
            <mc:AlternateContent xmlns:mc="http://schemas.openxmlformats.org/markup-compatibility/2006">
              <mc:Choice xmlns:v="urn:schemas-microsoft-com:vml" Requires="v">
                <p:oleObj spid="_x0000_s20930" name="Equation" r:id="rId10" imgW="25603200" imgH="5181600" progId="Equation.DSMT4">
                  <p:embed/>
                </p:oleObj>
              </mc:Choice>
              <mc:Fallback>
                <p:oleObj name="Equation" r:id="rId10" imgW="25603200" imgH="5181600" progId="Equation.DSMT4">
                  <p:embed/>
                  <p:pic>
                    <p:nvPicPr>
                      <p:cNvPr id="0" name="Picture 2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7038" y="4724400"/>
                        <a:ext cx="2560637"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2823" name="Object 18">
            <a:extLst>
              <a:ext uri="{FF2B5EF4-FFF2-40B4-BE49-F238E27FC236}">
                <a16:creationId xmlns:a16="http://schemas.microsoft.com/office/drawing/2014/main" id="{D3B3F4BB-8648-406A-BB06-54FFEFAA17BF}"/>
              </a:ext>
            </a:extLst>
          </p:cNvPr>
          <p:cNvGraphicFramePr>
            <a:graphicFrameLocks noChangeAspect="1"/>
          </p:cNvGraphicFramePr>
          <p:nvPr/>
        </p:nvGraphicFramePr>
        <p:xfrm>
          <a:off x="1828800" y="5257800"/>
          <a:ext cx="1574800" cy="1082675"/>
        </p:xfrm>
        <a:graphic>
          <a:graphicData uri="http://schemas.openxmlformats.org/presentationml/2006/ole">
            <mc:AlternateContent xmlns:mc="http://schemas.openxmlformats.org/markup-compatibility/2006">
              <mc:Choice xmlns:v="urn:schemas-microsoft-com:vml" Requires="v">
                <p:oleObj spid="_x0000_s20931" name="公式" r:id="rId12" imgW="9753600" imgH="6705600" progId="Equation.3">
                  <p:embed/>
                </p:oleObj>
              </mc:Choice>
              <mc:Fallback>
                <p:oleObj name="公式" r:id="rId12" imgW="9753600" imgH="6705600" progId="Equation.3">
                  <p:embed/>
                  <p:pic>
                    <p:nvPicPr>
                      <p:cNvPr id="0" name="Picture 2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8800" y="5257800"/>
                        <a:ext cx="1574800" cy="10826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Box 19">
            <a:extLst>
              <a:ext uri="{FF2B5EF4-FFF2-40B4-BE49-F238E27FC236}">
                <a16:creationId xmlns:a16="http://schemas.microsoft.com/office/drawing/2014/main" id="{64E2A7C8-B5FF-429F-81F7-7D91682A3E5D}"/>
              </a:ext>
            </a:extLst>
          </p:cNvPr>
          <p:cNvSpPr txBox="1">
            <a:spLocks noChangeArrowheads="1"/>
          </p:cNvSpPr>
          <p:nvPr/>
        </p:nvSpPr>
        <p:spPr bwMode="auto">
          <a:xfrm>
            <a:off x="76200" y="4779963"/>
            <a:ext cx="3962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将                             代入得</a:t>
            </a:r>
          </a:p>
        </p:txBody>
      </p:sp>
      <p:sp>
        <p:nvSpPr>
          <p:cNvPr id="24" name="Line 10">
            <a:extLst>
              <a:ext uri="{FF2B5EF4-FFF2-40B4-BE49-F238E27FC236}">
                <a16:creationId xmlns:a16="http://schemas.microsoft.com/office/drawing/2014/main" id="{891AEE52-FC4A-42C8-89CC-CCC2F3EA8AB6}"/>
              </a:ext>
            </a:extLst>
          </p:cNvPr>
          <p:cNvSpPr>
            <a:spLocks noChangeShapeType="1"/>
          </p:cNvSpPr>
          <p:nvPr/>
        </p:nvSpPr>
        <p:spPr bwMode="auto">
          <a:xfrm>
            <a:off x="3931432" y="2852937"/>
            <a:ext cx="3688567" cy="2160239"/>
          </a:xfrm>
          <a:prstGeom prst="line">
            <a:avLst/>
          </a:prstGeom>
          <a:noFill/>
          <a:ln w="9525">
            <a:solidFill>
              <a:srgbClr val="FF0000"/>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0">
            <a:extLst>
              <a:ext uri="{FF2B5EF4-FFF2-40B4-BE49-F238E27FC236}">
                <a16:creationId xmlns:a16="http://schemas.microsoft.com/office/drawing/2014/main" id="{8C782A0B-B984-48B6-9A0F-F1715624D423}"/>
              </a:ext>
            </a:extLst>
          </p:cNvPr>
          <p:cNvSpPr>
            <a:spLocks noChangeShapeType="1"/>
          </p:cNvSpPr>
          <p:nvPr/>
        </p:nvSpPr>
        <p:spPr bwMode="auto">
          <a:xfrm>
            <a:off x="3871368" y="3498856"/>
            <a:ext cx="3292920" cy="1514320"/>
          </a:xfrm>
          <a:prstGeom prst="line">
            <a:avLst/>
          </a:prstGeom>
          <a:noFill/>
          <a:ln w="9525">
            <a:solidFill>
              <a:schemeClr val="bg2">
                <a:lumMod val="60000"/>
                <a:lumOff val="40000"/>
              </a:schemeClr>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0">
            <a:extLst>
              <a:ext uri="{FF2B5EF4-FFF2-40B4-BE49-F238E27FC236}">
                <a16:creationId xmlns:a16="http://schemas.microsoft.com/office/drawing/2014/main" id="{1466B219-56DD-472D-929B-02E6E7BFE0CD}"/>
              </a:ext>
            </a:extLst>
          </p:cNvPr>
          <p:cNvSpPr>
            <a:spLocks noChangeShapeType="1"/>
          </p:cNvSpPr>
          <p:nvPr/>
        </p:nvSpPr>
        <p:spPr bwMode="auto">
          <a:xfrm>
            <a:off x="3931432" y="3109907"/>
            <a:ext cx="3541874" cy="1903269"/>
          </a:xfrm>
          <a:prstGeom prst="line">
            <a:avLst/>
          </a:prstGeom>
          <a:noFill/>
          <a:ln w="9525">
            <a:solidFill>
              <a:schemeClr val="bg2">
                <a:lumMod val="60000"/>
                <a:lumOff val="40000"/>
              </a:schemeClr>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10">
            <a:extLst>
              <a:ext uri="{FF2B5EF4-FFF2-40B4-BE49-F238E27FC236}">
                <a16:creationId xmlns:a16="http://schemas.microsoft.com/office/drawing/2014/main" id="{1240E726-90B4-43E5-B674-D5D847E2CA80}"/>
              </a:ext>
            </a:extLst>
          </p:cNvPr>
          <p:cNvSpPr>
            <a:spLocks noChangeShapeType="1"/>
          </p:cNvSpPr>
          <p:nvPr/>
        </p:nvSpPr>
        <p:spPr bwMode="auto">
          <a:xfrm>
            <a:off x="3931432" y="2687389"/>
            <a:ext cx="3880928" cy="2325787"/>
          </a:xfrm>
          <a:prstGeom prst="line">
            <a:avLst/>
          </a:prstGeom>
          <a:noFill/>
          <a:ln w="9525">
            <a:solidFill>
              <a:schemeClr val="bg2">
                <a:lumMod val="60000"/>
                <a:lumOff val="40000"/>
              </a:schemeClr>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10">
            <a:extLst>
              <a:ext uri="{FF2B5EF4-FFF2-40B4-BE49-F238E27FC236}">
                <a16:creationId xmlns:a16="http://schemas.microsoft.com/office/drawing/2014/main" id="{48FB68FD-BF8B-4446-B870-BAA78D04EBDE}"/>
              </a:ext>
            </a:extLst>
          </p:cNvPr>
          <p:cNvSpPr>
            <a:spLocks noChangeShapeType="1"/>
          </p:cNvSpPr>
          <p:nvPr/>
        </p:nvSpPr>
        <p:spPr bwMode="auto">
          <a:xfrm>
            <a:off x="3931432" y="2264871"/>
            <a:ext cx="4384984" cy="2748305"/>
          </a:xfrm>
          <a:prstGeom prst="line">
            <a:avLst/>
          </a:prstGeom>
          <a:noFill/>
          <a:ln w="9525">
            <a:solidFill>
              <a:schemeClr val="bg2">
                <a:lumMod val="60000"/>
                <a:lumOff val="40000"/>
              </a:schemeClr>
            </a:solidFill>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5" name="文本框 4">
            <a:extLst>
              <a:ext uri="{FF2B5EF4-FFF2-40B4-BE49-F238E27FC236}">
                <a16:creationId xmlns:a16="http://schemas.microsoft.com/office/drawing/2014/main" id="{0AB4EFC6-ADDD-4113-BE4A-3ED069456A20}"/>
              </a:ext>
            </a:extLst>
          </p:cNvPr>
          <p:cNvSpPr txBox="1"/>
          <p:nvPr/>
        </p:nvSpPr>
        <p:spPr>
          <a:xfrm>
            <a:off x="7452320" y="5085184"/>
            <a:ext cx="576064" cy="496867"/>
          </a:xfrm>
          <a:prstGeom prst="rect">
            <a:avLst/>
          </a:prstGeom>
          <a:noFill/>
        </p:spPr>
        <p:txBody>
          <a:bodyPr wrap="square" rtlCol="0">
            <a:spAutoFit/>
          </a:bodyPr>
          <a:lstStyle/>
          <a:p>
            <a:pPr>
              <a:lnSpc>
                <a:spcPct val="120000"/>
              </a:lnSpc>
            </a:pPr>
            <a:r>
              <a:rPr lang="en-US" altLang="zh-CN" sz="2400" b="1" i="1" dirty="0">
                <a:solidFill>
                  <a:srgbClr val="FF0000"/>
                </a:solidFill>
                <a:latin typeface="Symbol" panose="05050102010706020507" pitchFamily="18" charset="2"/>
              </a:rPr>
              <a:t>w</a:t>
            </a:r>
            <a:r>
              <a:rPr lang="en-US" altLang="zh-CN" sz="2400" b="1" baseline="-25000" dirty="0">
                <a:solidFill>
                  <a:srgbClr val="FF0000"/>
                </a:solidFill>
                <a:latin typeface="Times New Roman" pitchFamily="18" charset="0"/>
              </a:rPr>
              <a:t>0</a:t>
            </a:r>
            <a:endParaRPr lang="zh-CN" altLang="en-US" sz="2400" b="1" baseline="-25000" dirty="0">
              <a:solidFill>
                <a:srgbClr val="FF0000"/>
              </a:solidFill>
              <a:latin typeface="Times New Roman" pitchFamily="18" charset="0"/>
            </a:endParaRPr>
          </a:p>
        </p:txBody>
      </p:sp>
      <p:cxnSp>
        <p:nvCxnSpPr>
          <p:cNvPr id="7" name="直接箭头连接符 6">
            <a:extLst>
              <a:ext uri="{FF2B5EF4-FFF2-40B4-BE49-F238E27FC236}">
                <a16:creationId xmlns:a16="http://schemas.microsoft.com/office/drawing/2014/main" id="{BFCF9904-D29D-447B-B463-05ECE897EADD}"/>
              </a:ext>
            </a:extLst>
          </p:cNvPr>
          <p:cNvCxnSpPr>
            <a:cxnSpLocks/>
          </p:cNvCxnSpPr>
          <p:nvPr/>
        </p:nvCxnSpPr>
        <p:spPr>
          <a:xfrm flipV="1">
            <a:off x="7653600" y="5056584"/>
            <a:ext cx="0" cy="244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BE9CFD63-CD31-4E28-AA07-4D9DF838D8DC}"/>
              </a:ext>
            </a:extLst>
          </p:cNvPr>
          <p:cNvSpPr/>
          <p:nvPr/>
        </p:nvSpPr>
        <p:spPr>
          <a:xfrm>
            <a:off x="7092280" y="2860815"/>
            <a:ext cx="1343619" cy="98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4" name="直接连接符 33">
            <a:extLst>
              <a:ext uri="{FF2B5EF4-FFF2-40B4-BE49-F238E27FC236}">
                <a16:creationId xmlns:a16="http://schemas.microsoft.com/office/drawing/2014/main" id="{FEC5260E-DBD0-46E0-A811-C610D4F72D8D}"/>
              </a:ext>
            </a:extLst>
          </p:cNvPr>
          <p:cNvCxnSpPr>
            <a:cxnSpLocks/>
          </p:cNvCxnSpPr>
          <p:nvPr/>
        </p:nvCxnSpPr>
        <p:spPr>
          <a:xfrm flipV="1">
            <a:off x="7182000" y="3412801"/>
            <a:ext cx="0" cy="160037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4AE55EA-4799-44A9-8CB4-FF85E72166BC}"/>
              </a:ext>
            </a:extLst>
          </p:cNvPr>
          <p:cNvCxnSpPr>
            <a:cxnSpLocks/>
          </p:cNvCxnSpPr>
          <p:nvPr/>
        </p:nvCxnSpPr>
        <p:spPr>
          <a:xfrm flipV="1">
            <a:off x="3779912" y="3412801"/>
            <a:ext cx="3402088"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5A1CFC13-A6DC-45DD-AA03-A224EB297588}"/>
              </a:ext>
            </a:extLst>
          </p:cNvPr>
          <p:cNvCxnSpPr>
            <a:cxnSpLocks/>
          </p:cNvCxnSpPr>
          <p:nvPr/>
        </p:nvCxnSpPr>
        <p:spPr>
          <a:xfrm flipV="1">
            <a:off x="7506000" y="3009895"/>
            <a:ext cx="0" cy="20194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7B380AB-46DE-418C-83D8-4DB8CA65502A}"/>
              </a:ext>
            </a:extLst>
          </p:cNvPr>
          <p:cNvCxnSpPr>
            <a:cxnSpLocks/>
          </p:cNvCxnSpPr>
          <p:nvPr/>
        </p:nvCxnSpPr>
        <p:spPr>
          <a:xfrm flipV="1">
            <a:off x="3779912" y="3009895"/>
            <a:ext cx="3715776"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166925CD-C6B4-4638-8171-5662E36C1925}"/>
              </a:ext>
            </a:extLst>
          </p:cNvPr>
          <p:cNvSpPr/>
          <p:nvPr/>
        </p:nvSpPr>
        <p:spPr>
          <a:xfrm>
            <a:off x="7404845" y="1857600"/>
            <a:ext cx="1343619" cy="98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4" name="直接连接符 43">
            <a:extLst>
              <a:ext uri="{FF2B5EF4-FFF2-40B4-BE49-F238E27FC236}">
                <a16:creationId xmlns:a16="http://schemas.microsoft.com/office/drawing/2014/main" id="{39884B0C-5FDF-4096-88E6-B0445F1204EA}"/>
              </a:ext>
            </a:extLst>
          </p:cNvPr>
          <p:cNvCxnSpPr>
            <a:cxnSpLocks/>
          </p:cNvCxnSpPr>
          <p:nvPr/>
        </p:nvCxnSpPr>
        <p:spPr>
          <a:xfrm>
            <a:off x="3779912" y="2678400"/>
            <a:ext cx="405008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4D60B24-AA37-45D2-8BB1-9EC3351553C5}"/>
              </a:ext>
            </a:extLst>
          </p:cNvPr>
          <p:cNvCxnSpPr>
            <a:cxnSpLocks/>
          </p:cNvCxnSpPr>
          <p:nvPr/>
        </p:nvCxnSpPr>
        <p:spPr>
          <a:xfrm>
            <a:off x="3762272" y="2300400"/>
            <a:ext cx="45429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DF2D485D-7322-449A-A2B1-556AB83CC316}"/>
              </a:ext>
            </a:extLst>
          </p:cNvPr>
          <p:cNvCxnSpPr>
            <a:cxnSpLocks/>
          </p:cNvCxnSpPr>
          <p:nvPr/>
        </p:nvCxnSpPr>
        <p:spPr>
          <a:xfrm flipV="1">
            <a:off x="7830000" y="2705662"/>
            <a:ext cx="0" cy="23318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257474E-9332-4DD1-80FA-D5CEE0DFC4B8}"/>
              </a:ext>
            </a:extLst>
          </p:cNvPr>
          <p:cNvCxnSpPr>
            <a:cxnSpLocks/>
          </p:cNvCxnSpPr>
          <p:nvPr/>
        </p:nvCxnSpPr>
        <p:spPr>
          <a:xfrm flipV="1">
            <a:off x="8305200" y="2300400"/>
            <a:ext cx="0" cy="2740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E8A3F5D0-9784-488F-9062-969FB80B7A72}"/>
              </a:ext>
            </a:extLst>
          </p:cNvPr>
          <p:cNvCxnSpPr>
            <a:cxnSpLocks/>
          </p:cNvCxnSpPr>
          <p:nvPr/>
        </p:nvCxnSpPr>
        <p:spPr>
          <a:xfrm flipV="1">
            <a:off x="4777200" y="3412801"/>
            <a:ext cx="0" cy="161657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F2312213-C28D-4694-866E-E2A2F08F940D}"/>
              </a:ext>
            </a:extLst>
          </p:cNvPr>
          <p:cNvCxnSpPr>
            <a:cxnSpLocks/>
          </p:cNvCxnSpPr>
          <p:nvPr/>
        </p:nvCxnSpPr>
        <p:spPr>
          <a:xfrm flipV="1">
            <a:off x="5256000" y="3009895"/>
            <a:ext cx="0" cy="20194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D4FB6E29-91E6-422C-81F3-8F645E264AC0}"/>
              </a:ext>
            </a:extLst>
          </p:cNvPr>
          <p:cNvCxnSpPr>
            <a:cxnSpLocks/>
          </p:cNvCxnSpPr>
          <p:nvPr/>
        </p:nvCxnSpPr>
        <p:spPr>
          <a:xfrm flipV="1">
            <a:off x="5580112" y="2678400"/>
            <a:ext cx="0" cy="23590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6160324C-4A02-4384-8290-2AC6EBFE266D}"/>
              </a:ext>
            </a:extLst>
          </p:cNvPr>
          <p:cNvCxnSpPr>
            <a:cxnSpLocks/>
          </p:cNvCxnSpPr>
          <p:nvPr/>
        </p:nvCxnSpPr>
        <p:spPr>
          <a:xfrm flipV="1">
            <a:off x="5904000" y="2300400"/>
            <a:ext cx="0" cy="274033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down)">
                                      <p:cBhvr>
                                        <p:cTn id="32" dur="500"/>
                                        <p:tgtEl>
                                          <p:spTgt spid="34"/>
                                        </p:tgtEl>
                                      </p:cBhvr>
                                    </p:animEffect>
                                  </p:childTnLst>
                                </p:cTn>
                              </p:par>
                              <p:par>
                                <p:cTn id="33" presetID="22" presetClass="entr" presetSubtype="8"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500"/>
                                        <p:tgtEl>
                                          <p:spTgt spid="35"/>
                                        </p:tgtEl>
                                      </p:cBhvr>
                                    </p:animEffect>
                                  </p:childTnLst>
                                </p:cTn>
                              </p:par>
                              <p:par>
                                <p:cTn id="36" presetID="22" presetClass="entr" presetSubtype="4"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down)">
                                      <p:cBhvr>
                                        <p:cTn id="38" dur="500"/>
                                        <p:tgtEl>
                                          <p:spTgt spid="39"/>
                                        </p:tgtEl>
                                      </p:cBhvr>
                                    </p:animEffect>
                                  </p:childTnLst>
                                </p:cTn>
                              </p:par>
                              <p:par>
                                <p:cTn id="39" presetID="22" presetClass="entr" presetSubtype="8"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wipe(left)">
                                      <p:cBhvr>
                                        <p:cTn id="41" dur="500"/>
                                        <p:tgtEl>
                                          <p:spTgt spid="40"/>
                                        </p:tgtEl>
                                      </p:cBhvr>
                                    </p:animEffect>
                                  </p:childTnLst>
                                </p:cTn>
                              </p:par>
                              <p:par>
                                <p:cTn id="42" presetID="22" presetClass="entr" presetSubtype="4" fill="hold"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par>
                                <p:cTn id="45" presetID="22" presetClass="entr" presetSubtype="8"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left)">
                                      <p:cBhvr>
                                        <p:cTn id="47" dur="500"/>
                                        <p:tgtEl>
                                          <p:spTgt spid="44"/>
                                        </p:tgtEl>
                                      </p:cBhvr>
                                    </p:animEffect>
                                  </p:childTnLst>
                                </p:cTn>
                              </p:par>
                              <p:par>
                                <p:cTn id="48" presetID="22" presetClass="entr" presetSubtype="4" fill="hold"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down)">
                                      <p:cBhvr>
                                        <p:cTn id="50" dur="500"/>
                                        <p:tgtEl>
                                          <p:spTgt spid="49"/>
                                        </p:tgtEl>
                                      </p:cBhvr>
                                    </p:animEffect>
                                  </p:childTnLst>
                                </p:cTn>
                              </p:par>
                              <p:par>
                                <p:cTn id="51" presetID="22" presetClass="entr" presetSubtype="8"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left)">
                                      <p:cBhvr>
                                        <p:cTn id="53" dur="500"/>
                                        <p:tgtEl>
                                          <p:spTgt spid="5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0" nodeType="clickEffect">
                                  <p:stCondLst>
                                    <p:cond delay="0"/>
                                  </p:stCondLst>
                                  <p:childTnLst>
                                    <p:animEffect transition="out" filter="wipe(down)">
                                      <p:cBhvr>
                                        <p:cTn id="57" dur="1000"/>
                                        <p:tgtEl>
                                          <p:spTgt spid="33"/>
                                        </p:tgtEl>
                                      </p:cBhvr>
                                    </p:animEffect>
                                    <p:set>
                                      <p:cBhvr>
                                        <p:cTn id="58" dur="1" fill="hold">
                                          <p:stCondLst>
                                            <p:cond delay="999"/>
                                          </p:stCondLst>
                                        </p:cTn>
                                        <p:tgtEl>
                                          <p:spTgt spid="33"/>
                                        </p:tgtEl>
                                        <p:attrNameLst>
                                          <p:attrName>style.visibility</p:attrName>
                                        </p:attrNameLst>
                                      </p:cBhvr>
                                      <p:to>
                                        <p:strVal val="hidden"/>
                                      </p:to>
                                    </p:set>
                                  </p:childTnLst>
                                </p:cTn>
                              </p:par>
                            </p:childTnLst>
                          </p:cTn>
                        </p:par>
                        <p:par>
                          <p:cTn id="59" fill="hold">
                            <p:stCondLst>
                              <p:cond delay="1000"/>
                            </p:stCondLst>
                            <p:childTnLst>
                              <p:par>
                                <p:cTn id="60" presetID="22" presetClass="exit" presetSubtype="4" fill="hold" grpId="0" nodeType="afterEffect">
                                  <p:stCondLst>
                                    <p:cond delay="0"/>
                                  </p:stCondLst>
                                  <p:childTnLst>
                                    <p:animEffect transition="out" filter="wipe(down)">
                                      <p:cBhvr>
                                        <p:cTn id="61" dur="1000"/>
                                        <p:tgtEl>
                                          <p:spTgt spid="53"/>
                                        </p:tgtEl>
                                      </p:cBhvr>
                                    </p:animEffect>
                                    <p:set>
                                      <p:cBhvr>
                                        <p:cTn id="62" dur="1" fill="hold">
                                          <p:stCondLst>
                                            <p:cond delay="999"/>
                                          </p:stCondLst>
                                        </p:cTn>
                                        <p:tgtEl>
                                          <p:spTgt spid="5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down)">
                                      <p:cBhvr>
                                        <p:cTn id="72" dur="500"/>
                                        <p:tgtEl>
                                          <p:spTgt spid="5"/>
                                        </p:tgtEl>
                                      </p:cBhvr>
                                    </p:animEffect>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wipe(down)">
                                      <p:cBhvr>
                                        <p:cTn id="76" dur="500"/>
                                        <p:tgtEl>
                                          <p:spTgt spid="7"/>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24"/>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26"/>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8" fill="hold" grpId="0" nodeType="clickEffect">
                                  <p:stCondLst>
                                    <p:cond delay="0"/>
                                  </p:stCondLst>
                                  <p:childTnLst>
                                    <p:animEffect transition="out" filter="wipe(left)">
                                      <p:cBhvr>
                                        <p:cTn id="92" dur="1000"/>
                                        <p:tgtEl>
                                          <p:spTgt spid="54"/>
                                        </p:tgtEl>
                                      </p:cBhvr>
                                    </p:animEffect>
                                    <p:set>
                                      <p:cBhvr>
                                        <p:cTn id="93" dur="1" fill="hold">
                                          <p:stCondLst>
                                            <p:cond delay="999"/>
                                          </p:stCondLst>
                                        </p:cTn>
                                        <p:tgtEl>
                                          <p:spTgt spid="5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wipe(down)">
                                      <p:cBhvr>
                                        <p:cTn id="98" dur="500"/>
                                        <p:tgtEl>
                                          <p:spTgt spid="57"/>
                                        </p:tgtEl>
                                      </p:cBhvr>
                                    </p:animEffect>
                                  </p:childTnLst>
                                </p:cTn>
                              </p:par>
                              <p:par>
                                <p:cTn id="99" presetID="22" presetClass="entr" presetSubtype="4"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Effect transition="in" filter="wipe(down)">
                                      <p:cBhvr>
                                        <p:cTn id="101" dur="500"/>
                                        <p:tgtEl>
                                          <p:spTgt spid="58"/>
                                        </p:tgtEl>
                                      </p:cBhvr>
                                    </p:animEffect>
                                  </p:childTnLst>
                                </p:cTn>
                              </p:par>
                              <p:par>
                                <p:cTn id="102" presetID="22" presetClass="entr" presetSubtype="4" fill="hold" nodeType="with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wipe(down)">
                                      <p:cBhvr>
                                        <p:cTn id="104" dur="500"/>
                                        <p:tgtEl>
                                          <p:spTgt spid="59"/>
                                        </p:tgtEl>
                                      </p:cBhvr>
                                    </p:animEffect>
                                  </p:childTnLst>
                                </p:cTn>
                              </p:par>
                              <p:par>
                                <p:cTn id="105" presetID="22" presetClass="entr" presetSubtype="4"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wipe(down)">
                                      <p:cBhvr>
                                        <p:cTn id="107" dur="500"/>
                                        <p:tgtEl>
                                          <p:spTgt spid="6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0" nodeType="clickEffect">
                                  <p:stCondLst>
                                    <p:cond delay="0"/>
                                  </p:stCondLst>
                                  <p:childTnLst>
                                    <p:animEffect transition="out" filter="wipe(down)">
                                      <p:cBhvr>
                                        <p:cTn id="111" dur="1000"/>
                                        <p:tgtEl>
                                          <p:spTgt spid="55"/>
                                        </p:tgtEl>
                                      </p:cBhvr>
                                    </p:animEffect>
                                    <p:set>
                                      <p:cBhvr>
                                        <p:cTn id="112" dur="1" fill="hold">
                                          <p:stCondLst>
                                            <p:cond delay="999"/>
                                          </p:stCondLst>
                                        </p:cTn>
                                        <p:tgtEl>
                                          <p:spTgt spid="55"/>
                                        </p:tgtEl>
                                        <p:attrNameLst>
                                          <p:attrName>style.visibility</p:attrName>
                                        </p:attrNameLst>
                                      </p:cBhvr>
                                      <p:to>
                                        <p:strVal val="hidden"/>
                                      </p:to>
                                    </p:set>
                                  </p:childTnLst>
                                </p:cTn>
                              </p:par>
                            </p:childTnLst>
                          </p:cTn>
                        </p:par>
                        <p:par>
                          <p:cTn id="113" fill="hold">
                            <p:stCondLst>
                              <p:cond delay="1000"/>
                            </p:stCondLst>
                            <p:childTnLst>
                              <p:par>
                                <p:cTn id="114" presetID="22" presetClass="exit" presetSubtype="4" fill="hold" grpId="0" nodeType="afterEffect">
                                  <p:stCondLst>
                                    <p:cond delay="0"/>
                                  </p:stCondLst>
                                  <p:childTnLst>
                                    <p:animEffect transition="out" filter="wipe(down)">
                                      <p:cBhvr>
                                        <p:cTn id="115" dur="1000"/>
                                        <p:tgtEl>
                                          <p:spTgt spid="56"/>
                                        </p:tgtEl>
                                      </p:cBhvr>
                                    </p:animEffect>
                                    <p:set>
                                      <p:cBhvr>
                                        <p:cTn id="116" dur="1" fill="hold">
                                          <p:stCondLst>
                                            <p:cond delay="999"/>
                                          </p:stCondLst>
                                        </p:cTn>
                                        <p:tgtEl>
                                          <p:spTgt spid="5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blinds(horizontal)">
                                      <p:cBhvr>
                                        <p:cTn id="121" dur="500"/>
                                        <p:tgtEl>
                                          <p:spTgt spid="1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19">
                                            <p:txEl>
                                              <p:pRg st="0" end="0"/>
                                            </p:txEl>
                                          </p:spTgt>
                                        </p:tgtEl>
                                        <p:attrNameLst>
                                          <p:attrName>style.visibility</p:attrName>
                                        </p:attrNameLst>
                                      </p:cBhvr>
                                      <p:to>
                                        <p:strVal val="visible"/>
                                      </p:to>
                                    </p:set>
                                    <p:animEffect transition="in" filter="wipe(left)">
                                      <p:cBhvr>
                                        <p:cTn id="126" dur="500"/>
                                        <p:tgtEl>
                                          <p:spTgt spid="19">
                                            <p:txEl>
                                              <p:pRg st="0" end="0"/>
                                            </p:txEl>
                                          </p:spTgt>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19">
                                            <p:txEl>
                                              <p:pRg st="1" end="1"/>
                                            </p:txEl>
                                          </p:spTgt>
                                        </p:tgtEl>
                                        <p:attrNameLst>
                                          <p:attrName>style.visibility</p:attrName>
                                        </p:attrNameLst>
                                      </p:cBhvr>
                                      <p:to>
                                        <p:strVal val="visible"/>
                                      </p:to>
                                    </p:set>
                                    <p:animEffect transition="in" filter="wipe(left)">
                                      <p:cBhvr>
                                        <p:cTn id="131" dur="500"/>
                                        <p:tgtEl>
                                          <p:spTgt spid="19">
                                            <p:txEl>
                                              <p:pRg st="1" end="1"/>
                                            </p:txEl>
                                          </p:spTgt>
                                        </p:tgtEl>
                                      </p:cBhvr>
                                    </p:animEffect>
                                  </p:childTnLst>
                                </p:cTn>
                              </p:par>
                            </p:childTnLst>
                          </p:cTn>
                        </p:par>
                        <p:par>
                          <p:cTn id="132" fill="hold" nodeType="afterGroup">
                            <p:stCondLst>
                              <p:cond delay="500"/>
                            </p:stCondLst>
                            <p:childTnLst>
                              <p:par>
                                <p:cTn id="133" presetID="22" presetClass="entr" presetSubtype="8" fill="hold" nodeType="afterEffect">
                                  <p:stCondLst>
                                    <p:cond delay="0"/>
                                  </p:stCondLst>
                                  <p:childTnLst>
                                    <p:set>
                                      <p:cBhvr>
                                        <p:cTn id="134" dur="1" fill="hold">
                                          <p:stCondLst>
                                            <p:cond delay="0"/>
                                          </p:stCondLst>
                                        </p:cTn>
                                        <p:tgtEl>
                                          <p:spTgt spid="43013"/>
                                        </p:tgtEl>
                                        <p:attrNameLst>
                                          <p:attrName>style.visibility</p:attrName>
                                        </p:attrNameLst>
                                      </p:cBhvr>
                                      <p:to>
                                        <p:strVal val="visible"/>
                                      </p:to>
                                    </p:set>
                                    <p:animEffect transition="in" filter="wipe(left)">
                                      <p:cBhvr>
                                        <p:cTn id="135" dur="500"/>
                                        <p:tgtEl>
                                          <p:spTgt spid="4301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nodeType="clickEffect">
                                  <p:stCondLst>
                                    <p:cond delay="0"/>
                                  </p:stCondLst>
                                  <p:childTnLst>
                                    <p:set>
                                      <p:cBhvr>
                                        <p:cTn id="139" dur="1" fill="hold">
                                          <p:stCondLst>
                                            <p:cond delay="0"/>
                                          </p:stCondLst>
                                        </p:cTn>
                                        <p:tgtEl>
                                          <p:spTgt spid="19">
                                            <p:txEl>
                                              <p:pRg st="2" end="2"/>
                                            </p:txEl>
                                          </p:spTgt>
                                        </p:tgtEl>
                                        <p:attrNameLst>
                                          <p:attrName>style.visibility</p:attrName>
                                        </p:attrNameLst>
                                      </p:cBhvr>
                                      <p:to>
                                        <p:strVal val="visible"/>
                                      </p:to>
                                    </p:set>
                                    <p:animEffect transition="in" filter="wipe(left)">
                                      <p:cBhvr>
                                        <p:cTn id="140" dur="500"/>
                                        <p:tgtEl>
                                          <p:spTgt spid="19">
                                            <p:txEl>
                                              <p:pRg st="2" end="2"/>
                                            </p:txEl>
                                          </p:spTgt>
                                        </p:tgtEl>
                                      </p:cBhvr>
                                    </p:animEffect>
                                  </p:childTnLst>
                                </p:cTn>
                              </p:par>
                            </p:childTnLst>
                          </p:cTn>
                        </p:par>
                        <p:par>
                          <p:cTn id="141" fill="hold" nodeType="afterGroup">
                            <p:stCondLst>
                              <p:cond delay="500"/>
                            </p:stCondLst>
                            <p:childTnLst>
                              <p:par>
                                <p:cTn id="142" presetID="22" presetClass="entr" presetSubtype="8" fill="hold" nodeType="afterEffect">
                                  <p:stCondLst>
                                    <p:cond delay="0"/>
                                  </p:stCondLst>
                                  <p:childTnLst>
                                    <p:set>
                                      <p:cBhvr>
                                        <p:cTn id="143" dur="1" fill="hold">
                                          <p:stCondLst>
                                            <p:cond delay="0"/>
                                          </p:stCondLst>
                                        </p:cTn>
                                        <p:tgtEl>
                                          <p:spTgt spid="43014"/>
                                        </p:tgtEl>
                                        <p:attrNameLst>
                                          <p:attrName>style.visibility</p:attrName>
                                        </p:attrNameLst>
                                      </p:cBhvr>
                                      <p:to>
                                        <p:strVal val="visible"/>
                                      </p:to>
                                    </p:set>
                                    <p:animEffect transition="in" filter="wipe(left)">
                                      <p:cBhvr>
                                        <p:cTn id="144" dur="500"/>
                                        <p:tgtEl>
                                          <p:spTgt spid="43014"/>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20"/>
                                        </p:tgtEl>
                                        <p:attrNameLst>
                                          <p:attrName>style.visibility</p:attrName>
                                        </p:attrNameLst>
                                      </p:cBhvr>
                                      <p:to>
                                        <p:strVal val="visible"/>
                                      </p:to>
                                    </p:set>
                                    <p:animEffect transition="in" filter="blinds(horizontal)">
                                      <p:cBhvr>
                                        <p:cTn id="149" dur="500"/>
                                        <p:tgtEl>
                                          <p:spTgt spid="20"/>
                                        </p:tgtEl>
                                      </p:cBhvr>
                                    </p:animEffect>
                                  </p:childTnLst>
                                </p:cTn>
                              </p:par>
                              <p:par>
                                <p:cTn id="150" presetID="3" presetClass="entr" presetSubtype="10" fill="hold" nodeType="withEffect">
                                  <p:stCondLst>
                                    <p:cond delay="0"/>
                                  </p:stCondLst>
                                  <p:childTnLst>
                                    <p:set>
                                      <p:cBhvr>
                                        <p:cTn id="151" dur="1" fill="hold">
                                          <p:stCondLst>
                                            <p:cond delay="0"/>
                                          </p:stCondLst>
                                        </p:cTn>
                                        <p:tgtEl>
                                          <p:spTgt spid="33799"/>
                                        </p:tgtEl>
                                        <p:attrNameLst>
                                          <p:attrName>style.visibility</p:attrName>
                                        </p:attrNameLst>
                                      </p:cBhvr>
                                      <p:to>
                                        <p:strVal val="visible"/>
                                      </p:to>
                                    </p:set>
                                    <p:animEffect transition="in" filter="blinds(horizontal)">
                                      <p:cBhvr>
                                        <p:cTn id="152" dur="500"/>
                                        <p:tgtEl>
                                          <p:spTgt spid="33799"/>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3" presetClass="entr" presetSubtype="10" fill="hold" nodeType="clickEffect">
                                  <p:stCondLst>
                                    <p:cond delay="0"/>
                                  </p:stCondLst>
                                  <p:childTnLst>
                                    <p:set>
                                      <p:cBhvr>
                                        <p:cTn id="156" dur="1" fill="hold">
                                          <p:stCondLst>
                                            <p:cond delay="0"/>
                                          </p:stCondLst>
                                        </p:cTn>
                                        <p:tgtEl>
                                          <p:spTgt spid="162823"/>
                                        </p:tgtEl>
                                        <p:attrNameLst>
                                          <p:attrName>style.visibility</p:attrName>
                                        </p:attrNameLst>
                                      </p:cBhvr>
                                      <p:to>
                                        <p:strVal val="visible"/>
                                      </p:to>
                                    </p:set>
                                    <p:animEffect transition="in" filter="blinds(horizontal)">
                                      <p:cBhvr>
                                        <p:cTn id="157" dur="500"/>
                                        <p:tgtEl>
                                          <p:spTgt spid="16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20" grpId="0"/>
      <p:bldP spid="24" grpId="0" animBg="1"/>
      <p:bldP spid="25" grpId="0" animBg="1"/>
      <p:bldP spid="26" grpId="0" animBg="1"/>
      <p:bldP spid="27" grpId="0" animBg="1"/>
      <p:bldP spid="28" grpId="0" animBg="1"/>
      <p:bldP spid="5" grpId="0"/>
      <p:bldP spid="33" grpId="0" animBg="1"/>
      <p:bldP spid="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a:extLst>
              <a:ext uri="{FF2B5EF4-FFF2-40B4-BE49-F238E27FC236}">
                <a16:creationId xmlns:a16="http://schemas.microsoft.com/office/drawing/2014/main" id="{4882D9BA-9133-4058-BF9E-E665BD8E5454}"/>
              </a:ext>
            </a:extLst>
          </p:cNvPr>
          <p:cNvSpPr txBox="1">
            <a:spLocks noChangeArrowheads="1"/>
          </p:cNvSpPr>
          <p:nvPr/>
        </p:nvSpPr>
        <p:spPr bwMode="auto">
          <a:xfrm>
            <a:off x="539750" y="2057400"/>
            <a:ext cx="8604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① 由带通滤波器的通带上下截频确定变换式中的参数</a:t>
            </a:r>
          </a:p>
        </p:txBody>
      </p:sp>
      <p:graphicFrame>
        <p:nvGraphicFramePr>
          <p:cNvPr id="43013" name="Object 5">
            <a:extLst>
              <a:ext uri="{FF2B5EF4-FFF2-40B4-BE49-F238E27FC236}">
                <a16:creationId xmlns:a16="http://schemas.microsoft.com/office/drawing/2014/main" id="{C960FAD0-200C-4DFD-903B-1B0F70297BB8}"/>
              </a:ext>
            </a:extLst>
          </p:cNvPr>
          <p:cNvGraphicFramePr>
            <a:graphicFrameLocks noChangeAspect="1"/>
          </p:cNvGraphicFramePr>
          <p:nvPr/>
        </p:nvGraphicFramePr>
        <p:xfrm>
          <a:off x="1935163" y="2859088"/>
          <a:ext cx="2038350" cy="569912"/>
        </p:xfrm>
        <a:graphic>
          <a:graphicData uri="http://schemas.openxmlformats.org/presentationml/2006/ole">
            <mc:AlternateContent xmlns:mc="http://schemas.openxmlformats.org/markup-compatibility/2006">
              <mc:Choice xmlns:v="urn:schemas-microsoft-com:vml" Requires="v">
                <p:oleObj spid="_x0000_s21809" r:id="rId3" imgW="19507200" imgH="5486400" progId="Equation.3">
                  <p:embed/>
                </p:oleObj>
              </mc:Choice>
              <mc:Fallback>
                <p:oleObj r:id="rId3" imgW="19507200" imgH="5486400" progId="Equation.3">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163" y="2859088"/>
                        <a:ext cx="2038350" cy="5699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4" name="Object 6">
            <a:extLst>
              <a:ext uri="{FF2B5EF4-FFF2-40B4-BE49-F238E27FC236}">
                <a16:creationId xmlns:a16="http://schemas.microsoft.com/office/drawing/2014/main" id="{2FD928CD-99C8-45C2-8B4B-24CC018F1A64}"/>
              </a:ext>
            </a:extLst>
          </p:cNvPr>
          <p:cNvGraphicFramePr>
            <a:graphicFrameLocks noChangeAspect="1"/>
          </p:cNvGraphicFramePr>
          <p:nvPr/>
        </p:nvGraphicFramePr>
        <p:xfrm>
          <a:off x="4964113" y="2798763"/>
          <a:ext cx="1839912" cy="630237"/>
        </p:xfrm>
        <a:graphic>
          <a:graphicData uri="http://schemas.openxmlformats.org/presentationml/2006/ole">
            <mc:AlternateContent xmlns:mc="http://schemas.openxmlformats.org/markup-compatibility/2006">
              <mc:Choice xmlns:v="urn:schemas-microsoft-com:vml" Requires="v">
                <p:oleObj spid="_x0000_s21810" r:id="rId5" imgW="17678400" imgH="6096000" progId="Equation.3">
                  <p:embed/>
                </p:oleObj>
              </mc:Choice>
              <mc:Fallback>
                <p:oleObj r:id="rId5" imgW="17678400" imgH="6096000" progId="Equation.3">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4113" y="2798763"/>
                        <a:ext cx="1839912" cy="6302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5" name="Text Box 7">
            <a:extLst>
              <a:ext uri="{FF2B5EF4-FFF2-40B4-BE49-F238E27FC236}">
                <a16:creationId xmlns:a16="http://schemas.microsoft.com/office/drawing/2014/main" id="{A6C0E687-11C9-4A32-8892-ED658A00A335}"/>
              </a:ext>
            </a:extLst>
          </p:cNvPr>
          <p:cNvSpPr txBox="1">
            <a:spLocks noChangeArrowheads="1"/>
          </p:cNvSpPr>
          <p:nvPr/>
        </p:nvSpPr>
        <p:spPr bwMode="auto">
          <a:xfrm>
            <a:off x="539750" y="3675063"/>
            <a:ext cx="7113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② 确定原型低通滤波器的通、阻带截频</a:t>
            </a:r>
          </a:p>
        </p:txBody>
      </p:sp>
      <p:sp>
        <p:nvSpPr>
          <p:cNvPr id="21511" name="标题 8">
            <a:extLst>
              <a:ext uri="{FF2B5EF4-FFF2-40B4-BE49-F238E27FC236}">
                <a16:creationId xmlns:a16="http://schemas.microsoft.com/office/drawing/2014/main" id="{0E824494-2EE6-4091-9E56-19364A3262DD}"/>
              </a:ext>
            </a:extLst>
          </p:cNvPr>
          <p:cNvSpPr>
            <a:spLocks noGrp="1"/>
          </p:cNvSpPr>
          <p:nvPr>
            <p:ph type="title"/>
          </p:nvPr>
        </p:nvSpPr>
        <p:spPr/>
        <p:txBody>
          <a:bodyPr/>
          <a:lstStyle/>
          <a:p>
            <a:r>
              <a:rPr lang="zh-CN" altLang="en-US" sz="3600"/>
              <a:t>（</a:t>
            </a:r>
            <a:r>
              <a:rPr lang="en-US" altLang="zh-CN" sz="3600"/>
              <a:t>2</a:t>
            </a:r>
            <a:r>
              <a:rPr lang="zh-CN" altLang="en-US" sz="3600"/>
              <a:t>）模拟带通滤波器的设计步骤</a:t>
            </a:r>
          </a:p>
        </p:txBody>
      </p:sp>
      <p:graphicFrame>
        <p:nvGraphicFramePr>
          <p:cNvPr id="43016" name="Object 8">
            <a:extLst>
              <a:ext uri="{FF2B5EF4-FFF2-40B4-BE49-F238E27FC236}">
                <a16:creationId xmlns:a16="http://schemas.microsoft.com/office/drawing/2014/main" id="{85A0F0F3-EEF2-44B8-8513-FA4F0E94046E}"/>
              </a:ext>
            </a:extLst>
          </p:cNvPr>
          <p:cNvGraphicFramePr>
            <a:graphicFrameLocks noGrp="1" noChangeAspect="1"/>
          </p:cNvGraphicFramePr>
          <p:nvPr>
            <p:ph idx="4294967295"/>
          </p:nvPr>
        </p:nvGraphicFramePr>
        <p:xfrm>
          <a:off x="3048000" y="4343400"/>
          <a:ext cx="1955800" cy="819150"/>
        </p:xfrm>
        <a:graphic>
          <a:graphicData uri="http://schemas.openxmlformats.org/presentationml/2006/ole">
            <mc:AlternateContent xmlns:mc="http://schemas.openxmlformats.org/markup-compatibility/2006">
              <mc:Choice xmlns:v="urn:schemas-microsoft-com:vml" Requires="v">
                <p:oleObj spid="_x0000_s21811" r:id="rId7" imgW="20116800" imgH="9448800" progId="Equation.3">
                  <p:embed/>
                </p:oleObj>
              </mc:Choice>
              <mc:Fallback>
                <p:oleObj r:id="rId7" imgW="20116800" imgH="9448800" progId="Equation.3">
                  <p:embed/>
                  <p:pic>
                    <p:nvPicPr>
                      <p:cNvPr id="0" name="Picture 14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343400"/>
                        <a:ext cx="19558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linds(horizontal)">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blinds(horizontal)">
                                      <p:cBhvr>
                                        <p:cTn id="12" dur="500"/>
                                        <p:tgtEl>
                                          <p:spTgt spid="43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blinds(horizontal)">
                                      <p:cBhvr>
                                        <p:cTn id="17" dur="500"/>
                                        <p:tgtEl>
                                          <p:spTgt spid="430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015"/>
                                        </p:tgtEl>
                                        <p:attrNameLst>
                                          <p:attrName>style.visibility</p:attrName>
                                        </p:attrNameLst>
                                      </p:cBhvr>
                                      <p:to>
                                        <p:strVal val="visible"/>
                                      </p:to>
                                    </p:set>
                                    <p:animEffect transition="in" filter="blinds(horizontal)">
                                      <p:cBhvr>
                                        <p:cTn id="22" dur="500"/>
                                        <p:tgtEl>
                                          <p:spTgt spid="430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016"/>
                                        </p:tgtEl>
                                        <p:attrNameLst>
                                          <p:attrName>style.visibility</p:attrName>
                                        </p:attrNameLst>
                                      </p:cBhvr>
                                      <p:to>
                                        <p:strVal val="visible"/>
                                      </p:to>
                                    </p:set>
                                    <p:animEffect transition="in" filter="blinds(horizontal)">
                                      <p:cBhvr>
                                        <p:cTn id="27"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6" name="Object 4">
            <a:extLst>
              <a:ext uri="{FF2B5EF4-FFF2-40B4-BE49-F238E27FC236}">
                <a16:creationId xmlns:a16="http://schemas.microsoft.com/office/drawing/2014/main" id="{B71C934A-173D-4A43-9043-118D6678BE7A}"/>
              </a:ext>
            </a:extLst>
          </p:cNvPr>
          <p:cNvGraphicFramePr>
            <a:graphicFrameLocks noChangeAspect="1"/>
          </p:cNvGraphicFramePr>
          <p:nvPr/>
        </p:nvGraphicFramePr>
        <p:xfrm>
          <a:off x="395288" y="1343025"/>
          <a:ext cx="3435350" cy="1062038"/>
        </p:xfrm>
        <a:graphic>
          <a:graphicData uri="http://schemas.openxmlformats.org/presentationml/2006/ole">
            <mc:AlternateContent xmlns:mc="http://schemas.openxmlformats.org/markup-compatibility/2006">
              <mc:Choice xmlns:v="urn:schemas-microsoft-com:vml" Requires="v">
                <p:oleObj spid="_x0000_s23230" r:id="rId3" imgW="37490400" imgH="11582400" progId="Equation.3">
                  <p:embed/>
                </p:oleObj>
              </mc:Choice>
              <mc:Fallback>
                <p:oleObj r:id="rId3" imgW="37490400" imgH="11582400" progId="Equation.3">
                  <p:embed/>
                  <p:pic>
                    <p:nvPicPr>
                      <p:cNvPr id="0" name="Picture 3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343025"/>
                        <a:ext cx="3435350" cy="10620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a:extLst>
              <a:ext uri="{FF2B5EF4-FFF2-40B4-BE49-F238E27FC236}">
                <a16:creationId xmlns:a16="http://schemas.microsoft.com/office/drawing/2014/main" id="{196E9975-CC57-4FA4-8522-D16CE1ADA4C3}"/>
              </a:ext>
            </a:extLst>
          </p:cNvPr>
          <p:cNvGraphicFramePr>
            <a:graphicFrameLocks noChangeAspect="1"/>
          </p:cNvGraphicFramePr>
          <p:nvPr/>
        </p:nvGraphicFramePr>
        <p:xfrm>
          <a:off x="468313" y="2351088"/>
          <a:ext cx="3295650" cy="1062037"/>
        </p:xfrm>
        <a:graphic>
          <a:graphicData uri="http://schemas.openxmlformats.org/presentationml/2006/ole">
            <mc:AlternateContent xmlns:mc="http://schemas.openxmlformats.org/markup-compatibility/2006">
              <mc:Choice xmlns:v="urn:schemas-microsoft-com:vml" Requires="v">
                <p:oleObj spid="_x0000_s23231" r:id="rId5" imgW="35966400" imgH="11582400" progId="Equation.3">
                  <p:embed/>
                </p:oleObj>
              </mc:Choice>
              <mc:Fallback>
                <p:oleObj r:id="rId5" imgW="35966400" imgH="11582400" progId="Equation.3">
                  <p:embed/>
                  <p:pic>
                    <p:nvPicPr>
                      <p:cNvPr id="0" name="Picture 3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351088"/>
                        <a:ext cx="3295650" cy="10620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8" name="Object 6">
            <a:extLst>
              <a:ext uri="{FF2B5EF4-FFF2-40B4-BE49-F238E27FC236}">
                <a16:creationId xmlns:a16="http://schemas.microsoft.com/office/drawing/2014/main" id="{86882F22-101D-4FAC-A561-9BDBAFD963C0}"/>
              </a:ext>
            </a:extLst>
          </p:cNvPr>
          <p:cNvGraphicFramePr>
            <a:graphicFrameLocks noChangeAspect="1"/>
          </p:cNvGraphicFramePr>
          <p:nvPr/>
        </p:nvGraphicFramePr>
        <p:xfrm>
          <a:off x="611188" y="3389313"/>
          <a:ext cx="2708275" cy="1063625"/>
        </p:xfrm>
        <a:graphic>
          <a:graphicData uri="http://schemas.openxmlformats.org/presentationml/2006/ole">
            <mc:AlternateContent xmlns:mc="http://schemas.openxmlformats.org/markup-compatibility/2006">
              <mc:Choice xmlns:v="urn:schemas-microsoft-com:vml" Requires="v">
                <p:oleObj spid="_x0000_s23232" r:id="rId7" imgW="29565600" imgH="11582400" progId="Equation.3">
                  <p:embed/>
                </p:oleObj>
              </mc:Choice>
              <mc:Fallback>
                <p:oleObj r:id="rId7" imgW="29565600" imgH="11582400" progId="Equation.3">
                  <p:embed/>
                  <p:pic>
                    <p:nvPicPr>
                      <p:cNvPr id="0" name="Picture 3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3389313"/>
                        <a:ext cx="2708275" cy="10636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9" name="Object 7">
            <a:extLst>
              <a:ext uri="{FF2B5EF4-FFF2-40B4-BE49-F238E27FC236}">
                <a16:creationId xmlns:a16="http://schemas.microsoft.com/office/drawing/2014/main" id="{D4FAD809-24CA-409E-879E-BBF0515BBF62}"/>
              </a:ext>
            </a:extLst>
          </p:cNvPr>
          <p:cNvGraphicFramePr>
            <a:graphicFrameLocks noChangeAspect="1"/>
          </p:cNvGraphicFramePr>
          <p:nvPr/>
        </p:nvGraphicFramePr>
        <p:xfrm>
          <a:off x="684213" y="4325938"/>
          <a:ext cx="2765425" cy="1060450"/>
        </p:xfrm>
        <a:graphic>
          <a:graphicData uri="http://schemas.openxmlformats.org/presentationml/2006/ole">
            <mc:AlternateContent xmlns:mc="http://schemas.openxmlformats.org/markup-compatibility/2006">
              <mc:Choice xmlns:v="urn:schemas-microsoft-com:vml" Requires="v">
                <p:oleObj spid="_x0000_s23233" r:id="rId9" imgW="30175200" imgH="11582400" progId="Equation.3">
                  <p:embed/>
                </p:oleObj>
              </mc:Choice>
              <mc:Fallback>
                <p:oleObj r:id="rId9" imgW="30175200" imgH="11582400" progId="Equation.3">
                  <p:embed/>
                  <p:pic>
                    <p:nvPicPr>
                      <p:cNvPr id="0" name="Picture 3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325938"/>
                        <a:ext cx="2765425" cy="10604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0" name="Object 8">
            <a:extLst>
              <a:ext uri="{FF2B5EF4-FFF2-40B4-BE49-F238E27FC236}">
                <a16:creationId xmlns:a16="http://schemas.microsoft.com/office/drawing/2014/main" id="{EAF33DBC-3717-4997-A42C-2B644D0BB2DB}"/>
              </a:ext>
            </a:extLst>
          </p:cNvPr>
          <p:cNvGraphicFramePr>
            <a:graphicFrameLocks noChangeAspect="1"/>
          </p:cNvGraphicFramePr>
          <p:nvPr/>
        </p:nvGraphicFramePr>
        <p:xfrm>
          <a:off x="693738" y="5346700"/>
          <a:ext cx="2957512" cy="608013"/>
        </p:xfrm>
        <a:graphic>
          <a:graphicData uri="http://schemas.openxmlformats.org/presentationml/2006/ole">
            <mc:AlternateContent xmlns:mc="http://schemas.openxmlformats.org/markup-compatibility/2006">
              <mc:Choice xmlns:v="urn:schemas-microsoft-com:vml" Requires="v">
                <p:oleObj spid="_x0000_s23234" name="Equation" r:id="rId11" imgW="29565600" imgH="6096000" progId="Equation.DSMT4">
                  <p:embed/>
                </p:oleObj>
              </mc:Choice>
              <mc:Fallback>
                <p:oleObj name="Equation" r:id="rId11" imgW="29565600" imgH="6096000" progId="Equation.DSMT4">
                  <p:embed/>
                  <p:pic>
                    <p:nvPicPr>
                      <p:cNvPr id="0" name="Picture 3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738" y="5346700"/>
                        <a:ext cx="2957512" cy="6080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41" name="Object 9">
            <a:extLst>
              <a:ext uri="{FF2B5EF4-FFF2-40B4-BE49-F238E27FC236}">
                <a16:creationId xmlns:a16="http://schemas.microsoft.com/office/drawing/2014/main" id="{F4CA766A-5E5F-4FDF-B166-A2AB26BC6F79}"/>
              </a:ext>
            </a:extLst>
          </p:cNvPr>
          <p:cNvGraphicFramePr>
            <a:graphicFrameLocks noChangeAspect="1"/>
          </p:cNvGraphicFramePr>
          <p:nvPr/>
        </p:nvGraphicFramePr>
        <p:xfrm>
          <a:off x="3609975" y="1054100"/>
          <a:ext cx="5499100" cy="5035550"/>
        </p:xfrm>
        <a:graphic>
          <a:graphicData uri="http://schemas.openxmlformats.org/presentationml/2006/ole">
            <mc:AlternateContent xmlns:mc="http://schemas.openxmlformats.org/markup-compatibility/2006">
              <mc:Choice xmlns:v="urn:schemas-microsoft-com:vml" Requires="v">
                <p:oleObj spid="_x0000_s23235" r:id="rId13" imgW="3662309" imgH="3358674" progId="Visio.Drawing.11">
                  <p:embed/>
                </p:oleObj>
              </mc:Choice>
              <mc:Fallback>
                <p:oleObj r:id="rId13" imgW="3662309" imgH="3358674" progId="Visio.Drawing.11">
                  <p:embed/>
                  <p:pic>
                    <p:nvPicPr>
                      <p:cNvPr id="0" name="Picture 3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9975" y="1054100"/>
                        <a:ext cx="5499100" cy="503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10">
            <a:extLst>
              <a:ext uri="{FF2B5EF4-FFF2-40B4-BE49-F238E27FC236}">
                <a16:creationId xmlns:a16="http://schemas.microsoft.com/office/drawing/2014/main" id="{4A425645-6FDA-4608-B11A-4645B67CB4E0}"/>
              </a:ext>
            </a:extLst>
          </p:cNvPr>
          <p:cNvGraphicFramePr>
            <a:graphicFrameLocks noChangeAspect="1"/>
          </p:cNvGraphicFramePr>
          <p:nvPr/>
        </p:nvGraphicFramePr>
        <p:xfrm>
          <a:off x="5795963" y="838200"/>
          <a:ext cx="1846262" cy="866775"/>
        </p:xfrm>
        <a:graphic>
          <a:graphicData uri="http://schemas.openxmlformats.org/presentationml/2006/ole">
            <mc:AlternateContent xmlns:mc="http://schemas.openxmlformats.org/markup-compatibility/2006">
              <mc:Choice xmlns:v="urn:schemas-microsoft-com:vml" Requires="v">
                <p:oleObj spid="_x0000_s23236" r:id="rId15" imgW="20116800" imgH="9448800" progId="Equation.3">
                  <p:embed/>
                </p:oleObj>
              </mc:Choice>
              <mc:Fallback>
                <p:oleObj r:id="rId15" imgW="20116800" imgH="9448800" progId="Equation.3">
                  <p:embed/>
                  <p:pic>
                    <p:nvPicPr>
                      <p:cNvPr id="0" name="Picture 3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5963" y="838200"/>
                        <a:ext cx="1846262"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blinds(horizontal)">
                                      <p:cBhvr>
                                        <p:cTn id="7" dur="500"/>
                                        <p:tgtEl>
                                          <p:spTgt spid="22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41"/>
                                        </p:tgtEl>
                                        <p:attrNameLst>
                                          <p:attrName>style.visibility</p:attrName>
                                        </p:attrNameLst>
                                      </p:cBhvr>
                                      <p:to>
                                        <p:strVal val="visible"/>
                                      </p:to>
                                    </p:set>
                                    <p:animEffect transition="in" filter="blinds(horizontal)">
                                      <p:cBhvr>
                                        <p:cTn id="12" dur="500"/>
                                        <p:tgtEl>
                                          <p:spTgt spid="440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blinds(horizontal)">
                                      <p:cBhvr>
                                        <p:cTn id="17" dur="500"/>
                                        <p:tgtEl>
                                          <p:spTgt spid="440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blinds(horizontal)">
                                      <p:cBhvr>
                                        <p:cTn id="22" dur="500"/>
                                        <p:tgtEl>
                                          <p:spTgt spid="440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blinds(horizontal)">
                                      <p:cBhvr>
                                        <p:cTn id="27" dur="500"/>
                                        <p:tgtEl>
                                          <p:spTgt spid="440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4039"/>
                                        </p:tgtEl>
                                        <p:attrNameLst>
                                          <p:attrName>style.visibility</p:attrName>
                                        </p:attrNameLst>
                                      </p:cBhvr>
                                      <p:to>
                                        <p:strVal val="visible"/>
                                      </p:to>
                                    </p:set>
                                    <p:animEffect transition="in" filter="blinds(horizontal)">
                                      <p:cBhvr>
                                        <p:cTn id="32" dur="500"/>
                                        <p:tgtEl>
                                          <p:spTgt spid="440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4040"/>
                                        </p:tgtEl>
                                        <p:attrNameLst>
                                          <p:attrName>style.visibility</p:attrName>
                                        </p:attrNameLst>
                                      </p:cBhvr>
                                      <p:to>
                                        <p:strVal val="visible"/>
                                      </p:to>
                                    </p:set>
                                    <p:animEffect transition="in" filter="blinds(horizontal)">
                                      <p:cBhvr>
                                        <p:cTn id="37" dur="5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a:extLst>
              <a:ext uri="{FF2B5EF4-FFF2-40B4-BE49-F238E27FC236}">
                <a16:creationId xmlns:a16="http://schemas.microsoft.com/office/drawing/2014/main" id="{56E87015-F2CF-4E1D-AC79-39C6C7A5F8D7}"/>
              </a:ext>
            </a:extLst>
          </p:cNvPr>
          <p:cNvSpPr txBox="1">
            <a:spLocks noChangeArrowheads="1"/>
          </p:cNvSpPr>
          <p:nvPr/>
        </p:nvSpPr>
        <p:spPr bwMode="auto">
          <a:xfrm>
            <a:off x="539750" y="36083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宋体" panose="02010600030101010101" pitchFamily="2" charset="-122"/>
              </a:rPr>
              <a:t>④ 将原型低通滤波器转换为带通滤波器</a:t>
            </a:r>
            <a:r>
              <a:rPr lang="en-US" altLang="zh-CN" sz="2800" b="1" i="1"/>
              <a:t>H</a:t>
            </a:r>
            <a:r>
              <a:rPr lang="en-US" altLang="zh-CN" sz="2800" b="1" baseline="-30000"/>
              <a:t>BP</a:t>
            </a:r>
            <a:r>
              <a:rPr lang="en-US" altLang="zh-CN" sz="2800" b="1"/>
              <a:t>(</a:t>
            </a:r>
            <a:r>
              <a:rPr lang="en-US" altLang="zh-CN" sz="2800" b="1" i="1"/>
              <a:t>s</a:t>
            </a:r>
            <a:r>
              <a:rPr lang="en-US" altLang="zh-CN" sz="2800" b="1"/>
              <a:t>) </a:t>
            </a:r>
          </a:p>
        </p:txBody>
      </p:sp>
      <p:graphicFrame>
        <p:nvGraphicFramePr>
          <p:cNvPr id="45061" name="Object 5">
            <a:extLst>
              <a:ext uri="{FF2B5EF4-FFF2-40B4-BE49-F238E27FC236}">
                <a16:creationId xmlns:a16="http://schemas.microsoft.com/office/drawing/2014/main" id="{67B324C8-8EE3-42C4-8305-33E9C2F4FD9F}"/>
              </a:ext>
            </a:extLst>
          </p:cNvPr>
          <p:cNvGraphicFramePr>
            <a:graphicFrameLocks noChangeAspect="1"/>
          </p:cNvGraphicFramePr>
          <p:nvPr/>
        </p:nvGraphicFramePr>
        <p:xfrm>
          <a:off x="2705100" y="4238625"/>
          <a:ext cx="3522663" cy="1328738"/>
        </p:xfrm>
        <a:graphic>
          <a:graphicData uri="http://schemas.openxmlformats.org/presentationml/2006/ole">
            <mc:AlternateContent xmlns:mc="http://schemas.openxmlformats.org/markup-compatibility/2006">
              <mc:Choice xmlns:v="urn:schemas-microsoft-com:vml" Requires="v">
                <p:oleObj spid="_x0000_s23757" r:id="rId3" imgW="33832800" imgH="12801600" progId="Equation.3">
                  <p:embed/>
                </p:oleObj>
              </mc:Choice>
              <mc:Fallback>
                <p:oleObj r:id="rId3" imgW="33832800" imgH="12801600" progId="Equation.3">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4238625"/>
                        <a:ext cx="3522663" cy="1328738"/>
                      </a:xfrm>
                      <a:prstGeom prst="rect">
                        <a:avLst/>
                      </a:prstGeom>
                      <a:noFill/>
                      <a:effectLst/>
                      <a:extLst>
                        <a:ext uri="{909E8E84-426E-40DD-AFC4-6F175D3DCCD1}">
                          <a14:hiddenFill xmlns:a14="http://schemas.microsoft.com/office/drawing/2010/main">
                            <a:solidFill>
                              <a:srgbClr val="FFFF99">
                                <a:alpha val="3294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a:extLst>
              <a:ext uri="{FF2B5EF4-FFF2-40B4-BE49-F238E27FC236}">
                <a16:creationId xmlns:a16="http://schemas.microsoft.com/office/drawing/2014/main" id="{4F6462D3-2BE6-4D02-9DE0-0AEE60AB3376}"/>
              </a:ext>
            </a:extLst>
          </p:cNvPr>
          <p:cNvGrpSpPr>
            <a:grpSpLocks/>
          </p:cNvGrpSpPr>
          <p:nvPr/>
        </p:nvGrpSpPr>
        <p:grpSpPr bwMode="auto">
          <a:xfrm>
            <a:off x="565150" y="1600200"/>
            <a:ext cx="7894638" cy="1692275"/>
            <a:chOff x="0" y="0"/>
            <a:chExt cx="4973" cy="1066"/>
          </a:xfrm>
        </p:grpSpPr>
        <p:sp>
          <p:nvSpPr>
            <p:cNvPr id="23558" name="Text Box 7">
              <a:extLst>
                <a:ext uri="{FF2B5EF4-FFF2-40B4-BE49-F238E27FC236}">
                  <a16:creationId xmlns:a16="http://schemas.microsoft.com/office/drawing/2014/main" id="{084335FD-62A0-4D9B-B4DF-DB1330B3C1BF}"/>
                </a:ext>
              </a:extLst>
            </p:cNvPr>
            <p:cNvSpPr txBox="1">
              <a:spLocks noChangeArrowheads="1"/>
            </p:cNvSpPr>
            <p:nvPr/>
          </p:nvSpPr>
          <p:spPr bwMode="auto">
            <a:xfrm>
              <a:off x="0" y="0"/>
              <a:ext cx="4973" cy="1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3888" indent="-6238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800" b="1" dirty="0"/>
                <a:t>③ 设计通带截频为</a:t>
              </a:r>
              <a:r>
                <a:rPr lang="en-US" altLang="zh-CN" sz="2800" b="1" dirty="0"/>
                <a:t>1 (</a:t>
              </a:r>
              <a:r>
                <a:rPr lang="en-US" altLang="zh-CN" sz="2800" b="1" dirty="0" err="1"/>
                <a:t>rad</a:t>
              </a:r>
              <a:r>
                <a:rPr lang="en-US" altLang="zh-CN" sz="2800" b="1" dirty="0"/>
                <a:t>/s)</a:t>
              </a:r>
              <a:r>
                <a:rPr lang="zh-CN" altLang="en-US" sz="2800" b="1" dirty="0"/>
                <a:t>、阻带截频为      、通带衰减为</a:t>
              </a:r>
              <a:r>
                <a:rPr lang="en-US" altLang="zh-CN" sz="2800" b="1" i="1" dirty="0" err="1"/>
                <a:t>A</a:t>
              </a:r>
              <a:r>
                <a:rPr lang="en-US" altLang="zh-CN" sz="2800" b="1" baseline="-25000" dirty="0" err="1"/>
                <a:t>p</a:t>
              </a:r>
              <a:r>
                <a:rPr lang="en-US" altLang="zh-CN" sz="2800" b="1" dirty="0"/>
                <a:t> dB</a:t>
              </a:r>
              <a:r>
                <a:rPr lang="zh-CN" altLang="en-US" sz="2800" b="1" dirty="0"/>
                <a:t>、阻带衰减为</a:t>
              </a:r>
              <a:r>
                <a:rPr lang="en-US" altLang="zh-CN" sz="2800" b="1" i="1" dirty="0" err="1"/>
                <a:t>A</a:t>
              </a:r>
              <a:r>
                <a:rPr lang="en-US" altLang="zh-CN" sz="2800" b="1" baseline="-25000" dirty="0" err="1"/>
                <a:t>s</a:t>
              </a:r>
              <a:r>
                <a:rPr lang="en-US" altLang="zh-CN" sz="2800" b="1" dirty="0" err="1"/>
                <a:t>dB</a:t>
              </a:r>
              <a:r>
                <a:rPr lang="zh-CN" altLang="en-US" sz="2800" b="1" dirty="0"/>
                <a:t>的原型低通滤波器</a:t>
              </a:r>
            </a:p>
          </p:txBody>
        </p:sp>
        <p:graphicFrame>
          <p:nvGraphicFramePr>
            <p:cNvPr id="23555" name="Object 8">
              <a:extLst>
                <a:ext uri="{FF2B5EF4-FFF2-40B4-BE49-F238E27FC236}">
                  <a16:creationId xmlns:a16="http://schemas.microsoft.com/office/drawing/2014/main" id="{B1363026-9CD4-42A8-94BA-7C213C711735}"/>
                </a:ext>
              </a:extLst>
            </p:cNvPr>
            <p:cNvGraphicFramePr>
              <a:graphicFrameLocks noChangeAspect="1"/>
            </p:cNvGraphicFramePr>
            <p:nvPr/>
          </p:nvGraphicFramePr>
          <p:xfrm>
            <a:off x="4228" y="95"/>
            <a:ext cx="246" cy="308"/>
          </p:xfrm>
          <a:graphic>
            <a:graphicData uri="http://schemas.openxmlformats.org/presentationml/2006/ole">
              <mc:AlternateContent xmlns:mc="http://schemas.openxmlformats.org/markup-compatibility/2006">
                <mc:Choice xmlns:v="urn:schemas-microsoft-com:vml" Requires="v">
                  <p:oleObj spid="_x0000_s23758" r:id="rId5" imgW="4267200" imgH="4876800" progId="Equation.3">
                    <p:embed/>
                  </p:oleObj>
                </mc:Choice>
                <mc:Fallback>
                  <p:oleObj r:id="rId5" imgW="4267200" imgH="4876800" progId="Equation.3">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8" y="95"/>
                          <a:ext cx="246" cy="30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blinds(horizontal)">
                                      <p:cBhvr>
                                        <p:cTn id="12" dur="500"/>
                                        <p:tgtEl>
                                          <p:spTgt spid="45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061"/>
                                        </p:tgtEl>
                                        <p:attrNameLst>
                                          <p:attrName>style.visibility</p:attrName>
                                        </p:attrNameLst>
                                      </p:cBhvr>
                                      <p:to>
                                        <p:strVal val="visible"/>
                                      </p:to>
                                    </p:set>
                                    <p:animEffect transition="in" filter="blinds(horizontal)">
                                      <p:cBhvr>
                                        <p:cTn id="17"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CFE654D3-3C80-44D7-A4AD-7346C4E3C9A1}"/>
              </a:ext>
            </a:extLst>
          </p:cNvPr>
          <p:cNvGrpSpPr>
            <a:grpSpLocks/>
          </p:cNvGrpSpPr>
          <p:nvPr/>
        </p:nvGrpSpPr>
        <p:grpSpPr bwMode="auto">
          <a:xfrm>
            <a:off x="1066800" y="1054100"/>
            <a:ext cx="5567363" cy="2062163"/>
            <a:chOff x="-600" y="-20"/>
            <a:chExt cx="8768" cy="3250"/>
          </a:xfrm>
        </p:grpSpPr>
        <p:sp>
          <p:nvSpPr>
            <p:cNvPr id="3080" name="Text Box 4">
              <a:extLst>
                <a:ext uri="{FF2B5EF4-FFF2-40B4-BE49-F238E27FC236}">
                  <a16:creationId xmlns:a16="http://schemas.microsoft.com/office/drawing/2014/main" id="{688DB3BE-2BA3-4AB5-A767-33FCEA381F8B}"/>
                </a:ext>
              </a:extLst>
            </p:cNvPr>
            <p:cNvSpPr txBox="1">
              <a:spLocks noChangeArrowheads="1"/>
            </p:cNvSpPr>
            <p:nvPr/>
          </p:nvSpPr>
          <p:spPr bwMode="auto">
            <a:xfrm>
              <a:off x="-600" y="1278"/>
              <a:ext cx="3600"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latin typeface="Times New Roman" panose="02020603050405020304" pitchFamily="18" charset="0"/>
                </a:rPr>
                <a:t>离散</a:t>
              </a:r>
              <a:r>
                <a:rPr lang="en-US" altLang="zh-CN" sz="2400" b="1">
                  <a:latin typeface="Times New Roman" panose="02020603050405020304" pitchFamily="18" charset="0"/>
                </a:rPr>
                <a:t>LTI</a:t>
              </a:r>
              <a:r>
                <a:rPr lang="zh-CN" altLang="en-US" sz="2400" b="1">
                  <a:latin typeface="Times New Roman" panose="02020603050405020304" pitchFamily="18" charset="0"/>
                </a:rPr>
                <a:t>系统</a:t>
              </a:r>
            </a:p>
          </p:txBody>
        </p:sp>
        <p:graphicFrame>
          <p:nvGraphicFramePr>
            <p:cNvPr id="3074" name="Object 5">
              <a:extLst>
                <a:ext uri="{FF2B5EF4-FFF2-40B4-BE49-F238E27FC236}">
                  <a16:creationId xmlns:a16="http://schemas.microsoft.com/office/drawing/2014/main" id="{C4F031CD-9B02-4B27-A6D9-8C427C5763F4}"/>
                </a:ext>
              </a:extLst>
            </p:cNvPr>
            <p:cNvGraphicFramePr>
              <a:graphicFrameLocks noChangeAspect="1"/>
            </p:cNvGraphicFramePr>
            <p:nvPr/>
          </p:nvGraphicFramePr>
          <p:xfrm>
            <a:off x="3335" y="-20"/>
            <a:ext cx="4833" cy="3250"/>
          </p:xfrm>
          <a:graphic>
            <a:graphicData uri="http://schemas.openxmlformats.org/presentationml/2006/ole">
              <mc:AlternateContent xmlns:mc="http://schemas.openxmlformats.org/markup-compatibility/2006">
                <mc:Choice xmlns:v="urn:schemas-microsoft-com:vml" Requires="v">
                  <p:oleObj spid="_x0000_s3180" name="Equation" r:id="rId3" imgW="28651200" imgH="20421600" progId="Equation.DSMT4">
                    <p:embed/>
                  </p:oleObj>
                </mc:Choice>
                <mc:Fallback>
                  <p:oleObj name="Equation" r:id="rId3" imgW="28651200" imgH="20421600" progId="Equation.DSMT4">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5" y="-20"/>
                          <a:ext cx="4833" cy="3250"/>
                        </a:xfrm>
                        <a:prstGeom prst="rect">
                          <a:avLst/>
                        </a:prstGeom>
                        <a:noFill/>
                        <a:effectLst/>
                        <a:extLst>
                          <a:ext uri="{909E8E84-426E-40DD-AFC4-6F175D3DCCD1}">
                            <a14:hiddenFill xmlns:a14="http://schemas.microsoft.com/office/drawing/2010/main">
                              <a:solidFill>
                                <a:srgbClr val="CCFFFF">
                                  <a:alpha val="30196"/>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150" name="Text Box 6">
            <a:extLst>
              <a:ext uri="{FF2B5EF4-FFF2-40B4-BE49-F238E27FC236}">
                <a16:creationId xmlns:a16="http://schemas.microsoft.com/office/drawing/2014/main" id="{905A3D28-B8C4-47EE-9FF4-A926CD173959}"/>
              </a:ext>
            </a:extLst>
          </p:cNvPr>
          <p:cNvSpPr txBox="1">
            <a:spLocks noChangeArrowheads="1"/>
          </p:cNvSpPr>
          <p:nvPr/>
        </p:nvSpPr>
        <p:spPr bwMode="auto">
          <a:xfrm>
            <a:off x="504825" y="4738688"/>
            <a:ext cx="8286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15000"/>
              </a:spcBef>
              <a:buFontTx/>
              <a:buBlip>
                <a:blip r:embed="rId5"/>
              </a:buBlip>
            </a:pPr>
            <a:r>
              <a:rPr lang="en-US" altLang="zh-CN" sz="2400" b="1">
                <a:latin typeface="Times New Roman" panose="02020603050405020304" pitchFamily="18" charset="0"/>
              </a:rPr>
              <a:t>  </a:t>
            </a:r>
            <a:r>
              <a:rPr lang="zh-CN" altLang="en-US" sz="2400" b="1">
                <a:latin typeface="Times New Roman" panose="02020603050405020304" pitchFamily="18" charset="0"/>
              </a:rPr>
              <a:t>数字滤波器设计目标：</a:t>
            </a:r>
          </a:p>
          <a:p>
            <a:pPr eaLnBrk="1" hangingPunct="1">
              <a:lnSpc>
                <a:spcPct val="115000"/>
              </a:lnSpc>
              <a:spcBef>
                <a:spcPct val="15000"/>
              </a:spcBef>
            </a:pPr>
            <a:r>
              <a:rPr lang="zh-CN" altLang="en-US" sz="2400" b="1">
                <a:latin typeface="Times New Roman" panose="02020603050405020304" pitchFamily="18" charset="0"/>
              </a:rPr>
              <a:t>       根据给定的数字滤波器的技术指标</a:t>
            </a:r>
            <a:r>
              <a:rPr lang="en-US" altLang="zh-CN" sz="2400" b="1">
                <a:latin typeface="Times New Roman" panose="02020603050405020304" pitchFamily="18" charset="0"/>
              </a:rPr>
              <a:t>, </a:t>
            </a:r>
            <a:r>
              <a:rPr lang="zh-CN" altLang="en-US" sz="2400" b="1">
                <a:latin typeface="Times New Roman" panose="02020603050405020304" pitchFamily="18" charset="0"/>
              </a:rPr>
              <a:t>确定</a:t>
            </a:r>
            <a:r>
              <a:rPr lang="en-US" altLang="zh-CN" sz="2400" b="1" i="1">
                <a:latin typeface="Times New Roman" panose="02020603050405020304" pitchFamily="18" charset="0"/>
              </a:rPr>
              <a:t>M</a:t>
            </a:r>
            <a:r>
              <a:rPr lang="zh-CN" altLang="en-US" sz="2400" b="1">
                <a:latin typeface="Times New Roman" panose="02020603050405020304" pitchFamily="18" charset="0"/>
              </a:rPr>
              <a:t>和</a:t>
            </a:r>
            <a:r>
              <a:rPr lang="en-US" altLang="zh-CN" sz="2400" b="1" i="1">
                <a:latin typeface="Times New Roman" panose="02020603050405020304" pitchFamily="18" charset="0"/>
              </a:rPr>
              <a:t>N</a:t>
            </a:r>
            <a:r>
              <a:rPr lang="zh-CN" altLang="en-US" sz="2400" b="1">
                <a:latin typeface="Times New Roman" panose="02020603050405020304" pitchFamily="18" charset="0"/>
              </a:rPr>
              <a:t>及系数</a:t>
            </a:r>
            <a:r>
              <a:rPr lang="en-US" altLang="zh-CN" sz="2400" b="1" i="1">
                <a:latin typeface="Times New Roman" panose="02020603050405020304" pitchFamily="18" charset="0"/>
              </a:rPr>
              <a:t>a</a:t>
            </a:r>
            <a:r>
              <a:rPr lang="en-US" altLang="zh-CN" sz="2400" b="1" i="1" baseline="-25000">
                <a:latin typeface="Times New Roman" panose="02020603050405020304" pitchFamily="18" charset="0"/>
              </a:rPr>
              <a:t>i</a:t>
            </a:r>
            <a:r>
              <a:rPr lang="en-US" altLang="zh-CN" sz="2400" b="1">
                <a:latin typeface="Times New Roman" panose="02020603050405020304" pitchFamily="18" charset="0"/>
              </a:rPr>
              <a:t>, </a:t>
            </a:r>
            <a:r>
              <a:rPr lang="en-US" altLang="zh-CN" sz="2400" b="1" i="1">
                <a:latin typeface="Times New Roman" panose="02020603050405020304" pitchFamily="18" charset="0"/>
              </a:rPr>
              <a:t>b</a:t>
            </a:r>
            <a:r>
              <a:rPr lang="en-US" altLang="zh-CN" sz="2400" b="1" i="1" baseline="-25000">
                <a:latin typeface="Times New Roman" panose="02020603050405020304" pitchFamily="18" charset="0"/>
              </a:rPr>
              <a:t>j</a:t>
            </a:r>
            <a:r>
              <a:rPr lang="zh-CN" altLang="en-US" sz="2400" b="1">
                <a:latin typeface="Times New Roman" panose="02020603050405020304" pitchFamily="18" charset="0"/>
              </a:rPr>
              <a:t>从而得到数字滤波器</a:t>
            </a:r>
            <a:r>
              <a:rPr lang="en-US" altLang="zh-CN" sz="2400" b="1" i="1">
                <a:latin typeface="Times New Roman" panose="02020603050405020304" pitchFamily="18" charset="0"/>
              </a:rPr>
              <a:t>H</a:t>
            </a:r>
            <a:r>
              <a:rPr lang="en-US" altLang="zh-CN" sz="2400" b="1">
                <a:latin typeface="Times New Roman" panose="02020603050405020304" pitchFamily="18" charset="0"/>
              </a:rPr>
              <a:t>(</a:t>
            </a:r>
            <a:r>
              <a:rPr lang="en-US" altLang="zh-CN" sz="2400" b="1" i="1">
                <a:latin typeface="Times New Roman" panose="02020603050405020304" pitchFamily="18" charset="0"/>
              </a:rPr>
              <a:t>z</a:t>
            </a:r>
            <a:r>
              <a:rPr lang="en-US" altLang="zh-CN" sz="2400" b="1">
                <a:latin typeface="Times New Roman" panose="02020603050405020304" pitchFamily="18" charset="0"/>
              </a:rPr>
              <a:t>)</a:t>
            </a:r>
            <a:r>
              <a:rPr lang="zh-CN" altLang="en-US" sz="2400" b="1">
                <a:latin typeface="Times New Roman" panose="02020603050405020304" pitchFamily="18" charset="0"/>
              </a:rPr>
              <a:t>。</a:t>
            </a:r>
          </a:p>
        </p:txBody>
      </p:sp>
      <p:sp>
        <p:nvSpPr>
          <p:cNvPr id="6151" name="Text Box 7">
            <a:extLst>
              <a:ext uri="{FF2B5EF4-FFF2-40B4-BE49-F238E27FC236}">
                <a16:creationId xmlns:a16="http://schemas.microsoft.com/office/drawing/2014/main" id="{6002B5DC-0807-40B3-82F7-192C8166F5F3}"/>
              </a:ext>
            </a:extLst>
          </p:cNvPr>
          <p:cNvSpPr txBox="1">
            <a:spLocks noChangeArrowheads="1"/>
          </p:cNvSpPr>
          <p:nvPr/>
        </p:nvSpPr>
        <p:spPr bwMode="auto">
          <a:xfrm>
            <a:off x="650875" y="3124200"/>
            <a:ext cx="79676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Blip>
                <a:blip r:embed="rId6"/>
              </a:buBlip>
            </a:pPr>
            <a:r>
              <a:rPr lang="en-US" altLang="zh-CN" sz="2400" b="1">
                <a:latin typeface="Times New Roman" panose="02020603050405020304" pitchFamily="18" charset="0"/>
              </a:rPr>
              <a:t>  </a:t>
            </a:r>
            <a:r>
              <a:rPr lang="zh-CN" altLang="en-US" sz="2400" b="1">
                <a:latin typeface="Times New Roman" panose="02020603050405020304" pitchFamily="18" charset="0"/>
              </a:rPr>
              <a:t>若</a:t>
            </a:r>
            <a:r>
              <a:rPr lang="en-US" altLang="zh-CN" sz="2400" b="1" i="1">
                <a:solidFill>
                  <a:srgbClr val="FF0000"/>
                </a:solidFill>
                <a:latin typeface="Times New Roman" panose="02020603050405020304" pitchFamily="18" charset="0"/>
              </a:rPr>
              <a:t>a</a:t>
            </a:r>
            <a:r>
              <a:rPr lang="en-US" altLang="zh-CN" sz="2400" b="1" i="1" baseline="-25000">
                <a:solidFill>
                  <a:srgbClr val="FF0000"/>
                </a:solidFill>
                <a:latin typeface="Times New Roman" panose="02020603050405020304" pitchFamily="18" charset="0"/>
              </a:rPr>
              <a:t>i</a:t>
            </a:r>
            <a:r>
              <a:rPr lang="zh-CN" altLang="en-US" sz="2400" b="1">
                <a:solidFill>
                  <a:srgbClr val="FF0000"/>
                </a:solidFill>
                <a:latin typeface="Times New Roman" panose="02020603050405020304" pitchFamily="18" charset="0"/>
              </a:rPr>
              <a:t>都为零</a:t>
            </a:r>
            <a:r>
              <a:rPr lang="zh-CN" altLang="en-US" sz="2400" b="1">
                <a:latin typeface="Times New Roman" panose="02020603050405020304" pitchFamily="18" charset="0"/>
              </a:rPr>
              <a:t>，则系统为有限脉冲响应</a:t>
            </a:r>
            <a:r>
              <a:rPr lang="en-US" altLang="zh-CN" sz="2400" b="1">
                <a:solidFill>
                  <a:srgbClr val="FF0000"/>
                </a:solidFill>
                <a:latin typeface="Times New Roman" panose="02020603050405020304" pitchFamily="18" charset="0"/>
              </a:rPr>
              <a:t>FIR</a:t>
            </a:r>
            <a:r>
              <a:rPr lang="zh-CN" altLang="en-US" sz="2400" b="1">
                <a:solidFill>
                  <a:srgbClr val="FF0000"/>
                </a:solidFill>
                <a:latin typeface="Times New Roman" panose="02020603050405020304" pitchFamily="18" charset="0"/>
              </a:rPr>
              <a:t> (</a:t>
            </a:r>
            <a:r>
              <a:rPr lang="en-US" altLang="zh-CN" sz="2400" b="1">
                <a:solidFill>
                  <a:srgbClr val="FF0000"/>
                </a:solidFill>
                <a:latin typeface="Times New Roman" panose="02020603050405020304" pitchFamily="18" charset="0"/>
              </a:rPr>
              <a:t>Finite Impulse Response</a:t>
            </a:r>
            <a:r>
              <a:rPr lang="zh-CN" altLang="en-US" sz="2400" b="1">
                <a:solidFill>
                  <a:srgbClr val="FF0000"/>
                </a:solidFill>
                <a:latin typeface="Times New Roman" panose="02020603050405020304" pitchFamily="18" charset="0"/>
              </a:rPr>
              <a:t>)</a:t>
            </a:r>
            <a:r>
              <a:rPr lang="zh-CN" altLang="en-US" sz="2400" b="1">
                <a:latin typeface="Times New Roman" panose="02020603050405020304" pitchFamily="18" charset="0"/>
              </a:rPr>
              <a:t>数字滤波器。</a:t>
            </a:r>
          </a:p>
        </p:txBody>
      </p:sp>
      <p:sp>
        <p:nvSpPr>
          <p:cNvPr id="6152" name="Text Box 8">
            <a:extLst>
              <a:ext uri="{FF2B5EF4-FFF2-40B4-BE49-F238E27FC236}">
                <a16:creationId xmlns:a16="http://schemas.microsoft.com/office/drawing/2014/main" id="{71975B51-294D-496B-B83C-73668A28AAD4}"/>
              </a:ext>
            </a:extLst>
          </p:cNvPr>
          <p:cNvSpPr txBox="1">
            <a:spLocks noChangeArrowheads="1"/>
          </p:cNvSpPr>
          <p:nvPr/>
        </p:nvSpPr>
        <p:spPr bwMode="auto">
          <a:xfrm>
            <a:off x="631825" y="3962400"/>
            <a:ext cx="82835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Blip>
                <a:blip r:embed="rId6"/>
              </a:buBlip>
            </a:pPr>
            <a:r>
              <a:rPr lang="en-US" altLang="zh-CN" sz="2400" b="1">
                <a:latin typeface="Times New Roman" panose="02020603050405020304" pitchFamily="18" charset="0"/>
              </a:rPr>
              <a:t>  </a:t>
            </a:r>
            <a:r>
              <a:rPr lang="zh-CN" altLang="en-US" sz="2400" b="1">
                <a:latin typeface="Times New Roman" panose="02020603050405020304" pitchFamily="18" charset="0"/>
              </a:rPr>
              <a:t>若</a:t>
            </a:r>
            <a:r>
              <a:rPr lang="en-US" altLang="zh-CN" sz="2400" b="1" i="1">
                <a:solidFill>
                  <a:srgbClr val="FF0000"/>
                </a:solidFill>
                <a:latin typeface="Times New Roman" panose="02020603050405020304" pitchFamily="18" charset="0"/>
              </a:rPr>
              <a:t>a</a:t>
            </a:r>
            <a:r>
              <a:rPr lang="en-US" altLang="zh-CN" sz="2400" b="1" i="1" baseline="-25000">
                <a:solidFill>
                  <a:srgbClr val="FF0000"/>
                </a:solidFill>
                <a:latin typeface="Times New Roman" panose="02020603050405020304" pitchFamily="18" charset="0"/>
              </a:rPr>
              <a:t>i</a:t>
            </a:r>
            <a:r>
              <a:rPr lang="zh-CN" altLang="en-US" sz="2400" b="1">
                <a:solidFill>
                  <a:srgbClr val="FF0000"/>
                </a:solidFill>
                <a:latin typeface="Times New Roman" panose="02020603050405020304" pitchFamily="18" charset="0"/>
              </a:rPr>
              <a:t>至少有一个非零</a:t>
            </a:r>
            <a:r>
              <a:rPr lang="zh-CN" altLang="en-US" sz="2400" b="1">
                <a:latin typeface="Times New Roman" panose="02020603050405020304" pitchFamily="18" charset="0"/>
              </a:rPr>
              <a:t>，则系统为无限脉冲响应</a:t>
            </a:r>
            <a:r>
              <a:rPr lang="en-US" altLang="zh-CN" sz="2400" b="1">
                <a:solidFill>
                  <a:srgbClr val="FF0000"/>
                </a:solidFill>
                <a:latin typeface="Times New Roman" panose="02020603050405020304" pitchFamily="18" charset="0"/>
              </a:rPr>
              <a:t>IIR(Infinite Impulse Response) </a:t>
            </a:r>
            <a:r>
              <a:rPr lang="zh-CN" altLang="en-US" sz="2400" b="1">
                <a:latin typeface="Times New Roman" panose="02020603050405020304" pitchFamily="18" charset="0"/>
              </a:rPr>
              <a:t>数字滤波器。</a:t>
            </a:r>
          </a:p>
        </p:txBody>
      </p:sp>
      <p:sp>
        <p:nvSpPr>
          <p:cNvPr id="3079" name="标题 8">
            <a:extLst>
              <a:ext uri="{FF2B5EF4-FFF2-40B4-BE49-F238E27FC236}">
                <a16:creationId xmlns:a16="http://schemas.microsoft.com/office/drawing/2014/main" id="{5CEE0871-00E7-4A89-9541-B78306440C60}"/>
              </a:ext>
            </a:extLst>
          </p:cNvPr>
          <p:cNvSpPr>
            <a:spLocks noGrp="1"/>
          </p:cNvSpPr>
          <p:nvPr>
            <p:ph type="title"/>
          </p:nvPr>
        </p:nvSpPr>
        <p:spPr/>
        <p:txBody>
          <a:bodyPr anchor="t"/>
          <a:lstStyle/>
          <a:p>
            <a:pPr>
              <a:buFontTx/>
              <a:buBlip>
                <a:blip r:embed="rId7"/>
              </a:buBlip>
            </a:pPr>
            <a:r>
              <a:rPr lang="zh-CN" altLang="en-US" sz="3600"/>
              <a:t> 数字滤波器的系统函数</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blinds(vertical)">
                                      <p:cBhvr>
                                        <p:cTn id="12" dur="500"/>
                                        <p:tgtEl>
                                          <p:spTgt spid="6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blinds(vertical)">
                                      <p:cBhvr>
                                        <p:cTn id="17" dur="500"/>
                                        <p:tgtEl>
                                          <p:spTgt spid="6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6150"/>
                                        </p:tgtEl>
                                        <p:attrNameLst>
                                          <p:attrName>style.visibility</p:attrName>
                                        </p:attrNameLst>
                                      </p:cBhvr>
                                      <p:to>
                                        <p:strVal val="visible"/>
                                      </p:to>
                                    </p:set>
                                    <p:anim calcmode="lin" valueType="num">
                                      <p:cBhvr>
                                        <p:cTn id="22" dur="500" fill="hold"/>
                                        <p:tgtEl>
                                          <p:spTgt spid="6150"/>
                                        </p:tgtEl>
                                        <p:attrNameLst>
                                          <p:attrName>ppt_w</p:attrName>
                                        </p:attrNameLst>
                                      </p:cBhvr>
                                      <p:tavLst>
                                        <p:tav tm="0">
                                          <p:val>
                                            <p:fltVal val="0"/>
                                          </p:val>
                                        </p:tav>
                                        <p:tav tm="100000">
                                          <p:val>
                                            <p:strVal val="#ppt_w"/>
                                          </p:val>
                                        </p:tav>
                                      </p:tavLst>
                                    </p:anim>
                                    <p:anim calcmode="lin" valueType="num">
                                      <p:cBhvr>
                                        <p:cTn id="23" dur="500" fill="hold"/>
                                        <p:tgtEl>
                                          <p:spTgt spid="61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autoUpdateAnimBg="0"/>
      <p:bldP spid="6151" grpId="0" autoUpdateAnimBg="0"/>
      <p:bldP spid="615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C8FB52D-248E-46D1-AFD6-985D3C6D120D}"/>
              </a:ext>
            </a:extLst>
          </p:cNvPr>
          <p:cNvSpPr>
            <a:spLocks noGrp="1" noChangeArrowheads="1"/>
          </p:cNvSpPr>
          <p:nvPr>
            <p:ph type="title" idx="4294967295"/>
          </p:nvPr>
        </p:nvSpPr>
        <p:spPr>
          <a:xfrm>
            <a:off x="201613" y="76200"/>
            <a:ext cx="8763000" cy="1676400"/>
          </a:xfrm>
        </p:spPr>
        <p:txBody>
          <a:bodyPr/>
          <a:lstStyle/>
          <a:p>
            <a:pPr eaLnBrk="1" hangingPunct="1">
              <a:lnSpc>
                <a:spcPct val="115000"/>
              </a:lnSpc>
              <a:spcBef>
                <a:spcPct val="5000"/>
              </a:spcBef>
              <a:defRPr/>
            </a:pPr>
            <a:r>
              <a:rPr lang="zh-CN" altLang="en-US" sz="2400" dirty="0">
                <a:solidFill>
                  <a:schemeClr val="tx1"/>
                </a:solidFill>
              </a:rPr>
              <a:t>例</a:t>
            </a:r>
            <a:r>
              <a:rPr lang="en-US" altLang="zh-CN" sz="2400" dirty="0">
                <a:solidFill>
                  <a:schemeClr val="tx1"/>
                </a:solidFill>
              </a:rPr>
              <a:t>4-3</a:t>
            </a:r>
            <a:r>
              <a:rPr lang="en-US" sz="2400" dirty="0">
                <a:solidFill>
                  <a:schemeClr val="tx1"/>
                </a:solidFill>
              </a:rPr>
              <a:t>: </a:t>
            </a:r>
            <a:r>
              <a:rPr lang="zh-CN" altLang="en-US" sz="2400" dirty="0">
                <a:solidFill>
                  <a:schemeClr val="tx1"/>
                </a:solidFill>
              </a:rPr>
              <a:t>试设计一个满足下列指标的</a:t>
            </a:r>
            <a:r>
              <a:rPr lang="en-US" sz="2400" dirty="0">
                <a:solidFill>
                  <a:schemeClr val="tx1"/>
                </a:solidFill>
              </a:rPr>
              <a:t>BW</a:t>
            </a:r>
            <a:r>
              <a:rPr lang="zh-CN" altLang="en-US" sz="2400" dirty="0">
                <a:solidFill>
                  <a:schemeClr val="tx1"/>
                </a:solidFill>
              </a:rPr>
              <a:t>型带通滤波器</a:t>
            </a:r>
            <a:br>
              <a:rPr lang="zh-CN" altLang="en-US" sz="2400" dirty="0">
                <a:solidFill>
                  <a:schemeClr val="tx1"/>
                </a:solidFill>
              </a:rPr>
            </a:br>
            <a:r>
              <a:rPr lang="zh-CN" altLang="en-US" sz="2400" dirty="0">
                <a:solidFill>
                  <a:schemeClr val="tx1"/>
                </a:solidFill>
              </a:rPr>
              <a:t>       </a:t>
            </a:r>
            <a:r>
              <a:rPr lang="en-US" sz="2400" i="1" dirty="0">
                <a:solidFill>
                  <a:schemeClr val="tx1"/>
                </a:solidFill>
                <a:latin typeface="Symbol" pitchFamily="18" charset="2"/>
              </a:rPr>
              <a:t>w</a:t>
            </a:r>
            <a:r>
              <a:rPr lang="en-US" sz="2400" baseline="-25000" dirty="0">
                <a:solidFill>
                  <a:schemeClr val="tx1"/>
                </a:solidFill>
              </a:rPr>
              <a:t>p1</a:t>
            </a:r>
            <a:r>
              <a:rPr lang="en-US" sz="2400" dirty="0">
                <a:solidFill>
                  <a:schemeClr val="tx1"/>
                </a:solidFill>
              </a:rPr>
              <a:t>=6</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 </a:t>
            </a:r>
            <a:r>
              <a:rPr lang="en-US" sz="2400" i="1" dirty="0">
                <a:solidFill>
                  <a:schemeClr val="tx1"/>
                </a:solidFill>
                <a:latin typeface="Symbol" pitchFamily="18" charset="2"/>
              </a:rPr>
              <a:t>w</a:t>
            </a:r>
            <a:r>
              <a:rPr lang="en-US" sz="2400" baseline="-25000" dirty="0">
                <a:solidFill>
                  <a:schemeClr val="tx1"/>
                </a:solidFill>
              </a:rPr>
              <a:t>p2</a:t>
            </a:r>
            <a:r>
              <a:rPr lang="en-US" sz="2400" dirty="0">
                <a:solidFill>
                  <a:schemeClr val="tx1"/>
                </a:solidFill>
              </a:rPr>
              <a:t>=8</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 </a:t>
            </a:r>
            <a:r>
              <a:rPr lang="en-US" sz="2400" i="1" dirty="0">
                <a:solidFill>
                  <a:schemeClr val="tx1"/>
                </a:solidFill>
                <a:latin typeface="Symbol" pitchFamily="18" charset="2"/>
              </a:rPr>
              <a:t>w</a:t>
            </a:r>
            <a:r>
              <a:rPr lang="en-US" sz="2400" baseline="-25000" dirty="0">
                <a:solidFill>
                  <a:schemeClr val="tx1"/>
                </a:solidFill>
              </a:rPr>
              <a:t>s1</a:t>
            </a:r>
            <a:r>
              <a:rPr lang="en-US" sz="2400" dirty="0">
                <a:solidFill>
                  <a:schemeClr val="tx1"/>
                </a:solidFill>
              </a:rPr>
              <a:t>=4</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 </a:t>
            </a:r>
            <a:r>
              <a:rPr lang="en-US" sz="2400" i="1" dirty="0">
                <a:solidFill>
                  <a:schemeClr val="tx1"/>
                </a:solidFill>
                <a:latin typeface="Symbol" pitchFamily="18" charset="2"/>
              </a:rPr>
              <a:t>w</a:t>
            </a:r>
            <a:r>
              <a:rPr lang="en-US" sz="2400" baseline="-25000" dirty="0">
                <a:solidFill>
                  <a:schemeClr val="tx1"/>
                </a:solidFill>
              </a:rPr>
              <a:t>s2</a:t>
            </a:r>
            <a:r>
              <a:rPr lang="en-US" sz="2400" dirty="0">
                <a:solidFill>
                  <a:schemeClr val="tx1"/>
                </a:solidFill>
              </a:rPr>
              <a:t>=11</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a:t>
            </a:r>
            <a:br>
              <a:rPr lang="en-US" sz="2400" dirty="0">
                <a:solidFill>
                  <a:schemeClr val="tx1"/>
                </a:solidFill>
                <a:sym typeface="Symbol" pitchFamily="18" charset="2"/>
              </a:rPr>
            </a:br>
            <a:r>
              <a:rPr lang="en-US" sz="2400" dirty="0">
                <a:solidFill>
                  <a:schemeClr val="tx1"/>
                </a:solidFill>
                <a:sym typeface="Symbol" pitchFamily="18" charset="2"/>
              </a:rPr>
              <a:t>       </a:t>
            </a:r>
            <a:r>
              <a:rPr lang="en-US" sz="2400" i="1" dirty="0" err="1">
                <a:solidFill>
                  <a:schemeClr val="tx1"/>
                </a:solidFill>
                <a:sym typeface="Symbol" pitchFamily="18" charset="2"/>
              </a:rPr>
              <a:t>A</a:t>
            </a:r>
            <a:r>
              <a:rPr lang="en-US" sz="2400" baseline="-25000" dirty="0" err="1">
                <a:solidFill>
                  <a:schemeClr val="tx1"/>
                </a:solidFill>
                <a:sym typeface="Symbol" pitchFamily="18" charset="2"/>
              </a:rPr>
              <a:t>p</a:t>
            </a:r>
            <a:r>
              <a:rPr lang="en-US" altLang="zh-CN" sz="2400" dirty="0">
                <a:solidFill>
                  <a:schemeClr val="tx1"/>
                </a:solidFill>
                <a:sym typeface="Symbol" pitchFamily="18" charset="2"/>
              </a:rPr>
              <a:t>=</a:t>
            </a:r>
            <a:r>
              <a:rPr lang="en-US" sz="2400" dirty="0">
                <a:solidFill>
                  <a:schemeClr val="tx1"/>
                </a:solidFill>
                <a:sym typeface="Symbol" pitchFamily="18" charset="2"/>
              </a:rPr>
              <a:t>1 dB, </a:t>
            </a:r>
            <a:r>
              <a:rPr lang="en-US" sz="2400" i="1" dirty="0">
                <a:solidFill>
                  <a:schemeClr val="tx1"/>
                </a:solidFill>
                <a:sym typeface="Symbol" pitchFamily="18" charset="2"/>
              </a:rPr>
              <a:t>A</a:t>
            </a:r>
            <a:r>
              <a:rPr lang="en-US" sz="2400" baseline="-25000" dirty="0">
                <a:solidFill>
                  <a:schemeClr val="tx1"/>
                </a:solidFill>
                <a:sym typeface="Symbol" pitchFamily="18" charset="2"/>
              </a:rPr>
              <a:t>s </a:t>
            </a:r>
            <a:r>
              <a:rPr lang="en-US" altLang="zh-CN" sz="2400" dirty="0">
                <a:solidFill>
                  <a:schemeClr val="tx1"/>
                </a:solidFill>
                <a:sym typeface="Symbol" pitchFamily="18" charset="2"/>
              </a:rPr>
              <a:t>=</a:t>
            </a:r>
            <a:r>
              <a:rPr lang="en-US" sz="2400" baseline="-25000" dirty="0">
                <a:solidFill>
                  <a:schemeClr val="tx1"/>
                </a:solidFill>
                <a:sym typeface="Symbol" pitchFamily="18" charset="2"/>
              </a:rPr>
              <a:t> </a:t>
            </a:r>
            <a:r>
              <a:rPr lang="en-US" sz="2400" dirty="0">
                <a:solidFill>
                  <a:schemeClr val="tx1"/>
                </a:solidFill>
                <a:sym typeface="Symbol" pitchFamily="18" charset="2"/>
              </a:rPr>
              <a:t>32dB</a:t>
            </a:r>
            <a:r>
              <a:rPr lang="zh-CN" altLang="en-US" sz="2400" dirty="0">
                <a:solidFill>
                  <a:schemeClr val="tx1"/>
                </a:solidFill>
                <a:sym typeface="Symbol" pitchFamily="18" charset="2"/>
              </a:rPr>
              <a:t>。</a:t>
            </a:r>
          </a:p>
        </p:txBody>
      </p:sp>
      <p:sp>
        <p:nvSpPr>
          <p:cNvPr id="46083" name="Text Box 3">
            <a:extLst>
              <a:ext uri="{FF2B5EF4-FFF2-40B4-BE49-F238E27FC236}">
                <a16:creationId xmlns:a16="http://schemas.microsoft.com/office/drawing/2014/main" id="{0EC4D94B-A733-43E4-85A5-A93AD79D9DC5}"/>
              </a:ext>
            </a:extLst>
          </p:cNvPr>
          <p:cNvSpPr txBox="1">
            <a:spLocks noChangeArrowheads="1"/>
          </p:cNvSpPr>
          <p:nvPr/>
        </p:nvSpPr>
        <p:spPr bwMode="auto">
          <a:xfrm>
            <a:off x="381000" y="1973263"/>
            <a:ext cx="1600200" cy="519112"/>
          </a:xfrm>
          <a:prstGeom prst="rect">
            <a:avLst/>
          </a:prstGeom>
          <a:noFill/>
          <a:ln w="9525">
            <a:noFill/>
            <a:miter lim="800000"/>
            <a:headEnd/>
            <a:tailEnd/>
          </a:ln>
        </p:spPr>
        <p:txBody>
          <a:bodyPr>
            <a:spAutoFit/>
          </a:bodyPr>
          <a:lstStyle/>
          <a:p>
            <a:pPr>
              <a:spcBef>
                <a:spcPct val="50000"/>
              </a:spcBef>
              <a:defRPr/>
            </a:pPr>
            <a:r>
              <a:rPr lang="zh-CN" altLang="en-US" sz="2800" b="1" dirty="0"/>
              <a:t>解：</a:t>
            </a:r>
          </a:p>
        </p:txBody>
      </p:sp>
      <p:sp>
        <p:nvSpPr>
          <p:cNvPr id="46084" name="Text Box 4">
            <a:extLst>
              <a:ext uri="{FF2B5EF4-FFF2-40B4-BE49-F238E27FC236}">
                <a16:creationId xmlns:a16="http://schemas.microsoft.com/office/drawing/2014/main" id="{27C84138-228B-41C5-B92F-94DACA592B3B}"/>
              </a:ext>
            </a:extLst>
          </p:cNvPr>
          <p:cNvSpPr txBox="1">
            <a:spLocks noChangeArrowheads="1"/>
          </p:cNvSpPr>
          <p:nvPr/>
        </p:nvSpPr>
        <p:spPr bwMode="auto">
          <a:xfrm>
            <a:off x="381000" y="2438400"/>
            <a:ext cx="8763000" cy="523875"/>
          </a:xfrm>
          <a:prstGeom prst="rect">
            <a:avLst/>
          </a:prstGeom>
          <a:noFill/>
          <a:ln w="9525">
            <a:noFill/>
            <a:miter lim="800000"/>
            <a:headEnd/>
            <a:tailEnd/>
          </a:ln>
        </p:spPr>
        <p:txBody>
          <a:bodyPr>
            <a:spAutoFit/>
          </a:bodyPr>
          <a:lstStyle/>
          <a:p>
            <a:pPr>
              <a:spcBef>
                <a:spcPct val="50000"/>
              </a:spcBef>
              <a:defRPr/>
            </a:pPr>
            <a:r>
              <a:rPr lang="en-US" altLang="zh-CN" sz="2800" b="1" dirty="0">
                <a:latin typeface="+mj-lt"/>
              </a:rPr>
              <a:t>(1)  </a:t>
            </a:r>
            <a:r>
              <a:rPr lang="zh-CN" altLang="en-US" sz="2800" b="1" dirty="0">
                <a:latin typeface="+mj-lt"/>
              </a:rPr>
              <a:t>由带通滤波器的通带上下截频确定变换式中的参数</a:t>
            </a:r>
          </a:p>
        </p:txBody>
      </p:sp>
      <p:graphicFrame>
        <p:nvGraphicFramePr>
          <p:cNvPr id="46085" name="Object 5">
            <a:extLst>
              <a:ext uri="{FF2B5EF4-FFF2-40B4-BE49-F238E27FC236}">
                <a16:creationId xmlns:a16="http://schemas.microsoft.com/office/drawing/2014/main" id="{A9B1F519-F099-42D2-BC39-917D1E49CB87}"/>
              </a:ext>
            </a:extLst>
          </p:cNvPr>
          <p:cNvGraphicFramePr>
            <a:graphicFrameLocks noChangeAspect="1"/>
          </p:cNvGraphicFramePr>
          <p:nvPr/>
        </p:nvGraphicFramePr>
        <p:xfrm>
          <a:off x="1817688" y="3013075"/>
          <a:ext cx="2579687" cy="569913"/>
        </p:xfrm>
        <a:graphic>
          <a:graphicData uri="http://schemas.openxmlformats.org/presentationml/2006/ole">
            <mc:AlternateContent xmlns:mc="http://schemas.openxmlformats.org/markup-compatibility/2006">
              <mc:Choice xmlns:v="urn:schemas-microsoft-com:vml" Requires="v">
                <p:oleObj spid="_x0000_s25186" r:id="rId3" imgW="24688800" imgH="5486400" progId="Equation.3">
                  <p:embed/>
                </p:oleObj>
              </mc:Choice>
              <mc:Fallback>
                <p:oleObj r:id="rId3" imgW="24688800" imgH="5486400" progId="Equation.3">
                  <p:embed/>
                  <p:pic>
                    <p:nvPicPr>
                      <p:cNvPr id="0" name="Picture 2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3013075"/>
                        <a:ext cx="2579687" cy="5699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6">
            <a:extLst>
              <a:ext uri="{FF2B5EF4-FFF2-40B4-BE49-F238E27FC236}">
                <a16:creationId xmlns:a16="http://schemas.microsoft.com/office/drawing/2014/main" id="{BDD3C6F0-09B4-474A-A18C-9829E48305E3}"/>
              </a:ext>
            </a:extLst>
          </p:cNvPr>
          <p:cNvGraphicFramePr>
            <a:graphicFrameLocks noChangeAspect="1"/>
          </p:cNvGraphicFramePr>
          <p:nvPr/>
        </p:nvGraphicFramePr>
        <p:xfrm>
          <a:off x="4735513" y="2952750"/>
          <a:ext cx="2601912" cy="630238"/>
        </p:xfrm>
        <a:graphic>
          <a:graphicData uri="http://schemas.openxmlformats.org/presentationml/2006/ole">
            <mc:AlternateContent xmlns:mc="http://schemas.openxmlformats.org/markup-compatibility/2006">
              <mc:Choice xmlns:v="urn:schemas-microsoft-com:vml" Requires="v">
                <p:oleObj spid="_x0000_s25187" r:id="rId5" imgW="24993600" imgH="6096000" progId="Equation.3">
                  <p:embed/>
                </p:oleObj>
              </mc:Choice>
              <mc:Fallback>
                <p:oleObj r:id="rId5" imgW="24993600" imgH="6096000" progId="Equation.3">
                  <p:embed/>
                  <p:pic>
                    <p:nvPicPr>
                      <p:cNvPr id="0" name="Picture 2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5513" y="2952750"/>
                        <a:ext cx="2601912" cy="630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7" name="Text Box 7">
            <a:extLst>
              <a:ext uri="{FF2B5EF4-FFF2-40B4-BE49-F238E27FC236}">
                <a16:creationId xmlns:a16="http://schemas.microsoft.com/office/drawing/2014/main" id="{86E06767-48F4-4A21-8F92-312F9E05248F}"/>
              </a:ext>
            </a:extLst>
          </p:cNvPr>
          <p:cNvSpPr txBox="1">
            <a:spLocks noChangeArrowheads="1"/>
          </p:cNvSpPr>
          <p:nvPr/>
        </p:nvSpPr>
        <p:spPr bwMode="auto">
          <a:xfrm>
            <a:off x="430213" y="3606800"/>
            <a:ext cx="8561387" cy="523875"/>
          </a:xfrm>
          <a:prstGeom prst="rect">
            <a:avLst/>
          </a:prstGeom>
          <a:noFill/>
          <a:ln w="9525">
            <a:noFill/>
            <a:miter lim="800000"/>
            <a:headEnd/>
            <a:tailEnd/>
          </a:ln>
        </p:spPr>
        <p:txBody>
          <a:bodyPr>
            <a:spAutoFit/>
          </a:bodyPr>
          <a:lstStyle/>
          <a:p>
            <a:pPr>
              <a:spcBef>
                <a:spcPct val="50000"/>
              </a:spcBef>
              <a:defRPr/>
            </a:pPr>
            <a:r>
              <a:rPr lang="en-US" altLang="zh-CN" sz="2800" b="1" dirty="0">
                <a:latin typeface="+mj-lt"/>
              </a:rPr>
              <a:t>(2)  </a:t>
            </a:r>
            <a:r>
              <a:rPr lang="zh-CN" altLang="en-US" sz="2800" b="1" dirty="0">
                <a:latin typeface="+mj-lt"/>
              </a:rPr>
              <a:t>确定原型低通滤波器的</a:t>
            </a:r>
            <a:r>
              <a:rPr lang="zh-CN" altLang="en-US" sz="2800" b="1" dirty="0"/>
              <a:t>通带截频、</a:t>
            </a:r>
            <a:r>
              <a:rPr lang="zh-CN" altLang="en-US" sz="2800" b="1" dirty="0">
                <a:latin typeface="+mj-lt"/>
              </a:rPr>
              <a:t>阻带截频</a:t>
            </a:r>
          </a:p>
        </p:txBody>
      </p:sp>
      <p:graphicFrame>
        <p:nvGraphicFramePr>
          <p:cNvPr id="46088" name="Object 8">
            <a:extLst>
              <a:ext uri="{FF2B5EF4-FFF2-40B4-BE49-F238E27FC236}">
                <a16:creationId xmlns:a16="http://schemas.microsoft.com/office/drawing/2014/main" id="{8E04058E-3C6B-47D0-AF3D-617076806DFF}"/>
              </a:ext>
            </a:extLst>
          </p:cNvPr>
          <p:cNvGraphicFramePr>
            <a:graphicFrameLocks noChangeAspect="1"/>
          </p:cNvGraphicFramePr>
          <p:nvPr/>
        </p:nvGraphicFramePr>
        <p:xfrm>
          <a:off x="1333527" y="4500570"/>
          <a:ext cx="2652713" cy="1019175"/>
        </p:xfrm>
        <a:graphic>
          <a:graphicData uri="http://schemas.openxmlformats.org/presentationml/2006/ole">
            <mc:AlternateContent xmlns:mc="http://schemas.openxmlformats.org/markup-compatibility/2006">
              <mc:Choice xmlns:v="urn:schemas-microsoft-com:vml" Requires="v">
                <p:oleObj spid="_x0000_s25188" name="Equation" r:id="rId7" imgW="1206360" imgH="457200" progId="Equation.DSMT4">
                  <p:embed/>
                </p:oleObj>
              </mc:Choice>
              <mc:Fallback>
                <p:oleObj name="Equation" r:id="rId7" imgW="1206360" imgH="457200" progId="Equation.DSMT4">
                  <p:embed/>
                  <p:pic>
                    <p:nvPicPr>
                      <p:cNvPr id="0" name="Picture 2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3527" y="4500570"/>
                        <a:ext cx="2652713" cy="1019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9" name="Object 9">
            <a:extLst>
              <a:ext uri="{FF2B5EF4-FFF2-40B4-BE49-F238E27FC236}">
                <a16:creationId xmlns:a16="http://schemas.microsoft.com/office/drawing/2014/main" id="{89FC0BA4-3A06-4F9C-9C3F-D951471D39A1}"/>
              </a:ext>
            </a:extLst>
          </p:cNvPr>
          <p:cNvGraphicFramePr>
            <a:graphicFrameLocks noChangeAspect="1"/>
          </p:cNvGraphicFramePr>
          <p:nvPr/>
        </p:nvGraphicFramePr>
        <p:xfrm>
          <a:off x="4572000" y="4487870"/>
          <a:ext cx="3240088" cy="1019175"/>
        </p:xfrm>
        <a:graphic>
          <a:graphicData uri="http://schemas.openxmlformats.org/presentationml/2006/ole">
            <mc:AlternateContent xmlns:mc="http://schemas.openxmlformats.org/markup-compatibility/2006">
              <mc:Choice xmlns:v="urn:schemas-microsoft-com:vml" Requires="v">
                <p:oleObj spid="_x0000_s25189" name="Equation" r:id="rId9" imgW="1473120" imgH="457200" progId="Equation.DSMT4">
                  <p:embed/>
                </p:oleObj>
              </mc:Choice>
              <mc:Fallback>
                <p:oleObj name="Equation" r:id="rId9" imgW="1473120" imgH="457200" progId="Equation.DSMT4">
                  <p:embed/>
                  <p:pic>
                    <p:nvPicPr>
                      <p:cNvPr id="0" name="Picture 2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4487870"/>
                        <a:ext cx="3240088" cy="1019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90" name="Object 10">
            <a:extLst>
              <a:ext uri="{FF2B5EF4-FFF2-40B4-BE49-F238E27FC236}">
                <a16:creationId xmlns:a16="http://schemas.microsoft.com/office/drawing/2014/main" id="{8D7F2C5A-5763-4842-BFA2-00736B600DE0}"/>
              </a:ext>
            </a:extLst>
          </p:cNvPr>
          <p:cNvGraphicFramePr>
            <a:graphicFrameLocks noChangeAspect="1"/>
          </p:cNvGraphicFramePr>
          <p:nvPr/>
        </p:nvGraphicFramePr>
        <p:xfrm>
          <a:off x="2724150" y="5627688"/>
          <a:ext cx="4108450" cy="547687"/>
        </p:xfrm>
        <a:graphic>
          <a:graphicData uri="http://schemas.openxmlformats.org/presentationml/2006/ole">
            <mc:AlternateContent xmlns:mc="http://schemas.openxmlformats.org/markup-compatibility/2006">
              <mc:Choice xmlns:v="urn:schemas-microsoft-com:vml" Requires="v">
                <p:oleObj spid="_x0000_s25190" name="Equation" r:id="rId11" imgW="40843200" imgH="5486400" progId="Equation.DSMT4">
                  <p:embed/>
                </p:oleObj>
              </mc:Choice>
              <mc:Fallback>
                <p:oleObj name="Equation" r:id="rId11" imgW="40843200" imgH="5486400" progId="Equation.DSMT4">
                  <p:embed/>
                  <p:pic>
                    <p:nvPicPr>
                      <p:cNvPr id="0" name="Picture 2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24150" y="5627688"/>
                        <a:ext cx="4108450" cy="5476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1" name="Text Box 11">
            <a:extLst>
              <a:ext uri="{FF2B5EF4-FFF2-40B4-BE49-F238E27FC236}">
                <a16:creationId xmlns:a16="http://schemas.microsoft.com/office/drawing/2014/main" id="{3F4589F8-D05F-4110-B002-63567AA8CC03}"/>
              </a:ext>
            </a:extLst>
          </p:cNvPr>
          <p:cNvSpPr txBox="1">
            <a:spLocks noChangeArrowheads="1"/>
          </p:cNvSpPr>
          <p:nvPr/>
        </p:nvSpPr>
        <p:spPr bwMode="auto">
          <a:xfrm>
            <a:off x="1438275" y="5565775"/>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故</a:t>
            </a:r>
          </a:p>
        </p:txBody>
      </p:sp>
      <p:grpSp>
        <p:nvGrpSpPr>
          <p:cNvPr id="24589" name="Group 12">
            <a:extLst>
              <a:ext uri="{FF2B5EF4-FFF2-40B4-BE49-F238E27FC236}">
                <a16:creationId xmlns:a16="http://schemas.microsoft.com/office/drawing/2014/main" id="{B8FBD03C-24A6-4232-B43B-1AB17AE57845}"/>
              </a:ext>
            </a:extLst>
          </p:cNvPr>
          <p:cNvGrpSpPr>
            <a:grpSpLocks/>
          </p:cNvGrpSpPr>
          <p:nvPr/>
        </p:nvGrpSpPr>
        <p:grpSpPr bwMode="auto">
          <a:xfrm>
            <a:off x="176213" y="1719263"/>
            <a:ext cx="8828087" cy="133350"/>
            <a:chOff x="0" y="0"/>
            <a:chExt cx="5561" cy="84"/>
          </a:xfrm>
        </p:grpSpPr>
        <p:pic>
          <p:nvPicPr>
            <p:cNvPr id="24590" name="Rectangle 12">
              <a:extLst>
                <a:ext uri="{FF2B5EF4-FFF2-40B4-BE49-F238E27FC236}">
                  <a16:creationId xmlns:a16="http://schemas.microsoft.com/office/drawing/2014/main" id="{7BFCFB29-B992-4B4F-939F-79F01A27FAC5}"/>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56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1" name="Text Box 14">
              <a:extLst>
                <a:ext uri="{FF2B5EF4-FFF2-40B4-BE49-F238E27FC236}">
                  <a16:creationId xmlns:a16="http://schemas.microsoft.com/office/drawing/2014/main" id="{5F2294E1-0A08-4069-9EE2-03B89161173B}"/>
                </a:ext>
              </a:extLst>
            </p:cNvPr>
            <p:cNvSpPr txBox="1">
              <a:spLocks noChangeArrowheads="1"/>
            </p:cNvSpPr>
            <p:nvPr/>
          </p:nvSpPr>
          <p:spPr bwMode="auto">
            <a:xfrm>
              <a:off x="6" y="5"/>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15" name="Object 15">
            <a:extLst>
              <a:ext uri="{FF2B5EF4-FFF2-40B4-BE49-F238E27FC236}">
                <a16:creationId xmlns:a16="http://schemas.microsoft.com/office/drawing/2014/main" id="{BD0A830A-09F4-4062-9B7B-4767921C643B}"/>
              </a:ext>
            </a:extLst>
          </p:cNvPr>
          <p:cNvGraphicFramePr>
            <a:graphicFrameLocks noChangeAspect="1"/>
          </p:cNvGraphicFramePr>
          <p:nvPr/>
        </p:nvGraphicFramePr>
        <p:xfrm>
          <a:off x="1370013" y="4140200"/>
          <a:ext cx="839787" cy="481013"/>
        </p:xfrm>
        <a:graphic>
          <a:graphicData uri="http://schemas.openxmlformats.org/presentationml/2006/ole">
            <mc:AlternateContent xmlns:mc="http://schemas.openxmlformats.org/markup-compatibility/2006">
              <mc:Choice xmlns:v="urn:schemas-microsoft-com:vml" Requires="v">
                <p:oleObj spid="_x0000_s25191" name="Equation" r:id="rId14" imgW="10058400" imgH="5791200" progId="Equation.DSMT4">
                  <p:embed/>
                </p:oleObj>
              </mc:Choice>
              <mc:Fallback>
                <p:oleObj name="Equation" r:id="rId14" imgW="10058400" imgH="5791200" progId="Equation.DSMT4">
                  <p:embed/>
                  <p:pic>
                    <p:nvPicPr>
                      <p:cNvPr id="0" name="Picture 2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70013" y="4140200"/>
                        <a:ext cx="839787" cy="4810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slide(fromBottom)">
                                      <p:cBhvr>
                                        <p:cTn id="7" dur="500"/>
                                        <p:tgtEl>
                                          <p:spTgt spid="46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blinds(horizontal)">
                                      <p:cBhvr>
                                        <p:cTn id="12" dur="500"/>
                                        <p:tgtEl>
                                          <p:spTgt spid="46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blinds(horizontal)">
                                      <p:cBhvr>
                                        <p:cTn id="17" dur="500"/>
                                        <p:tgtEl>
                                          <p:spTgt spid="46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blinds(horizontal)">
                                      <p:cBhvr>
                                        <p:cTn id="22" dur="500"/>
                                        <p:tgtEl>
                                          <p:spTgt spid="46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6087"/>
                                        </p:tgtEl>
                                        <p:attrNameLst>
                                          <p:attrName>style.visibility</p:attrName>
                                        </p:attrNameLst>
                                      </p:cBhvr>
                                      <p:to>
                                        <p:strVal val="visible"/>
                                      </p:to>
                                    </p:set>
                                    <p:animEffect transition="in" filter="blinds(horizontal)">
                                      <p:cBhvr>
                                        <p:cTn id="27" dur="500"/>
                                        <p:tgtEl>
                                          <p:spTgt spid="460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088"/>
                                        </p:tgtEl>
                                        <p:attrNameLst>
                                          <p:attrName>style.visibility</p:attrName>
                                        </p:attrNameLst>
                                      </p:cBhvr>
                                      <p:to>
                                        <p:strVal val="visible"/>
                                      </p:to>
                                    </p:set>
                                    <p:animEffect transition="in" filter="blinds(horizontal)">
                                      <p:cBhvr>
                                        <p:cTn id="37" dur="500"/>
                                        <p:tgtEl>
                                          <p:spTgt spid="460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6089"/>
                                        </p:tgtEl>
                                        <p:attrNameLst>
                                          <p:attrName>style.visibility</p:attrName>
                                        </p:attrNameLst>
                                      </p:cBhvr>
                                      <p:to>
                                        <p:strVal val="visible"/>
                                      </p:to>
                                    </p:set>
                                    <p:animEffect transition="in" filter="blinds(horizontal)">
                                      <p:cBhvr>
                                        <p:cTn id="42" dur="500"/>
                                        <p:tgtEl>
                                          <p:spTgt spid="460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6091"/>
                                        </p:tgtEl>
                                        <p:attrNameLst>
                                          <p:attrName>style.visibility</p:attrName>
                                        </p:attrNameLst>
                                      </p:cBhvr>
                                      <p:to>
                                        <p:strVal val="visible"/>
                                      </p:to>
                                    </p:set>
                                    <p:animEffect transition="in" filter="blinds(horizontal)">
                                      <p:cBhvr>
                                        <p:cTn id="47" dur="500"/>
                                        <p:tgtEl>
                                          <p:spTgt spid="460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6090"/>
                                        </p:tgtEl>
                                        <p:attrNameLst>
                                          <p:attrName>style.visibility</p:attrName>
                                        </p:attrNameLst>
                                      </p:cBhvr>
                                      <p:to>
                                        <p:strVal val="visible"/>
                                      </p:to>
                                    </p:set>
                                    <p:animEffect transition="in" filter="blinds(horizontal)">
                                      <p:cBhvr>
                                        <p:cTn id="52" dur="500"/>
                                        <p:tgtEl>
                                          <p:spTgt spid="46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084" grpId="0" autoUpdateAnimBg="0"/>
      <p:bldP spid="46087" grpId="0" autoUpdateAnimBg="0"/>
      <p:bldP spid="4609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7FF9F70-C340-4FE9-9A73-2A710079E022}"/>
              </a:ext>
            </a:extLst>
          </p:cNvPr>
          <p:cNvSpPr>
            <a:spLocks noGrp="1" noChangeArrowheads="1"/>
          </p:cNvSpPr>
          <p:nvPr>
            <p:ph type="title" idx="4294967295"/>
          </p:nvPr>
        </p:nvSpPr>
        <p:spPr>
          <a:xfrm>
            <a:off x="201613" y="76200"/>
            <a:ext cx="8763000" cy="1676400"/>
          </a:xfrm>
        </p:spPr>
        <p:txBody>
          <a:bodyPr/>
          <a:lstStyle/>
          <a:p>
            <a:pPr eaLnBrk="1" hangingPunct="1">
              <a:lnSpc>
                <a:spcPct val="115000"/>
              </a:lnSpc>
              <a:spcBef>
                <a:spcPct val="5000"/>
              </a:spcBef>
              <a:defRPr/>
            </a:pPr>
            <a:r>
              <a:rPr lang="zh-CN" altLang="en-US" sz="2400" dirty="0">
                <a:solidFill>
                  <a:schemeClr val="tx1"/>
                </a:solidFill>
              </a:rPr>
              <a:t>例</a:t>
            </a:r>
            <a:r>
              <a:rPr lang="en-US" altLang="zh-CN" sz="2400" dirty="0">
                <a:solidFill>
                  <a:schemeClr val="tx1"/>
                </a:solidFill>
              </a:rPr>
              <a:t>4-3</a:t>
            </a:r>
            <a:r>
              <a:rPr lang="en-US" sz="2400" dirty="0">
                <a:solidFill>
                  <a:schemeClr val="tx1"/>
                </a:solidFill>
              </a:rPr>
              <a:t>: </a:t>
            </a:r>
            <a:r>
              <a:rPr lang="zh-CN" altLang="en-US" sz="2400" dirty="0">
                <a:solidFill>
                  <a:schemeClr val="tx1"/>
                </a:solidFill>
              </a:rPr>
              <a:t>试设计一个满足下列指标的</a:t>
            </a:r>
            <a:r>
              <a:rPr lang="en-US" sz="2400" dirty="0">
                <a:solidFill>
                  <a:schemeClr val="tx1"/>
                </a:solidFill>
              </a:rPr>
              <a:t>BW</a:t>
            </a:r>
            <a:r>
              <a:rPr lang="zh-CN" altLang="en-US" sz="2400" dirty="0">
                <a:solidFill>
                  <a:schemeClr val="tx1"/>
                </a:solidFill>
              </a:rPr>
              <a:t>型带通滤波器</a:t>
            </a:r>
            <a:br>
              <a:rPr lang="zh-CN" altLang="en-US" sz="2400" dirty="0">
                <a:solidFill>
                  <a:schemeClr val="tx1"/>
                </a:solidFill>
              </a:rPr>
            </a:br>
            <a:r>
              <a:rPr lang="zh-CN" altLang="en-US" sz="2400" dirty="0">
                <a:solidFill>
                  <a:schemeClr val="tx1"/>
                </a:solidFill>
              </a:rPr>
              <a:t>       </a:t>
            </a:r>
            <a:r>
              <a:rPr lang="en-US" sz="2400" i="1" dirty="0">
                <a:solidFill>
                  <a:schemeClr val="tx1"/>
                </a:solidFill>
                <a:latin typeface="Symbol" pitchFamily="18" charset="2"/>
              </a:rPr>
              <a:t>w</a:t>
            </a:r>
            <a:r>
              <a:rPr lang="en-US" sz="2400" baseline="-25000" dirty="0">
                <a:solidFill>
                  <a:schemeClr val="tx1"/>
                </a:solidFill>
              </a:rPr>
              <a:t>p1</a:t>
            </a:r>
            <a:r>
              <a:rPr lang="en-US" sz="2400" dirty="0">
                <a:solidFill>
                  <a:schemeClr val="tx1"/>
                </a:solidFill>
              </a:rPr>
              <a:t>=6</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 </a:t>
            </a:r>
            <a:r>
              <a:rPr lang="en-US" sz="2400" i="1" dirty="0">
                <a:solidFill>
                  <a:schemeClr val="tx1"/>
                </a:solidFill>
                <a:latin typeface="Symbol" pitchFamily="18" charset="2"/>
              </a:rPr>
              <a:t>w</a:t>
            </a:r>
            <a:r>
              <a:rPr lang="en-US" sz="2400" baseline="-25000" dirty="0">
                <a:solidFill>
                  <a:schemeClr val="tx1"/>
                </a:solidFill>
              </a:rPr>
              <a:t>p2</a:t>
            </a:r>
            <a:r>
              <a:rPr lang="en-US" sz="2400" dirty="0">
                <a:solidFill>
                  <a:schemeClr val="tx1"/>
                </a:solidFill>
              </a:rPr>
              <a:t>=8</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 </a:t>
            </a:r>
            <a:r>
              <a:rPr lang="en-US" sz="2400" i="1" dirty="0">
                <a:solidFill>
                  <a:schemeClr val="tx1"/>
                </a:solidFill>
                <a:latin typeface="Symbol" pitchFamily="18" charset="2"/>
              </a:rPr>
              <a:t>w</a:t>
            </a:r>
            <a:r>
              <a:rPr lang="en-US" sz="2400" baseline="-25000" dirty="0">
                <a:solidFill>
                  <a:schemeClr val="tx1"/>
                </a:solidFill>
              </a:rPr>
              <a:t>s1</a:t>
            </a:r>
            <a:r>
              <a:rPr lang="en-US" sz="2400" dirty="0">
                <a:solidFill>
                  <a:schemeClr val="tx1"/>
                </a:solidFill>
              </a:rPr>
              <a:t>=4</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 </a:t>
            </a:r>
            <a:r>
              <a:rPr lang="en-US" sz="2400" i="1" dirty="0">
                <a:solidFill>
                  <a:schemeClr val="tx1"/>
                </a:solidFill>
                <a:latin typeface="Symbol" pitchFamily="18" charset="2"/>
              </a:rPr>
              <a:t>w</a:t>
            </a:r>
            <a:r>
              <a:rPr lang="en-US" sz="2400" baseline="-25000" dirty="0">
                <a:solidFill>
                  <a:schemeClr val="tx1"/>
                </a:solidFill>
              </a:rPr>
              <a:t>s2</a:t>
            </a:r>
            <a:r>
              <a:rPr lang="en-US" sz="2400" dirty="0">
                <a:solidFill>
                  <a:schemeClr val="tx1"/>
                </a:solidFill>
              </a:rPr>
              <a:t>=11</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a:t>
            </a:r>
            <a:br>
              <a:rPr lang="en-US" sz="2400" dirty="0">
                <a:solidFill>
                  <a:schemeClr val="tx1"/>
                </a:solidFill>
                <a:sym typeface="Symbol" pitchFamily="18" charset="2"/>
              </a:rPr>
            </a:br>
            <a:r>
              <a:rPr lang="en-US" sz="2400" dirty="0">
                <a:solidFill>
                  <a:schemeClr val="tx1"/>
                </a:solidFill>
                <a:sym typeface="Symbol" pitchFamily="18" charset="2"/>
              </a:rPr>
              <a:t>       </a:t>
            </a:r>
            <a:r>
              <a:rPr lang="en-US" sz="2400" i="1" dirty="0" err="1">
                <a:solidFill>
                  <a:schemeClr val="tx1"/>
                </a:solidFill>
                <a:sym typeface="Symbol" pitchFamily="18" charset="2"/>
              </a:rPr>
              <a:t>A</a:t>
            </a:r>
            <a:r>
              <a:rPr lang="en-US" sz="2400" baseline="-25000" dirty="0" err="1">
                <a:solidFill>
                  <a:schemeClr val="tx1"/>
                </a:solidFill>
                <a:sym typeface="Symbol" pitchFamily="18" charset="2"/>
              </a:rPr>
              <a:t>p</a:t>
            </a:r>
            <a:r>
              <a:rPr lang="en-US" altLang="zh-CN" sz="2400" dirty="0">
                <a:solidFill>
                  <a:schemeClr val="tx1"/>
                </a:solidFill>
                <a:sym typeface="Symbol" pitchFamily="18" charset="2"/>
              </a:rPr>
              <a:t>=</a:t>
            </a:r>
            <a:r>
              <a:rPr lang="en-US" sz="2400" dirty="0">
                <a:solidFill>
                  <a:schemeClr val="tx1"/>
                </a:solidFill>
                <a:sym typeface="Symbol" pitchFamily="18" charset="2"/>
              </a:rPr>
              <a:t>1 dB, </a:t>
            </a:r>
            <a:r>
              <a:rPr lang="en-US" sz="2400" i="1" dirty="0">
                <a:solidFill>
                  <a:schemeClr val="tx1"/>
                </a:solidFill>
                <a:sym typeface="Symbol" pitchFamily="18" charset="2"/>
              </a:rPr>
              <a:t>A</a:t>
            </a:r>
            <a:r>
              <a:rPr lang="en-US" sz="2400" baseline="-25000" dirty="0">
                <a:solidFill>
                  <a:schemeClr val="tx1"/>
                </a:solidFill>
                <a:sym typeface="Symbol" pitchFamily="18" charset="2"/>
              </a:rPr>
              <a:t>s </a:t>
            </a:r>
            <a:r>
              <a:rPr lang="en-US" altLang="zh-CN" sz="2400" dirty="0">
                <a:solidFill>
                  <a:schemeClr val="tx1"/>
                </a:solidFill>
                <a:sym typeface="Symbol" pitchFamily="18" charset="2"/>
              </a:rPr>
              <a:t>=</a:t>
            </a:r>
            <a:r>
              <a:rPr lang="en-US" sz="2400" baseline="-25000" dirty="0">
                <a:solidFill>
                  <a:schemeClr val="tx1"/>
                </a:solidFill>
                <a:sym typeface="Symbol" pitchFamily="18" charset="2"/>
              </a:rPr>
              <a:t> </a:t>
            </a:r>
            <a:r>
              <a:rPr lang="en-US" sz="2400" dirty="0">
                <a:solidFill>
                  <a:schemeClr val="tx1"/>
                </a:solidFill>
                <a:sym typeface="Symbol" pitchFamily="18" charset="2"/>
              </a:rPr>
              <a:t>32dB</a:t>
            </a:r>
            <a:r>
              <a:rPr lang="zh-CN" altLang="en-US" sz="2400" dirty="0">
                <a:solidFill>
                  <a:schemeClr val="tx1"/>
                </a:solidFill>
                <a:sym typeface="Symbol" pitchFamily="18" charset="2"/>
              </a:rPr>
              <a:t>。</a:t>
            </a:r>
          </a:p>
        </p:txBody>
      </p:sp>
      <p:sp>
        <p:nvSpPr>
          <p:cNvPr id="47107" name="Text Box 3">
            <a:extLst>
              <a:ext uri="{FF2B5EF4-FFF2-40B4-BE49-F238E27FC236}">
                <a16:creationId xmlns:a16="http://schemas.microsoft.com/office/drawing/2014/main" id="{99E7AAEE-9B90-4E8B-AF46-59EA07121A25}"/>
              </a:ext>
            </a:extLst>
          </p:cNvPr>
          <p:cNvSpPr txBox="1">
            <a:spLocks noChangeArrowheads="1"/>
          </p:cNvSpPr>
          <p:nvPr/>
        </p:nvSpPr>
        <p:spPr bwMode="auto">
          <a:xfrm>
            <a:off x="381000" y="1973263"/>
            <a:ext cx="1600200" cy="519112"/>
          </a:xfrm>
          <a:prstGeom prst="rect">
            <a:avLst/>
          </a:prstGeom>
          <a:noFill/>
          <a:ln w="9525">
            <a:noFill/>
            <a:miter lim="800000"/>
            <a:headEnd/>
            <a:tailEnd/>
          </a:ln>
        </p:spPr>
        <p:txBody>
          <a:bodyPr>
            <a:spAutoFit/>
          </a:bodyPr>
          <a:lstStyle/>
          <a:p>
            <a:pPr>
              <a:spcBef>
                <a:spcPct val="50000"/>
              </a:spcBef>
              <a:defRPr/>
            </a:pPr>
            <a:r>
              <a:rPr lang="zh-CN" altLang="en-US" sz="2800" b="1"/>
              <a:t>解：</a:t>
            </a:r>
          </a:p>
        </p:txBody>
      </p:sp>
      <p:grpSp>
        <p:nvGrpSpPr>
          <p:cNvPr id="25608" name="Group 4">
            <a:extLst>
              <a:ext uri="{FF2B5EF4-FFF2-40B4-BE49-F238E27FC236}">
                <a16:creationId xmlns:a16="http://schemas.microsoft.com/office/drawing/2014/main" id="{ECCF510A-870E-47E1-8AF4-BC85DE57B736}"/>
              </a:ext>
            </a:extLst>
          </p:cNvPr>
          <p:cNvGrpSpPr>
            <a:grpSpLocks/>
          </p:cNvGrpSpPr>
          <p:nvPr/>
        </p:nvGrpSpPr>
        <p:grpSpPr bwMode="auto">
          <a:xfrm>
            <a:off x="176213" y="1719263"/>
            <a:ext cx="8828087" cy="133350"/>
            <a:chOff x="0" y="0"/>
            <a:chExt cx="5561" cy="84"/>
          </a:xfrm>
        </p:grpSpPr>
        <p:pic>
          <p:nvPicPr>
            <p:cNvPr id="25611" name="Rectangle 4">
              <a:extLst>
                <a:ext uri="{FF2B5EF4-FFF2-40B4-BE49-F238E27FC236}">
                  <a16:creationId xmlns:a16="http://schemas.microsoft.com/office/drawing/2014/main" id="{89CB711E-6DA6-4B68-ADF1-A3D4EE81DD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Text Box 6">
              <a:extLst>
                <a:ext uri="{FF2B5EF4-FFF2-40B4-BE49-F238E27FC236}">
                  <a16:creationId xmlns:a16="http://schemas.microsoft.com/office/drawing/2014/main" id="{BC625EA5-8EEA-4E5D-840F-C0E900B5FA7A}"/>
                </a:ext>
              </a:extLst>
            </p:cNvPr>
            <p:cNvSpPr txBox="1">
              <a:spLocks noChangeArrowheads="1"/>
            </p:cNvSpPr>
            <p:nvPr/>
          </p:nvSpPr>
          <p:spPr bwMode="auto">
            <a:xfrm>
              <a:off x="6" y="5"/>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7111" name="Text Box 5">
            <a:extLst>
              <a:ext uri="{FF2B5EF4-FFF2-40B4-BE49-F238E27FC236}">
                <a16:creationId xmlns:a16="http://schemas.microsoft.com/office/drawing/2014/main" id="{3B25E8D5-F988-4843-B2A8-BD0789C503D4}"/>
              </a:ext>
            </a:extLst>
          </p:cNvPr>
          <p:cNvSpPr txBox="1">
            <a:spLocks noChangeArrowheads="1"/>
          </p:cNvSpPr>
          <p:nvPr/>
        </p:nvSpPr>
        <p:spPr bwMode="auto">
          <a:xfrm>
            <a:off x="1258888" y="2133600"/>
            <a:ext cx="7113587" cy="519113"/>
          </a:xfrm>
          <a:prstGeom prst="rect">
            <a:avLst/>
          </a:prstGeom>
          <a:noFill/>
          <a:ln w="9525">
            <a:noFill/>
            <a:miter lim="800000"/>
            <a:headEnd/>
            <a:tailEnd/>
          </a:ln>
        </p:spPr>
        <p:txBody>
          <a:bodyPr>
            <a:spAutoFit/>
          </a:bodyPr>
          <a:lstStyle/>
          <a:p>
            <a:pPr>
              <a:spcBef>
                <a:spcPct val="50000"/>
              </a:spcBef>
              <a:defRPr/>
            </a:pPr>
            <a:r>
              <a:rPr lang="en-US" altLang="zh-CN" sz="2800" b="1" dirty="0">
                <a:latin typeface="+mj-lt"/>
              </a:rPr>
              <a:t>(3)  </a:t>
            </a:r>
            <a:r>
              <a:rPr lang="zh-CN" altLang="en-US" sz="2800" b="1" dirty="0">
                <a:latin typeface="+mj-lt"/>
              </a:rPr>
              <a:t>设计满足下列指标的原型低通滤波器</a:t>
            </a:r>
          </a:p>
        </p:txBody>
      </p:sp>
      <p:graphicFrame>
        <p:nvGraphicFramePr>
          <p:cNvPr id="47112" name="Object 8">
            <a:extLst>
              <a:ext uri="{FF2B5EF4-FFF2-40B4-BE49-F238E27FC236}">
                <a16:creationId xmlns:a16="http://schemas.microsoft.com/office/drawing/2014/main" id="{81F010D4-1020-460C-A5BD-8E9551BB6165}"/>
              </a:ext>
            </a:extLst>
          </p:cNvPr>
          <p:cNvGraphicFramePr>
            <a:graphicFrameLocks noChangeAspect="1"/>
          </p:cNvGraphicFramePr>
          <p:nvPr/>
        </p:nvGraphicFramePr>
        <p:xfrm>
          <a:off x="804863" y="2690813"/>
          <a:ext cx="7635875" cy="579437"/>
        </p:xfrm>
        <a:graphic>
          <a:graphicData uri="http://schemas.openxmlformats.org/presentationml/2006/ole">
            <mc:AlternateContent xmlns:mc="http://schemas.openxmlformats.org/markup-compatibility/2006">
              <mc:Choice xmlns:v="urn:schemas-microsoft-com:vml" Requires="v">
                <p:oleObj spid="_x0000_s26009" name="Equation" r:id="rId4" imgW="75895200" imgH="5791200" progId="Equation.DSMT4">
                  <p:embed/>
                </p:oleObj>
              </mc:Choice>
              <mc:Fallback>
                <p:oleObj name="Equation" r:id="rId4" imgW="75895200" imgH="5791200" progId="Equation.DSMT4">
                  <p:embed/>
                  <p:pic>
                    <p:nvPicPr>
                      <p:cNvPr id="0" name="Picture 1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863" y="2690813"/>
                        <a:ext cx="7635875" cy="5794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3" name="Object 9">
            <a:extLst>
              <a:ext uri="{FF2B5EF4-FFF2-40B4-BE49-F238E27FC236}">
                <a16:creationId xmlns:a16="http://schemas.microsoft.com/office/drawing/2014/main" id="{4960DDBE-2FE3-436D-B14F-5AB28D47E940}"/>
              </a:ext>
            </a:extLst>
          </p:cNvPr>
          <p:cNvGraphicFramePr>
            <a:graphicFrameLocks noChangeAspect="1"/>
          </p:cNvGraphicFramePr>
          <p:nvPr/>
        </p:nvGraphicFramePr>
        <p:xfrm>
          <a:off x="2057400" y="3224213"/>
          <a:ext cx="3203575" cy="1295400"/>
        </p:xfrm>
        <a:graphic>
          <a:graphicData uri="http://schemas.openxmlformats.org/presentationml/2006/ole">
            <mc:AlternateContent xmlns:mc="http://schemas.openxmlformats.org/markup-compatibility/2006">
              <mc:Choice xmlns:v="urn:schemas-microsoft-com:vml" Requires="v">
                <p:oleObj spid="_x0000_s26010" r:id="rId6" imgW="38404800" imgH="15544800" progId="Equation.3">
                  <p:embed/>
                </p:oleObj>
              </mc:Choice>
              <mc:Fallback>
                <p:oleObj r:id="rId6" imgW="38404800" imgH="15544800" progId="Equation.3">
                  <p:embed/>
                  <p:pic>
                    <p:nvPicPr>
                      <p:cNvPr id="0" name="Picture 1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224213"/>
                        <a:ext cx="3203575" cy="1295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4" name="Text Box 8">
            <a:extLst>
              <a:ext uri="{FF2B5EF4-FFF2-40B4-BE49-F238E27FC236}">
                <a16:creationId xmlns:a16="http://schemas.microsoft.com/office/drawing/2014/main" id="{83A868F8-F390-4285-AB37-2D8EBDE04FDF}"/>
              </a:ext>
            </a:extLst>
          </p:cNvPr>
          <p:cNvSpPr txBox="1">
            <a:spLocks noChangeArrowheads="1"/>
          </p:cNvSpPr>
          <p:nvPr/>
        </p:nvSpPr>
        <p:spPr bwMode="auto">
          <a:xfrm>
            <a:off x="5562600" y="3681413"/>
            <a:ext cx="1447800" cy="519112"/>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取</a:t>
            </a:r>
            <a:r>
              <a:rPr lang="en-US" altLang="zh-CN" sz="2800" b="1" i="1" dirty="0">
                <a:latin typeface="+mj-lt"/>
              </a:rPr>
              <a:t>N</a:t>
            </a:r>
            <a:r>
              <a:rPr lang="en-US" altLang="zh-CN" sz="2800" b="1" dirty="0">
                <a:latin typeface="+mj-lt"/>
              </a:rPr>
              <a:t>=4</a:t>
            </a:r>
          </a:p>
        </p:txBody>
      </p:sp>
      <p:graphicFrame>
        <p:nvGraphicFramePr>
          <p:cNvPr id="47115" name="Object 11">
            <a:extLst>
              <a:ext uri="{FF2B5EF4-FFF2-40B4-BE49-F238E27FC236}">
                <a16:creationId xmlns:a16="http://schemas.microsoft.com/office/drawing/2014/main" id="{9AAD4ADC-DA44-4952-A081-B233B2CD6C56}"/>
              </a:ext>
            </a:extLst>
          </p:cNvPr>
          <p:cNvGraphicFramePr>
            <a:graphicFrameLocks noChangeAspect="1"/>
          </p:cNvGraphicFramePr>
          <p:nvPr/>
        </p:nvGraphicFramePr>
        <p:xfrm>
          <a:off x="2057400" y="4519613"/>
          <a:ext cx="4368800" cy="838200"/>
        </p:xfrm>
        <a:graphic>
          <a:graphicData uri="http://schemas.openxmlformats.org/presentationml/2006/ole">
            <mc:AlternateContent xmlns:mc="http://schemas.openxmlformats.org/markup-compatibility/2006">
              <mc:Choice xmlns:v="urn:schemas-microsoft-com:vml" Requires="v">
                <p:oleObj spid="_x0000_s26011" name="公式" r:id="rId8" imgW="52425600" imgH="10058400" progId="Equation.3">
                  <p:embed/>
                </p:oleObj>
              </mc:Choice>
              <mc:Fallback>
                <p:oleObj name="公式" r:id="rId8" imgW="52425600" imgH="10058400" progId="Equation.3">
                  <p:embed/>
                  <p:pic>
                    <p:nvPicPr>
                      <p:cNvPr id="0" name="Picture 19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4519613"/>
                        <a:ext cx="4368800" cy="838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2" name="Object 6">
            <a:extLst>
              <a:ext uri="{FF2B5EF4-FFF2-40B4-BE49-F238E27FC236}">
                <a16:creationId xmlns:a16="http://schemas.microsoft.com/office/drawing/2014/main" id="{EDCA8571-CFE4-43D6-BF14-FCD0FA255CFC}"/>
              </a:ext>
            </a:extLst>
          </p:cNvPr>
          <p:cNvGraphicFramePr>
            <a:graphicFrameLocks noChangeAspect="1"/>
          </p:cNvGraphicFramePr>
          <p:nvPr/>
        </p:nvGraphicFramePr>
        <p:xfrm>
          <a:off x="457200" y="5281613"/>
          <a:ext cx="8228013" cy="820737"/>
        </p:xfrm>
        <a:graphic>
          <a:graphicData uri="http://schemas.openxmlformats.org/presentationml/2006/ole">
            <mc:AlternateContent xmlns:mc="http://schemas.openxmlformats.org/markup-compatibility/2006">
              <mc:Choice xmlns:v="urn:schemas-microsoft-com:vml" Requires="v">
                <p:oleObj spid="_x0000_s26012" name="公式" r:id="rId10" imgW="103936800" imgH="10363200" progId="Equation.3">
                  <p:embed/>
                </p:oleObj>
              </mc:Choice>
              <mc:Fallback>
                <p:oleObj name="公式" r:id="rId10" imgW="103936800" imgH="10363200" progId="Equation.3">
                  <p:embed/>
                  <p:pic>
                    <p:nvPicPr>
                      <p:cNvPr id="0" name="Picture 20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281613"/>
                        <a:ext cx="8228013" cy="820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11"/>
                                        </p:tgtEl>
                                        <p:attrNameLst>
                                          <p:attrName>style.visibility</p:attrName>
                                        </p:attrNameLst>
                                      </p:cBhvr>
                                      <p:to>
                                        <p:strVal val="visible"/>
                                      </p:to>
                                    </p:set>
                                    <p:animEffect transition="in" filter="blinds(horizontal)">
                                      <p:cBhvr>
                                        <p:cTn id="7" dur="500"/>
                                        <p:tgtEl>
                                          <p:spTgt spid="471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12"/>
                                        </p:tgtEl>
                                        <p:attrNameLst>
                                          <p:attrName>style.visibility</p:attrName>
                                        </p:attrNameLst>
                                      </p:cBhvr>
                                      <p:to>
                                        <p:strVal val="visible"/>
                                      </p:to>
                                    </p:set>
                                    <p:animEffect transition="in" filter="blinds(horizontal)">
                                      <p:cBhvr>
                                        <p:cTn id="12" dur="500"/>
                                        <p:tgtEl>
                                          <p:spTgt spid="471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113"/>
                                        </p:tgtEl>
                                        <p:attrNameLst>
                                          <p:attrName>style.visibility</p:attrName>
                                        </p:attrNameLst>
                                      </p:cBhvr>
                                      <p:to>
                                        <p:strVal val="visible"/>
                                      </p:to>
                                    </p:set>
                                    <p:animEffect transition="in" filter="blinds(horizontal)">
                                      <p:cBhvr>
                                        <p:cTn id="17" dur="500"/>
                                        <p:tgtEl>
                                          <p:spTgt spid="471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14"/>
                                        </p:tgtEl>
                                        <p:attrNameLst>
                                          <p:attrName>style.visibility</p:attrName>
                                        </p:attrNameLst>
                                      </p:cBhvr>
                                      <p:to>
                                        <p:strVal val="visible"/>
                                      </p:to>
                                    </p:set>
                                    <p:animEffect transition="in" filter="blinds(horizontal)">
                                      <p:cBhvr>
                                        <p:cTn id="22" dur="500"/>
                                        <p:tgtEl>
                                          <p:spTgt spid="471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7115"/>
                                        </p:tgtEl>
                                        <p:attrNameLst>
                                          <p:attrName>style.visibility</p:attrName>
                                        </p:attrNameLst>
                                      </p:cBhvr>
                                      <p:to>
                                        <p:strVal val="visible"/>
                                      </p:to>
                                    </p:set>
                                    <p:animEffect transition="in" filter="blinds(horizontal)">
                                      <p:cBhvr>
                                        <p:cTn id="27" dur="500"/>
                                        <p:tgtEl>
                                          <p:spTgt spid="471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942"/>
                                        </p:tgtEl>
                                        <p:attrNameLst>
                                          <p:attrName>style.visibility</p:attrName>
                                        </p:attrNameLst>
                                      </p:cBhvr>
                                      <p:to>
                                        <p:strVal val="visible"/>
                                      </p:to>
                                    </p:set>
                                    <p:animEffect transition="in" filter="blinds(horizontal)">
                                      <p:cBhvr>
                                        <p:cTn id="32"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autoUpdateAnimBg="0"/>
      <p:bldP spid="4711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a:extLst>
              <a:ext uri="{FF2B5EF4-FFF2-40B4-BE49-F238E27FC236}">
                <a16:creationId xmlns:a16="http://schemas.microsoft.com/office/drawing/2014/main" id="{6E0CB90C-5D34-41D1-A0DE-1443B4768693}"/>
              </a:ext>
            </a:extLst>
          </p:cNvPr>
          <p:cNvSpPr>
            <a:spLocks noGrp="1" noChangeArrowheads="1"/>
          </p:cNvSpPr>
          <p:nvPr>
            <p:ph type="title" idx="4294967295"/>
          </p:nvPr>
        </p:nvSpPr>
        <p:spPr>
          <a:xfrm>
            <a:off x="201613" y="76200"/>
            <a:ext cx="8763000" cy="1676400"/>
          </a:xfrm>
        </p:spPr>
        <p:txBody>
          <a:bodyPr/>
          <a:lstStyle/>
          <a:p>
            <a:pPr eaLnBrk="1" hangingPunct="1">
              <a:lnSpc>
                <a:spcPct val="115000"/>
              </a:lnSpc>
              <a:spcBef>
                <a:spcPct val="5000"/>
              </a:spcBef>
              <a:defRPr/>
            </a:pPr>
            <a:r>
              <a:rPr lang="zh-CN" altLang="en-US" sz="2400" dirty="0">
                <a:solidFill>
                  <a:schemeClr val="tx1"/>
                </a:solidFill>
              </a:rPr>
              <a:t>例</a:t>
            </a:r>
            <a:r>
              <a:rPr lang="en-US" altLang="zh-CN" sz="2400" dirty="0">
                <a:solidFill>
                  <a:schemeClr val="tx1"/>
                </a:solidFill>
              </a:rPr>
              <a:t>4-3: </a:t>
            </a:r>
            <a:r>
              <a:rPr lang="zh-CN" altLang="en-US" sz="2400" dirty="0">
                <a:solidFill>
                  <a:schemeClr val="tx1"/>
                </a:solidFill>
              </a:rPr>
              <a:t>试设计一个满足下列指标的</a:t>
            </a:r>
            <a:r>
              <a:rPr lang="en-US" altLang="zh-CN" sz="2400" dirty="0">
                <a:solidFill>
                  <a:schemeClr val="tx1"/>
                </a:solidFill>
              </a:rPr>
              <a:t>BW</a:t>
            </a:r>
            <a:r>
              <a:rPr lang="zh-CN" altLang="en-US" sz="2400" dirty="0">
                <a:solidFill>
                  <a:schemeClr val="tx1"/>
                </a:solidFill>
              </a:rPr>
              <a:t>型带通滤波器</a:t>
            </a:r>
            <a:br>
              <a:rPr lang="zh-CN" altLang="en-US" sz="2400" dirty="0">
                <a:solidFill>
                  <a:schemeClr val="tx1"/>
                </a:solidFill>
              </a:rPr>
            </a:br>
            <a:r>
              <a:rPr lang="zh-CN" altLang="en-US" sz="2400" dirty="0">
                <a:solidFill>
                  <a:schemeClr val="tx1"/>
                </a:solidFill>
              </a:rPr>
              <a:t>       </a:t>
            </a:r>
            <a:r>
              <a:rPr lang="en-US" altLang="zh-CN" sz="2400" i="1" dirty="0">
                <a:solidFill>
                  <a:schemeClr val="tx1"/>
                </a:solidFill>
                <a:latin typeface="Symbol" pitchFamily="18" charset="2"/>
              </a:rPr>
              <a:t>w</a:t>
            </a:r>
            <a:r>
              <a:rPr lang="en-US" altLang="zh-CN" sz="2400" baseline="-25000" dirty="0">
                <a:solidFill>
                  <a:schemeClr val="tx1"/>
                </a:solidFill>
              </a:rPr>
              <a:t>p1</a:t>
            </a:r>
            <a:r>
              <a:rPr lang="en-US" altLang="zh-CN" sz="2400" dirty="0">
                <a:solidFill>
                  <a:schemeClr val="tx1"/>
                </a:solidFill>
              </a:rPr>
              <a:t>=6</a:t>
            </a:r>
            <a:r>
              <a:rPr lang="en-US" altLang="zh-CN" sz="2400" dirty="0">
                <a:solidFill>
                  <a:schemeClr val="tx1"/>
                </a:solidFill>
                <a:sym typeface="Symbol" pitchFamily="18" charset="2"/>
              </a:rPr>
              <a:t>  </a:t>
            </a:r>
            <a:r>
              <a:rPr lang="en-US" altLang="zh-CN" sz="2400" dirty="0" err="1">
                <a:solidFill>
                  <a:schemeClr val="tx1"/>
                </a:solidFill>
                <a:sym typeface="Symbol" pitchFamily="18" charset="2"/>
              </a:rPr>
              <a:t>rad</a:t>
            </a:r>
            <a:r>
              <a:rPr lang="en-US" altLang="zh-CN" sz="2400" dirty="0">
                <a:solidFill>
                  <a:schemeClr val="tx1"/>
                </a:solidFill>
                <a:sym typeface="Symbol" pitchFamily="18" charset="2"/>
              </a:rPr>
              <a:t>/s, </a:t>
            </a:r>
            <a:r>
              <a:rPr lang="en-US" altLang="zh-CN" sz="2400" i="1" dirty="0">
                <a:solidFill>
                  <a:schemeClr val="tx1"/>
                </a:solidFill>
                <a:latin typeface="Symbol" pitchFamily="18" charset="2"/>
              </a:rPr>
              <a:t>w</a:t>
            </a:r>
            <a:r>
              <a:rPr lang="en-US" altLang="zh-CN" sz="2400" baseline="-25000" dirty="0">
                <a:solidFill>
                  <a:schemeClr val="tx1"/>
                </a:solidFill>
              </a:rPr>
              <a:t>p2</a:t>
            </a:r>
            <a:r>
              <a:rPr lang="en-US" altLang="zh-CN" sz="2400" dirty="0">
                <a:solidFill>
                  <a:schemeClr val="tx1"/>
                </a:solidFill>
              </a:rPr>
              <a:t>=8</a:t>
            </a:r>
            <a:r>
              <a:rPr lang="en-US" altLang="zh-CN" sz="2400" dirty="0">
                <a:solidFill>
                  <a:schemeClr val="tx1"/>
                </a:solidFill>
                <a:sym typeface="Symbol" pitchFamily="18" charset="2"/>
              </a:rPr>
              <a:t>  </a:t>
            </a:r>
            <a:r>
              <a:rPr lang="en-US" altLang="zh-CN" sz="2400" dirty="0" err="1">
                <a:solidFill>
                  <a:schemeClr val="tx1"/>
                </a:solidFill>
                <a:sym typeface="Symbol" pitchFamily="18" charset="2"/>
              </a:rPr>
              <a:t>rad</a:t>
            </a:r>
            <a:r>
              <a:rPr lang="en-US" altLang="zh-CN" sz="2400" dirty="0">
                <a:solidFill>
                  <a:schemeClr val="tx1"/>
                </a:solidFill>
                <a:sym typeface="Symbol" pitchFamily="18" charset="2"/>
              </a:rPr>
              <a:t>/s, </a:t>
            </a:r>
            <a:r>
              <a:rPr lang="en-US" altLang="zh-CN" sz="2400" i="1" dirty="0">
                <a:solidFill>
                  <a:schemeClr val="tx1"/>
                </a:solidFill>
                <a:latin typeface="Symbol" pitchFamily="18" charset="2"/>
              </a:rPr>
              <a:t>w</a:t>
            </a:r>
            <a:r>
              <a:rPr lang="en-US" altLang="zh-CN" sz="2400" baseline="-25000" dirty="0">
                <a:solidFill>
                  <a:schemeClr val="tx1"/>
                </a:solidFill>
              </a:rPr>
              <a:t>s1</a:t>
            </a:r>
            <a:r>
              <a:rPr lang="en-US" altLang="zh-CN" sz="2400" dirty="0">
                <a:solidFill>
                  <a:schemeClr val="tx1"/>
                </a:solidFill>
              </a:rPr>
              <a:t>=4</a:t>
            </a:r>
            <a:r>
              <a:rPr lang="en-US" altLang="zh-CN" sz="2400" dirty="0">
                <a:solidFill>
                  <a:schemeClr val="tx1"/>
                </a:solidFill>
                <a:sym typeface="Symbol" pitchFamily="18" charset="2"/>
              </a:rPr>
              <a:t>  </a:t>
            </a:r>
            <a:r>
              <a:rPr lang="en-US" altLang="zh-CN" sz="2400" dirty="0" err="1">
                <a:solidFill>
                  <a:schemeClr val="tx1"/>
                </a:solidFill>
                <a:sym typeface="Symbol" pitchFamily="18" charset="2"/>
              </a:rPr>
              <a:t>rad</a:t>
            </a:r>
            <a:r>
              <a:rPr lang="en-US" altLang="zh-CN" sz="2400" dirty="0">
                <a:solidFill>
                  <a:schemeClr val="tx1"/>
                </a:solidFill>
                <a:sym typeface="Symbol" pitchFamily="18" charset="2"/>
              </a:rPr>
              <a:t>/s, </a:t>
            </a:r>
            <a:r>
              <a:rPr lang="en-US" altLang="zh-CN" sz="2400" i="1" dirty="0">
                <a:solidFill>
                  <a:schemeClr val="tx1"/>
                </a:solidFill>
                <a:latin typeface="Symbol" pitchFamily="18" charset="2"/>
              </a:rPr>
              <a:t>w</a:t>
            </a:r>
            <a:r>
              <a:rPr lang="en-US" altLang="zh-CN" sz="2400" baseline="-25000" dirty="0">
                <a:solidFill>
                  <a:schemeClr val="tx1"/>
                </a:solidFill>
              </a:rPr>
              <a:t>s2</a:t>
            </a:r>
            <a:r>
              <a:rPr lang="en-US" altLang="zh-CN" sz="2400" dirty="0">
                <a:solidFill>
                  <a:schemeClr val="tx1"/>
                </a:solidFill>
              </a:rPr>
              <a:t>=11</a:t>
            </a:r>
            <a:r>
              <a:rPr lang="en-US" altLang="zh-CN" sz="2400" dirty="0">
                <a:solidFill>
                  <a:schemeClr val="tx1"/>
                </a:solidFill>
                <a:sym typeface="Symbol" pitchFamily="18" charset="2"/>
              </a:rPr>
              <a:t>  </a:t>
            </a:r>
            <a:r>
              <a:rPr lang="en-US" altLang="zh-CN" sz="2400" dirty="0" err="1">
                <a:solidFill>
                  <a:schemeClr val="tx1"/>
                </a:solidFill>
                <a:sym typeface="Symbol" pitchFamily="18" charset="2"/>
              </a:rPr>
              <a:t>rad</a:t>
            </a:r>
            <a:r>
              <a:rPr lang="en-US" altLang="zh-CN" sz="2400" dirty="0">
                <a:solidFill>
                  <a:schemeClr val="tx1"/>
                </a:solidFill>
                <a:sym typeface="Symbol" pitchFamily="18" charset="2"/>
              </a:rPr>
              <a:t>/s,</a:t>
            </a:r>
            <a:br>
              <a:rPr lang="en-US" altLang="zh-CN" sz="2400" dirty="0">
                <a:solidFill>
                  <a:schemeClr val="tx1"/>
                </a:solidFill>
                <a:sym typeface="Symbol" pitchFamily="18" charset="2"/>
              </a:rPr>
            </a:br>
            <a:r>
              <a:rPr lang="en-US" altLang="zh-CN" sz="2400" dirty="0">
                <a:solidFill>
                  <a:schemeClr val="tx1"/>
                </a:solidFill>
                <a:sym typeface="Symbol" pitchFamily="18" charset="2"/>
              </a:rPr>
              <a:t>       </a:t>
            </a:r>
            <a:r>
              <a:rPr lang="en-US" altLang="zh-CN" sz="2400" i="1" dirty="0" err="1">
                <a:solidFill>
                  <a:schemeClr val="tx1"/>
                </a:solidFill>
                <a:sym typeface="Symbol" pitchFamily="18" charset="2"/>
              </a:rPr>
              <a:t>A</a:t>
            </a:r>
            <a:r>
              <a:rPr lang="en-US" altLang="zh-CN" sz="2400" baseline="-25000" dirty="0" err="1">
                <a:solidFill>
                  <a:schemeClr val="tx1"/>
                </a:solidFill>
                <a:sym typeface="Symbol" pitchFamily="18" charset="2"/>
              </a:rPr>
              <a:t>p</a:t>
            </a:r>
            <a:r>
              <a:rPr lang="en-US" altLang="zh-CN" sz="2400" dirty="0">
                <a:solidFill>
                  <a:schemeClr val="tx1"/>
                </a:solidFill>
                <a:sym typeface="Symbol" pitchFamily="18" charset="2"/>
              </a:rPr>
              <a:t>=1 dB, </a:t>
            </a:r>
            <a:r>
              <a:rPr lang="en-US" altLang="zh-CN" sz="2400" i="1" dirty="0">
                <a:solidFill>
                  <a:schemeClr val="tx1"/>
                </a:solidFill>
                <a:sym typeface="Symbol" pitchFamily="18" charset="2"/>
              </a:rPr>
              <a:t>A</a:t>
            </a:r>
            <a:r>
              <a:rPr lang="en-US" altLang="zh-CN" sz="2400" baseline="-25000" dirty="0">
                <a:solidFill>
                  <a:schemeClr val="tx1"/>
                </a:solidFill>
                <a:sym typeface="Symbol" pitchFamily="18" charset="2"/>
              </a:rPr>
              <a:t>s </a:t>
            </a:r>
            <a:r>
              <a:rPr lang="en-US" altLang="zh-CN" sz="2400" dirty="0">
                <a:solidFill>
                  <a:schemeClr val="tx1"/>
                </a:solidFill>
                <a:sym typeface="Symbol" pitchFamily="18" charset="2"/>
              </a:rPr>
              <a:t>=</a:t>
            </a:r>
            <a:r>
              <a:rPr lang="en-US" altLang="zh-CN" sz="2400" baseline="-25000" dirty="0">
                <a:solidFill>
                  <a:schemeClr val="tx1"/>
                </a:solidFill>
                <a:sym typeface="Symbol" pitchFamily="18" charset="2"/>
              </a:rPr>
              <a:t> </a:t>
            </a:r>
            <a:r>
              <a:rPr lang="en-US" altLang="zh-CN" sz="2400" dirty="0">
                <a:solidFill>
                  <a:schemeClr val="tx1"/>
                </a:solidFill>
                <a:sym typeface="Symbol" pitchFamily="18" charset="2"/>
              </a:rPr>
              <a:t>32dB</a:t>
            </a:r>
            <a:r>
              <a:rPr lang="zh-CN" altLang="en-US" sz="2400" dirty="0">
                <a:solidFill>
                  <a:schemeClr val="tx1"/>
                </a:solidFill>
                <a:sym typeface="Symbol" pitchFamily="18" charset="2"/>
              </a:rPr>
              <a:t>。</a:t>
            </a:r>
          </a:p>
        </p:txBody>
      </p:sp>
      <p:sp>
        <p:nvSpPr>
          <p:cNvPr id="2" name="Text Box 3">
            <a:extLst>
              <a:ext uri="{FF2B5EF4-FFF2-40B4-BE49-F238E27FC236}">
                <a16:creationId xmlns:a16="http://schemas.microsoft.com/office/drawing/2014/main" id="{93032B5A-DDF4-498A-BDE7-C198AD7A3784}"/>
              </a:ext>
            </a:extLst>
          </p:cNvPr>
          <p:cNvSpPr txBox="1">
            <a:spLocks noChangeArrowheads="1"/>
          </p:cNvSpPr>
          <p:nvPr/>
        </p:nvSpPr>
        <p:spPr bwMode="auto">
          <a:xfrm>
            <a:off x="381000" y="1973263"/>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解：</a:t>
            </a:r>
          </a:p>
        </p:txBody>
      </p:sp>
      <p:grpSp>
        <p:nvGrpSpPr>
          <p:cNvPr id="26631" name="Group 4">
            <a:extLst>
              <a:ext uri="{FF2B5EF4-FFF2-40B4-BE49-F238E27FC236}">
                <a16:creationId xmlns:a16="http://schemas.microsoft.com/office/drawing/2014/main" id="{2F84BBE7-6B6E-45A1-A43E-F5A3D43EAC8C}"/>
              </a:ext>
            </a:extLst>
          </p:cNvPr>
          <p:cNvGrpSpPr>
            <a:grpSpLocks/>
          </p:cNvGrpSpPr>
          <p:nvPr/>
        </p:nvGrpSpPr>
        <p:grpSpPr bwMode="auto">
          <a:xfrm>
            <a:off x="176213" y="1719263"/>
            <a:ext cx="8828087" cy="133350"/>
            <a:chOff x="0" y="0"/>
            <a:chExt cx="5561" cy="84"/>
          </a:xfrm>
        </p:grpSpPr>
        <p:pic>
          <p:nvPicPr>
            <p:cNvPr id="26633" name="Rectangle 4">
              <a:extLst>
                <a:ext uri="{FF2B5EF4-FFF2-40B4-BE49-F238E27FC236}">
                  <a16:creationId xmlns:a16="http://schemas.microsoft.com/office/drawing/2014/main" id="{3C0CE315-409F-4CDF-9FCC-550C8DE72A9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Text Box 6">
              <a:extLst>
                <a:ext uri="{FF2B5EF4-FFF2-40B4-BE49-F238E27FC236}">
                  <a16:creationId xmlns:a16="http://schemas.microsoft.com/office/drawing/2014/main" id="{4B6D80CE-3240-4A39-BA77-28EDDC9265BB}"/>
                </a:ext>
              </a:extLst>
            </p:cNvPr>
            <p:cNvSpPr txBox="1">
              <a:spLocks noChangeArrowheads="1"/>
            </p:cNvSpPr>
            <p:nvPr/>
          </p:nvSpPr>
          <p:spPr bwMode="auto">
            <a:xfrm>
              <a:off x="6" y="5"/>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8138" name="Text Box 8">
            <a:extLst>
              <a:ext uri="{FF2B5EF4-FFF2-40B4-BE49-F238E27FC236}">
                <a16:creationId xmlns:a16="http://schemas.microsoft.com/office/drawing/2014/main" id="{5E988FAD-663B-4596-90F5-5429A05F4F8F}"/>
              </a:ext>
            </a:extLst>
          </p:cNvPr>
          <p:cNvSpPr txBox="1">
            <a:spLocks noChangeArrowheads="1"/>
          </p:cNvSpPr>
          <p:nvPr/>
        </p:nvSpPr>
        <p:spPr bwMode="auto">
          <a:xfrm>
            <a:off x="1098550" y="2514600"/>
            <a:ext cx="8045450" cy="519113"/>
          </a:xfrm>
          <a:prstGeom prst="rect">
            <a:avLst/>
          </a:prstGeom>
          <a:noFill/>
          <a:ln w="9525">
            <a:noFill/>
            <a:miter lim="800000"/>
            <a:headEnd/>
            <a:tailEnd/>
          </a:ln>
        </p:spPr>
        <p:txBody>
          <a:bodyPr>
            <a:spAutoFit/>
          </a:bodyPr>
          <a:lstStyle/>
          <a:p>
            <a:pPr>
              <a:spcBef>
                <a:spcPct val="50000"/>
              </a:spcBef>
              <a:defRPr/>
            </a:pPr>
            <a:r>
              <a:rPr lang="en-US" altLang="zh-CN" sz="2800" b="1">
                <a:latin typeface="+mj-lt"/>
              </a:rPr>
              <a:t>(4)  </a:t>
            </a:r>
            <a:r>
              <a:rPr lang="zh-CN" altLang="en-US" sz="2800" b="1">
                <a:latin typeface="+mj-lt"/>
              </a:rPr>
              <a:t>将原型低通滤波器转换为带通滤波器</a:t>
            </a:r>
            <a:r>
              <a:rPr lang="en-US" altLang="zh-CN" sz="2800" b="1" i="1">
                <a:latin typeface="+mj-lt"/>
              </a:rPr>
              <a:t>H</a:t>
            </a:r>
            <a:r>
              <a:rPr lang="en-US" altLang="zh-CN" sz="2800" b="1" baseline="-30000">
                <a:latin typeface="+mj-lt"/>
              </a:rPr>
              <a:t>BP</a:t>
            </a:r>
            <a:r>
              <a:rPr lang="en-US" altLang="zh-CN" sz="2800" b="1">
                <a:latin typeface="+mj-lt"/>
              </a:rPr>
              <a:t>(</a:t>
            </a:r>
            <a:r>
              <a:rPr lang="en-US" altLang="zh-CN" sz="2800" b="1" i="1">
                <a:latin typeface="+mj-lt"/>
              </a:rPr>
              <a:t>s</a:t>
            </a:r>
            <a:r>
              <a:rPr lang="en-US" altLang="zh-CN" sz="2800" b="1">
                <a:latin typeface="+mj-lt"/>
              </a:rPr>
              <a:t>) </a:t>
            </a:r>
          </a:p>
        </p:txBody>
      </p:sp>
      <p:graphicFrame>
        <p:nvGraphicFramePr>
          <p:cNvPr id="48139" name="Object 11">
            <a:extLst>
              <a:ext uri="{FF2B5EF4-FFF2-40B4-BE49-F238E27FC236}">
                <a16:creationId xmlns:a16="http://schemas.microsoft.com/office/drawing/2014/main" id="{67CECD76-419C-4E21-BD75-384A6173DF71}"/>
              </a:ext>
            </a:extLst>
          </p:cNvPr>
          <p:cNvGraphicFramePr>
            <a:graphicFrameLocks noChangeAspect="1"/>
          </p:cNvGraphicFramePr>
          <p:nvPr/>
        </p:nvGraphicFramePr>
        <p:xfrm>
          <a:off x="171450" y="2971800"/>
          <a:ext cx="3105150" cy="1171575"/>
        </p:xfrm>
        <a:graphic>
          <a:graphicData uri="http://schemas.openxmlformats.org/presentationml/2006/ole">
            <mc:AlternateContent xmlns:mc="http://schemas.openxmlformats.org/markup-compatibility/2006">
              <mc:Choice xmlns:v="urn:schemas-microsoft-com:vml" Requires="v">
                <p:oleObj spid="_x0000_s26932" r:id="rId4" imgW="33832800" imgH="12801600" progId="Equation.3">
                  <p:embed/>
                </p:oleObj>
              </mc:Choice>
              <mc:Fallback>
                <p:oleObj r:id="rId4" imgW="33832800" imgH="12801600" progId="Equation.3">
                  <p:embed/>
                  <p:pic>
                    <p:nvPicPr>
                      <p:cNvPr id="0" name="Picture 1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 y="2971800"/>
                        <a:ext cx="3105150" cy="11715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0" name="Object 12">
            <a:extLst>
              <a:ext uri="{FF2B5EF4-FFF2-40B4-BE49-F238E27FC236}">
                <a16:creationId xmlns:a16="http://schemas.microsoft.com/office/drawing/2014/main" id="{FCC0246B-FBBA-4FF0-B59B-4BF0B181B24A}"/>
              </a:ext>
            </a:extLst>
          </p:cNvPr>
          <p:cNvGraphicFramePr>
            <a:graphicFrameLocks noChangeAspect="1"/>
          </p:cNvGraphicFramePr>
          <p:nvPr/>
        </p:nvGraphicFramePr>
        <p:xfrm>
          <a:off x="1163638" y="3875088"/>
          <a:ext cx="6864350" cy="863600"/>
        </p:xfrm>
        <a:graphic>
          <a:graphicData uri="http://schemas.openxmlformats.org/presentationml/2006/ole">
            <mc:AlternateContent xmlns:mc="http://schemas.openxmlformats.org/markup-compatibility/2006">
              <mc:Choice xmlns:v="urn:schemas-microsoft-com:vml" Requires="v">
                <p:oleObj spid="_x0000_s26933" r:id="rId6" imgW="82296000" imgH="10363200" progId="Equation.3">
                  <p:embed/>
                </p:oleObj>
              </mc:Choice>
              <mc:Fallback>
                <p:oleObj r:id="rId6" imgW="82296000" imgH="10363200" progId="Equation.3">
                  <p:embed/>
                  <p:pic>
                    <p:nvPicPr>
                      <p:cNvPr id="0" name="Picture 1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3638" y="3875088"/>
                        <a:ext cx="686435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41" name="Object 13">
            <a:extLst>
              <a:ext uri="{FF2B5EF4-FFF2-40B4-BE49-F238E27FC236}">
                <a16:creationId xmlns:a16="http://schemas.microsoft.com/office/drawing/2014/main" id="{C5F32B54-85B9-4057-9D77-E3FC9250CE2E}"/>
              </a:ext>
            </a:extLst>
          </p:cNvPr>
          <p:cNvGraphicFramePr>
            <a:graphicFrameLocks noChangeAspect="1"/>
          </p:cNvGraphicFramePr>
          <p:nvPr/>
        </p:nvGraphicFramePr>
        <p:xfrm>
          <a:off x="1379538" y="4673600"/>
          <a:ext cx="7729537" cy="812800"/>
        </p:xfrm>
        <a:graphic>
          <a:graphicData uri="http://schemas.openxmlformats.org/presentationml/2006/ole">
            <mc:AlternateContent xmlns:mc="http://schemas.openxmlformats.org/markup-compatibility/2006">
              <mc:Choice xmlns:v="urn:schemas-microsoft-com:vml" Requires="v">
                <p:oleObj spid="_x0000_s26934" r:id="rId8" imgW="92659200" imgH="9753600" progId="Equation.3">
                  <p:embed/>
                </p:oleObj>
              </mc:Choice>
              <mc:Fallback>
                <p:oleObj r:id="rId8" imgW="92659200" imgH="9753600" progId="Equation.3">
                  <p:embed/>
                  <p:pic>
                    <p:nvPicPr>
                      <p:cNvPr id="0" name="Picture 1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9538" y="4673600"/>
                        <a:ext cx="7729537"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8"/>
                                        </p:tgtEl>
                                        <p:attrNameLst>
                                          <p:attrName>style.visibility</p:attrName>
                                        </p:attrNameLst>
                                      </p:cBhvr>
                                      <p:to>
                                        <p:strVal val="visible"/>
                                      </p:to>
                                    </p:set>
                                    <p:animEffect transition="in" filter="blinds(horizontal)">
                                      <p:cBhvr>
                                        <p:cTn id="7" dur="500"/>
                                        <p:tgtEl>
                                          <p:spTgt spid="48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139"/>
                                        </p:tgtEl>
                                        <p:attrNameLst>
                                          <p:attrName>style.visibility</p:attrName>
                                        </p:attrNameLst>
                                      </p:cBhvr>
                                      <p:to>
                                        <p:strVal val="visible"/>
                                      </p:to>
                                    </p:set>
                                    <p:animEffect transition="in" filter="blinds(horizontal)">
                                      <p:cBhvr>
                                        <p:cTn id="12" dur="500"/>
                                        <p:tgtEl>
                                          <p:spTgt spid="48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140"/>
                                        </p:tgtEl>
                                        <p:attrNameLst>
                                          <p:attrName>style.visibility</p:attrName>
                                        </p:attrNameLst>
                                      </p:cBhvr>
                                      <p:to>
                                        <p:strVal val="visible"/>
                                      </p:to>
                                    </p:set>
                                    <p:animEffect transition="in" filter="blinds(horizontal)">
                                      <p:cBhvr>
                                        <p:cTn id="17" dur="500"/>
                                        <p:tgtEl>
                                          <p:spTgt spid="48140"/>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48141"/>
                                        </p:tgtEl>
                                        <p:attrNameLst>
                                          <p:attrName>style.visibility</p:attrName>
                                        </p:attrNameLst>
                                      </p:cBhvr>
                                      <p:to>
                                        <p:strVal val="visible"/>
                                      </p:to>
                                    </p:set>
                                    <p:animEffect transition="in" filter="blinds(horizontal)">
                                      <p:cBhvr>
                                        <p:cTn id="21" dur="500"/>
                                        <p:tgtEl>
                                          <p:spTgt spid="48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1F8D147-A9AE-435E-8744-9405EC060E57}"/>
              </a:ext>
            </a:extLst>
          </p:cNvPr>
          <p:cNvSpPr>
            <a:spLocks noGrp="1" noChangeArrowheads="1"/>
          </p:cNvSpPr>
          <p:nvPr>
            <p:ph type="title" idx="4294967295"/>
          </p:nvPr>
        </p:nvSpPr>
        <p:spPr>
          <a:xfrm>
            <a:off x="201613" y="76200"/>
            <a:ext cx="8763000" cy="1676400"/>
          </a:xfrm>
        </p:spPr>
        <p:txBody>
          <a:bodyPr/>
          <a:lstStyle/>
          <a:p>
            <a:pPr eaLnBrk="1" hangingPunct="1">
              <a:lnSpc>
                <a:spcPct val="115000"/>
              </a:lnSpc>
              <a:spcBef>
                <a:spcPct val="5000"/>
              </a:spcBef>
              <a:defRPr/>
            </a:pPr>
            <a:r>
              <a:rPr lang="zh-CN" altLang="en-US" sz="2400" dirty="0">
                <a:solidFill>
                  <a:schemeClr val="tx1"/>
                </a:solidFill>
              </a:rPr>
              <a:t>例</a:t>
            </a:r>
            <a:r>
              <a:rPr lang="en-US" altLang="zh-CN" sz="2400" dirty="0">
                <a:solidFill>
                  <a:schemeClr val="tx1"/>
                </a:solidFill>
              </a:rPr>
              <a:t>4-3</a:t>
            </a:r>
            <a:r>
              <a:rPr lang="en-US" sz="2400" dirty="0">
                <a:solidFill>
                  <a:schemeClr val="tx1"/>
                </a:solidFill>
              </a:rPr>
              <a:t>: </a:t>
            </a:r>
            <a:r>
              <a:rPr lang="zh-CN" altLang="en-US" sz="2400" dirty="0">
                <a:solidFill>
                  <a:schemeClr val="tx1"/>
                </a:solidFill>
              </a:rPr>
              <a:t>试设计一个满足下列指标的</a:t>
            </a:r>
            <a:r>
              <a:rPr lang="en-US" sz="2400" dirty="0">
                <a:solidFill>
                  <a:schemeClr val="tx1"/>
                </a:solidFill>
              </a:rPr>
              <a:t>BW</a:t>
            </a:r>
            <a:r>
              <a:rPr lang="zh-CN" altLang="en-US" sz="2400" dirty="0">
                <a:solidFill>
                  <a:schemeClr val="tx1"/>
                </a:solidFill>
              </a:rPr>
              <a:t>型带通滤波器</a:t>
            </a:r>
            <a:br>
              <a:rPr lang="zh-CN" altLang="en-US" sz="2400" dirty="0">
                <a:solidFill>
                  <a:schemeClr val="tx1"/>
                </a:solidFill>
              </a:rPr>
            </a:br>
            <a:r>
              <a:rPr lang="zh-CN" altLang="en-US" sz="2400" dirty="0">
                <a:solidFill>
                  <a:schemeClr val="tx1"/>
                </a:solidFill>
              </a:rPr>
              <a:t>       </a:t>
            </a:r>
            <a:r>
              <a:rPr lang="en-US" sz="2400" i="1" dirty="0">
                <a:solidFill>
                  <a:schemeClr val="tx1"/>
                </a:solidFill>
                <a:latin typeface="Symbol" pitchFamily="18" charset="2"/>
              </a:rPr>
              <a:t>w</a:t>
            </a:r>
            <a:r>
              <a:rPr lang="en-US" sz="2400" baseline="-25000" dirty="0">
                <a:solidFill>
                  <a:schemeClr val="tx1"/>
                </a:solidFill>
              </a:rPr>
              <a:t>p1</a:t>
            </a:r>
            <a:r>
              <a:rPr lang="en-US" sz="2400" dirty="0">
                <a:solidFill>
                  <a:schemeClr val="tx1"/>
                </a:solidFill>
              </a:rPr>
              <a:t>=6</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 </a:t>
            </a:r>
            <a:r>
              <a:rPr lang="en-US" sz="2400" i="1" dirty="0">
                <a:solidFill>
                  <a:schemeClr val="tx1"/>
                </a:solidFill>
                <a:latin typeface="Symbol" pitchFamily="18" charset="2"/>
              </a:rPr>
              <a:t>w</a:t>
            </a:r>
            <a:r>
              <a:rPr lang="en-US" sz="2400" baseline="-25000" dirty="0">
                <a:solidFill>
                  <a:schemeClr val="tx1"/>
                </a:solidFill>
              </a:rPr>
              <a:t>p2</a:t>
            </a:r>
            <a:r>
              <a:rPr lang="en-US" sz="2400" dirty="0">
                <a:solidFill>
                  <a:schemeClr val="tx1"/>
                </a:solidFill>
              </a:rPr>
              <a:t>=8</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 </a:t>
            </a:r>
            <a:r>
              <a:rPr lang="en-US" sz="2400" i="1" dirty="0">
                <a:solidFill>
                  <a:schemeClr val="tx1"/>
                </a:solidFill>
                <a:latin typeface="Symbol" pitchFamily="18" charset="2"/>
              </a:rPr>
              <a:t>w</a:t>
            </a:r>
            <a:r>
              <a:rPr lang="en-US" sz="2400" baseline="-25000" dirty="0">
                <a:solidFill>
                  <a:schemeClr val="tx1"/>
                </a:solidFill>
              </a:rPr>
              <a:t>s1</a:t>
            </a:r>
            <a:r>
              <a:rPr lang="en-US" sz="2400" dirty="0">
                <a:solidFill>
                  <a:schemeClr val="tx1"/>
                </a:solidFill>
              </a:rPr>
              <a:t>=4</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 </a:t>
            </a:r>
            <a:r>
              <a:rPr lang="en-US" sz="2400" i="1" dirty="0">
                <a:solidFill>
                  <a:schemeClr val="tx1"/>
                </a:solidFill>
                <a:latin typeface="Symbol" pitchFamily="18" charset="2"/>
              </a:rPr>
              <a:t>w</a:t>
            </a:r>
            <a:r>
              <a:rPr lang="en-US" sz="2400" baseline="-25000" dirty="0">
                <a:solidFill>
                  <a:schemeClr val="tx1"/>
                </a:solidFill>
              </a:rPr>
              <a:t>s2</a:t>
            </a:r>
            <a:r>
              <a:rPr lang="en-US" sz="2400" dirty="0">
                <a:solidFill>
                  <a:schemeClr val="tx1"/>
                </a:solidFill>
              </a:rPr>
              <a:t>=11</a:t>
            </a:r>
            <a:r>
              <a:rPr lang="en-US" sz="2400" dirty="0">
                <a:solidFill>
                  <a:schemeClr val="tx1"/>
                </a:solidFill>
                <a:sym typeface="Symbol" pitchFamily="18" charset="2"/>
              </a:rPr>
              <a:t>  </a:t>
            </a:r>
            <a:r>
              <a:rPr lang="en-US" sz="2400" dirty="0" err="1">
                <a:solidFill>
                  <a:schemeClr val="tx1"/>
                </a:solidFill>
                <a:sym typeface="Symbol" pitchFamily="18" charset="2"/>
              </a:rPr>
              <a:t>rad</a:t>
            </a:r>
            <a:r>
              <a:rPr lang="en-US" sz="2400" dirty="0">
                <a:solidFill>
                  <a:schemeClr val="tx1"/>
                </a:solidFill>
                <a:sym typeface="Symbol" pitchFamily="18" charset="2"/>
              </a:rPr>
              <a:t>/s,</a:t>
            </a:r>
            <a:br>
              <a:rPr lang="en-US" sz="2400" dirty="0">
                <a:solidFill>
                  <a:schemeClr val="tx1"/>
                </a:solidFill>
                <a:sym typeface="Symbol" pitchFamily="18" charset="2"/>
              </a:rPr>
            </a:br>
            <a:r>
              <a:rPr lang="en-US" sz="2400" dirty="0">
                <a:solidFill>
                  <a:schemeClr val="tx1"/>
                </a:solidFill>
                <a:sym typeface="Symbol" pitchFamily="18" charset="2"/>
              </a:rPr>
              <a:t>       </a:t>
            </a:r>
            <a:r>
              <a:rPr lang="en-US" sz="2400" i="1" dirty="0" err="1">
                <a:solidFill>
                  <a:schemeClr val="tx1"/>
                </a:solidFill>
                <a:sym typeface="Symbol" pitchFamily="18" charset="2"/>
              </a:rPr>
              <a:t>A</a:t>
            </a:r>
            <a:r>
              <a:rPr lang="en-US" sz="2400" baseline="-25000" dirty="0" err="1">
                <a:solidFill>
                  <a:schemeClr val="tx1"/>
                </a:solidFill>
                <a:sym typeface="Symbol" pitchFamily="18" charset="2"/>
              </a:rPr>
              <a:t>p</a:t>
            </a:r>
            <a:r>
              <a:rPr lang="en-US" altLang="zh-CN" sz="2400" dirty="0">
                <a:solidFill>
                  <a:schemeClr val="tx1"/>
                </a:solidFill>
                <a:sym typeface="Symbol" pitchFamily="18" charset="2"/>
              </a:rPr>
              <a:t>=</a:t>
            </a:r>
            <a:r>
              <a:rPr lang="en-US" sz="2400" dirty="0">
                <a:solidFill>
                  <a:schemeClr val="tx1"/>
                </a:solidFill>
                <a:sym typeface="Symbol" pitchFamily="18" charset="2"/>
              </a:rPr>
              <a:t>1 dB, </a:t>
            </a:r>
            <a:r>
              <a:rPr lang="en-US" sz="2400" i="1" dirty="0">
                <a:solidFill>
                  <a:schemeClr val="tx1"/>
                </a:solidFill>
                <a:sym typeface="Symbol" pitchFamily="18" charset="2"/>
              </a:rPr>
              <a:t>A</a:t>
            </a:r>
            <a:r>
              <a:rPr lang="en-US" sz="2400" baseline="-25000" dirty="0">
                <a:solidFill>
                  <a:schemeClr val="tx1"/>
                </a:solidFill>
                <a:sym typeface="Symbol" pitchFamily="18" charset="2"/>
              </a:rPr>
              <a:t>s </a:t>
            </a:r>
            <a:r>
              <a:rPr lang="en-US" altLang="zh-CN" sz="2400" dirty="0">
                <a:solidFill>
                  <a:schemeClr val="tx1"/>
                </a:solidFill>
                <a:sym typeface="Symbol" pitchFamily="18" charset="2"/>
              </a:rPr>
              <a:t>=</a:t>
            </a:r>
            <a:r>
              <a:rPr lang="en-US" sz="2400" baseline="-25000" dirty="0">
                <a:solidFill>
                  <a:schemeClr val="tx1"/>
                </a:solidFill>
                <a:sym typeface="Symbol" pitchFamily="18" charset="2"/>
              </a:rPr>
              <a:t> </a:t>
            </a:r>
            <a:r>
              <a:rPr lang="en-US" sz="2400" dirty="0">
                <a:solidFill>
                  <a:schemeClr val="tx1"/>
                </a:solidFill>
                <a:sym typeface="Symbol" pitchFamily="18" charset="2"/>
              </a:rPr>
              <a:t>32dB</a:t>
            </a:r>
            <a:r>
              <a:rPr lang="zh-CN" altLang="en-US" sz="2400" dirty="0">
                <a:solidFill>
                  <a:schemeClr val="tx1"/>
                </a:solidFill>
                <a:sym typeface="Symbol" pitchFamily="18" charset="2"/>
              </a:rPr>
              <a:t>。</a:t>
            </a:r>
          </a:p>
        </p:txBody>
      </p:sp>
      <p:grpSp>
        <p:nvGrpSpPr>
          <p:cNvPr id="68611" name="Group 3">
            <a:extLst>
              <a:ext uri="{FF2B5EF4-FFF2-40B4-BE49-F238E27FC236}">
                <a16:creationId xmlns:a16="http://schemas.microsoft.com/office/drawing/2014/main" id="{50A25941-55A7-4235-B5D4-1D4D3ACB8472}"/>
              </a:ext>
            </a:extLst>
          </p:cNvPr>
          <p:cNvGrpSpPr>
            <a:grpSpLocks/>
          </p:cNvGrpSpPr>
          <p:nvPr/>
        </p:nvGrpSpPr>
        <p:grpSpPr bwMode="auto">
          <a:xfrm>
            <a:off x="176213" y="1719263"/>
            <a:ext cx="8828087" cy="133350"/>
            <a:chOff x="0" y="0"/>
            <a:chExt cx="5561" cy="84"/>
          </a:xfrm>
        </p:grpSpPr>
        <p:pic>
          <p:nvPicPr>
            <p:cNvPr id="68615" name="Rectangle 3">
              <a:extLst>
                <a:ext uri="{FF2B5EF4-FFF2-40B4-BE49-F238E27FC236}">
                  <a16:creationId xmlns:a16="http://schemas.microsoft.com/office/drawing/2014/main" id="{F4C39D35-EE00-428C-B3DD-C956F3298D2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61" cy="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Text Box 5">
              <a:extLst>
                <a:ext uri="{FF2B5EF4-FFF2-40B4-BE49-F238E27FC236}">
                  <a16:creationId xmlns:a16="http://schemas.microsoft.com/office/drawing/2014/main" id="{238E7FAA-A013-4698-A683-F511453D0F2A}"/>
                </a:ext>
              </a:extLst>
            </p:cNvPr>
            <p:cNvSpPr txBox="1">
              <a:spLocks noChangeArrowheads="1"/>
            </p:cNvSpPr>
            <p:nvPr/>
          </p:nvSpPr>
          <p:spPr bwMode="auto">
            <a:xfrm>
              <a:off x="6" y="5"/>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9093" name="矩形 7">
            <a:extLst>
              <a:ext uri="{FF2B5EF4-FFF2-40B4-BE49-F238E27FC236}">
                <a16:creationId xmlns:a16="http://schemas.microsoft.com/office/drawing/2014/main" id="{401038B0-D124-413B-BA7E-8D207DEC26FA}"/>
              </a:ext>
            </a:extLst>
          </p:cNvPr>
          <p:cNvSpPr>
            <a:spLocks noChangeArrowheads="1"/>
          </p:cNvSpPr>
          <p:nvPr/>
        </p:nvSpPr>
        <p:spPr bwMode="auto">
          <a:xfrm>
            <a:off x="6096000" y="2971800"/>
            <a:ext cx="2819400" cy="2862322"/>
          </a:xfrm>
          <a:prstGeom prst="rect">
            <a:avLst/>
          </a:prstGeom>
          <a:noFill/>
          <a:ln w="9525">
            <a:noFill/>
            <a:miter lim="800000"/>
            <a:headEnd/>
            <a:tailEnd/>
          </a:ln>
        </p:spPr>
        <p:txBody>
          <a:bodyPr>
            <a:spAutoFit/>
          </a:bodyPr>
          <a:lstStyle/>
          <a:p>
            <a:pPr>
              <a:lnSpc>
                <a:spcPct val="150000"/>
              </a:lnSpc>
              <a:defRPr/>
            </a:pPr>
            <a:r>
              <a:rPr lang="en-US" altLang="zh-CN" sz="2400" b="1" i="1" dirty="0">
                <a:latin typeface="+mj-lt"/>
              </a:rPr>
              <a:t>A</a:t>
            </a:r>
            <a:r>
              <a:rPr lang="en-US" altLang="zh-CN" sz="2400" b="1" dirty="0">
                <a:latin typeface="+mj-lt"/>
              </a:rPr>
              <a:t>(</a:t>
            </a:r>
            <a:r>
              <a:rPr lang="en-US" altLang="zh-CN" sz="2400" b="1" i="1" dirty="0">
                <a:latin typeface="Symbol" pitchFamily="18" charset="2"/>
              </a:rPr>
              <a:t>w</a:t>
            </a:r>
            <a:r>
              <a:rPr lang="en-US" altLang="zh-CN" sz="2400" b="1" baseline="-25000" dirty="0">
                <a:latin typeface="+mj-lt"/>
              </a:rPr>
              <a:t>p1</a:t>
            </a:r>
            <a:r>
              <a:rPr lang="en-US" altLang="zh-CN" sz="2400" b="1" dirty="0">
                <a:latin typeface="+mj-lt"/>
              </a:rPr>
              <a:t>)=0.4445 dB</a:t>
            </a:r>
            <a:r>
              <a:rPr lang="en-US" altLang="zh-CN" sz="2400" b="1" dirty="0">
                <a:latin typeface="+mj-lt"/>
                <a:sym typeface="Symbol" pitchFamily="18" charset="2"/>
              </a:rPr>
              <a:t>, </a:t>
            </a:r>
          </a:p>
          <a:p>
            <a:pPr>
              <a:lnSpc>
                <a:spcPct val="150000"/>
              </a:lnSpc>
              <a:defRPr/>
            </a:pPr>
            <a:r>
              <a:rPr lang="en-US" altLang="zh-CN" sz="2400" b="1" i="1" dirty="0">
                <a:latin typeface="+mj-lt"/>
              </a:rPr>
              <a:t>A</a:t>
            </a:r>
            <a:r>
              <a:rPr lang="en-US" altLang="zh-CN" sz="2400" b="1" dirty="0">
                <a:latin typeface="+mj-lt"/>
              </a:rPr>
              <a:t>(</a:t>
            </a:r>
            <a:r>
              <a:rPr lang="en-US" altLang="zh-CN" sz="2400" b="1" i="1" dirty="0">
                <a:latin typeface="Symbol" pitchFamily="18" charset="2"/>
              </a:rPr>
              <a:t>w</a:t>
            </a:r>
            <a:r>
              <a:rPr lang="en-US" altLang="zh-CN" sz="2400" b="1" baseline="-25000" dirty="0">
                <a:latin typeface="+mj-lt"/>
              </a:rPr>
              <a:t>p2</a:t>
            </a:r>
            <a:r>
              <a:rPr lang="en-US" altLang="zh-CN" sz="2400" b="1" dirty="0">
                <a:latin typeface="+mj-lt"/>
              </a:rPr>
              <a:t>)=0.4445 dB</a:t>
            </a:r>
            <a:r>
              <a:rPr lang="en-US" altLang="zh-CN" sz="2400" b="1" dirty="0">
                <a:latin typeface="+mj-lt"/>
                <a:sym typeface="Symbol" pitchFamily="18" charset="2"/>
              </a:rPr>
              <a:t>, </a:t>
            </a:r>
          </a:p>
          <a:p>
            <a:pPr>
              <a:lnSpc>
                <a:spcPct val="150000"/>
              </a:lnSpc>
              <a:defRPr/>
            </a:pPr>
            <a:r>
              <a:rPr lang="en-US" altLang="zh-CN" sz="2400" b="1" i="1" dirty="0">
                <a:latin typeface="+mj-lt"/>
              </a:rPr>
              <a:t>A</a:t>
            </a:r>
            <a:r>
              <a:rPr lang="en-US" altLang="zh-CN" sz="2400" b="1" dirty="0">
                <a:latin typeface="+mj-lt"/>
              </a:rPr>
              <a:t>(</a:t>
            </a:r>
            <a:r>
              <a:rPr lang="en-US" altLang="zh-CN" sz="2400" b="1" i="1" dirty="0">
                <a:latin typeface="Symbol" pitchFamily="18" charset="2"/>
              </a:rPr>
              <a:t>w</a:t>
            </a:r>
            <a:r>
              <a:rPr lang="en-US" altLang="zh-CN" sz="2400" b="1" baseline="-25000" dirty="0">
                <a:latin typeface="+mj-lt"/>
              </a:rPr>
              <a:t>s1</a:t>
            </a:r>
            <a:r>
              <a:rPr lang="en-US" altLang="zh-CN" sz="2400" b="1" dirty="0">
                <a:latin typeface="+mj-lt"/>
              </a:rPr>
              <a:t>)=38.4905 dB</a:t>
            </a:r>
            <a:r>
              <a:rPr lang="en-US" altLang="zh-CN" sz="2400" b="1" dirty="0">
                <a:latin typeface="+mj-lt"/>
                <a:sym typeface="Symbol" pitchFamily="18" charset="2"/>
              </a:rPr>
              <a:t> </a:t>
            </a:r>
          </a:p>
          <a:p>
            <a:pPr>
              <a:lnSpc>
                <a:spcPct val="150000"/>
              </a:lnSpc>
              <a:defRPr/>
            </a:pPr>
            <a:r>
              <a:rPr lang="en-US" altLang="zh-CN" sz="2400" b="1" i="1" dirty="0">
                <a:latin typeface="+mj-lt"/>
              </a:rPr>
              <a:t>A</a:t>
            </a:r>
            <a:r>
              <a:rPr lang="en-US" altLang="zh-CN" sz="2400" b="1" dirty="0">
                <a:latin typeface="+mj-lt"/>
              </a:rPr>
              <a:t>(</a:t>
            </a:r>
            <a:r>
              <a:rPr lang="en-US" altLang="zh-CN" sz="2400" b="1" i="1" dirty="0">
                <a:latin typeface="Symbol" pitchFamily="18" charset="2"/>
              </a:rPr>
              <a:t>w</a:t>
            </a:r>
            <a:r>
              <a:rPr lang="en-US" altLang="zh-CN" sz="2400" b="1" baseline="-25000" dirty="0">
                <a:latin typeface="+mj-lt"/>
              </a:rPr>
              <a:t>s2</a:t>
            </a:r>
            <a:r>
              <a:rPr lang="en-US" altLang="zh-CN" sz="2400" b="1" dirty="0">
                <a:latin typeface="+mj-lt"/>
              </a:rPr>
              <a:t>)=32</a:t>
            </a:r>
            <a:r>
              <a:rPr lang="en-US" altLang="zh-CN" sz="2400" b="1" dirty="0">
                <a:latin typeface="+mj-lt"/>
                <a:sym typeface="Symbol" pitchFamily="18" charset="2"/>
              </a:rPr>
              <a:t>  dB,</a:t>
            </a:r>
            <a:br>
              <a:rPr lang="en-US" altLang="zh-CN" sz="2400" b="1" dirty="0">
                <a:latin typeface="+mj-lt"/>
                <a:sym typeface="Symbol" pitchFamily="18" charset="2"/>
              </a:rPr>
            </a:br>
            <a:endParaRPr lang="zh-CN" altLang="en-US" sz="2400" dirty="0">
              <a:latin typeface="+mj-lt"/>
            </a:endParaRPr>
          </a:p>
        </p:txBody>
      </p:sp>
      <p:pic>
        <p:nvPicPr>
          <p:cNvPr id="65545" name="Picture 9">
            <a:extLst>
              <a:ext uri="{FF2B5EF4-FFF2-40B4-BE49-F238E27FC236}">
                <a16:creationId xmlns:a16="http://schemas.microsoft.com/office/drawing/2014/main" id="{1A4F6815-65A8-4BEF-A51C-186D2B16D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1905000"/>
            <a:ext cx="6335713"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7AD7D331-3566-47ED-B0E7-D5437025189B}"/>
              </a:ext>
            </a:extLst>
          </p:cNvPr>
          <p:cNvSpPr txBox="1">
            <a:spLocks noChangeArrowheads="1"/>
          </p:cNvSpPr>
          <p:nvPr/>
        </p:nvSpPr>
        <p:spPr bwMode="auto">
          <a:xfrm>
            <a:off x="6096000" y="2590800"/>
            <a:ext cx="1752600" cy="4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a:latin typeface="Times New Roman" panose="02020603050405020304" pitchFamily="18" charset="0"/>
              </a:rPr>
              <a:t>结果检验：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45"/>
                                        </p:tgtEl>
                                        <p:attrNameLst>
                                          <p:attrName>style.visibility</p:attrName>
                                        </p:attrNameLst>
                                      </p:cBhvr>
                                      <p:to>
                                        <p:strVal val="visible"/>
                                      </p:to>
                                    </p:set>
                                    <p:animEffect transition="in" filter="blinds(horizontal)">
                                      <p:cBhvr>
                                        <p:cTn id="7" dur="500"/>
                                        <p:tgtEl>
                                          <p:spTgt spid="655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093">
                                            <p:txEl>
                                              <p:pRg st="0" end="0"/>
                                            </p:txEl>
                                          </p:spTgt>
                                        </p:tgtEl>
                                        <p:attrNameLst>
                                          <p:attrName>style.visibility</p:attrName>
                                        </p:attrNameLst>
                                      </p:cBhvr>
                                      <p:to>
                                        <p:strVal val="visible"/>
                                      </p:to>
                                    </p:set>
                                    <p:animEffect transition="in" filter="blinds(horizontal)">
                                      <p:cBhvr>
                                        <p:cTn id="17" dur="500"/>
                                        <p:tgtEl>
                                          <p:spTgt spid="89093">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9093">
                                            <p:txEl>
                                              <p:pRg st="1" end="1"/>
                                            </p:txEl>
                                          </p:spTgt>
                                        </p:tgtEl>
                                        <p:attrNameLst>
                                          <p:attrName>style.visibility</p:attrName>
                                        </p:attrNameLst>
                                      </p:cBhvr>
                                      <p:to>
                                        <p:strVal val="visible"/>
                                      </p:to>
                                    </p:set>
                                    <p:animEffect transition="in" filter="blinds(horizontal)">
                                      <p:cBhvr>
                                        <p:cTn id="20" dur="500"/>
                                        <p:tgtEl>
                                          <p:spTgt spid="89093">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9093">
                                            <p:txEl>
                                              <p:pRg st="2" end="2"/>
                                            </p:txEl>
                                          </p:spTgt>
                                        </p:tgtEl>
                                        <p:attrNameLst>
                                          <p:attrName>style.visibility</p:attrName>
                                        </p:attrNameLst>
                                      </p:cBhvr>
                                      <p:to>
                                        <p:strVal val="visible"/>
                                      </p:to>
                                    </p:set>
                                    <p:animEffect transition="in" filter="blinds(horizontal)">
                                      <p:cBhvr>
                                        <p:cTn id="25" dur="500"/>
                                        <p:tgtEl>
                                          <p:spTgt spid="8909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89093">
                                            <p:txEl>
                                              <p:pRg st="3" end="3"/>
                                            </p:txEl>
                                          </p:spTgt>
                                        </p:tgtEl>
                                        <p:attrNameLst>
                                          <p:attrName>style.visibility</p:attrName>
                                        </p:attrNameLst>
                                      </p:cBhvr>
                                      <p:to>
                                        <p:strVal val="visible"/>
                                      </p:to>
                                    </p:set>
                                    <p:animEffect transition="in" filter="blinds(horizontal)">
                                      <p:cBhvr>
                                        <p:cTn id="28" dur="500"/>
                                        <p:tgtEl>
                                          <p:spTgt spid="890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Text Box 3">
            <a:extLst>
              <a:ext uri="{FF2B5EF4-FFF2-40B4-BE49-F238E27FC236}">
                <a16:creationId xmlns:a16="http://schemas.microsoft.com/office/drawing/2014/main" id="{5431C20B-C977-4D98-8073-AFD76847D3A7}"/>
              </a:ext>
            </a:extLst>
          </p:cNvPr>
          <p:cNvSpPr txBox="1">
            <a:spLocks noChangeArrowheads="1"/>
          </p:cNvSpPr>
          <p:nvPr/>
        </p:nvSpPr>
        <p:spPr bwMode="auto">
          <a:xfrm>
            <a:off x="581025" y="1676400"/>
            <a:ext cx="7191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t>（</a:t>
            </a:r>
            <a:r>
              <a:rPr lang="en-US" altLang="zh-CN" sz="2800" b="1" dirty="0"/>
              <a:t>1</a:t>
            </a:r>
            <a:r>
              <a:rPr lang="zh-CN" altLang="en-US" sz="2800" b="1" dirty="0"/>
              <a:t>）变换的原理</a:t>
            </a:r>
          </a:p>
        </p:txBody>
      </p:sp>
      <p:sp>
        <p:nvSpPr>
          <p:cNvPr id="27656" name="标题 7">
            <a:extLst>
              <a:ext uri="{FF2B5EF4-FFF2-40B4-BE49-F238E27FC236}">
                <a16:creationId xmlns:a16="http://schemas.microsoft.com/office/drawing/2014/main" id="{2F716827-F1D7-4B6B-8CE7-DD111BEEA3B4}"/>
              </a:ext>
            </a:extLst>
          </p:cNvPr>
          <p:cNvSpPr>
            <a:spLocks noGrp="1"/>
          </p:cNvSpPr>
          <p:nvPr>
            <p:ph type="title"/>
          </p:nvPr>
        </p:nvSpPr>
        <p:spPr/>
        <p:txBody>
          <a:bodyPr/>
          <a:lstStyle/>
          <a:p>
            <a:r>
              <a:rPr lang="en-US" altLang="zh-CN" sz="4000"/>
              <a:t>4.2.3 </a:t>
            </a:r>
            <a:r>
              <a:rPr lang="zh-CN" altLang="en-US" sz="4000"/>
              <a:t>模拟带阻滤波器的设计</a:t>
            </a:r>
          </a:p>
        </p:txBody>
      </p:sp>
      <p:pic>
        <p:nvPicPr>
          <p:cNvPr id="18440" name="Object 8">
            <a:extLst>
              <a:ext uri="{FF2B5EF4-FFF2-40B4-BE49-F238E27FC236}">
                <a16:creationId xmlns:a16="http://schemas.microsoft.com/office/drawing/2014/main" id="{3A6FB861-D35E-476F-9D3B-D4C1D0B51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752600"/>
            <a:ext cx="144780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Object 10">
            <a:extLst>
              <a:ext uri="{FF2B5EF4-FFF2-40B4-BE49-F238E27FC236}">
                <a16:creationId xmlns:a16="http://schemas.microsoft.com/office/drawing/2014/main" id="{B18FC172-2D91-45CE-AF62-73B7C2EEA530}"/>
              </a:ext>
            </a:extLst>
          </p:cNvPr>
          <p:cNvGraphicFramePr>
            <a:graphicFrameLocks noChangeAspect="1"/>
          </p:cNvGraphicFramePr>
          <p:nvPr/>
        </p:nvGraphicFramePr>
        <p:xfrm>
          <a:off x="2971800" y="3163888"/>
          <a:ext cx="1484313" cy="417512"/>
        </p:xfrm>
        <a:graphic>
          <a:graphicData uri="http://schemas.openxmlformats.org/presentationml/2006/ole">
            <mc:AlternateContent xmlns:mc="http://schemas.openxmlformats.org/markup-compatibility/2006">
              <mc:Choice xmlns:v="urn:schemas-microsoft-com:vml" Requires="v">
                <p:oleObj spid="_x0000_s28157" name="Equation" r:id="rId4" imgW="19507200" imgH="5486400" progId="Equation.DSMT4">
                  <p:embed/>
                </p:oleObj>
              </mc:Choice>
              <mc:Fallback>
                <p:oleObj name="Equation" r:id="rId4" imgW="19507200" imgH="5486400" progId="Equation.DSMT4">
                  <p:embed/>
                  <p:pic>
                    <p:nvPicPr>
                      <p:cNvPr id="0" name="Picture 2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163888"/>
                        <a:ext cx="1484313" cy="417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a:extLst>
              <a:ext uri="{FF2B5EF4-FFF2-40B4-BE49-F238E27FC236}">
                <a16:creationId xmlns:a16="http://schemas.microsoft.com/office/drawing/2014/main" id="{A0C7D2E3-FD19-4504-8161-F20AC27C27CA}"/>
              </a:ext>
            </a:extLst>
          </p:cNvPr>
          <p:cNvSpPr txBox="1">
            <a:spLocks noChangeArrowheads="1"/>
          </p:cNvSpPr>
          <p:nvPr/>
        </p:nvSpPr>
        <p:spPr bwMode="auto">
          <a:xfrm>
            <a:off x="685800" y="3119438"/>
            <a:ext cx="274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其中：阻带宽度</a:t>
            </a:r>
          </a:p>
        </p:txBody>
      </p:sp>
      <p:graphicFrame>
        <p:nvGraphicFramePr>
          <p:cNvPr id="12" name="Object 3">
            <a:extLst>
              <a:ext uri="{FF2B5EF4-FFF2-40B4-BE49-F238E27FC236}">
                <a16:creationId xmlns:a16="http://schemas.microsoft.com/office/drawing/2014/main" id="{8340FAD0-1CC7-491E-8F7C-81B9503228D6}"/>
              </a:ext>
            </a:extLst>
          </p:cNvPr>
          <p:cNvGraphicFramePr>
            <a:graphicFrameLocks noChangeAspect="1"/>
          </p:cNvGraphicFramePr>
          <p:nvPr/>
        </p:nvGraphicFramePr>
        <p:xfrm>
          <a:off x="6270625" y="3101975"/>
          <a:ext cx="1530350" cy="485775"/>
        </p:xfrm>
        <a:graphic>
          <a:graphicData uri="http://schemas.openxmlformats.org/presentationml/2006/ole">
            <mc:AlternateContent xmlns:mc="http://schemas.openxmlformats.org/markup-compatibility/2006">
              <mc:Choice xmlns:v="urn:schemas-microsoft-com:vml" Requires="v">
                <p:oleObj spid="_x0000_s28158" name="Equation" r:id="rId6" imgW="20116800" imgH="6400800" progId="Equation.DSMT4">
                  <p:embed/>
                </p:oleObj>
              </mc:Choice>
              <mc:Fallback>
                <p:oleObj name="Equation" r:id="rId6" imgW="20116800" imgH="6400800" progId="Equation.DSMT4">
                  <p:embed/>
                  <p:pic>
                    <p:nvPicPr>
                      <p:cNvPr id="0" name="Picture 2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0625" y="3101975"/>
                        <a:ext cx="1530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4421D599-8975-488D-AD29-C6FFBAE35E3E}"/>
              </a:ext>
            </a:extLst>
          </p:cNvPr>
          <p:cNvSpPr txBox="1">
            <a:spLocks noChangeArrowheads="1"/>
          </p:cNvSpPr>
          <p:nvPr/>
        </p:nvSpPr>
        <p:spPr bwMode="auto">
          <a:xfrm>
            <a:off x="4953000" y="3124200"/>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中心频率</a:t>
            </a:r>
          </a:p>
        </p:txBody>
      </p:sp>
      <p:sp>
        <p:nvSpPr>
          <p:cNvPr id="14" name="TextBox 13">
            <a:extLst>
              <a:ext uri="{FF2B5EF4-FFF2-40B4-BE49-F238E27FC236}">
                <a16:creationId xmlns:a16="http://schemas.microsoft.com/office/drawing/2014/main" id="{77F9EBDD-4B13-4BAB-B5E0-532C71D0E9E2}"/>
              </a:ext>
            </a:extLst>
          </p:cNvPr>
          <p:cNvSpPr txBox="1">
            <a:spLocks noChangeArrowheads="1"/>
          </p:cNvSpPr>
          <p:nvPr/>
        </p:nvSpPr>
        <p:spPr bwMode="auto">
          <a:xfrm>
            <a:off x="838200" y="3886200"/>
            <a:ext cx="396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将                        代入得</a:t>
            </a:r>
          </a:p>
        </p:txBody>
      </p:sp>
      <p:graphicFrame>
        <p:nvGraphicFramePr>
          <p:cNvPr id="15" name="Object 12">
            <a:extLst>
              <a:ext uri="{FF2B5EF4-FFF2-40B4-BE49-F238E27FC236}">
                <a16:creationId xmlns:a16="http://schemas.microsoft.com/office/drawing/2014/main" id="{D587C30F-EEA1-4D71-816F-8115FF3EA05A}"/>
              </a:ext>
            </a:extLst>
          </p:cNvPr>
          <p:cNvGraphicFramePr>
            <a:graphicFrameLocks noChangeAspect="1"/>
          </p:cNvGraphicFramePr>
          <p:nvPr/>
        </p:nvGraphicFramePr>
        <p:xfrm>
          <a:off x="1339850" y="3962400"/>
          <a:ext cx="1860550" cy="382588"/>
        </p:xfrm>
        <a:graphic>
          <a:graphicData uri="http://schemas.openxmlformats.org/presentationml/2006/ole">
            <mc:AlternateContent xmlns:mc="http://schemas.openxmlformats.org/markup-compatibility/2006">
              <mc:Choice xmlns:v="urn:schemas-microsoft-com:vml" Requires="v">
                <p:oleObj spid="_x0000_s28159" name="Equation" r:id="rId8" imgW="22250400" imgH="4572000" progId="Equation.DSMT4">
                  <p:embed/>
                </p:oleObj>
              </mc:Choice>
              <mc:Fallback>
                <p:oleObj name="Equation" r:id="rId8" imgW="22250400" imgH="4572000" progId="Equation.DSMT4">
                  <p:embed/>
                  <p:pic>
                    <p:nvPicPr>
                      <p:cNvPr id="0" name="Picture 2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9850" y="3962400"/>
                        <a:ext cx="186055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a:extLst>
              <a:ext uri="{FF2B5EF4-FFF2-40B4-BE49-F238E27FC236}">
                <a16:creationId xmlns:a16="http://schemas.microsoft.com/office/drawing/2014/main" id="{E6A7CD49-6D5D-4CBB-9B1E-574B14200EAA}"/>
              </a:ext>
            </a:extLst>
          </p:cNvPr>
          <p:cNvSpPr txBox="1">
            <a:spLocks noChangeArrowheads="1"/>
          </p:cNvSpPr>
          <p:nvPr/>
        </p:nvSpPr>
        <p:spPr bwMode="auto">
          <a:xfrm>
            <a:off x="1524000" y="4872038"/>
            <a:ext cx="1981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也可表示为</a:t>
            </a:r>
          </a:p>
        </p:txBody>
      </p:sp>
      <p:graphicFrame>
        <p:nvGraphicFramePr>
          <p:cNvPr id="17" name="Object 15">
            <a:extLst>
              <a:ext uri="{FF2B5EF4-FFF2-40B4-BE49-F238E27FC236}">
                <a16:creationId xmlns:a16="http://schemas.microsoft.com/office/drawing/2014/main" id="{F2253AE6-19C8-4339-82EF-CCF63E253A10}"/>
              </a:ext>
            </a:extLst>
          </p:cNvPr>
          <p:cNvGraphicFramePr>
            <a:graphicFrameLocks noChangeAspect="1"/>
          </p:cNvGraphicFramePr>
          <p:nvPr/>
        </p:nvGraphicFramePr>
        <p:xfrm>
          <a:off x="3454400" y="4778375"/>
          <a:ext cx="1593850" cy="860425"/>
        </p:xfrm>
        <a:graphic>
          <a:graphicData uri="http://schemas.openxmlformats.org/presentationml/2006/ole">
            <mc:AlternateContent xmlns:mc="http://schemas.openxmlformats.org/markup-compatibility/2006">
              <mc:Choice xmlns:v="urn:schemas-microsoft-com:vml" Requires="v">
                <p:oleObj spid="_x0000_s28160" name="Equation" r:id="rId10" imgW="19202400" imgH="10363200" progId="Equation.DSMT4">
                  <p:embed/>
                </p:oleObj>
              </mc:Choice>
              <mc:Fallback>
                <p:oleObj name="Equation" r:id="rId10" imgW="19202400" imgH="10363200" progId="Equation.DSMT4">
                  <p:embed/>
                  <p:pic>
                    <p:nvPicPr>
                      <p:cNvPr id="0" name="Picture 2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4400" y="4778375"/>
                        <a:ext cx="159385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3">
            <a:extLst>
              <a:ext uri="{FF2B5EF4-FFF2-40B4-BE49-F238E27FC236}">
                <a16:creationId xmlns:a16="http://schemas.microsoft.com/office/drawing/2014/main" id="{50E150DA-D39C-4B99-98FF-042363464E09}"/>
              </a:ext>
            </a:extLst>
          </p:cNvPr>
          <p:cNvGraphicFramePr>
            <a:graphicFrameLocks noChangeAspect="1"/>
          </p:cNvGraphicFramePr>
          <p:nvPr/>
        </p:nvGraphicFramePr>
        <p:xfrm>
          <a:off x="4430713" y="3787775"/>
          <a:ext cx="1771650" cy="860425"/>
        </p:xfrm>
        <a:graphic>
          <a:graphicData uri="http://schemas.openxmlformats.org/presentationml/2006/ole">
            <mc:AlternateContent xmlns:mc="http://schemas.openxmlformats.org/markup-compatibility/2006">
              <mc:Choice xmlns:v="urn:schemas-microsoft-com:vml" Requires="v">
                <p:oleObj spid="_x0000_s28161" name="Equation" r:id="rId12" imgW="21336000" imgH="10363200" progId="Equation.DSMT4">
                  <p:embed/>
                </p:oleObj>
              </mc:Choice>
              <mc:Fallback>
                <p:oleObj name="Equation" r:id="rId12" imgW="21336000" imgH="10363200" progId="Equation.DSMT4">
                  <p:embed/>
                  <p:pic>
                    <p:nvPicPr>
                      <p:cNvPr id="0" name="Picture 2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30713" y="3787775"/>
                        <a:ext cx="177165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blinds(horizontal)">
                                      <p:cBhvr>
                                        <p:cTn id="7" dur="500"/>
                                        <p:tgtEl>
                                          <p:spTgt spid="184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par>
                                <p:cTn id="21" presetID="3" presetClass="entr" presetSubtype="1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vertical)">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linds(vertical)">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a:extLst>
              <a:ext uri="{FF2B5EF4-FFF2-40B4-BE49-F238E27FC236}">
                <a16:creationId xmlns:a16="http://schemas.microsoft.com/office/drawing/2014/main" id="{432B4317-F255-4677-991D-37F70CC7092C}"/>
              </a:ext>
            </a:extLst>
          </p:cNvPr>
          <p:cNvSpPr txBox="1">
            <a:spLocks noChangeArrowheads="1"/>
          </p:cNvSpPr>
          <p:nvPr/>
        </p:nvSpPr>
        <p:spPr bwMode="auto">
          <a:xfrm>
            <a:off x="304800" y="1905000"/>
            <a:ext cx="883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① 由带阻滤波器阻带的上下截频确定变换式中的参数</a:t>
            </a:r>
          </a:p>
        </p:txBody>
      </p:sp>
      <p:graphicFrame>
        <p:nvGraphicFramePr>
          <p:cNvPr id="51205" name="Object 5">
            <a:extLst>
              <a:ext uri="{FF2B5EF4-FFF2-40B4-BE49-F238E27FC236}">
                <a16:creationId xmlns:a16="http://schemas.microsoft.com/office/drawing/2014/main" id="{AD93BC2F-3224-4D45-96BA-8708AA74C703}"/>
              </a:ext>
            </a:extLst>
          </p:cNvPr>
          <p:cNvGraphicFramePr>
            <a:graphicFrameLocks noChangeAspect="1"/>
          </p:cNvGraphicFramePr>
          <p:nvPr/>
        </p:nvGraphicFramePr>
        <p:xfrm>
          <a:off x="2109788" y="2541588"/>
          <a:ext cx="2098675" cy="485775"/>
        </p:xfrm>
        <a:graphic>
          <a:graphicData uri="http://schemas.openxmlformats.org/presentationml/2006/ole">
            <mc:AlternateContent xmlns:mc="http://schemas.openxmlformats.org/markup-compatibility/2006">
              <mc:Choice xmlns:v="urn:schemas-microsoft-com:vml" Requires="v">
                <p:oleObj spid="_x0000_s29477" r:id="rId3" imgW="18897600" imgH="4876800" progId="Equation.3">
                  <p:embed/>
                </p:oleObj>
              </mc:Choice>
              <mc:Fallback>
                <p:oleObj r:id="rId3" imgW="18897600" imgH="4876800" progId="Equation.3">
                  <p:embed/>
                  <p:pic>
                    <p:nvPicPr>
                      <p:cNvPr id="0" name="Picture 3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2541588"/>
                        <a:ext cx="2098675" cy="4857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a:extLst>
              <a:ext uri="{FF2B5EF4-FFF2-40B4-BE49-F238E27FC236}">
                <a16:creationId xmlns:a16="http://schemas.microsoft.com/office/drawing/2014/main" id="{BAD0B50B-49FC-4D38-829C-C6BCD03783A5}"/>
              </a:ext>
            </a:extLst>
          </p:cNvPr>
          <p:cNvGraphicFramePr>
            <a:graphicFrameLocks noChangeAspect="1"/>
          </p:cNvGraphicFramePr>
          <p:nvPr/>
        </p:nvGraphicFramePr>
        <p:xfrm>
          <a:off x="4751388" y="2481263"/>
          <a:ext cx="1908175" cy="546100"/>
        </p:xfrm>
        <a:graphic>
          <a:graphicData uri="http://schemas.openxmlformats.org/presentationml/2006/ole">
            <mc:AlternateContent xmlns:mc="http://schemas.openxmlformats.org/markup-compatibility/2006">
              <mc:Choice xmlns:v="urn:schemas-microsoft-com:vml" Requires="v">
                <p:oleObj spid="_x0000_s29478" r:id="rId5" imgW="17068800" imgH="5486400" progId="Equation.3">
                  <p:embed/>
                </p:oleObj>
              </mc:Choice>
              <mc:Fallback>
                <p:oleObj r:id="rId5" imgW="17068800" imgH="5486400" progId="Equation.3">
                  <p:embed/>
                  <p:pic>
                    <p:nvPicPr>
                      <p:cNvPr id="0" name="Picture 3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88" y="2481263"/>
                        <a:ext cx="1908175" cy="5461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7" name="Text Box 7">
            <a:extLst>
              <a:ext uri="{FF2B5EF4-FFF2-40B4-BE49-F238E27FC236}">
                <a16:creationId xmlns:a16="http://schemas.microsoft.com/office/drawing/2014/main" id="{7FC5E28E-23F1-47BA-9C01-CB6CDD199034}"/>
              </a:ext>
            </a:extLst>
          </p:cNvPr>
          <p:cNvSpPr txBox="1">
            <a:spLocks noChangeArrowheads="1"/>
          </p:cNvSpPr>
          <p:nvPr/>
        </p:nvSpPr>
        <p:spPr bwMode="auto">
          <a:xfrm>
            <a:off x="306388" y="3057525"/>
            <a:ext cx="728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② 确定原型低通滤波器的通、阻带截频</a:t>
            </a:r>
          </a:p>
        </p:txBody>
      </p:sp>
      <p:graphicFrame>
        <p:nvGraphicFramePr>
          <p:cNvPr id="51208" name="Object 8">
            <a:extLst>
              <a:ext uri="{FF2B5EF4-FFF2-40B4-BE49-F238E27FC236}">
                <a16:creationId xmlns:a16="http://schemas.microsoft.com/office/drawing/2014/main" id="{8085B4F5-69F9-4F50-AAB0-06539EE35564}"/>
              </a:ext>
            </a:extLst>
          </p:cNvPr>
          <p:cNvGraphicFramePr>
            <a:graphicFrameLocks noChangeAspect="1"/>
          </p:cNvGraphicFramePr>
          <p:nvPr/>
        </p:nvGraphicFramePr>
        <p:xfrm>
          <a:off x="6973888" y="2914650"/>
          <a:ext cx="1774825" cy="860425"/>
        </p:xfrm>
        <a:graphic>
          <a:graphicData uri="http://schemas.openxmlformats.org/presentationml/2006/ole">
            <mc:AlternateContent xmlns:mc="http://schemas.openxmlformats.org/markup-compatibility/2006">
              <mc:Choice xmlns:v="urn:schemas-microsoft-com:vml" Requires="v">
                <p:oleObj spid="_x0000_s29479" name="Equation" r:id="rId7" imgW="19202400" imgH="10363200" progId="Equation.DSMT4">
                  <p:embed/>
                </p:oleObj>
              </mc:Choice>
              <mc:Fallback>
                <p:oleObj name="Equation" r:id="rId7" imgW="19202400" imgH="10363200" progId="Equation.DSMT4">
                  <p:embed/>
                  <p:pic>
                    <p:nvPicPr>
                      <p:cNvPr id="0" name="Picture 3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73888" y="2914650"/>
                        <a:ext cx="1774825" cy="8604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a:extLst>
              <a:ext uri="{FF2B5EF4-FFF2-40B4-BE49-F238E27FC236}">
                <a16:creationId xmlns:a16="http://schemas.microsoft.com/office/drawing/2014/main" id="{DF78667A-1D79-4BE9-A8E7-5D7027AF52AE}"/>
              </a:ext>
            </a:extLst>
          </p:cNvPr>
          <p:cNvGraphicFramePr>
            <a:graphicFrameLocks noChangeAspect="1"/>
          </p:cNvGraphicFramePr>
          <p:nvPr/>
        </p:nvGraphicFramePr>
        <p:xfrm>
          <a:off x="808038" y="3635375"/>
          <a:ext cx="3286125" cy="944563"/>
        </p:xfrm>
        <a:graphic>
          <a:graphicData uri="http://schemas.openxmlformats.org/presentationml/2006/ole">
            <mc:AlternateContent xmlns:mc="http://schemas.openxmlformats.org/markup-compatibility/2006">
              <mc:Choice xmlns:v="urn:schemas-microsoft-com:vml" Requires="v">
                <p:oleObj spid="_x0000_s29480" name="Equation" r:id="rId9" imgW="35966400" imgH="10363200" progId="Equation.DSMT4">
                  <p:embed/>
                </p:oleObj>
              </mc:Choice>
              <mc:Fallback>
                <p:oleObj name="Equation" r:id="rId9" imgW="35966400" imgH="10363200" progId="Equation.DSMT4">
                  <p:embed/>
                  <p:pic>
                    <p:nvPicPr>
                      <p:cNvPr id="0" name="Picture 3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8038" y="3635375"/>
                        <a:ext cx="3286125" cy="94456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0" name="Object 10">
            <a:extLst>
              <a:ext uri="{FF2B5EF4-FFF2-40B4-BE49-F238E27FC236}">
                <a16:creationId xmlns:a16="http://schemas.microsoft.com/office/drawing/2014/main" id="{CF6DA43C-FA90-49B3-83F8-CA549EB9D308}"/>
              </a:ext>
            </a:extLst>
          </p:cNvPr>
          <p:cNvGraphicFramePr>
            <a:graphicFrameLocks noChangeAspect="1"/>
          </p:cNvGraphicFramePr>
          <p:nvPr/>
        </p:nvGraphicFramePr>
        <p:xfrm>
          <a:off x="4552950" y="3633788"/>
          <a:ext cx="3098800" cy="949325"/>
        </p:xfrm>
        <a:graphic>
          <a:graphicData uri="http://schemas.openxmlformats.org/presentationml/2006/ole">
            <mc:AlternateContent xmlns:mc="http://schemas.openxmlformats.org/markup-compatibility/2006">
              <mc:Choice xmlns:v="urn:schemas-microsoft-com:vml" Requires="v">
                <p:oleObj spid="_x0000_s29481" name="Equation" r:id="rId11" imgW="33832800" imgH="10363200" progId="Equation.DSMT4">
                  <p:embed/>
                </p:oleObj>
              </mc:Choice>
              <mc:Fallback>
                <p:oleObj name="Equation" r:id="rId11" imgW="33832800" imgH="10363200" progId="Equation.DSMT4">
                  <p:embed/>
                  <p:pic>
                    <p:nvPicPr>
                      <p:cNvPr id="0" name="Picture 38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2950" y="3633788"/>
                        <a:ext cx="3098800" cy="9493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11">
            <a:extLst>
              <a:ext uri="{FF2B5EF4-FFF2-40B4-BE49-F238E27FC236}">
                <a16:creationId xmlns:a16="http://schemas.microsoft.com/office/drawing/2014/main" id="{73100E32-B6D5-4E52-B7B8-0B998B1C44E5}"/>
              </a:ext>
            </a:extLst>
          </p:cNvPr>
          <p:cNvGraphicFramePr>
            <a:graphicFrameLocks noChangeAspect="1"/>
          </p:cNvGraphicFramePr>
          <p:nvPr/>
        </p:nvGraphicFramePr>
        <p:xfrm>
          <a:off x="860425" y="4545013"/>
          <a:ext cx="2670175" cy="1030287"/>
        </p:xfrm>
        <a:graphic>
          <a:graphicData uri="http://schemas.openxmlformats.org/presentationml/2006/ole">
            <mc:AlternateContent xmlns:mc="http://schemas.openxmlformats.org/markup-compatibility/2006">
              <mc:Choice xmlns:v="urn:schemas-microsoft-com:vml" Requires="v">
                <p:oleObj spid="_x0000_s29482" name="Equation" r:id="rId13" imgW="29260800" imgH="11277600" progId="Equation.DSMT4">
                  <p:embed/>
                </p:oleObj>
              </mc:Choice>
              <mc:Fallback>
                <p:oleObj name="Equation" r:id="rId13" imgW="29260800" imgH="11277600" progId="Equation.DSMT4">
                  <p:embed/>
                  <p:pic>
                    <p:nvPicPr>
                      <p:cNvPr id="0" name="Picture 38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0425" y="4545013"/>
                        <a:ext cx="2670175" cy="10302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2" name="Object 12">
            <a:extLst>
              <a:ext uri="{FF2B5EF4-FFF2-40B4-BE49-F238E27FC236}">
                <a16:creationId xmlns:a16="http://schemas.microsoft.com/office/drawing/2014/main" id="{5762E8AD-A637-45FC-81D5-AB902EFCCC40}"/>
              </a:ext>
            </a:extLst>
          </p:cNvPr>
          <p:cNvGraphicFramePr>
            <a:graphicFrameLocks noChangeAspect="1"/>
          </p:cNvGraphicFramePr>
          <p:nvPr/>
        </p:nvGraphicFramePr>
        <p:xfrm>
          <a:off x="5024438" y="4545013"/>
          <a:ext cx="2725737" cy="1030287"/>
        </p:xfrm>
        <a:graphic>
          <a:graphicData uri="http://schemas.openxmlformats.org/presentationml/2006/ole">
            <mc:AlternateContent xmlns:mc="http://schemas.openxmlformats.org/markup-compatibility/2006">
              <mc:Choice xmlns:v="urn:schemas-microsoft-com:vml" Requires="v">
                <p:oleObj spid="_x0000_s29483" name="Equation" r:id="rId15" imgW="29870400" imgH="11277600" progId="Equation.DSMT4">
                  <p:embed/>
                </p:oleObj>
              </mc:Choice>
              <mc:Fallback>
                <p:oleObj name="Equation" r:id="rId15" imgW="29870400" imgH="11277600" progId="Equation.DSMT4">
                  <p:embed/>
                  <p:pic>
                    <p:nvPicPr>
                      <p:cNvPr id="0" name="Picture 38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4438" y="4545013"/>
                        <a:ext cx="2725737" cy="10302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3" name="Object 13">
            <a:extLst>
              <a:ext uri="{FF2B5EF4-FFF2-40B4-BE49-F238E27FC236}">
                <a16:creationId xmlns:a16="http://schemas.microsoft.com/office/drawing/2014/main" id="{0D804F1F-92B5-4978-A330-17E04A76CA0B}"/>
              </a:ext>
            </a:extLst>
          </p:cNvPr>
          <p:cNvGraphicFramePr>
            <a:graphicFrameLocks noChangeAspect="1"/>
          </p:cNvGraphicFramePr>
          <p:nvPr/>
        </p:nvGraphicFramePr>
        <p:xfrm>
          <a:off x="3195638" y="5578475"/>
          <a:ext cx="2838450" cy="611188"/>
        </p:xfrm>
        <a:graphic>
          <a:graphicData uri="http://schemas.openxmlformats.org/presentationml/2006/ole">
            <mc:AlternateContent xmlns:mc="http://schemas.openxmlformats.org/markup-compatibility/2006">
              <mc:Choice xmlns:v="urn:schemas-microsoft-com:vml" Requires="v">
                <p:oleObj spid="_x0000_s29484" name="Equation" r:id="rId17" imgW="31089600" imgH="6705600" progId="Equation.DSMT4">
                  <p:embed/>
                </p:oleObj>
              </mc:Choice>
              <mc:Fallback>
                <p:oleObj name="Equation" r:id="rId17" imgW="31089600" imgH="6705600" progId="Equation.DSMT4">
                  <p:embed/>
                  <p:pic>
                    <p:nvPicPr>
                      <p:cNvPr id="0" name="Picture 38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95638" y="5578475"/>
                        <a:ext cx="2838450" cy="611188"/>
                      </a:xfrm>
                      <a:prstGeom prst="rect">
                        <a:avLst/>
                      </a:prstGeom>
                      <a:noFill/>
                      <a:effectLst/>
                      <a:extLst>
                        <a:ext uri="{909E8E84-426E-40DD-AFC4-6F175D3DCCD1}">
                          <a14:hiddenFill xmlns:a14="http://schemas.microsoft.com/office/drawing/2010/main">
                            <a:solidFill>
                              <a:srgbClr val="FFFF99">
                                <a:alpha val="27843"/>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4" name="标题 13">
            <a:extLst>
              <a:ext uri="{FF2B5EF4-FFF2-40B4-BE49-F238E27FC236}">
                <a16:creationId xmlns:a16="http://schemas.microsoft.com/office/drawing/2014/main" id="{D407316E-D79A-4FD2-B47C-A77219CCB402}"/>
              </a:ext>
            </a:extLst>
          </p:cNvPr>
          <p:cNvSpPr>
            <a:spLocks noGrp="1"/>
          </p:cNvSpPr>
          <p:nvPr>
            <p:ph type="title"/>
          </p:nvPr>
        </p:nvSpPr>
        <p:spPr/>
        <p:txBody>
          <a:bodyPr/>
          <a:lstStyle/>
          <a:p>
            <a:r>
              <a:rPr lang="zh-CN" altLang="en-US" sz="3600"/>
              <a:t>（</a:t>
            </a:r>
            <a:r>
              <a:rPr lang="en-US" altLang="zh-CN" sz="3600"/>
              <a:t>2</a:t>
            </a:r>
            <a:r>
              <a:rPr lang="zh-CN" altLang="en-US" sz="3600"/>
              <a:t>）模拟带阻滤波器的设计步骤</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blinds(horizontal)">
                                      <p:cBhvr>
                                        <p:cTn id="7" dur="500"/>
                                        <p:tgtEl>
                                          <p:spTgt spid="51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blinds(horizontal)">
                                      <p:cBhvr>
                                        <p:cTn id="12" dur="500"/>
                                        <p:tgtEl>
                                          <p:spTgt spid="51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blinds(horizontal)">
                                      <p:cBhvr>
                                        <p:cTn id="17" dur="500"/>
                                        <p:tgtEl>
                                          <p:spTgt spid="51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7"/>
                                        </p:tgtEl>
                                        <p:attrNameLst>
                                          <p:attrName>style.visibility</p:attrName>
                                        </p:attrNameLst>
                                      </p:cBhvr>
                                      <p:to>
                                        <p:strVal val="visible"/>
                                      </p:to>
                                    </p:set>
                                    <p:animEffect transition="in" filter="blinds(horizontal)">
                                      <p:cBhvr>
                                        <p:cTn id="22" dur="500"/>
                                        <p:tgtEl>
                                          <p:spTgt spid="512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08"/>
                                        </p:tgtEl>
                                        <p:attrNameLst>
                                          <p:attrName>style.visibility</p:attrName>
                                        </p:attrNameLst>
                                      </p:cBhvr>
                                      <p:to>
                                        <p:strVal val="visible"/>
                                      </p:to>
                                    </p:set>
                                    <p:animEffect transition="in" filter="blinds(horizontal)">
                                      <p:cBhvr>
                                        <p:cTn id="27" dur="500"/>
                                        <p:tgtEl>
                                          <p:spTgt spid="512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09"/>
                                        </p:tgtEl>
                                        <p:attrNameLst>
                                          <p:attrName>style.visibility</p:attrName>
                                        </p:attrNameLst>
                                      </p:cBhvr>
                                      <p:to>
                                        <p:strVal val="visible"/>
                                      </p:to>
                                    </p:set>
                                    <p:animEffect transition="in" filter="blinds(horizontal)">
                                      <p:cBhvr>
                                        <p:cTn id="32" dur="500"/>
                                        <p:tgtEl>
                                          <p:spTgt spid="512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210"/>
                                        </p:tgtEl>
                                        <p:attrNameLst>
                                          <p:attrName>style.visibility</p:attrName>
                                        </p:attrNameLst>
                                      </p:cBhvr>
                                      <p:to>
                                        <p:strVal val="visible"/>
                                      </p:to>
                                    </p:set>
                                    <p:animEffect transition="in" filter="blinds(horizontal)">
                                      <p:cBhvr>
                                        <p:cTn id="37" dur="500"/>
                                        <p:tgtEl>
                                          <p:spTgt spid="512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1211"/>
                                        </p:tgtEl>
                                        <p:attrNameLst>
                                          <p:attrName>style.visibility</p:attrName>
                                        </p:attrNameLst>
                                      </p:cBhvr>
                                      <p:to>
                                        <p:strVal val="visible"/>
                                      </p:to>
                                    </p:set>
                                    <p:animEffect transition="in" filter="blinds(horizontal)">
                                      <p:cBhvr>
                                        <p:cTn id="42" dur="500"/>
                                        <p:tgtEl>
                                          <p:spTgt spid="512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1212"/>
                                        </p:tgtEl>
                                        <p:attrNameLst>
                                          <p:attrName>style.visibility</p:attrName>
                                        </p:attrNameLst>
                                      </p:cBhvr>
                                      <p:to>
                                        <p:strVal val="visible"/>
                                      </p:to>
                                    </p:set>
                                    <p:animEffect transition="in" filter="blinds(horizontal)">
                                      <p:cBhvr>
                                        <p:cTn id="47" dur="500"/>
                                        <p:tgtEl>
                                          <p:spTgt spid="512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1213"/>
                                        </p:tgtEl>
                                        <p:attrNameLst>
                                          <p:attrName>style.visibility</p:attrName>
                                        </p:attrNameLst>
                                      </p:cBhvr>
                                      <p:to>
                                        <p:strVal val="visible"/>
                                      </p:to>
                                    </p:set>
                                    <p:animEffect transition="in" filter="blinds(horizontal)">
                                      <p:cBhvr>
                                        <p:cTn id="52" dur="500"/>
                                        <p:tgtEl>
                                          <p:spTgt spid="5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0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4">
            <a:extLst>
              <a:ext uri="{FF2B5EF4-FFF2-40B4-BE49-F238E27FC236}">
                <a16:creationId xmlns:a16="http://schemas.microsoft.com/office/drawing/2014/main" id="{138A1E2F-DDC9-4427-B38A-E51BF1865CC4}"/>
              </a:ext>
            </a:extLst>
          </p:cNvPr>
          <p:cNvSpPr txBox="1">
            <a:spLocks noChangeArrowheads="1"/>
          </p:cNvSpPr>
          <p:nvPr/>
        </p:nvSpPr>
        <p:spPr bwMode="auto">
          <a:xfrm>
            <a:off x="611188" y="3263900"/>
            <a:ext cx="6934200" cy="519113"/>
          </a:xfrm>
          <a:prstGeom prst="rect">
            <a:avLst/>
          </a:prstGeom>
          <a:noFill/>
          <a:ln w="9525">
            <a:noFill/>
            <a:miter lim="800000"/>
            <a:headEnd/>
            <a:tailEnd/>
          </a:ln>
        </p:spPr>
        <p:txBody>
          <a:bodyPr>
            <a:spAutoFit/>
          </a:bodyPr>
          <a:lstStyle/>
          <a:p>
            <a:pPr>
              <a:spcBef>
                <a:spcPct val="50000"/>
              </a:spcBef>
              <a:defRPr/>
            </a:pPr>
            <a:r>
              <a:rPr lang="zh-CN" altLang="en-US" sz="2800" b="1">
                <a:latin typeface="+mj-lt"/>
              </a:rPr>
              <a:t>④ 将低通滤波器转换为带阻滤波器</a:t>
            </a:r>
            <a:r>
              <a:rPr lang="en-US" altLang="zh-CN" sz="2800" b="1" i="1">
                <a:latin typeface="+mj-lt"/>
              </a:rPr>
              <a:t>H</a:t>
            </a:r>
            <a:r>
              <a:rPr lang="en-US" altLang="zh-CN" sz="2800" b="1" baseline="-30000">
                <a:latin typeface="+mj-lt"/>
              </a:rPr>
              <a:t>BS</a:t>
            </a:r>
            <a:r>
              <a:rPr lang="en-US" altLang="zh-CN" sz="2800" b="1">
                <a:latin typeface="+mj-lt"/>
              </a:rPr>
              <a:t>(</a:t>
            </a:r>
            <a:r>
              <a:rPr lang="en-US" altLang="zh-CN" sz="2800" b="1" i="1">
                <a:latin typeface="+mj-lt"/>
              </a:rPr>
              <a:t>s</a:t>
            </a:r>
            <a:r>
              <a:rPr lang="en-US" altLang="zh-CN" sz="2800" b="1">
                <a:latin typeface="+mj-lt"/>
              </a:rPr>
              <a:t>) </a:t>
            </a:r>
          </a:p>
        </p:txBody>
      </p:sp>
      <p:graphicFrame>
        <p:nvGraphicFramePr>
          <p:cNvPr id="52229" name="Object 5">
            <a:extLst>
              <a:ext uri="{FF2B5EF4-FFF2-40B4-BE49-F238E27FC236}">
                <a16:creationId xmlns:a16="http://schemas.microsoft.com/office/drawing/2014/main" id="{D3CF9C90-AE48-42DB-99D1-79162FF90D05}"/>
              </a:ext>
            </a:extLst>
          </p:cNvPr>
          <p:cNvGraphicFramePr>
            <a:graphicFrameLocks noChangeAspect="1"/>
          </p:cNvGraphicFramePr>
          <p:nvPr/>
        </p:nvGraphicFramePr>
        <p:xfrm>
          <a:off x="2940050" y="4054475"/>
          <a:ext cx="3360738" cy="1309688"/>
        </p:xfrm>
        <a:graphic>
          <a:graphicData uri="http://schemas.openxmlformats.org/presentationml/2006/ole">
            <mc:AlternateContent xmlns:mc="http://schemas.openxmlformats.org/markup-compatibility/2006">
              <mc:Choice xmlns:v="urn:schemas-microsoft-com:vml" Requires="v">
                <p:oleObj spid="_x0000_s29901" r:id="rId3" imgW="33528000" imgH="13106400" progId="Equation.3">
                  <p:embed/>
                </p:oleObj>
              </mc:Choice>
              <mc:Fallback>
                <p:oleObj r:id="rId3" imgW="33528000" imgH="13106400" progId="Equation.3">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050" y="4054475"/>
                        <a:ext cx="3360738" cy="1309688"/>
                      </a:xfrm>
                      <a:prstGeom prst="rect">
                        <a:avLst/>
                      </a:prstGeom>
                      <a:noFill/>
                      <a:effectLst/>
                      <a:extLst>
                        <a:ext uri="{909E8E84-426E-40DD-AFC4-6F175D3DCCD1}">
                          <a14:hiddenFill xmlns:a14="http://schemas.microsoft.com/office/drawing/2010/main">
                            <a:solidFill>
                              <a:srgbClr val="FFFF99">
                                <a:alpha val="34901"/>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a:extLst>
              <a:ext uri="{FF2B5EF4-FFF2-40B4-BE49-F238E27FC236}">
                <a16:creationId xmlns:a16="http://schemas.microsoft.com/office/drawing/2014/main" id="{EC8FB039-081C-4A84-8176-54AB856F42A6}"/>
              </a:ext>
            </a:extLst>
          </p:cNvPr>
          <p:cNvGrpSpPr>
            <a:grpSpLocks/>
          </p:cNvGrpSpPr>
          <p:nvPr/>
        </p:nvGrpSpPr>
        <p:grpSpPr bwMode="auto">
          <a:xfrm>
            <a:off x="611188" y="1752600"/>
            <a:ext cx="8259762" cy="1152525"/>
            <a:chOff x="0" y="0"/>
            <a:chExt cx="5203" cy="726"/>
          </a:xfrm>
        </p:grpSpPr>
        <p:sp>
          <p:nvSpPr>
            <p:cNvPr id="28678" name="Text Box 7">
              <a:extLst>
                <a:ext uri="{FF2B5EF4-FFF2-40B4-BE49-F238E27FC236}">
                  <a16:creationId xmlns:a16="http://schemas.microsoft.com/office/drawing/2014/main" id="{E79CD01B-E17C-4C28-8485-5A6B68BB8F76}"/>
                </a:ext>
              </a:extLst>
            </p:cNvPr>
            <p:cNvSpPr txBox="1">
              <a:spLocks noChangeArrowheads="1"/>
            </p:cNvSpPr>
            <p:nvPr/>
          </p:nvSpPr>
          <p:spPr bwMode="auto">
            <a:xfrm>
              <a:off x="0" y="0"/>
              <a:ext cx="5203" cy="726"/>
            </a:xfrm>
            <a:prstGeom prst="rect">
              <a:avLst/>
            </a:prstGeom>
            <a:noFill/>
            <a:ln w="9525">
              <a:noFill/>
              <a:miter lim="800000"/>
              <a:headEnd/>
              <a:tailEnd/>
            </a:ln>
          </p:spPr>
          <p:txBody>
            <a:bodyPr>
              <a:spAutoFit/>
            </a:bodyPr>
            <a:lstStyle/>
            <a:p>
              <a:pPr marL="623888" indent="-623888">
                <a:lnSpc>
                  <a:spcPct val="130000"/>
                </a:lnSpc>
                <a:defRPr/>
              </a:pPr>
              <a:r>
                <a:rPr lang="zh-CN" altLang="en-US" sz="2800" b="1">
                  <a:latin typeface="+mj-lt"/>
                </a:rPr>
                <a:t>③ 设计通带截频为     、阻带截频为</a:t>
              </a:r>
              <a:r>
                <a:rPr lang="en-US" altLang="zh-CN" sz="2800" b="1">
                  <a:latin typeface="+mj-lt"/>
                </a:rPr>
                <a:t>1 (rad/s)</a:t>
              </a:r>
              <a:r>
                <a:rPr lang="zh-CN" altLang="en-US" sz="2800" b="1">
                  <a:latin typeface="+mj-lt"/>
                </a:rPr>
                <a:t>、通带衰减为</a:t>
              </a:r>
              <a:r>
                <a:rPr lang="en-US" altLang="zh-CN" sz="2800" b="1" i="1">
                  <a:latin typeface="+mj-lt"/>
                </a:rPr>
                <a:t>A</a:t>
              </a:r>
              <a:r>
                <a:rPr lang="en-US" altLang="zh-CN" sz="2800" b="1" baseline="-25000">
                  <a:latin typeface="+mj-lt"/>
                </a:rPr>
                <a:t>p </a:t>
              </a:r>
              <a:r>
                <a:rPr lang="en-US" altLang="zh-CN" sz="2800" b="1">
                  <a:latin typeface="+mj-lt"/>
                </a:rPr>
                <a:t>dB</a:t>
              </a:r>
              <a:r>
                <a:rPr lang="zh-CN" altLang="en-US" sz="2800" b="1">
                  <a:latin typeface="+mj-lt"/>
                </a:rPr>
                <a:t>、通带衰减为</a:t>
              </a:r>
              <a:r>
                <a:rPr lang="en-US" altLang="zh-CN" sz="2800" b="1" i="1">
                  <a:latin typeface="+mj-lt"/>
                </a:rPr>
                <a:t>A</a:t>
              </a:r>
              <a:r>
                <a:rPr lang="en-US" altLang="zh-CN" sz="2800" b="1" baseline="-25000">
                  <a:latin typeface="+mj-lt"/>
                </a:rPr>
                <a:t>s</a:t>
              </a:r>
              <a:r>
                <a:rPr lang="en-US" altLang="zh-CN" sz="2800" b="1">
                  <a:latin typeface="+mj-lt"/>
                </a:rPr>
                <a:t> dB</a:t>
              </a:r>
              <a:r>
                <a:rPr lang="zh-CN" altLang="en-US" sz="2800" b="1">
                  <a:latin typeface="+mj-lt"/>
                </a:rPr>
                <a:t>的低通滤波器</a:t>
              </a:r>
            </a:p>
          </p:txBody>
        </p:sp>
        <p:graphicFrame>
          <p:nvGraphicFramePr>
            <p:cNvPr id="29699" name="Object 8">
              <a:extLst>
                <a:ext uri="{FF2B5EF4-FFF2-40B4-BE49-F238E27FC236}">
                  <a16:creationId xmlns:a16="http://schemas.microsoft.com/office/drawing/2014/main" id="{7821F160-EEC1-4D8C-9F8B-A916FAEEB998}"/>
                </a:ext>
              </a:extLst>
            </p:cNvPr>
            <p:cNvGraphicFramePr>
              <a:graphicFrameLocks noChangeAspect="1"/>
            </p:cNvGraphicFramePr>
            <p:nvPr/>
          </p:nvGraphicFramePr>
          <p:xfrm>
            <a:off x="1919" y="44"/>
            <a:ext cx="266" cy="364"/>
          </p:xfrm>
          <a:graphic>
            <a:graphicData uri="http://schemas.openxmlformats.org/presentationml/2006/ole">
              <mc:AlternateContent xmlns:mc="http://schemas.openxmlformats.org/markup-compatibility/2006">
                <mc:Choice xmlns:v="urn:schemas-microsoft-com:vml" Requires="v">
                  <p:oleObj spid="_x0000_s29902" r:id="rId5" imgW="4572000" imgH="5791200" progId="Equation.3">
                    <p:embed/>
                  </p:oleObj>
                </mc:Choice>
                <mc:Fallback>
                  <p:oleObj r:id="rId5" imgW="4572000" imgH="5791200" progId="Equation.3">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 y="44"/>
                          <a:ext cx="266" cy="364"/>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8"/>
                                        </p:tgtEl>
                                        <p:attrNameLst>
                                          <p:attrName>style.visibility</p:attrName>
                                        </p:attrNameLst>
                                      </p:cBhvr>
                                      <p:to>
                                        <p:strVal val="visible"/>
                                      </p:to>
                                    </p:set>
                                    <p:animEffect transition="in" filter="blinds(horizontal)">
                                      <p:cBhvr>
                                        <p:cTn id="12" dur="500"/>
                                        <p:tgtEl>
                                          <p:spTgt spid="522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229"/>
                                        </p:tgtEl>
                                        <p:attrNameLst>
                                          <p:attrName>style.visibility</p:attrName>
                                        </p:attrNameLst>
                                      </p:cBhvr>
                                      <p:to>
                                        <p:strVal val="visible"/>
                                      </p:to>
                                    </p:set>
                                    <p:animEffect transition="in" filter="blinds(horizontal)">
                                      <p:cBhvr>
                                        <p:cTn id="17"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a:extLst>
              <a:ext uri="{FF2B5EF4-FFF2-40B4-BE49-F238E27FC236}">
                <a16:creationId xmlns:a16="http://schemas.microsoft.com/office/drawing/2014/main" id="{0A087A83-7D1E-478F-A336-ADFBBDB31576}"/>
              </a:ext>
            </a:extLst>
          </p:cNvPr>
          <p:cNvSpPr txBox="1">
            <a:spLocks noChangeArrowheads="1"/>
          </p:cNvSpPr>
          <p:nvPr/>
        </p:nvSpPr>
        <p:spPr bwMode="auto">
          <a:xfrm>
            <a:off x="395288" y="17732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解：</a:t>
            </a:r>
          </a:p>
        </p:txBody>
      </p:sp>
      <p:sp>
        <p:nvSpPr>
          <p:cNvPr id="53252" name="Text Box 4">
            <a:extLst>
              <a:ext uri="{FF2B5EF4-FFF2-40B4-BE49-F238E27FC236}">
                <a16:creationId xmlns:a16="http://schemas.microsoft.com/office/drawing/2014/main" id="{0D9BF1A2-D4B4-4250-B1A5-C9FC16EFA6B9}"/>
              </a:ext>
            </a:extLst>
          </p:cNvPr>
          <p:cNvSpPr txBox="1">
            <a:spLocks noChangeArrowheads="1"/>
          </p:cNvSpPr>
          <p:nvPr/>
        </p:nvSpPr>
        <p:spPr bwMode="auto">
          <a:xfrm>
            <a:off x="381000" y="2420938"/>
            <a:ext cx="8763000" cy="519112"/>
          </a:xfrm>
          <a:prstGeom prst="rect">
            <a:avLst/>
          </a:prstGeom>
          <a:noFill/>
          <a:ln w="9525">
            <a:noFill/>
            <a:miter lim="800000"/>
            <a:headEnd/>
            <a:tailEnd/>
          </a:ln>
        </p:spPr>
        <p:txBody>
          <a:bodyPr>
            <a:spAutoFit/>
          </a:bodyPr>
          <a:lstStyle/>
          <a:p>
            <a:pPr>
              <a:spcBef>
                <a:spcPct val="50000"/>
              </a:spcBef>
              <a:defRPr/>
            </a:pPr>
            <a:r>
              <a:rPr lang="en-US" altLang="zh-CN" sz="2800" b="1" dirty="0">
                <a:latin typeface="+mj-lt"/>
              </a:rPr>
              <a:t>(1)  </a:t>
            </a:r>
            <a:r>
              <a:rPr lang="zh-CN" altLang="en-US" sz="2800" b="1" dirty="0">
                <a:latin typeface="+mj-lt"/>
              </a:rPr>
              <a:t>由带阻滤波器阻带的上下截频确定变换式中的参数</a:t>
            </a:r>
          </a:p>
        </p:txBody>
      </p:sp>
      <p:graphicFrame>
        <p:nvGraphicFramePr>
          <p:cNvPr id="53253" name="Object 5">
            <a:extLst>
              <a:ext uri="{FF2B5EF4-FFF2-40B4-BE49-F238E27FC236}">
                <a16:creationId xmlns:a16="http://schemas.microsoft.com/office/drawing/2014/main" id="{FB59ACBC-6D0A-4ECE-AD0B-33E650DBB737}"/>
              </a:ext>
            </a:extLst>
          </p:cNvPr>
          <p:cNvGraphicFramePr>
            <a:graphicFrameLocks noChangeAspect="1"/>
          </p:cNvGraphicFramePr>
          <p:nvPr/>
        </p:nvGraphicFramePr>
        <p:xfrm>
          <a:off x="1295400" y="3092450"/>
          <a:ext cx="2674938" cy="485775"/>
        </p:xfrm>
        <a:graphic>
          <a:graphicData uri="http://schemas.openxmlformats.org/presentationml/2006/ole">
            <mc:AlternateContent xmlns:mc="http://schemas.openxmlformats.org/markup-compatibility/2006">
              <mc:Choice xmlns:v="urn:schemas-microsoft-com:vml" Requires="v">
                <p:oleObj spid="_x0000_s31330" r:id="rId3" imgW="24079200" imgH="4876800" progId="Equation.3">
                  <p:embed/>
                </p:oleObj>
              </mc:Choice>
              <mc:Fallback>
                <p:oleObj r:id="rId3" imgW="24079200" imgH="4876800" progId="Equation.3">
                  <p:embed/>
                  <p:pic>
                    <p:nvPicPr>
                      <p:cNvPr id="0" name="Picture 2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092450"/>
                        <a:ext cx="2674938" cy="4857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4" name="Object 6">
            <a:extLst>
              <a:ext uri="{FF2B5EF4-FFF2-40B4-BE49-F238E27FC236}">
                <a16:creationId xmlns:a16="http://schemas.microsoft.com/office/drawing/2014/main" id="{3D9403CE-B0C7-4AC0-8C54-14C6AE41860E}"/>
              </a:ext>
            </a:extLst>
          </p:cNvPr>
          <p:cNvGraphicFramePr>
            <a:graphicFrameLocks noChangeAspect="1"/>
          </p:cNvGraphicFramePr>
          <p:nvPr/>
        </p:nvGraphicFramePr>
        <p:xfrm>
          <a:off x="4624388" y="2997200"/>
          <a:ext cx="2787650" cy="571500"/>
        </p:xfrm>
        <a:graphic>
          <a:graphicData uri="http://schemas.openxmlformats.org/presentationml/2006/ole">
            <mc:AlternateContent xmlns:mc="http://schemas.openxmlformats.org/markup-compatibility/2006">
              <mc:Choice xmlns:v="urn:schemas-microsoft-com:vml" Requires="v">
                <p:oleObj spid="_x0000_s31331" name="公式" r:id="rId5" imgW="24993600" imgH="5791200" progId="Equation.3">
                  <p:embed/>
                </p:oleObj>
              </mc:Choice>
              <mc:Fallback>
                <p:oleObj name="公式" r:id="rId5" imgW="24993600" imgH="5791200" progId="Equation.3">
                  <p:embed/>
                  <p:pic>
                    <p:nvPicPr>
                      <p:cNvPr id="0" name="Picture 2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4388" y="2997200"/>
                        <a:ext cx="2787650" cy="5715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5" name="Text Box 7">
            <a:extLst>
              <a:ext uri="{FF2B5EF4-FFF2-40B4-BE49-F238E27FC236}">
                <a16:creationId xmlns:a16="http://schemas.microsoft.com/office/drawing/2014/main" id="{2A33A730-BBA2-40EA-8449-69D35DBE9FED}"/>
              </a:ext>
            </a:extLst>
          </p:cNvPr>
          <p:cNvSpPr txBox="1">
            <a:spLocks noChangeArrowheads="1"/>
          </p:cNvSpPr>
          <p:nvPr/>
        </p:nvSpPr>
        <p:spPr bwMode="auto">
          <a:xfrm>
            <a:off x="406400" y="3581400"/>
            <a:ext cx="7975600" cy="523875"/>
          </a:xfrm>
          <a:prstGeom prst="rect">
            <a:avLst/>
          </a:prstGeom>
          <a:noFill/>
          <a:ln w="9525">
            <a:noFill/>
            <a:miter lim="800000"/>
            <a:headEnd/>
            <a:tailEnd/>
          </a:ln>
        </p:spPr>
        <p:txBody>
          <a:bodyPr>
            <a:spAutoFit/>
          </a:bodyPr>
          <a:lstStyle/>
          <a:p>
            <a:pPr>
              <a:spcBef>
                <a:spcPct val="50000"/>
              </a:spcBef>
              <a:defRPr/>
            </a:pPr>
            <a:r>
              <a:rPr lang="en-US" altLang="zh-CN" sz="2800" b="1" dirty="0">
                <a:latin typeface="+mj-lt"/>
              </a:rPr>
              <a:t>(2)  </a:t>
            </a:r>
            <a:r>
              <a:rPr lang="zh-CN" altLang="en-US" sz="2800" b="1" dirty="0">
                <a:latin typeface="+mj-lt"/>
              </a:rPr>
              <a:t>确定原型低通滤波器的通带截频、</a:t>
            </a:r>
            <a:r>
              <a:rPr lang="zh-CN" altLang="en-US" sz="2800" b="1" dirty="0"/>
              <a:t>阻带截频</a:t>
            </a:r>
            <a:endParaRPr lang="zh-CN" altLang="en-US" sz="2800" b="1" dirty="0">
              <a:latin typeface="+mj-lt"/>
            </a:endParaRPr>
          </a:p>
        </p:txBody>
      </p:sp>
      <p:graphicFrame>
        <p:nvGraphicFramePr>
          <p:cNvPr id="53256" name="Object 8">
            <a:extLst>
              <a:ext uri="{FF2B5EF4-FFF2-40B4-BE49-F238E27FC236}">
                <a16:creationId xmlns:a16="http://schemas.microsoft.com/office/drawing/2014/main" id="{45C450CF-B757-4369-8F0C-C400F477E06B}"/>
              </a:ext>
            </a:extLst>
          </p:cNvPr>
          <p:cNvGraphicFramePr>
            <a:graphicFrameLocks noChangeAspect="1"/>
          </p:cNvGraphicFramePr>
          <p:nvPr/>
        </p:nvGraphicFramePr>
        <p:xfrm>
          <a:off x="1142976" y="4572008"/>
          <a:ext cx="3462337" cy="1004888"/>
        </p:xfrm>
        <a:graphic>
          <a:graphicData uri="http://schemas.openxmlformats.org/presentationml/2006/ole">
            <mc:AlternateContent xmlns:mc="http://schemas.openxmlformats.org/markup-compatibility/2006">
              <mc:Choice xmlns:v="urn:schemas-microsoft-com:vml" Requires="v">
                <p:oleObj spid="_x0000_s31332" name="Equation" r:id="rId7" imgW="1574640" imgH="457200" progId="Equation.DSMT4">
                  <p:embed/>
                </p:oleObj>
              </mc:Choice>
              <mc:Fallback>
                <p:oleObj name="Equation" r:id="rId7" imgW="1574640" imgH="457200" progId="Equation.DSMT4">
                  <p:embed/>
                  <p:pic>
                    <p:nvPicPr>
                      <p:cNvPr id="0" name="Picture 2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976" y="4572008"/>
                        <a:ext cx="3462337" cy="10048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7" name="Object 9">
            <a:extLst>
              <a:ext uri="{FF2B5EF4-FFF2-40B4-BE49-F238E27FC236}">
                <a16:creationId xmlns:a16="http://schemas.microsoft.com/office/drawing/2014/main" id="{AAABB099-8CFA-4848-9B56-26837F347CB1}"/>
              </a:ext>
            </a:extLst>
          </p:cNvPr>
          <p:cNvGraphicFramePr>
            <a:graphicFrameLocks noChangeAspect="1"/>
          </p:cNvGraphicFramePr>
          <p:nvPr/>
        </p:nvGraphicFramePr>
        <p:xfrm>
          <a:off x="5072066" y="4552958"/>
          <a:ext cx="3295650" cy="1004888"/>
        </p:xfrm>
        <a:graphic>
          <a:graphicData uri="http://schemas.openxmlformats.org/presentationml/2006/ole">
            <mc:AlternateContent xmlns:mc="http://schemas.openxmlformats.org/markup-compatibility/2006">
              <mc:Choice xmlns:v="urn:schemas-microsoft-com:vml" Requires="v">
                <p:oleObj spid="_x0000_s31333" name="Equation" r:id="rId9" imgW="1498320" imgH="457200" progId="Equation.DSMT4">
                  <p:embed/>
                </p:oleObj>
              </mc:Choice>
              <mc:Fallback>
                <p:oleObj name="Equation" r:id="rId9" imgW="1498320" imgH="457200" progId="Equation.DSMT4">
                  <p:embed/>
                  <p:pic>
                    <p:nvPicPr>
                      <p:cNvPr id="0" name="Picture 2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2066" y="4552958"/>
                        <a:ext cx="3295650" cy="10048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8" name="Text Box 10">
            <a:extLst>
              <a:ext uri="{FF2B5EF4-FFF2-40B4-BE49-F238E27FC236}">
                <a16:creationId xmlns:a16="http://schemas.microsoft.com/office/drawing/2014/main" id="{BB1929F2-B90A-48B9-9566-096D6DBD70C4}"/>
              </a:ext>
            </a:extLst>
          </p:cNvPr>
          <p:cNvSpPr txBox="1">
            <a:spLocks noChangeArrowheads="1"/>
          </p:cNvSpPr>
          <p:nvPr/>
        </p:nvSpPr>
        <p:spPr bwMode="auto">
          <a:xfrm>
            <a:off x="609600" y="5637213"/>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故</a:t>
            </a:r>
          </a:p>
        </p:txBody>
      </p:sp>
      <p:graphicFrame>
        <p:nvGraphicFramePr>
          <p:cNvPr id="53259" name="Object 11">
            <a:extLst>
              <a:ext uri="{FF2B5EF4-FFF2-40B4-BE49-F238E27FC236}">
                <a16:creationId xmlns:a16="http://schemas.microsoft.com/office/drawing/2014/main" id="{04319B41-6D59-4AB9-8C6D-EF2448401959}"/>
              </a:ext>
            </a:extLst>
          </p:cNvPr>
          <p:cNvGraphicFramePr>
            <a:graphicFrameLocks noChangeAspect="1"/>
          </p:cNvGraphicFramePr>
          <p:nvPr/>
        </p:nvGraphicFramePr>
        <p:xfrm>
          <a:off x="1919288" y="5562600"/>
          <a:ext cx="4922837" cy="669925"/>
        </p:xfrm>
        <a:graphic>
          <a:graphicData uri="http://schemas.openxmlformats.org/presentationml/2006/ole">
            <mc:AlternateContent xmlns:mc="http://schemas.openxmlformats.org/markup-compatibility/2006">
              <mc:Choice xmlns:v="urn:schemas-microsoft-com:vml" Requires="v">
                <p:oleObj spid="_x0000_s31334" name="公式" r:id="rId11" imgW="44196000" imgH="6705600" progId="Equation.3">
                  <p:embed/>
                </p:oleObj>
              </mc:Choice>
              <mc:Fallback>
                <p:oleObj name="公式" r:id="rId11" imgW="44196000" imgH="6705600" progId="Equation.3">
                  <p:embed/>
                  <p:pic>
                    <p:nvPicPr>
                      <p:cNvPr id="0" name="Picture 2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9288" y="5562600"/>
                        <a:ext cx="4922837" cy="6699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32" name="Group 12">
            <a:extLst>
              <a:ext uri="{FF2B5EF4-FFF2-40B4-BE49-F238E27FC236}">
                <a16:creationId xmlns:a16="http://schemas.microsoft.com/office/drawing/2014/main" id="{A0266C73-F185-49DB-8022-5400C9E95712}"/>
              </a:ext>
            </a:extLst>
          </p:cNvPr>
          <p:cNvGrpSpPr>
            <a:grpSpLocks/>
          </p:cNvGrpSpPr>
          <p:nvPr/>
        </p:nvGrpSpPr>
        <p:grpSpPr bwMode="auto">
          <a:xfrm>
            <a:off x="176213" y="1657338"/>
            <a:ext cx="8828087" cy="128588"/>
            <a:chOff x="0" y="0"/>
            <a:chExt cx="5561" cy="81"/>
          </a:xfrm>
        </p:grpSpPr>
        <p:pic>
          <p:nvPicPr>
            <p:cNvPr id="30734" name="Rectangle 12">
              <a:extLst>
                <a:ext uri="{FF2B5EF4-FFF2-40B4-BE49-F238E27FC236}">
                  <a16:creationId xmlns:a16="http://schemas.microsoft.com/office/drawing/2014/main" id="{638BCA22-3F26-4D65-9285-8D8706C6FFC2}"/>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5" name="Text Box 14">
              <a:extLst>
                <a:ext uri="{FF2B5EF4-FFF2-40B4-BE49-F238E27FC236}">
                  <a16:creationId xmlns:a16="http://schemas.microsoft.com/office/drawing/2014/main" id="{DA112235-D59D-4A63-81FA-4CDF8749496B}"/>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 name="Rectangle 2">
            <a:extLst>
              <a:ext uri="{FF2B5EF4-FFF2-40B4-BE49-F238E27FC236}">
                <a16:creationId xmlns:a16="http://schemas.microsoft.com/office/drawing/2014/main" id="{C76A7A8A-3A84-48FC-8ADC-4EBD1A69109D}"/>
              </a:ext>
            </a:extLst>
          </p:cNvPr>
          <p:cNvSpPr txBox="1">
            <a:spLocks noChangeArrowheads="1"/>
          </p:cNvSpPr>
          <p:nvPr/>
        </p:nvSpPr>
        <p:spPr bwMode="auto">
          <a:xfrm>
            <a:off x="457200" y="214290"/>
            <a:ext cx="8686800" cy="1481138"/>
          </a:xfrm>
          <a:prstGeom prst="rect">
            <a:avLst/>
          </a:prstGeom>
          <a:noFill/>
          <a:ln w="9525">
            <a:noFill/>
            <a:miter lim="800000"/>
            <a:headEnd/>
            <a:tailEnd/>
          </a:ln>
        </p:spPr>
        <p:txBody>
          <a:bodyPr anchor="ctr"/>
          <a:lstStyle/>
          <a:p>
            <a:pPr>
              <a:lnSpc>
                <a:spcPct val="120000"/>
              </a:lnSpc>
              <a:defRPr/>
            </a:pPr>
            <a:r>
              <a:rPr lang="zh-CN" altLang="en-US" sz="2400" b="1" kern="0" dirty="0">
                <a:latin typeface="+mj-lt"/>
                <a:ea typeface="+mj-ea"/>
                <a:cs typeface="+mj-cs"/>
              </a:rPr>
              <a:t>例</a:t>
            </a:r>
            <a:r>
              <a:rPr lang="en-US" altLang="zh-CN" sz="2400" b="1" kern="0" dirty="0">
                <a:latin typeface="+mj-lt"/>
                <a:ea typeface="+mj-ea"/>
                <a:cs typeface="+mj-cs"/>
              </a:rPr>
              <a:t>4-4</a:t>
            </a:r>
            <a:r>
              <a:rPr lang="zh-CN" altLang="en-US" sz="2400" b="1" kern="0" dirty="0">
                <a:latin typeface="+mj-lt"/>
                <a:ea typeface="+mj-ea"/>
                <a:cs typeface="+mj-cs"/>
              </a:rPr>
              <a:t>：试设计一个满足下列指标的</a:t>
            </a:r>
            <a:r>
              <a:rPr lang="en-US" sz="2400" b="1" kern="0" dirty="0">
                <a:latin typeface="+mj-lt"/>
                <a:ea typeface="+mj-ea"/>
                <a:cs typeface="+mj-cs"/>
              </a:rPr>
              <a:t>BW</a:t>
            </a:r>
            <a:r>
              <a:rPr lang="zh-CN" altLang="en-US" sz="2400" b="1" kern="0" dirty="0">
                <a:latin typeface="+mj-lt"/>
                <a:ea typeface="+mj-ea"/>
                <a:cs typeface="+mj-cs"/>
              </a:rPr>
              <a:t>型带阻滤波器</a:t>
            </a:r>
            <a:br>
              <a:rPr lang="zh-CN" altLang="en-US" sz="2400" b="1" kern="0" dirty="0">
                <a:latin typeface="+mj-lt"/>
                <a:ea typeface="+mj-ea"/>
                <a:cs typeface="+mj-cs"/>
              </a:rPr>
            </a:br>
            <a:r>
              <a:rPr lang="zh-CN" altLang="en-US" sz="2400" b="1" kern="0" dirty="0">
                <a:latin typeface="+mj-lt"/>
                <a:ea typeface="+mj-ea"/>
                <a:cs typeface="+mj-cs"/>
              </a:rPr>
              <a:t>        </a:t>
            </a:r>
            <a:r>
              <a:rPr lang="en-US" sz="2400" b="1" i="1" kern="0" dirty="0">
                <a:latin typeface="Symbol" pitchFamily="18" charset="2"/>
                <a:ea typeface="+mj-ea"/>
                <a:cs typeface="+mj-cs"/>
              </a:rPr>
              <a:t>w</a:t>
            </a:r>
            <a:r>
              <a:rPr lang="en-US" sz="2400" b="1" kern="0" baseline="-25000" dirty="0">
                <a:latin typeface="+mj-lt"/>
                <a:ea typeface="+mj-ea"/>
                <a:cs typeface="+mj-cs"/>
              </a:rPr>
              <a:t>p1</a:t>
            </a:r>
            <a:r>
              <a:rPr lang="en-US" sz="2400" b="1" kern="0" dirty="0">
                <a:latin typeface="+mj-lt"/>
                <a:ea typeface="+mj-ea"/>
                <a:cs typeface="+mj-cs"/>
              </a:rPr>
              <a:t>=6 </a:t>
            </a:r>
            <a:r>
              <a:rPr lang="en-US" altLang="zh-CN" sz="2400" b="1" kern="0" dirty="0" err="1">
                <a:latin typeface="+mj-lt"/>
                <a:ea typeface="+mj-ea"/>
                <a:cs typeface="+mj-cs"/>
              </a:rPr>
              <a:t>rad</a:t>
            </a:r>
            <a:r>
              <a:rPr lang="en-US" altLang="zh-CN" sz="2400" b="1" kern="0" dirty="0">
                <a:latin typeface="+mj-lt"/>
                <a:ea typeface="+mj-ea"/>
                <a:cs typeface="+mj-cs"/>
              </a:rPr>
              <a:t>/s</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p2</a:t>
            </a:r>
            <a:r>
              <a:rPr lang="en-US" sz="2400" b="1" kern="0" dirty="0">
                <a:latin typeface="+mj-lt"/>
                <a:ea typeface="+mj-ea"/>
                <a:cs typeface="+mj-cs"/>
              </a:rPr>
              <a:t>=13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 </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s1</a:t>
            </a:r>
            <a:r>
              <a:rPr lang="en-US" sz="2400" b="1" kern="0" dirty="0">
                <a:latin typeface="+mj-lt"/>
                <a:ea typeface="+mj-ea"/>
                <a:cs typeface="+mj-cs"/>
              </a:rPr>
              <a:t>=9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 </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s2</a:t>
            </a:r>
            <a:r>
              <a:rPr lang="en-US" sz="2400" b="1" kern="0" dirty="0">
                <a:latin typeface="+mj-lt"/>
                <a:ea typeface="+mj-ea"/>
                <a:cs typeface="+mj-cs"/>
              </a:rPr>
              <a:t>=11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a:t>
            </a:r>
            <a:r>
              <a:rPr lang="zh-CN" altLang="en-US" sz="2400" b="1" kern="0" dirty="0">
                <a:solidFill>
                  <a:srgbClr val="000000"/>
                </a:solidFill>
                <a:latin typeface="Times New Roman"/>
                <a:ea typeface="宋体"/>
              </a:rPr>
              <a:t>，</a:t>
            </a:r>
            <a:endParaRPr lang="en-US" altLang="zh-CN" sz="2400" b="1" kern="0" dirty="0">
              <a:solidFill>
                <a:srgbClr val="000000"/>
              </a:solidFill>
              <a:latin typeface="Times New Roman"/>
              <a:ea typeface="宋体"/>
            </a:endParaRPr>
          </a:p>
          <a:p>
            <a:pPr>
              <a:lnSpc>
                <a:spcPct val="120000"/>
              </a:lnSpc>
              <a:defRPr/>
            </a:pPr>
            <a:r>
              <a:rPr lang="en-US" sz="2400" b="1" i="1" kern="0" dirty="0">
                <a:solidFill>
                  <a:srgbClr val="000000"/>
                </a:solidFill>
                <a:latin typeface="Times New Roman"/>
                <a:ea typeface="宋体"/>
              </a:rPr>
              <a:t>        </a:t>
            </a:r>
            <a:r>
              <a:rPr lang="en-US" sz="2400" b="1" i="1" kern="0" dirty="0" err="1">
                <a:solidFill>
                  <a:srgbClr val="000000"/>
                </a:solidFill>
                <a:latin typeface="Times New Roman"/>
                <a:ea typeface="宋体"/>
              </a:rPr>
              <a:t>A</a:t>
            </a:r>
            <a:r>
              <a:rPr lang="en-US" sz="2400" b="1" kern="0" baseline="-25000" dirty="0" err="1">
                <a:solidFill>
                  <a:srgbClr val="000000"/>
                </a:solidFill>
                <a:latin typeface="Times New Roman"/>
                <a:ea typeface="宋体"/>
              </a:rPr>
              <a:t>p</a:t>
            </a:r>
            <a:r>
              <a:rPr lang="en-US" sz="2400" b="1" kern="0" dirty="0">
                <a:solidFill>
                  <a:srgbClr val="000000"/>
                </a:solidFill>
                <a:latin typeface="Times New Roman"/>
                <a:ea typeface="宋体"/>
              </a:rPr>
              <a:t>=1dB</a:t>
            </a:r>
            <a:r>
              <a:rPr lang="zh-CN" altLang="en-US" sz="2400" b="1" kern="0" dirty="0">
                <a:solidFill>
                  <a:srgbClr val="000000"/>
                </a:solidFill>
                <a:latin typeface="Times New Roman"/>
                <a:ea typeface="宋体"/>
              </a:rPr>
              <a:t>，</a:t>
            </a:r>
            <a:r>
              <a:rPr lang="en-US" sz="2400" b="1" i="1" kern="0" dirty="0">
                <a:solidFill>
                  <a:srgbClr val="000000"/>
                </a:solidFill>
                <a:latin typeface="Times New Roman"/>
                <a:ea typeface="宋体"/>
              </a:rPr>
              <a:t>A</a:t>
            </a:r>
            <a:r>
              <a:rPr lang="en-US" sz="2400" b="1" kern="0" baseline="-25000" dirty="0">
                <a:solidFill>
                  <a:srgbClr val="000000"/>
                </a:solidFill>
                <a:latin typeface="Times New Roman"/>
                <a:ea typeface="宋体"/>
              </a:rPr>
              <a:t>s</a:t>
            </a:r>
            <a:r>
              <a:rPr lang="en-US" sz="2400" b="1" kern="0" dirty="0">
                <a:solidFill>
                  <a:srgbClr val="000000"/>
                </a:solidFill>
                <a:latin typeface="Times New Roman"/>
                <a:ea typeface="宋体"/>
              </a:rPr>
              <a:t>=10dB</a:t>
            </a:r>
            <a:r>
              <a:rPr lang="en-US" altLang="zh-CN" sz="2400" b="1" kern="0" dirty="0">
                <a:solidFill>
                  <a:srgbClr val="000000"/>
                </a:solidFill>
                <a:latin typeface="Times New Roman"/>
                <a:ea typeface="宋体"/>
              </a:rPr>
              <a:t> </a:t>
            </a:r>
            <a:r>
              <a:rPr lang="zh-CN" altLang="en-US" sz="2400" b="1" kern="0" dirty="0">
                <a:latin typeface="+mj-lt"/>
                <a:ea typeface="+mj-ea"/>
                <a:cs typeface="+mj-cs"/>
              </a:rPr>
              <a:t>。</a:t>
            </a:r>
          </a:p>
        </p:txBody>
      </p:sp>
      <p:graphicFrame>
        <p:nvGraphicFramePr>
          <p:cNvPr id="16" name="Object 15">
            <a:extLst>
              <a:ext uri="{FF2B5EF4-FFF2-40B4-BE49-F238E27FC236}">
                <a16:creationId xmlns:a16="http://schemas.microsoft.com/office/drawing/2014/main" id="{6E431C64-F3EB-4905-86D8-4BCF6FEFCA41}"/>
              </a:ext>
            </a:extLst>
          </p:cNvPr>
          <p:cNvGraphicFramePr>
            <a:graphicFrameLocks noChangeAspect="1"/>
          </p:cNvGraphicFramePr>
          <p:nvPr/>
        </p:nvGraphicFramePr>
        <p:xfrm>
          <a:off x="1219200" y="4191000"/>
          <a:ext cx="877888" cy="457200"/>
        </p:xfrm>
        <a:graphic>
          <a:graphicData uri="http://schemas.openxmlformats.org/presentationml/2006/ole">
            <mc:AlternateContent xmlns:mc="http://schemas.openxmlformats.org/markup-compatibility/2006">
              <mc:Choice xmlns:v="urn:schemas-microsoft-com:vml" Requires="v">
                <p:oleObj spid="_x0000_s31335" name="Equation" r:id="rId14" imgW="9448800" imgH="5486400" progId="Equation.DSMT4">
                  <p:embed/>
                </p:oleObj>
              </mc:Choice>
              <mc:Fallback>
                <p:oleObj name="Equation" r:id="rId14" imgW="9448800" imgH="5486400" progId="Equation.DSMT4">
                  <p:embed/>
                  <p:pic>
                    <p:nvPicPr>
                      <p:cNvPr id="0" name="Picture 2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4191000"/>
                        <a:ext cx="877888" cy="457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slide(fromBottom)">
                                      <p:cBhvr>
                                        <p:cTn id="7" dur="500"/>
                                        <p:tgtEl>
                                          <p:spTgt spid="53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blinds(horizontal)">
                                      <p:cBhvr>
                                        <p:cTn id="12" dur="500"/>
                                        <p:tgtEl>
                                          <p:spTgt spid="53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blinds(horizontal)">
                                      <p:cBhvr>
                                        <p:cTn id="17" dur="500"/>
                                        <p:tgtEl>
                                          <p:spTgt spid="532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blinds(horizontal)">
                                      <p:cBhvr>
                                        <p:cTn id="22" dur="500"/>
                                        <p:tgtEl>
                                          <p:spTgt spid="532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255"/>
                                        </p:tgtEl>
                                        <p:attrNameLst>
                                          <p:attrName>style.visibility</p:attrName>
                                        </p:attrNameLst>
                                      </p:cBhvr>
                                      <p:to>
                                        <p:strVal val="visible"/>
                                      </p:to>
                                    </p:set>
                                    <p:animEffect transition="in" filter="blinds(horizontal)">
                                      <p:cBhvr>
                                        <p:cTn id="27" dur="500"/>
                                        <p:tgtEl>
                                          <p:spTgt spid="532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256"/>
                                        </p:tgtEl>
                                        <p:attrNameLst>
                                          <p:attrName>style.visibility</p:attrName>
                                        </p:attrNameLst>
                                      </p:cBhvr>
                                      <p:to>
                                        <p:strVal val="visible"/>
                                      </p:to>
                                    </p:set>
                                    <p:animEffect transition="in" filter="blinds(horizontal)">
                                      <p:cBhvr>
                                        <p:cTn id="37" dur="500"/>
                                        <p:tgtEl>
                                          <p:spTgt spid="53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3257"/>
                                        </p:tgtEl>
                                        <p:attrNameLst>
                                          <p:attrName>style.visibility</p:attrName>
                                        </p:attrNameLst>
                                      </p:cBhvr>
                                      <p:to>
                                        <p:strVal val="visible"/>
                                      </p:to>
                                    </p:set>
                                    <p:animEffect transition="in" filter="blinds(horizontal)">
                                      <p:cBhvr>
                                        <p:cTn id="42" dur="500"/>
                                        <p:tgtEl>
                                          <p:spTgt spid="532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3258"/>
                                        </p:tgtEl>
                                        <p:attrNameLst>
                                          <p:attrName>style.visibility</p:attrName>
                                        </p:attrNameLst>
                                      </p:cBhvr>
                                      <p:to>
                                        <p:strVal val="visible"/>
                                      </p:to>
                                    </p:set>
                                    <p:animEffect transition="in" filter="blinds(horizontal)">
                                      <p:cBhvr>
                                        <p:cTn id="47" dur="500"/>
                                        <p:tgtEl>
                                          <p:spTgt spid="532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3259"/>
                                        </p:tgtEl>
                                        <p:attrNameLst>
                                          <p:attrName>style.visibility</p:attrName>
                                        </p:attrNameLst>
                                      </p:cBhvr>
                                      <p:to>
                                        <p:strVal val="visible"/>
                                      </p:to>
                                    </p:set>
                                    <p:animEffect transition="in" filter="blinds(horizontal)">
                                      <p:cBhvr>
                                        <p:cTn id="52" dur="500"/>
                                        <p:tgtEl>
                                          <p:spTgt spid="5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P spid="53252" grpId="0" autoUpdateAnimBg="0"/>
      <p:bldP spid="53255" grpId="0" autoUpdateAnimBg="0"/>
      <p:bldP spid="5325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Text Box 3">
            <a:extLst>
              <a:ext uri="{FF2B5EF4-FFF2-40B4-BE49-F238E27FC236}">
                <a16:creationId xmlns:a16="http://schemas.microsoft.com/office/drawing/2014/main" id="{E231B2BC-20C4-423A-B329-380039A1AE0F}"/>
              </a:ext>
            </a:extLst>
          </p:cNvPr>
          <p:cNvSpPr txBox="1">
            <a:spLocks noChangeArrowheads="1"/>
          </p:cNvSpPr>
          <p:nvPr/>
        </p:nvSpPr>
        <p:spPr bwMode="auto">
          <a:xfrm>
            <a:off x="395288" y="17732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解：</a:t>
            </a:r>
          </a:p>
        </p:txBody>
      </p:sp>
      <p:sp>
        <p:nvSpPr>
          <p:cNvPr id="54279" name="Text Box 5">
            <a:extLst>
              <a:ext uri="{FF2B5EF4-FFF2-40B4-BE49-F238E27FC236}">
                <a16:creationId xmlns:a16="http://schemas.microsoft.com/office/drawing/2014/main" id="{086E5C85-265A-43EC-BFAA-CBE9DB48FAB0}"/>
              </a:ext>
            </a:extLst>
          </p:cNvPr>
          <p:cNvSpPr txBox="1">
            <a:spLocks noChangeArrowheads="1"/>
          </p:cNvSpPr>
          <p:nvPr/>
        </p:nvSpPr>
        <p:spPr bwMode="auto">
          <a:xfrm>
            <a:off x="1295400" y="1990725"/>
            <a:ext cx="7315200" cy="519113"/>
          </a:xfrm>
          <a:prstGeom prst="rect">
            <a:avLst/>
          </a:prstGeom>
          <a:noFill/>
          <a:ln w="9525">
            <a:noFill/>
            <a:miter lim="800000"/>
            <a:headEnd/>
            <a:tailEnd/>
          </a:ln>
        </p:spPr>
        <p:txBody>
          <a:bodyPr>
            <a:spAutoFit/>
          </a:bodyPr>
          <a:lstStyle/>
          <a:p>
            <a:pPr>
              <a:spcBef>
                <a:spcPct val="50000"/>
              </a:spcBef>
              <a:defRPr/>
            </a:pPr>
            <a:r>
              <a:rPr lang="en-US" altLang="zh-CN" sz="2800" b="1" dirty="0">
                <a:latin typeface="+mj-lt"/>
              </a:rPr>
              <a:t>(3)  </a:t>
            </a:r>
            <a:r>
              <a:rPr lang="zh-CN" altLang="en-US" sz="2800" b="1" dirty="0">
                <a:latin typeface="+mj-lt"/>
              </a:rPr>
              <a:t>设计满足下列指标的</a:t>
            </a:r>
            <a:r>
              <a:rPr lang="en-US" altLang="zh-CN" sz="2800" b="1" dirty="0">
                <a:latin typeface="+mj-lt"/>
              </a:rPr>
              <a:t>BW</a:t>
            </a:r>
            <a:r>
              <a:rPr lang="zh-CN" altLang="en-US" sz="2800" b="1" dirty="0">
                <a:latin typeface="+mj-lt"/>
              </a:rPr>
              <a:t>原型低通滤波器</a:t>
            </a:r>
          </a:p>
        </p:txBody>
      </p:sp>
      <p:graphicFrame>
        <p:nvGraphicFramePr>
          <p:cNvPr id="54280" name="Object 8">
            <a:extLst>
              <a:ext uri="{FF2B5EF4-FFF2-40B4-BE49-F238E27FC236}">
                <a16:creationId xmlns:a16="http://schemas.microsoft.com/office/drawing/2014/main" id="{3D9DDA02-9768-4B87-837D-BD42929AB4B7}"/>
              </a:ext>
            </a:extLst>
          </p:cNvPr>
          <p:cNvGraphicFramePr>
            <a:graphicFrameLocks noChangeAspect="1"/>
          </p:cNvGraphicFramePr>
          <p:nvPr/>
        </p:nvGraphicFramePr>
        <p:xfrm>
          <a:off x="830263" y="2514600"/>
          <a:ext cx="7664450" cy="579438"/>
        </p:xfrm>
        <a:graphic>
          <a:graphicData uri="http://schemas.openxmlformats.org/presentationml/2006/ole">
            <mc:AlternateContent xmlns:mc="http://schemas.openxmlformats.org/markup-compatibility/2006">
              <mc:Choice xmlns:v="urn:schemas-microsoft-com:vml" Requires="v">
                <p:oleObj spid="_x0000_s32253" name="Equation" r:id="rId3" imgW="76200000" imgH="5791200" progId="Equation.DSMT4">
                  <p:embed/>
                </p:oleObj>
              </mc:Choice>
              <mc:Fallback>
                <p:oleObj name="Equation" r:id="rId3" imgW="76200000" imgH="5791200" progId="Equation.DSMT4">
                  <p:embed/>
                  <p:pic>
                    <p:nvPicPr>
                      <p:cNvPr id="0" name="Picture 2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63" y="2514600"/>
                        <a:ext cx="7664450" cy="5794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1" name="Object 9">
            <a:extLst>
              <a:ext uri="{FF2B5EF4-FFF2-40B4-BE49-F238E27FC236}">
                <a16:creationId xmlns:a16="http://schemas.microsoft.com/office/drawing/2014/main" id="{4DC9A118-85A6-4684-9415-3B93214864E0}"/>
              </a:ext>
            </a:extLst>
          </p:cNvPr>
          <p:cNvGraphicFramePr>
            <a:graphicFrameLocks noChangeAspect="1"/>
          </p:cNvGraphicFramePr>
          <p:nvPr/>
        </p:nvGraphicFramePr>
        <p:xfrm>
          <a:off x="1925638" y="3048000"/>
          <a:ext cx="3429000" cy="1295400"/>
        </p:xfrm>
        <a:graphic>
          <a:graphicData uri="http://schemas.openxmlformats.org/presentationml/2006/ole">
            <mc:AlternateContent xmlns:mc="http://schemas.openxmlformats.org/markup-compatibility/2006">
              <mc:Choice xmlns:v="urn:schemas-microsoft-com:vml" Requires="v">
                <p:oleObj spid="_x0000_s32254" name="公式" r:id="rId5" imgW="41148000" imgH="15544800" progId="Equation.3">
                  <p:embed/>
                </p:oleObj>
              </mc:Choice>
              <mc:Fallback>
                <p:oleObj name="公式" r:id="rId5" imgW="41148000" imgH="15544800" progId="Equation.3">
                  <p:embed/>
                  <p:pic>
                    <p:nvPicPr>
                      <p:cNvPr id="0" name="Picture 2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638" y="3048000"/>
                        <a:ext cx="3429000" cy="12954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82" name="Text Box 8">
            <a:extLst>
              <a:ext uri="{FF2B5EF4-FFF2-40B4-BE49-F238E27FC236}">
                <a16:creationId xmlns:a16="http://schemas.microsoft.com/office/drawing/2014/main" id="{B8944162-E9D9-4F11-8D46-D1625F722550}"/>
              </a:ext>
            </a:extLst>
          </p:cNvPr>
          <p:cNvSpPr txBox="1">
            <a:spLocks noChangeArrowheads="1"/>
          </p:cNvSpPr>
          <p:nvPr/>
        </p:nvSpPr>
        <p:spPr bwMode="auto">
          <a:xfrm>
            <a:off x="6553200" y="3595688"/>
            <a:ext cx="1447800" cy="519112"/>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取</a:t>
            </a:r>
            <a:r>
              <a:rPr lang="en-US" altLang="zh-CN" sz="2800" b="1" i="1" dirty="0">
                <a:latin typeface="+mj-lt"/>
              </a:rPr>
              <a:t>N</a:t>
            </a:r>
            <a:r>
              <a:rPr lang="en-US" altLang="zh-CN" sz="2800" b="1" dirty="0">
                <a:latin typeface="+mj-lt"/>
              </a:rPr>
              <a:t>=2</a:t>
            </a:r>
          </a:p>
        </p:txBody>
      </p:sp>
      <p:graphicFrame>
        <p:nvGraphicFramePr>
          <p:cNvPr id="54283" name="Object 11">
            <a:extLst>
              <a:ext uri="{FF2B5EF4-FFF2-40B4-BE49-F238E27FC236}">
                <a16:creationId xmlns:a16="http://schemas.microsoft.com/office/drawing/2014/main" id="{EF0FDD27-FBFE-4A1B-B267-7C67CAA22E0D}"/>
              </a:ext>
            </a:extLst>
          </p:cNvPr>
          <p:cNvGraphicFramePr>
            <a:graphicFrameLocks noChangeAspect="1"/>
          </p:cNvGraphicFramePr>
          <p:nvPr/>
        </p:nvGraphicFramePr>
        <p:xfrm>
          <a:off x="1447800" y="4419600"/>
          <a:ext cx="4419600" cy="838200"/>
        </p:xfrm>
        <a:graphic>
          <a:graphicData uri="http://schemas.openxmlformats.org/presentationml/2006/ole">
            <mc:AlternateContent xmlns:mc="http://schemas.openxmlformats.org/markup-compatibility/2006">
              <mc:Choice xmlns:v="urn:schemas-microsoft-com:vml" Requires="v">
                <p:oleObj spid="_x0000_s32255" name="公式" r:id="rId7" imgW="53035200" imgH="10058400" progId="Equation.3">
                  <p:embed/>
                </p:oleObj>
              </mc:Choice>
              <mc:Fallback>
                <p:oleObj name="公式" r:id="rId7" imgW="53035200" imgH="10058400" progId="Equation.3">
                  <p:embed/>
                  <p:pic>
                    <p:nvPicPr>
                      <p:cNvPr id="0" name="Picture 2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419600"/>
                        <a:ext cx="4419600" cy="8382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5" name="Object 12">
            <a:extLst>
              <a:ext uri="{FF2B5EF4-FFF2-40B4-BE49-F238E27FC236}">
                <a16:creationId xmlns:a16="http://schemas.microsoft.com/office/drawing/2014/main" id="{9B6E2609-508E-4162-82E6-7A8EEE4D169B}"/>
              </a:ext>
            </a:extLst>
          </p:cNvPr>
          <p:cNvGraphicFramePr>
            <a:graphicFrameLocks noChangeAspect="1"/>
          </p:cNvGraphicFramePr>
          <p:nvPr/>
        </p:nvGraphicFramePr>
        <p:xfrm>
          <a:off x="1166813" y="5222875"/>
          <a:ext cx="3571875" cy="796925"/>
        </p:xfrm>
        <a:graphic>
          <a:graphicData uri="http://schemas.openxmlformats.org/presentationml/2006/ole">
            <mc:AlternateContent xmlns:mc="http://schemas.openxmlformats.org/markup-compatibility/2006">
              <mc:Choice xmlns:v="urn:schemas-microsoft-com:vml" Requires="v">
                <p:oleObj spid="_x0000_s32256" r:id="rId9" imgW="45110400" imgH="10058400" progId="Equation.3">
                  <p:embed/>
                </p:oleObj>
              </mc:Choice>
              <mc:Fallback>
                <p:oleObj r:id="rId9" imgW="45110400" imgH="10058400" progId="Equation.3">
                  <p:embed/>
                  <p:pic>
                    <p:nvPicPr>
                      <p:cNvPr id="0" name="Picture 2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6813" y="5222875"/>
                        <a:ext cx="3571875" cy="7969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7" name="Object 13">
            <a:extLst>
              <a:ext uri="{FF2B5EF4-FFF2-40B4-BE49-F238E27FC236}">
                <a16:creationId xmlns:a16="http://schemas.microsoft.com/office/drawing/2014/main" id="{DB6B3DC0-0941-4BB0-BE1D-0A1997BE9B39}"/>
              </a:ext>
            </a:extLst>
          </p:cNvPr>
          <p:cNvGraphicFramePr>
            <a:graphicFrameLocks noChangeAspect="1"/>
          </p:cNvGraphicFramePr>
          <p:nvPr/>
        </p:nvGraphicFramePr>
        <p:xfrm>
          <a:off x="4681538" y="5245100"/>
          <a:ext cx="2862262" cy="746125"/>
        </p:xfrm>
        <a:graphic>
          <a:graphicData uri="http://schemas.openxmlformats.org/presentationml/2006/ole">
            <mc:AlternateContent xmlns:mc="http://schemas.openxmlformats.org/markup-compatibility/2006">
              <mc:Choice xmlns:v="urn:schemas-microsoft-com:vml" Requires="v">
                <p:oleObj spid="_x0000_s32257" name="公式" r:id="rId11" imgW="36271200" imgH="9448800" progId="Equation.3">
                  <p:embed/>
                </p:oleObj>
              </mc:Choice>
              <mc:Fallback>
                <p:oleObj name="公式" r:id="rId11" imgW="36271200" imgH="9448800" progId="Equation.3">
                  <p:embed/>
                  <p:pic>
                    <p:nvPicPr>
                      <p:cNvPr id="0" name="Picture 2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1538" y="5245100"/>
                        <a:ext cx="2862262" cy="7461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Group 12">
            <a:extLst>
              <a:ext uri="{FF2B5EF4-FFF2-40B4-BE49-F238E27FC236}">
                <a16:creationId xmlns:a16="http://schemas.microsoft.com/office/drawing/2014/main" id="{A0266C73-F185-49DB-8022-5400C9E95712}"/>
              </a:ext>
            </a:extLst>
          </p:cNvPr>
          <p:cNvGrpSpPr>
            <a:grpSpLocks/>
          </p:cNvGrpSpPr>
          <p:nvPr/>
        </p:nvGrpSpPr>
        <p:grpSpPr bwMode="auto">
          <a:xfrm>
            <a:off x="176213" y="1657338"/>
            <a:ext cx="8828087" cy="128588"/>
            <a:chOff x="0" y="0"/>
            <a:chExt cx="5561" cy="81"/>
          </a:xfrm>
        </p:grpSpPr>
        <p:pic>
          <p:nvPicPr>
            <p:cNvPr id="15" name="Rectangle 12">
              <a:extLst>
                <a:ext uri="{FF2B5EF4-FFF2-40B4-BE49-F238E27FC236}">
                  <a16:creationId xmlns:a16="http://schemas.microsoft.com/office/drawing/2014/main" id="{638BCA22-3F26-4D65-9285-8D8706C6FFC2}"/>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4">
              <a:extLst>
                <a:ext uri="{FF2B5EF4-FFF2-40B4-BE49-F238E27FC236}">
                  <a16:creationId xmlns:a16="http://schemas.microsoft.com/office/drawing/2014/main" id="{DA112235-D59D-4A63-81FA-4CDF8749496B}"/>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7" name="Rectangle 2">
            <a:extLst>
              <a:ext uri="{FF2B5EF4-FFF2-40B4-BE49-F238E27FC236}">
                <a16:creationId xmlns:a16="http://schemas.microsoft.com/office/drawing/2014/main" id="{C76A7A8A-3A84-48FC-8ADC-4EBD1A69109D}"/>
              </a:ext>
            </a:extLst>
          </p:cNvPr>
          <p:cNvSpPr txBox="1">
            <a:spLocks noChangeArrowheads="1"/>
          </p:cNvSpPr>
          <p:nvPr/>
        </p:nvSpPr>
        <p:spPr bwMode="auto">
          <a:xfrm>
            <a:off x="457200" y="214290"/>
            <a:ext cx="8686800" cy="1481138"/>
          </a:xfrm>
          <a:prstGeom prst="rect">
            <a:avLst/>
          </a:prstGeom>
          <a:noFill/>
          <a:ln w="9525">
            <a:noFill/>
            <a:miter lim="800000"/>
            <a:headEnd/>
            <a:tailEnd/>
          </a:ln>
        </p:spPr>
        <p:txBody>
          <a:bodyPr anchor="ctr"/>
          <a:lstStyle/>
          <a:p>
            <a:pPr>
              <a:lnSpc>
                <a:spcPct val="120000"/>
              </a:lnSpc>
              <a:defRPr/>
            </a:pPr>
            <a:r>
              <a:rPr lang="zh-CN" altLang="en-US" sz="2400" b="1" kern="0" dirty="0">
                <a:latin typeface="+mj-lt"/>
                <a:ea typeface="+mj-ea"/>
                <a:cs typeface="+mj-cs"/>
              </a:rPr>
              <a:t>例</a:t>
            </a:r>
            <a:r>
              <a:rPr lang="en-US" altLang="zh-CN" sz="2400" b="1" kern="0" dirty="0">
                <a:latin typeface="+mj-lt"/>
                <a:ea typeface="+mj-ea"/>
                <a:cs typeface="+mj-cs"/>
              </a:rPr>
              <a:t>4-4</a:t>
            </a:r>
            <a:r>
              <a:rPr lang="zh-CN" altLang="en-US" sz="2400" b="1" kern="0" dirty="0">
                <a:latin typeface="+mj-lt"/>
                <a:ea typeface="+mj-ea"/>
                <a:cs typeface="+mj-cs"/>
              </a:rPr>
              <a:t>：试设计一个满足下列指标的</a:t>
            </a:r>
            <a:r>
              <a:rPr lang="en-US" sz="2400" b="1" kern="0" dirty="0">
                <a:latin typeface="+mj-lt"/>
                <a:ea typeface="+mj-ea"/>
                <a:cs typeface="+mj-cs"/>
              </a:rPr>
              <a:t>BW</a:t>
            </a:r>
            <a:r>
              <a:rPr lang="zh-CN" altLang="en-US" sz="2400" b="1" kern="0" dirty="0">
                <a:latin typeface="+mj-lt"/>
                <a:ea typeface="+mj-ea"/>
                <a:cs typeface="+mj-cs"/>
              </a:rPr>
              <a:t>型带阻滤波器</a:t>
            </a:r>
            <a:br>
              <a:rPr lang="zh-CN" altLang="en-US" sz="2400" b="1" kern="0" dirty="0">
                <a:latin typeface="+mj-lt"/>
                <a:ea typeface="+mj-ea"/>
                <a:cs typeface="+mj-cs"/>
              </a:rPr>
            </a:br>
            <a:r>
              <a:rPr lang="zh-CN" altLang="en-US" sz="2400" b="1" kern="0" dirty="0">
                <a:latin typeface="+mj-lt"/>
                <a:ea typeface="+mj-ea"/>
                <a:cs typeface="+mj-cs"/>
              </a:rPr>
              <a:t>        </a:t>
            </a:r>
            <a:r>
              <a:rPr lang="en-US" sz="2400" b="1" i="1" kern="0" dirty="0">
                <a:latin typeface="Symbol" pitchFamily="18" charset="2"/>
                <a:ea typeface="+mj-ea"/>
                <a:cs typeface="+mj-cs"/>
              </a:rPr>
              <a:t>w</a:t>
            </a:r>
            <a:r>
              <a:rPr lang="en-US" sz="2400" b="1" kern="0" baseline="-25000" dirty="0">
                <a:latin typeface="+mj-lt"/>
                <a:ea typeface="+mj-ea"/>
                <a:cs typeface="+mj-cs"/>
              </a:rPr>
              <a:t>p1</a:t>
            </a:r>
            <a:r>
              <a:rPr lang="en-US" sz="2400" b="1" kern="0" dirty="0">
                <a:latin typeface="+mj-lt"/>
                <a:ea typeface="+mj-ea"/>
                <a:cs typeface="+mj-cs"/>
              </a:rPr>
              <a:t>=6 </a:t>
            </a:r>
            <a:r>
              <a:rPr lang="en-US" altLang="zh-CN" sz="2400" b="1" kern="0" dirty="0" err="1">
                <a:latin typeface="+mj-lt"/>
                <a:ea typeface="+mj-ea"/>
                <a:cs typeface="+mj-cs"/>
              </a:rPr>
              <a:t>rad</a:t>
            </a:r>
            <a:r>
              <a:rPr lang="en-US" altLang="zh-CN" sz="2400" b="1" kern="0" dirty="0">
                <a:latin typeface="+mj-lt"/>
                <a:ea typeface="+mj-ea"/>
                <a:cs typeface="+mj-cs"/>
              </a:rPr>
              <a:t>/s</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p2</a:t>
            </a:r>
            <a:r>
              <a:rPr lang="en-US" sz="2400" b="1" kern="0" dirty="0">
                <a:latin typeface="+mj-lt"/>
                <a:ea typeface="+mj-ea"/>
                <a:cs typeface="+mj-cs"/>
              </a:rPr>
              <a:t>=13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 </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s1</a:t>
            </a:r>
            <a:r>
              <a:rPr lang="en-US" sz="2400" b="1" kern="0" dirty="0">
                <a:latin typeface="+mj-lt"/>
                <a:ea typeface="+mj-ea"/>
                <a:cs typeface="+mj-cs"/>
              </a:rPr>
              <a:t>=9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 </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s2</a:t>
            </a:r>
            <a:r>
              <a:rPr lang="en-US" sz="2400" b="1" kern="0" dirty="0">
                <a:latin typeface="+mj-lt"/>
                <a:ea typeface="+mj-ea"/>
                <a:cs typeface="+mj-cs"/>
              </a:rPr>
              <a:t>=11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a:t>
            </a:r>
            <a:r>
              <a:rPr lang="zh-CN" altLang="en-US" sz="2400" b="1" kern="0" dirty="0">
                <a:solidFill>
                  <a:srgbClr val="000000"/>
                </a:solidFill>
                <a:latin typeface="Times New Roman"/>
                <a:ea typeface="宋体"/>
              </a:rPr>
              <a:t>，</a:t>
            </a:r>
            <a:endParaRPr lang="en-US" altLang="zh-CN" sz="2400" b="1" kern="0" dirty="0">
              <a:solidFill>
                <a:srgbClr val="000000"/>
              </a:solidFill>
              <a:latin typeface="Times New Roman"/>
              <a:ea typeface="宋体"/>
            </a:endParaRPr>
          </a:p>
          <a:p>
            <a:pPr>
              <a:lnSpc>
                <a:spcPct val="120000"/>
              </a:lnSpc>
              <a:defRPr/>
            </a:pPr>
            <a:r>
              <a:rPr lang="en-US" sz="2400" b="1" i="1" kern="0" dirty="0">
                <a:solidFill>
                  <a:srgbClr val="000000"/>
                </a:solidFill>
                <a:latin typeface="Times New Roman"/>
                <a:ea typeface="宋体"/>
              </a:rPr>
              <a:t>        </a:t>
            </a:r>
            <a:r>
              <a:rPr lang="en-US" sz="2400" b="1" i="1" kern="0" dirty="0" err="1">
                <a:solidFill>
                  <a:srgbClr val="000000"/>
                </a:solidFill>
                <a:latin typeface="Times New Roman"/>
                <a:ea typeface="宋体"/>
              </a:rPr>
              <a:t>A</a:t>
            </a:r>
            <a:r>
              <a:rPr lang="en-US" sz="2400" b="1" kern="0" baseline="-25000" dirty="0" err="1">
                <a:solidFill>
                  <a:srgbClr val="000000"/>
                </a:solidFill>
                <a:latin typeface="Times New Roman"/>
                <a:ea typeface="宋体"/>
              </a:rPr>
              <a:t>p</a:t>
            </a:r>
            <a:r>
              <a:rPr lang="en-US" sz="2400" b="1" kern="0" dirty="0">
                <a:solidFill>
                  <a:srgbClr val="000000"/>
                </a:solidFill>
                <a:latin typeface="Times New Roman"/>
                <a:ea typeface="宋体"/>
              </a:rPr>
              <a:t>=1dB</a:t>
            </a:r>
            <a:r>
              <a:rPr lang="zh-CN" altLang="en-US" sz="2400" b="1" kern="0" dirty="0">
                <a:solidFill>
                  <a:srgbClr val="000000"/>
                </a:solidFill>
                <a:latin typeface="Times New Roman"/>
                <a:ea typeface="宋体"/>
              </a:rPr>
              <a:t>，</a:t>
            </a:r>
            <a:r>
              <a:rPr lang="en-US" sz="2400" b="1" i="1" kern="0" dirty="0">
                <a:solidFill>
                  <a:srgbClr val="000000"/>
                </a:solidFill>
                <a:latin typeface="Times New Roman"/>
                <a:ea typeface="宋体"/>
              </a:rPr>
              <a:t>A</a:t>
            </a:r>
            <a:r>
              <a:rPr lang="en-US" sz="2400" b="1" kern="0" baseline="-25000" dirty="0">
                <a:solidFill>
                  <a:srgbClr val="000000"/>
                </a:solidFill>
                <a:latin typeface="Times New Roman"/>
                <a:ea typeface="宋体"/>
              </a:rPr>
              <a:t>s</a:t>
            </a:r>
            <a:r>
              <a:rPr lang="en-US" sz="2400" b="1" kern="0" dirty="0">
                <a:solidFill>
                  <a:srgbClr val="000000"/>
                </a:solidFill>
                <a:latin typeface="Times New Roman"/>
                <a:ea typeface="宋体"/>
              </a:rPr>
              <a:t>=10dB</a:t>
            </a:r>
            <a:r>
              <a:rPr lang="en-US" altLang="zh-CN" sz="2400" b="1" kern="0" dirty="0">
                <a:solidFill>
                  <a:srgbClr val="000000"/>
                </a:solidFill>
                <a:latin typeface="Times New Roman"/>
                <a:ea typeface="宋体"/>
              </a:rPr>
              <a:t> </a:t>
            </a:r>
            <a:r>
              <a:rPr lang="zh-CN" altLang="en-US" sz="2400" b="1" kern="0" dirty="0">
                <a:latin typeface="+mj-lt"/>
                <a:ea typeface="+mj-ea"/>
                <a:cs typeface="+mj-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blinds(horizontal)">
                                      <p:cBhvr>
                                        <p:cTn id="7" dur="500"/>
                                        <p:tgtEl>
                                          <p:spTgt spid="542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blinds(horizontal)">
                                      <p:cBhvr>
                                        <p:cTn id="12" dur="5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81"/>
                                        </p:tgtEl>
                                        <p:attrNameLst>
                                          <p:attrName>style.visibility</p:attrName>
                                        </p:attrNameLst>
                                      </p:cBhvr>
                                      <p:to>
                                        <p:strVal val="visible"/>
                                      </p:to>
                                    </p:set>
                                    <p:animEffect transition="in" filter="blinds(horizontal)">
                                      <p:cBhvr>
                                        <p:cTn id="17" dur="500"/>
                                        <p:tgtEl>
                                          <p:spTgt spid="542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82"/>
                                        </p:tgtEl>
                                        <p:attrNameLst>
                                          <p:attrName>style.visibility</p:attrName>
                                        </p:attrNameLst>
                                      </p:cBhvr>
                                      <p:to>
                                        <p:strVal val="visible"/>
                                      </p:to>
                                    </p:set>
                                    <p:animEffect transition="in" filter="blinds(horizontal)">
                                      <p:cBhvr>
                                        <p:cTn id="22" dur="500"/>
                                        <p:tgtEl>
                                          <p:spTgt spid="542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283"/>
                                        </p:tgtEl>
                                        <p:attrNameLst>
                                          <p:attrName>style.visibility</p:attrName>
                                        </p:attrNameLst>
                                      </p:cBhvr>
                                      <p:to>
                                        <p:strVal val="visible"/>
                                      </p:to>
                                    </p:set>
                                    <p:animEffect transition="in" filter="blinds(horizontal)">
                                      <p:cBhvr>
                                        <p:cTn id="27" dur="500"/>
                                        <p:tgtEl>
                                          <p:spTgt spid="542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305"/>
                                        </p:tgtEl>
                                        <p:attrNameLst>
                                          <p:attrName>style.visibility</p:attrName>
                                        </p:attrNameLst>
                                      </p:cBhvr>
                                      <p:to>
                                        <p:strVal val="visible"/>
                                      </p:to>
                                    </p:set>
                                    <p:animEffect transition="in" filter="blinds(horizontal)">
                                      <p:cBhvr>
                                        <p:cTn id="32" dur="500"/>
                                        <p:tgtEl>
                                          <p:spTgt spid="553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307"/>
                                        </p:tgtEl>
                                        <p:attrNameLst>
                                          <p:attrName>style.visibility</p:attrName>
                                        </p:attrNameLst>
                                      </p:cBhvr>
                                      <p:to>
                                        <p:strVal val="visible"/>
                                      </p:to>
                                    </p:set>
                                    <p:animEffect transition="in" filter="blinds(horizontal)">
                                      <p:cBhvr>
                                        <p:cTn id="37" dur="500"/>
                                        <p:tgtEl>
                                          <p:spTgt spid="55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P spid="5428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3">
            <a:extLst>
              <a:ext uri="{FF2B5EF4-FFF2-40B4-BE49-F238E27FC236}">
                <a16:creationId xmlns:a16="http://schemas.microsoft.com/office/drawing/2014/main" id="{0E2BB104-91F1-4890-9F45-9D44E06F393C}"/>
              </a:ext>
            </a:extLst>
          </p:cNvPr>
          <p:cNvSpPr txBox="1">
            <a:spLocks noChangeArrowheads="1"/>
          </p:cNvSpPr>
          <p:nvPr/>
        </p:nvSpPr>
        <p:spPr bwMode="auto">
          <a:xfrm>
            <a:off x="395288" y="17732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解：</a:t>
            </a:r>
          </a:p>
        </p:txBody>
      </p:sp>
      <p:sp>
        <p:nvSpPr>
          <p:cNvPr id="55306" name="Text Box 8">
            <a:extLst>
              <a:ext uri="{FF2B5EF4-FFF2-40B4-BE49-F238E27FC236}">
                <a16:creationId xmlns:a16="http://schemas.microsoft.com/office/drawing/2014/main" id="{519062E2-402F-470B-B9C5-F5A1010B6972}"/>
              </a:ext>
            </a:extLst>
          </p:cNvPr>
          <p:cNvSpPr txBox="1">
            <a:spLocks noChangeArrowheads="1"/>
          </p:cNvSpPr>
          <p:nvPr/>
        </p:nvSpPr>
        <p:spPr bwMode="auto">
          <a:xfrm>
            <a:off x="1098550" y="2438400"/>
            <a:ext cx="8045450" cy="519113"/>
          </a:xfrm>
          <a:prstGeom prst="rect">
            <a:avLst/>
          </a:prstGeom>
          <a:noFill/>
          <a:ln w="9525">
            <a:noFill/>
            <a:miter lim="800000"/>
            <a:headEnd/>
            <a:tailEnd/>
          </a:ln>
        </p:spPr>
        <p:txBody>
          <a:bodyPr>
            <a:spAutoFit/>
          </a:bodyPr>
          <a:lstStyle/>
          <a:p>
            <a:pPr>
              <a:spcBef>
                <a:spcPct val="50000"/>
              </a:spcBef>
              <a:defRPr/>
            </a:pPr>
            <a:r>
              <a:rPr lang="en-US" altLang="zh-CN" sz="2800" b="1">
                <a:latin typeface="+mj-lt"/>
              </a:rPr>
              <a:t>(4)  </a:t>
            </a:r>
            <a:r>
              <a:rPr lang="zh-CN" altLang="en-US" sz="2800" b="1">
                <a:latin typeface="+mj-lt"/>
              </a:rPr>
              <a:t>将原型低通滤波器转换为带阻滤波器</a:t>
            </a:r>
            <a:r>
              <a:rPr lang="en-US" altLang="zh-CN" sz="2800" b="1" i="1">
                <a:latin typeface="+mj-lt"/>
              </a:rPr>
              <a:t>H</a:t>
            </a:r>
            <a:r>
              <a:rPr lang="en-US" altLang="zh-CN" sz="2800" b="1" baseline="-30000">
                <a:latin typeface="+mj-lt"/>
              </a:rPr>
              <a:t>BS</a:t>
            </a:r>
            <a:r>
              <a:rPr lang="en-US" altLang="zh-CN" sz="2800" b="1">
                <a:latin typeface="+mj-lt"/>
              </a:rPr>
              <a:t>(</a:t>
            </a:r>
            <a:r>
              <a:rPr lang="en-US" altLang="zh-CN" sz="2800" b="1" i="1">
                <a:latin typeface="+mj-lt"/>
              </a:rPr>
              <a:t>s</a:t>
            </a:r>
            <a:r>
              <a:rPr lang="en-US" altLang="zh-CN" sz="2800" b="1">
                <a:latin typeface="+mj-lt"/>
              </a:rPr>
              <a:t>) </a:t>
            </a:r>
          </a:p>
        </p:txBody>
      </p:sp>
      <p:graphicFrame>
        <p:nvGraphicFramePr>
          <p:cNvPr id="55308" name="Object 12">
            <a:extLst>
              <a:ext uri="{FF2B5EF4-FFF2-40B4-BE49-F238E27FC236}">
                <a16:creationId xmlns:a16="http://schemas.microsoft.com/office/drawing/2014/main" id="{06CE3FE7-2384-4092-B589-0757997A7BA5}"/>
              </a:ext>
            </a:extLst>
          </p:cNvPr>
          <p:cNvGraphicFramePr>
            <a:graphicFrameLocks noChangeAspect="1"/>
          </p:cNvGraphicFramePr>
          <p:nvPr/>
        </p:nvGraphicFramePr>
        <p:xfrm>
          <a:off x="479425" y="2979738"/>
          <a:ext cx="3084513" cy="1201737"/>
        </p:xfrm>
        <a:graphic>
          <a:graphicData uri="http://schemas.openxmlformats.org/presentationml/2006/ole">
            <mc:AlternateContent xmlns:mc="http://schemas.openxmlformats.org/markup-compatibility/2006">
              <mc:Choice xmlns:v="urn:schemas-microsoft-com:vml" Requires="v">
                <p:oleObj spid="_x0000_s32976" r:id="rId3" imgW="33528000" imgH="13106400" progId="Equation.3">
                  <p:embed/>
                </p:oleObj>
              </mc:Choice>
              <mc:Fallback>
                <p:oleObj r:id="rId3" imgW="33528000" imgH="13106400" progId="Equation.3">
                  <p:embed/>
                  <p:pic>
                    <p:nvPicPr>
                      <p:cNvPr id="0" name="Picture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425" y="2979738"/>
                        <a:ext cx="3084513" cy="1201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9" name="Object 13">
            <a:extLst>
              <a:ext uri="{FF2B5EF4-FFF2-40B4-BE49-F238E27FC236}">
                <a16:creationId xmlns:a16="http://schemas.microsoft.com/office/drawing/2014/main" id="{92DB46C8-FA25-41DB-BD44-2B998FE85FF9}"/>
              </a:ext>
            </a:extLst>
          </p:cNvPr>
          <p:cNvGraphicFramePr>
            <a:graphicFrameLocks noChangeAspect="1"/>
          </p:cNvGraphicFramePr>
          <p:nvPr/>
        </p:nvGraphicFramePr>
        <p:xfrm>
          <a:off x="1831975" y="4219575"/>
          <a:ext cx="6640513" cy="838200"/>
        </p:xfrm>
        <a:graphic>
          <a:graphicData uri="http://schemas.openxmlformats.org/presentationml/2006/ole">
            <mc:AlternateContent xmlns:mc="http://schemas.openxmlformats.org/markup-compatibility/2006">
              <mc:Choice xmlns:v="urn:schemas-microsoft-com:vml" Requires="v">
                <p:oleObj spid="_x0000_s32977" name="公式" r:id="rId5" imgW="79552800" imgH="10058400" progId="Equation.3">
                  <p:embed/>
                </p:oleObj>
              </mc:Choice>
              <mc:Fallback>
                <p:oleObj name="公式" r:id="rId5" imgW="79552800" imgH="10058400" progId="Equation.3">
                  <p:embed/>
                  <p:pic>
                    <p:nvPicPr>
                      <p:cNvPr id="0" name="Picture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1975" y="4219575"/>
                        <a:ext cx="66405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12">
            <a:extLst>
              <a:ext uri="{FF2B5EF4-FFF2-40B4-BE49-F238E27FC236}">
                <a16:creationId xmlns:a16="http://schemas.microsoft.com/office/drawing/2014/main" id="{A0266C73-F185-49DB-8022-5400C9E95712}"/>
              </a:ext>
            </a:extLst>
          </p:cNvPr>
          <p:cNvGrpSpPr>
            <a:grpSpLocks/>
          </p:cNvGrpSpPr>
          <p:nvPr/>
        </p:nvGrpSpPr>
        <p:grpSpPr bwMode="auto">
          <a:xfrm>
            <a:off x="176213" y="1657338"/>
            <a:ext cx="8828087" cy="128588"/>
            <a:chOff x="0" y="0"/>
            <a:chExt cx="5561" cy="81"/>
          </a:xfrm>
        </p:grpSpPr>
        <p:pic>
          <p:nvPicPr>
            <p:cNvPr id="11" name="Rectangle 12">
              <a:extLst>
                <a:ext uri="{FF2B5EF4-FFF2-40B4-BE49-F238E27FC236}">
                  <a16:creationId xmlns:a16="http://schemas.microsoft.com/office/drawing/2014/main" id="{638BCA22-3F26-4D65-9285-8D8706C6FFC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4">
              <a:extLst>
                <a:ext uri="{FF2B5EF4-FFF2-40B4-BE49-F238E27FC236}">
                  <a16:creationId xmlns:a16="http://schemas.microsoft.com/office/drawing/2014/main" id="{DA112235-D59D-4A63-81FA-4CDF8749496B}"/>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3" name="Rectangle 2">
            <a:extLst>
              <a:ext uri="{FF2B5EF4-FFF2-40B4-BE49-F238E27FC236}">
                <a16:creationId xmlns:a16="http://schemas.microsoft.com/office/drawing/2014/main" id="{C76A7A8A-3A84-48FC-8ADC-4EBD1A69109D}"/>
              </a:ext>
            </a:extLst>
          </p:cNvPr>
          <p:cNvSpPr txBox="1">
            <a:spLocks noChangeArrowheads="1"/>
          </p:cNvSpPr>
          <p:nvPr/>
        </p:nvSpPr>
        <p:spPr bwMode="auto">
          <a:xfrm>
            <a:off x="457200" y="214290"/>
            <a:ext cx="8686800" cy="1481138"/>
          </a:xfrm>
          <a:prstGeom prst="rect">
            <a:avLst/>
          </a:prstGeom>
          <a:noFill/>
          <a:ln w="9525">
            <a:noFill/>
            <a:miter lim="800000"/>
            <a:headEnd/>
            <a:tailEnd/>
          </a:ln>
        </p:spPr>
        <p:txBody>
          <a:bodyPr anchor="ctr"/>
          <a:lstStyle/>
          <a:p>
            <a:pPr>
              <a:lnSpc>
                <a:spcPct val="120000"/>
              </a:lnSpc>
              <a:defRPr/>
            </a:pPr>
            <a:r>
              <a:rPr lang="zh-CN" altLang="en-US" sz="2400" b="1" kern="0" dirty="0">
                <a:latin typeface="+mj-lt"/>
                <a:ea typeface="+mj-ea"/>
                <a:cs typeface="+mj-cs"/>
              </a:rPr>
              <a:t>例</a:t>
            </a:r>
            <a:r>
              <a:rPr lang="en-US" altLang="zh-CN" sz="2400" b="1" kern="0" dirty="0">
                <a:latin typeface="+mj-lt"/>
                <a:ea typeface="+mj-ea"/>
                <a:cs typeface="+mj-cs"/>
              </a:rPr>
              <a:t>4-4</a:t>
            </a:r>
            <a:r>
              <a:rPr lang="zh-CN" altLang="en-US" sz="2400" b="1" kern="0" dirty="0">
                <a:latin typeface="+mj-lt"/>
                <a:ea typeface="+mj-ea"/>
                <a:cs typeface="+mj-cs"/>
              </a:rPr>
              <a:t>：试设计一个满足下列指标的</a:t>
            </a:r>
            <a:r>
              <a:rPr lang="en-US" sz="2400" b="1" kern="0" dirty="0">
                <a:latin typeface="+mj-lt"/>
                <a:ea typeface="+mj-ea"/>
                <a:cs typeface="+mj-cs"/>
              </a:rPr>
              <a:t>BW</a:t>
            </a:r>
            <a:r>
              <a:rPr lang="zh-CN" altLang="en-US" sz="2400" b="1" kern="0" dirty="0">
                <a:latin typeface="+mj-lt"/>
                <a:ea typeface="+mj-ea"/>
                <a:cs typeface="+mj-cs"/>
              </a:rPr>
              <a:t>型带阻滤波器</a:t>
            </a:r>
            <a:br>
              <a:rPr lang="zh-CN" altLang="en-US" sz="2400" b="1" kern="0" dirty="0">
                <a:latin typeface="+mj-lt"/>
                <a:ea typeface="+mj-ea"/>
                <a:cs typeface="+mj-cs"/>
              </a:rPr>
            </a:br>
            <a:r>
              <a:rPr lang="zh-CN" altLang="en-US" sz="2400" b="1" kern="0" dirty="0">
                <a:latin typeface="+mj-lt"/>
                <a:ea typeface="+mj-ea"/>
                <a:cs typeface="+mj-cs"/>
              </a:rPr>
              <a:t>        </a:t>
            </a:r>
            <a:r>
              <a:rPr lang="en-US" sz="2400" b="1" i="1" kern="0" dirty="0">
                <a:latin typeface="Symbol" pitchFamily="18" charset="2"/>
                <a:ea typeface="+mj-ea"/>
                <a:cs typeface="+mj-cs"/>
              </a:rPr>
              <a:t>w</a:t>
            </a:r>
            <a:r>
              <a:rPr lang="en-US" sz="2400" b="1" kern="0" baseline="-25000" dirty="0">
                <a:latin typeface="+mj-lt"/>
                <a:ea typeface="+mj-ea"/>
                <a:cs typeface="+mj-cs"/>
              </a:rPr>
              <a:t>p1</a:t>
            </a:r>
            <a:r>
              <a:rPr lang="en-US" sz="2400" b="1" kern="0" dirty="0">
                <a:latin typeface="+mj-lt"/>
                <a:ea typeface="+mj-ea"/>
                <a:cs typeface="+mj-cs"/>
              </a:rPr>
              <a:t>=6 </a:t>
            </a:r>
            <a:r>
              <a:rPr lang="en-US" altLang="zh-CN" sz="2400" b="1" kern="0" dirty="0" err="1">
                <a:latin typeface="+mj-lt"/>
                <a:ea typeface="+mj-ea"/>
                <a:cs typeface="+mj-cs"/>
              </a:rPr>
              <a:t>rad</a:t>
            </a:r>
            <a:r>
              <a:rPr lang="en-US" altLang="zh-CN" sz="2400" b="1" kern="0" dirty="0">
                <a:latin typeface="+mj-lt"/>
                <a:ea typeface="+mj-ea"/>
                <a:cs typeface="+mj-cs"/>
              </a:rPr>
              <a:t>/s</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p2</a:t>
            </a:r>
            <a:r>
              <a:rPr lang="en-US" sz="2400" b="1" kern="0" dirty="0">
                <a:latin typeface="+mj-lt"/>
                <a:ea typeface="+mj-ea"/>
                <a:cs typeface="+mj-cs"/>
              </a:rPr>
              <a:t>=13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 </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s1</a:t>
            </a:r>
            <a:r>
              <a:rPr lang="en-US" sz="2400" b="1" kern="0" dirty="0">
                <a:latin typeface="+mj-lt"/>
                <a:ea typeface="+mj-ea"/>
                <a:cs typeface="+mj-cs"/>
              </a:rPr>
              <a:t>=9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 </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s2</a:t>
            </a:r>
            <a:r>
              <a:rPr lang="en-US" sz="2400" b="1" kern="0" dirty="0">
                <a:latin typeface="+mj-lt"/>
                <a:ea typeface="+mj-ea"/>
                <a:cs typeface="+mj-cs"/>
              </a:rPr>
              <a:t>=11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a:t>
            </a:r>
            <a:r>
              <a:rPr lang="zh-CN" altLang="en-US" sz="2400" b="1" kern="0" dirty="0">
                <a:solidFill>
                  <a:srgbClr val="000000"/>
                </a:solidFill>
                <a:latin typeface="Times New Roman"/>
                <a:ea typeface="宋体"/>
              </a:rPr>
              <a:t>，</a:t>
            </a:r>
            <a:endParaRPr lang="en-US" altLang="zh-CN" sz="2400" b="1" kern="0" dirty="0">
              <a:solidFill>
                <a:srgbClr val="000000"/>
              </a:solidFill>
              <a:latin typeface="Times New Roman"/>
              <a:ea typeface="宋体"/>
            </a:endParaRPr>
          </a:p>
          <a:p>
            <a:pPr>
              <a:lnSpc>
                <a:spcPct val="120000"/>
              </a:lnSpc>
              <a:defRPr/>
            </a:pPr>
            <a:r>
              <a:rPr lang="en-US" sz="2400" b="1" i="1" kern="0" dirty="0">
                <a:solidFill>
                  <a:srgbClr val="000000"/>
                </a:solidFill>
                <a:latin typeface="Times New Roman"/>
                <a:ea typeface="宋体"/>
              </a:rPr>
              <a:t>        </a:t>
            </a:r>
            <a:r>
              <a:rPr lang="en-US" sz="2400" b="1" i="1" kern="0" dirty="0" err="1">
                <a:solidFill>
                  <a:srgbClr val="000000"/>
                </a:solidFill>
                <a:latin typeface="Times New Roman"/>
                <a:ea typeface="宋体"/>
              </a:rPr>
              <a:t>A</a:t>
            </a:r>
            <a:r>
              <a:rPr lang="en-US" sz="2400" b="1" kern="0" baseline="-25000" dirty="0" err="1">
                <a:solidFill>
                  <a:srgbClr val="000000"/>
                </a:solidFill>
                <a:latin typeface="Times New Roman"/>
                <a:ea typeface="宋体"/>
              </a:rPr>
              <a:t>p</a:t>
            </a:r>
            <a:r>
              <a:rPr lang="en-US" sz="2400" b="1" kern="0" dirty="0">
                <a:solidFill>
                  <a:srgbClr val="000000"/>
                </a:solidFill>
                <a:latin typeface="Times New Roman"/>
                <a:ea typeface="宋体"/>
              </a:rPr>
              <a:t>=1dB</a:t>
            </a:r>
            <a:r>
              <a:rPr lang="zh-CN" altLang="en-US" sz="2400" b="1" kern="0" dirty="0">
                <a:solidFill>
                  <a:srgbClr val="000000"/>
                </a:solidFill>
                <a:latin typeface="Times New Roman"/>
                <a:ea typeface="宋体"/>
              </a:rPr>
              <a:t>，</a:t>
            </a:r>
            <a:r>
              <a:rPr lang="en-US" sz="2400" b="1" i="1" kern="0" dirty="0">
                <a:solidFill>
                  <a:srgbClr val="000000"/>
                </a:solidFill>
                <a:latin typeface="Times New Roman"/>
                <a:ea typeface="宋体"/>
              </a:rPr>
              <a:t>A</a:t>
            </a:r>
            <a:r>
              <a:rPr lang="en-US" sz="2400" b="1" kern="0" baseline="-25000" dirty="0">
                <a:solidFill>
                  <a:srgbClr val="000000"/>
                </a:solidFill>
                <a:latin typeface="Times New Roman"/>
                <a:ea typeface="宋体"/>
              </a:rPr>
              <a:t>s</a:t>
            </a:r>
            <a:r>
              <a:rPr lang="en-US" sz="2400" b="1" kern="0" dirty="0">
                <a:solidFill>
                  <a:srgbClr val="000000"/>
                </a:solidFill>
                <a:latin typeface="Times New Roman"/>
                <a:ea typeface="宋体"/>
              </a:rPr>
              <a:t>=10dB</a:t>
            </a:r>
            <a:r>
              <a:rPr lang="en-US" altLang="zh-CN" sz="2400" b="1" kern="0" dirty="0">
                <a:solidFill>
                  <a:srgbClr val="000000"/>
                </a:solidFill>
                <a:latin typeface="Times New Roman"/>
                <a:ea typeface="宋体"/>
              </a:rPr>
              <a:t> </a:t>
            </a:r>
            <a:r>
              <a:rPr lang="zh-CN" altLang="en-US" sz="2400" b="1" kern="0" dirty="0">
                <a:latin typeface="+mj-lt"/>
                <a:ea typeface="+mj-ea"/>
                <a:cs typeface="+mj-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6"/>
                                        </p:tgtEl>
                                        <p:attrNameLst>
                                          <p:attrName>style.visibility</p:attrName>
                                        </p:attrNameLst>
                                      </p:cBhvr>
                                      <p:to>
                                        <p:strVal val="visible"/>
                                      </p:to>
                                    </p:set>
                                    <p:animEffect transition="in" filter="blinds(horizontal)">
                                      <p:cBhvr>
                                        <p:cTn id="7" dur="500"/>
                                        <p:tgtEl>
                                          <p:spTgt spid="55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308"/>
                                        </p:tgtEl>
                                        <p:attrNameLst>
                                          <p:attrName>style.visibility</p:attrName>
                                        </p:attrNameLst>
                                      </p:cBhvr>
                                      <p:to>
                                        <p:strVal val="visible"/>
                                      </p:to>
                                    </p:set>
                                    <p:animEffect transition="in" filter="blinds(horizontal)">
                                      <p:cBhvr>
                                        <p:cTn id="12" dur="500"/>
                                        <p:tgtEl>
                                          <p:spTgt spid="55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309"/>
                                        </p:tgtEl>
                                        <p:attrNameLst>
                                          <p:attrName>style.visibility</p:attrName>
                                        </p:attrNameLst>
                                      </p:cBhvr>
                                      <p:to>
                                        <p:strVal val="visible"/>
                                      </p:to>
                                    </p:set>
                                    <p:animEffect transition="in" filter="blinds(horizontal)">
                                      <p:cBhvr>
                                        <p:cTn id="17" dur="500"/>
                                        <p:tgtEl>
                                          <p:spTgt spid="55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2D6C29F1-12C2-4C76-ABAC-45B10317CCAF}"/>
              </a:ext>
            </a:extLst>
          </p:cNvPr>
          <p:cNvSpPr txBox="1">
            <a:spLocks noChangeArrowheads="1"/>
          </p:cNvSpPr>
          <p:nvPr/>
        </p:nvSpPr>
        <p:spPr bwMode="auto">
          <a:xfrm>
            <a:off x="622300" y="1657350"/>
            <a:ext cx="83185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dirty="0"/>
              <a:t>(1)  </a:t>
            </a:r>
            <a:r>
              <a:rPr lang="zh-CN" altLang="en-US" sz="2800" b="1" dirty="0"/>
              <a:t>将数字滤波器的设计转换为模拟滤波器的设计。</a:t>
            </a:r>
          </a:p>
          <a:p>
            <a:pPr eaLnBrk="1" hangingPunct="1">
              <a:spcBef>
                <a:spcPct val="50000"/>
              </a:spcBef>
            </a:pPr>
            <a:r>
              <a:rPr lang="en-US" altLang="zh-CN" sz="2800" b="1" dirty="0"/>
              <a:t>(2)  </a:t>
            </a:r>
            <a:r>
              <a:rPr lang="zh-CN" altLang="en-US" sz="2800" b="1" dirty="0"/>
              <a:t>设计满足技术指标的模拟滤波器。</a:t>
            </a:r>
          </a:p>
          <a:p>
            <a:pPr eaLnBrk="1" hangingPunct="1">
              <a:spcBef>
                <a:spcPct val="50000"/>
              </a:spcBef>
            </a:pPr>
            <a:r>
              <a:rPr lang="en-US" altLang="zh-CN" sz="2800" b="1" dirty="0"/>
              <a:t>(3)  </a:t>
            </a:r>
            <a:r>
              <a:rPr lang="zh-CN" altLang="en-US" sz="2800" b="1" dirty="0"/>
              <a:t>将模拟滤波器转换为数字滤波器。</a:t>
            </a:r>
          </a:p>
        </p:txBody>
      </p:sp>
      <p:sp>
        <p:nvSpPr>
          <p:cNvPr id="9220" name="Text Box 9">
            <a:extLst>
              <a:ext uri="{FF2B5EF4-FFF2-40B4-BE49-F238E27FC236}">
                <a16:creationId xmlns:a16="http://schemas.microsoft.com/office/drawing/2014/main" id="{1B8143A4-86EB-4ACF-A563-4B0B88C04849}"/>
              </a:ext>
            </a:extLst>
          </p:cNvPr>
          <p:cNvSpPr txBox="1">
            <a:spLocks noChangeArrowheads="1"/>
          </p:cNvSpPr>
          <p:nvPr/>
        </p:nvSpPr>
        <p:spPr bwMode="auto">
          <a:xfrm>
            <a:off x="476250" y="4600575"/>
            <a:ext cx="118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Symbol" panose="05050102010706020507" pitchFamily="18" charset="2"/>
              </a:rPr>
              <a:t>W</a:t>
            </a:r>
            <a:r>
              <a:rPr lang="en-US" altLang="zh-CN" sz="2800" b="1" baseline="-25000">
                <a:solidFill>
                  <a:srgbClr val="FF0000"/>
                </a:solidFill>
              </a:rPr>
              <a:t>p</a:t>
            </a:r>
            <a:r>
              <a:rPr lang="en-US" altLang="zh-CN" sz="2800" b="1">
                <a:solidFill>
                  <a:srgbClr val="FF0000"/>
                </a:solidFill>
              </a:rPr>
              <a:t>,</a:t>
            </a:r>
            <a:r>
              <a:rPr lang="en-US" altLang="zh-CN" sz="2800" b="1" i="1">
                <a:solidFill>
                  <a:srgbClr val="FF0000"/>
                </a:solidFill>
                <a:latin typeface="Symbol" panose="05050102010706020507" pitchFamily="18" charset="2"/>
              </a:rPr>
              <a:t>W</a:t>
            </a:r>
            <a:r>
              <a:rPr lang="en-US" altLang="zh-CN" sz="2800" b="1" baseline="-25000">
                <a:solidFill>
                  <a:srgbClr val="FF0000"/>
                </a:solidFill>
              </a:rPr>
              <a:t>s</a:t>
            </a:r>
          </a:p>
        </p:txBody>
      </p:sp>
      <p:sp>
        <p:nvSpPr>
          <p:cNvPr id="9221" name="Text Box 10">
            <a:extLst>
              <a:ext uri="{FF2B5EF4-FFF2-40B4-BE49-F238E27FC236}">
                <a16:creationId xmlns:a16="http://schemas.microsoft.com/office/drawing/2014/main" id="{B759956C-9D02-4938-BE1A-A61304F20227}"/>
              </a:ext>
            </a:extLst>
          </p:cNvPr>
          <p:cNvSpPr txBox="1">
            <a:spLocks noChangeArrowheads="1"/>
          </p:cNvSpPr>
          <p:nvPr/>
        </p:nvSpPr>
        <p:spPr bwMode="auto">
          <a:xfrm>
            <a:off x="3028950" y="4600575"/>
            <a:ext cx="118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Symbol" panose="05050102010706020507" pitchFamily="18" charset="2"/>
              </a:rPr>
              <a:t>w</a:t>
            </a:r>
            <a:r>
              <a:rPr lang="en-US" altLang="zh-CN" sz="2800" b="1" baseline="-25000">
                <a:solidFill>
                  <a:srgbClr val="FF0000"/>
                </a:solidFill>
              </a:rPr>
              <a:t>p</a:t>
            </a:r>
            <a:r>
              <a:rPr lang="en-US" altLang="zh-CN" sz="2800" b="1">
                <a:solidFill>
                  <a:srgbClr val="FF0000"/>
                </a:solidFill>
              </a:rPr>
              <a:t>,</a:t>
            </a:r>
            <a:r>
              <a:rPr lang="en-US" altLang="zh-CN" sz="2800" b="1" i="1">
                <a:solidFill>
                  <a:srgbClr val="FF0000"/>
                </a:solidFill>
                <a:latin typeface="Symbol" panose="05050102010706020507" pitchFamily="18" charset="2"/>
              </a:rPr>
              <a:t>w</a:t>
            </a:r>
            <a:r>
              <a:rPr lang="en-US" altLang="zh-CN" sz="2800" b="1" baseline="-25000">
                <a:solidFill>
                  <a:srgbClr val="FF0000"/>
                </a:solidFill>
              </a:rPr>
              <a:t>s</a:t>
            </a:r>
          </a:p>
        </p:txBody>
      </p:sp>
      <p:sp>
        <p:nvSpPr>
          <p:cNvPr id="9222" name="Text Box 11">
            <a:extLst>
              <a:ext uri="{FF2B5EF4-FFF2-40B4-BE49-F238E27FC236}">
                <a16:creationId xmlns:a16="http://schemas.microsoft.com/office/drawing/2014/main" id="{FE8A00F6-3EE0-4C58-A4B4-22FF40DDB0B0}"/>
              </a:ext>
            </a:extLst>
          </p:cNvPr>
          <p:cNvSpPr txBox="1">
            <a:spLocks noChangeArrowheads="1"/>
          </p:cNvSpPr>
          <p:nvPr/>
        </p:nvSpPr>
        <p:spPr bwMode="auto">
          <a:xfrm>
            <a:off x="5505450" y="4600575"/>
            <a:ext cx="879475" cy="519113"/>
          </a:xfrm>
          <a:prstGeom prst="rect">
            <a:avLst/>
          </a:prstGeom>
          <a:noFill/>
          <a:ln w="9525">
            <a:noFill/>
            <a:miter lim="800000"/>
            <a:headEnd/>
            <a:tailEnd/>
          </a:ln>
        </p:spPr>
        <p:txBody>
          <a:bodyPr>
            <a:spAutoFit/>
          </a:bodyPr>
          <a:lstStyle/>
          <a:p>
            <a:pPr>
              <a:spcBef>
                <a:spcPct val="50000"/>
              </a:spcBef>
              <a:defRPr/>
            </a:pPr>
            <a:r>
              <a:rPr lang="en-US" altLang="zh-CN" sz="2800" b="1" i="1" dirty="0">
                <a:solidFill>
                  <a:srgbClr val="FF0000"/>
                </a:solidFill>
                <a:latin typeface="+mj-lt"/>
              </a:rPr>
              <a:t>H</a:t>
            </a:r>
            <a:r>
              <a:rPr lang="en-US" altLang="zh-CN" sz="2800" b="1" dirty="0">
                <a:solidFill>
                  <a:srgbClr val="FF0000"/>
                </a:solidFill>
                <a:latin typeface="+mj-lt"/>
              </a:rPr>
              <a:t>(</a:t>
            </a:r>
            <a:r>
              <a:rPr lang="en-US" altLang="zh-CN" sz="2800" b="1" i="1" dirty="0">
                <a:solidFill>
                  <a:srgbClr val="FF0000"/>
                </a:solidFill>
                <a:latin typeface="+mj-lt"/>
              </a:rPr>
              <a:t>s</a:t>
            </a:r>
            <a:r>
              <a:rPr lang="en-US" altLang="zh-CN" sz="2800" b="1" dirty="0">
                <a:solidFill>
                  <a:srgbClr val="FF0000"/>
                </a:solidFill>
                <a:latin typeface="+mj-lt"/>
              </a:rPr>
              <a:t>)</a:t>
            </a:r>
          </a:p>
        </p:txBody>
      </p:sp>
      <p:sp>
        <p:nvSpPr>
          <p:cNvPr id="9223" name="Text Box 12">
            <a:extLst>
              <a:ext uri="{FF2B5EF4-FFF2-40B4-BE49-F238E27FC236}">
                <a16:creationId xmlns:a16="http://schemas.microsoft.com/office/drawing/2014/main" id="{E14F4760-C411-4829-84F1-DA2C94AEE514}"/>
              </a:ext>
            </a:extLst>
          </p:cNvPr>
          <p:cNvSpPr txBox="1">
            <a:spLocks noChangeArrowheads="1"/>
          </p:cNvSpPr>
          <p:nvPr/>
        </p:nvSpPr>
        <p:spPr bwMode="auto">
          <a:xfrm>
            <a:off x="7886700" y="4600575"/>
            <a:ext cx="879475" cy="519113"/>
          </a:xfrm>
          <a:prstGeom prst="rect">
            <a:avLst/>
          </a:prstGeom>
          <a:noFill/>
          <a:ln w="9525">
            <a:noFill/>
            <a:miter lim="800000"/>
            <a:headEnd/>
            <a:tailEnd/>
          </a:ln>
        </p:spPr>
        <p:txBody>
          <a:bodyPr>
            <a:spAutoFit/>
          </a:bodyPr>
          <a:lstStyle/>
          <a:p>
            <a:pPr>
              <a:spcBef>
                <a:spcPct val="50000"/>
              </a:spcBef>
              <a:defRPr/>
            </a:pPr>
            <a:r>
              <a:rPr lang="en-US" altLang="zh-CN" sz="2800" b="1" i="1">
                <a:solidFill>
                  <a:srgbClr val="FF0000"/>
                </a:solidFill>
                <a:latin typeface="+mj-lt"/>
              </a:rPr>
              <a:t>H</a:t>
            </a:r>
            <a:r>
              <a:rPr lang="en-US" altLang="zh-CN" sz="2800" b="1">
                <a:solidFill>
                  <a:srgbClr val="FF0000"/>
                </a:solidFill>
                <a:latin typeface="+mj-lt"/>
              </a:rPr>
              <a:t>(</a:t>
            </a:r>
            <a:r>
              <a:rPr lang="en-US" altLang="zh-CN" sz="2800" b="1" i="1">
                <a:solidFill>
                  <a:srgbClr val="FF0000"/>
                </a:solidFill>
                <a:latin typeface="+mj-lt"/>
              </a:rPr>
              <a:t>z</a:t>
            </a:r>
            <a:r>
              <a:rPr lang="en-US" altLang="zh-CN" sz="2800" b="1">
                <a:solidFill>
                  <a:srgbClr val="FF0000"/>
                </a:solidFill>
                <a:latin typeface="+mj-lt"/>
              </a:rPr>
              <a:t>)</a:t>
            </a:r>
          </a:p>
        </p:txBody>
      </p:sp>
      <p:sp>
        <p:nvSpPr>
          <p:cNvPr id="9224" name="Line 13">
            <a:extLst>
              <a:ext uri="{FF2B5EF4-FFF2-40B4-BE49-F238E27FC236}">
                <a16:creationId xmlns:a16="http://schemas.microsoft.com/office/drawing/2014/main" id="{AC12DB98-E23B-4FA8-B086-C8B4071F066D}"/>
              </a:ext>
            </a:extLst>
          </p:cNvPr>
          <p:cNvSpPr>
            <a:spLocks noChangeShapeType="1"/>
          </p:cNvSpPr>
          <p:nvPr/>
        </p:nvSpPr>
        <p:spPr bwMode="auto">
          <a:xfrm>
            <a:off x="1562100" y="4886325"/>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225" name="Line 14">
            <a:extLst>
              <a:ext uri="{FF2B5EF4-FFF2-40B4-BE49-F238E27FC236}">
                <a16:creationId xmlns:a16="http://schemas.microsoft.com/office/drawing/2014/main" id="{A5549506-EAA8-4282-9815-F55B44E57D38}"/>
              </a:ext>
            </a:extLst>
          </p:cNvPr>
          <p:cNvSpPr>
            <a:spLocks noChangeShapeType="1"/>
          </p:cNvSpPr>
          <p:nvPr/>
        </p:nvSpPr>
        <p:spPr bwMode="auto">
          <a:xfrm>
            <a:off x="4133850" y="4886325"/>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226" name="Line 15">
            <a:extLst>
              <a:ext uri="{FF2B5EF4-FFF2-40B4-BE49-F238E27FC236}">
                <a16:creationId xmlns:a16="http://schemas.microsoft.com/office/drawing/2014/main" id="{1609C600-9F7A-41B4-8699-60F577D9B824}"/>
              </a:ext>
            </a:extLst>
          </p:cNvPr>
          <p:cNvSpPr>
            <a:spLocks noChangeShapeType="1"/>
          </p:cNvSpPr>
          <p:nvPr/>
        </p:nvSpPr>
        <p:spPr bwMode="auto">
          <a:xfrm>
            <a:off x="6362700" y="4886325"/>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227" name="Text Box 16">
            <a:extLst>
              <a:ext uri="{FF2B5EF4-FFF2-40B4-BE49-F238E27FC236}">
                <a16:creationId xmlns:a16="http://schemas.microsoft.com/office/drawing/2014/main" id="{35AB5559-04F2-48E6-A6D3-02656EB134ED}"/>
              </a:ext>
            </a:extLst>
          </p:cNvPr>
          <p:cNvSpPr txBox="1">
            <a:spLocks noChangeArrowheads="1"/>
          </p:cNvSpPr>
          <p:nvPr/>
        </p:nvSpPr>
        <p:spPr bwMode="auto">
          <a:xfrm>
            <a:off x="1714500" y="4410075"/>
            <a:ext cx="1047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频率</a:t>
            </a:r>
          </a:p>
          <a:p>
            <a:pPr algn="ctr" eaLnBrk="1" hangingPunct="1">
              <a:spcBef>
                <a:spcPct val="50000"/>
              </a:spcBef>
            </a:pPr>
            <a:r>
              <a:rPr lang="zh-CN" altLang="en-US" sz="2400" b="1"/>
              <a:t>转换</a:t>
            </a:r>
          </a:p>
        </p:txBody>
      </p:sp>
      <p:sp>
        <p:nvSpPr>
          <p:cNvPr id="9228" name="Text Box 17">
            <a:extLst>
              <a:ext uri="{FF2B5EF4-FFF2-40B4-BE49-F238E27FC236}">
                <a16:creationId xmlns:a16="http://schemas.microsoft.com/office/drawing/2014/main" id="{4F653756-74A3-43A1-99A8-F548A3D496D7}"/>
              </a:ext>
            </a:extLst>
          </p:cNvPr>
          <p:cNvSpPr txBox="1">
            <a:spLocks noChangeArrowheads="1"/>
          </p:cNvSpPr>
          <p:nvPr/>
        </p:nvSpPr>
        <p:spPr bwMode="auto">
          <a:xfrm>
            <a:off x="3829050" y="4410075"/>
            <a:ext cx="16573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设计模拟</a:t>
            </a:r>
          </a:p>
          <a:p>
            <a:pPr algn="ctr" eaLnBrk="1" hangingPunct="1">
              <a:spcBef>
                <a:spcPct val="50000"/>
              </a:spcBef>
            </a:pPr>
            <a:r>
              <a:rPr lang="zh-CN" altLang="en-US" sz="2400" b="1"/>
              <a:t>滤波器</a:t>
            </a:r>
          </a:p>
        </p:txBody>
      </p:sp>
      <p:sp>
        <p:nvSpPr>
          <p:cNvPr id="9229" name="AutoShape 18">
            <a:extLst>
              <a:ext uri="{FF2B5EF4-FFF2-40B4-BE49-F238E27FC236}">
                <a16:creationId xmlns:a16="http://schemas.microsoft.com/office/drawing/2014/main" id="{B6AD6A79-D9CD-4E29-BAB0-0EA8807B6520}"/>
              </a:ext>
            </a:extLst>
          </p:cNvPr>
          <p:cNvSpPr>
            <a:spLocks noChangeArrowheads="1"/>
          </p:cNvSpPr>
          <p:nvPr/>
        </p:nvSpPr>
        <p:spPr bwMode="auto">
          <a:xfrm>
            <a:off x="5810250" y="3724275"/>
            <a:ext cx="2647950" cy="857250"/>
          </a:xfrm>
          <a:prstGeom prst="wedgeRoundRectCallout">
            <a:avLst>
              <a:gd name="adj1" fmla="val -1319"/>
              <a:gd name="adj2" fmla="val 64630"/>
              <a:gd name="adj3" fmla="val 16667"/>
            </a:avLst>
          </a:prstGeom>
          <a:solidFill>
            <a:srgbClr val="CCFFFF">
              <a:alpha val="47842"/>
            </a:srgb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脉冲响应</a:t>
            </a:r>
          </a:p>
          <a:p>
            <a:pPr algn="ctr" eaLnBrk="1" hangingPunct="1"/>
            <a:r>
              <a:rPr lang="zh-CN" altLang="en-US" sz="2400" b="1"/>
              <a:t>不变法</a:t>
            </a:r>
          </a:p>
        </p:txBody>
      </p:sp>
      <p:sp>
        <p:nvSpPr>
          <p:cNvPr id="9230" name="AutoShape 19">
            <a:extLst>
              <a:ext uri="{FF2B5EF4-FFF2-40B4-BE49-F238E27FC236}">
                <a16:creationId xmlns:a16="http://schemas.microsoft.com/office/drawing/2014/main" id="{C52598C2-F01E-4C7D-99D1-551A9ED6BAC6}"/>
              </a:ext>
            </a:extLst>
          </p:cNvPr>
          <p:cNvSpPr>
            <a:spLocks noChangeArrowheads="1"/>
          </p:cNvSpPr>
          <p:nvPr/>
        </p:nvSpPr>
        <p:spPr bwMode="auto">
          <a:xfrm>
            <a:off x="5943600" y="5248275"/>
            <a:ext cx="2647950" cy="625475"/>
          </a:xfrm>
          <a:prstGeom prst="wedgeRoundRectCallout">
            <a:avLst>
              <a:gd name="adj1" fmla="val -5634"/>
              <a:gd name="adj2" fmla="val -84773"/>
              <a:gd name="adj3" fmla="val 16667"/>
            </a:avLst>
          </a:prstGeom>
          <a:solidFill>
            <a:srgbClr val="CCFFFF">
              <a:alpha val="47842"/>
            </a:srgb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双线性变换法</a:t>
            </a:r>
          </a:p>
        </p:txBody>
      </p:sp>
      <p:sp>
        <p:nvSpPr>
          <p:cNvPr id="59406" name="标题 14">
            <a:extLst>
              <a:ext uri="{FF2B5EF4-FFF2-40B4-BE49-F238E27FC236}">
                <a16:creationId xmlns:a16="http://schemas.microsoft.com/office/drawing/2014/main" id="{A32B30CE-8DC2-4DA6-8612-14D2BA46BCE6}"/>
              </a:ext>
            </a:extLst>
          </p:cNvPr>
          <p:cNvSpPr>
            <a:spLocks noGrp="1"/>
          </p:cNvSpPr>
          <p:nvPr>
            <p:ph type="title"/>
          </p:nvPr>
        </p:nvSpPr>
        <p:spPr/>
        <p:txBody>
          <a:bodyPr/>
          <a:lstStyle/>
          <a:p>
            <a:pPr>
              <a:buFontTx/>
              <a:buBlip>
                <a:blip r:embed="rId2"/>
              </a:buBlip>
            </a:pPr>
            <a:r>
              <a:rPr lang="en-US" altLang="zh-CN" sz="3600"/>
              <a:t> IIR</a:t>
            </a:r>
            <a:r>
              <a:rPr lang="zh-CN" altLang="en-US" sz="3600"/>
              <a:t>数字滤波器设计的基本思想</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vertical)">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9224"/>
                                        </p:tgtEl>
                                        <p:attrNameLst>
                                          <p:attrName>style.visibility</p:attrName>
                                        </p:attrNameLst>
                                      </p:cBhvr>
                                      <p:to>
                                        <p:strVal val="visible"/>
                                      </p:to>
                                    </p:set>
                                    <p:anim calcmode="lin" valueType="num">
                                      <p:cBhvr>
                                        <p:cTn id="12" dur="500" fill="hold"/>
                                        <p:tgtEl>
                                          <p:spTgt spid="9224"/>
                                        </p:tgtEl>
                                        <p:attrNameLst>
                                          <p:attrName>ppt_x</p:attrName>
                                        </p:attrNameLst>
                                      </p:cBhvr>
                                      <p:tavLst>
                                        <p:tav tm="0">
                                          <p:val>
                                            <p:strVal val="#ppt_x-#ppt_w/2"/>
                                          </p:val>
                                        </p:tav>
                                        <p:tav tm="100000">
                                          <p:val>
                                            <p:strVal val="#ppt_x"/>
                                          </p:val>
                                        </p:tav>
                                      </p:tavLst>
                                    </p:anim>
                                    <p:anim calcmode="lin" valueType="num">
                                      <p:cBhvr>
                                        <p:cTn id="13" dur="500" fill="hold"/>
                                        <p:tgtEl>
                                          <p:spTgt spid="9224"/>
                                        </p:tgtEl>
                                        <p:attrNameLst>
                                          <p:attrName>ppt_y</p:attrName>
                                        </p:attrNameLst>
                                      </p:cBhvr>
                                      <p:tavLst>
                                        <p:tav tm="0">
                                          <p:val>
                                            <p:strVal val="#ppt_y"/>
                                          </p:val>
                                        </p:tav>
                                        <p:tav tm="100000">
                                          <p:val>
                                            <p:strVal val="#ppt_y"/>
                                          </p:val>
                                        </p:tav>
                                      </p:tavLst>
                                    </p:anim>
                                    <p:anim calcmode="lin" valueType="num">
                                      <p:cBhvr>
                                        <p:cTn id="14" dur="500" fill="hold"/>
                                        <p:tgtEl>
                                          <p:spTgt spid="9224"/>
                                        </p:tgtEl>
                                        <p:attrNameLst>
                                          <p:attrName>ppt_w</p:attrName>
                                        </p:attrNameLst>
                                      </p:cBhvr>
                                      <p:tavLst>
                                        <p:tav tm="0">
                                          <p:val>
                                            <p:fltVal val="0"/>
                                          </p:val>
                                        </p:tav>
                                        <p:tav tm="100000">
                                          <p:val>
                                            <p:strVal val="#ppt_w"/>
                                          </p:val>
                                        </p:tav>
                                      </p:tavLst>
                                    </p:anim>
                                    <p:anim calcmode="lin" valueType="num">
                                      <p:cBhvr>
                                        <p:cTn id="15" dur="500" fill="hold"/>
                                        <p:tgtEl>
                                          <p:spTgt spid="922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9227"/>
                                        </p:tgtEl>
                                        <p:attrNameLst>
                                          <p:attrName>style.visibility</p:attrName>
                                        </p:attrNameLst>
                                      </p:cBhvr>
                                      <p:to>
                                        <p:strVal val="visible"/>
                                      </p:to>
                                    </p:set>
                                    <p:animEffect transition="in" filter="blinds(vertical)">
                                      <p:cBhvr>
                                        <p:cTn id="20" dur="500"/>
                                        <p:tgtEl>
                                          <p:spTgt spid="92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9221"/>
                                        </p:tgtEl>
                                        <p:attrNameLst>
                                          <p:attrName>style.visibility</p:attrName>
                                        </p:attrNameLst>
                                      </p:cBhvr>
                                      <p:to>
                                        <p:strVal val="visible"/>
                                      </p:to>
                                    </p:set>
                                    <p:animEffect transition="in" filter="blinds(vertical)">
                                      <p:cBhvr>
                                        <p:cTn id="25" dur="500"/>
                                        <p:tgtEl>
                                          <p:spTgt spid="92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9225"/>
                                        </p:tgtEl>
                                        <p:attrNameLst>
                                          <p:attrName>style.visibility</p:attrName>
                                        </p:attrNameLst>
                                      </p:cBhvr>
                                      <p:to>
                                        <p:strVal val="visible"/>
                                      </p:to>
                                    </p:set>
                                    <p:anim calcmode="lin" valueType="num">
                                      <p:cBhvr>
                                        <p:cTn id="30" dur="500" fill="hold"/>
                                        <p:tgtEl>
                                          <p:spTgt spid="9225"/>
                                        </p:tgtEl>
                                        <p:attrNameLst>
                                          <p:attrName>ppt_x</p:attrName>
                                        </p:attrNameLst>
                                      </p:cBhvr>
                                      <p:tavLst>
                                        <p:tav tm="0">
                                          <p:val>
                                            <p:strVal val="#ppt_x-#ppt_w/2"/>
                                          </p:val>
                                        </p:tav>
                                        <p:tav tm="100000">
                                          <p:val>
                                            <p:strVal val="#ppt_x"/>
                                          </p:val>
                                        </p:tav>
                                      </p:tavLst>
                                    </p:anim>
                                    <p:anim calcmode="lin" valueType="num">
                                      <p:cBhvr>
                                        <p:cTn id="31" dur="500" fill="hold"/>
                                        <p:tgtEl>
                                          <p:spTgt spid="9225"/>
                                        </p:tgtEl>
                                        <p:attrNameLst>
                                          <p:attrName>ppt_y</p:attrName>
                                        </p:attrNameLst>
                                      </p:cBhvr>
                                      <p:tavLst>
                                        <p:tav tm="0">
                                          <p:val>
                                            <p:strVal val="#ppt_y"/>
                                          </p:val>
                                        </p:tav>
                                        <p:tav tm="100000">
                                          <p:val>
                                            <p:strVal val="#ppt_y"/>
                                          </p:val>
                                        </p:tav>
                                      </p:tavLst>
                                    </p:anim>
                                    <p:anim calcmode="lin" valueType="num">
                                      <p:cBhvr>
                                        <p:cTn id="32" dur="500" fill="hold"/>
                                        <p:tgtEl>
                                          <p:spTgt spid="9225"/>
                                        </p:tgtEl>
                                        <p:attrNameLst>
                                          <p:attrName>ppt_w</p:attrName>
                                        </p:attrNameLst>
                                      </p:cBhvr>
                                      <p:tavLst>
                                        <p:tav tm="0">
                                          <p:val>
                                            <p:fltVal val="0"/>
                                          </p:val>
                                        </p:tav>
                                        <p:tav tm="100000">
                                          <p:val>
                                            <p:strVal val="#ppt_w"/>
                                          </p:val>
                                        </p:tav>
                                      </p:tavLst>
                                    </p:anim>
                                    <p:anim calcmode="lin" valueType="num">
                                      <p:cBhvr>
                                        <p:cTn id="33" dur="500" fill="hold"/>
                                        <p:tgtEl>
                                          <p:spTgt spid="9225"/>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9228"/>
                                        </p:tgtEl>
                                        <p:attrNameLst>
                                          <p:attrName>style.visibility</p:attrName>
                                        </p:attrNameLst>
                                      </p:cBhvr>
                                      <p:to>
                                        <p:strVal val="visible"/>
                                      </p:to>
                                    </p:set>
                                    <p:animEffect transition="in" filter="blinds(vertical)">
                                      <p:cBhvr>
                                        <p:cTn id="38" dur="500"/>
                                        <p:tgtEl>
                                          <p:spTgt spid="922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grpId="0" nodeType="clickEffect">
                                  <p:stCondLst>
                                    <p:cond delay="0"/>
                                  </p:stCondLst>
                                  <p:childTnLst>
                                    <p:set>
                                      <p:cBhvr>
                                        <p:cTn id="42" dur="1" fill="hold">
                                          <p:stCondLst>
                                            <p:cond delay="0"/>
                                          </p:stCondLst>
                                        </p:cTn>
                                        <p:tgtEl>
                                          <p:spTgt spid="9222"/>
                                        </p:tgtEl>
                                        <p:attrNameLst>
                                          <p:attrName>style.visibility</p:attrName>
                                        </p:attrNameLst>
                                      </p:cBhvr>
                                      <p:to>
                                        <p:strVal val="visible"/>
                                      </p:to>
                                    </p:set>
                                    <p:animEffect transition="in" filter="blinds(vertical)">
                                      <p:cBhvr>
                                        <p:cTn id="43" dur="500"/>
                                        <p:tgtEl>
                                          <p:spTgt spid="92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8" fill="hold" nodeType="clickEffect">
                                  <p:stCondLst>
                                    <p:cond delay="0"/>
                                  </p:stCondLst>
                                  <p:childTnLst>
                                    <p:set>
                                      <p:cBhvr>
                                        <p:cTn id="47" dur="1" fill="hold">
                                          <p:stCondLst>
                                            <p:cond delay="0"/>
                                          </p:stCondLst>
                                        </p:cTn>
                                        <p:tgtEl>
                                          <p:spTgt spid="9226"/>
                                        </p:tgtEl>
                                        <p:attrNameLst>
                                          <p:attrName>style.visibility</p:attrName>
                                        </p:attrNameLst>
                                      </p:cBhvr>
                                      <p:to>
                                        <p:strVal val="visible"/>
                                      </p:to>
                                    </p:set>
                                    <p:anim calcmode="lin" valueType="num">
                                      <p:cBhvr>
                                        <p:cTn id="48" dur="500" fill="hold"/>
                                        <p:tgtEl>
                                          <p:spTgt spid="9226"/>
                                        </p:tgtEl>
                                        <p:attrNameLst>
                                          <p:attrName>ppt_x</p:attrName>
                                        </p:attrNameLst>
                                      </p:cBhvr>
                                      <p:tavLst>
                                        <p:tav tm="0">
                                          <p:val>
                                            <p:strVal val="#ppt_x-#ppt_w/2"/>
                                          </p:val>
                                        </p:tav>
                                        <p:tav tm="100000">
                                          <p:val>
                                            <p:strVal val="#ppt_x"/>
                                          </p:val>
                                        </p:tav>
                                      </p:tavLst>
                                    </p:anim>
                                    <p:anim calcmode="lin" valueType="num">
                                      <p:cBhvr>
                                        <p:cTn id="49" dur="500" fill="hold"/>
                                        <p:tgtEl>
                                          <p:spTgt spid="9226"/>
                                        </p:tgtEl>
                                        <p:attrNameLst>
                                          <p:attrName>ppt_y</p:attrName>
                                        </p:attrNameLst>
                                      </p:cBhvr>
                                      <p:tavLst>
                                        <p:tav tm="0">
                                          <p:val>
                                            <p:strVal val="#ppt_y"/>
                                          </p:val>
                                        </p:tav>
                                        <p:tav tm="100000">
                                          <p:val>
                                            <p:strVal val="#ppt_y"/>
                                          </p:val>
                                        </p:tav>
                                      </p:tavLst>
                                    </p:anim>
                                    <p:anim calcmode="lin" valueType="num">
                                      <p:cBhvr>
                                        <p:cTn id="50" dur="500" fill="hold"/>
                                        <p:tgtEl>
                                          <p:spTgt spid="9226"/>
                                        </p:tgtEl>
                                        <p:attrNameLst>
                                          <p:attrName>ppt_w</p:attrName>
                                        </p:attrNameLst>
                                      </p:cBhvr>
                                      <p:tavLst>
                                        <p:tav tm="0">
                                          <p:val>
                                            <p:fltVal val="0"/>
                                          </p:val>
                                        </p:tav>
                                        <p:tav tm="100000">
                                          <p:val>
                                            <p:strVal val="#ppt_w"/>
                                          </p:val>
                                        </p:tav>
                                      </p:tavLst>
                                    </p:anim>
                                    <p:anim calcmode="lin" valueType="num">
                                      <p:cBhvr>
                                        <p:cTn id="51" dur="500" fill="hold"/>
                                        <p:tgtEl>
                                          <p:spTgt spid="9226"/>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5" fill="hold" grpId="0" nodeType="clickEffect">
                                  <p:stCondLst>
                                    <p:cond delay="0"/>
                                  </p:stCondLst>
                                  <p:childTnLst>
                                    <p:set>
                                      <p:cBhvr>
                                        <p:cTn id="55" dur="1" fill="hold">
                                          <p:stCondLst>
                                            <p:cond delay="0"/>
                                          </p:stCondLst>
                                        </p:cTn>
                                        <p:tgtEl>
                                          <p:spTgt spid="9223"/>
                                        </p:tgtEl>
                                        <p:attrNameLst>
                                          <p:attrName>style.visibility</p:attrName>
                                        </p:attrNameLst>
                                      </p:cBhvr>
                                      <p:to>
                                        <p:strVal val="visible"/>
                                      </p:to>
                                    </p:set>
                                    <p:animEffect transition="in" filter="blinds(vertical)">
                                      <p:cBhvr>
                                        <p:cTn id="56" dur="500"/>
                                        <p:tgtEl>
                                          <p:spTgt spid="922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5" fill="hold" grpId="0" nodeType="clickEffect">
                                  <p:stCondLst>
                                    <p:cond delay="0"/>
                                  </p:stCondLst>
                                  <p:childTnLst>
                                    <p:set>
                                      <p:cBhvr>
                                        <p:cTn id="60" dur="1" fill="hold">
                                          <p:stCondLst>
                                            <p:cond delay="0"/>
                                          </p:stCondLst>
                                        </p:cTn>
                                        <p:tgtEl>
                                          <p:spTgt spid="9229"/>
                                        </p:tgtEl>
                                        <p:attrNameLst>
                                          <p:attrName>style.visibility</p:attrName>
                                        </p:attrNameLst>
                                      </p:cBhvr>
                                      <p:to>
                                        <p:strVal val="visible"/>
                                      </p:to>
                                    </p:set>
                                    <p:animEffect transition="in" filter="blinds(vertical)">
                                      <p:cBhvr>
                                        <p:cTn id="61" dur="500"/>
                                        <p:tgtEl>
                                          <p:spTgt spid="922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5" fill="hold" grpId="0" nodeType="clickEffect">
                                  <p:stCondLst>
                                    <p:cond delay="0"/>
                                  </p:stCondLst>
                                  <p:childTnLst>
                                    <p:set>
                                      <p:cBhvr>
                                        <p:cTn id="65" dur="1" fill="hold">
                                          <p:stCondLst>
                                            <p:cond delay="0"/>
                                          </p:stCondLst>
                                        </p:cTn>
                                        <p:tgtEl>
                                          <p:spTgt spid="9230"/>
                                        </p:tgtEl>
                                        <p:attrNameLst>
                                          <p:attrName>style.visibility</p:attrName>
                                        </p:attrNameLst>
                                      </p:cBhvr>
                                      <p:to>
                                        <p:strVal val="visible"/>
                                      </p:to>
                                    </p:set>
                                    <p:animEffect transition="in" filter="blinds(vertical)">
                                      <p:cBhvr>
                                        <p:cTn id="66" dur="500"/>
                                        <p:tgtEl>
                                          <p:spTgt spid="9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9221" grpId="0" autoUpdateAnimBg="0"/>
      <p:bldP spid="9222" grpId="0" autoUpdateAnimBg="0"/>
      <p:bldP spid="9223" grpId="0" autoUpdateAnimBg="0"/>
      <p:bldP spid="9227" grpId="0" autoUpdateAnimBg="0"/>
      <p:bldP spid="9228" grpId="0" autoUpdateAnimBg="0"/>
      <p:bldP spid="9229" grpId="0" animBg="1" autoUpdateAnimBg="0"/>
      <p:bldP spid="923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7">
            <a:extLst>
              <a:ext uri="{FF2B5EF4-FFF2-40B4-BE49-F238E27FC236}">
                <a16:creationId xmlns:a16="http://schemas.microsoft.com/office/drawing/2014/main" id="{1A0F8335-0AD4-4B95-B2E4-C67EB60C8C2A}"/>
              </a:ext>
            </a:extLst>
          </p:cNvPr>
          <p:cNvSpPr>
            <a:spLocks noChangeArrowheads="1"/>
          </p:cNvSpPr>
          <p:nvPr/>
        </p:nvSpPr>
        <p:spPr bwMode="auto">
          <a:xfrm>
            <a:off x="5867400" y="2667000"/>
            <a:ext cx="2819400" cy="2862263"/>
          </a:xfrm>
          <a:prstGeom prst="rect">
            <a:avLst/>
          </a:prstGeom>
          <a:noFill/>
          <a:ln w="9525">
            <a:noFill/>
            <a:miter lim="800000"/>
            <a:headEnd/>
            <a:tailEnd/>
          </a:ln>
        </p:spPr>
        <p:txBody>
          <a:bodyPr>
            <a:spAutoFit/>
          </a:bodyPr>
          <a:lstStyle/>
          <a:p>
            <a:pPr>
              <a:lnSpc>
                <a:spcPct val="150000"/>
              </a:lnSpc>
              <a:defRPr/>
            </a:pPr>
            <a:r>
              <a:rPr lang="en-US" altLang="zh-CN" sz="2400" b="1" i="1" dirty="0">
                <a:latin typeface="+mj-lt"/>
              </a:rPr>
              <a:t>A</a:t>
            </a:r>
            <a:r>
              <a:rPr lang="en-US" altLang="zh-CN" sz="2400" b="1" dirty="0">
                <a:latin typeface="+mj-lt"/>
              </a:rPr>
              <a:t>(</a:t>
            </a:r>
            <a:r>
              <a:rPr lang="en-US" altLang="zh-CN" sz="2400" b="1" i="1" dirty="0">
                <a:latin typeface="Symbol" pitchFamily="18" charset="2"/>
              </a:rPr>
              <a:t>w</a:t>
            </a:r>
            <a:r>
              <a:rPr lang="en-US" altLang="zh-CN" sz="2400" b="1" baseline="-25000" dirty="0">
                <a:latin typeface="+mj-lt"/>
              </a:rPr>
              <a:t>s1</a:t>
            </a:r>
            <a:r>
              <a:rPr lang="en-US" altLang="zh-CN" sz="2400" b="1" dirty="0">
                <a:latin typeface="+mj-lt"/>
              </a:rPr>
              <a:t>)=10 dB</a:t>
            </a:r>
            <a:r>
              <a:rPr lang="en-US" altLang="zh-CN" sz="2400" b="1" dirty="0">
                <a:latin typeface="+mj-lt"/>
                <a:sym typeface="Symbol" pitchFamily="18" charset="2"/>
              </a:rPr>
              <a:t>, </a:t>
            </a:r>
          </a:p>
          <a:p>
            <a:pPr>
              <a:lnSpc>
                <a:spcPct val="150000"/>
              </a:lnSpc>
              <a:defRPr/>
            </a:pPr>
            <a:r>
              <a:rPr lang="en-US" altLang="zh-CN" sz="2400" b="1" i="1" dirty="0">
                <a:latin typeface="+mj-lt"/>
              </a:rPr>
              <a:t>A</a:t>
            </a:r>
            <a:r>
              <a:rPr lang="en-US" altLang="zh-CN" sz="2400" b="1" dirty="0">
                <a:latin typeface="+mj-lt"/>
              </a:rPr>
              <a:t>(</a:t>
            </a:r>
            <a:r>
              <a:rPr lang="en-US" altLang="zh-CN" sz="2400" b="1" i="1" dirty="0">
                <a:latin typeface="Symbol" pitchFamily="18" charset="2"/>
              </a:rPr>
              <a:t>w</a:t>
            </a:r>
            <a:r>
              <a:rPr lang="en-US" altLang="zh-CN" sz="2400" b="1" baseline="-25000" dirty="0">
                <a:latin typeface="+mj-lt"/>
              </a:rPr>
              <a:t>s2</a:t>
            </a:r>
            <a:r>
              <a:rPr lang="en-US" altLang="zh-CN" sz="2400" b="1" dirty="0">
                <a:latin typeface="+mj-lt"/>
              </a:rPr>
              <a:t>)=10 dB</a:t>
            </a:r>
            <a:r>
              <a:rPr lang="en-US" altLang="zh-CN" sz="2400" b="1" dirty="0">
                <a:latin typeface="+mj-lt"/>
                <a:sym typeface="Symbol" pitchFamily="18" charset="2"/>
              </a:rPr>
              <a:t>, </a:t>
            </a:r>
          </a:p>
          <a:p>
            <a:pPr>
              <a:lnSpc>
                <a:spcPct val="150000"/>
              </a:lnSpc>
              <a:defRPr/>
            </a:pPr>
            <a:r>
              <a:rPr lang="en-US" altLang="zh-CN" sz="2400" b="1" i="1" dirty="0">
                <a:latin typeface="+mj-lt"/>
              </a:rPr>
              <a:t>A</a:t>
            </a:r>
            <a:r>
              <a:rPr lang="en-US" altLang="zh-CN" sz="2400" b="1" dirty="0">
                <a:latin typeface="+mj-lt"/>
              </a:rPr>
              <a:t>(</a:t>
            </a:r>
            <a:r>
              <a:rPr lang="en-US" altLang="zh-CN" sz="2400" b="1" i="1" dirty="0">
                <a:latin typeface="Symbol" pitchFamily="18" charset="2"/>
              </a:rPr>
              <a:t>w</a:t>
            </a:r>
            <a:r>
              <a:rPr lang="en-US" altLang="zh-CN" sz="2400" b="1" baseline="-25000" dirty="0">
                <a:latin typeface="+mj-lt"/>
              </a:rPr>
              <a:t>p1</a:t>
            </a:r>
            <a:r>
              <a:rPr lang="en-US" altLang="zh-CN" sz="2400" b="1" dirty="0">
                <a:latin typeface="+mj-lt"/>
              </a:rPr>
              <a:t>)=0.0511 dB</a:t>
            </a:r>
            <a:r>
              <a:rPr lang="en-US" altLang="zh-CN" sz="2400" b="1" dirty="0">
                <a:latin typeface="+mj-lt"/>
                <a:sym typeface="Symbol" pitchFamily="18" charset="2"/>
              </a:rPr>
              <a:t> </a:t>
            </a:r>
          </a:p>
          <a:p>
            <a:pPr>
              <a:lnSpc>
                <a:spcPct val="150000"/>
              </a:lnSpc>
              <a:defRPr/>
            </a:pPr>
            <a:r>
              <a:rPr lang="en-US" altLang="zh-CN" sz="2400" b="1" i="1" dirty="0">
                <a:latin typeface="+mj-lt"/>
              </a:rPr>
              <a:t>A</a:t>
            </a:r>
            <a:r>
              <a:rPr lang="en-US" altLang="zh-CN" sz="2400" b="1" dirty="0">
                <a:latin typeface="+mj-lt"/>
              </a:rPr>
              <a:t>(</a:t>
            </a:r>
            <a:r>
              <a:rPr lang="en-US" altLang="zh-CN" sz="2400" b="1" i="1" dirty="0">
                <a:latin typeface="Symbol" pitchFamily="18" charset="2"/>
              </a:rPr>
              <a:t>w</a:t>
            </a:r>
            <a:r>
              <a:rPr lang="en-US" altLang="zh-CN" sz="2400" b="1" baseline="-25000" dirty="0">
                <a:latin typeface="+mj-lt"/>
              </a:rPr>
              <a:t>p2</a:t>
            </a:r>
            <a:r>
              <a:rPr lang="en-US" altLang="zh-CN" sz="2400" b="1" dirty="0">
                <a:latin typeface="+mj-lt"/>
              </a:rPr>
              <a:t>)=0.6867</a:t>
            </a:r>
            <a:r>
              <a:rPr lang="en-US" altLang="zh-CN" sz="2400" b="1" dirty="0">
                <a:latin typeface="+mj-lt"/>
                <a:sym typeface="Symbol" pitchFamily="18" charset="2"/>
              </a:rPr>
              <a:t> dB,</a:t>
            </a:r>
            <a:br>
              <a:rPr lang="en-US" altLang="zh-CN" sz="2400" b="1" dirty="0">
                <a:latin typeface="+mj-lt"/>
                <a:sym typeface="Symbol" pitchFamily="18" charset="2"/>
              </a:rPr>
            </a:br>
            <a:endParaRPr lang="zh-CN" altLang="en-US" sz="2400" dirty="0">
              <a:latin typeface="+mj-lt"/>
            </a:endParaRPr>
          </a:p>
        </p:txBody>
      </p:sp>
      <p:pic>
        <p:nvPicPr>
          <p:cNvPr id="66568" name="Picture 8">
            <a:extLst>
              <a:ext uri="{FF2B5EF4-FFF2-40B4-BE49-F238E27FC236}">
                <a16:creationId xmlns:a16="http://schemas.microsoft.com/office/drawing/2014/main" id="{20622204-591B-4A4F-96DE-168E64949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64023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278A04B-4C7E-4AAF-8E01-745F18E9E389}"/>
              </a:ext>
            </a:extLst>
          </p:cNvPr>
          <p:cNvSpPr txBox="1">
            <a:spLocks noChangeArrowheads="1"/>
          </p:cNvSpPr>
          <p:nvPr/>
        </p:nvSpPr>
        <p:spPr bwMode="auto">
          <a:xfrm>
            <a:off x="5867400" y="2286000"/>
            <a:ext cx="1752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400" b="1">
                <a:latin typeface="Times New Roman" panose="02020603050405020304" pitchFamily="18" charset="0"/>
              </a:rPr>
              <a:t>结果检验：</a:t>
            </a:r>
          </a:p>
        </p:txBody>
      </p:sp>
      <p:grpSp>
        <p:nvGrpSpPr>
          <p:cNvPr id="9" name="Group 12">
            <a:extLst>
              <a:ext uri="{FF2B5EF4-FFF2-40B4-BE49-F238E27FC236}">
                <a16:creationId xmlns:a16="http://schemas.microsoft.com/office/drawing/2014/main" id="{A0266C73-F185-49DB-8022-5400C9E95712}"/>
              </a:ext>
            </a:extLst>
          </p:cNvPr>
          <p:cNvGrpSpPr>
            <a:grpSpLocks/>
          </p:cNvGrpSpPr>
          <p:nvPr/>
        </p:nvGrpSpPr>
        <p:grpSpPr bwMode="auto">
          <a:xfrm>
            <a:off x="176213" y="1657338"/>
            <a:ext cx="8828087" cy="128588"/>
            <a:chOff x="0" y="0"/>
            <a:chExt cx="5561" cy="81"/>
          </a:xfrm>
        </p:grpSpPr>
        <p:pic>
          <p:nvPicPr>
            <p:cNvPr id="10" name="Rectangle 12">
              <a:extLst>
                <a:ext uri="{FF2B5EF4-FFF2-40B4-BE49-F238E27FC236}">
                  <a16:creationId xmlns:a16="http://schemas.microsoft.com/office/drawing/2014/main" id="{638BCA22-3F26-4D65-9285-8D8706C6FFC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4">
              <a:extLst>
                <a:ext uri="{FF2B5EF4-FFF2-40B4-BE49-F238E27FC236}">
                  <a16:creationId xmlns:a16="http://schemas.microsoft.com/office/drawing/2014/main" id="{DA112235-D59D-4A63-81FA-4CDF8749496B}"/>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 name="Rectangle 2">
            <a:extLst>
              <a:ext uri="{FF2B5EF4-FFF2-40B4-BE49-F238E27FC236}">
                <a16:creationId xmlns:a16="http://schemas.microsoft.com/office/drawing/2014/main" id="{C76A7A8A-3A84-48FC-8ADC-4EBD1A69109D}"/>
              </a:ext>
            </a:extLst>
          </p:cNvPr>
          <p:cNvSpPr txBox="1">
            <a:spLocks noChangeArrowheads="1"/>
          </p:cNvSpPr>
          <p:nvPr/>
        </p:nvSpPr>
        <p:spPr bwMode="auto">
          <a:xfrm>
            <a:off x="457200" y="214290"/>
            <a:ext cx="8686800" cy="1481138"/>
          </a:xfrm>
          <a:prstGeom prst="rect">
            <a:avLst/>
          </a:prstGeom>
          <a:noFill/>
          <a:ln w="9525">
            <a:noFill/>
            <a:miter lim="800000"/>
            <a:headEnd/>
            <a:tailEnd/>
          </a:ln>
        </p:spPr>
        <p:txBody>
          <a:bodyPr anchor="ctr"/>
          <a:lstStyle/>
          <a:p>
            <a:pPr>
              <a:lnSpc>
                <a:spcPct val="120000"/>
              </a:lnSpc>
              <a:defRPr/>
            </a:pPr>
            <a:r>
              <a:rPr lang="zh-CN" altLang="en-US" sz="2400" b="1" kern="0" dirty="0">
                <a:latin typeface="+mj-lt"/>
                <a:ea typeface="+mj-ea"/>
                <a:cs typeface="+mj-cs"/>
              </a:rPr>
              <a:t>例</a:t>
            </a:r>
            <a:r>
              <a:rPr lang="en-US" altLang="zh-CN" sz="2400" b="1" kern="0" dirty="0">
                <a:latin typeface="+mj-lt"/>
                <a:ea typeface="+mj-ea"/>
                <a:cs typeface="+mj-cs"/>
              </a:rPr>
              <a:t>4-4</a:t>
            </a:r>
            <a:r>
              <a:rPr lang="zh-CN" altLang="en-US" sz="2400" b="1" kern="0" dirty="0">
                <a:latin typeface="+mj-lt"/>
                <a:ea typeface="+mj-ea"/>
                <a:cs typeface="+mj-cs"/>
              </a:rPr>
              <a:t>：试设计一个满足下列指标的</a:t>
            </a:r>
            <a:r>
              <a:rPr lang="en-US" sz="2400" b="1" kern="0" dirty="0">
                <a:latin typeface="+mj-lt"/>
                <a:ea typeface="+mj-ea"/>
                <a:cs typeface="+mj-cs"/>
              </a:rPr>
              <a:t>BW</a:t>
            </a:r>
            <a:r>
              <a:rPr lang="zh-CN" altLang="en-US" sz="2400" b="1" kern="0" dirty="0">
                <a:latin typeface="+mj-lt"/>
                <a:ea typeface="+mj-ea"/>
                <a:cs typeface="+mj-cs"/>
              </a:rPr>
              <a:t>型带阻滤波器</a:t>
            </a:r>
            <a:br>
              <a:rPr lang="zh-CN" altLang="en-US" sz="2400" b="1" kern="0" dirty="0">
                <a:latin typeface="+mj-lt"/>
                <a:ea typeface="+mj-ea"/>
                <a:cs typeface="+mj-cs"/>
              </a:rPr>
            </a:br>
            <a:r>
              <a:rPr lang="zh-CN" altLang="en-US" sz="2400" b="1" kern="0" dirty="0">
                <a:latin typeface="+mj-lt"/>
                <a:ea typeface="+mj-ea"/>
                <a:cs typeface="+mj-cs"/>
              </a:rPr>
              <a:t>        </a:t>
            </a:r>
            <a:r>
              <a:rPr lang="en-US" sz="2400" b="1" i="1" kern="0" dirty="0">
                <a:latin typeface="Symbol" pitchFamily="18" charset="2"/>
                <a:ea typeface="+mj-ea"/>
                <a:cs typeface="+mj-cs"/>
              </a:rPr>
              <a:t>w</a:t>
            </a:r>
            <a:r>
              <a:rPr lang="en-US" sz="2400" b="1" kern="0" baseline="-25000" dirty="0">
                <a:latin typeface="+mj-lt"/>
                <a:ea typeface="+mj-ea"/>
                <a:cs typeface="+mj-cs"/>
              </a:rPr>
              <a:t>p1</a:t>
            </a:r>
            <a:r>
              <a:rPr lang="en-US" sz="2400" b="1" kern="0" dirty="0">
                <a:latin typeface="+mj-lt"/>
                <a:ea typeface="+mj-ea"/>
                <a:cs typeface="+mj-cs"/>
              </a:rPr>
              <a:t>=6 </a:t>
            </a:r>
            <a:r>
              <a:rPr lang="en-US" altLang="zh-CN" sz="2400" b="1" kern="0" dirty="0" err="1">
                <a:latin typeface="+mj-lt"/>
                <a:ea typeface="+mj-ea"/>
                <a:cs typeface="+mj-cs"/>
              </a:rPr>
              <a:t>rad</a:t>
            </a:r>
            <a:r>
              <a:rPr lang="en-US" altLang="zh-CN" sz="2400" b="1" kern="0" dirty="0">
                <a:latin typeface="+mj-lt"/>
                <a:ea typeface="+mj-ea"/>
                <a:cs typeface="+mj-cs"/>
              </a:rPr>
              <a:t>/s</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p2</a:t>
            </a:r>
            <a:r>
              <a:rPr lang="en-US" sz="2400" b="1" kern="0" dirty="0">
                <a:latin typeface="+mj-lt"/>
                <a:ea typeface="+mj-ea"/>
                <a:cs typeface="+mj-cs"/>
              </a:rPr>
              <a:t>=13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 </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s1</a:t>
            </a:r>
            <a:r>
              <a:rPr lang="en-US" sz="2400" b="1" kern="0" dirty="0">
                <a:latin typeface="+mj-lt"/>
                <a:ea typeface="+mj-ea"/>
                <a:cs typeface="+mj-cs"/>
              </a:rPr>
              <a:t>=9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 </a:t>
            </a:r>
            <a:r>
              <a:rPr lang="zh-CN" altLang="en-US" sz="2400" b="1" kern="0" dirty="0">
                <a:latin typeface="+mj-lt"/>
                <a:ea typeface="+mj-ea"/>
                <a:cs typeface="+mj-cs"/>
              </a:rPr>
              <a:t>，</a:t>
            </a:r>
            <a:r>
              <a:rPr lang="en-US" sz="2400" b="1" i="1" kern="0" dirty="0">
                <a:latin typeface="Symbol" pitchFamily="18" charset="2"/>
                <a:ea typeface="+mj-ea"/>
                <a:cs typeface="+mj-cs"/>
              </a:rPr>
              <a:t>w</a:t>
            </a:r>
            <a:r>
              <a:rPr lang="en-US" sz="2400" b="1" kern="0" baseline="-25000" dirty="0">
                <a:latin typeface="+mj-lt"/>
                <a:ea typeface="+mj-ea"/>
                <a:cs typeface="+mj-cs"/>
              </a:rPr>
              <a:t>s2</a:t>
            </a:r>
            <a:r>
              <a:rPr lang="en-US" sz="2400" b="1" kern="0" dirty="0">
                <a:latin typeface="+mj-lt"/>
                <a:ea typeface="+mj-ea"/>
                <a:cs typeface="+mj-cs"/>
              </a:rPr>
              <a:t>=11 </a:t>
            </a:r>
            <a:r>
              <a:rPr lang="en-US" altLang="zh-CN" sz="2400" b="1" kern="0" dirty="0" err="1">
                <a:solidFill>
                  <a:srgbClr val="000000"/>
                </a:solidFill>
                <a:latin typeface="Times New Roman"/>
                <a:ea typeface="宋体"/>
              </a:rPr>
              <a:t>rad</a:t>
            </a:r>
            <a:r>
              <a:rPr lang="en-US" altLang="zh-CN" sz="2400" b="1" kern="0" dirty="0">
                <a:solidFill>
                  <a:srgbClr val="000000"/>
                </a:solidFill>
                <a:latin typeface="Times New Roman"/>
                <a:ea typeface="宋体"/>
              </a:rPr>
              <a:t>/s</a:t>
            </a:r>
            <a:r>
              <a:rPr lang="zh-CN" altLang="en-US" sz="2400" b="1" kern="0" dirty="0">
                <a:solidFill>
                  <a:srgbClr val="000000"/>
                </a:solidFill>
                <a:latin typeface="Times New Roman"/>
                <a:ea typeface="宋体"/>
              </a:rPr>
              <a:t>，</a:t>
            </a:r>
            <a:endParaRPr lang="en-US" altLang="zh-CN" sz="2400" b="1" kern="0" dirty="0">
              <a:solidFill>
                <a:srgbClr val="000000"/>
              </a:solidFill>
              <a:latin typeface="Times New Roman"/>
              <a:ea typeface="宋体"/>
            </a:endParaRPr>
          </a:p>
          <a:p>
            <a:pPr>
              <a:lnSpc>
                <a:spcPct val="120000"/>
              </a:lnSpc>
              <a:defRPr/>
            </a:pPr>
            <a:r>
              <a:rPr lang="en-US" sz="2400" b="1" i="1" kern="0" dirty="0">
                <a:solidFill>
                  <a:srgbClr val="000000"/>
                </a:solidFill>
                <a:latin typeface="Times New Roman"/>
                <a:ea typeface="宋体"/>
              </a:rPr>
              <a:t>        </a:t>
            </a:r>
            <a:r>
              <a:rPr lang="en-US" sz="2400" b="1" i="1" kern="0" dirty="0" err="1">
                <a:solidFill>
                  <a:srgbClr val="000000"/>
                </a:solidFill>
                <a:latin typeface="Times New Roman"/>
                <a:ea typeface="宋体"/>
              </a:rPr>
              <a:t>A</a:t>
            </a:r>
            <a:r>
              <a:rPr lang="en-US" sz="2400" b="1" kern="0" baseline="-25000" dirty="0" err="1">
                <a:solidFill>
                  <a:srgbClr val="000000"/>
                </a:solidFill>
                <a:latin typeface="Times New Roman"/>
                <a:ea typeface="宋体"/>
              </a:rPr>
              <a:t>p</a:t>
            </a:r>
            <a:r>
              <a:rPr lang="en-US" sz="2400" b="1" kern="0" dirty="0">
                <a:solidFill>
                  <a:srgbClr val="000000"/>
                </a:solidFill>
                <a:latin typeface="Times New Roman"/>
                <a:ea typeface="宋体"/>
              </a:rPr>
              <a:t>=1dB</a:t>
            </a:r>
            <a:r>
              <a:rPr lang="zh-CN" altLang="en-US" sz="2400" b="1" kern="0" dirty="0">
                <a:solidFill>
                  <a:srgbClr val="000000"/>
                </a:solidFill>
                <a:latin typeface="Times New Roman"/>
                <a:ea typeface="宋体"/>
              </a:rPr>
              <a:t>，</a:t>
            </a:r>
            <a:r>
              <a:rPr lang="en-US" sz="2400" b="1" i="1" kern="0" dirty="0">
                <a:solidFill>
                  <a:srgbClr val="000000"/>
                </a:solidFill>
                <a:latin typeface="Times New Roman"/>
                <a:ea typeface="宋体"/>
              </a:rPr>
              <a:t>A</a:t>
            </a:r>
            <a:r>
              <a:rPr lang="en-US" sz="2400" b="1" kern="0" baseline="-25000" dirty="0">
                <a:solidFill>
                  <a:srgbClr val="000000"/>
                </a:solidFill>
                <a:latin typeface="Times New Roman"/>
                <a:ea typeface="宋体"/>
              </a:rPr>
              <a:t>s</a:t>
            </a:r>
            <a:r>
              <a:rPr lang="en-US" sz="2400" b="1" kern="0" dirty="0">
                <a:solidFill>
                  <a:srgbClr val="000000"/>
                </a:solidFill>
                <a:latin typeface="Times New Roman"/>
                <a:ea typeface="宋体"/>
              </a:rPr>
              <a:t>=10dB</a:t>
            </a:r>
            <a:r>
              <a:rPr lang="en-US" altLang="zh-CN" sz="2400" b="1" kern="0" dirty="0">
                <a:solidFill>
                  <a:srgbClr val="000000"/>
                </a:solidFill>
                <a:latin typeface="Times New Roman"/>
                <a:ea typeface="宋体"/>
              </a:rPr>
              <a:t> </a:t>
            </a:r>
            <a:r>
              <a:rPr lang="zh-CN" altLang="en-US" sz="2400" b="1" kern="0" dirty="0">
                <a:latin typeface="+mj-lt"/>
                <a:ea typeface="+mj-ea"/>
                <a:cs typeface="+mj-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68"/>
                                        </p:tgtEl>
                                        <p:attrNameLst>
                                          <p:attrName>style.visibility</p:attrName>
                                        </p:attrNameLst>
                                      </p:cBhvr>
                                      <p:to>
                                        <p:strVal val="visible"/>
                                      </p:to>
                                    </p:set>
                                    <p:animEffect transition="in" filter="blinds(horizontal)">
                                      <p:cBhvr>
                                        <p:cTn id="7" dur="500"/>
                                        <p:tgtEl>
                                          <p:spTgt spid="665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
                                            <p:txEl>
                                              <p:pRg st="0" end="0"/>
                                            </p:txEl>
                                          </p:spTgt>
                                        </p:tgtEl>
                                        <p:attrNameLst>
                                          <p:attrName>style.visibility</p:attrName>
                                        </p:attrNameLst>
                                      </p:cBhvr>
                                      <p:to>
                                        <p:strVal val="visible"/>
                                      </p:to>
                                    </p:set>
                                    <p:animEffect transition="in" filter="blinds(horizontal)">
                                      <p:cBhvr>
                                        <p:cTn id="17" dur="500"/>
                                        <p:tgtEl>
                                          <p:spTgt spid="61">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
                                            <p:txEl>
                                              <p:pRg st="1" end="1"/>
                                            </p:txEl>
                                          </p:spTgt>
                                        </p:tgtEl>
                                        <p:attrNameLst>
                                          <p:attrName>style.visibility</p:attrName>
                                        </p:attrNameLst>
                                      </p:cBhvr>
                                      <p:to>
                                        <p:strVal val="visible"/>
                                      </p:to>
                                    </p:set>
                                    <p:animEffect transition="in" filter="blinds(horizontal)">
                                      <p:cBhvr>
                                        <p:cTn id="20" dur="500"/>
                                        <p:tgtEl>
                                          <p:spTgt spid="6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1">
                                            <p:txEl>
                                              <p:pRg st="2" end="2"/>
                                            </p:txEl>
                                          </p:spTgt>
                                        </p:tgtEl>
                                        <p:attrNameLst>
                                          <p:attrName>style.visibility</p:attrName>
                                        </p:attrNameLst>
                                      </p:cBhvr>
                                      <p:to>
                                        <p:strVal val="visible"/>
                                      </p:to>
                                    </p:set>
                                    <p:animEffect transition="in" filter="blinds(horizontal)">
                                      <p:cBhvr>
                                        <p:cTn id="25" dur="500"/>
                                        <p:tgtEl>
                                          <p:spTgt spid="61">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1">
                                            <p:txEl>
                                              <p:pRg st="3" end="3"/>
                                            </p:txEl>
                                          </p:spTgt>
                                        </p:tgtEl>
                                        <p:attrNameLst>
                                          <p:attrName>style.visibility</p:attrName>
                                        </p:attrNameLst>
                                      </p:cBhvr>
                                      <p:to>
                                        <p:strVal val="visible"/>
                                      </p:to>
                                    </p:set>
                                    <p:animEffect transition="in" filter="blinds(horizontal)">
                                      <p:cBhvr>
                                        <p:cTn id="28"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05" name="Rectangle 2">
            <a:extLst>
              <a:ext uri="{FF2B5EF4-FFF2-40B4-BE49-F238E27FC236}">
                <a16:creationId xmlns:a16="http://schemas.microsoft.com/office/drawing/2014/main" id="{FDEB2F90-43C0-4ABA-AE12-EEA2A8AAA608}"/>
              </a:ext>
            </a:extLst>
          </p:cNvPr>
          <p:cNvSpPr>
            <a:spLocks noGrp="1" noChangeArrowheads="1"/>
          </p:cNvSpPr>
          <p:nvPr>
            <p:ph type="title" idx="4294967295"/>
          </p:nvPr>
        </p:nvSpPr>
        <p:spPr>
          <a:xfrm>
            <a:off x="684213" y="685800"/>
            <a:ext cx="7772400" cy="685800"/>
          </a:xfrm>
        </p:spPr>
        <p:txBody>
          <a:bodyPr/>
          <a:lstStyle/>
          <a:p>
            <a:pPr eaLnBrk="1" hangingPunct="1"/>
            <a:r>
              <a:rPr lang="zh-CN" altLang="en-US" sz="3200">
                <a:solidFill>
                  <a:schemeClr val="tx1"/>
                </a:solidFill>
              </a:rPr>
              <a:t>表</a:t>
            </a:r>
            <a:r>
              <a:rPr lang="en-US" altLang="zh-CN" sz="3200">
                <a:solidFill>
                  <a:schemeClr val="tx1"/>
                </a:solidFill>
              </a:rPr>
              <a:t>4-1 </a:t>
            </a:r>
            <a:r>
              <a:rPr lang="zh-CN" altLang="zh-CN" sz="3200">
                <a:solidFill>
                  <a:schemeClr val="tx1"/>
                </a:solidFill>
              </a:rPr>
              <a:t>模拟频率变换</a:t>
            </a:r>
          </a:p>
        </p:txBody>
      </p:sp>
      <p:graphicFrame>
        <p:nvGraphicFramePr>
          <p:cNvPr id="36867" name="Group 3">
            <a:extLst>
              <a:ext uri="{FF2B5EF4-FFF2-40B4-BE49-F238E27FC236}">
                <a16:creationId xmlns:a16="http://schemas.microsoft.com/office/drawing/2014/main" id="{1F2E424C-E669-4656-9BB9-583DC6771AEE}"/>
              </a:ext>
            </a:extLst>
          </p:cNvPr>
          <p:cNvGraphicFramePr>
            <a:graphicFrameLocks noGrp="1"/>
          </p:cNvGraphicFramePr>
          <p:nvPr/>
        </p:nvGraphicFramePr>
        <p:xfrm>
          <a:off x="395288" y="1484313"/>
          <a:ext cx="8458200" cy="3832226"/>
        </p:xfrm>
        <a:graphic>
          <a:graphicData uri="http://schemas.openxmlformats.org/drawingml/2006/table">
            <a:tbl>
              <a:tblPr/>
              <a:tblGrid>
                <a:gridCol w="2438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8651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dirty="0">
                          <a:ln>
                            <a:noFill/>
                          </a:ln>
                          <a:solidFill>
                            <a:schemeClr val="tx1"/>
                          </a:solidFill>
                          <a:effectLst/>
                          <a:latin typeface="宋体" pitchFamily="2" charset="-122"/>
                          <a:ea typeface="宋体" pitchFamily="2" charset="-122"/>
                        </a:rPr>
                        <a:t>变换类型</a:t>
                      </a:r>
                      <a:r>
                        <a:rPr kumimoji="0" lang="zh-CN" sz="2400" b="1" i="0" u="none" strike="noStrike" cap="none" normalizeH="0" baseline="0" dirty="0">
                          <a:ln>
                            <a:noFill/>
                          </a:ln>
                          <a:solidFill>
                            <a:schemeClr val="tx1"/>
                          </a:solidFill>
                          <a:effectLst/>
                          <a:latin typeface="Times New Roman" pitchFamily="18" charset="0"/>
                          <a:ea typeface="宋体" pitchFamily="2" charset="-122"/>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宋体" pitchFamily="2" charset="-122"/>
                          <a:ea typeface="宋体" pitchFamily="2" charset="-122"/>
                        </a:rPr>
                        <a:t>频率变换</a:t>
                      </a:r>
                      <a:r>
                        <a:rPr kumimoji="0" lang="zh-CN" sz="2400" b="1" i="0" u="none" strike="noStrike" cap="none" normalizeH="0" baseline="0">
                          <a:ln>
                            <a:noFill/>
                          </a:ln>
                          <a:solidFill>
                            <a:schemeClr val="tx1"/>
                          </a:solidFill>
                          <a:effectLst/>
                          <a:latin typeface="Times New Roman" pitchFamily="18" charset="0"/>
                          <a:ea typeface="宋体"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宋体" pitchFamily="2" charset="-122"/>
                          <a:ea typeface="宋体" pitchFamily="2" charset="-122"/>
                        </a:rPr>
                        <a:t>复频率变换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注释</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0"/>
                  </a:ext>
                </a:extLst>
              </a:tr>
              <a:tr h="1000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dirty="0">
                          <a:ln>
                            <a:noFill/>
                          </a:ln>
                          <a:solidFill>
                            <a:schemeClr val="tx1"/>
                          </a:solidFill>
                          <a:effectLst/>
                          <a:latin typeface="Times New Roman" pitchFamily="18" charset="0"/>
                          <a:ea typeface="宋体" pitchFamily="2" charset="-122"/>
                        </a:rPr>
                        <a:t>原型低通</a:t>
                      </a:r>
                      <a:r>
                        <a:rPr kumimoji="0" lang="zh-CN" sz="2400" b="1"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0" lang="zh-CN" sz="2400" b="1" i="0" u="none" strike="noStrike" cap="none" normalizeH="0" baseline="0" dirty="0">
                          <a:ln>
                            <a:noFill/>
                          </a:ln>
                          <a:solidFill>
                            <a:schemeClr val="tx1"/>
                          </a:solidFill>
                          <a:effectLst/>
                          <a:latin typeface="Times New Roman" pitchFamily="18" charset="0"/>
                          <a:ea typeface="宋体" pitchFamily="2" charset="-122"/>
                        </a:rPr>
                        <a:t>高通</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10017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原型低通</a:t>
                      </a:r>
                      <a:r>
                        <a:rPr kumimoji="0" lang="zh-CN" sz="24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zh-CN" sz="2400" b="1" i="0" u="none" strike="noStrike" cap="none" normalizeH="0" baseline="0">
                          <a:ln>
                            <a:noFill/>
                          </a:ln>
                          <a:solidFill>
                            <a:schemeClr val="tx1"/>
                          </a:solidFill>
                          <a:effectLst/>
                          <a:latin typeface="Times New Roman" pitchFamily="18" charset="0"/>
                          <a:ea typeface="宋体" pitchFamily="2" charset="-122"/>
                        </a:rPr>
                        <a:t>带通</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1" u="none" strike="noStrike" cap="none" normalizeH="0" baseline="0" dirty="0">
                          <a:ln>
                            <a:noFill/>
                          </a:ln>
                          <a:solidFill>
                            <a:schemeClr val="tx1"/>
                          </a:solidFill>
                          <a:effectLst/>
                          <a:latin typeface="Times New Roman" pitchFamily="18" charset="0"/>
                          <a:ea typeface="宋体" pitchFamily="2" charset="-122"/>
                        </a:rPr>
                        <a:t>  </a:t>
                      </a:r>
                      <a:endParaRPr kumimoji="0" lang="zh-CN" altLang="en-US" sz="2400" b="1" i="0" u="none" strike="noStrike" cap="none" normalizeH="0" baseline="-2500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965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1" i="0" u="none" strike="noStrike" cap="none" normalizeH="0" baseline="0">
                          <a:ln>
                            <a:noFill/>
                          </a:ln>
                          <a:solidFill>
                            <a:schemeClr val="tx1"/>
                          </a:solidFill>
                          <a:effectLst/>
                          <a:latin typeface="Times New Roman" pitchFamily="18" charset="0"/>
                          <a:ea typeface="宋体" pitchFamily="2" charset="-122"/>
                        </a:rPr>
                        <a:t>原型低通</a:t>
                      </a:r>
                      <a:r>
                        <a:rPr kumimoji="0" lang="zh-CN" sz="24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zh-CN" sz="2400" b="1" i="0" u="none" strike="noStrike" cap="none" normalizeH="0" baseline="0">
                          <a:ln>
                            <a:noFill/>
                          </a:ln>
                          <a:solidFill>
                            <a:schemeClr val="tx1"/>
                          </a:solidFill>
                          <a:effectLst/>
                          <a:latin typeface="Times New Roman" pitchFamily="18" charset="0"/>
                          <a:ea typeface="宋体" pitchFamily="2" charset="-122"/>
                        </a:rPr>
                        <a:t>带阻</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1" u="none" strike="noStrike" cap="none" normalizeH="0" baseline="0" dirty="0">
                          <a:ln>
                            <a:noFill/>
                          </a:ln>
                          <a:solidFill>
                            <a:schemeClr val="tx1"/>
                          </a:solidFill>
                          <a:effectLst/>
                          <a:latin typeface="Times New Roman" pitchFamily="18" charset="0"/>
                          <a:ea typeface="宋体" pitchFamily="2" charset="-122"/>
                        </a:rPr>
                        <a:t>  </a:t>
                      </a:r>
                      <a:endParaRPr kumimoji="0" lang="zh-CN" altLang="en-US" sz="2400" b="1" i="0" u="none" strike="noStrike" cap="none" normalizeH="0" baseline="-2500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3"/>
                  </a:ext>
                </a:extLst>
              </a:tr>
            </a:tbl>
          </a:graphicData>
        </a:graphic>
      </p:graphicFrame>
      <p:graphicFrame>
        <p:nvGraphicFramePr>
          <p:cNvPr id="36901" name="Object 37">
            <a:extLst>
              <a:ext uri="{FF2B5EF4-FFF2-40B4-BE49-F238E27FC236}">
                <a16:creationId xmlns:a16="http://schemas.microsoft.com/office/drawing/2014/main" id="{2C5BAC93-EB9F-4026-8EAB-C17EF0E9C2D0}"/>
              </a:ext>
            </a:extLst>
          </p:cNvPr>
          <p:cNvGraphicFramePr>
            <a:graphicFrameLocks noChangeAspect="1"/>
          </p:cNvGraphicFramePr>
          <p:nvPr/>
        </p:nvGraphicFramePr>
        <p:xfrm>
          <a:off x="3230563" y="2690813"/>
          <a:ext cx="1270000" cy="406400"/>
        </p:xfrm>
        <a:graphic>
          <a:graphicData uri="http://schemas.openxmlformats.org/presentationml/2006/ole">
            <mc:AlternateContent xmlns:mc="http://schemas.openxmlformats.org/markup-compatibility/2006">
              <mc:Choice xmlns:v="urn:schemas-microsoft-com:vml" Requires="v">
                <p:oleObj spid="_x0000_s238699" r:id="rId3" imgW="15240000" imgH="4876800" progId="Equation.3">
                  <p:embed/>
                </p:oleObj>
              </mc:Choice>
              <mc:Fallback>
                <p:oleObj r:id="rId3" imgW="15240000" imgH="4876800" progId="Equation.3">
                  <p:embed/>
                  <p:pic>
                    <p:nvPicPr>
                      <p:cNvPr id="0" name="Picture 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563" y="2690813"/>
                        <a:ext cx="12700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2" name="Object 38">
            <a:extLst>
              <a:ext uri="{FF2B5EF4-FFF2-40B4-BE49-F238E27FC236}">
                <a16:creationId xmlns:a16="http://schemas.microsoft.com/office/drawing/2014/main" id="{5C11A1A9-3539-43B4-B23E-BD321E167077}"/>
              </a:ext>
            </a:extLst>
          </p:cNvPr>
          <p:cNvGraphicFramePr>
            <a:graphicFrameLocks noChangeAspect="1"/>
          </p:cNvGraphicFramePr>
          <p:nvPr/>
        </p:nvGraphicFramePr>
        <p:xfrm>
          <a:off x="5229225" y="2719388"/>
          <a:ext cx="1143000" cy="406400"/>
        </p:xfrm>
        <a:graphic>
          <a:graphicData uri="http://schemas.openxmlformats.org/presentationml/2006/ole">
            <mc:AlternateContent xmlns:mc="http://schemas.openxmlformats.org/markup-compatibility/2006">
              <mc:Choice xmlns:v="urn:schemas-microsoft-com:vml" Requires="v">
                <p:oleObj spid="_x0000_s238700" r:id="rId5" imgW="13716000" imgH="4876800" progId="Equation.3">
                  <p:embed/>
                </p:oleObj>
              </mc:Choice>
              <mc:Fallback>
                <p:oleObj r:id="rId5" imgW="13716000" imgH="4876800" progId="Equation.3">
                  <p:embed/>
                  <p:pic>
                    <p:nvPicPr>
                      <p:cNvPr id="0" name="Picture 5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9225" y="2719388"/>
                        <a:ext cx="11430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3" name="Object 39">
            <a:extLst>
              <a:ext uri="{FF2B5EF4-FFF2-40B4-BE49-F238E27FC236}">
                <a16:creationId xmlns:a16="http://schemas.microsoft.com/office/drawing/2014/main" id="{A04FDE00-FDA7-4695-91AC-251808C9858B}"/>
              </a:ext>
            </a:extLst>
          </p:cNvPr>
          <p:cNvGraphicFramePr>
            <a:graphicFrameLocks noChangeAspect="1"/>
          </p:cNvGraphicFramePr>
          <p:nvPr>
            <p:extLst>
              <p:ext uri="{D42A27DB-BD31-4B8C-83A1-F6EECF244321}">
                <p14:modId xmlns:p14="http://schemas.microsoft.com/office/powerpoint/2010/main" val="3387072355"/>
              </p:ext>
            </p:extLst>
          </p:nvPr>
        </p:nvGraphicFramePr>
        <p:xfrm>
          <a:off x="2986088" y="3411538"/>
          <a:ext cx="1600200" cy="787400"/>
        </p:xfrm>
        <a:graphic>
          <a:graphicData uri="http://schemas.openxmlformats.org/presentationml/2006/ole">
            <mc:AlternateContent xmlns:mc="http://schemas.openxmlformats.org/markup-compatibility/2006">
              <mc:Choice xmlns:v="urn:schemas-microsoft-com:vml" Requires="v">
                <p:oleObj spid="_x0000_s238701" r:id="rId7" imgW="19202400" imgH="9448800" progId="Equation.3">
                  <p:embed/>
                </p:oleObj>
              </mc:Choice>
              <mc:Fallback>
                <p:oleObj r:id="rId7" imgW="19202400" imgH="9448800" progId="Equation.3">
                  <p:embed/>
                  <p:pic>
                    <p:nvPicPr>
                      <p:cNvPr id="0" name="Picture 5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6088" y="3411538"/>
                        <a:ext cx="1600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4" name="Object 40">
            <a:extLst>
              <a:ext uri="{FF2B5EF4-FFF2-40B4-BE49-F238E27FC236}">
                <a16:creationId xmlns:a16="http://schemas.microsoft.com/office/drawing/2014/main" id="{A6AB8BF6-057F-4C99-9ACC-F215FA0F8461}"/>
              </a:ext>
            </a:extLst>
          </p:cNvPr>
          <p:cNvGraphicFramePr>
            <a:graphicFrameLocks noChangeAspect="1"/>
          </p:cNvGraphicFramePr>
          <p:nvPr>
            <p:extLst>
              <p:ext uri="{D42A27DB-BD31-4B8C-83A1-F6EECF244321}">
                <p14:modId xmlns:p14="http://schemas.microsoft.com/office/powerpoint/2010/main" val="261036833"/>
              </p:ext>
            </p:extLst>
          </p:nvPr>
        </p:nvGraphicFramePr>
        <p:xfrm>
          <a:off x="5094288" y="3449638"/>
          <a:ext cx="1346200" cy="711200"/>
        </p:xfrm>
        <a:graphic>
          <a:graphicData uri="http://schemas.openxmlformats.org/presentationml/2006/ole">
            <mc:AlternateContent xmlns:mc="http://schemas.openxmlformats.org/markup-compatibility/2006">
              <mc:Choice xmlns:v="urn:schemas-microsoft-com:vml" Requires="v">
                <p:oleObj spid="_x0000_s238702" r:id="rId9" imgW="16154400" imgH="8534400" progId="Equation.3">
                  <p:embed/>
                </p:oleObj>
              </mc:Choice>
              <mc:Fallback>
                <p:oleObj r:id="rId9" imgW="16154400" imgH="8534400" progId="Equation.3">
                  <p:embed/>
                  <p:pic>
                    <p:nvPicPr>
                      <p:cNvPr id="0" name="Picture 5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4288" y="3449638"/>
                        <a:ext cx="13462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5" name="Object 41">
            <a:extLst>
              <a:ext uri="{FF2B5EF4-FFF2-40B4-BE49-F238E27FC236}">
                <a16:creationId xmlns:a16="http://schemas.microsoft.com/office/drawing/2014/main" id="{98E20589-A3C6-4370-BD2B-19C32AE68A79}"/>
              </a:ext>
            </a:extLst>
          </p:cNvPr>
          <p:cNvGraphicFramePr>
            <a:graphicFrameLocks noChangeAspect="1"/>
          </p:cNvGraphicFramePr>
          <p:nvPr>
            <p:extLst>
              <p:ext uri="{D42A27DB-BD31-4B8C-83A1-F6EECF244321}">
                <p14:modId xmlns:p14="http://schemas.microsoft.com/office/powerpoint/2010/main" val="935116329"/>
              </p:ext>
            </p:extLst>
          </p:nvPr>
        </p:nvGraphicFramePr>
        <p:xfrm>
          <a:off x="2986088" y="4437112"/>
          <a:ext cx="1422400" cy="766453"/>
        </p:xfrm>
        <a:graphic>
          <a:graphicData uri="http://schemas.openxmlformats.org/presentationml/2006/ole">
            <mc:AlternateContent xmlns:mc="http://schemas.openxmlformats.org/markup-compatibility/2006">
              <mc:Choice xmlns:v="urn:schemas-microsoft-com:vml" Requires="v">
                <p:oleObj spid="_x0000_s238703" name="Equation" r:id="rId11" imgW="19202400" imgH="10363200" progId="Equation.DSMT4">
                  <p:embed/>
                </p:oleObj>
              </mc:Choice>
              <mc:Fallback>
                <p:oleObj name="Equation" r:id="rId11" imgW="19202400" imgH="10363200" progId="Equation.DSMT4">
                  <p:embed/>
                  <p:pic>
                    <p:nvPicPr>
                      <p:cNvPr id="0" name="Picture 5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6088" y="4437112"/>
                        <a:ext cx="1422400" cy="766453"/>
                      </a:xfrm>
                      <a:prstGeom prst="rect">
                        <a:avLst/>
                      </a:prstGeom>
                      <a:noFill/>
                      <a:extLst/>
                    </p:spPr>
                  </p:pic>
                </p:oleObj>
              </mc:Fallback>
            </mc:AlternateContent>
          </a:graphicData>
        </a:graphic>
      </p:graphicFrame>
      <p:graphicFrame>
        <p:nvGraphicFramePr>
          <p:cNvPr id="36906" name="Object 42">
            <a:extLst>
              <a:ext uri="{FF2B5EF4-FFF2-40B4-BE49-F238E27FC236}">
                <a16:creationId xmlns:a16="http://schemas.microsoft.com/office/drawing/2014/main" id="{E949B143-B65E-4C9B-B621-335D43201399}"/>
              </a:ext>
            </a:extLst>
          </p:cNvPr>
          <p:cNvGraphicFramePr>
            <a:graphicFrameLocks noChangeAspect="1"/>
          </p:cNvGraphicFramePr>
          <p:nvPr>
            <p:extLst>
              <p:ext uri="{D42A27DB-BD31-4B8C-83A1-F6EECF244321}">
                <p14:modId xmlns:p14="http://schemas.microsoft.com/office/powerpoint/2010/main" val="563908037"/>
              </p:ext>
            </p:extLst>
          </p:nvPr>
        </p:nvGraphicFramePr>
        <p:xfrm>
          <a:off x="5094288" y="4470400"/>
          <a:ext cx="1346200" cy="736600"/>
        </p:xfrm>
        <a:graphic>
          <a:graphicData uri="http://schemas.openxmlformats.org/presentationml/2006/ole">
            <mc:AlternateContent xmlns:mc="http://schemas.openxmlformats.org/markup-compatibility/2006">
              <mc:Choice xmlns:v="urn:schemas-microsoft-com:vml" Requires="v">
                <p:oleObj spid="_x0000_s238704" r:id="rId13" imgW="16154400" imgH="8839200" progId="Equation.3">
                  <p:embed/>
                </p:oleObj>
              </mc:Choice>
              <mc:Fallback>
                <p:oleObj r:id="rId13" imgW="16154400" imgH="8839200" progId="Equation.3">
                  <p:embed/>
                  <p:pic>
                    <p:nvPicPr>
                      <p:cNvPr id="0" name="Picture 5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94288" y="4470400"/>
                        <a:ext cx="134620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7" name="Object 43">
            <a:extLst>
              <a:ext uri="{FF2B5EF4-FFF2-40B4-BE49-F238E27FC236}">
                <a16:creationId xmlns:a16="http://schemas.microsoft.com/office/drawing/2014/main" id="{FB05F407-F6C4-40B8-973B-84300CFEB4F5}"/>
              </a:ext>
            </a:extLst>
          </p:cNvPr>
          <p:cNvGraphicFramePr>
            <a:graphicFrameLocks noChangeAspect="1"/>
          </p:cNvGraphicFramePr>
          <p:nvPr/>
        </p:nvGraphicFramePr>
        <p:xfrm>
          <a:off x="7024688" y="3805238"/>
          <a:ext cx="1473200" cy="508000"/>
        </p:xfrm>
        <a:graphic>
          <a:graphicData uri="http://schemas.openxmlformats.org/presentationml/2006/ole">
            <mc:AlternateContent xmlns:mc="http://schemas.openxmlformats.org/markup-compatibility/2006">
              <mc:Choice xmlns:v="urn:schemas-microsoft-com:vml" Requires="v">
                <p:oleObj spid="_x0000_s238705" r:id="rId15" imgW="17678400" imgH="6096000" progId="Equation.3">
                  <p:embed/>
                </p:oleObj>
              </mc:Choice>
              <mc:Fallback>
                <p:oleObj r:id="rId15" imgW="17678400" imgH="6096000" progId="Equation.3">
                  <p:embed/>
                  <p:pic>
                    <p:nvPicPr>
                      <p:cNvPr id="0" name="Picture 55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24688" y="3805238"/>
                        <a:ext cx="1473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8" name="Object 44">
            <a:extLst>
              <a:ext uri="{FF2B5EF4-FFF2-40B4-BE49-F238E27FC236}">
                <a16:creationId xmlns:a16="http://schemas.microsoft.com/office/drawing/2014/main" id="{A5E14271-0CEC-451E-B00E-968D3447E18F}"/>
              </a:ext>
            </a:extLst>
          </p:cNvPr>
          <p:cNvGraphicFramePr>
            <a:graphicFrameLocks noChangeAspect="1"/>
          </p:cNvGraphicFramePr>
          <p:nvPr/>
        </p:nvGraphicFramePr>
        <p:xfrm>
          <a:off x="7050088" y="4775200"/>
          <a:ext cx="1422400" cy="457200"/>
        </p:xfrm>
        <a:graphic>
          <a:graphicData uri="http://schemas.openxmlformats.org/presentationml/2006/ole">
            <mc:AlternateContent xmlns:mc="http://schemas.openxmlformats.org/markup-compatibility/2006">
              <mc:Choice xmlns:v="urn:schemas-microsoft-com:vml" Requires="v">
                <p:oleObj spid="_x0000_s238706" r:id="rId17" imgW="17068800" imgH="5486400" progId="Equation.3">
                  <p:embed/>
                </p:oleObj>
              </mc:Choice>
              <mc:Fallback>
                <p:oleObj r:id="rId17" imgW="17068800" imgH="5486400" progId="Equation.3">
                  <p:embed/>
                  <p:pic>
                    <p:nvPicPr>
                      <p:cNvPr id="0" name="Picture 5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50088" y="4775200"/>
                        <a:ext cx="1422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10" name="Object 46">
            <a:extLst>
              <a:ext uri="{FF2B5EF4-FFF2-40B4-BE49-F238E27FC236}">
                <a16:creationId xmlns:a16="http://schemas.microsoft.com/office/drawing/2014/main" id="{B23EA327-59B5-44C9-A84A-80E4E8585326}"/>
              </a:ext>
            </a:extLst>
          </p:cNvPr>
          <p:cNvGraphicFramePr>
            <a:graphicFrameLocks noChangeAspect="1"/>
          </p:cNvGraphicFramePr>
          <p:nvPr/>
        </p:nvGraphicFramePr>
        <p:xfrm>
          <a:off x="7010400" y="2438400"/>
          <a:ext cx="381000" cy="457200"/>
        </p:xfrm>
        <a:graphic>
          <a:graphicData uri="http://schemas.openxmlformats.org/presentationml/2006/ole">
            <mc:AlternateContent xmlns:mc="http://schemas.openxmlformats.org/markup-compatibility/2006">
              <mc:Choice xmlns:v="urn:schemas-microsoft-com:vml" Requires="v">
                <p:oleObj spid="_x0000_s238707" name="Equation" r:id="rId19" imgW="4572000" imgH="5486400" progId="Equation.DSMT4">
                  <p:embed/>
                </p:oleObj>
              </mc:Choice>
              <mc:Fallback>
                <p:oleObj name="Equation" r:id="rId19" imgW="4572000" imgH="5486400" progId="Equation.DSMT4">
                  <p:embed/>
                  <p:pic>
                    <p:nvPicPr>
                      <p:cNvPr id="0" name="Picture 55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0400" y="24384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11" name="Object 47">
            <a:extLst>
              <a:ext uri="{FF2B5EF4-FFF2-40B4-BE49-F238E27FC236}">
                <a16:creationId xmlns:a16="http://schemas.microsoft.com/office/drawing/2014/main" id="{24F1E426-C59B-4DBF-B945-5BCCCF2938BF}"/>
              </a:ext>
            </a:extLst>
          </p:cNvPr>
          <p:cNvGraphicFramePr>
            <a:graphicFrameLocks noChangeAspect="1"/>
          </p:cNvGraphicFramePr>
          <p:nvPr/>
        </p:nvGraphicFramePr>
        <p:xfrm>
          <a:off x="6961188" y="3411538"/>
          <a:ext cx="1600200" cy="457200"/>
        </p:xfrm>
        <a:graphic>
          <a:graphicData uri="http://schemas.openxmlformats.org/presentationml/2006/ole">
            <mc:AlternateContent xmlns:mc="http://schemas.openxmlformats.org/markup-compatibility/2006">
              <mc:Choice xmlns:v="urn:schemas-microsoft-com:vml" Requires="v">
                <p:oleObj spid="_x0000_s238708" r:id="rId21" imgW="19202400" imgH="5486400" progId="Equation.3">
                  <p:embed/>
                </p:oleObj>
              </mc:Choice>
              <mc:Fallback>
                <p:oleObj r:id="rId21" imgW="19202400" imgH="5486400" progId="Equation.3">
                  <p:embed/>
                  <p:pic>
                    <p:nvPicPr>
                      <p:cNvPr id="0" name="Picture 5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61188" y="3411538"/>
                        <a:ext cx="1600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12" name="Object 48">
            <a:extLst>
              <a:ext uri="{FF2B5EF4-FFF2-40B4-BE49-F238E27FC236}">
                <a16:creationId xmlns:a16="http://schemas.microsoft.com/office/drawing/2014/main" id="{A02C7781-EB18-4699-B703-997551382E4E}"/>
              </a:ext>
            </a:extLst>
          </p:cNvPr>
          <p:cNvGraphicFramePr>
            <a:graphicFrameLocks noChangeAspect="1"/>
          </p:cNvGraphicFramePr>
          <p:nvPr/>
        </p:nvGraphicFramePr>
        <p:xfrm>
          <a:off x="6973888" y="4419600"/>
          <a:ext cx="1549400" cy="406400"/>
        </p:xfrm>
        <a:graphic>
          <a:graphicData uri="http://schemas.openxmlformats.org/presentationml/2006/ole">
            <mc:AlternateContent xmlns:mc="http://schemas.openxmlformats.org/markup-compatibility/2006">
              <mc:Choice xmlns:v="urn:schemas-microsoft-com:vml" Requires="v">
                <p:oleObj spid="_x0000_s238709" r:id="rId23" imgW="18592800" imgH="4876800" progId="Equation.3">
                  <p:embed/>
                </p:oleObj>
              </mc:Choice>
              <mc:Fallback>
                <p:oleObj r:id="rId23" imgW="18592800" imgH="4876800" progId="Equation.3">
                  <p:embed/>
                  <p:pic>
                    <p:nvPicPr>
                      <p:cNvPr id="0" name="Picture 55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73888" y="4419600"/>
                        <a:ext cx="1549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a:extLst>
              <a:ext uri="{FF2B5EF4-FFF2-40B4-BE49-F238E27FC236}">
                <a16:creationId xmlns:a16="http://schemas.microsoft.com/office/drawing/2014/main" id="{24FD48DA-9826-4D9D-829E-9ECA6C04FD94}"/>
              </a:ext>
            </a:extLst>
          </p:cNvPr>
          <p:cNvSpPr txBox="1">
            <a:spLocks noChangeArrowheads="1"/>
          </p:cNvSpPr>
          <p:nvPr/>
        </p:nvSpPr>
        <p:spPr bwMode="auto">
          <a:xfrm>
            <a:off x="7315200" y="2438400"/>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是一正参数，通常取</a:t>
            </a:r>
            <a:r>
              <a:rPr lang="en-US" altLang="zh-CN" sz="2000"/>
              <a:t>1</a:t>
            </a:r>
            <a:endParaRPr lang="zh-CN" altLang="en-US" sz="2000"/>
          </a:p>
        </p:txBody>
      </p:sp>
      <p:sp>
        <p:nvSpPr>
          <p:cNvPr id="2" name="动作按钮: 上一张 1">
            <a:hlinkClick r:id="rId25" action="ppaction://hlinksldjump" highlightClick="1"/>
            <a:extLst>
              <a:ext uri="{FF2B5EF4-FFF2-40B4-BE49-F238E27FC236}">
                <a16:creationId xmlns:a16="http://schemas.microsoft.com/office/drawing/2014/main" id="{475F884F-E938-43DB-AB72-1C5EC8F76C16}"/>
              </a:ext>
            </a:extLst>
          </p:cNvPr>
          <p:cNvSpPr/>
          <p:nvPr/>
        </p:nvSpPr>
        <p:spPr>
          <a:xfrm>
            <a:off x="8673488" y="6400722"/>
            <a:ext cx="360000" cy="36000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6901"/>
                                        </p:tgtEl>
                                        <p:attrNameLst>
                                          <p:attrName>style.visibility</p:attrName>
                                        </p:attrNameLst>
                                      </p:cBhvr>
                                      <p:to>
                                        <p:strVal val="visible"/>
                                      </p:to>
                                    </p:set>
                                    <p:animEffect transition="in" filter="blinds(vertical)">
                                      <p:cBhvr>
                                        <p:cTn id="7" dur="500"/>
                                        <p:tgtEl>
                                          <p:spTgt spid="36901"/>
                                        </p:tgtEl>
                                      </p:cBhvr>
                                    </p:animEffect>
                                  </p:childTnLst>
                                </p:cTn>
                              </p:par>
                              <p:par>
                                <p:cTn id="8" presetID="3" presetClass="entr" presetSubtype="5" fill="hold" nodeType="withEffect">
                                  <p:stCondLst>
                                    <p:cond delay="0"/>
                                  </p:stCondLst>
                                  <p:childTnLst>
                                    <p:set>
                                      <p:cBhvr>
                                        <p:cTn id="9" dur="1" fill="hold">
                                          <p:stCondLst>
                                            <p:cond delay="0"/>
                                          </p:stCondLst>
                                        </p:cTn>
                                        <p:tgtEl>
                                          <p:spTgt spid="36902"/>
                                        </p:tgtEl>
                                        <p:attrNameLst>
                                          <p:attrName>style.visibility</p:attrName>
                                        </p:attrNameLst>
                                      </p:cBhvr>
                                      <p:to>
                                        <p:strVal val="visible"/>
                                      </p:to>
                                    </p:set>
                                    <p:animEffect transition="in" filter="blinds(vertical)">
                                      <p:cBhvr>
                                        <p:cTn id="10" dur="500"/>
                                        <p:tgtEl>
                                          <p:spTgt spid="36902"/>
                                        </p:tgtEl>
                                      </p:cBhvr>
                                    </p:animEffect>
                                  </p:childTnLst>
                                </p:cTn>
                              </p:par>
                              <p:par>
                                <p:cTn id="11" presetID="3" presetClass="entr" presetSubtype="5" fill="hold" nodeType="withEffect">
                                  <p:stCondLst>
                                    <p:cond delay="0"/>
                                  </p:stCondLst>
                                  <p:childTnLst>
                                    <p:set>
                                      <p:cBhvr>
                                        <p:cTn id="12" dur="1" fill="hold">
                                          <p:stCondLst>
                                            <p:cond delay="0"/>
                                          </p:stCondLst>
                                        </p:cTn>
                                        <p:tgtEl>
                                          <p:spTgt spid="36910"/>
                                        </p:tgtEl>
                                        <p:attrNameLst>
                                          <p:attrName>style.visibility</p:attrName>
                                        </p:attrNameLst>
                                      </p:cBhvr>
                                      <p:to>
                                        <p:strVal val="visible"/>
                                      </p:to>
                                    </p:set>
                                    <p:animEffect transition="in" filter="blinds(vertical)">
                                      <p:cBhvr>
                                        <p:cTn id="13" dur="500"/>
                                        <p:tgtEl>
                                          <p:spTgt spid="36910"/>
                                        </p:tgtEl>
                                      </p:cBhvr>
                                    </p:animEffect>
                                  </p:childTnLst>
                                </p:cTn>
                              </p:par>
                              <p:par>
                                <p:cTn id="14" presetID="3" presetClass="entr" presetSubtype="5"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vertical)">
                                      <p:cBhvr>
                                        <p:cTn id="16" dur="500"/>
                                        <p:tgtEl>
                                          <p:spTgt spid="15"/>
                                        </p:tgtEl>
                                      </p:cBhvr>
                                    </p:animEffect>
                                  </p:childTnLst>
                                </p:cTn>
                              </p:par>
                              <p:par>
                                <p:cTn id="17" presetID="3" presetClass="entr" presetSubtype="5" fill="hold" nodeType="withEffect">
                                  <p:stCondLst>
                                    <p:cond delay="0"/>
                                  </p:stCondLst>
                                  <p:childTnLst>
                                    <p:set>
                                      <p:cBhvr>
                                        <p:cTn id="18" dur="1" fill="hold">
                                          <p:stCondLst>
                                            <p:cond delay="0"/>
                                          </p:stCondLst>
                                        </p:cTn>
                                        <p:tgtEl>
                                          <p:spTgt spid="36903"/>
                                        </p:tgtEl>
                                        <p:attrNameLst>
                                          <p:attrName>style.visibility</p:attrName>
                                        </p:attrNameLst>
                                      </p:cBhvr>
                                      <p:to>
                                        <p:strVal val="visible"/>
                                      </p:to>
                                    </p:set>
                                    <p:animEffect transition="in" filter="blinds(vertical)">
                                      <p:cBhvr>
                                        <p:cTn id="19" dur="500"/>
                                        <p:tgtEl>
                                          <p:spTgt spid="36903"/>
                                        </p:tgtEl>
                                      </p:cBhvr>
                                    </p:animEffect>
                                  </p:childTnLst>
                                </p:cTn>
                              </p:par>
                              <p:par>
                                <p:cTn id="20" presetID="3" presetClass="entr" presetSubtype="5" fill="hold" nodeType="withEffect">
                                  <p:stCondLst>
                                    <p:cond delay="0"/>
                                  </p:stCondLst>
                                  <p:childTnLst>
                                    <p:set>
                                      <p:cBhvr>
                                        <p:cTn id="21" dur="1" fill="hold">
                                          <p:stCondLst>
                                            <p:cond delay="0"/>
                                          </p:stCondLst>
                                        </p:cTn>
                                        <p:tgtEl>
                                          <p:spTgt spid="36904"/>
                                        </p:tgtEl>
                                        <p:attrNameLst>
                                          <p:attrName>style.visibility</p:attrName>
                                        </p:attrNameLst>
                                      </p:cBhvr>
                                      <p:to>
                                        <p:strVal val="visible"/>
                                      </p:to>
                                    </p:set>
                                    <p:animEffect transition="in" filter="blinds(vertical)">
                                      <p:cBhvr>
                                        <p:cTn id="22" dur="500"/>
                                        <p:tgtEl>
                                          <p:spTgt spid="36904"/>
                                        </p:tgtEl>
                                      </p:cBhvr>
                                    </p:animEffect>
                                  </p:childTnLst>
                                </p:cTn>
                              </p:par>
                              <p:par>
                                <p:cTn id="23" presetID="3" presetClass="entr" presetSubtype="5" fill="hold" nodeType="withEffect">
                                  <p:stCondLst>
                                    <p:cond delay="0"/>
                                  </p:stCondLst>
                                  <p:childTnLst>
                                    <p:set>
                                      <p:cBhvr>
                                        <p:cTn id="24" dur="1" fill="hold">
                                          <p:stCondLst>
                                            <p:cond delay="0"/>
                                          </p:stCondLst>
                                        </p:cTn>
                                        <p:tgtEl>
                                          <p:spTgt spid="36911"/>
                                        </p:tgtEl>
                                        <p:attrNameLst>
                                          <p:attrName>style.visibility</p:attrName>
                                        </p:attrNameLst>
                                      </p:cBhvr>
                                      <p:to>
                                        <p:strVal val="visible"/>
                                      </p:to>
                                    </p:set>
                                    <p:animEffect transition="in" filter="blinds(vertical)">
                                      <p:cBhvr>
                                        <p:cTn id="25" dur="500"/>
                                        <p:tgtEl>
                                          <p:spTgt spid="36911"/>
                                        </p:tgtEl>
                                      </p:cBhvr>
                                    </p:animEffect>
                                  </p:childTnLst>
                                </p:cTn>
                              </p:par>
                              <p:par>
                                <p:cTn id="26" presetID="3" presetClass="entr" presetSubtype="5" fill="hold" nodeType="withEffect">
                                  <p:stCondLst>
                                    <p:cond delay="0"/>
                                  </p:stCondLst>
                                  <p:childTnLst>
                                    <p:set>
                                      <p:cBhvr>
                                        <p:cTn id="27" dur="1" fill="hold">
                                          <p:stCondLst>
                                            <p:cond delay="0"/>
                                          </p:stCondLst>
                                        </p:cTn>
                                        <p:tgtEl>
                                          <p:spTgt spid="36907"/>
                                        </p:tgtEl>
                                        <p:attrNameLst>
                                          <p:attrName>style.visibility</p:attrName>
                                        </p:attrNameLst>
                                      </p:cBhvr>
                                      <p:to>
                                        <p:strVal val="visible"/>
                                      </p:to>
                                    </p:set>
                                    <p:animEffect transition="in" filter="blinds(vertical)">
                                      <p:cBhvr>
                                        <p:cTn id="28" dur="500"/>
                                        <p:tgtEl>
                                          <p:spTgt spid="36907"/>
                                        </p:tgtEl>
                                      </p:cBhvr>
                                    </p:animEffect>
                                  </p:childTnLst>
                                </p:cTn>
                              </p:par>
                              <p:par>
                                <p:cTn id="29" presetID="3" presetClass="entr" presetSubtype="5" fill="hold" nodeType="withEffect">
                                  <p:stCondLst>
                                    <p:cond delay="0"/>
                                  </p:stCondLst>
                                  <p:childTnLst>
                                    <p:set>
                                      <p:cBhvr>
                                        <p:cTn id="30" dur="1" fill="hold">
                                          <p:stCondLst>
                                            <p:cond delay="0"/>
                                          </p:stCondLst>
                                        </p:cTn>
                                        <p:tgtEl>
                                          <p:spTgt spid="36905"/>
                                        </p:tgtEl>
                                        <p:attrNameLst>
                                          <p:attrName>style.visibility</p:attrName>
                                        </p:attrNameLst>
                                      </p:cBhvr>
                                      <p:to>
                                        <p:strVal val="visible"/>
                                      </p:to>
                                    </p:set>
                                    <p:animEffect transition="in" filter="blinds(vertical)">
                                      <p:cBhvr>
                                        <p:cTn id="31" dur="500"/>
                                        <p:tgtEl>
                                          <p:spTgt spid="36905"/>
                                        </p:tgtEl>
                                      </p:cBhvr>
                                    </p:animEffect>
                                  </p:childTnLst>
                                </p:cTn>
                              </p:par>
                              <p:par>
                                <p:cTn id="32" presetID="3" presetClass="entr" presetSubtype="5" fill="hold" nodeType="withEffect">
                                  <p:stCondLst>
                                    <p:cond delay="0"/>
                                  </p:stCondLst>
                                  <p:childTnLst>
                                    <p:set>
                                      <p:cBhvr>
                                        <p:cTn id="33" dur="1" fill="hold">
                                          <p:stCondLst>
                                            <p:cond delay="0"/>
                                          </p:stCondLst>
                                        </p:cTn>
                                        <p:tgtEl>
                                          <p:spTgt spid="36906"/>
                                        </p:tgtEl>
                                        <p:attrNameLst>
                                          <p:attrName>style.visibility</p:attrName>
                                        </p:attrNameLst>
                                      </p:cBhvr>
                                      <p:to>
                                        <p:strVal val="visible"/>
                                      </p:to>
                                    </p:set>
                                    <p:animEffect transition="in" filter="blinds(vertical)">
                                      <p:cBhvr>
                                        <p:cTn id="34" dur="500"/>
                                        <p:tgtEl>
                                          <p:spTgt spid="36906"/>
                                        </p:tgtEl>
                                      </p:cBhvr>
                                    </p:animEffect>
                                  </p:childTnLst>
                                </p:cTn>
                              </p:par>
                              <p:par>
                                <p:cTn id="35" presetID="3" presetClass="entr" presetSubtype="5" fill="hold" nodeType="withEffect">
                                  <p:stCondLst>
                                    <p:cond delay="0"/>
                                  </p:stCondLst>
                                  <p:childTnLst>
                                    <p:set>
                                      <p:cBhvr>
                                        <p:cTn id="36" dur="1" fill="hold">
                                          <p:stCondLst>
                                            <p:cond delay="0"/>
                                          </p:stCondLst>
                                        </p:cTn>
                                        <p:tgtEl>
                                          <p:spTgt spid="36912"/>
                                        </p:tgtEl>
                                        <p:attrNameLst>
                                          <p:attrName>style.visibility</p:attrName>
                                        </p:attrNameLst>
                                      </p:cBhvr>
                                      <p:to>
                                        <p:strVal val="visible"/>
                                      </p:to>
                                    </p:set>
                                    <p:animEffect transition="in" filter="blinds(vertical)">
                                      <p:cBhvr>
                                        <p:cTn id="37" dur="500"/>
                                        <p:tgtEl>
                                          <p:spTgt spid="36912"/>
                                        </p:tgtEl>
                                      </p:cBhvr>
                                    </p:animEffect>
                                  </p:childTnLst>
                                </p:cTn>
                              </p:par>
                              <p:par>
                                <p:cTn id="38" presetID="3" presetClass="entr" presetSubtype="5" fill="hold" nodeType="withEffect">
                                  <p:stCondLst>
                                    <p:cond delay="0"/>
                                  </p:stCondLst>
                                  <p:childTnLst>
                                    <p:set>
                                      <p:cBhvr>
                                        <p:cTn id="39" dur="1" fill="hold">
                                          <p:stCondLst>
                                            <p:cond delay="0"/>
                                          </p:stCondLst>
                                        </p:cTn>
                                        <p:tgtEl>
                                          <p:spTgt spid="36908"/>
                                        </p:tgtEl>
                                        <p:attrNameLst>
                                          <p:attrName>style.visibility</p:attrName>
                                        </p:attrNameLst>
                                      </p:cBhvr>
                                      <p:to>
                                        <p:strVal val="visible"/>
                                      </p:to>
                                    </p:set>
                                    <p:animEffect transition="in" filter="blinds(vertical)">
                                      <p:cBhvr>
                                        <p:cTn id="40" dur="500"/>
                                        <p:tgtEl>
                                          <p:spTgt spid="36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1DC7584B-35D3-41E4-BD43-D79CF289A5FA}"/>
              </a:ext>
            </a:extLst>
          </p:cNvPr>
          <p:cNvSpPr>
            <a:spLocks noGrp="1"/>
          </p:cNvSpPr>
          <p:nvPr>
            <p:ph type="title"/>
          </p:nvPr>
        </p:nvSpPr>
        <p:spPr/>
        <p:txBody>
          <a:bodyPr/>
          <a:lstStyle/>
          <a:p>
            <a:r>
              <a:rPr lang="zh-CN" altLang="en-US"/>
              <a:t>作业</a:t>
            </a:r>
          </a:p>
        </p:txBody>
      </p:sp>
      <p:sp>
        <p:nvSpPr>
          <p:cNvPr id="70659" name="内容占位符 2">
            <a:extLst>
              <a:ext uri="{FF2B5EF4-FFF2-40B4-BE49-F238E27FC236}">
                <a16:creationId xmlns:a16="http://schemas.microsoft.com/office/drawing/2014/main" id="{C2CCDF9A-8F4E-4442-ABD5-6D37B2700035}"/>
              </a:ext>
            </a:extLst>
          </p:cNvPr>
          <p:cNvSpPr>
            <a:spLocks noGrp="1"/>
          </p:cNvSpPr>
          <p:nvPr>
            <p:ph idx="1"/>
          </p:nvPr>
        </p:nvSpPr>
        <p:spPr/>
        <p:txBody>
          <a:bodyPr/>
          <a:lstStyle/>
          <a:p>
            <a:pPr>
              <a:lnSpc>
                <a:spcPct val="150000"/>
              </a:lnSpc>
            </a:pPr>
            <a:r>
              <a:rPr lang="en-US" altLang="zh-CN" sz="2800" dirty="0"/>
              <a:t>4-6 </a:t>
            </a:r>
            <a:r>
              <a:rPr lang="zh-CN" altLang="en-US" sz="2800" dirty="0"/>
              <a:t>设计模拟高通滤波器</a:t>
            </a:r>
            <a:endParaRPr lang="en-US" altLang="zh-CN" sz="2800" dirty="0"/>
          </a:p>
          <a:p>
            <a:pPr>
              <a:lnSpc>
                <a:spcPct val="150000"/>
              </a:lnSpc>
            </a:pPr>
            <a:r>
              <a:rPr lang="en-US" altLang="zh-CN" sz="2800" dirty="0"/>
              <a:t>4-8 </a:t>
            </a:r>
            <a:r>
              <a:rPr lang="zh-CN" altLang="en-US" sz="2800" dirty="0"/>
              <a:t>设计模拟带通滤波器</a:t>
            </a:r>
            <a:endParaRPr lang="en-US" altLang="zh-CN" sz="2800" dirty="0"/>
          </a:p>
          <a:p>
            <a:pPr>
              <a:lnSpc>
                <a:spcPct val="150000"/>
              </a:lnSpc>
            </a:pPr>
            <a:r>
              <a:rPr lang="en-US" altLang="zh-CN" sz="2800" dirty="0"/>
              <a:t>4-9 </a:t>
            </a:r>
            <a:r>
              <a:rPr lang="zh-CN" altLang="en-US" sz="2800" dirty="0"/>
              <a:t>设计模拟带阻滤波器</a:t>
            </a:r>
            <a:endParaRPr lang="en-US" altLang="zh-CN" sz="2800" dirty="0"/>
          </a:p>
          <a:p>
            <a:pPr>
              <a:lnSpc>
                <a:spcPct val="150000"/>
              </a:lnSpc>
            </a:pPr>
            <a:r>
              <a:rPr lang="en-US" altLang="zh-CN" sz="2800" dirty="0"/>
              <a:t>4-10 </a:t>
            </a:r>
            <a:r>
              <a:rPr lang="zh-CN" altLang="en-US" sz="2800" dirty="0"/>
              <a:t>由通带截频计算模拟带阻滤波器频率变换的参数可能出现的问题</a:t>
            </a:r>
            <a:r>
              <a:rPr lang="en-US" altLang="zh-CN" sz="2800" dirty="0"/>
              <a:t> </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a:extLst>
              <a:ext uri="{FF2B5EF4-FFF2-40B4-BE49-F238E27FC236}">
                <a16:creationId xmlns:a16="http://schemas.microsoft.com/office/drawing/2014/main" id="{33A7C7E4-2DD1-4693-8C64-493DDD6E0CB7}"/>
              </a:ext>
            </a:extLst>
          </p:cNvPr>
          <p:cNvSpPr txBox="1">
            <a:spLocks noChangeArrowheads="1"/>
          </p:cNvSpPr>
          <p:nvPr/>
        </p:nvSpPr>
        <p:spPr bwMode="auto">
          <a:xfrm>
            <a:off x="1471613" y="2992450"/>
            <a:ext cx="662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如何将</a:t>
            </a:r>
            <a:r>
              <a:rPr lang="zh-CN" altLang="en-US" sz="2800" b="1">
                <a:solidFill>
                  <a:srgbClr val="FF0000"/>
                </a:solidFill>
              </a:rPr>
              <a:t>模拟</a:t>
            </a:r>
            <a:r>
              <a:rPr lang="zh-CN" altLang="en-US" sz="2800" b="1"/>
              <a:t>滤波器转变为</a:t>
            </a:r>
            <a:r>
              <a:rPr lang="zh-CN" altLang="en-US" sz="2800" b="1">
                <a:solidFill>
                  <a:srgbClr val="FF0000"/>
                </a:solidFill>
              </a:rPr>
              <a:t>数字</a:t>
            </a:r>
            <a:r>
              <a:rPr lang="zh-CN" altLang="en-US" sz="2800" b="1"/>
              <a:t>滤波器</a:t>
            </a:r>
            <a:r>
              <a:rPr lang="en-US" altLang="zh-CN" sz="2800" b="1"/>
              <a:t>?</a:t>
            </a:r>
          </a:p>
        </p:txBody>
      </p:sp>
      <p:sp>
        <p:nvSpPr>
          <p:cNvPr id="59396" name="Text Box 4">
            <a:extLst>
              <a:ext uri="{FF2B5EF4-FFF2-40B4-BE49-F238E27FC236}">
                <a16:creationId xmlns:a16="http://schemas.microsoft.com/office/drawing/2014/main" id="{281D49A0-0B50-4689-9446-77239B1381C0}"/>
              </a:ext>
            </a:extLst>
          </p:cNvPr>
          <p:cNvSpPr txBox="1">
            <a:spLocks noChangeArrowheads="1"/>
          </p:cNvSpPr>
          <p:nvPr/>
        </p:nvSpPr>
        <p:spPr bwMode="auto">
          <a:xfrm>
            <a:off x="2843213" y="3852875"/>
            <a:ext cx="322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zh-CN" altLang="en-US" sz="2800" b="1">
                <a:solidFill>
                  <a:srgbClr val="0070C0"/>
                </a:solidFill>
              </a:rPr>
              <a:t> 脉冲响应不变法</a:t>
            </a:r>
          </a:p>
        </p:txBody>
      </p:sp>
      <p:sp>
        <p:nvSpPr>
          <p:cNvPr id="59397" name="Text Box 5">
            <a:extLst>
              <a:ext uri="{FF2B5EF4-FFF2-40B4-BE49-F238E27FC236}">
                <a16:creationId xmlns:a16="http://schemas.microsoft.com/office/drawing/2014/main" id="{25F5528E-721C-42F7-9F30-DFF894922B5F}"/>
              </a:ext>
            </a:extLst>
          </p:cNvPr>
          <p:cNvSpPr txBox="1">
            <a:spLocks noChangeArrowheads="1"/>
          </p:cNvSpPr>
          <p:nvPr/>
        </p:nvSpPr>
        <p:spPr bwMode="auto">
          <a:xfrm>
            <a:off x="2843213" y="4767275"/>
            <a:ext cx="322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Ø"/>
            </a:pPr>
            <a:r>
              <a:rPr lang="zh-CN" altLang="en-US" sz="2800" b="1">
                <a:solidFill>
                  <a:srgbClr val="0070C0"/>
                </a:solidFill>
              </a:rPr>
              <a:t> 双线性变换法</a:t>
            </a:r>
          </a:p>
        </p:txBody>
      </p:sp>
      <p:grpSp>
        <p:nvGrpSpPr>
          <p:cNvPr id="2" name="Group 6">
            <a:extLst>
              <a:ext uri="{FF2B5EF4-FFF2-40B4-BE49-F238E27FC236}">
                <a16:creationId xmlns:a16="http://schemas.microsoft.com/office/drawing/2014/main" id="{1C8A276A-07C9-4F9B-9DC8-EF7A3D709834}"/>
              </a:ext>
            </a:extLst>
          </p:cNvPr>
          <p:cNvGrpSpPr>
            <a:grpSpLocks/>
          </p:cNvGrpSpPr>
          <p:nvPr/>
        </p:nvGrpSpPr>
        <p:grpSpPr bwMode="auto">
          <a:xfrm>
            <a:off x="476250" y="1519250"/>
            <a:ext cx="8289925" cy="1016000"/>
            <a:chOff x="0" y="32"/>
            <a:chExt cx="5222" cy="640"/>
          </a:xfrm>
        </p:grpSpPr>
        <p:sp>
          <p:nvSpPr>
            <p:cNvPr id="71687" name="Text Box 7">
              <a:extLst>
                <a:ext uri="{FF2B5EF4-FFF2-40B4-BE49-F238E27FC236}">
                  <a16:creationId xmlns:a16="http://schemas.microsoft.com/office/drawing/2014/main" id="{295B2FFA-C319-4D8F-A1C1-FCF8ECA6C65D}"/>
                </a:ext>
              </a:extLst>
            </p:cNvPr>
            <p:cNvSpPr txBox="1">
              <a:spLocks noChangeArrowheads="1"/>
            </p:cNvSpPr>
            <p:nvPr/>
          </p:nvSpPr>
          <p:spPr bwMode="auto">
            <a:xfrm>
              <a:off x="0" y="156"/>
              <a:ext cx="7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990033"/>
                  </a:solidFill>
                  <a:latin typeface="Symbol" panose="05050102010706020507" pitchFamily="18" charset="2"/>
                </a:rPr>
                <a:t>W</a:t>
              </a:r>
              <a:r>
                <a:rPr lang="en-US" altLang="zh-CN" sz="2800" b="1" baseline="-25000">
                  <a:solidFill>
                    <a:srgbClr val="990033"/>
                  </a:solidFill>
                </a:rPr>
                <a:t>p</a:t>
              </a:r>
              <a:r>
                <a:rPr lang="en-US" altLang="zh-CN" sz="2800" b="1">
                  <a:solidFill>
                    <a:srgbClr val="990033"/>
                  </a:solidFill>
                </a:rPr>
                <a:t>,</a:t>
              </a:r>
              <a:r>
                <a:rPr lang="en-US" altLang="zh-CN" sz="2800" b="1" i="1">
                  <a:solidFill>
                    <a:srgbClr val="990033"/>
                  </a:solidFill>
                  <a:latin typeface="Symbol" panose="05050102010706020507" pitchFamily="18" charset="2"/>
                </a:rPr>
                <a:t>W</a:t>
              </a:r>
              <a:r>
                <a:rPr lang="en-US" altLang="zh-CN" sz="2800" b="1" baseline="-25000">
                  <a:solidFill>
                    <a:srgbClr val="990033"/>
                  </a:solidFill>
                </a:rPr>
                <a:t>s</a:t>
              </a:r>
            </a:p>
          </p:txBody>
        </p:sp>
        <p:sp>
          <p:nvSpPr>
            <p:cNvPr id="71688" name="Text Box 8">
              <a:extLst>
                <a:ext uri="{FF2B5EF4-FFF2-40B4-BE49-F238E27FC236}">
                  <a16:creationId xmlns:a16="http://schemas.microsoft.com/office/drawing/2014/main" id="{6C9FFD0F-1807-4041-A760-7F2AA0F1D25F}"/>
                </a:ext>
              </a:extLst>
            </p:cNvPr>
            <p:cNvSpPr txBox="1">
              <a:spLocks noChangeArrowheads="1"/>
            </p:cNvSpPr>
            <p:nvPr/>
          </p:nvSpPr>
          <p:spPr bwMode="auto">
            <a:xfrm>
              <a:off x="1608" y="156"/>
              <a:ext cx="7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990033"/>
                  </a:solidFill>
                  <a:latin typeface="Symbol" panose="05050102010706020507" pitchFamily="18" charset="2"/>
                </a:rPr>
                <a:t>w</a:t>
              </a:r>
              <a:r>
                <a:rPr lang="en-US" altLang="zh-CN" sz="2800" b="1" baseline="-25000">
                  <a:solidFill>
                    <a:srgbClr val="990033"/>
                  </a:solidFill>
                </a:rPr>
                <a:t>p</a:t>
              </a:r>
              <a:r>
                <a:rPr lang="en-US" altLang="zh-CN" sz="2800" b="1">
                  <a:solidFill>
                    <a:srgbClr val="990033"/>
                  </a:solidFill>
                </a:rPr>
                <a:t>,</a:t>
              </a:r>
              <a:r>
                <a:rPr lang="en-US" altLang="zh-CN" sz="2800" b="1" i="1">
                  <a:solidFill>
                    <a:srgbClr val="990033"/>
                  </a:solidFill>
                  <a:latin typeface="Symbol" panose="05050102010706020507" pitchFamily="18" charset="2"/>
                </a:rPr>
                <a:t>w</a:t>
              </a:r>
              <a:r>
                <a:rPr lang="en-US" altLang="zh-CN" sz="2800" b="1" baseline="-25000">
                  <a:solidFill>
                    <a:srgbClr val="990033"/>
                  </a:solidFill>
                </a:rPr>
                <a:t>s</a:t>
              </a:r>
            </a:p>
          </p:txBody>
        </p:sp>
        <p:sp>
          <p:nvSpPr>
            <p:cNvPr id="71689" name="Text Box 9">
              <a:extLst>
                <a:ext uri="{FF2B5EF4-FFF2-40B4-BE49-F238E27FC236}">
                  <a16:creationId xmlns:a16="http://schemas.microsoft.com/office/drawing/2014/main" id="{1F17018E-864B-47FF-9151-000C6310240E}"/>
                </a:ext>
              </a:extLst>
            </p:cNvPr>
            <p:cNvSpPr txBox="1">
              <a:spLocks noChangeArrowheads="1"/>
            </p:cNvSpPr>
            <p:nvPr/>
          </p:nvSpPr>
          <p:spPr bwMode="auto">
            <a:xfrm>
              <a:off x="3168" y="156"/>
              <a:ext cx="5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dirty="0">
                  <a:solidFill>
                    <a:srgbClr val="990033"/>
                  </a:solidFill>
                  <a:latin typeface="+mj-lt"/>
                </a:rPr>
                <a:t>H</a:t>
              </a:r>
              <a:r>
                <a:rPr lang="en-US" altLang="zh-CN" sz="2800" b="1" dirty="0">
                  <a:solidFill>
                    <a:srgbClr val="990033"/>
                  </a:solidFill>
                  <a:latin typeface="+mj-lt"/>
                </a:rPr>
                <a:t>(</a:t>
              </a:r>
              <a:r>
                <a:rPr lang="en-US" altLang="zh-CN" sz="2800" b="1" i="1" dirty="0">
                  <a:solidFill>
                    <a:srgbClr val="990033"/>
                  </a:solidFill>
                  <a:latin typeface="+mj-lt"/>
                </a:rPr>
                <a:t>s</a:t>
              </a:r>
              <a:r>
                <a:rPr lang="en-US" altLang="zh-CN" sz="2800" b="1" dirty="0">
                  <a:solidFill>
                    <a:srgbClr val="990033"/>
                  </a:solidFill>
                  <a:latin typeface="+mj-lt"/>
                </a:rPr>
                <a:t>)</a:t>
              </a:r>
            </a:p>
          </p:txBody>
        </p:sp>
        <p:sp>
          <p:nvSpPr>
            <p:cNvPr id="71690" name="Text Box 10">
              <a:extLst>
                <a:ext uri="{FF2B5EF4-FFF2-40B4-BE49-F238E27FC236}">
                  <a16:creationId xmlns:a16="http://schemas.microsoft.com/office/drawing/2014/main" id="{D2E3EC1D-AC7A-4D44-BA17-19B5D3671C2C}"/>
                </a:ext>
              </a:extLst>
            </p:cNvPr>
            <p:cNvSpPr txBox="1">
              <a:spLocks noChangeArrowheads="1"/>
            </p:cNvSpPr>
            <p:nvPr/>
          </p:nvSpPr>
          <p:spPr bwMode="auto">
            <a:xfrm>
              <a:off x="4668" y="156"/>
              <a:ext cx="5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dirty="0">
                  <a:solidFill>
                    <a:srgbClr val="990033"/>
                  </a:solidFill>
                  <a:latin typeface="+mj-lt"/>
                </a:rPr>
                <a:t>H</a:t>
              </a:r>
              <a:r>
                <a:rPr lang="en-US" altLang="zh-CN" sz="2800" b="1" dirty="0">
                  <a:solidFill>
                    <a:srgbClr val="990033"/>
                  </a:solidFill>
                  <a:latin typeface="+mj-lt"/>
                </a:rPr>
                <a:t>(</a:t>
              </a:r>
              <a:r>
                <a:rPr lang="en-US" altLang="zh-CN" sz="2800" b="1" i="1" dirty="0">
                  <a:solidFill>
                    <a:srgbClr val="990033"/>
                  </a:solidFill>
                  <a:latin typeface="+mj-lt"/>
                </a:rPr>
                <a:t>z</a:t>
              </a:r>
              <a:r>
                <a:rPr lang="en-US" altLang="zh-CN" sz="2800" b="1" dirty="0">
                  <a:solidFill>
                    <a:srgbClr val="990033"/>
                  </a:solidFill>
                  <a:latin typeface="+mj-lt"/>
                </a:rPr>
                <a:t>)</a:t>
              </a:r>
            </a:p>
          </p:txBody>
        </p:sp>
        <p:sp>
          <p:nvSpPr>
            <p:cNvPr id="71691" name="Line 11">
              <a:extLst>
                <a:ext uri="{FF2B5EF4-FFF2-40B4-BE49-F238E27FC236}">
                  <a16:creationId xmlns:a16="http://schemas.microsoft.com/office/drawing/2014/main" id="{2327386C-B248-4A3E-A216-73FAB1128EBF}"/>
                </a:ext>
              </a:extLst>
            </p:cNvPr>
            <p:cNvSpPr>
              <a:spLocks noChangeShapeType="1"/>
            </p:cNvSpPr>
            <p:nvPr/>
          </p:nvSpPr>
          <p:spPr bwMode="auto">
            <a:xfrm>
              <a:off x="684" y="336"/>
              <a:ext cx="864"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1692" name="Line 12">
              <a:extLst>
                <a:ext uri="{FF2B5EF4-FFF2-40B4-BE49-F238E27FC236}">
                  <a16:creationId xmlns:a16="http://schemas.microsoft.com/office/drawing/2014/main" id="{209E6FC1-B676-4854-93C3-3DB4C508CCDE}"/>
                </a:ext>
              </a:extLst>
            </p:cNvPr>
            <p:cNvSpPr>
              <a:spLocks noChangeShapeType="1"/>
            </p:cNvSpPr>
            <p:nvPr/>
          </p:nvSpPr>
          <p:spPr bwMode="auto">
            <a:xfrm>
              <a:off x="2304" y="336"/>
              <a:ext cx="864"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1693" name="Line 13">
              <a:extLst>
                <a:ext uri="{FF2B5EF4-FFF2-40B4-BE49-F238E27FC236}">
                  <a16:creationId xmlns:a16="http://schemas.microsoft.com/office/drawing/2014/main" id="{7407E902-8D29-4DF4-A201-777071AF8B3F}"/>
                </a:ext>
              </a:extLst>
            </p:cNvPr>
            <p:cNvSpPr>
              <a:spLocks noChangeShapeType="1"/>
            </p:cNvSpPr>
            <p:nvPr/>
          </p:nvSpPr>
          <p:spPr bwMode="auto">
            <a:xfrm>
              <a:off x="3708" y="336"/>
              <a:ext cx="864"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71694" name="Text Box 14">
              <a:extLst>
                <a:ext uri="{FF2B5EF4-FFF2-40B4-BE49-F238E27FC236}">
                  <a16:creationId xmlns:a16="http://schemas.microsoft.com/office/drawing/2014/main" id="{25496E91-3121-410C-9FF8-A9636D962628}"/>
                </a:ext>
              </a:extLst>
            </p:cNvPr>
            <p:cNvSpPr txBox="1">
              <a:spLocks noChangeArrowheads="1"/>
            </p:cNvSpPr>
            <p:nvPr/>
          </p:nvSpPr>
          <p:spPr bwMode="auto">
            <a:xfrm>
              <a:off x="780" y="32"/>
              <a:ext cx="66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0066"/>
                  </a:solidFill>
                </a:rPr>
                <a:t>频率</a:t>
              </a:r>
            </a:p>
            <a:p>
              <a:pPr algn="ctr" eaLnBrk="1" hangingPunct="1">
                <a:spcBef>
                  <a:spcPct val="50000"/>
                </a:spcBef>
              </a:pPr>
              <a:r>
                <a:rPr lang="zh-CN" altLang="en-US" sz="2400" b="1">
                  <a:solidFill>
                    <a:srgbClr val="000066"/>
                  </a:solidFill>
                </a:rPr>
                <a:t>变换</a:t>
              </a:r>
            </a:p>
          </p:txBody>
        </p:sp>
        <p:sp>
          <p:nvSpPr>
            <p:cNvPr id="71695" name="Text Box 15">
              <a:extLst>
                <a:ext uri="{FF2B5EF4-FFF2-40B4-BE49-F238E27FC236}">
                  <a16:creationId xmlns:a16="http://schemas.microsoft.com/office/drawing/2014/main" id="{9DEA14D0-ED1C-41F4-9A7C-0144E596E096}"/>
                </a:ext>
              </a:extLst>
            </p:cNvPr>
            <p:cNvSpPr txBox="1">
              <a:spLocks noChangeArrowheads="1"/>
            </p:cNvSpPr>
            <p:nvPr/>
          </p:nvSpPr>
          <p:spPr bwMode="auto">
            <a:xfrm>
              <a:off x="2171" y="32"/>
              <a:ext cx="104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设计模拟</a:t>
              </a:r>
            </a:p>
            <a:p>
              <a:pPr algn="ctr" eaLnBrk="1" hangingPunct="1">
                <a:spcBef>
                  <a:spcPct val="50000"/>
                </a:spcBef>
              </a:pPr>
              <a:r>
                <a:rPr lang="zh-CN" altLang="en-US" sz="2400" b="1"/>
                <a:t>滤波器</a:t>
              </a:r>
            </a:p>
          </p:txBody>
        </p:sp>
        <p:sp>
          <p:nvSpPr>
            <p:cNvPr id="71696" name="Text Box 16">
              <a:extLst>
                <a:ext uri="{FF2B5EF4-FFF2-40B4-BE49-F238E27FC236}">
                  <a16:creationId xmlns:a16="http://schemas.microsoft.com/office/drawing/2014/main" id="{80930C76-11F6-460D-8A24-9905A250C865}"/>
                </a:ext>
              </a:extLst>
            </p:cNvPr>
            <p:cNvSpPr txBox="1">
              <a:spLocks noChangeArrowheads="1"/>
            </p:cNvSpPr>
            <p:nvPr/>
          </p:nvSpPr>
          <p:spPr bwMode="auto">
            <a:xfrm>
              <a:off x="3780" y="32"/>
              <a:ext cx="852"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dirty="0">
                  <a:solidFill>
                    <a:srgbClr val="000066"/>
                  </a:solidFill>
                </a:rPr>
                <a:t>AF</a:t>
              </a:r>
              <a:r>
                <a:rPr lang="zh-CN" altLang="en-US" sz="2400" b="1" dirty="0">
                  <a:solidFill>
                    <a:srgbClr val="000066"/>
                  </a:solidFill>
                </a:rPr>
                <a:t>到</a:t>
              </a:r>
              <a:r>
                <a:rPr lang="en-US" altLang="zh-CN" sz="2400" b="1" dirty="0">
                  <a:solidFill>
                    <a:srgbClr val="000066"/>
                  </a:solidFill>
                </a:rPr>
                <a:t>DF</a:t>
              </a:r>
            </a:p>
            <a:p>
              <a:pPr algn="ctr" eaLnBrk="1" hangingPunct="1">
                <a:spcBef>
                  <a:spcPct val="50000"/>
                </a:spcBef>
              </a:pPr>
              <a:r>
                <a:rPr lang="zh-CN" altLang="en-US" sz="2400" b="1" dirty="0">
                  <a:solidFill>
                    <a:srgbClr val="000066"/>
                  </a:solidFill>
                </a:rPr>
                <a:t>的转换</a:t>
              </a:r>
            </a:p>
          </p:txBody>
        </p:sp>
      </p:grpSp>
      <p:sp>
        <p:nvSpPr>
          <p:cNvPr id="17" name="AutoShape 15">
            <a:extLst>
              <a:ext uri="{FF2B5EF4-FFF2-40B4-BE49-F238E27FC236}">
                <a16:creationId xmlns:a16="http://schemas.microsoft.com/office/drawing/2014/main" id="{8E1329BC-375E-455F-B9EA-F9A1B3CD7B1E}"/>
              </a:ext>
            </a:extLst>
          </p:cNvPr>
          <p:cNvSpPr>
            <a:spLocks noChangeArrowheads="1"/>
          </p:cNvSpPr>
          <p:nvPr/>
        </p:nvSpPr>
        <p:spPr bwMode="auto">
          <a:xfrm>
            <a:off x="3000364" y="1285860"/>
            <a:ext cx="3333750" cy="1449387"/>
          </a:xfrm>
          <a:prstGeom prst="roundRect">
            <a:avLst>
              <a:gd name="adj" fmla="val 16667"/>
            </a:avLst>
          </a:prstGeom>
          <a:solidFill>
            <a:srgbClr val="CCFFFF">
              <a:alpha val="80000"/>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gtEl>
                                        <p:attrNameLst>
                                          <p:attrName>style.visibility</p:attrName>
                                        </p:attrNameLst>
                                      </p:cBhvr>
                                      <p:to>
                                        <p:strVal val="visible"/>
                                      </p:to>
                                    </p:set>
                                    <p:animEffect transition="in" filter="blinds(horizontal)">
                                      <p:cBhvr>
                                        <p:cTn id="12" dur="500"/>
                                        <p:tgtEl>
                                          <p:spTgt spid="59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6"/>
                                        </p:tgtEl>
                                        <p:attrNameLst>
                                          <p:attrName>style.visibility</p:attrName>
                                        </p:attrNameLst>
                                      </p:cBhvr>
                                      <p:to>
                                        <p:strVal val="visible"/>
                                      </p:to>
                                    </p:set>
                                    <p:animEffect transition="in" filter="blinds(horizontal)">
                                      <p:cBhvr>
                                        <p:cTn id="17" dur="500"/>
                                        <p:tgtEl>
                                          <p:spTgt spid="593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7"/>
                                        </p:tgtEl>
                                        <p:attrNameLst>
                                          <p:attrName>style.visibility</p:attrName>
                                        </p:attrNameLst>
                                      </p:cBhvr>
                                      <p:to>
                                        <p:strVal val="visible"/>
                                      </p:to>
                                    </p:set>
                                    <p:animEffect transition="in" filter="blinds(horizontal)">
                                      <p:cBhvr>
                                        <p:cTn id="22"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397" grpId="0"/>
      <p:bldP spid="17"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2">
            <a:extLst>
              <a:ext uri="{FF2B5EF4-FFF2-40B4-BE49-F238E27FC236}">
                <a16:creationId xmlns:a16="http://schemas.microsoft.com/office/drawing/2014/main" id="{5AD165CE-97BC-4DE1-80EE-298972B8BB70}"/>
              </a:ext>
            </a:extLst>
          </p:cNvPr>
          <p:cNvSpPr>
            <a:spLocks noGrp="1"/>
          </p:cNvSpPr>
          <p:nvPr>
            <p:ph type="title"/>
          </p:nvPr>
        </p:nvSpPr>
        <p:spPr/>
        <p:txBody>
          <a:bodyPr/>
          <a:lstStyle/>
          <a:p>
            <a:r>
              <a:rPr lang="en-US" altLang="zh-CN" dirty="0"/>
              <a:t>4.3 </a:t>
            </a:r>
            <a:r>
              <a:rPr lang="zh-CN" altLang="en-US" dirty="0"/>
              <a:t>脉冲响应不变法</a:t>
            </a:r>
            <a:endParaRPr lang="zh-CN" altLang="en-US" sz="4800" dirty="0"/>
          </a:p>
        </p:txBody>
      </p:sp>
      <p:sp>
        <p:nvSpPr>
          <p:cNvPr id="70659" name="内容占位符 3">
            <a:extLst>
              <a:ext uri="{FF2B5EF4-FFF2-40B4-BE49-F238E27FC236}">
                <a16:creationId xmlns:a16="http://schemas.microsoft.com/office/drawing/2014/main" id="{E0ECC13E-BEF5-46F5-9F8A-4214E795510C}"/>
              </a:ext>
            </a:extLst>
          </p:cNvPr>
          <p:cNvSpPr>
            <a:spLocks noGrp="1"/>
          </p:cNvSpPr>
          <p:nvPr>
            <p:ph idx="1"/>
          </p:nvPr>
        </p:nvSpPr>
        <p:spPr/>
        <p:txBody>
          <a:bodyPr/>
          <a:lstStyle/>
          <a:p>
            <a:pPr>
              <a:lnSpc>
                <a:spcPct val="120000"/>
              </a:lnSpc>
            </a:pPr>
            <a:r>
              <a:rPr lang="zh-CN" altLang="en-US" sz="2800" dirty="0"/>
              <a:t>模拟滤波器转变为数字滤波器的基本条件：</a:t>
            </a:r>
            <a:endParaRPr lang="en-US" altLang="zh-CN" sz="2800" dirty="0"/>
          </a:p>
          <a:p>
            <a:pPr lvl="1">
              <a:lnSpc>
                <a:spcPct val="120000"/>
              </a:lnSpc>
            </a:pPr>
            <a:r>
              <a:rPr lang="zh-CN" altLang="en-US" dirty="0"/>
              <a:t>变换后的滤波器仍是稳定的</a:t>
            </a:r>
            <a:endParaRPr lang="en-US" altLang="zh-CN" dirty="0"/>
          </a:p>
          <a:p>
            <a:pPr lvl="1">
              <a:lnSpc>
                <a:spcPct val="120000"/>
              </a:lnSpc>
              <a:buFont typeface="Wingdings" panose="05000000000000000000" pitchFamily="2" charset="2"/>
              <a:buNone/>
            </a:pPr>
            <a:r>
              <a:rPr lang="en-US" altLang="zh-CN" dirty="0"/>
              <a:t>	</a:t>
            </a:r>
            <a:r>
              <a:rPr lang="zh-CN" altLang="en-US" sz="2400" dirty="0"/>
              <a:t>即</a:t>
            </a:r>
            <a:r>
              <a:rPr lang="en-US" altLang="zh-CN" sz="2400" i="1" dirty="0"/>
              <a:t>s</a:t>
            </a:r>
            <a:r>
              <a:rPr lang="zh-CN" altLang="en-US" sz="2400" dirty="0"/>
              <a:t>左半平面的极点必须映射为</a:t>
            </a:r>
            <a:r>
              <a:rPr lang="en-US" altLang="zh-CN" sz="2400" i="1" dirty="0"/>
              <a:t>z</a:t>
            </a:r>
            <a:r>
              <a:rPr lang="zh-CN" altLang="en-US" sz="2400" dirty="0"/>
              <a:t>平面单位圆内的极点。</a:t>
            </a:r>
            <a:endParaRPr lang="en-US" altLang="zh-CN" sz="2400" dirty="0"/>
          </a:p>
          <a:p>
            <a:pPr lvl="1">
              <a:lnSpc>
                <a:spcPct val="120000"/>
              </a:lnSpc>
              <a:spcBef>
                <a:spcPts val="1000"/>
              </a:spcBef>
              <a:buClr>
                <a:srgbClr val="9999CC"/>
              </a:buClr>
            </a:pPr>
            <a:r>
              <a:rPr lang="zh-CN" altLang="en-US" dirty="0">
                <a:solidFill>
                  <a:srgbClr val="000000"/>
                </a:solidFill>
              </a:rPr>
              <a:t>两者频率响应的基本特性不变</a:t>
            </a:r>
            <a:endParaRPr lang="en-US" altLang="zh-CN" dirty="0">
              <a:solidFill>
                <a:srgbClr val="000000"/>
              </a:solidFill>
            </a:endParaRPr>
          </a:p>
          <a:p>
            <a:pPr lvl="1">
              <a:lnSpc>
                <a:spcPct val="120000"/>
              </a:lnSpc>
              <a:buClr>
                <a:srgbClr val="9999CC"/>
              </a:buClr>
              <a:buFont typeface="Wingdings" panose="05000000000000000000" pitchFamily="2" charset="2"/>
              <a:buNone/>
            </a:pPr>
            <a:r>
              <a:rPr lang="en-US" altLang="zh-CN" dirty="0">
                <a:solidFill>
                  <a:srgbClr val="000000"/>
                </a:solidFill>
              </a:rPr>
              <a:t>	</a:t>
            </a:r>
            <a:r>
              <a:rPr lang="zh-CN" altLang="en-US" sz="2400" dirty="0">
                <a:solidFill>
                  <a:srgbClr val="000000"/>
                </a:solidFill>
              </a:rPr>
              <a:t>即</a:t>
            </a:r>
            <a:r>
              <a:rPr lang="en-US" altLang="zh-CN" sz="2400" i="1" dirty="0">
                <a:solidFill>
                  <a:srgbClr val="000000"/>
                </a:solidFill>
              </a:rPr>
              <a:t>s</a:t>
            </a:r>
            <a:r>
              <a:rPr lang="zh-CN" altLang="en-US" sz="2400" dirty="0">
                <a:solidFill>
                  <a:srgbClr val="000000"/>
                </a:solidFill>
              </a:rPr>
              <a:t>平面的虚轴</a:t>
            </a:r>
            <a:r>
              <a:rPr lang="en-US" altLang="zh-CN" sz="2400" dirty="0" err="1">
                <a:solidFill>
                  <a:srgbClr val="000000"/>
                </a:solidFill>
              </a:rPr>
              <a:t>j</a:t>
            </a:r>
            <a:r>
              <a:rPr lang="en-US" altLang="zh-CN" sz="2400" i="1" dirty="0" err="1">
                <a:solidFill>
                  <a:srgbClr val="000000"/>
                </a:solidFill>
              </a:rPr>
              <a:t>ω</a:t>
            </a:r>
            <a:r>
              <a:rPr lang="zh-CN" altLang="en-US" sz="2400" dirty="0">
                <a:solidFill>
                  <a:srgbClr val="000000"/>
                </a:solidFill>
              </a:rPr>
              <a:t>必须映射到</a:t>
            </a:r>
            <a:r>
              <a:rPr lang="en-US" altLang="zh-CN" sz="2400" i="1" dirty="0">
                <a:solidFill>
                  <a:srgbClr val="000000"/>
                </a:solidFill>
              </a:rPr>
              <a:t>z</a:t>
            </a:r>
            <a:r>
              <a:rPr lang="zh-CN" altLang="en-US" sz="2400" dirty="0">
                <a:solidFill>
                  <a:srgbClr val="000000"/>
                </a:solidFill>
              </a:rPr>
              <a:t>平面的单位圆上。</a:t>
            </a:r>
            <a:endParaRPr lang="en-US" altLang="zh-CN" dirty="0">
              <a:solidFill>
                <a:srgbClr val="000000"/>
              </a:solidFill>
            </a:endParaRPr>
          </a:p>
          <a:p>
            <a:pPr lvl="1">
              <a:lnSpc>
                <a:spcPct val="120000"/>
              </a:lnSpc>
              <a:buFont typeface="Wingdings" panose="05000000000000000000" pitchFamily="2" charset="2"/>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1" end="1"/>
                                            </p:txEl>
                                          </p:spTgt>
                                        </p:tgtEl>
                                        <p:attrNameLst>
                                          <p:attrName>style.visibility</p:attrName>
                                        </p:attrNameLst>
                                      </p:cBhvr>
                                      <p:to>
                                        <p:strVal val="visible"/>
                                      </p:to>
                                    </p:set>
                                    <p:animEffect transition="in" filter="blinds(horizontal)">
                                      <p:cBhvr>
                                        <p:cTn id="7" dur="500"/>
                                        <p:tgtEl>
                                          <p:spTgt spid="706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xEl>
                                              <p:pRg st="3" end="3"/>
                                            </p:txEl>
                                          </p:spTgt>
                                        </p:tgtEl>
                                        <p:attrNameLst>
                                          <p:attrName>style.visibility</p:attrName>
                                        </p:attrNameLst>
                                      </p:cBhvr>
                                      <p:to>
                                        <p:strVal val="visible"/>
                                      </p:to>
                                    </p:set>
                                    <p:animEffect transition="in" filter="blinds(horizontal)">
                                      <p:cBhvr>
                                        <p:cTn id="12" dur="500"/>
                                        <p:tgtEl>
                                          <p:spTgt spid="706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horizontal)">
                                      <p:cBhvr>
                                        <p:cTn id="17" dur="500"/>
                                        <p:tgtEl>
                                          <p:spTgt spid="7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659">
                                            <p:txEl>
                                              <p:pRg st="4" end="4"/>
                                            </p:txEl>
                                          </p:spTgt>
                                        </p:tgtEl>
                                        <p:attrNameLst>
                                          <p:attrName>style.visibility</p:attrName>
                                        </p:attrNameLst>
                                      </p:cBhvr>
                                      <p:to>
                                        <p:strVal val="visible"/>
                                      </p:to>
                                    </p:set>
                                    <p:animEffect transition="in" filter="blinds(horizontal)">
                                      <p:cBhvr>
                                        <p:cTn id="22" dur="500"/>
                                        <p:tgtEl>
                                          <p:spTgt spid="706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a:extLst>
              <a:ext uri="{FF2B5EF4-FFF2-40B4-BE49-F238E27FC236}">
                <a16:creationId xmlns:a16="http://schemas.microsoft.com/office/drawing/2014/main" id="{3DD661AA-FEA5-4E18-8179-AEB312E654D9}"/>
              </a:ext>
            </a:extLst>
          </p:cNvPr>
          <p:cNvSpPr txBox="1">
            <a:spLocks noChangeArrowheads="1"/>
          </p:cNvSpPr>
          <p:nvPr/>
        </p:nvSpPr>
        <p:spPr bwMode="auto">
          <a:xfrm>
            <a:off x="609600" y="1477963"/>
            <a:ext cx="7924800" cy="2124075"/>
          </a:xfrm>
          <a:prstGeom prst="rect">
            <a:avLst/>
          </a:prstGeom>
          <a:noFill/>
          <a:ln w="9525">
            <a:noFill/>
            <a:miter lim="800000"/>
            <a:headEnd/>
            <a:tailEnd/>
          </a:ln>
        </p:spPr>
        <p:txBody>
          <a:bodyPr>
            <a:spAutoFit/>
          </a:bodyPr>
          <a:lstStyle/>
          <a:p>
            <a:pPr>
              <a:lnSpc>
                <a:spcPct val="150000"/>
              </a:lnSpc>
              <a:buFontTx/>
              <a:buBlip>
                <a:blip r:embed="rId4"/>
              </a:buBlip>
              <a:defRPr/>
            </a:pPr>
            <a:r>
              <a:rPr lang="zh-CN" altLang="en-US" sz="3200" b="1" dirty="0">
                <a:solidFill>
                  <a:srgbClr val="333399"/>
                </a:solidFill>
                <a:latin typeface="+mj-lt"/>
              </a:rPr>
              <a:t> </a:t>
            </a:r>
            <a:r>
              <a:rPr lang="zh-CN" altLang="en-US" sz="3200" b="1" dirty="0">
                <a:solidFill>
                  <a:schemeClr val="bg2">
                    <a:lumMod val="60000"/>
                    <a:lumOff val="40000"/>
                  </a:schemeClr>
                </a:solidFill>
                <a:latin typeface="+mj-lt"/>
              </a:rPr>
              <a:t>变换思路：</a:t>
            </a:r>
            <a:endParaRPr lang="en-US" altLang="zh-CN" sz="3200" b="1" dirty="0">
              <a:solidFill>
                <a:schemeClr val="bg2">
                  <a:lumMod val="60000"/>
                  <a:lumOff val="40000"/>
                </a:schemeClr>
              </a:solidFill>
              <a:latin typeface="+mj-lt"/>
            </a:endParaRPr>
          </a:p>
          <a:p>
            <a:pPr>
              <a:lnSpc>
                <a:spcPct val="150000"/>
              </a:lnSpc>
              <a:defRPr/>
            </a:pPr>
            <a:r>
              <a:rPr lang="zh-CN" altLang="en-US" sz="2800" b="1" dirty="0">
                <a:latin typeface="+mj-lt"/>
              </a:rPr>
              <a:t>    对模拟滤波器的单位冲激响应</a:t>
            </a:r>
            <a:r>
              <a:rPr lang="en-US" altLang="zh-CN" sz="2800" b="1" i="1" dirty="0">
                <a:latin typeface="+mj-lt"/>
              </a:rPr>
              <a:t>h</a:t>
            </a:r>
            <a:r>
              <a:rPr lang="en-US" altLang="zh-CN" sz="2800" b="1" dirty="0">
                <a:latin typeface="+mj-lt"/>
              </a:rPr>
              <a:t>(</a:t>
            </a:r>
            <a:r>
              <a:rPr lang="en-US" altLang="zh-CN" sz="2800" b="1" i="1" dirty="0">
                <a:latin typeface="+mj-lt"/>
              </a:rPr>
              <a:t>t</a:t>
            </a:r>
            <a:r>
              <a:rPr lang="en-US" altLang="zh-CN" sz="2800" b="1" dirty="0">
                <a:latin typeface="+mj-lt"/>
              </a:rPr>
              <a:t>)</a:t>
            </a:r>
            <a:r>
              <a:rPr lang="zh-CN" altLang="en-US" sz="2800" b="1" dirty="0">
                <a:latin typeface="+mj-lt"/>
              </a:rPr>
              <a:t>等间隔抽样来获得数字滤波器的单位脉冲响应</a:t>
            </a:r>
            <a:r>
              <a:rPr lang="en-US" altLang="zh-CN" sz="2800" b="1" i="1" dirty="0">
                <a:latin typeface="+mj-lt"/>
              </a:rPr>
              <a:t>h</a:t>
            </a:r>
            <a:r>
              <a:rPr lang="en-US" altLang="zh-CN" sz="2800" b="1" dirty="0">
                <a:latin typeface="+mj-lt"/>
              </a:rPr>
              <a:t>[</a:t>
            </a:r>
            <a:r>
              <a:rPr lang="en-US" altLang="zh-CN" sz="2800" b="1" i="1" dirty="0">
                <a:latin typeface="+mj-lt"/>
              </a:rPr>
              <a:t>k</a:t>
            </a:r>
            <a:r>
              <a:rPr lang="en-US" altLang="zh-CN" sz="2800" b="1" dirty="0">
                <a:latin typeface="+mj-lt"/>
              </a:rPr>
              <a:t>] </a:t>
            </a:r>
          </a:p>
        </p:txBody>
      </p:sp>
      <p:graphicFrame>
        <p:nvGraphicFramePr>
          <p:cNvPr id="60420" name="Object 4">
            <a:extLst>
              <a:ext uri="{FF2B5EF4-FFF2-40B4-BE49-F238E27FC236}">
                <a16:creationId xmlns:a16="http://schemas.microsoft.com/office/drawing/2014/main" id="{BA5C7183-6CFD-4C89-9E6C-53DFBA76D72E}"/>
              </a:ext>
            </a:extLst>
          </p:cNvPr>
          <p:cNvGraphicFramePr>
            <a:graphicFrameLocks noChangeAspect="1"/>
          </p:cNvGraphicFramePr>
          <p:nvPr/>
        </p:nvGraphicFramePr>
        <p:xfrm>
          <a:off x="2781300" y="3657600"/>
          <a:ext cx="3635375" cy="630238"/>
        </p:xfrm>
        <a:graphic>
          <a:graphicData uri="http://schemas.openxmlformats.org/presentationml/2006/ole">
            <mc:AlternateContent xmlns:mc="http://schemas.openxmlformats.org/markup-compatibility/2006">
              <mc:Choice xmlns:v="urn:schemas-microsoft-com:vml" Requires="v">
                <p:oleObj spid="_x0000_s34928" name="Equation" r:id="rId5" imgW="35052000" imgH="6096000" progId="Equation.DSMT4">
                  <p:embed/>
                </p:oleObj>
              </mc:Choice>
              <mc:Fallback>
                <p:oleObj name="Equation" r:id="rId5" imgW="35052000" imgH="6096000" progId="Equation.DSMT4">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1300" y="3657600"/>
                        <a:ext cx="3635375" cy="630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标题 8">
            <a:extLst>
              <a:ext uri="{FF2B5EF4-FFF2-40B4-BE49-F238E27FC236}">
                <a16:creationId xmlns:a16="http://schemas.microsoft.com/office/drawing/2014/main" id="{E04631BB-12F9-46C2-85D6-04738CE9E1E6}"/>
              </a:ext>
            </a:extLst>
          </p:cNvPr>
          <p:cNvSpPr>
            <a:spLocks noGrp="1"/>
          </p:cNvSpPr>
          <p:nvPr>
            <p:ph type="title"/>
          </p:nvPr>
        </p:nvSpPr>
        <p:spPr>
          <a:xfrm>
            <a:off x="457200" y="457200"/>
            <a:ext cx="8229600" cy="990600"/>
          </a:xfrm>
        </p:spPr>
        <p:txBody>
          <a:bodyPr/>
          <a:lstStyle/>
          <a:p>
            <a:r>
              <a:rPr lang="en-US" altLang="zh-CN" sz="4000" dirty="0"/>
              <a:t>4.3.1 </a:t>
            </a:r>
            <a:r>
              <a:rPr lang="zh-CN" altLang="en-US" sz="4000" dirty="0"/>
              <a:t>脉冲响应不变法的基本原理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0420"/>
                                        </p:tgtEl>
                                        <p:attrNameLst>
                                          <p:attrName>style.visibility</p:attrName>
                                        </p:attrNameLst>
                                      </p:cBhvr>
                                      <p:to>
                                        <p:strVal val="visible"/>
                                      </p:to>
                                    </p:set>
                                    <p:animEffect transition="in" filter="blinds(horizontal)">
                                      <p:cBhvr>
                                        <p:cTn id="16"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a:extLst>
              <a:ext uri="{FF2B5EF4-FFF2-40B4-BE49-F238E27FC236}">
                <a16:creationId xmlns:a16="http://schemas.microsoft.com/office/drawing/2014/main" id="{24172B37-B738-4EEC-B3F8-113843195996}"/>
              </a:ext>
            </a:extLst>
          </p:cNvPr>
          <p:cNvSpPr txBox="1">
            <a:spLocks noChangeArrowheads="1"/>
          </p:cNvSpPr>
          <p:nvPr/>
        </p:nvSpPr>
        <p:spPr bwMode="auto">
          <a:xfrm>
            <a:off x="304800" y="771525"/>
            <a:ext cx="7924800" cy="584200"/>
          </a:xfrm>
          <a:prstGeom prst="rect">
            <a:avLst/>
          </a:prstGeom>
          <a:noFill/>
          <a:ln w="9525">
            <a:noFill/>
            <a:miter lim="800000"/>
            <a:headEnd/>
            <a:tailEnd/>
          </a:ln>
        </p:spPr>
        <p:txBody>
          <a:bodyPr>
            <a:spAutoFit/>
          </a:bodyPr>
          <a:lstStyle/>
          <a:p>
            <a:pPr>
              <a:spcBef>
                <a:spcPct val="50000"/>
              </a:spcBef>
              <a:buFontTx/>
              <a:buBlip>
                <a:blip r:embed="rId3"/>
              </a:buBlip>
              <a:defRPr/>
            </a:pPr>
            <a:r>
              <a:rPr lang="zh-CN" altLang="en-US" sz="3200" b="1" dirty="0">
                <a:solidFill>
                  <a:srgbClr val="000066"/>
                </a:solidFill>
                <a:latin typeface="+mj-lt"/>
              </a:rPr>
              <a:t> </a:t>
            </a:r>
            <a:r>
              <a:rPr lang="zh-CN" altLang="en-US" sz="3200" b="1" dirty="0">
                <a:solidFill>
                  <a:schemeClr val="bg2">
                    <a:lumMod val="60000"/>
                    <a:lumOff val="40000"/>
                  </a:schemeClr>
                </a:solidFill>
                <a:latin typeface="+mj-lt"/>
              </a:rPr>
              <a:t>脉冲响应不变法将</a:t>
            </a:r>
            <a:r>
              <a:rPr lang="en-US" altLang="zh-CN" sz="3200" b="1" i="1" dirty="0">
                <a:solidFill>
                  <a:schemeClr val="bg2">
                    <a:lumMod val="60000"/>
                    <a:lumOff val="40000"/>
                  </a:schemeClr>
                </a:solidFill>
                <a:latin typeface="+mj-lt"/>
              </a:rPr>
              <a:t>H</a:t>
            </a:r>
            <a:r>
              <a:rPr lang="en-US" altLang="zh-CN" sz="3200" b="1" dirty="0">
                <a:solidFill>
                  <a:schemeClr val="bg2">
                    <a:lumMod val="60000"/>
                    <a:lumOff val="40000"/>
                  </a:schemeClr>
                </a:solidFill>
                <a:latin typeface="+mj-lt"/>
              </a:rPr>
              <a:t>(</a:t>
            </a:r>
            <a:r>
              <a:rPr lang="en-US" altLang="zh-CN" sz="3200" b="1" i="1" dirty="0">
                <a:solidFill>
                  <a:schemeClr val="bg2">
                    <a:lumMod val="60000"/>
                    <a:lumOff val="40000"/>
                  </a:schemeClr>
                </a:solidFill>
                <a:latin typeface="+mj-lt"/>
              </a:rPr>
              <a:t>s</a:t>
            </a:r>
            <a:r>
              <a:rPr lang="en-US" altLang="zh-CN" sz="3200" b="1" dirty="0">
                <a:solidFill>
                  <a:schemeClr val="bg2">
                    <a:lumMod val="60000"/>
                    <a:lumOff val="40000"/>
                  </a:schemeClr>
                </a:solidFill>
                <a:latin typeface="+mj-lt"/>
              </a:rPr>
              <a:t>)</a:t>
            </a:r>
            <a:r>
              <a:rPr lang="zh-CN" altLang="en-US" sz="3200" b="1" dirty="0">
                <a:solidFill>
                  <a:schemeClr val="bg2">
                    <a:lumMod val="60000"/>
                    <a:lumOff val="40000"/>
                  </a:schemeClr>
                </a:solidFill>
                <a:latin typeface="+mj-lt"/>
              </a:rPr>
              <a:t>变换为</a:t>
            </a:r>
            <a:r>
              <a:rPr lang="en-US" altLang="zh-CN" sz="3200" b="1" i="1" dirty="0">
                <a:solidFill>
                  <a:schemeClr val="bg2">
                    <a:lumMod val="60000"/>
                    <a:lumOff val="40000"/>
                  </a:schemeClr>
                </a:solidFill>
                <a:latin typeface="+mj-lt"/>
              </a:rPr>
              <a:t>H</a:t>
            </a:r>
            <a:r>
              <a:rPr lang="en-US" altLang="zh-CN" sz="3200" b="1" dirty="0">
                <a:solidFill>
                  <a:schemeClr val="bg2">
                    <a:lumMod val="60000"/>
                    <a:lumOff val="40000"/>
                  </a:schemeClr>
                </a:solidFill>
                <a:latin typeface="+mj-lt"/>
              </a:rPr>
              <a:t>(</a:t>
            </a:r>
            <a:r>
              <a:rPr lang="en-US" altLang="zh-CN" sz="3200" b="1" i="1" dirty="0">
                <a:solidFill>
                  <a:schemeClr val="bg2">
                    <a:lumMod val="60000"/>
                    <a:lumOff val="40000"/>
                  </a:schemeClr>
                </a:solidFill>
                <a:latin typeface="+mj-lt"/>
              </a:rPr>
              <a:t>z</a:t>
            </a:r>
            <a:r>
              <a:rPr lang="en-US" altLang="zh-CN" sz="3200" b="1" dirty="0">
                <a:solidFill>
                  <a:schemeClr val="bg2">
                    <a:lumMod val="60000"/>
                    <a:lumOff val="40000"/>
                  </a:schemeClr>
                </a:solidFill>
                <a:latin typeface="+mj-lt"/>
              </a:rPr>
              <a:t>)</a:t>
            </a:r>
            <a:r>
              <a:rPr lang="zh-CN" altLang="en-US" sz="3200" b="1" dirty="0">
                <a:solidFill>
                  <a:schemeClr val="bg2">
                    <a:lumMod val="60000"/>
                    <a:lumOff val="40000"/>
                  </a:schemeClr>
                </a:solidFill>
                <a:latin typeface="+mj-lt"/>
              </a:rPr>
              <a:t>步骤</a:t>
            </a:r>
            <a:r>
              <a:rPr lang="en-US" altLang="zh-CN" sz="3200" b="1" dirty="0">
                <a:solidFill>
                  <a:schemeClr val="bg2">
                    <a:lumMod val="60000"/>
                    <a:lumOff val="40000"/>
                  </a:schemeClr>
                </a:solidFill>
                <a:latin typeface="+mj-lt"/>
              </a:rPr>
              <a:t>:</a:t>
            </a:r>
          </a:p>
        </p:txBody>
      </p:sp>
      <p:grpSp>
        <p:nvGrpSpPr>
          <p:cNvPr id="2" name="Group 4">
            <a:extLst>
              <a:ext uri="{FF2B5EF4-FFF2-40B4-BE49-F238E27FC236}">
                <a16:creationId xmlns:a16="http://schemas.microsoft.com/office/drawing/2014/main" id="{6BC84A2E-5E36-4100-8075-22CDB8281F69}"/>
              </a:ext>
            </a:extLst>
          </p:cNvPr>
          <p:cNvGrpSpPr>
            <a:grpSpLocks/>
          </p:cNvGrpSpPr>
          <p:nvPr/>
        </p:nvGrpSpPr>
        <p:grpSpPr bwMode="auto">
          <a:xfrm>
            <a:off x="684213" y="3567113"/>
            <a:ext cx="8077200" cy="823912"/>
            <a:chOff x="0" y="0"/>
            <a:chExt cx="5088" cy="519"/>
          </a:xfrm>
        </p:grpSpPr>
        <p:sp>
          <p:nvSpPr>
            <p:cNvPr id="34827" name="Text Box 5">
              <a:extLst>
                <a:ext uri="{FF2B5EF4-FFF2-40B4-BE49-F238E27FC236}">
                  <a16:creationId xmlns:a16="http://schemas.microsoft.com/office/drawing/2014/main" id="{987EA6DB-1E8B-420D-B656-702042D89701}"/>
                </a:ext>
              </a:extLst>
            </p:cNvPr>
            <p:cNvSpPr txBox="1">
              <a:spLocks noChangeArrowheads="1"/>
            </p:cNvSpPr>
            <p:nvPr/>
          </p:nvSpPr>
          <p:spPr bwMode="auto">
            <a:xfrm>
              <a:off x="0" y="192"/>
              <a:ext cx="624" cy="327"/>
            </a:xfrm>
            <a:prstGeom prst="rect">
              <a:avLst/>
            </a:prstGeom>
            <a:noFill/>
            <a:ln w="9525">
              <a:noFill/>
              <a:miter lim="800000"/>
              <a:headEnd/>
              <a:tailEnd/>
            </a:ln>
          </p:spPr>
          <p:txBody>
            <a:bodyPr>
              <a:spAutoFit/>
            </a:bodyPr>
            <a:lstStyle/>
            <a:p>
              <a:pPr algn="ctr">
                <a:spcBef>
                  <a:spcPct val="50000"/>
                </a:spcBef>
                <a:defRPr/>
              </a:pPr>
              <a:r>
                <a:rPr lang="en-US" altLang="zh-CN" sz="2800" b="1" i="1">
                  <a:latin typeface="+mj-lt"/>
                </a:rPr>
                <a:t>H</a:t>
              </a:r>
              <a:r>
                <a:rPr lang="en-US" altLang="zh-CN" sz="2800" b="1">
                  <a:latin typeface="+mj-lt"/>
                </a:rPr>
                <a:t>(</a:t>
              </a:r>
              <a:r>
                <a:rPr lang="en-US" altLang="zh-CN" sz="2800" b="1" i="1">
                  <a:latin typeface="+mj-lt"/>
                </a:rPr>
                <a:t>s</a:t>
              </a:r>
              <a:r>
                <a:rPr lang="en-US" altLang="zh-CN" sz="2800" b="1">
                  <a:latin typeface="+mj-lt"/>
                </a:rPr>
                <a:t>)</a:t>
              </a:r>
            </a:p>
          </p:txBody>
        </p:sp>
        <p:sp>
          <p:nvSpPr>
            <p:cNvPr id="34828" name="Line 6">
              <a:extLst>
                <a:ext uri="{FF2B5EF4-FFF2-40B4-BE49-F238E27FC236}">
                  <a16:creationId xmlns:a16="http://schemas.microsoft.com/office/drawing/2014/main" id="{CCE86024-2223-402C-B6B0-629B77432191}"/>
                </a:ext>
              </a:extLst>
            </p:cNvPr>
            <p:cNvSpPr>
              <a:spLocks noChangeShapeType="1"/>
            </p:cNvSpPr>
            <p:nvPr/>
          </p:nvSpPr>
          <p:spPr bwMode="auto">
            <a:xfrm>
              <a:off x="576" y="336"/>
              <a:ext cx="1056" cy="0"/>
            </a:xfrm>
            <a:prstGeom prst="line">
              <a:avLst/>
            </a:prstGeom>
            <a:noFill/>
            <a:ln w="9525">
              <a:solidFill>
                <a:schemeClr val="tx1"/>
              </a:solidFill>
              <a:round/>
              <a:headEnd/>
              <a:tailEnd type="triangle" w="med" len="med"/>
            </a:ln>
          </p:spPr>
          <p:txBody>
            <a:bodyPr/>
            <a:lstStyle/>
            <a:p>
              <a:pPr>
                <a:defRPr/>
              </a:pPr>
              <a:endParaRPr lang="zh-CN" altLang="en-US">
                <a:latin typeface="+mj-lt"/>
              </a:endParaRPr>
            </a:p>
          </p:txBody>
        </p:sp>
        <p:sp>
          <p:nvSpPr>
            <p:cNvPr id="34829" name="Text Box 7">
              <a:extLst>
                <a:ext uri="{FF2B5EF4-FFF2-40B4-BE49-F238E27FC236}">
                  <a16:creationId xmlns:a16="http://schemas.microsoft.com/office/drawing/2014/main" id="{C6A400EB-2C59-416D-AC7C-74CF7683E495}"/>
                </a:ext>
              </a:extLst>
            </p:cNvPr>
            <p:cNvSpPr txBox="1">
              <a:spLocks noChangeArrowheads="1"/>
            </p:cNvSpPr>
            <p:nvPr/>
          </p:nvSpPr>
          <p:spPr bwMode="auto">
            <a:xfrm>
              <a:off x="1584" y="192"/>
              <a:ext cx="624" cy="327"/>
            </a:xfrm>
            <a:prstGeom prst="rect">
              <a:avLst/>
            </a:prstGeom>
            <a:noFill/>
            <a:ln w="9525">
              <a:noFill/>
              <a:miter lim="800000"/>
              <a:headEnd/>
              <a:tailEnd/>
            </a:ln>
          </p:spPr>
          <p:txBody>
            <a:bodyPr>
              <a:spAutoFit/>
            </a:bodyPr>
            <a:lstStyle/>
            <a:p>
              <a:pPr algn="ctr">
                <a:spcBef>
                  <a:spcPct val="50000"/>
                </a:spcBef>
                <a:defRPr/>
              </a:pPr>
              <a:r>
                <a:rPr lang="en-US" altLang="zh-CN" sz="2800" b="1" i="1">
                  <a:latin typeface="+mj-lt"/>
                </a:rPr>
                <a:t>h</a:t>
              </a:r>
              <a:r>
                <a:rPr lang="en-US" altLang="zh-CN" sz="2800" b="1">
                  <a:latin typeface="+mj-lt"/>
                </a:rPr>
                <a:t>(</a:t>
              </a:r>
              <a:r>
                <a:rPr lang="en-US" altLang="zh-CN" sz="2800" b="1" i="1">
                  <a:latin typeface="+mj-lt"/>
                </a:rPr>
                <a:t>t</a:t>
              </a:r>
              <a:r>
                <a:rPr lang="en-US" altLang="zh-CN" sz="2800" b="1">
                  <a:latin typeface="+mj-lt"/>
                </a:rPr>
                <a:t>)</a:t>
              </a:r>
            </a:p>
          </p:txBody>
        </p:sp>
        <p:sp>
          <p:nvSpPr>
            <p:cNvPr id="34830" name="Line 8">
              <a:extLst>
                <a:ext uri="{FF2B5EF4-FFF2-40B4-BE49-F238E27FC236}">
                  <a16:creationId xmlns:a16="http://schemas.microsoft.com/office/drawing/2014/main" id="{813027D9-2F3F-4D30-800F-A9A08A7BB874}"/>
                </a:ext>
              </a:extLst>
            </p:cNvPr>
            <p:cNvSpPr>
              <a:spLocks noChangeShapeType="1"/>
            </p:cNvSpPr>
            <p:nvPr/>
          </p:nvSpPr>
          <p:spPr bwMode="auto">
            <a:xfrm>
              <a:off x="2208" y="336"/>
              <a:ext cx="912" cy="0"/>
            </a:xfrm>
            <a:prstGeom prst="line">
              <a:avLst/>
            </a:prstGeom>
            <a:noFill/>
            <a:ln w="9525">
              <a:solidFill>
                <a:schemeClr val="tx1"/>
              </a:solidFill>
              <a:round/>
              <a:headEnd/>
              <a:tailEnd type="triangle" w="med" len="med"/>
            </a:ln>
          </p:spPr>
          <p:txBody>
            <a:bodyPr/>
            <a:lstStyle/>
            <a:p>
              <a:pPr>
                <a:defRPr/>
              </a:pPr>
              <a:endParaRPr lang="zh-CN" altLang="en-US">
                <a:latin typeface="+mj-lt"/>
              </a:endParaRPr>
            </a:p>
          </p:txBody>
        </p:sp>
        <p:sp>
          <p:nvSpPr>
            <p:cNvPr id="34831" name="Text Box 9">
              <a:extLst>
                <a:ext uri="{FF2B5EF4-FFF2-40B4-BE49-F238E27FC236}">
                  <a16:creationId xmlns:a16="http://schemas.microsoft.com/office/drawing/2014/main" id="{201B56FB-1446-40B2-8830-1AADDBC41BD1}"/>
                </a:ext>
              </a:extLst>
            </p:cNvPr>
            <p:cNvSpPr txBox="1">
              <a:spLocks noChangeArrowheads="1"/>
            </p:cNvSpPr>
            <p:nvPr/>
          </p:nvSpPr>
          <p:spPr bwMode="auto">
            <a:xfrm>
              <a:off x="3120" y="192"/>
              <a:ext cx="624" cy="327"/>
            </a:xfrm>
            <a:prstGeom prst="rect">
              <a:avLst/>
            </a:prstGeom>
            <a:noFill/>
            <a:ln w="9525">
              <a:noFill/>
              <a:miter lim="800000"/>
              <a:headEnd/>
              <a:tailEnd/>
            </a:ln>
          </p:spPr>
          <p:txBody>
            <a:bodyPr>
              <a:spAutoFit/>
            </a:bodyPr>
            <a:lstStyle/>
            <a:p>
              <a:pPr algn="ctr">
                <a:spcBef>
                  <a:spcPct val="50000"/>
                </a:spcBef>
                <a:defRPr/>
              </a:pPr>
              <a:r>
                <a:rPr lang="en-US" altLang="zh-CN" sz="2800" b="1" i="1">
                  <a:latin typeface="+mj-lt"/>
                </a:rPr>
                <a:t>h</a:t>
              </a:r>
              <a:r>
                <a:rPr lang="en-US" altLang="zh-CN" sz="2800" b="1">
                  <a:latin typeface="+mj-lt"/>
                </a:rPr>
                <a:t>[</a:t>
              </a:r>
              <a:r>
                <a:rPr lang="en-US" altLang="zh-CN" sz="2800" b="1" i="1">
                  <a:latin typeface="+mj-lt"/>
                </a:rPr>
                <a:t>k</a:t>
              </a:r>
              <a:r>
                <a:rPr lang="en-US" altLang="zh-CN" sz="2800" b="1">
                  <a:latin typeface="+mj-lt"/>
                </a:rPr>
                <a:t>]</a:t>
              </a:r>
            </a:p>
          </p:txBody>
        </p:sp>
        <p:sp>
          <p:nvSpPr>
            <p:cNvPr id="34832" name="Line 10">
              <a:extLst>
                <a:ext uri="{FF2B5EF4-FFF2-40B4-BE49-F238E27FC236}">
                  <a16:creationId xmlns:a16="http://schemas.microsoft.com/office/drawing/2014/main" id="{579C5D5D-4430-41DB-A570-59BAE1CE6B13}"/>
                </a:ext>
              </a:extLst>
            </p:cNvPr>
            <p:cNvSpPr>
              <a:spLocks noChangeShapeType="1"/>
            </p:cNvSpPr>
            <p:nvPr/>
          </p:nvSpPr>
          <p:spPr bwMode="auto">
            <a:xfrm>
              <a:off x="3696" y="336"/>
              <a:ext cx="768" cy="0"/>
            </a:xfrm>
            <a:prstGeom prst="line">
              <a:avLst/>
            </a:prstGeom>
            <a:noFill/>
            <a:ln w="9525">
              <a:solidFill>
                <a:schemeClr val="tx1"/>
              </a:solidFill>
              <a:round/>
              <a:headEnd/>
              <a:tailEnd type="triangle" w="med" len="med"/>
            </a:ln>
          </p:spPr>
          <p:txBody>
            <a:bodyPr/>
            <a:lstStyle/>
            <a:p>
              <a:pPr>
                <a:defRPr/>
              </a:pPr>
              <a:endParaRPr lang="zh-CN" altLang="en-US">
                <a:latin typeface="+mj-lt"/>
              </a:endParaRPr>
            </a:p>
          </p:txBody>
        </p:sp>
        <p:sp>
          <p:nvSpPr>
            <p:cNvPr id="34833" name="Text Box 11">
              <a:extLst>
                <a:ext uri="{FF2B5EF4-FFF2-40B4-BE49-F238E27FC236}">
                  <a16:creationId xmlns:a16="http://schemas.microsoft.com/office/drawing/2014/main" id="{A882B9BA-1563-4B49-B22E-9C5B8B4C0ECA}"/>
                </a:ext>
              </a:extLst>
            </p:cNvPr>
            <p:cNvSpPr txBox="1">
              <a:spLocks noChangeArrowheads="1"/>
            </p:cNvSpPr>
            <p:nvPr/>
          </p:nvSpPr>
          <p:spPr bwMode="auto">
            <a:xfrm>
              <a:off x="4464" y="192"/>
              <a:ext cx="624" cy="327"/>
            </a:xfrm>
            <a:prstGeom prst="rect">
              <a:avLst/>
            </a:prstGeom>
            <a:noFill/>
            <a:ln w="9525">
              <a:noFill/>
              <a:miter lim="800000"/>
              <a:headEnd/>
              <a:tailEnd/>
            </a:ln>
          </p:spPr>
          <p:txBody>
            <a:bodyPr>
              <a:spAutoFit/>
            </a:bodyPr>
            <a:lstStyle/>
            <a:p>
              <a:pPr algn="ctr">
                <a:spcBef>
                  <a:spcPct val="50000"/>
                </a:spcBef>
                <a:defRPr/>
              </a:pPr>
              <a:r>
                <a:rPr lang="en-US" altLang="zh-CN" sz="2800" b="1" i="1">
                  <a:latin typeface="+mj-lt"/>
                </a:rPr>
                <a:t>H</a:t>
              </a:r>
              <a:r>
                <a:rPr lang="en-US" altLang="zh-CN" sz="2800" b="1">
                  <a:latin typeface="+mj-lt"/>
                </a:rPr>
                <a:t>(</a:t>
              </a:r>
              <a:r>
                <a:rPr lang="en-US" altLang="zh-CN" sz="2800" b="1" i="1">
                  <a:latin typeface="+mj-lt"/>
                </a:rPr>
                <a:t>z</a:t>
              </a:r>
              <a:r>
                <a:rPr lang="en-US" altLang="zh-CN" sz="2800" b="1">
                  <a:latin typeface="+mj-lt"/>
                </a:rPr>
                <a:t>)</a:t>
              </a:r>
            </a:p>
          </p:txBody>
        </p:sp>
        <p:sp>
          <p:nvSpPr>
            <p:cNvPr id="34834" name="Text Box 12">
              <a:extLst>
                <a:ext uri="{FF2B5EF4-FFF2-40B4-BE49-F238E27FC236}">
                  <a16:creationId xmlns:a16="http://schemas.microsoft.com/office/drawing/2014/main" id="{1A7F5175-22D7-423E-88CB-50189B8F81E7}"/>
                </a:ext>
              </a:extLst>
            </p:cNvPr>
            <p:cNvSpPr txBox="1">
              <a:spLocks noChangeArrowheads="1"/>
            </p:cNvSpPr>
            <p:nvPr/>
          </p:nvSpPr>
          <p:spPr bwMode="auto">
            <a:xfrm>
              <a:off x="480" y="0"/>
              <a:ext cx="1248" cy="291"/>
            </a:xfrm>
            <a:prstGeom prst="rect">
              <a:avLst/>
            </a:prstGeom>
            <a:noFill/>
            <a:ln w="9525">
              <a:noFill/>
              <a:miter lim="800000"/>
              <a:headEnd/>
              <a:tailEnd/>
            </a:ln>
          </p:spPr>
          <p:txBody>
            <a:bodyPr>
              <a:spAutoFit/>
            </a:bodyPr>
            <a:lstStyle/>
            <a:p>
              <a:pPr algn="ctr">
                <a:spcBef>
                  <a:spcPct val="50000"/>
                </a:spcBef>
                <a:defRPr/>
              </a:pPr>
              <a:r>
                <a:rPr lang="zh-CN" altLang="en-US" sz="2400" b="1" dirty="0">
                  <a:solidFill>
                    <a:srgbClr val="FF0000"/>
                  </a:solidFill>
                  <a:latin typeface="+mj-lt"/>
                </a:rPr>
                <a:t>拉氏反变换</a:t>
              </a:r>
            </a:p>
          </p:txBody>
        </p:sp>
        <p:sp>
          <p:nvSpPr>
            <p:cNvPr id="34835" name="Text Box 13">
              <a:extLst>
                <a:ext uri="{FF2B5EF4-FFF2-40B4-BE49-F238E27FC236}">
                  <a16:creationId xmlns:a16="http://schemas.microsoft.com/office/drawing/2014/main" id="{B55AB17F-C040-4BF4-863C-3A25C841725C}"/>
                </a:ext>
              </a:extLst>
            </p:cNvPr>
            <p:cNvSpPr txBox="1">
              <a:spLocks noChangeArrowheads="1"/>
            </p:cNvSpPr>
            <p:nvPr/>
          </p:nvSpPr>
          <p:spPr bwMode="auto">
            <a:xfrm>
              <a:off x="2112" y="0"/>
              <a:ext cx="1008" cy="291"/>
            </a:xfrm>
            <a:prstGeom prst="rect">
              <a:avLst/>
            </a:prstGeom>
            <a:noFill/>
            <a:ln w="9525">
              <a:noFill/>
              <a:miter lim="800000"/>
              <a:headEnd/>
              <a:tailEnd/>
            </a:ln>
          </p:spPr>
          <p:txBody>
            <a:bodyPr>
              <a:spAutoFit/>
            </a:bodyPr>
            <a:lstStyle/>
            <a:p>
              <a:pPr algn="ctr">
                <a:spcBef>
                  <a:spcPct val="50000"/>
                </a:spcBef>
                <a:defRPr/>
              </a:pPr>
              <a:r>
                <a:rPr lang="zh-CN" altLang="en-US" sz="2400" b="1" dirty="0">
                  <a:solidFill>
                    <a:srgbClr val="FF0000"/>
                  </a:solidFill>
                  <a:latin typeface="+mj-lt"/>
                </a:rPr>
                <a:t>抽样</a:t>
              </a:r>
              <a:r>
                <a:rPr lang="en-US" altLang="zh-CN" sz="2400" b="1" i="1" dirty="0">
                  <a:solidFill>
                    <a:srgbClr val="FF0000"/>
                  </a:solidFill>
                  <a:latin typeface="+mj-lt"/>
                </a:rPr>
                <a:t>t</a:t>
              </a:r>
              <a:r>
                <a:rPr lang="en-US" altLang="zh-CN" sz="2400" b="1" dirty="0">
                  <a:solidFill>
                    <a:srgbClr val="FF0000"/>
                  </a:solidFill>
                  <a:latin typeface="+mj-lt"/>
                </a:rPr>
                <a:t>=</a:t>
              </a:r>
              <a:r>
                <a:rPr lang="en-US" altLang="zh-CN" sz="2400" b="1" i="1" dirty="0" err="1">
                  <a:solidFill>
                    <a:srgbClr val="FF0000"/>
                  </a:solidFill>
                  <a:latin typeface="+mj-lt"/>
                </a:rPr>
                <a:t>kT</a:t>
              </a:r>
              <a:endParaRPr lang="en-US" altLang="zh-CN" sz="2400" b="1" i="1" dirty="0">
                <a:solidFill>
                  <a:srgbClr val="FF0000"/>
                </a:solidFill>
                <a:latin typeface="+mj-lt"/>
              </a:endParaRPr>
            </a:p>
          </p:txBody>
        </p:sp>
        <p:sp>
          <p:nvSpPr>
            <p:cNvPr id="34836" name="Text Box 14">
              <a:extLst>
                <a:ext uri="{FF2B5EF4-FFF2-40B4-BE49-F238E27FC236}">
                  <a16:creationId xmlns:a16="http://schemas.microsoft.com/office/drawing/2014/main" id="{506BE6D1-0122-48F6-A7F5-3375B85A38FB}"/>
                </a:ext>
              </a:extLst>
            </p:cNvPr>
            <p:cNvSpPr txBox="1">
              <a:spLocks noChangeArrowheads="1"/>
            </p:cNvSpPr>
            <p:nvPr/>
          </p:nvSpPr>
          <p:spPr bwMode="auto">
            <a:xfrm>
              <a:off x="3600" y="0"/>
              <a:ext cx="912" cy="291"/>
            </a:xfrm>
            <a:prstGeom prst="rect">
              <a:avLst/>
            </a:prstGeom>
            <a:noFill/>
            <a:ln w="9525">
              <a:noFill/>
              <a:miter lim="800000"/>
              <a:headEnd/>
              <a:tailEnd/>
            </a:ln>
          </p:spPr>
          <p:txBody>
            <a:bodyPr>
              <a:spAutoFit/>
            </a:bodyPr>
            <a:lstStyle/>
            <a:p>
              <a:pPr algn="ctr">
                <a:spcBef>
                  <a:spcPct val="50000"/>
                </a:spcBef>
                <a:defRPr/>
              </a:pPr>
              <a:r>
                <a:rPr lang="en-US" altLang="zh-CN" sz="2400" b="1" i="1" dirty="0">
                  <a:solidFill>
                    <a:srgbClr val="FF0000"/>
                  </a:solidFill>
                  <a:latin typeface="+mj-lt"/>
                </a:rPr>
                <a:t>z</a:t>
              </a:r>
              <a:r>
                <a:rPr lang="zh-CN" altLang="en-US" sz="2400" b="1" dirty="0">
                  <a:solidFill>
                    <a:srgbClr val="FF0000"/>
                  </a:solidFill>
                  <a:latin typeface="+mj-lt"/>
                </a:rPr>
                <a:t>变换</a:t>
              </a:r>
              <a:endParaRPr lang="zh-CN" altLang="en-US" sz="2400" b="1" i="1" dirty="0">
                <a:solidFill>
                  <a:srgbClr val="FF0000"/>
                </a:solidFill>
                <a:latin typeface="+mj-lt"/>
              </a:endParaRPr>
            </a:p>
          </p:txBody>
        </p:sp>
      </p:grpSp>
      <p:sp>
        <p:nvSpPr>
          <p:cNvPr id="31" name="Line 17">
            <a:extLst>
              <a:ext uri="{FF2B5EF4-FFF2-40B4-BE49-F238E27FC236}">
                <a16:creationId xmlns:a16="http://schemas.microsoft.com/office/drawing/2014/main" id="{6C867A15-8274-4C7B-A40B-674E25B155CC}"/>
              </a:ext>
            </a:extLst>
          </p:cNvPr>
          <p:cNvSpPr>
            <a:spLocks noChangeShapeType="1"/>
          </p:cNvSpPr>
          <p:nvPr/>
        </p:nvSpPr>
        <p:spPr bwMode="auto">
          <a:xfrm>
            <a:off x="1217613" y="4467225"/>
            <a:ext cx="0" cy="533400"/>
          </a:xfrm>
          <a:prstGeom prst="line">
            <a:avLst/>
          </a:prstGeom>
          <a:noFill/>
          <a:ln w="9525">
            <a:solidFill>
              <a:schemeClr val="tx1"/>
            </a:solidFill>
            <a:round/>
            <a:headEnd/>
            <a:tailEnd/>
          </a:ln>
        </p:spPr>
        <p:txBody>
          <a:bodyPr/>
          <a:lstStyle/>
          <a:p>
            <a:pPr>
              <a:defRPr/>
            </a:pPr>
            <a:endParaRPr lang="zh-CN" altLang="en-US">
              <a:latin typeface="+mj-lt"/>
            </a:endParaRPr>
          </a:p>
        </p:txBody>
      </p:sp>
      <p:sp>
        <p:nvSpPr>
          <p:cNvPr id="32" name="Line 18">
            <a:extLst>
              <a:ext uri="{FF2B5EF4-FFF2-40B4-BE49-F238E27FC236}">
                <a16:creationId xmlns:a16="http://schemas.microsoft.com/office/drawing/2014/main" id="{417D119E-0297-46F9-AC78-B45EAC557879}"/>
              </a:ext>
            </a:extLst>
          </p:cNvPr>
          <p:cNvSpPr>
            <a:spLocks noChangeShapeType="1"/>
          </p:cNvSpPr>
          <p:nvPr/>
        </p:nvSpPr>
        <p:spPr bwMode="auto">
          <a:xfrm>
            <a:off x="1217613" y="5000625"/>
            <a:ext cx="7010400" cy="0"/>
          </a:xfrm>
          <a:prstGeom prst="line">
            <a:avLst/>
          </a:prstGeom>
          <a:noFill/>
          <a:ln w="9525">
            <a:solidFill>
              <a:schemeClr val="tx1"/>
            </a:solidFill>
            <a:round/>
            <a:headEnd/>
            <a:tailEnd/>
          </a:ln>
        </p:spPr>
        <p:txBody>
          <a:bodyPr/>
          <a:lstStyle/>
          <a:p>
            <a:pPr>
              <a:defRPr/>
            </a:pPr>
            <a:endParaRPr lang="zh-CN" altLang="en-US">
              <a:latin typeface="+mj-lt"/>
            </a:endParaRPr>
          </a:p>
        </p:txBody>
      </p:sp>
      <p:sp>
        <p:nvSpPr>
          <p:cNvPr id="33" name="Line 19">
            <a:extLst>
              <a:ext uri="{FF2B5EF4-FFF2-40B4-BE49-F238E27FC236}">
                <a16:creationId xmlns:a16="http://schemas.microsoft.com/office/drawing/2014/main" id="{1A012E64-F368-424E-8D02-1BC173CF8D0C}"/>
              </a:ext>
            </a:extLst>
          </p:cNvPr>
          <p:cNvSpPr>
            <a:spLocks noChangeShapeType="1"/>
          </p:cNvSpPr>
          <p:nvPr/>
        </p:nvSpPr>
        <p:spPr bwMode="auto">
          <a:xfrm flipV="1">
            <a:off x="8228013" y="4467225"/>
            <a:ext cx="0" cy="533400"/>
          </a:xfrm>
          <a:prstGeom prst="line">
            <a:avLst/>
          </a:prstGeom>
          <a:noFill/>
          <a:ln w="9525">
            <a:solidFill>
              <a:schemeClr val="tx1"/>
            </a:solidFill>
            <a:round/>
            <a:headEnd/>
            <a:tailEnd type="triangle" w="med" len="med"/>
          </a:ln>
        </p:spPr>
        <p:txBody>
          <a:bodyPr/>
          <a:lstStyle/>
          <a:p>
            <a:pPr>
              <a:defRPr/>
            </a:pPr>
            <a:endParaRPr lang="zh-CN" altLang="en-US">
              <a:latin typeface="+mj-lt"/>
            </a:endParaRPr>
          </a:p>
        </p:txBody>
      </p:sp>
      <p:sp>
        <p:nvSpPr>
          <p:cNvPr id="18" name="Text Box 6">
            <a:extLst>
              <a:ext uri="{FF2B5EF4-FFF2-40B4-BE49-F238E27FC236}">
                <a16:creationId xmlns:a16="http://schemas.microsoft.com/office/drawing/2014/main" id="{C459E411-DDA7-42F4-948F-73F2D622B957}"/>
              </a:ext>
            </a:extLst>
          </p:cNvPr>
          <p:cNvSpPr txBox="1">
            <a:spLocks noChangeArrowheads="1"/>
          </p:cNvSpPr>
          <p:nvPr/>
        </p:nvSpPr>
        <p:spPr bwMode="auto">
          <a:xfrm>
            <a:off x="1143000" y="1385888"/>
            <a:ext cx="7396163" cy="523875"/>
          </a:xfrm>
          <a:prstGeom prst="rect">
            <a:avLst/>
          </a:prstGeom>
          <a:noFill/>
          <a:ln w="9525">
            <a:noFill/>
            <a:miter lim="800000"/>
            <a:headEnd/>
            <a:tailEnd/>
          </a:ln>
        </p:spPr>
        <p:txBody>
          <a:bodyPr>
            <a:spAutoFit/>
          </a:bodyPr>
          <a:lstStyle/>
          <a:p>
            <a:pPr algn="just">
              <a:spcBef>
                <a:spcPct val="50000"/>
              </a:spcBef>
              <a:defRPr/>
            </a:pPr>
            <a:r>
              <a:rPr lang="zh-CN" altLang="en-US" sz="2800" b="1">
                <a:latin typeface="+mj-lt"/>
              </a:rPr>
              <a:t>① 对</a:t>
            </a:r>
            <a:r>
              <a:rPr lang="en-US" altLang="zh-CN" sz="2800" b="1" i="1">
                <a:latin typeface="+mj-lt"/>
              </a:rPr>
              <a:t>H</a:t>
            </a:r>
            <a:r>
              <a:rPr lang="en-US" altLang="zh-CN" sz="2800" b="1">
                <a:latin typeface="+mj-lt"/>
              </a:rPr>
              <a:t>(</a:t>
            </a:r>
            <a:r>
              <a:rPr lang="en-US" altLang="zh-CN" sz="2800" b="1" i="1">
                <a:latin typeface="+mj-lt"/>
              </a:rPr>
              <a:t>s</a:t>
            </a:r>
            <a:r>
              <a:rPr lang="en-US" altLang="zh-CN" sz="2800" b="1">
                <a:latin typeface="+mj-lt"/>
              </a:rPr>
              <a:t>)</a:t>
            </a:r>
            <a:r>
              <a:rPr lang="zh-CN" altLang="en-US" sz="2800" b="1">
                <a:latin typeface="+mj-lt"/>
              </a:rPr>
              <a:t>进行</a:t>
            </a:r>
            <a:r>
              <a:rPr lang="en-US" altLang="zh-CN" sz="2800" b="1">
                <a:latin typeface="+mj-lt"/>
              </a:rPr>
              <a:t>Laplace</a:t>
            </a:r>
            <a:r>
              <a:rPr lang="zh-CN" altLang="en-US" sz="2800" b="1">
                <a:latin typeface="+mj-lt"/>
              </a:rPr>
              <a:t>反变换获得</a:t>
            </a:r>
            <a:r>
              <a:rPr lang="en-US" altLang="zh-CN" sz="2800" b="1" i="1">
                <a:latin typeface="+mj-lt"/>
              </a:rPr>
              <a:t>h</a:t>
            </a:r>
            <a:r>
              <a:rPr lang="en-US" altLang="zh-CN" sz="2800" b="1">
                <a:latin typeface="+mj-lt"/>
              </a:rPr>
              <a:t>(</a:t>
            </a:r>
            <a:r>
              <a:rPr lang="en-US" altLang="zh-CN" sz="2800" b="1" i="1">
                <a:latin typeface="+mj-lt"/>
              </a:rPr>
              <a:t>t</a:t>
            </a:r>
            <a:r>
              <a:rPr lang="en-US" altLang="zh-CN" sz="2800" b="1">
                <a:latin typeface="+mj-lt"/>
              </a:rPr>
              <a:t>)</a:t>
            </a:r>
            <a:r>
              <a:rPr lang="zh-CN" altLang="en-US" sz="2800" b="1">
                <a:latin typeface="+mj-lt"/>
              </a:rPr>
              <a:t>。</a:t>
            </a:r>
          </a:p>
        </p:txBody>
      </p:sp>
      <p:sp>
        <p:nvSpPr>
          <p:cNvPr id="19" name="Text Box 7">
            <a:extLst>
              <a:ext uri="{FF2B5EF4-FFF2-40B4-BE49-F238E27FC236}">
                <a16:creationId xmlns:a16="http://schemas.microsoft.com/office/drawing/2014/main" id="{07ADCC21-9D43-4124-A9C4-83620B8AC6F5}"/>
              </a:ext>
            </a:extLst>
          </p:cNvPr>
          <p:cNvSpPr txBox="1">
            <a:spLocks noChangeArrowheads="1"/>
          </p:cNvSpPr>
          <p:nvPr/>
        </p:nvSpPr>
        <p:spPr bwMode="auto">
          <a:xfrm>
            <a:off x="1143000" y="2143125"/>
            <a:ext cx="6762750" cy="523875"/>
          </a:xfrm>
          <a:prstGeom prst="rect">
            <a:avLst/>
          </a:prstGeom>
          <a:noFill/>
          <a:ln w="9525">
            <a:noFill/>
            <a:miter lim="800000"/>
            <a:headEnd/>
            <a:tailEnd/>
          </a:ln>
        </p:spPr>
        <p:txBody>
          <a:bodyPr>
            <a:spAutoFit/>
          </a:bodyPr>
          <a:lstStyle/>
          <a:p>
            <a:pPr>
              <a:spcBef>
                <a:spcPct val="50000"/>
              </a:spcBef>
              <a:defRPr/>
            </a:pPr>
            <a:r>
              <a:rPr lang="zh-CN" altLang="en-US" sz="2800" b="1">
                <a:latin typeface="+mj-lt"/>
              </a:rPr>
              <a:t>② 对</a:t>
            </a:r>
            <a:r>
              <a:rPr lang="en-US" altLang="zh-CN" sz="2800" b="1" i="1">
                <a:latin typeface="+mj-lt"/>
              </a:rPr>
              <a:t>h</a:t>
            </a:r>
            <a:r>
              <a:rPr lang="en-US" altLang="zh-CN" sz="2800" b="1">
                <a:latin typeface="+mj-lt"/>
              </a:rPr>
              <a:t>(</a:t>
            </a:r>
            <a:r>
              <a:rPr lang="en-US" altLang="zh-CN" sz="2800" b="1" i="1">
                <a:latin typeface="+mj-lt"/>
              </a:rPr>
              <a:t>t</a:t>
            </a:r>
            <a:r>
              <a:rPr lang="en-US" altLang="zh-CN" sz="2800" b="1">
                <a:latin typeface="+mj-lt"/>
              </a:rPr>
              <a:t>)</a:t>
            </a:r>
            <a:r>
              <a:rPr lang="zh-CN" altLang="en-US" sz="2800" b="1">
                <a:latin typeface="+mj-lt"/>
              </a:rPr>
              <a:t>等间隔抽样得到</a:t>
            </a:r>
            <a:r>
              <a:rPr lang="en-US" altLang="zh-CN" sz="2800" b="1" i="1">
                <a:latin typeface="+mj-lt"/>
              </a:rPr>
              <a:t>h</a:t>
            </a:r>
            <a:r>
              <a:rPr lang="en-US" altLang="zh-CN" sz="2800" b="1">
                <a:latin typeface="+mj-lt"/>
              </a:rPr>
              <a:t>[</a:t>
            </a:r>
            <a:r>
              <a:rPr lang="en-US" altLang="zh-CN" sz="2800" b="1" i="1">
                <a:latin typeface="+mj-lt"/>
              </a:rPr>
              <a:t>k</a:t>
            </a:r>
            <a:r>
              <a:rPr lang="en-US" altLang="zh-CN" sz="2800" b="1">
                <a:latin typeface="+mj-lt"/>
              </a:rPr>
              <a:t>]</a:t>
            </a:r>
            <a:r>
              <a:rPr lang="zh-CN" altLang="en-US" sz="2800" b="1">
                <a:latin typeface="+mj-lt"/>
              </a:rPr>
              <a:t>。 </a:t>
            </a:r>
          </a:p>
        </p:txBody>
      </p:sp>
      <p:sp>
        <p:nvSpPr>
          <p:cNvPr id="20" name="Text Box 8">
            <a:extLst>
              <a:ext uri="{FF2B5EF4-FFF2-40B4-BE49-F238E27FC236}">
                <a16:creationId xmlns:a16="http://schemas.microsoft.com/office/drawing/2014/main" id="{CA0DBFE0-E9B0-4328-BC1B-C2359C981C01}"/>
              </a:ext>
            </a:extLst>
          </p:cNvPr>
          <p:cNvSpPr txBox="1">
            <a:spLocks noChangeArrowheads="1"/>
          </p:cNvSpPr>
          <p:nvPr/>
        </p:nvSpPr>
        <p:spPr bwMode="auto">
          <a:xfrm>
            <a:off x="1143000" y="2828925"/>
            <a:ext cx="6973888" cy="523875"/>
          </a:xfrm>
          <a:prstGeom prst="rect">
            <a:avLst/>
          </a:prstGeom>
          <a:noFill/>
          <a:ln w="9525">
            <a:noFill/>
            <a:miter lim="800000"/>
            <a:headEnd/>
            <a:tailEnd/>
          </a:ln>
        </p:spPr>
        <p:txBody>
          <a:bodyPr>
            <a:spAutoFit/>
          </a:bodyPr>
          <a:lstStyle/>
          <a:p>
            <a:pPr>
              <a:spcBef>
                <a:spcPct val="50000"/>
              </a:spcBef>
              <a:defRPr/>
            </a:pPr>
            <a:r>
              <a:rPr lang="zh-CN" altLang="en-US" sz="2800" b="1">
                <a:latin typeface="+mj-lt"/>
              </a:rPr>
              <a:t>③ 计算</a:t>
            </a:r>
            <a:r>
              <a:rPr lang="en-US" altLang="zh-CN" sz="2800" b="1" i="1">
                <a:latin typeface="+mj-lt"/>
              </a:rPr>
              <a:t>h</a:t>
            </a:r>
            <a:r>
              <a:rPr lang="en-US" altLang="zh-CN" sz="2800" b="1">
                <a:latin typeface="+mj-lt"/>
              </a:rPr>
              <a:t>[</a:t>
            </a:r>
            <a:r>
              <a:rPr lang="en-US" altLang="zh-CN" sz="2800" b="1" i="1">
                <a:latin typeface="+mj-lt"/>
              </a:rPr>
              <a:t>k</a:t>
            </a:r>
            <a:r>
              <a:rPr lang="en-US" altLang="zh-CN" sz="2800" b="1">
                <a:latin typeface="+mj-lt"/>
              </a:rPr>
              <a:t>]</a:t>
            </a:r>
            <a:r>
              <a:rPr lang="zh-CN" altLang="en-US" sz="2800" b="1">
                <a:latin typeface="+mj-lt"/>
              </a:rPr>
              <a:t>的</a:t>
            </a:r>
            <a:r>
              <a:rPr lang="en-US" altLang="zh-CN" sz="2800" b="1" i="1">
                <a:latin typeface="+mj-lt"/>
              </a:rPr>
              <a:t>z</a:t>
            </a:r>
            <a:r>
              <a:rPr lang="zh-CN" altLang="en-US" sz="2800" b="1">
                <a:latin typeface="+mj-lt"/>
              </a:rPr>
              <a:t>变换得到</a:t>
            </a:r>
            <a:r>
              <a:rPr lang="en-US" altLang="zh-CN" sz="2800" b="1" i="1">
                <a:latin typeface="+mj-lt"/>
              </a:rPr>
              <a:t>H</a:t>
            </a:r>
            <a:r>
              <a:rPr lang="en-US" altLang="zh-CN" sz="2800" b="1">
                <a:latin typeface="+mj-lt"/>
              </a:rPr>
              <a:t>(</a:t>
            </a:r>
            <a:r>
              <a:rPr lang="en-US" altLang="zh-CN" sz="2800" b="1" i="1">
                <a:latin typeface="+mj-lt"/>
              </a:rPr>
              <a:t>z</a:t>
            </a:r>
            <a:r>
              <a:rPr lang="en-US" altLang="zh-CN" sz="2800" b="1">
                <a:latin typeface="+mj-lt"/>
              </a:rPr>
              <a:t>)</a:t>
            </a:r>
            <a:r>
              <a:rPr lang="zh-CN" altLang="en-US" sz="2800" b="1">
                <a:latin typeface="+mj-lt"/>
              </a:rPr>
              <a:t>。 </a:t>
            </a:r>
          </a:p>
        </p:txBody>
      </p:sp>
      <p:graphicFrame>
        <p:nvGraphicFramePr>
          <p:cNvPr id="34" name="Object 20">
            <a:extLst>
              <a:ext uri="{FF2B5EF4-FFF2-40B4-BE49-F238E27FC236}">
                <a16:creationId xmlns:a16="http://schemas.microsoft.com/office/drawing/2014/main" id="{E686C5B7-0277-4033-A139-A89E8C7D47C8}"/>
              </a:ext>
            </a:extLst>
          </p:cNvPr>
          <p:cNvGraphicFramePr>
            <a:graphicFrameLocks noChangeAspect="1"/>
          </p:cNvGraphicFramePr>
          <p:nvPr/>
        </p:nvGraphicFramePr>
        <p:xfrm>
          <a:off x="2935288" y="5000625"/>
          <a:ext cx="3513137" cy="1019175"/>
        </p:xfrm>
        <a:graphic>
          <a:graphicData uri="http://schemas.openxmlformats.org/presentationml/2006/ole">
            <mc:AlternateContent xmlns:mc="http://schemas.openxmlformats.org/markup-compatibility/2006">
              <mc:Choice xmlns:v="urn:schemas-microsoft-com:vml" Requires="v">
                <p:oleObj spid="_x0000_s35960" name="Equation" r:id="rId4" imgW="35356800" imgH="10363200" progId="Equation.DSMT4">
                  <p:embed/>
                </p:oleObj>
              </mc:Choice>
              <mc:Fallback>
                <p:oleObj name="Equation" r:id="rId4" imgW="35356800" imgH="10363200" progId="Equation.DSMT4">
                  <p:embed/>
                  <p:pic>
                    <p:nvPicPr>
                      <p:cNvPr id="0"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5288" y="5000625"/>
                        <a:ext cx="3513137"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slide(fromBottom)">
                                      <p:cBhvr>
                                        <p:cTn id="7" dur="500"/>
                                        <p:tgtEl>
                                          <p:spTgt spid="6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p:cTn id="32" dur="500" fill="hold"/>
                                        <p:tgtEl>
                                          <p:spTgt spid="31"/>
                                        </p:tgtEl>
                                        <p:attrNameLst>
                                          <p:attrName>ppt_x</p:attrName>
                                        </p:attrNameLst>
                                      </p:cBhvr>
                                      <p:tavLst>
                                        <p:tav tm="0">
                                          <p:val>
                                            <p:strVal val="#ppt_x"/>
                                          </p:val>
                                        </p:tav>
                                        <p:tav tm="100000">
                                          <p:val>
                                            <p:strVal val="#ppt_x"/>
                                          </p:val>
                                        </p:tav>
                                      </p:tavLst>
                                    </p:anim>
                                    <p:anim calcmode="lin" valueType="num">
                                      <p:cBhvr>
                                        <p:cTn id="33" dur="500" fill="hold"/>
                                        <p:tgtEl>
                                          <p:spTgt spid="31"/>
                                        </p:tgtEl>
                                        <p:attrNameLst>
                                          <p:attrName>ppt_y</p:attrName>
                                        </p:attrNameLst>
                                      </p:cBhvr>
                                      <p:tavLst>
                                        <p:tav tm="0">
                                          <p:val>
                                            <p:strVal val="#ppt_y-#ppt_h/2"/>
                                          </p:val>
                                        </p:tav>
                                        <p:tav tm="100000">
                                          <p:val>
                                            <p:strVal val="#ppt_y"/>
                                          </p:val>
                                        </p:tav>
                                      </p:tavLst>
                                    </p:anim>
                                    <p:anim calcmode="lin" valueType="num">
                                      <p:cBhvr>
                                        <p:cTn id="34" dur="500" fill="hold"/>
                                        <p:tgtEl>
                                          <p:spTgt spid="31"/>
                                        </p:tgtEl>
                                        <p:attrNameLst>
                                          <p:attrName>ppt_w</p:attrName>
                                        </p:attrNameLst>
                                      </p:cBhvr>
                                      <p:tavLst>
                                        <p:tav tm="0">
                                          <p:val>
                                            <p:strVal val="#ppt_w"/>
                                          </p:val>
                                        </p:tav>
                                        <p:tav tm="100000">
                                          <p:val>
                                            <p:strVal val="#ppt_w"/>
                                          </p:val>
                                        </p:tav>
                                      </p:tavLst>
                                    </p:anim>
                                    <p:anim calcmode="lin" valueType="num">
                                      <p:cBhvr>
                                        <p:cTn id="35" dur="500" fill="hold"/>
                                        <p:tgtEl>
                                          <p:spTgt spid="31"/>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17" presetClass="entr" presetSubtype="8"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ppt_x</p:attrName>
                                        </p:attrNameLst>
                                      </p:cBhvr>
                                      <p:tavLst>
                                        <p:tav tm="0">
                                          <p:val>
                                            <p:strVal val="#ppt_x-#ppt_w/2"/>
                                          </p:val>
                                        </p:tav>
                                        <p:tav tm="100000">
                                          <p:val>
                                            <p:strVal val="#ppt_x"/>
                                          </p:val>
                                        </p:tav>
                                      </p:tavLst>
                                    </p:anim>
                                    <p:anim calcmode="lin" valueType="num">
                                      <p:cBhvr>
                                        <p:cTn id="40" dur="500" fill="hold"/>
                                        <p:tgtEl>
                                          <p:spTgt spid="32"/>
                                        </p:tgtEl>
                                        <p:attrNameLst>
                                          <p:attrName>ppt_y</p:attrName>
                                        </p:attrNameLst>
                                      </p:cBhvr>
                                      <p:tavLst>
                                        <p:tav tm="0">
                                          <p:val>
                                            <p:strVal val="#ppt_y"/>
                                          </p:val>
                                        </p:tav>
                                        <p:tav tm="100000">
                                          <p:val>
                                            <p:strVal val="#ppt_y"/>
                                          </p:val>
                                        </p:tav>
                                      </p:tavLst>
                                    </p:anim>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1000"/>
                            </p:stCondLst>
                            <p:childTnLst>
                              <p:par>
                                <p:cTn id="44" presetID="17" presetClass="entr" presetSubtype="4"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ppt_x</p:attrName>
                                        </p:attrNameLst>
                                      </p:cBhvr>
                                      <p:tavLst>
                                        <p:tav tm="0">
                                          <p:val>
                                            <p:strVal val="#ppt_x"/>
                                          </p:val>
                                        </p:tav>
                                        <p:tav tm="100000">
                                          <p:val>
                                            <p:strVal val="#ppt_x"/>
                                          </p:val>
                                        </p:tav>
                                      </p:tavLst>
                                    </p:anim>
                                    <p:anim calcmode="lin" valueType="num">
                                      <p:cBhvr>
                                        <p:cTn id="47" dur="500" fill="hold"/>
                                        <p:tgtEl>
                                          <p:spTgt spid="33"/>
                                        </p:tgtEl>
                                        <p:attrNameLst>
                                          <p:attrName>ppt_y</p:attrName>
                                        </p:attrNameLst>
                                      </p:cBhvr>
                                      <p:tavLst>
                                        <p:tav tm="0">
                                          <p:val>
                                            <p:strVal val="#ppt_y+#ppt_h/2"/>
                                          </p:val>
                                        </p:tav>
                                        <p:tav tm="100000">
                                          <p:val>
                                            <p:strVal val="#ppt_y"/>
                                          </p:val>
                                        </p:tav>
                                      </p:tavLst>
                                    </p:anim>
                                    <p:anim calcmode="lin" valueType="num">
                                      <p:cBhvr>
                                        <p:cTn id="48" dur="500" fill="hold"/>
                                        <p:tgtEl>
                                          <p:spTgt spid="33"/>
                                        </p:tgtEl>
                                        <p:attrNameLst>
                                          <p:attrName>ppt_w</p:attrName>
                                        </p:attrNameLst>
                                      </p:cBhvr>
                                      <p:tavLst>
                                        <p:tav tm="0">
                                          <p:val>
                                            <p:strVal val="#ppt_w"/>
                                          </p:val>
                                        </p:tav>
                                        <p:tav tm="100000">
                                          <p:val>
                                            <p:strVal val="#ppt_w"/>
                                          </p:val>
                                        </p:tav>
                                      </p:tavLst>
                                    </p:anim>
                                    <p:anim calcmode="lin" valueType="num">
                                      <p:cBhvr>
                                        <p:cTn id="49"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linds(horizontal)">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18" grpId="0" autoUpdateAnimBg="0"/>
      <p:bldP spid="19" grpId="0" autoUpdateAnimBg="0"/>
      <p:bldP spid="2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a:extLst>
              <a:ext uri="{FF2B5EF4-FFF2-40B4-BE49-F238E27FC236}">
                <a16:creationId xmlns:a16="http://schemas.microsoft.com/office/drawing/2014/main" id="{7C49B715-BE68-4860-8C97-163B60596461}"/>
              </a:ext>
            </a:extLst>
          </p:cNvPr>
          <p:cNvSpPr txBox="1">
            <a:spLocks noChangeArrowheads="1"/>
          </p:cNvSpPr>
          <p:nvPr/>
        </p:nvSpPr>
        <p:spPr bwMode="auto">
          <a:xfrm>
            <a:off x="463550" y="685800"/>
            <a:ext cx="7924800" cy="584200"/>
          </a:xfrm>
          <a:prstGeom prst="rect">
            <a:avLst/>
          </a:prstGeom>
          <a:noFill/>
          <a:ln w="9525">
            <a:noFill/>
            <a:miter lim="800000"/>
            <a:headEnd/>
            <a:tailEnd/>
          </a:ln>
        </p:spPr>
        <p:txBody>
          <a:bodyPr>
            <a:spAutoFit/>
          </a:bodyPr>
          <a:lstStyle/>
          <a:p>
            <a:pPr>
              <a:spcBef>
                <a:spcPct val="50000"/>
              </a:spcBef>
              <a:buFontTx/>
              <a:buBlip>
                <a:blip r:embed="rId3"/>
              </a:buBlip>
              <a:defRPr/>
            </a:pPr>
            <a:r>
              <a:rPr lang="zh-CN" altLang="en-US" sz="3200" b="1" dirty="0">
                <a:solidFill>
                  <a:schemeClr val="bg2">
                    <a:lumMod val="60000"/>
                    <a:lumOff val="40000"/>
                  </a:schemeClr>
                </a:solidFill>
                <a:latin typeface="+mj-lt"/>
              </a:rPr>
              <a:t>  稳定性分析</a:t>
            </a:r>
          </a:p>
        </p:txBody>
      </p:sp>
      <p:graphicFrame>
        <p:nvGraphicFramePr>
          <p:cNvPr id="79877" name="Object 5">
            <a:extLst>
              <a:ext uri="{FF2B5EF4-FFF2-40B4-BE49-F238E27FC236}">
                <a16:creationId xmlns:a16="http://schemas.microsoft.com/office/drawing/2014/main" id="{5BD14115-CC67-4281-B578-F9E6E8F50283}"/>
              </a:ext>
            </a:extLst>
          </p:cNvPr>
          <p:cNvGraphicFramePr>
            <a:graphicFrameLocks noChangeAspect="1"/>
          </p:cNvGraphicFramePr>
          <p:nvPr/>
        </p:nvGraphicFramePr>
        <p:xfrm>
          <a:off x="3490913" y="1828800"/>
          <a:ext cx="1233487" cy="566738"/>
        </p:xfrm>
        <a:graphic>
          <a:graphicData uri="http://schemas.openxmlformats.org/presentationml/2006/ole">
            <mc:AlternateContent xmlns:mc="http://schemas.openxmlformats.org/markup-compatibility/2006">
              <mc:Choice xmlns:v="urn:schemas-microsoft-com:vml" Requires="v">
                <p:oleObj spid="_x0000_s37079" name="Equation" r:id="rId4" imgW="11887200" imgH="5486400" progId="Equation.DSMT4">
                  <p:embed/>
                </p:oleObj>
              </mc:Choice>
              <mc:Fallback>
                <p:oleObj name="Equation" r:id="rId4" imgW="11887200" imgH="5486400" progId="Equation.DSMT4">
                  <p:embed/>
                  <p:pic>
                    <p:nvPicPr>
                      <p:cNvPr id="0" name="Picture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0913" y="1828800"/>
                        <a:ext cx="1233487" cy="566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8" name="Object 6">
            <a:extLst>
              <a:ext uri="{FF2B5EF4-FFF2-40B4-BE49-F238E27FC236}">
                <a16:creationId xmlns:a16="http://schemas.microsoft.com/office/drawing/2014/main" id="{66ACD3DA-49AD-4549-8402-45ABE8C0B975}"/>
              </a:ext>
            </a:extLst>
          </p:cNvPr>
          <p:cNvGraphicFramePr>
            <a:graphicFrameLocks noChangeAspect="1"/>
          </p:cNvGraphicFramePr>
          <p:nvPr/>
        </p:nvGraphicFramePr>
        <p:xfrm>
          <a:off x="3536950" y="2514600"/>
          <a:ext cx="1263650" cy="630238"/>
        </p:xfrm>
        <a:graphic>
          <a:graphicData uri="http://schemas.openxmlformats.org/presentationml/2006/ole">
            <mc:AlternateContent xmlns:mc="http://schemas.openxmlformats.org/markup-compatibility/2006">
              <mc:Choice xmlns:v="urn:schemas-microsoft-com:vml" Requires="v">
                <p:oleObj spid="_x0000_s37080" name="Equation" r:id="rId6" imgW="12192000" imgH="6096000" progId="Equation.DSMT4">
                  <p:embed/>
                </p:oleObj>
              </mc:Choice>
              <mc:Fallback>
                <p:oleObj name="Equation" r:id="rId6" imgW="12192000" imgH="6096000" progId="Equation.DSMT4">
                  <p:embed/>
                  <p:pic>
                    <p:nvPicPr>
                      <p:cNvPr id="0" name="Picture 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6950" y="2514600"/>
                        <a:ext cx="1263650" cy="6302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9" name="Text Box 7">
            <a:extLst>
              <a:ext uri="{FF2B5EF4-FFF2-40B4-BE49-F238E27FC236}">
                <a16:creationId xmlns:a16="http://schemas.microsoft.com/office/drawing/2014/main" id="{82041B73-87F6-4001-961A-E0960054256D}"/>
              </a:ext>
            </a:extLst>
          </p:cNvPr>
          <p:cNvSpPr txBox="1">
            <a:spLocks noChangeArrowheads="1"/>
          </p:cNvSpPr>
          <p:nvPr/>
        </p:nvSpPr>
        <p:spPr bwMode="auto">
          <a:xfrm>
            <a:off x="838200" y="2586038"/>
            <a:ext cx="3048000" cy="461962"/>
          </a:xfrm>
          <a:prstGeom prst="rect">
            <a:avLst/>
          </a:prstGeom>
          <a:noFill/>
          <a:ln w="9525">
            <a:noFill/>
            <a:miter lim="800000"/>
            <a:headEnd/>
            <a:tailEnd/>
          </a:ln>
        </p:spPr>
        <p:txBody>
          <a:bodyPr>
            <a:spAutoFit/>
          </a:bodyPr>
          <a:lstStyle/>
          <a:p>
            <a:pPr>
              <a:spcBef>
                <a:spcPct val="50000"/>
              </a:spcBef>
              <a:defRPr/>
            </a:pPr>
            <a:r>
              <a:rPr lang="zh-CN" altLang="en-US" sz="2400" b="1" dirty="0">
                <a:latin typeface="+mj-lt"/>
              </a:rPr>
              <a:t>令</a:t>
            </a:r>
            <a:r>
              <a:rPr lang="en-US" altLang="zh-CN" sz="2400" b="1" i="1" dirty="0">
                <a:latin typeface="+mj-lt"/>
              </a:rPr>
              <a:t>s</a:t>
            </a:r>
            <a:r>
              <a:rPr lang="en-US" altLang="zh-CN" sz="2400" b="1" dirty="0">
                <a:latin typeface="+mj-lt"/>
              </a:rPr>
              <a:t>=</a:t>
            </a:r>
            <a:r>
              <a:rPr lang="en-US" altLang="zh-CN" sz="2400" b="1" i="1" dirty="0">
                <a:latin typeface="+mj-lt"/>
                <a:sym typeface="Symbol" pitchFamily="18" charset="2"/>
              </a:rPr>
              <a:t></a:t>
            </a:r>
            <a:r>
              <a:rPr lang="en-US" altLang="zh-CN" sz="2400" b="1" dirty="0">
                <a:latin typeface="+mj-lt"/>
                <a:sym typeface="Symbol" pitchFamily="18" charset="2"/>
              </a:rPr>
              <a:t>+j</a:t>
            </a:r>
            <a:r>
              <a:rPr lang="en-US" altLang="zh-CN" sz="2400" b="1" i="1" dirty="0">
                <a:latin typeface="+mj-lt"/>
                <a:sym typeface="Symbol" pitchFamily="18" charset="2"/>
              </a:rPr>
              <a:t></a:t>
            </a:r>
            <a:r>
              <a:rPr lang="zh-CN" altLang="en-US" sz="2400" b="1" dirty="0">
                <a:latin typeface="+mj-lt"/>
                <a:sym typeface="Symbol" pitchFamily="18" charset="2"/>
              </a:rPr>
              <a:t>，则有</a:t>
            </a:r>
            <a:endParaRPr lang="zh-CN" altLang="en-US" sz="2400" b="1" dirty="0">
              <a:latin typeface="+mj-lt"/>
            </a:endParaRPr>
          </a:p>
        </p:txBody>
      </p:sp>
      <p:sp>
        <p:nvSpPr>
          <p:cNvPr id="7" name="Text Box 4">
            <a:extLst>
              <a:ext uri="{FF2B5EF4-FFF2-40B4-BE49-F238E27FC236}">
                <a16:creationId xmlns:a16="http://schemas.microsoft.com/office/drawing/2014/main" id="{4D92680A-301F-4CA1-9BEA-375F11B5A976}"/>
              </a:ext>
            </a:extLst>
          </p:cNvPr>
          <p:cNvSpPr txBox="1">
            <a:spLocks noChangeArrowheads="1"/>
          </p:cNvSpPr>
          <p:nvPr/>
        </p:nvSpPr>
        <p:spPr bwMode="auto">
          <a:xfrm>
            <a:off x="668338" y="3328988"/>
            <a:ext cx="1598612" cy="461962"/>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1)  </a:t>
            </a:r>
            <a:r>
              <a:rPr lang="en-US" altLang="zh-CN" sz="2400" b="1" i="1" dirty="0">
                <a:latin typeface="Symbol" pitchFamily="18" charset="2"/>
              </a:rPr>
              <a:t>s</a:t>
            </a:r>
            <a:r>
              <a:rPr lang="en-US" altLang="zh-CN" sz="2400" b="1" dirty="0">
                <a:latin typeface="+mj-lt"/>
              </a:rPr>
              <a:t>&lt;0,</a:t>
            </a:r>
          </a:p>
        </p:txBody>
      </p:sp>
      <p:sp>
        <p:nvSpPr>
          <p:cNvPr id="8" name="Text Box 5">
            <a:extLst>
              <a:ext uri="{FF2B5EF4-FFF2-40B4-BE49-F238E27FC236}">
                <a16:creationId xmlns:a16="http://schemas.microsoft.com/office/drawing/2014/main" id="{817DEE8D-6863-4363-86FC-848791FF8F7D}"/>
              </a:ext>
            </a:extLst>
          </p:cNvPr>
          <p:cNvSpPr txBox="1">
            <a:spLocks noChangeArrowheads="1"/>
          </p:cNvSpPr>
          <p:nvPr/>
        </p:nvSpPr>
        <p:spPr bwMode="auto">
          <a:xfrm>
            <a:off x="1828800" y="3328988"/>
            <a:ext cx="990600" cy="461962"/>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a:t>
            </a:r>
            <a:r>
              <a:rPr lang="en-US" altLang="zh-CN" sz="2400" b="1" i="1" dirty="0">
                <a:latin typeface="+mj-lt"/>
              </a:rPr>
              <a:t>z</a:t>
            </a:r>
            <a:r>
              <a:rPr lang="en-US" altLang="zh-CN" sz="2400" b="1" dirty="0">
                <a:latin typeface="+mj-lt"/>
              </a:rPr>
              <a:t>|&lt;1</a:t>
            </a:r>
          </a:p>
        </p:txBody>
      </p:sp>
      <p:sp>
        <p:nvSpPr>
          <p:cNvPr id="9" name="Text Box 6">
            <a:extLst>
              <a:ext uri="{FF2B5EF4-FFF2-40B4-BE49-F238E27FC236}">
                <a16:creationId xmlns:a16="http://schemas.microsoft.com/office/drawing/2014/main" id="{CBF6B31E-F947-46A5-9965-1D97A3A879D8}"/>
              </a:ext>
            </a:extLst>
          </p:cNvPr>
          <p:cNvSpPr txBox="1">
            <a:spLocks noChangeArrowheads="1"/>
          </p:cNvSpPr>
          <p:nvPr/>
        </p:nvSpPr>
        <p:spPr bwMode="auto">
          <a:xfrm>
            <a:off x="2590800" y="3328988"/>
            <a:ext cx="6400800" cy="461962"/>
          </a:xfrm>
          <a:prstGeom prst="rect">
            <a:avLst/>
          </a:prstGeom>
          <a:noFill/>
          <a:ln w="9525">
            <a:noFill/>
            <a:miter lim="800000"/>
            <a:headEnd/>
            <a:tailEnd/>
          </a:ln>
        </p:spPr>
        <p:txBody>
          <a:bodyPr>
            <a:spAutoFit/>
          </a:bodyPr>
          <a:lstStyle/>
          <a:p>
            <a:pPr algn="just">
              <a:defRPr/>
            </a:pPr>
            <a:r>
              <a:rPr lang="en-US" altLang="zh-CN" sz="2400" b="1" dirty="0">
                <a:latin typeface="+mj-lt"/>
              </a:rPr>
              <a:t>AF</a:t>
            </a:r>
            <a:r>
              <a:rPr lang="zh-CN" altLang="en-US" sz="2400" b="1" dirty="0">
                <a:latin typeface="+mj-lt"/>
              </a:rPr>
              <a:t>左半平面的极点映射为</a:t>
            </a:r>
            <a:r>
              <a:rPr lang="en-US" altLang="zh-CN" sz="2400" b="1" dirty="0">
                <a:latin typeface="+mj-lt"/>
              </a:rPr>
              <a:t>DF</a:t>
            </a:r>
            <a:r>
              <a:rPr lang="zh-CN" altLang="en-US" sz="2400" b="1" dirty="0">
                <a:latin typeface="+mj-lt"/>
              </a:rPr>
              <a:t>单位圆内的极点</a:t>
            </a:r>
          </a:p>
        </p:txBody>
      </p:sp>
      <p:sp>
        <p:nvSpPr>
          <p:cNvPr id="10" name="Text Box 8">
            <a:extLst>
              <a:ext uri="{FF2B5EF4-FFF2-40B4-BE49-F238E27FC236}">
                <a16:creationId xmlns:a16="http://schemas.microsoft.com/office/drawing/2014/main" id="{52BDC52D-30C4-4F93-8154-D9CD5E7E8D14}"/>
              </a:ext>
            </a:extLst>
          </p:cNvPr>
          <p:cNvSpPr txBox="1">
            <a:spLocks noChangeArrowheads="1"/>
          </p:cNvSpPr>
          <p:nvPr/>
        </p:nvSpPr>
        <p:spPr bwMode="auto">
          <a:xfrm>
            <a:off x="668338" y="3962400"/>
            <a:ext cx="1454150"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2)  </a:t>
            </a:r>
            <a:r>
              <a:rPr lang="en-US" altLang="zh-CN" sz="2400" b="1" i="1" dirty="0">
                <a:latin typeface="Symbol" pitchFamily="18" charset="2"/>
              </a:rPr>
              <a:t>s</a:t>
            </a:r>
            <a:r>
              <a:rPr lang="en-US" altLang="zh-CN" sz="2400" b="1" dirty="0">
                <a:latin typeface="+mj-lt"/>
              </a:rPr>
              <a:t>=0,</a:t>
            </a:r>
          </a:p>
        </p:txBody>
      </p:sp>
      <p:sp>
        <p:nvSpPr>
          <p:cNvPr id="11" name="Text Box 9">
            <a:extLst>
              <a:ext uri="{FF2B5EF4-FFF2-40B4-BE49-F238E27FC236}">
                <a16:creationId xmlns:a16="http://schemas.microsoft.com/office/drawing/2014/main" id="{84DF9322-C68D-4B49-8527-124A26B0626A}"/>
              </a:ext>
            </a:extLst>
          </p:cNvPr>
          <p:cNvSpPr txBox="1">
            <a:spLocks noChangeArrowheads="1"/>
          </p:cNvSpPr>
          <p:nvPr/>
        </p:nvSpPr>
        <p:spPr bwMode="auto">
          <a:xfrm>
            <a:off x="1847850" y="3962400"/>
            <a:ext cx="990600" cy="461963"/>
          </a:xfrm>
          <a:prstGeom prst="rect">
            <a:avLst/>
          </a:prstGeom>
          <a:noFill/>
          <a:ln w="9525">
            <a:noFill/>
            <a:miter lim="800000"/>
            <a:headEnd/>
            <a:tailEnd/>
          </a:ln>
        </p:spPr>
        <p:txBody>
          <a:bodyPr>
            <a:spAutoFit/>
          </a:bodyPr>
          <a:lstStyle/>
          <a:p>
            <a:pPr>
              <a:spcBef>
                <a:spcPct val="50000"/>
              </a:spcBef>
              <a:defRPr/>
            </a:pPr>
            <a:r>
              <a:rPr lang="en-US" altLang="zh-CN" sz="2400" b="1">
                <a:latin typeface="+mj-lt"/>
              </a:rPr>
              <a:t>|</a:t>
            </a:r>
            <a:r>
              <a:rPr lang="en-US" altLang="zh-CN" sz="2400" b="1" i="1">
                <a:latin typeface="+mj-lt"/>
              </a:rPr>
              <a:t>z</a:t>
            </a:r>
            <a:r>
              <a:rPr lang="en-US" altLang="zh-CN" sz="2400" b="1">
                <a:latin typeface="+mj-lt"/>
              </a:rPr>
              <a:t>|=1</a:t>
            </a:r>
          </a:p>
        </p:txBody>
      </p:sp>
      <p:sp>
        <p:nvSpPr>
          <p:cNvPr id="12" name="Text Box 10">
            <a:extLst>
              <a:ext uri="{FF2B5EF4-FFF2-40B4-BE49-F238E27FC236}">
                <a16:creationId xmlns:a16="http://schemas.microsoft.com/office/drawing/2014/main" id="{8198D0FA-4BBA-40F7-9644-65DB4F6F9109}"/>
              </a:ext>
            </a:extLst>
          </p:cNvPr>
          <p:cNvSpPr txBox="1">
            <a:spLocks noChangeArrowheads="1"/>
          </p:cNvSpPr>
          <p:nvPr/>
        </p:nvSpPr>
        <p:spPr bwMode="auto">
          <a:xfrm>
            <a:off x="682625" y="4648200"/>
            <a:ext cx="1420813"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3)  </a:t>
            </a:r>
            <a:r>
              <a:rPr lang="en-US" altLang="zh-CN" sz="2400" b="1" i="1" dirty="0">
                <a:latin typeface="Symbol" pitchFamily="18" charset="2"/>
              </a:rPr>
              <a:t>s</a:t>
            </a:r>
            <a:r>
              <a:rPr lang="en-US" altLang="zh-CN" sz="2400" b="1" dirty="0">
                <a:latin typeface="+mj-lt"/>
              </a:rPr>
              <a:t>&gt;0,</a:t>
            </a:r>
          </a:p>
        </p:txBody>
      </p:sp>
      <p:sp>
        <p:nvSpPr>
          <p:cNvPr id="13" name="Text Box 11">
            <a:extLst>
              <a:ext uri="{FF2B5EF4-FFF2-40B4-BE49-F238E27FC236}">
                <a16:creationId xmlns:a16="http://schemas.microsoft.com/office/drawing/2014/main" id="{AB2E43FE-4888-43A2-B5FD-0DA10ECB52A7}"/>
              </a:ext>
            </a:extLst>
          </p:cNvPr>
          <p:cNvSpPr txBox="1">
            <a:spLocks noChangeArrowheads="1"/>
          </p:cNvSpPr>
          <p:nvPr/>
        </p:nvSpPr>
        <p:spPr bwMode="auto">
          <a:xfrm>
            <a:off x="1828800" y="4648200"/>
            <a:ext cx="990600"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a:t>
            </a:r>
            <a:r>
              <a:rPr lang="en-US" altLang="zh-CN" sz="2400" b="1" i="1" dirty="0">
                <a:latin typeface="+mj-lt"/>
              </a:rPr>
              <a:t>z</a:t>
            </a:r>
            <a:r>
              <a:rPr lang="en-US" altLang="zh-CN" sz="2400" b="1" dirty="0">
                <a:latin typeface="+mj-lt"/>
              </a:rPr>
              <a:t>|&gt;1</a:t>
            </a:r>
          </a:p>
        </p:txBody>
      </p:sp>
      <p:sp>
        <p:nvSpPr>
          <p:cNvPr id="14" name="Text Box 12">
            <a:extLst>
              <a:ext uri="{FF2B5EF4-FFF2-40B4-BE49-F238E27FC236}">
                <a16:creationId xmlns:a16="http://schemas.microsoft.com/office/drawing/2014/main" id="{CD0028A7-4423-4A7A-BFEC-27D210D1C8AA}"/>
              </a:ext>
            </a:extLst>
          </p:cNvPr>
          <p:cNvSpPr txBox="1">
            <a:spLocks noChangeArrowheads="1"/>
          </p:cNvSpPr>
          <p:nvPr/>
        </p:nvSpPr>
        <p:spPr bwMode="auto">
          <a:xfrm>
            <a:off x="2590800" y="3962400"/>
            <a:ext cx="617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AF</a:t>
            </a:r>
            <a:r>
              <a:rPr lang="zh-CN" altLang="en-US" sz="2400" b="1">
                <a:solidFill>
                  <a:srgbClr val="000000"/>
                </a:solidFill>
                <a:latin typeface="Times New Roman" panose="02020603050405020304" pitchFamily="18" charset="0"/>
              </a:rPr>
              <a:t>虚轴上的极点映射为</a:t>
            </a:r>
            <a:r>
              <a:rPr lang="en-US" altLang="zh-CN" sz="2400" b="1">
                <a:solidFill>
                  <a:srgbClr val="000000"/>
                </a:solidFill>
                <a:latin typeface="Times New Roman" panose="02020603050405020304" pitchFamily="18" charset="0"/>
              </a:rPr>
              <a:t>DF</a:t>
            </a:r>
            <a:r>
              <a:rPr lang="zh-CN" altLang="en-US" sz="2400" b="1">
                <a:solidFill>
                  <a:srgbClr val="000000"/>
                </a:solidFill>
                <a:latin typeface="Times New Roman" panose="02020603050405020304" pitchFamily="18" charset="0"/>
              </a:rPr>
              <a:t>单位圆上的极点</a:t>
            </a:r>
          </a:p>
        </p:txBody>
      </p:sp>
      <p:sp>
        <p:nvSpPr>
          <p:cNvPr id="15" name="Text Box 13">
            <a:extLst>
              <a:ext uri="{FF2B5EF4-FFF2-40B4-BE49-F238E27FC236}">
                <a16:creationId xmlns:a16="http://schemas.microsoft.com/office/drawing/2014/main" id="{2A9A32CC-2888-4A00-91B6-25052321208E}"/>
              </a:ext>
            </a:extLst>
          </p:cNvPr>
          <p:cNvSpPr txBox="1">
            <a:spLocks noChangeArrowheads="1"/>
          </p:cNvSpPr>
          <p:nvPr/>
        </p:nvSpPr>
        <p:spPr bwMode="auto">
          <a:xfrm>
            <a:off x="2590800" y="4648200"/>
            <a:ext cx="640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rgbClr val="000000"/>
                </a:solidFill>
                <a:latin typeface="Times New Roman" panose="02020603050405020304" pitchFamily="18" charset="0"/>
              </a:rPr>
              <a:t>AF</a:t>
            </a:r>
            <a:r>
              <a:rPr lang="zh-CN" altLang="en-US" sz="2400" b="1">
                <a:solidFill>
                  <a:srgbClr val="000000"/>
                </a:solidFill>
                <a:latin typeface="Times New Roman" panose="02020603050405020304" pitchFamily="18" charset="0"/>
              </a:rPr>
              <a:t>右半平面的极点映射为</a:t>
            </a:r>
            <a:r>
              <a:rPr lang="en-US" altLang="zh-CN" sz="2400" b="1">
                <a:solidFill>
                  <a:srgbClr val="000000"/>
                </a:solidFill>
                <a:latin typeface="Times New Roman" panose="02020603050405020304" pitchFamily="18" charset="0"/>
              </a:rPr>
              <a:t>DF</a:t>
            </a:r>
            <a:r>
              <a:rPr lang="zh-CN" altLang="en-US" sz="2400" b="1">
                <a:solidFill>
                  <a:srgbClr val="000000"/>
                </a:solidFill>
                <a:latin typeface="Times New Roman" panose="02020603050405020304" pitchFamily="18" charset="0"/>
              </a:rPr>
              <a:t>单位圆外的极点</a:t>
            </a:r>
          </a:p>
        </p:txBody>
      </p:sp>
      <p:sp>
        <p:nvSpPr>
          <p:cNvPr id="16" name="Text Box 14">
            <a:extLst>
              <a:ext uri="{FF2B5EF4-FFF2-40B4-BE49-F238E27FC236}">
                <a16:creationId xmlns:a16="http://schemas.microsoft.com/office/drawing/2014/main" id="{7B2C9A79-D283-4C65-A7C4-6CB622DED730}"/>
              </a:ext>
            </a:extLst>
          </p:cNvPr>
          <p:cNvSpPr txBox="1">
            <a:spLocks noChangeArrowheads="1"/>
          </p:cNvSpPr>
          <p:nvPr/>
        </p:nvSpPr>
        <p:spPr bwMode="auto">
          <a:xfrm>
            <a:off x="396875" y="5334000"/>
            <a:ext cx="8351838" cy="461963"/>
          </a:xfrm>
          <a:prstGeom prst="rect">
            <a:avLst/>
          </a:prstGeom>
          <a:noFill/>
          <a:ln w="9525">
            <a:noFill/>
            <a:miter lim="800000"/>
            <a:headEnd/>
            <a:tailEnd/>
          </a:ln>
        </p:spPr>
        <p:txBody>
          <a:bodyPr>
            <a:spAutoFit/>
          </a:bodyPr>
          <a:lstStyle/>
          <a:p>
            <a:pPr algn="ctr">
              <a:spcBef>
                <a:spcPct val="50000"/>
              </a:spcBef>
              <a:defRPr/>
            </a:pPr>
            <a:r>
              <a:rPr lang="zh-CN" altLang="en-US" sz="2400" b="1" dirty="0">
                <a:solidFill>
                  <a:srgbClr val="FF0000"/>
                </a:solidFill>
                <a:latin typeface="+mj-lt"/>
              </a:rPr>
              <a:t>脉冲响应不变法能够将稳定的</a:t>
            </a:r>
            <a:r>
              <a:rPr lang="en-US" altLang="zh-CN" sz="2400" b="1" dirty="0">
                <a:solidFill>
                  <a:srgbClr val="FF0000"/>
                </a:solidFill>
                <a:latin typeface="+mj-lt"/>
              </a:rPr>
              <a:t>AF</a:t>
            </a:r>
            <a:r>
              <a:rPr lang="zh-CN" altLang="en-US" sz="2400" b="1" dirty="0">
                <a:solidFill>
                  <a:srgbClr val="FF0000"/>
                </a:solidFill>
                <a:latin typeface="+mj-lt"/>
              </a:rPr>
              <a:t>系统变换为稳定的</a:t>
            </a:r>
            <a:r>
              <a:rPr lang="en-US" altLang="zh-CN" sz="2400" b="1" dirty="0">
                <a:solidFill>
                  <a:srgbClr val="FF0000"/>
                </a:solidFill>
                <a:latin typeface="+mj-lt"/>
              </a:rPr>
              <a:t>DF</a:t>
            </a:r>
            <a:r>
              <a:rPr lang="zh-CN" altLang="en-US" sz="2400" b="1" dirty="0">
                <a:solidFill>
                  <a:srgbClr val="FF0000"/>
                </a:solidFill>
                <a:latin typeface="+mj-lt"/>
              </a:rPr>
              <a:t>系统</a:t>
            </a:r>
          </a:p>
        </p:txBody>
      </p:sp>
      <p:sp>
        <p:nvSpPr>
          <p:cNvPr id="17" name="Text Box 7">
            <a:extLst>
              <a:ext uri="{FF2B5EF4-FFF2-40B4-BE49-F238E27FC236}">
                <a16:creationId xmlns:a16="http://schemas.microsoft.com/office/drawing/2014/main" id="{83BAD08C-6885-40A0-8522-D9B10D7916FB}"/>
              </a:ext>
            </a:extLst>
          </p:cNvPr>
          <p:cNvSpPr txBox="1">
            <a:spLocks noChangeArrowheads="1"/>
          </p:cNvSpPr>
          <p:nvPr/>
        </p:nvSpPr>
        <p:spPr bwMode="auto">
          <a:xfrm>
            <a:off x="609600" y="1295400"/>
            <a:ext cx="8229600" cy="461963"/>
          </a:xfrm>
          <a:prstGeom prst="rect">
            <a:avLst/>
          </a:prstGeom>
          <a:noFill/>
          <a:ln w="9525">
            <a:noFill/>
            <a:miter lim="800000"/>
            <a:headEnd/>
            <a:tailEnd/>
          </a:ln>
        </p:spPr>
        <p:txBody>
          <a:bodyPr>
            <a:spAutoFit/>
          </a:bodyPr>
          <a:lstStyle/>
          <a:p>
            <a:pPr>
              <a:spcBef>
                <a:spcPct val="50000"/>
              </a:spcBef>
              <a:defRPr/>
            </a:pPr>
            <a:r>
              <a:rPr lang="zh-CN" altLang="en-US" sz="2400" b="1" dirty="0">
                <a:latin typeface="+mj-lt"/>
              </a:rPr>
              <a:t>模拟滤波器</a:t>
            </a:r>
            <a:r>
              <a:rPr lang="zh-CN" altLang="en-US" sz="2400" b="1" dirty="0">
                <a:solidFill>
                  <a:srgbClr val="FF0000"/>
                </a:solidFill>
                <a:latin typeface="+mj-lt"/>
              </a:rPr>
              <a:t>极点</a:t>
            </a:r>
            <a:r>
              <a:rPr lang="zh-CN" altLang="en-US" sz="2400" b="1" dirty="0">
                <a:latin typeface="+mj-lt"/>
              </a:rPr>
              <a:t>与数字滤波器</a:t>
            </a:r>
            <a:r>
              <a:rPr lang="zh-CN" altLang="en-US" sz="2400" b="1" dirty="0">
                <a:solidFill>
                  <a:srgbClr val="FF0000"/>
                </a:solidFill>
                <a:latin typeface="+mj-lt"/>
              </a:rPr>
              <a:t>极点</a:t>
            </a:r>
            <a:r>
              <a:rPr lang="zh-CN" altLang="en-US" sz="2400" b="1" dirty="0">
                <a:latin typeface="+mj-lt"/>
              </a:rPr>
              <a:t>的映射关系为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blinds(horizontal)">
                                      <p:cBhvr>
                                        <p:cTn id="12" dur="500"/>
                                        <p:tgtEl>
                                          <p:spTgt spid="7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9"/>
                                        </p:tgtEl>
                                        <p:attrNameLst>
                                          <p:attrName>style.visibility</p:attrName>
                                        </p:attrNameLst>
                                      </p:cBhvr>
                                      <p:to>
                                        <p:strVal val="visible"/>
                                      </p:to>
                                    </p:set>
                                    <p:animEffect transition="in" filter="blinds(horizontal)">
                                      <p:cBhvr>
                                        <p:cTn id="17" dur="500"/>
                                        <p:tgtEl>
                                          <p:spTgt spid="798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878"/>
                                        </p:tgtEl>
                                        <p:attrNameLst>
                                          <p:attrName>style.visibility</p:attrName>
                                        </p:attrNameLst>
                                      </p:cBhvr>
                                      <p:to>
                                        <p:strVal val="visible"/>
                                      </p:to>
                                    </p:set>
                                    <p:animEffect transition="in" filter="blinds(horizontal)">
                                      <p:cBhvr>
                                        <p:cTn id="22" dur="500"/>
                                        <p:tgtEl>
                                          <p:spTgt spid="798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linds(horizontal)">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p:bldP spid="1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a:extLst>
              <a:ext uri="{FF2B5EF4-FFF2-40B4-BE49-F238E27FC236}">
                <a16:creationId xmlns:a16="http://schemas.microsoft.com/office/drawing/2014/main" id="{5E410187-6ABA-4659-A003-94BEF335A9BB}"/>
              </a:ext>
            </a:extLst>
          </p:cNvPr>
          <p:cNvSpPr txBox="1">
            <a:spLocks noChangeArrowheads="1"/>
          </p:cNvSpPr>
          <p:nvPr/>
        </p:nvSpPr>
        <p:spPr bwMode="auto">
          <a:xfrm>
            <a:off x="392113" y="609600"/>
            <a:ext cx="7924800" cy="584200"/>
          </a:xfrm>
          <a:prstGeom prst="rect">
            <a:avLst/>
          </a:prstGeom>
          <a:noFill/>
          <a:ln w="9525">
            <a:noFill/>
            <a:miter lim="800000"/>
            <a:headEnd/>
            <a:tailEnd/>
          </a:ln>
        </p:spPr>
        <p:txBody>
          <a:bodyPr>
            <a:spAutoFit/>
          </a:bodyPr>
          <a:lstStyle/>
          <a:p>
            <a:pPr>
              <a:spcBef>
                <a:spcPct val="50000"/>
              </a:spcBef>
              <a:buFontTx/>
              <a:buBlip>
                <a:blip r:embed="rId4"/>
              </a:buBlip>
              <a:defRPr/>
            </a:pPr>
            <a:r>
              <a:rPr lang="zh-CN" altLang="en-US" sz="3200" b="1" i="1" dirty="0">
                <a:solidFill>
                  <a:schemeClr val="bg2">
                    <a:lumMod val="60000"/>
                    <a:lumOff val="40000"/>
                  </a:schemeClr>
                </a:solidFill>
              </a:rPr>
              <a:t> </a:t>
            </a:r>
            <a:r>
              <a:rPr lang="zh-CN" altLang="en-US" sz="3200" b="1" dirty="0">
                <a:solidFill>
                  <a:schemeClr val="bg2">
                    <a:lumMod val="60000"/>
                    <a:lumOff val="40000"/>
                  </a:schemeClr>
                </a:solidFill>
              </a:rPr>
              <a:t>频率响应间的变换关系</a:t>
            </a:r>
            <a:endParaRPr lang="zh-CN" altLang="en-US" sz="3200" b="1" dirty="0">
              <a:solidFill>
                <a:schemeClr val="bg2">
                  <a:lumMod val="60000"/>
                  <a:lumOff val="40000"/>
                </a:schemeClr>
              </a:solidFill>
              <a:latin typeface="宋体" pitchFamily="2" charset="-122"/>
            </a:endParaRPr>
          </a:p>
        </p:txBody>
      </p:sp>
      <p:graphicFrame>
        <p:nvGraphicFramePr>
          <p:cNvPr id="63492" name="Object 4">
            <a:extLst>
              <a:ext uri="{FF2B5EF4-FFF2-40B4-BE49-F238E27FC236}">
                <a16:creationId xmlns:a16="http://schemas.microsoft.com/office/drawing/2014/main" id="{4306203C-B72A-42FF-87F5-065479BB82EC}"/>
              </a:ext>
            </a:extLst>
          </p:cNvPr>
          <p:cNvGraphicFramePr>
            <a:graphicFrameLocks noChangeAspect="1"/>
          </p:cNvGraphicFramePr>
          <p:nvPr/>
        </p:nvGraphicFramePr>
        <p:xfrm>
          <a:off x="762000" y="1277938"/>
          <a:ext cx="7697788" cy="981075"/>
        </p:xfrm>
        <a:graphic>
          <a:graphicData uri="http://schemas.openxmlformats.org/presentationml/2006/ole">
            <mc:AlternateContent xmlns:mc="http://schemas.openxmlformats.org/markup-compatibility/2006">
              <mc:Choice xmlns:v="urn:schemas-microsoft-com:vml" Requires="v">
                <p:oleObj spid="_x0000_s38220" name="公式" r:id="rId5" imgW="81381600" imgH="10363200" progId="Equation.3">
                  <p:embed/>
                </p:oleObj>
              </mc:Choice>
              <mc:Fallback>
                <p:oleObj name="公式" r:id="rId5" imgW="81381600" imgH="10363200" progId="Equation.3">
                  <p:embed/>
                  <p:pic>
                    <p:nvPicPr>
                      <p:cNvPr id="0" name="Picture 1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277938"/>
                        <a:ext cx="7697788" cy="9810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3" name="Text Box 5">
            <a:extLst>
              <a:ext uri="{FF2B5EF4-FFF2-40B4-BE49-F238E27FC236}">
                <a16:creationId xmlns:a16="http://schemas.microsoft.com/office/drawing/2014/main" id="{92F5CE4A-089D-4A55-89AE-BA3EC0C2A98C}"/>
              </a:ext>
            </a:extLst>
          </p:cNvPr>
          <p:cNvSpPr txBox="1">
            <a:spLocks noChangeArrowheads="1"/>
          </p:cNvSpPr>
          <p:nvPr/>
        </p:nvSpPr>
        <p:spPr bwMode="auto">
          <a:xfrm>
            <a:off x="1063625" y="4114800"/>
            <a:ext cx="3889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t>数字滤波器频率响应无混叠：</a:t>
            </a:r>
          </a:p>
        </p:txBody>
      </p:sp>
      <p:graphicFrame>
        <p:nvGraphicFramePr>
          <p:cNvPr id="63494" name="Object 6">
            <a:extLst>
              <a:ext uri="{FF2B5EF4-FFF2-40B4-BE49-F238E27FC236}">
                <a16:creationId xmlns:a16="http://schemas.microsoft.com/office/drawing/2014/main" id="{F71B5B50-1392-42E8-8CCD-44A70792ED78}"/>
              </a:ext>
            </a:extLst>
          </p:cNvPr>
          <p:cNvGraphicFramePr>
            <a:graphicFrameLocks noChangeAspect="1"/>
          </p:cNvGraphicFramePr>
          <p:nvPr/>
        </p:nvGraphicFramePr>
        <p:xfrm>
          <a:off x="2428860" y="4424363"/>
          <a:ext cx="4057650" cy="901700"/>
        </p:xfrm>
        <a:graphic>
          <a:graphicData uri="http://schemas.openxmlformats.org/presentationml/2006/ole">
            <mc:AlternateContent xmlns:mc="http://schemas.openxmlformats.org/markup-compatibility/2006">
              <mc:Choice xmlns:v="urn:schemas-microsoft-com:vml" Requires="v">
                <p:oleObj spid="_x0000_s38221" name="Equation" r:id="rId7" imgW="42367200" imgH="9448800" progId="Equation.DSMT4">
                  <p:embed/>
                </p:oleObj>
              </mc:Choice>
              <mc:Fallback>
                <p:oleObj name="Equation" r:id="rId7" imgW="42367200" imgH="9448800" progId="Equation.DSMT4">
                  <p:embed/>
                  <p:pic>
                    <p:nvPicPr>
                      <p:cNvPr id="0" name="Picture 1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8860" y="4424363"/>
                        <a:ext cx="4057650" cy="9017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5" name="Text Box 7">
            <a:extLst>
              <a:ext uri="{FF2B5EF4-FFF2-40B4-BE49-F238E27FC236}">
                <a16:creationId xmlns:a16="http://schemas.microsoft.com/office/drawing/2014/main" id="{69C20ECE-8BDC-4FBA-8FD1-41CD2E196D7B}"/>
              </a:ext>
            </a:extLst>
          </p:cNvPr>
          <p:cNvSpPr txBox="1">
            <a:spLocks noChangeArrowheads="1"/>
          </p:cNvSpPr>
          <p:nvPr/>
        </p:nvSpPr>
        <p:spPr bwMode="auto">
          <a:xfrm>
            <a:off x="990600" y="5210175"/>
            <a:ext cx="7924800" cy="966788"/>
          </a:xfrm>
          <a:prstGeom prst="rect">
            <a:avLst/>
          </a:prstGeom>
          <a:noFill/>
          <a:ln w="9525">
            <a:noFill/>
            <a:miter lim="800000"/>
            <a:headEnd/>
            <a:tailEnd/>
          </a:ln>
        </p:spPr>
        <p:txBody>
          <a:bodyPr>
            <a:spAutoFit/>
          </a:bodyPr>
          <a:lstStyle/>
          <a:p>
            <a:pPr>
              <a:lnSpc>
                <a:spcPct val="125000"/>
              </a:lnSpc>
              <a:defRPr/>
            </a:pPr>
            <a:r>
              <a:rPr lang="zh-CN" altLang="en-US" sz="2400" b="1" dirty="0">
                <a:latin typeface="宋体" pitchFamily="2" charset="-122"/>
              </a:rPr>
              <a:t>    数字滤波器在</a:t>
            </a:r>
            <a:r>
              <a:rPr lang="en-US" altLang="zh-CN" sz="2400" b="1" i="1" dirty="0">
                <a:latin typeface="Symbol" pitchFamily="18" charset="2"/>
              </a:rPr>
              <a:t>W</a:t>
            </a:r>
            <a:r>
              <a:rPr lang="zh-CN" altLang="en-US" sz="2400" b="1" dirty="0">
                <a:latin typeface="宋体" pitchFamily="2" charset="-122"/>
              </a:rPr>
              <a:t>点的频率响应和模拟滤波器在</a:t>
            </a:r>
            <a:r>
              <a:rPr lang="en-US" altLang="zh-CN" sz="2400" b="1" i="1" dirty="0">
                <a:latin typeface="Symbol" pitchFamily="18" charset="2"/>
              </a:rPr>
              <a:t>w </a:t>
            </a:r>
            <a:r>
              <a:rPr lang="zh-CN" altLang="en-US" sz="2400" b="1" dirty="0">
                <a:latin typeface="宋体" pitchFamily="2" charset="-122"/>
              </a:rPr>
              <a:t>点的频率响应只差一个常数因子</a:t>
            </a:r>
            <a:r>
              <a:rPr lang="en-US" altLang="zh-CN" sz="2400" b="1" dirty="0">
                <a:solidFill>
                  <a:srgbClr val="FF0000"/>
                </a:solidFill>
                <a:latin typeface="+mj-lt"/>
              </a:rPr>
              <a:t>1/</a:t>
            </a:r>
            <a:r>
              <a:rPr lang="en-US" altLang="zh-CN" sz="2400" b="1" i="1" dirty="0">
                <a:solidFill>
                  <a:srgbClr val="FF0000"/>
                </a:solidFill>
                <a:latin typeface="+mj-lt"/>
              </a:rPr>
              <a:t>T</a:t>
            </a:r>
          </a:p>
        </p:txBody>
      </p:sp>
      <p:sp>
        <p:nvSpPr>
          <p:cNvPr id="10" name="TextBox 9">
            <a:extLst>
              <a:ext uri="{FF2B5EF4-FFF2-40B4-BE49-F238E27FC236}">
                <a16:creationId xmlns:a16="http://schemas.microsoft.com/office/drawing/2014/main" id="{2A22A3A9-D63D-4709-9825-9280EAB4D6CA}"/>
              </a:ext>
            </a:extLst>
          </p:cNvPr>
          <p:cNvSpPr txBox="1">
            <a:spLocks noChangeArrowheads="1"/>
          </p:cNvSpPr>
          <p:nvPr/>
        </p:nvSpPr>
        <p:spPr bwMode="auto">
          <a:xfrm>
            <a:off x="762000" y="3048000"/>
            <a:ext cx="6781800" cy="461963"/>
          </a:xfrm>
          <a:prstGeom prst="rect">
            <a:avLst/>
          </a:prstGeom>
          <a:noFill/>
          <a:ln w="9525">
            <a:noFill/>
            <a:miter lim="800000"/>
            <a:headEnd/>
            <a:tailEnd/>
          </a:ln>
        </p:spPr>
        <p:txBody>
          <a:bodyPr>
            <a:spAutoFit/>
          </a:bodyPr>
          <a:lstStyle/>
          <a:p>
            <a:pPr>
              <a:buClr>
                <a:schemeClr val="bg2">
                  <a:lumMod val="60000"/>
                  <a:lumOff val="40000"/>
                </a:schemeClr>
              </a:buClr>
              <a:buFont typeface="Wingdings" pitchFamily="2" charset="2"/>
              <a:buChar char="Ø"/>
              <a:defRPr/>
            </a:pPr>
            <a:r>
              <a:rPr lang="zh-CN" altLang="en-US" sz="2400" b="1" dirty="0"/>
              <a:t> 如果模拟滤波器的频率响应是带限的，即</a:t>
            </a:r>
          </a:p>
        </p:txBody>
      </p:sp>
      <p:graphicFrame>
        <p:nvGraphicFramePr>
          <p:cNvPr id="11" name="Object 10">
            <a:extLst>
              <a:ext uri="{FF2B5EF4-FFF2-40B4-BE49-F238E27FC236}">
                <a16:creationId xmlns:a16="http://schemas.microsoft.com/office/drawing/2014/main" id="{7A816718-4758-4E7C-B334-5250205C4449}"/>
              </a:ext>
            </a:extLst>
          </p:cNvPr>
          <p:cNvGraphicFramePr>
            <a:graphicFrameLocks noChangeAspect="1"/>
          </p:cNvGraphicFramePr>
          <p:nvPr/>
        </p:nvGraphicFramePr>
        <p:xfrm>
          <a:off x="2786050" y="3513138"/>
          <a:ext cx="3335337" cy="606425"/>
        </p:xfrm>
        <a:graphic>
          <a:graphicData uri="http://schemas.openxmlformats.org/presentationml/2006/ole">
            <mc:AlternateContent xmlns:mc="http://schemas.openxmlformats.org/markup-compatibility/2006">
              <mc:Choice xmlns:v="urn:schemas-microsoft-com:vml" Requires="v">
                <p:oleObj spid="_x0000_s38222" name="Equation" r:id="rId9" imgW="33528000" imgH="6096000" progId="Equation.DSMT4">
                  <p:embed/>
                </p:oleObj>
              </mc:Choice>
              <mc:Fallback>
                <p:oleObj name="Equation" r:id="rId9" imgW="33528000" imgH="6096000" progId="Equation.DSMT4">
                  <p:embed/>
                  <p:pic>
                    <p:nvPicPr>
                      <p:cNvPr id="0" name="Picture 1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6050" y="3513138"/>
                        <a:ext cx="3335337" cy="6064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8">
            <a:extLst>
              <a:ext uri="{FF2B5EF4-FFF2-40B4-BE49-F238E27FC236}">
                <a16:creationId xmlns:a16="http://schemas.microsoft.com/office/drawing/2014/main" id="{AEE37B43-CB15-4EE2-8D45-312206DAB4CC}"/>
              </a:ext>
            </a:extLst>
          </p:cNvPr>
          <p:cNvSpPr txBox="1">
            <a:spLocks noChangeArrowheads="1"/>
          </p:cNvSpPr>
          <p:nvPr/>
        </p:nvSpPr>
        <p:spPr bwMode="auto">
          <a:xfrm>
            <a:off x="755650" y="2433638"/>
            <a:ext cx="6096000" cy="461962"/>
          </a:xfrm>
          <a:prstGeom prst="rect">
            <a:avLst/>
          </a:prstGeom>
          <a:noFill/>
          <a:ln w="9525">
            <a:noFill/>
            <a:miter lim="800000"/>
            <a:headEnd/>
            <a:tailEnd/>
          </a:ln>
        </p:spPr>
        <p:txBody>
          <a:bodyPr>
            <a:spAutoFit/>
          </a:bodyPr>
          <a:lstStyle/>
          <a:p>
            <a:pPr>
              <a:spcBef>
                <a:spcPct val="50000"/>
              </a:spcBef>
              <a:buClr>
                <a:schemeClr val="bg2">
                  <a:lumMod val="60000"/>
                  <a:lumOff val="40000"/>
                </a:schemeClr>
              </a:buClr>
              <a:buFont typeface="Wingdings" pitchFamily="2" charset="2"/>
              <a:buChar char="Ø"/>
              <a:defRPr/>
            </a:pPr>
            <a:r>
              <a:rPr lang="zh-CN" altLang="en-US" sz="2400" b="1" dirty="0"/>
              <a:t> 数字频率</a:t>
            </a:r>
            <a:r>
              <a:rPr lang="en-US" altLang="zh-CN" sz="2400" b="1" i="1" dirty="0">
                <a:latin typeface="Symbol" pitchFamily="18" charset="2"/>
              </a:rPr>
              <a:t>W</a:t>
            </a:r>
            <a:r>
              <a:rPr lang="zh-CN" altLang="en-US" sz="2400" b="1" dirty="0"/>
              <a:t>与模拟频率</a:t>
            </a:r>
            <a:r>
              <a:rPr lang="en-US" altLang="zh-CN" sz="2400" b="1" i="1" dirty="0">
                <a:latin typeface="Symbol" pitchFamily="18" charset="2"/>
              </a:rPr>
              <a:t>w</a:t>
            </a:r>
            <a:r>
              <a:rPr lang="zh-CN" altLang="en-US" sz="2400" b="1" dirty="0"/>
              <a:t>之间是</a:t>
            </a:r>
            <a:r>
              <a:rPr lang="zh-CN" altLang="en-US" sz="2400" b="1" dirty="0">
                <a:solidFill>
                  <a:srgbClr val="FF0000"/>
                </a:solidFill>
              </a:rPr>
              <a:t>线性</a:t>
            </a:r>
            <a:r>
              <a:rPr lang="zh-CN" altLang="en-US" sz="2400" b="1" dirty="0"/>
              <a:t>关系：</a:t>
            </a:r>
            <a:endParaRPr lang="zh-CN" altLang="en-US" sz="2800" b="1" i="1" dirty="0"/>
          </a:p>
        </p:txBody>
      </p:sp>
      <p:sp>
        <p:nvSpPr>
          <p:cNvPr id="13" name="Text Box 9">
            <a:extLst>
              <a:ext uri="{FF2B5EF4-FFF2-40B4-BE49-F238E27FC236}">
                <a16:creationId xmlns:a16="http://schemas.microsoft.com/office/drawing/2014/main" id="{8CB7DA73-0C7F-42F1-8D81-1B2D3C71770D}"/>
              </a:ext>
            </a:extLst>
          </p:cNvPr>
          <p:cNvSpPr txBox="1">
            <a:spLocks noChangeArrowheads="1"/>
          </p:cNvSpPr>
          <p:nvPr/>
        </p:nvSpPr>
        <p:spPr bwMode="auto">
          <a:xfrm>
            <a:off x="6767513" y="2376488"/>
            <a:ext cx="1524000" cy="519112"/>
          </a:xfrm>
          <a:prstGeom prst="rect">
            <a:avLst/>
          </a:prstGeom>
          <a:noFill/>
          <a:ln w="9525">
            <a:noFill/>
            <a:miter lim="800000"/>
            <a:headEnd/>
            <a:tailEnd/>
          </a:ln>
        </p:spPr>
        <p:txBody>
          <a:bodyPr>
            <a:spAutoFit/>
          </a:bodyPr>
          <a:lstStyle/>
          <a:p>
            <a:pPr>
              <a:spcBef>
                <a:spcPct val="50000"/>
              </a:spcBef>
              <a:defRPr/>
            </a:pPr>
            <a:r>
              <a:rPr lang="en-US" altLang="zh-CN" sz="2800" b="1" i="1" dirty="0">
                <a:solidFill>
                  <a:srgbClr val="FF0000"/>
                </a:solidFill>
                <a:latin typeface="Symbol" pitchFamily="18" charset="2"/>
              </a:rPr>
              <a:t>W</a:t>
            </a:r>
            <a:r>
              <a:rPr lang="en-US" altLang="zh-CN" sz="2800" b="1" dirty="0">
                <a:solidFill>
                  <a:srgbClr val="FF0000"/>
                </a:solidFill>
                <a:latin typeface="Symbol" pitchFamily="18" charset="2"/>
              </a:rPr>
              <a:t> =</a:t>
            </a:r>
            <a:r>
              <a:rPr lang="en-US" altLang="zh-CN" sz="2800" b="1" i="1" dirty="0" err="1">
                <a:solidFill>
                  <a:srgbClr val="FF0000"/>
                </a:solidFill>
                <a:latin typeface="Symbol" pitchFamily="18" charset="2"/>
              </a:rPr>
              <a:t>w</a:t>
            </a:r>
            <a:r>
              <a:rPr lang="en-US" altLang="zh-CN" sz="2800" b="1" i="1" dirty="0" err="1">
                <a:solidFill>
                  <a:srgbClr val="FF0000"/>
                </a:solidFill>
                <a:latin typeface="+mj-lt"/>
              </a:rPr>
              <a:t>T</a:t>
            </a:r>
            <a:endParaRPr lang="en-US" altLang="zh-CN" b="1" dirty="0">
              <a:solidFill>
                <a:srgbClr val="FF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slide(fromBottom)">
                                      <p:cBhvr>
                                        <p:cTn id="7" dur="5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blinds(horizontal)">
                                      <p:cBhvr>
                                        <p:cTn id="12" dur="500"/>
                                        <p:tgtEl>
                                          <p:spTgt spid="63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3493"/>
                                        </p:tgtEl>
                                        <p:attrNameLst>
                                          <p:attrName>style.visibility</p:attrName>
                                        </p:attrNameLst>
                                      </p:cBhvr>
                                      <p:to>
                                        <p:strVal val="visible"/>
                                      </p:to>
                                    </p:set>
                                    <p:animEffect transition="in" filter="blinds(horizontal)">
                                      <p:cBhvr>
                                        <p:cTn id="37" dur="500"/>
                                        <p:tgtEl>
                                          <p:spTgt spid="634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3494"/>
                                        </p:tgtEl>
                                        <p:attrNameLst>
                                          <p:attrName>style.visibility</p:attrName>
                                        </p:attrNameLst>
                                      </p:cBhvr>
                                      <p:to>
                                        <p:strVal val="visible"/>
                                      </p:to>
                                    </p:set>
                                    <p:animEffect transition="in" filter="blinds(horizontal)">
                                      <p:cBhvr>
                                        <p:cTn id="42" dur="500"/>
                                        <p:tgtEl>
                                          <p:spTgt spid="634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3495"/>
                                        </p:tgtEl>
                                        <p:attrNameLst>
                                          <p:attrName>style.visibility</p:attrName>
                                        </p:attrNameLst>
                                      </p:cBhvr>
                                      <p:to>
                                        <p:strVal val="visible"/>
                                      </p:to>
                                    </p:set>
                                    <p:animEffect transition="in" filter="blinds(horizontal)">
                                      <p:cBhvr>
                                        <p:cTn id="47" dur="5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5" grpId="0" autoUpdateAnimBg="0"/>
      <p:bldP spid="10" grpId="0"/>
      <p:bldP spid="12" grpId="0" autoUpdateAnimBg="0"/>
      <p:bldP spid="1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BC88707A-688A-4989-A7A1-82DC953A1CB1}"/>
              </a:ext>
            </a:extLst>
          </p:cNvPr>
          <p:cNvSpPr>
            <a:spLocks noGrp="1"/>
          </p:cNvSpPr>
          <p:nvPr>
            <p:ph idx="1"/>
          </p:nvPr>
        </p:nvSpPr>
        <p:spPr>
          <a:xfrm>
            <a:off x="457200" y="1524000"/>
            <a:ext cx="8229600" cy="3886200"/>
          </a:xfrm>
        </p:spPr>
        <p:txBody>
          <a:bodyPr/>
          <a:lstStyle/>
          <a:p>
            <a:pPr>
              <a:lnSpc>
                <a:spcPct val="150000"/>
              </a:lnSpc>
              <a:buClr>
                <a:schemeClr val="bg2">
                  <a:lumMod val="60000"/>
                  <a:lumOff val="40000"/>
                </a:schemeClr>
              </a:buClr>
              <a:buFont typeface="Wingdings" panose="05000000000000000000" pitchFamily="2" charset="2"/>
              <a:buChar char="Ø"/>
              <a:defRPr/>
            </a:pPr>
            <a:r>
              <a:rPr lang="zh-CN" altLang="en-US" sz="2800" dirty="0"/>
              <a:t>为了消除</a:t>
            </a:r>
            <a:r>
              <a:rPr lang="en-US" altLang="zh-CN" sz="2800" dirty="0"/>
              <a:t>1/</a:t>
            </a:r>
            <a:r>
              <a:rPr lang="en-US" altLang="zh-CN" sz="2800" i="1" dirty="0"/>
              <a:t>T</a:t>
            </a:r>
            <a:r>
              <a:rPr lang="zh-CN" altLang="en-US" sz="2800" dirty="0"/>
              <a:t>对数字滤波器频率响应的影响，实际设计中多采用以下的变换关系：</a:t>
            </a:r>
            <a:endParaRPr lang="en-US" altLang="zh-CN" sz="2800" dirty="0"/>
          </a:p>
          <a:p>
            <a:pPr>
              <a:lnSpc>
                <a:spcPct val="150000"/>
              </a:lnSpc>
              <a:defRPr/>
            </a:pPr>
            <a:endParaRPr lang="en-US" altLang="zh-CN" sz="2800" dirty="0"/>
          </a:p>
          <a:p>
            <a:pPr>
              <a:lnSpc>
                <a:spcPct val="150000"/>
              </a:lnSpc>
              <a:buFont typeface="Wingdings" panose="05000000000000000000" pitchFamily="2" charset="2"/>
              <a:buNone/>
              <a:defRPr/>
            </a:pPr>
            <a:r>
              <a:rPr lang="zh-CN" altLang="en-US" sz="2800" dirty="0"/>
              <a:t>    </a:t>
            </a:r>
            <a:endParaRPr lang="en-US" altLang="zh-CN" sz="2800" dirty="0"/>
          </a:p>
          <a:p>
            <a:pPr>
              <a:lnSpc>
                <a:spcPct val="150000"/>
              </a:lnSpc>
              <a:defRPr/>
            </a:pPr>
            <a:endParaRPr lang="zh-CN" altLang="en-US" sz="2800" dirty="0"/>
          </a:p>
        </p:txBody>
      </p:sp>
      <p:graphicFrame>
        <p:nvGraphicFramePr>
          <p:cNvPr id="60420" name="Object 4">
            <a:extLst>
              <a:ext uri="{FF2B5EF4-FFF2-40B4-BE49-F238E27FC236}">
                <a16:creationId xmlns:a16="http://schemas.microsoft.com/office/drawing/2014/main" id="{ABFEAC7D-A3CA-4AA4-8924-88D3210F59F8}"/>
              </a:ext>
            </a:extLst>
          </p:cNvPr>
          <p:cNvGraphicFramePr>
            <a:graphicFrameLocks noChangeAspect="1"/>
          </p:cNvGraphicFramePr>
          <p:nvPr/>
        </p:nvGraphicFramePr>
        <p:xfrm>
          <a:off x="3276600" y="3000375"/>
          <a:ext cx="2244725" cy="504825"/>
        </p:xfrm>
        <a:graphic>
          <a:graphicData uri="http://schemas.openxmlformats.org/presentationml/2006/ole">
            <mc:AlternateContent xmlns:mc="http://schemas.openxmlformats.org/markup-compatibility/2006">
              <mc:Choice xmlns:v="urn:schemas-microsoft-com:vml" Requires="v">
                <p:oleObj spid="_x0000_s39117" name="Equation" r:id="rId3" imgW="21640800" imgH="4876800" progId="Equation.DSMT4">
                  <p:embed/>
                </p:oleObj>
              </mc:Choice>
              <mc:Fallback>
                <p:oleObj name="Equation" r:id="rId3" imgW="21640800" imgH="4876800" progId="Equation.DSMT4">
                  <p:embed/>
                  <p:pic>
                    <p:nvPicPr>
                      <p:cNvPr id="0" name="Picture 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00375"/>
                        <a:ext cx="2244725"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5">
            <a:extLst>
              <a:ext uri="{FF2B5EF4-FFF2-40B4-BE49-F238E27FC236}">
                <a16:creationId xmlns:a16="http://schemas.microsoft.com/office/drawing/2014/main" id="{343DD4CC-E689-4A5C-8BBD-1569EF746087}"/>
              </a:ext>
            </a:extLst>
          </p:cNvPr>
          <p:cNvSpPr txBox="1">
            <a:spLocks noChangeArrowheads="1"/>
          </p:cNvSpPr>
          <p:nvPr/>
        </p:nvSpPr>
        <p:spPr bwMode="auto">
          <a:xfrm>
            <a:off x="1063625" y="3667125"/>
            <a:ext cx="388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则频率响应无混叠时</a:t>
            </a:r>
          </a:p>
        </p:txBody>
      </p:sp>
      <p:graphicFrame>
        <p:nvGraphicFramePr>
          <p:cNvPr id="7" name="Object 6">
            <a:extLst>
              <a:ext uri="{FF2B5EF4-FFF2-40B4-BE49-F238E27FC236}">
                <a16:creationId xmlns:a16="http://schemas.microsoft.com/office/drawing/2014/main" id="{14D53CE3-6B9F-424E-8324-BCA2DEBCE6D7}"/>
              </a:ext>
            </a:extLst>
          </p:cNvPr>
          <p:cNvGraphicFramePr>
            <a:graphicFrameLocks noChangeAspect="1"/>
          </p:cNvGraphicFramePr>
          <p:nvPr/>
        </p:nvGraphicFramePr>
        <p:xfrm>
          <a:off x="2895600" y="4217988"/>
          <a:ext cx="3794125" cy="582612"/>
        </p:xfrm>
        <a:graphic>
          <a:graphicData uri="http://schemas.openxmlformats.org/presentationml/2006/ole">
            <mc:AlternateContent xmlns:mc="http://schemas.openxmlformats.org/markup-compatibility/2006">
              <mc:Choice xmlns:v="urn:schemas-microsoft-com:vml" Requires="v">
                <p:oleObj spid="_x0000_s39118" name="Equation" r:id="rId5" imgW="39624000" imgH="6096000" progId="Equation.DSMT4">
                  <p:embed/>
                </p:oleObj>
              </mc:Choice>
              <mc:Fallback>
                <p:oleObj name="Equation" r:id="rId5" imgW="39624000" imgH="6096000" progId="Equation.DSMT4">
                  <p:embed/>
                  <p:pic>
                    <p:nvPicPr>
                      <p:cNvPr id="0" name="Picture 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4217988"/>
                        <a:ext cx="3794125" cy="5826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3">
            <a:extLst>
              <a:ext uri="{FF2B5EF4-FFF2-40B4-BE49-F238E27FC236}">
                <a16:creationId xmlns:a16="http://schemas.microsoft.com/office/drawing/2014/main" id="{29CF5351-7756-46D8-A30E-4E0A36BC84CE}"/>
              </a:ext>
            </a:extLst>
          </p:cNvPr>
          <p:cNvSpPr txBox="1">
            <a:spLocks noChangeArrowheads="1"/>
          </p:cNvSpPr>
          <p:nvPr/>
        </p:nvSpPr>
        <p:spPr bwMode="auto">
          <a:xfrm>
            <a:off x="392113" y="609600"/>
            <a:ext cx="7924800" cy="584200"/>
          </a:xfrm>
          <a:prstGeom prst="rect">
            <a:avLst/>
          </a:prstGeom>
          <a:noFill/>
          <a:ln w="9525">
            <a:noFill/>
            <a:miter lim="800000"/>
            <a:headEnd/>
            <a:tailEnd/>
          </a:ln>
        </p:spPr>
        <p:txBody>
          <a:bodyPr>
            <a:spAutoFit/>
          </a:bodyPr>
          <a:lstStyle/>
          <a:p>
            <a:pPr>
              <a:spcBef>
                <a:spcPct val="50000"/>
              </a:spcBef>
              <a:buFontTx/>
              <a:buBlip>
                <a:blip r:embed="rId7"/>
              </a:buBlip>
              <a:defRPr/>
            </a:pPr>
            <a:r>
              <a:rPr lang="zh-CN" altLang="en-US" sz="3200" b="1" i="1" dirty="0">
                <a:solidFill>
                  <a:schemeClr val="bg2">
                    <a:lumMod val="60000"/>
                    <a:lumOff val="40000"/>
                  </a:schemeClr>
                </a:solidFill>
              </a:rPr>
              <a:t> </a:t>
            </a:r>
            <a:r>
              <a:rPr lang="zh-CN" altLang="en-US" sz="3200" b="1" dirty="0">
                <a:solidFill>
                  <a:schemeClr val="bg2">
                    <a:lumMod val="60000"/>
                    <a:lumOff val="40000"/>
                  </a:schemeClr>
                </a:solidFill>
              </a:rPr>
              <a:t>频率响应间的变换关系</a:t>
            </a:r>
            <a:endParaRPr lang="zh-CN" altLang="en-US" sz="3200" b="1" dirty="0">
              <a:solidFill>
                <a:schemeClr val="bg2">
                  <a:lumMod val="60000"/>
                  <a:lumOff val="40000"/>
                </a:schemeClr>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blinds(horizontal)">
                                      <p:cBhvr>
                                        <p:cTn id="12" dur="500"/>
                                        <p:tgtEl>
                                          <p:spTgt spid="60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39">
            <a:extLst>
              <a:ext uri="{FF2B5EF4-FFF2-40B4-BE49-F238E27FC236}">
                <a16:creationId xmlns:a16="http://schemas.microsoft.com/office/drawing/2014/main" id="{0CDA620C-9AC9-4E0D-B31F-E1431D60F715}"/>
              </a:ext>
            </a:extLst>
          </p:cNvPr>
          <p:cNvSpPr>
            <a:spLocks noChangeArrowheads="1"/>
          </p:cNvSpPr>
          <p:nvPr/>
        </p:nvSpPr>
        <p:spPr bwMode="auto">
          <a:xfrm>
            <a:off x="2884488" y="4548188"/>
            <a:ext cx="3462337" cy="1460500"/>
          </a:xfrm>
          <a:prstGeom prst="roundRect">
            <a:avLst>
              <a:gd name="adj" fmla="val 16667"/>
            </a:avLst>
          </a:prstGeom>
          <a:solidFill>
            <a:srgbClr val="CCFFFF">
              <a:alpha val="65097"/>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4" name="AutoShape 15">
            <a:extLst>
              <a:ext uri="{FF2B5EF4-FFF2-40B4-BE49-F238E27FC236}">
                <a16:creationId xmlns:a16="http://schemas.microsoft.com/office/drawing/2014/main" id="{8E1329BC-375E-455F-B9EA-F9A1B3CD7B1E}"/>
              </a:ext>
            </a:extLst>
          </p:cNvPr>
          <p:cNvSpPr>
            <a:spLocks noChangeArrowheads="1"/>
          </p:cNvSpPr>
          <p:nvPr/>
        </p:nvSpPr>
        <p:spPr bwMode="auto">
          <a:xfrm>
            <a:off x="2943225" y="2081213"/>
            <a:ext cx="3333750" cy="1449387"/>
          </a:xfrm>
          <a:prstGeom prst="roundRect">
            <a:avLst>
              <a:gd name="adj" fmla="val 16667"/>
            </a:avLst>
          </a:prstGeom>
          <a:solidFill>
            <a:srgbClr val="CCFFFF">
              <a:alpha val="65097"/>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5">
            <a:extLst>
              <a:ext uri="{FF2B5EF4-FFF2-40B4-BE49-F238E27FC236}">
                <a16:creationId xmlns:a16="http://schemas.microsoft.com/office/drawing/2014/main" id="{B4F8233B-45F5-412F-9925-A7CED3906A2C}"/>
              </a:ext>
            </a:extLst>
          </p:cNvPr>
          <p:cNvGrpSpPr>
            <a:grpSpLocks/>
          </p:cNvGrpSpPr>
          <p:nvPr/>
        </p:nvGrpSpPr>
        <p:grpSpPr bwMode="auto">
          <a:xfrm>
            <a:off x="447675" y="1889125"/>
            <a:ext cx="8289925" cy="1770063"/>
            <a:chOff x="0" y="0"/>
            <a:chExt cx="5222" cy="1115"/>
          </a:xfrm>
        </p:grpSpPr>
        <p:sp>
          <p:nvSpPr>
            <p:cNvPr id="4113" name="Text Box 16">
              <a:extLst>
                <a:ext uri="{FF2B5EF4-FFF2-40B4-BE49-F238E27FC236}">
                  <a16:creationId xmlns:a16="http://schemas.microsoft.com/office/drawing/2014/main" id="{655F6D43-B4BE-4D03-ABE3-53AA433DD5CC}"/>
                </a:ext>
              </a:extLst>
            </p:cNvPr>
            <p:cNvSpPr txBox="1">
              <a:spLocks noChangeArrowheads="1"/>
            </p:cNvSpPr>
            <p:nvPr/>
          </p:nvSpPr>
          <p:spPr bwMode="auto">
            <a:xfrm>
              <a:off x="0" y="412"/>
              <a:ext cx="7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Symbol" panose="05050102010706020507" pitchFamily="18" charset="2"/>
                </a:rPr>
                <a:t>W</a:t>
              </a:r>
              <a:r>
                <a:rPr lang="en-US" altLang="zh-CN" sz="2800" b="1" baseline="-25000">
                  <a:solidFill>
                    <a:srgbClr val="FF0000"/>
                  </a:solidFill>
                </a:rPr>
                <a:t>p</a:t>
              </a:r>
              <a:r>
                <a:rPr lang="en-US" altLang="zh-CN" sz="2800" b="1">
                  <a:solidFill>
                    <a:srgbClr val="FF0000"/>
                  </a:solidFill>
                </a:rPr>
                <a:t>,</a:t>
              </a:r>
              <a:r>
                <a:rPr lang="en-US" altLang="zh-CN" sz="2800" b="1" i="1">
                  <a:solidFill>
                    <a:srgbClr val="FF0000"/>
                  </a:solidFill>
                  <a:latin typeface="Symbol" panose="05050102010706020507" pitchFamily="18" charset="2"/>
                </a:rPr>
                <a:t>W</a:t>
              </a:r>
              <a:r>
                <a:rPr lang="en-US" altLang="zh-CN" sz="2800" b="1" baseline="-25000">
                  <a:solidFill>
                    <a:srgbClr val="FF0000"/>
                  </a:solidFill>
                </a:rPr>
                <a:t>s</a:t>
              </a:r>
            </a:p>
          </p:txBody>
        </p:sp>
        <p:sp>
          <p:nvSpPr>
            <p:cNvPr id="4114" name="Text Box 17">
              <a:extLst>
                <a:ext uri="{FF2B5EF4-FFF2-40B4-BE49-F238E27FC236}">
                  <a16:creationId xmlns:a16="http://schemas.microsoft.com/office/drawing/2014/main" id="{987F5ECC-ADE9-4A77-B406-7FC065E93011}"/>
                </a:ext>
              </a:extLst>
            </p:cNvPr>
            <p:cNvSpPr txBox="1">
              <a:spLocks noChangeArrowheads="1"/>
            </p:cNvSpPr>
            <p:nvPr/>
          </p:nvSpPr>
          <p:spPr bwMode="auto">
            <a:xfrm>
              <a:off x="1608" y="412"/>
              <a:ext cx="7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Symbol" panose="05050102010706020507" pitchFamily="18" charset="2"/>
                </a:rPr>
                <a:t>w</a:t>
              </a:r>
              <a:r>
                <a:rPr lang="en-US" altLang="zh-CN" sz="2800" b="1" baseline="-25000">
                  <a:solidFill>
                    <a:srgbClr val="FF0000"/>
                  </a:solidFill>
                </a:rPr>
                <a:t>p</a:t>
              </a:r>
              <a:r>
                <a:rPr lang="en-US" altLang="zh-CN" sz="2800" b="1">
                  <a:solidFill>
                    <a:srgbClr val="FF0000"/>
                  </a:solidFill>
                </a:rPr>
                <a:t>,</a:t>
              </a:r>
              <a:r>
                <a:rPr lang="en-US" altLang="zh-CN" sz="2800" b="1" i="1">
                  <a:solidFill>
                    <a:srgbClr val="FF0000"/>
                  </a:solidFill>
                  <a:latin typeface="Symbol" panose="05050102010706020507" pitchFamily="18" charset="2"/>
                </a:rPr>
                <a:t>w</a:t>
              </a:r>
              <a:r>
                <a:rPr lang="en-US" altLang="zh-CN" sz="2800" b="1" baseline="-25000">
                  <a:solidFill>
                    <a:srgbClr val="FF0000"/>
                  </a:solidFill>
                </a:rPr>
                <a:t>s</a:t>
              </a:r>
            </a:p>
          </p:txBody>
        </p:sp>
        <p:sp>
          <p:nvSpPr>
            <p:cNvPr id="4115" name="Text Box 18">
              <a:extLst>
                <a:ext uri="{FF2B5EF4-FFF2-40B4-BE49-F238E27FC236}">
                  <a16:creationId xmlns:a16="http://schemas.microsoft.com/office/drawing/2014/main" id="{4B7753CF-1CF9-4D1D-945F-16C7EE2EED64}"/>
                </a:ext>
              </a:extLst>
            </p:cNvPr>
            <p:cNvSpPr txBox="1">
              <a:spLocks noChangeArrowheads="1"/>
            </p:cNvSpPr>
            <p:nvPr/>
          </p:nvSpPr>
          <p:spPr bwMode="auto">
            <a:xfrm>
              <a:off x="3168" y="412"/>
              <a:ext cx="554" cy="327"/>
            </a:xfrm>
            <a:prstGeom prst="rect">
              <a:avLst/>
            </a:prstGeom>
            <a:noFill/>
            <a:ln w="9525">
              <a:noFill/>
              <a:miter lim="800000"/>
              <a:headEnd/>
              <a:tailEnd/>
            </a:ln>
          </p:spPr>
          <p:txBody>
            <a:bodyPr>
              <a:spAutoFit/>
            </a:bodyPr>
            <a:lstStyle/>
            <a:p>
              <a:pPr>
                <a:spcBef>
                  <a:spcPct val="50000"/>
                </a:spcBef>
                <a:defRPr/>
              </a:pPr>
              <a:r>
                <a:rPr lang="en-US" altLang="zh-CN" sz="2800" b="1" i="1" dirty="0">
                  <a:solidFill>
                    <a:srgbClr val="FF0000"/>
                  </a:solidFill>
                  <a:latin typeface="+mj-lt"/>
                </a:rPr>
                <a:t>H</a:t>
              </a:r>
              <a:r>
                <a:rPr lang="en-US" altLang="zh-CN" sz="2800" b="1" dirty="0">
                  <a:solidFill>
                    <a:srgbClr val="FF0000"/>
                  </a:solidFill>
                  <a:latin typeface="+mj-lt"/>
                </a:rPr>
                <a:t>(</a:t>
              </a:r>
              <a:r>
                <a:rPr lang="en-US" altLang="zh-CN" sz="2800" b="1" i="1" dirty="0">
                  <a:solidFill>
                    <a:srgbClr val="FF0000"/>
                  </a:solidFill>
                  <a:latin typeface="+mj-lt"/>
                </a:rPr>
                <a:t>s</a:t>
              </a:r>
              <a:r>
                <a:rPr lang="en-US" altLang="zh-CN" sz="2800" b="1" dirty="0">
                  <a:solidFill>
                    <a:srgbClr val="FF0000"/>
                  </a:solidFill>
                  <a:latin typeface="+mj-lt"/>
                </a:rPr>
                <a:t>)</a:t>
              </a:r>
            </a:p>
          </p:txBody>
        </p:sp>
        <p:sp>
          <p:nvSpPr>
            <p:cNvPr id="4116" name="Text Box 19">
              <a:extLst>
                <a:ext uri="{FF2B5EF4-FFF2-40B4-BE49-F238E27FC236}">
                  <a16:creationId xmlns:a16="http://schemas.microsoft.com/office/drawing/2014/main" id="{BDDCA87B-CAB8-4831-9CD7-7F25D5969EED}"/>
                </a:ext>
              </a:extLst>
            </p:cNvPr>
            <p:cNvSpPr txBox="1">
              <a:spLocks noChangeArrowheads="1"/>
            </p:cNvSpPr>
            <p:nvPr/>
          </p:nvSpPr>
          <p:spPr bwMode="auto">
            <a:xfrm>
              <a:off x="4668" y="412"/>
              <a:ext cx="554" cy="327"/>
            </a:xfrm>
            <a:prstGeom prst="rect">
              <a:avLst/>
            </a:prstGeom>
            <a:noFill/>
            <a:ln w="9525">
              <a:noFill/>
              <a:miter lim="800000"/>
              <a:headEnd/>
              <a:tailEnd/>
            </a:ln>
          </p:spPr>
          <p:txBody>
            <a:bodyPr>
              <a:spAutoFit/>
            </a:bodyPr>
            <a:lstStyle/>
            <a:p>
              <a:pPr>
                <a:spcBef>
                  <a:spcPct val="50000"/>
                </a:spcBef>
                <a:defRPr/>
              </a:pPr>
              <a:r>
                <a:rPr lang="en-US" altLang="zh-CN" sz="2800" b="1" i="1" dirty="0">
                  <a:solidFill>
                    <a:srgbClr val="FF0000"/>
                  </a:solidFill>
                  <a:latin typeface="+mj-lt"/>
                </a:rPr>
                <a:t>H</a:t>
              </a:r>
              <a:r>
                <a:rPr lang="en-US" altLang="zh-CN" sz="2800" b="1" dirty="0">
                  <a:solidFill>
                    <a:srgbClr val="FF0000"/>
                  </a:solidFill>
                  <a:latin typeface="+mj-lt"/>
                </a:rPr>
                <a:t>(</a:t>
              </a:r>
              <a:r>
                <a:rPr lang="en-US" altLang="zh-CN" sz="2800" b="1" i="1" dirty="0">
                  <a:solidFill>
                    <a:srgbClr val="FF0000"/>
                  </a:solidFill>
                  <a:latin typeface="+mj-lt"/>
                </a:rPr>
                <a:t>z</a:t>
              </a:r>
              <a:r>
                <a:rPr lang="en-US" altLang="zh-CN" sz="2800" b="1" dirty="0">
                  <a:solidFill>
                    <a:srgbClr val="FF0000"/>
                  </a:solidFill>
                  <a:latin typeface="+mj-lt"/>
                </a:rPr>
                <a:t>)</a:t>
              </a:r>
            </a:p>
          </p:txBody>
        </p:sp>
        <p:sp>
          <p:nvSpPr>
            <p:cNvPr id="4117" name="Line 20">
              <a:extLst>
                <a:ext uri="{FF2B5EF4-FFF2-40B4-BE49-F238E27FC236}">
                  <a16:creationId xmlns:a16="http://schemas.microsoft.com/office/drawing/2014/main" id="{02F6B1BB-D7B7-4298-AF9E-C12A3D34231C}"/>
                </a:ext>
              </a:extLst>
            </p:cNvPr>
            <p:cNvSpPr>
              <a:spLocks noChangeShapeType="1"/>
            </p:cNvSpPr>
            <p:nvPr/>
          </p:nvSpPr>
          <p:spPr bwMode="auto">
            <a:xfrm>
              <a:off x="684" y="592"/>
              <a:ext cx="864"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118" name="Line 21">
              <a:extLst>
                <a:ext uri="{FF2B5EF4-FFF2-40B4-BE49-F238E27FC236}">
                  <a16:creationId xmlns:a16="http://schemas.microsoft.com/office/drawing/2014/main" id="{95557730-5BEE-4698-B38E-2B66DB3E4DF4}"/>
                </a:ext>
              </a:extLst>
            </p:cNvPr>
            <p:cNvSpPr>
              <a:spLocks noChangeShapeType="1"/>
            </p:cNvSpPr>
            <p:nvPr/>
          </p:nvSpPr>
          <p:spPr bwMode="auto">
            <a:xfrm>
              <a:off x="2304" y="592"/>
              <a:ext cx="864"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119" name="Line 22">
              <a:extLst>
                <a:ext uri="{FF2B5EF4-FFF2-40B4-BE49-F238E27FC236}">
                  <a16:creationId xmlns:a16="http://schemas.microsoft.com/office/drawing/2014/main" id="{E6381111-DAC7-44C4-8B06-684E98D7A727}"/>
                </a:ext>
              </a:extLst>
            </p:cNvPr>
            <p:cNvSpPr>
              <a:spLocks noChangeShapeType="1"/>
            </p:cNvSpPr>
            <p:nvPr/>
          </p:nvSpPr>
          <p:spPr bwMode="auto">
            <a:xfrm>
              <a:off x="3708" y="592"/>
              <a:ext cx="864"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120" name="Text Box 23">
              <a:extLst>
                <a:ext uri="{FF2B5EF4-FFF2-40B4-BE49-F238E27FC236}">
                  <a16:creationId xmlns:a16="http://schemas.microsoft.com/office/drawing/2014/main" id="{D96C00FB-693A-4C50-A12D-BE58BA99AAB7}"/>
                </a:ext>
              </a:extLst>
            </p:cNvPr>
            <p:cNvSpPr txBox="1">
              <a:spLocks noChangeArrowheads="1"/>
            </p:cNvSpPr>
            <p:nvPr/>
          </p:nvSpPr>
          <p:spPr bwMode="auto">
            <a:xfrm>
              <a:off x="780" y="292"/>
              <a:ext cx="66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频率</a:t>
              </a:r>
            </a:p>
            <a:p>
              <a:pPr algn="ctr" eaLnBrk="1" hangingPunct="1">
                <a:spcBef>
                  <a:spcPct val="50000"/>
                </a:spcBef>
              </a:pPr>
              <a:r>
                <a:rPr lang="zh-CN" altLang="en-US" sz="2400" b="1"/>
                <a:t>转换</a:t>
              </a:r>
            </a:p>
          </p:txBody>
        </p:sp>
        <p:sp>
          <p:nvSpPr>
            <p:cNvPr id="4121" name="Text Box 24">
              <a:extLst>
                <a:ext uri="{FF2B5EF4-FFF2-40B4-BE49-F238E27FC236}">
                  <a16:creationId xmlns:a16="http://schemas.microsoft.com/office/drawing/2014/main" id="{12FA05DB-FDDE-497B-BF62-5116D9368A3D}"/>
                </a:ext>
              </a:extLst>
            </p:cNvPr>
            <p:cNvSpPr txBox="1">
              <a:spLocks noChangeArrowheads="1"/>
            </p:cNvSpPr>
            <p:nvPr/>
          </p:nvSpPr>
          <p:spPr bwMode="auto">
            <a:xfrm>
              <a:off x="2112" y="292"/>
              <a:ext cx="104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设计模拟</a:t>
              </a:r>
            </a:p>
            <a:p>
              <a:pPr algn="ctr" eaLnBrk="1" hangingPunct="1">
                <a:spcBef>
                  <a:spcPct val="50000"/>
                </a:spcBef>
              </a:pPr>
              <a:r>
                <a:rPr lang="zh-CN" altLang="en-US" sz="2400" b="1"/>
                <a:t>滤波器</a:t>
              </a:r>
            </a:p>
          </p:txBody>
        </p:sp>
        <p:sp>
          <p:nvSpPr>
            <p:cNvPr id="4122" name="Rectangle 25">
              <a:extLst>
                <a:ext uri="{FF2B5EF4-FFF2-40B4-BE49-F238E27FC236}">
                  <a16:creationId xmlns:a16="http://schemas.microsoft.com/office/drawing/2014/main" id="{05AA82FB-1728-4DB9-B876-195298C6F4AE}"/>
                </a:ext>
              </a:extLst>
            </p:cNvPr>
            <p:cNvSpPr>
              <a:spLocks noChangeArrowheads="1"/>
            </p:cNvSpPr>
            <p:nvPr/>
          </p:nvSpPr>
          <p:spPr bwMode="auto">
            <a:xfrm>
              <a:off x="3696" y="0"/>
              <a:ext cx="88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脉冲响应不变法</a:t>
              </a:r>
            </a:p>
          </p:txBody>
        </p:sp>
        <p:sp>
          <p:nvSpPr>
            <p:cNvPr id="4123" name="Text Box 26">
              <a:extLst>
                <a:ext uri="{FF2B5EF4-FFF2-40B4-BE49-F238E27FC236}">
                  <a16:creationId xmlns:a16="http://schemas.microsoft.com/office/drawing/2014/main" id="{AA11C53D-143D-451F-8AEC-F311D4AB6BAF}"/>
                </a:ext>
              </a:extLst>
            </p:cNvPr>
            <p:cNvSpPr txBox="1">
              <a:spLocks noChangeArrowheads="1"/>
            </p:cNvSpPr>
            <p:nvPr/>
          </p:nvSpPr>
          <p:spPr bwMode="auto">
            <a:xfrm>
              <a:off x="3600" y="592"/>
              <a:ext cx="114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双线性</a:t>
              </a:r>
            </a:p>
            <a:p>
              <a:pPr algn="ctr" eaLnBrk="1" hangingPunct="1"/>
              <a:r>
                <a:rPr lang="zh-CN" altLang="en-US" sz="2400" b="1"/>
                <a:t>变换法</a:t>
              </a:r>
            </a:p>
          </p:txBody>
        </p:sp>
      </p:grpSp>
      <p:sp>
        <p:nvSpPr>
          <p:cNvPr id="10257" name="Text Box 27">
            <a:extLst>
              <a:ext uri="{FF2B5EF4-FFF2-40B4-BE49-F238E27FC236}">
                <a16:creationId xmlns:a16="http://schemas.microsoft.com/office/drawing/2014/main" id="{D7BFC570-9DDC-4A16-A725-1AF0C4DAEBF9}"/>
              </a:ext>
            </a:extLst>
          </p:cNvPr>
          <p:cNvSpPr txBox="1">
            <a:spLocks noChangeArrowheads="1"/>
          </p:cNvSpPr>
          <p:nvPr/>
        </p:nvSpPr>
        <p:spPr bwMode="auto">
          <a:xfrm>
            <a:off x="400050" y="4924425"/>
            <a:ext cx="118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Symbol" panose="05050102010706020507" pitchFamily="18" charset="2"/>
              </a:rPr>
              <a:t>w</a:t>
            </a:r>
            <a:r>
              <a:rPr lang="en-US" altLang="zh-CN" sz="2800" b="1" baseline="-25000">
                <a:solidFill>
                  <a:srgbClr val="FF0000"/>
                </a:solidFill>
              </a:rPr>
              <a:t>p</a:t>
            </a:r>
            <a:r>
              <a:rPr lang="en-US" altLang="zh-CN" sz="2800" b="1">
                <a:solidFill>
                  <a:srgbClr val="FF0000"/>
                </a:solidFill>
              </a:rPr>
              <a:t>,</a:t>
            </a:r>
            <a:r>
              <a:rPr lang="en-US" altLang="zh-CN" sz="2800" b="1" i="1">
                <a:solidFill>
                  <a:srgbClr val="FF0000"/>
                </a:solidFill>
                <a:latin typeface="Symbol" panose="05050102010706020507" pitchFamily="18" charset="2"/>
              </a:rPr>
              <a:t>w</a:t>
            </a:r>
            <a:r>
              <a:rPr lang="en-US" altLang="zh-CN" sz="2800" b="1" baseline="-25000">
                <a:solidFill>
                  <a:srgbClr val="FF0000"/>
                </a:solidFill>
              </a:rPr>
              <a:t>s</a:t>
            </a:r>
          </a:p>
        </p:txBody>
      </p:sp>
      <p:sp>
        <p:nvSpPr>
          <p:cNvPr id="10258" name="Text Box 28">
            <a:extLst>
              <a:ext uri="{FF2B5EF4-FFF2-40B4-BE49-F238E27FC236}">
                <a16:creationId xmlns:a16="http://schemas.microsoft.com/office/drawing/2014/main" id="{FEDBC847-2DBB-453B-98D9-14A91FC05E6D}"/>
              </a:ext>
            </a:extLst>
          </p:cNvPr>
          <p:cNvSpPr txBox="1">
            <a:spLocks noChangeArrowheads="1"/>
          </p:cNvSpPr>
          <p:nvPr/>
        </p:nvSpPr>
        <p:spPr bwMode="auto">
          <a:xfrm>
            <a:off x="7810500" y="4924425"/>
            <a:ext cx="879475" cy="519113"/>
          </a:xfrm>
          <a:prstGeom prst="rect">
            <a:avLst/>
          </a:prstGeom>
          <a:noFill/>
          <a:ln w="9525">
            <a:noFill/>
            <a:miter lim="800000"/>
            <a:headEnd/>
            <a:tailEnd/>
          </a:ln>
        </p:spPr>
        <p:txBody>
          <a:bodyPr>
            <a:spAutoFit/>
          </a:bodyPr>
          <a:lstStyle/>
          <a:p>
            <a:pPr>
              <a:spcBef>
                <a:spcPct val="50000"/>
              </a:spcBef>
              <a:defRPr/>
            </a:pPr>
            <a:r>
              <a:rPr lang="en-US" altLang="zh-CN" sz="2800" b="1" i="1" dirty="0">
                <a:solidFill>
                  <a:srgbClr val="FF0000"/>
                </a:solidFill>
                <a:latin typeface="+mj-lt"/>
              </a:rPr>
              <a:t>H</a:t>
            </a:r>
            <a:r>
              <a:rPr lang="en-US" altLang="zh-CN" sz="2800" b="1" dirty="0">
                <a:solidFill>
                  <a:srgbClr val="FF0000"/>
                </a:solidFill>
                <a:latin typeface="+mj-lt"/>
              </a:rPr>
              <a:t>(</a:t>
            </a:r>
            <a:r>
              <a:rPr lang="en-US" altLang="zh-CN" sz="2800" b="1" i="1" dirty="0">
                <a:solidFill>
                  <a:srgbClr val="FF0000"/>
                </a:solidFill>
                <a:latin typeface="+mj-lt"/>
              </a:rPr>
              <a:t>s</a:t>
            </a:r>
            <a:r>
              <a:rPr lang="en-US" altLang="zh-CN" sz="2800" b="1" dirty="0">
                <a:solidFill>
                  <a:srgbClr val="FF0000"/>
                </a:solidFill>
              </a:rPr>
              <a:t>)</a:t>
            </a:r>
          </a:p>
        </p:txBody>
      </p:sp>
      <p:sp>
        <p:nvSpPr>
          <p:cNvPr id="10259" name="Line 29">
            <a:extLst>
              <a:ext uri="{FF2B5EF4-FFF2-40B4-BE49-F238E27FC236}">
                <a16:creationId xmlns:a16="http://schemas.microsoft.com/office/drawing/2014/main" id="{F749D409-25A6-438A-AB88-BB0A47AA5EC9}"/>
              </a:ext>
            </a:extLst>
          </p:cNvPr>
          <p:cNvSpPr>
            <a:spLocks noChangeShapeType="1"/>
          </p:cNvSpPr>
          <p:nvPr/>
        </p:nvSpPr>
        <p:spPr bwMode="auto">
          <a:xfrm>
            <a:off x="1485900" y="5210175"/>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260" name="Line 30">
            <a:extLst>
              <a:ext uri="{FF2B5EF4-FFF2-40B4-BE49-F238E27FC236}">
                <a16:creationId xmlns:a16="http://schemas.microsoft.com/office/drawing/2014/main" id="{A45E7960-692D-43A7-B788-7F606D44FE02}"/>
              </a:ext>
            </a:extLst>
          </p:cNvPr>
          <p:cNvSpPr>
            <a:spLocks noChangeShapeType="1"/>
          </p:cNvSpPr>
          <p:nvPr/>
        </p:nvSpPr>
        <p:spPr bwMode="auto">
          <a:xfrm>
            <a:off x="3957638" y="5210175"/>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261" name="Line 31">
            <a:extLst>
              <a:ext uri="{FF2B5EF4-FFF2-40B4-BE49-F238E27FC236}">
                <a16:creationId xmlns:a16="http://schemas.microsoft.com/office/drawing/2014/main" id="{BA3689E6-88B9-405B-B814-9E275D10C0EC}"/>
              </a:ext>
            </a:extLst>
          </p:cNvPr>
          <p:cNvSpPr>
            <a:spLocks noChangeShapeType="1"/>
          </p:cNvSpPr>
          <p:nvPr/>
        </p:nvSpPr>
        <p:spPr bwMode="auto">
          <a:xfrm>
            <a:off x="6381750" y="5210175"/>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0262" name="Text Box 32">
            <a:extLst>
              <a:ext uri="{FF2B5EF4-FFF2-40B4-BE49-F238E27FC236}">
                <a16:creationId xmlns:a16="http://schemas.microsoft.com/office/drawing/2014/main" id="{5A6B35DF-7A7B-4180-A130-AD39B279D0ED}"/>
              </a:ext>
            </a:extLst>
          </p:cNvPr>
          <p:cNvSpPr txBox="1">
            <a:spLocks noChangeArrowheads="1"/>
          </p:cNvSpPr>
          <p:nvPr/>
        </p:nvSpPr>
        <p:spPr bwMode="auto">
          <a:xfrm>
            <a:off x="1681163" y="4724400"/>
            <a:ext cx="1047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6600"/>
                </a:solidFill>
              </a:rPr>
              <a:t>频率</a:t>
            </a:r>
          </a:p>
          <a:p>
            <a:pPr algn="ctr" eaLnBrk="1" hangingPunct="1">
              <a:spcBef>
                <a:spcPct val="50000"/>
              </a:spcBef>
            </a:pPr>
            <a:r>
              <a:rPr lang="zh-CN" altLang="en-US" sz="2400" b="1">
                <a:solidFill>
                  <a:srgbClr val="006600"/>
                </a:solidFill>
              </a:rPr>
              <a:t>变换</a:t>
            </a:r>
          </a:p>
        </p:txBody>
      </p:sp>
      <p:sp>
        <p:nvSpPr>
          <p:cNvPr id="10263" name="Text Box 33">
            <a:extLst>
              <a:ext uri="{FF2B5EF4-FFF2-40B4-BE49-F238E27FC236}">
                <a16:creationId xmlns:a16="http://schemas.microsoft.com/office/drawing/2014/main" id="{030A0B8B-6051-411C-8514-A631A12320BB}"/>
              </a:ext>
            </a:extLst>
          </p:cNvPr>
          <p:cNvSpPr txBox="1">
            <a:spLocks noChangeArrowheads="1"/>
          </p:cNvSpPr>
          <p:nvPr/>
        </p:nvSpPr>
        <p:spPr bwMode="auto">
          <a:xfrm>
            <a:off x="3695700" y="4724400"/>
            <a:ext cx="1809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0066"/>
                </a:solidFill>
              </a:rPr>
              <a:t>设计原型</a:t>
            </a:r>
          </a:p>
          <a:p>
            <a:pPr algn="ctr" eaLnBrk="1" hangingPunct="1">
              <a:spcBef>
                <a:spcPct val="50000"/>
              </a:spcBef>
            </a:pPr>
            <a:r>
              <a:rPr lang="zh-CN" altLang="en-US" sz="2400" b="1">
                <a:solidFill>
                  <a:srgbClr val="000066"/>
                </a:solidFill>
              </a:rPr>
              <a:t>低通滤波器</a:t>
            </a:r>
          </a:p>
        </p:txBody>
      </p:sp>
      <p:graphicFrame>
        <p:nvGraphicFramePr>
          <p:cNvPr id="10264" name="Object 24">
            <a:extLst>
              <a:ext uri="{FF2B5EF4-FFF2-40B4-BE49-F238E27FC236}">
                <a16:creationId xmlns:a16="http://schemas.microsoft.com/office/drawing/2014/main" id="{1409BAC3-C8F0-4DDF-B2CE-CF4CE4EF43F3}"/>
              </a:ext>
            </a:extLst>
          </p:cNvPr>
          <p:cNvGraphicFramePr>
            <a:graphicFrameLocks noChangeAspect="1"/>
          </p:cNvGraphicFramePr>
          <p:nvPr/>
        </p:nvGraphicFramePr>
        <p:xfrm>
          <a:off x="2908300" y="4943475"/>
          <a:ext cx="942975" cy="547688"/>
        </p:xfrm>
        <a:graphic>
          <a:graphicData uri="http://schemas.openxmlformats.org/presentationml/2006/ole">
            <mc:AlternateContent xmlns:mc="http://schemas.openxmlformats.org/markup-compatibility/2006">
              <mc:Choice xmlns:v="urn:schemas-microsoft-com:vml" Requires="v">
                <p:oleObj spid="_x0000_s4324" r:id="rId3" imgW="9448800" imgH="5486400" progId="Equation.3">
                  <p:embed/>
                </p:oleObj>
              </mc:Choice>
              <mc:Fallback>
                <p:oleObj r:id="rId3" imgW="9448800" imgH="5486400" progId="Equation.3">
                  <p:embed/>
                  <p:pic>
                    <p:nvPicPr>
                      <p:cNvPr id="0" name="Picture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8300" y="4943475"/>
                        <a:ext cx="94297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65" name="Object 25">
            <a:extLst>
              <a:ext uri="{FF2B5EF4-FFF2-40B4-BE49-F238E27FC236}">
                <a16:creationId xmlns:a16="http://schemas.microsoft.com/office/drawing/2014/main" id="{DF038DB8-A67D-415D-B47E-CE1777D51BF8}"/>
              </a:ext>
            </a:extLst>
          </p:cNvPr>
          <p:cNvGraphicFramePr>
            <a:graphicFrameLocks noChangeAspect="1"/>
          </p:cNvGraphicFramePr>
          <p:nvPr/>
        </p:nvGraphicFramePr>
        <p:xfrm>
          <a:off x="5392738" y="4973638"/>
          <a:ext cx="1003300" cy="487362"/>
        </p:xfrm>
        <a:graphic>
          <a:graphicData uri="http://schemas.openxmlformats.org/presentationml/2006/ole">
            <mc:AlternateContent xmlns:mc="http://schemas.openxmlformats.org/markup-compatibility/2006">
              <mc:Choice xmlns:v="urn:schemas-microsoft-com:vml" Requires="v">
                <p:oleObj spid="_x0000_s4325" r:id="rId5" imgW="10058400" imgH="4876800" progId="Equation.3">
                  <p:embed/>
                </p:oleObj>
              </mc:Choice>
              <mc:Fallback>
                <p:oleObj r:id="rId5" imgW="10058400" imgH="4876800" progId="Equation.3">
                  <p:embed/>
                  <p:pic>
                    <p:nvPicPr>
                      <p:cNvPr id="0"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2738" y="4973638"/>
                        <a:ext cx="10033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6" name="Text Box 36">
            <a:extLst>
              <a:ext uri="{FF2B5EF4-FFF2-40B4-BE49-F238E27FC236}">
                <a16:creationId xmlns:a16="http://schemas.microsoft.com/office/drawing/2014/main" id="{5BE37193-2C9C-486A-B34D-2A81045C0BBB}"/>
              </a:ext>
            </a:extLst>
          </p:cNvPr>
          <p:cNvSpPr txBox="1">
            <a:spLocks noChangeArrowheads="1"/>
          </p:cNvSpPr>
          <p:nvPr/>
        </p:nvSpPr>
        <p:spPr bwMode="auto">
          <a:xfrm>
            <a:off x="6534150" y="4724400"/>
            <a:ext cx="1200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6600"/>
                </a:solidFill>
              </a:rPr>
              <a:t>复频率</a:t>
            </a:r>
          </a:p>
          <a:p>
            <a:pPr algn="ctr" eaLnBrk="1" hangingPunct="1">
              <a:spcBef>
                <a:spcPct val="50000"/>
              </a:spcBef>
            </a:pPr>
            <a:r>
              <a:rPr lang="zh-CN" altLang="en-US" sz="2400" b="1">
                <a:solidFill>
                  <a:srgbClr val="006600"/>
                </a:solidFill>
              </a:rPr>
              <a:t>变换</a:t>
            </a:r>
          </a:p>
        </p:txBody>
      </p:sp>
      <p:sp>
        <p:nvSpPr>
          <p:cNvPr id="10267" name="AutoShape 37">
            <a:extLst>
              <a:ext uri="{FF2B5EF4-FFF2-40B4-BE49-F238E27FC236}">
                <a16:creationId xmlns:a16="http://schemas.microsoft.com/office/drawing/2014/main" id="{76A320E9-510E-48FC-AF38-E85696E35836}"/>
              </a:ext>
            </a:extLst>
          </p:cNvPr>
          <p:cNvSpPr>
            <a:spLocks noChangeArrowheads="1"/>
          </p:cNvSpPr>
          <p:nvPr/>
        </p:nvSpPr>
        <p:spPr bwMode="auto">
          <a:xfrm>
            <a:off x="4448175" y="3659188"/>
            <a:ext cx="266700" cy="838200"/>
          </a:xfrm>
          <a:prstGeom prst="downArrow">
            <a:avLst>
              <a:gd name="adj1" fmla="val 50000"/>
              <a:gd name="adj2" fmla="val 78571"/>
            </a:avLst>
          </a:prstGeom>
          <a:solidFill>
            <a:srgbClr val="CC99FF">
              <a:alpha val="69019"/>
            </a:srgbClr>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12" name="标题 29">
            <a:extLst>
              <a:ext uri="{FF2B5EF4-FFF2-40B4-BE49-F238E27FC236}">
                <a16:creationId xmlns:a16="http://schemas.microsoft.com/office/drawing/2014/main" id="{1670B515-655B-4D44-B0A0-04421F6A4CDD}"/>
              </a:ext>
            </a:extLst>
          </p:cNvPr>
          <p:cNvSpPr>
            <a:spLocks noGrp="1"/>
          </p:cNvSpPr>
          <p:nvPr>
            <p:ph type="title"/>
          </p:nvPr>
        </p:nvSpPr>
        <p:spPr/>
        <p:txBody>
          <a:bodyPr/>
          <a:lstStyle/>
          <a:p>
            <a:pPr>
              <a:buFontTx/>
              <a:buBlip>
                <a:blip r:embed="rId7"/>
              </a:buBlip>
            </a:pPr>
            <a:r>
              <a:rPr lang="en-US" altLang="zh-CN" sz="3600"/>
              <a:t> IIR</a:t>
            </a:r>
            <a:r>
              <a:rPr lang="zh-CN" altLang="en-US" sz="3600"/>
              <a:t>数字滤波器设计的基本思想</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dissolve">
                                      <p:cBhvr>
                                        <p:cTn id="7" dur="500"/>
                                        <p:tgtEl>
                                          <p:spTgt spid="10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10267"/>
                                        </p:tgtEl>
                                        <p:attrNameLst>
                                          <p:attrName>style.visibility</p:attrName>
                                        </p:attrNameLst>
                                      </p:cBhvr>
                                      <p:to>
                                        <p:strVal val="visible"/>
                                      </p:to>
                                    </p:set>
                                    <p:anim calcmode="lin" valueType="num">
                                      <p:cBhvr>
                                        <p:cTn id="12" dur="500" fill="hold"/>
                                        <p:tgtEl>
                                          <p:spTgt spid="10267"/>
                                        </p:tgtEl>
                                        <p:attrNameLst>
                                          <p:attrName>ppt_x</p:attrName>
                                        </p:attrNameLst>
                                      </p:cBhvr>
                                      <p:tavLst>
                                        <p:tav tm="0">
                                          <p:val>
                                            <p:strVal val="#ppt_x"/>
                                          </p:val>
                                        </p:tav>
                                        <p:tav tm="100000">
                                          <p:val>
                                            <p:strVal val="#ppt_x"/>
                                          </p:val>
                                        </p:tav>
                                      </p:tavLst>
                                    </p:anim>
                                    <p:anim calcmode="lin" valueType="num">
                                      <p:cBhvr>
                                        <p:cTn id="13" dur="500" fill="hold"/>
                                        <p:tgtEl>
                                          <p:spTgt spid="10267"/>
                                        </p:tgtEl>
                                        <p:attrNameLst>
                                          <p:attrName>ppt_y</p:attrName>
                                        </p:attrNameLst>
                                      </p:cBhvr>
                                      <p:tavLst>
                                        <p:tav tm="0">
                                          <p:val>
                                            <p:strVal val="#ppt_y-#ppt_h/2"/>
                                          </p:val>
                                        </p:tav>
                                        <p:tav tm="100000">
                                          <p:val>
                                            <p:strVal val="#ppt_y"/>
                                          </p:val>
                                        </p:tav>
                                      </p:tavLst>
                                    </p:anim>
                                    <p:anim calcmode="lin" valueType="num">
                                      <p:cBhvr>
                                        <p:cTn id="14" dur="500" fill="hold"/>
                                        <p:tgtEl>
                                          <p:spTgt spid="10267"/>
                                        </p:tgtEl>
                                        <p:attrNameLst>
                                          <p:attrName>ppt_w</p:attrName>
                                        </p:attrNameLst>
                                      </p:cBhvr>
                                      <p:tavLst>
                                        <p:tav tm="0">
                                          <p:val>
                                            <p:strVal val="#ppt_w"/>
                                          </p:val>
                                        </p:tav>
                                        <p:tav tm="100000">
                                          <p:val>
                                            <p:strVal val="#ppt_w"/>
                                          </p:val>
                                        </p:tav>
                                      </p:tavLst>
                                    </p:anim>
                                    <p:anim calcmode="lin" valueType="num">
                                      <p:cBhvr>
                                        <p:cTn id="15" dur="500" fill="hold"/>
                                        <p:tgtEl>
                                          <p:spTgt spid="10267"/>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nodeType="clickEffect">
                                  <p:stCondLst>
                                    <p:cond delay="0"/>
                                  </p:stCondLst>
                                  <p:childTnLst>
                                    <p:set>
                                      <p:cBhvr>
                                        <p:cTn id="19" dur="1" fill="hold">
                                          <p:stCondLst>
                                            <p:cond delay="0"/>
                                          </p:stCondLst>
                                        </p:cTn>
                                        <p:tgtEl>
                                          <p:spTgt spid="10264"/>
                                        </p:tgtEl>
                                        <p:attrNameLst>
                                          <p:attrName>style.visibility</p:attrName>
                                        </p:attrNameLst>
                                      </p:cBhvr>
                                      <p:to>
                                        <p:strVal val="visible"/>
                                      </p:to>
                                    </p:set>
                                    <p:animEffect transition="in" filter="blinds(vertical)">
                                      <p:cBhvr>
                                        <p:cTn id="20" dur="500"/>
                                        <p:tgtEl>
                                          <p:spTgt spid="10264"/>
                                        </p:tgtEl>
                                      </p:cBhvr>
                                    </p:animEffect>
                                  </p:childTnLst>
                                </p:cTn>
                              </p:par>
                            </p:childTnLst>
                          </p:cTn>
                        </p:par>
                        <p:par>
                          <p:cTn id="21" fill="hold" nodeType="afterGroup">
                            <p:stCondLst>
                              <p:cond delay="500"/>
                            </p:stCondLst>
                            <p:childTnLst>
                              <p:par>
                                <p:cTn id="22" presetID="17" presetClass="entr" presetSubtype="8" fill="hold" nodeType="afterEffect">
                                  <p:stCondLst>
                                    <p:cond delay="0"/>
                                  </p:stCondLst>
                                  <p:childTnLst>
                                    <p:set>
                                      <p:cBhvr>
                                        <p:cTn id="23" dur="1" fill="hold">
                                          <p:stCondLst>
                                            <p:cond delay="0"/>
                                          </p:stCondLst>
                                        </p:cTn>
                                        <p:tgtEl>
                                          <p:spTgt spid="10260"/>
                                        </p:tgtEl>
                                        <p:attrNameLst>
                                          <p:attrName>style.visibility</p:attrName>
                                        </p:attrNameLst>
                                      </p:cBhvr>
                                      <p:to>
                                        <p:strVal val="visible"/>
                                      </p:to>
                                    </p:set>
                                    <p:anim calcmode="lin" valueType="num">
                                      <p:cBhvr>
                                        <p:cTn id="24" dur="500" fill="hold"/>
                                        <p:tgtEl>
                                          <p:spTgt spid="10260"/>
                                        </p:tgtEl>
                                        <p:attrNameLst>
                                          <p:attrName>ppt_x</p:attrName>
                                        </p:attrNameLst>
                                      </p:cBhvr>
                                      <p:tavLst>
                                        <p:tav tm="0">
                                          <p:val>
                                            <p:strVal val="#ppt_x-#ppt_w/2"/>
                                          </p:val>
                                        </p:tav>
                                        <p:tav tm="100000">
                                          <p:val>
                                            <p:strVal val="#ppt_x"/>
                                          </p:val>
                                        </p:tav>
                                      </p:tavLst>
                                    </p:anim>
                                    <p:anim calcmode="lin" valueType="num">
                                      <p:cBhvr>
                                        <p:cTn id="25" dur="500" fill="hold"/>
                                        <p:tgtEl>
                                          <p:spTgt spid="10260"/>
                                        </p:tgtEl>
                                        <p:attrNameLst>
                                          <p:attrName>ppt_y</p:attrName>
                                        </p:attrNameLst>
                                      </p:cBhvr>
                                      <p:tavLst>
                                        <p:tav tm="0">
                                          <p:val>
                                            <p:strVal val="#ppt_y"/>
                                          </p:val>
                                        </p:tav>
                                        <p:tav tm="100000">
                                          <p:val>
                                            <p:strVal val="#ppt_y"/>
                                          </p:val>
                                        </p:tav>
                                      </p:tavLst>
                                    </p:anim>
                                    <p:anim calcmode="lin" valueType="num">
                                      <p:cBhvr>
                                        <p:cTn id="26" dur="500" fill="hold"/>
                                        <p:tgtEl>
                                          <p:spTgt spid="10260"/>
                                        </p:tgtEl>
                                        <p:attrNameLst>
                                          <p:attrName>ppt_w</p:attrName>
                                        </p:attrNameLst>
                                      </p:cBhvr>
                                      <p:tavLst>
                                        <p:tav tm="0">
                                          <p:val>
                                            <p:fltVal val="0"/>
                                          </p:val>
                                        </p:tav>
                                        <p:tav tm="100000">
                                          <p:val>
                                            <p:strVal val="#ppt_w"/>
                                          </p:val>
                                        </p:tav>
                                      </p:tavLst>
                                    </p:anim>
                                    <p:anim calcmode="lin" valueType="num">
                                      <p:cBhvr>
                                        <p:cTn id="27" dur="500" fill="hold"/>
                                        <p:tgtEl>
                                          <p:spTgt spid="10260"/>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1000"/>
                            </p:stCondLst>
                            <p:childTnLst>
                              <p:par>
                                <p:cTn id="29" presetID="3" presetClass="entr" presetSubtype="5" fill="hold" grpId="0" nodeType="afterEffect">
                                  <p:stCondLst>
                                    <p:cond delay="0"/>
                                  </p:stCondLst>
                                  <p:childTnLst>
                                    <p:set>
                                      <p:cBhvr>
                                        <p:cTn id="30" dur="1" fill="hold">
                                          <p:stCondLst>
                                            <p:cond delay="0"/>
                                          </p:stCondLst>
                                        </p:cTn>
                                        <p:tgtEl>
                                          <p:spTgt spid="10263"/>
                                        </p:tgtEl>
                                        <p:attrNameLst>
                                          <p:attrName>style.visibility</p:attrName>
                                        </p:attrNameLst>
                                      </p:cBhvr>
                                      <p:to>
                                        <p:strVal val="visible"/>
                                      </p:to>
                                    </p:set>
                                    <p:animEffect transition="in" filter="blinds(vertical)">
                                      <p:cBhvr>
                                        <p:cTn id="31" dur="500"/>
                                        <p:tgtEl>
                                          <p:spTgt spid="10263"/>
                                        </p:tgtEl>
                                      </p:cBhvr>
                                    </p:animEffect>
                                  </p:childTnLst>
                                </p:cTn>
                              </p:par>
                            </p:childTnLst>
                          </p:cTn>
                        </p:par>
                        <p:par>
                          <p:cTn id="32" fill="hold" nodeType="afterGroup">
                            <p:stCondLst>
                              <p:cond delay="1500"/>
                            </p:stCondLst>
                            <p:childTnLst>
                              <p:par>
                                <p:cTn id="33" presetID="3" presetClass="entr" presetSubtype="5" fill="hold" nodeType="afterEffect">
                                  <p:stCondLst>
                                    <p:cond delay="0"/>
                                  </p:stCondLst>
                                  <p:childTnLst>
                                    <p:set>
                                      <p:cBhvr>
                                        <p:cTn id="34" dur="1" fill="hold">
                                          <p:stCondLst>
                                            <p:cond delay="0"/>
                                          </p:stCondLst>
                                        </p:cTn>
                                        <p:tgtEl>
                                          <p:spTgt spid="10265"/>
                                        </p:tgtEl>
                                        <p:attrNameLst>
                                          <p:attrName>style.visibility</p:attrName>
                                        </p:attrNameLst>
                                      </p:cBhvr>
                                      <p:to>
                                        <p:strVal val="visible"/>
                                      </p:to>
                                    </p:set>
                                    <p:animEffect transition="in" filter="blinds(vertical)">
                                      <p:cBhvr>
                                        <p:cTn id="35" dur="500"/>
                                        <p:tgtEl>
                                          <p:spTgt spid="1026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0242"/>
                                        </p:tgtEl>
                                        <p:attrNameLst>
                                          <p:attrName>style.visibility</p:attrName>
                                        </p:attrNameLst>
                                      </p:cBhvr>
                                      <p:to>
                                        <p:strVal val="visible"/>
                                      </p:to>
                                    </p:set>
                                    <p:animEffect transition="in" filter="dissolve">
                                      <p:cBhvr>
                                        <p:cTn id="40" dur="500"/>
                                        <p:tgtEl>
                                          <p:spTgt spid="1024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grpId="0" nodeType="clickEffect">
                                  <p:stCondLst>
                                    <p:cond delay="0"/>
                                  </p:stCondLst>
                                  <p:childTnLst>
                                    <p:set>
                                      <p:cBhvr>
                                        <p:cTn id="44" dur="1" fill="hold">
                                          <p:stCondLst>
                                            <p:cond delay="0"/>
                                          </p:stCondLst>
                                        </p:cTn>
                                        <p:tgtEl>
                                          <p:spTgt spid="10257"/>
                                        </p:tgtEl>
                                        <p:attrNameLst>
                                          <p:attrName>style.visibility</p:attrName>
                                        </p:attrNameLst>
                                      </p:cBhvr>
                                      <p:to>
                                        <p:strVal val="visible"/>
                                      </p:to>
                                    </p:set>
                                    <p:animEffect transition="in" filter="blinds(vertical)">
                                      <p:cBhvr>
                                        <p:cTn id="45" dur="500"/>
                                        <p:tgtEl>
                                          <p:spTgt spid="102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nodeType="clickEffect">
                                  <p:stCondLst>
                                    <p:cond delay="0"/>
                                  </p:stCondLst>
                                  <p:childTnLst>
                                    <p:set>
                                      <p:cBhvr>
                                        <p:cTn id="49" dur="1" fill="hold">
                                          <p:stCondLst>
                                            <p:cond delay="0"/>
                                          </p:stCondLst>
                                        </p:cTn>
                                        <p:tgtEl>
                                          <p:spTgt spid="10259"/>
                                        </p:tgtEl>
                                        <p:attrNameLst>
                                          <p:attrName>style.visibility</p:attrName>
                                        </p:attrNameLst>
                                      </p:cBhvr>
                                      <p:to>
                                        <p:strVal val="visible"/>
                                      </p:to>
                                    </p:set>
                                    <p:anim calcmode="lin" valueType="num">
                                      <p:cBhvr>
                                        <p:cTn id="50" dur="500" fill="hold"/>
                                        <p:tgtEl>
                                          <p:spTgt spid="10259"/>
                                        </p:tgtEl>
                                        <p:attrNameLst>
                                          <p:attrName>ppt_x</p:attrName>
                                        </p:attrNameLst>
                                      </p:cBhvr>
                                      <p:tavLst>
                                        <p:tav tm="0">
                                          <p:val>
                                            <p:strVal val="#ppt_x-#ppt_w/2"/>
                                          </p:val>
                                        </p:tav>
                                        <p:tav tm="100000">
                                          <p:val>
                                            <p:strVal val="#ppt_x"/>
                                          </p:val>
                                        </p:tav>
                                      </p:tavLst>
                                    </p:anim>
                                    <p:anim calcmode="lin" valueType="num">
                                      <p:cBhvr>
                                        <p:cTn id="51" dur="500" fill="hold"/>
                                        <p:tgtEl>
                                          <p:spTgt spid="10259"/>
                                        </p:tgtEl>
                                        <p:attrNameLst>
                                          <p:attrName>ppt_y</p:attrName>
                                        </p:attrNameLst>
                                      </p:cBhvr>
                                      <p:tavLst>
                                        <p:tav tm="0">
                                          <p:val>
                                            <p:strVal val="#ppt_y"/>
                                          </p:val>
                                        </p:tav>
                                        <p:tav tm="100000">
                                          <p:val>
                                            <p:strVal val="#ppt_y"/>
                                          </p:val>
                                        </p:tav>
                                      </p:tavLst>
                                    </p:anim>
                                    <p:anim calcmode="lin" valueType="num">
                                      <p:cBhvr>
                                        <p:cTn id="52" dur="500" fill="hold"/>
                                        <p:tgtEl>
                                          <p:spTgt spid="10259"/>
                                        </p:tgtEl>
                                        <p:attrNameLst>
                                          <p:attrName>ppt_w</p:attrName>
                                        </p:attrNameLst>
                                      </p:cBhvr>
                                      <p:tavLst>
                                        <p:tav tm="0">
                                          <p:val>
                                            <p:fltVal val="0"/>
                                          </p:val>
                                        </p:tav>
                                        <p:tav tm="100000">
                                          <p:val>
                                            <p:strVal val="#ppt_w"/>
                                          </p:val>
                                        </p:tav>
                                      </p:tavLst>
                                    </p:anim>
                                    <p:anim calcmode="lin" valueType="num">
                                      <p:cBhvr>
                                        <p:cTn id="53" dur="500" fill="hold"/>
                                        <p:tgtEl>
                                          <p:spTgt spid="10259"/>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5" fill="hold" grpId="0" nodeType="clickEffect">
                                  <p:stCondLst>
                                    <p:cond delay="0"/>
                                  </p:stCondLst>
                                  <p:childTnLst>
                                    <p:set>
                                      <p:cBhvr>
                                        <p:cTn id="57" dur="1" fill="hold">
                                          <p:stCondLst>
                                            <p:cond delay="0"/>
                                          </p:stCondLst>
                                        </p:cTn>
                                        <p:tgtEl>
                                          <p:spTgt spid="10262"/>
                                        </p:tgtEl>
                                        <p:attrNameLst>
                                          <p:attrName>style.visibility</p:attrName>
                                        </p:attrNameLst>
                                      </p:cBhvr>
                                      <p:to>
                                        <p:strVal val="visible"/>
                                      </p:to>
                                    </p:set>
                                    <p:animEffect transition="in" filter="blinds(vertical)">
                                      <p:cBhvr>
                                        <p:cTn id="58" dur="500"/>
                                        <p:tgtEl>
                                          <p:spTgt spid="1026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nodeType="clickEffect">
                                  <p:stCondLst>
                                    <p:cond delay="0"/>
                                  </p:stCondLst>
                                  <p:childTnLst>
                                    <p:set>
                                      <p:cBhvr>
                                        <p:cTn id="62" dur="1" fill="hold">
                                          <p:stCondLst>
                                            <p:cond delay="0"/>
                                          </p:stCondLst>
                                        </p:cTn>
                                        <p:tgtEl>
                                          <p:spTgt spid="10261"/>
                                        </p:tgtEl>
                                        <p:attrNameLst>
                                          <p:attrName>style.visibility</p:attrName>
                                        </p:attrNameLst>
                                      </p:cBhvr>
                                      <p:to>
                                        <p:strVal val="visible"/>
                                      </p:to>
                                    </p:set>
                                    <p:anim calcmode="lin" valueType="num">
                                      <p:cBhvr>
                                        <p:cTn id="63" dur="500" fill="hold"/>
                                        <p:tgtEl>
                                          <p:spTgt spid="10261"/>
                                        </p:tgtEl>
                                        <p:attrNameLst>
                                          <p:attrName>ppt_x</p:attrName>
                                        </p:attrNameLst>
                                      </p:cBhvr>
                                      <p:tavLst>
                                        <p:tav tm="0">
                                          <p:val>
                                            <p:strVal val="#ppt_x-#ppt_w/2"/>
                                          </p:val>
                                        </p:tav>
                                        <p:tav tm="100000">
                                          <p:val>
                                            <p:strVal val="#ppt_x"/>
                                          </p:val>
                                        </p:tav>
                                      </p:tavLst>
                                    </p:anim>
                                    <p:anim calcmode="lin" valueType="num">
                                      <p:cBhvr>
                                        <p:cTn id="64" dur="500" fill="hold"/>
                                        <p:tgtEl>
                                          <p:spTgt spid="10261"/>
                                        </p:tgtEl>
                                        <p:attrNameLst>
                                          <p:attrName>ppt_y</p:attrName>
                                        </p:attrNameLst>
                                      </p:cBhvr>
                                      <p:tavLst>
                                        <p:tav tm="0">
                                          <p:val>
                                            <p:strVal val="#ppt_y"/>
                                          </p:val>
                                        </p:tav>
                                        <p:tav tm="100000">
                                          <p:val>
                                            <p:strVal val="#ppt_y"/>
                                          </p:val>
                                        </p:tav>
                                      </p:tavLst>
                                    </p:anim>
                                    <p:anim calcmode="lin" valueType="num">
                                      <p:cBhvr>
                                        <p:cTn id="65" dur="500" fill="hold"/>
                                        <p:tgtEl>
                                          <p:spTgt spid="10261"/>
                                        </p:tgtEl>
                                        <p:attrNameLst>
                                          <p:attrName>ppt_w</p:attrName>
                                        </p:attrNameLst>
                                      </p:cBhvr>
                                      <p:tavLst>
                                        <p:tav tm="0">
                                          <p:val>
                                            <p:fltVal val="0"/>
                                          </p:val>
                                        </p:tav>
                                        <p:tav tm="100000">
                                          <p:val>
                                            <p:strVal val="#ppt_w"/>
                                          </p:val>
                                        </p:tav>
                                      </p:tavLst>
                                    </p:anim>
                                    <p:anim calcmode="lin" valueType="num">
                                      <p:cBhvr>
                                        <p:cTn id="66" dur="500" fill="hold"/>
                                        <p:tgtEl>
                                          <p:spTgt spid="10261"/>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5" fill="hold" grpId="0" nodeType="clickEffect">
                                  <p:stCondLst>
                                    <p:cond delay="0"/>
                                  </p:stCondLst>
                                  <p:childTnLst>
                                    <p:set>
                                      <p:cBhvr>
                                        <p:cTn id="70" dur="1" fill="hold">
                                          <p:stCondLst>
                                            <p:cond delay="0"/>
                                          </p:stCondLst>
                                        </p:cTn>
                                        <p:tgtEl>
                                          <p:spTgt spid="10266"/>
                                        </p:tgtEl>
                                        <p:attrNameLst>
                                          <p:attrName>style.visibility</p:attrName>
                                        </p:attrNameLst>
                                      </p:cBhvr>
                                      <p:to>
                                        <p:strVal val="visible"/>
                                      </p:to>
                                    </p:set>
                                    <p:animEffect transition="in" filter="blinds(vertical)">
                                      <p:cBhvr>
                                        <p:cTn id="71" dur="500"/>
                                        <p:tgtEl>
                                          <p:spTgt spid="1026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5" fill="hold" grpId="0" nodeType="clickEffect">
                                  <p:stCondLst>
                                    <p:cond delay="0"/>
                                  </p:stCondLst>
                                  <p:childTnLst>
                                    <p:set>
                                      <p:cBhvr>
                                        <p:cTn id="75" dur="1" fill="hold">
                                          <p:stCondLst>
                                            <p:cond delay="0"/>
                                          </p:stCondLst>
                                        </p:cTn>
                                        <p:tgtEl>
                                          <p:spTgt spid="10258"/>
                                        </p:tgtEl>
                                        <p:attrNameLst>
                                          <p:attrName>style.visibility</p:attrName>
                                        </p:attrNameLst>
                                      </p:cBhvr>
                                      <p:to>
                                        <p:strVal val="visible"/>
                                      </p:to>
                                    </p:set>
                                    <p:animEffect transition="in" filter="blinds(vertical)">
                                      <p:cBhvr>
                                        <p:cTn id="76" dur="500"/>
                                        <p:tgtEl>
                                          <p:spTgt spid="10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4" grpId="0" animBg="1" autoUpdateAnimBg="0"/>
      <p:bldP spid="10257" grpId="0" autoUpdateAnimBg="0"/>
      <p:bldP spid="10258" grpId="0" autoUpdateAnimBg="0"/>
      <p:bldP spid="10262" grpId="0" autoUpdateAnimBg="0"/>
      <p:bldP spid="10263" grpId="0" autoUpdateAnimBg="0"/>
      <p:bldP spid="10266" grpId="0" autoUpdateAnimBg="0"/>
      <p:bldP spid="10267"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Text Box 5">
            <a:extLst>
              <a:ext uri="{FF2B5EF4-FFF2-40B4-BE49-F238E27FC236}">
                <a16:creationId xmlns:a16="http://schemas.microsoft.com/office/drawing/2014/main" id="{DD5A96D1-5103-4D25-983B-65A58F25B15C}"/>
              </a:ext>
            </a:extLst>
          </p:cNvPr>
          <p:cNvSpPr txBox="1">
            <a:spLocks noChangeArrowheads="1"/>
          </p:cNvSpPr>
          <p:nvPr/>
        </p:nvSpPr>
        <p:spPr bwMode="auto">
          <a:xfrm>
            <a:off x="323850" y="1887538"/>
            <a:ext cx="8610600" cy="4056062"/>
          </a:xfrm>
          <a:prstGeom prst="rect">
            <a:avLst/>
          </a:prstGeom>
          <a:noFill/>
          <a:ln w="9525">
            <a:noFill/>
            <a:miter lim="800000"/>
            <a:headEnd/>
            <a:tailEnd/>
          </a:ln>
        </p:spPr>
        <p:txBody>
          <a:bodyPr>
            <a:spAutoFit/>
          </a:bodyPr>
          <a:lstStyle/>
          <a:p>
            <a:pPr indent="-457200">
              <a:lnSpc>
                <a:spcPct val="120000"/>
              </a:lnSpc>
              <a:spcBef>
                <a:spcPct val="50000"/>
              </a:spcBef>
              <a:buClr>
                <a:schemeClr val="bg2">
                  <a:lumMod val="60000"/>
                  <a:lumOff val="40000"/>
                </a:schemeClr>
              </a:buClr>
              <a:buFont typeface="Wingdings" pitchFamily="2" charset="2"/>
              <a:buChar char="Ø"/>
              <a:defRPr/>
            </a:pPr>
            <a:r>
              <a:rPr lang="zh-CN" altLang="en-US" sz="2800" b="1" dirty="0">
                <a:solidFill>
                  <a:schemeClr val="bg2">
                    <a:lumMod val="60000"/>
                    <a:lumOff val="40000"/>
                  </a:schemeClr>
                </a:solidFill>
              </a:rPr>
              <a:t>优点：</a:t>
            </a:r>
            <a:r>
              <a:rPr lang="zh-CN" altLang="en-US" sz="2800" b="1" dirty="0"/>
              <a:t>数字滤波器和模拟滤波器的频率关系为</a:t>
            </a:r>
            <a:r>
              <a:rPr lang="zh-CN" altLang="en-US" sz="2800" b="1" dirty="0">
                <a:solidFill>
                  <a:srgbClr val="FF0000"/>
                </a:solidFill>
              </a:rPr>
              <a:t>线性</a:t>
            </a:r>
            <a:r>
              <a:rPr lang="zh-CN" altLang="en-US" sz="2800" b="1" dirty="0"/>
              <a:t>，</a:t>
            </a:r>
            <a:r>
              <a:rPr lang="en-US" altLang="zh-CN" sz="2800" b="1" i="1" dirty="0">
                <a:solidFill>
                  <a:srgbClr val="FF0000"/>
                </a:solidFill>
                <a:latin typeface="Symbol" pitchFamily="18" charset="2"/>
              </a:rPr>
              <a:t>W</a:t>
            </a:r>
            <a:r>
              <a:rPr lang="en-US" altLang="zh-CN" sz="2800" b="1" dirty="0">
                <a:solidFill>
                  <a:srgbClr val="FF0000"/>
                </a:solidFill>
                <a:latin typeface="Symbol" pitchFamily="18" charset="2"/>
              </a:rPr>
              <a:t> =</a:t>
            </a:r>
            <a:r>
              <a:rPr lang="en-US" altLang="zh-CN" sz="2800" b="1" i="1" dirty="0" err="1">
                <a:solidFill>
                  <a:srgbClr val="FF0000"/>
                </a:solidFill>
                <a:latin typeface="Symbol" pitchFamily="18" charset="2"/>
              </a:rPr>
              <a:t>w</a:t>
            </a:r>
            <a:r>
              <a:rPr lang="en-US" altLang="zh-CN" sz="2800" b="1" i="1" dirty="0" err="1">
                <a:solidFill>
                  <a:srgbClr val="FF0000"/>
                </a:solidFill>
                <a:latin typeface="+mj-lt"/>
              </a:rPr>
              <a:t>T</a:t>
            </a:r>
            <a:r>
              <a:rPr lang="zh-CN" altLang="en-US" sz="2800" b="1" dirty="0"/>
              <a:t>，所以在模拟滤波器的频率响应是带限或高频带衰减较大的情况下，数字滤波器能够较好地保持模拟滤波器的频率响应。</a:t>
            </a:r>
            <a:endParaRPr lang="en-US" altLang="zh-CN" sz="2800" b="1" dirty="0"/>
          </a:p>
          <a:p>
            <a:pPr indent="-457200">
              <a:lnSpc>
                <a:spcPct val="120000"/>
              </a:lnSpc>
              <a:spcBef>
                <a:spcPct val="50000"/>
              </a:spcBef>
              <a:buClr>
                <a:schemeClr val="bg2">
                  <a:lumMod val="60000"/>
                  <a:lumOff val="40000"/>
                </a:schemeClr>
              </a:buClr>
              <a:buFont typeface="Wingdings" pitchFamily="2" charset="2"/>
              <a:buChar char="Ø"/>
              <a:defRPr/>
            </a:pPr>
            <a:r>
              <a:rPr lang="zh-CN" altLang="en-US" sz="2800" b="1" dirty="0">
                <a:solidFill>
                  <a:schemeClr val="bg2">
                    <a:lumMod val="60000"/>
                    <a:lumOff val="40000"/>
                  </a:schemeClr>
                </a:solidFill>
              </a:rPr>
              <a:t>缺点</a:t>
            </a:r>
            <a:r>
              <a:rPr lang="zh-CN" altLang="en-US" sz="2800" b="1" dirty="0">
                <a:solidFill>
                  <a:schemeClr val="bg2">
                    <a:lumMod val="60000"/>
                    <a:lumOff val="40000"/>
                  </a:schemeClr>
                </a:solidFill>
                <a:latin typeface="宋体" pitchFamily="2" charset="-122"/>
              </a:rPr>
              <a:t>：</a:t>
            </a:r>
            <a:r>
              <a:rPr lang="zh-CN" altLang="en-US" sz="2800" b="1" dirty="0">
                <a:solidFill>
                  <a:srgbClr val="FF0000"/>
                </a:solidFill>
                <a:latin typeface="宋体" pitchFamily="2" charset="-122"/>
              </a:rPr>
              <a:t>存在频谱混叠</a:t>
            </a:r>
            <a:r>
              <a:rPr lang="zh-CN" altLang="en-US" sz="2800" b="1" dirty="0">
                <a:latin typeface="宋体" pitchFamily="2" charset="-122"/>
              </a:rPr>
              <a:t>，所以</a:t>
            </a:r>
            <a:r>
              <a:rPr lang="zh-CN" altLang="en-US" sz="2800" b="1" dirty="0"/>
              <a:t>脉冲响应不变法不适合设计</a:t>
            </a:r>
            <a:r>
              <a:rPr lang="zh-CN" altLang="en-US" sz="2800" b="1" dirty="0">
                <a:solidFill>
                  <a:srgbClr val="FF0000"/>
                </a:solidFill>
              </a:rPr>
              <a:t>高通</a:t>
            </a:r>
            <a:r>
              <a:rPr lang="zh-CN" altLang="en-US" sz="2800" b="1" dirty="0">
                <a:solidFill>
                  <a:srgbClr val="660033"/>
                </a:solidFill>
              </a:rPr>
              <a:t>、</a:t>
            </a:r>
            <a:r>
              <a:rPr lang="zh-CN" altLang="en-US" sz="2800" b="1" dirty="0">
                <a:solidFill>
                  <a:srgbClr val="FF0000"/>
                </a:solidFill>
              </a:rPr>
              <a:t>带阻</a:t>
            </a:r>
            <a:r>
              <a:rPr lang="zh-CN" altLang="en-US" sz="2800" b="1" dirty="0">
                <a:latin typeface="宋体" pitchFamily="2" charset="-122"/>
              </a:rPr>
              <a:t>滤波器。</a:t>
            </a:r>
            <a:endParaRPr lang="zh-CN" altLang="en-US" sz="2800" b="1" i="1" dirty="0"/>
          </a:p>
          <a:p>
            <a:pPr>
              <a:spcBef>
                <a:spcPct val="50000"/>
              </a:spcBef>
              <a:buClr>
                <a:schemeClr val="bg2">
                  <a:lumMod val="60000"/>
                  <a:lumOff val="40000"/>
                </a:schemeClr>
              </a:buClr>
              <a:buFont typeface="Wingdings" pitchFamily="2" charset="2"/>
              <a:buChar char="Ø"/>
              <a:defRPr/>
            </a:pPr>
            <a:endParaRPr lang="zh-CN" altLang="en-US" sz="2800" b="1" dirty="0"/>
          </a:p>
        </p:txBody>
      </p:sp>
      <p:sp>
        <p:nvSpPr>
          <p:cNvPr id="64515" name="Text Box 3">
            <a:extLst>
              <a:ext uri="{FF2B5EF4-FFF2-40B4-BE49-F238E27FC236}">
                <a16:creationId xmlns:a16="http://schemas.microsoft.com/office/drawing/2014/main" id="{A7BBC98E-95D4-4A1E-BB83-FE23D1DDFEB1}"/>
              </a:ext>
            </a:extLst>
          </p:cNvPr>
          <p:cNvSpPr txBox="1">
            <a:spLocks noChangeArrowheads="1"/>
          </p:cNvSpPr>
          <p:nvPr/>
        </p:nvSpPr>
        <p:spPr bwMode="auto">
          <a:xfrm>
            <a:off x="392113" y="787400"/>
            <a:ext cx="7924800" cy="584200"/>
          </a:xfrm>
          <a:prstGeom prst="rect">
            <a:avLst/>
          </a:prstGeom>
          <a:noFill/>
          <a:ln w="9525">
            <a:noFill/>
            <a:miter lim="800000"/>
            <a:headEnd/>
            <a:tailEnd/>
          </a:ln>
        </p:spPr>
        <p:txBody>
          <a:bodyPr>
            <a:spAutoFit/>
          </a:bodyPr>
          <a:lstStyle/>
          <a:p>
            <a:pPr>
              <a:spcBef>
                <a:spcPct val="50000"/>
              </a:spcBef>
              <a:buFontTx/>
              <a:buBlip>
                <a:blip r:embed="rId3"/>
              </a:buBlip>
              <a:defRPr/>
            </a:pPr>
            <a:r>
              <a:rPr lang="zh-CN" altLang="en-US" sz="3200" b="1" i="1" dirty="0">
                <a:solidFill>
                  <a:schemeClr val="bg2">
                    <a:lumMod val="60000"/>
                    <a:lumOff val="40000"/>
                  </a:schemeClr>
                </a:solidFill>
              </a:rPr>
              <a:t>  </a:t>
            </a:r>
            <a:r>
              <a:rPr lang="zh-CN" altLang="en-US" sz="3200" b="1" dirty="0">
                <a:solidFill>
                  <a:schemeClr val="bg2">
                    <a:lumMod val="60000"/>
                    <a:lumOff val="40000"/>
                  </a:schemeClr>
                </a:solidFill>
              </a:rPr>
              <a:t>脉冲响应不变法的优缺点</a:t>
            </a:r>
            <a:endParaRPr lang="zh-CN" altLang="en-US" sz="3200" b="1" dirty="0">
              <a:solidFill>
                <a:schemeClr val="bg2">
                  <a:lumMod val="60000"/>
                  <a:lumOff val="40000"/>
                </a:schemeClr>
              </a:solidFill>
              <a:latin typeface="宋体" pitchFamily="2" charset="-122"/>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slide(fromBottom)">
                                      <p:cBhvr>
                                        <p:cTn id="7" dur="500"/>
                                        <p:tgtEl>
                                          <p:spTgt spid="64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7">
                                            <p:txEl>
                                              <p:pRg st="0" end="0"/>
                                            </p:txEl>
                                          </p:spTgt>
                                        </p:tgtEl>
                                        <p:attrNameLst>
                                          <p:attrName>style.visibility</p:attrName>
                                        </p:attrNameLst>
                                      </p:cBhvr>
                                      <p:to>
                                        <p:strVal val="visible"/>
                                      </p:to>
                                    </p:set>
                                    <p:animEffect transition="in" filter="blinds(horizontal)">
                                      <p:cBhvr>
                                        <p:cTn id="12" dur="500"/>
                                        <p:tgtEl>
                                          <p:spTgt spid="645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517">
                                            <p:txEl>
                                              <p:pRg st="1" end="1"/>
                                            </p:txEl>
                                          </p:spTgt>
                                        </p:tgtEl>
                                        <p:attrNameLst>
                                          <p:attrName>style.visibility</p:attrName>
                                        </p:attrNameLst>
                                      </p:cBhvr>
                                      <p:to>
                                        <p:strVal val="visible"/>
                                      </p:to>
                                    </p:set>
                                    <p:animEffect transition="in" filter="blinds(horizontal)">
                                      <p:cBhvr>
                                        <p:cTn id="17" dur="500"/>
                                        <p:tgtEl>
                                          <p:spTgt spid="645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ED967DAA-1F9B-49D4-B3E2-BD6158CFFFDA}"/>
              </a:ext>
            </a:extLst>
          </p:cNvPr>
          <p:cNvSpPr>
            <a:spLocks noChangeArrowheads="1"/>
          </p:cNvSpPr>
          <p:nvPr/>
        </p:nvSpPr>
        <p:spPr bwMode="auto">
          <a:xfrm>
            <a:off x="593725" y="1570038"/>
            <a:ext cx="7331075" cy="1055687"/>
          </a:xfrm>
          <a:prstGeom prst="rect">
            <a:avLst/>
          </a:prstGeom>
          <a:noFill/>
          <a:ln w="9525">
            <a:noFill/>
            <a:miter lim="800000"/>
            <a:headEnd/>
            <a:tailEnd/>
          </a:ln>
        </p:spPr>
        <p:txBody>
          <a:bodyPr lIns="0" tIns="0" rIns="0" bIns="0">
            <a:spAutoFit/>
          </a:bodyPr>
          <a:lstStyle/>
          <a:p>
            <a:pPr>
              <a:lnSpc>
                <a:spcPct val="125000"/>
              </a:lnSpc>
              <a:defRPr/>
            </a:pPr>
            <a:r>
              <a:rPr lang="zh-CN" altLang="en-US" sz="2800" b="1" dirty="0">
                <a:latin typeface="宋体" pitchFamily="2" charset="-122"/>
              </a:rPr>
              <a:t>（</a:t>
            </a:r>
            <a:r>
              <a:rPr lang="en-US" altLang="zh-CN" sz="2800" b="1" dirty="0">
                <a:latin typeface="+mj-lt"/>
              </a:rPr>
              <a:t>1</a:t>
            </a:r>
            <a:r>
              <a:rPr lang="zh-CN" altLang="en-US" sz="2800" b="1" dirty="0">
                <a:latin typeface="宋体" pitchFamily="2" charset="-122"/>
              </a:rPr>
              <a:t>）将数字滤波器的频率指标</a:t>
            </a:r>
            <a:r>
              <a:rPr lang="en-US" altLang="zh-CN" sz="2800" b="1" dirty="0">
                <a:latin typeface="宋体" pitchFamily="2" charset="-122"/>
              </a:rPr>
              <a:t>{</a:t>
            </a:r>
            <a:r>
              <a:rPr lang="en-US" altLang="zh-CN" sz="2800" b="1" i="1" dirty="0">
                <a:latin typeface="Symbol" pitchFamily="18" charset="2"/>
              </a:rPr>
              <a:t>W</a:t>
            </a:r>
            <a:r>
              <a:rPr lang="en-US" altLang="zh-CN" sz="2800" b="1" i="1" baseline="-25000" dirty="0"/>
              <a:t>k</a:t>
            </a:r>
            <a:r>
              <a:rPr lang="en-US" altLang="zh-CN" sz="2800" b="1" dirty="0">
                <a:latin typeface="宋体" pitchFamily="2" charset="-122"/>
              </a:rPr>
              <a:t>}</a:t>
            </a:r>
            <a:r>
              <a:rPr lang="zh-CN" altLang="en-US" sz="2800" b="1" dirty="0">
                <a:latin typeface="宋体" pitchFamily="2" charset="-122"/>
              </a:rPr>
              <a:t>转换为</a:t>
            </a:r>
          </a:p>
          <a:p>
            <a:pPr>
              <a:lnSpc>
                <a:spcPct val="120000"/>
              </a:lnSpc>
              <a:defRPr/>
            </a:pPr>
            <a:r>
              <a:rPr lang="zh-CN" altLang="en-US" sz="2800" b="1" dirty="0">
                <a:latin typeface="宋体" pitchFamily="2" charset="-122"/>
              </a:rPr>
              <a:t>   模拟滤波器的频率指标</a:t>
            </a:r>
            <a:r>
              <a:rPr lang="en-US" altLang="zh-CN" sz="2800" b="1" dirty="0">
                <a:latin typeface="宋体" pitchFamily="2" charset="-122"/>
              </a:rPr>
              <a:t>{</a:t>
            </a:r>
            <a:r>
              <a:rPr lang="en-US" altLang="zh-CN" sz="2800" b="1" i="1" dirty="0">
                <a:latin typeface="Symbol" pitchFamily="18" charset="2"/>
              </a:rPr>
              <a:t>w</a:t>
            </a:r>
            <a:r>
              <a:rPr lang="en-US" altLang="zh-CN" sz="2800" b="1" i="1" baseline="-25000" dirty="0"/>
              <a:t>k</a:t>
            </a:r>
            <a:r>
              <a:rPr lang="en-US" altLang="zh-CN" sz="2800" b="1" dirty="0">
                <a:latin typeface="宋体" pitchFamily="2" charset="-122"/>
              </a:rPr>
              <a:t>} </a:t>
            </a:r>
          </a:p>
        </p:txBody>
      </p:sp>
      <p:sp>
        <p:nvSpPr>
          <p:cNvPr id="65540" name="Rectangle 4">
            <a:extLst>
              <a:ext uri="{FF2B5EF4-FFF2-40B4-BE49-F238E27FC236}">
                <a16:creationId xmlns:a16="http://schemas.microsoft.com/office/drawing/2014/main" id="{27211508-B595-4273-9E67-3DD899C822F3}"/>
              </a:ext>
            </a:extLst>
          </p:cNvPr>
          <p:cNvSpPr>
            <a:spLocks noChangeArrowheads="1"/>
          </p:cNvSpPr>
          <p:nvPr/>
        </p:nvSpPr>
        <p:spPr bwMode="auto">
          <a:xfrm>
            <a:off x="614363" y="3124200"/>
            <a:ext cx="7767637" cy="427038"/>
          </a:xfrm>
          <a:prstGeom prst="rect">
            <a:avLst/>
          </a:prstGeom>
          <a:noFill/>
          <a:ln w="9525">
            <a:noFill/>
            <a:miter lim="800000"/>
            <a:headEnd/>
            <a:tailEnd/>
          </a:ln>
        </p:spPr>
        <p:txBody>
          <a:bodyPr lIns="0" tIns="0" rIns="0" bIns="0">
            <a:spAutoFit/>
          </a:bodyPr>
          <a:lstStyle/>
          <a:p>
            <a:pPr>
              <a:defRPr/>
            </a:pPr>
            <a:r>
              <a:rPr lang="zh-CN" altLang="en-US" sz="2800" b="1" dirty="0"/>
              <a:t>（</a:t>
            </a:r>
            <a:r>
              <a:rPr lang="en-US" altLang="zh-CN" sz="2800" b="1" dirty="0">
                <a:latin typeface="+mj-lt"/>
              </a:rPr>
              <a:t>2</a:t>
            </a:r>
            <a:r>
              <a:rPr lang="zh-CN" altLang="en-US" sz="2800" b="1" dirty="0"/>
              <a:t>）</a:t>
            </a:r>
            <a:r>
              <a:rPr lang="zh-CN" altLang="en-US" sz="2800" b="1" dirty="0">
                <a:latin typeface="宋体" pitchFamily="2" charset="-122"/>
              </a:rPr>
              <a:t>由模拟滤波器的指标设计模拟滤波器的</a:t>
            </a:r>
            <a:r>
              <a:rPr lang="en-US" altLang="zh-CN" sz="2800" b="1" i="1" dirty="0"/>
              <a:t>H</a:t>
            </a:r>
            <a:r>
              <a:rPr lang="en-US" altLang="zh-CN" sz="2800" b="1" dirty="0"/>
              <a:t>(</a:t>
            </a:r>
            <a:r>
              <a:rPr lang="en-US" altLang="zh-CN" sz="2800" b="1" i="1" dirty="0"/>
              <a:t>s</a:t>
            </a:r>
            <a:r>
              <a:rPr lang="en-US" altLang="zh-CN" sz="2800" b="1" dirty="0"/>
              <a:t>)</a:t>
            </a:r>
            <a:r>
              <a:rPr lang="zh-CN" altLang="en-US" sz="2800" b="1" dirty="0"/>
              <a:t>。</a:t>
            </a:r>
          </a:p>
        </p:txBody>
      </p:sp>
      <p:sp>
        <p:nvSpPr>
          <p:cNvPr id="65541" name="Rectangle 5">
            <a:extLst>
              <a:ext uri="{FF2B5EF4-FFF2-40B4-BE49-F238E27FC236}">
                <a16:creationId xmlns:a16="http://schemas.microsoft.com/office/drawing/2014/main" id="{42E3EE67-F448-445F-9A93-96D1FB35FC59}"/>
              </a:ext>
            </a:extLst>
          </p:cNvPr>
          <p:cNvSpPr>
            <a:spLocks noChangeArrowheads="1"/>
          </p:cNvSpPr>
          <p:nvPr/>
        </p:nvSpPr>
        <p:spPr bwMode="auto">
          <a:xfrm>
            <a:off x="611188" y="3686175"/>
            <a:ext cx="7694612" cy="982663"/>
          </a:xfrm>
          <a:prstGeom prst="rect">
            <a:avLst/>
          </a:prstGeom>
          <a:noFill/>
          <a:ln w="9525">
            <a:noFill/>
            <a:miter lim="800000"/>
            <a:headEnd/>
            <a:tailEnd/>
          </a:ln>
        </p:spPr>
        <p:txBody>
          <a:bodyPr lIns="0" tIns="0" rIns="0" bIns="0">
            <a:spAutoFit/>
          </a:bodyPr>
          <a:lstStyle/>
          <a:p>
            <a:pPr>
              <a:lnSpc>
                <a:spcPct val="120000"/>
              </a:lnSpc>
              <a:defRPr/>
            </a:pPr>
            <a:r>
              <a:rPr lang="zh-CN" altLang="en-US" sz="2800" b="1" dirty="0"/>
              <a:t>（</a:t>
            </a:r>
            <a:r>
              <a:rPr lang="en-US" altLang="zh-CN" sz="2800" b="1" dirty="0">
                <a:latin typeface="+mj-lt"/>
              </a:rPr>
              <a:t>3</a:t>
            </a:r>
            <a:r>
              <a:rPr lang="zh-CN" altLang="en-US" sz="2800" b="1" dirty="0"/>
              <a:t>）利用脉冲响应不变法，将模拟滤波器</a:t>
            </a:r>
            <a:r>
              <a:rPr lang="en-US" altLang="zh-CN" sz="2800" b="1" i="1" dirty="0"/>
              <a:t>H</a:t>
            </a:r>
            <a:r>
              <a:rPr lang="en-US" altLang="zh-CN" sz="2800" b="1" dirty="0"/>
              <a:t>(</a:t>
            </a:r>
            <a:r>
              <a:rPr lang="en-US" altLang="zh-CN" sz="2800" b="1" i="1" dirty="0"/>
              <a:t>s</a:t>
            </a:r>
            <a:r>
              <a:rPr lang="en-US" altLang="zh-CN" sz="2800" b="1" dirty="0"/>
              <a:t>)</a:t>
            </a:r>
            <a:r>
              <a:rPr lang="zh-CN" altLang="en-US" sz="2800" b="1" dirty="0"/>
              <a:t>转换为数字滤波器</a:t>
            </a:r>
            <a:r>
              <a:rPr lang="en-US" altLang="zh-CN" sz="2800" b="1" i="1" dirty="0"/>
              <a:t>H</a:t>
            </a:r>
            <a:r>
              <a:rPr lang="en-US" altLang="zh-CN" sz="2800" b="1" dirty="0"/>
              <a:t>(</a:t>
            </a:r>
            <a:r>
              <a:rPr lang="en-US" altLang="zh-CN" sz="2800" b="1" i="1" dirty="0"/>
              <a:t>z</a:t>
            </a:r>
            <a:r>
              <a:rPr lang="en-US" altLang="zh-CN" sz="2800" b="1" dirty="0"/>
              <a:t>)</a:t>
            </a:r>
            <a:r>
              <a:rPr lang="zh-CN" altLang="en-US" sz="2800" b="1" dirty="0"/>
              <a:t>。</a:t>
            </a:r>
          </a:p>
        </p:txBody>
      </p:sp>
      <p:graphicFrame>
        <p:nvGraphicFramePr>
          <p:cNvPr id="65542" name="Object 6">
            <a:extLst>
              <a:ext uri="{FF2B5EF4-FFF2-40B4-BE49-F238E27FC236}">
                <a16:creationId xmlns:a16="http://schemas.microsoft.com/office/drawing/2014/main" id="{6E661A19-A5AD-4AF1-A12F-9379A6158144}"/>
              </a:ext>
            </a:extLst>
          </p:cNvPr>
          <p:cNvGraphicFramePr>
            <a:graphicFrameLocks noChangeAspect="1"/>
          </p:cNvGraphicFramePr>
          <p:nvPr/>
        </p:nvGraphicFramePr>
        <p:xfrm>
          <a:off x="3217863" y="2590800"/>
          <a:ext cx="1874837" cy="573088"/>
        </p:xfrm>
        <a:graphic>
          <a:graphicData uri="http://schemas.openxmlformats.org/presentationml/2006/ole">
            <mc:AlternateContent xmlns:mc="http://schemas.openxmlformats.org/markup-compatibility/2006">
              <mc:Choice xmlns:v="urn:schemas-microsoft-com:vml" Requires="v">
                <p:oleObj spid="_x0000_s40152" name="Equation" r:id="rId3" imgW="17983200" imgH="5486400" progId="Equation.DSMT4">
                  <p:embed/>
                </p:oleObj>
              </mc:Choice>
              <mc:Fallback>
                <p:oleObj name="Equation" r:id="rId3" imgW="17983200" imgH="5486400" progId="Equation.DSMT4">
                  <p:embed/>
                  <p:pic>
                    <p:nvPicPr>
                      <p:cNvPr id="0" name="Picture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863" y="2590800"/>
                        <a:ext cx="1874837"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3" name="Text Box 7">
            <a:extLst>
              <a:ext uri="{FF2B5EF4-FFF2-40B4-BE49-F238E27FC236}">
                <a16:creationId xmlns:a16="http://schemas.microsoft.com/office/drawing/2014/main" id="{A07ADFCF-8E72-416A-BD08-EF8601580617}"/>
              </a:ext>
            </a:extLst>
          </p:cNvPr>
          <p:cNvSpPr txBox="1">
            <a:spLocks noChangeArrowheads="1"/>
          </p:cNvSpPr>
          <p:nvPr/>
        </p:nvSpPr>
        <p:spPr bwMode="auto">
          <a:xfrm>
            <a:off x="228600" y="4826000"/>
            <a:ext cx="118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Symbol" panose="05050102010706020507" pitchFamily="18" charset="2"/>
              </a:rPr>
              <a:t>W</a:t>
            </a:r>
            <a:r>
              <a:rPr lang="en-US" altLang="zh-CN" sz="2800" b="1" baseline="-25000">
                <a:solidFill>
                  <a:srgbClr val="FF0000"/>
                </a:solidFill>
              </a:rPr>
              <a:t>p</a:t>
            </a:r>
            <a:r>
              <a:rPr lang="en-US" altLang="zh-CN" sz="2800" b="1">
                <a:solidFill>
                  <a:srgbClr val="FF0000"/>
                </a:solidFill>
              </a:rPr>
              <a:t>,</a:t>
            </a:r>
            <a:r>
              <a:rPr lang="en-US" altLang="zh-CN" sz="2800" b="1" i="1">
                <a:solidFill>
                  <a:srgbClr val="FF0000"/>
                </a:solidFill>
                <a:latin typeface="Symbol" panose="05050102010706020507" pitchFamily="18" charset="2"/>
              </a:rPr>
              <a:t>W</a:t>
            </a:r>
            <a:r>
              <a:rPr lang="en-US" altLang="zh-CN" sz="2800" b="1" baseline="-25000">
                <a:solidFill>
                  <a:srgbClr val="FF0000"/>
                </a:solidFill>
              </a:rPr>
              <a:t>s</a:t>
            </a:r>
          </a:p>
        </p:txBody>
      </p:sp>
      <p:sp>
        <p:nvSpPr>
          <p:cNvPr id="65544" name="Text Box 8">
            <a:extLst>
              <a:ext uri="{FF2B5EF4-FFF2-40B4-BE49-F238E27FC236}">
                <a16:creationId xmlns:a16="http://schemas.microsoft.com/office/drawing/2014/main" id="{9EF7846D-955E-4B58-B00D-8D272E59EBED}"/>
              </a:ext>
            </a:extLst>
          </p:cNvPr>
          <p:cNvSpPr txBox="1">
            <a:spLocks noChangeArrowheads="1"/>
          </p:cNvSpPr>
          <p:nvPr/>
        </p:nvSpPr>
        <p:spPr bwMode="auto">
          <a:xfrm>
            <a:off x="2286000" y="4826000"/>
            <a:ext cx="118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latin typeface="Symbol" panose="05050102010706020507" pitchFamily="18" charset="2"/>
              </a:rPr>
              <a:t>w</a:t>
            </a:r>
            <a:r>
              <a:rPr lang="en-US" altLang="zh-CN" sz="2800" b="1" baseline="-25000">
                <a:solidFill>
                  <a:srgbClr val="FF0000"/>
                </a:solidFill>
              </a:rPr>
              <a:t>p</a:t>
            </a:r>
            <a:r>
              <a:rPr lang="en-US" altLang="zh-CN" sz="2800" b="1">
                <a:solidFill>
                  <a:srgbClr val="FF0000"/>
                </a:solidFill>
              </a:rPr>
              <a:t>,</a:t>
            </a:r>
            <a:r>
              <a:rPr lang="en-US" altLang="zh-CN" sz="2800" b="1" i="1">
                <a:solidFill>
                  <a:srgbClr val="FF0000"/>
                </a:solidFill>
                <a:latin typeface="Symbol" panose="05050102010706020507" pitchFamily="18" charset="2"/>
              </a:rPr>
              <a:t>w</a:t>
            </a:r>
            <a:r>
              <a:rPr lang="en-US" altLang="zh-CN" sz="2800" b="1" baseline="-25000">
                <a:solidFill>
                  <a:srgbClr val="FF0000"/>
                </a:solidFill>
              </a:rPr>
              <a:t>s</a:t>
            </a:r>
          </a:p>
        </p:txBody>
      </p:sp>
      <p:sp>
        <p:nvSpPr>
          <p:cNvPr id="65545" name="Text Box 9">
            <a:extLst>
              <a:ext uri="{FF2B5EF4-FFF2-40B4-BE49-F238E27FC236}">
                <a16:creationId xmlns:a16="http://schemas.microsoft.com/office/drawing/2014/main" id="{7F5A27D6-52B7-4F0F-ABB3-0F78DF323507}"/>
              </a:ext>
            </a:extLst>
          </p:cNvPr>
          <p:cNvSpPr txBox="1">
            <a:spLocks noChangeArrowheads="1"/>
          </p:cNvSpPr>
          <p:nvPr/>
        </p:nvSpPr>
        <p:spPr bwMode="auto">
          <a:xfrm>
            <a:off x="4762500" y="4826000"/>
            <a:ext cx="87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rPr>
              <a:t>H</a:t>
            </a:r>
            <a:r>
              <a:rPr lang="en-US" altLang="zh-CN" sz="2800" b="1">
                <a:solidFill>
                  <a:srgbClr val="FF0000"/>
                </a:solidFill>
              </a:rPr>
              <a:t>(</a:t>
            </a:r>
            <a:r>
              <a:rPr lang="en-US" altLang="zh-CN" sz="2800" b="1" i="1">
                <a:solidFill>
                  <a:srgbClr val="FF0000"/>
                </a:solidFill>
              </a:rPr>
              <a:t>s</a:t>
            </a:r>
            <a:r>
              <a:rPr lang="en-US" altLang="zh-CN" sz="2800" b="1">
                <a:solidFill>
                  <a:srgbClr val="FF0000"/>
                </a:solidFill>
              </a:rPr>
              <a:t>)</a:t>
            </a:r>
          </a:p>
        </p:txBody>
      </p:sp>
      <p:sp>
        <p:nvSpPr>
          <p:cNvPr id="65546" name="Text Box 10">
            <a:extLst>
              <a:ext uri="{FF2B5EF4-FFF2-40B4-BE49-F238E27FC236}">
                <a16:creationId xmlns:a16="http://schemas.microsoft.com/office/drawing/2014/main" id="{4484AEA6-0837-4FE2-A0FA-5A18BAD10599}"/>
              </a:ext>
            </a:extLst>
          </p:cNvPr>
          <p:cNvSpPr txBox="1">
            <a:spLocks noChangeArrowheads="1"/>
          </p:cNvSpPr>
          <p:nvPr/>
        </p:nvSpPr>
        <p:spPr bwMode="auto">
          <a:xfrm>
            <a:off x="8112125" y="4826000"/>
            <a:ext cx="87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solidFill>
                  <a:srgbClr val="FF0000"/>
                </a:solidFill>
              </a:rPr>
              <a:t>H</a:t>
            </a:r>
            <a:r>
              <a:rPr lang="en-US" altLang="zh-CN" sz="2800" b="1">
                <a:solidFill>
                  <a:srgbClr val="FF0000"/>
                </a:solidFill>
              </a:rPr>
              <a:t>(</a:t>
            </a:r>
            <a:r>
              <a:rPr lang="en-US" altLang="zh-CN" sz="2800" b="1" i="1">
                <a:solidFill>
                  <a:srgbClr val="FF0000"/>
                </a:solidFill>
              </a:rPr>
              <a:t>z</a:t>
            </a:r>
            <a:r>
              <a:rPr lang="en-US" altLang="zh-CN" sz="2800" b="1">
                <a:solidFill>
                  <a:srgbClr val="FF0000"/>
                </a:solidFill>
              </a:rPr>
              <a:t>)</a:t>
            </a:r>
          </a:p>
        </p:txBody>
      </p:sp>
      <p:sp>
        <p:nvSpPr>
          <p:cNvPr id="65547" name="Line 11">
            <a:extLst>
              <a:ext uri="{FF2B5EF4-FFF2-40B4-BE49-F238E27FC236}">
                <a16:creationId xmlns:a16="http://schemas.microsoft.com/office/drawing/2014/main" id="{899BE759-2208-4393-BC26-F3262CEA4B3F}"/>
              </a:ext>
            </a:extLst>
          </p:cNvPr>
          <p:cNvSpPr>
            <a:spLocks noChangeShapeType="1"/>
          </p:cNvSpPr>
          <p:nvPr/>
        </p:nvSpPr>
        <p:spPr bwMode="auto">
          <a:xfrm>
            <a:off x="1314450" y="5111750"/>
            <a:ext cx="104775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5548" name="Line 12">
            <a:extLst>
              <a:ext uri="{FF2B5EF4-FFF2-40B4-BE49-F238E27FC236}">
                <a16:creationId xmlns:a16="http://schemas.microsoft.com/office/drawing/2014/main" id="{AC89FEEC-E855-4330-B273-8850B6A6311E}"/>
              </a:ext>
            </a:extLst>
          </p:cNvPr>
          <p:cNvSpPr>
            <a:spLocks noChangeShapeType="1"/>
          </p:cNvSpPr>
          <p:nvPr/>
        </p:nvSpPr>
        <p:spPr bwMode="auto">
          <a:xfrm>
            <a:off x="3390900" y="5111750"/>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5549" name="Line 13">
            <a:extLst>
              <a:ext uri="{FF2B5EF4-FFF2-40B4-BE49-F238E27FC236}">
                <a16:creationId xmlns:a16="http://schemas.microsoft.com/office/drawing/2014/main" id="{D6AC557C-E77A-4701-8FC5-31E7673F9467}"/>
              </a:ext>
            </a:extLst>
          </p:cNvPr>
          <p:cNvSpPr>
            <a:spLocks noChangeShapeType="1"/>
          </p:cNvSpPr>
          <p:nvPr/>
        </p:nvSpPr>
        <p:spPr bwMode="auto">
          <a:xfrm>
            <a:off x="5791200" y="5111750"/>
            <a:ext cx="22098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5550" name="Text Box 14">
            <a:extLst>
              <a:ext uri="{FF2B5EF4-FFF2-40B4-BE49-F238E27FC236}">
                <a16:creationId xmlns:a16="http://schemas.microsoft.com/office/drawing/2014/main" id="{9000100C-2D43-4907-9FBA-68A6F561176E}"/>
              </a:ext>
            </a:extLst>
          </p:cNvPr>
          <p:cNvSpPr txBox="1">
            <a:spLocks noChangeArrowheads="1"/>
          </p:cNvSpPr>
          <p:nvPr/>
        </p:nvSpPr>
        <p:spPr bwMode="auto">
          <a:xfrm>
            <a:off x="1219200" y="4724400"/>
            <a:ext cx="1162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400" b="1" i="1">
                <a:solidFill>
                  <a:srgbClr val="000066"/>
                </a:solidFill>
                <a:latin typeface="Symbol" panose="05050102010706020507" pitchFamily="18" charset="2"/>
              </a:rPr>
              <a:t>w</a:t>
            </a:r>
            <a:r>
              <a:rPr lang="en-US" altLang="zh-CN" sz="2400" b="1">
                <a:solidFill>
                  <a:srgbClr val="000066"/>
                </a:solidFill>
              </a:rPr>
              <a:t>=</a:t>
            </a:r>
            <a:r>
              <a:rPr lang="en-US" altLang="zh-CN" sz="2400" b="1" i="1">
                <a:solidFill>
                  <a:srgbClr val="000066"/>
                </a:solidFill>
                <a:latin typeface="Symbol" panose="05050102010706020507" pitchFamily="18" charset="2"/>
              </a:rPr>
              <a:t>W</a:t>
            </a:r>
            <a:r>
              <a:rPr lang="en-US" altLang="zh-CN" sz="2400" b="1">
                <a:solidFill>
                  <a:srgbClr val="000066"/>
                </a:solidFill>
              </a:rPr>
              <a:t>/</a:t>
            </a:r>
            <a:r>
              <a:rPr lang="en-US" altLang="zh-CN" sz="2400" b="1" i="1">
                <a:solidFill>
                  <a:srgbClr val="000066"/>
                </a:solidFill>
              </a:rPr>
              <a:t>T</a:t>
            </a:r>
          </a:p>
        </p:txBody>
      </p:sp>
      <p:sp>
        <p:nvSpPr>
          <p:cNvPr id="65551" name="Text Box 15">
            <a:extLst>
              <a:ext uri="{FF2B5EF4-FFF2-40B4-BE49-F238E27FC236}">
                <a16:creationId xmlns:a16="http://schemas.microsoft.com/office/drawing/2014/main" id="{635EBE14-3A18-4036-8C10-B005F72302F0}"/>
              </a:ext>
            </a:extLst>
          </p:cNvPr>
          <p:cNvSpPr txBox="1">
            <a:spLocks noChangeArrowheads="1"/>
          </p:cNvSpPr>
          <p:nvPr/>
        </p:nvSpPr>
        <p:spPr bwMode="auto">
          <a:xfrm>
            <a:off x="3086100" y="4622800"/>
            <a:ext cx="16573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t>设计模拟</a:t>
            </a:r>
          </a:p>
          <a:p>
            <a:pPr algn="ctr" eaLnBrk="1" hangingPunct="1">
              <a:spcBef>
                <a:spcPct val="50000"/>
              </a:spcBef>
            </a:pPr>
            <a:r>
              <a:rPr lang="zh-CN" altLang="en-US" sz="2400" b="1"/>
              <a:t>滤波器</a:t>
            </a:r>
          </a:p>
        </p:txBody>
      </p:sp>
      <p:sp>
        <p:nvSpPr>
          <p:cNvPr id="65552" name="Text Box 16">
            <a:extLst>
              <a:ext uri="{FF2B5EF4-FFF2-40B4-BE49-F238E27FC236}">
                <a16:creationId xmlns:a16="http://schemas.microsoft.com/office/drawing/2014/main" id="{90434400-FEEA-460C-A82A-26C2862618D0}"/>
              </a:ext>
            </a:extLst>
          </p:cNvPr>
          <p:cNvSpPr txBox="1">
            <a:spLocks noChangeArrowheads="1"/>
          </p:cNvSpPr>
          <p:nvPr/>
        </p:nvSpPr>
        <p:spPr bwMode="auto">
          <a:xfrm>
            <a:off x="5715000" y="4495800"/>
            <a:ext cx="2286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spcBef>
                <a:spcPct val="50000"/>
              </a:spcBef>
            </a:pPr>
            <a:r>
              <a:rPr lang="zh-CN" altLang="en-US" sz="2400" b="1">
                <a:solidFill>
                  <a:srgbClr val="000066"/>
                </a:solidFill>
              </a:rPr>
              <a:t>脉冲响应不变</a:t>
            </a:r>
          </a:p>
        </p:txBody>
      </p:sp>
      <p:sp>
        <p:nvSpPr>
          <p:cNvPr id="39953" name="标题 16">
            <a:extLst>
              <a:ext uri="{FF2B5EF4-FFF2-40B4-BE49-F238E27FC236}">
                <a16:creationId xmlns:a16="http://schemas.microsoft.com/office/drawing/2014/main" id="{DCCBA866-CD0C-43F5-A62C-0B546F98DB0E}"/>
              </a:ext>
            </a:extLst>
          </p:cNvPr>
          <p:cNvSpPr>
            <a:spLocks noGrp="1"/>
          </p:cNvSpPr>
          <p:nvPr>
            <p:ph type="title"/>
          </p:nvPr>
        </p:nvSpPr>
        <p:spPr/>
        <p:txBody>
          <a:bodyPr/>
          <a:lstStyle/>
          <a:p>
            <a:r>
              <a:rPr lang="en-US" altLang="zh-CN" sz="4000"/>
              <a:t>4.3.2 </a:t>
            </a:r>
            <a:r>
              <a:rPr lang="zh-CN" altLang="en-US" sz="4000"/>
              <a:t>脉冲响应不变法设计</a:t>
            </a:r>
            <a:r>
              <a:rPr lang="en-US" altLang="zh-CN" sz="4000"/>
              <a:t>DF</a:t>
            </a:r>
            <a:r>
              <a:rPr lang="zh-CN" altLang="en-US" sz="4000"/>
              <a:t>的步骤</a:t>
            </a:r>
          </a:p>
        </p:txBody>
      </p:sp>
      <p:graphicFrame>
        <p:nvGraphicFramePr>
          <p:cNvPr id="60420" name="Object 4">
            <a:extLst>
              <a:ext uri="{FF2B5EF4-FFF2-40B4-BE49-F238E27FC236}">
                <a16:creationId xmlns:a16="http://schemas.microsoft.com/office/drawing/2014/main" id="{FFB9301D-F575-4277-BFB7-94815CC5E2E5}"/>
              </a:ext>
            </a:extLst>
          </p:cNvPr>
          <p:cNvGraphicFramePr>
            <a:graphicFrameLocks noChangeAspect="1"/>
          </p:cNvGraphicFramePr>
          <p:nvPr/>
        </p:nvGraphicFramePr>
        <p:xfrm>
          <a:off x="5791200" y="5181600"/>
          <a:ext cx="2244725" cy="504825"/>
        </p:xfrm>
        <a:graphic>
          <a:graphicData uri="http://schemas.openxmlformats.org/presentationml/2006/ole">
            <mc:AlternateContent xmlns:mc="http://schemas.openxmlformats.org/markup-compatibility/2006">
              <mc:Choice xmlns:v="urn:schemas-microsoft-com:vml" Requires="v">
                <p:oleObj spid="_x0000_s40153" name="Equation" r:id="rId5" imgW="21640800" imgH="4876800" progId="Equation.DSMT4">
                  <p:embed/>
                </p:oleObj>
              </mc:Choice>
              <mc:Fallback>
                <p:oleObj name="Equation" r:id="rId5" imgW="21640800" imgH="4876800" progId="Equation.DSMT4">
                  <p:embed/>
                  <p:pic>
                    <p:nvPicPr>
                      <p:cNvPr id="0" name="Picture 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5181600"/>
                        <a:ext cx="2244725" cy="5048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blinds(horizontal)">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542"/>
                                        </p:tgtEl>
                                        <p:attrNameLst>
                                          <p:attrName>style.visibility</p:attrName>
                                        </p:attrNameLst>
                                      </p:cBhvr>
                                      <p:to>
                                        <p:strVal val="visible"/>
                                      </p:to>
                                    </p:set>
                                    <p:animEffect transition="in" filter="blinds(horizontal)">
                                      <p:cBhvr>
                                        <p:cTn id="12" dur="500"/>
                                        <p:tgtEl>
                                          <p:spTgt spid="655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5543"/>
                                        </p:tgtEl>
                                        <p:attrNameLst>
                                          <p:attrName>style.visibility</p:attrName>
                                        </p:attrNameLst>
                                      </p:cBhvr>
                                      <p:to>
                                        <p:strVal val="visible"/>
                                      </p:to>
                                    </p:set>
                                    <p:animEffect transition="in" filter="blinds(vertical)">
                                      <p:cBhvr>
                                        <p:cTn id="17" dur="500"/>
                                        <p:tgtEl>
                                          <p:spTgt spid="655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65547"/>
                                        </p:tgtEl>
                                        <p:attrNameLst>
                                          <p:attrName>style.visibility</p:attrName>
                                        </p:attrNameLst>
                                      </p:cBhvr>
                                      <p:to>
                                        <p:strVal val="visible"/>
                                      </p:to>
                                    </p:set>
                                    <p:anim calcmode="lin" valueType="num">
                                      <p:cBhvr>
                                        <p:cTn id="22" dur="500" fill="hold"/>
                                        <p:tgtEl>
                                          <p:spTgt spid="65547"/>
                                        </p:tgtEl>
                                        <p:attrNameLst>
                                          <p:attrName>ppt_x</p:attrName>
                                        </p:attrNameLst>
                                      </p:cBhvr>
                                      <p:tavLst>
                                        <p:tav tm="0">
                                          <p:val>
                                            <p:strVal val="#ppt_x-#ppt_w/2"/>
                                          </p:val>
                                        </p:tav>
                                        <p:tav tm="100000">
                                          <p:val>
                                            <p:strVal val="#ppt_x"/>
                                          </p:val>
                                        </p:tav>
                                      </p:tavLst>
                                    </p:anim>
                                    <p:anim calcmode="lin" valueType="num">
                                      <p:cBhvr>
                                        <p:cTn id="23" dur="500" fill="hold"/>
                                        <p:tgtEl>
                                          <p:spTgt spid="65547"/>
                                        </p:tgtEl>
                                        <p:attrNameLst>
                                          <p:attrName>ppt_y</p:attrName>
                                        </p:attrNameLst>
                                      </p:cBhvr>
                                      <p:tavLst>
                                        <p:tav tm="0">
                                          <p:val>
                                            <p:strVal val="#ppt_y"/>
                                          </p:val>
                                        </p:tav>
                                        <p:tav tm="100000">
                                          <p:val>
                                            <p:strVal val="#ppt_y"/>
                                          </p:val>
                                        </p:tav>
                                      </p:tavLst>
                                    </p:anim>
                                    <p:anim calcmode="lin" valueType="num">
                                      <p:cBhvr>
                                        <p:cTn id="24" dur="500" fill="hold"/>
                                        <p:tgtEl>
                                          <p:spTgt spid="65547"/>
                                        </p:tgtEl>
                                        <p:attrNameLst>
                                          <p:attrName>ppt_w</p:attrName>
                                        </p:attrNameLst>
                                      </p:cBhvr>
                                      <p:tavLst>
                                        <p:tav tm="0">
                                          <p:val>
                                            <p:fltVal val="0"/>
                                          </p:val>
                                        </p:tav>
                                        <p:tav tm="100000">
                                          <p:val>
                                            <p:strVal val="#ppt_w"/>
                                          </p:val>
                                        </p:tav>
                                      </p:tavLst>
                                    </p:anim>
                                    <p:anim calcmode="lin" valueType="num">
                                      <p:cBhvr>
                                        <p:cTn id="25" dur="500" fill="hold"/>
                                        <p:tgtEl>
                                          <p:spTgt spid="65547"/>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65550"/>
                                        </p:tgtEl>
                                        <p:attrNameLst>
                                          <p:attrName>style.visibility</p:attrName>
                                        </p:attrNameLst>
                                      </p:cBhvr>
                                      <p:to>
                                        <p:strVal val="visible"/>
                                      </p:to>
                                    </p:set>
                                    <p:animEffect transition="in" filter="blinds(vertical)">
                                      <p:cBhvr>
                                        <p:cTn id="30" dur="500"/>
                                        <p:tgtEl>
                                          <p:spTgt spid="655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65544"/>
                                        </p:tgtEl>
                                        <p:attrNameLst>
                                          <p:attrName>style.visibility</p:attrName>
                                        </p:attrNameLst>
                                      </p:cBhvr>
                                      <p:to>
                                        <p:strVal val="visible"/>
                                      </p:to>
                                    </p:set>
                                    <p:animEffect transition="in" filter="blinds(vertical)">
                                      <p:cBhvr>
                                        <p:cTn id="35" dur="500"/>
                                        <p:tgtEl>
                                          <p:spTgt spid="655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5540"/>
                                        </p:tgtEl>
                                        <p:attrNameLst>
                                          <p:attrName>style.visibility</p:attrName>
                                        </p:attrNameLst>
                                      </p:cBhvr>
                                      <p:to>
                                        <p:strVal val="visible"/>
                                      </p:to>
                                    </p:set>
                                    <p:animEffect transition="in" filter="blinds(horizontal)">
                                      <p:cBhvr>
                                        <p:cTn id="40" dur="500"/>
                                        <p:tgtEl>
                                          <p:spTgt spid="6554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nodeType="clickEffect">
                                  <p:stCondLst>
                                    <p:cond delay="0"/>
                                  </p:stCondLst>
                                  <p:childTnLst>
                                    <p:set>
                                      <p:cBhvr>
                                        <p:cTn id="44" dur="1" fill="hold">
                                          <p:stCondLst>
                                            <p:cond delay="0"/>
                                          </p:stCondLst>
                                        </p:cTn>
                                        <p:tgtEl>
                                          <p:spTgt spid="65548"/>
                                        </p:tgtEl>
                                        <p:attrNameLst>
                                          <p:attrName>style.visibility</p:attrName>
                                        </p:attrNameLst>
                                      </p:cBhvr>
                                      <p:to>
                                        <p:strVal val="visible"/>
                                      </p:to>
                                    </p:set>
                                    <p:anim calcmode="lin" valueType="num">
                                      <p:cBhvr>
                                        <p:cTn id="45" dur="500" fill="hold"/>
                                        <p:tgtEl>
                                          <p:spTgt spid="65548"/>
                                        </p:tgtEl>
                                        <p:attrNameLst>
                                          <p:attrName>ppt_x</p:attrName>
                                        </p:attrNameLst>
                                      </p:cBhvr>
                                      <p:tavLst>
                                        <p:tav tm="0">
                                          <p:val>
                                            <p:strVal val="#ppt_x-#ppt_w/2"/>
                                          </p:val>
                                        </p:tav>
                                        <p:tav tm="100000">
                                          <p:val>
                                            <p:strVal val="#ppt_x"/>
                                          </p:val>
                                        </p:tav>
                                      </p:tavLst>
                                    </p:anim>
                                    <p:anim calcmode="lin" valueType="num">
                                      <p:cBhvr>
                                        <p:cTn id="46" dur="500" fill="hold"/>
                                        <p:tgtEl>
                                          <p:spTgt spid="65548"/>
                                        </p:tgtEl>
                                        <p:attrNameLst>
                                          <p:attrName>ppt_y</p:attrName>
                                        </p:attrNameLst>
                                      </p:cBhvr>
                                      <p:tavLst>
                                        <p:tav tm="0">
                                          <p:val>
                                            <p:strVal val="#ppt_y"/>
                                          </p:val>
                                        </p:tav>
                                        <p:tav tm="100000">
                                          <p:val>
                                            <p:strVal val="#ppt_y"/>
                                          </p:val>
                                        </p:tav>
                                      </p:tavLst>
                                    </p:anim>
                                    <p:anim calcmode="lin" valueType="num">
                                      <p:cBhvr>
                                        <p:cTn id="47" dur="500" fill="hold"/>
                                        <p:tgtEl>
                                          <p:spTgt spid="65548"/>
                                        </p:tgtEl>
                                        <p:attrNameLst>
                                          <p:attrName>ppt_w</p:attrName>
                                        </p:attrNameLst>
                                      </p:cBhvr>
                                      <p:tavLst>
                                        <p:tav tm="0">
                                          <p:val>
                                            <p:fltVal val="0"/>
                                          </p:val>
                                        </p:tav>
                                        <p:tav tm="100000">
                                          <p:val>
                                            <p:strVal val="#ppt_w"/>
                                          </p:val>
                                        </p:tav>
                                      </p:tavLst>
                                    </p:anim>
                                    <p:anim calcmode="lin" valueType="num">
                                      <p:cBhvr>
                                        <p:cTn id="48" dur="500" fill="hold"/>
                                        <p:tgtEl>
                                          <p:spTgt spid="65548"/>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5" fill="hold" grpId="0" nodeType="clickEffect">
                                  <p:stCondLst>
                                    <p:cond delay="0"/>
                                  </p:stCondLst>
                                  <p:childTnLst>
                                    <p:set>
                                      <p:cBhvr>
                                        <p:cTn id="52" dur="1" fill="hold">
                                          <p:stCondLst>
                                            <p:cond delay="0"/>
                                          </p:stCondLst>
                                        </p:cTn>
                                        <p:tgtEl>
                                          <p:spTgt spid="65551"/>
                                        </p:tgtEl>
                                        <p:attrNameLst>
                                          <p:attrName>style.visibility</p:attrName>
                                        </p:attrNameLst>
                                      </p:cBhvr>
                                      <p:to>
                                        <p:strVal val="visible"/>
                                      </p:to>
                                    </p:set>
                                    <p:animEffect transition="in" filter="blinds(vertical)">
                                      <p:cBhvr>
                                        <p:cTn id="53" dur="500"/>
                                        <p:tgtEl>
                                          <p:spTgt spid="655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5" fill="hold" grpId="0" nodeType="clickEffect">
                                  <p:stCondLst>
                                    <p:cond delay="0"/>
                                  </p:stCondLst>
                                  <p:childTnLst>
                                    <p:set>
                                      <p:cBhvr>
                                        <p:cTn id="57" dur="1" fill="hold">
                                          <p:stCondLst>
                                            <p:cond delay="0"/>
                                          </p:stCondLst>
                                        </p:cTn>
                                        <p:tgtEl>
                                          <p:spTgt spid="65545"/>
                                        </p:tgtEl>
                                        <p:attrNameLst>
                                          <p:attrName>style.visibility</p:attrName>
                                        </p:attrNameLst>
                                      </p:cBhvr>
                                      <p:to>
                                        <p:strVal val="visible"/>
                                      </p:to>
                                    </p:set>
                                    <p:animEffect transition="in" filter="blinds(vertical)">
                                      <p:cBhvr>
                                        <p:cTn id="58" dur="500"/>
                                        <p:tgtEl>
                                          <p:spTgt spid="655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65541"/>
                                        </p:tgtEl>
                                        <p:attrNameLst>
                                          <p:attrName>style.visibility</p:attrName>
                                        </p:attrNameLst>
                                      </p:cBhvr>
                                      <p:to>
                                        <p:strVal val="visible"/>
                                      </p:to>
                                    </p:set>
                                    <p:animEffect transition="in" filter="blinds(horizontal)">
                                      <p:cBhvr>
                                        <p:cTn id="63" dur="500"/>
                                        <p:tgtEl>
                                          <p:spTgt spid="6554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8" fill="hold" nodeType="clickEffect">
                                  <p:stCondLst>
                                    <p:cond delay="0"/>
                                  </p:stCondLst>
                                  <p:childTnLst>
                                    <p:set>
                                      <p:cBhvr>
                                        <p:cTn id="67" dur="1" fill="hold">
                                          <p:stCondLst>
                                            <p:cond delay="0"/>
                                          </p:stCondLst>
                                        </p:cTn>
                                        <p:tgtEl>
                                          <p:spTgt spid="65549"/>
                                        </p:tgtEl>
                                        <p:attrNameLst>
                                          <p:attrName>style.visibility</p:attrName>
                                        </p:attrNameLst>
                                      </p:cBhvr>
                                      <p:to>
                                        <p:strVal val="visible"/>
                                      </p:to>
                                    </p:set>
                                    <p:anim calcmode="lin" valueType="num">
                                      <p:cBhvr>
                                        <p:cTn id="68" dur="500" fill="hold"/>
                                        <p:tgtEl>
                                          <p:spTgt spid="65549"/>
                                        </p:tgtEl>
                                        <p:attrNameLst>
                                          <p:attrName>ppt_x</p:attrName>
                                        </p:attrNameLst>
                                      </p:cBhvr>
                                      <p:tavLst>
                                        <p:tav tm="0">
                                          <p:val>
                                            <p:strVal val="#ppt_x-#ppt_w/2"/>
                                          </p:val>
                                        </p:tav>
                                        <p:tav tm="100000">
                                          <p:val>
                                            <p:strVal val="#ppt_x"/>
                                          </p:val>
                                        </p:tav>
                                      </p:tavLst>
                                    </p:anim>
                                    <p:anim calcmode="lin" valueType="num">
                                      <p:cBhvr>
                                        <p:cTn id="69" dur="500" fill="hold"/>
                                        <p:tgtEl>
                                          <p:spTgt spid="65549"/>
                                        </p:tgtEl>
                                        <p:attrNameLst>
                                          <p:attrName>ppt_y</p:attrName>
                                        </p:attrNameLst>
                                      </p:cBhvr>
                                      <p:tavLst>
                                        <p:tav tm="0">
                                          <p:val>
                                            <p:strVal val="#ppt_y"/>
                                          </p:val>
                                        </p:tav>
                                        <p:tav tm="100000">
                                          <p:val>
                                            <p:strVal val="#ppt_y"/>
                                          </p:val>
                                        </p:tav>
                                      </p:tavLst>
                                    </p:anim>
                                    <p:anim calcmode="lin" valueType="num">
                                      <p:cBhvr>
                                        <p:cTn id="70" dur="500" fill="hold"/>
                                        <p:tgtEl>
                                          <p:spTgt spid="65549"/>
                                        </p:tgtEl>
                                        <p:attrNameLst>
                                          <p:attrName>ppt_w</p:attrName>
                                        </p:attrNameLst>
                                      </p:cBhvr>
                                      <p:tavLst>
                                        <p:tav tm="0">
                                          <p:val>
                                            <p:fltVal val="0"/>
                                          </p:val>
                                        </p:tav>
                                        <p:tav tm="100000">
                                          <p:val>
                                            <p:strVal val="#ppt_w"/>
                                          </p:val>
                                        </p:tav>
                                      </p:tavLst>
                                    </p:anim>
                                    <p:anim calcmode="lin" valueType="num">
                                      <p:cBhvr>
                                        <p:cTn id="71" dur="500" fill="hold"/>
                                        <p:tgtEl>
                                          <p:spTgt spid="65549"/>
                                        </p:tgtEl>
                                        <p:attrNameLst>
                                          <p:attrName>ppt_h</p:attrName>
                                        </p:attrNameLst>
                                      </p:cBhvr>
                                      <p:tavLst>
                                        <p:tav tm="0">
                                          <p:val>
                                            <p:strVal val="#ppt_h"/>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65552"/>
                                        </p:tgtEl>
                                        <p:attrNameLst>
                                          <p:attrName>style.visibility</p:attrName>
                                        </p:attrNameLst>
                                      </p:cBhvr>
                                      <p:to>
                                        <p:strVal val="visible"/>
                                      </p:to>
                                    </p:set>
                                    <p:animEffect transition="in" filter="blinds(horizontal)">
                                      <p:cBhvr>
                                        <p:cTn id="76" dur="500"/>
                                        <p:tgtEl>
                                          <p:spTgt spid="6555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60420"/>
                                        </p:tgtEl>
                                        <p:attrNameLst>
                                          <p:attrName>style.visibility</p:attrName>
                                        </p:attrNameLst>
                                      </p:cBhvr>
                                      <p:to>
                                        <p:strVal val="visible"/>
                                      </p:to>
                                    </p:set>
                                    <p:animEffect transition="in" filter="blinds(horizontal)">
                                      <p:cBhvr>
                                        <p:cTn id="81" dur="500"/>
                                        <p:tgtEl>
                                          <p:spTgt spid="6042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5" fill="hold" grpId="0" nodeType="clickEffect">
                                  <p:stCondLst>
                                    <p:cond delay="0"/>
                                  </p:stCondLst>
                                  <p:childTnLst>
                                    <p:set>
                                      <p:cBhvr>
                                        <p:cTn id="85" dur="1" fill="hold">
                                          <p:stCondLst>
                                            <p:cond delay="0"/>
                                          </p:stCondLst>
                                        </p:cTn>
                                        <p:tgtEl>
                                          <p:spTgt spid="65546"/>
                                        </p:tgtEl>
                                        <p:attrNameLst>
                                          <p:attrName>style.visibility</p:attrName>
                                        </p:attrNameLst>
                                      </p:cBhvr>
                                      <p:to>
                                        <p:strVal val="visible"/>
                                      </p:to>
                                    </p:set>
                                    <p:animEffect transition="in" filter="blinds(vertical)">
                                      <p:cBhvr>
                                        <p:cTn id="86"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autoUpdateAnimBg="0"/>
      <p:bldP spid="65540" grpId="0" autoUpdateAnimBg="0"/>
      <p:bldP spid="65541" grpId="0" autoUpdateAnimBg="0"/>
      <p:bldP spid="65543" grpId="0" autoUpdateAnimBg="0"/>
      <p:bldP spid="65544" grpId="0" autoUpdateAnimBg="0"/>
      <p:bldP spid="65545" grpId="0" autoUpdateAnimBg="0"/>
      <p:bldP spid="65546" grpId="0" autoUpdateAnimBg="0"/>
      <p:bldP spid="65550" grpId="0" autoUpdateAnimBg="0"/>
      <p:bldP spid="65551" grpId="0" autoUpdateAnimBg="0"/>
      <p:bldP spid="6555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Text Box 2">
            <a:extLst>
              <a:ext uri="{FF2B5EF4-FFF2-40B4-BE49-F238E27FC236}">
                <a16:creationId xmlns:a16="http://schemas.microsoft.com/office/drawing/2014/main" id="{65B49CC6-C7D9-495B-BE4E-8034349A2674}"/>
              </a:ext>
            </a:extLst>
          </p:cNvPr>
          <p:cNvSpPr txBox="1">
            <a:spLocks noChangeArrowheads="1"/>
          </p:cNvSpPr>
          <p:nvPr/>
        </p:nvSpPr>
        <p:spPr bwMode="auto">
          <a:xfrm>
            <a:off x="381000" y="403225"/>
            <a:ext cx="8382000" cy="892175"/>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例</a:t>
            </a:r>
            <a:r>
              <a:rPr lang="en-US" altLang="zh-CN" sz="2800" b="1" dirty="0">
                <a:latin typeface="+mj-lt"/>
              </a:rPr>
              <a:t>4-5</a:t>
            </a:r>
            <a:r>
              <a:rPr lang="en-US" altLang="zh-CN" b="1" dirty="0">
                <a:latin typeface="+mj-lt"/>
              </a:rPr>
              <a:t>  </a:t>
            </a:r>
            <a:r>
              <a:rPr lang="zh-CN" altLang="en-US" sz="2400" b="1" dirty="0">
                <a:latin typeface="+mj-lt"/>
              </a:rPr>
              <a:t>利用</a:t>
            </a:r>
            <a:r>
              <a:rPr lang="en-US" altLang="zh-CN" sz="2400" b="1" dirty="0">
                <a:latin typeface="+mj-lt"/>
              </a:rPr>
              <a:t>BW</a:t>
            </a:r>
            <a:r>
              <a:rPr lang="zh-CN" altLang="en-US" sz="2400" b="1" dirty="0">
                <a:latin typeface="+mj-lt"/>
              </a:rPr>
              <a:t>型模拟低通滤波器和脉冲响应不变法设计满足指标</a:t>
            </a:r>
            <a:r>
              <a:rPr lang="en-US" altLang="zh-CN" sz="2400" b="1" i="1" dirty="0" err="1">
                <a:latin typeface="Symbol" pitchFamily="18" charset="2"/>
              </a:rPr>
              <a:t>W</a:t>
            </a:r>
            <a:r>
              <a:rPr lang="en-US" altLang="zh-CN" sz="2400" b="1" baseline="-25000" dirty="0" err="1">
                <a:latin typeface="+mj-lt"/>
              </a:rPr>
              <a:t>p</a:t>
            </a:r>
            <a:r>
              <a:rPr lang="en-US" altLang="zh-CN" sz="2400" b="1" dirty="0">
                <a:latin typeface="+mj-lt"/>
              </a:rPr>
              <a:t>=</a:t>
            </a:r>
            <a:r>
              <a:rPr lang="en-US" altLang="zh-CN" sz="2400" b="1" dirty="0">
                <a:latin typeface="Symbol" pitchFamily="18" charset="2"/>
              </a:rPr>
              <a:t>p</a:t>
            </a:r>
            <a:r>
              <a:rPr lang="en-US" altLang="zh-CN" sz="2400" b="1" dirty="0">
                <a:latin typeface="+mj-lt"/>
              </a:rPr>
              <a:t>/3</a:t>
            </a:r>
            <a:r>
              <a:rPr lang="zh-CN" altLang="en-US" sz="2400" b="1" dirty="0">
                <a:latin typeface="+mj-lt"/>
              </a:rPr>
              <a:t>，</a:t>
            </a:r>
            <a:r>
              <a:rPr lang="en-US" altLang="zh-CN" sz="2400" b="1" i="1" dirty="0" err="1">
                <a:latin typeface="+mj-lt"/>
              </a:rPr>
              <a:t>A</a:t>
            </a:r>
            <a:r>
              <a:rPr lang="en-US" altLang="zh-CN" sz="2400" b="1" baseline="-25000" dirty="0" err="1">
                <a:latin typeface="+mj-lt"/>
              </a:rPr>
              <a:t>p</a:t>
            </a:r>
            <a:r>
              <a:rPr lang="en-US" altLang="zh-CN" sz="2400" b="1" dirty="0">
                <a:latin typeface="+mj-lt"/>
              </a:rPr>
              <a:t>=3dB</a:t>
            </a:r>
            <a:r>
              <a:rPr lang="zh-CN" altLang="en-US" sz="2400" b="1" dirty="0">
                <a:latin typeface="+mj-lt"/>
              </a:rPr>
              <a:t>，</a:t>
            </a:r>
            <a:r>
              <a:rPr lang="en-US" altLang="zh-CN" sz="2400" b="1" i="1" dirty="0">
                <a:latin typeface="+mj-lt"/>
              </a:rPr>
              <a:t>N</a:t>
            </a:r>
            <a:r>
              <a:rPr lang="en-US" altLang="zh-CN" sz="2400" b="1" dirty="0">
                <a:latin typeface="+mj-lt"/>
              </a:rPr>
              <a:t>=1</a:t>
            </a:r>
            <a:r>
              <a:rPr lang="zh-CN" altLang="en-US" sz="2400" b="1" dirty="0">
                <a:latin typeface="+mj-lt"/>
              </a:rPr>
              <a:t>的数字低通滤波器。</a:t>
            </a:r>
          </a:p>
        </p:txBody>
      </p:sp>
      <p:graphicFrame>
        <p:nvGraphicFramePr>
          <p:cNvPr id="67587" name="Object 3">
            <a:extLst>
              <a:ext uri="{FF2B5EF4-FFF2-40B4-BE49-F238E27FC236}">
                <a16:creationId xmlns:a16="http://schemas.microsoft.com/office/drawing/2014/main" id="{CC1B622A-55E6-491C-82E6-B14D12446AC1}"/>
              </a:ext>
            </a:extLst>
          </p:cNvPr>
          <p:cNvGraphicFramePr>
            <a:graphicFrameLocks noChangeAspect="1"/>
          </p:cNvGraphicFramePr>
          <p:nvPr/>
        </p:nvGraphicFramePr>
        <p:xfrm>
          <a:off x="4500563" y="3074988"/>
          <a:ext cx="3470275" cy="947737"/>
        </p:xfrm>
        <a:graphic>
          <a:graphicData uri="http://schemas.openxmlformats.org/presentationml/2006/ole">
            <mc:AlternateContent xmlns:mc="http://schemas.openxmlformats.org/markup-compatibility/2006">
              <mc:Choice xmlns:v="urn:schemas-microsoft-com:vml" Requires="v">
                <p:oleObj spid="_x0000_s41619" r:id="rId4" imgW="37795200" imgH="10363200" progId="Equation.3">
                  <p:embed/>
                </p:oleObj>
              </mc:Choice>
              <mc:Fallback>
                <p:oleObj r:id="rId4" imgW="37795200" imgH="10363200" progId="Equation.3">
                  <p:embed/>
                  <p:pic>
                    <p:nvPicPr>
                      <p:cNvPr id="0" name="Picture 3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3074988"/>
                        <a:ext cx="3470275" cy="9477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88" name="Object 4">
            <a:extLst>
              <a:ext uri="{FF2B5EF4-FFF2-40B4-BE49-F238E27FC236}">
                <a16:creationId xmlns:a16="http://schemas.microsoft.com/office/drawing/2014/main" id="{FEAC74E8-27FA-466D-AAE3-DBBDFB7B2BBB}"/>
              </a:ext>
            </a:extLst>
          </p:cNvPr>
          <p:cNvGraphicFramePr>
            <a:graphicFrameLocks noChangeAspect="1"/>
          </p:cNvGraphicFramePr>
          <p:nvPr/>
        </p:nvGraphicFramePr>
        <p:xfrm>
          <a:off x="1590675" y="4573588"/>
          <a:ext cx="2625725" cy="862012"/>
        </p:xfrm>
        <a:graphic>
          <a:graphicData uri="http://schemas.openxmlformats.org/presentationml/2006/ole">
            <mc:AlternateContent xmlns:mc="http://schemas.openxmlformats.org/markup-compatibility/2006">
              <mc:Choice xmlns:v="urn:schemas-microsoft-com:vml" Requires="v">
                <p:oleObj spid="_x0000_s41620" name="Equation" r:id="rId6" imgW="28651200" imgH="9448800" progId="Equation.DSMT4">
                  <p:embed/>
                </p:oleObj>
              </mc:Choice>
              <mc:Fallback>
                <p:oleObj name="Equation" r:id="rId6" imgW="28651200" imgH="9448800" progId="Equation.DSMT4">
                  <p:embed/>
                  <p:pic>
                    <p:nvPicPr>
                      <p:cNvPr id="0" name="Picture 3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0675" y="4573588"/>
                        <a:ext cx="2625725" cy="8620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9" name="Text Box 5">
            <a:extLst>
              <a:ext uri="{FF2B5EF4-FFF2-40B4-BE49-F238E27FC236}">
                <a16:creationId xmlns:a16="http://schemas.microsoft.com/office/drawing/2014/main" id="{70FFAFA8-4506-416D-8E4A-F21BAB09948E}"/>
              </a:ext>
            </a:extLst>
          </p:cNvPr>
          <p:cNvSpPr txBox="1">
            <a:spLocks noChangeArrowheads="1"/>
          </p:cNvSpPr>
          <p:nvPr/>
        </p:nvSpPr>
        <p:spPr bwMode="auto">
          <a:xfrm>
            <a:off x="152400" y="1676400"/>
            <a:ext cx="1143000" cy="461963"/>
          </a:xfrm>
          <a:prstGeom prst="rect">
            <a:avLst/>
          </a:prstGeom>
          <a:noFill/>
          <a:ln w="9525">
            <a:noFill/>
            <a:miter lim="800000"/>
            <a:headEnd/>
            <a:tailEnd/>
          </a:ln>
        </p:spPr>
        <p:txBody>
          <a:bodyPr>
            <a:spAutoFit/>
          </a:bodyPr>
          <a:lstStyle/>
          <a:p>
            <a:pPr>
              <a:spcBef>
                <a:spcPct val="50000"/>
              </a:spcBef>
              <a:defRPr/>
            </a:pPr>
            <a:r>
              <a:rPr lang="zh-CN" altLang="en-US" sz="2400" b="1">
                <a:latin typeface="+mj-lt"/>
              </a:rPr>
              <a:t>解：</a:t>
            </a:r>
          </a:p>
        </p:txBody>
      </p:sp>
      <p:sp>
        <p:nvSpPr>
          <p:cNvPr id="67590" name="Text Box 6">
            <a:extLst>
              <a:ext uri="{FF2B5EF4-FFF2-40B4-BE49-F238E27FC236}">
                <a16:creationId xmlns:a16="http://schemas.microsoft.com/office/drawing/2014/main" id="{B7E77DC3-CFE1-491F-94CD-F16D86965AE7}"/>
              </a:ext>
            </a:extLst>
          </p:cNvPr>
          <p:cNvSpPr txBox="1">
            <a:spLocks noChangeArrowheads="1"/>
          </p:cNvSpPr>
          <p:nvPr/>
        </p:nvSpPr>
        <p:spPr bwMode="auto">
          <a:xfrm>
            <a:off x="323850" y="5562600"/>
            <a:ext cx="8712200" cy="457200"/>
          </a:xfrm>
          <a:prstGeom prst="rect">
            <a:avLst/>
          </a:prstGeom>
          <a:noFill/>
          <a:ln w="9525">
            <a:noFill/>
            <a:miter lim="800000"/>
            <a:headEnd/>
            <a:tailEnd/>
          </a:ln>
        </p:spPr>
        <p:txBody>
          <a:bodyPr>
            <a:spAutoFit/>
          </a:bodyPr>
          <a:lstStyle/>
          <a:p>
            <a:pPr>
              <a:spcBef>
                <a:spcPct val="50000"/>
              </a:spcBef>
              <a:defRPr/>
            </a:pPr>
            <a:r>
              <a:rPr lang="zh-CN" altLang="en-US" sz="2400" b="1" dirty="0">
                <a:solidFill>
                  <a:srgbClr val="FF0000"/>
                </a:solidFill>
                <a:latin typeface="+mj-lt"/>
              </a:rPr>
              <a:t>在数字滤波器的设计过程中，参数</a:t>
            </a:r>
            <a:r>
              <a:rPr lang="en-US" altLang="zh-CN" sz="2400" b="1" i="1" dirty="0">
                <a:solidFill>
                  <a:srgbClr val="FF0000"/>
                </a:solidFill>
                <a:latin typeface="+mj-lt"/>
              </a:rPr>
              <a:t>T</a:t>
            </a:r>
            <a:r>
              <a:rPr lang="zh-CN" altLang="en-US" sz="2400" b="1" dirty="0">
                <a:solidFill>
                  <a:srgbClr val="FF0000"/>
                </a:solidFill>
                <a:latin typeface="+mj-lt"/>
              </a:rPr>
              <a:t>可以被抵消。故常取</a:t>
            </a:r>
            <a:r>
              <a:rPr lang="en-US" altLang="zh-CN" sz="2400" b="1" i="1" dirty="0">
                <a:solidFill>
                  <a:srgbClr val="FF0000"/>
                </a:solidFill>
                <a:latin typeface="+mj-lt"/>
              </a:rPr>
              <a:t>T</a:t>
            </a:r>
            <a:r>
              <a:rPr lang="en-US" altLang="zh-CN" sz="2400" b="1" dirty="0">
                <a:solidFill>
                  <a:srgbClr val="FF0000"/>
                </a:solidFill>
                <a:latin typeface="+mj-lt"/>
              </a:rPr>
              <a:t>=1 s</a:t>
            </a:r>
          </a:p>
        </p:txBody>
      </p:sp>
      <p:grpSp>
        <p:nvGrpSpPr>
          <p:cNvPr id="40971" name="Group 7">
            <a:extLst>
              <a:ext uri="{FF2B5EF4-FFF2-40B4-BE49-F238E27FC236}">
                <a16:creationId xmlns:a16="http://schemas.microsoft.com/office/drawing/2014/main" id="{2AF21A0C-7964-4BB9-9B87-5651CF21F18D}"/>
              </a:ext>
            </a:extLst>
          </p:cNvPr>
          <p:cNvGrpSpPr>
            <a:grpSpLocks/>
          </p:cNvGrpSpPr>
          <p:nvPr/>
        </p:nvGrpSpPr>
        <p:grpSpPr bwMode="auto">
          <a:xfrm>
            <a:off x="176213" y="1408113"/>
            <a:ext cx="8828087" cy="128587"/>
            <a:chOff x="0" y="0"/>
            <a:chExt cx="5561" cy="81"/>
          </a:xfrm>
        </p:grpSpPr>
        <p:pic>
          <p:nvPicPr>
            <p:cNvPr id="2" name="Rectangle 7">
              <a:extLst>
                <a:ext uri="{FF2B5EF4-FFF2-40B4-BE49-F238E27FC236}">
                  <a16:creationId xmlns:a16="http://schemas.microsoft.com/office/drawing/2014/main" id="{5B23D663-9D7D-4A56-B3BF-DE9CCF93AF2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6" name="Text Box 9">
              <a:extLst>
                <a:ext uri="{FF2B5EF4-FFF2-40B4-BE49-F238E27FC236}">
                  <a16:creationId xmlns:a16="http://schemas.microsoft.com/office/drawing/2014/main" id="{831F8921-2CAC-4F4C-9EDC-16ECC1CB1DD3}"/>
                </a:ext>
              </a:extLst>
            </p:cNvPr>
            <p:cNvSpPr txBox="1">
              <a:spLocks noChangeArrowheads="1"/>
            </p:cNvSpPr>
            <p:nvPr/>
          </p:nvSpPr>
          <p:spPr bwMode="auto">
            <a:xfrm>
              <a:off x="6" y="3"/>
              <a:ext cx="5552" cy="74"/>
            </a:xfrm>
            <a:prstGeom prst="rect">
              <a:avLst/>
            </a:prstGeom>
            <a:noFill/>
            <a:ln w="9525">
              <a:noFill/>
              <a:miter lim="800000"/>
              <a:headEnd/>
              <a:tailEnd/>
            </a:ln>
          </p:spPr>
          <p:txBody>
            <a:bodyPr wrap="none" anchor="ctr"/>
            <a:lstStyle/>
            <a:p>
              <a:pPr>
                <a:defRPr/>
              </a:pPr>
              <a:endParaRPr lang="zh-CN" altLang="en-US">
                <a:latin typeface="+mj-lt"/>
              </a:endParaRPr>
            </a:p>
          </p:txBody>
        </p:sp>
      </p:grpSp>
      <p:sp>
        <p:nvSpPr>
          <p:cNvPr id="67594" name="Text Box 8">
            <a:extLst>
              <a:ext uri="{FF2B5EF4-FFF2-40B4-BE49-F238E27FC236}">
                <a16:creationId xmlns:a16="http://schemas.microsoft.com/office/drawing/2014/main" id="{B2477CAB-CF94-4443-9F99-BE65422D72A8}"/>
              </a:ext>
            </a:extLst>
          </p:cNvPr>
          <p:cNvSpPr txBox="1">
            <a:spLocks noChangeArrowheads="1"/>
          </p:cNvSpPr>
          <p:nvPr/>
        </p:nvSpPr>
        <p:spPr bwMode="auto">
          <a:xfrm>
            <a:off x="838200" y="1773238"/>
            <a:ext cx="7872413" cy="830262"/>
          </a:xfrm>
          <a:prstGeom prst="rect">
            <a:avLst/>
          </a:prstGeom>
          <a:noFill/>
          <a:ln w="9525">
            <a:noFill/>
            <a:miter lim="800000"/>
            <a:headEnd/>
            <a:tailEnd/>
          </a:ln>
        </p:spPr>
        <p:txBody>
          <a:bodyPr>
            <a:spAutoFit/>
          </a:bodyPr>
          <a:lstStyle/>
          <a:p>
            <a:pPr marL="457200" indent="-457200">
              <a:spcBef>
                <a:spcPct val="50000"/>
              </a:spcBef>
              <a:buFontTx/>
              <a:buAutoNum type="arabicParenBoth"/>
              <a:defRPr/>
            </a:pPr>
            <a:r>
              <a:rPr lang="zh-CN" altLang="en-US" sz="2400" b="1" dirty="0">
                <a:latin typeface="+mj-lt"/>
              </a:rPr>
              <a:t>利用</a:t>
            </a:r>
            <a:r>
              <a:rPr lang="en-US" altLang="zh-CN" sz="2400" b="1" i="1" dirty="0">
                <a:latin typeface="Symbol" pitchFamily="18" charset="2"/>
              </a:rPr>
              <a:t>w</a:t>
            </a:r>
            <a:r>
              <a:rPr lang="en-US" altLang="zh-CN" sz="2400" b="1" dirty="0">
                <a:latin typeface="Symbol" pitchFamily="18" charset="2"/>
              </a:rPr>
              <a:t> =</a:t>
            </a:r>
            <a:r>
              <a:rPr lang="en-US" altLang="zh-CN" sz="2400" b="1" i="1" dirty="0">
                <a:latin typeface="Symbol" pitchFamily="18" charset="2"/>
              </a:rPr>
              <a:t>W</a:t>
            </a:r>
            <a:r>
              <a:rPr lang="en-US" altLang="zh-CN" sz="2400" b="1" i="1" dirty="0">
                <a:latin typeface="+mj-lt"/>
              </a:rPr>
              <a:t>/T</a:t>
            </a:r>
            <a:r>
              <a:rPr lang="zh-CN" altLang="en-US" sz="2400" b="1" dirty="0">
                <a:latin typeface="+mj-lt"/>
              </a:rPr>
              <a:t>将数字滤波器指标转换成模拟滤波器指标                    </a:t>
            </a:r>
            <a:endParaRPr lang="en-US" altLang="zh-CN" sz="2400" b="1" dirty="0">
              <a:latin typeface="+mj-lt"/>
            </a:endParaRPr>
          </a:p>
          <a:p>
            <a:pPr marL="457200" indent="-457200">
              <a:spcBef>
                <a:spcPts val="0"/>
              </a:spcBef>
              <a:defRPr/>
            </a:pPr>
            <a:r>
              <a:rPr lang="en-US" altLang="zh-CN" sz="2400" b="1" i="1" dirty="0">
                <a:latin typeface="+mj-lt"/>
              </a:rPr>
              <a:t>                                      </a:t>
            </a:r>
            <a:r>
              <a:rPr lang="en-US" altLang="zh-CN" sz="2400" b="1" i="1" dirty="0" err="1">
                <a:latin typeface="Symbol" pitchFamily="18" charset="2"/>
              </a:rPr>
              <a:t>w</a:t>
            </a:r>
            <a:r>
              <a:rPr lang="en-US" altLang="zh-CN" sz="2400" b="1" baseline="-25000" dirty="0" err="1">
                <a:latin typeface="+mj-lt"/>
              </a:rPr>
              <a:t>p</a:t>
            </a:r>
            <a:r>
              <a:rPr lang="en-US" altLang="zh-CN" sz="2400" b="1" dirty="0">
                <a:latin typeface="+mj-lt"/>
              </a:rPr>
              <a:t>=</a:t>
            </a:r>
            <a:r>
              <a:rPr lang="en-US" altLang="zh-CN" sz="2400" b="1" i="1" dirty="0" err="1">
                <a:latin typeface="Symbol" pitchFamily="18" charset="2"/>
              </a:rPr>
              <a:t>W</a:t>
            </a:r>
            <a:r>
              <a:rPr lang="en-US" altLang="zh-CN" sz="2400" b="1" baseline="-25000" dirty="0" err="1">
                <a:latin typeface="+mj-lt"/>
              </a:rPr>
              <a:t>p</a:t>
            </a:r>
            <a:r>
              <a:rPr lang="en-US" altLang="zh-CN" sz="2400" b="1" i="1" dirty="0">
                <a:latin typeface="+mj-lt"/>
              </a:rPr>
              <a:t> </a:t>
            </a:r>
            <a:r>
              <a:rPr lang="en-US" altLang="zh-CN" sz="2400" b="1" dirty="0">
                <a:latin typeface="+mj-lt"/>
              </a:rPr>
              <a:t>/ </a:t>
            </a:r>
            <a:r>
              <a:rPr lang="en-US" altLang="zh-CN" sz="2400" b="1" i="1" dirty="0">
                <a:latin typeface="+mj-lt"/>
              </a:rPr>
              <a:t>T</a:t>
            </a:r>
            <a:endParaRPr lang="en-US" altLang="zh-CN" sz="2400" b="1" dirty="0">
              <a:latin typeface="+mj-lt"/>
            </a:endParaRPr>
          </a:p>
        </p:txBody>
      </p:sp>
      <p:sp>
        <p:nvSpPr>
          <p:cNvPr id="67595" name="Text Box 9">
            <a:extLst>
              <a:ext uri="{FF2B5EF4-FFF2-40B4-BE49-F238E27FC236}">
                <a16:creationId xmlns:a16="http://schemas.microsoft.com/office/drawing/2014/main" id="{54BCCEFA-2A05-4CBD-A98C-CBEDA2602827}"/>
              </a:ext>
            </a:extLst>
          </p:cNvPr>
          <p:cNvSpPr txBox="1">
            <a:spLocks noChangeArrowheads="1"/>
          </p:cNvSpPr>
          <p:nvPr/>
        </p:nvSpPr>
        <p:spPr bwMode="auto">
          <a:xfrm>
            <a:off x="827088" y="2643188"/>
            <a:ext cx="7561262" cy="457200"/>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(2)  </a:t>
            </a:r>
            <a:r>
              <a:rPr lang="zh-CN" altLang="en-US" sz="2400" b="1" dirty="0">
                <a:latin typeface="+mj-lt"/>
              </a:rPr>
              <a:t>设计</a:t>
            </a:r>
            <a:r>
              <a:rPr lang="en-US" altLang="zh-CN" sz="2400" b="1" i="1" dirty="0" err="1">
                <a:latin typeface="Symbol" pitchFamily="18" charset="2"/>
              </a:rPr>
              <a:t>w</a:t>
            </a:r>
            <a:r>
              <a:rPr lang="en-US" altLang="zh-CN" sz="2400" b="1" baseline="-25000" dirty="0" err="1">
                <a:latin typeface="+mj-lt"/>
              </a:rPr>
              <a:t>p</a:t>
            </a:r>
            <a:r>
              <a:rPr lang="en-US" altLang="zh-CN" sz="2400" b="1" dirty="0">
                <a:latin typeface="+mj-lt"/>
              </a:rPr>
              <a:t>=</a:t>
            </a:r>
            <a:r>
              <a:rPr lang="en-US" altLang="zh-CN" sz="2400" b="1" i="1" dirty="0" err="1">
                <a:latin typeface="Symbol" pitchFamily="18" charset="2"/>
              </a:rPr>
              <a:t>W</a:t>
            </a:r>
            <a:r>
              <a:rPr lang="en-US" altLang="zh-CN" sz="2400" b="1" baseline="-25000" dirty="0" err="1">
                <a:latin typeface="+mj-lt"/>
              </a:rPr>
              <a:t>p</a:t>
            </a:r>
            <a:r>
              <a:rPr lang="en-US" altLang="zh-CN" sz="2400" b="1" dirty="0">
                <a:latin typeface="+mj-lt"/>
              </a:rPr>
              <a:t>/</a:t>
            </a:r>
            <a:r>
              <a:rPr lang="en-US" altLang="zh-CN" sz="2400" b="1" i="1" dirty="0">
                <a:latin typeface="+mj-lt"/>
              </a:rPr>
              <a:t>T</a:t>
            </a:r>
            <a:r>
              <a:rPr lang="en-US" altLang="zh-CN" sz="2400" b="1" dirty="0">
                <a:latin typeface="+mj-lt"/>
              </a:rPr>
              <a:t>, </a:t>
            </a:r>
            <a:r>
              <a:rPr lang="en-US" altLang="zh-CN" sz="2400" b="1" i="1" dirty="0" err="1">
                <a:latin typeface="+mj-lt"/>
              </a:rPr>
              <a:t>A</a:t>
            </a:r>
            <a:r>
              <a:rPr lang="en-US" altLang="zh-CN" sz="2400" b="1" baseline="-25000" dirty="0" err="1">
                <a:latin typeface="+mj-lt"/>
              </a:rPr>
              <a:t>p</a:t>
            </a:r>
            <a:r>
              <a:rPr lang="en-US" altLang="zh-CN" sz="2400" b="1" dirty="0">
                <a:latin typeface="+mj-lt"/>
              </a:rPr>
              <a:t>=3dB</a:t>
            </a:r>
            <a:r>
              <a:rPr lang="zh-CN" altLang="en-US" sz="2400" b="1" dirty="0">
                <a:latin typeface="+mj-lt"/>
              </a:rPr>
              <a:t>的一阶</a:t>
            </a:r>
            <a:r>
              <a:rPr lang="en-US" altLang="zh-CN" sz="2400" b="1" dirty="0">
                <a:latin typeface="+mj-lt"/>
              </a:rPr>
              <a:t>BW</a:t>
            </a:r>
            <a:r>
              <a:rPr lang="zh-CN" altLang="en-US" sz="2400" b="1" dirty="0">
                <a:latin typeface="+mj-lt"/>
              </a:rPr>
              <a:t>型模拟低通滤波器</a:t>
            </a:r>
          </a:p>
        </p:txBody>
      </p:sp>
      <p:graphicFrame>
        <p:nvGraphicFramePr>
          <p:cNvPr id="67597" name="Object 13">
            <a:extLst>
              <a:ext uri="{FF2B5EF4-FFF2-40B4-BE49-F238E27FC236}">
                <a16:creationId xmlns:a16="http://schemas.microsoft.com/office/drawing/2014/main" id="{3ED16845-5DDF-4B84-96BE-4C7ECB0ACA88}"/>
              </a:ext>
            </a:extLst>
          </p:cNvPr>
          <p:cNvGraphicFramePr>
            <a:graphicFrameLocks noChangeAspect="1"/>
          </p:cNvGraphicFramePr>
          <p:nvPr/>
        </p:nvGraphicFramePr>
        <p:xfrm>
          <a:off x="1476375" y="3290888"/>
          <a:ext cx="2262188" cy="530225"/>
        </p:xfrm>
        <a:graphic>
          <a:graphicData uri="http://schemas.openxmlformats.org/presentationml/2006/ole">
            <mc:AlternateContent xmlns:mc="http://schemas.openxmlformats.org/markup-compatibility/2006">
              <mc:Choice xmlns:v="urn:schemas-microsoft-com:vml" Requires="v">
                <p:oleObj spid="_x0000_s41621" r:id="rId9" imgW="24688800" imgH="5791200" progId="Equation.3">
                  <p:embed/>
                </p:oleObj>
              </mc:Choice>
              <mc:Fallback>
                <p:oleObj r:id="rId9" imgW="24688800" imgH="5791200" progId="Equation.3">
                  <p:embed/>
                  <p:pic>
                    <p:nvPicPr>
                      <p:cNvPr id="0" name="Picture 3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3290888"/>
                        <a:ext cx="2262188" cy="5302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8" name="Text Box 12">
            <a:extLst>
              <a:ext uri="{FF2B5EF4-FFF2-40B4-BE49-F238E27FC236}">
                <a16:creationId xmlns:a16="http://schemas.microsoft.com/office/drawing/2014/main" id="{A79BE1C7-BF69-46E4-89BF-22A1E19365FE}"/>
              </a:ext>
            </a:extLst>
          </p:cNvPr>
          <p:cNvSpPr txBox="1">
            <a:spLocks noChangeArrowheads="1"/>
          </p:cNvSpPr>
          <p:nvPr/>
        </p:nvSpPr>
        <p:spPr bwMode="auto">
          <a:xfrm>
            <a:off x="827088" y="3986213"/>
            <a:ext cx="7213600" cy="457200"/>
          </a:xfrm>
          <a:prstGeom prst="rect">
            <a:avLst/>
          </a:prstGeom>
          <a:noFill/>
          <a:ln w="9525">
            <a:noFill/>
            <a:miter lim="800000"/>
            <a:headEnd/>
            <a:tailEnd/>
          </a:ln>
        </p:spPr>
        <p:txBody>
          <a:bodyPr>
            <a:spAutoFit/>
          </a:bodyPr>
          <a:lstStyle/>
          <a:p>
            <a:pPr>
              <a:spcBef>
                <a:spcPct val="50000"/>
              </a:spcBef>
              <a:defRPr/>
            </a:pPr>
            <a:r>
              <a:rPr lang="en-US" altLang="zh-CN" sz="2400" b="1">
                <a:latin typeface="+mj-lt"/>
              </a:rPr>
              <a:t>(3) </a:t>
            </a:r>
            <a:r>
              <a:rPr lang="zh-CN" altLang="en-US" sz="2400" b="1">
                <a:latin typeface="+mj-lt"/>
              </a:rPr>
              <a:t>将模拟低通滤波器转换成数字低通滤波器 </a:t>
            </a:r>
          </a:p>
        </p:txBody>
      </p:sp>
      <p:graphicFrame>
        <p:nvGraphicFramePr>
          <p:cNvPr id="67599" name="Object 15">
            <a:extLst>
              <a:ext uri="{FF2B5EF4-FFF2-40B4-BE49-F238E27FC236}">
                <a16:creationId xmlns:a16="http://schemas.microsoft.com/office/drawing/2014/main" id="{03156996-163F-4AE2-AF7D-189C1A0A2760}"/>
              </a:ext>
            </a:extLst>
          </p:cNvPr>
          <p:cNvGraphicFramePr>
            <a:graphicFrameLocks noChangeAspect="1"/>
          </p:cNvGraphicFramePr>
          <p:nvPr/>
        </p:nvGraphicFramePr>
        <p:xfrm>
          <a:off x="4286248" y="4572008"/>
          <a:ext cx="1724025" cy="898525"/>
        </p:xfrm>
        <a:graphic>
          <a:graphicData uri="http://schemas.openxmlformats.org/presentationml/2006/ole">
            <mc:AlternateContent xmlns:mc="http://schemas.openxmlformats.org/markup-compatibility/2006">
              <mc:Choice xmlns:v="urn:schemas-microsoft-com:vml" Requires="v">
                <p:oleObj spid="_x0000_s41622" name="Equation" r:id="rId11" imgW="799920" imgH="419040" progId="Equation.DSMT4">
                  <p:embed/>
                </p:oleObj>
              </mc:Choice>
              <mc:Fallback>
                <p:oleObj name="Equation" r:id="rId11" imgW="799920" imgH="419040" progId="Equation.DSMT4">
                  <p:embed/>
                  <p:pic>
                    <p:nvPicPr>
                      <p:cNvPr id="0" name="Picture 3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248" y="4572008"/>
                        <a:ext cx="1724025" cy="89852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75" name="Object 6">
            <a:extLst>
              <a:ext uri="{FF2B5EF4-FFF2-40B4-BE49-F238E27FC236}">
                <a16:creationId xmlns:a16="http://schemas.microsoft.com/office/drawing/2014/main" id="{858A2FD3-D666-4E87-947F-15D7DD5C0178}"/>
              </a:ext>
            </a:extLst>
          </p:cNvPr>
          <p:cNvGraphicFramePr>
            <a:graphicFrameLocks noChangeAspect="1"/>
          </p:cNvGraphicFramePr>
          <p:nvPr/>
        </p:nvGraphicFramePr>
        <p:xfrm>
          <a:off x="2941638" y="4641850"/>
          <a:ext cx="334962" cy="334963"/>
        </p:xfrm>
        <a:graphic>
          <a:graphicData uri="http://schemas.openxmlformats.org/presentationml/2006/ole">
            <mc:AlternateContent xmlns:mc="http://schemas.openxmlformats.org/markup-compatibility/2006">
              <mc:Choice xmlns:v="urn:schemas-microsoft-com:vml" Requires="v">
                <p:oleObj spid="_x0000_s41623" name="Equation" r:id="rId13" imgW="3657600" imgH="3657600" progId="Equation.DSMT4">
                  <p:embed/>
                </p:oleObj>
              </mc:Choice>
              <mc:Fallback>
                <p:oleObj name="Equation" r:id="rId13" imgW="3657600" imgH="3657600" progId="Equation.DSMT4">
                  <p:embed/>
                  <p:pic>
                    <p:nvPicPr>
                      <p:cNvPr id="0" name="Picture 3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41638" y="4641850"/>
                        <a:ext cx="334962"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a:extLst>
              <a:ext uri="{FF2B5EF4-FFF2-40B4-BE49-F238E27FC236}">
                <a16:creationId xmlns:a16="http://schemas.microsoft.com/office/drawing/2014/main" id="{2268ECF4-652A-4FB7-9E5E-AC6AF087CD60}"/>
              </a:ext>
            </a:extLst>
          </p:cNvPr>
          <p:cNvGraphicFramePr>
            <a:graphicFrameLocks noChangeAspect="1"/>
          </p:cNvGraphicFramePr>
          <p:nvPr/>
        </p:nvGraphicFramePr>
        <p:xfrm>
          <a:off x="6096000" y="4572000"/>
          <a:ext cx="1812925" cy="862013"/>
        </p:xfrm>
        <a:graphic>
          <a:graphicData uri="http://schemas.openxmlformats.org/presentationml/2006/ole">
            <mc:AlternateContent xmlns:mc="http://schemas.openxmlformats.org/markup-compatibility/2006">
              <mc:Choice xmlns:v="urn:schemas-microsoft-com:vml" Requires="v">
                <p:oleObj spid="_x0000_s41624" name="Equation" r:id="rId15" imgW="19812000" imgH="9448800" progId="Equation.DSMT4">
                  <p:embed/>
                </p:oleObj>
              </mc:Choice>
              <mc:Fallback>
                <p:oleObj name="Equation" r:id="rId15" imgW="19812000" imgH="9448800" progId="Equation.DSMT4">
                  <p:embed/>
                  <p:pic>
                    <p:nvPicPr>
                      <p:cNvPr id="0" name="Picture 3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0" y="4572000"/>
                        <a:ext cx="1812925" cy="8620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94"/>
                                        </p:tgtEl>
                                        <p:attrNameLst>
                                          <p:attrName>style.visibility</p:attrName>
                                        </p:attrNameLst>
                                      </p:cBhvr>
                                      <p:to>
                                        <p:strVal val="visible"/>
                                      </p:to>
                                    </p:set>
                                    <p:animEffect transition="in" filter="blinds(horizontal)">
                                      <p:cBhvr>
                                        <p:cTn id="7" dur="500"/>
                                        <p:tgtEl>
                                          <p:spTgt spid="67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95"/>
                                        </p:tgtEl>
                                        <p:attrNameLst>
                                          <p:attrName>style.visibility</p:attrName>
                                        </p:attrNameLst>
                                      </p:cBhvr>
                                      <p:to>
                                        <p:strVal val="visible"/>
                                      </p:to>
                                    </p:set>
                                    <p:animEffect transition="in" filter="blinds(horizontal)">
                                      <p:cBhvr>
                                        <p:cTn id="12" dur="500"/>
                                        <p:tgtEl>
                                          <p:spTgt spid="675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7597"/>
                                        </p:tgtEl>
                                        <p:attrNameLst>
                                          <p:attrName>style.visibility</p:attrName>
                                        </p:attrNameLst>
                                      </p:cBhvr>
                                      <p:to>
                                        <p:strVal val="visible"/>
                                      </p:to>
                                    </p:set>
                                    <p:animEffect transition="in" filter="blinds(horizontal)">
                                      <p:cBhvr>
                                        <p:cTn id="17" dur="500"/>
                                        <p:tgtEl>
                                          <p:spTgt spid="675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7587"/>
                                        </p:tgtEl>
                                        <p:attrNameLst>
                                          <p:attrName>style.visibility</p:attrName>
                                        </p:attrNameLst>
                                      </p:cBhvr>
                                      <p:to>
                                        <p:strVal val="visible"/>
                                      </p:to>
                                    </p:set>
                                    <p:animEffect transition="in" filter="blinds(horizontal)">
                                      <p:cBhvr>
                                        <p:cTn id="22" dur="500"/>
                                        <p:tgtEl>
                                          <p:spTgt spid="675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598"/>
                                        </p:tgtEl>
                                        <p:attrNameLst>
                                          <p:attrName>style.visibility</p:attrName>
                                        </p:attrNameLst>
                                      </p:cBhvr>
                                      <p:to>
                                        <p:strVal val="visible"/>
                                      </p:to>
                                    </p:set>
                                    <p:animEffect transition="in" filter="blinds(horizontal)">
                                      <p:cBhvr>
                                        <p:cTn id="27" dur="500"/>
                                        <p:tgtEl>
                                          <p:spTgt spid="675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7588"/>
                                        </p:tgtEl>
                                        <p:attrNameLst>
                                          <p:attrName>style.visibility</p:attrName>
                                        </p:attrNameLst>
                                      </p:cBhvr>
                                      <p:to>
                                        <p:strVal val="visible"/>
                                      </p:to>
                                    </p:set>
                                    <p:animEffect transition="in" filter="blinds(horizontal)">
                                      <p:cBhvr>
                                        <p:cTn id="32" dur="500"/>
                                        <p:tgtEl>
                                          <p:spTgt spid="675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0975"/>
                                        </p:tgtEl>
                                        <p:attrNameLst>
                                          <p:attrName>style.visibility</p:attrName>
                                        </p:attrNameLst>
                                      </p:cBhvr>
                                      <p:to>
                                        <p:strVal val="visible"/>
                                      </p:to>
                                    </p:set>
                                    <p:animEffect transition="in" filter="wipe(left)">
                                      <p:cBhvr>
                                        <p:cTn id="37" dur="500"/>
                                        <p:tgtEl>
                                          <p:spTgt spid="409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7599"/>
                                        </p:tgtEl>
                                        <p:attrNameLst>
                                          <p:attrName>style.visibility</p:attrName>
                                        </p:attrNameLst>
                                      </p:cBhvr>
                                      <p:to>
                                        <p:strVal val="visible"/>
                                      </p:to>
                                    </p:set>
                                    <p:animEffect transition="in" filter="wipe(left)">
                                      <p:cBhvr>
                                        <p:cTn id="42" dur="500"/>
                                        <p:tgtEl>
                                          <p:spTgt spid="675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7590"/>
                                        </p:tgtEl>
                                        <p:attrNameLst>
                                          <p:attrName>style.visibility</p:attrName>
                                        </p:attrNameLst>
                                      </p:cBhvr>
                                      <p:to>
                                        <p:strVal val="visible"/>
                                      </p:to>
                                    </p:set>
                                    <p:animEffect transition="in" filter="blinds(horizontal)">
                                      <p:cBhvr>
                                        <p:cTn id="52"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autoUpdateAnimBg="0"/>
      <p:bldP spid="67594" grpId="0" autoUpdateAnimBg="0"/>
      <p:bldP spid="67595" grpId="0" autoUpdateAnimBg="0"/>
      <p:bldP spid="6759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2">
            <a:extLst>
              <a:ext uri="{FF2B5EF4-FFF2-40B4-BE49-F238E27FC236}">
                <a16:creationId xmlns:a16="http://schemas.microsoft.com/office/drawing/2014/main" id="{F21FA2C6-42A8-460C-A754-9B0668FC8E44}"/>
              </a:ext>
            </a:extLst>
          </p:cNvPr>
          <p:cNvSpPr>
            <a:spLocks noGrp="1" noChangeArrowheads="1"/>
          </p:cNvSpPr>
          <p:nvPr>
            <p:ph type="title" idx="4294967295"/>
          </p:nvPr>
        </p:nvSpPr>
        <p:spPr>
          <a:xfrm>
            <a:off x="304800" y="188913"/>
            <a:ext cx="8839200" cy="1143000"/>
          </a:xfrm>
        </p:spPr>
        <p:txBody>
          <a:bodyPr/>
          <a:lstStyle/>
          <a:p>
            <a:pPr eaLnBrk="1" hangingPunct="1">
              <a:lnSpc>
                <a:spcPct val="125000"/>
              </a:lnSpc>
            </a:pPr>
            <a:r>
              <a:rPr lang="zh-CN" altLang="en-US" sz="2800">
                <a:solidFill>
                  <a:schemeClr val="tx1"/>
                </a:solidFill>
              </a:rPr>
              <a:t>例</a:t>
            </a:r>
            <a:r>
              <a:rPr lang="en-US" altLang="zh-CN" sz="2800">
                <a:solidFill>
                  <a:schemeClr val="tx1"/>
                </a:solidFill>
              </a:rPr>
              <a:t>4-6 </a:t>
            </a:r>
            <a:r>
              <a:rPr lang="zh-CN" altLang="en-US" sz="2400">
                <a:solidFill>
                  <a:schemeClr val="tx1"/>
                </a:solidFill>
              </a:rPr>
              <a:t>利用</a:t>
            </a:r>
            <a:r>
              <a:rPr lang="en-US" altLang="zh-CN" sz="2400">
                <a:solidFill>
                  <a:schemeClr val="tx1"/>
                </a:solidFill>
              </a:rPr>
              <a:t>BW</a:t>
            </a:r>
            <a:r>
              <a:rPr lang="zh-CN" altLang="en-US" sz="2400">
                <a:solidFill>
                  <a:schemeClr val="tx1"/>
                </a:solidFill>
              </a:rPr>
              <a:t>型模拟低通滤波器及脉冲响应不变法设计一数字低通滤波器，满足</a:t>
            </a:r>
            <a:r>
              <a:rPr lang="en-US" altLang="zh-CN" sz="2400" i="1">
                <a:solidFill>
                  <a:schemeClr val="tx1"/>
                </a:solidFill>
                <a:latin typeface="Symbol" panose="05050102010706020507" pitchFamily="18" charset="2"/>
              </a:rPr>
              <a:t>W</a:t>
            </a:r>
            <a:r>
              <a:rPr lang="en-US" altLang="zh-CN" sz="2400" baseline="-30000">
                <a:solidFill>
                  <a:schemeClr val="tx1"/>
                </a:solidFill>
              </a:rPr>
              <a:t>p</a:t>
            </a:r>
            <a:r>
              <a:rPr lang="en-US" altLang="zh-CN" sz="2400">
                <a:solidFill>
                  <a:schemeClr val="tx1"/>
                </a:solidFill>
              </a:rPr>
              <a:t>=0.2</a:t>
            </a:r>
            <a:r>
              <a:rPr lang="en-US" altLang="zh-CN" sz="2400">
                <a:solidFill>
                  <a:schemeClr val="tx1"/>
                </a:solidFill>
                <a:latin typeface="Symbol" panose="05050102010706020507" pitchFamily="18" charset="2"/>
              </a:rPr>
              <a:t>p </a:t>
            </a:r>
            <a:r>
              <a:rPr lang="en-US" altLang="zh-CN" sz="2400">
                <a:solidFill>
                  <a:schemeClr val="tx1"/>
                </a:solidFill>
              </a:rPr>
              <a:t>rad,  </a:t>
            </a:r>
            <a:r>
              <a:rPr lang="en-US" altLang="zh-CN" sz="2400" i="1">
                <a:solidFill>
                  <a:schemeClr val="tx1"/>
                </a:solidFill>
                <a:latin typeface="Symbol" panose="05050102010706020507" pitchFamily="18" charset="2"/>
              </a:rPr>
              <a:t>W</a:t>
            </a:r>
            <a:r>
              <a:rPr lang="en-US" altLang="zh-CN" sz="2400" baseline="-30000">
                <a:solidFill>
                  <a:schemeClr val="tx1"/>
                </a:solidFill>
              </a:rPr>
              <a:t>s</a:t>
            </a:r>
            <a:r>
              <a:rPr lang="en-US" altLang="zh-CN" sz="2400">
                <a:solidFill>
                  <a:schemeClr val="tx1"/>
                </a:solidFill>
              </a:rPr>
              <a:t>=0.6</a:t>
            </a:r>
            <a:r>
              <a:rPr lang="en-US" altLang="zh-CN" sz="2400">
                <a:solidFill>
                  <a:schemeClr val="tx1"/>
                </a:solidFill>
                <a:latin typeface="Symbol" panose="05050102010706020507" pitchFamily="18" charset="2"/>
              </a:rPr>
              <a:t>p </a:t>
            </a:r>
            <a:r>
              <a:rPr lang="en-US" altLang="zh-CN" sz="2400">
                <a:solidFill>
                  <a:schemeClr val="tx1"/>
                </a:solidFill>
              </a:rPr>
              <a:t>rad,  </a:t>
            </a:r>
            <a:r>
              <a:rPr lang="en-US" altLang="zh-CN" sz="2400" i="1">
                <a:solidFill>
                  <a:schemeClr val="tx1"/>
                </a:solidFill>
              </a:rPr>
              <a:t>A</a:t>
            </a:r>
            <a:r>
              <a:rPr lang="en-US" altLang="zh-CN" sz="2400" baseline="-30000">
                <a:solidFill>
                  <a:schemeClr val="tx1"/>
                </a:solidFill>
              </a:rPr>
              <a:t>p</a:t>
            </a:r>
            <a:r>
              <a:rPr lang="en-US" altLang="zh-CN" sz="2400">
                <a:solidFill>
                  <a:schemeClr val="tx1"/>
                </a:solidFill>
                <a:sym typeface="Symbol" panose="05050102010706020507" pitchFamily="18" charset="2"/>
              </a:rPr>
              <a:t>=</a:t>
            </a:r>
            <a:r>
              <a:rPr lang="en-US" altLang="zh-CN" sz="2400">
                <a:solidFill>
                  <a:schemeClr val="tx1"/>
                </a:solidFill>
              </a:rPr>
              <a:t>2dB,   </a:t>
            </a:r>
            <a:r>
              <a:rPr lang="en-US" altLang="zh-CN" sz="2400" i="1">
                <a:solidFill>
                  <a:schemeClr val="tx1"/>
                </a:solidFill>
              </a:rPr>
              <a:t>A</a:t>
            </a:r>
            <a:r>
              <a:rPr lang="en-US" altLang="zh-CN" sz="2400" baseline="-30000">
                <a:solidFill>
                  <a:schemeClr val="tx1"/>
                </a:solidFill>
              </a:rPr>
              <a:t>s</a:t>
            </a:r>
            <a:r>
              <a:rPr lang="en-US" altLang="zh-CN" sz="2400">
                <a:solidFill>
                  <a:schemeClr val="tx1"/>
                </a:solidFill>
                <a:sym typeface="Symbol" panose="05050102010706020507" pitchFamily="18" charset="2"/>
              </a:rPr>
              <a:t>=</a:t>
            </a:r>
            <a:r>
              <a:rPr lang="en-US" altLang="zh-CN" sz="2400">
                <a:solidFill>
                  <a:schemeClr val="tx1"/>
                </a:solidFill>
              </a:rPr>
              <a:t>15dB</a:t>
            </a:r>
            <a:r>
              <a:rPr lang="zh-CN" altLang="en-US" sz="2400">
                <a:solidFill>
                  <a:schemeClr val="tx1"/>
                </a:solidFill>
              </a:rPr>
              <a:t>。 </a:t>
            </a:r>
          </a:p>
        </p:txBody>
      </p:sp>
      <p:sp>
        <p:nvSpPr>
          <p:cNvPr id="68611" name="Text Box 3">
            <a:extLst>
              <a:ext uri="{FF2B5EF4-FFF2-40B4-BE49-F238E27FC236}">
                <a16:creationId xmlns:a16="http://schemas.microsoft.com/office/drawing/2014/main" id="{8EAD6E5C-DEC4-45A8-97EE-53BD3D361781}"/>
              </a:ext>
            </a:extLst>
          </p:cNvPr>
          <p:cNvSpPr txBox="1">
            <a:spLocks noChangeArrowheads="1"/>
          </p:cNvSpPr>
          <p:nvPr/>
        </p:nvSpPr>
        <p:spPr bwMode="auto">
          <a:xfrm>
            <a:off x="520700" y="1614488"/>
            <a:ext cx="1530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解：</a:t>
            </a:r>
          </a:p>
        </p:txBody>
      </p:sp>
      <p:sp>
        <p:nvSpPr>
          <p:cNvPr id="68612" name="Text Box 4">
            <a:extLst>
              <a:ext uri="{FF2B5EF4-FFF2-40B4-BE49-F238E27FC236}">
                <a16:creationId xmlns:a16="http://schemas.microsoft.com/office/drawing/2014/main" id="{BCBD5261-676D-44E8-B169-234D34F98DF8}"/>
              </a:ext>
            </a:extLst>
          </p:cNvPr>
          <p:cNvSpPr txBox="1">
            <a:spLocks noChangeArrowheads="1"/>
          </p:cNvSpPr>
          <p:nvPr/>
        </p:nvSpPr>
        <p:spPr bwMode="auto">
          <a:xfrm>
            <a:off x="803275" y="2057400"/>
            <a:ext cx="7807325" cy="8302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(1)</a:t>
            </a:r>
            <a:r>
              <a:rPr lang="zh-CN" altLang="en-US" sz="2400" b="1" dirty="0"/>
              <a:t>利用</a:t>
            </a:r>
            <a:r>
              <a:rPr lang="en-US" altLang="zh-CN" sz="2400" b="1" i="1" dirty="0">
                <a:latin typeface="Symbol" pitchFamily="18" charset="2"/>
              </a:rPr>
              <a:t>w</a:t>
            </a:r>
            <a:r>
              <a:rPr lang="en-US" altLang="zh-CN" sz="2400" b="1" dirty="0">
                <a:latin typeface="Symbol" pitchFamily="18" charset="2"/>
              </a:rPr>
              <a:t> =</a:t>
            </a:r>
            <a:r>
              <a:rPr lang="en-US" altLang="zh-CN" sz="2400" b="1" i="1" dirty="0">
                <a:latin typeface="Symbol" pitchFamily="18" charset="2"/>
              </a:rPr>
              <a:t>W</a:t>
            </a:r>
            <a:r>
              <a:rPr lang="en-US" altLang="zh-CN" sz="2400" b="1" i="1" dirty="0">
                <a:latin typeface="+mj-lt"/>
              </a:rPr>
              <a:t>/T</a:t>
            </a:r>
            <a:r>
              <a:rPr lang="zh-CN" altLang="en-US" sz="2400" b="1" dirty="0">
                <a:latin typeface="+mj-lt"/>
              </a:rPr>
              <a:t>将数字滤波器指标转换成模拟滤波器指标，</a:t>
            </a:r>
            <a:endParaRPr lang="en-US" altLang="zh-CN" sz="2400" b="1" dirty="0">
              <a:latin typeface="+mj-lt"/>
            </a:endParaRPr>
          </a:p>
          <a:p>
            <a:pPr>
              <a:spcBef>
                <a:spcPts val="0"/>
              </a:spcBef>
              <a:defRPr/>
            </a:pPr>
            <a:r>
              <a:rPr lang="en-US" altLang="zh-CN" sz="2400" b="1" dirty="0">
                <a:latin typeface="+mj-lt"/>
              </a:rPr>
              <a:t>     </a:t>
            </a:r>
            <a:r>
              <a:rPr lang="zh-CN" altLang="en-US" sz="2400" b="1" dirty="0">
                <a:latin typeface="+mj-lt"/>
              </a:rPr>
              <a:t>取 </a:t>
            </a:r>
            <a:r>
              <a:rPr lang="en-US" altLang="zh-CN" sz="2400" b="1" i="1" dirty="0">
                <a:latin typeface="+mj-lt"/>
              </a:rPr>
              <a:t>T</a:t>
            </a:r>
            <a:r>
              <a:rPr lang="en-US" altLang="zh-CN" sz="2400" b="1" dirty="0">
                <a:latin typeface="+mj-lt"/>
              </a:rPr>
              <a:t>=1 s.</a:t>
            </a:r>
          </a:p>
        </p:txBody>
      </p:sp>
      <p:sp>
        <p:nvSpPr>
          <p:cNvPr id="68613" name="Text Box 5">
            <a:extLst>
              <a:ext uri="{FF2B5EF4-FFF2-40B4-BE49-F238E27FC236}">
                <a16:creationId xmlns:a16="http://schemas.microsoft.com/office/drawing/2014/main" id="{3678239D-10F7-4FCC-80F4-E0F3D53E6357}"/>
              </a:ext>
            </a:extLst>
          </p:cNvPr>
          <p:cNvSpPr txBox="1">
            <a:spLocks noChangeArrowheads="1"/>
          </p:cNvSpPr>
          <p:nvPr/>
        </p:nvSpPr>
        <p:spPr bwMode="auto">
          <a:xfrm>
            <a:off x="838200" y="2814638"/>
            <a:ext cx="7620000" cy="461962"/>
          </a:xfrm>
          <a:prstGeom prst="rect">
            <a:avLst/>
          </a:prstGeom>
          <a:noFill/>
          <a:ln w="9525">
            <a:noFill/>
            <a:miter lim="800000"/>
            <a:headEnd/>
            <a:tailEnd/>
          </a:ln>
        </p:spPr>
        <p:txBody>
          <a:bodyPr>
            <a:spAutoFit/>
          </a:bodyPr>
          <a:lstStyle/>
          <a:p>
            <a:pPr algn="ctr">
              <a:spcBef>
                <a:spcPct val="50000"/>
              </a:spcBef>
              <a:defRPr/>
            </a:pPr>
            <a:r>
              <a:rPr lang="en-US" altLang="zh-CN" sz="2400" b="1" i="1" dirty="0" err="1">
                <a:latin typeface="Symbol" pitchFamily="18" charset="2"/>
              </a:rPr>
              <a:t>w</a:t>
            </a:r>
            <a:r>
              <a:rPr lang="en-US" altLang="zh-CN" sz="2400" b="1" baseline="-30000" dirty="0" err="1">
                <a:latin typeface="+mj-lt"/>
                <a:ea typeface="宋体" charset="-122"/>
              </a:rPr>
              <a:t>p</a:t>
            </a:r>
            <a:r>
              <a:rPr lang="en-US" altLang="zh-CN" sz="2400" b="1" dirty="0">
                <a:latin typeface="+mj-lt"/>
                <a:ea typeface="宋体" charset="-122"/>
              </a:rPr>
              <a:t>=0.2</a:t>
            </a:r>
            <a:r>
              <a:rPr lang="en-US" altLang="zh-CN" sz="2400" b="1" dirty="0">
                <a:latin typeface="Symbol" pitchFamily="18" charset="2"/>
                <a:ea typeface="宋体" charset="-122"/>
              </a:rPr>
              <a:t>p</a:t>
            </a:r>
            <a:r>
              <a:rPr lang="en-US" altLang="zh-CN" sz="2400" b="1" dirty="0">
                <a:latin typeface="+mj-lt"/>
                <a:ea typeface="宋体" charset="-122"/>
              </a:rPr>
              <a:t> </a:t>
            </a:r>
            <a:r>
              <a:rPr lang="en-US" altLang="zh-CN" sz="2400" b="1" dirty="0" err="1">
                <a:latin typeface="+mj-lt"/>
                <a:ea typeface="宋体" charset="-122"/>
              </a:rPr>
              <a:t>rad</a:t>
            </a:r>
            <a:r>
              <a:rPr lang="en-US" altLang="zh-CN" sz="2400" b="1" dirty="0">
                <a:latin typeface="+mj-lt"/>
                <a:ea typeface="宋体" charset="-122"/>
              </a:rPr>
              <a:t>/s, </a:t>
            </a:r>
            <a:r>
              <a:rPr lang="en-US" altLang="zh-CN" sz="2400" b="1" i="1" dirty="0" err="1">
                <a:latin typeface="Symbol" pitchFamily="18" charset="2"/>
              </a:rPr>
              <a:t>w</a:t>
            </a:r>
            <a:r>
              <a:rPr lang="en-US" altLang="zh-CN" sz="2400" b="1" baseline="-30000" dirty="0" err="1">
                <a:latin typeface="+mj-lt"/>
                <a:ea typeface="宋体" charset="-122"/>
              </a:rPr>
              <a:t>s</a:t>
            </a:r>
            <a:r>
              <a:rPr lang="en-US" altLang="zh-CN" sz="2400" b="1" dirty="0">
                <a:latin typeface="+mj-lt"/>
                <a:ea typeface="宋体" charset="-122"/>
              </a:rPr>
              <a:t>=0.6</a:t>
            </a:r>
            <a:r>
              <a:rPr lang="en-US" altLang="zh-CN" sz="2400" b="1" dirty="0">
                <a:latin typeface="Symbol" pitchFamily="18" charset="2"/>
                <a:ea typeface="宋体" charset="-122"/>
              </a:rPr>
              <a:t>p</a:t>
            </a:r>
            <a:r>
              <a:rPr lang="en-US" altLang="zh-CN" sz="2400" b="1" dirty="0">
                <a:latin typeface="+mj-lt"/>
                <a:ea typeface="宋体" charset="-122"/>
              </a:rPr>
              <a:t> </a:t>
            </a:r>
            <a:r>
              <a:rPr lang="en-US" altLang="zh-CN" sz="2400" b="1" dirty="0" err="1">
                <a:latin typeface="+mj-lt"/>
                <a:ea typeface="宋体" charset="-122"/>
              </a:rPr>
              <a:t>rad</a:t>
            </a:r>
            <a:r>
              <a:rPr lang="en-US" altLang="zh-CN" sz="2400" b="1" dirty="0">
                <a:latin typeface="+mj-lt"/>
                <a:ea typeface="宋体" charset="-122"/>
              </a:rPr>
              <a:t>/s,  </a:t>
            </a:r>
            <a:r>
              <a:rPr lang="en-US" altLang="zh-CN" sz="2400" b="1" i="1" dirty="0" err="1">
                <a:latin typeface="+mj-lt"/>
                <a:ea typeface="宋体" charset="-122"/>
              </a:rPr>
              <a:t>A</a:t>
            </a:r>
            <a:r>
              <a:rPr lang="en-US" altLang="zh-CN" sz="2400" b="1" baseline="-30000" dirty="0" err="1">
                <a:latin typeface="+mj-lt"/>
                <a:ea typeface="宋体" charset="-122"/>
              </a:rPr>
              <a:t>p</a:t>
            </a:r>
            <a:r>
              <a:rPr lang="en-US" altLang="zh-CN" sz="2400" b="1" dirty="0">
                <a:latin typeface="+mj-lt"/>
                <a:ea typeface="宋体" charset="-122"/>
                <a:sym typeface="Symbol" pitchFamily="18" charset="2"/>
              </a:rPr>
              <a:t>=</a:t>
            </a:r>
            <a:r>
              <a:rPr lang="en-US" altLang="zh-CN" sz="2400" b="1" dirty="0">
                <a:latin typeface="+mj-lt"/>
                <a:ea typeface="宋体" charset="-122"/>
              </a:rPr>
              <a:t>2dB,   </a:t>
            </a:r>
            <a:r>
              <a:rPr lang="en-US" altLang="zh-CN" sz="2400" b="1" i="1" dirty="0">
                <a:latin typeface="+mj-lt"/>
                <a:ea typeface="宋体" charset="-122"/>
              </a:rPr>
              <a:t>A</a:t>
            </a:r>
            <a:r>
              <a:rPr lang="en-US" altLang="zh-CN" sz="2400" b="1" baseline="-30000" dirty="0">
                <a:latin typeface="+mj-lt"/>
                <a:ea typeface="宋体" charset="-122"/>
              </a:rPr>
              <a:t>s</a:t>
            </a:r>
            <a:r>
              <a:rPr lang="en-US" altLang="zh-CN" sz="2400" b="1" dirty="0">
                <a:latin typeface="+mj-lt"/>
                <a:ea typeface="宋体" charset="-122"/>
                <a:sym typeface="Symbol" pitchFamily="18" charset="2"/>
              </a:rPr>
              <a:t>=</a:t>
            </a:r>
            <a:r>
              <a:rPr lang="en-US" altLang="zh-CN" sz="2400" b="1" dirty="0">
                <a:latin typeface="+mj-lt"/>
                <a:ea typeface="宋体" charset="-122"/>
              </a:rPr>
              <a:t>15dB </a:t>
            </a:r>
          </a:p>
        </p:txBody>
      </p:sp>
      <p:sp>
        <p:nvSpPr>
          <p:cNvPr id="68614" name="Text Box 6">
            <a:extLst>
              <a:ext uri="{FF2B5EF4-FFF2-40B4-BE49-F238E27FC236}">
                <a16:creationId xmlns:a16="http://schemas.microsoft.com/office/drawing/2014/main" id="{A78FAF27-5330-45BD-B150-70BA0F1C9A3F}"/>
              </a:ext>
            </a:extLst>
          </p:cNvPr>
          <p:cNvSpPr txBox="1">
            <a:spLocks noChangeArrowheads="1"/>
          </p:cNvSpPr>
          <p:nvPr/>
        </p:nvSpPr>
        <p:spPr bwMode="auto">
          <a:xfrm>
            <a:off x="827088" y="3403600"/>
            <a:ext cx="7239000" cy="461963"/>
          </a:xfrm>
          <a:prstGeom prst="rect">
            <a:avLst/>
          </a:prstGeom>
          <a:noFill/>
          <a:ln w="9525">
            <a:noFill/>
            <a:miter lim="800000"/>
            <a:headEnd/>
            <a:tailEnd/>
          </a:ln>
        </p:spPr>
        <p:txBody>
          <a:bodyPr>
            <a:spAutoFit/>
          </a:bodyPr>
          <a:lstStyle/>
          <a:p>
            <a:pPr>
              <a:spcBef>
                <a:spcPct val="50000"/>
              </a:spcBef>
              <a:defRPr/>
            </a:pPr>
            <a:r>
              <a:rPr lang="en-US" altLang="zh-CN" sz="2400" b="1">
                <a:latin typeface="+mj-lt"/>
              </a:rPr>
              <a:t>(2)  </a:t>
            </a:r>
            <a:r>
              <a:rPr lang="zh-CN" altLang="en-US" sz="2400" b="1">
                <a:latin typeface="+mj-lt"/>
              </a:rPr>
              <a:t>设计模拟低通滤波器 （</a:t>
            </a:r>
            <a:r>
              <a:rPr lang="en-US" altLang="zh-CN" sz="2400" b="1">
                <a:latin typeface="+mj-lt"/>
              </a:rPr>
              <a:t>BW</a:t>
            </a:r>
            <a:r>
              <a:rPr lang="zh-CN" altLang="en-US" sz="2400" b="1">
                <a:latin typeface="+mj-lt"/>
              </a:rPr>
              <a:t>型）</a:t>
            </a:r>
          </a:p>
        </p:txBody>
      </p:sp>
      <p:graphicFrame>
        <p:nvGraphicFramePr>
          <p:cNvPr id="68615" name="Object 7">
            <a:extLst>
              <a:ext uri="{FF2B5EF4-FFF2-40B4-BE49-F238E27FC236}">
                <a16:creationId xmlns:a16="http://schemas.microsoft.com/office/drawing/2014/main" id="{F17C9F4A-0FD4-46E3-9674-1D2A1D6798D0}"/>
              </a:ext>
            </a:extLst>
          </p:cNvPr>
          <p:cNvGraphicFramePr>
            <a:graphicFrameLocks noChangeAspect="1"/>
          </p:cNvGraphicFramePr>
          <p:nvPr/>
        </p:nvGraphicFramePr>
        <p:xfrm>
          <a:off x="1206500" y="3848100"/>
          <a:ext cx="2374900" cy="1422400"/>
        </p:xfrm>
        <a:graphic>
          <a:graphicData uri="http://schemas.openxmlformats.org/presentationml/2006/ole">
            <mc:AlternateContent xmlns:mc="http://schemas.openxmlformats.org/markup-compatibility/2006">
              <mc:Choice xmlns:v="urn:schemas-microsoft-com:vml" Requires="v">
                <p:oleObj spid="_x0000_s42396" r:id="rId3" imgW="25908000" imgH="15544800" progId="Equation.3">
                  <p:embed/>
                </p:oleObj>
              </mc:Choice>
              <mc:Fallback>
                <p:oleObj r:id="rId3" imgW="25908000" imgH="15544800" progId="Equation.3">
                  <p:embed/>
                  <p:pic>
                    <p:nvPicPr>
                      <p:cNvPr id="0" name="Picture 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0" y="3848100"/>
                        <a:ext cx="2374900"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6" name="Text Box 8">
            <a:extLst>
              <a:ext uri="{FF2B5EF4-FFF2-40B4-BE49-F238E27FC236}">
                <a16:creationId xmlns:a16="http://schemas.microsoft.com/office/drawing/2014/main" id="{E1C69E85-A5D8-45CE-B347-4CBB1C9B59BA}"/>
              </a:ext>
            </a:extLst>
          </p:cNvPr>
          <p:cNvSpPr txBox="1">
            <a:spLocks noChangeArrowheads="1"/>
          </p:cNvSpPr>
          <p:nvPr/>
        </p:nvSpPr>
        <p:spPr bwMode="auto">
          <a:xfrm>
            <a:off x="3563938" y="4508500"/>
            <a:ext cx="533400"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=2</a:t>
            </a:r>
          </a:p>
        </p:txBody>
      </p:sp>
      <p:graphicFrame>
        <p:nvGraphicFramePr>
          <p:cNvPr id="68617" name="Object 9">
            <a:extLst>
              <a:ext uri="{FF2B5EF4-FFF2-40B4-BE49-F238E27FC236}">
                <a16:creationId xmlns:a16="http://schemas.microsoft.com/office/drawing/2014/main" id="{91E1DCD5-DE44-49C5-AAE9-02BD36A4A78A}"/>
              </a:ext>
            </a:extLst>
          </p:cNvPr>
          <p:cNvGraphicFramePr>
            <a:graphicFrameLocks noChangeAspect="1"/>
          </p:cNvGraphicFramePr>
          <p:nvPr/>
        </p:nvGraphicFramePr>
        <p:xfrm>
          <a:off x="4281488" y="4038600"/>
          <a:ext cx="2897187" cy="976313"/>
        </p:xfrm>
        <a:graphic>
          <a:graphicData uri="http://schemas.openxmlformats.org/presentationml/2006/ole">
            <mc:AlternateContent xmlns:mc="http://schemas.openxmlformats.org/markup-compatibility/2006">
              <mc:Choice xmlns:v="urn:schemas-microsoft-com:vml" Requires="v">
                <p:oleObj spid="_x0000_s42397" name="公式" r:id="rId5" imgW="31699200" imgH="10668000" progId="Equation.3">
                  <p:embed/>
                </p:oleObj>
              </mc:Choice>
              <mc:Fallback>
                <p:oleObj name="公式" r:id="rId5" imgW="31699200" imgH="10668000" progId="Equation.3">
                  <p:embed/>
                  <p:pic>
                    <p:nvPicPr>
                      <p:cNvPr id="0" name="Picture 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1488" y="4038600"/>
                        <a:ext cx="2897187" cy="976313"/>
                      </a:xfrm>
                      <a:prstGeom prst="rect">
                        <a:avLst/>
                      </a:prstGeom>
                      <a:noFill/>
                      <a:extLst/>
                    </p:spPr>
                  </p:pic>
                </p:oleObj>
              </mc:Fallback>
            </mc:AlternateContent>
          </a:graphicData>
        </a:graphic>
      </p:graphicFrame>
      <p:sp>
        <p:nvSpPr>
          <p:cNvPr id="68618" name="Text Box 10">
            <a:extLst>
              <a:ext uri="{FF2B5EF4-FFF2-40B4-BE49-F238E27FC236}">
                <a16:creationId xmlns:a16="http://schemas.microsoft.com/office/drawing/2014/main" id="{58C1C0E4-6A3F-4D2B-956E-7B4D030D666C}"/>
              </a:ext>
            </a:extLst>
          </p:cNvPr>
          <p:cNvSpPr txBox="1">
            <a:spLocks noChangeArrowheads="1"/>
          </p:cNvSpPr>
          <p:nvPr/>
        </p:nvSpPr>
        <p:spPr bwMode="auto">
          <a:xfrm>
            <a:off x="7023100" y="4267200"/>
            <a:ext cx="1968500" cy="461963"/>
          </a:xfrm>
          <a:prstGeom prst="rect">
            <a:avLst/>
          </a:prstGeom>
          <a:noFill/>
          <a:ln w="9525">
            <a:noFill/>
            <a:miter lim="800000"/>
            <a:headEnd/>
            <a:tailEnd/>
          </a:ln>
        </p:spPr>
        <p:txBody>
          <a:bodyPr>
            <a:spAutoFit/>
          </a:bodyPr>
          <a:lstStyle/>
          <a:p>
            <a:pPr>
              <a:spcBef>
                <a:spcPct val="50000"/>
              </a:spcBef>
              <a:defRPr/>
            </a:pPr>
            <a:r>
              <a:rPr lang="en-US" altLang="zh-CN" sz="2400" dirty="0">
                <a:latin typeface="+mj-lt"/>
              </a:rPr>
              <a:t>=0.7185 </a:t>
            </a:r>
            <a:r>
              <a:rPr lang="en-US" altLang="zh-CN" sz="2400" dirty="0" err="1">
                <a:latin typeface="+mj-lt"/>
              </a:rPr>
              <a:t>rad</a:t>
            </a:r>
            <a:r>
              <a:rPr lang="en-US" altLang="zh-CN" sz="2400" dirty="0">
                <a:latin typeface="+mj-lt"/>
              </a:rPr>
              <a:t>/s</a:t>
            </a:r>
          </a:p>
        </p:txBody>
      </p:sp>
      <p:graphicFrame>
        <p:nvGraphicFramePr>
          <p:cNvPr id="68619" name="Object 11">
            <a:extLst>
              <a:ext uri="{FF2B5EF4-FFF2-40B4-BE49-F238E27FC236}">
                <a16:creationId xmlns:a16="http://schemas.microsoft.com/office/drawing/2014/main" id="{CD69AFAE-DE1D-486C-950D-5F3830028E8E}"/>
              </a:ext>
            </a:extLst>
          </p:cNvPr>
          <p:cNvGraphicFramePr>
            <a:graphicFrameLocks noChangeAspect="1"/>
          </p:cNvGraphicFramePr>
          <p:nvPr/>
        </p:nvGraphicFramePr>
        <p:xfrm>
          <a:off x="1130300" y="5286375"/>
          <a:ext cx="3544888" cy="1339850"/>
        </p:xfrm>
        <a:graphic>
          <a:graphicData uri="http://schemas.openxmlformats.org/presentationml/2006/ole">
            <mc:AlternateContent xmlns:mc="http://schemas.openxmlformats.org/markup-compatibility/2006">
              <mc:Choice xmlns:v="urn:schemas-microsoft-com:vml" Requires="v">
                <p:oleObj spid="_x0000_s42398" r:id="rId7" imgW="38709600" imgH="14630400" progId="Equation.3">
                  <p:embed/>
                </p:oleObj>
              </mc:Choice>
              <mc:Fallback>
                <p:oleObj r:id="rId7" imgW="38709600" imgH="14630400" progId="Equation.3">
                  <p:embed/>
                  <p:pic>
                    <p:nvPicPr>
                      <p:cNvPr id="0" name="Picture 2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0300" y="5286375"/>
                        <a:ext cx="3544888"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0" name="Object 12">
            <a:extLst>
              <a:ext uri="{FF2B5EF4-FFF2-40B4-BE49-F238E27FC236}">
                <a16:creationId xmlns:a16="http://schemas.microsoft.com/office/drawing/2014/main" id="{2DE36DD5-6BBE-4D2E-9DCE-DD07FA4099A6}"/>
              </a:ext>
            </a:extLst>
          </p:cNvPr>
          <p:cNvGraphicFramePr>
            <a:graphicFrameLocks noChangeAspect="1"/>
          </p:cNvGraphicFramePr>
          <p:nvPr>
            <p:extLst>
              <p:ext uri="{D42A27DB-BD31-4B8C-83A1-F6EECF244321}">
                <p14:modId xmlns:p14="http://schemas.microsoft.com/office/powerpoint/2010/main" val="3386197872"/>
              </p:ext>
            </p:extLst>
          </p:nvPr>
        </p:nvGraphicFramePr>
        <p:xfrm>
          <a:off x="4695825" y="5272088"/>
          <a:ext cx="3270250" cy="866775"/>
        </p:xfrm>
        <a:graphic>
          <a:graphicData uri="http://schemas.openxmlformats.org/presentationml/2006/ole">
            <mc:AlternateContent xmlns:mc="http://schemas.openxmlformats.org/markup-compatibility/2006">
              <mc:Choice xmlns:v="urn:schemas-microsoft-com:vml" Requires="v">
                <p:oleObj spid="_x0000_s42399" name="公式" r:id="rId9" imgW="35661600" imgH="9448800" progId="Equation.3">
                  <p:embed/>
                </p:oleObj>
              </mc:Choice>
              <mc:Fallback>
                <p:oleObj name="公式" r:id="rId9" imgW="35661600" imgH="9448800" progId="Equation.3">
                  <p:embed/>
                  <p:pic>
                    <p:nvPicPr>
                      <p:cNvPr id="0" name="Picture 2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5825" y="5272088"/>
                        <a:ext cx="3270250"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997" name="Group 13">
            <a:extLst>
              <a:ext uri="{FF2B5EF4-FFF2-40B4-BE49-F238E27FC236}">
                <a16:creationId xmlns:a16="http://schemas.microsoft.com/office/drawing/2014/main" id="{772DA964-4511-400D-8E06-D0411C04FA0E}"/>
              </a:ext>
            </a:extLst>
          </p:cNvPr>
          <p:cNvGrpSpPr>
            <a:grpSpLocks/>
          </p:cNvGrpSpPr>
          <p:nvPr/>
        </p:nvGrpSpPr>
        <p:grpSpPr bwMode="auto">
          <a:xfrm>
            <a:off x="176213" y="1390650"/>
            <a:ext cx="8828087" cy="127000"/>
            <a:chOff x="0" y="0"/>
            <a:chExt cx="5561" cy="80"/>
          </a:xfrm>
        </p:grpSpPr>
        <p:pic>
          <p:nvPicPr>
            <p:cNvPr id="41998" name="Rectangle 13">
              <a:extLst>
                <a:ext uri="{FF2B5EF4-FFF2-40B4-BE49-F238E27FC236}">
                  <a16:creationId xmlns:a16="http://schemas.microsoft.com/office/drawing/2014/main" id="{6F5F58C5-12C4-4290-8EDC-9A04AB6BC99B}"/>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9" name="Text Box 15">
              <a:extLst>
                <a:ext uri="{FF2B5EF4-FFF2-40B4-BE49-F238E27FC236}">
                  <a16:creationId xmlns:a16="http://schemas.microsoft.com/office/drawing/2014/main" id="{E54E5428-ABDA-4739-A627-4468F024386E}"/>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 name="矩形 1">
            <a:extLst>
              <a:ext uri="{FF2B5EF4-FFF2-40B4-BE49-F238E27FC236}">
                <a16:creationId xmlns:a16="http://schemas.microsoft.com/office/drawing/2014/main" id="{DCDC23A2-48B8-402D-80D3-1E122E62BDC0}"/>
              </a:ext>
            </a:extLst>
          </p:cNvPr>
          <p:cNvSpPr/>
          <p:nvPr/>
        </p:nvSpPr>
        <p:spPr bwMode="auto">
          <a:xfrm>
            <a:off x="4281488" y="4149080"/>
            <a:ext cx="2810792" cy="866775"/>
          </a:xfrm>
          <a:prstGeom prst="rect">
            <a:avLst/>
          </a:prstGeom>
          <a:noFill/>
          <a:ln w="19050">
            <a:solidFill>
              <a:srgbClr val="FF0000"/>
            </a:solidFill>
            <a:round/>
            <a:headEnd/>
            <a:tailEnd/>
          </a:ln>
        </p:spPr>
        <p:txBody>
          <a:bodyPr wrap="none" rtlCol="0" anchor="ctr"/>
          <a:lstStyle/>
          <a:p>
            <a:pPr algn="ctr" eaLnBrk="1" hangingPunct="1"/>
            <a:endParaRPr lang="zh-CN"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slide(fromBottom)">
                                      <p:cBhvr>
                                        <p:cTn id="7" dur="500"/>
                                        <p:tgtEl>
                                          <p:spTgt spid="68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blinds(horizontal)">
                                      <p:cBhvr>
                                        <p:cTn id="12" dur="500"/>
                                        <p:tgtEl>
                                          <p:spTgt spid="68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blinds(horizontal)">
                                      <p:cBhvr>
                                        <p:cTn id="17" dur="500"/>
                                        <p:tgtEl>
                                          <p:spTgt spid="68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614"/>
                                        </p:tgtEl>
                                        <p:attrNameLst>
                                          <p:attrName>style.visibility</p:attrName>
                                        </p:attrNameLst>
                                      </p:cBhvr>
                                      <p:to>
                                        <p:strVal val="visible"/>
                                      </p:to>
                                    </p:set>
                                    <p:animEffect transition="in" filter="blinds(horizontal)">
                                      <p:cBhvr>
                                        <p:cTn id="22" dur="500"/>
                                        <p:tgtEl>
                                          <p:spTgt spid="686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8615"/>
                                        </p:tgtEl>
                                        <p:attrNameLst>
                                          <p:attrName>style.visibility</p:attrName>
                                        </p:attrNameLst>
                                      </p:cBhvr>
                                      <p:to>
                                        <p:strVal val="visible"/>
                                      </p:to>
                                    </p:set>
                                    <p:animEffect transition="in" filter="blinds(horizontal)">
                                      <p:cBhvr>
                                        <p:cTn id="27" dur="500"/>
                                        <p:tgtEl>
                                          <p:spTgt spid="686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8616"/>
                                        </p:tgtEl>
                                        <p:attrNameLst>
                                          <p:attrName>style.visibility</p:attrName>
                                        </p:attrNameLst>
                                      </p:cBhvr>
                                      <p:to>
                                        <p:strVal val="visible"/>
                                      </p:to>
                                    </p:set>
                                    <p:animEffect transition="in" filter="blinds(horizontal)">
                                      <p:cBhvr>
                                        <p:cTn id="32" dur="500"/>
                                        <p:tgtEl>
                                          <p:spTgt spid="686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8617"/>
                                        </p:tgtEl>
                                        <p:attrNameLst>
                                          <p:attrName>style.visibility</p:attrName>
                                        </p:attrNameLst>
                                      </p:cBhvr>
                                      <p:to>
                                        <p:strVal val="visible"/>
                                      </p:to>
                                    </p:set>
                                    <p:animEffect transition="in" filter="blinds(horizontal)">
                                      <p:cBhvr>
                                        <p:cTn id="37" dur="500"/>
                                        <p:tgtEl>
                                          <p:spTgt spid="686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8618"/>
                                        </p:tgtEl>
                                        <p:attrNameLst>
                                          <p:attrName>style.visibility</p:attrName>
                                        </p:attrNameLst>
                                      </p:cBhvr>
                                      <p:to>
                                        <p:strVal val="visible"/>
                                      </p:to>
                                    </p:set>
                                    <p:animEffect transition="in" filter="blinds(horizontal)">
                                      <p:cBhvr>
                                        <p:cTn id="49" dur="500"/>
                                        <p:tgtEl>
                                          <p:spTgt spid="6861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68619"/>
                                        </p:tgtEl>
                                        <p:attrNameLst>
                                          <p:attrName>style.visibility</p:attrName>
                                        </p:attrNameLst>
                                      </p:cBhvr>
                                      <p:to>
                                        <p:strVal val="visible"/>
                                      </p:to>
                                    </p:set>
                                    <p:animEffect transition="in" filter="blinds(horizontal)">
                                      <p:cBhvr>
                                        <p:cTn id="54" dur="500"/>
                                        <p:tgtEl>
                                          <p:spTgt spid="6861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68620"/>
                                        </p:tgtEl>
                                        <p:attrNameLst>
                                          <p:attrName>style.visibility</p:attrName>
                                        </p:attrNameLst>
                                      </p:cBhvr>
                                      <p:to>
                                        <p:strVal val="visible"/>
                                      </p:to>
                                    </p:set>
                                    <p:animEffect transition="in" filter="blinds(horizontal)">
                                      <p:cBhvr>
                                        <p:cTn id="59" dur="500"/>
                                        <p:tgtEl>
                                          <p:spTgt spid="6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P spid="68612" grpId="0" autoUpdateAnimBg="0"/>
      <p:bldP spid="68613" grpId="0" autoUpdateAnimBg="0"/>
      <p:bldP spid="68614" grpId="0" autoUpdateAnimBg="0"/>
      <p:bldP spid="68616" grpId="0" autoUpdateAnimBg="0"/>
      <p:bldP spid="68618" grpId="0" autoUpdateAnimBg="0"/>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Text Box 3">
            <a:extLst>
              <a:ext uri="{FF2B5EF4-FFF2-40B4-BE49-F238E27FC236}">
                <a16:creationId xmlns:a16="http://schemas.microsoft.com/office/drawing/2014/main" id="{584AA8C4-55DF-4627-A611-7E40A87BC036}"/>
              </a:ext>
            </a:extLst>
          </p:cNvPr>
          <p:cNvSpPr txBox="1">
            <a:spLocks noChangeArrowheads="1"/>
          </p:cNvSpPr>
          <p:nvPr/>
        </p:nvSpPr>
        <p:spPr bwMode="auto">
          <a:xfrm>
            <a:off x="520700" y="1614488"/>
            <a:ext cx="1530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解：</a:t>
            </a:r>
          </a:p>
        </p:txBody>
      </p:sp>
      <p:grpSp>
        <p:nvGrpSpPr>
          <p:cNvPr id="43017" name="Group 4">
            <a:extLst>
              <a:ext uri="{FF2B5EF4-FFF2-40B4-BE49-F238E27FC236}">
                <a16:creationId xmlns:a16="http://schemas.microsoft.com/office/drawing/2014/main" id="{2407A036-902E-4829-9485-01C64315BC53}"/>
              </a:ext>
            </a:extLst>
          </p:cNvPr>
          <p:cNvGrpSpPr>
            <a:grpSpLocks/>
          </p:cNvGrpSpPr>
          <p:nvPr/>
        </p:nvGrpSpPr>
        <p:grpSpPr bwMode="auto">
          <a:xfrm>
            <a:off x="176213" y="1390650"/>
            <a:ext cx="8828087" cy="127000"/>
            <a:chOff x="0" y="0"/>
            <a:chExt cx="5561" cy="80"/>
          </a:xfrm>
        </p:grpSpPr>
        <p:pic>
          <p:nvPicPr>
            <p:cNvPr id="43023" name="Rectangle 4">
              <a:extLst>
                <a:ext uri="{FF2B5EF4-FFF2-40B4-BE49-F238E27FC236}">
                  <a16:creationId xmlns:a16="http://schemas.microsoft.com/office/drawing/2014/main" id="{03ADF22A-D810-4638-9CF9-150F2B1C1A0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4" name="Text Box 6">
              <a:extLst>
                <a:ext uri="{FF2B5EF4-FFF2-40B4-BE49-F238E27FC236}">
                  <a16:creationId xmlns:a16="http://schemas.microsoft.com/office/drawing/2014/main" id="{34FEBF0B-AB0F-452C-8678-584F5D88A7E8}"/>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9639" name="Text Box 5">
            <a:extLst>
              <a:ext uri="{FF2B5EF4-FFF2-40B4-BE49-F238E27FC236}">
                <a16:creationId xmlns:a16="http://schemas.microsoft.com/office/drawing/2014/main" id="{9A2B40C4-0FA6-4538-B4A3-DEBDEB6FD802}"/>
              </a:ext>
            </a:extLst>
          </p:cNvPr>
          <p:cNvSpPr txBox="1">
            <a:spLocks noChangeArrowheads="1"/>
          </p:cNvSpPr>
          <p:nvPr/>
        </p:nvSpPr>
        <p:spPr bwMode="auto">
          <a:xfrm>
            <a:off x="1187450" y="1700213"/>
            <a:ext cx="7213600" cy="461962"/>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(3) </a:t>
            </a:r>
            <a:r>
              <a:rPr lang="zh-CN" altLang="en-US" sz="2400" b="1" dirty="0">
                <a:latin typeface="+mj-lt"/>
              </a:rPr>
              <a:t>将模拟低通滤波器转换成数字低通滤波器 </a:t>
            </a:r>
          </a:p>
        </p:txBody>
      </p:sp>
      <p:sp>
        <p:nvSpPr>
          <p:cNvPr id="69640" name="Text Box 6">
            <a:extLst>
              <a:ext uri="{FF2B5EF4-FFF2-40B4-BE49-F238E27FC236}">
                <a16:creationId xmlns:a16="http://schemas.microsoft.com/office/drawing/2014/main" id="{57283CE7-C75C-40A6-92EE-B301CCB3E151}"/>
              </a:ext>
            </a:extLst>
          </p:cNvPr>
          <p:cNvSpPr txBox="1">
            <a:spLocks noChangeArrowheads="1"/>
          </p:cNvSpPr>
          <p:nvPr/>
        </p:nvSpPr>
        <p:spPr bwMode="auto">
          <a:xfrm>
            <a:off x="838200" y="3276600"/>
            <a:ext cx="807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latin typeface="宋体" panose="02010600030101010101" pitchFamily="2" charset="-122"/>
              </a:rPr>
              <a:t>极点为</a:t>
            </a:r>
            <a:endParaRPr lang="en-US" altLang="zh-CN" sz="2400" b="1"/>
          </a:p>
        </p:txBody>
      </p:sp>
      <p:sp>
        <p:nvSpPr>
          <p:cNvPr id="69641" name="Text Box 7">
            <a:extLst>
              <a:ext uri="{FF2B5EF4-FFF2-40B4-BE49-F238E27FC236}">
                <a16:creationId xmlns:a16="http://schemas.microsoft.com/office/drawing/2014/main" id="{91462686-F054-47F8-9327-EAD275A9A222}"/>
              </a:ext>
            </a:extLst>
          </p:cNvPr>
          <p:cNvSpPr txBox="1">
            <a:spLocks noChangeArrowheads="1"/>
          </p:cNvSpPr>
          <p:nvPr/>
        </p:nvSpPr>
        <p:spPr bwMode="auto">
          <a:xfrm>
            <a:off x="900113" y="4017963"/>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latin typeface="宋体" panose="02010600030101010101" pitchFamily="2" charset="-122"/>
              </a:rPr>
              <a:t>利用</a:t>
            </a:r>
            <a:r>
              <a:rPr lang="zh-CN" altLang="en-US" sz="2400" b="1"/>
              <a:t> </a:t>
            </a:r>
          </a:p>
        </p:txBody>
      </p:sp>
      <p:sp>
        <p:nvSpPr>
          <p:cNvPr id="69643" name="Text Box 9">
            <a:extLst>
              <a:ext uri="{FF2B5EF4-FFF2-40B4-BE49-F238E27FC236}">
                <a16:creationId xmlns:a16="http://schemas.microsoft.com/office/drawing/2014/main" id="{6CCA9A4C-C1B0-417C-9C79-B14888222EA4}"/>
              </a:ext>
            </a:extLst>
          </p:cNvPr>
          <p:cNvSpPr txBox="1">
            <a:spLocks noChangeArrowheads="1"/>
          </p:cNvSpPr>
          <p:nvPr/>
        </p:nvSpPr>
        <p:spPr bwMode="auto">
          <a:xfrm>
            <a:off x="914400" y="4724400"/>
            <a:ext cx="3048000" cy="461963"/>
          </a:xfrm>
          <a:prstGeom prst="rect">
            <a:avLst/>
          </a:prstGeom>
          <a:noFill/>
          <a:ln w="9525">
            <a:noFill/>
            <a:miter lim="800000"/>
            <a:headEnd/>
            <a:tailEnd/>
          </a:ln>
        </p:spPr>
        <p:txBody>
          <a:bodyPr>
            <a:spAutoFit/>
          </a:bodyPr>
          <a:lstStyle/>
          <a:p>
            <a:pPr>
              <a:spcBef>
                <a:spcPct val="50000"/>
              </a:spcBef>
              <a:defRPr/>
            </a:pPr>
            <a:r>
              <a:rPr lang="zh-CN" altLang="en-US" sz="2400" b="1" dirty="0">
                <a:latin typeface="+mj-lt"/>
              </a:rPr>
              <a:t>可得</a:t>
            </a:r>
            <a:r>
              <a:rPr lang="en-US" altLang="zh-CN" sz="2400" b="1" dirty="0">
                <a:latin typeface="+mj-lt"/>
              </a:rPr>
              <a:t>DF</a:t>
            </a:r>
            <a:r>
              <a:rPr lang="zh-CN" altLang="en-US" sz="2400" b="1" dirty="0">
                <a:latin typeface="+mj-lt"/>
              </a:rPr>
              <a:t>的系统函数为</a:t>
            </a:r>
          </a:p>
        </p:txBody>
      </p:sp>
      <p:graphicFrame>
        <p:nvGraphicFramePr>
          <p:cNvPr id="69644" name="Object 12">
            <a:extLst>
              <a:ext uri="{FF2B5EF4-FFF2-40B4-BE49-F238E27FC236}">
                <a16:creationId xmlns:a16="http://schemas.microsoft.com/office/drawing/2014/main" id="{32771862-649A-4757-908E-CFA93C1970AD}"/>
              </a:ext>
            </a:extLst>
          </p:cNvPr>
          <p:cNvGraphicFramePr>
            <a:graphicFrameLocks noChangeAspect="1"/>
          </p:cNvGraphicFramePr>
          <p:nvPr/>
        </p:nvGraphicFramePr>
        <p:xfrm>
          <a:off x="4648200" y="5410200"/>
          <a:ext cx="3733800" cy="920750"/>
        </p:xfrm>
        <a:graphic>
          <a:graphicData uri="http://schemas.openxmlformats.org/presentationml/2006/ole">
            <mc:AlternateContent xmlns:mc="http://schemas.openxmlformats.org/markup-compatibility/2006">
              <mc:Choice xmlns:v="urn:schemas-microsoft-com:vml" Requires="v">
                <p:oleObj spid="_x0000_s43619" name="Equation" r:id="rId4" imgW="41148000" imgH="10058400" progId="Equation.DSMT4">
                  <p:embed/>
                </p:oleObj>
              </mc:Choice>
              <mc:Fallback>
                <p:oleObj name="Equation" r:id="rId4" imgW="41148000" imgH="10058400" progId="Equation.DSMT4">
                  <p:embed/>
                  <p:pic>
                    <p:nvPicPr>
                      <p:cNvPr id="0" name="Picture 2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5410200"/>
                        <a:ext cx="3733800"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5" name="Object 13">
            <a:extLst>
              <a:ext uri="{FF2B5EF4-FFF2-40B4-BE49-F238E27FC236}">
                <a16:creationId xmlns:a16="http://schemas.microsoft.com/office/drawing/2014/main" id="{E08E2FBF-7EA6-4104-8ED5-6E072D9620A1}"/>
              </a:ext>
            </a:extLst>
          </p:cNvPr>
          <p:cNvGraphicFramePr>
            <a:graphicFrameLocks noGrp="1" noChangeAspect="1"/>
          </p:cNvGraphicFramePr>
          <p:nvPr>
            <p:ph idx="4294967295"/>
          </p:nvPr>
        </p:nvGraphicFramePr>
        <p:xfrm>
          <a:off x="1509713" y="2209800"/>
          <a:ext cx="2867025" cy="922338"/>
        </p:xfrm>
        <a:graphic>
          <a:graphicData uri="http://schemas.openxmlformats.org/presentationml/2006/ole">
            <mc:AlternateContent xmlns:mc="http://schemas.openxmlformats.org/markup-compatibility/2006">
              <mc:Choice xmlns:v="urn:schemas-microsoft-com:vml" Requires="v">
                <p:oleObj spid="_x0000_s43620" name="Equation" r:id="rId6" imgW="35052000" imgH="11277600" progId="Equation.DSMT4">
                  <p:embed/>
                </p:oleObj>
              </mc:Choice>
              <mc:Fallback>
                <p:oleObj name="Equation" r:id="rId6" imgW="35052000" imgH="11277600" progId="Equation.DSMT4">
                  <p:embed/>
                  <p:pic>
                    <p:nvPicPr>
                      <p:cNvPr id="0" name="Picture 29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9713" y="2209800"/>
                        <a:ext cx="2867025"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a:extLst>
              <a:ext uri="{FF2B5EF4-FFF2-40B4-BE49-F238E27FC236}">
                <a16:creationId xmlns:a16="http://schemas.microsoft.com/office/drawing/2014/main" id="{1B45359F-FD23-4DDB-B27E-FEAF770DEEB7}"/>
              </a:ext>
            </a:extLst>
          </p:cNvPr>
          <p:cNvGraphicFramePr>
            <a:graphicFrameLocks noChangeAspect="1"/>
          </p:cNvGraphicFramePr>
          <p:nvPr/>
        </p:nvGraphicFramePr>
        <p:xfrm>
          <a:off x="1970088" y="3200400"/>
          <a:ext cx="2982912" cy="573088"/>
        </p:xfrm>
        <a:graphic>
          <a:graphicData uri="http://schemas.openxmlformats.org/presentationml/2006/ole">
            <mc:AlternateContent xmlns:mc="http://schemas.openxmlformats.org/markup-compatibility/2006">
              <mc:Choice xmlns:v="urn:schemas-microsoft-com:vml" Requires="v">
                <p:oleObj spid="_x0000_s43621" name="公式" r:id="rId8" imgW="33528000" imgH="6400800" progId="Equation.3">
                  <p:embed/>
                </p:oleObj>
              </mc:Choice>
              <mc:Fallback>
                <p:oleObj name="公式" r:id="rId8" imgW="33528000" imgH="6400800" progId="Equation.3">
                  <p:embed/>
                  <p:pic>
                    <p:nvPicPr>
                      <p:cNvPr id="0" name="Picture 2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0088" y="3200400"/>
                        <a:ext cx="2982912"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2">
            <a:extLst>
              <a:ext uri="{FF2B5EF4-FFF2-40B4-BE49-F238E27FC236}">
                <a16:creationId xmlns:a16="http://schemas.microsoft.com/office/drawing/2014/main" id="{E3A90645-A4E6-4832-BB01-B96164F64DD5}"/>
              </a:ext>
            </a:extLst>
          </p:cNvPr>
          <p:cNvSpPr txBox="1">
            <a:spLocks noChangeArrowheads="1"/>
          </p:cNvSpPr>
          <p:nvPr/>
        </p:nvSpPr>
        <p:spPr bwMode="auto">
          <a:xfrm>
            <a:off x="304800" y="188913"/>
            <a:ext cx="8839200" cy="1143000"/>
          </a:xfrm>
          <a:prstGeom prst="rect">
            <a:avLst/>
          </a:prstGeom>
          <a:noFill/>
          <a:ln w="9525">
            <a:noFill/>
            <a:miter lim="800000"/>
            <a:headEnd/>
            <a:tailEnd/>
          </a:ln>
        </p:spPr>
        <p:txBody>
          <a:bodyPr anchor="ctr"/>
          <a:lstStyle/>
          <a:p>
            <a:pPr>
              <a:lnSpc>
                <a:spcPct val="125000"/>
              </a:lnSpc>
              <a:defRPr/>
            </a:pPr>
            <a:r>
              <a:rPr lang="zh-CN" altLang="en-US" sz="2800" b="1" kern="0" dirty="0">
                <a:latin typeface="+mj-lt"/>
                <a:ea typeface="+mj-ea"/>
                <a:cs typeface="+mj-cs"/>
              </a:rPr>
              <a:t>例</a:t>
            </a:r>
            <a:r>
              <a:rPr lang="en-US" altLang="zh-CN" sz="2800" b="1" kern="0" dirty="0">
                <a:latin typeface="+mj-lt"/>
                <a:ea typeface="+mj-ea"/>
                <a:cs typeface="+mj-cs"/>
              </a:rPr>
              <a:t>4-6 </a:t>
            </a:r>
            <a:r>
              <a:rPr lang="zh-CN" altLang="en-US" sz="2400" b="1" kern="0" dirty="0">
                <a:latin typeface="+mj-lt"/>
                <a:ea typeface="+mj-ea"/>
                <a:cs typeface="+mj-cs"/>
              </a:rPr>
              <a:t>利用</a:t>
            </a:r>
            <a:r>
              <a:rPr lang="en-US" sz="2400" b="1" kern="0" dirty="0">
                <a:latin typeface="+mj-lt"/>
                <a:ea typeface="+mj-ea"/>
                <a:cs typeface="+mj-cs"/>
              </a:rPr>
              <a:t>BW</a:t>
            </a:r>
            <a:r>
              <a:rPr lang="zh-CN" altLang="en-US" sz="2400" b="1" kern="0" dirty="0">
                <a:latin typeface="+mj-lt"/>
                <a:ea typeface="+mj-ea"/>
                <a:cs typeface="+mj-cs"/>
              </a:rPr>
              <a:t>型模拟低通滤波器及脉冲响应不变法设计一数字低通滤波器，满足</a:t>
            </a:r>
            <a:r>
              <a:rPr lang="en-US" sz="2400" b="1" i="1" kern="0" dirty="0" err="1">
                <a:latin typeface="Symbol" pitchFamily="18" charset="2"/>
                <a:ea typeface="+mj-ea"/>
                <a:cs typeface="+mj-cs"/>
              </a:rPr>
              <a:t>W</a:t>
            </a:r>
            <a:r>
              <a:rPr lang="en-US" sz="2400" b="1" kern="0" baseline="-30000" dirty="0" err="1">
                <a:latin typeface="+mj-lt"/>
                <a:ea typeface="+mj-ea"/>
                <a:cs typeface="+mj-cs"/>
              </a:rPr>
              <a:t>p</a:t>
            </a:r>
            <a:r>
              <a:rPr lang="en-US" sz="2400" b="1" kern="0" dirty="0">
                <a:latin typeface="+mj-lt"/>
                <a:ea typeface="+mj-ea"/>
                <a:cs typeface="+mj-cs"/>
              </a:rPr>
              <a:t>=0.2</a:t>
            </a:r>
            <a:r>
              <a:rPr lang="en-US" sz="2400" b="1" kern="0" dirty="0">
                <a:latin typeface="Symbol" pitchFamily="18" charset="2"/>
                <a:ea typeface="+mj-ea"/>
                <a:cs typeface="+mj-cs"/>
              </a:rPr>
              <a:t>p </a:t>
            </a:r>
            <a:r>
              <a:rPr lang="en-US" sz="2400" b="1" kern="0" dirty="0" err="1">
                <a:latin typeface="+mj-lt"/>
                <a:ea typeface="+mj-ea"/>
                <a:cs typeface="+mj-cs"/>
              </a:rPr>
              <a:t>rad</a:t>
            </a:r>
            <a:r>
              <a:rPr lang="en-US" sz="2400" b="1" kern="0" dirty="0">
                <a:latin typeface="+mj-lt"/>
                <a:ea typeface="+mj-ea"/>
                <a:cs typeface="+mj-cs"/>
              </a:rPr>
              <a:t>,  </a:t>
            </a:r>
            <a:r>
              <a:rPr lang="en-US" sz="2400" b="1" i="1" kern="0" dirty="0">
                <a:latin typeface="Symbol" pitchFamily="18" charset="2"/>
                <a:ea typeface="+mj-ea"/>
                <a:cs typeface="+mj-cs"/>
              </a:rPr>
              <a:t>W</a:t>
            </a:r>
            <a:r>
              <a:rPr lang="en-US" sz="2400" b="1" kern="0" baseline="-30000" dirty="0">
                <a:latin typeface="+mj-lt"/>
                <a:ea typeface="+mj-ea"/>
                <a:cs typeface="+mj-cs"/>
              </a:rPr>
              <a:t>s</a:t>
            </a:r>
            <a:r>
              <a:rPr lang="en-US" sz="2400" b="1" kern="0" dirty="0">
                <a:latin typeface="+mj-lt"/>
                <a:ea typeface="+mj-ea"/>
                <a:cs typeface="+mj-cs"/>
              </a:rPr>
              <a:t>=0.6</a:t>
            </a:r>
            <a:r>
              <a:rPr lang="en-US" sz="2400" b="1" kern="0" dirty="0">
                <a:latin typeface="Symbol" pitchFamily="18" charset="2"/>
                <a:ea typeface="+mj-ea"/>
                <a:cs typeface="+mj-cs"/>
              </a:rPr>
              <a:t>p </a:t>
            </a:r>
            <a:r>
              <a:rPr lang="en-US" altLang="zh-CN" sz="2400" b="1" kern="0" dirty="0" err="1">
                <a:latin typeface="+mj-lt"/>
                <a:ea typeface="+mj-ea"/>
                <a:cs typeface="+mj-cs"/>
              </a:rPr>
              <a:t>rad</a:t>
            </a:r>
            <a:r>
              <a:rPr lang="en-US" sz="2400" b="1" kern="0" dirty="0">
                <a:latin typeface="+mj-lt"/>
                <a:ea typeface="+mj-ea"/>
                <a:cs typeface="+mj-cs"/>
              </a:rPr>
              <a:t>,  </a:t>
            </a:r>
            <a:r>
              <a:rPr lang="en-US" sz="2400" b="1" i="1" kern="0" dirty="0" err="1">
                <a:latin typeface="+mj-lt"/>
                <a:ea typeface="+mj-ea"/>
                <a:cs typeface="+mj-cs"/>
              </a:rPr>
              <a:t>A</a:t>
            </a:r>
            <a:r>
              <a:rPr lang="en-US" sz="2400" b="1" kern="0" baseline="-30000" dirty="0" err="1">
                <a:latin typeface="+mj-lt"/>
                <a:ea typeface="+mj-ea"/>
                <a:cs typeface="+mj-cs"/>
              </a:rPr>
              <a:t>p</a:t>
            </a:r>
            <a:r>
              <a:rPr lang="en-US" altLang="zh-CN" sz="2400" b="1" kern="0" dirty="0">
                <a:latin typeface="+mj-lt"/>
                <a:ea typeface="+mj-ea"/>
                <a:cs typeface="+mj-cs"/>
                <a:sym typeface="Symbol" pitchFamily="18" charset="2"/>
              </a:rPr>
              <a:t>=</a:t>
            </a:r>
            <a:r>
              <a:rPr lang="en-US" sz="2400" b="1" kern="0" dirty="0">
                <a:latin typeface="+mj-lt"/>
                <a:ea typeface="+mj-ea"/>
                <a:cs typeface="+mj-cs"/>
              </a:rPr>
              <a:t>2dB,   </a:t>
            </a:r>
            <a:r>
              <a:rPr lang="en-US" sz="2400" b="1" i="1" kern="0" dirty="0">
                <a:latin typeface="+mj-lt"/>
                <a:ea typeface="+mj-ea"/>
                <a:cs typeface="+mj-cs"/>
              </a:rPr>
              <a:t>A</a:t>
            </a:r>
            <a:r>
              <a:rPr lang="en-US" sz="2400" b="1" kern="0" baseline="-30000" dirty="0">
                <a:latin typeface="+mj-lt"/>
                <a:ea typeface="+mj-ea"/>
                <a:cs typeface="+mj-cs"/>
              </a:rPr>
              <a:t>s</a:t>
            </a:r>
            <a:r>
              <a:rPr lang="en-US" altLang="zh-CN" sz="2400" b="1" kern="0" dirty="0">
                <a:latin typeface="+mj-lt"/>
                <a:ea typeface="+mj-ea"/>
                <a:cs typeface="+mj-cs"/>
                <a:sym typeface="Symbol" pitchFamily="18" charset="2"/>
              </a:rPr>
              <a:t>=</a:t>
            </a:r>
            <a:r>
              <a:rPr lang="en-US" sz="2400" b="1" kern="0" dirty="0">
                <a:latin typeface="+mj-lt"/>
                <a:ea typeface="+mj-ea"/>
                <a:cs typeface="+mj-cs"/>
              </a:rPr>
              <a:t>15dB</a:t>
            </a:r>
            <a:r>
              <a:rPr lang="zh-CN" altLang="en-US" sz="2400" b="1" kern="0" dirty="0">
                <a:latin typeface="+mj-lt"/>
                <a:ea typeface="+mj-ea"/>
                <a:cs typeface="+mj-cs"/>
              </a:rPr>
              <a:t>。 </a:t>
            </a:r>
          </a:p>
        </p:txBody>
      </p:sp>
      <p:graphicFrame>
        <p:nvGraphicFramePr>
          <p:cNvPr id="17" name="Object 15">
            <a:extLst>
              <a:ext uri="{FF2B5EF4-FFF2-40B4-BE49-F238E27FC236}">
                <a16:creationId xmlns:a16="http://schemas.microsoft.com/office/drawing/2014/main" id="{C667AAA0-4A35-4D78-B671-DC3D72FA2BAE}"/>
              </a:ext>
            </a:extLst>
          </p:cNvPr>
          <p:cNvGraphicFramePr>
            <a:graphicFrameLocks noChangeAspect="1"/>
          </p:cNvGraphicFramePr>
          <p:nvPr/>
        </p:nvGraphicFramePr>
        <p:xfrm>
          <a:off x="4405313" y="2209800"/>
          <a:ext cx="2986087" cy="922338"/>
        </p:xfrm>
        <a:graphic>
          <a:graphicData uri="http://schemas.openxmlformats.org/presentationml/2006/ole">
            <mc:AlternateContent xmlns:mc="http://schemas.openxmlformats.org/markup-compatibility/2006">
              <mc:Choice xmlns:v="urn:schemas-microsoft-com:vml" Requires="v">
                <p:oleObj spid="_x0000_s43622" name="Equation" r:id="rId10" imgW="37490400" imgH="11582400" progId="Equation.DSMT4">
                  <p:embed/>
                </p:oleObj>
              </mc:Choice>
              <mc:Fallback>
                <p:oleObj name="Equation" r:id="rId10" imgW="37490400" imgH="11582400" progId="Equation.DSMT4">
                  <p:embed/>
                  <p:pic>
                    <p:nvPicPr>
                      <p:cNvPr id="0" name="Picture 29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5313" y="2209800"/>
                        <a:ext cx="2986087"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6">
            <a:extLst>
              <a:ext uri="{FF2B5EF4-FFF2-40B4-BE49-F238E27FC236}">
                <a16:creationId xmlns:a16="http://schemas.microsoft.com/office/drawing/2014/main" id="{5871FE0A-61C7-47B1-AF95-D72C5E794E65}"/>
              </a:ext>
            </a:extLst>
          </p:cNvPr>
          <p:cNvGraphicFramePr>
            <a:graphicFrameLocks noChangeAspect="1"/>
          </p:cNvGraphicFramePr>
          <p:nvPr/>
        </p:nvGraphicFramePr>
        <p:xfrm>
          <a:off x="3997325" y="4572000"/>
          <a:ext cx="4613275" cy="898525"/>
        </p:xfrm>
        <a:graphic>
          <a:graphicData uri="http://schemas.openxmlformats.org/presentationml/2006/ole">
            <mc:AlternateContent xmlns:mc="http://schemas.openxmlformats.org/markup-compatibility/2006">
              <mc:Choice xmlns:v="urn:schemas-microsoft-com:vml" Requires="v">
                <p:oleObj spid="_x0000_s43623" name="Equation" r:id="rId12" imgW="57912000" imgH="11277600" progId="Equation.DSMT4">
                  <p:embed/>
                </p:oleObj>
              </mc:Choice>
              <mc:Fallback>
                <p:oleObj name="Equation" r:id="rId12" imgW="57912000" imgH="11277600" progId="Equation.DSMT4">
                  <p:embed/>
                  <p:pic>
                    <p:nvPicPr>
                      <p:cNvPr id="0" name="Picture 29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97325" y="4572000"/>
                        <a:ext cx="4613275"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0">
            <a:extLst>
              <a:ext uri="{FF2B5EF4-FFF2-40B4-BE49-F238E27FC236}">
                <a16:creationId xmlns:a16="http://schemas.microsoft.com/office/drawing/2014/main" id="{781FA998-0DD4-437F-90EC-4EE16472D135}"/>
              </a:ext>
            </a:extLst>
          </p:cNvPr>
          <p:cNvGraphicFramePr>
            <a:graphicFrameLocks noChangeAspect="1"/>
          </p:cNvGraphicFramePr>
          <p:nvPr/>
        </p:nvGraphicFramePr>
        <p:xfrm>
          <a:off x="1714480" y="3786190"/>
          <a:ext cx="2951162" cy="925512"/>
        </p:xfrm>
        <a:graphic>
          <a:graphicData uri="http://schemas.openxmlformats.org/presentationml/2006/ole">
            <mc:AlternateContent xmlns:mc="http://schemas.openxmlformats.org/markup-compatibility/2006">
              <mc:Choice xmlns:v="urn:schemas-microsoft-com:vml" Requires="v">
                <p:oleObj spid="_x0000_s43624" name="Equation" r:id="rId14" imgW="1384200" imgH="431640" progId="Equation.DSMT4">
                  <p:embed/>
                </p:oleObj>
              </mc:Choice>
              <mc:Fallback>
                <p:oleObj name="Equation" r:id="rId14" imgW="1384200" imgH="431640" progId="Equation.DSMT4">
                  <p:embed/>
                  <p:pic>
                    <p:nvPicPr>
                      <p:cNvPr id="0" name="Picture 29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14480" y="3786190"/>
                        <a:ext cx="2951162"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9"/>
                                        </p:tgtEl>
                                        <p:attrNameLst>
                                          <p:attrName>style.visibility</p:attrName>
                                        </p:attrNameLst>
                                      </p:cBhvr>
                                      <p:to>
                                        <p:strVal val="visible"/>
                                      </p:to>
                                    </p:set>
                                    <p:animEffect transition="in" filter="blinds(horizontal)">
                                      <p:cBhvr>
                                        <p:cTn id="7" dur="500"/>
                                        <p:tgtEl>
                                          <p:spTgt spid="69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45"/>
                                        </p:tgtEl>
                                        <p:attrNameLst>
                                          <p:attrName>style.visibility</p:attrName>
                                        </p:attrNameLst>
                                      </p:cBhvr>
                                      <p:to>
                                        <p:strVal val="visible"/>
                                      </p:to>
                                    </p:set>
                                    <p:animEffect transition="in" filter="wipe(left)">
                                      <p:cBhvr>
                                        <p:cTn id="12" dur="500"/>
                                        <p:tgtEl>
                                          <p:spTgt spid="69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40"/>
                                        </p:tgtEl>
                                        <p:attrNameLst>
                                          <p:attrName>style.visibility</p:attrName>
                                        </p:attrNameLst>
                                      </p:cBhvr>
                                      <p:to>
                                        <p:strVal val="visible"/>
                                      </p:to>
                                    </p:set>
                                    <p:animEffect transition="in" filter="blinds(horizontal)">
                                      <p:cBhvr>
                                        <p:cTn id="17" dur="500"/>
                                        <p:tgtEl>
                                          <p:spTgt spid="69640"/>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9641"/>
                                        </p:tgtEl>
                                        <p:attrNameLst>
                                          <p:attrName>style.visibility</p:attrName>
                                        </p:attrNameLst>
                                      </p:cBhvr>
                                      <p:to>
                                        <p:strVal val="visible"/>
                                      </p:to>
                                    </p:set>
                                    <p:animEffect transition="in" filter="blinds(horizontal)">
                                      <p:cBhvr>
                                        <p:cTn id="31" dur="500"/>
                                        <p:tgtEl>
                                          <p:spTgt spid="69641"/>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9643"/>
                                        </p:tgtEl>
                                        <p:attrNameLst>
                                          <p:attrName>style.visibility</p:attrName>
                                        </p:attrNameLst>
                                      </p:cBhvr>
                                      <p:to>
                                        <p:strVal val="visible"/>
                                      </p:to>
                                    </p:set>
                                    <p:animEffect transition="in" filter="blinds(horizontal)">
                                      <p:cBhvr>
                                        <p:cTn id="40" dur="500"/>
                                        <p:tgtEl>
                                          <p:spTgt spid="6964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9644"/>
                                        </p:tgtEl>
                                        <p:attrNameLst>
                                          <p:attrName>style.visibility</p:attrName>
                                        </p:attrNameLst>
                                      </p:cBhvr>
                                      <p:to>
                                        <p:strVal val="visible"/>
                                      </p:to>
                                    </p:set>
                                    <p:animEffect transition="in" filter="wipe(left)">
                                      <p:cBhvr>
                                        <p:cTn id="50" dur="500"/>
                                        <p:tgtEl>
                                          <p:spTgt spid="6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autoUpdateAnimBg="0"/>
      <p:bldP spid="69640" grpId="0" autoUpdateAnimBg="0"/>
      <p:bldP spid="69641" grpId="0" autoUpdateAnimBg="0"/>
      <p:bldP spid="6964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14" name="Picture 10">
            <a:extLst>
              <a:ext uri="{FF2B5EF4-FFF2-40B4-BE49-F238E27FC236}">
                <a16:creationId xmlns:a16="http://schemas.microsoft.com/office/drawing/2014/main" id="{6C9422C9-BC96-4DD2-A681-E16FC48C6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36638"/>
            <a:ext cx="51212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Text Box 6">
            <a:extLst>
              <a:ext uri="{FF2B5EF4-FFF2-40B4-BE49-F238E27FC236}">
                <a16:creationId xmlns:a16="http://schemas.microsoft.com/office/drawing/2014/main" id="{CDD1A1BE-C03A-4203-A404-C25E3707233A}"/>
              </a:ext>
            </a:extLst>
          </p:cNvPr>
          <p:cNvSpPr txBox="1">
            <a:spLocks noChangeArrowheads="1"/>
          </p:cNvSpPr>
          <p:nvPr/>
        </p:nvSpPr>
        <p:spPr bwMode="auto">
          <a:xfrm>
            <a:off x="609600" y="5657850"/>
            <a:ext cx="4819656" cy="895117"/>
          </a:xfrm>
          <a:prstGeom prst="rect">
            <a:avLst/>
          </a:prstGeom>
          <a:noFill/>
          <a:ln w="9525">
            <a:noFill/>
            <a:miter lim="800000"/>
            <a:headEnd/>
            <a:tailEnd/>
          </a:ln>
        </p:spPr>
        <p:txBody>
          <a:bodyPr wrap="square">
            <a:spAutoFit/>
          </a:bodyPr>
          <a:lstStyle/>
          <a:p>
            <a:pPr>
              <a:spcBef>
                <a:spcPts val="500"/>
              </a:spcBef>
              <a:defRPr/>
            </a:pPr>
            <a:r>
              <a:rPr lang="zh-CN" altLang="en-US" sz="2400" b="1" dirty="0">
                <a:solidFill>
                  <a:srgbClr val="FF0000"/>
                </a:solidFill>
                <a:latin typeface="+mj-lt"/>
              </a:rPr>
              <a:t>避免频谱混叠的方法：</a:t>
            </a:r>
            <a:endParaRPr lang="en-US" altLang="zh-CN" sz="2400" b="1" dirty="0">
              <a:solidFill>
                <a:srgbClr val="FF0000"/>
              </a:solidFill>
              <a:latin typeface="+mj-lt"/>
            </a:endParaRPr>
          </a:p>
          <a:p>
            <a:pPr>
              <a:spcBef>
                <a:spcPts val="500"/>
              </a:spcBef>
              <a:defRPr/>
            </a:pPr>
            <a:r>
              <a:rPr lang="zh-CN" altLang="en-US" sz="2400" b="1" dirty="0">
                <a:latin typeface="+mj-lt"/>
              </a:rPr>
              <a:t>增加待设计</a:t>
            </a:r>
            <a:r>
              <a:rPr lang="en-US" altLang="zh-CN" sz="2400" b="1" dirty="0">
                <a:latin typeface="+mj-lt"/>
              </a:rPr>
              <a:t>DF</a:t>
            </a:r>
            <a:r>
              <a:rPr lang="zh-CN" altLang="en-US" sz="2400" b="1" dirty="0">
                <a:latin typeface="+mj-lt"/>
              </a:rPr>
              <a:t>的阻带最小衰减</a:t>
            </a:r>
            <a:r>
              <a:rPr lang="en-US" altLang="zh-CN" sz="2400" b="1" i="1" dirty="0">
                <a:latin typeface="+mj-lt"/>
              </a:rPr>
              <a:t>A</a:t>
            </a:r>
            <a:r>
              <a:rPr lang="en-US" altLang="zh-CN" sz="2400" b="1" baseline="-25000" dirty="0">
                <a:latin typeface="+mj-lt"/>
              </a:rPr>
              <a:t>s</a:t>
            </a:r>
            <a:r>
              <a:rPr lang="zh-CN" altLang="en-US" sz="2400" b="1" dirty="0">
                <a:latin typeface="+mj-lt"/>
              </a:rPr>
              <a:t>，</a:t>
            </a:r>
          </a:p>
        </p:txBody>
      </p:sp>
      <p:sp>
        <p:nvSpPr>
          <p:cNvPr id="113" name="Rectangle 2">
            <a:extLst>
              <a:ext uri="{FF2B5EF4-FFF2-40B4-BE49-F238E27FC236}">
                <a16:creationId xmlns:a16="http://schemas.microsoft.com/office/drawing/2014/main" id="{865E09BE-3D13-4FC4-B19A-DA82AFB7AA74}"/>
              </a:ext>
            </a:extLst>
          </p:cNvPr>
          <p:cNvSpPr txBox="1">
            <a:spLocks noChangeArrowheads="1"/>
          </p:cNvSpPr>
          <p:nvPr/>
        </p:nvSpPr>
        <p:spPr bwMode="auto">
          <a:xfrm>
            <a:off x="304800" y="188913"/>
            <a:ext cx="8839200" cy="1143000"/>
          </a:xfrm>
          <a:prstGeom prst="rect">
            <a:avLst/>
          </a:prstGeom>
          <a:noFill/>
          <a:ln w="9525">
            <a:noFill/>
            <a:miter lim="800000"/>
            <a:headEnd/>
            <a:tailEnd/>
          </a:ln>
        </p:spPr>
        <p:txBody>
          <a:bodyPr anchor="ctr"/>
          <a:lstStyle/>
          <a:p>
            <a:pPr>
              <a:lnSpc>
                <a:spcPct val="125000"/>
              </a:lnSpc>
              <a:defRPr/>
            </a:pPr>
            <a:r>
              <a:rPr lang="zh-CN" altLang="en-US" sz="2800" b="1" kern="0" dirty="0">
                <a:latin typeface="+mj-lt"/>
                <a:ea typeface="+mj-ea"/>
                <a:cs typeface="+mj-cs"/>
              </a:rPr>
              <a:t>例</a:t>
            </a:r>
            <a:r>
              <a:rPr lang="en-US" altLang="zh-CN" sz="2800" b="1" kern="0" dirty="0">
                <a:latin typeface="+mj-lt"/>
                <a:ea typeface="+mj-ea"/>
                <a:cs typeface="+mj-cs"/>
              </a:rPr>
              <a:t>4-6 </a:t>
            </a:r>
            <a:r>
              <a:rPr lang="zh-CN" altLang="en-US" sz="2400" b="1" kern="0" dirty="0">
                <a:latin typeface="+mj-lt"/>
                <a:ea typeface="+mj-ea"/>
                <a:cs typeface="+mj-cs"/>
              </a:rPr>
              <a:t>利用</a:t>
            </a:r>
            <a:r>
              <a:rPr lang="en-US" sz="2400" b="1" kern="0" dirty="0">
                <a:latin typeface="+mj-lt"/>
                <a:ea typeface="+mj-ea"/>
                <a:cs typeface="+mj-cs"/>
              </a:rPr>
              <a:t>BW</a:t>
            </a:r>
            <a:r>
              <a:rPr lang="zh-CN" altLang="en-US" sz="2400" b="1" kern="0" dirty="0">
                <a:latin typeface="+mj-lt"/>
                <a:ea typeface="+mj-ea"/>
                <a:cs typeface="+mj-cs"/>
              </a:rPr>
              <a:t>型模拟低通滤波器及脉冲响应不变法设计一数字低通滤波器，满足</a:t>
            </a:r>
            <a:r>
              <a:rPr lang="en-US" sz="2400" b="1" i="1" kern="0" dirty="0" err="1">
                <a:latin typeface="Symbol" pitchFamily="18" charset="2"/>
                <a:ea typeface="+mj-ea"/>
                <a:cs typeface="+mj-cs"/>
              </a:rPr>
              <a:t>W</a:t>
            </a:r>
            <a:r>
              <a:rPr lang="en-US" sz="2400" b="1" kern="0" baseline="-30000" dirty="0" err="1">
                <a:latin typeface="+mj-lt"/>
                <a:ea typeface="+mj-ea"/>
                <a:cs typeface="+mj-cs"/>
              </a:rPr>
              <a:t>p</a:t>
            </a:r>
            <a:r>
              <a:rPr lang="en-US" sz="2400" b="1" kern="0" dirty="0">
                <a:latin typeface="+mj-lt"/>
                <a:ea typeface="+mj-ea"/>
                <a:cs typeface="+mj-cs"/>
              </a:rPr>
              <a:t>=0.2</a:t>
            </a:r>
            <a:r>
              <a:rPr lang="en-US" sz="2400" b="1" kern="0" dirty="0">
                <a:latin typeface="Symbol" pitchFamily="18" charset="2"/>
                <a:ea typeface="+mj-ea"/>
                <a:cs typeface="+mj-cs"/>
              </a:rPr>
              <a:t>p </a:t>
            </a:r>
            <a:r>
              <a:rPr lang="en-US" sz="2400" b="1" kern="0" dirty="0" err="1">
                <a:latin typeface="+mj-lt"/>
                <a:ea typeface="+mj-ea"/>
                <a:cs typeface="+mj-cs"/>
              </a:rPr>
              <a:t>rad</a:t>
            </a:r>
            <a:r>
              <a:rPr lang="en-US" sz="2400" b="1" kern="0" dirty="0">
                <a:latin typeface="+mj-lt"/>
                <a:ea typeface="+mj-ea"/>
                <a:cs typeface="+mj-cs"/>
              </a:rPr>
              <a:t>,  </a:t>
            </a:r>
            <a:r>
              <a:rPr lang="en-US" sz="2400" b="1" i="1" kern="0" dirty="0">
                <a:latin typeface="Symbol" pitchFamily="18" charset="2"/>
                <a:ea typeface="+mj-ea"/>
                <a:cs typeface="+mj-cs"/>
              </a:rPr>
              <a:t>W</a:t>
            </a:r>
            <a:r>
              <a:rPr lang="en-US" sz="2400" b="1" kern="0" baseline="-30000" dirty="0">
                <a:latin typeface="+mj-lt"/>
                <a:ea typeface="+mj-ea"/>
                <a:cs typeface="+mj-cs"/>
              </a:rPr>
              <a:t>s</a:t>
            </a:r>
            <a:r>
              <a:rPr lang="en-US" sz="2400" b="1" kern="0" dirty="0">
                <a:latin typeface="+mj-lt"/>
                <a:ea typeface="+mj-ea"/>
                <a:cs typeface="+mj-cs"/>
              </a:rPr>
              <a:t>=0.6</a:t>
            </a:r>
            <a:r>
              <a:rPr lang="en-US" sz="2400" b="1" kern="0" dirty="0">
                <a:latin typeface="Symbol" pitchFamily="18" charset="2"/>
                <a:ea typeface="+mj-ea"/>
                <a:cs typeface="+mj-cs"/>
              </a:rPr>
              <a:t>p </a:t>
            </a:r>
            <a:r>
              <a:rPr lang="en-US" altLang="zh-CN" sz="2400" b="1" kern="0" dirty="0" err="1">
                <a:latin typeface="+mj-lt"/>
                <a:ea typeface="+mj-ea"/>
                <a:cs typeface="+mj-cs"/>
              </a:rPr>
              <a:t>rad</a:t>
            </a:r>
            <a:r>
              <a:rPr lang="en-US" sz="2400" b="1" kern="0" dirty="0">
                <a:latin typeface="+mj-lt"/>
                <a:ea typeface="+mj-ea"/>
                <a:cs typeface="+mj-cs"/>
              </a:rPr>
              <a:t>,  </a:t>
            </a:r>
            <a:r>
              <a:rPr lang="en-US" sz="2400" b="1" i="1" kern="0" dirty="0" err="1">
                <a:latin typeface="+mj-lt"/>
                <a:ea typeface="+mj-ea"/>
                <a:cs typeface="+mj-cs"/>
              </a:rPr>
              <a:t>A</a:t>
            </a:r>
            <a:r>
              <a:rPr lang="en-US" sz="2400" b="1" kern="0" baseline="-30000" dirty="0" err="1">
                <a:latin typeface="+mj-lt"/>
                <a:ea typeface="+mj-ea"/>
                <a:cs typeface="+mj-cs"/>
              </a:rPr>
              <a:t>p</a:t>
            </a:r>
            <a:r>
              <a:rPr lang="en-US" altLang="zh-CN" sz="2400" b="1" kern="0" dirty="0">
                <a:latin typeface="+mj-lt"/>
                <a:ea typeface="+mj-ea"/>
                <a:cs typeface="+mj-cs"/>
                <a:sym typeface="Symbol" pitchFamily="18" charset="2"/>
              </a:rPr>
              <a:t>=</a:t>
            </a:r>
            <a:r>
              <a:rPr lang="en-US" sz="2400" b="1" kern="0" dirty="0">
                <a:latin typeface="+mj-lt"/>
                <a:ea typeface="+mj-ea"/>
                <a:cs typeface="+mj-cs"/>
              </a:rPr>
              <a:t>2dB,   </a:t>
            </a:r>
            <a:r>
              <a:rPr lang="en-US" sz="2400" b="1" i="1" kern="0" dirty="0">
                <a:latin typeface="+mj-lt"/>
                <a:ea typeface="+mj-ea"/>
                <a:cs typeface="+mj-cs"/>
              </a:rPr>
              <a:t>A</a:t>
            </a:r>
            <a:r>
              <a:rPr lang="en-US" sz="2400" b="1" kern="0" baseline="-30000" dirty="0">
                <a:latin typeface="+mj-lt"/>
                <a:ea typeface="+mj-ea"/>
                <a:cs typeface="+mj-cs"/>
              </a:rPr>
              <a:t>s</a:t>
            </a:r>
            <a:r>
              <a:rPr lang="en-US" altLang="zh-CN" sz="2400" b="1" kern="0" dirty="0">
                <a:latin typeface="+mj-lt"/>
                <a:ea typeface="+mj-ea"/>
                <a:cs typeface="+mj-cs"/>
                <a:sym typeface="Symbol" pitchFamily="18" charset="2"/>
              </a:rPr>
              <a:t>=</a:t>
            </a:r>
            <a:r>
              <a:rPr lang="en-US" sz="2400" b="1" kern="0" dirty="0">
                <a:latin typeface="+mj-lt"/>
                <a:ea typeface="+mj-ea"/>
                <a:cs typeface="+mj-cs"/>
              </a:rPr>
              <a:t>15dB</a:t>
            </a:r>
            <a:r>
              <a:rPr lang="zh-CN" altLang="en-US" sz="2400" b="1" kern="0" dirty="0">
                <a:latin typeface="+mj-lt"/>
                <a:ea typeface="+mj-ea"/>
                <a:cs typeface="+mj-cs"/>
              </a:rPr>
              <a:t>。 </a:t>
            </a:r>
          </a:p>
        </p:txBody>
      </p:sp>
      <p:pic>
        <p:nvPicPr>
          <p:cNvPr id="72715" name="Picture 11">
            <a:extLst>
              <a:ext uri="{FF2B5EF4-FFF2-40B4-BE49-F238E27FC236}">
                <a16:creationId xmlns:a16="http://schemas.microsoft.com/office/drawing/2014/main" id="{37294E6E-5C94-49A3-BD84-DCF06B243C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036638"/>
            <a:ext cx="51212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72811" name="Text Box 105">
            <a:extLst>
              <a:ext uri="{FF2B5EF4-FFF2-40B4-BE49-F238E27FC236}">
                <a16:creationId xmlns:a16="http://schemas.microsoft.com/office/drawing/2014/main" id="{072B756B-4492-4690-9AA2-628D86B85730}"/>
              </a:ext>
            </a:extLst>
          </p:cNvPr>
          <p:cNvSpPr txBox="1">
            <a:spLocks noChangeArrowheads="1"/>
          </p:cNvSpPr>
          <p:nvPr/>
        </p:nvSpPr>
        <p:spPr bwMode="auto">
          <a:xfrm>
            <a:off x="381000" y="4800600"/>
            <a:ext cx="2209800" cy="8302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Symbol" panose="05050102010706020507" pitchFamily="18" charset="2"/>
              </a:rPr>
              <a:t>w</a:t>
            </a:r>
            <a:r>
              <a:rPr lang="en-US" altLang="zh-CN" sz="2400" b="1" baseline="-25000">
                <a:latin typeface="Times New Roman" panose="02020603050405020304" pitchFamily="18" charset="0"/>
              </a:rPr>
              <a:t>p</a:t>
            </a:r>
            <a:r>
              <a:rPr lang="en-US" altLang="zh-CN" sz="2400" b="1">
                <a:latin typeface="Times New Roman" panose="02020603050405020304" pitchFamily="18" charset="0"/>
              </a:rPr>
              <a:t>)=2dB</a:t>
            </a:r>
            <a:endParaRPr lang="en-US" altLang="zh-CN" sz="2400" b="1">
              <a:latin typeface="Times New Roman" panose="02020603050405020304" pitchFamily="18" charset="0"/>
              <a:sym typeface="Symbol" panose="05050102010706020507" pitchFamily="18" charset="2"/>
            </a:endParaRPr>
          </a:p>
          <a:p>
            <a:pPr eaLnBrk="1" hangingPunct="1"/>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Symbol" panose="05050102010706020507" pitchFamily="18" charset="2"/>
              </a:rPr>
              <a:t>w</a:t>
            </a:r>
            <a:r>
              <a:rPr lang="en-US" altLang="zh-CN" sz="2400" b="1" baseline="-25000">
                <a:latin typeface="Times New Roman" panose="02020603050405020304" pitchFamily="18" charset="0"/>
              </a:rPr>
              <a:t>s</a:t>
            </a:r>
            <a:r>
              <a:rPr lang="en-US" altLang="zh-CN" sz="2400" b="1">
                <a:latin typeface="Times New Roman" panose="02020603050405020304" pitchFamily="18" charset="0"/>
              </a:rPr>
              <a:t>)=16.85dB</a:t>
            </a:r>
          </a:p>
        </p:txBody>
      </p:sp>
      <p:sp useBgFill="1">
        <p:nvSpPr>
          <p:cNvPr id="12" name="Text Box 105">
            <a:extLst>
              <a:ext uri="{FF2B5EF4-FFF2-40B4-BE49-F238E27FC236}">
                <a16:creationId xmlns:a16="http://schemas.microsoft.com/office/drawing/2014/main" id="{4DCAE52F-A105-4094-9802-9E19F18120A3}"/>
              </a:ext>
            </a:extLst>
          </p:cNvPr>
          <p:cNvSpPr txBox="1">
            <a:spLocks noChangeArrowheads="1"/>
          </p:cNvSpPr>
          <p:nvPr/>
        </p:nvSpPr>
        <p:spPr bwMode="auto">
          <a:xfrm>
            <a:off x="2438400" y="4800600"/>
            <a:ext cx="2133600" cy="8302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latin typeface="Times New Roman" panose="02020603050405020304" pitchFamily="18" charset="0"/>
              </a:rPr>
              <a:t>A</a:t>
            </a:r>
            <a:r>
              <a:rPr lang="en-US" altLang="zh-CN" sz="2400" b="1" dirty="0">
                <a:latin typeface="Times New Roman" panose="02020603050405020304" pitchFamily="18" charset="0"/>
              </a:rPr>
              <a:t>(</a:t>
            </a:r>
            <a:r>
              <a:rPr lang="en-US" altLang="zh-CN" sz="2400" b="1" i="1" dirty="0">
                <a:latin typeface="Symbol" panose="05050102010706020507" pitchFamily="18" charset="2"/>
              </a:rPr>
              <a:t>W</a:t>
            </a:r>
            <a:r>
              <a:rPr lang="en-US" altLang="zh-CN" sz="2400" b="1" baseline="-25000" dirty="0">
                <a:latin typeface="Times New Roman" panose="02020603050405020304" pitchFamily="18" charset="0"/>
              </a:rPr>
              <a:t>p</a:t>
            </a:r>
            <a:r>
              <a:rPr lang="en-US" altLang="zh-CN" sz="2400" b="1" dirty="0">
                <a:latin typeface="Times New Roman" panose="02020603050405020304" pitchFamily="18" charset="0"/>
              </a:rPr>
              <a:t>)= 1.72dB </a:t>
            </a:r>
            <a:endParaRPr lang="en-US" altLang="zh-CN" sz="2400" b="1" dirty="0">
              <a:latin typeface="Times New Roman" panose="02020603050405020304" pitchFamily="18" charset="0"/>
              <a:sym typeface="Symbol" panose="05050102010706020507" pitchFamily="18" charset="2"/>
            </a:endParaRPr>
          </a:p>
          <a:p>
            <a:pPr eaLnBrk="1" hangingPunct="1"/>
            <a:r>
              <a:rPr lang="en-US" altLang="zh-CN" sz="2400" b="1" i="1" dirty="0">
                <a:latin typeface="Times New Roman" panose="02020603050405020304" pitchFamily="18" charset="0"/>
              </a:rPr>
              <a:t>A</a:t>
            </a:r>
            <a:r>
              <a:rPr lang="en-US" altLang="zh-CN" sz="2400" b="1" dirty="0">
                <a:latin typeface="Times New Roman" panose="02020603050405020304" pitchFamily="18" charset="0"/>
              </a:rPr>
              <a:t>(</a:t>
            </a:r>
            <a:r>
              <a:rPr lang="en-US" altLang="zh-CN" sz="2400" b="1" i="1" dirty="0" err="1">
                <a:latin typeface="Symbol" panose="05050102010706020507" pitchFamily="18" charset="2"/>
              </a:rPr>
              <a:t>W</a:t>
            </a:r>
            <a:r>
              <a:rPr lang="en-US" altLang="zh-CN" sz="2400" b="1" baseline="-25000" dirty="0" err="1">
                <a:latin typeface="Times New Roman" panose="02020603050405020304" pitchFamily="18" charset="0"/>
              </a:rPr>
              <a:t>s</a:t>
            </a:r>
            <a:r>
              <a:rPr lang="en-US" altLang="zh-CN" sz="2400" b="1" dirty="0">
                <a:latin typeface="Times New Roman" panose="02020603050405020304" pitchFamily="18" charset="0"/>
              </a:rPr>
              <a:t>)= 14.2dB</a:t>
            </a:r>
          </a:p>
        </p:txBody>
      </p:sp>
      <p:sp>
        <p:nvSpPr>
          <p:cNvPr id="72812" name="AutoShape 106">
            <a:extLst>
              <a:ext uri="{FF2B5EF4-FFF2-40B4-BE49-F238E27FC236}">
                <a16:creationId xmlns:a16="http://schemas.microsoft.com/office/drawing/2014/main" id="{ADD9FF6E-2710-4EE4-BAB3-D6CE7DF24138}"/>
              </a:ext>
            </a:extLst>
          </p:cNvPr>
          <p:cNvSpPr>
            <a:spLocks noChangeArrowheads="1"/>
          </p:cNvSpPr>
          <p:nvPr/>
        </p:nvSpPr>
        <p:spPr bwMode="auto">
          <a:xfrm>
            <a:off x="2286000" y="3429000"/>
            <a:ext cx="2322513" cy="1371600"/>
          </a:xfrm>
          <a:prstGeom prst="cloudCallout">
            <a:avLst>
              <a:gd name="adj1" fmla="val 23060"/>
              <a:gd name="adj2" fmla="val 93037"/>
            </a:avLst>
          </a:prstGeom>
          <a:solidFill>
            <a:srgbClr val="CC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不满足</a:t>
            </a:r>
          </a:p>
          <a:p>
            <a:pPr algn="ctr" eaLnBrk="1" hangingPunct="1"/>
            <a:r>
              <a:rPr lang="zh-CN" altLang="en-US" sz="2400" b="1"/>
              <a:t>设计指标</a:t>
            </a:r>
          </a:p>
        </p:txBody>
      </p:sp>
      <p:sp useBgFill="1">
        <p:nvSpPr>
          <p:cNvPr id="13" name="Text Box 105">
            <a:extLst>
              <a:ext uri="{FF2B5EF4-FFF2-40B4-BE49-F238E27FC236}">
                <a16:creationId xmlns:a16="http://schemas.microsoft.com/office/drawing/2014/main" id="{8BBE7924-DF1C-4639-AAC8-D539741CB462}"/>
              </a:ext>
            </a:extLst>
          </p:cNvPr>
          <p:cNvSpPr txBox="1">
            <a:spLocks noChangeArrowheads="1"/>
          </p:cNvSpPr>
          <p:nvPr/>
        </p:nvSpPr>
        <p:spPr bwMode="auto">
          <a:xfrm>
            <a:off x="4800600" y="4800600"/>
            <a:ext cx="2209800" cy="8302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Symbol" panose="05050102010706020507" pitchFamily="18" charset="2"/>
              </a:rPr>
              <a:t>w</a:t>
            </a:r>
            <a:r>
              <a:rPr lang="en-US" altLang="zh-CN" sz="2400" b="1" baseline="-25000">
                <a:latin typeface="Times New Roman" panose="02020603050405020304" pitchFamily="18" charset="0"/>
              </a:rPr>
              <a:t>p</a:t>
            </a:r>
            <a:r>
              <a:rPr lang="en-US" altLang="zh-CN" sz="2400" b="1">
                <a:latin typeface="Times New Roman" panose="02020603050405020304" pitchFamily="18" charset="0"/>
              </a:rPr>
              <a:t>)=2dB</a:t>
            </a:r>
            <a:endParaRPr lang="en-US" altLang="zh-CN" sz="2400" b="1">
              <a:latin typeface="Times New Roman" panose="02020603050405020304" pitchFamily="18" charset="0"/>
              <a:sym typeface="Symbol" panose="05050102010706020507" pitchFamily="18" charset="2"/>
            </a:endParaRPr>
          </a:p>
          <a:p>
            <a:pPr eaLnBrk="1" hangingPunct="1"/>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Symbol" panose="05050102010706020507" pitchFamily="18" charset="2"/>
              </a:rPr>
              <a:t>w</a:t>
            </a:r>
            <a:r>
              <a:rPr lang="en-US" altLang="zh-CN" sz="2400" b="1" baseline="-25000">
                <a:latin typeface="Times New Roman" panose="02020603050405020304" pitchFamily="18" charset="0"/>
              </a:rPr>
              <a:t>s</a:t>
            </a:r>
            <a:r>
              <a:rPr lang="en-US" altLang="zh-CN" sz="2400" b="1">
                <a:latin typeface="Times New Roman" panose="02020603050405020304" pitchFamily="18" charset="0"/>
              </a:rPr>
              <a:t>)=26.31dB</a:t>
            </a:r>
          </a:p>
        </p:txBody>
      </p:sp>
      <p:sp useBgFill="1">
        <p:nvSpPr>
          <p:cNvPr id="14" name="Text Box 105">
            <a:extLst>
              <a:ext uri="{FF2B5EF4-FFF2-40B4-BE49-F238E27FC236}">
                <a16:creationId xmlns:a16="http://schemas.microsoft.com/office/drawing/2014/main" id="{67088015-EF43-4773-B23F-9A97C3724CF5}"/>
              </a:ext>
            </a:extLst>
          </p:cNvPr>
          <p:cNvSpPr txBox="1">
            <a:spLocks noChangeArrowheads="1"/>
          </p:cNvSpPr>
          <p:nvPr/>
        </p:nvSpPr>
        <p:spPr bwMode="auto">
          <a:xfrm>
            <a:off x="6858000" y="4800600"/>
            <a:ext cx="2286000" cy="83026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Symbol" panose="05050102010706020507" pitchFamily="18" charset="2"/>
              </a:rPr>
              <a:t>W</a:t>
            </a:r>
            <a:r>
              <a:rPr lang="en-US" altLang="zh-CN" sz="2400" b="1" baseline="-25000">
                <a:latin typeface="Times New Roman" panose="02020603050405020304" pitchFamily="18" charset="0"/>
              </a:rPr>
              <a:t>p</a:t>
            </a:r>
            <a:r>
              <a:rPr lang="en-US" altLang="zh-CN" sz="2400" b="1">
                <a:latin typeface="Times New Roman" panose="02020603050405020304" pitchFamily="18" charset="0"/>
              </a:rPr>
              <a:t>)= 1.98dB </a:t>
            </a:r>
            <a:endParaRPr lang="en-US" altLang="zh-CN" sz="2400" b="1">
              <a:latin typeface="Times New Roman" panose="02020603050405020304" pitchFamily="18" charset="0"/>
              <a:sym typeface="Symbol" panose="05050102010706020507" pitchFamily="18" charset="2"/>
            </a:endParaRPr>
          </a:p>
          <a:p>
            <a:pPr eaLnBrk="1" hangingPunct="1"/>
            <a:r>
              <a:rPr lang="en-US" altLang="zh-CN" sz="2400" b="1" i="1">
                <a:latin typeface="Times New Roman" panose="02020603050405020304" pitchFamily="18" charset="0"/>
              </a:rPr>
              <a:t>A</a:t>
            </a:r>
            <a:r>
              <a:rPr lang="en-US" altLang="zh-CN" sz="2400" b="1">
                <a:latin typeface="Times New Roman" panose="02020603050405020304" pitchFamily="18" charset="0"/>
              </a:rPr>
              <a:t>(</a:t>
            </a:r>
            <a:r>
              <a:rPr lang="en-US" altLang="zh-CN" sz="2400" b="1" i="1">
                <a:latin typeface="Symbol" panose="05050102010706020507" pitchFamily="18" charset="2"/>
              </a:rPr>
              <a:t>W</a:t>
            </a:r>
            <a:r>
              <a:rPr lang="en-US" altLang="zh-CN" sz="2400" b="1" baseline="-25000">
                <a:latin typeface="Times New Roman" panose="02020603050405020304" pitchFamily="18" charset="0"/>
              </a:rPr>
              <a:t>s</a:t>
            </a:r>
            <a:r>
              <a:rPr lang="en-US" altLang="zh-CN" sz="2400" b="1">
                <a:latin typeface="Times New Roman" panose="02020603050405020304" pitchFamily="18" charset="0"/>
              </a:rPr>
              <a:t>)= 26.55dB</a:t>
            </a:r>
          </a:p>
        </p:txBody>
      </p:sp>
      <p:sp>
        <p:nvSpPr>
          <p:cNvPr id="15" name="AutoShape 7">
            <a:extLst>
              <a:ext uri="{FF2B5EF4-FFF2-40B4-BE49-F238E27FC236}">
                <a16:creationId xmlns:a16="http://schemas.microsoft.com/office/drawing/2014/main" id="{A2822437-5370-40B7-85DB-60F0F3A8AB9F}"/>
              </a:ext>
            </a:extLst>
          </p:cNvPr>
          <p:cNvSpPr>
            <a:spLocks noChangeArrowheads="1"/>
          </p:cNvSpPr>
          <p:nvPr/>
        </p:nvSpPr>
        <p:spPr bwMode="auto">
          <a:xfrm>
            <a:off x="5638800" y="3352800"/>
            <a:ext cx="2246313" cy="1539875"/>
          </a:xfrm>
          <a:prstGeom prst="cloudCallout">
            <a:avLst>
              <a:gd name="adj1" fmla="val 66833"/>
              <a:gd name="adj2" fmla="val 80759"/>
            </a:avLst>
          </a:prstGeom>
          <a:solidFill>
            <a:srgbClr val="CCFFFF"/>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满足</a:t>
            </a:r>
          </a:p>
          <a:p>
            <a:pPr algn="ctr" eaLnBrk="1" hangingPunct="1"/>
            <a:r>
              <a:rPr lang="zh-CN" altLang="en-US" sz="2400" b="1"/>
              <a:t>设计指标</a:t>
            </a:r>
          </a:p>
        </p:txBody>
      </p:sp>
      <p:sp>
        <p:nvSpPr>
          <p:cNvPr id="16" name="Text Box 8">
            <a:extLst>
              <a:ext uri="{FF2B5EF4-FFF2-40B4-BE49-F238E27FC236}">
                <a16:creationId xmlns:a16="http://schemas.microsoft.com/office/drawing/2014/main" id="{7051D32D-71D0-4E9E-9544-3CE11FF8CF2E}"/>
              </a:ext>
            </a:extLst>
          </p:cNvPr>
          <p:cNvSpPr txBox="1">
            <a:spLocks noChangeArrowheads="1"/>
          </p:cNvSpPr>
          <p:nvPr/>
        </p:nvSpPr>
        <p:spPr bwMode="auto">
          <a:xfrm>
            <a:off x="5186392" y="6091238"/>
            <a:ext cx="3600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dirty="0"/>
              <a:t>或采用双线性变换法。</a:t>
            </a:r>
          </a:p>
        </p:txBody>
      </p:sp>
      <p:sp>
        <p:nvSpPr>
          <p:cNvPr id="17" name="矩形 16">
            <a:extLst>
              <a:ext uri="{FF2B5EF4-FFF2-40B4-BE49-F238E27FC236}">
                <a16:creationId xmlns:a16="http://schemas.microsoft.com/office/drawing/2014/main" id="{8D5279EC-72D1-473E-9419-10098D0A07E9}"/>
              </a:ext>
            </a:extLst>
          </p:cNvPr>
          <p:cNvSpPr/>
          <p:nvPr/>
        </p:nvSpPr>
        <p:spPr>
          <a:xfrm>
            <a:off x="6629400" y="1600200"/>
            <a:ext cx="1328738" cy="461963"/>
          </a:xfrm>
          <a:prstGeom prst="rect">
            <a:avLst/>
          </a:prstGeom>
        </p:spPr>
        <p:txBody>
          <a:bodyPr wrap="none">
            <a:spAutoFit/>
          </a:bodyPr>
          <a:lstStyle/>
          <a:p>
            <a:pPr>
              <a:defRPr/>
            </a:pPr>
            <a:r>
              <a:rPr lang="en-US" altLang="zh-CN" sz="2400" b="1" i="1" kern="0" dirty="0">
                <a:solidFill>
                  <a:srgbClr val="000000"/>
                </a:solidFill>
                <a:latin typeface="Times New Roman"/>
                <a:ea typeface="宋体"/>
              </a:rPr>
              <a:t>A</a:t>
            </a:r>
            <a:r>
              <a:rPr lang="en-US" altLang="zh-CN" sz="2400" b="1" kern="0" baseline="-30000" dirty="0">
                <a:solidFill>
                  <a:srgbClr val="000000"/>
                </a:solidFill>
                <a:latin typeface="Times New Roman"/>
                <a:ea typeface="宋体"/>
              </a:rPr>
              <a:t>s</a:t>
            </a:r>
            <a:r>
              <a:rPr lang="en-US" altLang="zh-CN" sz="2400" b="1" kern="0" dirty="0">
                <a:solidFill>
                  <a:srgbClr val="000000"/>
                </a:solidFill>
                <a:latin typeface="Times New Roman"/>
                <a:ea typeface="宋体"/>
                <a:sym typeface="Symbol" pitchFamily="18" charset="2"/>
              </a:rPr>
              <a:t>=2</a:t>
            </a:r>
            <a:r>
              <a:rPr lang="en-US" altLang="zh-CN" sz="2400" b="1" kern="0" dirty="0">
                <a:solidFill>
                  <a:srgbClr val="000000"/>
                </a:solidFill>
                <a:latin typeface="Times New Roman"/>
                <a:ea typeface="宋体"/>
              </a:rPr>
              <a:t>5dB</a:t>
            </a:r>
            <a:endParaRPr lang="zh-CN" altLang="en-US" dirty="0"/>
          </a:p>
        </p:txBody>
      </p:sp>
      <p:cxnSp>
        <p:nvCxnSpPr>
          <p:cNvPr id="19" name="直接连接符 18">
            <a:extLst>
              <a:ext uri="{FF2B5EF4-FFF2-40B4-BE49-F238E27FC236}">
                <a16:creationId xmlns:a16="http://schemas.microsoft.com/office/drawing/2014/main" id="{7C1080D6-D7BA-4CB8-AFD5-6340B6C0F889}"/>
              </a:ext>
            </a:extLst>
          </p:cNvPr>
          <p:cNvCxnSpPr/>
          <p:nvPr/>
        </p:nvCxnSpPr>
        <p:spPr>
          <a:xfrm>
            <a:off x="7696200" y="1066800"/>
            <a:ext cx="129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714"/>
                                        </p:tgtEl>
                                        <p:attrNameLst>
                                          <p:attrName>style.visibility</p:attrName>
                                        </p:attrNameLst>
                                      </p:cBhvr>
                                      <p:to>
                                        <p:strVal val="visible"/>
                                      </p:to>
                                    </p:set>
                                    <p:animEffect transition="in" filter="wipe(left)">
                                      <p:cBhvr>
                                        <p:cTn id="7" dur="500"/>
                                        <p:tgtEl>
                                          <p:spTgt spid="72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811"/>
                                        </p:tgtEl>
                                        <p:attrNameLst>
                                          <p:attrName>style.visibility</p:attrName>
                                        </p:attrNameLst>
                                      </p:cBhvr>
                                      <p:to>
                                        <p:strVal val="visible"/>
                                      </p:to>
                                    </p:set>
                                    <p:animEffect transition="in" filter="wipe(left)">
                                      <p:cBhvr>
                                        <p:cTn id="12" dur="500"/>
                                        <p:tgtEl>
                                          <p:spTgt spid="728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2812"/>
                                        </p:tgtEl>
                                        <p:attrNameLst>
                                          <p:attrName>style.visibility</p:attrName>
                                        </p:attrNameLst>
                                      </p:cBhvr>
                                      <p:to>
                                        <p:strVal val="visible"/>
                                      </p:to>
                                    </p:set>
                                    <p:animEffect transition="in" filter="wipe(down)">
                                      <p:cBhvr>
                                        <p:cTn id="22" dur="500"/>
                                        <p:tgtEl>
                                          <p:spTgt spid="728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
                                            <p:txEl>
                                              <p:pRg st="0" end="0"/>
                                            </p:txEl>
                                          </p:spTgt>
                                        </p:tgtEl>
                                        <p:attrNameLst>
                                          <p:attrName>style.visibility</p:attrName>
                                        </p:attrNameLst>
                                      </p:cBhvr>
                                      <p:to>
                                        <p:strVal val="visible"/>
                                      </p:to>
                                    </p:set>
                                    <p:animEffect transition="in" filter="blinds(horizontal)">
                                      <p:cBhvr>
                                        <p:cTn id="27" dur="500"/>
                                        <p:tgtEl>
                                          <p:spTgt spid="1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
                                            <p:txEl>
                                              <p:pRg st="1" end="1"/>
                                            </p:txEl>
                                          </p:spTgt>
                                        </p:tgtEl>
                                        <p:attrNameLst>
                                          <p:attrName>style.visibility</p:attrName>
                                        </p:attrNameLst>
                                      </p:cBhvr>
                                      <p:to>
                                        <p:strVal val="visible"/>
                                      </p:to>
                                    </p:set>
                                    <p:animEffect transition="in" filter="blinds(horizontal)">
                                      <p:cBhvr>
                                        <p:cTn id="32" dur="500"/>
                                        <p:tgtEl>
                                          <p:spTgt spid="11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2715"/>
                                        </p:tgtEl>
                                        <p:attrNameLst>
                                          <p:attrName>style.visibility</p:attrName>
                                        </p:attrNameLst>
                                      </p:cBhvr>
                                      <p:to>
                                        <p:strVal val="visible"/>
                                      </p:to>
                                    </p:set>
                                    <p:animEffect transition="in" filter="wipe(left)">
                                      <p:cBhvr>
                                        <p:cTn id="47" dur="500"/>
                                        <p:tgtEl>
                                          <p:spTgt spid="727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blinds(horizontal)">
                                      <p:cBhvr>
                                        <p:cTn id="6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uiExpand="1" build="allAtOnce"/>
      <p:bldP spid="72811" grpId="0" animBg="1"/>
      <p:bldP spid="12" grpId="0" animBg="1"/>
      <p:bldP spid="72812" grpId="0" animBg="1" autoUpdateAnimBg="0"/>
      <p:bldP spid="13" grpId="0" animBg="1"/>
      <p:bldP spid="14" grpId="0" animBg="1"/>
      <p:bldP spid="15" grpId="0" animBg="1" autoUpdateAnimBg="0"/>
      <p:bldP spid="16" grpId="0" autoUpdateAnimBg="0"/>
      <p:bldP spid="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a:extLst>
              <a:ext uri="{FF2B5EF4-FFF2-40B4-BE49-F238E27FC236}">
                <a16:creationId xmlns:a16="http://schemas.microsoft.com/office/drawing/2014/main" id="{D707D284-4354-4956-B44F-3C706E128700}"/>
              </a:ext>
            </a:extLst>
          </p:cNvPr>
          <p:cNvSpPr>
            <a:spLocks noGrp="1"/>
          </p:cNvSpPr>
          <p:nvPr>
            <p:ph idx="1"/>
          </p:nvPr>
        </p:nvSpPr>
        <p:spPr/>
        <p:txBody>
          <a:bodyPr/>
          <a:lstStyle/>
          <a:p>
            <a:pPr>
              <a:buFont typeface="Wingdings" panose="05000000000000000000" pitchFamily="2" charset="2"/>
              <a:buNone/>
              <a:defRPr/>
            </a:pPr>
            <a:r>
              <a:rPr lang="en-US" altLang="zh-CN" sz="3600" dirty="0">
                <a:solidFill>
                  <a:schemeClr val="accent1">
                    <a:lumMod val="50000"/>
                  </a:schemeClr>
                </a:solidFill>
                <a:latin typeface="+mj-lt"/>
              </a:rPr>
              <a:t>4.4.1 </a:t>
            </a:r>
            <a:r>
              <a:rPr lang="zh-CN" altLang="en-US" sz="3600" dirty="0">
                <a:solidFill>
                  <a:schemeClr val="accent1">
                    <a:lumMod val="50000"/>
                  </a:schemeClr>
                </a:solidFill>
                <a:latin typeface="+mj-lt"/>
              </a:rPr>
              <a:t>双线性变换法的基本原理</a:t>
            </a:r>
            <a:endParaRPr lang="en-US" altLang="zh-CN" sz="3600" dirty="0">
              <a:solidFill>
                <a:schemeClr val="accent1">
                  <a:lumMod val="50000"/>
                </a:schemeClr>
              </a:solidFill>
              <a:latin typeface="+mj-lt"/>
            </a:endParaRPr>
          </a:p>
        </p:txBody>
      </p:sp>
      <p:sp>
        <p:nvSpPr>
          <p:cNvPr id="75779" name="标题 1">
            <a:extLst>
              <a:ext uri="{FF2B5EF4-FFF2-40B4-BE49-F238E27FC236}">
                <a16:creationId xmlns:a16="http://schemas.microsoft.com/office/drawing/2014/main" id="{C5FAFF1B-79A4-4927-95A4-297DA05D814F}"/>
              </a:ext>
            </a:extLst>
          </p:cNvPr>
          <p:cNvSpPr>
            <a:spLocks noGrp="1"/>
          </p:cNvSpPr>
          <p:nvPr>
            <p:ph type="title"/>
          </p:nvPr>
        </p:nvSpPr>
        <p:spPr/>
        <p:txBody>
          <a:bodyPr/>
          <a:lstStyle/>
          <a:p>
            <a:r>
              <a:rPr lang="en-US" altLang="zh-CN"/>
              <a:t>4.4 </a:t>
            </a:r>
            <a:r>
              <a:rPr lang="zh-CN" altLang="en-US"/>
              <a:t>双线性变换法</a:t>
            </a:r>
          </a:p>
        </p:txBody>
      </p:sp>
      <p:pic>
        <p:nvPicPr>
          <p:cNvPr id="5" name="Object 4">
            <a:extLst>
              <a:ext uri="{FF2B5EF4-FFF2-40B4-BE49-F238E27FC236}">
                <a16:creationId xmlns:a16="http://schemas.microsoft.com/office/drawing/2014/main" id="{8893A09E-1FD8-4311-88DD-3FF4535FE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5208588"/>
            <a:ext cx="88741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Object 5">
            <a:extLst>
              <a:ext uri="{FF2B5EF4-FFF2-40B4-BE49-F238E27FC236}">
                <a16:creationId xmlns:a16="http://schemas.microsoft.com/office/drawing/2014/main" id="{F8F69622-A1C0-4ECB-95FB-2301496D9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5208588"/>
            <a:ext cx="9810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Object 6">
            <a:extLst>
              <a:ext uri="{FF2B5EF4-FFF2-40B4-BE49-F238E27FC236}">
                <a16:creationId xmlns:a16="http://schemas.microsoft.com/office/drawing/2014/main" id="{8D712FEC-6FD7-4E6F-A23D-A30BACC8A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5208588"/>
            <a:ext cx="9191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7">
            <a:extLst>
              <a:ext uri="{FF2B5EF4-FFF2-40B4-BE49-F238E27FC236}">
                <a16:creationId xmlns:a16="http://schemas.microsoft.com/office/drawing/2014/main" id="{63D4C66B-DC9F-4C16-A604-EE3C02C7C281}"/>
              </a:ext>
            </a:extLst>
          </p:cNvPr>
          <p:cNvSpPr>
            <a:spLocks noChangeShapeType="1"/>
          </p:cNvSpPr>
          <p:nvPr/>
        </p:nvSpPr>
        <p:spPr bwMode="auto">
          <a:xfrm>
            <a:off x="2700338" y="5497513"/>
            <a:ext cx="1008062" cy="0"/>
          </a:xfrm>
          <a:prstGeom prst="line">
            <a:avLst/>
          </a:prstGeom>
          <a:noFill/>
          <a:ln w="9525">
            <a:solidFill>
              <a:schemeClr val="tx1"/>
            </a:solidFill>
            <a:round/>
            <a:headEnd/>
            <a:tailEnd type="triangle" w="med" len="med"/>
          </a:ln>
        </p:spPr>
        <p:txBody>
          <a:bodyPr/>
          <a:lstStyle/>
          <a:p>
            <a:pPr>
              <a:defRPr/>
            </a:pPr>
            <a:endParaRPr lang="zh-CN" altLang="en-US">
              <a:latin typeface="+mj-lt"/>
            </a:endParaRPr>
          </a:p>
        </p:txBody>
      </p:sp>
      <p:sp>
        <p:nvSpPr>
          <p:cNvPr id="9" name="Line 8">
            <a:extLst>
              <a:ext uri="{FF2B5EF4-FFF2-40B4-BE49-F238E27FC236}">
                <a16:creationId xmlns:a16="http://schemas.microsoft.com/office/drawing/2014/main" id="{7C876DD3-73A5-49C2-844A-33B1353F7961}"/>
              </a:ext>
            </a:extLst>
          </p:cNvPr>
          <p:cNvSpPr>
            <a:spLocks noChangeShapeType="1"/>
          </p:cNvSpPr>
          <p:nvPr/>
        </p:nvSpPr>
        <p:spPr bwMode="auto">
          <a:xfrm>
            <a:off x="5219700" y="5497513"/>
            <a:ext cx="1008063" cy="0"/>
          </a:xfrm>
          <a:prstGeom prst="line">
            <a:avLst/>
          </a:prstGeom>
          <a:noFill/>
          <a:ln w="9525">
            <a:solidFill>
              <a:schemeClr val="tx1"/>
            </a:solidFill>
            <a:round/>
            <a:headEnd/>
            <a:tailEnd type="triangle" w="med" len="med"/>
          </a:ln>
        </p:spPr>
        <p:txBody>
          <a:bodyPr/>
          <a:lstStyle/>
          <a:p>
            <a:pPr>
              <a:defRPr/>
            </a:pPr>
            <a:endParaRPr lang="zh-CN" altLang="en-US">
              <a:latin typeface="+mj-lt"/>
            </a:endParaRPr>
          </a:p>
        </p:txBody>
      </p:sp>
      <p:sp>
        <p:nvSpPr>
          <p:cNvPr id="4" name="Text Box 3">
            <a:extLst>
              <a:ext uri="{FF2B5EF4-FFF2-40B4-BE49-F238E27FC236}">
                <a16:creationId xmlns:a16="http://schemas.microsoft.com/office/drawing/2014/main" id="{C804A219-C255-46AF-BE21-8EB724AA3F7E}"/>
              </a:ext>
            </a:extLst>
          </p:cNvPr>
          <p:cNvSpPr txBox="1">
            <a:spLocks noChangeArrowheads="1"/>
          </p:cNvSpPr>
          <p:nvPr/>
        </p:nvSpPr>
        <p:spPr bwMode="auto">
          <a:xfrm>
            <a:off x="468313" y="2828925"/>
            <a:ext cx="8388350" cy="2362200"/>
          </a:xfrm>
          <a:prstGeom prst="rect">
            <a:avLst/>
          </a:prstGeom>
          <a:noFill/>
          <a:ln w="9525">
            <a:noFill/>
            <a:miter lim="800000"/>
            <a:headEnd/>
            <a:tailEnd/>
          </a:ln>
        </p:spPr>
        <p:txBody>
          <a:bodyPr>
            <a:spAutoFit/>
          </a:bodyPr>
          <a:lstStyle/>
          <a:p>
            <a:pPr>
              <a:lnSpc>
                <a:spcPct val="120000"/>
              </a:lnSpc>
              <a:spcBef>
                <a:spcPct val="50000"/>
              </a:spcBef>
              <a:buFontTx/>
              <a:buBlip>
                <a:blip r:embed="rId5"/>
              </a:buBlip>
              <a:defRPr/>
            </a:pPr>
            <a:r>
              <a:rPr lang="zh-CN" altLang="en-US" sz="3200" b="1" dirty="0">
                <a:solidFill>
                  <a:srgbClr val="333399"/>
                </a:solidFill>
                <a:latin typeface="+mj-lt"/>
              </a:rPr>
              <a:t>  </a:t>
            </a:r>
            <a:r>
              <a:rPr lang="zh-CN" altLang="en-US" sz="3200" b="1" dirty="0">
                <a:solidFill>
                  <a:schemeClr val="bg2">
                    <a:lumMod val="60000"/>
                    <a:lumOff val="40000"/>
                  </a:schemeClr>
                </a:solidFill>
                <a:latin typeface="+mj-lt"/>
              </a:rPr>
              <a:t>变换思路：</a:t>
            </a:r>
            <a:endParaRPr lang="en-US" altLang="zh-CN" sz="3200" b="1" dirty="0">
              <a:solidFill>
                <a:schemeClr val="bg2">
                  <a:lumMod val="60000"/>
                  <a:lumOff val="40000"/>
                </a:schemeClr>
              </a:solidFill>
              <a:latin typeface="+mj-lt"/>
            </a:endParaRPr>
          </a:p>
          <a:p>
            <a:pPr>
              <a:lnSpc>
                <a:spcPct val="120000"/>
              </a:lnSpc>
              <a:spcBef>
                <a:spcPts val="1000"/>
              </a:spcBef>
              <a:defRPr/>
            </a:pPr>
            <a:r>
              <a:rPr lang="zh-CN" altLang="en-US" sz="2800" b="1" dirty="0">
                <a:latin typeface="+mj-lt"/>
              </a:rPr>
              <a:t>    将非带限的模拟滤波器</a:t>
            </a:r>
            <a:r>
              <a:rPr lang="en-US" altLang="zh-CN" sz="2800" b="1" i="1" dirty="0">
                <a:latin typeface="+mj-lt"/>
              </a:rPr>
              <a:t>H</a:t>
            </a:r>
            <a:r>
              <a:rPr lang="en-US" altLang="zh-CN" sz="2800" b="1" dirty="0">
                <a:latin typeface="+mj-lt"/>
              </a:rPr>
              <a:t>(</a:t>
            </a:r>
            <a:r>
              <a:rPr lang="en-US" altLang="zh-CN" sz="2800" b="1" i="1" dirty="0">
                <a:latin typeface="+mj-lt"/>
              </a:rPr>
              <a:t>s</a:t>
            </a:r>
            <a:r>
              <a:rPr lang="en-US" altLang="zh-CN" sz="2800" b="1" dirty="0">
                <a:latin typeface="+mj-lt"/>
              </a:rPr>
              <a:t>)</a:t>
            </a:r>
            <a:r>
              <a:rPr lang="zh-CN" altLang="en-US" sz="2800" b="1" dirty="0">
                <a:latin typeface="+mj-lt"/>
              </a:rPr>
              <a:t>映射为最高频率为</a:t>
            </a:r>
            <a:r>
              <a:rPr lang="en-US" altLang="zh-CN" sz="2800" b="1" dirty="0">
                <a:latin typeface="Symbol" pitchFamily="18" charset="2"/>
              </a:rPr>
              <a:t>p</a:t>
            </a:r>
            <a:r>
              <a:rPr lang="en-US" altLang="zh-CN" sz="2800" b="1" dirty="0">
                <a:latin typeface="+mj-lt"/>
              </a:rPr>
              <a:t>/</a:t>
            </a:r>
            <a:r>
              <a:rPr lang="en-US" altLang="zh-CN" sz="2800" b="1" i="1" dirty="0">
                <a:latin typeface="+mj-lt"/>
              </a:rPr>
              <a:t>T</a:t>
            </a:r>
            <a:r>
              <a:rPr lang="zh-CN" altLang="en-US" sz="2800" b="1" dirty="0">
                <a:latin typeface="+mj-lt"/>
              </a:rPr>
              <a:t>的带限模拟滤波器</a:t>
            </a:r>
            <a:r>
              <a:rPr lang="en-US" altLang="zh-CN" sz="2800" b="1" i="1" dirty="0">
                <a:latin typeface="+mj-lt"/>
              </a:rPr>
              <a:t>H</a:t>
            </a:r>
            <a:r>
              <a:rPr lang="en-US" altLang="zh-CN" sz="2800" b="1" dirty="0">
                <a:latin typeface="+mj-lt"/>
              </a:rPr>
              <a:t>(</a:t>
            </a:r>
            <a:r>
              <a:rPr lang="en-US" altLang="zh-CN" sz="2800" b="1" i="1" dirty="0">
                <a:latin typeface="+mj-lt"/>
              </a:rPr>
              <a:t>s</a:t>
            </a:r>
            <a:r>
              <a:rPr lang="en-US" altLang="zh-CN" sz="2800" b="1" dirty="0">
                <a:latin typeface="+mj-lt"/>
              </a:rPr>
              <a:t>’)</a:t>
            </a:r>
            <a:r>
              <a:rPr lang="zh-CN" altLang="en-US" sz="2800" dirty="0">
                <a:latin typeface="+mj-lt"/>
              </a:rPr>
              <a:t> </a:t>
            </a:r>
            <a:r>
              <a:rPr lang="zh-CN" altLang="en-US" sz="2800" b="1" dirty="0">
                <a:latin typeface="+mj-lt"/>
              </a:rPr>
              <a:t>，再通过</a:t>
            </a:r>
            <a:r>
              <a:rPr lang="en-US" altLang="zh-CN" sz="2800" b="1" i="1" dirty="0">
                <a:latin typeface="+mj-lt"/>
              </a:rPr>
              <a:t>z</a:t>
            </a:r>
            <a:r>
              <a:rPr lang="en-US" altLang="zh-CN" sz="2800" b="1" dirty="0">
                <a:latin typeface="+mj-lt"/>
              </a:rPr>
              <a:t>=</a:t>
            </a:r>
            <a:r>
              <a:rPr lang="en-US" altLang="zh-CN" sz="2800" b="1" i="1" dirty="0" err="1">
                <a:latin typeface="+mj-lt"/>
              </a:rPr>
              <a:t>e</a:t>
            </a:r>
            <a:r>
              <a:rPr lang="en-US" altLang="zh-CN" sz="2800" b="1" i="1" baseline="30000" dirty="0" err="1">
                <a:latin typeface="+mj-lt"/>
              </a:rPr>
              <a:t>s</a:t>
            </a:r>
            <a:r>
              <a:rPr lang="en-US" altLang="zh-CN" sz="2800" b="1" baseline="30000" dirty="0" err="1">
                <a:latin typeface="+mj-lt"/>
              </a:rPr>
              <a:t>’</a:t>
            </a:r>
            <a:r>
              <a:rPr lang="en-US" altLang="zh-CN" sz="2800" b="1" i="1" baseline="30000" dirty="0" err="1">
                <a:latin typeface="+mj-lt"/>
              </a:rPr>
              <a:t>T</a:t>
            </a:r>
            <a:r>
              <a:rPr lang="zh-CN" altLang="en-US" sz="2800" b="1" dirty="0">
                <a:latin typeface="+mj-lt"/>
              </a:rPr>
              <a:t>的变换将</a:t>
            </a:r>
            <a:r>
              <a:rPr lang="en-US" altLang="zh-CN" sz="2800" b="1" i="1" dirty="0">
                <a:latin typeface="+mj-lt"/>
              </a:rPr>
              <a:t>s</a:t>
            </a:r>
            <a:r>
              <a:rPr lang="en-US" altLang="zh-CN" sz="2800" b="1" dirty="0">
                <a:latin typeface="+mj-lt"/>
              </a:rPr>
              <a:t>’</a:t>
            </a:r>
            <a:r>
              <a:rPr lang="zh-CN" altLang="en-US" sz="2800" b="1" dirty="0">
                <a:latin typeface="+mj-lt"/>
              </a:rPr>
              <a:t>域映射到</a:t>
            </a:r>
            <a:r>
              <a:rPr lang="en-US" altLang="zh-CN" sz="2800" b="1" i="1" dirty="0">
                <a:latin typeface="+mj-lt"/>
              </a:rPr>
              <a:t>z</a:t>
            </a:r>
            <a:r>
              <a:rPr lang="zh-CN" altLang="en-US" sz="2800" b="1" dirty="0">
                <a:latin typeface="+mj-lt"/>
              </a:rPr>
              <a:t>域，即</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nodeType="with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par>
                          <p:cTn id="22" fill="hold" nodeType="withGroup">
                            <p:stCondLst>
                              <p:cond delay="1000"/>
                            </p:stCondLst>
                            <p:childTnLst>
                              <p:par>
                                <p:cTn id="23" presetID="3" presetClass="entr" presetSubtype="1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par>
                          <p:cTn id="26" fill="hold" nodeType="withGroup">
                            <p:stCondLst>
                              <p:cond delay="1500"/>
                            </p:stCondLst>
                            <p:childTnLst>
                              <p:par>
                                <p:cTn id="27" presetID="3" presetClass="entr" presetSubtype="1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par>
                          <p:cTn id="30" fill="hold" nodeType="withGroup">
                            <p:stCondLst>
                              <p:cond delay="2000"/>
                            </p:stCondLst>
                            <p:childTnLst>
                              <p:par>
                                <p:cTn id="31" presetID="3" presetClass="entr" presetSubtype="1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833" name="Object 9">
            <a:extLst>
              <a:ext uri="{FF2B5EF4-FFF2-40B4-BE49-F238E27FC236}">
                <a16:creationId xmlns:a16="http://schemas.microsoft.com/office/drawing/2014/main" id="{9A85E7FD-041C-4E5D-9418-7E3DE9BE482C}"/>
              </a:ext>
            </a:extLst>
          </p:cNvPr>
          <p:cNvGraphicFramePr>
            <a:graphicFrameLocks noChangeAspect="1"/>
          </p:cNvGraphicFramePr>
          <p:nvPr/>
        </p:nvGraphicFramePr>
        <p:xfrm>
          <a:off x="1187450" y="1866900"/>
          <a:ext cx="388938" cy="350838"/>
        </p:xfrm>
        <a:graphic>
          <a:graphicData uri="http://schemas.openxmlformats.org/presentationml/2006/ole">
            <mc:AlternateContent xmlns:mc="http://schemas.openxmlformats.org/markup-compatibility/2006">
              <mc:Choice xmlns:v="urn:schemas-microsoft-com:vml" Requires="v">
                <p:oleObj spid="_x0000_s45039" r:id="rId3" imgW="3657600" imgH="3352800" progId="Equation.3">
                  <p:embed/>
                </p:oleObj>
              </mc:Choice>
              <mc:Fallback>
                <p:oleObj r:id="rId3" imgW="3657600" imgH="3352800" progId="Equation.3">
                  <p:embed/>
                  <p:pic>
                    <p:nvPicPr>
                      <p:cNvPr id="0" name="Picture 4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866900"/>
                        <a:ext cx="388938"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4" name="Object 10">
            <a:extLst>
              <a:ext uri="{FF2B5EF4-FFF2-40B4-BE49-F238E27FC236}">
                <a16:creationId xmlns:a16="http://schemas.microsoft.com/office/drawing/2014/main" id="{4ABEC4FC-24EA-468E-B9DD-BE40EFBAE81E}"/>
              </a:ext>
            </a:extLst>
          </p:cNvPr>
          <p:cNvGraphicFramePr>
            <a:graphicFrameLocks noChangeAspect="1"/>
          </p:cNvGraphicFramePr>
          <p:nvPr/>
        </p:nvGraphicFramePr>
        <p:xfrm>
          <a:off x="4500563" y="1771650"/>
          <a:ext cx="454025" cy="446088"/>
        </p:xfrm>
        <a:graphic>
          <a:graphicData uri="http://schemas.openxmlformats.org/presentationml/2006/ole">
            <mc:AlternateContent xmlns:mc="http://schemas.openxmlformats.org/markup-compatibility/2006">
              <mc:Choice xmlns:v="urn:schemas-microsoft-com:vml" Requires="v">
                <p:oleObj spid="_x0000_s45040" r:id="rId5" imgW="4267200" imgH="4267200" progId="Equation.3">
                  <p:embed/>
                </p:oleObj>
              </mc:Choice>
              <mc:Fallback>
                <p:oleObj r:id="rId5" imgW="4267200" imgH="4267200" progId="Equation.3">
                  <p:embed/>
                  <p:pic>
                    <p:nvPicPr>
                      <p:cNvPr id="0" name="Picture 4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771650"/>
                        <a:ext cx="454025" cy="446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5" name="Object 11">
            <a:extLst>
              <a:ext uri="{FF2B5EF4-FFF2-40B4-BE49-F238E27FC236}">
                <a16:creationId xmlns:a16="http://schemas.microsoft.com/office/drawing/2014/main" id="{5A8B08E7-7A0F-49C5-9927-53BF702BF23F}"/>
              </a:ext>
            </a:extLst>
          </p:cNvPr>
          <p:cNvGraphicFramePr>
            <a:graphicFrameLocks noChangeAspect="1"/>
          </p:cNvGraphicFramePr>
          <p:nvPr/>
        </p:nvGraphicFramePr>
        <p:xfrm>
          <a:off x="7956550" y="1803400"/>
          <a:ext cx="454025" cy="414338"/>
        </p:xfrm>
        <a:graphic>
          <a:graphicData uri="http://schemas.openxmlformats.org/presentationml/2006/ole">
            <mc:AlternateContent xmlns:mc="http://schemas.openxmlformats.org/markup-compatibility/2006">
              <mc:Choice xmlns:v="urn:schemas-microsoft-com:vml" Requires="v">
                <p:oleObj spid="_x0000_s45041" r:id="rId7" imgW="4267200" imgH="3962400" progId="Equation.3">
                  <p:embed/>
                </p:oleObj>
              </mc:Choice>
              <mc:Fallback>
                <p:oleObj r:id="rId7" imgW="4267200" imgH="3962400" progId="Equation.3">
                  <p:embed/>
                  <p:pic>
                    <p:nvPicPr>
                      <p:cNvPr id="0" name="Picture 4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6550" y="1803400"/>
                        <a:ext cx="454025"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6" name="Object 12">
            <a:extLst>
              <a:ext uri="{FF2B5EF4-FFF2-40B4-BE49-F238E27FC236}">
                <a16:creationId xmlns:a16="http://schemas.microsoft.com/office/drawing/2014/main" id="{11333EE7-52F8-4DA1-83EB-8A2B1E4747AB}"/>
              </a:ext>
            </a:extLst>
          </p:cNvPr>
          <p:cNvGraphicFramePr>
            <a:graphicFrameLocks noChangeAspect="1"/>
          </p:cNvGraphicFramePr>
          <p:nvPr/>
        </p:nvGraphicFramePr>
        <p:xfrm>
          <a:off x="3749675" y="2235200"/>
          <a:ext cx="1836738" cy="508000"/>
        </p:xfrm>
        <a:graphic>
          <a:graphicData uri="http://schemas.openxmlformats.org/presentationml/2006/ole">
            <mc:AlternateContent xmlns:mc="http://schemas.openxmlformats.org/markup-compatibility/2006">
              <mc:Choice xmlns:v="urn:schemas-microsoft-com:vml" Requires="v">
                <p:oleObj spid="_x0000_s45042" r:id="rId9" imgW="17678400" imgH="4876800" progId="Equation.3">
                  <p:embed/>
                </p:oleObj>
              </mc:Choice>
              <mc:Fallback>
                <p:oleObj r:id="rId9" imgW="17678400" imgH="4876800" progId="Equation.3">
                  <p:embed/>
                  <p:pic>
                    <p:nvPicPr>
                      <p:cNvPr id="0" name="Picture 4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9675" y="2235200"/>
                        <a:ext cx="183673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7" name="Object 13">
            <a:extLst>
              <a:ext uri="{FF2B5EF4-FFF2-40B4-BE49-F238E27FC236}">
                <a16:creationId xmlns:a16="http://schemas.microsoft.com/office/drawing/2014/main" id="{2DD80177-1631-4DB1-952C-F51848372579}"/>
              </a:ext>
            </a:extLst>
          </p:cNvPr>
          <p:cNvGraphicFramePr>
            <a:graphicFrameLocks noChangeAspect="1"/>
          </p:cNvGraphicFramePr>
          <p:nvPr/>
        </p:nvGraphicFramePr>
        <p:xfrm>
          <a:off x="1393825" y="982663"/>
          <a:ext cx="2973388" cy="979487"/>
        </p:xfrm>
        <a:graphic>
          <a:graphicData uri="http://schemas.openxmlformats.org/presentationml/2006/ole">
            <mc:AlternateContent xmlns:mc="http://schemas.openxmlformats.org/markup-compatibility/2006">
              <mc:Choice xmlns:v="urn:schemas-microsoft-com:vml" Requires="v">
                <p:oleObj spid="_x0000_s45043" name="Equation" r:id="rId11" imgW="28651200" imgH="9448800" progId="Equation.DSMT4">
                  <p:embed/>
                </p:oleObj>
              </mc:Choice>
              <mc:Fallback>
                <p:oleObj name="Equation" r:id="rId11" imgW="28651200" imgH="9448800" progId="Equation.DSMT4">
                  <p:embed/>
                  <p:pic>
                    <p:nvPicPr>
                      <p:cNvPr id="0" name="Picture 4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3825" y="982663"/>
                        <a:ext cx="2973388" cy="979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8" name="Object 14">
            <a:extLst>
              <a:ext uri="{FF2B5EF4-FFF2-40B4-BE49-F238E27FC236}">
                <a16:creationId xmlns:a16="http://schemas.microsoft.com/office/drawing/2014/main" id="{53574250-DA8D-4DAB-A0BD-FAA534A012E6}"/>
              </a:ext>
            </a:extLst>
          </p:cNvPr>
          <p:cNvGraphicFramePr>
            <a:graphicFrameLocks noChangeAspect="1"/>
          </p:cNvGraphicFramePr>
          <p:nvPr/>
        </p:nvGraphicFramePr>
        <p:xfrm>
          <a:off x="5724525" y="1443038"/>
          <a:ext cx="1331913" cy="412750"/>
        </p:xfrm>
        <a:graphic>
          <a:graphicData uri="http://schemas.openxmlformats.org/presentationml/2006/ole">
            <mc:AlternateContent xmlns:mc="http://schemas.openxmlformats.org/markup-compatibility/2006">
              <mc:Choice xmlns:v="urn:schemas-microsoft-com:vml" Requires="v">
                <p:oleObj spid="_x0000_s45044" r:id="rId13" imgW="12801600" imgH="3962400" progId="Equation.3">
                  <p:embed/>
                </p:oleObj>
              </mc:Choice>
              <mc:Fallback>
                <p:oleObj r:id="rId13" imgW="12801600" imgH="3962400" progId="Equation.3">
                  <p:embed/>
                  <p:pic>
                    <p:nvPicPr>
                      <p:cNvPr id="0" name="Picture 48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24525" y="1443038"/>
                        <a:ext cx="1331913"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9" name="Object 15">
            <a:extLst>
              <a:ext uri="{FF2B5EF4-FFF2-40B4-BE49-F238E27FC236}">
                <a16:creationId xmlns:a16="http://schemas.microsoft.com/office/drawing/2014/main" id="{16D09673-C7B4-4F13-97B3-F422C893B3D0}"/>
              </a:ext>
            </a:extLst>
          </p:cNvPr>
          <p:cNvGraphicFramePr>
            <a:graphicFrameLocks noChangeAspect="1"/>
          </p:cNvGraphicFramePr>
          <p:nvPr/>
        </p:nvGraphicFramePr>
        <p:xfrm>
          <a:off x="755650" y="2162175"/>
          <a:ext cx="1235075" cy="508000"/>
        </p:xfrm>
        <a:graphic>
          <a:graphicData uri="http://schemas.openxmlformats.org/presentationml/2006/ole">
            <mc:AlternateContent xmlns:mc="http://schemas.openxmlformats.org/markup-compatibility/2006">
              <mc:Choice xmlns:v="urn:schemas-microsoft-com:vml" Requires="v">
                <p:oleObj spid="_x0000_s45045" r:id="rId15" imgW="11887200" imgH="4876800" progId="Equation.3">
                  <p:embed/>
                </p:oleObj>
              </mc:Choice>
              <mc:Fallback>
                <p:oleObj r:id="rId15" imgW="11887200" imgH="4876800" progId="Equation.3">
                  <p:embed/>
                  <p:pic>
                    <p:nvPicPr>
                      <p:cNvPr id="0" name="Picture 4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2162175"/>
                        <a:ext cx="1235075"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4" name="Line 16">
            <a:extLst>
              <a:ext uri="{FF2B5EF4-FFF2-40B4-BE49-F238E27FC236}">
                <a16:creationId xmlns:a16="http://schemas.microsoft.com/office/drawing/2014/main" id="{6E30A576-8874-4AFD-89D7-6AB4A93D945E}"/>
              </a:ext>
            </a:extLst>
          </p:cNvPr>
          <p:cNvSpPr>
            <a:spLocks noChangeShapeType="1"/>
          </p:cNvSpPr>
          <p:nvPr/>
        </p:nvSpPr>
        <p:spPr bwMode="auto">
          <a:xfrm>
            <a:off x="1763713" y="2019300"/>
            <a:ext cx="2663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5" name="Line 17">
            <a:extLst>
              <a:ext uri="{FF2B5EF4-FFF2-40B4-BE49-F238E27FC236}">
                <a16:creationId xmlns:a16="http://schemas.microsoft.com/office/drawing/2014/main" id="{EB9C10B9-3CE4-49EF-8237-AB3436F91DBB}"/>
              </a:ext>
            </a:extLst>
          </p:cNvPr>
          <p:cNvSpPr>
            <a:spLocks noChangeShapeType="1"/>
          </p:cNvSpPr>
          <p:nvPr/>
        </p:nvSpPr>
        <p:spPr bwMode="auto">
          <a:xfrm>
            <a:off x="5003800" y="2019300"/>
            <a:ext cx="2663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7842" name="Object 18">
            <a:extLst>
              <a:ext uri="{FF2B5EF4-FFF2-40B4-BE49-F238E27FC236}">
                <a16:creationId xmlns:a16="http://schemas.microsoft.com/office/drawing/2014/main" id="{C70AAA3E-4EDE-453F-B557-E84E9BF0AEED}"/>
              </a:ext>
            </a:extLst>
          </p:cNvPr>
          <p:cNvGraphicFramePr>
            <a:graphicFrameLocks noChangeAspect="1"/>
          </p:cNvGraphicFramePr>
          <p:nvPr/>
        </p:nvGraphicFramePr>
        <p:xfrm>
          <a:off x="427038" y="2784475"/>
          <a:ext cx="4865687" cy="2320925"/>
        </p:xfrm>
        <a:graphic>
          <a:graphicData uri="http://schemas.openxmlformats.org/presentationml/2006/ole">
            <mc:AlternateContent xmlns:mc="http://schemas.openxmlformats.org/markup-compatibility/2006">
              <mc:Choice xmlns:v="urn:schemas-microsoft-com:vml" Requires="v">
                <p:oleObj spid="_x0000_s45046" r:id="rId17" imgW="2718227" imgH="1291798" progId="Visio.Drawing.11">
                  <p:embed/>
                </p:oleObj>
              </mc:Choice>
              <mc:Fallback>
                <p:oleObj r:id="rId17" imgW="2718227" imgH="1291798" progId="Visio.Drawing.11">
                  <p:embed/>
                  <p:pic>
                    <p:nvPicPr>
                      <p:cNvPr id="0" name="Picture 4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7038" y="2784475"/>
                        <a:ext cx="4865687" cy="232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6" name="Rectangle 19">
            <a:extLst>
              <a:ext uri="{FF2B5EF4-FFF2-40B4-BE49-F238E27FC236}">
                <a16:creationId xmlns:a16="http://schemas.microsoft.com/office/drawing/2014/main" id="{54B95345-193F-460E-A242-ECBD7EA3A659}"/>
              </a:ext>
            </a:extLst>
          </p:cNvPr>
          <p:cNvSpPr>
            <a:spLocks noChangeArrowheads="1"/>
          </p:cNvSpPr>
          <p:nvPr/>
        </p:nvSpPr>
        <p:spPr bwMode="auto">
          <a:xfrm>
            <a:off x="0" y="1590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7844" name="Object 20">
            <a:extLst>
              <a:ext uri="{FF2B5EF4-FFF2-40B4-BE49-F238E27FC236}">
                <a16:creationId xmlns:a16="http://schemas.microsoft.com/office/drawing/2014/main" id="{11E0DB94-F384-4AD9-9D47-8695B3B4E022}"/>
              </a:ext>
            </a:extLst>
          </p:cNvPr>
          <p:cNvGraphicFramePr>
            <a:graphicFrameLocks noChangeAspect="1"/>
          </p:cNvGraphicFramePr>
          <p:nvPr/>
        </p:nvGraphicFramePr>
        <p:xfrm>
          <a:off x="5943600" y="4794250"/>
          <a:ext cx="2079625" cy="920750"/>
        </p:xfrm>
        <a:graphic>
          <a:graphicData uri="http://schemas.openxmlformats.org/presentationml/2006/ole">
            <mc:AlternateContent xmlns:mc="http://schemas.openxmlformats.org/markup-compatibility/2006">
              <mc:Choice xmlns:v="urn:schemas-microsoft-com:vml" Requires="v">
                <p:oleObj spid="_x0000_s45047" r:id="rId19" imgW="20116800" imgH="8839200" progId="Equation.3">
                  <p:embed/>
                </p:oleObj>
              </mc:Choice>
              <mc:Fallback>
                <p:oleObj r:id="rId19" imgW="20116800" imgH="8839200" progId="Equation.3">
                  <p:embed/>
                  <p:pic>
                    <p:nvPicPr>
                      <p:cNvPr id="0" name="Picture 48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43600" y="4794250"/>
                        <a:ext cx="2079625" cy="92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5" name="Text Box 21">
            <a:extLst>
              <a:ext uri="{FF2B5EF4-FFF2-40B4-BE49-F238E27FC236}">
                <a16:creationId xmlns:a16="http://schemas.microsoft.com/office/drawing/2014/main" id="{2DB534C0-BB14-4138-8F39-B24614D8E498}"/>
              </a:ext>
            </a:extLst>
          </p:cNvPr>
          <p:cNvSpPr txBox="1">
            <a:spLocks noChangeArrowheads="1"/>
          </p:cNvSpPr>
          <p:nvPr/>
        </p:nvSpPr>
        <p:spPr bwMode="auto">
          <a:xfrm>
            <a:off x="5940425" y="2928938"/>
            <a:ext cx="25193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solidFill>
                  <a:srgbClr val="FF0000"/>
                </a:solidFill>
              </a:rPr>
              <a:t>模拟频率与数字频率的关系为 </a:t>
            </a:r>
          </a:p>
        </p:txBody>
      </p:sp>
      <p:graphicFrame>
        <p:nvGraphicFramePr>
          <p:cNvPr id="15" name="Object 11">
            <a:extLst>
              <a:ext uri="{FF2B5EF4-FFF2-40B4-BE49-F238E27FC236}">
                <a16:creationId xmlns:a16="http://schemas.microsoft.com/office/drawing/2014/main" id="{A721A6C4-A195-40B1-8CFD-211E80CDB034}"/>
              </a:ext>
            </a:extLst>
          </p:cNvPr>
          <p:cNvGraphicFramePr>
            <a:graphicFrameLocks noChangeAspect="1"/>
          </p:cNvGraphicFramePr>
          <p:nvPr/>
        </p:nvGraphicFramePr>
        <p:xfrm>
          <a:off x="5646738" y="3781425"/>
          <a:ext cx="2825750" cy="979488"/>
        </p:xfrm>
        <a:graphic>
          <a:graphicData uri="http://schemas.openxmlformats.org/presentationml/2006/ole">
            <mc:AlternateContent xmlns:mc="http://schemas.openxmlformats.org/markup-compatibility/2006">
              <mc:Choice xmlns:v="urn:schemas-microsoft-com:vml" Requires="v">
                <p:oleObj spid="_x0000_s45048" name="Equation" r:id="rId21" imgW="27432000" imgH="9448800" progId="Equation.DSMT4">
                  <p:embed/>
                </p:oleObj>
              </mc:Choice>
              <mc:Fallback>
                <p:oleObj name="Equation" r:id="rId21" imgW="27432000" imgH="9448800" progId="Equation.DSMT4">
                  <p:embed/>
                  <p:pic>
                    <p:nvPicPr>
                      <p:cNvPr id="0" name="Picture 48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46738" y="3781425"/>
                        <a:ext cx="2825750" cy="97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Box 15">
            <a:extLst>
              <a:ext uri="{FF2B5EF4-FFF2-40B4-BE49-F238E27FC236}">
                <a16:creationId xmlns:a16="http://schemas.microsoft.com/office/drawing/2014/main" id="{CBDFB010-4365-49D8-AC82-E89BE69CF0B7}"/>
              </a:ext>
            </a:extLst>
          </p:cNvPr>
          <p:cNvSpPr txBox="1">
            <a:spLocks noChangeArrowheads="1"/>
          </p:cNvSpPr>
          <p:nvPr/>
        </p:nvSpPr>
        <p:spPr bwMode="auto">
          <a:xfrm>
            <a:off x="2667000" y="1371600"/>
            <a:ext cx="8382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4000" b="1">
                <a:solidFill>
                  <a:srgbClr val="FF0000"/>
                </a:solidFill>
                <a:latin typeface="Times New Roman" panose="02020603050405020304" pitchFamily="18" charset="0"/>
              </a:rPr>
              <a:t>？</a:t>
            </a:r>
            <a:endParaRPr lang="zh-CN" altLang="en-US" sz="2400" b="1">
              <a:solidFill>
                <a:srgbClr val="FF0000"/>
              </a:solidFill>
              <a:latin typeface="Times New Roman" panose="02020603050405020304" pitchFamily="18" charset="0"/>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39"/>
                                        </p:tgtEl>
                                        <p:attrNameLst>
                                          <p:attrName>style.visibility</p:attrName>
                                        </p:attrNameLst>
                                      </p:cBhvr>
                                      <p:to>
                                        <p:strVal val="visible"/>
                                      </p:to>
                                    </p:set>
                                    <p:animEffect transition="in" filter="blinds(horizontal)">
                                      <p:cBhvr>
                                        <p:cTn id="7" dur="500"/>
                                        <p:tgtEl>
                                          <p:spTgt spid="778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836"/>
                                        </p:tgtEl>
                                        <p:attrNameLst>
                                          <p:attrName>style.visibility</p:attrName>
                                        </p:attrNameLst>
                                      </p:cBhvr>
                                      <p:to>
                                        <p:strVal val="visible"/>
                                      </p:to>
                                    </p:set>
                                    <p:animEffect transition="in" filter="blinds(horizontal)">
                                      <p:cBhvr>
                                        <p:cTn id="12" dur="500"/>
                                        <p:tgtEl>
                                          <p:spTgt spid="77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838"/>
                                        </p:tgtEl>
                                        <p:attrNameLst>
                                          <p:attrName>style.visibility</p:attrName>
                                        </p:attrNameLst>
                                      </p:cBhvr>
                                      <p:to>
                                        <p:strVal val="visible"/>
                                      </p:to>
                                    </p:set>
                                    <p:animEffect transition="in" filter="blinds(horizontal)">
                                      <p:cBhvr>
                                        <p:cTn id="17" dur="500"/>
                                        <p:tgtEl>
                                          <p:spTgt spid="778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Bottom)">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7842"/>
                                        </p:tgtEl>
                                        <p:attrNameLst>
                                          <p:attrName>style.visibility</p:attrName>
                                        </p:attrNameLst>
                                      </p:cBhvr>
                                      <p:to>
                                        <p:strVal val="visible"/>
                                      </p:to>
                                    </p:set>
                                    <p:animEffect transition="in" filter="wipe(left)">
                                      <p:cBhvr>
                                        <p:cTn id="27" dur="500"/>
                                        <p:tgtEl>
                                          <p:spTgt spid="778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6"/>
                                        </p:tgtEl>
                                        <p:attrNameLst>
                                          <p:attrName>style.visibility</p:attrName>
                                        </p:attrNameLst>
                                      </p:cBhvr>
                                      <p:to>
                                        <p:strVal val="hidden"/>
                                      </p:to>
                                    </p:set>
                                  </p:childTnLst>
                                </p:cTn>
                              </p:par>
                            </p:childTnLst>
                          </p:cTn>
                        </p:par>
                        <p:par>
                          <p:cTn id="32" fill="hold" nodeType="afterGroup">
                            <p:stCondLst>
                              <p:cond delay="0"/>
                            </p:stCondLst>
                            <p:childTnLst>
                              <p:par>
                                <p:cTn id="33" presetID="3" presetClass="entr" presetSubtype="10" fill="hold" nodeType="afterEffect">
                                  <p:stCondLst>
                                    <p:cond delay="0"/>
                                  </p:stCondLst>
                                  <p:childTnLst>
                                    <p:set>
                                      <p:cBhvr>
                                        <p:cTn id="34" dur="1" fill="hold">
                                          <p:stCondLst>
                                            <p:cond delay="0"/>
                                          </p:stCondLst>
                                        </p:cTn>
                                        <p:tgtEl>
                                          <p:spTgt spid="77837"/>
                                        </p:tgtEl>
                                        <p:attrNameLst>
                                          <p:attrName>style.visibility</p:attrName>
                                        </p:attrNameLst>
                                      </p:cBhvr>
                                      <p:to>
                                        <p:strVal val="visible"/>
                                      </p:to>
                                    </p:set>
                                    <p:animEffect transition="in" filter="blinds(horizontal)">
                                      <p:cBhvr>
                                        <p:cTn id="35" dur="500"/>
                                        <p:tgtEl>
                                          <p:spTgt spid="7783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7845"/>
                                        </p:tgtEl>
                                        <p:attrNameLst>
                                          <p:attrName>style.visibility</p:attrName>
                                        </p:attrNameLst>
                                      </p:cBhvr>
                                      <p:to>
                                        <p:strVal val="visible"/>
                                      </p:to>
                                    </p:set>
                                    <p:animEffect transition="in" filter="blinds(horizontal)">
                                      <p:cBhvr>
                                        <p:cTn id="40" dur="500"/>
                                        <p:tgtEl>
                                          <p:spTgt spid="7784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77844"/>
                                        </p:tgtEl>
                                        <p:attrNameLst>
                                          <p:attrName>style.visibility</p:attrName>
                                        </p:attrNameLst>
                                      </p:cBhvr>
                                      <p:to>
                                        <p:strVal val="visible"/>
                                      </p:to>
                                    </p:set>
                                    <p:animEffect transition="in" filter="blinds(horizontal)">
                                      <p:cBhvr>
                                        <p:cTn id="50" dur="500"/>
                                        <p:tgtEl>
                                          <p:spTgt spid="77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5" grpId="0" autoUpdateAnimBg="0"/>
      <p:bldP spid="16" grpId="0"/>
      <p:bldP spid="16"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2" name="Text Box 2">
            <a:extLst>
              <a:ext uri="{FF2B5EF4-FFF2-40B4-BE49-F238E27FC236}">
                <a16:creationId xmlns:a16="http://schemas.microsoft.com/office/drawing/2014/main" id="{A844122D-B4D6-41E8-855B-EC1233E53CA1}"/>
              </a:ext>
            </a:extLst>
          </p:cNvPr>
          <p:cNvSpPr txBox="1">
            <a:spLocks noChangeArrowheads="1"/>
          </p:cNvSpPr>
          <p:nvPr/>
        </p:nvSpPr>
        <p:spPr bwMode="auto">
          <a:xfrm>
            <a:off x="468313" y="420960"/>
            <a:ext cx="8388350" cy="584200"/>
          </a:xfrm>
          <a:prstGeom prst="rect">
            <a:avLst/>
          </a:prstGeom>
          <a:noFill/>
          <a:ln w="9525">
            <a:noFill/>
            <a:miter lim="800000"/>
            <a:headEnd/>
            <a:tailEnd/>
          </a:ln>
        </p:spPr>
        <p:txBody>
          <a:bodyPr>
            <a:spAutoFit/>
          </a:bodyPr>
          <a:lstStyle/>
          <a:p>
            <a:pPr>
              <a:spcBef>
                <a:spcPct val="50000"/>
              </a:spcBef>
              <a:buFontTx/>
              <a:buBlip>
                <a:blip r:embed="rId3"/>
              </a:buBlip>
              <a:defRPr/>
            </a:pPr>
            <a:r>
              <a:rPr lang="zh-CN" altLang="en-US" sz="3200" b="1" dirty="0">
                <a:solidFill>
                  <a:schemeClr val="bg2">
                    <a:lumMod val="60000"/>
                    <a:lumOff val="40000"/>
                  </a:schemeClr>
                </a:solidFill>
              </a:rPr>
              <a:t>  </a:t>
            </a:r>
            <a:r>
              <a:rPr lang="en-US" altLang="zh-CN" sz="3200" b="1" i="1" dirty="0">
                <a:solidFill>
                  <a:schemeClr val="bg2">
                    <a:lumMod val="60000"/>
                    <a:lumOff val="40000"/>
                  </a:schemeClr>
                </a:solidFill>
              </a:rPr>
              <a:t>s</a:t>
            </a:r>
            <a:r>
              <a:rPr lang="zh-CN" altLang="en-US" sz="3200" b="1" dirty="0">
                <a:solidFill>
                  <a:schemeClr val="bg2">
                    <a:lumMod val="60000"/>
                    <a:lumOff val="40000"/>
                  </a:schemeClr>
                </a:solidFill>
              </a:rPr>
              <a:t>域到</a:t>
            </a:r>
            <a:r>
              <a:rPr lang="en-US" altLang="zh-CN" sz="3200" b="1" i="1" dirty="0">
                <a:solidFill>
                  <a:schemeClr val="bg2">
                    <a:lumMod val="60000"/>
                    <a:lumOff val="40000"/>
                  </a:schemeClr>
                </a:solidFill>
              </a:rPr>
              <a:t>z</a:t>
            </a:r>
            <a:r>
              <a:rPr lang="zh-CN" altLang="en-US" sz="3200" b="1" dirty="0">
                <a:solidFill>
                  <a:schemeClr val="bg2">
                    <a:lumMod val="60000"/>
                    <a:lumOff val="40000"/>
                  </a:schemeClr>
                </a:solidFill>
              </a:rPr>
              <a:t>域的映射关系</a:t>
            </a:r>
            <a:r>
              <a:rPr lang="zh-CN" altLang="en-US" sz="3200" dirty="0">
                <a:solidFill>
                  <a:schemeClr val="bg2">
                    <a:lumMod val="60000"/>
                    <a:lumOff val="40000"/>
                  </a:schemeClr>
                </a:solidFill>
              </a:rPr>
              <a:t> </a:t>
            </a:r>
          </a:p>
        </p:txBody>
      </p:sp>
      <p:graphicFrame>
        <p:nvGraphicFramePr>
          <p:cNvPr id="78852" name="Object 4">
            <a:extLst>
              <a:ext uri="{FF2B5EF4-FFF2-40B4-BE49-F238E27FC236}">
                <a16:creationId xmlns:a16="http://schemas.microsoft.com/office/drawing/2014/main" id="{1C46508B-DF1A-44B0-86C6-761E528551AD}"/>
              </a:ext>
            </a:extLst>
          </p:cNvPr>
          <p:cNvGraphicFramePr>
            <a:graphicFrameLocks noGrp="1" noChangeAspect="1"/>
          </p:cNvGraphicFramePr>
          <p:nvPr>
            <p:ph idx="4294967295"/>
            <p:extLst>
              <p:ext uri="{D42A27DB-BD31-4B8C-83A1-F6EECF244321}">
                <p14:modId xmlns:p14="http://schemas.microsoft.com/office/powerpoint/2010/main" val="1384334426"/>
              </p:ext>
            </p:extLst>
          </p:nvPr>
        </p:nvGraphicFramePr>
        <p:xfrm>
          <a:off x="550863" y="1442120"/>
          <a:ext cx="1782762" cy="690563"/>
        </p:xfrm>
        <a:graphic>
          <a:graphicData uri="http://schemas.openxmlformats.org/presentationml/2006/ole">
            <mc:AlternateContent xmlns:mc="http://schemas.openxmlformats.org/markup-compatibility/2006">
              <mc:Choice xmlns:v="urn:schemas-microsoft-com:vml" Requires="v">
                <p:oleObj spid="_x0000_s237881" name="Equation" r:id="rId4" imgW="24384000" imgH="9448800" progId="Equation.DSMT4">
                  <p:embed/>
                </p:oleObj>
              </mc:Choice>
              <mc:Fallback>
                <p:oleObj name="Equation" r:id="rId4" imgW="24384000" imgH="9448800" progId="Equation.DSMT4">
                  <p:embed/>
                  <p:pic>
                    <p:nvPicPr>
                      <p:cNvPr id="0" name="Picture 62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3" y="1442120"/>
                        <a:ext cx="1782762" cy="690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3" name="Object 5">
            <a:extLst>
              <a:ext uri="{FF2B5EF4-FFF2-40B4-BE49-F238E27FC236}">
                <a16:creationId xmlns:a16="http://schemas.microsoft.com/office/drawing/2014/main" id="{4AC4AFB9-7628-4ACB-AED8-F08B5C79F729}"/>
              </a:ext>
            </a:extLst>
          </p:cNvPr>
          <p:cNvGraphicFramePr>
            <a:graphicFrameLocks noChangeAspect="1"/>
          </p:cNvGraphicFramePr>
          <p:nvPr>
            <p:extLst>
              <p:ext uri="{D42A27DB-BD31-4B8C-83A1-F6EECF244321}">
                <p14:modId xmlns:p14="http://schemas.microsoft.com/office/powerpoint/2010/main" val="1623423525"/>
              </p:ext>
            </p:extLst>
          </p:nvPr>
        </p:nvGraphicFramePr>
        <p:xfrm>
          <a:off x="3779912" y="1268760"/>
          <a:ext cx="2311200" cy="786960"/>
        </p:xfrm>
        <a:graphic>
          <a:graphicData uri="http://schemas.openxmlformats.org/presentationml/2006/ole">
            <mc:AlternateContent xmlns:mc="http://schemas.openxmlformats.org/markup-compatibility/2006">
              <mc:Choice xmlns:v="urn:schemas-microsoft-com:vml" Requires="v">
                <p:oleObj spid="_x0000_s237882" name="Equation" r:id="rId6" imgW="1155600" imgH="393480" progId="Equation.DSMT4">
                  <p:embed/>
                </p:oleObj>
              </mc:Choice>
              <mc:Fallback>
                <p:oleObj name="Equation" r:id="rId6" imgW="1155600" imgH="393480" progId="Equation.DSMT4">
                  <p:embed/>
                  <p:pic>
                    <p:nvPicPr>
                      <p:cNvPr id="0" name="Picture 623"/>
                      <p:cNvPicPr>
                        <a:picLocks noChangeAspect="1" noChangeArrowheads="1"/>
                      </p:cNvPicPr>
                      <p:nvPr/>
                    </p:nvPicPr>
                    <p:blipFill>
                      <a:blip r:embed="rId7"/>
                      <a:srcRect/>
                      <a:stretch>
                        <a:fillRect/>
                      </a:stretch>
                    </p:blipFill>
                    <p:spPr bwMode="auto">
                      <a:xfrm>
                        <a:off x="3779912" y="1268760"/>
                        <a:ext cx="2311200" cy="786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5" name="Object 7">
            <a:extLst>
              <a:ext uri="{FF2B5EF4-FFF2-40B4-BE49-F238E27FC236}">
                <a16:creationId xmlns:a16="http://schemas.microsoft.com/office/drawing/2014/main" id="{4AB33C56-8643-4544-B218-20845BDBCD9D}"/>
              </a:ext>
            </a:extLst>
          </p:cNvPr>
          <p:cNvGraphicFramePr>
            <a:graphicFrameLocks noChangeAspect="1"/>
          </p:cNvGraphicFramePr>
          <p:nvPr>
            <p:extLst>
              <p:ext uri="{D42A27DB-BD31-4B8C-83A1-F6EECF244321}">
                <p14:modId xmlns:p14="http://schemas.microsoft.com/office/powerpoint/2010/main" val="3745389873"/>
              </p:ext>
            </p:extLst>
          </p:nvPr>
        </p:nvGraphicFramePr>
        <p:xfrm>
          <a:off x="2978150" y="4786908"/>
          <a:ext cx="1023938" cy="442912"/>
        </p:xfrm>
        <a:graphic>
          <a:graphicData uri="http://schemas.openxmlformats.org/presentationml/2006/ole">
            <mc:AlternateContent xmlns:mc="http://schemas.openxmlformats.org/markup-compatibility/2006">
              <mc:Choice xmlns:v="urn:schemas-microsoft-com:vml" Requires="v">
                <p:oleObj spid="_x0000_s237883" name="Equation" r:id="rId8" imgW="11277600" imgH="4876800" progId="Equation.DSMT4">
                  <p:embed/>
                </p:oleObj>
              </mc:Choice>
              <mc:Fallback>
                <p:oleObj name="Equation" r:id="rId8" imgW="11277600" imgH="4876800" progId="Equation.DSMT4">
                  <p:embed/>
                  <p:pic>
                    <p:nvPicPr>
                      <p:cNvPr id="0" name="Picture 6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8150" y="4786908"/>
                        <a:ext cx="102393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856" name="Object 8">
            <a:extLst>
              <a:ext uri="{FF2B5EF4-FFF2-40B4-BE49-F238E27FC236}">
                <a16:creationId xmlns:a16="http://schemas.microsoft.com/office/drawing/2014/main" id="{C5AEFDC9-D024-4166-8FCE-01379D055369}"/>
              </a:ext>
            </a:extLst>
          </p:cNvPr>
          <p:cNvGraphicFramePr>
            <a:graphicFrameLocks noChangeAspect="1"/>
          </p:cNvGraphicFramePr>
          <p:nvPr>
            <p:extLst>
              <p:ext uri="{D42A27DB-BD31-4B8C-83A1-F6EECF244321}">
                <p14:modId xmlns:p14="http://schemas.microsoft.com/office/powerpoint/2010/main" val="4164396017"/>
              </p:ext>
            </p:extLst>
          </p:nvPr>
        </p:nvGraphicFramePr>
        <p:xfrm>
          <a:off x="4283968" y="4720233"/>
          <a:ext cx="1808163" cy="889990"/>
        </p:xfrm>
        <a:graphic>
          <a:graphicData uri="http://schemas.openxmlformats.org/presentationml/2006/ole">
            <mc:AlternateContent xmlns:mc="http://schemas.openxmlformats.org/markup-compatibility/2006">
              <mc:Choice xmlns:v="urn:schemas-microsoft-com:vml" Requires="v">
                <p:oleObj spid="_x0000_s237884" r:id="rId10" imgW="18592800" imgH="9144000" progId="Equation.3">
                  <p:embed/>
                </p:oleObj>
              </mc:Choice>
              <mc:Fallback>
                <p:oleObj r:id="rId10" imgW="18592800" imgH="9144000" progId="Equation.3">
                  <p:embed/>
                  <p:pic>
                    <p:nvPicPr>
                      <p:cNvPr id="0" name="Picture 6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3968" y="4720233"/>
                        <a:ext cx="1808163" cy="889990"/>
                      </a:xfrm>
                      <a:prstGeom prst="rect">
                        <a:avLst/>
                      </a:prstGeom>
                      <a:solidFill>
                        <a:srgbClr val="FFFF00"/>
                      </a:solidFill>
                    </p:spPr>
                  </p:pic>
                </p:oleObj>
              </mc:Fallback>
            </mc:AlternateContent>
          </a:graphicData>
        </a:graphic>
      </p:graphicFrame>
      <p:graphicFrame>
        <p:nvGraphicFramePr>
          <p:cNvPr id="78857" name="Object 9">
            <a:extLst>
              <a:ext uri="{FF2B5EF4-FFF2-40B4-BE49-F238E27FC236}">
                <a16:creationId xmlns:a16="http://schemas.microsoft.com/office/drawing/2014/main" id="{F5FF79BF-229D-4607-9D20-078B23829D00}"/>
              </a:ext>
            </a:extLst>
          </p:cNvPr>
          <p:cNvGraphicFramePr>
            <a:graphicFrameLocks noChangeAspect="1"/>
          </p:cNvGraphicFramePr>
          <p:nvPr>
            <p:extLst>
              <p:ext uri="{D42A27DB-BD31-4B8C-83A1-F6EECF244321}">
                <p14:modId xmlns:p14="http://schemas.microsoft.com/office/powerpoint/2010/main" val="588586945"/>
              </p:ext>
            </p:extLst>
          </p:nvPr>
        </p:nvGraphicFramePr>
        <p:xfrm>
          <a:off x="7092280" y="4736108"/>
          <a:ext cx="1664817" cy="847756"/>
        </p:xfrm>
        <a:graphic>
          <a:graphicData uri="http://schemas.openxmlformats.org/presentationml/2006/ole">
            <mc:AlternateContent xmlns:mc="http://schemas.openxmlformats.org/markup-compatibility/2006">
              <mc:Choice xmlns:v="urn:schemas-microsoft-com:vml" Requires="v">
                <p:oleObj spid="_x0000_s237885" r:id="rId12" imgW="17373600" imgH="8839200" progId="Equation.3">
                  <p:embed/>
                </p:oleObj>
              </mc:Choice>
              <mc:Fallback>
                <p:oleObj r:id="rId12" imgW="17373600" imgH="8839200" progId="Equation.3">
                  <p:embed/>
                  <p:pic>
                    <p:nvPicPr>
                      <p:cNvPr id="0" name="Picture 6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2280" y="4736108"/>
                        <a:ext cx="1664817" cy="847756"/>
                      </a:xfrm>
                      <a:prstGeom prst="rect">
                        <a:avLst/>
                      </a:prstGeom>
                      <a:solidFill>
                        <a:srgbClr val="FFFF00"/>
                      </a:solidFill>
                    </p:spPr>
                  </p:pic>
                </p:oleObj>
              </mc:Fallback>
            </mc:AlternateContent>
          </a:graphicData>
        </a:graphic>
      </p:graphicFrame>
      <p:graphicFrame>
        <p:nvGraphicFramePr>
          <p:cNvPr id="78858" name="Object 10">
            <a:extLst>
              <a:ext uri="{FF2B5EF4-FFF2-40B4-BE49-F238E27FC236}">
                <a16:creationId xmlns:a16="http://schemas.microsoft.com/office/drawing/2014/main" id="{F0D39631-A19F-4D90-9545-89170E3096DF}"/>
              </a:ext>
            </a:extLst>
          </p:cNvPr>
          <p:cNvGraphicFramePr>
            <a:graphicFrameLocks noChangeAspect="1"/>
          </p:cNvGraphicFramePr>
          <p:nvPr>
            <p:extLst>
              <p:ext uri="{D42A27DB-BD31-4B8C-83A1-F6EECF244321}">
                <p14:modId xmlns:p14="http://schemas.microsoft.com/office/powerpoint/2010/main" val="1884574218"/>
              </p:ext>
            </p:extLst>
          </p:nvPr>
        </p:nvGraphicFramePr>
        <p:xfrm>
          <a:off x="4245916" y="2060848"/>
          <a:ext cx="2231083" cy="1302965"/>
        </p:xfrm>
        <a:graphic>
          <a:graphicData uri="http://schemas.openxmlformats.org/presentationml/2006/ole">
            <mc:AlternateContent xmlns:mc="http://schemas.openxmlformats.org/markup-compatibility/2006">
              <mc:Choice xmlns:v="urn:schemas-microsoft-com:vml" Requires="v">
                <p:oleObj spid="_x0000_s237886" name="Equation" r:id="rId14" imgW="25603200" imgH="14935200" progId="Equation.DSMT4">
                  <p:embed/>
                </p:oleObj>
              </mc:Choice>
              <mc:Fallback>
                <p:oleObj name="Equation" r:id="rId14" imgW="25603200" imgH="14935200" progId="Equation.DSMT4">
                  <p:embed/>
                  <p:pic>
                    <p:nvPicPr>
                      <p:cNvPr id="0" name="Picture 6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45916" y="2060848"/>
                        <a:ext cx="2231083" cy="1302965"/>
                      </a:xfrm>
                      <a:prstGeom prst="rect">
                        <a:avLst/>
                      </a:prstGeom>
                      <a:noFill/>
                    </p:spPr>
                  </p:pic>
                </p:oleObj>
              </mc:Fallback>
            </mc:AlternateContent>
          </a:graphicData>
        </a:graphic>
      </p:graphicFrame>
      <p:graphicFrame>
        <p:nvGraphicFramePr>
          <p:cNvPr id="78859" name="Object 11">
            <a:extLst>
              <a:ext uri="{FF2B5EF4-FFF2-40B4-BE49-F238E27FC236}">
                <a16:creationId xmlns:a16="http://schemas.microsoft.com/office/drawing/2014/main" id="{A0985523-5360-4DF2-BD27-1378435D016B}"/>
              </a:ext>
            </a:extLst>
          </p:cNvPr>
          <p:cNvGraphicFramePr>
            <a:graphicFrameLocks noChangeAspect="1"/>
          </p:cNvGraphicFramePr>
          <p:nvPr>
            <p:extLst>
              <p:ext uri="{D42A27DB-BD31-4B8C-83A1-F6EECF244321}">
                <p14:modId xmlns:p14="http://schemas.microsoft.com/office/powerpoint/2010/main" val="3245176293"/>
              </p:ext>
            </p:extLst>
          </p:nvPr>
        </p:nvGraphicFramePr>
        <p:xfrm>
          <a:off x="6705601" y="2305120"/>
          <a:ext cx="1754832" cy="874544"/>
        </p:xfrm>
        <a:graphic>
          <a:graphicData uri="http://schemas.openxmlformats.org/presentationml/2006/ole">
            <mc:AlternateContent xmlns:mc="http://schemas.openxmlformats.org/markup-compatibility/2006">
              <mc:Choice xmlns:v="urn:schemas-microsoft-com:vml" Requires="v">
                <p:oleObj spid="_x0000_s237887" name="Equation" r:id="rId16" imgW="20116800" imgH="10058400" progId="Equation.DSMT4">
                  <p:embed/>
                </p:oleObj>
              </mc:Choice>
              <mc:Fallback>
                <p:oleObj name="Equation" r:id="rId16" imgW="20116800" imgH="10058400" progId="Equation.DSMT4">
                  <p:embed/>
                  <p:pic>
                    <p:nvPicPr>
                      <p:cNvPr id="0" name="Picture 6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05601" y="2305120"/>
                        <a:ext cx="1754832" cy="874544"/>
                      </a:xfrm>
                      <a:prstGeom prst="rect">
                        <a:avLst/>
                      </a:prstGeom>
                      <a:noFill/>
                    </p:spPr>
                  </p:pic>
                </p:oleObj>
              </mc:Fallback>
            </mc:AlternateContent>
          </a:graphicData>
        </a:graphic>
      </p:graphicFrame>
      <p:sp>
        <p:nvSpPr>
          <p:cNvPr id="78860" name="Line 12">
            <a:extLst>
              <a:ext uri="{FF2B5EF4-FFF2-40B4-BE49-F238E27FC236}">
                <a16:creationId xmlns:a16="http://schemas.microsoft.com/office/drawing/2014/main" id="{25CD9727-804B-48AD-82AF-9066FBAAC68A}"/>
              </a:ext>
            </a:extLst>
          </p:cNvPr>
          <p:cNvSpPr>
            <a:spLocks noChangeShapeType="1"/>
          </p:cNvSpPr>
          <p:nvPr/>
        </p:nvSpPr>
        <p:spPr bwMode="auto">
          <a:xfrm>
            <a:off x="2514600" y="1746920"/>
            <a:ext cx="11509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62" name="Line 14">
            <a:extLst>
              <a:ext uri="{FF2B5EF4-FFF2-40B4-BE49-F238E27FC236}">
                <a16:creationId xmlns:a16="http://schemas.microsoft.com/office/drawing/2014/main" id="{59D5CC3B-3EAA-4A46-BDD5-1E73BE0534DC}"/>
              </a:ext>
            </a:extLst>
          </p:cNvPr>
          <p:cNvSpPr>
            <a:spLocks noChangeShapeType="1"/>
          </p:cNvSpPr>
          <p:nvPr/>
        </p:nvSpPr>
        <p:spPr bwMode="auto">
          <a:xfrm>
            <a:off x="2916238" y="5225058"/>
            <a:ext cx="11509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8863" name="Line 15">
            <a:extLst>
              <a:ext uri="{FF2B5EF4-FFF2-40B4-BE49-F238E27FC236}">
                <a16:creationId xmlns:a16="http://schemas.microsoft.com/office/drawing/2014/main" id="{078E50B7-4C0D-46EA-942D-3BEDEA61B61A}"/>
              </a:ext>
            </a:extLst>
          </p:cNvPr>
          <p:cNvSpPr>
            <a:spLocks noChangeShapeType="1"/>
          </p:cNvSpPr>
          <p:nvPr/>
        </p:nvSpPr>
        <p:spPr bwMode="auto">
          <a:xfrm>
            <a:off x="6372225" y="5225058"/>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16">
            <a:extLst>
              <a:ext uri="{FF2B5EF4-FFF2-40B4-BE49-F238E27FC236}">
                <a16:creationId xmlns:a16="http://schemas.microsoft.com/office/drawing/2014/main" id="{C938997F-C691-42A7-BC0E-6F9E5AFDEA24}"/>
              </a:ext>
            </a:extLst>
          </p:cNvPr>
          <p:cNvGrpSpPr>
            <a:grpSpLocks/>
          </p:cNvGrpSpPr>
          <p:nvPr/>
        </p:nvGrpSpPr>
        <p:grpSpPr bwMode="auto">
          <a:xfrm>
            <a:off x="5651500" y="5157192"/>
            <a:ext cx="2446338" cy="966788"/>
            <a:chOff x="0" y="1"/>
            <a:chExt cx="1541" cy="609"/>
          </a:xfrm>
        </p:grpSpPr>
        <p:sp>
          <p:nvSpPr>
            <p:cNvPr id="45079" name="Text Box 17">
              <a:extLst>
                <a:ext uri="{FF2B5EF4-FFF2-40B4-BE49-F238E27FC236}">
                  <a16:creationId xmlns:a16="http://schemas.microsoft.com/office/drawing/2014/main" id="{EFA30ABB-E95F-41E5-94B2-2B3894AC37D8}"/>
                </a:ext>
              </a:extLst>
            </p:cNvPr>
            <p:cNvSpPr txBox="1">
              <a:spLocks noChangeArrowheads="1"/>
            </p:cNvSpPr>
            <p:nvPr/>
          </p:nvSpPr>
          <p:spPr bwMode="auto">
            <a:xfrm>
              <a:off x="0" y="319"/>
              <a:ext cx="14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dirty="0">
                  <a:solidFill>
                    <a:srgbClr val="FF0000"/>
                  </a:solidFill>
                </a:rPr>
                <a:t>双线性变换 </a:t>
              </a:r>
            </a:p>
          </p:txBody>
        </p:sp>
        <p:graphicFrame>
          <p:nvGraphicFramePr>
            <p:cNvPr id="45070" name="Object 18">
              <a:extLst>
                <a:ext uri="{FF2B5EF4-FFF2-40B4-BE49-F238E27FC236}">
                  <a16:creationId xmlns:a16="http://schemas.microsoft.com/office/drawing/2014/main" id="{C20A5A74-A4E5-4C27-AD38-E0EF3A4ABC70}"/>
                </a:ext>
              </a:extLst>
            </p:cNvPr>
            <p:cNvGraphicFramePr>
              <a:graphicFrameLocks noChangeAspect="1"/>
            </p:cNvGraphicFramePr>
            <p:nvPr/>
          </p:nvGraphicFramePr>
          <p:xfrm>
            <a:off x="92" y="1"/>
            <a:ext cx="1449" cy="542"/>
          </p:xfrm>
          <a:graphic>
            <a:graphicData uri="http://schemas.openxmlformats.org/presentationml/2006/ole">
              <mc:AlternateContent xmlns:mc="http://schemas.openxmlformats.org/markup-compatibility/2006">
                <mc:Choice xmlns:v="urn:schemas-microsoft-com:vml" Requires="v">
                  <p:oleObj spid="_x0000_s237888" name="公式" r:id="rId18" imgW="17983200" imgH="9448800" progId="Equation.3">
                    <p:embed/>
                  </p:oleObj>
                </mc:Choice>
                <mc:Fallback>
                  <p:oleObj name="公式" r:id="rId18" imgW="17983200" imgH="9448800" progId="Equation.3">
                    <p:embed/>
                    <p:pic>
                      <p:nvPicPr>
                        <p:cNvPr id="0" name="Picture 6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2" y="1"/>
                          <a:ext cx="1449" cy="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 name="Object 11">
            <a:extLst>
              <a:ext uri="{FF2B5EF4-FFF2-40B4-BE49-F238E27FC236}">
                <a16:creationId xmlns:a16="http://schemas.microsoft.com/office/drawing/2014/main" id="{346298C1-35CA-4AF7-B1AF-ED0C3A93E456}"/>
              </a:ext>
            </a:extLst>
          </p:cNvPr>
          <p:cNvGraphicFramePr>
            <a:graphicFrameLocks noChangeAspect="1"/>
          </p:cNvGraphicFramePr>
          <p:nvPr>
            <p:extLst>
              <p:ext uri="{D42A27DB-BD31-4B8C-83A1-F6EECF244321}">
                <p14:modId xmlns:p14="http://schemas.microsoft.com/office/powerpoint/2010/main" val="2883541233"/>
              </p:ext>
            </p:extLst>
          </p:nvPr>
        </p:nvGraphicFramePr>
        <p:xfrm>
          <a:off x="875597" y="4684712"/>
          <a:ext cx="1997778" cy="952497"/>
        </p:xfrm>
        <a:graphic>
          <a:graphicData uri="http://schemas.openxmlformats.org/presentationml/2006/ole">
            <mc:AlternateContent xmlns:mc="http://schemas.openxmlformats.org/markup-compatibility/2006">
              <mc:Choice xmlns:v="urn:schemas-microsoft-com:vml" Requires="v">
                <p:oleObj spid="_x0000_s237889" name="Equation" r:id="rId20" imgW="21031200" imgH="10058400" progId="Equation.DSMT4">
                  <p:embed/>
                </p:oleObj>
              </mc:Choice>
              <mc:Fallback>
                <p:oleObj name="Equation" r:id="rId20" imgW="21031200" imgH="10058400" progId="Equation.DSMT4">
                  <p:embed/>
                  <p:pic>
                    <p:nvPicPr>
                      <p:cNvPr id="0" name="Picture 6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5597" y="4684712"/>
                        <a:ext cx="1997778" cy="952497"/>
                      </a:xfrm>
                      <a:prstGeom prst="rect">
                        <a:avLst/>
                      </a:prstGeom>
                      <a:noFill/>
                    </p:spPr>
                  </p:pic>
                </p:oleObj>
              </mc:Fallback>
            </mc:AlternateContent>
          </a:graphicData>
        </a:graphic>
      </p:graphicFrame>
      <p:sp>
        <p:nvSpPr>
          <p:cNvPr id="45076" name="矩形 18">
            <a:extLst>
              <a:ext uri="{FF2B5EF4-FFF2-40B4-BE49-F238E27FC236}">
                <a16:creationId xmlns:a16="http://schemas.microsoft.com/office/drawing/2014/main" id="{F0651B6A-0C29-4D0D-A295-17BDA43FCB8E}"/>
              </a:ext>
            </a:extLst>
          </p:cNvPr>
          <p:cNvSpPr>
            <a:spLocks noChangeArrowheads="1"/>
          </p:cNvSpPr>
          <p:nvPr/>
        </p:nvSpPr>
        <p:spPr bwMode="auto">
          <a:xfrm>
            <a:off x="838200" y="908720"/>
            <a:ext cx="3172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t>s</a:t>
            </a:r>
            <a:r>
              <a:rPr lang="zh-CN" altLang="en-US" sz="2400" b="1" dirty="0"/>
              <a:t>域到</a:t>
            </a:r>
            <a:r>
              <a:rPr lang="en-US" altLang="zh-CN" sz="2400" b="1" i="1" dirty="0"/>
              <a:t>s</a:t>
            </a:r>
            <a:r>
              <a:rPr lang="en-US" altLang="zh-CN" sz="2400" b="1" dirty="0"/>
              <a:t>’</a:t>
            </a:r>
            <a:r>
              <a:rPr lang="zh-CN" altLang="en-US" sz="2400" b="1" dirty="0"/>
              <a:t>域的映射关系</a:t>
            </a:r>
            <a:r>
              <a:rPr lang="zh-CN" altLang="en-US" sz="2400" dirty="0"/>
              <a:t> </a:t>
            </a:r>
          </a:p>
        </p:txBody>
      </p:sp>
      <p:sp>
        <p:nvSpPr>
          <p:cNvPr id="45077" name="矩形 19">
            <a:extLst>
              <a:ext uri="{FF2B5EF4-FFF2-40B4-BE49-F238E27FC236}">
                <a16:creationId xmlns:a16="http://schemas.microsoft.com/office/drawing/2014/main" id="{FCCEBD21-CD7F-44F3-BE56-6129C86E9CC9}"/>
              </a:ext>
            </a:extLst>
          </p:cNvPr>
          <p:cNvSpPr>
            <a:spLocks noChangeArrowheads="1"/>
          </p:cNvSpPr>
          <p:nvPr/>
        </p:nvSpPr>
        <p:spPr bwMode="auto">
          <a:xfrm>
            <a:off x="969963" y="4341912"/>
            <a:ext cx="31438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t>s</a:t>
            </a:r>
            <a:r>
              <a:rPr lang="en-US" altLang="zh-CN" sz="2400" b="1" dirty="0"/>
              <a:t>'</a:t>
            </a:r>
            <a:r>
              <a:rPr lang="zh-CN" altLang="en-US" sz="2400" b="1" dirty="0"/>
              <a:t>域到</a:t>
            </a:r>
            <a:r>
              <a:rPr lang="en-US" altLang="zh-CN" sz="2400" b="1" i="1" dirty="0"/>
              <a:t>z</a:t>
            </a:r>
            <a:r>
              <a:rPr lang="zh-CN" altLang="en-US" sz="2400" b="1" dirty="0"/>
              <a:t>域的映射关系</a:t>
            </a:r>
            <a:r>
              <a:rPr lang="zh-CN" altLang="en-US" sz="2400" dirty="0"/>
              <a:t> </a:t>
            </a:r>
          </a:p>
        </p:txBody>
      </p:sp>
      <p:graphicFrame>
        <p:nvGraphicFramePr>
          <p:cNvPr id="3" name="Object 13">
            <a:extLst>
              <a:ext uri="{FF2B5EF4-FFF2-40B4-BE49-F238E27FC236}">
                <a16:creationId xmlns:a16="http://schemas.microsoft.com/office/drawing/2014/main" id="{FD04B8FE-4B2C-4F71-A33C-265A77DB504B}"/>
              </a:ext>
            </a:extLst>
          </p:cNvPr>
          <p:cNvGraphicFramePr>
            <a:graphicFrameLocks noChangeAspect="1"/>
          </p:cNvGraphicFramePr>
          <p:nvPr>
            <p:extLst>
              <p:ext uri="{D42A27DB-BD31-4B8C-83A1-F6EECF244321}">
                <p14:modId xmlns:p14="http://schemas.microsoft.com/office/powerpoint/2010/main" val="384471777"/>
              </p:ext>
            </p:extLst>
          </p:nvPr>
        </p:nvGraphicFramePr>
        <p:xfrm>
          <a:off x="1373188" y="3298925"/>
          <a:ext cx="2595562" cy="1042987"/>
        </p:xfrm>
        <a:graphic>
          <a:graphicData uri="http://schemas.openxmlformats.org/presentationml/2006/ole">
            <mc:AlternateContent xmlns:mc="http://schemas.openxmlformats.org/markup-compatibility/2006">
              <mc:Choice xmlns:v="urn:schemas-microsoft-com:vml" Requires="v">
                <p:oleObj spid="_x0000_s237890" name="Equation" r:id="rId22" imgW="24993600" imgH="10058400" progId="Equation.DSMT4">
                  <p:embed/>
                </p:oleObj>
              </mc:Choice>
              <mc:Fallback>
                <p:oleObj name="Equation" r:id="rId22" imgW="24993600" imgH="10058400" progId="Equation.DSMT4">
                  <p:embed/>
                  <p:pic>
                    <p:nvPicPr>
                      <p:cNvPr id="0" name="Picture 6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73188" y="3298925"/>
                        <a:ext cx="2595562"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6">
            <a:extLst>
              <a:ext uri="{FF2B5EF4-FFF2-40B4-BE49-F238E27FC236}">
                <a16:creationId xmlns:a16="http://schemas.microsoft.com/office/drawing/2014/main" id="{96941C7A-6B91-4C90-88AB-85D3CF85B153}"/>
              </a:ext>
            </a:extLst>
          </p:cNvPr>
          <p:cNvGraphicFramePr>
            <a:graphicFrameLocks noChangeAspect="1"/>
          </p:cNvGraphicFramePr>
          <p:nvPr>
            <p:extLst>
              <p:ext uri="{D42A27DB-BD31-4B8C-83A1-F6EECF244321}">
                <p14:modId xmlns:p14="http://schemas.microsoft.com/office/powerpoint/2010/main" val="1616512424"/>
              </p:ext>
            </p:extLst>
          </p:nvPr>
        </p:nvGraphicFramePr>
        <p:xfrm>
          <a:off x="4114800" y="3462437"/>
          <a:ext cx="900113" cy="422275"/>
        </p:xfrm>
        <a:graphic>
          <a:graphicData uri="http://schemas.openxmlformats.org/presentationml/2006/ole">
            <mc:AlternateContent xmlns:mc="http://schemas.openxmlformats.org/markup-compatibility/2006">
              <mc:Choice xmlns:v="urn:schemas-microsoft-com:vml" Requires="v">
                <p:oleObj spid="_x0000_s237891" r:id="rId24" imgW="9753600" imgH="4572000" progId="Equation.3">
                  <p:embed/>
                </p:oleObj>
              </mc:Choice>
              <mc:Fallback>
                <p:oleObj r:id="rId24" imgW="9753600" imgH="4572000" progId="Equation.3">
                  <p:embed/>
                  <p:pic>
                    <p:nvPicPr>
                      <p:cNvPr id="0" name="Picture 6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14800" y="3462437"/>
                        <a:ext cx="900113"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Line 14">
            <a:extLst>
              <a:ext uri="{FF2B5EF4-FFF2-40B4-BE49-F238E27FC236}">
                <a16:creationId xmlns:a16="http://schemas.microsoft.com/office/drawing/2014/main" id="{DC21F744-8DF8-4B08-AF3E-52141C86D562}"/>
              </a:ext>
            </a:extLst>
          </p:cNvPr>
          <p:cNvSpPr>
            <a:spLocks noChangeShapeType="1"/>
          </p:cNvSpPr>
          <p:nvPr/>
        </p:nvSpPr>
        <p:spPr bwMode="auto">
          <a:xfrm>
            <a:off x="4043363" y="3879950"/>
            <a:ext cx="11509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Object 6">
            <a:extLst>
              <a:ext uri="{FF2B5EF4-FFF2-40B4-BE49-F238E27FC236}">
                <a16:creationId xmlns:a16="http://schemas.microsoft.com/office/drawing/2014/main" id="{BD7CA264-8612-44D7-8C86-5F76CA108B36}"/>
              </a:ext>
            </a:extLst>
          </p:cNvPr>
          <p:cNvGraphicFramePr>
            <a:graphicFrameLocks noChangeAspect="1"/>
          </p:cNvGraphicFramePr>
          <p:nvPr>
            <p:extLst>
              <p:ext uri="{D42A27DB-BD31-4B8C-83A1-F6EECF244321}">
                <p14:modId xmlns:p14="http://schemas.microsoft.com/office/powerpoint/2010/main" val="2904430306"/>
              </p:ext>
            </p:extLst>
          </p:nvPr>
        </p:nvGraphicFramePr>
        <p:xfrm>
          <a:off x="4006850" y="3884712"/>
          <a:ext cx="1144588" cy="447675"/>
        </p:xfrm>
        <a:graphic>
          <a:graphicData uri="http://schemas.openxmlformats.org/presentationml/2006/ole">
            <mc:AlternateContent xmlns:mc="http://schemas.openxmlformats.org/markup-compatibility/2006">
              <mc:Choice xmlns:v="urn:schemas-microsoft-com:vml" Requires="v">
                <p:oleObj spid="_x0000_s237892" name="Equation" r:id="rId26" imgW="12496800" imgH="4876800" progId="Equation.DSMT4">
                  <p:embed/>
                </p:oleObj>
              </mc:Choice>
              <mc:Fallback>
                <p:oleObj name="Equation" r:id="rId26" imgW="12496800" imgH="4876800" progId="Equation.DSMT4">
                  <p:embed/>
                  <p:pic>
                    <p:nvPicPr>
                      <p:cNvPr id="0" name="Picture 63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06850" y="3884712"/>
                        <a:ext cx="1144588"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1">
            <a:extLst>
              <a:ext uri="{FF2B5EF4-FFF2-40B4-BE49-F238E27FC236}">
                <a16:creationId xmlns:a16="http://schemas.microsoft.com/office/drawing/2014/main" id="{875CFE39-72AA-4D14-B58C-BEE63413DC1E}"/>
              </a:ext>
            </a:extLst>
          </p:cNvPr>
          <p:cNvGraphicFramePr>
            <a:graphicFrameLocks noChangeAspect="1"/>
          </p:cNvGraphicFramePr>
          <p:nvPr>
            <p:extLst>
              <p:ext uri="{D42A27DB-BD31-4B8C-83A1-F6EECF244321}">
                <p14:modId xmlns:p14="http://schemas.microsoft.com/office/powerpoint/2010/main" val="1890641997"/>
              </p:ext>
            </p:extLst>
          </p:nvPr>
        </p:nvGraphicFramePr>
        <p:xfrm>
          <a:off x="5292080" y="3429000"/>
          <a:ext cx="1808163" cy="862065"/>
        </p:xfrm>
        <a:graphic>
          <a:graphicData uri="http://schemas.openxmlformats.org/presentationml/2006/ole">
            <mc:AlternateContent xmlns:mc="http://schemas.openxmlformats.org/markup-compatibility/2006">
              <mc:Choice xmlns:v="urn:schemas-microsoft-com:vml" Requires="v">
                <p:oleObj spid="_x0000_s237893" name="Equation" r:id="rId28" imgW="21031200" imgH="10058400" progId="Equation.DSMT4">
                  <p:embed/>
                </p:oleObj>
              </mc:Choice>
              <mc:Fallback>
                <p:oleObj name="Equation" r:id="rId28" imgW="21031200" imgH="10058400" progId="Equation.DSMT4">
                  <p:embed/>
                  <p:pic>
                    <p:nvPicPr>
                      <p:cNvPr id="0" name="Picture 6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92080" y="3429000"/>
                        <a:ext cx="1808163" cy="862065"/>
                      </a:xfrm>
                      <a:prstGeom prst="rect">
                        <a:avLst/>
                      </a:prstGeom>
                      <a:solidFill>
                        <a:schemeClr val="bg1"/>
                      </a:solidFill>
                    </p:spPr>
                  </p:pic>
                </p:oleObj>
              </mc:Fallback>
            </mc:AlternateContent>
          </a:graphicData>
        </a:graphic>
      </p:graphicFrame>
      <p:graphicFrame>
        <p:nvGraphicFramePr>
          <p:cNvPr id="25" name="Object 5">
            <a:extLst>
              <a:ext uri="{FF2B5EF4-FFF2-40B4-BE49-F238E27FC236}">
                <a16:creationId xmlns:a16="http://schemas.microsoft.com/office/drawing/2014/main" id="{B8CD38FD-F16B-4997-95D6-3BD4E38449A0}"/>
              </a:ext>
            </a:extLst>
          </p:cNvPr>
          <p:cNvGraphicFramePr>
            <a:graphicFrameLocks noChangeAspect="1"/>
          </p:cNvGraphicFramePr>
          <p:nvPr>
            <p:extLst>
              <p:ext uri="{D42A27DB-BD31-4B8C-83A1-F6EECF244321}">
                <p14:modId xmlns:p14="http://schemas.microsoft.com/office/powerpoint/2010/main" val="995916115"/>
              </p:ext>
            </p:extLst>
          </p:nvPr>
        </p:nvGraphicFramePr>
        <p:xfrm>
          <a:off x="6084168" y="962472"/>
          <a:ext cx="1837125" cy="1413070"/>
        </p:xfrm>
        <a:graphic>
          <a:graphicData uri="http://schemas.openxmlformats.org/presentationml/2006/ole">
            <mc:AlternateContent xmlns:mc="http://schemas.openxmlformats.org/markup-compatibility/2006">
              <mc:Choice xmlns:v="urn:schemas-microsoft-com:vml" Requires="v">
                <p:oleObj spid="_x0000_s237894" name="Equation" r:id="rId29" imgW="990360" imgH="761760" progId="Equation.DSMT4">
                  <p:embed/>
                </p:oleObj>
              </mc:Choice>
              <mc:Fallback>
                <p:oleObj name="Equation" r:id="rId29" imgW="990360" imgH="761760" progId="Equation.DSMT4">
                  <p:embed/>
                  <p:pic>
                    <p:nvPicPr>
                      <p:cNvPr id="78853" name="Object 5">
                        <a:extLst>
                          <a:ext uri="{FF2B5EF4-FFF2-40B4-BE49-F238E27FC236}">
                            <a16:creationId xmlns:a16="http://schemas.microsoft.com/office/drawing/2014/main" id="{4AC4AFB9-7628-4ACB-AED8-F08B5C79F729}"/>
                          </a:ext>
                        </a:extLst>
                      </p:cNvPr>
                      <p:cNvPicPr>
                        <a:picLocks noChangeAspect="1" noChangeArrowheads="1"/>
                      </p:cNvPicPr>
                      <p:nvPr/>
                    </p:nvPicPr>
                    <p:blipFill>
                      <a:blip r:embed="rId30"/>
                      <a:srcRect/>
                      <a:stretch>
                        <a:fillRect/>
                      </a:stretch>
                    </p:blipFill>
                    <p:spPr bwMode="auto">
                      <a:xfrm>
                        <a:off x="6084168" y="962472"/>
                        <a:ext cx="1837125" cy="1413070"/>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B5B05621-CA78-4E53-BE0E-63EF459E5D9E}"/>
              </a:ext>
            </a:extLst>
          </p:cNvPr>
          <p:cNvSpPr txBox="1"/>
          <p:nvPr/>
        </p:nvSpPr>
        <p:spPr>
          <a:xfrm>
            <a:off x="3701280" y="6021288"/>
            <a:ext cx="5191200" cy="493148"/>
          </a:xfrm>
          <a:prstGeom prst="rect">
            <a:avLst/>
          </a:prstGeom>
          <a:noFill/>
        </p:spPr>
        <p:txBody>
          <a:bodyPr wrap="square" rtlCol="0">
            <a:spAutoFit/>
          </a:bodyPr>
          <a:lstStyle/>
          <a:p>
            <a:pPr>
              <a:lnSpc>
                <a:spcPct val="120000"/>
              </a:lnSpc>
            </a:pPr>
            <a:r>
              <a:rPr lang="zh-CN" altLang="en-US" sz="2400" b="1" dirty="0">
                <a:solidFill>
                  <a:schemeClr val="bg2">
                    <a:lumMod val="60000"/>
                    <a:lumOff val="40000"/>
                  </a:schemeClr>
                </a:solidFill>
                <a:latin typeface="Times New Roman" pitchFamily="18" charset="0"/>
              </a:rPr>
              <a:t>这种变换是变量</a:t>
            </a:r>
            <a:r>
              <a:rPr lang="en-US" altLang="zh-CN" sz="2400" b="1" i="1" dirty="0">
                <a:solidFill>
                  <a:schemeClr val="bg2">
                    <a:lumMod val="60000"/>
                    <a:lumOff val="40000"/>
                  </a:schemeClr>
                </a:solidFill>
                <a:latin typeface="Times New Roman" pitchFamily="18" charset="0"/>
              </a:rPr>
              <a:t>s</a:t>
            </a:r>
            <a:r>
              <a:rPr lang="zh-CN" altLang="en-US" sz="2400" b="1" dirty="0">
                <a:solidFill>
                  <a:schemeClr val="bg2">
                    <a:lumMod val="60000"/>
                    <a:lumOff val="40000"/>
                  </a:schemeClr>
                </a:solidFill>
                <a:latin typeface="Times New Roman" pitchFamily="18" charset="0"/>
              </a:rPr>
              <a:t>和</a:t>
            </a:r>
            <a:r>
              <a:rPr lang="en-US" altLang="zh-CN" sz="2400" b="1" i="1" dirty="0">
                <a:solidFill>
                  <a:schemeClr val="bg2">
                    <a:lumMod val="60000"/>
                    <a:lumOff val="40000"/>
                  </a:schemeClr>
                </a:solidFill>
                <a:latin typeface="Times New Roman" pitchFamily="18" charset="0"/>
              </a:rPr>
              <a:t>z</a:t>
            </a:r>
            <a:r>
              <a:rPr lang="zh-CN" altLang="en-US" sz="2400" b="1" dirty="0">
                <a:solidFill>
                  <a:schemeClr val="bg2">
                    <a:lumMod val="60000"/>
                    <a:lumOff val="40000"/>
                  </a:schemeClr>
                </a:solidFill>
                <a:latin typeface="Times New Roman" pitchFamily="18" charset="0"/>
              </a:rPr>
              <a:t>之间的代数变换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left)">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860"/>
                                        </p:tgtEl>
                                        <p:attrNameLst>
                                          <p:attrName>style.visibility</p:attrName>
                                        </p:attrNameLst>
                                      </p:cBhvr>
                                      <p:to>
                                        <p:strVal val="visible"/>
                                      </p:to>
                                    </p:set>
                                    <p:animEffect transition="in" filter="wipe(left)">
                                      <p:cBhvr>
                                        <p:cTn id="12" dur="500"/>
                                        <p:tgtEl>
                                          <p:spTgt spid="788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853"/>
                                        </p:tgtEl>
                                        <p:attrNameLst>
                                          <p:attrName>style.visibility</p:attrName>
                                        </p:attrNameLst>
                                      </p:cBhvr>
                                      <p:to>
                                        <p:strVal val="visible"/>
                                      </p:to>
                                    </p:set>
                                    <p:animEffect transition="in" filter="wipe(left)">
                                      <p:cBhvr>
                                        <p:cTn id="17" dur="500"/>
                                        <p:tgtEl>
                                          <p:spTgt spid="788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8858"/>
                                        </p:tgtEl>
                                        <p:attrNameLst>
                                          <p:attrName>style.visibility</p:attrName>
                                        </p:attrNameLst>
                                      </p:cBhvr>
                                      <p:to>
                                        <p:strVal val="visible"/>
                                      </p:to>
                                    </p:set>
                                    <p:animEffect transition="in" filter="wipe(left)">
                                      <p:cBhvr>
                                        <p:cTn id="27" dur="500"/>
                                        <p:tgtEl>
                                          <p:spTgt spid="788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8859"/>
                                        </p:tgtEl>
                                        <p:attrNameLst>
                                          <p:attrName>style.visibility</p:attrName>
                                        </p:attrNameLst>
                                      </p:cBhvr>
                                      <p:to>
                                        <p:strVal val="visible"/>
                                      </p:to>
                                    </p:set>
                                    <p:animEffect transition="in" filter="wipe(left)">
                                      <p:cBhvr>
                                        <p:cTn id="32" dur="500"/>
                                        <p:tgtEl>
                                          <p:spTgt spid="788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78855"/>
                                        </p:tgtEl>
                                        <p:attrNameLst>
                                          <p:attrName>style.visibility</p:attrName>
                                        </p:attrNameLst>
                                      </p:cBhvr>
                                      <p:to>
                                        <p:strVal val="visible"/>
                                      </p:to>
                                    </p:set>
                                    <p:animEffect transition="in" filter="wipe(left)">
                                      <p:cBhvr>
                                        <p:cTn id="67" dur="500"/>
                                        <p:tgtEl>
                                          <p:spTgt spid="788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78862"/>
                                        </p:tgtEl>
                                        <p:attrNameLst>
                                          <p:attrName>style.visibility</p:attrName>
                                        </p:attrNameLst>
                                      </p:cBhvr>
                                      <p:to>
                                        <p:strVal val="visible"/>
                                      </p:to>
                                    </p:set>
                                    <p:animEffect transition="in" filter="wipe(left)">
                                      <p:cBhvr>
                                        <p:cTn id="72" dur="500"/>
                                        <p:tgtEl>
                                          <p:spTgt spid="788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78856"/>
                                        </p:tgtEl>
                                        <p:attrNameLst>
                                          <p:attrName>style.visibility</p:attrName>
                                        </p:attrNameLst>
                                      </p:cBhvr>
                                      <p:to>
                                        <p:strVal val="visible"/>
                                      </p:to>
                                    </p:set>
                                    <p:animEffect transition="in" filter="wipe(left)">
                                      <p:cBhvr>
                                        <p:cTn id="77" dur="500"/>
                                        <p:tgtEl>
                                          <p:spTgt spid="7885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78863"/>
                                        </p:tgtEl>
                                        <p:attrNameLst>
                                          <p:attrName>style.visibility</p:attrName>
                                        </p:attrNameLst>
                                      </p:cBhvr>
                                      <p:to>
                                        <p:strVal val="visible"/>
                                      </p:to>
                                    </p:set>
                                    <p:animEffect transition="in" filter="wipe(left)">
                                      <p:cBhvr>
                                        <p:cTn id="82" dur="500"/>
                                        <p:tgtEl>
                                          <p:spTgt spid="7886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78857"/>
                                        </p:tgtEl>
                                        <p:attrNameLst>
                                          <p:attrName>style.visibility</p:attrName>
                                        </p:attrNameLst>
                                      </p:cBhvr>
                                      <p:to>
                                        <p:strVal val="visible"/>
                                      </p:to>
                                    </p:set>
                                    <p:animEffect transition="in" filter="wipe(left)">
                                      <p:cBhvr>
                                        <p:cTn id="87" dur="500"/>
                                        <p:tgtEl>
                                          <p:spTgt spid="7885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wipe(left)">
                                      <p:cBhvr>
                                        <p:cTn id="92" dur="500"/>
                                        <p:tgtEl>
                                          <p:spTgt spid="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wipe(left)">
                                      <p:cBhvr>
                                        <p:cTn id="9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a:extLst>
              <a:ext uri="{FF2B5EF4-FFF2-40B4-BE49-F238E27FC236}">
                <a16:creationId xmlns:a16="http://schemas.microsoft.com/office/drawing/2014/main" id="{AB9103DC-8DD6-46A2-8502-B90B673E64AA}"/>
              </a:ext>
            </a:extLst>
          </p:cNvPr>
          <p:cNvSpPr txBox="1">
            <a:spLocks noChangeArrowheads="1"/>
          </p:cNvSpPr>
          <p:nvPr/>
        </p:nvSpPr>
        <p:spPr bwMode="auto">
          <a:xfrm>
            <a:off x="463550" y="685800"/>
            <a:ext cx="7924800" cy="584200"/>
          </a:xfrm>
          <a:prstGeom prst="rect">
            <a:avLst/>
          </a:prstGeom>
          <a:noFill/>
          <a:ln w="9525">
            <a:noFill/>
            <a:miter lim="800000"/>
            <a:headEnd/>
            <a:tailEnd/>
          </a:ln>
        </p:spPr>
        <p:txBody>
          <a:bodyPr>
            <a:spAutoFit/>
          </a:bodyPr>
          <a:lstStyle/>
          <a:p>
            <a:pPr>
              <a:spcBef>
                <a:spcPct val="50000"/>
              </a:spcBef>
              <a:buFontTx/>
              <a:buBlip>
                <a:blip r:embed="rId3"/>
              </a:buBlip>
              <a:defRPr/>
            </a:pPr>
            <a:r>
              <a:rPr lang="zh-CN" altLang="en-US" sz="3200" b="1" dirty="0">
                <a:solidFill>
                  <a:schemeClr val="bg2">
                    <a:lumMod val="60000"/>
                    <a:lumOff val="40000"/>
                  </a:schemeClr>
                </a:solidFill>
                <a:latin typeface="+mj-lt"/>
              </a:rPr>
              <a:t>  稳定性分析</a:t>
            </a:r>
          </a:p>
        </p:txBody>
      </p:sp>
      <p:graphicFrame>
        <p:nvGraphicFramePr>
          <p:cNvPr id="79877" name="Object 5">
            <a:extLst>
              <a:ext uri="{FF2B5EF4-FFF2-40B4-BE49-F238E27FC236}">
                <a16:creationId xmlns:a16="http://schemas.microsoft.com/office/drawing/2014/main" id="{4E019754-D382-4F0B-A1DB-56F0485A010C}"/>
              </a:ext>
            </a:extLst>
          </p:cNvPr>
          <p:cNvGraphicFramePr>
            <a:graphicFrameLocks noChangeAspect="1"/>
          </p:cNvGraphicFramePr>
          <p:nvPr/>
        </p:nvGraphicFramePr>
        <p:xfrm>
          <a:off x="609600" y="1371600"/>
          <a:ext cx="1960563" cy="1069975"/>
        </p:xfrm>
        <a:graphic>
          <a:graphicData uri="http://schemas.openxmlformats.org/presentationml/2006/ole">
            <mc:AlternateContent xmlns:mc="http://schemas.openxmlformats.org/markup-compatibility/2006">
              <mc:Choice xmlns:v="urn:schemas-microsoft-com:vml" Requires="v">
                <p:oleObj spid="_x0000_s46294" name="公式" r:id="rId4" imgW="18897600" imgH="10363200" progId="Equation.3">
                  <p:embed/>
                </p:oleObj>
              </mc:Choice>
              <mc:Fallback>
                <p:oleObj name="公式" r:id="rId4" imgW="18897600" imgH="10363200" progId="Equation.3">
                  <p:embed/>
                  <p:pic>
                    <p:nvPicPr>
                      <p:cNvPr id="0" name="Picture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371600"/>
                        <a:ext cx="1960563" cy="10699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8" name="Object 6">
            <a:extLst>
              <a:ext uri="{FF2B5EF4-FFF2-40B4-BE49-F238E27FC236}">
                <a16:creationId xmlns:a16="http://schemas.microsoft.com/office/drawing/2014/main" id="{E6C214F2-1F96-4FA5-B5AE-0083DF80ABBC}"/>
              </a:ext>
            </a:extLst>
          </p:cNvPr>
          <p:cNvGraphicFramePr>
            <a:graphicFrameLocks noChangeAspect="1"/>
          </p:cNvGraphicFramePr>
          <p:nvPr/>
        </p:nvGraphicFramePr>
        <p:xfrm>
          <a:off x="2971800" y="2057400"/>
          <a:ext cx="3616325" cy="1201738"/>
        </p:xfrm>
        <a:graphic>
          <a:graphicData uri="http://schemas.openxmlformats.org/presentationml/2006/ole">
            <mc:AlternateContent xmlns:mc="http://schemas.openxmlformats.org/markup-compatibility/2006">
              <mc:Choice xmlns:v="urn:schemas-microsoft-com:vml" Requires="v">
                <p:oleObj spid="_x0000_s46295" r:id="rId6" imgW="34747200" imgH="11582400" progId="Equation.3">
                  <p:embed/>
                </p:oleObj>
              </mc:Choice>
              <mc:Fallback>
                <p:oleObj r:id="rId6" imgW="34747200" imgH="11582400" progId="Equation.3">
                  <p:embed/>
                  <p:pic>
                    <p:nvPicPr>
                      <p:cNvPr id="0" name="Picture 1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2057400"/>
                        <a:ext cx="3616325" cy="12017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9" name="Text Box 7">
            <a:extLst>
              <a:ext uri="{FF2B5EF4-FFF2-40B4-BE49-F238E27FC236}">
                <a16:creationId xmlns:a16="http://schemas.microsoft.com/office/drawing/2014/main" id="{DFB88367-B43A-44FD-AAB2-AB1042BFBA67}"/>
              </a:ext>
            </a:extLst>
          </p:cNvPr>
          <p:cNvSpPr txBox="1">
            <a:spLocks noChangeArrowheads="1"/>
          </p:cNvSpPr>
          <p:nvPr/>
        </p:nvSpPr>
        <p:spPr bwMode="auto">
          <a:xfrm>
            <a:off x="2667000" y="1447800"/>
            <a:ext cx="3048000" cy="519113"/>
          </a:xfrm>
          <a:prstGeom prst="rect">
            <a:avLst/>
          </a:prstGeom>
          <a:noFill/>
          <a:ln w="9525">
            <a:noFill/>
            <a:miter lim="800000"/>
            <a:headEnd/>
            <a:tailEnd/>
          </a:ln>
        </p:spPr>
        <p:txBody>
          <a:bodyPr>
            <a:spAutoFit/>
          </a:bodyPr>
          <a:lstStyle/>
          <a:p>
            <a:pPr>
              <a:spcBef>
                <a:spcPct val="50000"/>
              </a:spcBef>
              <a:defRPr/>
            </a:pPr>
            <a:r>
              <a:rPr lang="zh-CN" altLang="en-US" sz="2800" b="1" dirty="0">
                <a:latin typeface="+mj-lt"/>
              </a:rPr>
              <a:t>令</a:t>
            </a:r>
            <a:r>
              <a:rPr lang="en-US" altLang="zh-CN" sz="2800" b="1" i="1" dirty="0">
                <a:latin typeface="+mj-lt"/>
              </a:rPr>
              <a:t>s</a:t>
            </a:r>
            <a:r>
              <a:rPr lang="en-US" altLang="zh-CN" sz="2800" b="1" dirty="0">
                <a:latin typeface="+mj-lt"/>
              </a:rPr>
              <a:t>=</a:t>
            </a:r>
            <a:r>
              <a:rPr lang="en-US" altLang="zh-CN" sz="2800" b="1" i="1" dirty="0">
                <a:latin typeface="+mj-lt"/>
                <a:sym typeface="Symbol" pitchFamily="18" charset="2"/>
              </a:rPr>
              <a:t></a:t>
            </a:r>
            <a:r>
              <a:rPr lang="en-US" altLang="zh-CN" sz="2800" b="1" dirty="0">
                <a:latin typeface="+mj-lt"/>
                <a:sym typeface="Symbol" pitchFamily="18" charset="2"/>
              </a:rPr>
              <a:t>+j</a:t>
            </a:r>
            <a:r>
              <a:rPr lang="en-US" altLang="zh-CN" sz="2800" b="1" i="1" dirty="0">
                <a:latin typeface="+mj-lt"/>
                <a:sym typeface="Symbol" pitchFamily="18" charset="2"/>
              </a:rPr>
              <a:t></a:t>
            </a:r>
            <a:r>
              <a:rPr lang="zh-CN" altLang="en-US" sz="2800" b="1" dirty="0">
                <a:latin typeface="+mj-lt"/>
                <a:sym typeface="Symbol" pitchFamily="18" charset="2"/>
              </a:rPr>
              <a:t>，则有</a:t>
            </a:r>
            <a:endParaRPr lang="zh-CN" altLang="en-US" sz="2800" b="1" dirty="0">
              <a:latin typeface="+mj-lt"/>
            </a:endParaRPr>
          </a:p>
        </p:txBody>
      </p:sp>
      <p:sp>
        <p:nvSpPr>
          <p:cNvPr id="7" name="Text Box 4">
            <a:extLst>
              <a:ext uri="{FF2B5EF4-FFF2-40B4-BE49-F238E27FC236}">
                <a16:creationId xmlns:a16="http://schemas.microsoft.com/office/drawing/2014/main" id="{5921F397-5699-4120-B8E7-16FD8D08EE07}"/>
              </a:ext>
            </a:extLst>
          </p:cNvPr>
          <p:cNvSpPr txBox="1">
            <a:spLocks noChangeArrowheads="1"/>
          </p:cNvSpPr>
          <p:nvPr/>
        </p:nvSpPr>
        <p:spPr bwMode="auto">
          <a:xfrm>
            <a:off x="668338" y="3328988"/>
            <a:ext cx="1598612" cy="461962"/>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1)  </a:t>
            </a:r>
            <a:r>
              <a:rPr lang="en-US" altLang="zh-CN" sz="2400" b="1" i="1" dirty="0">
                <a:latin typeface="Symbol" pitchFamily="18" charset="2"/>
              </a:rPr>
              <a:t>s</a:t>
            </a:r>
            <a:r>
              <a:rPr lang="en-US" altLang="zh-CN" sz="2400" b="1" dirty="0">
                <a:latin typeface="+mj-lt"/>
              </a:rPr>
              <a:t>&lt;0,</a:t>
            </a:r>
          </a:p>
        </p:txBody>
      </p:sp>
      <p:sp>
        <p:nvSpPr>
          <p:cNvPr id="8" name="Text Box 5">
            <a:extLst>
              <a:ext uri="{FF2B5EF4-FFF2-40B4-BE49-F238E27FC236}">
                <a16:creationId xmlns:a16="http://schemas.microsoft.com/office/drawing/2014/main" id="{531FDF40-862D-4174-B627-DFB0D17031E0}"/>
              </a:ext>
            </a:extLst>
          </p:cNvPr>
          <p:cNvSpPr txBox="1">
            <a:spLocks noChangeArrowheads="1"/>
          </p:cNvSpPr>
          <p:nvPr/>
        </p:nvSpPr>
        <p:spPr bwMode="auto">
          <a:xfrm>
            <a:off x="2230438" y="3328988"/>
            <a:ext cx="990600" cy="461962"/>
          </a:xfrm>
          <a:prstGeom prst="rect">
            <a:avLst/>
          </a:prstGeom>
          <a:noFill/>
          <a:ln w="9525">
            <a:noFill/>
            <a:miter lim="800000"/>
            <a:headEnd/>
            <a:tailEnd/>
          </a:ln>
        </p:spPr>
        <p:txBody>
          <a:bodyPr>
            <a:spAutoFit/>
          </a:bodyPr>
          <a:lstStyle/>
          <a:p>
            <a:pPr>
              <a:spcBef>
                <a:spcPct val="50000"/>
              </a:spcBef>
              <a:defRPr/>
            </a:pPr>
            <a:r>
              <a:rPr lang="en-US" altLang="zh-CN" sz="2400" b="1">
                <a:latin typeface="+mj-lt"/>
              </a:rPr>
              <a:t>|</a:t>
            </a:r>
            <a:r>
              <a:rPr lang="en-US" altLang="zh-CN" sz="2400" b="1" i="1">
                <a:latin typeface="+mj-lt"/>
              </a:rPr>
              <a:t>z</a:t>
            </a:r>
            <a:r>
              <a:rPr lang="en-US" altLang="zh-CN" sz="2400" b="1">
                <a:latin typeface="+mj-lt"/>
              </a:rPr>
              <a:t>|&lt;1</a:t>
            </a:r>
          </a:p>
        </p:txBody>
      </p:sp>
      <p:sp>
        <p:nvSpPr>
          <p:cNvPr id="9" name="Text Box 6">
            <a:extLst>
              <a:ext uri="{FF2B5EF4-FFF2-40B4-BE49-F238E27FC236}">
                <a16:creationId xmlns:a16="http://schemas.microsoft.com/office/drawing/2014/main" id="{9DD828C0-2F0F-4481-9147-684C038A19C2}"/>
              </a:ext>
            </a:extLst>
          </p:cNvPr>
          <p:cNvSpPr txBox="1">
            <a:spLocks noChangeArrowheads="1"/>
          </p:cNvSpPr>
          <p:nvPr/>
        </p:nvSpPr>
        <p:spPr bwMode="auto">
          <a:xfrm>
            <a:off x="3376613" y="3328988"/>
            <a:ext cx="5410200" cy="461962"/>
          </a:xfrm>
          <a:prstGeom prst="rect">
            <a:avLst/>
          </a:prstGeom>
          <a:noFill/>
          <a:ln w="9525">
            <a:noFill/>
            <a:miter lim="800000"/>
            <a:headEnd/>
            <a:tailEnd/>
          </a:ln>
        </p:spPr>
        <p:txBody>
          <a:bodyPr>
            <a:spAutoFit/>
          </a:bodyPr>
          <a:lstStyle/>
          <a:p>
            <a:pPr algn="just">
              <a:defRPr/>
            </a:pPr>
            <a:r>
              <a:rPr lang="en-US" altLang="zh-CN" sz="2400" b="1" dirty="0">
                <a:latin typeface="+mj-lt"/>
              </a:rPr>
              <a:t>s</a:t>
            </a:r>
            <a:r>
              <a:rPr lang="zh-CN" altLang="en-US" sz="2400" b="1" dirty="0">
                <a:latin typeface="+mj-lt"/>
              </a:rPr>
              <a:t>域左半平面映射到</a:t>
            </a:r>
            <a:r>
              <a:rPr lang="en-US" altLang="zh-CN" sz="2400" b="1" i="1" dirty="0">
                <a:latin typeface="+mj-lt"/>
              </a:rPr>
              <a:t>z</a:t>
            </a:r>
            <a:r>
              <a:rPr lang="zh-CN" altLang="en-US" sz="2400" b="1" dirty="0">
                <a:latin typeface="+mj-lt"/>
              </a:rPr>
              <a:t>域单位圆内</a:t>
            </a:r>
          </a:p>
        </p:txBody>
      </p:sp>
      <p:sp>
        <p:nvSpPr>
          <p:cNvPr id="10" name="Text Box 8">
            <a:extLst>
              <a:ext uri="{FF2B5EF4-FFF2-40B4-BE49-F238E27FC236}">
                <a16:creationId xmlns:a16="http://schemas.microsoft.com/office/drawing/2014/main" id="{877BDC2A-0A06-4282-AC21-A504F9D8F208}"/>
              </a:ext>
            </a:extLst>
          </p:cNvPr>
          <p:cNvSpPr txBox="1">
            <a:spLocks noChangeArrowheads="1"/>
          </p:cNvSpPr>
          <p:nvPr/>
        </p:nvSpPr>
        <p:spPr bwMode="auto">
          <a:xfrm>
            <a:off x="668338" y="3962400"/>
            <a:ext cx="1454150"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2)  </a:t>
            </a:r>
            <a:r>
              <a:rPr lang="en-US" altLang="zh-CN" sz="2400" b="1" i="1" dirty="0">
                <a:latin typeface="Symbol" pitchFamily="18" charset="2"/>
              </a:rPr>
              <a:t>s</a:t>
            </a:r>
            <a:r>
              <a:rPr lang="en-US" altLang="zh-CN" sz="2400" b="1" dirty="0">
                <a:latin typeface="+mj-lt"/>
              </a:rPr>
              <a:t>=0,</a:t>
            </a:r>
          </a:p>
        </p:txBody>
      </p:sp>
      <p:sp>
        <p:nvSpPr>
          <p:cNvPr id="11" name="Text Box 9">
            <a:extLst>
              <a:ext uri="{FF2B5EF4-FFF2-40B4-BE49-F238E27FC236}">
                <a16:creationId xmlns:a16="http://schemas.microsoft.com/office/drawing/2014/main" id="{7BD5DA2E-DC29-4DA6-B808-B46671E6AD7A}"/>
              </a:ext>
            </a:extLst>
          </p:cNvPr>
          <p:cNvSpPr txBox="1">
            <a:spLocks noChangeArrowheads="1"/>
          </p:cNvSpPr>
          <p:nvPr/>
        </p:nvSpPr>
        <p:spPr bwMode="auto">
          <a:xfrm>
            <a:off x="2249488" y="3962400"/>
            <a:ext cx="990600" cy="461963"/>
          </a:xfrm>
          <a:prstGeom prst="rect">
            <a:avLst/>
          </a:prstGeom>
          <a:noFill/>
          <a:ln w="9525">
            <a:noFill/>
            <a:miter lim="800000"/>
            <a:headEnd/>
            <a:tailEnd/>
          </a:ln>
        </p:spPr>
        <p:txBody>
          <a:bodyPr>
            <a:spAutoFit/>
          </a:bodyPr>
          <a:lstStyle/>
          <a:p>
            <a:pPr>
              <a:spcBef>
                <a:spcPct val="50000"/>
              </a:spcBef>
              <a:defRPr/>
            </a:pPr>
            <a:r>
              <a:rPr lang="en-US" altLang="zh-CN" sz="2400" b="1">
                <a:latin typeface="+mj-lt"/>
              </a:rPr>
              <a:t>|</a:t>
            </a:r>
            <a:r>
              <a:rPr lang="en-US" altLang="zh-CN" sz="2400" b="1" i="1">
                <a:latin typeface="+mj-lt"/>
              </a:rPr>
              <a:t>z</a:t>
            </a:r>
            <a:r>
              <a:rPr lang="en-US" altLang="zh-CN" sz="2400" b="1">
                <a:latin typeface="+mj-lt"/>
              </a:rPr>
              <a:t>|=1</a:t>
            </a:r>
          </a:p>
        </p:txBody>
      </p:sp>
      <p:sp>
        <p:nvSpPr>
          <p:cNvPr id="12" name="Text Box 10">
            <a:extLst>
              <a:ext uri="{FF2B5EF4-FFF2-40B4-BE49-F238E27FC236}">
                <a16:creationId xmlns:a16="http://schemas.microsoft.com/office/drawing/2014/main" id="{3C47317D-4027-4EEA-9E44-8EEA6AE457F1}"/>
              </a:ext>
            </a:extLst>
          </p:cNvPr>
          <p:cNvSpPr txBox="1">
            <a:spLocks noChangeArrowheads="1"/>
          </p:cNvSpPr>
          <p:nvPr/>
        </p:nvSpPr>
        <p:spPr bwMode="auto">
          <a:xfrm>
            <a:off x="682625" y="4648200"/>
            <a:ext cx="1420813"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3)  </a:t>
            </a:r>
            <a:r>
              <a:rPr lang="en-US" altLang="zh-CN" sz="2400" b="1" i="1" dirty="0">
                <a:latin typeface="Symbol" pitchFamily="18" charset="2"/>
              </a:rPr>
              <a:t>s</a:t>
            </a:r>
            <a:r>
              <a:rPr lang="en-US" altLang="zh-CN" sz="2400" b="1" dirty="0">
                <a:latin typeface="+mj-lt"/>
              </a:rPr>
              <a:t>&gt;0,</a:t>
            </a:r>
          </a:p>
        </p:txBody>
      </p:sp>
      <p:sp>
        <p:nvSpPr>
          <p:cNvPr id="13" name="Text Box 11">
            <a:extLst>
              <a:ext uri="{FF2B5EF4-FFF2-40B4-BE49-F238E27FC236}">
                <a16:creationId xmlns:a16="http://schemas.microsoft.com/office/drawing/2014/main" id="{1D6371F8-E2D6-4BAB-91E3-3B12860B788C}"/>
              </a:ext>
            </a:extLst>
          </p:cNvPr>
          <p:cNvSpPr txBox="1">
            <a:spLocks noChangeArrowheads="1"/>
          </p:cNvSpPr>
          <p:nvPr/>
        </p:nvSpPr>
        <p:spPr bwMode="auto">
          <a:xfrm>
            <a:off x="2230438" y="4648200"/>
            <a:ext cx="990600" cy="461963"/>
          </a:xfrm>
          <a:prstGeom prst="rect">
            <a:avLst/>
          </a:prstGeom>
          <a:noFill/>
          <a:ln w="9525">
            <a:noFill/>
            <a:miter lim="800000"/>
            <a:headEnd/>
            <a:tailEnd/>
          </a:ln>
        </p:spPr>
        <p:txBody>
          <a:bodyPr>
            <a:spAutoFit/>
          </a:bodyPr>
          <a:lstStyle/>
          <a:p>
            <a:pPr>
              <a:spcBef>
                <a:spcPct val="50000"/>
              </a:spcBef>
              <a:defRPr/>
            </a:pPr>
            <a:r>
              <a:rPr lang="en-US" altLang="zh-CN" sz="2400" b="1">
                <a:latin typeface="+mj-lt"/>
              </a:rPr>
              <a:t>|</a:t>
            </a:r>
            <a:r>
              <a:rPr lang="en-US" altLang="zh-CN" sz="2400" b="1" i="1">
                <a:latin typeface="+mj-lt"/>
              </a:rPr>
              <a:t>z</a:t>
            </a:r>
            <a:r>
              <a:rPr lang="en-US" altLang="zh-CN" sz="2400" b="1">
                <a:latin typeface="+mj-lt"/>
              </a:rPr>
              <a:t>|&gt;1</a:t>
            </a:r>
          </a:p>
        </p:txBody>
      </p:sp>
      <p:sp>
        <p:nvSpPr>
          <p:cNvPr id="14" name="Text Box 12">
            <a:extLst>
              <a:ext uri="{FF2B5EF4-FFF2-40B4-BE49-F238E27FC236}">
                <a16:creationId xmlns:a16="http://schemas.microsoft.com/office/drawing/2014/main" id="{2C5D8589-BC4D-46D9-8975-5DEB9D8DD34E}"/>
              </a:ext>
            </a:extLst>
          </p:cNvPr>
          <p:cNvSpPr txBox="1">
            <a:spLocks noChangeArrowheads="1"/>
          </p:cNvSpPr>
          <p:nvPr/>
        </p:nvSpPr>
        <p:spPr bwMode="auto">
          <a:xfrm>
            <a:off x="3376613" y="3962400"/>
            <a:ext cx="4648200"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s</a:t>
            </a:r>
            <a:r>
              <a:rPr lang="zh-CN" altLang="en-US" sz="2400" b="1" dirty="0">
                <a:latin typeface="+mj-lt"/>
              </a:rPr>
              <a:t>域虚轴映射到</a:t>
            </a:r>
            <a:r>
              <a:rPr lang="en-US" altLang="zh-CN" sz="2400" b="1" i="1" dirty="0">
                <a:latin typeface="+mj-lt"/>
              </a:rPr>
              <a:t>z</a:t>
            </a:r>
            <a:r>
              <a:rPr lang="zh-CN" altLang="en-US" sz="2400" b="1" dirty="0">
                <a:latin typeface="+mj-lt"/>
              </a:rPr>
              <a:t>域单位圆上</a:t>
            </a:r>
          </a:p>
        </p:txBody>
      </p:sp>
      <p:sp>
        <p:nvSpPr>
          <p:cNvPr id="15" name="Text Box 13">
            <a:extLst>
              <a:ext uri="{FF2B5EF4-FFF2-40B4-BE49-F238E27FC236}">
                <a16:creationId xmlns:a16="http://schemas.microsoft.com/office/drawing/2014/main" id="{14580617-43D8-4CFC-9E84-85CF7CD2E04C}"/>
              </a:ext>
            </a:extLst>
          </p:cNvPr>
          <p:cNvSpPr txBox="1">
            <a:spLocks noChangeArrowheads="1"/>
          </p:cNvSpPr>
          <p:nvPr/>
        </p:nvSpPr>
        <p:spPr bwMode="auto">
          <a:xfrm>
            <a:off x="3376613" y="4648200"/>
            <a:ext cx="5372100"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s</a:t>
            </a:r>
            <a:r>
              <a:rPr lang="zh-CN" altLang="en-US" sz="2400" b="1" dirty="0">
                <a:latin typeface="+mj-lt"/>
              </a:rPr>
              <a:t>域右半平面映射到</a:t>
            </a:r>
            <a:r>
              <a:rPr lang="en-US" altLang="zh-CN" sz="2400" b="1" i="1" dirty="0">
                <a:latin typeface="+mj-lt"/>
              </a:rPr>
              <a:t>z</a:t>
            </a:r>
            <a:r>
              <a:rPr lang="zh-CN" altLang="en-US" sz="2400" b="1" dirty="0">
                <a:latin typeface="+mj-lt"/>
              </a:rPr>
              <a:t>域单位圆外</a:t>
            </a:r>
          </a:p>
        </p:txBody>
      </p:sp>
      <p:sp>
        <p:nvSpPr>
          <p:cNvPr id="16" name="Text Box 14">
            <a:extLst>
              <a:ext uri="{FF2B5EF4-FFF2-40B4-BE49-F238E27FC236}">
                <a16:creationId xmlns:a16="http://schemas.microsoft.com/office/drawing/2014/main" id="{659278A2-29E2-4CAE-AD91-7E10DD26B86B}"/>
              </a:ext>
            </a:extLst>
          </p:cNvPr>
          <p:cNvSpPr txBox="1">
            <a:spLocks noChangeArrowheads="1"/>
          </p:cNvSpPr>
          <p:nvPr/>
        </p:nvSpPr>
        <p:spPr bwMode="auto">
          <a:xfrm>
            <a:off x="396875" y="5334000"/>
            <a:ext cx="8351838" cy="461963"/>
          </a:xfrm>
          <a:prstGeom prst="rect">
            <a:avLst/>
          </a:prstGeom>
          <a:noFill/>
          <a:ln w="9525">
            <a:noFill/>
            <a:miter lim="800000"/>
            <a:headEnd/>
            <a:tailEnd/>
          </a:ln>
        </p:spPr>
        <p:txBody>
          <a:bodyPr>
            <a:spAutoFit/>
          </a:bodyPr>
          <a:lstStyle/>
          <a:p>
            <a:pPr algn="ctr">
              <a:spcBef>
                <a:spcPct val="50000"/>
              </a:spcBef>
              <a:defRPr/>
            </a:pPr>
            <a:r>
              <a:rPr lang="zh-CN" altLang="en-US" sz="2400" b="1" dirty="0">
                <a:solidFill>
                  <a:srgbClr val="FF0000"/>
                </a:solidFill>
                <a:latin typeface="+mj-lt"/>
              </a:rPr>
              <a:t>双线性变换能够将稳定的</a:t>
            </a:r>
            <a:r>
              <a:rPr lang="en-US" altLang="zh-CN" sz="2400" b="1" dirty="0">
                <a:solidFill>
                  <a:srgbClr val="FF0000"/>
                </a:solidFill>
                <a:latin typeface="+mj-lt"/>
              </a:rPr>
              <a:t>AF</a:t>
            </a:r>
            <a:r>
              <a:rPr lang="zh-CN" altLang="en-US" sz="2400" b="1" dirty="0">
                <a:solidFill>
                  <a:srgbClr val="FF0000"/>
                </a:solidFill>
                <a:latin typeface="+mj-lt"/>
              </a:rPr>
              <a:t>系统变换为稳定的</a:t>
            </a:r>
            <a:r>
              <a:rPr lang="en-US" altLang="zh-CN" sz="2400" b="1" dirty="0">
                <a:solidFill>
                  <a:srgbClr val="FF0000"/>
                </a:solidFill>
                <a:latin typeface="+mj-lt"/>
              </a:rPr>
              <a:t>DF</a:t>
            </a:r>
            <a:r>
              <a:rPr lang="zh-CN" altLang="en-US" sz="2400" b="1" dirty="0">
                <a:solidFill>
                  <a:srgbClr val="FF0000"/>
                </a:solidFill>
                <a:latin typeface="+mj-lt"/>
              </a:rPr>
              <a:t>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slide(fromBottom)">
                                      <p:cBhvr>
                                        <p:cTn id="7" dur="500"/>
                                        <p:tgtEl>
                                          <p:spTgt spid="79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blinds(horizontal)">
                                      <p:cBhvr>
                                        <p:cTn id="12" dur="500"/>
                                        <p:tgtEl>
                                          <p:spTgt spid="7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879"/>
                                        </p:tgtEl>
                                        <p:attrNameLst>
                                          <p:attrName>style.visibility</p:attrName>
                                        </p:attrNameLst>
                                      </p:cBhvr>
                                      <p:to>
                                        <p:strVal val="visible"/>
                                      </p:to>
                                    </p:set>
                                    <p:animEffect transition="in" filter="blinds(horizontal)">
                                      <p:cBhvr>
                                        <p:cTn id="17" dur="500"/>
                                        <p:tgtEl>
                                          <p:spTgt spid="798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878"/>
                                        </p:tgtEl>
                                        <p:attrNameLst>
                                          <p:attrName>style.visibility</p:attrName>
                                        </p:attrNameLst>
                                      </p:cBhvr>
                                      <p:to>
                                        <p:strVal val="visible"/>
                                      </p:to>
                                    </p:set>
                                    <p:animEffect transition="in" filter="blinds(horizontal)">
                                      <p:cBhvr>
                                        <p:cTn id="22" dur="500"/>
                                        <p:tgtEl>
                                          <p:spTgt spid="798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linds(horizontal)">
                                      <p:cBhvr>
                                        <p:cTn id="7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9"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DBCCC94-5297-45E0-902B-5D3C97F265BD}"/>
              </a:ext>
            </a:extLst>
          </p:cNvPr>
          <p:cNvSpPr>
            <a:spLocks noGrp="1" noChangeArrowheads="1"/>
          </p:cNvSpPr>
          <p:nvPr>
            <p:ph type="title" idx="4294967295"/>
          </p:nvPr>
        </p:nvSpPr>
        <p:spPr/>
        <p:txBody>
          <a:bodyPr/>
          <a:lstStyle/>
          <a:p>
            <a:pPr eaLnBrk="1" hangingPunct="1"/>
            <a:r>
              <a:rPr lang="zh-CN" altLang="en-US"/>
              <a:t>本章内容</a:t>
            </a:r>
          </a:p>
        </p:txBody>
      </p:sp>
      <p:sp>
        <p:nvSpPr>
          <p:cNvPr id="60419" name="Rectangle 3">
            <a:extLst>
              <a:ext uri="{FF2B5EF4-FFF2-40B4-BE49-F238E27FC236}">
                <a16:creationId xmlns:a16="http://schemas.microsoft.com/office/drawing/2014/main" id="{CB7F3082-4172-414A-AB50-2AD7907B42D0}"/>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a:t>4.1 </a:t>
            </a:r>
            <a:r>
              <a:rPr lang="zh-CN" altLang="en-US"/>
              <a:t>模拟低通滤波器设计</a:t>
            </a:r>
          </a:p>
          <a:p>
            <a:pPr eaLnBrk="1" hangingPunct="1">
              <a:lnSpc>
                <a:spcPct val="150000"/>
              </a:lnSpc>
              <a:buFont typeface="Wingdings" panose="05000000000000000000" pitchFamily="2" charset="2"/>
              <a:buNone/>
            </a:pPr>
            <a:r>
              <a:rPr lang="en-US" altLang="zh-CN"/>
              <a:t>4.2 </a:t>
            </a:r>
            <a:r>
              <a:rPr lang="zh-CN" altLang="en-US"/>
              <a:t>模拟滤波器的频率变换</a:t>
            </a:r>
          </a:p>
          <a:p>
            <a:pPr eaLnBrk="1" hangingPunct="1">
              <a:lnSpc>
                <a:spcPct val="150000"/>
              </a:lnSpc>
              <a:buFont typeface="Wingdings" panose="05000000000000000000" pitchFamily="2" charset="2"/>
              <a:buNone/>
            </a:pPr>
            <a:r>
              <a:rPr lang="en-US" altLang="zh-CN"/>
              <a:t>4.3 </a:t>
            </a:r>
            <a:r>
              <a:rPr lang="zh-CN" altLang="en-US"/>
              <a:t>脉冲响应不变法</a:t>
            </a:r>
          </a:p>
          <a:p>
            <a:pPr eaLnBrk="1" hangingPunct="1">
              <a:lnSpc>
                <a:spcPct val="150000"/>
              </a:lnSpc>
              <a:buFont typeface="Wingdings" panose="05000000000000000000" pitchFamily="2" charset="2"/>
              <a:buNone/>
            </a:pPr>
            <a:r>
              <a:rPr lang="en-US" altLang="zh-CN"/>
              <a:t>4.4 </a:t>
            </a:r>
            <a:r>
              <a:rPr lang="zh-CN" altLang="en-US"/>
              <a:t>双线性变换法</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531E45A0-83A2-4189-A588-3379E862FD87}"/>
              </a:ext>
            </a:extLst>
          </p:cNvPr>
          <p:cNvSpPr txBox="1">
            <a:spLocks noChangeArrowheads="1"/>
          </p:cNvSpPr>
          <p:nvPr/>
        </p:nvSpPr>
        <p:spPr bwMode="auto">
          <a:xfrm>
            <a:off x="392113" y="1443038"/>
            <a:ext cx="7924800" cy="584200"/>
          </a:xfrm>
          <a:prstGeom prst="rect">
            <a:avLst/>
          </a:prstGeom>
          <a:noFill/>
          <a:ln w="9525">
            <a:noFill/>
            <a:miter lim="800000"/>
            <a:headEnd/>
            <a:tailEnd/>
          </a:ln>
        </p:spPr>
        <p:txBody>
          <a:bodyPr>
            <a:spAutoFit/>
          </a:bodyPr>
          <a:lstStyle/>
          <a:p>
            <a:pPr>
              <a:spcBef>
                <a:spcPct val="50000"/>
              </a:spcBef>
              <a:buFontTx/>
              <a:buBlip>
                <a:blip r:embed="rId3"/>
              </a:buBlip>
              <a:defRPr/>
            </a:pPr>
            <a:r>
              <a:rPr lang="zh-CN" altLang="en-US" sz="3200" b="1" i="1" dirty="0">
                <a:solidFill>
                  <a:schemeClr val="bg2">
                    <a:lumMod val="60000"/>
                    <a:lumOff val="40000"/>
                  </a:schemeClr>
                </a:solidFill>
              </a:rPr>
              <a:t> </a:t>
            </a:r>
            <a:r>
              <a:rPr lang="zh-CN" altLang="en-US" sz="3200" b="1" dirty="0">
                <a:solidFill>
                  <a:schemeClr val="bg2">
                    <a:lumMod val="60000"/>
                    <a:lumOff val="40000"/>
                  </a:schemeClr>
                </a:solidFill>
              </a:rPr>
              <a:t>频率响应间的变换关系</a:t>
            </a:r>
            <a:endParaRPr lang="zh-CN" altLang="en-US" sz="3200" b="1" dirty="0">
              <a:solidFill>
                <a:schemeClr val="bg2">
                  <a:lumMod val="60000"/>
                  <a:lumOff val="40000"/>
                </a:schemeClr>
              </a:solidFill>
              <a:latin typeface="宋体" pitchFamily="2" charset="-122"/>
            </a:endParaRPr>
          </a:p>
        </p:txBody>
      </p:sp>
      <p:graphicFrame>
        <p:nvGraphicFramePr>
          <p:cNvPr id="3" name="Object 4">
            <a:extLst>
              <a:ext uri="{FF2B5EF4-FFF2-40B4-BE49-F238E27FC236}">
                <a16:creationId xmlns:a16="http://schemas.microsoft.com/office/drawing/2014/main" id="{6D99321F-5260-4279-9F64-EBF67E9ED393}"/>
              </a:ext>
            </a:extLst>
          </p:cNvPr>
          <p:cNvGraphicFramePr>
            <a:graphicFrameLocks noChangeAspect="1"/>
          </p:cNvGraphicFramePr>
          <p:nvPr/>
        </p:nvGraphicFramePr>
        <p:xfrm>
          <a:off x="1582738" y="2241550"/>
          <a:ext cx="5580062" cy="806450"/>
        </p:xfrm>
        <a:graphic>
          <a:graphicData uri="http://schemas.openxmlformats.org/presentationml/2006/ole">
            <mc:AlternateContent xmlns:mc="http://schemas.openxmlformats.org/markup-compatibility/2006">
              <mc:Choice xmlns:v="urn:schemas-microsoft-com:vml" Requires="v">
                <p:oleObj spid="_x0000_s47209" name="Equation" r:id="rId4" imgW="52730400" imgH="7620000" progId="Equation.DSMT4">
                  <p:embed/>
                </p:oleObj>
              </mc:Choice>
              <mc:Fallback>
                <p:oleObj name="Equation" r:id="rId4" imgW="52730400" imgH="7620000" progId="Equation.DSMT4">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2738" y="2241550"/>
                        <a:ext cx="5580062" cy="8064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a:extLst>
              <a:ext uri="{FF2B5EF4-FFF2-40B4-BE49-F238E27FC236}">
                <a16:creationId xmlns:a16="http://schemas.microsoft.com/office/drawing/2014/main" id="{E3DFB6CC-A316-4FF7-9BA4-BCFF57DE377E}"/>
              </a:ext>
            </a:extLst>
          </p:cNvPr>
          <p:cNvSpPr txBox="1">
            <a:spLocks noChangeArrowheads="1"/>
          </p:cNvSpPr>
          <p:nvPr/>
        </p:nvSpPr>
        <p:spPr bwMode="auto">
          <a:xfrm>
            <a:off x="762000" y="3881438"/>
            <a:ext cx="6781800" cy="461962"/>
          </a:xfrm>
          <a:prstGeom prst="rect">
            <a:avLst/>
          </a:prstGeom>
          <a:noFill/>
          <a:ln w="9525">
            <a:noFill/>
            <a:miter lim="800000"/>
            <a:headEnd/>
            <a:tailEnd/>
          </a:ln>
        </p:spPr>
        <p:txBody>
          <a:bodyPr>
            <a:spAutoFit/>
          </a:bodyPr>
          <a:lstStyle/>
          <a:p>
            <a:pPr>
              <a:buClr>
                <a:schemeClr val="bg2">
                  <a:lumMod val="60000"/>
                  <a:lumOff val="40000"/>
                </a:schemeClr>
              </a:buClr>
              <a:buFont typeface="Wingdings" pitchFamily="2" charset="2"/>
              <a:buChar char="Ø"/>
              <a:defRPr/>
            </a:pPr>
            <a:r>
              <a:rPr lang="zh-CN" altLang="en-US" sz="2400" b="1" dirty="0"/>
              <a:t>数字频率</a:t>
            </a:r>
            <a:r>
              <a:rPr lang="en-US" altLang="zh-CN" sz="2400" b="1" i="1" dirty="0">
                <a:latin typeface="Symbol" pitchFamily="18" charset="2"/>
              </a:rPr>
              <a:t>W</a:t>
            </a:r>
            <a:r>
              <a:rPr lang="zh-CN" altLang="en-US" sz="2400" b="1" dirty="0"/>
              <a:t>与模拟频率</a:t>
            </a:r>
            <a:r>
              <a:rPr lang="en-US" altLang="zh-CN" sz="2400" b="1" i="1" dirty="0">
                <a:latin typeface="Symbol" pitchFamily="18" charset="2"/>
              </a:rPr>
              <a:t>w</a:t>
            </a:r>
            <a:r>
              <a:rPr lang="zh-CN" altLang="en-US" sz="2400" b="1" dirty="0"/>
              <a:t>之间是</a:t>
            </a:r>
            <a:r>
              <a:rPr lang="zh-CN" altLang="en-US" sz="2400" b="1" dirty="0">
                <a:solidFill>
                  <a:srgbClr val="FF0000"/>
                </a:solidFill>
              </a:rPr>
              <a:t>非线性</a:t>
            </a:r>
            <a:r>
              <a:rPr lang="zh-CN" altLang="en-US" sz="2400" b="1" dirty="0"/>
              <a:t>关系</a:t>
            </a:r>
          </a:p>
        </p:txBody>
      </p:sp>
      <p:sp>
        <p:nvSpPr>
          <p:cNvPr id="5" name="Text Box 8">
            <a:extLst>
              <a:ext uri="{FF2B5EF4-FFF2-40B4-BE49-F238E27FC236}">
                <a16:creationId xmlns:a16="http://schemas.microsoft.com/office/drawing/2014/main" id="{ED56D998-6447-40C5-A2C4-96D8F26A7DDB}"/>
              </a:ext>
            </a:extLst>
          </p:cNvPr>
          <p:cNvSpPr txBox="1">
            <a:spLocks noChangeArrowheads="1"/>
          </p:cNvSpPr>
          <p:nvPr/>
        </p:nvSpPr>
        <p:spPr bwMode="auto">
          <a:xfrm>
            <a:off x="755650" y="3267075"/>
            <a:ext cx="6096000" cy="461963"/>
          </a:xfrm>
          <a:prstGeom prst="rect">
            <a:avLst/>
          </a:prstGeom>
          <a:noFill/>
          <a:ln w="9525">
            <a:noFill/>
            <a:miter lim="800000"/>
            <a:headEnd/>
            <a:tailEnd/>
          </a:ln>
        </p:spPr>
        <p:txBody>
          <a:bodyPr>
            <a:spAutoFit/>
          </a:bodyPr>
          <a:lstStyle/>
          <a:p>
            <a:pPr>
              <a:spcBef>
                <a:spcPct val="50000"/>
              </a:spcBef>
              <a:buClr>
                <a:schemeClr val="bg2">
                  <a:lumMod val="60000"/>
                  <a:lumOff val="40000"/>
                </a:schemeClr>
              </a:buClr>
              <a:buFont typeface="Wingdings" pitchFamily="2" charset="2"/>
              <a:buChar char="Ø"/>
              <a:defRPr/>
            </a:pPr>
            <a:r>
              <a:rPr lang="zh-CN" altLang="en-US" sz="2400" b="1" dirty="0"/>
              <a:t> 没有频率混叠现象。</a:t>
            </a:r>
            <a:endParaRPr lang="zh-CN" altLang="en-US" sz="2800" b="1"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p:bldP spid="5"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a:extLst>
              <a:ext uri="{FF2B5EF4-FFF2-40B4-BE49-F238E27FC236}">
                <a16:creationId xmlns:a16="http://schemas.microsoft.com/office/drawing/2014/main" id="{F3382F70-A6EE-4FCE-860C-A9DFFD9B6701}"/>
              </a:ext>
            </a:extLst>
          </p:cNvPr>
          <p:cNvSpPr txBox="1">
            <a:spLocks noChangeArrowheads="1"/>
          </p:cNvSpPr>
          <p:nvPr/>
        </p:nvSpPr>
        <p:spPr bwMode="auto">
          <a:xfrm>
            <a:off x="463550" y="1066800"/>
            <a:ext cx="7924800" cy="519113"/>
          </a:xfrm>
          <a:prstGeom prst="rect">
            <a:avLst/>
          </a:prstGeom>
          <a:noFill/>
          <a:ln w="9525">
            <a:noFill/>
            <a:miter lim="800000"/>
            <a:headEnd/>
            <a:tailEnd/>
          </a:ln>
        </p:spPr>
        <p:txBody>
          <a:bodyPr>
            <a:spAutoFit/>
          </a:bodyPr>
          <a:lstStyle/>
          <a:p>
            <a:pPr>
              <a:spcBef>
                <a:spcPct val="50000"/>
              </a:spcBef>
              <a:buFont typeface="Wingdings" pitchFamily="2" charset="2"/>
              <a:buChar char="Ø"/>
              <a:defRPr/>
            </a:pPr>
            <a:r>
              <a:rPr lang="zh-CN" altLang="en-US" sz="2800" b="1" dirty="0">
                <a:solidFill>
                  <a:schemeClr val="bg2">
                    <a:lumMod val="60000"/>
                    <a:lumOff val="40000"/>
                  </a:schemeClr>
                </a:solidFill>
              </a:rPr>
              <a:t> </a:t>
            </a:r>
            <a:r>
              <a:rPr lang="en-US" altLang="zh-CN" sz="2800" b="1" i="1" dirty="0">
                <a:solidFill>
                  <a:schemeClr val="bg2">
                    <a:lumMod val="60000"/>
                    <a:lumOff val="40000"/>
                  </a:schemeClr>
                </a:solidFill>
                <a:latin typeface="Symbol" pitchFamily="18" charset="2"/>
              </a:rPr>
              <a:t>W</a:t>
            </a:r>
            <a:r>
              <a:rPr lang="zh-CN" altLang="en-US" sz="2800" b="1" dirty="0">
                <a:solidFill>
                  <a:schemeClr val="bg2">
                    <a:lumMod val="60000"/>
                    <a:lumOff val="40000"/>
                  </a:schemeClr>
                </a:solidFill>
                <a:latin typeface="Symbol" pitchFamily="18" charset="2"/>
              </a:rPr>
              <a:t>和</a:t>
            </a:r>
            <a:r>
              <a:rPr lang="en-US" altLang="zh-CN" sz="2800" b="1" i="1" dirty="0">
                <a:solidFill>
                  <a:schemeClr val="bg2">
                    <a:lumMod val="60000"/>
                    <a:lumOff val="40000"/>
                  </a:schemeClr>
                </a:solidFill>
                <a:latin typeface="Symbol" pitchFamily="18" charset="2"/>
              </a:rPr>
              <a:t>w</a:t>
            </a:r>
            <a:r>
              <a:rPr lang="en-US" altLang="zh-CN" sz="2800" b="1" dirty="0">
                <a:solidFill>
                  <a:schemeClr val="bg2">
                    <a:lumMod val="60000"/>
                    <a:lumOff val="40000"/>
                  </a:schemeClr>
                </a:solidFill>
                <a:latin typeface="Symbol" pitchFamily="18" charset="2"/>
              </a:rPr>
              <a:t> </a:t>
            </a:r>
            <a:r>
              <a:rPr lang="zh-CN" altLang="en-US" sz="2800" b="1" dirty="0">
                <a:solidFill>
                  <a:schemeClr val="bg2">
                    <a:lumMod val="60000"/>
                    <a:lumOff val="40000"/>
                  </a:schemeClr>
                </a:solidFill>
                <a:latin typeface="Symbol" pitchFamily="18" charset="2"/>
              </a:rPr>
              <a:t>的关系</a:t>
            </a:r>
          </a:p>
        </p:txBody>
      </p:sp>
      <p:grpSp>
        <p:nvGrpSpPr>
          <p:cNvPr id="2" name="Group 4">
            <a:extLst>
              <a:ext uri="{FF2B5EF4-FFF2-40B4-BE49-F238E27FC236}">
                <a16:creationId xmlns:a16="http://schemas.microsoft.com/office/drawing/2014/main" id="{B294BED0-E323-46B9-9518-0AEED32DC9BE}"/>
              </a:ext>
            </a:extLst>
          </p:cNvPr>
          <p:cNvGrpSpPr>
            <a:grpSpLocks/>
          </p:cNvGrpSpPr>
          <p:nvPr/>
        </p:nvGrpSpPr>
        <p:grpSpPr bwMode="auto">
          <a:xfrm>
            <a:off x="2411413" y="1498600"/>
            <a:ext cx="5832475" cy="4400550"/>
            <a:chOff x="0" y="0"/>
            <a:chExt cx="4341" cy="3536"/>
          </a:xfrm>
        </p:grpSpPr>
        <p:sp>
          <p:nvSpPr>
            <p:cNvPr id="48138" name="未知">
              <a:extLst>
                <a:ext uri="{FF2B5EF4-FFF2-40B4-BE49-F238E27FC236}">
                  <a16:creationId xmlns:a16="http://schemas.microsoft.com/office/drawing/2014/main" id="{2B9CF9E0-7DEA-4179-A1F3-95C86EC792BE}"/>
                </a:ext>
              </a:extLst>
            </p:cNvPr>
            <p:cNvSpPr>
              <a:spLocks/>
            </p:cNvSpPr>
            <p:nvPr/>
          </p:nvSpPr>
          <p:spPr bwMode="auto">
            <a:xfrm>
              <a:off x="1588" y="2313"/>
              <a:ext cx="2273" cy="909"/>
            </a:xfrm>
            <a:custGeom>
              <a:avLst/>
              <a:gdLst>
                <a:gd name="T0" fmla="*/ 32 w 2273"/>
                <a:gd name="T1" fmla="*/ 0 h 909"/>
                <a:gd name="T2" fmla="*/ 77 w 2273"/>
                <a:gd name="T3" fmla="*/ 0 h 909"/>
                <a:gd name="T4" fmla="*/ 115 w 2273"/>
                <a:gd name="T5" fmla="*/ 0 h 909"/>
                <a:gd name="T6" fmla="*/ 154 w 2273"/>
                <a:gd name="T7" fmla="*/ 0 h 909"/>
                <a:gd name="T8" fmla="*/ 192 w 2273"/>
                <a:gd name="T9" fmla="*/ 0 h 909"/>
                <a:gd name="T10" fmla="*/ 231 w 2273"/>
                <a:gd name="T11" fmla="*/ 0 h 909"/>
                <a:gd name="T12" fmla="*/ 275 w 2273"/>
                <a:gd name="T13" fmla="*/ 0 h 909"/>
                <a:gd name="T14" fmla="*/ 314 w 2273"/>
                <a:gd name="T15" fmla="*/ 0 h 909"/>
                <a:gd name="T16" fmla="*/ 359 w 2273"/>
                <a:gd name="T17" fmla="*/ 0 h 909"/>
                <a:gd name="T18" fmla="*/ 404 w 2273"/>
                <a:gd name="T19" fmla="*/ 0 h 909"/>
                <a:gd name="T20" fmla="*/ 442 w 2273"/>
                <a:gd name="T21" fmla="*/ 0 h 909"/>
                <a:gd name="T22" fmla="*/ 480 w 2273"/>
                <a:gd name="T23" fmla="*/ 0 h 909"/>
                <a:gd name="T24" fmla="*/ 519 w 2273"/>
                <a:gd name="T25" fmla="*/ 0 h 909"/>
                <a:gd name="T26" fmla="*/ 557 w 2273"/>
                <a:gd name="T27" fmla="*/ 0 h 909"/>
                <a:gd name="T28" fmla="*/ 602 w 2273"/>
                <a:gd name="T29" fmla="*/ 0 h 909"/>
                <a:gd name="T30" fmla="*/ 640 w 2273"/>
                <a:gd name="T31" fmla="*/ 0 h 909"/>
                <a:gd name="T32" fmla="*/ 685 w 2273"/>
                <a:gd name="T33" fmla="*/ 0 h 909"/>
                <a:gd name="T34" fmla="*/ 724 w 2273"/>
                <a:gd name="T35" fmla="*/ 0 h 909"/>
                <a:gd name="T36" fmla="*/ 762 w 2273"/>
                <a:gd name="T37" fmla="*/ 0 h 909"/>
                <a:gd name="T38" fmla="*/ 800 w 2273"/>
                <a:gd name="T39" fmla="*/ 0 h 909"/>
                <a:gd name="T40" fmla="*/ 839 w 2273"/>
                <a:gd name="T41" fmla="*/ 0 h 909"/>
                <a:gd name="T42" fmla="*/ 884 w 2273"/>
                <a:gd name="T43" fmla="*/ 0 h 909"/>
                <a:gd name="T44" fmla="*/ 922 w 2273"/>
                <a:gd name="T45" fmla="*/ 7 h 909"/>
                <a:gd name="T46" fmla="*/ 967 w 2273"/>
                <a:gd name="T47" fmla="*/ 20 h 909"/>
                <a:gd name="T48" fmla="*/ 999 w 2273"/>
                <a:gd name="T49" fmla="*/ 32 h 909"/>
                <a:gd name="T50" fmla="*/ 1031 w 2273"/>
                <a:gd name="T51" fmla="*/ 52 h 909"/>
                <a:gd name="T52" fmla="*/ 1063 w 2273"/>
                <a:gd name="T53" fmla="*/ 64 h 909"/>
                <a:gd name="T54" fmla="*/ 1101 w 2273"/>
                <a:gd name="T55" fmla="*/ 84 h 909"/>
                <a:gd name="T56" fmla="*/ 1133 w 2273"/>
                <a:gd name="T57" fmla="*/ 103 h 909"/>
                <a:gd name="T58" fmla="*/ 1165 w 2273"/>
                <a:gd name="T59" fmla="*/ 116 h 909"/>
                <a:gd name="T60" fmla="*/ 1197 w 2273"/>
                <a:gd name="T61" fmla="*/ 135 h 909"/>
                <a:gd name="T62" fmla="*/ 1236 w 2273"/>
                <a:gd name="T63" fmla="*/ 154 h 909"/>
                <a:gd name="T64" fmla="*/ 1268 w 2273"/>
                <a:gd name="T65" fmla="*/ 180 h 909"/>
                <a:gd name="T66" fmla="*/ 1293 w 2273"/>
                <a:gd name="T67" fmla="*/ 199 h 909"/>
                <a:gd name="T68" fmla="*/ 1325 w 2273"/>
                <a:gd name="T69" fmla="*/ 218 h 909"/>
                <a:gd name="T70" fmla="*/ 1357 w 2273"/>
                <a:gd name="T71" fmla="*/ 244 h 909"/>
                <a:gd name="T72" fmla="*/ 1383 w 2273"/>
                <a:gd name="T73" fmla="*/ 263 h 909"/>
                <a:gd name="T74" fmla="*/ 1415 w 2273"/>
                <a:gd name="T75" fmla="*/ 288 h 909"/>
                <a:gd name="T76" fmla="*/ 1447 w 2273"/>
                <a:gd name="T77" fmla="*/ 314 h 909"/>
                <a:gd name="T78" fmla="*/ 1479 w 2273"/>
                <a:gd name="T79" fmla="*/ 346 h 909"/>
                <a:gd name="T80" fmla="*/ 1505 w 2273"/>
                <a:gd name="T81" fmla="*/ 372 h 909"/>
                <a:gd name="T82" fmla="*/ 1530 w 2273"/>
                <a:gd name="T83" fmla="*/ 404 h 909"/>
                <a:gd name="T84" fmla="*/ 1569 w 2273"/>
                <a:gd name="T85" fmla="*/ 442 h 909"/>
                <a:gd name="T86" fmla="*/ 1601 w 2273"/>
                <a:gd name="T87" fmla="*/ 480 h 909"/>
                <a:gd name="T88" fmla="*/ 1626 w 2273"/>
                <a:gd name="T89" fmla="*/ 519 h 909"/>
                <a:gd name="T90" fmla="*/ 1658 w 2273"/>
                <a:gd name="T91" fmla="*/ 557 h 909"/>
                <a:gd name="T92" fmla="*/ 1684 w 2273"/>
                <a:gd name="T93" fmla="*/ 602 h 909"/>
                <a:gd name="T94" fmla="*/ 1710 w 2273"/>
                <a:gd name="T95" fmla="*/ 647 h 909"/>
                <a:gd name="T96" fmla="*/ 1735 w 2273"/>
                <a:gd name="T97" fmla="*/ 698 h 909"/>
                <a:gd name="T98" fmla="*/ 1761 w 2273"/>
                <a:gd name="T99" fmla="*/ 749 h 909"/>
                <a:gd name="T100" fmla="*/ 1793 w 2273"/>
                <a:gd name="T101" fmla="*/ 813 h 909"/>
                <a:gd name="T102" fmla="*/ 1818 w 2273"/>
                <a:gd name="T103" fmla="*/ 884 h 909"/>
                <a:gd name="T104" fmla="*/ 1850 w 2273"/>
                <a:gd name="T105" fmla="*/ 909 h 909"/>
                <a:gd name="T106" fmla="*/ 1895 w 2273"/>
                <a:gd name="T107" fmla="*/ 909 h 909"/>
                <a:gd name="T108" fmla="*/ 1934 w 2273"/>
                <a:gd name="T109" fmla="*/ 909 h 909"/>
                <a:gd name="T110" fmla="*/ 1972 w 2273"/>
                <a:gd name="T111" fmla="*/ 909 h 909"/>
                <a:gd name="T112" fmla="*/ 2011 w 2273"/>
                <a:gd name="T113" fmla="*/ 909 h 909"/>
                <a:gd name="T114" fmla="*/ 2049 w 2273"/>
                <a:gd name="T115" fmla="*/ 909 h 909"/>
                <a:gd name="T116" fmla="*/ 2094 w 2273"/>
                <a:gd name="T117" fmla="*/ 909 h 909"/>
                <a:gd name="T118" fmla="*/ 2139 w 2273"/>
                <a:gd name="T119" fmla="*/ 909 h 909"/>
                <a:gd name="T120" fmla="*/ 2177 w 2273"/>
                <a:gd name="T121" fmla="*/ 909 h 909"/>
                <a:gd name="T122" fmla="*/ 2215 w 2273"/>
                <a:gd name="T123" fmla="*/ 909 h 909"/>
                <a:gd name="T124" fmla="*/ 2254 w 2273"/>
                <a:gd name="T125" fmla="*/ 909 h 90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3"/>
                <a:gd name="T190" fmla="*/ 0 h 909"/>
                <a:gd name="T191" fmla="*/ 2273 w 2273"/>
                <a:gd name="T192" fmla="*/ 909 h 90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3" h="909">
                  <a:moveTo>
                    <a:pt x="0" y="0"/>
                  </a:moveTo>
                  <a:lnTo>
                    <a:pt x="7" y="0"/>
                  </a:lnTo>
                  <a:lnTo>
                    <a:pt x="13" y="0"/>
                  </a:lnTo>
                  <a:lnTo>
                    <a:pt x="19" y="0"/>
                  </a:lnTo>
                  <a:lnTo>
                    <a:pt x="26" y="0"/>
                  </a:lnTo>
                  <a:lnTo>
                    <a:pt x="32" y="0"/>
                  </a:lnTo>
                  <a:lnTo>
                    <a:pt x="39" y="0"/>
                  </a:lnTo>
                  <a:lnTo>
                    <a:pt x="51" y="0"/>
                  </a:lnTo>
                  <a:lnTo>
                    <a:pt x="58" y="0"/>
                  </a:lnTo>
                  <a:lnTo>
                    <a:pt x="64" y="0"/>
                  </a:lnTo>
                  <a:lnTo>
                    <a:pt x="71" y="0"/>
                  </a:lnTo>
                  <a:lnTo>
                    <a:pt x="77" y="0"/>
                  </a:lnTo>
                  <a:lnTo>
                    <a:pt x="83" y="0"/>
                  </a:lnTo>
                  <a:lnTo>
                    <a:pt x="90" y="0"/>
                  </a:lnTo>
                  <a:lnTo>
                    <a:pt x="96" y="0"/>
                  </a:lnTo>
                  <a:lnTo>
                    <a:pt x="103" y="0"/>
                  </a:lnTo>
                  <a:lnTo>
                    <a:pt x="109" y="0"/>
                  </a:lnTo>
                  <a:lnTo>
                    <a:pt x="115" y="0"/>
                  </a:lnTo>
                  <a:lnTo>
                    <a:pt x="122" y="0"/>
                  </a:lnTo>
                  <a:lnTo>
                    <a:pt x="128" y="0"/>
                  </a:lnTo>
                  <a:lnTo>
                    <a:pt x="135" y="0"/>
                  </a:lnTo>
                  <a:lnTo>
                    <a:pt x="141" y="0"/>
                  </a:lnTo>
                  <a:lnTo>
                    <a:pt x="147" y="0"/>
                  </a:lnTo>
                  <a:lnTo>
                    <a:pt x="154" y="0"/>
                  </a:lnTo>
                  <a:lnTo>
                    <a:pt x="160" y="0"/>
                  </a:lnTo>
                  <a:lnTo>
                    <a:pt x="167" y="0"/>
                  </a:lnTo>
                  <a:lnTo>
                    <a:pt x="173" y="0"/>
                  </a:lnTo>
                  <a:lnTo>
                    <a:pt x="179" y="0"/>
                  </a:lnTo>
                  <a:lnTo>
                    <a:pt x="186" y="0"/>
                  </a:lnTo>
                  <a:lnTo>
                    <a:pt x="192" y="0"/>
                  </a:lnTo>
                  <a:lnTo>
                    <a:pt x="199" y="0"/>
                  </a:lnTo>
                  <a:lnTo>
                    <a:pt x="205" y="0"/>
                  </a:lnTo>
                  <a:lnTo>
                    <a:pt x="211" y="0"/>
                  </a:lnTo>
                  <a:lnTo>
                    <a:pt x="218" y="0"/>
                  </a:lnTo>
                  <a:lnTo>
                    <a:pt x="224" y="0"/>
                  </a:lnTo>
                  <a:lnTo>
                    <a:pt x="231" y="0"/>
                  </a:lnTo>
                  <a:lnTo>
                    <a:pt x="243" y="0"/>
                  </a:lnTo>
                  <a:lnTo>
                    <a:pt x="250" y="0"/>
                  </a:lnTo>
                  <a:lnTo>
                    <a:pt x="256" y="0"/>
                  </a:lnTo>
                  <a:lnTo>
                    <a:pt x="263" y="0"/>
                  </a:lnTo>
                  <a:lnTo>
                    <a:pt x="269" y="0"/>
                  </a:lnTo>
                  <a:lnTo>
                    <a:pt x="275" y="0"/>
                  </a:lnTo>
                  <a:lnTo>
                    <a:pt x="282" y="0"/>
                  </a:lnTo>
                  <a:lnTo>
                    <a:pt x="288" y="0"/>
                  </a:lnTo>
                  <a:lnTo>
                    <a:pt x="295" y="0"/>
                  </a:lnTo>
                  <a:lnTo>
                    <a:pt x="301" y="0"/>
                  </a:lnTo>
                  <a:lnTo>
                    <a:pt x="308" y="0"/>
                  </a:lnTo>
                  <a:lnTo>
                    <a:pt x="314" y="0"/>
                  </a:lnTo>
                  <a:lnTo>
                    <a:pt x="327" y="0"/>
                  </a:lnTo>
                  <a:lnTo>
                    <a:pt x="333" y="0"/>
                  </a:lnTo>
                  <a:lnTo>
                    <a:pt x="340" y="0"/>
                  </a:lnTo>
                  <a:lnTo>
                    <a:pt x="346" y="0"/>
                  </a:lnTo>
                  <a:lnTo>
                    <a:pt x="352" y="0"/>
                  </a:lnTo>
                  <a:lnTo>
                    <a:pt x="359" y="0"/>
                  </a:lnTo>
                  <a:lnTo>
                    <a:pt x="365" y="0"/>
                  </a:lnTo>
                  <a:lnTo>
                    <a:pt x="372" y="0"/>
                  </a:lnTo>
                  <a:lnTo>
                    <a:pt x="384" y="0"/>
                  </a:lnTo>
                  <a:lnTo>
                    <a:pt x="391" y="0"/>
                  </a:lnTo>
                  <a:lnTo>
                    <a:pt x="397" y="0"/>
                  </a:lnTo>
                  <a:lnTo>
                    <a:pt x="404" y="0"/>
                  </a:lnTo>
                  <a:lnTo>
                    <a:pt x="410" y="0"/>
                  </a:lnTo>
                  <a:lnTo>
                    <a:pt x="416" y="0"/>
                  </a:lnTo>
                  <a:lnTo>
                    <a:pt x="423" y="0"/>
                  </a:lnTo>
                  <a:lnTo>
                    <a:pt x="429" y="0"/>
                  </a:lnTo>
                  <a:lnTo>
                    <a:pt x="436" y="0"/>
                  </a:lnTo>
                  <a:lnTo>
                    <a:pt x="442" y="0"/>
                  </a:lnTo>
                  <a:lnTo>
                    <a:pt x="448" y="0"/>
                  </a:lnTo>
                  <a:lnTo>
                    <a:pt x="455" y="0"/>
                  </a:lnTo>
                  <a:lnTo>
                    <a:pt x="461" y="0"/>
                  </a:lnTo>
                  <a:lnTo>
                    <a:pt x="468" y="0"/>
                  </a:lnTo>
                  <a:lnTo>
                    <a:pt x="474" y="0"/>
                  </a:lnTo>
                  <a:lnTo>
                    <a:pt x="480" y="0"/>
                  </a:lnTo>
                  <a:lnTo>
                    <a:pt x="487" y="0"/>
                  </a:lnTo>
                  <a:lnTo>
                    <a:pt x="493" y="0"/>
                  </a:lnTo>
                  <a:lnTo>
                    <a:pt x="500" y="0"/>
                  </a:lnTo>
                  <a:lnTo>
                    <a:pt x="506" y="0"/>
                  </a:lnTo>
                  <a:lnTo>
                    <a:pt x="512" y="0"/>
                  </a:lnTo>
                  <a:lnTo>
                    <a:pt x="519" y="0"/>
                  </a:lnTo>
                  <a:lnTo>
                    <a:pt x="525" y="0"/>
                  </a:lnTo>
                  <a:lnTo>
                    <a:pt x="532" y="0"/>
                  </a:lnTo>
                  <a:lnTo>
                    <a:pt x="538" y="0"/>
                  </a:lnTo>
                  <a:lnTo>
                    <a:pt x="544" y="0"/>
                  </a:lnTo>
                  <a:lnTo>
                    <a:pt x="551" y="0"/>
                  </a:lnTo>
                  <a:lnTo>
                    <a:pt x="557" y="0"/>
                  </a:lnTo>
                  <a:lnTo>
                    <a:pt x="564" y="0"/>
                  </a:lnTo>
                  <a:lnTo>
                    <a:pt x="576" y="0"/>
                  </a:lnTo>
                  <a:lnTo>
                    <a:pt x="583" y="0"/>
                  </a:lnTo>
                  <a:lnTo>
                    <a:pt x="589" y="0"/>
                  </a:lnTo>
                  <a:lnTo>
                    <a:pt x="596" y="0"/>
                  </a:lnTo>
                  <a:lnTo>
                    <a:pt x="602" y="0"/>
                  </a:lnTo>
                  <a:lnTo>
                    <a:pt x="608" y="0"/>
                  </a:lnTo>
                  <a:lnTo>
                    <a:pt x="615" y="0"/>
                  </a:lnTo>
                  <a:lnTo>
                    <a:pt x="621" y="0"/>
                  </a:lnTo>
                  <a:lnTo>
                    <a:pt x="628" y="0"/>
                  </a:lnTo>
                  <a:lnTo>
                    <a:pt x="634" y="0"/>
                  </a:lnTo>
                  <a:lnTo>
                    <a:pt x="640" y="0"/>
                  </a:lnTo>
                  <a:lnTo>
                    <a:pt x="647" y="0"/>
                  </a:lnTo>
                  <a:lnTo>
                    <a:pt x="660" y="0"/>
                  </a:lnTo>
                  <a:lnTo>
                    <a:pt x="666" y="0"/>
                  </a:lnTo>
                  <a:lnTo>
                    <a:pt x="672" y="0"/>
                  </a:lnTo>
                  <a:lnTo>
                    <a:pt x="679" y="0"/>
                  </a:lnTo>
                  <a:lnTo>
                    <a:pt x="685" y="0"/>
                  </a:lnTo>
                  <a:lnTo>
                    <a:pt x="692" y="0"/>
                  </a:lnTo>
                  <a:lnTo>
                    <a:pt x="698" y="0"/>
                  </a:lnTo>
                  <a:lnTo>
                    <a:pt x="704" y="0"/>
                  </a:lnTo>
                  <a:lnTo>
                    <a:pt x="711" y="0"/>
                  </a:lnTo>
                  <a:lnTo>
                    <a:pt x="717" y="0"/>
                  </a:lnTo>
                  <a:lnTo>
                    <a:pt x="724" y="0"/>
                  </a:lnTo>
                  <a:lnTo>
                    <a:pt x="730" y="0"/>
                  </a:lnTo>
                  <a:lnTo>
                    <a:pt x="736" y="0"/>
                  </a:lnTo>
                  <a:lnTo>
                    <a:pt x="743" y="0"/>
                  </a:lnTo>
                  <a:lnTo>
                    <a:pt x="749" y="0"/>
                  </a:lnTo>
                  <a:lnTo>
                    <a:pt x="756" y="0"/>
                  </a:lnTo>
                  <a:lnTo>
                    <a:pt x="762" y="0"/>
                  </a:lnTo>
                  <a:lnTo>
                    <a:pt x="768" y="0"/>
                  </a:lnTo>
                  <a:lnTo>
                    <a:pt x="775" y="0"/>
                  </a:lnTo>
                  <a:lnTo>
                    <a:pt x="781" y="0"/>
                  </a:lnTo>
                  <a:lnTo>
                    <a:pt x="788" y="0"/>
                  </a:lnTo>
                  <a:lnTo>
                    <a:pt x="794" y="0"/>
                  </a:lnTo>
                  <a:lnTo>
                    <a:pt x="800" y="0"/>
                  </a:lnTo>
                  <a:lnTo>
                    <a:pt x="807" y="0"/>
                  </a:lnTo>
                  <a:lnTo>
                    <a:pt x="813" y="0"/>
                  </a:lnTo>
                  <a:lnTo>
                    <a:pt x="820" y="0"/>
                  </a:lnTo>
                  <a:lnTo>
                    <a:pt x="826" y="0"/>
                  </a:lnTo>
                  <a:lnTo>
                    <a:pt x="832" y="0"/>
                  </a:lnTo>
                  <a:lnTo>
                    <a:pt x="839" y="0"/>
                  </a:lnTo>
                  <a:lnTo>
                    <a:pt x="852" y="0"/>
                  </a:lnTo>
                  <a:lnTo>
                    <a:pt x="858" y="0"/>
                  </a:lnTo>
                  <a:lnTo>
                    <a:pt x="865" y="0"/>
                  </a:lnTo>
                  <a:lnTo>
                    <a:pt x="871" y="0"/>
                  </a:lnTo>
                  <a:lnTo>
                    <a:pt x="877" y="0"/>
                  </a:lnTo>
                  <a:lnTo>
                    <a:pt x="884" y="0"/>
                  </a:lnTo>
                  <a:lnTo>
                    <a:pt x="890" y="0"/>
                  </a:lnTo>
                  <a:lnTo>
                    <a:pt x="897" y="0"/>
                  </a:lnTo>
                  <a:lnTo>
                    <a:pt x="909" y="0"/>
                  </a:lnTo>
                  <a:lnTo>
                    <a:pt x="916" y="0"/>
                  </a:lnTo>
                  <a:lnTo>
                    <a:pt x="922" y="0"/>
                  </a:lnTo>
                  <a:lnTo>
                    <a:pt x="922" y="7"/>
                  </a:lnTo>
                  <a:lnTo>
                    <a:pt x="935" y="7"/>
                  </a:lnTo>
                  <a:lnTo>
                    <a:pt x="941" y="13"/>
                  </a:lnTo>
                  <a:lnTo>
                    <a:pt x="948" y="13"/>
                  </a:lnTo>
                  <a:lnTo>
                    <a:pt x="954" y="20"/>
                  </a:lnTo>
                  <a:lnTo>
                    <a:pt x="961" y="20"/>
                  </a:lnTo>
                  <a:lnTo>
                    <a:pt x="967" y="20"/>
                  </a:lnTo>
                  <a:lnTo>
                    <a:pt x="973" y="20"/>
                  </a:lnTo>
                  <a:lnTo>
                    <a:pt x="973" y="26"/>
                  </a:lnTo>
                  <a:lnTo>
                    <a:pt x="980" y="26"/>
                  </a:lnTo>
                  <a:lnTo>
                    <a:pt x="986" y="26"/>
                  </a:lnTo>
                  <a:lnTo>
                    <a:pt x="993" y="32"/>
                  </a:lnTo>
                  <a:lnTo>
                    <a:pt x="999" y="32"/>
                  </a:lnTo>
                  <a:lnTo>
                    <a:pt x="999" y="39"/>
                  </a:lnTo>
                  <a:lnTo>
                    <a:pt x="1005" y="39"/>
                  </a:lnTo>
                  <a:lnTo>
                    <a:pt x="1012" y="39"/>
                  </a:lnTo>
                  <a:lnTo>
                    <a:pt x="1018" y="45"/>
                  </a:lnTo>
                  <a:lnTo>
                    <a:pt x="1025" y="45"/>
                  </a:lnTo>
                  <a:lnTo>
                    <a:pt x="1031" y="52"/>
                  </a:lnTo>
                  <a:lnTo>
                    <a:pt x="1037" y="52"/>
                  </a:lnTo>
                  <a:lnTo>
                    <a:pt x="1044" y="58"/>
                  </a:lnTo>
                  <a:lnTo>
                    <a:pt x="1050" y="58"/>
                  </a:lnTo>
                  <a:lnTo>
                    <a:pt x="1057" y="58"/>
                  </a:lnTo>
                  <a:lnTo>
                    <a:pt x="1057" y="64"/>
                  </a:lnTo>
                  <a:lnTo>
                    <a:pt x="1063" y="64"/>
                  </a:lnTo>
                  <a:lnTo>
                    <a:pt x="1069" y="64"/>
                  </a:lnTo>
                  <a:lnTo>
                    <a:pt x="1076" y="71"/>
                  </a:lnTo>
                  <a:lnTo>
                    <a:pt x="1082" y="77"/>
                  </a:lnTo>
                  <a:lnTo>
                    <a:pt x="1089" y="77"/>
                  </a:lnTo>
                  <a:lnTo>
                    <a:pt x="1095" y="84"/>
                  </a:lnTo>
                  <a:lnTo>
                    <a:pt x="1101" y="84"/>
                  </a:lnTo>
                  <a:lnTo>
                    <a:pt x="1108" y="84"/>
                  </a:lnTo>
                  <a:lnTo>
                    <a:pt x="1108" y="90"/>
                  </a:lnTo>
                  <a:lnTo>
                    <a:pt x="1114" y="90"/>
                  </a:lnTo>
                  <a:lnTo>
                    <a:pt x="1121" y="96"/>
                  </a:lnTo>
                  <a:lnTo>
                    <a:pt x="1127" y="96"/>
                  </a:lnTo>
                  <a:lnTo>
                    <a:pt x="1133" y="103"/>
                  </a:lnTo>
                  <a:lnTo>
                    <a:pt x="1140" y="103"/>
                  </a:lnTo>
                  <a:lnTo>
                    <a:pt x="1146" y="103"/>
                  </a:lnTo>
                  <a:lnTo>
                    <a:pt x="1146" y="109"/>
                  </a:lnTo>
                  <a:lnTo>
                    <a:pt x="1153" y="109"/>
                  </a:lnTo>
                  <a:lnTo>
                    <a:pt x="1159" y="116"/>
                  </a:lnTo>
                  <a:lnTo>
                    <a:pt x="1165" y="116"/>
                  </a:lnTo>
                  <a:lnTo>
                    <a:pt x="1172" y="122"/>
                  </a:lnTo>
                  <a:lnTo>
                    <a:pt x="1185" y="122"/>
                  </a:lnTo>
                  <a:lnTo>
                    <a:pt x="1185" y="128"/>
                  </a:lnTo>
                  <a:lnTo>
                    <a:pt x="1191" y="128"/>
                  </a:lnTo>
                  <a:lnTo>
                    <a:pt x="1191" y="135"/>
                  </a:lnTo>
                  <a:lnTo>
                    <a:pt x="1197" y="135"/>
                  </a:lnTo>
                  <a:lnTo>
                    <a:pt x="1204" y="141"/>
                  </a:lnTo>
                  <a:lnTo>
                    <a:pt x="1210" y="141"/>
                  </a:lnTo>
                  <a:lnTo>
                    <a:pt x="1217" y="148"/>
                  </a:lnTo>
                  <a:lnTo>
                    <a:pt x="1223" y="154"/>
                  </a:lnTo>
                  <a:lnTo>
                    <a:pt x="1229" y="154"/>
                  </a:lnTo>
                  <a:lnTo>
                    <a:pt x="1236" y="154"/>
                  </a:lnTo>
                  <a:lnTo>
                    <a:pt x="1236" y="160"/>
                  </a:lnTo>
                  <a:lnTo>
                    <a:pt x="1242" y="160"/>
                  </a:lnTo>
                  <a:lnTo>
                    <a:pt x="1249" y="167"/>
                  </a:lnTo>
                  <a:lnTo>
                    <a:pt x="1255" y="173"/>
                  </a:lnTo>
                  <a:lnTo>
                    <a:pt x="1268" y="173"/>
                  </a:lnTo>
                  <a:lnTo>
                    <a:pt x="1268" y="180"/>
                  </a:lnTo>
                  <a:lnTo>
                    <a:pt x="1274" y="180"/>
                  </a:lnTo>
                  <a:lnTo>
                    <a:pt x="1274" y="186"/>
                  </a:lnTo>
                  <a:lnTo>
                    <a:pt x="1281" y="186"/>
                  </a:lnTo>
                  <a:lnTo>
                    <a:pt x="1287" y="192"/>
                  </a:lnTo>
                  <a:lnTo>
                    <a:pt x="1293" y="192"/>
                  </a:lnTo>
                  <a:lnTo>
                    <a:pt x="1293" y="199"/>
                  </a:lnTo>
                  <a:lnTo>
                    <a:pt x="1300" y="199"/>
                  </a:lnTo>
                  <a:lnTo>
                    <a:pt x="1306" y="205"/>
                  </a:lnTo>
                  <a:lnTo>
                    <a:pt x="1313" y="205"/>
                  </a:lnTo>
                  <a:lnTo>
                    <a:pt x="1319" y="212"/>
                  </a:lnTo>
                  <a:lnTo>
                    <a:pt x="1325" y="212"/>
                  </a:lnTo>
                  <a:lnTo>
                    <a:pt x="1325" y="218"/>
                  </a:lnTo>
                  <a:lnTo>
                    <a:pt x="1332" y="224"/>
                  </a:lnTo>
                  <a:lnTo>
                    <a:pt x="1338" y="231"/>
                  </a:lnTo>
                  <a:lnTo>
                    <a:pt x="1345" y="231"/>
                  </a:lnTo>
                  <a:lnTo>
                    <a:pt x="1351" y="231"/>
                  </a:lnTo>
                  <a:lnTo>
                    <a:pt x="1351" y="237"/>
                  </a:lnTo>
                  <a:lnTo>
                    <a:pt x="1357" y="244"/>
                  </a:lnTo>
                  <a:lnTo>
                    <a:pt x="1364" y="244"/>
                  </a:lnTo>
                  <a:lnTo>
                    <a:pt x="1364" y="250"/>
                  </a:lnTo>
                  <a:lnTo>
                    <a:pt x="1370" y="250"/>
                  </a:lnTo>
                  <a:lnTo>
                    <a:pt x="1377" y="256"/>
                  </a:lnTo>
                  <a:lnTo>
                    <a:pt x="1383" y="256"/>
                  </a:lnTo>
                  <a:lnTo>
                    <a:pt x="1383" y="263"/>
                  </a:lnTo>
                  <a:lnTo>
                    <a:pt x="1389" y="263"/>
                  </a:lnTo>
                  <a:lnTo>
                    <a:pt x="1389" y="269"/>
                  </a:lnTo>
                  <a:lnTo>
                    <a:pt x="1396" y="269"/>
                  </a:lnTo>
                  <a:lnTo>
                    <a:pt x="1402" y="276"/>
                  </a:lnTo>
                  <a:lnTo>
                    <a:pt x="1409" y="282"/>
                  </a:lnTo>
                  <a:lnTo>
                    <a:pt x="1415" y="288"/>
                  </a:lnTo>
                  <a:lnTo>
                    <a:pt x="1422" y="295"/>
                  </a:lnTo>
                  <a:lnTo>
                    <a:pt x="1428" y="295"/>
                  </a:lnTo>
                  <a:lnTo>
                    <a:pt x="1434" y="301"/>
                  </a:lnTo>
                  <a:lnTo>
                    <a:pt x="1441" y="308"/>
                  </a:lnTo>
                  <a:lnTo>
                    <a:pt x="1441" y="314"/>
                  </a:lnTo>
                  <a:lnTo>
                    <a:pt x="1447" y="314"/>
                  </a:lnTo>
                  <a:lnTo>
                    <a:pt x="1447" y="320"/>
                  </a:lnTo>
                  <a:lnTo>
                    <a:pt x="1460" y="320"/>
                  </a:lnTo>
                  <a:lnTo>
                    <a:pt x="1460" y="327"/>
                  </a:lnTo>
                  <a:lnTo>
                    <a:pt x="1466" y="333"/>
                  </a:lnTo>
                  <a:lnTo>
                    <a:pt x="1473" y="340"/>
                  </a:lnTo>
                  <a:lnTo>
                    <a:pt x="1479" y="346"/>
                  </a:lnTo>
                  <a:lnTo>
                    <a:pt x="1486" y="346"/>
                  </a:lnTo>
                  <a:lnTo>
                    <a:pt x="1486" y="352"/>
                  </a:lnTo>
                  <a:lnTo>
                    <a:pt x="1492" y="359"/>
                  </a:lnTo>
                  <a:lnTo>
                    <a:pt x="1498" y="359"/>
                  </a:lnTo>
                  <a:lnTo>
                    <a:pt x="1498" y="365"/>
                  </a:lnTo>
                  <a:lnTo>
                    <a:pt x="1505" y="372"/>
                  </a:lnTo>
                  <a:lnTo>
                    <a:pt x="1505" y="378"/>
                  </a:lnTo>
                  <a:lnTo>
                    <a:pt x="1518" y="378"/>
                  </a:lnTo>
                  <a:lnTo>
                    <a:pt x="1518" y="384"/>
                  </a:lnTo>
                  <a:lnTo>
                    <a:pt x="1524" y="391"/>
                  </a:lnTo>
                  <a:lnTo>
                    <a:pt x="1530" y="397"/>
                  </a:lnTo>
                  <a:lnTo>
                    <a:pt x="1530" y="404"/>
                  </a:lnTo>
                  <a:lnTo>
                    <a:pt x="1543" y="410"/>
                  </a:lnTo>
                  <a:lnTo>
                    <a:pt x="1550" y="416"/>
                  </a:lnTo>
                  <a:lnTo>
                    <a:pt x="1550" y="423"/>
                  </a:lnTo>
                  <a:lnTo>
                    <a:pt x="1556" y="429"/>
                  </a:lnTo>
                  <a:lnTo>
                    <a:pt x="1562" y="436"/>
                  </a:lnTo>
                  <a:lnTo>
                    <a:pt x="1569" y="442"/>
                  </a:lnTo>
                  <a:lnTo>
                    <a:pt x="1575" y="448"/>
                  </a:lnTo>
                  <a:lnTo>
                    <a:pt x="1582" y="455"/>
                  </a:lnTo>
                  <a:lnTo>
                    <a:pt x="1582" y="461"/>
                  </a:lnTo>
                  <a:lnTo>
                    <a:pt x="1588" y="468"/>
                  </a:lnTo>
                  <a:lnTo>
                    <a:pt x="1594" y="474"/>
                  </a:lnTo>
                  <a:lnTo>
                    <a:pt x="1601" y="480"/>
                  </a:lnTo>
                  <a:lnTo>
                    <a:pt x="1607" y="487"/>
                  </a:lnTo>
                  <a:lnTo>
                    <a:pt x="1607" y="493"/>
                  </a:lnTo>
                  <a:lnTo>
                    <a:pt x="1614" y="500"/>
                  </a:lnTo>
                  <a:lnTo>
                    <a:pt x="1620" y="506"/>
                  </a:lnTo>
                  <a:lnTo>
                    <a:pt x="1626" y="512"/>
                  </a:lnTo>
                  <a:lnTo>
                    <a:pt x="1626" y="519"/>
                  </a:lnTo>
                  <a:lnTo>
                    <a:pt x="1633" y="525"/>
                  </a:lnTo>
                  <a:lnTo>
                    <a:pt x="1639" y="532"/>
                  </a:lnTo>
                  <a:lnTo>
                    <a:pt x="1639" y="538"/>
                  </a:lnTo>
                  <a:lnTo>
                    <a:pt x="1646" y="544"/>
                  </a:lnTo>
                  <a:lnTo>
                    <a:pt x="1652" y="551"/>
                  </a:lnTo>
                  <a:lnTo>
                    <a:pt x="1658" y="557"/>
                  </a:lnTo>
                  <a:lnTo>
                    <a:pt x="1658" y="564"/>
                  </a:lnTo>
                  <a:lnTo>
                    <a:pt x="1665" y="570"/>
                  </a:lnTo>
                  <a:lnTo>
                    <a:pt x="1665" y="576"/>
                  </a:lnTo>
                  <a:lnTo>
                    <a:pt x="1671" y="589"/>
                  </a:lnTo>
                  <a:lnTo>
                    <a:pt x="1678" y="589"/>
                  </a:lnTo>
                  <a:lnTo>
                    <a:pt x="1684" y="602"/>
                  </a:lnTo>
                  <a:lnTo>
                    <a:pt x="1684" y="608"/>
                  </a:lnTo>
                  <a:lnTo>
                    <a:pt x="1690" y="615"/>
                  </a:lnTo>
                  <a:lnTo>
                    <a:pt x="1697" y="621"/>
                  </a:lnTo>
                  <a:lnTo>
                    <a:pt x="1697" y="634"/>
                  </a:lnTo>
                  <a:lnTo>
                    <a:pt x="1703" y="641"/>
                  </a:lnTo>
                  <a:lnTo>
                    <a:pt x="1710" y="647"/>
                  </a:lnTo>
                  <a:lnTo>
                    <a:pt x="1716" y="653"/>
                  </a:lnTo>
                  <a:lnTo>
                    <a:pt x="1716" y="660"/>
                  </a:lnTo>
                  <a:lnTo>
                    <a:pt x="1722" y="673"/>
                  </a:lnTo>
                  <a:lnTo>
                    <a:pt x="1722" y="679"/>
                  </a:lnTo>
                  <a:lnTo>
                    <a:pt x="1735" y="685"/>
                  </a:lnTo>
                  <a:lnTo>
                    <a:pt x="1735" y="698"/>
                  </a:lnTo>
                  <a:lnTo>
                    <a:pt x="1742" y="705"/>
                  </a:lnTo>
                  <a:lnTo>
                    <a:pt x="1742" y="717"/>
                  </a:lnTo>
                  <a:lnTo>
                    <a:pt x="1748" y="724"/>
                  </a:lnTo>
                  <a:lnTo>
                    <a:pt x="1754" y="737"/>
                  </a:lnTo>
                  <a:lnTo>
                    <a:pt x="1754" y="743"/>
                  </a:lnTo>
                  <a:lnTo>
                    <a:pt x="1761" y="749"/>
                  </a:lnTo>
                  <a:lnTo>
                    <a:pt x="1767" y="762"/>
                  </a:lnTo>
                  <a:lnTo>
                    <a:pt x="1774" y="775"/>
                  </a:lnTo>
                  <a:lnTo>
                    <a:pt x="1774" y="781"/>
                  </a:lnTo>
                  <a:lnTo>
                    <a:pt x="1780" y="794"/>
                  </a:lnTo>
                  <a:lnTo>
                    <a:pt x="1780" y="801"/>
                  </a:lnTo>
                  <a:lnTo>
                    <a:pt x="1793" y="813"/>
                  </a:lnTo>
                  <a:lnTo>
                    <a:pt x="1793" y="820"/>
                  </a:lnTo>
                  <a:lnTo>
                    <a:pt x="1799" y="833"/>
                  </a:lnTo>
                  <a:lnTo>
                    <a:pt x="1799" y="845"/>
                  </a:lnTo>
                  <a:lnTo>
                    <a:pt x="1806" y="858"/>
                  </a:lnTo>
                  <a:lnTo>
                    <a:pt x="1812" y="871"/>
                  </a:lnTo>
                  <a:lnTo>
                    <a:pt x="1818" y="884"/>
                  </a:lnTo>
                  <a:lnTo>
                    <a:pt x="1818" y="890"/>
                  </a:lnTo>
                  <a:lnTo>
                    <a:pt x="1825" y="903"/>
                  </a:lnTo>
                  <a:lnTo>
                    <a:pt x="1831" y="909"/>
                  </a:lnTo>
                  <a:lnTo>
                    <a:pt x="1838" y="909"/>
                  </a:lnTo>
                  <a:lnTo>
                    <a:pt x="1844" y="909"/>
                  </a:lnTo>
                  <a:lnTo>
                    <a:pt x="1850" y="909"/>
                  </a:lnTo>
                  <a:lnTo>
                    <a:pt x="1857" y="909"/>
                  </a:lnTo>
                  <a:lnTo>
                    <a:pt x="1863" y="909"/>
                  </a:lnTo>
                  <a:lnTo>
                    <a:pt x="1876" y="909"/>
                  </a:lnTo>
                  <a:lnTo>
                    <a:pt x="1882" y="909"/>
                  </a:lnTo>
                  <a:lnTo>
                    <a:pt x="1889" y="909"/>
                  </a:lnTo>
                  <a:lnTo>
                    <a:pt x="1895" y="909"/>
                  </a:lnTo>
                  <a:lnTo>
                    <a:pt x="1902" y="909"/>
                  </a:lnTo>
                  <a:lnTo>
                    <a:pt x="1908" y="909"/>
                  </a:lnTo>
                  <a:lnTo>
                    <a:pt x="1914" y="909"/>
                  </a:lnTo>
                  <a:lnTo>
                    <a:pt x="1921" y="909"/>
                  </a:lnTo>
                  <a:lnTo>
                    <a:pt x="1927" y="909"/>
                  </a:lnTo>
                  <a:lnTo>
                    <a:pt x="1934" y="909"/>
                  </a:lnTo>
                  <a:lnTo>
                    <a:pt x="1940" y="909"/>
                  </a:lnTo>
                  <a:lnTo>
                    <a:pt x="1946" y="909"/>
                  </a:lnTo>
                  <a:lnTo>
                    <a:pt x="1953" y="909"/>
                  </a:lnTo>
                  <a:lnTo>
                    <a:pt x="1959" y="909"/>
                  </a:lnTo>
                  <a:lnTo>
                    <a:pt x="1966" y="909"/>
                  </a:lnTo>
                  <a:lnTo>
                    <a:pt x="1972" y="909"/>
                  </a:lnTo>
                  <a:lnTo>
                    <a:pt x="1979" y="909"/>
                  </a:lnTo>
                  <a:lnTo>
                    <a:pt x="1985" y="909"/>
                  </a:lnTo>
                  <a:lnTo>
                    <a:pt x="1991" y="909"/>
                  </a:lnTo>
                  <a:lnTo>
                    <a:pt x="1998" y="909"/>
                  </a:lnTo>
                  <a:lnTo>
                    <a:pt x="2004" y="909"/>
                  </a:lnTo>
                  <a:lnTo>
                    <a:pt x="2011" y="909"/>
                  </a:lnTo>
                  <a:lnTo>
                    <a:pt x="2017" y="909"/>
                  </a:lnTo>
                  <a:lnTo>
                    <a:pt x="2023" y="909"/>
                  </a:lnTo>
                  <a:lnTo>
                    <a:pt x="2030" y="909"/>
                  </a:lnTo>
                  <a:lnTo>
                    <a:pt x="2036" y="909"/>
                  </a:lnTo>
                  <a:lnTo>
                    <a:pt x="2043" y="909"/>
                  </a:lnTo>
                  <a:lnTo>
                    <a:pt x="2049" y="909"/>
                  </a:lnTo>
                  <a:lnTo>
                    <a:pt x="2055" y="909"/>
                  </a:lnTo>
                  <a:lnTo>
                    <a:pt x="2068" y="909"/>
                  </a:lnTo>
                  <a:lnTo>
                    <a:pt x="2075" y="909"/>
                  </a:lnTo>
                  <a:lnTo>
                    <a:pt x="2081" y="909"/>
                  </a:lnTo>
                  <a:lnTo>
                    <a:pt x="2087" y="909"/>
                  </a:lnTo>
                  <a:lnTo>
                    <a:pt x="2094" y="909"/>
                  </a:lnTo>
                  <a:lnTo>
                    <a:pt x="2100" y="909"/>
                  </a:lnTo>
                  <a:lnTo>
                    <a:pt x="2107" y="909"/>
                  </a:lnTo>
                  <a:lnTo>
                    <a:pt x="2113" y="909"/>
                  </a:lnTo>
                  <a:lnTo>
                    <a:pt x="2126" y="909"/>
                  </a:lnTo>
                  <a:lnTo>
                    <a:pt x="2132" y="909"/>
                  </a:lnTo>
                  <a:lnTo>
                    <a:pt x="2139" y="909"/>
                  </a:lnTo>
                  <a:lnTo>
                    <a:pt x="2145" y="909"/>
                  </a:lnTo>
                  <a:lnTo>
                    <a:pt x="2151" y="909"/>
                  </a:lnTo>
                  <a:lnTo>
                    <a:pt x="2158" y="909"/>
                  </a:lnTo>
                  <a:lnTo>
                    <a:pt x="2164" y="909"/>
                  </a:lnTo>
                  <a:lnTo>
                    <a:pt x="2171" y="909"/>
                  </a:lnTo>
                  <a:lnTo>
                    <a:pt x="2177" y="909"/>
                  </a:lnTo>
                  <a:lnTo>
                    <a:pt x="2183" y="909"/>
                  </a:lnTo>
                  <a:lnTo>
                    <a:pt x="2190" y="909"/>
                  </a:lnTo>
                  <a:lnTo>
                    <a:pt x="2196" y="909"/>
                  </a:lnTo>
                  <a:lnTo>
                    <a:pt x="2203" y="909"/>
                  </a:lnTo>
                  <a:lnTo>
                    <a:pt x="2209" y="909"/>
                  </a:lnTo>
                  <a:lnTo>
                    <a:pt x="2215" y="909"/>
                  </a:lnTo>
                  <a:lnTo>
                    <a:pt x="2222" y="909"/>
                  </a:lnTo>
                  <a:lnTo>
                    <a:pt x="2228" y="909"/>
                  </a:lnTo>
                  <a:lnTo>
                    <a:pt x="2235" y="909"/>
                  </a:lnTo>
                  <a:lnTo>
                    <a:pt x="2241" y="909"/>
                  </a:lnTo>
                  <a:lnTo>
                    <a:pt x="2247" y="909"/>
                  </a:lnTo>
                  <a:lnTo>
                    <a:pt x="2254" y="909"/>
                  </a:lnTo>
                  <a:lnTo>
                    <a:pt x="2260" y="909"/>
                  </a:lnTo>
                  <a:lnTo>
                    <a:pt x="2267" y="909"/>
                  </a:lnTo>
                  <a:lnTo>
                    <a:pt x="2273" y="909"/>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9" name="未知">
              <a:extLst>
                <a:ext uri="{FF2B5EF4-FFF2-40B4-BE49-F238E27FC236}">
                  <a16:creationId xmlns:a16="http://schemas.microsoft.com/office/drawing/2014/main" id="{8DD558F2-83C6-4A58-A6E8-960BE1DB7E10}"/>
                </a:ext>
              </a:extLst>
            </p:cNvPr>
            <p:cNvSpPr>
              <a:spLocks/>
            </p:cNvSpPr>
            <p:nvPr/>
          </p:nvSpPr>
          <p:spPr bwMode="auto">
            <a:xfrm>
              <a:off x="1595" y="41"/>
              <a:ext cx="2036" cy="1818"/>
            </a:xfrm>
            <a:custGeom>
              <a:avLst/>
              <a:gdLst>
                <a:gd name="T0" fmla="*/ 38 w 2036"/>
                <a:gd name="T1" fmla="*/ 1812 h 1818"/>
                <a:gd name="T2" fmla="*/ 83 w 2036"/>
                <a:gd name="T3" fmla="*/ 1799 h 1818"/>
                <a:gd name="T4" fmla="*/ 128 w 2036"/>
                <a:gd name="T5" fmla="*/ 1792 h 1818"/>
                <a:gd name="T6" fmla="*/ 172 w 2036"/>
                <a:gd name="T7" fmla="*/ 1786 h 1818"/>
                <a:gd name="T8" fmla="*/ 217 w 2036"/>
                <a:gd name="T9" fmla="*/ 1773 h 1818"/>
                <a:gd name="T10" fmla="*/ 262 w 2036"/>
                <a:gd name="T11" fmla="*/ 1767 h 1818"/>
                <a:gd name="T12" fmla="*/ 307 w 2036"/>
                <a:gd name="T13" fmla="*/ 1760 h 1818"/>
                <a:gd name="T14" fmla="*/ 352 w 2036"/>
                <a:gd name="T15" fmla="*/ 1748 h 1818"/>
                <a:gd name="T16" fmla="*/ 390 w 2036"/>
                <a:gd name="T17" fmla="*/ 1735 h 1818"/>
                <a:gd name="T18" fmla="*/ 429 w 2036"/>
                <a:gd name="T19" fmla="*/ 1728 h 1818"/>
                <a:gd name="T20" fmla="*/ 467 w 2036"/>
                <a:gd name="T21" fmla="*/ 1716 h 1818"/>
                <a:gd name="T22" fmla="*/ 512 w 2036"/>
                <a:gd name="T23" fmla="*/ 1709 h 1818"/>
                <a:gd name="T24" fmla="*/ 557 w 2036"/>
                <a:gd name="T25" fmla="*/ 1703 h 1818"/>
                <a:gd name="T26" fmla="*/ 595 w 2036"/>
                <a:gd name="T27" fmla="*/ 1690 h 1818"/>
                <a:gd name="T28" fmla="*/ 640 w 2036"/>
                <a:gd name="T29" fmla="*/ 1677 h 1818"/>
                <a:gd name="T30" fmla="*/ 685 w 2036"/>
                <a:gd name="T31" fmla="*/ 1671 h 1818"/>
                <a:gd name="T32" fmla="*/ 729 w 2036"/>
                <a:gd name="T33" fmla="*/ 1658 h 1818"/>
                <a:gd name="T34" fmla="*/ 768 w 2036"/>
                <a:gd name="T35" fmla="*/ 1651 h 1818"/>
                <a:gd name="T36" fmla="*/ 819 w 2036"/>
                <a:gd name="T37" fmla="*/ 1639 h 1818"/>
                <a:gd name="T38" fmla="*/ 851 w 2036"/>
                <a:gd name="T39" fmla="*/ 1626 h 1818"/>
                <a:gd name="T40" fmla="*/ 890 w 2036"/>
                <a:gd name="T41" fmla="*/ 1613 h 1818"/>
                <a:gd name="T42" fmla="*/ 922 w 2036"/>
                <a:gd name="T43" fmla="*/ 1600 h 1818"/>
                <a:gd name="T44" fmla="*/ 960 w 2036"/>
                <a:gd name="T45" fmla="*/ 1587 h 1818"/>
                <a:gd name="T46" fmla="*/ 998 w 2036"/>
                <a:gd name="T47" fmla="*/ 1575 h 1818"/>
                <a:gd name="T48" fmla="*/ 1037 w 2036"/>
                <a:gd name="T49" fmla="*/ 1568 h 1818"/>
                <a:gd name="T50" fmla="*/ 1075 w 2036"/>
                <a:gd name="T51" fmla="*/ 1549 h 1818"/>
                <a:gd name="T52" fmla="*/ 1107 w 2036"/>
                <a:gd name="T53" fmla="*/ 1536 h 1818"/>
                <a:gd name="T54" fmla="*/ 1146 w 2036"/>
                <a:gd name="T55" fmla="*/ 1523 h 1818"/>
                <a:gd name="T56" fmla="*/ 1184 w 2036"/>
                <a:gd name="T57" fmla="*/ 1511 h 1818"/>
                <a:gd name="T58" fmla="*/ 1216 w 2036"/>
                <a:gd name="T59" fmla="*/ 1498 h 1818"/>
                <a:gd name="T60" fmla="*/ 1261 w 2036"/>
                <a:gd name="T61" fmla="*/ 1472 h 1818"/>
                <a:gd name="T62" fmla="*/ 1306 w 2036"/>
                <a:gd name="T63" fmla="*/ 1453 h 1818"/>
                <a:gd name="T64" fmla="*/ 1338 w 2036"/>
                <a:gd name="T65" fmla="*/ 1434 h 1818"/>
                <a:gd name="T66" fmla="*/ 1370 w 2036"/>
                <a:gd name="T67" fmla="*/ 1415 h 1818"/>
                <a:gd name="T68" fmla="*/ 1415 w 2036"/>
                <a:gd name="T69" fmla="*/ 1389 h 1818"/>
                <a:gd name="T70" fmla="*/ 1447 w 2036"/>
                <a:gd name="T71" fmla="*/ 1363 h 1818"/>
                <a:gd name="T72" fmla="*/ 1491 w 2036"/>
                <a:gd name="T73" fmla="*/ 1331 h 1818"/>
                <a:gd name="T74" fmla="*/ 1523 w 2036"/>
                <a:gd name="T75" fmla="*/ 1312 h 1818"/>
                <a:gd name="T76" fmla="*/ 1555 w 2036"/>
                <a:gd name="T77" fmla="*/ 1280 h 1818"/>
                <a:gd name="T78" fmla="*/ 1587 w 2036"/>
                <a:gd name="T79" fmla="*/ 1248 h 1818"/>
                <a:gd name="T80" fmla="*/ 1619 w 2036"/>
                <a:gd name="T81" fmla="*/ 1223 h 1818"/>
                <a:gd name="T82" fmla="*/ 1645 w 2036"/>
                <a:gd name="T83" fmla="*/ 1191 h 1818"/>
                <a:gd name="T84" fmla="*/ 1677 w 2036"/>
                <a:gd name="T85" fmla="*/ 1152 h 1818"/>
                <a:gd name="T86" fmla="*/ 1709 w 2036"/>
                <a:gd name="T87" fmla="*/ 1114 h 1818"/>
                <a:gd name="T88" fmla="*/ 1735 w 2036"/>
                <a:gd name="T89" fmla="*/ 1069 h 1818"/>
                <a:gd name="T90" fmla="*/ 1767 w 2036"/>
                <a:gd name="T91" fmla="*/ 1024 h 1818"/>
                <a:gd name="T92" fmla="*/ 1792 w 2036"/>
                <a:gd name="T93" fmla="*/ 973 h 1818"/>
                <a:gd name="T94" fmla="*/ 1818 w 2036"/>
                <a:gd name="T95" fmla="*/ 922 h 1818"/>
                <a:gd name="T96" fmla="*/ 1843 w 2036"/>
                <a:gd name="T97" fmla="*/ 851 h 1818"/>
                <a:gd name="T98" fmla="*/ 1875 w 2036"/>
                <a:gd name="T99" fmla="*/ 781 h 1818"/>
                <a:gd name="T100" fmla="*/ 1901 w 2036"/>
                <a:gd name="T101" fmla="*/ 698 h 1818"/>
                <a:gd name="T102" fmla="*/ 1933 w 2036"/>
                <a:gd name="T103" fmla="*/ 602 h 1818"/>
                <a:gd name="T104" fmla="*/ 1959 w 2036"/>
                <a:gd name="T105" fmla="*/ 486 h 1818"/>
                <a:gd name="T106" fmla="*/ 1984 w 2036"/>
                <a:gd name="T107" fmla="*/ 346 h 1818"/>
                <a:gd name="T108" fmla="*/ 2016 w 2036"/>
                <a:gd name="T109" fmla="*/ 179 h 18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36"/>
                <a:gd name="T166" fmla="*/ 0 h 1818"/>
                <a:gd name="T167" fmla="*/ 2036 w 2036"/>
                <a:gd name="T168" fmla="*/ 1818 h 18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36" h="1818">
                  <a:moveTo>
                    <a:pt x="0" y="1818"/>
                  </a:moveTo>
                  <a:lnTo>
                    <a:pt x="6" y="1818"/>
                  </a:lnTo>
                  <a:lnTo>
                    <a:pt x="12" y="1812"/>
                  </a:lnTo>
                  <a:lnTo>
                    <a:pt x="19" y="1812"/>
                  </a:lnTo>
                  <a:lnTo>
                    <a:pt x="25" y="1812"/>
                  </a:lnTo>
                  <a:lnTo>
                    <a:pt x="32" y="1812"/>
                  </a:lnTo>
                  <a:lnTo>
                    <a:pt x="38" y="1812"/>
                  </a:lnTo>
                  <a:lnTo>
                    <a:pt x="44" y="1812"/>
                  </a:lnTo>
                  <a:lnTo>
                    <a:pt x="51" y="1812"/>
                  </a:lnTo>
                  <a:lnTo>
                    <a:pt x="57" y="1805"/>
                  </a:lnTo>
                  <a:lnTo>
                    <a:pt x="64" y="1805"/>
                  </a:lnTo>
                  <a:lnTo>
                    <a:pt x="70" y="1805"/>
                  </a:lnTo>
                  <a:lnTo>
                    <a:pt x="76" y="1799"/>
                  </a:lnTo>
                  <a:lnTo>
                    <a:pt x="83" y="1799"/>
                  </a:lnTo>
                  <a:lnTo>
                    <a:pt x="89" y="1799"/>
                  </a:lnTo>
                  <a:lnTo>
                    <a:pt x="96" y="1799"/>
                  </a:lnTo>
                  <a:lnTo>
                    <a:pt x="102" y="1799"/>
                  </a:lnTo>
                  <a:lnTo>
                    <a:pt x="108" y="1799"/>
                  </a:lnTo>
                  <a:lnTo>
                    <a:pt x="115" y="1799"/>
                  </a:lnTo>
                  <a:lnTo>
                    <a:pt x="121" y="1792"/>
                  </a:lnTo>
                  <a:lnTo>
                    <a:pt x="128" y="1792"/>
                  </a:lnTo>
                  <a:lnTo>
                    <a:pt x="134" y="1792"/>
                  </a:lnTo>
                  <a:lnTo>
                    <a:pt x="140" y="1792"/>
                  </a:lnTo>
                  <a:lnTo>
                    <a:pt x="147" y="1786"/>
                  </a:lnTo>
                  <a:lnTo>
                    <a:pt x="153" y="1786"/>
                  </a:lnTo>
                  <a:lnTo>
                    <a:pt x="160" y="1786"/>
                  </a:lnTo>
                  <a:lnTo>
                    <a:pt x="166" y="1786"/>
                  </a:lnTo>
                  <a:lnTo>
                    <a:pt x="172" y="1786"/>
                  </a:lnTo>
                  <a:lnTo>
                    <a:pt x="179" y="1786"/>
                  </a:lnTo>
                  <a:lnTo>
                    <a:pt x="185" y="1780"/>
                  </a:lnTo>
                  <a:lnTo>
                    <a:pt x="192" y="1780"/>
                  </a:lnTo>
                  <a:lnTo>
                    <a:pt x="198" y="1780"/>
                  </a:lnTo>
                  <a:lnTo>
                    <a:pt x="204" y="1780"/>
                  </a:lnTo>
                  <a:lnTo>
                    <a:pt x="211" y="1773"/>
                  </a:lnTo>
                  <a:lnTo>
                    <a:pt x="217" y="1773"/>
                  </a:lnTo>
                  <a:lnTo>
                    <a:pt x="224" y="1773"/>
                  </a:lnTo>
                  <a:lnTo>
                    <a:pt x="230" y="1773"/>
                  </a:lnTo>
                  <a:lnTo>
                    <a:pt x="236" y="1773"/>
                  </a:lnTo>
                  <a:lnTo>
                    <a:pt x="243" y="1773"/>
                  </a:lnTo>
                  <a:lnTo>
                    <a:pt x="249" y="1767"/>
                  </a:lnTo>
                  <a:lnTo>
                    <a:pt x="256" y="1767"/>
                  </a:lnTo>
                  <a:lnTo>
                    <a:pt x="262" y="1767"/>
                  </a:lnTo>
                  <a:lnTo>
                    <a:pt x="268" y="1760"/>
                  </a:lnTo>
                  <a:lnTo>
                    <a:pt x="275" y="1760"/>
                  </a:lnTo>
                  <a:lnTo>
                    <a:pt x="281" y="1760"/>
                  </a:lnTo>
                  <a:lnTo>
                    <a:pt x="288" y="1760"/>
                  </a:lnTo>
                  <a:lnTo>
                    <a:pt x="294" y="1760"/>
                  </a:lnTo>
                  <a:lnTo>
                    <a:pt x="301" y="1760"/>
                  </a:lnTo>
                  <a:lnTo>
                    <a:pt x="307" y="1760"/>
                  </a:lnTo>
                  <a:lnTo>
                    <a:pt x="313" y="1754"/>
                  </a:lnTo>
                  <a:lnTo>
                    <a:pt x="320" y="1754"/>
                  </a:lnTo>
                  <a:lnTo>
                    <a:pt x="326" y="1754"/>
                  </a:lnTo>
                  <a:lnTo>
                    <a:pt x="333" y="1748"/>
                  </a:lnTo>
                  <a:lnTo>
                    <a:pt x="339" y="1748"/>
                  </a:lnTo>
                  <a:lnTo>
                    <a:pt x="345" y="1748"/>
                  </a:lnTo>
                  <a:lnTo>
                    <a:pt x="352" y="1748"/>
                  </a:lnTo>
                  <a:lnTo>
                    <a:pt x="358" y="1748"/>
                  </a:lnTo>
                  <a:lnTo>
                    <a:pt x="365" y="1748"/>
                  </a:lnTo>
                  <a:lnTo>
                    <a:pt x="371" y="1741"/>
                  </a:lnTo>
                  <a:lnTo>
                    <a:pt x="377" y="1741"/>
                  </a:lnTo>
                  <a:lnTo>
                    <a:pt x="384" y="1741"/>
                  </a:lnTo>
                  <a:lnTo>
                    <a:pt x="390" y="1741"/>
                  </a:lnTo>
                  <a:lnTo>
                    <a:pt x="390" y="1735"/>
                  </a:lnTo>
                  <a:lnTo>
                    <a:pt x="397" y="1735"/>
                  </a:lnTo>
                  <a:lnTo>
                    <a:pt x="403" y="1735"/>
                  </a:lnTo>
                  <a:lnTo>
                    <a:pt x="409" y="1735"/>
                  </a:lnTo>
                  <a:lnTo>
                    <a:pt x="409" y="1728"/>
                  </a:lnTo>
                  <a:lnTo>
                    <a:pt x="416" y="1728"/>
                  </a:lnTo>
                  <a:lnTo>
                    <a:pt x="422" y="1728"/>
                  </a:lnTo>
                  <a:lnTo>
                    <a:pt x="429" y="1728"/>
                  </a:lnTo>
                  <a:lnTo>
                    <a:pt x="435" y="1728"/>
                  </a:lnTo>
                  <a:lnTo>
                    <a:pt x="441" y="1728"/>
                  </a:lnTo>
                  <a:lnTo>
                    <a:pt x="448" y="1728"/>
                  </a:lnTo>
                  <a:lnTo>
                    <a:pt x="454" y="1722"/>
                  </a:lnTo>
                  <a:lnTo>
                    <a:pt x="461" y="1722"/>
                  </a:lnTo>
                  <a:lnTo>
                    <a:pt x="467" y="1722"/>
                  </a:lnTo>
                  <a:lnTo>
                    <a:pt x="467" y="1716"/>
                  </a:lnTo>
                  <a:lnTo>
                    <a:pt x="480" y="1716"/>
                  </a:lnTo>
                  <a:lnTo>
                    <a:pt x="486" y="1716"/>
                  </a:lnTo>
                  <a:lnTo>
                    <a:pt x="493" y="1716"/>
                  </a:lnTo>
                  <a:lnTo>
                    <a:pt x="499" y="1716"/>
                  </a:lnTo>
                  <a:lnTo>
                    <a:pt x="505" y="1716"/>
                  </a:lnTo>
                  <a:lnTo>
                    <a:pt x="505" y="1709"/>
                  </a:lnTo>
                  <a:lnTo>
                    <a:pt x="512" y="1709"/>
                  </a:lnTo>
                  <a:lnTo>
                    <a:pt x="518" y="1709"/>
                  </a:lnTo>
                  <a:lnTo>
                    <a:pt x="525" y="1709"/>
                  </a:lnTo>
                  <a:lnTo>
                    <a:pt x="531" y="1703"/>
                  </a:lnTo>
                  <a:lnTo>
                    <a:pt x="537" y="1703"/>
                  </a:lnTo>
                  <a:lnTo>
                    <a:pt x="544" y="1703"/>
                  </a:lnTo>
                  <a:lnTo>
                    <a:pt x="550" y="1703"/>
                  </a:lnTo>
                  <a:lnTo>
                    <a:pt x="557" y="1703"/>
                  </a:lnTo>
                  <a:lnTo>
                    <a:pt x="563" y="1703"/>
                  </a:lnTo>
                  <a:lnTo>
                    <a:pt x="563" y="1696"/>
                  </a:lnTo>
                  <a:lnTo>
                    <a:pt x="576" y="1696"/>
                  </a:lnTo>
                  <a:lnTo>
                    <a:pt x="582" y="1696"/>
                  </a:lnTo>
                  <a:lnTo>
                    <a:pt x="582" y="1690"/>
                  </a:lnTo>
                  <a:lnTo>
                    <a:pt x="589" y="1690"/>
                  </a:lnTo>
                  <a:lnTo>
                    <a:pt x="595" y="1690"/>
                  </a:lnTo>
                  <a:lnTo>
                    <a:pt x="601" y="1690"/>
                  </a:lnTo>
                  <a:lnTo>
                    <a:pt x="608" y="1690"/>
                  </a:lnTo>
                  <a:lnTo>
                    <a:pt x="614" y="1690"/>
                  </a:lnTo>
                  <a:lnTo>
                    <a:pt x="614" y="1683"/>
                  </a:lnTo>
                  <a:lnTo>
                    <a:pt x="627" y="1683"/>
                  </a:lnTo>
                  <a:lnTo>
                    <a:pt x="633" y="1683"/>
                  </a:lnTo>
                  <a:lnTo>
                    <a:pt x="640" y="1677"/>
                  </a:lnTo>
                  <a:lnTo>
                    <a:pt x="646" y="1677"/>
                  </a:lnTo>
                  <a:lnTo>
                    <a:pt x="653" y="1677"/>
                  </a:lnTo>
                  <a:lnTo>
                    <a:pt x="659" y="1677"/>
                  </a:lnTo>
                  <a:lnTo>
                    <a:pt x="665" y="1677"/>
                  </a:lnTo>
                  <a:lnTo>
                    <a:pt x="672" y="1671"/>
                  </a:lnTo>
                  <a:lnTo>
                    <a:pt x="678" y="1671"/>
                  </a:lnTo>
                  <a:lnTo>
                    <a:pt x="685" y="1671"/>
                  </a:lnTo>
                  <a:lnTo>
                    <a:pt x="691" y="1664"/>
                  </a:lnTo>
                  <a:lnTo>
                    <a:pt x="697" y="1664"/>
                  </a:lnTo>
                  <a:lnTo>
                    <a:pt x="704" y="1664"/>
                  </a:lnTo>
                  <a:lnTo>
                    <a:pt x="710" y="1664"/>
                  </a:lnTo>
                  <a:lnTo>
                    <a:pt x="723" y="1664"/>
                  </a:lnTo>
                  <a:lnTo>
                    <a:pt x="723" y="1658"/>
                  </a:lnTo>
                  <a:lnTo>
                    <a:pt x="729" y="1658"/>
                  </a:lnTo>
                  <a:lnTo>
                    <a:pt x="736" y="1658"/>
                  </a:lnTo>
                  <a:lnTo>
                    <a:pt x="736" y="1651"/>
                  </a:lnTo>
                  <a:lnTo>
                    <a:pt x="742" y="1651"/>
                  </a:lnTo>
                  <a:lnTo>
                    <a:pt x="749" y="1651"/>
                  </a:lnTo>
                  <a:lnTo>
                    <a:pt x="755" y="1651"/>
                  </a:lnTo>
                  <a:lnTo>
                    <a:pt x="761" y="1651"/>
                  </a:lnTo>
                  <a:lnTo>
                    <a:pt x="768" y="1651"/>
                  </a:lnTo>
                  <a:lnTo>
                    <a:pt x="774" y="1645"/>
                  </a:lnTo>
                  <a:lnTo>
                    <a:pt x="781" y="1645"/>
                  </a:lnTo>
                  <a:lnTo>
                    <a:pt x="787" y="1639"/>
                  </a:lnTo>
                  <a:lnTo>
                    <a:pt x="793" y="1639"/>
                  </a:lnTo>
                  <a:lnTo>
                    <a:pt x="800" y="1639"/>
                  </a:lnTo>
                  <a:lnTo>
                    <a:pt x="806" y="1639"/>
                  </a:lnTo>
                  <a:lnTo>
                    <a:pt x="819" y="1639"/>
                  </a:lnTo>
                  <a:lnTo>
                    <a:pt x="819" y="1632"/>
                  </a:lnTo>
                  <a:lnTo>
                    <a:pt x="825" y="1632"/>
                  </a:lnTo>
                  <a:lnTo>
                    <a:pt x="832" y="1632"/>
                  </a:lnTo>
                  <a:lnTo>
                    <a:pt x="832" y="1626"/>
                  </a:lnTo>
                  <a:lnTo>
                    <a:pt x="838" y="1626"/>
                  </a:lnTo>
                  <a:lnTo>
                    <a:pt x="845" y="1626"/>
                  </a:lnTo>
                  <a:lnTo>
                    <a:pt x="851" y="1626"/>
                  </a:lnTo>
                  <a:lnTo>
                    <a:pt x="858" y="1626"/>
                  </a:lnTo>
                  <a:lnTo>
                    <a:pt x="864" y="1619"/>
                  </a:lnTo>
                  <a:lnTo>
                    <a:pt x="870" y="1619"/>
                  </a:lnTo>
                  <a:lnTo>
                    <a:pt x="877" y="1619"/>
                  </a:lnTo>
                  <a:lnTo>
                    <a:pt x="877" y="1613"/>
                  </a:lnTo>
                  <a:lnTo>
                    <a:pt x="883" y="1613"/>
                  </a:lnTo>
                  <a:lnTo>
                    <a:pt x="890" y="1613"/>
                  </a:lnTo>
                  <a:lnTo>
                    <a:pt x="896" y="1613"/>
                  </a:lnTo>
                  <a:lnTo>
                    <a:pt x="902" y="1613"/>
                  </a:lnTo>
                  <a:lnTo>
                    <a:pt x="902" y="1607"/>
                  </a:lnTo>
                  <a:lnTo>
                    <a:pt x="909" y="1607"/>
                  </a:lnTo>
                  <a:lnTo>
                    <a:pt x="915" y="1607"/>
                  </a:lnTo>
                  <a:lnTo>
                    <a:pt x="922" y="1607"/>
                  </a:lnTo>
                  <a:lnTo>
                    <a:pt x="922" y="1600"/>
                  </a:lnTo>
                  <a:lnTo>
                    <a:pt x="928" y="1600"/>
                  </a:lnTo>
                  <a:lnTo>
                    <a:pt x="934" y="1600"/>
                  </a:lnTo>
                  <a:lnTo>
                    <a:pt x="941" y="1600"/>
                  </a:lnTo>
                  <a:lnTo>
                    <a:pt x="947" y="1600"/>
                  </a:lnTo>
                  <a:lnTo>
                    <a:pt x="947" y="1594"/>
                  </a:lnTo>
                  <a:lnTo>
                    <a:pt x="954" y="1594"/>
                  </a:lnTo>
                  <a:lnTo>
                    <a:pt x="960" y="1587"/>
                  </a:lnTo>
                  <a:lnTo>
                    <a:pt x="966" y="1587"/>
                  </a:lnTo>
                  <a:lnTo>
                    <a:pt x="973" y="1587"/>
                  </a:lnTo>
                  <a:lnTo>
                    <a:pt x="979" y="1587"/>
                  </a:lnTo>
                  <a:lnTo>
                    <a:pt x="986" y="1587"/>
                  </a:lnTo>
                  <a:lnTo>
                    <a:pt x="992" y="1581"/>
                  </a:lnTo>
                  <a:lnTo>
                    <a:pt x="998" y="1581"/>
                  </a:lnTo>
                  <a:lnTo>
                    <a:pt x="998" y="1575"/>
                  </a:lnTo>
                  <a:lnTo>
                    <a:pt x="1005" y="1575"/>
                  </a:lnTo>
                  <a:lnTo>
                    <a:pt x="1011" y="1575"/>
                  </a:lnTo>
                  <a:lnTo>
                    <a:pt x="1018" y="1575"/>
                  </a:lnTo>
                  <a:lnTo>
                    <a:pt x="1024" y="1575"/>
                  </a:lnTo>
                  <a:lnTo>
                    <a:pt x="1024" y="1568"/>
                  </a:lnTo>
                  <a:lnTo>
                    <a:pt x="1030" y="1568"/>
                  </a:lnTo>
                  <a:lnTo>
                    <a:pt x="1037" y="1568"/>
                  </a:lnTo>
                  <a:lnTo>
                    <a:pt x="1037" y="1562"/>
                  </a:lnTo>
                  <a:lnTo>
                    <a:pt x="1043" y="1562"/>
                  </a:lnTo>
                  <a:lnTo>
                    <a:pt x="1050" y="1562"/>
                  </a:lnTo>
                  <a:lnTo>
                    <a:pt x="1056" y="1562"/>
                  </a:lnTo>
                  <a:lnTo>
                    <a:pt x="1062" y="1555"/>
                  </a:lnTo>
                  <a:lnTo>
                    <a:pt x="1069" y="1555"/>
                  </a:lnTo>
                  <a:lnTo>
                    <a:pt x="1075" y="1549"/>
                  </a:lnTo>
                  <a:lnTo>
                    <a:pt x="1082" y="1549"/>
                  </a:lnTo>
                  <a:lnTo>
                    <a:pt x="1088" y="1549"/>
                  </a:lnTo>
                  <a:lnTo>
                    <a:pt x="1094" y="1549"/>
                  </a:lnTo>
                  <a:lnTo>
                    <a:pt x="1094" y="1543"/>
                  </a:lnTo>
                  <a:lnTo>
                    <a:pt x="1101" y="1543"/>
                  </a:lnTo>
                  <a:lnTo>
                    <a:pt x="1107" y="1543"/>
                  </a:lnTo>
                  <a:lnTo>
                    <a:pt x="1107" y="1536"/>
                  </a:lnTo>
                  <a:lnTo>
                    <a:pt x="1114" y="1536"/>
                  </a:lnTo>
                  <a:lnTo>
                    <a:pt x="1120" y="1536"/>
                  </a:lnTo>
                  <a:lnTo>
                    <a:pt x="1126" y="1536"/>
                  </a:lnTo>
                  <a:lnTo>
                    <a:pt x="1133" y="1530"/>
                  </a:lnTo>
                  <a:lnTo>
                    <a:pt x="1139" y="1530"/>
                  </a:lnTo>
                  <a:lnTo>
                    <a:pt x="1139" y="1523"/>
                  </a:lnTo>
                  <a:lnTo>
                    <a:pt x="1146" y="1523"/>
                  </a:lnTo>
                  <a:lnTo>
                    <a:pt x="1152" y="1523"/>
                  </a:lnTo>
                  <a:lnTo>
                    <a:pt x="1158" y="1523"/>
                  </a:lnTo>
                  <a:lnTo>
                    <a:pt x="1165" y="1517"/>
                  </a:lnTo>
                  <a:lnTo>
                    <a:pt x="1171" y="1517"/>
                  </a:lnTo>
                  <a:lnTo>
                    <a:pt x="1171" y="1511"/>
                  </a:lnTo>
                  <a:lnTo>
                    <a:pt x="1178" y="1511"/>
                  </a:lnTo>
                  <a:lnTo>
                    <a:pt x="1184" y="1511"/>
                  </a:lnTo>
                  <a:lnTo>
                    <a:pt x="1190" y="1511"/>
                  </a:lnTo>
                  <a:lnTo>
                    <a:pt x="1190" y="1504"/>
                  </a:lnTo>
                  <a:lnTo>
                    <a:pt x="1197" y="1504"/>
                  </a:lnTo>
                  <a:lnTo>
                    <a:pt x="1197" y="1498"/>
                  </a:lnTo>
                  <a:lnTo>
                    <a:pt x="1203" y="1498"/>
                  </a:lnTo>
                  <a:lnTo>
                    <a:pt x="1210" y="1498"/>
                  </a:lnTo>
                  <a:lnTo>
                    <a:pt x="1216" y="1498"/>
                  </a:lnTo>
                  <a:lnTo>
                    <a:pt x="1222" y="1491"/>
                  </a:lnTo>
                  <a:lnTo>
                    <a:pt x="1229" y="1491"/>
                  </a:lnTo>
                  <a:lnTo>
                    <a:pt x="1235" y="1485"/>
                  </a:lnTo>
                  <a:lnTo>
                    <a:pt x="1242" y="1485"/>
                  </a:lnTo>
                  <a:lnTo>
                    <a:pt x="1248" y="1479"/>
                  </a:lnTo>
                  <a:lnTo>
                    <a:pt x="1254" y="1479"/>
                  </a:lnTo>
                  <a:lnTo>
                    <a:pt x="1261" y="1472"/>
                  </a:lnTo>
                  <a:lnTo>
                    <a:pt x="1267" y="1472"/>
                  </a:lnTo>
                  <a:lnTo>
                    <a:pt x="1274" y="1472"/>
                  </a:lnTo>
                  <a:lnTo>
                    <a:pt x="1280" y="1466"/>
                  </a:lnTo>
                  <a:lnTo>
                    <a:pt x="1286" y="1459"/>
                  </a:lnTo>
                  <a:lnTo>
                    <a:pt x="1293" y="1453"/>
                  </a:lnTo>
                  <a:lnTo>
                    <a:pt x="1299" y="1453"/>
                  </a:lnTo>
                  <a:lnTo>
                    <a:pt x="1306" y="1453"/>
                  </a:lnTo>
                  <a:lnTo>
                    <a:pt x="1306" y="1447"/>
                  </a:lnTo>
                  <a:lnTo>
                    <a:pt x="1312" y="1447"/>
                  </a:lnTo>
                  <a:lnTo>
                    <a:pt x="1318" y="1440"/>
                  </a:lnTo>
                  <a:lnTo>
                    <a:pt x="1325" y="1440"/>
                  </a:lnTo>
                  <a:lnTo>
                    <a:pt x="1331" y="1440"/>
                  </a:lnTo>
                  <a:lnTo>
                    <a:pt x="1331" y="1434"/>
                  </a:lnTo>
                  <a:lnTo>
                    <a:pt x="1338" y="1434"/>
                  </a:lnTo>
                  <a:lnTo>
                    <a:pt x="1338" y="1427"/>
                  </a:lnTo>
                  <a:lnTo>
                    <a:pt x="1344" y="1427"/>
                  </a:lnTo>
                  <a:lnTo>
                    <a:pt x="1350" y="1427"/>
                  </a:lnTo>
                  <a:lnTo>
                    <a:pt x="1357" y="1421"/>
                  </a:lnTo>
                  <a:lnTo>
                    <a:pt x="1363" y="1421"/>
                  </a:lnTo>
                  <a:lnTo>
                    <a:pt x="1363" y="1415"/>
                  </a:lnTo>
                  <a:lnTo>
                    <a:pt x="1370" y="1415"/>
                  </a:lnTo>
                  <a:lnTo>
                    <a:pt x="1376" y="1415"/>
                  </a:lnTo>
                  <a:lnTo>
                    <a:pt x="1382" y="1408"/>
                  </a:lnTo>
                  <a:lnTo>
                    <a:pt x="1389" y="1402"/>
                  </a:lnTo>
                  <a:lnTo>
                    <a:pt x="1395" y="1402"/>
                  </a:lnTo>
                  <a:lnTo>
                    <a:pt x="1402" y="1395"/>
                  </a:lnTo>
                  <a:lnTo>
                    <a:pt x="1408" y="1389"/>
                  </a:lnTo>
                  <a:lnTo>
                    <a:pt x="1415" y="1389"/>
                  </a:lnTo>
                  <a:lnTo>
                    <a:pt x="1421" y="1383"/>
                  </a:lnTo>
                  <a:lnTo>
                    <a:pt x="1427" y="1383"/>
                  </a:lnTo>
                  <a:lnTo>
                    <a:pt x="1427" y="1376"/>
                  </a:lnTo>
                  <a:lnTo>
                    <a:pt x="1434" y="1376"/>
                  </a:lnTo>
                  <a:lnTo>
                    <a:pt x="1440" y="1370"/>
                  </a:lnTo>
                  <a:lnTo>
                    <a:pt x="1447" y="1370"/>
                  </a:lnTo>
                  <a:lnTo>
                    <a:pt x="1447" y="1363"/>
                  </a:lnTo>
                  <a:lnTo>
                    <a:pt x="1453" y="1363"/>
                  </a:lnTo>
                  <a:lnTo>
                    <a:pt x="1459" y="1357"/>
                  </a:lnTo>
                  <a:lnTo>
                    <a:pt x="1466" y="1351"/>
                  </a:lnTo>
                  <a:lnTo>
                    <a:pt x="1472" y="1351"/>
                  </a:lnTo>
                  <a:lnTo>
                    <a:pt x="1479" y="1344"/>
                  </a:lnTo>
                  <a:lnTo>
                    <a:pt x="1485" y="1338"/>
                  </a:lnTo>
                  <a:lnTo>
                    <a:pt x="1491" y="1331"/>
                  </a:lnTo>
                  <a:lnTo>
                    <a:pt x="1498" y="1331"/>
                  </a:lnTo>
                  <a:lnTo>
                    <a:pt x="1498" y="1325"/>
                  </a:lnTo>
                  <a:lnTo>
                    <a:pt x="1504" y="1325"/>
                  </a:lnTo>
                  <a:lnTo>
                    <a:pt x="1511" y="1325"/>
                  </a:lnTo>
                  <a:lnTo>
                    <a:pt x="1511" y="1319"/>
                  </a:lnTo>
                  <a:lnTo>
                    <a:pt x="1517" y="1312"/>
                  </a:lnTo>
                  <a:lnTo>
                    <a:pt x="1523" y="1312"/>
                  </a:lnTo>
                  <a:lnTo>
                    <a:pt x="1530" y="1306"/>
                  </a:lnTo>
                  <a:lnTo>
                    <a:pt x="1530" y="1299"/>
                  </a:lnTo>
                  <a:lnTo>
                    <a:pt x="1536" y="1299"/>
                  </a:lnTo>
                  <a:lnTo>
                    <a:pt x="1536" y="1293"/>
                  </a:lnTo>
                  <a:lnTo>
                    <a:pt x="1543" y="1293"/>
                  </a:lnTo>
                  <a:lnTo>
                    <a:pt x="1549" y="1287"/>
                  </a:lnTo>
                  <a:lnTo>
                    <a:pt x="1555" y="1280"/>
                  </a:lnTo>
                  <a:lnTo>
                    <a:pt x="1562" y="1274"/>
                  </a:lnTo>
                  <a:lnTo>
                    <a:pt x="1568" y="1274"/>
                  </a:lnTo>
                  <a:lnTo>
                    <a:pt x="1575" y="1267"/>
                  </a:lnTo>
                  <a:lnTo>
                    <a:pt x="1575" y="1261"/>
                  </a:lnTo>
                  <a:lnTo>
                    <a:pt x="1581" y="1261"/>
                  </a:lnTo>
                  <a:lnTo>
                    <a:pt x="1581" y="1255"/>
                  </a:lnTo>
                  <a:lnTo>
                    <a:pt x="1587" y="1248"/>
                  </a:lnTo>
                  <a:lnTo>
                    <a:pt x="1594" y="1248"/>
                  </a:lnTo>
                  <a:lnTo>
                    <a:pt x="1594" y="1242"/>
                  </a:lnTo>
                  <a:lnTo>
                    <a:pt x="1600" y="1242"/>
                  </a:lnTo>
                  <a:lnTo>
                    <a:pt x="1600" y="1235"/>
                  </a:lnTo>
                  <a:lnTo>
                    <a:pt x="1607" y="1235"/>
                  </a:lnTo>
                  <a:lnTo>
                    <a:pt x="1613" y="1229"/>
                  </a:lnTo>
                  <a:lnTo>
                    <a:pt x="1619" y="1223"/>
                  </a:lnTo>
                  <a:lnTo>
                    <a:pt x="1626" y="1216"/>
                  </a:lnTo>
                  <a:lnTo>
                    <a:pt x="1626" y="1210"/>
                  </a:lnTo>
                  <a:lnTo>
                    <a:pt x="1632" y="1210"/>
                  </a:lnTo>
                  <a:lnTo>
                    <a:pt x="1632" y="1203"/>
                  </a:lnTo>
                  <a:lnTo>
                    <a:pt x="1639" y="1197"/>
                  </a:lnTo>
                  <a:lnTo>
                    <a:pt x="1645" y="1197"/>
                  </a:lnTo>
                  <a:lnTo>
                    <a:pt x="1645" y="1191"/>
                  </a:lnTo>
                  <a:lnTo>
                    <a:pt x="1651" y="1184"/>
                  </a:lnTo>
                  <a:lnTo>
                    <a:pt x="1651" y="1178"/>
                  </a:lnTo>
                  <a:lnTo>
                    <a:pt x="1658" y="1171"/>
                  </a:lnTo>
                  <a:lnTo>
                    <a:pt x="1664" y="1165"/>
                  </a:lnTo>
                  <a:lnTo>
                    <a:pt x="1671" y="1165"/>
                  </a:lnTo>
                  <a:lnTo>
                    <a:pt x="1671" y="1159"/>
                  </a:lnTo>
                  <a:lnTo>
                    <a:pt x="1677" y="1152"/>
                  </a:lnTo>
                  <a:lnTo>
                    <a:pt x="1683" y="1139"/>
                  </a:lnTo>
                  <a:lnTo>
                    <a:pt x="1690" y="1139"/>
                  </a:lnTo>
                  <a:lnTo>
                    <a:pt x="1690" y="1133"/>
                  </a:lnTo>
                  <a:lnTo>
                    <a:pt x="1696" y="1127"/>
                  </a:lnTo>
                  <a:lnTo>
                    <a:pt x="1696" y="1120"/>
                  </a:lnTo>
                  <a:lnTo>
                    <a:pt x="1703" y="1114"/>
                  </a:lnTo>
                  <a:lnTo>
                    <a:pt x="1709" y="1114"/>
                  </a:lnTo>
                  <a:lnTo>
                    <a:pt x="1715" y="1107"/>
                  </a:lnTo>
                  <a:lnTo>
                    <a:pt x="1715" y="1101"/>
                  </a:lnTo>
                  <a:lnTo>
                    <a:pt x="1722" y="1095"/>
                  </a:lnTo>
                  <a:lnTo>
                    <a:pt x="1722" y="1088"/>
                  </a:lnTo>
                  <a:lnTo>
                    <a:pt x="1728" y="1082"/>
                  </a:lnTo>
                  <a:lnTo>
                    <a:pt x="1728" y="1075"/>
                  </a:lnTo>
                  <a:lnTo>
                    <a:pt x="1735" y="1069"/>
                  </a:lnTo>
                  <a:lnTo>
                    <a:pt x="1741" y="1063"/>
                  </a:lnTo>
                  <a:lnTo>
                    <a:pt x="1741" y="1056"/>
                  </a:lnTo>
                  <a:lnTo>
                    <a:pt x="1747" y="1050"/>
                  </a:lnTo>
                  <a:lnTo>
                    <a:pt x="1747" y="1043"/>
                  </a:lnTo>
                  <a:lnTo>
                    <a:pt x="1754" y="1037"/>
                  </a:lnTo>
                  <a:lnTo>
                    <a:pt x="1760" y="1031"/>
                  </a:lnTo>
                  <a:lnTo>
                    <a:pt x="1767" y="1024"/>
                  </a:lnTo>
                  <a:lnTo>
                    <a:pt x="1767" y="1018"/>
                  </a:lnTo>
                  <a:lnTo>
                    <a:pt x="1773" y="1011"/>
                  </a:lnTo>
                  <a:lnTo>
                    <a:pt x="1773" y="1005"/>
                  </a:lnTo>
                  <a:lnTo>
                    <a:pt x="1779" y="999"/>
                  </a:lnTo>
                  <a:lnTo>
                    <a:pt x="1779" y="986"/>
                  </a:lnTo>
                  <a:lnTo>
                    <a:pt x="1786" y="986"/>
                  </a:lnTo>
                  <a:lnTo>
                    <a:pt x="1792" y="973"/>
                  </a:lnTo>
                  <a:lnTo>
                    <a:pt x="1792" y="967"/>
                  </a:lnTo>
                  <a:lnTo>
                    <a:pt x="1799" y="960"/>
                  </a:lnTo>
                  <a:lnTo>
                    <a:pt x="1799" y="947"/>
                  </a:lnTo>
                  <a:lnTo>
                    <a:pt x="1805" y="947"/>
                  </a:lnTo>
                  <a:lnTo>
                    <a:pt x="1811" y="935"/>
                  </a:lnTo>
                  <a:lnTo>
                    <a:pt x="1818" y="928"/>
                  </a:lnTo>
                  <a:lnTo>
                    <a:pt x="1818" y="922"/>
                  </a:lnTo>
                  <a:lnTo>
                    <a:pt x="1824" y="909"/>
                  </a:lnTo>
                  <a:lnTo>
                    <a:pt x="1824" y="903"/>
                  </a:lnTo>
                  <a:lnTo>
                    <a:pt x="1831" y="896"/>
                  </a:lnTo>
                  <a:lnTo>
                    <a:pt x="1837" y="877"/>
                  </a:lnTo>
                  <a:lnTo>
                    <a:pt x="1837" y="871"/>
                  </a:lnTo>
                  <a:lnTo>
                    <a:pt x="1843" y="864"/>
                  </a:lnTo>
                  <a:lnTo>
                    <a:pt x="1843" y="851"/>
                  </a:lnTo>
                  <a:lnTo>
                    <a:pt x="1850" y="845"/>
                  </a:lnTo>
                  <a:lnTo>
                    <a:pt x="1856" y="832"/>
                  </a:lnTo>
                  <a:lnTo>
                    <a:pt x="1863" y="826"/>
                  </a:lnTo>
                  <a:lnTo>
                    <a:pt x="1863" y="813"/>
                  </a:lnTo>
                  <a:lnTo>
                    <a:pt x="1869" y="800"/>
                  </a:lnTo>
                  <a:lnTo>
                    <a:pt x="1869" y="787"/>
                  </a:lnTo>
                  <a:lnTo>
                    <a:pt x="1875" y="781"/>
                  </a:lnTo>
                  <a:lnTo>
                    <a:pt x="1875" y="768"/>
                  </a:lnTo>
                  <a:lnTo>
                    <a:pt x="1882" y="762"/>
                  </a:lnTo>
                  <a:lnTo>
                    <a:pt x="1888" y="749"/>
                  </a:lnTo>
                  <a:lnTo>
                    <a:pt x="1888" y="736"/>
                  </a:lnTo>
                  <a:lnTo>
                    <a:pt x="1895" y="723"/>
                  </a:lnTo>
                  <a:lnTo>
                    <a:pt x="1895" y="711"/>
                  </a:lnTo>
                  <a:lnTo>
                    <a:pt x="1901" y="698"/>
                  </a:lnTo>
                  <a:lnTo>
                    <a:pt x="1907" y="685"/>
                  </a:lnTo>
                  <a:lnTo>
                    <a:pt x="1914" y="672"/>
                  </a:lnTo>
                  <a:lnTo>
                    <a:pt x="1914" y="659"/>
                  </a:lnTo>
                  <a:lnTo>
                    <a:pt x="1920" y="647"/>
                  </a:lnTo>
                  <a:lnTo>
                    <a:pt x="1920" y="634"/>
                  </a:lnTo>
                  <a:lnTo>
                    <a:pt x="1927" y="615"/>
                  </a:lnTo>
                  <a:lnTo>
                    <a:pt x="1933" y="602"/>
                  </a:lnTo>
                  <a:lnTo>
                    <a:pt x="1933" y="583"/>
                  </a:lnTo>
                  <a:lnTo>
                    <a:pt x="1939" y="570"/>
                  </a:lnTo>
                  <a:lnTo>
                    <a:pt x="1939" y="551"/>
                  </a:lnTo>
                  <a:lnTo>
                    <a:pt x="1946" y="538"/>
                  </a:lnTo>
                  <a:lnTo>
                    <a:pt x="1946" y="518"/>
                  </a:lnTo>
                  <a:lnTo>
                    <a:pt x="1959" y="499"/>
                  </a:lnTo>
                  <a:lnTo>
                    <a:pt x="1959" y="486"/>
                  </a:lnTo>
                  <a:lnTo>
                    <a:pt x="1965" y="467"/>
                  </a:lnTo>
                  <a:lnTo>
                    <a:pt x="1965" y="448"/>
                  </a:lnTo>
                  <a:lnTo>
                    <a:pt x="1972" y="429"/>
                  </a:lnTo>
                  <a:lnTo>
                    <a:pt x="1972" y="410"/>
                  </a:lnTo>
                  <a:lnTo>
                    <a:pt x="1978" y="390"/>
                  </a:lnTo>
                  <a:lnTo>
                    <a:pt x="1984" y="371"/>
                  </a:lnTo>
                  <a:lnTo>
                    <a:pt x="1984" y="346"/>
                  </a:lnTo>
                  <a:lnTo>
                    <a:pt x="1991" y="326"/>
                  </a:lnTo>
                  <a:lnTo>
                    <a:pt x="1991" y="301"/>
                  </a:lnTo>
                  <a:lnTo>
                    <a:pt x="1997" y="275"/>
                  </a:lnTo>
                  <a:lnTo>
                    <a:pt x="2004" y="256"/>
                  </a:lnTo>
                  <a:lnTo>
                    <a:pt x="2010" y="230"/>
                  </a:lnTo>
                  <a:lnTo>
                    <a:pt x="2010" y="205"/>
                  </a:lnTo>
                  <a:lnTo>
                    <a:pt x="2016" y="179"/>
                  </a:lnTo>
                  <a:lnTo>
                    <a:pt x="2016" y="154"/>
                  </a:lnTo>
                  <a:lnTo>
                    <a:pt x="2023" y="122"/>
                  </a:lnTo>
                  <a:lnTo>
                    <a:pt x="2029" y="96"/>
                  </a:lnTo>
                  <a:lnTo>
                    <a:pt x="2029" y="64"/>
                  </a:lnTo>
                  <a:lnTo>
                    <a:pt x="2036" y="32"/>
                  </a:lnTo>
                  <a:lnTo>
                    <a:pt x="2036"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0" name="Line 7">
              <a:extLst>
                <a:ext uri="{FF2B5EF4-FFF2-40B4-BE49-F238E27FC236}">
                  <a16:creationId xmlns:a16="http://schemas.microsoft.com/office/drawing/2014/main" id="{D765AE9E-6719-4815-A161-EBADB504502B}"/>
                </a:ext>
              </a:extLst>
            </p:cNvPr>
            <p:cNvSpPr>
              <a:spLocks noChangeShapeType="1"/>
            </p:cNvSpPr>
            <p:nvPr/>
          </p:nvSpPr>
          <p:spPr bwMode="auto">
            <a:xfrm>
              <a:off x="1588" y="1859"/>
              <a:ext cx="258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1" name="未知">
              <a:extLst>
                <a:ext uri="{FF2B5EF4-FFF2-40B4-BE49-F238E27FC236}">
                  <a16:creationId xmlns:a16="http://schemas.microsoft.com/office/drawing/2014/main" id="{A16D43A1-E64B-453E-9368-3E053BE03B18}"/>
                </a:ext>
              </a:extLst>
            </p:cNvPr>
            <p:cNvSpPr>
              <a:spLocks/>
            </p:cNvSpPr>
            <p:nvPr/>
          </p:nvSpPr>
          <p:spPr bwMode="auto">
            <a:xfrm>
              <a:off x="4156" y="1808"/>
              <a:ext cx="160" cy="102"/>
            </a:xfrm>
            <a:custGeom>
              <a:avLst/>
              <a:gdLst>
                <a:gd name="T0" fmla="*/ 0 w 160"/>
                <a:gd name="T1" fmla="*/ 0 h 102"/>
                <a:gd name="T2" fmla="*/ 160 w 160"/>
                <a:gd name="T3" fmla="*/ 51 h 102"/>
                <a:gd name="T4" fmla="*/ 0 w 160"/>
                <a:gd name="T5" fmla="*/ 102 h 102"/>
                <a:gd name="T6" fmla="*/ 0 w 160"/>
                <a:gd name="T7" fmla="*/ 0 h 102"/>
                <a:gd name="T8" fmla="*/ 0 60000 65536"/>
                <a:gd name="T9" fmla="*/ 0 60000 65536"/>
                <a:gd name="T10" fmla="*/ 0 60000 65536"/>
                <a:gd name="T11" fmla="*/ 0 60000 65536"/>
                <a:gd name="T12" fmla="*/ 0 w 160"/>
                <a:gd name="T13" fmla="*/ 0 h 102"/>
                <a:gd name="T14" fmla="*/ 160 w 160"/>
                <a:gd name="T15" fmla="*/ 102 h 102"/>
              </a:gdLst>
              <a:ahLst/>
              <a:cxnLst>
                <a:cxn ang="T8">
                  <a:pos x="T0" y="T1"/>
                </a:cxn>
                <a:cxn ang="T9">
                  <a:pos x="T2" y="T3"/>
                </a:cxn>
                <a:cxn ang="T10">
                  <a:pos x="T4" y="T5"/>
                </a:cxn>
                <a:cxn ang="T11">
                  <a:pos x="T6" y="T7"/>
                </a:cxn>
              </a:cxnLst>
              <a:rect l="T12" t="T13" r="T14" b="T15"/>
              <a:pathLst>
                <a:path w="160" h="102">
                  <a:moveTo>
                    <a:pt x="0" y="0"/>
                  </a:moveTo>
                  <a:lnTo>
                    <a:pt x="160" y="51"/>
                  </a:lnTo>
                  <a:lnTo>
                    <a:pt x="0" y="10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2" name="Line 9">
              <a:extLst>
                <a:ext uri="{FF2B5EF4-FFF2-40B4-BE49-F238E27FC236}">
                  <a16:creationId xmlns:a16="http://schemas.microsoft.com/office/drawing/2014/main" id="{D9978E72-28D7-4ED2-9C67-B039A14BA29D}"/>
                </a:ext>
              </a:extLst>
            </p:cNvPr>
            <p:cNvSpPr>
              <a:spLocks noChangeShapeType="1"/>
            </p:cNvSpPr>
            <p:nvPr/>
          </p:nvSpPr>
          <p:spPr bwMode="auto">
            <a:xfrm flipV="1">
              <a:off x="1588" y="188"/>
              <a:ext cx="1" cy="16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3" name="未知">
              <a:extLst>
                <a:ext uri="{FF2B5EF4-FFF2-40B4-BE49-F238E27FC236}">
                  <a16:creationId xmlns:a16="http://schemas.microsoft.com/office/drawing/2014/main" id="{830446AA-DFCC-411B-9E38-33148FEA99CE}"/>
                </a:ext>
              </a:extLst>
            </p:cNvPr>
            <p:cNvSpPr>
              <a:spLocks/>
            </p:cNvSpPr>
            <p:nvPr/>
          </p:nvSpPr>
          <p:spPr bwMode="auto">
            <a:xfrm>
              <a:off x="1537" y="41"/>
              <a:ext cx="109" cy="160"/>
            </a:xfrm>
            <a:custGeom>
              <a:avLst/>
              <a:gdLst>
                <a:gd name="T0" fmla="*/ 0 w 109"/>
                <a:gd name="T1" fmla="*/ 160 h 160"/>
                <a:gd name="T2" fmla="*/ 51 w 109"/>
                <a:gd name="T3" fmla="*/ 0 h 160"/>
                <a:gd name="T4" fmla="*/ 109 w 109"/>
                <a:gd name="T5" fmla="*/ 160 h 160"/>
                <a:gd name="T6" fmla="*/ 0 w 109"/>
                <a:gd name="T7" fmla="*/ 160 h 160"/>
                <a:gd name="T8" fmla="*/ 0 60000 65536"/>
                <a:gd name="T9" fmla="*/ 0 60000 65536"/>
                <a:gd name="T10" fmla="*/ 0 60000 65536"/>
                <a:gd name="T11" fmla="*/ 0 60000 65536"/>
                <a:gd name="T12" fmla="*/ 0 w 109"/>
                <a:gd name="T13" fmla="*/ 0 h 160"/>
                <a:gd name="T14" fmla="*/ 109 w 109"/>
                <a:gd name="T15" fmla="*/ 160 h 160"/>
              </a:gdLst>
              <a:ahLst/>
              <a:cxnLst>
                <a:cxn ang="T8">
                  <a:pos x="T0" y="T1"/>
                </a:cxn>
                <a:cxn ang="T9">
                  <a:pos x="T2" y="T3"/>
                </a:cxn>
                <a:cxn ang="T10">
                  <a:pos x="T4" y="T5"/>
                </a:cxn>
                <a:cxn ang="T11">
                  <a:pos x="T6" y="T7"/>
                </a:cxn>
              </a:cxnLst>
              <a:rect l="T12" t="T13" r="T14" b="T15"/>
              <a:pathLst>
                <a:path w="109" h="160">
                  <a:moveTo>
                    <a:pt x="0" y="160"/>
                  </a:moveTo>
                  <a:lnTo>
                    <a:pt x="51" y="0"/>
                  </a:lnTo>
                  <a:lnTo>
                    <a:pt x="109" y="160"/>
                  </a:lnTo>
                  <a:lnTo>
                    <a:pt x="0" y="1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8144" name="Group 11">
              <a:extLst>
                <a:ext uri="{FF2B5EF4-FFF2-40B4-BE49-F238E27FC236}">
                  <a16:creationId xmlns:a16="http://schemas.microsoft.com/office/drawing/2014/main" id="{494BD1ED-E4F8-4448-BBE1-719A9E44C35E}"/>
                </a:ext>
              </a:extLst>
            </p:cNvPr>
            <p:cNvGrpSpPr>
              <a:grpSpLocks/>
            </p:cNvGrpSpPr>
            <p:nvPr/>
          </p:nvGrpSpPr>
          <p:grpSpPr bwMode="auto">
            <a:xfrm>
              <a:off x="1686" y="54"/>
              <a:ext cx="1230" cy="495"/>
              <a:chOff x="0" y="0"/>
              <a:chExt cx="1230" cy="495"/>
            </a:xfrm>
          </p:grpSpPr>
          <p:sp>
            <p:nvSpPr>
              <p:cNvPr id="48814" name="Line 12">
                <a:extLst>
                  <a:ext uri="{FF2B5EF4-FFF2-40B4-BE49-F238E27FC236}">
                    <a16:creationId xmlns:a16="http://schemas.microsoft.com/office/drawing/2014/main" id="{72EB267D-5AAB-4AD6-8FE6-4A73F3CEDB1E}"/>
                  </a:ext>
                </a:extLst>
              </p:cNvPr>
              <p:cNvSpPr>
                <a:spLocks noChangeShapeType="1"/>
              </p:cNvSpPr>
              <p:nvPr/>
            </p:nvSpPr>
            <p:spPr bwMode="auto">
              <a:xfrm>
                <a:off x="346" y="245"/>
                <a:ext cx="1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15" name="Rectangle 13">
                <a:extLst>
                  <a:ext uri="{FF2B5EF4-FFF2-40B4-BE49-F238E27FC236}">
                    <a16:creationId xmlns:a16="http://schemas.microsoft.com/office/drawing/2014/main" id="{B30A9DF4-CAFE-4B9E-97ED-5BA2F7B2F6BA}"/>
                  </a:ext>
                </a:extLst>
              </p:cNvPr>
              <p:cNvSpPr>
                <a:spLocks noChangeArrowheads="1"/>
              </p:cNvSpPr>
              <p:nvPr/>
            </p:nvSpPr>
            <p:spPr bwMode="auto">
              <a:xfrm>
                <a:off x="1173" y="122"/>
                <a:ext cx="5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t>
                </a:r>
              </a:p>
            </p:txBody>
          </p:sp>
          <p:sp>
            <p:nvSpPr>
              <p:cNvPr id="48816" name="Rectangle 14">
                <a:extLst>
                  <a:ext uri="{FF2B5EF4-FFF2-40B4-BE49-F238E27FC236}">
                    <a16:creationId xmlns:a16="http://schemas.microsoft.com/office/drawing/2014/main" id="{B562421F-438F-49C3-BB5D-D5EC6587D9B6}"/>
                  </a:ext>
                </a:extLst>
              </p:cNvPr>
              <p:cNvSpPr>
                <a:spLocks noChangeArrowheads="1"/>
              </p:cNvSpPr>
              <p:nvPr/>
            </p:nvSpPr>
            <p:spPr bwMode="auto">
              <a:xfrm>
                <a:off x="1078" y="122"/>
                <a:ext cx="9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p:txBody>
          </p:sp>
          <p:sp>
            <p:nvSpPr>
              <p:cNvPr id="48817" name="Rectangle 15">
                <a:extLst>
                  <a:ext uri="{FF2B5EF4-FFF2-40B4-BE49-F238E27FC236}">
                    <a16:creationId xmlns:a16="http://schemas.microsoft.com/office/drawing/2014/main" id="{C4F12786-7587-445A-9A9D-E19EE1149994}"/>
                  </a:ext>
                </a:extLst>
              </p:cNvPr>
              <p:cNvSpPr>
                <a:spLocks noChangeArrowheads="1"/>
              </p:cNvSpPr>
              <p:nvPr/>
            </p:nvSpPr>
            <p:spPr bwMode="auto">
              <a:xfrm>
                <a:off x="992" y="122"/>
                <a:ext cx="4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t>
                </a:r>
              </a:p>
            </p:txBody>
          </p:sp>
          <p:sp>
            <p:nvSpPr>
              <p:cNvPr id="48818" name="Rectangle 16">
                <a:extLst>
                  <a:ext uri="{FF2B5EF4-FFF2-40B4-BE49-F238E27FC236}">
                    <a16:creationId xmlns:a16="http://schemas.microsoft.com/office/drawing/2014/main" id="{B16FFCB6-EB13-48CE-856F-3C701C8DAED9}"/>
                  </a:ext>
                </a:extLst>
              </p:cNvPr>
              <p:cNvSpPr>
                <a:spLocks noChangeArrowheads="1"/>
              </p:cNvSpPr>
              <p:nvPr/>
            </p:nvSpPr>
            <p:spPr bwMode="auto">
              <a:xfrm>
                <a:off x="519" y="122"/>
                <a:ext cx="29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tan(</a:t>
                </a:r>
              </a:p>
            </p:txBody>
          </p:sp>
          <p:sp>
            <p:nvSpPr>
              <p:cNvPr id="48819" name="Rectangle 17">
                <a:extLst>
                  <a:ext uri="{FF2B5EF4-FFF2-40B4-BE49-F238E27FC236}">
                    <a16:creationId xmlns:a16="http://schemas.microsoft.com/office/drawing/2014/main" id="{70438930-DE00-474B-9E83-23DD7381B630}"/>
                  </a:ext>
                </a:extLst>
              </p:cNvPr>
              <p:cNvSpPr>
                <a:spLocks noChangeArrowheads="1"/>
              </p:cNvSpPr>
              <p:nvPr/>
            </p:nvSpPr>
            <p:spPr bwMode="auto">
              <a:xfrm>
                <a:off x="372" y="0"/>
                <a:ext cx="9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2</a:t>
                </a:r>
              </a:p>
            </p:txBody>
          </p:sp>
          <p:sp>
            <p:nvSpPr>
              <p:cNvPr id="48820" name="Rectangle 18">
                <a:extLst>
                  <a:ext uri="{FF2B5EF4-FFF2-40B4-BE49-F238E27FC236}">
                    <a16:creationId xmlns:a16="http://schemas.microsoft.com/office/drawing/2014/main" id="{BC698C65-F3AD-48CE-8CC1-A811040C53EA}"/>
                  </a:ext>
                </a:extLst>
              </p:cNvPr>
              <p:cNvSpPr>
                <a:spLocks noChangeArrowheads="1"/>
              </p:cNvSpPr>
              <p:nvPr/>
            </p:nvSpPr>
            <p:spPr bwMode="auto">
              <a:xfrm>
                <a:off x="819" y="99"/>
                <a:ext cx="13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a:p>
            </p:txBody>
          </p:sp>
          <p:sp>
            <p:nvSpPr>
              <p:cNvPr id="48821" name="Rectangle 19">
                <a:extLst>
                  <a:ext uri="{FF2B5EF4-FFF2-40B4-BE49-F238E27FC236}">
                    <a16:creationId xmlns:a16="http://schemas.microsoft.com/office/drawing/2014/main" id="{AA5E4F79-5472-4122-9F5A-BB574BF802F2}"/>
                  </a:ext>
                </a:extLst>
              </p:cNvPr>
              <p:cNvSpPr>
                <a:spLocks noChangeArrowheads="1"/>
              </p:cNvSpPr>
              <p:nvPr/>
            </p:nvSpPr>
            <p:spPr bwMode="auto">
              <a:xfrm>
                <a:off x="193" y="99"/>
                <a:ext cx="9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rPr>
                  <a:t>=</a:t>
                </a:r>
                <a:endParaRPr lang="en-US" altLang="zh-CN"/>
              </a:p>
            </p:txBody>
          </p:sp>
          <p:sp>
            <p:nvSpPr>
              <p:cNvPr id="48822" name="Rectangle 20">
                <a:extLst>
                  <a:ext uri="{FF2B5EF4-FFF2-40B4-BE49-F238E27FC236}">
                    <a16:creationId xmlns:a16="http://schemas.microsoft.com/office/drawing/2014/main" id="{7AD50606-A2C5-45D8-8CED-19A496D8C98A}"/>
                  </a:ext>
                </a:extLst>
              </p:cNvPr>
              <p:cNvSpPr>
                <a:spLocks noChangeArrowheads="1"/>
              </p:cNvSpPr>
              <p:nvPr/>
            </p:nvSpPr>
            <p:spPr bwMode="auto">
              <a:xfrm>
                <a:off x="347" y="272"/>
                <a:ext cx="10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T</a:t>
                </a:r>
                <a:endParaRPr lang="en-US" altLang="zh-CN"/>
              </a:p>
            </p:txBody>
          </p:sp>
          <p:sp>
            <p:nvSpPr>
              <p:cNvPr id="48823" name="Rectangle 21">
                <a:extLst>
                  <a:ext uri="{FF2B5EF4-FFF2-40B4-BE49-F238E27FC236}">
                    <a16:creationId xmlns:a16="http://schemas.microsoft.com/office/drawing/2014/main" id="{7B51494B-B197-4007-997F-92B42513E9A5}"/>
                  </a:ext>
                </a:extLst>
              </p:cNvPr>
              <p:cNvSpPr>
                <a:spLocks noChangeArrowheads="1"/>
              </p:cNvSpPr>
              <p:nvPr/>
            </p:nvSpPr>
            <p:spPr bwMode="auto">
              <a:xfrm>
                <a:off x="0" y="99"/>
                <a:ext cx="11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a:p>
            </p:txBody>
          </p:sp>
        </p:grpSp>
        <p:sp>
          <p:nvSpPr>
            <p:cNvPr id="48145" name="Rectangle 22">
              <a:extLst>
                <a:ext uri="{FF2B5EF4-FFF2-40B4-BE49-F238E27FC236}">
                  <a16:creationId xmlns:a16="http://schemas.microsoft.com/office/drawing/2014/main" id="{CDE2A93B-6BA7-463C-BB27-176ED9738E3C}"/>
                </a:ext>
              </a:extLst>
            </p:cNvPr>
            <p:cNvSpPr>
              <a:spLocks noChangeArrowheads="1"/>
            </p:cNvSpPr>
            <p:nvPr/>
          </p:nvSpPr>
          <p:spPr bwMode="auto">
            <a:xfrm>
              <a:off x="4131" y="1611"/>
              <a:ext cx="20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a:p>
          </p:txBody>
        </p:sp>
        <p:sp>
          <p:nvSpPr>
            <p:cNvPr id="48146" name="Line 23">
              <a:extLst>
                <a:ext uri="{FF2B5EF4-FFF2-40B4-BE49-F238E27FC236}">
                  <a16:creationId xmlns:a16="http://schemas.microsoft.com/office/drawing/2014/main" id="{D3742C6E-AB66-4718-9803-2051A36AB85C}"/>
                </a:ext>
              </a:extLst>
            </p:cNvPr>
            <p:cNvSpPr>
              <a:spLocks noChangeShapeType="1"/>
            </p:cNvSpPr>
            <p:nvPr/>
          </p:nvSpPr>
          <p:spPr bwMode="auto">
            <a:xfrm flipV="1">
              <a:off x="3861" y="184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7" name="Line 24">
              <a:extLst>
                <a:ext uri="{FF2B5EF4-FFF2-40B4-BE49-F238E27FC236}">
                  <a16:creationId xmlns:a16="http://schemas.microsoft.com/office/drawing/2014/main" id="{1154E85E-722F-4EC1-99B1-09FD19E150D8}"/>
                </a:ext>
              </a:extLst>
            </p:cNvPr>
            <p:cNvSpPr>
              <a:spLocks noChangeShapeType="1"/>
            </p:cNvSpPr>
            <p:nvPr/>
          </p:nvSpPr>
          <p:spPr bwMode="auto">
            <a:xfrm flipV="1">
              <a:off x="3861" y="1821"/>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8" name="Line 25">
              <a:extLst>
                <a:ext uri="{FF2B5EF4-FFF2-40B4-BE49-F238E27FC236}">
                  <a16:creationId xmlns:a16="http://schemas.microsoft.com/office/drawing/2014/main" id="{767BFD77-7549-4032-BD07-B7B4BC0536C0}"/>
                </a:ext>
              </a:extLst>
            </p:cNvPr>
            <p:cNvSpPr>
              <a:spLocks noChangeShapeType="1"/>
            </p:cNvSpPr>
            <p:nvPr/>
          </p:nvSpPr>
          <p:spPr bwMode="auto">
            <a:xfrm flipV="1">
              <a:off x="3861" y="179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Line 26">
              <a:extLst>
                <a:ext uri="{FF2B5EF4-FFF2-40B4-BE49-F238E27FC236}">
                  <a16:creationId xmlns:a16="http://schemas.microsoft.com/office/drawing/2014/main" id="{C40F5C58-B148-479D-85D2-E0CA76EDB0AE}"/>
                </a:ext>
              </a:extLst>
            </p:cNvPr>
            <p:cNvSpPr>
              <a:spLocks noChangeShapeType="1"/>
            </p:cNvSpPr>
            <p:nvPr/>
          </p:nvSpPr>
          <p:spPr bwMode="auto">
            <a:xfrm flipV="1">
              <a:off x="3861" y="176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0" name="Line 27">
              <a:extLst>
                <a:ext uri="{FF2B5EF4-FFF2-40B4-BE49-F238E27FC236}">
                  <a16:creationId xmlns:a16="http://schemas.microsoft.com/office/drawing/2014/main" id="{E1BC70EE-EC54-45D7-BE9B-0ACC360E112D}"/>
                </a:ext>
              </a:extLst>
            </p:cNvPr>
            <p:cNvSpPr>
              <a:spLocks noChangeShapeType="1"/>
            </p:cNvSpPr>
            <p:nvPr/>
          </p:nvSpPr>
          <p:spPr bwMode="auto">
            <a:xfrm flipV="1">
              <a:off x="3861" y="174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Line 28">
              <a:extLst>
                <a:ext uri="{FF2B5EF4-FFF2-40B4-BE49-F238E27FC236}">
                  <a16:creationId xmlns:a16="http://schemas.microsoft.com/office/drawing/2014/main" id="{9A20C64A-F864-4D87-BB53-1900382CC348}"/>
                </a:ext>
              </a:extLst>
            </p:cNvPr>
            <p:cNvSpPr>
              <a:spLocks noChangeShapeType="1"/>
            </p:cNvSpPr>
            <p:nvPr/>
          </p:nvSpPr>
          <p:spPr bwMode="auto">
            <a:xfrm flipV="1">
              <a:off x="3861" y="171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2" name="Line 29">
              <a:extLst>
                <a:ext uri="{FF2B5EF4-FFF2-40B4-BE49-F238E27FC236}">
                  <a16:creationId xmlns:a16="http://schemas.microsoft.com/office/drawing/2014/main" id="{11879E59-F138-4F67-A107-BB560DA20184}"/>
                </a:ext>
              </a:extLst>
            </p:cNvPr>
            <p:cNvSpPr>
              <a:spLocks noChangeShapeType="1"/>
            </p:cNvSpPr>
            <p:nvPr/>
          </p:nvSpPr>
          <p:spPr bwMode="auto">
            <a:xfrm flipV="1">
              <a:off x="3861" y="169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Line 30">
              <a:extLst>
                <a:ext uri="{FF2B5EF4-FFF2-40B4-BE49-F238E27FC236}">
                  <a16:creationId xmlns:a16="http://schemas.microsoft.com/office/drawing/2014/main" id="{DDF10984-709C-41EE-B6D0-DD4230504C22}"/>
                </a:ext>
              </a:extLst>
            </p:cNvPr>
            <p:cNvSpPr>
              <a:spLocks noChangeShapeType="1"/>
            </p:cNvSpPr>
            <p:nvPr/>
          </p:nvSpPr>
          <p:spPr bwMode="auto">
            <a:xfrm flipV="1">
              <a:off x="3861" y="166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4" name="Line 31">
              <a:extLst>
                <a:ext uri="{FF2B5EF4-FFF2-40B4-BE49-F238E27FC236}">
                  <a16:creationId xmlns:a16="http://schemas.microsoft.com/office/drawing/2014/main" id="{DCDFAF3C-7670-4FA9-A608-D9C94C23906F}"/>
                </a:ext>
              </a:extLst>
            </p:cNvPr>
            <p:cNvSpPr>
              <a:spLocks noChangeShapeType="1"/>
            </p:cNvSpPr>
            <p:nvPr/>
          </p:nvSpPr>
          <p:spPr bwMode="auto">
            <a:xfrm flipV="1">
              <a:off x="3861" y="164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32">
              <a:extLst>
                <a:ext uri="{FF2B5EF4-FFF2-40B4-BE49-F238E27FC236}">
                  <a16:creationId xmlns:a16="http://schemas.microsoft.com/office/drawing/2014/main" id="{91B45E20-A04B-4D0C-9EA3-F28A3AED91A9}"/>
                </a:ext>
              </a:extLst>
            </p:cNvPr>
            <p:cNvSpPr>
              <a:spLocks noChangeShapeType="1"/>
            </p:cNvSpPr>
            <p:nvPr/>
          </p:nvSpPr>
          <p:spPr bwMode="auto">
            <a:xfrm flipV="1">
              <a:off x="3861" y="1616"/>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33">
              <a:extLst>
                <a:ext uri="{FF2B5EF4-FFF2-40B4-BE49-F238E27FC236}">
                  <a16:creationId xmlns:a16="http://schemas.microsoft.com/office/drawing/2014/main" id="{C53DC208-FA29-4623-B5E2-7AC306E2D5B7}"/>
                </a:ext>
              </a:extLst>
            </p:cNvPr>
            <p:cNvSpPr>
              <a:spLocks noChangeShapeType="1"/>
            </p:cNvSpPr>
            <p:nvPr/>
          </p:nvSpPr>
          <p:spPr bwMode="auto">
            <a:xfrm flipV="1">
              <a:off x="3861" y="159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Line 34">
              <a:extLst>
                <a:ext uri="{FF2B5EF4-FFF2-40B4-BE49-F238E27FC236}">
                  <a16:creationId xmlns:a16="http://schemas.microsoft.com/office/drawing/2014/main" id="{D9E1001C-5240-48E8-A7C6-80D658105076}"/>
                </a:ext>
              </a:extLst>
            </p:cNvPr>
            <p:cNvSpPr>
              <a:spLocks noChangeShapeType="1"/>
            </p:cNvSpPr>
            <p:nvPr/>
          </p:nvSpPr>
          <p:spPr bwMode="auto">
            <a:xfrm flipV="1">
              <a:off x="3861" y="156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35">
              <a:extLst>
                <a:ext uri="{FF2B5EF4-FFF2-40B4-BE49-F238E27FC236}">
                  <a16:creationId xmlns:a16="http://schemas.microsoft.com/office/drawing/2014/main" id="{821E8809-CB88-4EEC-A430-66FA054C3D1F}"/>
                </a:ext>
              </a:extLst>
            </p:cNvPr>
            <p:cNvSpPr>
              <a:spLocks noChangeShapeType="1"/>
            </p:cNvSpPr>
            <p:nvPr/>
          </p:nvSpPr>
          <p:spPr bwMode="auto">
            <a:xfrm flipV="1">
              <a:off x="3861" y="153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Line 36">
              <a:extLst>
                <a:ext uri="{FF2B5EF4-FFF2-40B4-BE49-F238E27FC236}">
                  <a16:creationId xmlns:a16="http://schemas.microsoft.com/office/drawing/2014/main" id="{BBA83A13-BD2F-4E82-A96B-8AD4BDA50C33}"/>
                </a:ext>
              </a:extLst>
            </p:cNvPr>
            <p:cNvSpPr>
              <a:spLocks noChangeShapeType="1"/>
            </p:cNvSpPr>
            <p:nvPr/>
          </p:nvSpPr>
          <p:spPr bwMode="auto">
            <a:xfrm flipV="1">
              <a:off x="3861" y="151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Line 37">
              <a:extLst>
                <a:ext uri="{FF2B5EF4-FFF2-40B4-BE49-F238E27FC236}">
                  <a16:creationId xmlns:a16="http://schemas.microsoft.com/office/drawing/2014/main" id="{A44AB60C-4B3D-4253-BDDE-926A5C8F4FE4}"/>
                </a:ext>
              </a:extLst>
            </p:cNvPr>
            <p:cNvSpPr>
              <a:spLocks noChangeShapeType="1"/>
            </p:cNvSpPr>
            <p:nvPr/>
          </p:nvSpPr>
          <p:spPr bwMode="auto">
            <a:xfrm flipV="1">
              <a:off x="3861" y="1488"/>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38">
              <a:extLst>
                <a:ext uri="{FF2B5EF4-FFF2-40B4-BE49-F238E27FC236}">
                  <a16:creationId xmlns:a16="http://schemas.microsoft.com/office/drawing/2014/main" id="{1D833B13-E429-450B-950F-07357A0CE5B4}"/>
                </a:ext>
              </a:extLst>
            </p:cNvPr>
            <p:cNvSpPr>
              <a:spLocks noChangeShapeType="1"/>
            </p:cNvSpPr>
            <p:nvPr/>
          </p:nvSpPr>
          <p:spPr bwMode="auto">
            <a:xfrm flipV="1">
              <a:off x="3861" y="146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39">
              <a:extLst>
                <a:ext uri="{FF2B5EF4-FFF2-40B4-BE49-F238E27FC236}">
                  <a16:creationId xmlns:a16="http://schemas.microsoft.com/office/drawing/2014/main" id="{B84F0599-1D3C-47FE-8DFF-9874EB0B8FF4}"/>
                </a:ext>
              </a:extLst>
            </p:cNvPr>
            <p:cNvSpPr>
              <a:spLocks noChangeShapeType="1"/>
            </p:cNvSpPr>
            <p:nvPr/>
          </p:nvSpPr>
          <p:spPr bwMode="auto">
            <a:xfrm flipV="1">
              <a:off x="3861" y="143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40">
              <a:extLst>
                <a:ext uri="{FF2B5EF4-FFF2-40B4-BE49-F238E27FC236}">
                  <a16:creationId xmlns:a16="http://schemas.microsoft.com/office/drawing/2014/main" id="{0A204DB0-9CA8-4D8C-A158-9382E75AF2A0}"/>
                </a:ext>
              </a:extLst>
            </p:cNvPr>
            <p:cNvSpPr>
              <a:spLocks noChangeShapeType="1"/>
            </p:cNvSpPr>
            <p:nvPr/>
          </p:nvSpPr>
          <p:spPr bwMode="auto">
            <a:xfrm flipV="1">
              <a:off x="3861" y="141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41">
              <a:extLst>
                <a:ext uri="{FF2B5EF4-FFF2-40B4-BE49-F238E27FC236}">
                  <a16:creationId xmlns:a16="http://schemas.microsoft.com/office/drawing/2014/main" id="{4EDA8D0A-1B4D-4384-9DD9-86488FA324AE}"/>
                </a:ext>
              </a:extLst>
            </p:cNvPr>
            <p:cNvSpPr>
              <a:spLocks noChangeShapeType="1"/>
            </p:cNvSpPr>
            <p:nvPr/>
          </p:nvSpPr>
          <p:spPr bwMode="auto">
            <a:xfrm flipV="1">
              <a:off x="3861" y="138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5" name="Line 42">
              <a:extLst>
                <a:ext uri="{FF2B5EF4-FFF2-40B4-BE49-F238E27FC236}">
                  <a16:creationId xmlns:a16="http://schemas.microsoft.com/office/drawing/2014/main" id="{9F19D8C2-2815-4528-8E85-ABE61A3CEC7D}"/>
                </a:ext>
              </a:extLst>
            </p:cNvPr>
            <p:cNvSpPr>
              <a:spLocks noChangeShapeType="1"/>
            </p:cNvSpPr>
            <p:nvPr/>
          </p:nvSpPr>
          <p:spPr bwMode="auto">
            <a:xfrm flipV="1">
              <a:off x="3861" y="1360"/>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Line 43">
              <a:extLst>
                <a:ext uri="{FF2B5EF4-FFF2-40B4-BE49-F238E27FC236}">
                  <a16:creationId xmlns:a16="http://schemas.microsoft.com/office/drawing/2014/main" id="{02638709-32E2-403C-9417-1B256AAA2997}"/>
                </a:ext>
              </a:extLst>
            </p:cNvPr>
            <p:cNvSpPr>
              <a:spLocks noChangeShapeType="1"/>
            </p:cNvSpPr>
            <p:nvPr/>
          </p:nvSpPr>
          <p:spPr bwMode="auto">
            <a:xfrm flipV="1">
              <a:off x="3861" y="133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44">
              <a:extLst>
                <a:ext uri="{FF2B5EF4-FFF2-40B4-BE49-F238E27FC236}">
                  <a16:creationId xmlns:a16="http://schemas.microsoft.com/office/drawing/2014/main" id="{99E89F8C-E6BB-42A9-8E44-DC84527F04F9}"/>
                </a:ext>
              </a:extLst>
            </p:cNvPr>
            <p:cNvSpPr>
              <a:spLocks noChangeShapeType="1"/>
            </p:cNvSpPr>
            <p:nvPr/>
          </p:nvSpPr>
          <p:spPr bwMode="auto">
            <a:xfrm flipV="1">
              <a:off x="3861" y="130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Line 45">
              <a:extLst>
                <a:ext uri="{FF2B5EF4-FFF2-40B4-BE49-F238E27FC236}">
                  <a16:creationId xmlns:a16="http://schemas.microsoft.com/office/drawing/2014/main" id="{F0B60BA7-3BDB-49C6-974C-CE365DFC6EF8}"/>
                </a:ext>
              </a:extLst>
            </p:cNvPr>
            <p:cNvSpPr>
              <a:spLocks noChangeShapeType="1"/>
            </p:cNvSpPr>
            <p:nvPr/>
          </p:nvSpPr>
          <p:spPr bwMode="auto">
            <a:xfrm flipV="1">
              <a:off x="3861" y="128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9" name="Line 46">
              <a:extLst>
                <a:ext uri="{FF2B5EF4-FFF2-40B4-BE49-F238E27FC236}">
                  <a16:creationId xmlns:a16="http://schemas.microsoft.com/office/drawing/2014/main" id="{9AA9DEE7-0295-4121-B0C3-95683C6E87BA}"/>
                </a:ext>
              </a:extLst>
            </p:cNvPr>
            <p:cNvSpPr>
              <a:spLocks noChangeShapeType="1"/>
            </p:cNvSpPr>
            <p:nvPr/>
          </p:nvSpPr>
          <p:spPr bwMode="auto">
            <a:xfrm flipV="1">
              <a:off x="3861" y="125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Line 47">
              <a:extLst>
                <a:ext uri="{FF2B5EF4-FFF2-40B4-BE49-F238E27FC236}">
                  <a16:creationId xmlns:a16="http://schemas.microsoft.com/office/drawing/2014/main" id="{84448E9F-2D22-4EEF-8749-124AA6D8E1CA}"/>
                </a:ext>
              </a:extLst>
            </p:cNvPr>
            <p:cNvSpPr>
              <a:spLocks noChangeShapeType="1"/>
            </p:cNvSpPr>
            <p:nvPr/>
          </p:nvSpPr>
          <p:spPr bwMode="auto">
            <a:xfrm flipV="1">
              <a:off x="3861" y="1232"/>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1" name="Line 48">
              <a:extLst>
                <a:ext uri="{FF2B5EF4-FFF2-40B4-BE49-F238E27FC236}">
                  <a16:creationId xmlns:a16="http://schemas.microsoft.com/office/drawing/2014/main" id="{80D64CB3-7AC8-4797-8D57-E7AB481EDA30}"/>
                </a:ext>
              </a:extLst>
            </p:cNvPr>
            <p:cNvSpPr>
              <a:spLocks noChangeShapeType="1"/>
            </p:cNvSpPr>
            <p:nvPr/>
          </p:nvSpPr>
          <p:spPr bwMode="auto">
            <a:xfrm flipV="1">
              <a:off x="3861" y="120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2" name="Line 49">
              <a:extLst>
                <a:ext uri="{FF2B5EF4-FFF2-40B4-BE49-F238E27FC236}">
                  <a16:creationId xmlns:a16="http://schemas.microsoft.com/office/drawing/2014/main" id="{45487803-09EB-41A8-8A25-5EACEAC71610}"/>
                </a:ext>
              </a:extLst>
            </p:cNvPr>
            <p:cNvSpPr>
              <a:spLocks noChangeShapeType="1"/>
            </p:cNvSpPr>
            <p:nvPr/>
          </p:nvSpPr>
          <p:spPr bwMode="auto">
            <a:xfrm flipV="1">
              <a:off x="3861" y="118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50">
              <a:extLst>
                <a:ext uri="{FF2B5EF4-FFF2-40B4-BE49-F238E27FC236}">
                  <a16:creationId xmlns:a16="http://schemas.microsoft.com/office/drawing/2014/main" id="{3C2616F1-DE2F-4271-9B3D-448E80E4AEBF}"/>
                </a:ext>
              </a:extLst>
            </p:cNvPr>
            <p:cNvSpPr>
              <a:spLocks noChangeShapeType="1"/>
            </p:cNvSpPr>
            <p:nvPr/>
          </p:nvSpPr>
          <p:spPr bwMode="auto">
            <a:xfrm flipV="1">
              <a:off x="3861" y="115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Line 51">
              <a:extLst>
                <a:ext uri="{FF2B5EF4-FFF2-40B4-BE49-F238E27FC236}">
                  <a16:creationId xmlns:a16="http://schemas.microsoft.com/office/drawing/2014/main" id="{7349D11B-7516-4FD1-A71B-8F313B6F2CD1}"/>
                </a:ext>
              </a:extLst>
            </p:cNvPr>
            <p:cNvSpPr>
              <a:spLocks noChangeShapeType="1"/>
            </p:cNvSpPr>
            <p:nvPr/>
          </p:nvSpPr>
          <p:spPr bwMode="auto">
            <a:xfrm flipV="1">
              <a:off x="3861" y="112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5" name="Line 52">
              <a:extLst>
                <a:ext uri="{FF2B5EF4-FFF2-40B4-BE49-F238E27FC236}">
                  <a16:creationId xmlns:a16="http://schemas.microsoft.com/office/drawing/2014/main" id="{ECC3F186-C8CA-442D-8040-FB4D4331AEE0}"/>
                </a:ext>
              </a:extLst>
            </p:cNvPr>
            <p:cNvSpPr>
              <a:spLocks noChangeShapeType="1"/>
            </p:cNvSpPr>
            <p:nvPr/>
          </p:nvSpPr>
          <p:spPr bwMode="auto">
            <a:xfrm flipV="1">
              <a:off x="3861" y="1104"/>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6" name="Line 53">
              <a:extLst>
                <a:ext uri="{FF2B5EF4-FFF2-40B4-BE49-F238E27FC236}">
                  <a16:creationId xmlns:a16="http://schemas.microsoft.com/office/drawing/2014/main" id="{92B70C48-5867-4984-8F4D-F4A1DB58B584}"/>
                </a:ext>
              </a:extLst>
            </p:cNvPr>
            <p:cNvSpPr>
              <a:spLocks noChangeShapeType="1"/>
            </p:cNvSpPr>
            <p:nvPr/>
          </p:nvSpPr>
          <p:spPr bwMode="auto">
            <a:xfrm flipV="1">
              <a:off x="3861" y="107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7" name="Line 54">
              <a:extLst>
                <a:ext uri="{FF2B5EF4-FFF2-40B4-BE49-F238E27FC236}">
                  <a16:creationId xmlns:a16="http://schemas.microsoft.com/office/drawing/2014/main" id="{14BC5627-811A-4747-914D-EDEC2EEB6EB8}"/>
                </a:ext>
              </a:extLst>
            </p:cNvPr>
            <p:cNvSpPr>
              <a:spLocks noChangeShapeType="1"/>
            </p:cNvSpPr>
            <p:nvPr/>
          </p:nvSpPr>
          <p:spPr bwMode="auto">
            <a:xfrm flipV="1">
              <a:off x="3861" y="105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Line 55">
              <a:extLst>
                <a:ext uri="{FF2B5EF4-FFF2-40B4-BE49-F238E27FC236}">
                  <a16:creationId xmlns:a16="http://schemas.microsoft.com/office/drawing/2014/main" id="{8524D867-E870-4DE0-B065-F6D5B749375A}"/>
                </a:ext>
              </a:extLst>
            </p:cNvPr>
            <p:cNvSpPr>
              <a:spLocks noChangeShapeType="1"/>
            </p:cNvSpPr>
            <p:nvPr/>
          </p:nvSpPr>
          <p:spPr bwMode="auto">
            <a:xfrm flipV="1">
              <a:off x="3861" y="102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9" name="Line 56">
              <a:extLst>
                <a:ext uri="{FF2B5EF4-FFF2-40B4-BE49-F238E27FC236}">
                  <a16:creationId xmlns:a16="http://schemas.microsoft.com/office/drawing/2014/main" id="{D9FB36F3-2CCB-4ED1-87F8-22325E45FF2A}"/>
                </a:ext>
              </a:extLst>
            </p:cNvPr>
            <p:cNvSpPr>
              <a:spLocks noChangeShapeType="1"/>
            </p:cNvSpPr>
            <p:nvPr/>
          </p:nvSpPr>
          <p:spPr bwMode="auto">
            <a:xfrm flipV="1">
              <a:off x="3861" y="100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0" name="Line 57">
              <a:extLst>
                <a:ext uri="{FF2B5EF4-FFF2-40B4-BE49-F238E27FC236}">
                  <a16:creationId xmlns:a16="http://schemas.microsoft.com/office/drawing/2014/main" id="{0DEF7E97-7442-4E3C-BC6E-53B3972191AB}"/>
                </a:ext>
              </a:extLst>
            </p:cNvPr>
            <p:cNvSpPr>
              <a:spLocks noChangeShapeType="1"/>
            </p:cNvSpPr>
            <p:nvPr/>
          </p:nvSpPr>
          <p:spPr bwMode="auto">
            <a:xfrm flipV="1">
              <a:off x="3861" y="976"/>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1" name="Line 58">
              <a:extLst>
                <a:ext uri="{FF2B5EF4-FFF2-40B4-BE49-F238E27FC236}">
                  <a16:creationId xmlns:a16="http://schemas.microsoft.com/office/drawing/2014/main" id="{4A763401-EA78-4173-BCC5-E465BC2D74CA}"/>
                </a:ext>
              </a:extLst>
            </p:cNvPr>
            <p:cNvSpPr>
              <a:spLocks noChangeShapeType="1"/>
            </p:cNvSpPr>
            <p:nvPr/>
          </p:nvSpPr>
          <p:spPr bwMode="auto">
            <a:xfrm flipV="1">
              <a:off x="3861" y="95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2" name="Line 59">
              <a:extLst>
                <a:ext uri="{FF2B5EF4-FFF2-40B4-BE49-F238E27FC236}">
                  <a16:creationId xmlns:a16="http://schemas.microsoft.com/office/drawing/2014/main" id="{5AA11171-E923-41B1-B7AB-6F4BD4026FE4}"/>
                </a:ext>
              </a:extLst>
            </p:cNvPr>
            <p:cNvSpPr>
              <a:spLocks noChangeShapeType="1"/>
            </p:cNvSpPr>
            <p:nvPr/>
          </p:nvSpPr>
          <p:spPr bwMode="auto">
            <a:xfrm flipV="1">
              <a:off x="3861" y="92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3" name="Line 60">
              <a:extLst>
                <a:ext uri="{FF2B5EF4-FFF2-40B4-BE49-F238E27FC236}">
                  <a16:creationId xmlns:a16="http://schemas.microsoft.com/office/drawing/2014/main" id="{43AE5ED8-961F-4DED-9943-E13D213570AD}"/>
                </a:ext>
              </a:extLst>
            </p:cNvPr>
            <p:cNvSpPr>
              <a:spLocks noChangeShapeType="1"/>
            </p:cNvSpPr>
            <p:nvPr/>
          </p:nvSpPr>
          <p:spPr bwMode="auto">
            <a:xfrm flipV="1">
              <a:off x="3861" y="89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4" name="Line 61">
              <a:extLst>
                <a:ext uri="{FF2B5EF4-FFF2-40B4-BE49-F238E27FC236}">
                  <a16:creationId xmlns:a16="http://schemas.microsoft.com/office/drawing/2014/main" id="{01787BB4-5F60-42F1-9299-50DEECFDF375}"/>
                </a:ext>
              </a:extLst>
            </p:cNvPr>
            <p:cNvSpPr>
              <a:spLocks noChangeShapeType="1"/>
            </p:cNvSpPr>
            <p:nvPr/>
          </p:nvSpPr>
          <p:spPr bwMode="auto">
            <a:xfrm flipV="1">
              <a:off x="3861" y="87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5" name="Line 62">
              <a:extLst>
                <a:ext uri="{FF2B5EF4-FFF2-40B4-BE49-F238E27FC236}">
                  <a16:creationId xmlns:a16="http://schemas.microsoft.com/office/drawing/2014/main" id="{555D6EC4-2EEB-4557-80D3-95CB2A2F9200}"/>
                </a:ext>
              </a:extLst>
            </p:cNvPr>
            <p:cNvSpPr>
              <a:spLocks noChangeShapeType="1"/>
            </p:cNvSpPr>
            <p:nvPr/>
          </p:nvSpPr>
          <p:spPr bwMode="auto">
            <a:xfrm flipV="1">
              <a:off x="3861" y="848"/>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6" name="Line 63">
              <a:extLst>
                <a:ext uri="{FF2B5EF4-FFF2-40B4-BE49-F238E27FC236}">
                  <a16:creationId xmlns:a16="http://schemas.microsoft.com/office/drawing/2014/main" id="{5CA8BDCC-7137-4D70-A52F-5E554CC8E321}"/>
                </a:ext>
              </a:extLst>
            </p:cNvPr>
            <p:cNvSpPr>
              <a:spLocks noChangeShapeType="1"/>
            </p:cNvSpPr>
            <p:nvPr/>
          </p:nvSpPr>
          <p:spPr bwMode="auto">
            <a:xfrm flipV="1">
              <a:off x="3861" y="82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7" name="Line 64">
              <a:extLst>
                <a:ext uri="{FF2B5EF4-FFF2-40B4-BE49-F238E27FC236}">
                  <a16:creationId xmlns:a16="http://schemas.microsoft.com/office/drawing/2014/main" id="{311B72A5-ECAF-42D0-BE28-4B89E119B60E}"/>
                </a:ext>
              </a:extLst>
            </p:cNvPr>
            <p:cNvSpPr>
              <a:spLocks noChangeShapeType="1"/>
            </p:cNvSpPr>
            <p:nvPr/>
          </p:nvSpPr>
          <p:spPr bwMode="auto">
            <a:xfrm flipV="1">
              <a:off x="3861" y="79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8" name="Line 65">
              <a:extLst>
                <a:ext uri="{FF2B5EF4-FFF2-40B4-BE49-F238E27FC236}">
                  <a16:creationId xmlns:a16="http://schemas.microsoft.com/office/drawing/2014/main" id="{CB2297E3-943C-4D74-92AF-CFB88BF549DF}"/>
                </a:ext>
              </a:extLst>
            </p:cNvPr>
            <p:cNvSpPr>
              <a:spLocks noChangeShapeType="1"/>
            </p:cNvSpPr>
            <p:nvPr/>
          </p:nvSpPr>
          <p:spPr bwMode="auto">
            <a:xfrm flipV="1">
              <a:off x="3861" y="77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89" name="Line 66">
              <a:extLst>
                <a:ext uri="{FF2B5EF4-FFF2-40B4-BE49-F238E27FC236}">
                  <a16:creationId xmlns:a16="http://schemas.microsoft.com/office/drawing/2014/main" id="{A054B149-44CA-409D-8CEC-4B207B9CAE2B}"/>
                </a:ext>
              </a:extLst>
            </p:cNvPr>
            <p:cNvSpPr>
              <a:spLocks noChangeShapeType="1"/>
            </p:cNvSpPr>
            <p:nvPr/>
          </p:nvSpPr>
          <p:spPr bwMode="auto">
            <a:xfrm flipV="1">
              <a:off x="3861" y="74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0" name="Line 67">
              <a:extLst>
                <a:ext uri="{FF2B5EF4-FFF2-40B4-BE49-F238E27FC236}">
                  <a16:creationId xmlns:a16="http://schemas.microsoft.com/office/drawing/2014/main" id="{23EE1777-46E7-451E-968B-52B197DB5E49}"/>
                </a:ext>
              </a:extLst>
            </p:cNvPr>
            <p:cNvSpPr>
              <a:spLocks noChangeShapeType="1"/>
            </p:cNvSpPr>
            <p:nvPr/>
          </p:nvSpPr>
          <p:spPr bwMode="auto">
            <a:xfrm flipV="1">
              <a:off x="3861" y="720"/>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1" name="Line 68">
              <a:extLst>
                <a:ext uri="{FF2B5EF4-FFF2-40B4-BE49-F238E27FC236}">
                  <a16:creationId xmlns:a16="http://schemas.microsoft.com/office/drawing/2014/main" id="{0A98F078-C956-42D4-A671-777DC8DF7518}"/>
                </a:ext>
              </a:extLst>
            </p:cNvPr>
            <p:cNvSpPr>
              <a:spLocks noChangeShapeType="1"/>
            </p:cNvSpPr>
            <p:nvPr/>
          </p:nvSpPr>
          <p:spPr bwMode="auto">
            <a:xfrm flipV="1">
              <a:off x="3861" y="69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2" name="Line 69">
              <a:extLst>
                <a:ext uri="{FF2B5EF4-FFF2-40B4-BE49-F238E27FC236}">
                  <a16:creationId xmlns:a16="http://schemas.microsoft.com/office/drawing/2014/main" id="{00597239-7890-47E9-8ADE-D18D091FB28E}"/>
                </a:ext>
              </a:extLst>
            </p:cNvPr>
            <p:cNvSpPr>
              <a:spLocks noChangeShapeType="1"/>
            </p:cNvSpPr>
            <p:nvPr/>
          </p:nvSpPr>
          <p:spPr bwMode="auto">
            <a:xfrm flipV="1">
              <a:off x="3861" y="66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3" name="Line 70">
              <a:extLst>
                <a:ext uri="{FF2B5EF4-FFF2-40B4-BE49-F238E27FC236}">
                  <a16:creationId xmlns:a16="http://schemas.microsoft.com/office/drawing/2014/main" id="{CC3EBD59-0E91-4854-AA8E-22D751314DA5}"/>
                </a:ext>
              </a:extLst>
            </p:cNvPr>
            <p:cNvSpPr>
              <a:spLocks noChangeShapeType="1"/>
            </p:cNvSpPr>
            <p:nvPr/>
          </p:nvSpPr>
          <p:spPr bwMode="auto">
            <a:xfrm flipV="1">
              <a:off x="3861" y="64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4" name="Line 71">
              <a:extLst>
                <a:ext uri="{FF2B5EF4-FFF2-40B4-BE49-F238E27FC236}">
                  <a16:creationId xmlns:a16="http://schemas.microsoft.com/office/drawing/2014/main" id="{7CB1EE5B-B30C-4545-9F4C-A1549579C939}"/>
                </a:ext>
              </a:extLst>
            </p:cNvPr>
            <p:cNvSpPr>
              <a:spLocks noChangeShapeType="1"/>
            </p:cNvSpPr>
            <p:nvPr/>
          </p:nvSpPr>
          <p:spPr bwMode="auto">
            <a:xfrm flipV="1">
              <a:off x="3861" y="61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5" name="Line 72">
              <a:extLst>
                <a:ext uri="{FF2B5EF4-FFF2-40B4-BE49-F238E27FC236}">
                  <a16:creationId xmlns:a16="http://schemas.microsoft.com/office/drawing/2014/main" id="{8C00BB37-BA2F-4450-80A7-31B8968AAEFE}"/>
                </a:ext>
              </a:extLst>
            </p:cNvPr>
            <p:cNvSpPr>
              <a:spLocks noChangeShapeType="1"/>
            </p:cNvSpPr>
            <p:nvPr/>
          </p:nvSpPr>
          <p:spPr bwMode="auto">
            <a:xfrm flipV="1">
              <a:off x="3861" y="592"/>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6" name="Line 73">
              <a:extLst>
                <a:ext uri="{FF2B5EF4-FFF2-40B4-BE49-F238E27FC236}">
                  <a16:creationId xmlns:a16="http://schemas.microsoft.com/office/drawing/2014/main" id="{AC5DA959-F138-4895-AB16-9FE6DDB2A70D}"/>
                </a:ext>
              </a:extLst>
            </p:cNvPr>
            <p:cNvSpPr>
              <a:spLocks noChangeShapeType="1"/>
            </p:cNvSpPr>
            <p:nvPr/>
          </p:nvSpPr>
          <p:spPr bwMode="auto">
            <a:xfrm flipV="1">
              <a:off x="3861" y="56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7" name="Line 74">
              <a:extLst>
                <a:ext uri="{FF2B5EF4-FFF2-40B4-BE49-F238E27FC236}">
                  <a16:creationId xmlns:a16="http://schemas.microsoft.com/office/drawing/2014/main" id="{F9AD8AD9-7E60-44AF-8389-80E1E783BB4D}"/>
                </a:ext>
              </a:extLst>
            </p:cNvPr>
            <p:cNvSpPr>
              <a:spLocks noChangeShapeType="1"/>
            </p:cNvSpPr>
            <p:nvPr/>
          </p:nvSpPr>
          <p:spPr bwMode="auto">
            <a:xfrm flipV="1">
              <a:off x="3861" y="54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8" name="Line 75">
              <a:extLst>
                <a:ext uri="{FF2B5EF4-FFF2-40B4-BE49-F238E27FC236}">
                  <a16:creationId xmlns:a16="http://schemas.microsoft.com/office/drawing/2014/main" id="{279A76E0-EBEE-43EC-9E61-4B938D3688D9}"/>
                </a:ext>
              </a:extLst>
            </p:cNvPr>
            <p:cNvSpPr>
              <a:spLocks noChangeShapeType="1"/>
            </p:cNvSpPr>
            <p:nvPr/>
          </p:nvSpPr>
          <p:spPr bwMode="auto">
            <a:xfrm flipV="1">
              <a:off x="3861" y="515"/>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99" name="Line 76">
              <a:extLst>
                <a:ext uri="{FF2B5EF4-FFF2-40B4-BE49-F238E27FC236}">
                  <a16:creationId xmlns:a16="http://schemas.microsoft.com/office/drawing/2014/main" id="{89EE2C56-9E77-4E79-9057-29F0776010C8}"/>
                </a:ext>
              </a:extLst>
            </p:cNvPr>
            <p:cNvSpPr>
              <a:spLocks noChangeShapeType="1"/>
            </p:cNvSpPr>
            <p:nvPr/>
          </p:nvSpPr>
          <p:spPr bwMode="auto">
            <a:xfrm flipV="1">
              <a:off x="3861" y="48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0" name="Line 77">
              <a:extLst>
                <a:ext uri="{FF2B5EF4-FFF2-40B4-BE49-F238E27FC236}">
                  <a16:creationId xmlns:a16="http://schemas.microsoft.com/office/drawing/2014/main" id="{9EAC1942-35A8-4598-A8B5-12A2AE71C97A}"/>
                </a:ext>
              </a:extLst>
            </p:cNvPr>
            <p:cNvSpPr>
              <a:spLocks noChangeShapeType="1"/>
            </p:cNvSpPr>
            <p:nvPr/>
          </p:nvSpPr>
          <p:spPr bwMode="auto">
            <a:xfrm flipV="1">
              <a:off x="3861" y="46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1" name="Line 78">
              <a:extLst>
                <a:ext uri="{FF2B5EF4-FFF2-40B4-BE49-F238E27FC236}">
                  <a16:creationId xmlns:a16="http://schemas.microsoft.com/office/drawing/2014/main" id="{DC73BF0C-94BA-43E5-BC4A-C73B9836B633}"/>
                </a:ext>
              </a:extLst>
            </p:cNvPr>
            <p:cNvSpPr>
              <a:spLocks noChangeShapeType="1"/>
            </p:cNvSpPr>
            <p:nvPr/>
          </p:nvSpPr>
          <p:spPr bwMode="auto">
            <a:xfrm flipV="1">
              <a:off x="3861" y="43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2" name="Line 79">
              <a:extLst>
                <a:ext uri="{FF2B5EF4-FFF2-40B4-BE49-F238E27FC236}">
                  <a16:creationId xmlns:a16="http://schemas.microsoft.com/office/drawing/2014/main" id="{AB01CF0A-DF8C-4B51-8A95-E565F0B3D855}"/>
                </a:ext>
              </a:extLst>
            </p:cNvPr>
            <p:cNvSpPr>
              <a:spLocks noChangeShapeType="1"/>
            </p:cNvSpPr>
            <p:nvPr/>
          </p:nvSpPr>
          <p:spPr bwMode="auto">
            <a:xfrm flipV="1">
              <a:off x="3861" y="41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3" name="Line 80">
              <a:extLst>
                <a:ext uri="{FF2B5EF4-FFF2-40B4-BE49-F238E27FC236}">
                  <a16:creationId xmlns:a16="http://schemas.microsoft.com/office/drawing/2014/main" id="{35903123-7BD5-4081-A8C2-BD904C3F4EAF}"/>
                </a:ext>
              </a:extLst>
            </p:cNvPr>
            <p:cNvSpPr>
              <a:spLocks noChangeShapeType="1"/>
            </p:cNvSpPr>
            <p:nvPr/>
          </p:nvSpPr>
          <p:spPr bwMode="auto">
            <a:xfrm flipV="1">
              <a:off x="3861" y="387"/>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4" name="Line 81">
              <a:extLst>
                <a:ext uri="{FF2B5EF4-FFF2-40B4-BE49-F238E27FC236}">
                  <a16:creationId xmlns:a16="http://schemas.microsoft.com/office/drawing/2014/main" id="{AC0BC842-D9B0-4340-BD13-842211504E22}"/>
                </a:ext>
              </a:extLst>
            </p:cNvPr>
            <p:cNvSpPr>
              <a:spLocks noChangeShapeType="1"/>
            </p:cNvSpPr>
            <p:nvPr/>
          </p:nvSpPr>
          <p:spPr bwMode="auto">
            <a:xfrm flipV="1">
              <a:off x="3861" y="36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5" name="Line 82">
              <a:extLst>
                <a:ext uri="{FF2B5EF4-FFF2-40B4-BE49-F238E27FC236}">
                  <a16:creationId xmlns:a16="http://schemas.microsoft.com/office/drawing/2014/main" id="{FFF56228-00A3-4E0D-AC4D-3D83E998BA3C}"/>
                </a:ext>
              </a:extLst>
            </p:cNvPr>
            <p:cNvSpPr>
              <a:spLocks noChangeShapeType="1"/>
            </p:cNvSpPr>
            <p:nvPr/>
          </p:nvSpPr>
          <p:spPr bwMode="auto">
            <a:xfrm flipV="1">
              <a:off x="3861" y="33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6" name="Line 83">
              <a:extLst>
                <a:ext uri="{FF2B5EF4-FFF2-40B4-BE49-F238E27FC236}">
                  <a16:creationId xmlns:a16="http://schemas.microsoft.com/office/drawing/2014/main" id="{2963CB46-6BC4-40DB-8064-3F33149F7AE8}"/>
                </a:ext>
              </a:extLst>
            </p:cNvPr>
            <p:cNvSpPr>
              <a:spLocks noChangeShapeType="1"/>
            </p:cNvSpPr>
            <p:nvPr/>
          </p:nvSpPr>
          <p:spPr bwMode="auto">
            <a:xfrm flipV="1">
              <a:off x="3861" y="31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7" name="Line 84">
              <a:extLst>
                <a:ext uri="{FF2B5EF4-FFF2-40B4-BE49-F238E27FC236}">
                  <a16:creationId xmlns:a16="http://schemas.microsoft.com/office/drawing/2014/main" id="{27740BEE-E587-428E-A4D3-FA48939C4048}"/>
                </a:ext>
              </a:extLst>
            </p:cNvPr>
            <p:cNvSpPr>
              <a:spLocks noChangeShapeType="1"/>
            </p:cNvSpPr>
            <p:nvPr/>
          </p:nvSpPr>
          <p:spPr bwMode="auto">
            <a:xfrm flipV="1">
              <a:off x="3861" y="28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8" name="Line 85">
              <a:extLst>
                <a:ext uri="{FF2B5EF4-FFF2-40B4-BE49-F238E27FC236}">
                  <a16:creationId xmlns:a16="http://schemas.microsoft.com/office/drawing/2014/main" id="{AC76D391-CAE1-4431-8F28-392AB044795C}"/>
                </a:ext>
              </a:extLst>
            </p:cNvPr>
            <p:cNvSpPr>
              <a:spLocks noChangeShapeType="1"/>
            </p:cNvSpPr>
            <p:nvPr/>
          </p:nvSpPr>
          <p:spPr bwMode="auto">
            <a:xfrm flipV="1">
              <a:off x="3861" y="259"/>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09" name="Line 86">
              <a:extLst>
                <a:ext uri="{FF2B5EF4-FFF2-40B4-BE49-F238E27FC236}">
                  <a16:creationId xmlns:a16="http://schemas.microsoft.com/office/drawing/2014/main" id="{78C3F30D-14EF-43BA-81AE-F16F8C083306}"/>
                </a:ext>
              </a:extLst>
            </p:cNvPr>
            <p:cNvSpPr>
              <a:spLocks noChangeShapeType="1"/>
            </p:cNvSpPr>
            <p:nvPr/>
          </p:nvSpPr>
          <p:spPr bwMode="auto">
            <a:xfrm flipV="1">
              <a:off x="3861" y="23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0" name="Line 87">
              <a:extLst>
                <a:ext uri="{FF2B5EF4-FFF2-40B4-BE49-F238E27FC236}">
                  <a16:creationId xmlns:a16="http://schemas.microsoft.com/office/drawing/2014/main" id="{2A4B7B7C-9498-40A5-9BED-777F52A78B7F}"/>
                </a:ext>
              </a:extLst>
            </p:cNvPr>
            <p:cNvSpPr>
              <a:spLocks noChangeShapeType="1"/>
            </p:cNvSpPr>
            <p:nvPr/>
          </p:nvSpPr>
          <p:spPr bwMode="auto">
            <a:xfrm flipV="1">
              <a:off x="3861" y="20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1" name="Line 88">
              <a:extLst>
                <a:ext uri="{FF2B5EF4-FFF2-40B4-BE49-F238E27FC236}">
                  <a16:creationId xmlns:a16="http://schemas.microsoft.com/office/drawing/2014/main" id="{ADC8F1EA-D00B-4EF4-913A-7DE134705669}"/>
                </a:ext>
              </a:extLst>
            </p:cNvPr>
            <p:cNvSpPr>
              <a:spLocks noChangeShapeType="1"/>
            </p:cNvSpPr>
            <p:nvPr/>
          </p:nvSpPr>
          <p:spPr bwMode="auto">
            <a:xfrm flipV="1">
              <a:off x="3861" y="18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2" name="Line 89">
              <a:extLst>
                <a:ext uri="{FF2B5EF4-FFF2-40B4-BE49-F238E27FC236}">
                  <a16:creationId xmlns:a16="http://schemas.microsoft.com/office/drawing/2014/main" id="{A6F402B7-6FA9-40D6-B586-BDFECF1CBD3F}"/>
                </a:ext>
              </a:extLst>
            </p:cNvPr>
            <p:cNvSpPr>
              <a:spLocks noChangeShapeType="1"/>
            </p:cNvSpPr>
            <p:nvPr/>
          </p:nvSpPr>
          <p:spPr bwMode="auto">
            <a:xfrm flipV="1">
              <a:off x="3861" y="15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3" name="Line 90">
              <a:extLst>
                <a:ext uri="{FF2B5EF4-FFF2-40B4-BE49-F238E27FC236}">
                  <a16:creationId xmlns:a16="http://schemas.microsoft.com/office/drawing/2014/main" id="{504132C1-5FEF-422E-916A-777FFD6424D1}"/>
                </a:ext>
              </a:extLst>
            </p:cNvPr>
            <p:cNvSpPr>
              <a:spLocks noChangeShapeType="1"/>
            </p:cNvSpPr>
            <p:nvPr/>
          </p:nvSpPr>
          <p:spPr bwMode="auto">
            <a:xfrm flipV="1">
              <a:off x="3861" y="131"/>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4" name="Line 91">
              <a:extLst>
                <a:ext uri="{FF2B5EF4-FFF2-40B4-BE49-F238E27FC236}">
                  <a16:creationId xmlns:a16="http://schemas.microsoft.com/office/drawing/2014/main" id="{6EDA5F74-E740-4E07-80E2-13C3174AED9F}"/>
                </a:ext>
              </a:extLst>
            </p:cNvPr>
            <p:cNvSpPr>
              <a:spLocks noChangeShapeType="1"/>
            </p:cNvSpPr>
            <p:nvPr/>
          </p:nvSpPr>
          <p:spPr bwMode="auto">
            <a:xfrm flipV="1">
              <a:off x="3861" y="10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5" name="Line 92">
              <a:extLst>
                <a:ext uri="{FF2B5EF4-FFF2-40B4-BE49-F238E27FC236}">
                  <a16:creationId xmlns:a16="http://schemas.microsoft.com/office/drawing/2014/main" id="{FFCEC262-EBB6-4B1C-B9B1-968D0A27A0CE}"/>
                </a:ext>
              </a:extLst>
            </p:cNvPr>
            <p:cNvSpPr>
              <a:spLocks noChangeShapeType="1"/>
            </p:cNvSpPr>
            <p:nvPr/>
          </p:nvSpPr>
          <p:spPr bwMode="auto">
            <a:xfrm flipV="1">
              <a:off x="3861" y="7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6" name="Line 93">
              <a:extLst>
                <a:ext uri="{FF2B5EF4-FFF2-40B4-BE49-F238E27FC236}">
                  <a16:creationId xmlns:a16="http://schemas.microsoft.com/office/drawing/2014/main" id="{132132B3-4231-4364-BDDB-068922762424}"/>
                </a:ext>
              </a:extLst>
            </p:cNvPr>
            <p:cNvSpPr>
              <a:spLocks noChangeShapeType="1"/>
            </p:cNvSpPr>
            <p:nvPr/>
          </p:nvSpPr>
          <p:spPr bwMode="auto">
            <a:xfrm flipV="1">
              <a:off x="3861" y="5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17" name="Rectangle 94">
              <a:extLst>
                <a:ext uri="{FF2B5EF4-FFF2-40B4-BE49-F238E27FC236}">
                  <a16:creationId xmlns:a16="http://schemas.microsoft.com/office/drawing/2014/main" id="{8D8D3261-74BC-43FD-B36E-64B402BB6537}"/>
                </a:ext>
              </a:extLst>
            </p:cNvPr>
            <p:cNvSpPr>
              <a:spLocks noChangeArrowheads="1"/>
            </p:cNvSpPr>
            <p:nvPr/>
          </p:nvSpPr>
          <p:spPr bwMode="auto">
            <a:xfrm>
              <a:off x="3786" y="1795"/>
              <a:ext cx="9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Symbol" panose="05050102010706020507" pitchFamily="18" charset="2"/>
                </a:rPr>
                <a:t>p</a:t>
              </a:r>
              <a:endParaRPr lang="en-US" altLang="zh-CN"/>
            </a:p>
          </p:txBody>
        </p:sp>
        <p:grpSp>
          <p:nvGrpSpPr>
            <p:cNvPr id="48218" name="Group 95">
              <a:extLst>
                <a:ext uri="{FF2B5EF4-FFF2-40B4-BE49-F238E27FC236}">
                  <a16:creationId xmlns:a16="http://schemas.microsoft.com/office/drawing/2014/main" id="{F24BCB84-7C9B-4B43-A338-DF37D989F165}"/>
                </a:ext>
              </a:extLst>
            </p:cNvPr>
            <p:cNvGrpSpPr>
              <a:grpSpLocks/>
            </p:cNvGrpSpPr>
            <p:nvPr/>
          </p:nvGrpSpPr>
          <p:grpSpPr bwMode="auto">
            <a:xfrm>
              <a:off x="1637" y="1935"/>
              <a:ext cx="594" cy="290"/>
              <a:chOff x="0" y="0"/>
              <a:chExt cx="594" cy="290"/>
            </a:xfrm>
          </p:grpSpPr>
          <p:sp>
            <p:nvSpPr>
              <p:cNvPr id="48806" name="Line 96">
                <a:extLst>
                  <a:ext uri="{FF2B5EF4-FFF2-40B4-BE49-F238E27FC236}">
                    <a16:creationId xmlns:a16="http://schemas.microsoft.com/office/drawing/2014/main" id="{FCBFE29F-2AA0-4CE1-B894-79FE2BA708B3}"/>
                  </a:ext>
                </a:extLst>
              </p:cNvPr>
              <p:cNvSpPr>
                <a:spLocks noChangeShapeType="1"/>
              </p:cNvSpPr>
              <p:nvPr/>
            </p:nvSpPr>
            <p:spPr bwMode="auto">
              <a:xfrm>
                <a:off x="0" y="11"/>
                <a:ext cx="1" cy="27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07" name="Line 97">
                <a:extLst>
                  <a:ext uri="{FF2B5EF4-FFF2-40B4-BE49-F238E27FC236}">
                    <a16:creationId xmlns:a16="http://schemas.microsoft.com/office/drawing/2014/main" id="{5277FF3C-AA31-4995-812B-9359B2F6A61F}"/>
                  </a:ext>
                </a:extLst>
              </p:cNvPr>
              <p:cNvSpPr>
                <a:spLocks noChangeShapeType="1"/>
              </p:cNvSpPr>
              <p:nvPr/>
            </p:nvSpPr>
            <p:spPr bwMode="auto">
              <a:xfrm>
                <a:off x="593" y="11"/>
                <a:ext cx="1" cy="27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08" name="Rectangle 98">
                <a:extLst>
                  <a:ext uri="{FF2B5EF4-FFF2-40B4-BE49-F238E27FC236}">
                    <a16:creationId xmlns:a16="http://schemas.microsoft.com/office/drawing/2014/main" id="{7EB9E80A-539B-4BA3-9154-C4CCE2784FB0}"/>
                  </a:ext>
                </a:extLst>
              </p:cNvPr>
              <p:cNvSpPr>
                <a:spLocks noChangeArrowheads="1"/>
              </p:cNvSpPr>
              <p:nvPr/>
            </p:nvSpPr>
            <p:spPr bwMode="auto">
              <a:xfrm>
                <a:off x="517" y="28"/>
                <a:ext cx="5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t>
                </a:r>
              </a:p>
            </p:txBody>
          </p:sp>
          <p:sp>
            <p:nvSpPr>
              <p:cNvPr id="48809" name="Rectangle 99">
                <a:extLst>
                  <a:ext uri="{FF2B5EF4-FFF2-40B4-BE49-F238E27FC236}">
                    <a16:creationId xmlns:a16="http://schemas.microsoft.com/office/drawing/2014/main" id="{47961F67-0326-4A6F-9722-7BA0B52B2AAF}"/>
                  </a:ext>
                </a:extLst>
              </p:cNvPr>
              <p:cNvSpPr>
                <a:spLocks noChangeArrowheads="1"/>
              </p:cNvSpPr>
              <p:nvPr/>
            </p:nvSpPr>
            <p:spPr bwMode="auto">
              <a:xfrm>
                <a:off x="190" y="28"/>
                <a:ext cx="5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t>
                </a:r>
              </a:p>
            </p:txBody>
          </p:sp>
          <p:sp>
            <p:nvSpPr>
              <p:cNvPr id="48810" name="Rectangle 100">
                <a:extLst>
                  <a:ext uri="{FF2B5EF4-FFF2-40B4-BE49-F238E27FC236}">
                    <a16:creationId xmlns:a16="http://schemas.microsoft.com/office/drawing/2014/main" id="{1D1B81FA-1059-4C51-BDA6-22B44B9AA153}"/>
                  </a:ext>
                </a:extLst>
              </p:cNvPr>
              <p:cNvSpPr>
                <a:spLocks noChangeArrowheads="1"/>
              </p:cNvSpPr>
              <p:nvPr/>
            </p:nvSpPr>
            <p:spPr bwMode="auto">
              <a:xfrm>
                <a:off x="405" y="0"/>
                <a:ext cx="10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i="1">
                    <a:latin typeface="Symbol" panose="05050102010706020507" pitchFamily="18" charset="2"/>
                  </a:rPr>
                  <a:t>W</a:t>
                </a:r>
                <a:endParaRPr lang="en-US" altLang="zh-CN" i="1"/>
              </a:p>
            </p:txBody>
          </p:sp>
          <p:sp>
            <p:nvSpPr>
              <p:cNvPr id="48811" name="Rectangle 101">
                <a:extLst>
                  <a:ext uri="{FF2B5EF4-FFF2-40B4-BE49-F238E27FC236}">
                    <a16:creationId xmlns:a16="http://schemas.microsoft.com/office/drawing/2014/main" id="{A6429675-1088-4C6B-8D0C-365B59098226}"/>
                  </a:ext>
                </a:extLst>
              </p:cNvPr>
              <p:cNvSpPr>
                <a:spLocks noChangeArrowheads="1"/>
              </p:cNvSpPr>
              <p:nvPr/>
            </p:nvSpPr>
            <p:spPr bwMode="auto">
              <a:xfrm>
                <a:off x="374" y="14"/>
                <a:ext cx="3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j</a:t>
                </a:r>
                <a:endParaRPr lang="en-US" altLang="zh-CN"/>
              </a:p>
            </p:txBody>
          </p:sp>
          <p:sp>
            <p:nvSpPr>
              <p:cNvPr id="48812" name="Rectangle 102">
                <a:extLst>
                  <a:ext uri="{FF2B5EF4-FFF2-40B4-BE49-F238E27FC236}">
                    <a16:creationId xmlns:a16="http://schemas.microsoft.com/office/drawing/2014/main" id="{9FFBC92A-B6DD-4892-A389-A934DBF6FB36}"/>
                  </a:ext>
                </a:extLst>
              </p:cNvPr>
              <p:cNvSpPr>
                <a:spLocks noChangeArrowheads="1"/>
              </p:cNvSpPr>
              <p:nvPr/>
            </p:nvSpPr>
            <p:spPr bwMode="auto">
              <a:xfrm>
                <a:off x="256" y="28"/>
                <a:ext cx="95"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sp>
            <p:nvSpPr>
              <p:cNvPr id="48813" name="Rectangle 103">
                <a:extLst>
                  <a:ext uri="{FF2B5EF4-FFF2-40B4-BE49-F238E27FC236}">
                    <a16:creationId xmlns:a16="http://schemas.microsoft.com/office/drawing/2014/main" id="{0CCDD9A2-FBCC-4568-A5EE-CCA96693B3CD}"/>
                  </a:ext>
                </a:extLst>
              </p:cNvPr>
              <p:cNvSpPr>
                <a:spLocks noChangeArrowheads="1"/>
              </p:cNvSpPr>
              <p:nvPr/>
            </p:nvSpPr>
            <p:spPr bwMode="auto">
              <a:xfrm>
                <a:off x="25" y="28"/>
                <a:ext cx="1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H</a:t>
                </a:r>
                <a:endParaRPr lang="en-US" altLang="zh-CN"/>
              </a:p>
            </p:txBody>
          </p:sp>
        </p:grpSp>
        <p:sp>
          <p:nvSpPr>
            <p:cNvPr id="48219" name="Line 104">
              <a:extLst>
                <a:ext uri="{FF2B5EF4-FFF2-40B4-BE49-F238E27FC236}">
                  <a16:creationId xmlns:a16="http://schemas.microsoft.com/office/drawing/2014/main" id="{D688FF45-FFAD-4841-84B4-6A9963B28E4D}"/>
                </a:ext>
              </a:extLst>
            </p:cNvPr>
            <p:cNvSpPr>
              <a:spLocks noChangeShapeType="1"/>
            </p:cNvSpPr>
            <p:nvPr/>
          </p:nvSpPr>
          <p:spPr bwMode="auto">
            <a:xfrm>
              <a:off x="1588" y="3222"/>
              <a:ext cx="258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0" name="未知">
              <a:extLst>
                <a:ext uri="{FF2B5EF4-FFF2-40B4-BE49-F238E27FC236}">
                  <a16:creationId xmlns:a16="http://schemas.microsoft.com/office/drawing/2014/main" id="{DB49379C-B2BF-436D-82D7-7DA938AE7623}"/>
                </a:ext>
              </a:extLst>
            </p:cNvPr>
            <p:cNvSpPr>
              <a:spLocks/>
            </p:cNvSpPr>
            <p:nvPr/>
          </p:nvSpPr>
          <p:spPr bwMode="auto">
            <a:xfrm>
              <a:off x="4156" y="3165"/>
              <a:ext cx="160" cy="109"/>
            </a:xfrm>
            <a:custGeom>
              <a:avLst/>
              <a:gdLst>
                <a:gd name="T0" fmla="*/ 0 w 160"/>
                <a:gd name="T1" fmla="*/ 0 h 109"/>
                <a:gd name="T2" fmla="*/ 160 w 160"/>
                <a:gd name="T3" fmla="*/ 57 h 109"/>
                <a:gd name="T4" fmla="*/ 0 w 160"/>
                <a:gd name="T5" fmla="*/ 109 h 109"/>
                <a:gd name="T6" fmla="*/ 0 w 160"/>
                <a:gd name="T7" fmla="*/ 0 h 109"/>
                <a:gd name="T8" fmla="*/ 0 60000 65536"/>
                <a:gd name="T9" fmla="*/ 0 60000 65536"/>
                <a:gd name="T10" fmla="*/ 0 60000 65536"/>
                <a:gd name="T11" fmla="*/ 0 60000 65536"/>
                <a:gd name="T12" fmla="*/ 0 w 160"/>
                <a:gd name="T13" fmla="*/ 0 h 109"/>
                <a:gd name="T14" fmla="*/ 160 w 160"/>
                <a:gd name="T15" fmla="*/ 109 h 109"/>
              </a:gdLst>
              <a:ahLst/>
              <a:cxnLst>
                <a:cxn ang="T8">
                  <a:pos x="T0" y="T1"/>
                </a:cxn>
                <a:cxn ang="T9">
                  <a:pos x="T2" y="T3"/>
                </a:cxn>
                <a:cxn ang="T10">
                  <a:pos x="T4" y="T5"/>
                </a:cxn>
                <a:cxn ang="T11">
                  <a:pos x="T6" y="T7"/>
                </a:cxn>
              </a:cxnLst>
              <a:rect l="T12" t="T13" r="T14" b="T15"/>
              <a:pathLst>
                <a:path w="160" h="109">
                  <a:moveTo>
                    <a:pt x="0" y="0"/>
                  </a:moveTo>
                  <a:lnTo>
                    <a:pt x="160" y="57"/>
                  </a:lnTo>
                  <a:lnTo>
                    <a:pt x="0" y="10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221" name="Line 106">
              <a:extLst>
                <a:ext uri="{FF2B5EF4-FFF2-40B4-BE49-F238E27FC236}">
                  <a16:creationId xmlns:a16="http://schemas.microsoft.com/office/drawing/2014/main" id="{6CD5925E-92D8-460A-A0D4-64E5C72E5398}"/>
                </a:ext>
              </a:extLst>
            </p:cNvPr>
            <p:cNvSpPr>
              <a:spLocks noChangeShapeType="1"/>
            </p:cNvSpPr>
            <p:nvPr/>
          </p:nvSpPr>
          <p:spPr bwMode="auto">
            <a:xfrm flipV="1">
              <a:off x="1588" y="2134"/>
              <a:ext cx="1" cy="10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2" name="未知">
              <a:extLst>
                <a:ext uri="{FF2B5EF4-FFF2-40B4-BE49-F238E27FC236}">
                  <a16:creationId xmlns:a16="http://schemas.microsoft.com/office/drawing/2014/main" id="{FB8463A1-DB1E-4FF9-8C85-D378C4072072}"/>
                </a:ext>
              </a:extLst>
            </p:cNvPr>
            <p:cNvSpPr>
              <a:spLocks/>
            </p:cNvSpPr>
            <p:nvPr/>
          </p:nvSpPr>
          <p:spPr bwMode="auto">
            <a:xfrm>
              <a:off x="1537" y="1993"/>
              <a:ext cx="109" cy="154"/>
            </a:xfrm>
            <a:custGeom>
              <a:avLst/>
              <a:gdLst>
                <a:gd name="T0" fmla="*/ 0 w 109"/>
                <a:gd name="T1" fmla="*/ 154 h 154"/>
                <a:gd name="T2" fmla="*/ 51 w 109"/>
                <a:gd name="T3" fmla="*/ 0 h 154"/>
                <a:gd name="T4" fmla="*/ 109 w 109"/>
                <a:gd name="T5" fmla="*/ 154 h 154"/>
                <a:gd name="T6" fmla="*/ 0 w 109"/>
                <a:gd name="T7" fmla="*/ 154 h 154"/>
                <a:gd name="T8" fmla="*/ 0 60000 65536"/>
                <a:gd name="T9" fmla="*/ 0 60000 65536"/>
                <a:gd name="T10" fmla="*/ 0 60000 65536"/>
                <a:gd name="T11" fmla="*/ 0 60000 65536"/>
                <a:gd name="T12" fmla="*/ 0 w 109"/>
                <a:gd name="T13" fmla="*/ 0 h 154"/>
                <a:gd name="T14" fmla="*/ 109 w 109"/>
                <a:gd name="T15" fmla="*/ 154 h 154"/>
              </a:gdLst>
              <a:ahLst/>
              <a:cxnLst>
                <a:cxn ang="T8">
                  <a:pos x="T0" y="T1"/>
                </a:cxn>
                <a:cxn ang="T9">
                  <a:pos x="T2" y="T3"/>
                </a:cxn>
                <a:cxn ang="T10">
                  <a:pos x="T4" y="T5"/>
                </a:cxn>
                <a:cxn ang="T11">
                  <a:pos x="T6" y="T7"/>
                </a:cxn>
              </a:cxnLst>
              <a:rect l="T12" t="T13" r="T14" b="T15"/>
              <a:pathLst>
                <a:path w="109" h="154">
                  <a:moveTo>
                    <a:pt x="0" y="154"/>
                  </a:moveTo>
                  <a:lnTo>
                    <a:pt x="51" y="0"/>
                  </a:lnTo>
                  <a:lnTo>
                    <a:pt x="109" y="154"/>
                  </a:lnTo>
                  <a:lnTo>
                    <a:pt x="0" y="1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223" name="Line 108">
              <a:extLst>
                <a:ext uri="{FF2B5EF4-FFF2-40B4-BE49-F238E27FC236}">
                  <a16:creationId xmlns:a16="http://schemas.microsoft.com/office/drawing/2014/main" id="{A5AC6941-361E-4E75-B0B3-B77F8410E900}"/>
                </a:ext>
              </a:extLst>
            </p:cNvPr>
            <p:cNvSpPr>
              <a:spLocks noChangeShapeType="1"/>
            </p:cNvSpPr>
            <p:nvPr/>
          </p:nvSpPr>
          <p:spPr bwMode="auto">
            <a:xfrm flipV="1">
              <a:off x="1140" y="188"/>
              <a:ext cx="1" cy="16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4" name="未知">
              <a:extLst>
                <a:ext uri="{FF2B5EF4-FFF2-40B4-BE49-F238E27FC236}">
                  <a16:creationId xmlns:a16="http://schemas.microsoft.com/office/drawing/2014/main" id="{39F112EE-B5DA-4D87-91E5-AD9D07ABE5D2}"/>
                </a:ext>
              </a:extLst>
            </p:cNvPr>
            <p:cNvSpPr>
              <a:spLocks/>
            </p:cNvSpPr>
            <p:nvPr/>
          </p:nvSpPr>
          <p:spPr bwMode="auto">
            <a:xfrm>
              <a:off x="1089" y="41"/>
              <a:ext cx="102" cy="160"/>
            </a:xfrm>
            <a:custGeom>
              <a:avLst/>
              <a:gdLst>
                <a:gd name="T0" fmla="*/ 0 w 102"/>
                <a:gd name="T1" fmla="*/ 160 h 160"/>
                <a:gd name="T2" fmla="*/ 51 w 102"/>
                <a:gd name="T3" fmla="*/ 0 h 160"/>
                <a:gd name="T4" fmla="*/ 102 w 102"/>
                <a:gd name="T5" fmla="*/ 160 h 160"/>
                <a:gd name="T6" fmla="*/ 0 w 102"/>
                <a:gd name="T7" fmla="*/ 160 h 160"/>
                <a:gd name="T8" fmla="*/ 0 60000 65536"/>
                <a:gd name="T9" fmla="*/ 0 60000 65536"/>
                <a:gd name="T10" fmla="*/ 0 60000 65536"/>
                <a:gd name="T11" fmla="*/ 0 60000 65536"/>
                <a:gd name="T12" fmla="*/ 0 w 102"/>
                <a:gd name="T13" fmla="*/ 0 h 160"/>
                <a:gd name="T14" fmla="*/ 102 w 102"/>
                <a:gd name="T15" fmla="*/ 160 h 160"/>
              </a:gdLst>
              <a:ahLst/>
              <a:cxnLst>
                <a:cxn ang="T8">
                  <a:pos x="T0" y="T1"/>
                </a:cxn>
                <a:cxn ang="T9">
                  <a:pos x="T2" y="T3"/>
                </a:cxn>
                <a:cxn ang="T10">
                  <a:pos x="T4" y="T5"/>
                </a:cxn>
                <a:cxn ang="T11">
                  <a:pos x="T6" y="T7"/>
                </a:cxn>
              </a:cxnLst>
              <a:rect l="T12" t="T13" r="T14" b="T15"/>
              <a:pathLst>
                <a:path w="102" h="160">
                  <a:moveTo>
                    <a:pt x="0" y="160"/>
                  </a:moveTo>
                  <a:lnTo>
                    <a:pt x="51" y="0"/>
                  </a:lnTo>
                  <a:lnTo>
                    <a:pt x="102" y="160"/>
                  </a:lnTo>
                  <a:lnTo>
                    <a:pt x="0" y="1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225" name="Line 110">
              <a:extLst>
                <a:ext uri="{FF2B5EF4-FFF2-40B4-BE49-F238E27FC236}">
                  <a16:creationId xmlns:a16="http://schemas.microsoft.com/office/drawing/2014/main" id="{49FACEFF-6C4B-4E24-922D-067F2CCD218E}"/>
                </a:ext>
              </a:extLst>
            </p:cNvPr>
            <p:cNvSpPr>
              <a:spLocks noChangeShapeType="1"/>
            </p:cNvSpPr>
            <p:nvPr/>
          </p:nvSpPr>
          <p:spPr bwMode="auto">
            <a:xfrm flipH="1">
              <a:off x="148" y="1859"/>
              <a:ext cx="99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26" name="未知">
              <a:extLst>
                <a:ext uri="{FF2B5EF4-FFF2-40B4-BE49-F238E27FC236}">
                  <a16:creationId xmlns:a16="http://schemas.microsoft.com/office/drawing/2014/main" id="{3A70F5BA-60BF-4C73-B8E1-D8A2F8C60809}"/>
                </a:ext>
              </a:extLst>
            </p:cNvPr>
            <p:cNvSpPr>
              <a:spLocks/>
            </p:cNvSpPr>
            <p:nvPr/>
          </p:nvSpPr>
          <p:spPr bwMode="auto">
            <a:xfrm>
              <a:off x="0" y="1808"/>
              <a:ext cx="160" cy="102"/>
            </a:xfrm>
            <a:custGeom>
              <a:avLst/>
              <a:gdLst>
                <a:gd name="T0" fmla="*/ 160 w 160"/>
                <a:gd name="T1" fmla="*/ 102 h 102"/>
                <a:gd name="T2" fmla="*/ 0 w 160"/>
                <a:gd name="T3" fmla="*/ 51 h 102"/>
                <a:gd name="T4" fmla="*/ 160 w 160"/>
                <a:gd name="T5" fmla="*/ 0 h 102"/>
                <a:gd name="T6" fmla="*/ 160 w 160"/>
                <a:gd name="T7" fmla="*/ 102 h 102"/>
                <a:gd name="T8" fmla="*/ 0 60000 65536"/>
                <a:gd name="T9" fmla="*/ 0 60000 65536"/>
                <a:gd name="T10" fmla="*/ 0 60000 65536"/>
                <a:gd name="T11" fmla="*/ 0 60000 65536"/>
                <a:gd name="T12" fmla="*/ 0 w 160"/>
                <a:gd name="T13" fmla="*/ 0 h 102"/>
                <a:gd name="T14" fmla="*/ 160 w 160"/>
                <a:gd name="T15" fmla="*/ 102 h 102"/>
              </a:gdLst>
              <a:ahLst/>
              <a:cxnLst>
                <a:cxn ang="T8">
                  <a:pos x="T0" y="T1"/>
                </a:cxn>
                <a:cxn ang="T9">
                  <a:pos x="T2" y="T3"/>
                </a:cxn>
                <a:cxn ang="T10">
                  <a:pos x="T4" y="T5"/>
                </a:cxn>
                <a:cxn ang="T11">
                  <a:pos x="T6" y="T7"/>
                </a:cxn>
              </a:cxnLst>
              <a:rect l="T12" t="T13" r="T14" b="T15"/>
              <a:pathLst>
                <a:path w="160" h="102">
                  <a:moveTo>
                    <a:pt x="160" y="102"/>
                  </a:moveTo>
                  <a:lnTo>
                    <a:pt x="0" y="51"/>
                  </a:lnTo>
                  <a:lnTo>
                    <a:pt x="160" y="0"/>
                  </a:lnTo>
                  <a:lnTo>
                    <a:pt x="160"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8227" name="Group 112">
              <a:extLst>
                <a:ext uri="{FF2B5EF4-FFF2-40B4-BE49-F238E27FC236}">
                  <a16:creationId xmlns:a16="http://schemas.microsoft.com/office/drawing/2014/main" id="{AC15A054-3051-47AD-8292-EB7EFD72AFBB}"/>
                </a:ext>
              </a:extLst>
            </p:cNvPr>
            <p:cNvGrpSpPr>
              <a:grpSpLocks/>
            </p:cNvGrpSpPr>
            <p:nvPr/>
          </p:nvGrpSpPr>
          <p:grpSpPr bwMode="auto">
            <a:xfrm>
              <a:off x="37" y="1938"/>
              <a:ext cx="654" cy="364"/>
              <a:chOff x="0" y="0"/>
              <a:chExt cx="654" cy="364"/>
            </a:xfrm>
          </p:grpSpPr>
          <p:sp>
            <p:nvSpPr>
              <p:cNvPr id="48798" name="Line 113">
                <a:extLst>
                  <a:ext uri="{FF2B5EF4-FFF2-40B4-BE49-F238E27FC236}">
                    <a16:creationId xmlns:a16="http://schemas.microsoft.com/office/drawing/2014/main" id="{1F771D0B-D34C-4D8F-97DE-C4C2711D4036}"/>
                  </a:ext>
                </a:extLst>
              </p:cNvPr>
              <p:cNvSpPr>
                <a:spLocks noChangeShapeType="1"/>
              </p:cNvSpPr>
              <p:nvPr/>
            </p:nvSpPr>
            <p:spPr bwMode="auto">
              <a:xfrm>
                <a:off x="0" y="30"/>
                <a:ext cx="1" cy="23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99" name="Line 114">
                <a:extLst>
                  <a:ext uri="{FF2B5EF4-FFF2-40B4-BE49-F238E27FC236}">
                    <a16:creationId xmlns:a16="http://schemas.microsoft.com/office/drawing/2014/main" id="{F5C9D462-3E8E-436F-A7CE-E561AAC39C77}"/>
                  </a:ext>
                </a:extLst>
              </p:cNvPr>
              <p:cNvSpPr>
                <a:spLocks noChangeShapeType="1"/>
              </p:cNvSpPr>
              <p:nvPr/>
            </p:nvSpPr>
            <p:spPr bwMode="auto">
              <a:xfrm>
                <a:off x="653" y="30"/>
                <a:ext cx="1" cy="23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800" name="Rectangle 115">
                <a:extLst>
                  <a:ext uri="{FF2B5EF4-FFF2-40B4-BE49-F238E27FC236}">
                    <a16:creationId xmlns:a16="http://schemas.microsoft.com/office/drawing/2014/main" id="{BF5DC8E1-A66F-434E-A844-C21DCCD44D33}"/>
                  </a:ext>
                </a:extLst>
              </p:cNvPr>
              <p:cNvSpPr>
                <a:spLocks noChangeArrowheads="1"/>
              </p:cNvSpPr>
              <p:nvPr/>
            </p:nvSpPr>
            <p:spPr bwMode="auto">
              <a:xfrm>
                <a:off x="577" y="22"/>
                <a:ext cx="5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t>
                </a:r>
              </a:p>
            </p:txBody>
          </p:sp>
          <p:sp>
            <p:nvSpPr>
              <p:cNvPr id="48801" name="Rectangle 116">
                <a:extLst>
                  <a:ext uri="{FF2B5EF4-FFF2-40B4-BE49-F238E27FC236}">
                    <a16:creationId xmlns:a16="http://schemas.microsoft.com/office/drawing/2014/main" id="{8520ADBE-EB19-474C-8027-1259246AFFBE}"/>
                  </a:ext>
                </a:extLst>
              </p:cNvPr>
              <p:cNvSpPr>
                <a:spLocks noChangeArrowheads="1"/>
              </p:cNvSpPr>
              <p:nvPr/>
            </p:nvSpPr>
            <p:spPr bwMode="auto">
              <a:xfrm>
                <a:off x="269" y="22"/>
                <a:ext cx="6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t>
                </a:r>
              </a:p>
            </p:txBody>
          </p:sp>
          <p:sp>
            <p:nvSpPr>
              <p:cNvPr id="48802" name="Rectangle 117">
                <a:extLst>
                  <a:ext uri="{FF2B5EF4-FFF2-40B4-BE49-F238E27FC236}">
                    <a16:creationId xmlns:a16="http://schemas.microsoft.com/office/drawing/2014/main" id="{893ED4CE-4CDC-48E5-BBFF-8AC6B18EFCF9}"/>
                  </a:ext>
                </a:extLst>
              </p:cNvPr>
              <p:cNvSpPr>
                <a:spLocks noChangeArrowheads="1"/>
              </p:cNvSpPr>
              <p:nvPr/>
            </p:nvSpPr>
            <p:spPr bwMode="auto">
              <a:xfrm>
                <a:off x="427" y="0"/>
                <a:ext cx="11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a:p>
            </p:txBody>
          </p:sp>
          <p:sp>
            <p:nvSpPr>
              <p:cNvPr id="48803" name="Rectangle 118">
                <a:extLst>
                  <a:ext uri="{FF2B5EF4-FFF2-40B4-BE49-F238E27FC236}">
                    <a16:creationId xmlns:a16="http://schemas.microsoft.com/office/drawing/2014/main" id="{7A210108-C4B9-43C1-BB46-5BBC75C95696}"/>
                  </a:ext>
                </a:extLst>
              </p:cNvPr>
              <p:cNvSpPr>
                <a:spLocks noChangeArrowheads="1"/>
              </p:cNvSpPr>
              <p:nvPr/>
            </p:nvSpPr>
            <p:spPr bwMode="auto">
              <a:xfrm>
                <a:off x="374" y="22"/>
                <a:ext cx="3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j</a:t>
                </a:r>
              </a:p>
            </p:txBody>
          </p:sp>
          <p:sp>
            <p:nvSpPr>
              <p:cNvPr id="48804" name="Rectangle 119">
                <a:extLst>
                  <a:ext uri="{FF2B5EF4-FFF2-40B4-BE49-F238E27FC236}">
                    <a16:creationId xmlns:a16="http://schemas.microsoft.com/office/drawing/2014/main" id="{2B1BF5A1-FE26-4310-B9A1-95429FED9F16}"/>
                  </a:ext>
                </a:extLst>
              </p:cNvPr>
              <p:cNvSpPr>
                <a:spLocks noChangeArrowheads="1"/>
              </p:cNvSpPr>
              <p:nvPr/>
            </p:nvSpPr>
            <p:spPr bwMode="auto">
              <a:xfrm>
                <a:off x="25" y="22"/>
                <a:ext cx="1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H</a:t>
                </a:r>
                <a:endParaRPr lang="en-US" altLang="zh-CN"/>
              </a:p>
            </p:txBody>
          </p:sp>
          <p:sp>
            <p:nvSpPr>
              <p:cNvPr id="48805" name="Rectangle 120">
                <a:extLst>
                  <a:ext uri="{FF2B5EF4-FFF2-40B4-BE49-F238E27FC236}">
                    <a16:creationId xmlns:a16="http://schemas.microsoft.com/office/drawing/2014/main" id="{AE860B7F-D5A5-4447-8364-9AA2D80948EE}"/>
                  </a:ext>
                </a:extLst>
              </p:cNvPr>
              <p:cNvSpPr>
                <a:spLocks noChangeArrowheads="1"/>
              </p:cNvSpPr>
              <p:nvPr/>
            </p:nvSpPr>
            <p:spPr bwMode="auto">
              <a:xfrm>
                <a:off x="184" y="141"/>
                <a:ext cx="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48228" name="Group 121">
              <a:extLst>
                <a:ext uri="{FF2B5EF4-FFF2-40B4-BE49-F238E27FC236}">
                  <a16:creationId xmlns:a16="http://schemas.microsoft.com/office/drawing/2014/main" id="{70B62D9F-2FE1-432F-B981-994C4C9F2FA7}"/>
                </a:ext>
              </a:extLst>
            </p:cNvPr>
            <p:cNvGrpSpPr>
              <a:grpSpLocks/>
            </p:cNvGrpSpPr>
            <p:nvPr/>
          </p:nvGrpSpPr>
          <p:grpSpPr bwMode="auto">
            <a:xfrm>
              <a:off x="231" y="950"/>
              <a:ext cx="3176" cy="2272"/>
              <a:chOff x="0" y="0"/>
              <a:chExt cx="3176" cy="2272"/>
            </a:xfrm>
          </p:grpSpPr>
          <p:sp>
            <p:nvSpPr>
              <p:cNvPr id="48598" name="Line 122">
                <a:extLst>
                  <a:ext uri="{FF2B5EF4-FFF2-40B4-BE49-F238E27FC236}">
                    <a16:creationId xmlns:a16="http://schemas.microsoft.com/office/drawing/2014/main" id="{83B676AE-A8DD-40B9-B670-2FA529C6C5D5}"/>
                  </a:ext>
                </a:extLst>
              </p:cNvPr>
              <p:cNvSpPr>
                <a:spLocks noChangeShapeType="1"/>
              </p:cNvSpPr>
              <p:nvPr/>
            </p:nvSpPr>
            <p:spPr bwMode="auto">
              <a:xfrm>
                <a:off x="909"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99" name="Line 123">
                <a:extLst>
                  <a:ext uri="{FF2B5EF4-FFF2-40B4-BE49-F238E27FC236}">
                    <a16:creationId xmlns:a16="http://schemas.microsoft.com/office/drawing/2014/main" id="{BE74725B-3C84-41D0-BB41-0F42CEF5EF84}"/>
                  </a:ext>
                </a:extLst>
              </p:cNvPr>
              <p:cNvSpPr>
                <a:spLocks noChangeShapeType="1"/>
              </p:cNvSpPr>
              <p:nvPr/>
            </p:nvSpPr>
            <p:spPr bwMode="auto">
              <a:xfrm>
                <a:off x="935"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0" name="Line 124">
                <a:extLst>
                  <a:ext uri="{FF2B5EF4-FFF2-40B4-BE49-F238E27FC236}">
                    <a16:creationId xmlns:a16="http://schemas.microsoft.com/office/drawing/2014/main" id="{4EA901CF-07DA-4FD5-A5BE-1F35AAA207AB}"/>
                  </a:ext>
                </a:extLst>
              </p:cNvPr>
              <p:cNvSpPr>
                <a:spLocks noChangeShapeType="1"/>
              </p:cNvSpPr>
              <p:nvPr/>
            </p:nvSpPr>
            <p:spPr bwMode="auto">
              <a:xfrm>
                <a:off x="960"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1" name="Line 125">
                <a:extLst>
                  <a:ext uri="{FF2B5EF4-FFF2-40B4-BE49-F238E27FC236}">
                    <a16:creationId xmlns:a16="http://schemas.microsoft.com/office/drawing/2014/main" id="{591F62D5-5994-4526-B5E4-154673E45D76}"/>
                  </a:ext>
                </a:extLst>
              </p:cNvPr>
              <p:cNvSpPr>
                <a:spLocks noChangeShapeType="1"/>
              </p:cNvSpPr>
              <p:nvPr/>
            </p:nvSpPr>
            <p:spPr bwMode="auto">
              <a:xfrm>
                <a:off x="986"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2" name="Line 126">
                <a:extLst>
                  <a:ext uri="{FF2B5EF4-FFF2-40B4-BE49-F238E27FC236}">
                    <a16:creationId xmlns:a16="http://schemas.microsoft.com/office/drawing/2014/main" id="{E3C20427-52FB-4A03-B71C-50240FFC9F44}"/>
                  </a:ext>
                </a:extLst>
              </p:cNvPr>
              <p:cNvSpPr>
                <a:spLocks noChangeShapeType="1"/>
              </p:cNvSpPr>
              <p:nvPr/>
            </p:nvSpPr>
            <p:spPr bwMode="auto">
              <a:xfrm>
                <a:off x="1011"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3" name="Line 127">
                <a:extLst>
                  <a:ext uri="{FF2B5EF4-FFF2-40B4-BE49-F238E27FC236}">
                    <a16:creationId xmlns:a16="http://schemas.microsoft.com/office/drawing/2014/main" id="{748942D0-048A-46EB-A1B4-C11B7154C451}"/>
                  </a:ext>
                </a:extLst>
              </p:cNvPr>
              <p:cNvSpPr>
                <a:spLocks noChangeShapeType="1"/>
              </p:cNvSpPr>
              <p:nvPr/>
            </p:nvSpPr>
            <p:spPr bwMode="auto">
              <a:xfrm>
                <a:off x="1037"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4" name="Line 128">
                <a:extLst>
                  <a:ext uri="{FF2B5EF4-FFF2-40B4-BE49-F238E27FC236}">
                    <a16:creationId xmlns:a16="http://schemas.microsoft.com/office/drawing/2014/main" id="{7AC632AE-EFA6-4415-A8E4-8D32CC214188}"/>
                  </a:ext>
                </a:extLst>
              </p:cNvPr>
              <p:cNvSpPr>
                <a:spLocks noChangeShapeType="1"/>
              </p:cNvSpPr>
              <p:nvPr/>
            </p:nvSpPr>
            <p:spPr bwMode="auto">
              <a:xfrm>
                <a:off x="1063"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5" name="Line 129">
                <a:extLst>
                  <a:ext uri="{FF2B5EF4-FFF2-40B4-BE49-F238E27FC236}">
                    <a16:creationId xmlns:a16="http://schemas.microsoft.com/office/drawing/2014/main" id="{C6C1F8F9-4176-45B2-BBAB-4557244FE2E0}"/>
                  </a:ext>
                </a:extLst>
              </p:cNvPr>
              <p:cNvSpPr>
                <a:spLocks noChangeShapeType="1"/>
              </p:cNvSpPr>
              <p:nvPr/>
            </p:nvSpPr>
            <p:spPr bwMode="auto">
              <a:xfrm>
                <a:off x="1088"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6" name="Line 130">
                <a:extLst>
                  <a:ext uri="{FF2B5EF4-FFF2-40B4-BE49-F238E27FC236}">
                    <a16:creationId xmlns:a16="http://schemas.microsoft.com/office/drawing/2014/main" id="{555FF13C-BE60-400E-AA42-E218CB2FC0BC}"/>
                  </a:ext>
                </a:extLst>
              </p:cNvPr>
              <p:cNvSpPr>
                <a:spLocks noChangeShapeType="1"/>
              </p:cNvSpPr>
              <p:nvPr/>
            </p:nvSpPr>
            <p:spPr bwMode="auto">
              <a:xfrm>
                <a:off x="1114"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7" name="Line 131">
                <a:extLst>
                  <a:ext uri="{FF2B5EF4-FFF2-40B4-BE49-F238E27FC236}">
                    <a16:creationId xmlns:a16="http://schemas.microsoft.com/office/drawing/2014/main" id="{BA902F70-53AA-425B-B7E6-88121CACEE47}"/>
                  </a:ext>
                </a:extLst>
              </p:cNvPr>
              <p:cNvSpPr>
                <a:spLocks noChangeShapeType="1"/>
              </p:cNvSpPr>
              <p:nvPr/>
            </p:nvSpPr>
            <p:spPr bwMode="auto">
              <a:xfrm>
                <a:off x="1140"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8" name="Line 132">
                <a:extLst>
                  <a:ext uri="{FF2B5EF4-FFF2-40B4-BE49-F238E27FC236}">
                    <a16:creationId xmlns:a16="http://schemas.microsoft.com/office/drawing/2014/main" id="{C40DF70F-AEE2-4873-87D6-09E8D1921AD1}"/>
                  </a:ext>
                </a:extLst>
              </p:cNvPr>
              <p:cNvSpPr>
                <a:spLocks noChangeShapeType="1"/>
              </p:cNvSpPr>
              <p:nvPr/>
            </p:nvSpPr>
            <p:spPr bwMode="auto">
              <a:xfrm>
                <a:off x="1165"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09" name="Line 133">
                <a:extLst>
                  <a:ext uri="{FF2B5EF4-FFF2-40B4-BE49-F238E27FC236}">
                    <a16:creationId xmlns:a16="http://schemas.microsoft.com/office/drawing/2014/main" id="{7336CD9E-ED13-4CB1-BB5A-1FD106996978}"/>
                  </a:ext>
                </a:extLst>
              </p:cNvPr>
              <p:cNvSpPr>
                <a:spLocks noChangeShapeType="1"/>
              </p:cNvSpPr>
              <p:nvPr/>
            </p:nvSpPr>
            <p:spPr bwMode="auto">
              <a:xfrm>
                <a:off x="1191"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0" name="Line 134">
                <a:extLst>
                  <a:ext uri="{FF2B5EF4-FFF2-40B4-BE49-F238E27FC236}">
                    <a16:creationId xmlns:a16="http://schemas.microsoft.com/office/drawing/2014/main" id="{39961588-ADB3-43EF-B926-C70CB98E19EC}"/>
                  </a:ext>
                </a:extLst>
              </p:cNvPr>
              <p:cNvSpPr>
                <a:spLocks noChangeShapeType="1"/>
              </p:cNvSpPr>
              <p:nvPr/>
            </p:nvSpPr>
            <p:spPr bwMode="auto">
              <a:xfrm>
                <a:off x="1216"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1" name="Line 135">
                <a:extLst>
                  <a:ext uri="{FF2B5EF4-FFF2-40B4-BE49-F238E27FC236}">
                    <a16:creationId xmlns:a16="http://schemas.microsoft.com/office/drawing/2014/main" id="{8ED036E6-C67E-4F75-97DF-625D5C8D641A}"/>
                  </a:ext>
                </a:extLst>
              </p:cNvPr>
              <p:cNvSpPr>
                <a:spLocks noChangeShapeType="1"/>
              </p:cNvSpPr>
              <p:nvPr/>
            </p:nvSpPr>
            <p:spPr bwMode="auto">
              <a:xfrm>
                <a:off x="1242"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2" name="Line 136">
                <a:extLst>
                  <a:ext uri="{FF2B5EF4-FFF2-40B4-BE49-F238E27FC236}">
                    <a16:creationId xmlns:a16="http://schemas.microsoft.com/office/drawing/2014/main" id="{8FA41F43-3FCF-4143-9D6E-4CBED4FFCF59}"/>
                  </a:ext>
                </a:extLst>
              </p:cNvPr>
              <p:cNvSpPr>
                <a:spLocks noChangeShapeType="1"/>
              </p:cNvSpPr>
              <p:nvPr/>
            </p:nvSpPr>
            <p:spPr bwMode="auto">
              <a:xfrm>
                <a:off x="1268"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3" name="Line 137">
                <a:extLst>
                  <a:ext uri="{FF2B5EF4-FFF2-40B4-BE49-F238E27FC236}">
                    <a16:creationId xmlns:a16="http://schemas.microsoft.com/office/drawing/2014/main" id="{8978C21E-7DA8-4C0D-B76E-CBB6821B2626}"/>
                  </a:ext>
                </a:extLst>
              </p:cNvPr>
              <p:cNvSpPr>
                <a:spLocks noChangeShapeType="1"/>
              </p:cNvSpPr>
              <p:nvPr/>
            </p:nvSpPr>
            <p:spPr bwMode="auto">
              <a:xfrm>
                <a:off x="1293"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4" name="Line 138">
                <a:extLst>
                  <a:ext uri="{FF2B5EF4-FFF2-40B4-BE49-F238E27FC236}">
                    <a16:creationId xmlns:a16="http://schemas.microsoft.com/office/drawing/2014/main" id="{387DF542-6AAC-47F3-9F43-A774A5B6FFE9}"/>
                  </a:ext>
                </a:extLst>
              </p:cNvPr>
              <p:cNvSpPr>
                <a:spLocks noChangeShapeType="1"/>
              </p:cNvSpPr>
              <p:nvPr/>
            </p:nvSpPr>
            <p:spPr bwMode="auto">
              <a:xfrm>
                <a:off x="1319"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5" name="Line 139">
                <a:extLst>
                  <a:ext uri="{FF2B5EF4-FFF2-40B4-BE49-F238E27FC236}">
                    <a16:creationId xmlns:a16="http://schemas.microsoft.com/office/drawing/2014/main" id="{C13FEFA3-D445-418E-A482-D559A929BD07}"/>
                  </a:ext>
                </a:extLst>
              </p:cNvPr>
              <p:cNvSpPr>
                <a:spLocks noChangeShapeType="1"/>
              </p:cNvSpPr>
              <p:nvPr/>
            </p:nvSpPr>
            <p:spPr bwMode="auto">
              <a:xfrm>
                <a:off x="1344"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6" name="Line 140">
                <a:extLst>
                  <a:ext uri="{FF2B5EF4-FFF2-40B4-BE49-F238E27FC236}">
                    <a16:creationId xmlns:a16="http://schemas.microsoft.com/office/drawing/2014/main" id="{AEEC0D89-196E-4A7A-8437-CD66FA79F845}"/>
                  </a:ext>
                </a:extLst>
              </p:cNvPr>
              <p:cNvSpPr>
                <a:spLocks noChangeShapeType="1"/>
              </p:cNvSpPr>
              <p:nvPr/>
            </p:nvSpPr>
            <p:spPr bwMode="auto">
              <a:xfrm>
                <a:off x="1370"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7" name="Line 141">
                <a:extLst>
                  <a:ext uri="{FF2B5EF4-FFF2-40B4-BE49-F238E27FC236}">
                    <a16:creationId xmlns:a16="http://schemas.microsoft.com/office/drawing/2014/main" id="{6E391518-0FA7-4D74-9C29-8D99F24D801D}"/>
                  </a:ext>
                </a:extLst>
              </p:cNvPr>
              <p:cNvSpPr>
                <a:spLocks noChangeShapeType="1"/>
              </p:cNvSpPr>
              <p:nvPr/>
            </p:nvSpPr>
            <p:spPr bwMode="auto">
              <a:xfrm>
                <a:off x="1396"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8" name="Line 142">
                <a:extLst>
                  <a:ext uri="{FF2B5EF4-FFF2-40B4-BE49-F238E27FC236}">
                    <a16:creationId xmlns:a16="http://schemas.microsoft.com/office/drawing/2014/main" id="{32CAEA0D-33A3-470D-B199-0342AD05C778}"/>
                  </a:ext>
                </a:extLst>
              </p:cNvPr>
              <p:cNvSpPr>
                <a:spLocks noChangeShapeType="1"/>
              </p:cNvSpPr>
              <p:nvPr/>
            </p:nvSpPr>
            <p:spPr bwMode="auto">
              <a:xfrm>
                <a:off x="1421"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19" name="Line 143">
                <a:extLst>
                  <a:ext uri="{FF2B5EF4-FFF2-40B4-BE49-F238E27FC236}">
                    <a16:creationId xmlns:a16="http://schemas.microsoft.com/office/drawing/2014/main" id="{8FC7C7B4-59F4-4B32-AF08-CB81D92B9BA2}"/>
                  </a:ext>
                </a:extLst>
              </p:cNvPr>
              <p:cNvSpPr>
                <a:spLocks noChangeShapeType="1"/>
              </p:cNvSpPr>
              <p:nvPr/>
            </p:nvSpPr>
            <p:spPr bwMode="auto">
              <a:xfrm>
                <a:off x="1447"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0" name="Line 144">
                <a:extLst>
                  <a:ext uri="{FF2B5EF4-FFF2-40B4-BE49-F238E27FC236}">
                    <a16:creationId xmlns:a16="http://schemas.microsoft.com/office/drawing/2014/main" id="{BDB22DA9-7DBE-44C7-9F59-7DEC5C223EA9}"/>
                  </a:ext>
                </a:extLst>
              </p:cNvPr>
              <p:cNvSpPr>
                <a:spLocks noChangeShapeType="1"/>
              </p:cNvSpPr>
              <p:nvPr/>
            </p:nvSpPr>
            <p:spPr bwMode="auto">
              <a:xfrm>
                <a:off x="1472"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1" name="Line 145">
                <a:extLst>
                  <a:ext uri="{FF2B5EF4-FFF2-40B4-BE49-F238E27FC236}">
                    <a16:creationId xmlns:a16="http://schemas.microsoft.com/office/drawing/2014/main" id="{2BA2F281-CA60-4EFB-B575-36BFBD640C70}"/>
                  </a:ext>
                </a:extLst>
              </p:cNvPr>
              <p:cNvSpPr>
                <a:spLocks noChangeShapeType="1"/>
              </p:cNvSpPr>
              <p:nvPr/>
            </p:nvSpPr>
            <p:spPr bwMode="auto">
              <a:xfrm>
                <a:off x="1498"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2" name="Line 146">
                <a:extLst>
                  <a:ext uri="{FF2B5EF4-FFF2-40B4-BE49-F238E27FC236}">
                    <a16:creationId xmlns:a16="http://schemas.microsoft.com/office/drawing/2014/main" id="{CBD445CA-5EBE-4FB4-A5F4-1A3CC446C9A2}"/>
                  </a:ext>
                </a:extLst>
              </p:cNvPr>
              <p:cNvSpPr>
                <a:spLocks noChangeShapeType="1"/>
              </p:cNvSpPr>
              <p:nvPr/>
            </p:nvSpPr>
            <p:spPr bwMode="auto">
              <a:xfrm>
                <a:off x="1524"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3" name="Line 147">
                <a:extLst>
                  <a:ext uri="{FF2B5EF4-FFF2-40B4-BE49-F238E27FC236}">
                    <a16:creationId xmlns:a16="http://schemas.microsoft.com/office/drawing/2014/main" id="{734F4D58-64B6-4DA0-BCA1-9E594C6FDAB1}"/>
                  </a:ext>
                </a:extLst>
              </p:cNvPr>
              <p:cNvSpPr>
                <a:spLocks noChangeShapeType="1"/>
              </p:cNvSpPr>
              <p:nvPr/>
            </p:nvSpPr>
            <p:spPr bwMode="auto">
              <a:xfrm>
                <a:off x="1549"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4" name="Line 148">
                <a:extLst>
                  <a:ext uri="{FF2B5EF4-FFF2-40B4-BE49-F238E27FC236}">
                    <a16:creationId xmlns:a16="http://schemas.microsoft.com/office/drawing/2014/main" id="{F8813254-0E56-439B-B585-9B9F43DF238B}"/>
                  </a:ext>
                </a:extLst>
              </p:cNvPr>
              <p:cNvSpPr>
                <a:spLocks noChangeShapeType="1"/>
              </p:cNvSpPr>
              <p:nvPr/>
            </p:nvSpPr>
            <p:spPr bwMode="auto">
              <a:xfrm>
                <a:off x="1575"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5" name="Line 149">
                <a:extLst>
                  <a:ext uri="{FF2B5EF4-FFF2-40B4-BE49-F238E27FC236}">
                    <a16:creationId xmlns:a16="http://schemas.microsoft.com/office/drawing/2014/main" id="{59579E1E-2F84-47D9-985E-3CD1D5C452C2}"/>
                  </a:ext>
                </a:extLst>
              </p:cNvPr>
              <p:cNvSpPr>
                <a:spLocks noChangeShapeType="1"/>
              </p:cNvSpPr>
              <p:nvPr/>
            </p:nvSpPr>
            <p:spPr bwMode="auto">
              <a:xfrm>
                <a:off x="1600"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6" name="Line 150">
                <a:extLst>
                  <a:ext uri="{FF2B5EF4-FFF2-40B4-BE49-F238E27FC236}">
                    <a16:creationId xmlns:a16="http://schemas.microsoft.com/office/drawing/2014/main" id="{02549062-CF7F-4192-94EA-8787B9F42A0E}"/>
                  </a:ext>
                </a:extLst>
              </p:cNvPr>
              <p:cNvSpPr>
                <a:spLocks noChangeShapeType="1"/>
              </p:cNvSpPr>
              <p:nvPr/>
            </p:nvSpPr>
            <p:spPr bwMode="auto">
              <a:xfrm>
                <a:off x="1626"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7" name="Line 151">
                <a:extLst>
                  <a:ext uri="{FF2B5EF4-FFF2-40B4-BE49-F238E27FC236}">
                    <a16:creationId xmlns:a16="http://schemas.microsoft.com/office/drawing/2014/main" id="{F138A86D-7414-45AF-BE4F-2C1A60222427}"/>
                  </a:ext>
                </a:extLst>
              </p:cNvPr>
              <p:cNvSpPr>
                <a:spLocks noChangeShapeType="1"/>
              </p:cNvSpPr>
              <p:nvPr/>
            </p:nvSpPr>
            <p:spPr bwMode="auto">
              <a:xfrm>
                <a:off x="1652"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8" name="Line 152">
                <a:extLst>
                  <a:ext uri="{FF2B5EF4-FFF2-40B4-BE49-F238E27FC236}">
                    <a16:creationId xmlns:a16="http://schemas.microsoft.com/office/drawing/2014/main" id="{A5856631-5CD6-4271-B3C4-6B1BEED8974B}"/>
                  </a:ext>
                </a:extLst>
              </p:cNvPr>
              <p:cNvSpPr>
                <a:spLocks noChangeShapeType="1"/>
              </p:cNvSpPr>
              <p:nvPr/>
            </p:nvSpPr>
            <p:spPr bwMode="auto">
              <a:xfrm>
                <a:off x="1677"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29" name="Line 153">
                <a:extLst>
                  <a:ext uri="{FF2B5EF4-FFF2-40B4-BE49-F238E27FC236}">
                    <a16:creationId xmlns:a16="http://schemas.microsoft.com/office/drawing/2014/main" id="{A207806A-1473-4C78-9C35-0A0F62A2BFDF}"/>
                  </a:ext>
                </a:extLst>
              </p:cNvPr>
              <p:cNvSpPr>
                <a:spLocks noChangeShapeType="1"/>
              </p:cNvSpPr>
              <p:nvPr/>
            </p:nvSpPr>
            <p:spPr bwMode="auto">
              <a:xfrm>
                <a:off x="1703"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0" name="Line 154">
                <a:extLst>
                  <a:ext uri="{FF2B5EF4-FFF2-40B4-BE49-F238E27FC236}">
                    <a16:creationId xmlns:a16="http://schemas.microsoft.com/office/drawing/2014/main" id="{B7EDD0BB-6A0F-465E-B4F0-A48199EC9284}"/>
                  </a:ext>
                </a:extLst>
              </p:cNvPr>
              <p:cNvSpPr>
                <a:spLocks noChangeShapeType="1"/>
              </p:cNvSpPr>
              <p:nvPr/>
            </p:nvSpPr>
            <p:spPr bwMode="auto">
              <a:xfrm>
                <a:off x="1729"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1" name="Line 155">
                <a:extLst>
                  <a:ext uri="{FF2B5EF4-FFF2-40B4-BE49-F238E27FC236}">
                    <a16:creationId xmlns:a16="http://schemas.microsoft.com/office/drawing/2014/main" id="{A801AC9A-7499-4DE6-BABB-E28D2F6F2538}"/>
                  </a:ext>
                </a:extLst>
              </p:cNvPr>
              <p:cNvSpPr>
                <a:spLocks noChangeShapeType="1"/>
              </p:cNvSpPr>
              <p:nvPr/>
            </p:nvSpPr>
            <p:spPr bwMode="auto">
              <a:xfrm>
                <a:off x="1754"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2" name="Line 156">
                <a:extLst>
                  <a:ext uri="{FF2B5EF4-FFF2-40B4-BE49-F238E27FC236}">
                    <a16:creationId xmlns:a16="http://schemas.microsoft.com/office/drawing/2014/main" id="{969C975A-5CEE-4689-96CD-E3DCE7608916}"/>
                  </a:ext>
                </a:extLst>
              </p:cNvPr>
              <p:cNvSpPr>
                <a:spLocks noChangeShapeType="1"/>
              </p:cNvSpPr>
              <p:nvPr/>
            </p:nvSpPr>
            <p:spPr bwMode="auto">
              <a:xfrm>
                <a:off x="1780"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3" name="Line 157">
                <a:extLst>
                  <a:ext uri="{FF2B5EF4-FFF2-40B4-BE49-F238E27FC236}">
                    <a16:creationId xmlns:a16="http://schemas.microsoft.com/office/drawing/2014/main" id="{07C7AFDA-62FC-48FA-BD26-B82BBDB37A20}"/>
                  </a:ext>
                </a:extLst>
              </p:cNvPr>
              <p:cNvSpPr>
                <a:spLocks noChangeShapeType="1"/>
              </p:cNvSpPr>
              <p:nvPr/>
            </p:nvSpPr>
            <p:spPr bwMode="auto">
              <a:xfrm>
                <a:off x="1805"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4" name="Line 158">
                <a:extLst>
                  <a:ext uri="{FF2B5EF4-FFF2-40B4-BE49-F238E27FC236}">
                    <a16:creationId xmlns:a16="http://schemas.microsoft.com/office/drawing/2014/main" id="{AA7A2C68-BBB2-4B1C-94F0-DA9E7C16293B}"/>
                  </a:ext>
                </a:extLst>
              </p:cNvPr>
              <p:cNvSpPr>
                <a:spLocks noChangeShapeType="1"/>
              </p:cNvSpPr>
              <p:nvPr/>
            </p:nvSpPr>
            <p:spPr bwMode="auto">
              <a:xfrm>
                <a:off x="1831"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5" name="Line 159">
                <a:extLst>
                  <a:ext uri="{FF2B5EF4-FFF2-40B4-BE49-F238E27FC236}">
                    <a16:creationId xmlns:a16="http://schemas.microsoft.com/office/drawing/2014/main" id="{49AD26BA-F052-4F47-A34B-4495F932376F}"/>
                  </a:ext>
                </a:extLst>
              </p:cNvPr>
              <p:cNvSpPr>
                <a:spLocks noChangeShapeType="1"/>
              </p:cNvSpPr>
              <p:nvPr/>
            </p:nvSpPr>
            <p:spPr bwMode="auto">
              <a:xfrm>
                <a:off x="1857"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6" name="Line 160">
                <a:extLst>
                  <a:ext uri="{FF2B5EF4-FFF2-40B4-BE49-F238E27FC236}">
                    <a16:creationId xmlns:a16="http://schemas.microsoft.com/office/drawing/2014/main" id="{C4CB970C-D640-4643-8AD6-8C005C84C801}"/>
                  </a:ext>
                </a:extLst>
              </p:cNvPr>
              <p:cNvSpPr>
                <a:spLocks noChangeShapeType="1"/>
              </p:cNvSpPr>
              <p:nvPr/>
            </p:nvSpPr>
            <p:spPr bwMode="auto">
              <a:xfrm>
                <a:off x="1882"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7" name="Line 161">
                <a:extLst>
                  <a:ext uri="{FF2B5EF4-FFF2-40B4-BE49-F238E27FC236}">
                    <a16:creationId xmlns:a16="http://schemas.microsoft.com/office/drawing/2014/main" id="{82F513D6-69B4-4ECB-8B2F-0E7A3F6FAC59}"/>
                  </a:ext>
                </a:extLst>
              </p:cNvPr>
              <p:cNvSpPr>
                <a:spLocks noChangeShapeType="1"/>
              </p:cNvSpPr>
              <p:nvPr/>
            </p:nvSpPr>
            <p:spPr bwMode="auto">
              <a:xfrm>
                <a:off x="1908"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8" name="Line 162">
                <a:extLst>
                  <a:ext uri="{FF2B5EF4-FFF2-40B4-BE49-F238E27FC236}">
                    <a16:creationId xmlns:a16="http://schemas.microsoft.com/office/drawing/2014/main" id="{7DA0EB45-5FA2-4B73-A911-53A17269B13A}"/>
                  </a:ext>
                </a:extLst>
              </p:cNvPr>
              <p:cNvSpPr>
                <a:spLocks noChangeShapeType="1"/>
              </p:cNvSpPr>
              <p:nvPr/>
            </p:nvSpPr>
            <p:spPr bwMode="auto">
              <a:xfrm>
                <a:off x="1933"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39" name="Line 163">
                <a:extLst>
                  <a:ext uri="{FF2B5EF4-FFF2-40B4-BE49-F238E27FC236}">
                    <a16:creationId xmlns:a16="http://schemas.microsoft.com/office/drawing/2014/main" id="{577E92F5-BB8E-4461-A6EE-856CC5002390}"/>
                  </a:ext>
                </a:extLst>
              </p:cNvPr>
              <p:cNvSpPr>
                <a:spLocks noChangeShapeType="1"/>
              </p:cNvSpPr>
              <p:nvPr/>
            </p:nvSpPr>
            <p:spPr bwMode="auto">
              <a:xfrm>
                <a:off x="1959"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0" name="Line 164">
                <a:extLst>
                  <a:ext uri="{FF2B5EF4-FFF2-40B4-BE49-F238E27FC236}">
                    <a16:creationId xmlns:a16="http://schemas.microsoft.com/office/drawing/2014/main" id="{71C5BD68-8016-4E68-A138-1F08EDFA64B6}"/>
                  </a:ext>
                </a:extLst>
              </p:cNvPr>
              <p:cNvSpPr>
                <a:spLocks noChangeShapeType="1"/>
              </p:cNvSpPr>
              <p:nvPr/>
            </p:nvSpPr>
            <p:spPr bwMode="auto">
              <a:xfrm>
                <a:off x="1985"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1" name="Line 165">
                <a:extLst>
                  <a:ext uri="{FF2B5EF4-FFF2-40B4-BE49-F238E27FC236}">
                    <a16:creationId xmlns:a16="http://schemas.microsoft.com/office/drawing/2014/main" id="{14BEAA80-F9CF-48FF-93D7-0C872937BB0C}"/>
                  </a:ext>
                </a:extLst>
              </p:cNvPr>
              <p:cNvSpPr>
                <a:spLocks noChangeShapeType="1"/>
              </p:cNvSpPr>
              <p:nvPr/>
            </p:nvSpPr>
            <p:spPr bwMode="auto">
              <a:xfrm>
                <a:off x="2010"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2" name="Line 166">
                <a:extLst>
                  <a:ext uri="{FF2B5EF4-FFF2-40B4-BE49-F238E27FC236}">
                    <a16:creationId xmlns:a16="http://schemas.microsoft.com/office/drawing/2014/main" id="{ECD6D614-83B5-4C09-92EA-682711FDD550}"/>
                  </a:ext>
                </a:extLst>
              </p:cNvPr>
              <p:cNvSpPr>
                <a:spLocks noChangeShapeType="1"/>
              </p:cNvSpPr>
              <p:nvPr/>
            </p:nvSpPr>
            <p:spPr bwMode="auto">
              <a:xfrm>
                <a:off x="2036"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3" name="Line 167">
                <a:extLst>
                  <a:ext uri="{FF2B5EF4-FFF2-40B4-BE49-F238E27FC236}">
                    <a16:creationId xmlns:a16="http://schemas.microsoft.com/office/drawing/2014/main" id="{7E2A6FC2-7072-4673-A6E9-41866CB8EA09}"/>
                  </a:ext>
                </a:extLst>
              </p:cNvPr>
              <p:cNvSpPr>
                <a:spLocks noChangeShapeType="1"/>
              </p:cNvSpPr>
              <p:nvPr/>
            </p:nvSpPr>
            <p:spPr bwMode="auto">
              <a:xfrm>
                <a:off x="2061"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4" name="Line 168">
                <a:extLst>
                  <a:ext uri="{FF2B5EF4-FFF2-40B4-BE49-F238E27FC236}">
                    <a16:creationId xmlns:a16="http://schemas.microsoft.com/office/drawing/2014/main" id="{94042CD2-D159-43E0-9A25-D078D1DED652}"/>
                  </a:ext>
                </a:extLst>
              </p:cNvPr>
              <p:cNvSpPr>
                <a:spLocks noChangeShapeType="1"/>
              </p:cNvSpPr>
              <p:nvPr/>
            </p:nvSpPr>
            <p:spPr bwMode="auto">
              <a:xfrm>
                <a:off x="2087"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5" name="Line 169">
                <a:extLst>
                  <a:ext uri="{FF2B5EF4-FFF2-40B4-BE49-F238E27FC236}">
                    <a16:creationId xmlns:a16="http://schemas.microsoft.com/office/drawing/2014/main" id="{8AFD235E-A56A-4BFC-8398-198FA18C6EDA}"/>
                  </a:ext>
                </a:extLst>
              </p:cNvPr>
              <p:cNvSpPr>
                <a:spLocks noChangeShapeType="1"/>
              </p:cNvSpPr>
              <p:nvPr/>
            </p:nvSpPr>
            <p:spPr bwMode="auto">
              <a:xfrm>
                <a:off x="2113"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6" name="Line 170">
                <a:extLst>
                  <a:ext uri="{FF2B5EF4-FFF2-40B4-BE49-F238E27FC236}">
                    <a16:creationId xmlns:a16="http://schemas.microsoft.com/office/drawing/2014/main" id="{B9F1F73D-0600-46A6-8DDB-896D8E9B72A3}"/>
                  </a:ext>
                </a:extLst>
              </p:cNvPr>
              <p:cNvSpPr>
                <a:spLocks noChangeShapeType="1"/>
              </p:cNvSpPr>
              <p:nvPr/>
            </p:nvSpPr>
            <p:spPr bwMode="auto">
              <a:xfrm>
                <a:off x="2138"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7" name="Line 171">
                <a:extLst>
                  <a:ext uri="{FF2B5EF4-FFF2-40B4-BE49-F238E27FC236}">
                    <a16:creationId xmlns:a16="http://schemas.microsoft.com/office/drawing/2014/main" id="{BCD5C849-B39E-4AF3-8EA1-2861FD48C10B}"/>
                  </a:ext>
                </a:extLst>
              </p:cNvPr>
              <p:cNvSpPr>
                <a:spLocks noChangeShapeType="1"/>
              </p:cNvSpPr>
              <p:nvPr/>
            </p:nvSpPr>
            <p:spPr bwMode="auto">
              <a:xfrm>
                <a:off x="2164"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8" name="Line 172">
                <a:extLst>
                  <a:ext uri="{FF2B5EF4-FFF2-40B4-BE49-F238E27FC236}">
                    <a16:creationId xmlns:a16="http://schemas.microsoft.com/office/drawing/2014/main" id="{7BF5A3D3-1C88-45FE-A186-DC4000C68EB5}"/>
                  </a:ext>
                </a:extLst>
              </p:cNvPr>
              <p:cNvSpPr>
                <a:spLocks noChangeShapeType="1"/>
              </p:cNvSpPr>
              <p:nvPr/>
            </p:nvSpPr>
            <p:spPr bwMode="auto">
              <a:xfrm>
                <a:off x="2189"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9" name="Line 173">
                <a:extLst>
                  <a:ext uri="{FF2B5EF4-FFF2-40B4-BE49-F238E27FC236}">
                    <a16:creationId xmlns:a16="http://schemas.microsoft.com/office/drawing/2014/main" id="{9D19B922-F677-4F4D-8BDE-CD149BAC2AB1}"/>
                  </a:ext>
                </a:extLst>
              </p:cNvPr>
              <p:cNvSpPr>
                <a:spLocks noChangeShapeType="1"/>
              </p:cNvSpPr>
              <p:nvPr/>
            </p:nvSpPr>
            <p:spPr bwMode="auto">
              <a:xfrm>
                <a:off x="2215"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0" name="Line 174">
                <a:extLst>
                  <a:ext uri="{FF2B5EF4-FFF2-40B4-BE49-F238E27FC236}">
                    <a16:creationId xmlns:a16="http://schemas.microsoft.com/office/drawing/2014/main" id="{06971B07-B073-415F-BEE9-BDCA12A3B98F}"/>
                  </a:ext>
                </a:extLst>
              </p:cNvPr>
              <p:cNvSpPr>
                <a:spLocks noChangeShapeType="1"/>
              </p:cNvSpPr>
              <p:nvPr/>
            </p:nvSpPr>
            <p:spPr bwMode="auto">
              <a:xfrm>
                <a:off x="2241"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1" name="Line 175">
                <a:extLst>
                  <a:ext uri="{FF2B5EF4-FFF2-40B4-BE49-F238E27FC236}">
                    <a16:creationId xmlns:a16="http://schemas.microsoft.com/office/drawing/2014/main" id="{83DAADD8-6A97-4BDF-B60E-6CFD1CB38C8A}"/>
                  </a:ext>
                </a:extLst>
              </p:cNvPr>
              <p:cNvSpPr>
                <a:spLocks noChangeShapeType="1"/>
              </p:cNvSpPr>
              <p:nvPr/>
            </p:nvSpPr>
            <p:spPr bwMode="auto">
              <a:xfrm>
                <a:off x="2266"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2" name="Line 176">
                <a:extLst>
                  <a:ext uri="{FF2B5EF4-FFF2-40B4-BE49-F238E27FC236}">
                    <a16:creationId xmlns:a16="http://schemas.microsoft.com/office/drawing/2014/main" id="{B5E58E92-D090-428C-9A86-06D7E3069EAC}"/>
                  </a:ext>
                </a:extLst>
              </p:cNvPr>
              <p:cNvSpPr>
                <a:spLocks noChangeShapeType="1"/>
              </p:cNvSpPr>
              <p:nvPr/>
            </p:nvSpPr>
            <p:spPr bwMode="auto">
              <a:xfrm>
                <a:off x="2292"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3" name="Line 177">
                <a:extLst>
                  <a:ext uri="{FF2B5EF4-FFF2-40B4-BE49-F238E27FC236}">
                    <a16:creationId xmlns:a16="http://schemas.microsoft.com/office/drawing/2014/main" id="{2524C012-442C-4AFF-BEAD-7B5AB7FB9C0F}"/>
                  </a:ext>
                </a:extLst>
              </p:cNvPr>
              <p:cNvSpPr>
                <a:spLocks noChangeShapeType="1"/>
              </p:cNvSpPr>
              <p:nvPr/>
            </p:nvSpPr>
            <p:spPr bwMode="auto">
              <a:xfrm>
                <a:off x="2318"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4" name="Line 178">
                <a:extLst>
                  <a:ext uri="{FF2B5EF4-FFF2-40B4-BE49-F238E27FC236}">
                    <a16:creationId xmlns:a16="http://schemas.microsoft.com/office/drawing/2014/main" id="{BD4C2CAB-DE32-4EA5-92C7-B95BA9AB87BD}"/>
                  </a:ext>
                </a:extLst>
              </p:cNvPr>
              <p:cNvSpPr>
                <a:spLocks noChangeShapeType="1"/>
              </p:cNvSpPr>
              <p:nvPr/>
            </p:nvSpPr>
            <p:spPr bwMode="auto">
              <a:xfrm>
                <a:off x="2343"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5" name="Line 179">
                <a:extLst>
                  <a:ext uri="{FF2B5EF4-FFF2-40B4-BE49-F238E27FC236}">
                    <a16:creationId xmlns:a16="http://schemas.microsoft.com/office/drawing/2014/main" id="{1DB4A586-F209-4C6F-87F0-9099B57D49B1}"/>
                  </a:ext>
                </a:extLst>
              </p:cNvPr>
              <p:cNvSpPr>
                <a:spLocks noChangeShapeType="1"/>
              </p:cNvSpPr>
              <p:nvPr/>
            </p:nvSpPr>
            <p:spPr bwMode="auto">
              <a:xfrm>
                <a:off x="2369"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6" name="Line 180">
                <a:extLst>
                  <a:ext uri="{FF2B5EF4-FFF2-40B4-BE49-F238E27FC236}">
                    <a16:creationId xmlns:a16="http://schemas.microsoft.com/office/drawing/2014/main" id="{10613E71-EE9C-49EF-A8C4-14307B642161}"/>
                  </a:ext>
                </a:extLst>
              </p:cNvPr>
              <p:cNvSpPr>
                <a:spLocks noChangeShapeType="1"/>
              </p:cNvSpPr>
              <p:nvPr/>
            </p:nvSpPr>
            <p:spPr bwMode="auto">
              <a:xfrm>
                <a:off x="2394"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7" name="Line 181">
                <a:extLst>
                  <a:ext uri="{FF2B5EF4-FFF2-40B4-BE49-F238E27FC236}">
                    <a16:creationId xmlns:a16="http://schemas.microsoft.com/office/drawing/2014/main" id="{775527A3-F42D-49E0-9BF3-64122D96B76B}"/>
                  </a:ext>
                </a:extLst>
              </p:cNvPr>
              <p:cNvSpPr>
                <a:spLocks noChangeShapeType="1"/>
              </p:cNvSpPr>
              <p:nvPr/>
            </p:nvSpPr>
            <p:spPr bwMode="auto">
              <a:xfrm>
                <a:off x="2420"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8" name="Line 182">
                <a:extLst>
                  <a:ext uri="{FF2B5EF4-FFF2-40B4-BE49-F238E27FC236}">
                    <a16:creationId xmlns:a16="http://schemas.microsoft.com/office/drawing/2014/main" id="{9C35EC27-43BF-4B6F-8651-6CD244C964D0}"/>
                  </a:ext>
                </a:extLst>
              </p:cNvPr>
              <p:cNvSpPr>
                <a:spLocks noChangeShapeType="1"/>
              </p:cNvSpPr>
              <p:nvPr/>
            </p:nvSpPr>
            <p:spPr bwMode="auto">
              <a:xfrm>
                <a:off x="2446"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59" name="Line 183">
                <a:extLst>
                  <a:ext uri="{FF2B5EF4-FFF2-40B4-BE49-F238E27FC236}">
                    <a16:creationId xmlns:a16="http://schemas.microsoft.com/office/drawing/2014/main" id="{479313AC-78C0-4A86-9ED5-E3DB71EE41CE}"/>
                  </a:ext>
                </a:extLst>
              </p:cNvPr>
              <p:cNvSpPr>
                <a:spLocks noChangeShapeType="1"/>
              </p:cNvSpPr>
              <p:nvPr/>
            </p:nvSpPr>
            <p:spPr bwMode="auto">
              <a:xfrm>
                <a:off x="2471"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0" name="Line 184">
                <a:extLst>
                  <a:ext uri="{FF2B5EF4-FFF2-40B4-BE49-F238E27FC236}">
                    <a16:creationId xmlns:a16="http://schemas.microsoft.com/office/drawing/2014/main" id="{BA79BEA6-8FC7-4094-A895-5ED86F7004FB}"/>
                  </a:ext>
                </a:extLst>
              </p:cNvPr>
              <p:cNvSpPr>
                <a:spLocks noChangeShapeType="1"/>
              </p:cNvSpPr>
              <p:nvPr/>
            </p:nvSpPr>
            <p:spPr bwMode="auto">
              <a:xfrm>
                <a:off x="2497"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1" name="Line 185">
                <a:extLst>
                  <a:ext uri="{FF2B5EF4-FFF2-40B4-BE49-F238E27FC236}">
                    <a16:creationId xmlns:a16="http://schemas.microsoft.com/office/drawing/2014/main" id="{641CEE54-54F2-4EB0-A62A-91F99DE7787C}"/>
                  </a:ext>
                </a:extLst>
              </p:cNvPr>
              <p:cNvSpPr>
                <a:spLocks noChangeShapeType="1"/>
              </p:cNvSpPr>
              <p:nvPr/>
            </p:nvSpPr>
            <p:spPr bwMode="auto">
              <a:xfrm>
                <a:off x="2522"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2" name="Line 186">
                <a:extLst>
                  <a:ext uri="{FF2B5EF4-FFF2-40B4-BE49-F238E27FC236}">
                    <a16:creationId xmlns:a16="http://schemas.microsoft.com/office/drawing/2014/main" id="{E09F7EC4-1FB2-494E-8A12-3F6D268DB642}"/>
                  </a:ext>
                </a:extLst>
              </p:cNvPr>
              <p:cNvSpPr>
                <a:spLocks noChangeShapeType="1"/>
              </p:cNvSpPr>
              <p:nvPr/>
            </p:nvSpPr>
            <p:spPr bwMode="auto">
              <a:xfrm>
                <a:off x="2548"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3" name="Line 187">
                <a:extLst>
                  <a:ext uri="{FF2B5EF4-FFF2-40B4-BE49-F238E27FC236}">
                    <a16:creationId xmlns:a16="http://schemas.microsoft.com/office/drawing/2014/main" id="{027E9A86-CAA5-43D1-9048-DDEE9D37C321}"/>
                  </a:ext>
                </a:extLst>
              </p:cNvPr>
              <p:cNvSpPr>
                <a:spLocks noChangeShapeType="1"/>
              </p:cNvSpPr>
              <p:nvPr/>
            </p:nvSpPr>
            <p:spPr bwMode="auto">
              <a:xfrm>
                <a:off x="2574"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4" name="Line 188">
                <a:extLst>
                  <a:ext uri="{FF2B5EF4-FFF2-40B4-BE49-F238E27FC236}">
                    <a16:creationId xmlns:a16="http://schemas.microsoft.com/office/drawing/2014/main" id="{3A8402D7-4D9C-4E70-8711-9DB682C8DF8C}"/>
                  </a:ext>
                </a:extLst>
              </p:cNvPr>
              <p:cNvSpPr>
                <a:spLocks noChangeShapeType="1"/>
              </p:cNvSpPr>
              <p:nvPr/>
            </p:nvSpPr>
            <p:spPr bwMode="auto">
              <a:xfrm>
                <a:off x="2599"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5" name="Line 189">
                <a:extLst>
                  <a:ext uri="{FF2B5EF4-FFF2-40B4-BE49-F238E27FC236}">
                    <a16:creationId xmlns:a16="http://schemas.microsoft.com/office/drawing/2014/main" id="{1D17CBD3-3317-4AF3-A692-5B6D297B9A8B}"/>
                  </a:ext>
                </a:extLst>
              </p:cNvPr>
              <p:cNvSpPr>
                <a:spLocks noChangeShapeType="1"/>
              </p:cNvSpPr>
              <p:nvPr/>
            </p:nvSpPr>
            <p:spPr bwMode="auto">
              <a:xfrm>
                <a:off x="2625"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6" name="Line 190">
                <a:extLst>
                  <a:ext uri="{FF2B5EF4-FFF2-40B4-BE49-F238E27FC236}">
                    <a16:creationId xmlns:a16="http://schemas.microsoft.com/office/drawing/2014/main" id="{5E050DE6-E8F8-4F29-82FF-D8D91D5E4CAD}"/>
                  </a:ext>
                </a:extLst>
              </p:cNvPr>
              <p:cNvSpPr>
                <a:spLocks noChangeShapeType="1"/>
              </p:cNvSpPr>
              <p:nvPr/>
            </p:nvSpPr>
            <p:spPr bwMode="auto">
              <a:xfrm>
                <a:off x="2650"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7" name="Line 191">
                <a:extLst>
                  <a:ext uri="{FF2B5EF4-FFF2-40B4-BE49-F238E27FC236}">
                    <a16:creationId xmlns:a16="http://schemas.microsoft.com/office/drawing/2014/main" id="{1A4FAA58-3A81-4324-8CFE-BA78BB9D0E76}"/>
                  </a:ext>
                </a:extLst>
              </p:cNvPr>
              <p:cNvSpPr>
                <a:spLocks noChangeShapeType="1"/>
              </p:cNvSpPr>
              <p:nvPr/>
            </p:nvSpPr>
            <p:spPr bwMode="auto">
              <a:xfrm>
                <a:off x="2676"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8" name="Line 192">
                <a:extLst>
                  <a:ext uri="{FF2B5EF4-FFF2-40B4-BE49-F238E27FC236}">
                    <a16:creationId xmlns:a16="http://schemas.microsoft.com/office/drawing/2014/main" id="{32E9A542-EB6C-4782-9166-358FF34DE474}"/>
                  </a:ext>
                </a:extLst>
              </p:cNvPr>
              <p:cNvSpPr>
                <a:spLocks noChangeShapeType="1"/>
              </p:cNvSpPr>
              <p:nvPr/>
            </p:nvSpPr>
            <p:spPr bwMode="auto">
              <a:xfrm>
                <a:off x="2702"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69" name="Line 193">
                <a:extLst>
                  <a:ext uri="{FF2B5EF4-FFF2-40B4-BE49-F238E27FC236}">
                    <a16:creationId xmlns:a16="http://schemas.microsoft.com/office/drawing/2014/main" id="{1DE5D028-A4E4-4EF0-8A0A-FD628DFAB965}"/>
                  </a:ext>
                </a:extLst>
              </p:cNvPr>
              <p:cNvSpPr>
                <a:spLocks noChangeShapeType="1"/>
              </p:cNvSpPr>
              <p:nvPr/>
            </p:nvSpPr>
            <p:spPr bwMode="auto">
              <a:xfrm>
                <a:off x="2727"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0" name="Line 194">
                <a:extLst>
                  <a:ext uri="{FF2B5EF4-FFF2-40B4-BE49-F238E27FC236}">
                    <a16:creationId xmlns:a16="http://schemas.microsoft.com/office/drawing/2014/main" id="{D29F342D-8318-4563-B0E2-924BE4238F94}"/>
                  </a:ext>
                </a:extLst>
              </p:cNvPr>
              <p:cNvSpPr>
                <a:spLocks noChangeShapeType="1"/>
              </p:cNvSpPr>
              <p:nvPr/>
            </p:nvSpPr>
            <p:spPr bwMode="auto">
              <a:xfrm>
                <a:off x="2753"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1" name="Line 195">
                <a:extLst>
                  <a:ext uri="{FF2B5EF4-FFF2-40B4-BE49-F238E27FC236}">
                    <a16:creationId xmlns:a16="http://schemas.microsoft.com/office/drawing/2014/main" id="{878A527F-2B9F-43DF-9109-69E6BF8C30B2}"/>
                  </a:ext>
                </a:extLst>
              </p:cNvPr>
              <p:cNvSpPr>
                <a:spLocks noChangeShapeType="1"/>
              </p:cNvSpPr>
              <p:nvPr/>
            </p:nvSpPr>
            <p:spPr bwMode="auto">
              <a:xfrm>
                <a:off x="2779"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2" name="Line 196">
                <a:extLst>
                  <a:ext uri="{FF2B5EF4-FFF2-40B4-BE49-F238E27FC236}">
                    <a16:creationId xmlns:a16="http://schemas.microsoft.com/office/drawing/2014/main" id="{A1FF741C-993B-4185-8069-A31C8717FD69}"/>
                  </a:ext>
                </a:extLst>
              </p:cNvPr>
              <p:cNvSpPr>
                <a:spLocks noChangeShapeType="1"/>
              </p:cNvSpPr>
              <p:nvPr/>
            </p:nvSpPr>
            <p:spPr bwMode="auto">
              <a:xfrm>
                <a:off x="2804"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3" name="Line 197">
                <a:extLst>
                  <a:ext uri="{FF2B5EF4-FFF2-40B4-BE49-F238E27FC236}">
                    <a16:creationId xmlns:a16="http://schemas.microsoft.com/office/drawing/2014/main" id="{A3CE7E97-140D-4F4A-A7DF-23FEAC2A314A}"/>
                  </a:ext>
                </a:extLst>
              </p:cNvPr>
              <p:cNvSpPr>
                <a:spLocks noChangeShapeType="1"/>
              </p:cNvSpPr>
              <p:nvPr/>
            </p:nvSpPr>
            <p:spPr bwMode="auto">
              <a:xfrm>
                <a:off x="2830"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4" name="Line 198">
                <a:extLst>
                  <a:ext uri="{FF2B5EF4-FFF2-40B4-BE49-F238E27FC236}">
                    <a16:creationId xmlns:a16="http://schemas.microsoft.com/office/drawing/2014/main" id="{8E50181E-FF49-4491-92FE-CA2FC198B9C4}"/>
                  </a:ext>
                </a:extLst>
              </p:cNvPr>
              <p:cNvSpPr>
                <a:spLocks noChangeShapeType="1"/>
              </p:cNvSpPr>
              <p:nvPr/>
            </p:nvSpPr>
            <p:spPr bwMode="auto">
              <a:xfrm>
                <a:off x="2855"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5" name="Line 199">
                <a:extLst>
                  <a:ext uri="{FF2B5EF4-FFF2-40B4-BE49-F238E27FC236}">
                    <a16:creationId xmlns:a16="http://schemas.microsoft.com/office/drawing/2014/main" id="{1AC5C743-F9AC-4BDD-9A93-E59CA17F5895}"/>
                  </a:ext>
                </a:extLst>
              </p:cNvPr>
              <p:cNvSpPr>
                <a:spLocks noChangeShapeType="1"/>
              </p:cNvSpPr>
              <p:nvPr/>
            </p:nvSpPr>
            <p:spPr bwMode="auto">
              <a:xfrm>
                <a:off x="2881"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6" name="Line 200">
                <a:extLst>
                  <a:ext uri="{FF2B5EF4-FFF2-40B4-BE49-F238E27FC236}">
                    <a16:creationId xmlns:a16="http://schemas.microsoft.com/office/drawing/2014/main" id="{85212DE2-9489-46BD-BA73-07B5628D4FBD}"/>
                  </a:ext>
                </a:extLst>
              </p:cNvPr>
              <p:cNvSpPr>
                <a:spLocks noChangeShapeType="1"/>
              </p:cNvSpPr>
              <p:nvPr/>
            </p:nvSpPr>
            <p:spPr bwMode="auto">
              <a:xfrm>
                <a:off x="2907"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7" name="Line 201">
                <a:extLst>
                  <a:ext uri="{FF2B5EF4-FFF2-40B4-BE49-F238E27FC236}">
                    <a16:creationId xmlns:a16="http://schemas.microsoft.com/office/drawing/2014/main" id="{5E19830B-760D-41B5-9FDC-466D951F6406}"/>
                  </a:ext>
                </a:extLst>
              </p:cNvPr>
              <p:cNvSpPr>
                <a:spLocks noChangeShapeType="1"/>
              </p:cNvSpPr>
              <p:nvPr/>
            </p:nvSpPr>
            <p:spPr bwMode="auto">
              <a:xfrm>
                <a:off x="2932"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8" name="Line 202">
                <a:extLst>
                  <a:ext uri="{FF2B5EF4-FFF2-40B4-BE49-F238E27FC236}">
                    <a16:creationId xmlns:a16="http://schemas.microsoft.com/office/drawing/2014/main" id="{0843E4CD-E1ED-4F0B-89EC-3AEDDCBAEB9E}"/>
                  </a:ext>
                </a:extLst>
              </p:cNvPr>
              <p:cNvSpPr>
                <a:spLocks noChangeShapeType="1"/>
              </p:cNvSpPr>
              <p:nvPr/>
            </p:nvSpPr>
            <p:spPr bwMode="auto">
              <a:xfrm>
                <a:off x="2958"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79" name="Line 203">
                <a:extLst>
                  <a:ext uri="{FF2B5EF4-FFF2-40B4-BE49-F238E27FC236}">
                    <a16:creationId xmlns:a16="http://schemas.microsoft.com/office/drawing/2014/main" id="{3727A72F-B2B5-430E-AE1B-7E970E527F23}"/>
                  </a:ext>
                </a:extLst>
              </p:cNvPr>
              <p:cNvSpPr>
                <a:spLocks noChangeShapeType="1"/>
              </p:cNvSpPr>
              <p:nvPr/>
            </p:nvSpPr>
            <p:spPr bwMode="auto">
              <a:xfrm>
                <a:off x="2983"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0" name="Line 204">
                <a:extLst>
                  <a:ext uri="{FF2B5EF4-FFF2-40B4-BE49-F238E27FC236}">
                    <a16:creationId xmlns:a16="http://schemas.microsoft.com/office/drawing/2014/main" id="{8FDD4621-D65F-452F-AE03-D06084FFBA98}"/>
                  </a:ext>
                </a:extLst>
              </p:cNvPr>
              <p:cNvSpPr>
                <a:spLocks noChangeShapeType="1"/>
              </p:cNvSpPr>
              <p:nvPr/>
            </p:nvSpPr>
            <p:spPr bwMode="auto">
              <a:xfrm>
                <a:off x="3009"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1" name="Line 205">
                <a:extLst>
                  <a:ext uri="{FF2B5EF4-FFF2-40B4-BE49-F238E27FC236}">
                    <a16:creationId xmlns:a16="http://schemas.microsoft.com/office/drawing/2014/main" id="{AB8D9706-C4EE-4652-9B07-DD89DA0766A7}"/>
                  </a:ext>
                </a:extLst>
              </p:cNvPr>
              <p:cNvSpPr>
                <a:spLocks noChangeShapeType="1"/>
              </p:cNvSpPr>
              <p:nvPr/>
            </p:nvSpPr>
            <p:spPr bwMode="auto">
              <a:xfrm>
                <a:off x="3035"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2" name="Line 206">
                <a:extLst>
                  <a:ext uri="{FF2B5EF4-FFF2-40B4-BE49-F238E27FC236}">
                    <a16:creationId xmlns:a16="http://schemas.microsoft.com/office/drawing/2014/main" id="{91ACD8F9-8266-4409-8EB7-71A4C0D875FE}"/>
                  </a:ext>
                </a:extLst>
              </p:cNvPr>
              <p:cNvSpPr>
                <a:spLocks noChangeShapeType="1"/>
              </p:cNvSpPr>
              <p:nvPr/>
            </p:nvSpPr>
            <p:spPr bwMode="auto">
              <a:xfrm>
                <a:off x="3060"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3" name="Line 207">
                <a:extLst>
                  <a:ext uri="{FF2B5EF4-FFF2-40B4-BE49-F238E27FC236}">
                    <a16:creationId xmlns:a16="http://schemas.microsoft.com/office/drawing/2014/main" id="{292D2C87-4148-4FEB-9148-81143869DDE7}"/>
                  </a:ext>
                </a:extLst>
              </p:cNvPr>
              <p:cNvSpPr>
                <a:spLocks noChangeShapeType="1"/>
              </p:cNvSpPr>
              <p:nvPr/>
            </p:nvSpPr>
            <p:spPr bwMode="auto">
              <a:xfrm>
                <a:off x="3086"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4" name="Line 208">
                <a:extLst>
                  <a:ext uri="{FF2B5EF4-FFF2-40B4-BE49-F238E27FC236}">
                    <a16:creationId xmlns:a16="http://schemas.microsoft.com/office/drawing/2014/main" id="{FFE62F31-FC47-455C-B500-282DCD4B82CD}"/>
                  </a:ext>
                </a:extLst>
              </p:cNvPr>
              <p:cNvSpPr>
                <a:spLocks noChangeShapeType="1"/>
              </p:cNvSpPr>
              <p:nvPr/>
            </p:nvSpPr>
            <p:spPr bwMode="auto">
              <a:xfrm>
                <a:off x="3111"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5" name="Line 209">
                <a:extLst>
                  <a:ext uri="{FF2B5EF4-FFF2-40B4-BE49-F238E27FC236}">
                    <a16:creationId xmlns:a16="http://schemas.microsoft.com/office/drawing/2014/main" id="{00C635DF-3A71-423E-8BCB-5CF59FF5259C}"/>
                  </a:ext>
                </a:extLst>
              </p:cNvPr>
              <p:cNvSpPr>
                <a:spLocks noChangeShapeType="1"/>
              </p:cNvSpPr>
              <p:nvPr/>
            </p:nvSpPr>
            <p:spPr bwMode="auto">
              <a:xfrm>
                <a:off x="3137" y="0"/>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6" name="Line 210">
                <a:extLst>
                  <a:ext uri="{FF2B5EF4-FFF2-40B4-BE49-F238E27FC236}">
                    <a16:creationId xmlns:a16="http://schemas.microsoft.com/office/drawing/2014/main" id="{DEBAE1D2-0A38-4576-A91C-AB8BD41EA188}"/>
                  </a:ext>
                </a:extLst>
              </p:cNvPr>
              <p:cNvSpPr>
                <a:spLocks noChangeShapeType="1"/>
              </p:cNvSpPr>
              <p:nvPr/>
            </p:nvSpPr>
            <p:spPr bwMode="auto">
              <a:xfrm>
                <a:off x="3163" y="0"/>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7" name="Line 211">
                <a:extLst>
                  <a:ext uri="{FF2B5EF4-FFF2-40B4-BE49-F238E27FC236}">
                    <a16:creationId xmlns:a16="http://schemas.microsoft.com/office/drawing/2014/main" id="{42138506-CADD-4D7A-887F-18D9FF55C8F5}"/>
                  </a:ext>
                </a:extLst>
              </p:cNvPr>
              <p:cNvSpPr>
                <a:spLocks noChangeShapeType="1"/>
              </p:cNvSpPr>
              <p:nvPr/>
            </p:nvSpPr>
            <p:spPr bwMode="auto">
              <a:xfrm>
                <a:off x="3175" y="1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8" name="Line 212">
                <a:extLst>
                  <a:ext uri="{FF2B5EF4-FFF2-40B4-BE49-F238E27FC236}">
                    <a16:creationId xmlns:a16="http://schemas.microsoft.com/office/drawing/2014/main" id="{E0B019EB-68A0-42EA-9DD9-37DD2925EE05}"/>
                  </a:ext>
                </a:extLst>
              </p:cNvPr>
              <p:cNvSpPr>
                <a:spLocks noChangeShapeType="1"/>
              </p:cNvSpPr>
              <p:nvPr/>
            </p:nvSpPr>
            <p:spPr bwMode="auto">
              <a:xfrm>
                <a:off x="3175" y="3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89" name="Line 213">
                <a:extLst>
                  <a:ext uri="{FF2B5EF4-FFF2-40B4-BE49-F238E27FC236}">
                    <a16:creationId xmlns:a16="http://schemas.microsoft.com/office/drawing/2014/main" id="{90D18166-7BFE-4D25-8C51-33118B1EB2A0}"/>
                  </a:ext>
                </a:extLst>
              </p:cNvPr>
              <p:cNvSpPr>
                <a:spLocks noChangeShapeType="1"/>
              </p:cNvSpPr>
              <p:nvPr/>
            </p:nvSpPr>
            <p:spPr bwMode="auto">
              <a:xfrm>
                <a:off x="3175" y="6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0" name="Line 214">
                <a:extLst>
                  <a:ext uri="{FF2B5EF4-FFF2-40B4-BE49-F238E27FC236}">
                    <a16:creationId xmlns:a16="http://schemas.microsoft.com/office/drawing/2014/main" id="{69FBA64D-2560-4E23-BF2D-4FAB67E1F60E}"/>
                  </a:ext>
                </a:extLst>
              </p:cNvPr>
              <p:cNvSpPr>
                <a:spLocks noChangeShapeType="1"/>
              </p:cNvSpPr>
              <p:nvPr/>
            </p:nvSpPr>
            <p:spPr bwMode="auto">
              <a:xfrm>
                <a:off x="3175" y="90"/>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1" name="Line 215">
                <a:extLst>
                  <a:ext uri="{FF2B5EF4-FFF2-40B4-BE49-F238E27FC236}">
                    <a16:creationId xmlns:a16="http://schemas.microsoft.com/office/drawing/2014/main" id="{BE9F59E1-CBC7-4CA8-9B08-606373B9A75A}"/>
                  </a:ext>
                </a:extLst>
              </p:cNvPr>
              <p:cNvSpPr>
                <a:spLocks noChangeShapeType="1"/>
              </p:cNvSpPr>
              <p:nvPr/>
            </p:nvSpPr>
            <p:spPr bwMode="auto">
              <a:xfrm>
                <a:off x="3175" y="11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2" name="Line 216">
                <a:extLst>
                  <a:ext uri="{FF2B5EF4-FFF2-40B4-BE49-F238E27FC236}">
                    <a16:creationId xmlns:a16="http://schemas.microsoft.com/office/drawing/2014/main" id="{E49B49C8-4C2D-4335-ACF6-6FFDF5F5F781}"/>
                  </a:ext>
                </a:extLst>
              </p:cNvPr>
              <p:cNvSpPr>
                <a:spLocks noChangeShapeType="1"/>
              </p:cNvSpPr>
              <p:nvPr/>
            </p:nvSpPr>
            <p:spPr bwMode="auto">
              <a:xfrm>
                <a:off x="3175" y="14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3" name="Line 217">
                <a:extLst>
                  <a:ext uri="{FF2B5EF4-FFF2-40B4-BE49-F238E27FC236}">
                    <a16:creationId xmlns:a16="http://schemas.microsoft.com/office/drawing/2014/main" id="{6BBD5956-31B8-4A8B-AEB2-8973D11F89CB}"/>
                  </a:ext>
                </a:extLst>
              </p:cNvPr>
              <p:cNvSpPr>
                <a:spLocks noChangeShapeType="1"/>
              </p:cNvSpPr>
              <p:nvPr/>
            </p:nvSpPr>
            <p:spPr bwMode="auto">
              <a:xfrm>
                <a:off x="3175" y="16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4" name="Line 218">
                <a:extLst>
                  <a:ext uri="{FF2B5EF4-FFF2-40B4-BE49-F238E27FC236}">
                    <a16:creationId xmlns:a16="http://schemas.microsoft.com/office/drawing/2014/main" id="{D2EB58F7-EDC8-4CD6-82FB-141534C282C1}"/>
                  </a:ext>
                </a:extLst>
              </p:cNvPr>
              <p:cNvSpPr>
                <a:spLocks noChangeShapeType="1"/>
              </p:cNvSpPr>
              <p:nvPr/>
            </p:nvSpPr>
            <p:spPr bwMode="auto">
              <a:xfrm>
                <a:off x="3175" y="19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5" name="Line 219">
                <a:extLst>
                  <a:ext uri="{FF2B5EF4-FFF2-40B4-BE49-F238E27FC236}">
                    <a16:creationId xmlns:a16="http://schemas.microsoft.com/office/drawing/2014/main" id="{0AE96462-D5DE-44AE-98F6-157FF96E5BF7}"/>
                  </a:ext>
                </a:extLst>
              </p:cNvPr>
              <p:cNvSpPr>
                <a:spLocks noChangeShapeType="1"/>
              </p:cNvSpPr>
              <p:nvPr/>
            </p:nvSpPr>
            <p:spPr bwMode="auto">
              <a:xfrm>
                <a:off x="3175" y="218"/>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6" name="Line 220">
                <a:extLst>
                  <a:ext uri="{FF2B5EF4-FFF2-40B4-BE49-F238E27FC236}">
                    <a16:creationId xmlns:a16="http://schemas.microsoft.com/office/drawing/2014/main" id="{A9F0BF7C-E3E6-4727-83DD-49E5DB493EA4}"/>
                  </a:ext>
                </a:extLst>
              </p:cNvPr>
              <p:cNvSpPr>
                <a:spLocks noChangeShapeType="1"/>
              </p:cNvSpPr>
              <p:nvPr/>
            </p:nvSpPr>
            <p:spPr bwMode="auto">
              <a:xfrm>
                <a:off x="3175" y="24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7" name="Line 221">
                <a:extLst>
                  <a:ext uri="{FF2B5EF4-FFF2-40B4-BE49-F238E27FC236}">
                    <a16:creationId xmlns:a16="http://schemas.microsoft.com/office/drawing/2014/main" id="{BDA2699B-5629-4EA2-9C32-EDE1B2998D5C}"/>
                  </a:ext>
                </a:extLst>
              </p:cNvPr>
              <p:cNvSpPr>
                <a:spLocks noChangeShapeType="1"/>
              </p:cNvSpPr>
              <p:nvPr/>
            </p:nvSpPr>
            <p:spPr bwMode="auto">
              <a:xfrm>
                <a:off x="3175" y="26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8" name="Line 222">
                <a:extLst>
                  <a:ext uri="{FF2B5EF4-FFF2-40B4-BE49-F238E27FC236}">
                    <a16:creationId xmlns:a16="http://schemas.microsoft.com/office/drawing/2014/main" id="{63B57A2B-63BC-42DC-9B7C-EA71454A6352}"/>
                  </a:ext>
                </a:extLst>
              </p:cNvPr>
              <p:cNvSpPr>
                <a:spLocks noChangeShapeType="1"/>
              </p:cNvSpPr>
              <p:nvPr/>
            </p:nvSpPr>
            <p:spPr bwMode="auto">
              <a:xfrm>
                <a:off x="3175" y="29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99" name="Line 223">
                <a:extLst>
                  <a:ext uri="{FF2B5EF4-FFF2-40B4-BE49-F238E27FC236}">
                    <a16:creationId xmlns:a16="http://schemas.microsoft.com/office/drawing/2014/main" id="{BAA89A9E-5173-4E19-AF10-E7B56EF75FD6}"/>
                  </a:ext>
                </a:extLst>
              </p:cNvPr>
              <p:cNvSpPr>
                <a:spLocks noChangeShapeType="1"/>
              </p:cNvSpPr>
              <p:nvPr/>
            </p:nvSpPr>
            <p:spPr bwMode="auto">
              <a:xfrm>
                <a:off x="3175" y="32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0" name="Line 224">
                <a:extLst>
                  <a:ext uri="{FF2B5EF4-FFF2-40B4-BE49-F238E27FC236}">
                    <a16:creationId xmlns:a16="http://schemas.microsoft.com/office/drawing/2014/main" id="{6368895B-E240-4169-A201-5948C84F3269}"/>
                  </a:ext>
                </a:extLst>
              </p:cNvPr>
              <p:cNvSpPr>
                <a:spLocks noChangeShapeType="1"/>
              </p:cNvSpPr>
              <p:nvPr/>
            </p:nvSpPr>
            <p:spPr bwMode="auto">
              <a:xfrm>
                <a:off x="3175" y="346"/>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1" name="Line 225">
                <a:extLst>
                  <a:ext uri="{FF2B5EF4-FFF2-40B4-BE49-F238E27FC236}">
                    <a16:creationId xmlns:a16="http://schemas.microsoft.com/office/drawing/2014/main" id="{C894376B-26B8-4DF0-86EA-5FDF83C5B7E3}"/>
                  </a:ext>
                </a:extLst>
              </p:cNvPr>
              <p:cNvSpPr>
                <a:spLocks noChangeShapeType="1"/>
              </p:cNvSpPr>
              <p:nvPr/>
            </p:nvSpPr>
            <p:spPr bwMode="auto">
              <a:xfrm>
                <a:off x="3175" y="37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2" name="Line 226">
                <a:extLst>
                  <a:ext uri="{FF2B5EF4-FFF2-40B4-BE49-F238E27FC236}">
                    <a16:creationId xmlns:a16="http://schemas.microsoft.com/office/drawing/2014/main" id="{255DA2C9-9856-4739-B54A-6933D8C639D1}"/>
                  </a:ext>
                </a:extLst>
              </p:cNvPr>
              <p:cNvSpPr>
                <a:spLocks noChangeShapeType="1"/>
              </p:cNvSpPr>
              <p:nvPr/>
            </p:nvSpPr>
            <p:spPr bwMode="auto">
              <a:xfrm>
                <a:off x="3175" y="39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3" name="Line 227">
                <a:extLst>
                  <a:ext uri="{FF2B5EF4-FFF2-40B4-BE49-F238E27FC236}">
                    <a16:creationId xmlns:a16="http://schemas.microsoft.com/office/drawing/2014/main" id="{FCF2BF83-20CB-42A4-B40D-BE1281A05AA9}"/>
                  </a:ext>
                </a:extLst>
              </p:cNvPr>
              <p:cNvSpPr>
                <a:spLocks noChangeShapeType="1"/>
              </p:cNvSpPr>
              <p:nvPr/>
            </p:nvSpPr>
            <p:spPr bwMode="auto">
              <a:xfrm>
                <a:off x="3175" y="42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4" name="Line 228">
                <a:extLst>
                  <a:ext uri="{FF2B5EF4-FFF2-40B4-BE49-F238E27FC236}">
                    <a16:creationId xmlns:a16="http://schemas.microsoft.com/office/drawing/2014/main" id="{083FFD83-FCC4-4BCF-B054-A50D647277AF}"/>
                  </a:ext>
                </a:extLst>
              </p:cNvPr>
              <p:cNvSpPr>
                <a:spLocks noChangeShapeType="1"/>
              </p:cNvSpPr>
              <p:nvPr/>
            </p:nvSpPr>
            <p:spPr bwMode="auto">
              <a:xfrm>
                <a:off x="3175" y="44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5" name="Line 229">
                <a:extLst>
                  <a:ext uri="{FF2B5EF4-FFF2-40B4-BE49-F238E27FC236}">
                    <a16:creationId xmlns:a16="http://schemas.microsoft.com/office/drawing/2014/main" id="{E32BFD4F-C37E-49E9-84C7-1EB1D01849A8}"/>
                  </a:ext>
                </a:extLst>
              </p:cNvPr>
              <p:cNvSpPr>
                <a:spLocks noChangeShapeType="1"/>
              </p:cNvSpPr>
              <p:nvPr/>
            </p:nvSpPr>
            <p:spPr bwMode="auto">
              <a:xfrm>
                <a:off x="3175" y="474"/>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6" name="Line 230">
                <a:extLst>
                  <a:ext uri="{FF2B5EF4-FFF2-40B4-BE49-F238E27FC236}">
                    <a16:creationId xmlns:a16="http://schemas.microsoft.com/office/drawing/2014/main" id="{4EF98485-2EF3-4CC1-A392-F7199EB04B26}"/>
                  </a:ext>
                </a:extLst>
              </p:cNvPr>
              <p:cNvSpPr>
                <a:spLocks noChangeShapeType="1"/>
              </p:cNvSpPr>
              <p:nvPr/>
            </p:nvSpPr>
            <p:spPr bwMode="auto">
              <a:xfrm>
                <a:off x="3175" y="49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7" name="Line 231">
                <a:extLst>
                  <a:ext uri="{FF2B5EF4-FFF2-40B4-BE49-F238E27FC236}">
                    <a16:creationId xmlns:a16="http://schemas.microsoft.com/office/drawing/2014/main" id="{EA73C667-C190-4A0B-9676-241BEC9AFEAC}"/>
                  </a:ext>
                </a:extLst>
              </p:cNvPr>
              <p:cNvSpPr>
                <a:spLocks noChangeShapeType="1"/>
              </p:cNvSpPr>
              <p:nvPr/>
            </p:nvSpPr>
            <p:spPr bwMode="auto">
              <a:xfrm>
                <a:off x="3175" y="52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8" name="Line 232">
                <a:extLst>
                  <a:ext uri="{FF2B5EF4-FFF2-40B4-BE49-F238E27FC236}">
                    <a16:creationId xmlns:a16="http://schemas.microsoft.com/office/drawing/2014/main" id="{0298B70E-46D8-48C2-B380-C5764AA917E6}"/>
                  </a:ext>
                </a:extLst>
              </p:cNvPr>
              <p:cNvSpPr>
                <a:spLocks noChangeShapeType="1"/>
              </p:cNvSpPr>
              <p:nvPr/>
            </p:nvSpPr>
            <p:spPr bwMode="auto">
              <a:xfrm>
                <a:off x="3175" y="55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09" name="Line 233">
                <a:extLst>
                  <a:ext uri="{FF2B5EF4-FFF2-40B4-BE49-F238E27FC236}">
                    <a16:creationId xmlns:a16="http://schemas.microsoft.com/office/drawing/2014/main" id="{058C0802-F8C7-4B84-BFB6-0C83A63168E8}"/>
                  </a:ext>
                </a:extLst>
              </p:cNvPr>
              <p:cNvSpPr>
                <a:spLocks noChangeShapeType="1"/>
              </p:cNvSpPr>
              <p:nvPr/>
            </p:nvSpPr>
            <p:spPr bwMode="auto">
              <a:xfrm>
                <a:off x="3175" y="57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0" name="Line 234">
                <a:extLst>
                  <a:ext uri="{FF2B5EF4-FFF2-40B4-BE49-F238E27FC236}">
                    <a16:creationId xmlns:a16="http://schemas.microsoft.com/office/drawing/2014/main" id="{32277CDA-EF99-4B7B-8426-8B73D2853E85}"/>
                  </a:ext>
                </a:extLst>
              </p:cNvPr>
              <p:cNvSpPr>
                <a:spLocks noChangeShapeType="1"/>
              </p:cNvSpPr>
              <p:nvPr/>
            </p:nvSpPr>
            <p:spPr bwMode="auto">
              <a:xfrm>
                <a:off x="3175" y="602"/>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1" name="Line 235">
                <a:extLst>
                  <a:ext uri="{FF2B5EF4-FFF2-40B4-BE49-F238E27FC236}">
                    <a16:creationId xmlns:a16="http://schemas.microsoft.com/office/drawing/2014/main" id="{64F7DCA6-C82F-4D3E-AFE3-4F512EA6B18C}"/>
                  </a:ext>
                </a:extLst>
              </p:cNvPr>
              <p:cNvSpPr>
                <a:spLocks noChangeShapeType="1"/>
              </p:cNvSpPr>
              <p:nvPr/>
            </p:nvSpPr>
            <p:spPr bwMode="auto">
              <a:xfrm>
                <a:off x="3175" y="62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2" name="Line 236">
                <a:extLst>
                  <a:ext uri="{FF2B5EF4-FFF2-40B4-BE49-F238E27FC236}">
                    <a16:creationId xmlns:a16="http://schemas.microsoft.com/office/drawing/2014/main" id="{5524A70D-5BC4-4619-A418-1D0DEC62BB62}"/>
                  </a:ext>
                </a:extLst>
              </p:cNvPr>
              <p:cNvSpPr>
                <a:spLocks noChangeShapeType="1"/>
              </p:cNvSpPr>
              <p:nvPr/>
            </p:nvSpPr>
            <p:spPr bwMode="auto">
              <a:xfrm>
                <a:off x="3175" y="65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3" name="Line 237">
                <a:extLst>
                  <a:ext uri="{FF2B5EF4-FFF2-40B4-BE49-F238E27FC236}">
                    <a16:creationId xmlns:a16="http://schemas.microsoft.com/office/drawing/2014/main" id="{15449539-99CF-4A7D-9C14-FAF7962392F1}"/>
                  </a:ext>
                </a:extLst>
              </p:cNvPr>
              <p:cNvSpPr>
                <a:spLocks noChangeShapeType="1"/>
              </p:cNvSpPr>
              <p:nvPr/>
            </p:nvSpPr>
            <p:spPr bwMode="auto">
              <a:xfrm>
                <a:off x="3175" y="67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4" name="Line 238">
                <a:extLst>
                  <a:ext uri="{FF2B5EF4-FFF2-40B4-BE49-F238E27FC236}">
                    <a16:creationId xmlns:a16="http://schemas.microsoft.com/office/drawing/2014/main" id="{CCBDF50C-5F85-4DF0-8E02-77A220E22C5C}"/>
                  </a:ext>
                </a:extLst>
              </p:cNvPr>
              <p:cNvSpPr>
                <a:spLocks noChangeShapeType="1"/>
              </p:cNvSpPr>
              <p:nvPr/>
            </p:nvSpPr>
            <p:spPr bwMode="auto">
              <a:xfrm>
                <a:off x="3175" y="70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5" name="Line 239">
                <a:extLst>
                  <a:ext uri="{FF2B5EF4-FFF2-40B4-BE49-F238E27FC236}">
                    <a16:creationId xmlns:a16="http://schemas.microsoft.com/office/drawing/2014/main" id="{C8551E90-A657-4BE0-9FDE-5A4424CA8914}"/>
                  </a:ext>
                </a:extLst>
              </p:cNvPr>
              <p:cNvSpPr>
                <a:spLocks noChangeShapeType="1"/>
              </p:cNvSpPr>
              <p:nvPr/>
            </p:nvSpPr>
            <p:spPr bwMode="auto">
              <a:xfrm>
                <a:off x="3175" y="730"/>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6" name="Line 240">
                <a:extLst>
                  <a:ext uri="{FF2B5EF4-FFF2-40B4-BE49-F238E27FC236}">
                    <a16:creationId xmlns:a16="http://schemas.microsoft.com/office/drawing/2014/main" id="{54FF49A8-9CD2-47A7-B97C-38E59E28F1AB}"/>
                  </a:ext>
                </a:extLst>
              </p:cNvPr>
              <p:cNvSpPr>
                <a:spLocks noChangeShapeType="1"/>
              </p:cNvSpPr>
              <p:nvPr/>
            </p:nvSpPr>
            <p:spPr bwMode="auto">
              <a:xfrm>
                <a:off x="3175" y="75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7" name="Line 241">
                <a:extLst>
                  <a:ext uri="{FF2B5EF4-FFF2-40B4-BE49-F238E27FC236}">
                    <a16:creationId xmlns:a16="http://schemas.microsoft.com/office/drawing/2014/main" id="{287A9DAE-DD05-479A-BAD5-19B109D1B470}"/>
                  </a:ext>
                </a:extLst>
              </p:cNvPr>
              <p:cNvSpPr>
                <a:spLocks noChangeShapeType="1"/>
              </p:cNvSpPr>
              <p:nvPr/>
            </p:nvSpPr>
            <p:spPr bwMode="auto">
              <a:xfrm>
                <a:off x="3175" y="78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8" name="Line 242">
                <a:extLst>
                  <a:ext uri="{FF2B5EF4-FFF2-40B4-BE49-F238E27FC236}">
                    <a16:creationId xmlns:a16="http://schemas.microsoft.com/office/drawing/2014/main" id="{55BB61D9-BAAE-4C38-A392-64F326CAEB2B}"/>
                  </a:ext>
                </a:extLst>
              </p:cNvPr>
              <p:cNvSpPr>
                <a:spLocks noChangeShapeType="1"/>
              </p:cNvSpPr>
              <p:nvPr/>
            </p:nvSpPr>
            <p:spPr bwMode="auto">
              <a:xfrm>
                <a:off x="3175" y="807"/>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19" name="Line 243">
                <a:extLst>
                  <a:ext uri="{FF2B5EF4-FFF2-40B4-BE49-F238E27FC236}">
                    <a16:creationId xmlns:a16="http://schemas.microsoft.com/office/drawing/2014/main" id="{8610F751-CA1F-4AD2-ADB1-D5F3DCB688DD}"/>
                  </a:ext>
                </a:extLst>
              </p:cNvPr>
              <p:cNvSpPr>
                <a:spLocks noChangeShapeType="1"/>
              </p:cNvSpPr>
              <p:nvPr/>
            </p:nvSpPr>
            <p:spPr bwMode="auto">
              <a:xfrm>
                <a:off x="3175" y="83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0" name="Line 244">
                <a:extLst>
                  <a:ext uri="{FF2B5EF4-FFF2-40B4-BE49-F238E27FC236}">
                    <a16:creationId xmlns:a16="http://schemas.microsoft.com/office/drawing/2014/main" id="{55101ED5-F8D6-426A-BBA1-80805B5D0B52}"/>
                  </a:ext>
                </a:extLst>
              </p:cNvPr>
              <p:cNvSpPr>
                <a:spLocks noChangeShapeType="1"/>
              </p:cNvSpPr>
              <p:nvPr/>
            </p:nvSpPr>
            <p:spPr bwMode="auto">
              <a:xfrm>
                <a:off x="3175" y="85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1" name="Line 245">
                <a:extLst>
                  <a:ext uri="{FF2B5EF4-FFF2-40B4-BE49-F238E27FC236}">
                    <a16:creationId xmlns:a16="http://schemas.microsoft.com/office/drawing/2014/main" id="{A7476256-B5DD-4628-9851-E37B896EF71E}"/>
                  </a:ext>
                </a:extLst>
              </p:cNvPr>
              <p:cNvSpPr>
                <a:spLocks noChangeShapeType="1"/>
              </p:cNvSpPr>
              <p:nvPr/>
            </p:nvSpPr>
            <p:spPr bwMode="auto">
              <a:xfrm>
                <a:off x="3175" y="88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2" name="Line 246">
                <a:extLst>
                  <a:ext uri="{FF2B5EF4-FFF2-40B4-BE49-F238E27FC236}">
                    <a16:creationId xmlns:a16="http://schemas.microsoft.com/office/drawing/2014/main" id="{F4A1657C-4D4D-477D-A106-16113AEBB125}"/>
                  </a:ext>
                </a:extLst>
              </p:cNvPr>
              <p:cNvSpPr>
                <a:spLocks noChangeShapeType="1"/>
              </p:cNvSpPr>
              <p:nvPr/>
            </p:nvSpPr>
            <p:spPr bwMode="auto">
              <a:xfrm>
                <a:off x="3175" y="90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3" name="Line 247">
                <a:extLst>
                  <a:ext uri="{FF2B5EF4-FFF2-40B4-BE49-F238E27FC236}">
                    <a16:creationId xmlns:a16="http://schemas.microsoft.com/office/drawing/2014/main" id="{760B55CF-85B6-4CBA-907C-8F1C0034048C}"/>
                  </a:ext>
                </a:extLst>
              </p:cNvPr>
              <p:cNvSpPr>
                <a:spLocks noChangeShapeType="1"/>
              </p:cNvSpPr>
              <p:nvPr/>
            </p:nvSpPr>
            <p:spPr bwMode="auto">
              <a:xfrm>
                <a:off x="3175" y="935"/>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4" name="Line 248">
                <a:extLst>
                  <a:ext uri="{FF2B5EF4-FFF2-40B4-BE49-F238E27FC236}">
                    <a16:creationId xmlns:a16="http://schemas.microsoft.com/office/drawing/2014/main" id="{0F42A409-19CF-425C-B1D0-C8D86E5DDE71}"/>
                  </a:ext>
                </a:extLst>
              </p:cNvPr>
              <p:cNvSpPr>
                <a:spLocks noChangeShapeType="1"/>
              </p:cNvSpPr>
              <p:nvPr/>
            </p:nvSpPr>
            <p:spPr bwMode="auto">
              <a:xfrm>
                <a:off x="3175" y="96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5" name="Line 249">
                <a:extLst>
                  <a:ext uri="{FF2B5EF4-FFF2-40B4-BE49-F238E27FC236}">
                    <a16:creationId xmlns:a16="http://schemas.microsoft.com/office/drawing/2014/main" id="{94C97557-2503-44DC-AD3F-AF5941934751}"/>
                  </a:ext>
                </a:extLst>
              </p:cNvPr>
              <p:cNvSpPr>
                <a:spLocks noChangeShapeType="1"/>
              </p:cNvSpPr>
              <p:nvPr/>
            </p:nvSpPr>
            <p:spPr bwMode="auto">
              <a:xfrm>
                <a:off x="3175" y="98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6" name="Line 250">
                <a:extLst>
                  <a:ext uri="{FF2B5EF4-FFF2-40B4-BE49-F238E27FC236}">
                    <a16:creationId xmlns:a16="http://schemas.microsoft.com/office/drawing/2014/main" id="{B2089AAC-9A3F-4150-ACEB-41000AF93FA2}"/>
                  </a:ext>
                </a:extLst>
              </p:cNvPr>
              <p:cNvSpPr>
                <a:spLocks noChangeShapeType="1"/>
              </p:cNvSpPr>
              <p:nvPr/>
            </p:nvSpPr>
            <p:spPr bwMode="auto">
              <a:xfrm>
                <a:off x="3175" y="101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7" name="Line 251">
                <a:extLst>
                  <a:ext uri="{FF2B5EF4-FFF2-40B4-BE49-F238E27FC236}">
                    <a16:creationId xmlns:a16="http://schemas.microsoft.com/office/drawing/2014/main" id="{3D6AABC5-50F5-4F3B-84CA-E260038085D3}"/>
                  </a:ext>
                </a:extLst>
              </p:cNvPr>
              <p:cNvSpPr>
                <a:spLocks noChangeShapeType="1"/>
              </p:cNvSpPr>
              <p:nvPr/>
            </p:nvSpPr>
            <p:spPr bwMode="auto">
              <a:xfrm>
                <a:off x="3175" y="103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8" name="Line 252">
                <a:extLst>
                  <a:ext uri="{FF2B5EF4-FFF2-40B4-BE49-F238E27FC236}">
                    <a16:creationId xmlns:a16="http://schemas.microsoft.com/office/drawing/2014/main" id="{B3D4FDE7-3FD9-4D8C-A80E-D6350CC9B873}"/>
                  </a:ext>
                </a:extLst>
              </p:cNvPr>
              <p:cNvSpPr>
                <a:spLocks noChangeShapeType="1"/>
              </p:cNvSpPr>
              <p:nvPr/>
            </p:nvSpPr>
            <p:spPr bwMode="auto">
              <a:xfrm>
                <a:off x="3175" y="1063"/>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29" name="Line 253">
                <a:extLst>
                  <a:ext uri="{FF2B5EF4-FFF2-40B4-BE49-F238E27FC236}">
                    <a16:creationId xmlns:a16="http://schemas.microsoft.com/office/drawing/2014/main" id="{E51960F3-8927-4C64-879F-095BB8C72947}"/>
                  </a:ext>
                </a:extLst>
              </p:cNvPr>
              <p:cNvSpPr>
                <a:spLocks noChangeShapeType="1"/>
              </p:cNvSpPr>
              <p:nvPr/>
            </p:nvSpPr>
            <p:spPr bwMode="auto">
              <a:xfrm>
                <a:off x="3175" y="108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0" name="Line 254">
                <a:extLst>
                  <a:ext uri="{FF2B5EF4-FFF2-40B4-BE49-F238E27FC236}">
                    <a16:creationId xmlns:a16="http://schemas.microsoft.com/office/drawing/2014/main" id="{C8208DC7-4CB1-4E7D-99FD-A59421AB16F4}"/>
                  </a:ext>
                </a:extLst>
              </p:cNvPr>
              <p:cNvSpPr>
                <a:spLocks noChangeShapeType="1"/>
              </p:cNvSpPr>
              <p:nvPr/>
            </p:nvSpPr>
            <p:spPr bwMode="auto">
              <a:xfrm>
                <a:off x="3175" y="111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1" name="Line 255">
                <a:extLst>
                  <a:ext uri="{FF2B5EF4-FFF2-40B4-BE49-F238E27FC236}">
                    <a16:creationId xmlns:a16="http://schemas.microsoft.com/office/drawing/2014/main" id="{B7C56131-4F30-46F0-90C9-3F93CD674567}"/>
                  </a:ext>
                </a:extLst>
              </p:cNvPr>
              <p:cNvSpPr>
                <a:spLocks noChangeShapeType="1"/>
              </p:cNvSpPr>
              <p:nvPr/>
            </p:nvSpPr>
            <p:spPr bwMode="auto">
              <a:xfrm>
                <a:off x="3175" y="113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2" name="Line 256">
                <a:extLst>
                  <a:ext uri="{FF2B5EF4-FFF2-40B4-BE49-F238E27FC236}">
                    <a16:creationId xmlns:a16="http://schemas.microsoft.com/office/drawing/2014/main" id="{1E61F1BD-9406-417F-8BB9-2388660BFB2F}"/>
                  </a:ext>
                </a:extLst>
              </p:cNvPr>
              <p:cNvSpPr>
                <a:spLocks noChangeShapeType="1"/>
              </p:cNvSpPr>
              <p:nvPr/>
            </p:nvSpPr>
            <p:spPr bwMode="auto">
              <a:xfrm>
                <a:off x="3175" y="116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3" name="Line 257">
                <a:extLst>
                  <a:ext uri="{FF2B5EF4-FFF2-40B4-BE49-F238E27FC236}">
                    <a16:creationId xmlns:a16="http://schemas.microsoft.com/office/drawing/2014/main" id="{22812576-BB9C-4015-ADF3-7420735ACF83}"/>
                  </a:ext>
                </a:extLst>
              </p:cNvPr>
              <p:cNvSpPr>
                <a:spLocks noChangeShapeType="1"/>
              </p:cNvSpPr>
              <p:nvPr/>
            </p:nvSpPr>
            <p:spPr bwMode="auto">
              <a:xfrm>
                <a:off x="3175" y="1191"/>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4" name="Line 258">
                <a:extLst>
                  <a:ext uri="{FF2B5EF4-FFF2-40B4-BE49-F238E27FC236}">
                    <a16:creationId xmlns:a16="http://schemas.microsoft.com/office/drawing/2014/main" id="{8F8544FA-7F26-476A-9057-122D3D737082}"/>
                  </a:ext>
                </a:extLst>
              </p:cNvPr>
              <p:cNvSpPr>
                <a:spLocks noChangeShapeType="1"/>
              </p:cNvSpPr>
              <p:nvPr/>
            </p:nvSpPr>
            <p:spPr bwMode="auto">
              <a:xfrm>
                <a:off x="3175" y="121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5" name="Line 259">
                <a:extLst>
                  <a:ext uri="{FF2B5EF4-FFF2-40B4-BE49-F238E27FC236}">
                    <a16:creationId xmlns:a16="http://schemas.microsoft.com/office/drawing/2014/main" id="{E9B3D933-AB23-492B-BC66-44B4487B6EDB}"/>
                  </a:ext>
                </a:extLst>
              </p:cNvPr>
              <p:cNvSpPr>
                <a:spLocks noChangeShapeType="1"/>
              </p:cNvSpPr>
              <p:nvPr/>
            </p:nvSpPr>
            <p:spPr bwMode="auto">
              <a:xfrm>
                <a:off x="3175" y="124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6" name="Line 260">
                <a:extLst>
                  <a:ext uri="{FF2B5EF4-FFF2-40B4-BE49-F238E27FC236}">
                    <a16:creationId xmlns:a16="http://schemas.microsoft.com/office/drawing/2014/main" id="{92A40918-02BC-4786-A7A1-BC94EA3771A2}"/>
                  </a:ext>
                </a:extLst>
              </p:cNvPr>
              <p:cNvSpPr>
                <a:spLocks noChangeShapeType="1"/>
              </p:cNvSpPr>
              <p:nvPr/>
            </p:nvSpPr>
            <p:spPr bwMode="auto">
              <a:xfrm>
                <a:off x="3175" y="126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7" name="Line 261">
                <a:extLst>
                  <a:ext uri="{FF2B5EF4-FFF2-40B4-BE49-F238E27FC236}">
                    <a16:creationId xmlns:a16="http://schemas.microsoft.com/office/drawing/2014/main" id="{81DB24AD-35C6-4569-A989-D52F0ACAEB61}"/>
                  </a:ext>
                </a:extLst>
              </p:cNvPr>
              <p:cNvSpPr>
                <a:spLocks noChangeShapeType="1"/>
              </p:cNvSpPr>
              <p:nvPr/>
            </p:nvSpPr>
            <p:spPr bwMode="auto">
              <a:xfrm>
                <a:off x="3175" y="129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8" name="Line 262">
                <a:extLst>
                  <a:ext uri="{FF2B5EF4-FFF2-40B4-BE49-F238E27FC236}">
                    <a16:creationId xmlns:a16="http://schemas.microsoft.com/office/drawing/2014/main" id="{2A5F2C1A-AF71-478A-B436-03CF12529332}"/>
                  </a:ext>
                </a:extLst>
              </p:cNvPr>
              <p:cNvSpPr>
                <a:spLocks noChangeShapeType="1"/>
              </p:cNvSpPr>
              <p:nvPr/>
            </p:nvSpPr>
            <p:spPr bwMode="auto">
              <a:xfrm>
                <a:off x="3175" y="1319"/>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39" name="Line 263">
                <a:extLst>
                  <a:ext uri="{FF2B5EF4-FFF2-40B4-BE49-F238E27FC236}">
                    <a16:creationId xmlns:a16="http://schemas.microsoft.com/office/drawing/2014/main" id="{076C90D0-C7C0-49EC-A7D5-C0B3A3ABF7EA}"/>
                  </a:ext>
                </a:extLst>
              </p:cNvPr>
              <p:cNvSpPr>
                <a:spLocks noChangeShapeType="1"/>
              </p:cNvSpPr>
              <p:nvPr/>
            </p:nvSpPr>
            <p:spPr bwMode="auto">
              <a:xfrm>
                <a:off x="3175" y="134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0" name="Line 264">
                <a:extLst>
                  <a:ext uri="{FF2B5EF4-FFF2-40B4-BE49-F238E27FC236}">
                    <a16:creationId xmlns:a16="http://schemas.microsoft.com/office/drawing/2014/main" id="{A2539B4A-6DFB-4105-8690-AD0A3DC66777}"/>
                  </a:ext>
                </a:extLst>
              </p:cNvPr>
              <p:cNvSpPr>
                <a:spLocks noChangeShapeType="1"/>
              </p:cNvSpPr>
              <p:nvPr/>
            </p:nvSpPr>
            <p:spPr bwMode="auto">
              <a:xfrm>
                <a:off x="3175" y="137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1" name="Line 265">
                <a:extLst>
                  <a:ext uri="{FF2B5EF4-FFF2-40B4-BE49-F238E27FC236}">
                    <a16:creationId xmlns:a16="http://schemas.microsoft.com/office/drawing/2014/main" id="{6761D1AB-728A-4637-B982-A85B5CBADF78}"/>
                  </a:ext>
                </a:extLst>
              </p:cNvPr>
              <p:cNvSpPr>
                <a:spLocks noChangeShapeType="1"/>
              </p:cNvSpPr>
              <p:nvPr/>
            </p:nvSpPr>
            <p:spPr bwMode="auto">
              <a:xfrm>
                <a:off x="3175" y="139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2" name="Line 266">
                <a:extLst>
                  <a:ext uri="{FF2B5EF4-FFF2-40B4-BE49-F238E27FC236}">
                    <a16:creationId xmlns:a16="http://schemas.microsoft.com/office/drawing/2014/main" id="{8C766C37-0AF8-48AE-B382-C8ECEFC65C0F}"/>
                  </a:ext>
                </a:extLst>
              </p:cNvPr>
              <p:cNvSpPr>
                <a:spLocks noChangeShapeType="1"/>
              </p:cNvSpPr>
              <p:nvPr/>
            </p:nvSpPr>
            <p:spPr bwMode="auto">
              <a:xfrm>
                <a:off x="3175" y="142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3" name="Line 267">
                <a:extLst>
                  <a:ext uri="{FF2B5EF4-FFF2-40B4-BE49-F238E27FC236}">
                    <a16:creationId xmlns:a16="http://schemas.microsoft.com/office/drawing/2014/main" id="{3F1559DF-586A-4788-A27D-AE315156765E}"/>
                  </a:ext>
                </a:extLst>
              </p:cNvPr>
              <p:cNvSpPr>
                <a:spLocks noChangeShapeType="1"/>
              </p:cNvSpPr>
              <p:nvPr/>
            </p:nvSpPr>
            <p:spPr bwMode="auto">
              <a:xfrm>
                <a:off x="3175" y="1447"/>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4" name="Line 268">
                <a:extLst>
                  <a:ext uri="{FF2B5EF4-FFF2-40B4-BE49-F238E27FC236}">
                    <a16:creationId xmlns:a16="http://schemas.microsoft.com/office/drawing/2014/main" id="{659B63E1-0B98-4987-AC2A-8295D29B6ED8}"/>
                  </a:ext>
                </a:extLst>
              </p:cNvPr>
              <p:cNvSpPr>
                <a:spLocks noChangeShapeType="1"/>
              </p:cNvSpPr>
              <p:nvPr/>
            </p:nvSpPr>
            <p:spPr bwMode="auto">
              <a:xfrm>
                <a:off x="3175" y="147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5" name="Line 269">
                <a:extLst>
                  <a:ext uri="{FF2B5EF4-FFF2-40B4-BE49-F238E27FC236}">
                    <a16:creationId xmlns:a16="http://schemas.microsoft.com/office/drawing/2014/main" id="{A5EBCB6B-C7D4-4ED0-8525-BCF254A896F7}"/>
                  </a:ext>
                </a:extLst>
              </p:cNvPr>
              <p:cNvSpPr>
                <a:spLocks noChangeShapeType="1"/>
              </p:cNvSpPr>
              <p:nvPr/>
            </p:nvSpPr>
            <p:spPr bwMode="auto">
              <a:xfrm>
                <a:off x="3175" y="149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6" name="Line 270">
                <a:extLst>
                  <a:ext uri="{FF2B5EF4-FFF2-40B4-BE49-F238E27FC236}">
                    <a16:creationId xmlns:a16="http://schemas.microsoft.com/office/drawing/2014/main" id="{DD37E0A2-D0B5-4E42-9CF5-926584127500}"/>
                  </a:ext>
                </a:extLst>
              </p:cNvPr>
              <p:cNvSpPr>
                <a:spLocks noChangeShapeType="1"/>
              </p:cNvSpPr>
              <p:nvPr/>
            </p:nvSpPr>
            <p:spPr bwMode="auto">
              <a:xfrm>
                <a:off x="3175" y="152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7" name="Line 271">
                <a:extLst>
                  <a:ext uri="{FF2B5EF4-FFF2-40B4-BE49-F238E27FC236}">
                    <a16:creationId xmlns:a16="http://schemas.microsoft.com/office/drawing/2014/main" id="{D0B3F70A-D036-4816-9008-DBECD5252D80}"/>
                  </a:ext>
                </a:extLst>
              </p:cNvPr>
              <p:cNvSpPr>
                <a:spLocks noChangeShapeType="1"/>
              </p:cNvSpPr>
              <p:nvPr/>
            </p:nvSpPr>
            <p:spPr bwMode="auto">
              <a:xfrm>
                <a:off x="3175" y="154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8" name="Line 272">
                <a:extLst>
                  <a:ext uri="{FF2B5EF4-FFF2-40B4-BE49-F238E27FC236}">
                    <a16:creationId xmlns:a16="http://schemas.microsoft.com/office/drawing/2014/main" id="{D92B2688-073F-46B9-8B6E-F90DD2168058}"/>
                  </a:ext>
                </a:extLst>
              </p:cNvPr>
              <p:cNvSpPr>
                <a:spLocks noChangeShapeType="1"/>
              </p:cNvSpPr>
              <p:nvPr/>
            </p:nvSpPr>
            <p:spPr bwMode="auto">
              <a:xfrm>
                <a:off x="3175" y="1575"/>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49" name="Line 273">
                <a:extLst>
                  <a:ext uri="{FF2B5EF4-FFF2-40B4-BE49-F238E27FC236}">
                    <a16:creationId xmlns:a16="http://schemas.microsoft.com/office/drawing/2014/main" id="{28F3DF31-A850-440F-AEAF-A0385BD6A79F}"/>
                  </a:ext>
                </a:extLst>
              </p:cNvPr>
              <p:cNvSpPr>
                <a:spLocks noChangeShapeType="1"/>
              </p:cNvSpPr>
              <p:nvPr/>
            </p:nvSpPr>
            <p:spPr bwMode="auto">
              <a:xfrm>
                <a:off x="3175" y="160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0" name="Line 274">
                <a:extLst>
                  <a:ext uri="{FF2B5EF4-FFF2-40B4-BE49-F238E27FC236}">
                    <a16:creationId xmlns:a16="http://schemas.microsoft.com/office/drawing/2014/main" id="{12A01B64-44B8-4030-9390-389ACA416117}"/>
                  </a:ext>
                </a:extLst>
              </p:cNvPr>
              <p:cNvSpPr>
                <a:spLocks noChangeShapeType="1"/>
              </p:cNvSpPr>
              <p:nvPr/>
            </p:nvSpPr>
            <p:spPr bwMode="auto">
              <a:xfrm>
                <a:off x="3175" y="162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1" name="Line 275">
                <a:extLst>
                  <a:ext uri="{FF2B5EF4-FFF2-40B4-BE49-F238E27FC236}">
                    <a16:creationId xmlns:a16="http://schemas.microsoft.com/office/drawing/2014/main" id="{68C97133-4433-439B-8B14-7D3FE676CFE1}"/>
                  </a:ext>
                </a:extLst>
              </p:cNvPr>
              <p:cNvSpPr>
                <a:spLocks noChangeShapeType="1"/>
              </p:cNvSpPr>
              <p:nvPr/>
            </p:nvSpPr>
            <p:spPr bwMode="auto">
              <a:xfrm>
                <a:off x="3175" y="165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2" name="Line 276">
                <a:extLst>
                  <a:ext uri="{FF2B5EF4-FFF2-40B4-BE49-F238E27FC236}">
                    <a16:creationId xmlns:a16="http://schemas.microsoft.com/office/drawing/2014/main" id="{61495888-4A46-42AE-9D7C-85C9B24D488C}"/>
                  </a:ext>
                </a:extLst>
              </p:cNvPr>
              <p:cNvSpPr>
                <a:spLocks noChangeShapeType="1"/>
              </p:cNvSpPr>
              <p:nvPr/>
            </p:nvSpPr>
            <p:spPr bwMode="auto">
              <a:xfrm>
                <a:off x="3175" y="167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3" name="Line 277">
                <a:extLst>
                  <a:ext uri="{FF2B5EF4-FFF2-40B4-BE49-F238E27FC236}">
                    <a16:creationId xmlns:a16="http://schemas.microsoft.com/office/drawing/2014/main" id="{DA32D4FC-0399-4655-8BBF-F671D030D97F}"/>
                  </a:ext>
                </a:extLst>
              </p:cNvPr>
              <p:cNvSpPr>
                <a:spLocks noChangeShapeType="1"/>
              </p:cNvSpPr>
              <p:nvPr/>
            </p:nvSpPr>
            <p:spPr bwMode="auto">
              <a:xfrm>
                <a:off x="3175" y="1703"/>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4" name="Line 278">
                <a:extLst>
                  <a:ext uri="{FF2B5EF4-FFF2-40B4-BE49-F238E27FC236}">
                    <a16:creationId xmlns:a16="http://schemas.microsoft.com/office/drawing/2014/main" id="{9BCB866D-E1FC-4DE9-ADB0-36C3FB06D5A1}"/>
                  </a:ext>
                </a:extLst>
              </p:cNvPr>
              <p:cNvSpPr>
                <a:spLocks noChangeShapeType="1"/>
              </p:cNvSpPr>
              <p:nvPr/>
            </p:nvSpPr>
            <p:spPr bwMode="auto">
              <a:xfrm>
                <a:off x="3175" y="172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5" name="Line 279">
                <a:extLst>
                  <a:ext uri="{FF2B5EF4-FFF2-40B4-BE49-F238E27FC236}">
                    <a16:creationId xmlns:a16="http://schemas.microsoft.com/office/drawing/2014/main" id="{794E3EB3-23C6-49B4-850B-E891374141E2}"/>
                  </a:ext>
                </a:extLst>
              </p:cNvPr>
              <p:cNvSpPr>
                <a:spLocks noChangeShapeType="1"/>
              </p:cNvSpPr>
              <p:nvPr/>
            </p:nvSpPr>
            <p:spPr bwMode="auto">
              <a:xfrm>
                <a:off x="3175" y="175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6" name="Line 280">
                <a:extLst>
                  <a:ext uri="{FF2B5EF4-FFF2-40B4-BE49-F238E27FC236}">
                    <a16:creationId xmlns:a16="http://schemas.microsoft.com/office/drawing/2014/main" id="{5A9F0D32-DD7E-4577-A5D4-1EE61628C781}"/>
                  </a:ext>
                </a:extLst>
              </p:cNvPr>
              <p:cNvSpPr>
                <a:spLocks noChangeShapeType="1"/>
              </p:cNvSpPr>
              <p:nvPr/>
            </p:nvSpPr>
            <p:spPr bwMode="auto">
              <a:xfrm>
                <a:off x="3175" y="177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7" name="Line 281">
                <a:extLst>
                  <a:ext uri="{FF2B5EF4-FFF2-40B4-BE49-F238E27FC236}">
                    <a16:creationId xmlns:a16="http://schemas.microsoft.com/office/drawing/2014/main" id="{F8341BFA-39FF-4EB2-B1ED-ABB5E3442EFA}"/>
                  </a:ext>
                </a:extLst>
              </p:cNvPr>
              <p:cNvSpPr>
                <a:spLocks noChangeShapeType="1"/>
              </p:cNvSpPr>
              <p:nvPr/>
            </p:nvSpPr>
            <p:spPr bwMode="auto">
              <a:xfrm>
                <a:off x="3175" y="180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8" name="Line 282">
                <a:extLst>
                  <a:ext uri="{FF2B5EF4-FFF2-40B4-BE49-F238E27FC236}">
                    <a16:creationId xmlns:a16="http://schemas.microsoft.com/office/drawing/2014/main" id="{2A0955F9-3215-4DBD-B7C1-E30E8FD786BD}"/>
                  </a:ext>
                </a:extLst>
              </p:cNvPr>
              <p:cNvSpPr>
                <a:spLocks noChangeShapeType="1"/>
              </p:cNvSpPr>
              <p:nvPr/>
            </p:nvSpPr>
            <p:spPr bwMode="auto">
              <a:xfrm>
                <a:off x="3175" y="1831"/>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59" name="Line 283">
                <a:extLst>
                  <a:ext uri="{FF2B5EF4-FFF2-40B4-BE49-F238E27FC236}">
                    <a16:creationId xmlns:a16="http://schemas.microsoft.com/office/drawing/2014/main" id="{09D45CC6-F3AF-48E2-AA4C-A3A240083057}"/>
                  </a:ext>
                </a:extLst>
              </p:cNvPr>
              <p:cNvSpPr>
                <a:spLocks noChangeShapeType="1"/>
              </p:cNvSpPr>
              <p:nvPr/>
            </p:nvSpPr>
            <p:spPr bwMode="auto">
              <a:xfrm>
                <a:off x="3175" y="185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0" name="Line 284">
                <a:extLst>
                  <a:ext uri="{FF2B5EF4-FFF2-40B4-BE49-F238E27FC236}">
                    <a16:creationId xmlns:a16="http://schemas.microsoft.com/office/drawing/2014/main" id="{4EC17DB7-E3EA-41D8-B5A9-D1E2DD5A433D}"/>
                  </a:ext>
                </a:extLst>
              </p:cNvPr>
              <p:cNvSpPr>
                <a:spLocks noChangeShapeType="1"/>
              </p:cNvSpPr>
              <p:nvPr/>
            </p:nvSpPr>
            <p:spPr bwMode="auto">
              <a:xfrm>
                <a:off x="3175" y="188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1" name="Line 285">
                <a:extLst>
                  <a:ext uri="{FF2B5EF4-FFF2-40B4-BE49-F238E27FC236}">
                    <a16:creationId xmlns:a16="http://schemas.microsoft.com/office/drawing/2014/main" id="{9C120AF2-ACD9-456B-8943-C8B96C4E11D5}"/>
                  </a:ext>
                </a:extLst>
              </p:cNvPr>
              <p:cNvSpPr>
                <a:spLocks noChangeShapeType="1"/>
              </p:cNvSpPr>
              <p:nvPr/>
            </p:nvSpPr>
            <p:spPr bwMode="auto">
              <a:xfrm>
                <a:off x="3175" y="190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2" name="Line 286">
                <a:extLst>
                  <a:ext uri="{FF2B5EF4-FFF2-40B4-BE49-F238E27FC236}">
                    <a16:creationId xmlns:a16="http://schemas.microsoft.com/office/drawing/2014/main" id="{783B23E5-9368-41FF-955B-8036F88F269C}"/>
                  </a:ext>
                </a:extLst>
              </p:cNvPr>
              <p:cNvSpPr>
                <a:spLocks noChangeShapeType="1"/>
              </p:cNvSpPr>
              <p:nvPr/>
            </p:nvSpPr>
            <p:spPr bwMode="auto">
              <a:xfrm>
                <a:off x="3175" y="193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3" name="Line 287">
                <a:extLst>
                  <a:ext uri="{FF2B5EF4-FFF2-40B4-BE49-F238E27FC236}">
                    <a16:creationId xmlns:a16="http://schemas.microsoft.com/office/drawing/2014/main" id="{CB994F7C-4E99-4A9F-9457-511C59A4B49C}"/>
                  </a:ext>
                </a:extLst>
              </p:cNvPr>
              <p:cNvSpPr>
                <a:spLocks noChangeShapeType="1"/>
              </p:cNvSpPr>
              <p:nvPr/>
            </p:nvSpPr>
            <p:spPr bwMode="auto">
              <a:xfrm>
                <a:off x="3175" y="1959"/>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4" name="Line 288">
                <a:extLst>
                  <a:ext uri="{FF2B5EF4-FFF2-40B4-BE49-F238E27FC236}">
                    <a16:creationId xmlns:a16="http://schemas.microsoft.com/office/drawing/2014/main" id="{CAB1106B-AF09-4C6C-990C-E3F840E7B27E}"/>
                  </a:ext>
                </a:extLst>
              </p:cNvPr>
              <p:cNvSpPr>
                <a:spLocks noChangeShapeType="1"/>
              </p:cNvSpPr>
              <p:nvPr/>
            </p:nvSpPr>
            <p:spPr bwMode="auto">
              <a:xfrm>
                <a:off x="3175" y="198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5" name="Line 289">
                <a:extLst>
                  <a:ext uri="{FF2B5EF4-FFF2-40B4-BE49-F238E27FC236}">
                    <a16:creationId xmlns:a16="http://schemas.microsoft.com/office/drawing/2014/main" id="{654B4766-C851-4B7B-BADE-D9BE31AE274C}"/>
                  </a:ext>
                </a:extLst>
              </p:cNvPr>
              <p:cNvSpPr>
                <a:spLocks noChangeShapeType="1"/>
              </p:cNvSpPr>
              <p:nvPr/>
            </p:nvSpPr>
            <p:spPr bwMode="auto">
              <a:xfrm>
                <a:off x="3175" y="201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6" name="Line 290">
                <a:extLst>
                  <a:ext uri="{FF2B5EF4-FFF2-40B4-BE49-F238E27FC236}">
                    <a16:creationId xmlns:a16="http://schemas.microsoft.com/office/drawing/2014/main" id="{270E41DB-033F-47F0-9978-186B53631E53}"/>
                  </a:ext>
                </a:extLst>
              </p:cNvPr>
              <p:cNvSpPr>
                <a:spLocks noChangeShapeType="1"/>
              </p:cNvSpPr>
              <p:nvPr/>
            </p:nvSpPr>
            <p:spPr bwMode="auto">
              <a:xfrm>
                <a:off x="3175" y="2036"/>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7" name="Line 291">
                <a:extLst>
                  <a:ext uri="{FF2B5EF4-FFF2-40B4-BE49-F238E27FC236}">
                    <a16:creationId xmlns:a16="http://schemas.microsoft.com/office/drawing/2014/main" id="{42706990-B6BF-4689-9A42-6140A409729F}"/>
                  </a:ext>
                </a:extLst>
              </p:cNvPr>
              <p:cNvSpPr>
                <a:spLocks noChangeShapeType="1"/>
              </p:cNvSpPr>
              <p:nvPr/>
            </p:nvSpPr>
            <p:spPr bwMode="auto">
              <a:xfrm>
                <a:off x="3175" y="206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8" name="Line 292">
                <a:extLst>
                  <a:ext uri="{FF2B5EF4-FFF2-40B4-BE49-F238E27FC236}">
                    <a16:creationId xmlns:a16="http://schemas.microsoft.com/office/drawing/2014/main" id="{4C843E3D-6531-4E4A-8FD4-0ACF726ABD34}"/>
                  </a:ext>
                </a:extLst>
              </p:cNvPr>
              <p:cNvSpPr>
                <a:spLocks noChangeShapeType="1"/>
              </p:cNvSpPr>
              <p:nvPr/>
            </p:nvSpPr>
            <p:spPr bwMode="auto">
              <a:xfrm>
                <a:off x="3175" y="208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69" name="Line 293">
                <a:extLst>
                  <a:ext uri="{FF2B5EF4-FFF2-40B4-BE49-F238E27FC236}">
                    <a16:creationId xmlns:a16="http://schemas.microsoft.com/office/drawing/2014/main" id="{F669F169-6292-454B-A0E5-A6C7F08B7358}"/>
                  </a:ext>
                </a:extLst>
              </p:cNvPr>
              <p:cNvSpPr>
                <a:spLocks noChangeShapeType="1"/>
              </p:cNvSpPr>
              <p:nvPr/>
            </p:nvSpPr>
            <p:spPr bwMode="auto">
              <a:xfrm>
                <a:off x="3175" y="211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0" name="Line 294">
                <a:extLst>
                  <a:ext uri="{FF2B5EF4-FFF2-40B4-BE49-F238E27FC236}">
                    <a16:creationId xmlns:a16="http://schemas.microsoft.com/office/drawing/2014/main" id="{88364927-EF41-4921-A1BC-D4F661AD1D46}"/>
                  </a:ext>
                </a:extLst>
              </p:cNvPr>
              <p:cNvSpPr>
                <a:spLocks noChangeShapeType="1"/>
              </p:cNvSpPr>
              <p:nvPr/>
            </p:nvSpPr>
            <p:spPr bwMode="auto">
              <a:xfrm>
                <a:off x="3175" y="213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1" name="Line 295">
                <a:extLst>
                  <a:ext uri="{FF2B5EF4-FFF2-40B4-BE49-F238E27FC236}">
                    <a16:creationId xmlns:a16="http://schemas.microsoft.com/office/drawing/2014/main" id="{38B7A66C-87DB-438E-9862-DEF0343A634E}"/>
                  </a:ext>
                </a:extLst>
              </p:cNvPr>
              <p:cNvSpPr>
                <a:spLocks noChangeShapeType="1"/>
              </p:cNvSpPr>
              <p:nvPr/>
            </p:nvSpPr>
            <p:spPr bwMode="auto">
              <a:xfrm>
                <a:off x="3175" y="2164"/>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2" name="Line 296">
                <a:extLst>
                  <a:ext uri="{FF2B5EF4-FFF2-40B4-BE49-F238E27FC236}">
                    <a16:creationId xmlns:a16="http://schemas.microsoft.com/office/drawing/2014/main" id="{A204756C-CD0C-42E3-9411-8F51E85531EB}"/>
                  </a:ext>
                </a:extLst>
              </p:cNvPr>
              <p:cNvSpPr>
                <a:spLocks noChangeShapeType="1"/>
              </p:cNvSpPr>
              <p:nvPr/>
            </p:nvSpPr>
            <p:spPr bwMode="auto">
              <a:xfrm>
                <a:off x="3175" y="218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3" name="Line 297">
                <a:extLst>
                  <a:ext uri="{FF2B5EF4-FFF2-40B4-BE49-F238E27FC236}">
                    <a16:creationId xmlns:a16="http://schemas.microsoft.com/office/drawing/2014/main" id="{920534F7-C2A0-486D-9FDD-9A751261FE80}"/>
                  </a:ext>
                </a:extLst>
              </p:cNvPr>
              <p:cNvSpPr>
                <a:spLocks noChangeShapeType="1"/>
              </p:cNvSpPr>
              <p:nvPr/>
            </p:nvSpPr>
            <p:spPr bwMode="auto">
              <a:xfrm>
                <a:off x="3175" y="221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4" name="Line 298">
                <a:extLst>
                  <a:ext uri="{FF2B5EF4-FFF2-40B4-BE49-F238E27FC236}">
                    <a16:creationId xmlns:a16="http://schemas.microsoft.com/office/drawing/2014/main" id="{EB5C6D33-918C-40F9-818A-8EEA2734D8A8}"/>
                  </a:ext>
                </a:extLst>
              </p:cNvPr>
              <p:cNvSpPr>
                <a:spLocks noChangeShapeType="1"/>
              </p:cNvSpPr>
              <p:nvPr/>
            </p:nvSpPr>
            <p:spPr bwMode="auto">
              <a:xfrm>
                <a:off x="3175" y="224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5" name="Line 299">
                <a:extLst>
                  <a:ext uri="{FF2B5EF4-FFF2-40B4-BE49-F238E27FC236}">
                    <a16:creationId xmlns:a16="http://schemas.microsoft.com/office/drawing/2014/main" id="{40741849-FF2D-44D7-87BD-BD5003169A27}"/>
                  </a:ext>
                </a:extLst>
              </p:cNvPr>
              <p:cNvSpPr>
                <a:spLocks noChangeShapeType="1"/>
              </p:cNvSpPr>
              <p:nvPr/>
            </p:nvSpPr>
            <p:spPr bwMode="auto">
              <a:xfrm>
                <a:off x="3175" y="2266"/>
                <a:ext cx="1"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6" name="Line 300">
                <a:extLst>
                  <a:ext uri="{FF2B5EF4-FFF2-40B4-BE49-F238E27FC236}">
                    <a16:creationId xmlns:a16="http://schemas.microsoft.com/office/drawing/2014/main" id="{8699328A-98C1-4E30-8A43-54A7FB9508F0}"/>
                  </a:ext>
                </a:extLst>
              </p:cNvPr>
              <p:cNvSpPr>
                <a:spLocks noChangeShapeType="1"/>
              </p:cNvSpPr>
              <p:nvPr/>
            </p:nvSpPr>
            <p:spPr bwMode="auto">
              <a:xfrm>
                <a:off x="0"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7" name="Line 301">
                <a:extLst>
                  <a:ext uri="{FF2B5EF4-FFF2-40B4-BE49-F238E27FC236}">
                    <a16:creationId xmlns:a16="http://schemas.microsoft.com/office/drawing/2014/main" id="{73C576C6-B636-499B-97AE-88E8521998AE}"/>
                  </a:ext>
                </a:extLst>
              </p:cNvPr>
              <p:cNvSpPr>
                <a:spLocks noChangeShapeType="1"/>
              </p:cNvSpPr>
              <p:nvPr/>
            </p:nvSpPr>
            <p:spPr bwMode="auto">
              <a:xfrm>
                <a:off x="26" y="69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8" name="Line 302">
                <a:extLst>
                  <a:ext uri="{FF2B5EF4-FFF2-40B4-BE49-F238E27FC236}">
                    <a16:creationId xmlns:a16="http://schemas.microsoft.com/office/drawing/2014/main" id="{B9A60395-051A-4292-BB15-0C53EA90A537}"/>
                  </a:ext>
                </a:extLst>
              </p:cNvPr>
              <p:cNvSpPr>
                <a:spLocks noChangeShapeType="1"/>
              </p:cNvSpPr>
              <p:nvPr/>
            </p:nvSpPr>
            <p:spPr bwMode="auto">
              <a:xfrm>
                <a:off x="51"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79" name="Line 303">
                <a:extLst>
                  <a:ext uri="{FF2B5EF4-FFF2-40B4-BE49-F238E27FC236}">
                    <a16:creationId xmlns:a16="http://schemas.microsoft.com/office/drawing/2014/main" id="{1C96F161-9AFC-4A86-A479-25CFE183087B}"/>
                  </a:ext>
                </a:extLst>
              </p:cNvPr>
              <p:cNvSpPr>
                <a:spLocks noChangeShapeType="1"/>
              </p:cNvSpPr>
              <p:nvPr/>
            </p:nvSpPr>
            <p:spPr bwMode="auto">
              <a:xfrm>
                <a:off x="77"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0" name="Line 304">
                <a:extLst>
                  <a:ext uri="{FF2B5EF4-FFF2-40B4-BE49-F238E27FC236}">
                    <a16:creationId xmlns:a16="http://schemas.microsoft.com/office/drawing/2014/main" id="{DD310507-5460-40AD-93D3-FC6AEE4E8D54}"/>
                  </a:ext>
                </a:extLst>
              </p:cNvPr>
              <p:cNvSpPr>
                <a:spLocks noChangeShapeType="1"/>
              </p:cNvSpPr>
              <p:nvPr/>
            </p:nvSpPr>
            <p:spPr bwMode="auto">
              <a:xfrm>
                <a:off x="102"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1" name="Line 305">
                <a:extLst>
                  <a:ext uri="{FF2B5EF4-FFF2-40B4-BE49-F238E27FC236}">
                    <a16:creationId xmlns:a16="http://schemas.microsoft.com/office/drawing/2014/main" id="{C37E6EFF-8B61-425E-8218-03D2E6820C04}"/>
                  </a:ext>
                </a:extLst>
              </p:cNvPr>
              <p:cNvSpPr>
                <a:spLocks noChangeShapeType="1"/>
              </p:cNvSpPr>
              <p:nvPr/>
            </p:nvSpPr>
            <p:spPr bwMode="auto">
              <a:xfrm>
                <a:off x="128"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2" name="Line 306">
                <a:extLst>
                  <a:ext uri="{FF2B5EF4-FFF2-40B4-BE49-F238E27FC236}">
                    <a16:creationId xmlns:a16="http://schemas.microsoft.com/office/drawing/2014/main" id="{C0427A29-E56F-4DD3-B651-EF7F32D6169D}"/>
                  </a:ext>
                </a:extLst>
              </p:cNvPr>
              <p:cNvSpPr>
                <a:spLocks noChangeShapeType="1"/>
              </p:cNvSpPr>
              <p:nvPr/>
            </p:nvSpPr>
            <p:spPr bwMode="auto">
              <a:xfrm>
                <a:off x="154" y="69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3" name="Line 307">
                <a:extLst>
                  <a:ext uri="{FF2B5EF4-FFF2-40B4-BE49-F238E27FC236}">
                    <a16:creationId xmlns:a16="http://schemas.microsoft.com/office/drawing/2014/main" id="{330816CF-3331-408A-9147-F01DF143DDAD}"/>
                  </a:ext>
                </a:extLst>
              </p:cNvPr>
              <p:cNvSpPr>
                <a:spLocks noChangeShapeType="1"/>
              </p:cNvSpPr>
              <p:nvPr/>
            </p:nvSpPr>
            <p:spPr bwMode="auto">
              <a:xfrm>
                <a:off x="179"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4" name="Line 308">
                <a:extLst>
                  <a:ext uri="{FF2B5EF4-FFF2-40B4-BE49-F238E27FC236}">
                    <a16:creationId xmlns:a16="http://schemas.microsoft.com/office/drawing/2014/main" id="{79713E67-6AC5-4A27-9891-BFC6834CE766}"/>
                  </a:ext>
                </a:extLst>
              </p:cNvPr>
              <p:cNvSpPr>
                <a:spLocks noChangeShapeType="1"/>
              </p:cNvSpPr>
              <p:nvPr/>
            </p:nvSpPr>
            <p:spPr bwMode="auto">
              <a:xfrm>
                <a:off x="205"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5" name="Line 309">
                <a:extLst>
                  <a:ext uri="{FF2B5EF4-FFF2-40B4-BE49-F238E27FC236}">
                    <a16:creationId xmlns:a16="http://schemas.microsoft.com/office/drawing/2014/main" id="{70201CA5-E1FE-4FB3-97E1-DE0DC86F55AC}"/>
                  </a:ext>
                </a:extLst>
              </p:cNvPr>
              <p:cNvSpPr>
                <a:spLocks noChangeShapeType="1"/>
              </p:cNvSpPr>
              <p:nvPr/>
            </p:nvSpPr>
            <p:spPr bwMode="auto">
              <a:xfrm>
                <a:off x="230"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6" name="Line 310">
                <a:extLst>
                  <a:ext uri="{FF2B5EF4-FFF2-40B4-BE49-F238E27FC236}">
                    <a16:creationId xmlns:a16="http://schemas.microsoft.com/office/drawing/2014/main" id="{E9D2F404-5DAC-41AB-8B9B-CD17E37D0DC4}"/>
                  </a:ext>
                </a:extLst>
              </p:cNvPr>
              <p:cNvSpPr>
                <a:spLocks noChangeShapeType="1"/>
              </p:cNvSpPr>
              <p:nvPr/>
            </p:nvSpPr>
            <p:spPr bwMode="auto">
              <a:xfrm>
                <a:off x="256"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7" name="Line 311">
                <a:extLst>
                  <a:ext uri="{FF2B5EF4-FFF2-40B4-BE49-F238E27FC236}">
                    <a16:creationId xmlns:a16="http://schemas.microsoft.com/office/drawing/2014/main" id="{097C2EB3-D9CD-44C9-86EE-43783E593960}"/>
                  </a:ext>
                </a:extLst>
              </p:cNvPr>
              <p:cNvSpPr>
                <a:spLocks noChangeShapeType="1"/>
              </p:cNvSpPr>
              <p:nvPr/>
            </p:nvSpPr>
            <p:spPr bwMode="auto">
              <a:xfrm>
                <a:off x="282" y="69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8" name="Line 312">
                <a:extLst>
                  <a:ext uri="{FF2B5EF4-FFF2-40B4-BE49-F238E27FC236}">
                    <a16:creationId xmlns:a16="http://schemas.microsoft.com/office/drawing/2014/main" id="{45BEAAE1-8FD1-4573-8BA2-AFB30BAE0EF8}"/>
                  </a:ext>
                </a:extLst>
              </p:cNvPr>
              <p:cNvSpPr>
                <a:spLocks noChangeShapeType="1"/>
              </p:cNvSpPr>
              <p:nvPr/>
            </p:nvSpPr>
            <p:spPr bwMode="auto">
              <a:xfrm>
                <a:off x="307"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89" name="Line 313">
                <a:extLst>
                  <a:ext uri="{FF2B5EF4-FFF2-40B4-BE49-F238E27FC236}">
                    <a16:creationId xmlns:a16="http://schemas.microsoft.com/office/drawing/2014/main" id="{7C1AE7A0-6042-4A32-8D94-79F1CCE7D888}"/>
                  </a:ext>
                </a:extLst>
              </p:cNvPr>
              <p:cNvSpPr>
                <a:spLocks noChangeShapeType="1"/>
              </p:cNvSpPr>
              <p:nvPr/>
            </p:nvSpPr>
            <p:spPr bwMode="auto">
              <a:xfrm>
                <a:off x="333"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90" name="Line 314">
                <a:extLst>
                  <a:ext uri="{FF2B5EF4-FFF2-40B4-BE49-F238E27FC236}">
                    <a16:creationId xmlns:a16="http://schemas.microsoft.com/office/drawing/2014/main" id="{FF4AB6A7-B9CA-490A-A253-0A3F07FA3BC5}"/>
                  </a:ext>
                </a:extLst>
              </p:cNvPr>
              <p:cNvSpPr>
                <a:spLocks noChangeShapeType="1"/>
              </p:cNvSpPr>
              <p:nvPr/>
            </p:nvSpPr>
            <p:spPr bwMode="auto">
              <a:xfrm>
                <a:off x="358"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91" name="Line 315">
                <a:extLst>
                  <a:ext uri="{FF2B5EF4-FFF2-40B4-BE49-F238E27FC236}">
                    <a16:creationId xmlns:a16="http://schemas.microsoft.com/office/drawing/2014/main" id="{562525EA-F154-4DA8-B2DA-C443F1F21450}"/>
                  </a:ext>
                </a:extLst>
              </p:cNvPr>
              <p:cNvSpPr>
                <a:spLocks noChangeShapeType="1"/>
              </p:cNvSpPr>
              <p:nvPr/>
            </p:nvSpPr>
            <p:spPr bwMode="auto">
              <a:xfrm>
                <a:off x="384"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92" name="Line 316">
                <a:extLst>
                  <a:ext uri="{FF2B5EF4-FFF2-40B4-BE49-F238E27FC236}">
                    <a16:creationId xmlns:a16="http://schemas.microsoft.com/office/drawing/2014/main" id="{E32A233E-5D80-46B1-AF64-94761B1C4F1B}"/>
                  </a:ext>
                </a:extLst>
              </p:cNvPr>
              <p:cNvSpPr>
                <a:spLocks noChangeShapeType="1"/>
              </p:cNvSpPr>
              <p:nvPr/>
            </p:nvSpPr>
            <p:spPr bwMode="auto">
              <a:xfrm>
                <a:off x="410" y="69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93" name="Line 317">
                <a:extLst>
                  <a:ext uri="{FF2B5EF4-FFF2-40B4-BE49-F238E27FC236}">
                    <a16:creationId xmlns:a16="http://schemas.microsoft.com/office/drawing/2014/main" id="{818DB2CF-D329-4E95-A0CC-173E9FCAB712}"/>
                  </a:ext>
                </a:extLst>
              </p:cNvPr>
              <p:cNvSpPr>
                <a:spLocks noChangeShapeType="1"/>
              </p:cNvSpPr>
              <p:nvPr/>
            </p:nvSpPr>
            <p:spPr bwMode="auto">
              <a:xfrm>
                <a:off x="435"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94" name="Line 318">
                <a:extLst>
                  <a:ext uri="{FF2B5EF4-FFF2-40B4-BE49-F238E27FC236}">
                    <a16:creationId xmlns:a16="http://schemas.microsoft.com/office/drawing/2014/main" id="{15C9A990-279E-46F3-AE75-F4D110B51B20}"/>
                  </a:ext>
                </a:extLst>
              </p:cNvPr>
              <p:cNvSpPr>
                <a:spLocks noChangeShapeType="1"/>
              </p:cNvSpPr>
              <p:nvPr/>
            </p:nvSpPr>
            <p:spPr bwMode="auto">
              <a:xfrm>
                <a:off x="461"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95" name="Line 319">
                <a:extLst>
                  <a:ext uri="{FF2B5EF4-FFF2-40B4-BE49-F238E27FC236}">
                    <a16:creationId xmlns:a16="http://schemas.microsoft.com/office/drawing/2014/main" id="{FAB50E6D-AA88-4AF2-AAEF-7AFE1242EC40}"/>
                  </a:ext>
                </a:extLst>
              </p:cNvPr>
              <p:cNvSpPr>
                <a:spLocks noChangeShapeType="1"/>
              </p:cNvSpPr>
              <p:nvPr/>
            </p:nvSpPr>
            <p:spPr bwMode="auto">
              <a:xfrm>
                <a:off x="486"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96" name="Line 320">
                <a:extLst>
                  <a:ext uri="{FF2B5EF4-FFF2-40B4-BE49-F238E27FC236}">
                    <a16:creationId xmlns:a16="http://schemas.microsoft.com/office/drawing/2014/main" id="{060CE13A-629D-4B80-B3F6-909D846F1043}"/>
                  </a:ext>
                </a:extLst>
              </p:cNvPr>
              <p:cNvSpPr>
                <a:spLocks noChangeShapeType="1"/>
              </p:cNvSpPr>
              <p:nvPr/>
            </p:nvSpPr>
            <p:spPr bwMode="auto">
              <a:xfrm>
                <a:off x="512"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797" name="Line 321">
                <a:extLst>
                  <a:ext uri="{FF2B5EF4-FFF2-40B4-BE49-F238E27FC236}">
                    <a16:creationId xmlns:a16="http://schemas.microsoft.com/office/drawing/2014/main" id="{DC50D3A0-7688-4D6D-BA4E-F09F79D41643}"/>
                  </a:ext>
                </a:extLst>
              </p:cNvPr>
              <p:cNvSpPr>
                <a:spLocks noChangeShapeType="1"/>
              </p:cNvSpPr>
              <p:nvPr/>
            </p:nvSpPr>
            <p:spPr bwMode="auto">
              <a:xfrm>
                <a:off x="538" y="69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229" name="Line 322">
              <a:extLst>
                <a:ext uri="{FF2B5EF4-FFF2-40B4-BE49-F238E27FC236}">
                  <a16:creationId xmlns:a16="http://schemas.microsoft.com/office/drawing/2014/main" id="{828B9322-741F-4F65-8331-1E7209F78582}"/>
                </a:ext>
              </a:extLst>
            </p:cNvPr>
            <p:cNvSpPr>
              <a:spLocks noChangeShapeType="1"/>
            </p:cNvSpPr>
            <p:nvPr/>
          </p:nvSpPr>
          <p:spPr bwMode="auto">
            <a:xfrm>
              <a:off x="794"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0" name="Line 323">
              <a:extLst>
                <a:ext uri="{FF2B5EF4-FFF2-40B4-BE49-F238E27FC236}">
                  <a16:creationId xmlns:a16="http://schemas.microsoft.com/office/drawing/2014/main" id="{8DBE6B1D-2A9B-4669-B247-327F8A478A9D}"/>
                </a:ext>
              </a:extLst>
            </p:cNvPr>
            <p:cNvSpPr>
              <a:spLocks noChangeShapeType="1"/>
            </p:cNvSpPr>
            <p:nvPr/>
          </p:nvSpPr>
          <p:spPr bwMode="auto">
            <a:xfrm>
              <a:off x="820"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1" name="Line 324">
              <a:extLst>
                <a:ext uri="{FF2B5EF4-FFF2-40B4-BE49-F238E27FC236}">
                  <a16:creationId xmlns:a16="http://schemas.microsoft.com/office/drawing/2014/main" id="{2E549CC8-824B-46CA-A277-0595B785E65D}"/>
                </a:ext>
              </a:extLst>
            </p:cNvPr>
            <p:cNvSpPr>
              <a:spLocks noChangeShapeType="1"/>
            </p:cNvSpPr>
            <p:nvPr/>
          </p:nvSpPr>
          <p:spPr bwMode="auto">
            <a:xfrm>
              <a:off x="846"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2" name="Line 325">
              <a:extLst>
                <a:ext uri="{FF2B5EF4-FFF2-40B4-BE49-F238E27FC236}">
                  <a16:creationId xmlns:a16="http://schemas.microsoft.com/office/drawing/2014/main" id="{F0A26B39-AD42-41DE-A473-A3F0813F5F81}"/>
                </a:ext>
              </a:extLst>
            </p:cNvPr>
            <p:cNvSpPr>
              <a:spLocks noChangeShapeType="1"/>
            </p:cNvSpPr>
            <p:nvPr/>
          </p:nvSpPr>
          <p:spPr bwMode="auto">
            <a:xfrm>
              <a:off x="871"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3" name="Line 326">
              <a:extLst>
                <a:ext uri="{FF2B5EF4-FFF2-40B4-BE49-F238E27FC236}">
                  <a16:creationId xmlns:a16="http://schemas.microsoft.com/office/drawing/2014/main" id="{034D6D9C-6478-4FAD-81CB-26673B599A43}"/>
                </a:ext>
              </a:extLst>
            </p:cNvPr>
            <p:cNvSpPr>
              <a:spLocks noChangeShapeType="1"/>
            </p:cNvSpPr>
            <p:nvPr/>
          </p:nvSpPr>
          <p:spPr bwMode="auto">
            <a:xfrm>
              <a:off x="897"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4" name="Line 327">
              <a:extLst>
                <a:ext uri="{FF2B5EF4-FFF2-40B4-BE49-F238E27FC236}">
                  <a16:creationId xmlns:a16="http://schemas.microsoft.com/office/drawing/2014/main" id="{4D217780-6CCB-4905-97D6-2819357EC5E2}"/>
                </a:ext>
              </a:extLst>
            </p:cNvPr>
            <p:cNvSpPr>
              <a:spLocks noChangeShapeType="1"/>
            </p:cNvSpPr>
            <p:nvPr/>
          </p:nvSpPr>
          <p:spPr bwMode="auto">
            <a:xfrm>
              <a:off x="922"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5" name="Line 328">
              <a:extLst>
                <a:ext uri="{FF2B5EF4-FFF2-40B4-BE49-F238E27FC236}">
                  <a16:creationId xmlns:a16="http://schemas.microsoft.com/office/drawing/2014/main" id="{EBF63A3B-A001-4CB6-8998-82B13BE3E4BA}"/>
                </a:ext>
              </a:extLst>
            </p:cNvPr>
            <p:cNvSpPr>
              <a:spLocks noChangeShapeType="1"/>
            </p:cNvSpPr>
            <p:nvPr/>
          </p:nvSpPr>
          <p:spPr bwMode="auto">
            <a:xfrm>
              <a:off x="948"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6" name="Line 329">
              <a:extLst>
                <a:ext uri="{FF2B5EF4-FFF2-40B4-BE49-F238E27FC236}">
                  <a16:creationId xmlns:a16="http://schemas.microsoft.com/office/drawing/2014/main" id="{3BD54224-B60A-4F1F-9F1E-BACE6BC856BC}"/>
                </a:ext>
              </a:extLst>
            </p:cNvPr>
            <p:cNvSpPr>
              <a:spLocks noChangeShapeType="1"/>
            </p:cNvSpPr>
            <p:nvPr/>
          </p:nvSpPr>
          <p:spPr bwMode="auto">
            <a:xfrm>
              <a:off x="974"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7" name="Line 330">
              <a:extLst>
                <a:ext uri="{FF2B5EF4-FFF2-40B4-BE49-F238E27FC236}">
                  <a16:creationId xmlns:a16="http://schemas.microsoft.com/office/drawing/2014/main" id="{3201C016-AE71-40ED-9E48-7E8D6308517E}"/>
                </a:ext>
              </a:extLst>
            </p:cNvPr>
            <p:cNvSpPr>
              <a:spLocks noChangeShapeType="1"/>
            </p:cNvSpPr>
            <p:nvPr/>
          </p:nvSpPr>
          <p:spPr bwMode="auto">
            <a:xfrm>
              <a:off x="999"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8" name="Line 331">
              <a:extLst>
                <a:ext uri="{FF2B5EF4-FFF2-40B4-BE49-F238E27FC236}">
                  <a16:creationId xmlns:a16="http://schemas.microsoft.com/office/drawing/2014/main" id="{358D24AF-4F1D-4A7D-AC00-A3BA94295AAB}"/>
                </a:ext>
              </a:extLst>
            </p:cNvPr>
            <p:cNvSpPr>
              <a:spLocks noChangeShapeType="1"/>
            </p:cNvSpPr>
            <p:nvPr/>
          </p:nvSpPr>
          <p:spPr bwMode="auto">
            <a:xfrm>
              <a:off x="1025"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39" name="Line 332">
              <a:extLst>
                <a:ext uri="{FF2B5EF4-FFF2-40B4-BE49-F238E27FC236}">
                  <a16:creationId xmlns:a16="http://schemas.microsoft.com/office/drawing/2014/main" id="{0CC03CE6-93BC-4D22-8D2D-366DFFC825B8}"/>
                </a:ext>
              </a:extLst>
            </p:cNvPr>
            <p:cNvSpPr>
              <a:spLocks noChangeShapeType="1"/>
            </p:cNvSpPr>
            <p:nvPr/>
          </p:nvSpPr>
          <p:spPr bwMode="auto">
            <a:xfrm>
              <a:off x="1050"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0" name="Line 333">
              <a:extLst>
                <a:ext uri="{FF2B5EF4-FFF2-40B4-BE49-F238E27FC236}">
                  <a16:creationId xmlns:a16="http://schemas.microsoft.com/office/drawing/2014/main" id="{2375CCD5-3564-4DCF-90BE-B59E788A5A14}"/>
                </a:ext>
              </a:extLst>
            </p:cNvPr>
            <p:cNvSpPr>
              <a:spLocks noChangeShapeType="1"/>
            </p:cNvSpPr>
            <p:nvPr/>
          </p:nvSpPr>
          <p:spPr bwMode="auto">
            <a:xfrm>
              <a:off x="1076"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1" name="Line 334">
              <a:extLst>
                <a:ext uri="{FF2B5EF4-FFF2-40B4-BE49-F238E27FC236}">
                  <a16:creationId xmlns:a16="http://schemas.microsoft.com/office/drawing/2014/main" id="{ED985833-1355-4908-B3DA-61F896352BEB}"/>
                </a:ext>
              </a:extLst>
            </p:cNvPr>
            <p:cNvSpPr>
              <a:spLocks noChangeShapeType="1"/>
            </p:cNvSpPr>
            <p:nvPr/>
          </p:nvSpPr>
          <p:spPr bwMode="auto">
            <a:xfrm>
              <a:off x="1102"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2" name="Line 335">
              <a:extLst>
                <a:ext uri="{FF2B5EF4-FFF2-40B4-BE49-F238E27FC236}">
                  <a16:creationId xmlns:a16="http://schemas.microsoft.com/office/drawing/2014/main" id="{7000F069-D9DB-4411-9534-C4F750675DB5}"/>
                </a:ext>
              </a:extLst>
            </p:cNvPr>
            <p:cNvSpPr>
              <a:spLocks noChangeShapeType="1"/>
            </p:cNvSpPr>
            <p:nvPr/>
          </p:nvSpPr>
          <p:spPr bwMode="auto">
            <a:xfrm>
              <a:off x="1127"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3" name="Line 336">
              <a:extLst>
                <a:ext uri="{FF2B5EF4-FFF2-40B4-BE49-F238E27FC236}">
                  <a16:creationId xmlns:a16="http://schemas.microsoft.com/office/drawing/2014/main" id="{643F9C39-4209-4553-A97E-DB1194F07A0D}"/>
                </a:ext>
              </a:extLst>
            </p:cNvPr>
            <p:cNvSpPr>
              <a:spLocks noChangeShapeType="1"/>
            </p:cNvSpPr>
            <p:nvPr/>
          </p:nvSpPr>
          <p:spPr bwMode="auto">
            <a:xfrm>
              <a:off x="1153"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4" name="Line 337">
              <a:extLst>
                <a:ext uri="{FF2B5EF4-FFF2-40B4-BE49-F238E27FC236}">
                  <a16:creationId xmlns:a16="http://schemas.microsoft.com/office/drawing/2014/main" id="{E77E2EFE-5BB1-4C82-8348-A901A366DD43}"/>
                </a:ext>
              </a:extLst>
            </p:cNvPr>
            <p:cNvSpPr>
              <a:spLocks noChangeShapeType="1"/>
            </p:cNvSpPr>
            <p:nvPr/>
          </p:nvSpPr>
          <p:spPr bwMode="auto">
            <a:xfrm>
              <a:off x="1178"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5" name="Line 338">
              <a:extLst>
                <a:ext uri="{FF2B5EF4-FFF2-40B4-BE49-F238E27FC236}">
                  <a16:creationId xmlns:a16="http://schemas.microsoft.com/office/drawing/2014/main" id="{CF4B84FA-21B1-4C44-AB5E-CA437F78E889}"/>
                </a:ext>
              </a:extLst>
            </p:cNvPr>
            <p:cNvSpPr>
              <a:spLocks noChangeShapeType="1"/>
            </p:cNvSpPr>
            <p:nvPr/>
          </p:nvSpPr>
          <p:spPr bwMode="auto">
            <a:xfrm>
              <a:off x="1204"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6" name="Line 339">
              <a:extLst>
                <a:ext uri="{FF2B5EF4-FFF2-40B4-BE49-F238E27FC236}">
                  <a16:creationId xmlns:a16="http://schemas.microsoft.com/office/drawing/2014/main" id="{D1EA7B3F-2EFC-44DB-ADF9-E7512CAE5104}"/>
                </a:ext>
              </a:extLst>
            </p:cNvPr>
            <p:cNvSpPr>
              <a:spLocks noChangeShapeType="1"/>
            </p:cNvSpPr>
            <p:nvPr/>
          </p:nvSpPr>
          <p:spPr bwMode="auto">
            <a:xfrm>
              <a:off x="1230"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7" name="Line 340">
              <a:extLst>
                <a:ext uri="{FF2B5EF4-FFF2-40B4-BE49-F238E27FC236}">
                  <a16:creationId xmlns:a16="http://schemas.microsoft.com/office/drawing/2014/main" id="{D0954350-6A8E-4613-8BA1-9F6F658043A5}"/>
                </a:ext>
              </a:extLst>
            </p:cNvPr>
            <p:cNvSpPr>
              <a:spLocks noChangeShapeType="1"/>
            </p:cNvSpPr>
            <p:nvPr/>
          </p:nvSpPr>
          <p:spPr bwMode="auto">
            <a:xfrm>
              <a:off x="1255"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8" name="Line 341">
              <a:extLst>
                <a:ext uri="{FF2B5EF4-FFF2-40B4-BE49-F238E27FC236}">
                  <a16:creationId xmlns:a16="http://schemas.microsoft.com/office/drawing/2014/main" id="{8CE3D37D-5DDC-4ADF-98D4-71E0BAB517EB}"/>
                </a:ext>
              </a:extLst>
            </p:cNvPr>
            <p:cNvSpPr>
              <a:spLocks noChangeShapeType="1"/>
            </p:cNvSpPr>
            <p:nvPr/>
          </p:nvSpPr>
          <p:spPr bwMode="auto">
            <a:xfrm>
              <a:off x="1281"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49" name="Line 342">
              <a:extLst>
                <a:ext uri="{FF2B5EF4-FFF2-40B4-BE49-F238E27FC236}">
                  <a16:creationId xmlns:a16="http://schemas.microsoft.com/office/drawing/2014/main" id="{E1104730-FD14-4CDA-B8ED-E2A466A26247}"/>
                </a:ext>
              </a:extLst>
            </p:cNvPr>
            <p:cNvSpPr>
              <a:spLocks noChangeShapeType="1"/>
            </p:cNvSpPr>
            <p:nvPr/>
          </p:nvSpPr>
          <p:spPr bwMode="auto">
            <a:xfrm>
              <a:off x="1306"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0" name="Line 343">
              <a:extLst>
                <a:ext uri="{FF2B5EF4-FFF2-40B4-BE49-F238E27FC236}">
                  <a16:creationId xmlns:a16="http://schemas.microsoft.com/office/drawing/2014/main" id="{7F237886-AA9D-4A8B-AEC1-E8C60C876EB5}"/>
                </a:ext>
              </a:extLst>
            </p:cNvPr>
            <p:cNvSpPr>
              <a:spLocks noChangeShapeType="1"/>
            </p:cNvSpPr>
            <p:nvPr/>
          </p:nvSpPr>
          <p:spPr bwMode="auto">
            <a:xfrm>
              <a:off x="1332"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1" name="Line 344">
              <a:extLst>
                <a:ext uri="{FF2B5EF4-FFF2-40B4-BE49-F238E27FC236}">
                  <a16:creationId xmlns:a16="http://schemas.microsoft.com/office/drawing/2014/main" id="{B13A777D-3C78-4DE2-A9C7-BED4D91CCC86}"/>
                </a:ext>
              </a:extLst>
            </p:cNvPr>
            <p:cNvSpPr>
              <a:spLocks noChangeShapeType="1"/>
            </p:cNvSpPr>
            <p:nvPr/>
          </p:nvSpPr>
          <p:spPr bwMode="auto">
            <a:xfrm>
              <a:off x="1358"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2" name="Line 345">
              <a:extLst>
                <a:ext uri="{FF2B5EF4-FFF2-40B4-BE49-F238E27FC236}">
                  <a16:creationId xmlns:a16="http://schemas.microsoft.com/office/drawing/2014/main" id="{61C6A1C2-91B2-434B-A918-188E16DEB348}"/>
                </a:ext>
              </a:extLst>
            </p:cNvPr>
            <p:cNvSpPr>
              <a:spLocks noChangeShapeType="1"/>
            </p:cNvSpPr>
            <p:nvPr/>
          </p:nvSpPr>
          <p:spPr bwMode="auto">
            <a:xfrm>
              <a:off x="1383"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3" name="Line 346">
              <a:extLst>
                <a:ext uri="{FF2B5EF4-FFF2-40B4-BE49-F238E27FC236}">
                  <a16:creationId xmlns:a16="http://schemas.microsoft.com/office/drawing/2014/main" id="{067DC48C-95E5-4F1A-BFCB-52A2D40EF2B9}"/>
                </a:ext>
              </a:extLst>
            </p:cNvPr>
            <p:cNvSpPr>
              <a:spLocks noChangeShapeType="1"/>
            </p:cNvSpPr>
            <p:nvPr/>
          </p:nvSpPr>
          <p:spPr bwMode="auto">
            <a:xfrm>
              <a:off x="1409"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4" name="Line 347">
              <a:extLst>
                <a:ext uri="{FF2B5EF4-FFF2-40B4-BE49-F238E27FC236}">
                  <a16:creationId xmlns:a16="http://schemas.microsoft.com/office/drawing/2014/main" id="{D449B064-1A24-44BB-BE02-D95C7786FF56}"/>
                </a:ext>
              </a:extLst>
            </p:cNvPr>
            <p:cNvSpPr>
              <a:spLocks noChangeShapeType="1"/>
            </p:cNvSpPr>
            <p:nvPr/>
          </p:nvSpPr>
          <p:spPr bwMode="auto">
            <a:xfrm>
              <a:off x="1435"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5" name="Line 348">
              <a:extLst>
                <a:ext uri="{FF2B5EF4-FFF2-40B4-BE49-F238E27FC236}">
                  <a16:creationId xmlns:a16="http://schemas.microsoft.com/office/drawing/2014/main" id="{6BCB3EB0-D90A-4B2B-A8BB-4F8FDBD06443}"/>
                </a:ext>
              </a:extLst>
            </p:cNvPr>
            <p:cNvSpPr>
              <a:spLocks noChangeShapeType="1"/>
            </p:cNvSpPr>
            <p:nvPr/>
          </p:nvSpPr>
          <p:spPr bwMode="auto">
            <a:xfrm>
              <a:off x="1460"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6" name="Line 349">
              <a:extLst>
                <a:ext uri="{FF2B5EF4-FFF2-40B4-BE49-F238E27FC236}">
                  <a16:creationId xmlns:a16="http://schemas.microsoft.com/office/drawing/2014/main" id="{208E1C7C-2E6D-4BD8-8858-54DA4258CAD4}"/>
                </a:ext>
              </a:extLst>
            </p:cNvPr>
            <p:cNvSpPr>
              <a:spLocks noChangeShapeType="1"/>
            </p:cNvSpPr>
            <p:nvPr/>
          </p:nvSpPr>
          <p:spPr bwMode="auto">
            <a:xfrm>
              <a:off x="1486"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7" name="Line 350">
              <a:extLst>
                <a:ext uri="{FF2B5EF4-FFF2-40B4-BE49-F238E27FC236}">
                  <a16:creationId xmlns:a16="http://schemas.microsoft.com/office/drawing/2014/main" id="{2D9318AC-4D63-4F05-B5D4-CC1D8E4CECF1}"/>
                </a:ext>
              </a:extLst>
            </p:cNvPr>
            <p:cNvSpPr>
              <a:spLocks noChangeShapeType="1"/>
            </p:cNvSpPr>
            <p:nvPr/>
          </p:nvSpPr>
          <p:spPr bwMode="auto">
            <a:xfrm>
              <a:off x="1511"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8" name="Line 351">
              <a:extLst>
                <a:ext uri="{FF2B5EF4-FFF2-40B4-BE49-F238E27FC236}">
                  <a16:creationId xmlns:a16="http://schemas.microsoft.com/office/drawing/2014/main" id="{4175D354-1A99-4C9D-BF39-6080A7618BE2}"/>
                </a:ext>
              </a:extLst>
            </p:cNvPr>
            <p:cNvSpPr>
              <a:spLocks noChangeShapeType="1"/>
            </p:cNvSpPr>
            <p:nvPr/>
          </p:nvSpPr>
          <p:spPr bwMode="auto">
            <a:xfrm>
              <a:off x="1537"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59" name="Line 352">
              <a:extLst>
                <a:ext uri="{FF2B5EF4-FFF2-40B4-BE49-F238E27FC236}">
                  <a16:creationId xmlns:a16="http://schemas.microsoft.com/office/drawing/2014/main" id="{4458A21A-17B0-4209-8A7B-833BCC48BA0B}"/>
                </a:ext>
              </a:extLst>
            </p:cNvPr>
            <p:cNvSpPr>
              <a:spLocks noChangeShapeType="1"/>
            </p:cNvSpPr>
            <p:nvPr/>
          </p:nvSpPr>
          <p:spPr bwMode="auto">
            <a:xfrm>
              <a:off x="1563"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0" name="Line 353">
              <a:extLst>
                <a:ext uri="{FF2B5EF4-FFF2-40B4-BE49-F238E27FC236}">
                  <a16:creationId xmlns:a16="http://schemas.microsoft.com/office/drawing/2014/main" id="{4AFE4B9C-907C-495E-AB89-24D700CDB850}"/>
                </a:ext>
              </a:extLst>
            </p:cNvPr>
            <p:cNvSpPr>
              <a:spLocks noChangeShapeType="1"/>
            </p:cNvSpPr>
            <p:nvPr/>
          </p:nvSpPr>
          <p:spPr bwMode="auto">
            <a:xfrm>
              <a:off x="1588"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1" name="Line 354">
              <a:extLst>
                <a:ext uri="{FF2B5EF4-FFF2-40B4-BE49-F238E27FC236}">
                  <a16:creationId xmlns:a16="http://schemas.microsoft.com/office/drawing/2014/main" id="{E750EBE7-3B60-4226-B4B7-1D2F62FB9C9A}"/>
                </a:ext>
              </a:extLst>
            </p:cNvPr>
            <p:cNvSpPr>
              <a:spLocks noChangeShapeType="1"/>
            </p:cNvSpPr>
            <p:nvPr/>
          </p:nvSpPr>
          <p:spPr bwMode="auto">
            <a:xfrm>
              <a:off x="1614"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2" name="Line 355">
              <a:extLst>
                <a:ext uri="{FF2B5EF4-FFF2-40B4-BE49-F238E27FC236}">
                  <a16:creationId xmlns:a16="http://schemas.microsoft.com/office/drawing/2014/main" id="{2F35AB84-126E-47CC-AAE9-D8FAC32842D7}"/>
                </a:ext>
              </a:extLst>
            </p:cNvPr>
            <p:cNvSpPr>
              <a:spLocks noChangeShapeType="1"/>
            </p:cNvSpPr>
            <p:nvPr/>
          </p:nvSpPr>
          <p:spPr bwMode="auto">
            <a:xfrm>
              <a:off x="1639"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3" name="Line 356">
              <a:extLst>
                <a:ext uri="{FF2B5EF4-FFF2-40B4-BE49-F238E27FC236}">
                  <a16:creationId xmlns:a16="http://schemas.microsoft.com/office/drawing/2014/main" id="{1CBF4A84-1F10-4CB0-A7EA-24E20AB97A94}"/>
                </a:ext>
              </a:extLst>
            </p:cNvPr>
            <p:cNvSpPr>
              <a:spLocks noChangeShapeType="1"/>
            </p:cNvSpPr>
            <p:nvPr/>
          </p:nvSpPr>
          <p:spPr bwMode="auto">
            <a:xfrm>
              <a:off x="1665"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4" name="Line 357">
              <a:extLst>
                <a:ext uri="{FF2B5EF4-FFF2-40B4-BE49-F238E27FC236}">
                  <a16:creationId xmlns:a16="http://schemas.microsoft.com/office/drawing/2014/main" id="{DFF52E58-8F43-4DA4-8ACF-DF596BC88119}"/>
                </a:ext>
              </a:extLst>
            </p:cNvPr>
            <p:cNvSpPr>
              <a:spLocks noChangeShapeType="1"/>
            </p:cNvSpPr>
            <p:nvPr/>
          </p:nvSpPr>
          <p:spPr bwMode="auto">
            <a:xfrm>
              <a:off x="1691"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5" name="Line 358">
              <a:extLst>
                <a:ext uri="{FF2B5EF4-FFF2-40B4-BE49-F238E27FC236}">
                  <a16:creationId xmlns:a16="http://schemas.microsoft.com/office/drawing/2014/main" id="{3B2A85E8-6341-43B1-BCDB-FF71BC0AE3C2}"/>
                </a:ext>
              </a:extLst>
            </p:cNvPr>
            <p:cNvSpPr>
              <a:spLocks noChangeShapeType="1"/>
            </p:cNvSpPr>
            <p:nvPr/>
          </p:nvSpPr>
          <p:spPr bwMode="auto">
            <a:xfrm>
              <a:off x="1716"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6" name="Line 359">
              <a:extLst>
                <a:ext uri="{FF2B5EF4-FFF2-40B4-BE49-F238E27FC236}">
                  <a16:creationId xmlns:a16="http://schemas.microsoft.com/office/drawing/2014/main" id="{73FBBEBD-8258-4DF7-AE34-650D55E675A0}"/>
                </a:ext>
              </a:extLst>
            </p:cNvPr>
            <p:cNvSpPr>
              <a:spLocks noChangeShapeType="1"/>
            </p:cNvSpPr>
            <p:nvPr/>
          </p:nvSpPr>
          <p:spPr bwMode="auto">
            <a:xfrm>
              <a:off x="1742"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7" name="Line 360">
              <a:extLst>
                <a:ext uri="{FF2B5EF4-FFF2-40B4-BE49-F238E27FC236}">
                  <a16:creationId xmlns:a16="http://schemas.microsoft.com/office/drawing/2014/main" id="{920C325A-5B30-47ED-87C5-048BE7285D00}"/>
                </a:ext>
              </a:extLst>
            </p:cNvPr>
            <p:cNvSpPr>
              <a:spLocks noChangeShapeType="1"/>
            </p:cNvSpPr>
            <p:nvPr/>
          </p:nvSpPr>
          <p:spPr bwMode="auto">
            <a:xfrm>
              <a:off x="1767"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8" name="Line 361">
              <a:extLst>
                <a:ext uri="{FF2B5EF4-FFF2-40B4-BE49-F238E27FC236}">
                  <a16:creationId xmlns:a16="http://schemas.microsoft.com/office/drawing/2014/main" id="{4427E34A-284E-4331-A58D-911AE5F986FF}"/>
                </a:ext>
              </a:extLst>
            </p:cNvPr>
            <p:cNvSpPr>
              <a:spLocks noChangeShapeType="1"/>
            </p:cNvSpPr>
            <p:nvPr/>
          </p:nvSpPr>
          <p:spPr bwMode="auto">
            <a:xfrm>
              <a:off x="1793"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69" name="Line 362">
              <a:extLst>
                <a:ext uri="{FF2B5EF4-FFF2-40B4-BE49-F238E27FC236}">
                  <a16:creationId xmlns:a16="http://schemas.microsoft.com/office/drawing/2014/main" id="{C83083DD-EE6A-40C8-B573-C7189BF65B4F}"/>
                </a:ext>
              </a:extLst>
            </p:cNvPr>
            <p:cNvSpPr>
              <a:spLocks noChangeShapeType="1"/>
            </p:cNvSpPr>
            <p:nvPr/>
          </p:nvSpPr>
          <p:spPr bwMode="auto">
            <a:xfrm>
              <a:off x="1819"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0" name="Line 363">
              <a:extLst>
                <a:ext uri="{FF2B5EF4-FFF2-40B4-BE49-F238E27FC236}">
                  <a16:creationId xmlns:a16="http://schemas.microsoft.com/office/drawing/2014/main" id="{3CFBE720-E89B-467F-A46D-9F2693BD277C}"/>
                </a:ext>
              </a:extLst>
            </p:cNvPr>
            <p:cNvSpPr>
              <a:spLocks noChangeShapeType="1"/>
            </p:cNvSpPr>
            <p:nvPr/>
          </p:nvSpPr>
          <p:spPr bwMode="auto">
            <a:xfrm>
              <a:off x="1844"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1" name="Line 364">
              <a:extLst>
                <a:ext uri="{FF2B5EF4-FFF2-40B4-BE49-F238E27FC236}">
                  <a16:creationId xmlns:a16="http://schemas.microsoft.com/office/drawing/2014/main" id="{4446F021-A6FB-400E-95AE-71C52B4A3E9D}"/>
                </a:ext>
              </a:extLst>
            </p:cNvPr>
            <p:cNvSpPr>
              <a:spLocks noChangeShapeType="1"/>
            </p:cNvSpPr>
            <p:nvPr/>
          </p:nvSpPr>
          <p:spPr bwMode="auto">
            <a:xfrm>
              <a:off x="1870"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2" name="Line 365">
              <a:extLst>
                <a:ext uri="{FF2B5EF4-FFF2-40B4-BE49-F238E27FC236}">
                  <a16:creationId xmlns:a16="http://schemas.microsoft.com/office/drawing/2014/main" id="{507A36B8-60A6-42EC-86DC-2D31F2660356}"/>
                </a:ext>
              </a:extLst>
            </p:cNvPr>
            <p:cNvSpPr>
              <a:spLocks noChangeShapeType="1"/>
            </p:cNvSpPr>
            <p:nvPr/>
          </p:nvSpPr>
          <p:spPr bwMode="auto">
            <a:xfrm>
              <a:off x="1896"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3" name="Line 366">
              <a:extLst>
                <a:ext uri="{FF2B5EF4-FFF2-40B4-BE49-F238E27FC236}">
                  <a16:creationId xmlns:a16="http://schemas.microsoft.com/office/drawing/2014/main" id="{6BA38FF8-3CE3-4060-B524-F9AAD18ED3AB}"/>
                </a:ext>
              </a:extLst>
            </p:cNvPr>
            <p:cNvSpPr>
              <a:spLocks noChangeShapeType="1"/>
            </p:cNvSpPr>
            <p:nvPr/>
          </p:nvSpPr>
          <p:spPr bwMode="auto">
            <a:xfrm>
              <a:off x="1921"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4" name="Line 367">
              <a:extLst>
                <a:ext uri="{FF2B5EF4-FFF2-40B4-BE49-F238E27FC236}">
                  <a16:creationId xmlns:a16="http://schemas.microsoft.com/office/drawing/2014/main" id="{A825315B-5617-41F1-88D8-A5A4096E10AB}"/>
                </a:ext>
              </a:extLst>
            </p:cNvPr>
            <p:cNvSpPr>
              <a:spLocks noChangeShapeType="1"/>
            </p:cNvSpPr>
            <p:nvPr/>
          </p:nvSpPr>
          <p:spPr bwMode="auto">
            <a:xfrm>
              <a:off x="1947"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5" name="Line 368">
              <a:extLst>
                <a:ext uri="{FF2B5EF4-FFF2-40B4-BE49-F238E27FC236}">
                  <a16:creationId xmlns:a16="http://schemas.microsoft.com/office/drawing/2014/main" id="{DC1203AF-C023-428D-8B55-AB0083741133}"/>
                </a:ext>
              </a:extLst>
            </p:cNvPr>
            <p:cNvSpPr>
              <a:spLocks noChangeShapeType="1"/>
            </p:cNvSpPr>
            <p:nvPr/>
          </p:nvSpPr>
          <p:spPr bwMode="auto">
            <a:xfrm>
              <a:off x="1972"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6" name="Line 369">
              <a:extLst>
                <a:ext uri="{FF2B5EF4-FFF2-40B4-BE49-F238E27FC236}">
                  <a16:creationId xmlns:a16="http://schemas.microsoft.com/office/drawing/2014/main" id="{E47C0E3C-0808-44C8-8972-6EA3E006B199}"/>
                </a:ext>
              </a:extLst>
            </p:cNvPr>
            <p:cNvSpPr>
              <a:spLocks noChangeShapeType="1"/>
            </p:cNvSpPr>
            <p:nvPr/>
          </p:nvSpPr>
          <p:spPr bwMode="auto">
            <a:xfrm>
              <a:off x="1998"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7" name="Line 370">
              <a:extLst>
                <a:ext uri="{FF2B5EF4-FFF2-40B4-BE49-F238E27FC236}">
                  <a16:creationId xmlns:a16="http://schemas.microsoft.com/office/drawing/2014/main" id="{BF7E4888-4C33-47BF-BC04-242CA2AD5C6F}"/>
                </a:ext>
              </a:extLst>
            </p:cNvPr>
            <p:cNvSpPr>
              <a:spLocks noChangeShapeType="1"/>
            </p:cNvSpPr>
            <p:nvPr/>
          </p:nvSpPr>
          <p:spPr bwMode="auto">
            <a:xfrm>
              <a:off x="2024"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8" name="Line 371">
              <a:extLst>
                <a:ext uri="{FF2B5EF4-FFF2-40B4-BE49-F238E27FC236}">
                  <a16:creationId xmlns:a16="http://schemas.microsoft.com/office/drawing/2014/main" id="{F895F31F-CE61-4A97-9512-BC72BB82AF9C}"/>
                </a:ext>
              </a:extLst>
            </p:cNvPr>
            <p:cNvSpPr>
              <a:spLocks noChangeShapeType="1"/>
            </p:cNvSpPr>
            <p:nvPr/>
          </p:nvSpPr>
          <p:spPr bwMode="auto">
            <a:xfrm>
              <a:off x="2049"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79" name="Line 372">
              <a:extLst>
                <a:ext uri="{FF2B5EF4-FFF2-40B4-BE49-F238E27FC236}">
                  <a16:creationId xmlns:a16="http://schemas.microsoft.com/office/drawing/2014/main" id="{05AD5D38-4F54-477A-A347-B67505400B33}"/>
                </a:ext>
              </a:extLst>
            </p:cNvPr>
            <p:cNvSpPr>
              <a:spLocks noChangeShapeType="1"/>
            </p:cNvSpPr>
            <p:nvPr/>
          </p:nvSpPr>
          <p:spPr bwMode="auto">
            <a:xfrm>
              <a:off x="2075"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0" name="Line 373">
              <a:extLst>
                <a:ext uri="{FF2B5EF4-FFF2-40B4-BE49-F238E27FC236}">
                  <a16:creationId xmlns:a16="http://schemas.microsoft.com/office/drawing/2014/main" id="{26CBFCE6-F9D8-454A-861D-1BDE3BF15DEA}"/>
                </a:ext>
              </a:extLst>
            </p:cNvPr>
            <p:cNvSpPr>
              <a:spLocks noChangeShapeType="1"/>
            </p:cNvSpPr>
            <p:nvPr/>
          </p:nvSpPr>
          <p:spPr bwMode="auto">
            <a:xfrm>
              <a:off x="2100"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1" name="Line 374">
              <a:extLst>
                <a:ext uri="{FF2B5EF4-FFF2-40B4-BE49-F238E27FC236}">
                  <a16:creationId xmlns:a16="http://schemas.microsoft.com/office/drawing/2014/main" id="{D50D6C33-50FA-4069-9CC5-75F543269CB9}"/>
                </a:ext>
              </a:extLst>
            </p:cNvPr>
            <p:cNvSpPr>
              <a:spLocks noChangeShapeType="1"/>
            </p:cNvSpPr>
            <p:nvPr/>
          </p:nvSpPr>
          <p:spPr bwMode="auto">
            <a:xfrm>
              <a:off x="2126"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2" name="Line 375">
              <a:extLst>
                <a:ext uri="{FF2B5EF4-FFF2-40B4-BE49-F238E27FC236}">
                  <a16:creationId xmlns:a16="http://schemas.microsoft.com/office/drawing/2014/main" id="{AF24E6FA-C553-4B6A-8B6C-AA9D53B884F6}"/>
                </a:ext>
              </a:extLst>
            </p:cNvPr>
            <p:cNvSpPr>
              <a:spLocks noChangeShapeType="1"/>
            </p:cNvSpPr>
            <p:nvPr/>
          </p:nvSpPr>
          <p:spPr bwMode="auto">
            <a:xfrm>
              <a:off x="2152"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3" name="Line 376">
              <a:extLst>
                <a:ext uri="{FF2B5EF4-FFF2-40B4-BE49-F238E27FC236}">
                  <a16:creationId xmlns:a16="http://schemas.microsoft.com/office/drawing/2014/main" id="{B40FE4E0-1FD1-480D-A090-E0B170A31662}"/>
                </a:ext>
              </a:extLst>
            </p:cNvPr>
            <p:cNvSpPr>
              <a:spLocks noChangeShapeType="1"/>
            </p:cNvSpPr>
            <p:nvPr/>
          </p:nvSpPr>
          <p:spPr bwMode="auto">
            <a:xfrm>
              <a:off x="2177"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4" name="Line 377">
              <a:extLst>
                <a:ext uri="{FF2B5EF4-FFF2-40B4-BE49-F238E27FC236}">
                  <a16:creationId xmlns:a16="http://schemas.microsoft.com/office/drawing/2014/main" id="{9D42CCB6-9CE4-4A0E-95D8-CD72764D6E9C}"/>
                </a:ext>
              </a:extLst>
            </p:cNvPr>
            <p:cNvSpPr>
              <a:spLocks noChangeShapeType="1"/>
            </p:cNvSpPr>
            <p:nvPr/>
          </p:nvSpPr>
          <p:spPr bwMode="auto">
            <a:xfrm>
              <a:off x="2203"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5" name="Line 378">
              <a:extLst>
                <a:ext uri="{FF2B5EF4-FFF2-40B4-BE49-F238E27FC236}">
                  <a16:creationId xmlns:a16="http://schemas.microsoft.com/office/drawing/2014/main" id="{01CDB86A-6990-43F9-A0A1-CFBE776220D4}"/>
                </a:ext>
              </a:extLst>
            </p:cNvPr>
            <p:cNvSpPr>
              <a:spLocks noChangeShapeType="1"/>
            </p:cNvSpPr>
            <p:nvPr/>
          </p:nvSpPr>
          <p:spPr bwMode="auto">
            <a:xfrm>
              <a:off x="2228"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6" name="Line 379">
              <a:extLst>
                <a:ext uri="{FF2B5EF4-FFF2-40B4-BE49-F238E27FC236}">
                  <a16:creationId xmlns:a16="http://schemas.microsoft.com/office/drawing/2014/main" id="{8D9A536D-2689-4809-B73B-BB44DDA45F44}"/>
                </a:ext>
              </a:extLst>
            </p:cNvPr>
            <p:cNvSpPr>
              <a:spLocks noChangeShapeType="1"/>
            </p:cNvSpPr>
            <p:nvPr/>
          </p:nvSpPr>
          <p:spPr bwMode="auto">
            <a:xfrm>
              <a:off x="2254"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7" name="Line 380">
              <a:extLst>
                <a:ext uri="{FF2B5EF4-FFF2-40B4-BE49-F238E27FC236}">
                  <a16:creationId xmlns:a16="http://schemas.microsoft.com/office/drawing/2014/main" id="{EA2E29C2-AEDC-4D93-AB83-ED21AB9DAA93}"/>
                </a:ext>
              </a:extLst>
            </p:cNvPr>
            <p:cNvSpPr>
              <a:spLocks noChangeShapeType="1"/>
            </p:cNvSpPr>
            <p:nvPr/>
          </p:nvSpPr>
          <p:spPr bwMode="auto">
            <a:xfrm>
              <a:off x="2280"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8" name="Line 381">
              <a:extLst>
                <a:ext uri="{FF2B5EF4-FFF2-40B4-BE49-F238E27FC236}">
                  <a16:creationId xmlns:a16="http://schemas.microsoft.com/office/drawing/2014/main" id="{D02F3B01-9400-4F42-BD0C-8A4C751FA744}"/>
                </a:ext>
              </a:extLst>
            </p:cNvPr>
            <p:cNvSpPr>
              <a:spLocks noChangeShapeType="1"/>
            </p:cNvSpPr>
            <p:nvPr/>
          </p:nvSpPr>
          <p:spPr bwMode="auto">
            <a:xfrm>
              <a:off x="2305"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89" name="Line 382">
              <a:extLst>
                <a:ext uri="{FF2B5EF4-FFF2-40B4-BE49-F238E27FC236}">
                  <a16:creationId xmlns:a16="http://schemas.microsoft.com/office/drawing/2014/main" id="{32E44807-92D1-4684-9702-D59DB863304B}"/>
                </a:ext>
              </a:extLst>
            </p:cNvPr>
            <p:cNvSpPr>
              <a:spLocks noChangeShapeType="1"/>
            </p:cNvSpPr>
            <p:nvPr/>
          </p:nvSpPr>
          <p:spPr bwMode="auto">
            <a:xfrm>
              <a:off x="2331"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0" name="Line 383">
              <a:extLst>
                <a:ext uri="{FF2B5EF4-FFF2-40B4-BE49-F238E27FC236}">
                  <a16:creationId xmlns:a16="http://schemas.microsoft.com/office/drawing/2014/main" id="{B1403DA5-4A9C-4DCC-BA56-1485E504C737}"/>
                </a:ext>
              </a:extLst>
            </p:cNvPr>
            <p:cNvSpPr>
              <a:spLocks noChangeShapeType="1"/>
            </p:cNvSpPr>
            <p:nvPr/>
          </p:nvSpPr>
          <p:spPr bwMode="auto">
            <a:xfrm>
              <a:off x="2356"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1" name="Line 384">
              <a:extLst>
                <a:ext uri="{FF2B5EF4-FFF2-40B4-BE49-F238E27FC236}">
                  <a16:creationId xmlns:a16="http://schemas.microsoft.com/office/drawing/2014/main" id="{8FDA253C-1034-4D50-A068-561D7654A125}"/>
                </a:ext>
              </a:extLst>
            </p:cNvPr>
            <p:cNvSpPr>
              <a:spLocks noChangeShapeType="1"/>
            </p:cNvSpPr>
            <p:nvPr/>
          </p:nvSpPr>
          <p:spPr bwMode="auto">
            <a:xfrm>
              <a:off x="2382"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2" name="Line 385">
              <a:extLst>
                <a:ext uri="{FF2B5EF4-FFF2-40B4-BE49-F238E27FC236}">
                  <a16:creationId xmlns:a16="http://schemas.microsoft.com/office/drawing/2014/main" id="{D3EC9D6D-514D-42D2-BC9A-F51E12B0EFB2}"/>
                </a:ext>
              </a:extLst>
            </p:cNvPr>
            <p:cNvSpPr>
              <a:spLocks noChangeShapeType="1"/>
            </p:cNvSpPr>
            <p:nvPr/>
          </p:nvSpPr>
          <p:spPr bwMode="auto">
            <a:xfrm>
              <a:off x="2408"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3" name="Line 386">
              <a:extLst>
                <a:ext uri="{FF2B5EF4-FFF2-40B4-BE49-F238E27FC236}">
                  <a16:creationId xmlns:a16="http://schemas.microsoft.com/office/drawing/2014/main" id="{75DFF328-3DDD-4819-8F7A-EB9DC609FED2}"/>
                </a:ext>
              </a:extLst>
            </p:cNvPr>
            <p:cNvSpPr>
              <a:spLocks noChangeShapeType="1"/>
            </p:cNvSpPr>
            <p:nvPr/>
          </p:nvSpPr>
          <p:spPr bwMode="auto">
            <a:xfrm>
              <a:off x="2433"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4" name="Line 387">
              <a:extLst>
                <a:ext uri="{FF2B5EF4-FFF2-40B4-BE49-F238E27FC236}">
                  <a16:creationId xmlns:a16="http://schemas.microsoft.com/office/drawing/2014/main" id="{6DD1A86F-BEEF-4C6E-B451-6FDA6FC90EDF}"/>
                </a:ext>
              </a:extLst>
            </p:cNvPr>
            <p:cNvSpPr>
              <a:spLocks noChangeShapeType="1"/>
            </p:cNvSpPr>
            <p:nvPr/>
          </p:nvSpPr>
          <p:spPr bwMode="auto">
            <a:xfrm>
              <a:off x="2459" y="1648"/>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5" name="Line 388">
              <a:extLst>
                <a:ext uri="{FF2B5EF4-FFF2-40B4-BE49-F238E27FC236}">
                  <a16:creationId xmlns:a16="http://schemas.microsoft.com/office/drawing/2014/main" id="{731EC98B-D049-4A2A-86E7-714437FF7984}"/>
                </a:ext>
              </a:extLst>
            </p:cNvPr>
            <p:cNvSpPr>
              <a:spLocks noChangeShapeType="1"/>
            </p:cNvSpPr>
            <p:nvPr/>
          </p:nvSpPr>
          <p:spPr bwMode="auto">
            <a:xfrm>
              <a:off x="2485" y="1648"/>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6" name="Line 389">
              <a:extLst>
                <a:ext uri="{FF2B5EF4-FFF2-40B4-BE49-F238E27FC236}">
                  <a16:creationId xmlns:a16="http://schemas.microsoft.com/office/drawing/2014/main" id="{FBFF4613-09D9-4E9C-9CC8-8397F305939C}"/>
                </a:ext>
              </a:extLst>
            </p:cNvPr>
            <p:cNvSpPr>
              <a:spLocks noChangeShapeType="1"/>
            </p:cNvSpPr>
            <p:nvPr/>
          </p:nvSpPr>
          <p:spPr bwMode="auto">
            <a:xfrm>
              <a:off x="2497" y="166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7" name="Line 390">
              <a:extLst>
                <a:ext uri="{FF2B5EF4-FFF2-40B4-BE49-F238E27FC236}">
                  <a16:creationId xmlns:a16="http://schemas.microsoft.com/office/drawing/2014/main" id="{808641CA-89B8-4EDD-8E94-B690B67EDDA1}"/>
                </a:ext>
              </a:extLst>
            </p:cNvPr>
            <p:cNvSpPr>
              <a:spLocks noChangeShapeType="1"/>
            </p:cNvSpPr>
            <p:nvPr/>
          </p:nvSpPr>
          <p:spPr bwMode="auto">
            <a:xfrm>
              <a:off x="2497" y="168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8" name="Line 391">
              <a:extLst>
                <a:ext uri="{FF2B5EF4-FFF2-40B4-BE49-F238E27FC236}">
                  <a16:creationId xmlns:a16="http://schemas.microsoft.com/office/drawing/2014/main" id="{24B48C13-B725-476A-9476-24CD6289A978}"/>
                </a:ext>
              </a:extLst>
            </p:cNvPr>
            <p:cNvSpPr>
              <a:spLocks noChangeShapeType="1"/>
            </p:cNvSpPr>
            <p:nvPr/>
          </p:nvSpPr>
          <p:spPr bwMode="auto">
            <a:xfrm>
              <a:off x="2497" y="1712"/>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299" name="Line 392">
              <a:extLst>
                <a:ext uri="{FF2B5EF4-FFF2-40B4-BE49-F238E27FC236}">
                  <a16:creationId xmlns:a16="http://schemas.microsoft.com/office/drawing/2014/main" id="{5A9A0C9A-BE6C-4D5A-8403-6EE2E7B849EC}"/>
                </a:ext>
              </a:extLst>
            </p:cNvPr>
            <p:cNvSpPr>
              <a:spLocks noChangeShapeType="1"/>
            </p:cNvSpPr>
            <p:nvPr/>
          </p:nvSpPr>
          <p:spPr bwMode="auto">
            <a:xfrm>
              <a:off x="2497" y="173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0" name="Line 393">
              <a:extLst>
                <a:ext uri="{FF2B5EF4-FFF2-40B4-BE49-F238E27FC236}">
                  <a16:creationId xmlns:a16="http://schemas.microsoft.com/office/drawing/2014/main" id="{C5948319-159D-4331-9AE4-D3E9996593EF}"/>
                </a:ext>
              </a:extLst>
            </p:cNvPr>
            <p:cNvSpPr>
              <a:spLocks noChangeShapeType="1"/>
            </p:cNvSpPr>
            <p:nvPr/>
          </p:nvSpPr>
          <p:spPr bwMode="auto">
            <a:xfrm>
              <a:off x="2497" y="176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1" name="Line 394">
              <a:extLst>
                <a:ext uri="{FF2B5EF4-FFF2-40B4-BE49-F238E27FC236}">
                  <a16:creationId xmlns:a16="http://schemas.microsoft.com/office/drawing/2014/main" id="{9B485FA0-BBEB-4E46-B963-5202160FCC0F}"/>
                </a:ext>
              </a:extLst>
            </p:cNvPr>
            <p:cNvSpPr>
              <a:spLocks noChangeShapeType="1"/>
            </p:cNvSpPr>
            <p:nvPr/>
          </p:nvSpPr>
          <p:spPr bwMode="auto">
            <a:xfrm>
              <a:off x="2497" y="1789"/>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2" name="Line 395">
              <a:extLst>
                <a:ext uri="{FF2B5EF4-FFF2-40B4-BE49-F238E27FC236}">
                  <a16:creationId xmlns:a16="http://schemas.microsoft.com/office/drawing/2014/main" id="{E4BB4BE4-B674-43E0-96B6-49B0899D29B8}"/>
                </a:ext>
              </a:extLst>
            </p:cNvPr>
            <p:cNvSpPr>
              <a:spLocks noChangeShapeType="1"/>
            </p:cNvSpPr>
            <p:nvPr/>
          </p:nvSpPr>
          <p:spPr bwMode="auto">
            <a:xfrm>
              <a:off x="2497" y="181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3" name="Line 396">
              <a:extLst>
                <a:ext uri="{FF2B5EF4-FFF2-40B4-BE49-F238E27FC236}">
                  <a16:creationId xmlns:a16="http://schemas.microsoft.com/office/drawing/2014/main" id="{7C766A3E-ABEF-4DA1-B299-632F1AF5DDA2}"/>
                </a:ext>
              </a:extLst>
            </p:cNvPr>
            <p:cNvSpPr>
              <a:spLocks noChangeShapeType="1"/>
            </p:cNvSpPr>
            <p:nvPr/>
          </p:nvSpPr>
          <p:spPr bwMode="auto">
            <a:xfrm>
              <a:off x="2497" y="184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4" name="Line 397">
              <a:extLst>
                <a:ext uri="{FF2B5EF4-FFF2-40B4-BE49-F238E27FC236}">
                  <a16:creationId xmlns:a16="http://schemas.microsoft.com/office/drawing/2014/main" id="{1309E862-72C4-4B69-A82C-5D31807D2AAA}"/>
                </a:ext>
              </a:extLst>
            </p:cNvPr>
            <p:cNvSpPr>
              <a:spLocks noChangeShapeType="1"/>
            </p:cNvSpPr>
            <p:nvPr/>
          </p:nvSpPr>
          <p:spPr bwMode="auto">
            <a:xfrm>
              <a:off x="2497" y="186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5" name="Line 398">
              <a:extLst>
                <a:ext uri="{FF2B5EF4-FFF2-40B4-BE49-F238E27FC236}">
                  <a16:creationId xmlns:a16="http://schemas.microsoft.com/office/drawing/2014/main" id="{59CE4933-6F13-4120-A9E4-CC93DD550AF5}"/>
                </a:ext>
              </a:extLst>
            </p:cNvPr>
            <p:cNvSpPr>
              <a:spLocks noChangeShapeType="1"/>
            </p:cNvSpPr>
            <p:nvPr/>
          </p:nvSpPr>
          <p:spPr bwMode="auto">
            <a:xfrm>
              <a:off x="2497" y="189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6" name="Line 399">
              <a:extLst>
                <a:ext uri="{FF2B5EF4-FFF2-40B4-BE49-F238E27FC236}">
                  <a16:creationId xmlns:a16="http://schemas.microsoft.com/office/drawing/2014/main" id="{1270AC54-5BBE-4A64-B6E0-F4D4E3D05D6A}"/>
                </a:ext>
              </a:extLst>
            </p:cNvPr>
            <p:cNvSpPr>
              <a:spLocks noChangeShapeType="1"/>
            </p:cNvSpPr>
            <p:nvPr/>
          </p:nvSpPr>
          <p:spPr bwMode="auto">
            <a:xfrm>
              <a:off x="2497" y="1917"/>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7" name="Line 400">
              <a:extLst>
                <a:ext uri="{FF2B5EF4-FFF2-40B4-BE49-F238E27FC236}">
                  <a16:creationId xmlns:a16="http://schemas.microsoft.com/office/drawing/2014/main" id="{64979D8E-871C-4EC9-8CAB-477606FFDA0C}"/>
                </a:ext>
              </a:extLst>
            </p:cNvPr>
            <p:cNvSpPr>
              <a:spLocks noChangeShapeType="1"/>
            </p:cNvSpPr>
            <p:nvPr/>
          </p:nvSpPr>
          <p:spPr bwMode="auto">
            <a:xfrm>
              <a:off x="2497" y="194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8" name="Line 401">
              <a:extLst>
                <a:ext uri="{FF2B5EF4-FFF2-40B4-BE49-F238E27FC236}">
                  <a16:creationId xmlns:a16="http://schemas.microsoft.com/office/drawing/2014/main" id="{15F2E94E-5D66-400C-B2B1-CFE023C00DF2}"/>
                </a:ext>
              </a:extLst>
            </p:cNvPr>
            <p:cNvSpPr>
              <a:spLocks noChangeShapeType="1"/>
            </p:cNvSpPr>
            <p:nvPr/>
          </p:nvSpPr>
          <p:spPr bwMode="auto">
            <a:xfrm>
              <a:off x="2497" y="196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09" name="Line 402">
              <a:extLst>
                <a:ext uri="{FF2B5EF4-FFF2-40B4-BE49-F238E27FC236}">
                  <a16:creationId xmlns:a16="http://schemas.microsoft.com/office/drawing/2014/main" id="{91C0AADA-1538-437F-9674-DA1F402943BA}"/>
                </a:ext>
              </a:extLst>
            </p:cNvPr>
            <p:cNvSpPr>
              <a:spLocks noChangeShapeType="1"/>
            </p:cNvSpPr>
            <p:nvPr/>
          </p:nvSpPr>
          <p:spPr bwMode="auto">
            <a:xfrm>
              <a:off x="2497" y="199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0" name="Line 403">
              <a:extLst>
                <a:ext uri="{FF2B5EF4-FFF2-40B4-BE49-F238E27FC236}">
                  <a16:creationId xmlns:a16="http://schemas.microsoft.com/office/drawing/2014/main" id="{56E4BB23-C2F5-4EFC-9DE2-2590213467B1}"/>
                </a:ext>
              </a:extLst>
            </p:cNvPr>
            <p:cNvSpPr>
              <a:spLocks noChangeShapeType="1"/>
            </p:cNvSpPr>
            <p:nvPr/>
          </p:nvSpPr>
          <p:spPr bwMode="auto">
            <a:xfrm>
              <a:off x="2497" y="201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1" name="Line 404">
              <a:extLst>
                <a:ext uri="{FF2B5EF4-FFF2-40B4-BE49-F238E27FC236}">
                  <a16:creationId xmlns:a16="http://schemas.microsoft.com/office/drawing/2014/main" id="{F0AA3FA7-145B-4860-9785-B693EE99045F}"/>
                </a:ext>
              </a:extLst>
            </p:cNvPr>
            <p:cNvSpPr>
              <a:spLocks noChangeShapeType="1"/>
            </p:cNvSpPr>
            <p:nvPr/>
          </p:nvSpPr>
          <p:spPr bwMode="auto">
            <a:xfrm>
              <a:off x="2497" y="2045"/>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2" name="Line 405">
              <a:extLst>
                <a:ext uri="{FF2B5EF4-FFF2-40B4-BE49-F238E27FC236}">
                  <a16:creationId xmlns:a16="http://schemas.microsoft.com/office/drawing/2014/main" id="{70C55126-1990-433F-8008-D42339FF7C86}"/>
                </a:ext>
              </a:extLst>
            </p:cNvPr>
            <p:cNvSpPr>
              <a:spLocks noChangeShapeType="1"/>
            </p:cNvSpPr>
            <p:nvPr/>
          </p:nvSpPr>
          <p:spPr bwMode="auto">
            <a:xfrm>
              <a:off x="2497" y="207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3" name="Line 406">
              <a:extLst>
                <a:ext uri="{FF2B5EF4-FFF2-40B4-BE49-F238E27FC236}">
                  <a16:creationId xmlns:a16="http://schemas.microsoft.com/office/drawing/2014/main" id="{F2A2A9AC-6DB8-44E7-9F6F-763D6ACF62EC}"/>
                </a:ext>
              </a:extLst>
            </p:cNvPr>
            <p:cNvSpPr>
              <a:spLocks noChangeShapeType="1"/>
            </p:cNvSpPr>
            <p:nvPr/>
          </p:nvSpPr>
          <p:spPr bwMode="auto">
            <a:xfrm>
              <a:off x="2497" y="209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4" name="Line 407">
              <a:extLst>
                <a:ext uri="{FF2B5EF4-FFF2-40B4-BE49-F238E27FC236}">
                  <a16:creationId xmlns:a16="http://schemas.microsoft.com/office/drawing/2014/main" id="{C2FA5DD3-FEB5-4A91-BA4C-87E1069EE847}"/>
                </a:ext>
              </a:extLst>
            </p:cNvPr>
            <p:cNvSpPr>
              <a:spLocks noChangeShapeType="1"/>
            </p:cNvSpPr>
            <p:nvPr/>
          </p:nvSpPr>
          <p:spPr bwMode="auto">
            <a:xfrm>
              <a:off x="2497" y="212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5" name="Line 408">
              <a:extLst>
                <a:ext uri="{FF2B5EF4-FFF2-40B4-BE49-F238E27FC236}">
                  <a16:creationId xmlns:a16="http://schemas.microsoft.com/office/drawing/2014/main" id="{7CF307EA-2684-4E0E-ACC7-C271ED4A552C}"/>
                </a:ext>
              </a:extLst>
            </p:cNvPr>
            <p:cNvSpPr>
              <a:spLocks noChangeShapeType="1"/>
            </p:cNvSpPr>
            <p:nvPr/>
          </p:nvSpPr>
          <p:spPr bwMode="auto">
            <a:xfrm>
              <a:off x="2497" y="214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6" name="Line 409">
              <a:extLst>
                <a:ext uri="{FF2B5EF4-FFF2-40B4-BE49-F238E27FC236}">
                  <a16:creationId xmlns:a16="http://schemas.microsoft.com/office/drawing/2014/main" id="{26CAF281-074E-44D3-A21A-43E05C8DD218}"/>
                </a:ext>
              </a:extLst>
            </p:cNvPr>
            <p:cNvSpPr>
              <a:spLocks noChangeShapeType="1"/>
            </p:cNvSpPr>
            <p:nvPr/>
          </p:nvSpPr>
          <p:spPr bwMode="auto">
            <a:xfrm>
              <a:off x="2497" y="2173"/>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7" name="Line 410">
              <a:extLst>
                <a:ext uri="{FF2B5EF4-FFF2-40B4-BE49-F238E27FC236}">
                  <a16:creationId xmlns:a16="http://schemas.microsoft.com/office/drawing/2014/main" id="{2E21C2E5-5CB2-4DB6-90BA-D5B91EF07C1C}"/>
                </a:ext>
              </a:extLst>
            </p:cNvPr>
            <p:cNvSpPr>
              <a:spLocks noChangeShapeType="1"/>
            </p:cNvSpPr>
            <p:nvPr/>
          </p:nvSpPr>
          <p:spPr bwMode="auto">
            <a:xfrm>
              <a:off x="2497" y="219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8" name="Line 411">
              <a:extLst>
                <a:ext uri="{FF2B5EF4-FFF2-40B4-BE49-F238E27FC236}">
                  <a16:creationId xmlns:a16="http://schemas.microsoft.com/office/drawing/2014/main" id="{849A2153-0262-420A-BDE1-5B239E8E5C38}"/>
                </a:ext>
              </a:extLst>
            </p:cNvPr>
            <p:cNvSpPr>
              <a:spLocks noChangeShapeType="1"/>
            </p:cNvSpPr>
            <p:nvPr/>
          </p:nvSpPr>
          <p:spPr bwMode="auto">
            <a:xfrm>
              <a:off x="2497" y="222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19" name="Line 412">
              <a:extLst>
                <a:ext uri="{FF2B5EF4-FFF2-40B4-BE49-F238E27FC236}">
                  <a16:creationId xmlns:a16="http://schemas.microsoft.com/office/drawing/2014/main" id="{D4CB7724-9EE4-4600-A41C-DB5BE48A08E1}"/>
                </a:ext>
              </a:extLst>
            </p:cNvPr>
            <p:cNvSpPr>
              <a:spLocks noChangeShapeType="1"/>
            </p:cNvSpPr>
            <p:nvPr/>
          </p:nvSpPr>
          <p:spPr bwMode="auto">
            <a:xfrm>
              <a:off x="2497" y="224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0" name="Line 413">
              <a:extLst>
                <a:ext uri="{FF2B5EF4-FFF2-40B4-BE49-F238E27FC236}">
                  <a16:creationId xmlns:a16="http://schemas.microsoft.com/office/drawing/2014/main" id="{42E288E7-A8CB-4ECD-ADF6-5ADEED35C395}"/>
                </a:ext>
              </a:extLst>
            </p:cNvPr>
            <p:cNvSpPr>
              <a:spLocks noChangeShapeType="1"/>
            </p:cNvSpPr>
            <p:nvPr/>
          </p:nvSpPr>
          <p:spPr bwMode="auto">
            <a:xfrm>
              <a:off x="2497" y="227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1" name="Line 414">
              <a:extLst>
                <a:ext uri="{FF2B5EF4-FFF2-40B4-BE49-F238E27FC236}">
                  <a16:creationId xmlns:a16="http://schemas.microsoft.com/office/drawing/2014/main" id="{CD31AF49-BEEC-45D5-8CF2-B651C73260ED}"/>
                </a:ext>
              </a:extLst>
            </p:cNvPr>
            <p:cNvSpPr>
              <a:spLocks noChangeShapeType="1"/>
            </p:cNvSpPr>
            <p:nvPr/>
          </p:nvSpPr>
          <p:spPr bwMode="auto">
            <a:xfrm>
              <a:off x="2497" y="2301"/>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2" name="Line 415">
              <a:extLst>
                <a:ext uri="{FF2B5EF4-FFF2-40B4-BE49-F238E27FC236}">
                  <a16:creationId xmlns:a16="http://schemas.microsoft.com/office/drawing/2014/main" id="{EC1BA001-3710-4CB6-9E9B-9EA34444138F}"/>
                </a:ext>
              </a:extLst>
            </p:cNvPr>
            <p:cNvSpPr>
              <a:spLocks noChangeShapeType="1"/>
            </p:cNvSpPr>
            <p:nvPr/>
          </p:nvSpPr>
          <p:spPr bwMode="auto">
            <a:xfrm>
              <a:off x="2497" y="232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3" name="Line 416">
              <a:extLst>
                <a:ext uri="{FF2B5EF4-FFF2-40B4-BE49-F238E27FC236}">
                  <a16:creationId xmlns:a16="http://schemas.microsoft.com/office/drawing/2014/main" id="{ABD2B463-0AAF-43ED-A239-84FEE6798E7E}"/>
                </a:ext>
              </a:extLst>
            </p:cNvPr>
            <p:cNvSpPr>
              <a:spLocks noChangeShapeType="1"/>
            </p:cNvSpPr>
            <p:nvPr/>
          </p:nvSpPr>
          <p:spPr bwMode="auto">
            <a:xfrm>
              <a:off x="2497" y="235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4" name="Line 417">
              <a:extLst>
                <a:ext uri="{FF2B5EF4-FFF2-40B4-BE49-F238E27FC236}">
                  <a16:creationId xmlns:a16="http://schemas.microsoft.com/office/drawing/2014/main" id="{DCDA2884-64AC-4A93-8B5E-434026A57EF6}"/>
                </a:ext>
              </a:extLst>
            </p:cNvPr>
            <p:cNvSpPr>
              <a:spLocks noChangeShapeType="1"/>
            </p:cNvSpPr>
            <p:nvPr/>
          </p:nvSpPr>
          <p:spPr bwMode="auto">
            <a:xfrm>
              <a:off x="2497" y="237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5" name="Line 418">
              <a:extLst>
                <a:ext uri="{FF2B5EF4-FFF2-40B4-BE49-F238E27FC236}">
                  <a16:creationId xmlns:a16="http://schemas.microsoft.com/office/drawing/2014/main" id="{296F40B5-7157-4E08-910D-D77779467E37}"/>
                </a:ext>
              </a:extLst>
            </p:cNvPr>
            <p:cNvSpPr>
              <a:spLocks noChangeShapeType="1"/>
            </p:cNvSpPr>
            <p:nvPr/>
          </p:nvSpPr>
          <p:spPr bwMode="auto">
            <a:xfrm>
              <a:off x="2497" y="240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6" name="Line 419">
              <a:extLst>
                <a:ext uri="{FF2B5EF4-FFF2-40B4-BE49-F238E27FC236}">
                  <a16:creationId xmlns:a16="http://schemas.microsoft.com/office/drawing/2014/main" id="{A733D4D6-7306-4E68-B036-68FE2E060705}"/>
                </a:ext>
              </a:extLst>
            </p:cNvPr>
            <p:cNvSpPr>
              <a:spLocks noChangeShapeType="1"/>
            </p:cNvSpPr>
            <p:nvPr/>
          </p:nvSpPr>
          <p:spPr bwMode="auto">
            <a:xfrm>
              <a:off x="2497" y="2429"/>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7" name="Line 420">
              <a:extLst>
                <a:ext uri="{FF2B5EF4-FFF2-40B4-BE49-F238E27FC236}">
                  <a16:creationId xmlns:a16="http://schemas.microsoft.com/office/drawing/2014/main" id="{F2946DA5-3B01-44BA-8D4A-B0DF4C1BAD2E}"/>
                </a:ext>
              </a:extLst>
            </p:cNvPr>
            <p:cNvSpPr>
              <a:spLocks noChangeShapeType="1"/>
            </p:cNvSpPr>
            <p:nvPr/>
          </p:nvSpPr>
          <p:spPr bwMode="auto">
            <a:xfrm>
              <a:off x="2497" y="245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8" name="Line 421">
              <a:extLst>
                <a:ext uri="{FF2B5EF4-FFF2-40B4-BE49-F238E27FC236}">
                  <a16:creationId xmlns:a16="http://schemas.microsoft.com/office/drawing/2014/main" id="{EC3787D7-10E5-493F-97BB-81B9C921A5D2}"/>
                </a:ext>
              </a:extLst>
            </p:cNvPr>
            <p:cNvSpPr>
              <a:spLocks noChangeShapeType="1"/>
            </p:cNvSpPr>
            <p:nvPr/>
          </p:nvSpPr>
          <p:spPr bwMode="auto">
            <a:xfrm>
              <a:off x="2497" y="248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29" name="Line 422">
              <a:extLst>
                <a:ext uri="{FF2B5EF4-FFF2-40B4-BE49-F238E27FC236}">
                  <a16:creationId xmlns:a16="http://schemas.microsoft.com/office/drawing/2014/main" id="{E0DD94A2-BEB6-44BD-96F6-B09C7D4111FA}"/>
                </a:ext>
              </a:extLst>
            </p:cNvPr>
            <p:cNvSpPr>
              <a:spLocks noChangeShapeType="1"/>
            </p:cNvSpPr>
            <p:nvPr/>
          </p:nvSpPr>
          <p:spPr bwMode="auto">
            <a:xfrm>
              <a:off x="2497" y="250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0" name="Line 423">
              <a:extLst>
                <a:ext uri="{FF2B5EF4-FFF2-40B4-BE49-F238E27FC236}">
                  <a16:creationId xmlns:a16="http://schemas.microsoft.com/office/drawing/2014/main" id="{82B55FCE-6011-4FD9-A1CC-C1BD137CB1CD}"/>
                </a:ext>
              </a:extLst>
            </p:cNvPr>
            <p:cNvSpPr>
              <a:spLocks noChangeShapeType="1"/>
            </p:cNvSpPr>
            <p:nvPr/>
          </p:nvSpPr>
          <p:spPr bwMode="auto">
            <a:xfrm>
              <a:off x="2497" y="253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1" name="Line 424">
              <a:extLst>
                <a:ext uri="{FF2B5EF4-FFF2-40B4-BE49-F238E27FC236}">
                  <a16:creationId xmlns:a16="http://schemas.microsoft.com/office/drawing/2014/main" id="{E740A998-7999-4EBA-A191-3144F4D4F41B}"/>
                </a:ext>
              </a:extLst>
            </p:cNvPr>
            <p:cNvSpPr>
              <a:spLocks noChangeShapeType="1"/>
            </p:cNvSpPr>
            <p:nvPr/>
          </p:nvSpPr>
          <p:spPr bwMode="auto">
            <a:xfrm>
              <a:off x="2497" y="2557"/>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2" name="Line 425">
              <a:extLst>
                <a:ext uri="{FF2B5EF4-FFF2-40B4-BE49-F238E27FC236}">
                  <a16:creationId xmlns:a16="http://schemas.microsoft.com/office/drawing/2014/main" id="{BD5B9AF2-CBE2-41C9-AC09-909D0505DEBF}"/>
                </a:ext>
              </a:extLst>
            </p:cNvPr>
            <p:cNvSpPr>
              <a:spLocks noChangeShapeType="1"/>
            </p:cNvSpPr>
            <p:nvPr/>
          </p:nvSpPr>
          <p:spPr bwMode="auto">
            <a:xfrm>
              <a:off x="2497" y="258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3" name="Line 426">
              <a:extLst>
                <a:ext uri="{FF2B5EF4-FFF2-40B4-BE49-F238E27FC236}">
                  <a16:creationId xmlns:a16="http://schemas.microsoft.com/office/drawing/2014/main" id="{CD24909C-A7C5-4565-8309-B46A376FBC07}"/>
                </a:ext>
              </a:extLst>
            </p:cNvPr>
            <p:cNvSpPr>
              <a:spLocks noChangeShapeType="1"/>
            </p:cNvSpPr>
            <p:nvPr/>
          </p:nvSpPr>
          <p:spPr bwMode="auto">
            <a:xfrm>
              <a:off x="2497" y="260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4" name="Line 427">
              <a:extLst>
                <a:ext uri="{FF2B5EF4-FFF2-40B4-BE49-F238E27FC236}">
                  <a16:creationId xmlns:a16="http://schemas.microsoft.com/office/drawing/2014/main" id="{2AC5B474-077C-4A60-8380-50EEC436AC85}"/>
                </a:ext>
              </a:extLst>
            </p:cNvPr>
            <p:cNvSpPr>
              <a:spLocks noChangeShapeType="1"/>
            </p:cNvSpPr>
            <p:nvPr/>
          </p:nvSpPr>
          <p:spPr bwMode="auto">
            <a:xfrm>
              <a:off x="2497" y="263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5" name="Line 428">
              <a:extLst>
                <a:ext uri="{FF2B5EF4-FFF2-40B4-BE49-F238E27FC236}">
                  <a16:creationId xmlns:a16="http://schemas.microsoft.com/office/drawing/2014/main" id="{5B75DC42-FE1A-4D5C-A85E-3523ACBAAB0B}"/>
                </a:ext>
              </a:extLst>
            </p:cNvPr>
            <p:cNvSpPr>
              <a:spLocks noChangeShapeType="1"/>
            </p:cNvSpPr>
            <p:nvPr/>
          </p:nvSpPr>
          <p:spPr bwMode="auto">
            <a:xfrm>
              <a:off x="2497" y="265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6" name="Line 429">
              <a:extLst>
                <a:ext uri="{FF2B5EF4-FFF2-40B4-BE49-F238E27FC236}">
                  <a16:creationId xmlns:a16="http://schemas.microsoft.com/office/drawing/2014/main" id="{FD03CCCB-0CF2-4BC3-AB3F-E9F7304308A6}"/>
                </a:ext>
              </a:extLst>
            </p:cNvPr>
            <p:cNvSpPr>
              <a:spLocks noChangeShapeType="1"/>
            </p:cNvSpPr>
            <p:nvPr/>
          </p:nvSpPr>
          <p:spPr bwMode="auto">
            <a:xfrm>
              <a:off x="2497" y="2685"/>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7" name="Line 430">
              <a:extLst>
                <a:ext uri="{FF2B5EF4-FFF2-40B4-BE49-F238E27FC236}">
                  <a16:creationId xmlns:a16="http://schemas.microsoft.com/office/drawing/2014/main" id="{7639A81F-5E47-48B4-B73F-58221146CD1C}"/>
                </a:ext>
              </a:extLst>
            </p:cNvPr>
            <p:cNvSpPr>
              <a:spLocks noChangeShapeType="1"/>
            </p:cNvSpPr>
            <p:nvPr/>
          </p:nvSpPr>
          <p:spPr bwMode="auto">
            <a:xfrm>
              <a:off x="2497" y="271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8" name="Line 431">
              <a:extLst>
                <a:ext uri="{FF2B5EF4-FFF2-40B4-BE49-F238E27FC236}">
                  <a16:creationId xmlns:a16="http://schemas.microsoft.com/office/drawing/2014/main" id="{7DDD18F3-2658-4CB5-99C6-FF55AADBE625}"/>
                </a:ext>
              </a:extLst>
            </p:cNvPr>
            <p:cNvSpPr>
              <a:spLocks noChangeShapeType="1"/>
            </p:cNvSpPr>
            <p:nvPr/>
          </p:nvSpPr>
          <p:spPr bwMode="auto">
            <a:xfrm>
              <a:off x="2497" y="273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39" name="Line 432">
              <a:extLst>
                <a:ext uri="{FF2B5EF4-FFF2-40B4-BE49-F238E27FC236}">
                  <a16:creationId xmlns:a16="http://schemas.microsoft.com/office/drawing/2014/main" id="{9846AEC6-51A7-4C30-A44E-9EA8C7BA8B3D}"/>
                </a:ext>
              </a:extLst>
            </p:cNvPr>
            <p:cNvSpPr>
              <a:spLocks noChangeShapeType="1"/>
            </p:cNvSpPr>
            <p:nvPr/>
          </p:nvSpPr>
          <p:spPr bwMode="auto">
            <a:xfrm>
              <a:off x="2497" y="276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0" name="Line 433">
              <a:extLst>
                <a:ext uri="{FF2B5EF4-FFF2-40B4-BE49-F238E27FC236}">
                  <a16:creationId xmlns:a16="http://schemas.microsoft.com/office/drawing/2014/main" id="{FE1F8A7D-8996-4910-BF18-CE6A5AF14D41}"/>
                </a:ext>
              </a:extLst>
            </p:cNvPr>
            <p:cNvSpPr>
              <a:spLocks noChangeShapeType="1"/>
            </p:cNvSpPr>
            <p:nvPr/>
          </p:nvSpPr>
          <p:spPr bwMode="auto">
            <a:xfrm>
              <a:off x="2497" y="278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1" name="Line 434">
              <a:extLst>
                <a:ext uri="{FF2B5EF4-FFF2-40B4-BE49-F238E27FC236}">
                  <a16:creationId xmlns:a16="http://schemas.microsoft.com/office/drawing/2014/main" id="{965223BF-3E3F-4DDE-AF8F-9B92D9225199}"/>
                </a:ext>
              </a:extLst>
            </p:cNvPr>
            <p:cNvSpPr>
              <a:spLocks noChangeShapeType="1"/>
            </p:cNvSpPr>
            <p:nvPr/>
          </p:nvSpPr>
          <p:spPr bwMode="auto">
            <a:xfrm>
              <a:off x="2497" y="2813"/>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2" name="Line 435">
              <a:extLst>
                <a:ext uri="{FF2B5EF4-FFF2-40B4-BE49-F238E27FC236}">
                  <a16:creationId xmlns:a16="http://schemas.microsoft.com/office/drawing/2014/main" id="{8CAA735A-D26A-4E49-A2F6-816F13D256FF}"/>
                </a:ext>
              </a:extLst>
            </p:cNvPr>
            <p:cNvSpPr>
              <a:spLocks noChangeShapeType="1"/>
            </p:cNvSpPr>
            <p:nvPr/>
          </p:nvSpPr>
          <p:spPr bwMode="auto">
            <a:xfrm>
              <a:off x="2497" y="283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3" name="Line 436">
              <a:extLst>
                <a:ext uri="{FF2B5EF4-FFF2-40B4-BE49-F238E27FC236}">
                  <a16:creationId xmlns:a16="http://schemas.microsoft.com/office/drawing/2014/main" id="{E53422DB-131D-472D-BADB-305716C2E740}"/>
                </a:ext>
              </a:extLst>
            </p:cNvPr>
            <p:cNvSpPr>
              <a:spLocks noChangeShapeType="1"/>
            </p:cNvSpPr>
            <p:nvPr/>
          </p:nvSpPr>
          <p:spPr bwMode="auto">
            <a:xfrm>
              <a:off x="2497" y="286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4" name="Line 437">
              <a:extLst>
                <a:ext uri="{FF2B5EF4-FFF2-40B4-BE49-F238E27FC236}">
                  <a16:creationId xmlns:a16="http://schemas.microsoft.com/office/drawing/2014/main" id="{D6EFC8F9-058C-487B-B88E-C7AAF1B45540}"/>
                </a:ext>
              </a:extLst>
            </p:cNvPr>
            <p:cNvSpPr>
              <a:spLocks noChangeShapeType="1"/>
            </p:cNvSpPr>
            <p:nvPr/>
          </p:nvSpPr>
          <p:spPr bwMode="auto">
            <a:xfrm>
              <a:off x="2497" y="288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5" name="Line 438">
              <a:extLst>
                <a:ext uri="{FF2B5EF4-FFF2-40B4-BE49-F238E27FC236}">
                  <a16:creationId xmlns:a16="http://schemas.microsoft.com/office/drawing/2014/main" id="{62770502-7A23-47FC-A201-BC9401231D15}"/>
                </a:ext>
              </a:extLst>
            </p:cNvPr>
            <p:cNvSpPr>
              <a:spLocks noChangeShapeType="1"/>
            </p:cNvSpPr>
            <p:nvPr/>
          </p:nvSpPr>
          <p:spPr bwMode="auto">
            <a:xfrm>
              <a:off x="2497" y="291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6" name="Line 439">
              <a:extLst>
                <a:ext uri="{FF2B5EF4-FFF2-40B4-BE49-F238E27FC236}">
                  <a16:creationId xmlns:a16="http://schemas.microsoft.com/office/drawing/2014/main" id="{3788AB1B-D81F-40D6-A24F-1FBB7F3A6932}"/>
                </a:ext>
              </a:extLst>
            </p:cNvPr>
            <p:cNvSpPr>
              <a:spLocks noChangeShapeType="1"/>
            </p:cNvSpPr>
            <p:nvPr/>
          </p:nvSpPr>
          <p:spPr bwMode="auto">
            <a:xfrm>
              <a:off x="2497" y="294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7" name="Line 440">
              <a:extLst>
                <a:ext uri="{FF2B5EF4-FFF2-40B4-BE49-F238E27FC236}">
                  <a16:creationId xmlns:a16="http://schemas.microsoft.com/office/drawing/2014/main" id="{8401D545-5E93-4763-9A3A-426E49B4977F}"/>
                </a:ext>
              </a:extLst>
            </p:cNvPr>
            <p:cNvSpPr>
              <a:spLocks noChangeShapeType="1"/>
            </p:cNvSpPr>
            <p:nvPr/>
          </p:nvSpPr>
          <p:spPr bwMode="auto">
            <a:xfrm>
              <a:off x="2497" y="296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8" name="Line 441">
              <a:extLst>
                <a:ext uri="{FF2B5EF4-FFF2-40B4-BE49-F238E27FC236}">
                  <a16:creationId xmlns:a16="http://schemas.microsoft.com/office/drawing/2014/main" id="{6772B68E-5E4E-446A-B94A-7F917FF47E3F}"/>
                </a:ext>
              </a:extLst>
            </p:cNvPr>
            <p:cNvSpPr>
              <a:spLocks noChangeShapeType="1"/>
            </p:cNvSpPr>
            <p:nvPr/>
          </p:nvSpPr>
          <p:spPr bwMode="auto">
            <a:xfrm>
              <a:off x="2497" y="299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49" name="Line 442">
              <a:extLst>
                <a:ext uri="{FF2B5EF4-FFF2-40B4-BE49-F238E27FC236}">
                  <a16:creationId xmlns:a16="http://schemas.microsoft.com/office/drawing/2014/main" id="{E64507BF-68EE-4453-B22F-F2DB00C56119}"/>
                </a:ext>
              </a:extLst>
            </p:cNvPr>
            <p:cNvSpPr>
              <a:spLocks noChangeShapeType="1"/>
            </p:cNvSpPr>
            <p:nvPr/>
          </p:nvSpPr>
          <p:spPr bwMode="auto">
            <a:xfrm>
              <a:off x="2497" y="3018"/>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50" name="Line 443">
              <a:extLst>
                <a:ext uri="{FF2B5EF4-FFF2-40B4-BE49-F238E27FC236}">
                  <a16:creationId xmlns:a16="http://schemas.microsoft.com/office/drawing/2014/main" id="{2973BD58-6161-48CF-99D8-B58179674BB5}"/>
                </a:ext>
              </a:extLst>
            </p:cNvPr>
            <p:cNvSpPr>
              <a:spLocks noChangeShapeType="1"/>
            </p:cNvSpPr>
            <p:nvPr/>
          </p:nvSpPr>
          <p:spPr bwMode="auto">
            <a:xfrm>
              <a:off x="2497" y="304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51" name="Line 444">
              <a:extLst>
                <a:ext uri="{FF2B5EF4-FFF2-40B4-BE49-F238E27FC236}">
                  <a16:creationId xmlns:a16="http://schemas.microsoft.com/office/drawing/2014/main" id="{AEC539AA-F64D-4D95-B299-3A8F05EA27E0}"/>
                </a:ext>
              </a:extLst>
            </p:cNvPr>
            <p:cNvSpPr>
              <a:spLocks noChangeShapeType="1"/>
            </p:cNvSpPr>
            <p:nvPr/>
          </p:nvSpPr>
          <p:spPr bwMode="auto">
            <a:xfrm>
              <a:off x="2497" y="306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52" name="Line 445">
              <a:extLst>
                <a:ext uri="{FF2B5EF4-FFF2-40B4-BE49-F238E27FC236}">
                  <a16:creationId xmlns:a16="http://schemas.microsoft.com/office/drawing/2014/main" id="{2B51C590-FB9A-4A1F-94CC-CA2B6D66FB9B}"/>
                </a:ext>
              </a:extLst>
            </p:cNvPr>
            <p:cNvSpPr>
              <a:spLocks noChangeShapeType="1"/>
            </p:cNvSpPr>
            <p:nvPr/>
          </p:nvSpPr>
          <p:spPr bwMode="auto">
            <a:xfrm>
              <a:off x="2497" y="309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53" name="Line 446">
              <a:extLst>
                <a:ext uri="{FF2B5EF4-FFF2-40B4-BE49-F238E27FC236}">
                  <a16:creationId xmlns:a16="http://schemas.microsoft.com/office/drawing/2014/main" id="{B51FF6B5-BCE2-441A-A0BB-1706D1092C13}"/>
                </a:ext>
              </a:extLst>
            </p:cNvPr>
            <p:cNvSpPr>
              <a:spLocks noChangeShapeType="1"/>
            </p:cNvSpPr>
            <p:nvPr/>
          </p:nvSpPr>
          <p:spPr bwMode="auto">
            <a:xfrm>
              <a:off x="2497" y="312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54" name="Line 447">
              <a:extLst>
                <a:ext uri="{FF2B5EF4-FFF2-40B4-BE49-F238E27FC236}">
                  <a16:creationId xmlns:a16="http://schemas.microsoft.com/office/drawing/2014/main" id="{5E931832-6F12-4544-BA4E-18670DB36C27}"/>
                </a:ext>
              </a:extLst>
            </p:cNvPr>
            <p:cNvSpPr>
              <a:spLocks noChangeShapeType="1"/>
            </p:cNvSpPr>
            <p:nvPr/>
          </p:nvSpPr>
          <p:spPr bwMode="auto">
            <a:xfrm>
              <a:off x="2497" y="3146"/>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55" name="Line 448">
              <a:extLst>
                <a:ext uri="{FF2B5EF4-FFF2-40B4-BE49-F238E27FC236}">
                  <a16:creationId xmlns:a16="http://schemas.microsoft.com/office/drawing/2014/main" id="{583583E3-DB2B-4AFC-905B-5AE59F9D6507}"/>
                </a:ext>
              </a:extLst>
            </p:cNvPr>
            <p:cNvSpPr>
              <a:spLocks noChangeShapeType="1"/>
            </p:cNvSpPr>
            <p:nvPr/>
          </p:nvSpPr>
          <p:spPr bwMode="auto">
            <a:xfrm>
              <a:off x="2497" y="317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56" name="Line 449">
              <a:extLst>
                <a:ext uri="{FF2B5EF4-FFF2-40B4-BE49-F238E27FC236}">
                  <a16:creationId xmlns:a16="http://schemas.microsoft.com/office/drawing/2014/main" id="{554DDA73-1854-4585-9AC9-8E349C752FF7}"/>
                </a:ext>
              </a:extLst>
            </p:cNvPr>
            <p:cNvSpPr>
              <a:spLocks noChangeShapeType="1"/>
            </p:cNvSpPr>
            <p:nvPr/>
          </p:nvSpPr>
          <p:spPr bwMode="auto">
            <a:xfrm>
              <a:off x="2497" y="319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8357" name="Group 450">
              <a:extLst>
                <a:ext uri="{FF2B5EF4-FFF2-40B4-BE49-F238E27FC236}">
                  <a16:creationId xmlns:a16="http://schemas.microsoft.com/office/drawing/2014/main" id="{6961E9E1-18A9-4211-B69B-25CBF85DF0F4}"/>
                </a:ext>
              </a:extLst>
            </p:cNvPr>
            <p:cNvGrpSpPr>
              <a:grpSpLocks/>
            </p:cNvGrpSpPr>
            <p:nvPr/>
          </p:nvGrpSpPr>
          <p:grpSpPr bwMode="auto">
            <a:xfrm>
              <a:off x="2382" y="3221"/>
              <a:ext cx="249" cy="313"/>
              <a:chOff x="0" y="0"/>
              <a:chExt cx="249" cy="313"/>
            </a:xfrm>
          </p:grpSpPr>
          <p:sp>
            <p:nvSpPr>
              <p:cNvPr id="48596" name="Rectangle 451">
                <a:extLst>
                  <a:ext uri="{FF2B5EF4-FFF2-40B4-BE49-F238E27FC236}">
                    <a16:creationId xmlns:a16="http://schemas.microsoft.com/office/drawing/2014/main" id="{70799EC1-457D-4E24-B1F2-AE4E397FD9F4}"/>
                  </a:ext>
                </a:extLst>
              </p:cNvPr>
              <p:cNvSpPr>
                <a:spLocks noChangeArrowheads="1"/>
              </p:cNvSpPr>
              <p:nvPr/>
            </p:nvSpPr>
            <p:spPr bwMode="auto">
              <a:xfrm>
                <a:off x="175" y="140"/>
                <a:ext cx="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p</a:t>
                </a:r>
                <a:endParaRPr lang="en-US" altLang="zh-CN"/>
              </a:p>
            </p:txBody>
          </p:sp>
          <p:sp>
            <p:nvSpPr>
              <p:cNvPr id="48597" name="Rectangle 452">
                <a:extLst>
                  <a:ext uri="{FF2B5EF4-FFF2-40B4-BE49-F238E27FC236}">
                    <a16:creationId xmlns:a16="http://schemas.microsoft.com/office/drawing/2014/main" id="{D304E69A-A021-4D29-B610-15A735327CFB}"/>
                  </a:ext>
                </a:extLst>
              </p:cNvPr>
              <p:cNvSpPr>
                <a:spLocks noChangeArrowheads="1"/>
              </p:cNvSpPr>
              <p:nvPr/>
            </p:nvSpPr>
            <p:spPr bwMode="auto">
              <a:xfrm>
                <a:off x="0" y="0"/>
                <a:ext cx="13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i="1"/>
              </a:p>
            </p:txBody>
          </p:sp>
        </p:grpSp>
        <p:grpSp>
          <p:nvGrpSpPr>
            <p:cNvPr id="48358" name="Group 453">
              <a:extLst>
                <a:ext uri="{FF2B5EF4-FFF2-40B4-BE49-F238E27FC236}">
                  <a16:creationId xmlns:a16="http://schemas.microsoft.com/office/drawing/2014/main" id="{98B28462-0DAD-4F3B-AAEB-CFEBD1344F75}"/>
                </a:ext>
              </a:extLst>
            </p:cNvPr>
            <p:cNvGrpSpPr>
              <a:grpSpLocks/>
            </p:cNvGrpSpPr>
            <p:nvPr/>
          </p:nvGrpSpPr>
          <p:grpSpPr bwMode="auto">
            <a:xfrm>
              <a:off x="3355" y="3220"/>
              <a:ext cx="227" cy="316"/>
              <a:chOff x="0" y="0"/>
              <a:chExt cx="227" cy="316"/>
            </a:xfrm>
          </p:grpSpPr>
          <p:sp>
            <p:nvSpPr>
              <p:cNvPr id="48594" name="Rectangle 454">
                <a:extLst>
                  <a:ext uri="{FF2B5EF4-FFF2-40B4-BE49-F238E27FC236}">
                    <a16:creationId xmlns:a16="http://schemas.microsoft.com/office/drawing/2014/main" id="{2364318A-13DD-4ABB-A0CD-2645AEA0EAAD}"/>
                  </a:ext>
                </a:extLst>
              </p:cNvPr>
              <p:cNvSpPr>
                <a:spLocks noChangeArrowheads="1"/>
              </p:cNvSpPr>
              <p:nvPr/>
            </p:nvSpPr>
            <p:spPr bwMode="auto">
              <a:xfrm>
                <a:off x="160" y="143"/>
                <a:ext cx="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s</a:t>
                </a:r>
                <a:endParaRPr lang="en-US" altLang="zh-CN"/>
              </a:p>
            </p:txBody>
          </p:sp>
          <p:sp>
            <p:nvSpPr>
              <p:cNvPr id="48595" name="Rectangle 455">
                <a:extLst>
                  <a:ext uri="{FF2B5EF4-FFF2-40B4-BE49-F238E27FC236}">
                    <a16:creationId xmlns:a16="http://schemas.microsoft.com/office/drawing/2014/main" id="{7346A286-A84C-4DAB-8C1C-D20C5164E66C}"/>
                  </a:ext>
                </a:extLst>
              </p:cNvPr>
              <p:cNvSpPr>
                <a:spLocks noChangeArrowheads="1"/>
              </p:cNvSpPr>
              <p:nvPr/>
            </p:nvSpPr>
            <p:spPr bwMode="auto">
              <a:xfrm>
                <a:off x="0" y="0"/>
                <a:ext cx="13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i="1"/>
              </a:p>
            </p:txBody>
          </p:sp>
        </p:grpSp>
        <p:sp>
          <p:nvSpPr>
            <p:cNvPr id="48359" name="Rectangle 456">
              <a:extLst>
                <a:ext uri="{FF2B5EF4-FFF2-40B4-BE49-F238E27FC236}">
                  <a16:creationId xmlns:a16="http://schemas.microsoft.com/office/drawing/2014/main" id="{E0CE8688-8D48-4276-B1DE-FD54FEE60A7E}"/>
                </a:ext>
              </a:extLst>
            </p:cNvPr>
            <p:cNvSpPr>
              <a:spLocks noChangeArrowheads="1"/>
            </p:cNvSpPr>
            <p:nvPr/>
          </p:nvSpPr>
          <p:spPr bwMode="auto">
            <a:xfrm>
              <a:off x="4131" y="2974"/>
              <a:ext cx="210"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a:p>
          </p:txBody>
        </p:sp>
        <p:grpSp>
          <p:nvGrpSpPr>
            <p:cNvPr id="48360" name="Group 457">
              <a:extLst>
                <a:ext uri="{FF2B5EF4-FFF2-40B4-BE49-F238E27FC236}">
                  <a16:creationId xmlns:a16="http://schemas.microsoft.com/office/drawing/2014/main" id="{2876D757-1EE1-49CA-B8EC-16130573CA2F}"/>
                </a:ext>
              </a:extLst>
            </p:cNvPr>
            <p:cNvGrpSpPr>
              <a:grpSpLocks/>
            </p:cNvGrpSpPr>
            <p:nvPr/>
          </p:nvGrpSpPr>
          <p:grpSpPr bwMode="auto">
            <a:xfrm>
              <a:off x="1154" y="1551"/>
              <a:ext cx="233" cy="315"/>
              <a:chOff x="0" y="0"/>
              <a:chExt cx="233" cy="315"/>
            </a:xfrm>
          </p:grpSpPr>
          <p:sp>
            <p:nvSpPr>
              <p:cNvPr id="48592" name="Rectangle 458">
                <a:extLst>
                  <a:ext uri="{FF2B5EF4-FFF2-40B4-BE49-F238E27FC236}">
                    <a16:creationId xmlns:a16="http://schemas.microsoft.com/office/drawing/2014/main" id="{AA7525AB-06B0-4473-8991-B6CC0E51B569}"/>
                  </a:ext>
                </a:extLst>
              </p:cNvPr>
              <p:cNvSpPr>
                <a:spLocks noChangeArrowheads="1"/>
              </p:cNvSpPr>
              <p:nvPr/>
            </p:nvSpPr>
            <p:spPr bwMode="auto">
              <a:xfrm>
                <a:off x="159" y="142"/>
                <a:ext cx="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p</a:t>
                </a:r>
                <a:endParaRPr lang="en-US" altLang="zh-CN"/>
              </a:p>
            </p:txBody>
          </p:sp>
          <p:sp>
            <p:nvSpPr>
              <p:cNvPr id="48593" name="Rectangle 459">
                <a:extLst>
                  <a:ext uri="{FF2B5EF4-FFF2-40B4-BE49-F238E27FC236}">
                    <a16:creationId xmlns:a16="http://schemas.microsoft.com/office/drawing/2014/main" id="{3315C2BB-400D-4468-AE50-92D143E060A6}"/>
                  </a:ext>
                </a:extLst>
              </p:cNvPr>
              <p:cNvSpPr>
                <a:spLocks noChangeArrowheads="1"/>
              </p:cNvSpPr>
              <p:nvPr/>
            </p:nvSpPr>
            <p:spPr bwMode="auto">
              <a:xfrm>
                <a:off x="0" y="0"/>
                <a:ext cx="11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a:p>
            </p:txBody>
          </p:sp>
        </p:grpSp>
        <p:grpSp>
          <p:nvGrpSpPr>
            <p:cNvPr id="48361" name="Group 460">
              <a:extLst>
                <a:ext uri="{FF2B5EF4-FFF2-40B4-BE49-F238E27FC236}">
                  <a16:creationId xmlns:a16="http://schemas.microsoft.com/office/drawing/2014/main" id="{AB5EF053-C2A9-4086-A087-8F53F70F20E8}"/>
                </a:ext>
              </a:extLst>
            </p:cNvPr>
            <p:cNvGrpSpPr>
              <a:grpSpLocks/>
            </p:cNvGrpSpPr>
            <p:nvPr/>
          </p:nvGrpSpPr>
          <p:grpSpPr bwMode="auto">
            <a:xfrm>
              <a:off x="1154" y="891"/>
              <a:ext cx="214" cy="314"/>
              <a:chOff x="0" y="0"/>
              <a:chExt cx="214" cy="314"/>
            </a:xfrm>
          </p:grpSpPr>
          <p:sp>
            <p:nvSpPr>
              <p:cNvPr id="48590" name="Rectangle 461">
                <a:extLst>
                  <a:ext uri="{FF2B5EF4-FFF2-40B4-BE49-F238E27FC236}">
                    <a16:creationId xmlns:a16="http://schemas.microsoft.com/office/drawing/2014/main" id="{62F54C51-D000-415E-B4F4-20C97CF63F02}"/>
                  </a:ext>
                </a:extLst>
              </p:cNvPr>
              <p:cNvSpPr>
                <a:spLocks noChangeArrowheads="1"/>
              </p:cNvSpPr>
              <p:nvPr/>
            </p:nvSpPr>
            <p:spPr bwMode="auto">
              <a:xfrm>
                <a:off x="147" y="141"/>
                <a:ext cx="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a:t>s</a:t>
                </a:r>
                <a:endParaRPr lang="en-US" altLang="zh-CN"/>
              </a:p>
            </p:txBody>
          </p:sp>
          <p:sp>
            <p:nvSpPr>
              <p:cNvPr id="48591" name="Rectangle 462">
                <a:extLst>
                  <a:ext uri="{FF2B5EF4-FFF2-40B4-BE49-F238E27FC236}">
                    <a16:creationId xmlns:a16="http://schemas.microsoft.com/office/drawing/2014/main" id="{9F9AFC1B-2944-479D-BD83-F17D7443A61B}"/>
                  </a:ext>
                </a:extLst>
              </p:cNvPr>
              <p:cNvSpPr>
                <a:spLocks noChangeArrowheads="1"/>
              </p:cNvSpPr>
              <p:nvPr/>
            </p:nvSpPr>
            <p:spPr bwMode="auto">
              <a:xfrm>
                <a:off x="0" y="0"/>
                <a:ext cx="11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latin typeface="Symbol" panose="05050102010706020507" pitchFamily="18" charset="2"/>
                  </a:rPr>
                  <a:t>w</a:t>
                </a:r>
                <a:endParaRPr lang="en-US" altLang="zh-CN"/>
              </a:p>
            </p:txBody>
          </p:sp>
        </p:grpSp>
        <p:sp>
          <p:nvSpPr>
            <p:cNvPr id="48362" name="Rectangle 463">
              <a:extLst>
                <a:ext uri="{FF2B5EF4-FFF2-40B4-BE49-F238E27FC236}">
                  <a16:creationId xmlns:a16="http://schemas.microsoft.com/office/drawing/2014/main" id="{F0D0812F-9C83-4C06-8616-EA2B992CE22D}"/>
                </a:ext>
              </a:extLst>
            </p:cNvPr>
            <p:cNvSpPr>
              <a:spLocks noChangeArrowheads="1"/>
            </p:cNvSpPr>
            <p:nvPr/>
          </p:nvSpPr>
          <p:spPr bwMode="auto">
            <a:xfrm>
              <a:off x="923" y="0"/>
              <a:ext cx="163"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500" i="1">
                  <a:latin typeface="Symbol" panose="05050102010706020507" pitchFamily="18" charset="2"/>
                </a:rPr>
                <a:t>w</a:t>
              </a:r>
              <a:endParaRPr lang="en-US" altLang="zh-CN"/>
            </a:p>
          </p:txBody>
        </p:sp>
        <p:grpSp>
          <p:nvGrpSpPr>
            <p:cNvPr id="48363" name="Group 464">
              <a:extLst>
                <a:ext uri="{FF2B5EF4-FFF2-40B4-BE49-F238E27FC236}">
                  <a16:creationId xmlns:a16="http://schemas.microsoft.com/office/drawing/2014/main" id="{841187F8-85C6-418E-9C87-D2203890BCB1}"/>
                </a:ext>
              </a:extLst>
            </p:cNvPr>
            <p:cNvGrpSpPr>
              <a:grpSpLocks/>
            </p:cNvGrpSpPr>
            <p:nvPr/>
          </p:nvGrpSpPr>
          <p:grpSpPr bwMode="auto">
            <a:xfrm>
              <a:off x="231" y="271"/>
              <a:ext cx="3169" cy="2945"/>
              <a:chOff x="0" y="0"/>
              <a:chExt cx="3169" cy="2945"/>
            </a:xfrm>
          </p:grpSpPr>
          <p:sp>
            <p:nvSpPr>
              <p:cNvPr id="48390" name="未知">
                <a:extLst>
                  <a:ext uri="{FF2B5EF4-FFF2-40B4-BE49-F238E27FC236}">
                    <a16:creationId xmlns:a16="http://schemas.microsoft.com/office/drawing/2014/main" id="{6B8DA9C9-A1F4-4BD7-A662-4CD5DCCD0062}"/>
                  </a:ext>
                </a:extLst>
              </p:cNvPr>
              <p:cNvSpPr>
                <a:spLocks/>
              </p:cNvSpPr>
              <p:nvPr/>
            </p:nvSpPr>
            <p:spPr bwMode="auto">
              <a:xfrm>
                <a:off x="0" y="0"/>
                <a:ext cx="909" cy="1588"/>
              </a:xfrm>
              <a:custGeom>
                <a:avLst/>
                <a:gdLst>
                  <a:gd name="T0" fmla="*/ 0 w 909"/>
                  <a:gd name="T1" fmla="*/ 1588 h 1588"/>
                  <a:gd name="T2" fmla="*/ 0 w 909"/>
                  <a:gd name="T3" fmla="*/ 1357 h 1588"/>
                  <a:gd name="T4" fmla="*/ 909 w 909"/>
                  <a:gd name="T5" fmla="*/ 679 h 1588"/>
                  <a:gd name="T6" fmla="*/ 909 w 909"/>
                  <a:gd name="T7" fmla="*/ 0 h 1588"/>
                  <a:gd name="T8" fmla="*/ 0 60000 65536"/>
                  <a:gd name="T9" fmla="*/ 0 60000 65536"/>
                  <a:gd name="T10" fmla="*/ 0 60000 65536"/>
                  <a:gd name="T11" fmla="*/ 0 60000 65536"/>
                  <a:gd name="T12" fmla="*/ 0 w 909"/>
                  <a:gd name="T13" fmla="*/ 0 h 1588"/>
                  <a:gd name="T14" fmla="*/ 909 w 909"/>
                  <a:gd name="T15" fmla="*/ 1588 h 1588"/>
                </a:gdLst>
                <a:ahLst/>
                <a:cxnLst>
                  <a:cxn ang="T8">
                    <a:pos x="T0" y="T1"/>
                  </a:cxn>
                  <a:cxn ang="T9">
                    <a:pos x="T2" y="T3"/>
                  </a:cxn>
                  <a:cxn ang="T10">
                    <a:pos x="T4" y="T5"/>
                  </a:cxn>
                  <a:cxn ang="T11">
                    <a:pos x="T6" y="T7"/>
                  </a:cxn>
                </a:cxnLst>
                <a:rect l="T12" t="T13" r="T14" b="T15"/>
                <a:pathLst>
                  <a:path w="909" h="1588">
                    <a:moveTo>
                      <a:pt x="0" y="1588"/>
                    </a:moveTo>
                    <a:lnTo>
                      <a:pt x="0" y="1357"/>
                    </a:lnTo>
                    <a:lnTo>
                      <a:pt x="909" y="679"/>
                    </a:lnTo>
                    <a:lnTo>
                      <a:pt x="909" y="0"/>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391" name="Line 466">
                <a:extLst>
                  <a:ext uri="{FF2B5EF4-FFF2-40B4-BE49-F238E27FC236}">
                    <a16:creationId xmlns:a16="http://schemas.microsoft.com/office/drawing/2014/main" id="{156D934C-FFC1-4A29-BF63-A43DEA81C856}"/>
                  </a:ext>
                </a:extLst>
              </p:cNvPr>
              <p:cNvSpPr>
                <a:spLocks noChangeShapeType="1"/>
              </p:cNvSpPr>
              <p:nvPr/>
            </p:nvSpPr>
            <p:spPr bwMode="auto">
              <a:xfrm>
                <a:off x="2266" y="2042"/>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2" name="Line 467">
                <a:extLst>
                  <a:ext uri="{FF2B5EF4-FFF2-40B4-BE49-F238E27FC236}">
                    <a16:creationId xmlns:a16="http://schemas.microsoft.com/office/drawing/2014/main" id="{FAB5EC03-24AD-4EE9-A05B-A7C5F57C40B4}"/>
                  </a:ext>
                </a:extLst>
              </p:cNvPr>
              <p:cNvSpPr>
                <a:spLocks noChangeShapeType="1"/>
              </p:cNvSpPr>
              <p:nvPr/>
            </p:nvSpPr>
            <p:spPr bwMode="auto">
              <a:xfrm>
                <a:off x="2279" y="2055"/>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3" name="Line 468">
                <a:extLst>
                  <a:ext uri="{FF2B5EF4-FFF2-40B4-BE49-F238E27FC236}">
                    <a16:creationId xmlns:a16="http://schemas.microsoft.com/office/drawing/2014/main" id="{4F11C5B7-95F1-46C4-98BA-2CC07C08596B}"/>
                  </a:ext>
                </a:extLst>
              </p:cNvPr>
              <p:cNvSpPr>
                <a:spLocks noChangeShapeType="1"/>
              </p:cNvSpPr>
              <p:nvPr/>
            </p:nvSpPr>
            <p:spPr bwMode="auto">
              <a:xfrm>
                <a:off x="2292" y="2068"/>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4" name="Line 469">
                <a:extLst>
                  <a:ext uri="{FF2B5EF4-FFF2-40B4-BE49-F238E27FC236}">
                    <a16:creationId xmlns:a16="http://schemas.microsoft.com/office/drawing/2014/main" id="{AF516212-E3F2-489D-83A3-D05D632FAA8C}"/>
                  </a:ext>
                </a:extLst>
              </p:cNvPr>
              <p:cNvSpPr>
                <a:spLocks noChangeShapeType="1"/>
              </p:cNvSpPr>
              <p:nvPr/>
            </p:nvSpPr>
            <p:spPr bwMode="auto">
              <a:xfrm>
                <a:off x="2305" y="2081"/>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5" name="Line 470">
                <a:extLst>
                  <a:ext uri="{FF2B5EF4-FFF2-40B4-BE49-F238E27FC236}">
                    <a16:creationId xmlns:a16="http://schemas.microsoft.com/office/drawing/2014/main" id="{54DE0565-63CE-49AE-805F-70CA83C21594}"/>
                  </a:ext>
                </a:extLst>
              </p:cNvPr>
              <p:cNvSpPr>
                <a:spLocks noChangeShapeType="1"/>
              </p:cNvSpPr>
              <p:nvPr/>
            </p:nvSpPr>
            <p:spPr bwMode="auto">
              <a:xfrm>
                <a:off x="2318" y="2094"/>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6" name="Line 471">
                <a:extLst>
                  <a:ext uri="{FF2B5EF4-FFF2-40B4-BE49-F238E27FC236}">
                    <a16:creationId xmlns:a16="http://schemas.microsoft.com/office/drawing/2014/main" id="{C3B32839-2C69-47B8-AC80-B149A88E11CA}"/>
                  </a:ext>
                </a:extLst>
              </p:cNvPr>
              <p:cNvSpPr>
                <a:spLocks noChangeShapeType="1"/>
              </p:cNvSpPr>
              <p:nvPr/>
            </p:nvSpPr>
            <p:spPr bwMode="auto">
              <a:xfrm>
                <a:off x="2330" y="2106"/>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7" name="Line 472">
                <a:extLst>
                  <a:ext uri="{FF2B5EF4-FFF2-40B4-BE49-F238E27FC236}">
                    <a16:creationId xmlns:a16="http://schemas.microsoft.com/office/drawing/2014/main" id="{38352699-4458-45B2-AA91-BAAF7867E753}"/>
                  </a:ext>
                </a:extLst>
              </p:cNvPr>
              <p:cNvSpPr>
                <a:spLocks noChangeShapeType="1"/>
              </p:cNvSpPr>
              <p:nvPr/>
            </p:nvSpPr>
            <p:spPr bwMode="auto">
              <a:xfrm>
                <a:off x="2343" y="2119"/>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8" name="Line 473">
                <a:extLst>
                  <a:ext uri="{FF2B5EF4-FFF2-40B4-BE49-F238E27FC236}">
                    <a16:creationId xmlns:a16="http://schemas.microsoft.com/office/drawing/2014/main" id="{27B4E5E5-CB57-4AD5-A359-D802045395B3}"/>
                  </a:ext>
                </a:extLst>
              </p:cNvPr>
              <p:cNvSpPr>
                <a:spLocks noChangeShapeType="1"/>
              </p:cNvSpPr>
              <p:nvPr/>
            </p:nvSpPr>
            <p:spPr bwMode="auto">
              <a:xfrm>
                <a:off x="2356" y="2132"/>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99" name="Line 474">
                <a:extLst>
                  <a:ext uri="{FF2B5EF4-FFF2-40B4-BE49-F238E27FC236}">
                    <a16:creationId xmlns:a16="http://schemas.microsoft.com/office/drawing/2014/main" id="{8AFA2FB9-1402-4D5C-9E46-67F5FE4DC144}"/>
                  </a:ext>
                </a:extLst>
              </p:cNvPr>
              <p:cNvSpPr>
                <a:spLocks noChangeShapeType="1"/>
              </p:cNvSpPr>
              <p:nvPr/>
            </p:nvSpPr>
            <p:spPr bwMode="auto">
              <a:xfrm>
                <a:off x="2369" y="2145"/>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0" name="Line 475">
                <a:extLst>
                  <a:ext uri="{FF2B5EF4-FFF2-40B4-BE49-F238E27FC236}">
                    <a16:creationId xmlns:a16="http://schemas.microsoft.com/office/drawing/2014/main" id="{7F0F0CCE-E589-4D77-BB21-4A88DA00BFBE}"/>
                  </a:ext>
                </a:extLst>
              </p:cNvPr>
              <p:cNvSpPr>
                <a:spLocks noChangeShapeType="1"/>
              </p:cNvSpPr>
              <p:nvPr/>
            </p:nvSpPr>
            <p:spPr bwMode="auto">
              <a:xfrm>
                <a:off x="2382" y="2158"/>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1" name="Line 476">
                <a:extLst>
                  <a:ext uri="{FF2B5EF4-FFF2-40B4-BE49-F238E27FC236}">
                    <a16:creationId xmlns:a16="http://schemas.microsoft.com/office/drawing/2014/main" id="{5399B7A3-7B85-47E2-84B9-861DB387E3E8}"/>
                  </a:ext>
                </a:extLst>
              </p:cNvPr>
              <p:cNvSpPr>
                <a:spLocks noChangeShapeType="1"/>
              </p:cNvSpPr>
              <p:nvPr/>
            </p:nvSpPr>
            <p:spPr bwMode="auto">
              <a:xfrm>
                <a:off x="2394" y="2170"/>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2" name="Line 477">
                <a:extLst>
                  <a:ext uri="{FF2B5EF4-FFF2-40B4-BE49-F238E27FC236}">
                    <a16:creationId xmlns:a16="http://schemas.microsoft.com/office/drawing/2014/main" id="{AC47900D-6467-4F72-A0B9-202D5C9CED6E}"/>
                  </a:ext>
                </a:extLst>
              </p:cNvPr>
              <p:cNvSpPr>
                <a:spLocks noChangeShapeType="1"/>
              </p:cNvSpPr>
              <p:nvPr/>
            </p:nvSpPr>
            <p:spPr bwMode="auto">
              <a:xfrm>
                <a:off x="2407" y="2183"/>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3" name="Line 478">
                <a:extLst>
                  <a:ext uri="{FF2B5EF4-FFF2-40B4-BE49-F238E27FC236}">
                    <a16:creationId xmlns:a16="http://schemas.microsoft.com/office/drawing/2014/main" id="{B28FB837-8FBC-4960-B19D-B655229B1426}"/>
                  </a:ext>
                </a:extLst>
              </p:cNvPr>
              <p:cNvSpPr>
                <a:spLocks noChangeShapeType="1"/>
              </p:cNvSpPr>
              <p:nvPr/>
            </p:nvSpPr>
            <p:spPr bwMode="auto">
              <a:xfrm>
                <a:off x="2420" y="2196"/>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4" name="Line 479">
                <a:extLst>
                  <a:ext uri="{FF2B5EF4-FFF2-40B4-BE49-F238E27FC236}">
                    <a16:creationId xmlns:a16="http://schemas.microsoft.com/office/drawing/2014/main" id="{DAED7418-F936-4D79-95DB-656CF7A3AC16}"/>
                  </a:ext>
                </a:extLst>
              </p:cNvPr>
              <p:cNvSpPr>
                <a:spLocks noChangeShapeType="1"/>
              </p:cNvSpPr>
              <p:nvPr/>
            </p:nvSpPr>
            <p:spPr bwMode="auto">
              <a:xfrm>
                <a:off x="2433" y="2209"/>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5" name="Line 480">
                <a:extLst>
                  <a:ext uri="{FF2B5EF4-FFF2-40B4-BE49-F238E27FC236}">
                    <a16:creationId xmlns:a16="http://schemas.microsoft.com/office/drawing/2014/main" id="{540EB629-9830-4F8E-8C36-8126D654CB9F}"/>
                  </a:ext>
                </a:extLst>
              </p:cNvPr>
              <p:cNvSpPr>
                <a:spLocks noChangeShapeType="1"/>
              </p:cNvSpPr>
              <p:nvPr/>
            </p:nvSpPr>
            <p:spPr bwMode="auto">
              <a:xfrm>
                <a:off x="2446" y="2222"/>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6" name="Line 481">
                <a:extLst>
                  <a:ext uri="{FF2B5EF4-FFF2-40B4-BE49-F238E27FC236}">
                    <a16:creationId xmlns:a16="http://schemas.microsoft.com/office/drawing/2014/main" id="{AEB3D0F0-E84A-4B4E-B42A-DB1C44857ABA}"/>
                  </a:ext>
                </a:extLst>
              </p:cNvPr>
              <p:cNvSpPr>
                <a:spLocks noChangeShapeType="1"/>
              </p:cNvSpPr>
              <p:nvPr/>
            </p:nvSpPr>
            <p:spPr bwMode="auto">
              <a:xfrm>
                <a:off x="2458" y="2234"/>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7" name="Line 482">
                <a:extLst>
                  <a:ext uri="{FF2B5EF4-FFF2-40B4-BE49-F238E27FC236}">
                    <a16:creationId xmlns:a16="http://schemas.microsoft.com/office/drawing/2014/main" id="{07F94E0B-D415-4B04-8B8A-6633C6CDBDBC}"/>
                  </a:ext>
                </a:extLst>
              </p:cNvPr>
              <p:cNvSpPr>
                <a:spLocks noChangeShapeType="1"/>
              </p:cNvSpPr>
              <p:nvPr/>
            </p:nvSpPr>
            <p:spPr bwMode="auto">
              <a:xfrm>
                <a:off x="2471" y="2247"/>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8" name="Line 483">
                <a:extLst>
                  <a:ext uri="{FF2B5EF4-FFF2-40B4-BE49-F238E27FC236}">
                    <a16:creationId xmlns:a16="http://schemas.microsoft.com/office/drawing/2014/main" id="{58DE2366-7C29-4B0F-A7A0-EA40A3E3BE25}"/>
                  </a:ext>
                </a:extLst>
              </p:cNvPr>
              <p:cNvSpPr>
                <a:spLocks noChangeShapeType="1"/>
              </p:cNvSpPr>
              <p:nvPr/>
            </p:nvSpPr>
            <p:spPr bwMode="auto">
              <a:xfrm>
                <a:off x="2484" y="2260"/>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09" name="Line 484">
                <a:extLst>
                  <a:ext uri="{FF2B5EF4-FFF2-40B4-BE49-F238E27FC236}">
                    <a16:creationId xmlns:a16="http://schemas.microsoft.com/office/drawing/2014/main" id="{9CF2C3A1-827B-4218-B784-6EF02A7C487A}"/>
                  </a:ext>
                </a:extLst>
              </p:cNvPr>
              <p:cNvSpPr>
                <a:spLocks noChangeShapeType="1"/>
              </p:cNvSpPr>
              <p:nvPr/>
            </p:nvSpPr>
            <p:spPr bwMode="auto">
              <a:xfrm>
                <a:off x="2497" y="2273"/>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0" name="Line 485">
                <a:extLst>
                  <a:ext uri="{FF2B5EF4-FFF2-40B4-BE49-F238E27FC236}">
                    <a16:creationId xmlns:a16="http://schemas.microsoft.com/office/drawing/2014/main" id="{0356FB04-CBEA-49F0-877B-068A44118974}"/>
                  </a:ext>
                </a:extLst>
              </p:cNvPr>
              <p:cNvSpPr>
                <a:spLocks noChangeShapeType="1"/>
              </p:cNvSpPr>
              <p:nvPr/>
            </p:nvSpPr>
            <p:spPr bwMode="auto">
              <a:xfrm>
                <a:off x="2510" y="2286"/>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1" name="Line 486">
                <a:extLst>
                  <a:ext uri="{FF2B5EF4-FFF2-40B4-BE49-F238E27FC236}">
                    <a16:creationId xmlns:a16="http://schemas.microsoft.com/office/drawing/2014/main" id="{E037BB32-28AB-4B69-87E0-DEE23533A7B2}"/>
                  </a:ext>
                </a:extLst>
              </p:cNvPr>
              <p:cNvSpPr>
                <a:spLocks noChangeShapeType="1"/>
              </p:cNvSpPr>
              <p:nvPr/>
            </p:nvSpPr>
            <p:spPr bwMode="auto">
              <a:xfrm>
                <a:off x="2522" y="2298"/>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2" name="Line 487">
                <a:extLst>
                  <a:ext uri="{FF2B5EF4-FFF2-40B4-BE49-F238E27FC236}">
                    <a16:creationId xmlns:a16="http://schemas.microsoft.com/office/drawing/2014/main" id="{994E3EC3-244C-4CA8-8F22-6939162ADC76}"/>
                  </a:ext>
                </a:extLst>
              </p:cNvPr>
              <p:cNvSpPr>
                <a:spLocks noChangeShapeType="1"/>
              </p:cNvSpPr>
              <p:nvPr/>
            </p:nvSpPr>
            <p:spPr bwMode="auto">
              <a:xfrm>
                <a:off x="2535" y="2311"/>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3" name="Line 488">
                <a:extLst>
                  <a:ext uri="{FF2B5EF4-FFF2-40B4-BE49-F238E27FC236}">
                    <a16:creationId xmlns:a16="http://schemas.microsoft.com/office/drawing/2014/main" id="{9CCE2D9F-AFC5-4854-B602-D0BE45E43660}"/>
                  </a:ext>
                </a:extLst>
              </p:cNvPr>
              <p:cNvSpPr>
                <a:spLocks noChangeShapeType="1"/>
              </p:cNvSpPr>
              <p:nvPr/>
            </p:nvSpPr>
            <p:spPr bwMode="auto">
              <a:xfrm>
                <a:off x="2548" y="2324"/>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4" name="Line 489">
                <a:extLst>
                  <a:ext uri="{FF2B5EF4-FFF2-40B4-BE49-F238E27FC236}">
                    <a16:creationId xmlns:a16="http://schemas.microsoft.com/office/drawing/2014/main" id="{27DB5314-0849-40A5-8AC7-781B0EDD990A}"/>
                  </a:ext>
                </a:extLst>
              </p:cNvPr>
              <p:cNvSpPr>
                <a:spLocks noChangeShapeType="1"/>
              </p:cNvSpPr>
              <p:nvPr/>
            </p:nvSpPr>
            <p:spPr bwMode="auto">
              <a:xfrm>
                <a:off x="2561" y="2337"/>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5" name="Line 490">
                <a:extLst>
                  <a:ext uri="{FF2B5EF4-FFF2-40B4-BE49-F238E27FC236}">
                    <a16:creationId xmlns:a16="http://schemas.microsoft.com/office/drawing/2014/main" id="{8E9FAFDD-D27B-48ED-8EF9-027073ABA9A4}"/>
                  </a:ext>
                </a:extLst>
              </p:cNvPr>
              <p:cNvSpPr>
                <a:spLocks noChangeShapeType="1"/>
              </p:cNvSpPr>
              <p:nvPr/>
            </p:nvSpPr>
            <p:spPr bwMode="auto">
              <a:xfrm>
                <a:off x="2574" y="2350"/>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6" name="Line 491">
                <a:extLst>
                  <a:ext uri="{FF2B5EF4-FFF2-40B4-BE49-F238E27FC236}">
                    <a16:creationId xmlns:a16="http://schemas.microsoft.com/office/drawing/2014/main" id="{E25E4089-F11F-4130-9A43-C9692C78059D}"/>
                  </a:ext>
                </a:extLst>
              </p:cNvPr>
              <p:cNvSpPr>
                <a:spLocks noChangeShapeType="1"/>
              </p:cNvSpPr>
              <p:nvPr/>
            </p:nvSpPr>
            <p:spPr bwMode="auto">
              <a:xfrm>
                <a:off x="2586" y="2362"/>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7" name="Line 492">
                <a:extLst>
                  <a:ext uri="{FF2B5EF4-FFF2-40B4-BE49-F238E27FC236}">
                    <a16:creationId xmlns:a16="http://schemas.microsoft.com/office/drawing/2014/main" id="{3A31F6B3-275B-43ED-AFF9-E6CFA6A90885}"/>
                  </a:ext>
                </a:extLst>
              </p:cNvPr>
              <p:cNvSpPr>
                <a:spLocks noChangeShapeType="1"/>
              </p:cNvSpPr>
              <p:nvPr/>
            </p:nvSpPr>
            <p:spPr bwMode="auto">
              <a:xfrm>
                <a:off x="2599" y="2375"/>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8" name="Line 493">
                <a:extLst>
                  <a:ext uri="{FF2B5EF4-FFF2-40B4-BE49-F238E27FC236}">
                    <a16:creationId xmlns:a16="http://schemas.microsoft.com/office/drawing/2014/main" id="{74772146-20D4-4521-9923-6AD9F9173311}"/>
                  </a:ext>
                </a:extLst>
              </p:cNvPr>
              <p:cNvSpPr>
                <a:spLocks noChangeShapeType="1"/>
              </p:cNvSpPr>
              <p:nvPr/>
            </p:nvSpPr>
            <p:spPr bwMode="auto">
              <a:xfrm>
                <a:off x="2612" y="2388"/>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19" name="Line 494">
                <a:extLst>
                  <a:ext uri="{FF2B5EF4-FFF2-40B4-BE49-F238E27FC236}">
                    <a16:creationId xmlns:a16="http://schemas.microsoft.com/office/drawing/2014/main" id="{5F71F317-DD0E-44CF-A29B-93720F7F4AFD}"/>
                  </a:ext>
                </a:extLst>
              </p:cNvPr>
              <p:cNvSpPr>
                <a:spLocks noChangeShapeType="1"/>
              </p:cNvSpPr>
              <p:nvPr/>
            </p:nvSpPr>
            <p:spPr bwMode="auto">
              <a:xfrm>
                <a:off x="2625" y="2401"/>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0" name="Line 495">
                <a:extLst>
                  <a:ext uri="{FF2B5EF4-FFF2-40B4-BE49-F238E27FC236}">
                    <a16:creationId xmlns:a16="http://schemas.microsoft.com/office/drawing/2014/main" id="{D2CD6DDA-6AE4-44E7-9EC3-802CC5FEC5ED}"/>
                  </a:ext>
                </a:extLst>
              </p:cNvPr>
              <p:cNvSpPr>
                <a:spLocks noChangeShapeType="1"/>
              </p:cNvSpPr>
              <p:nvPr/>
            </p:nvSpPr>
            <p:spPr bwMode="auto">
              <a:xfrm>
                <a:off x="2638" y="2414"/>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1" name="Line 496">
                <a:extLst>
                  <a:ext uri="{FF2B5EF4-FFF2-40B4-BE49-F238E27FC236}">
                    <a16:creationId xmlns:a16="http://schemas.microsoft.com/office/drawing/2014/main" id="{D07DEEEA-BA68-4240-96EC-0567B649AF2A}"/>
                  </a:ext>
                </a:extLst>
              </p:cNvPr>
              <p:cNvSpPr>
                <a:spLocks noChangeShapeType="1"/>
              </p:cNvSpPr>
              <p:nvPr/>
            </p:nvSpPr>
            <p:spPr bwMode="auto">
              <a:xfrm>
                <a:off x="2650" y="2426"/>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2" name="Line 497">
                <a:extLst>
                  <a:ext uri="{FF2B5EF4-FFF2-40B4-BE49-F238E27FC236}">
                    <a16:creationId xmlns:a16="http://schemas.microsoft.com/office/drawing/2014/main" id="{99B5B76F-3F3F-4E20-A274-FAB8305F2B95}"/>
                  </a:ext>
                </a:extLst>
              </p:cNvPr>
              <p:cNvSpPr>
                <a:spLocks noChangeShapeType="1"/>
              </p:cNvSpPr>
              <p:nvPr/>
            </p:nvSpPr>
            <p:spPr bwMode="auto">
              <a:xfrm>
                <a:off x="2663" y="2439"/>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3" name="Line 498">
                <a:extLst>
                  <a:ext uri="{FF2B5EF4-FFF2-40B4-BE49-F238E27FC236}">
                    <a16:creationId xmlns:a16="http://schemas.microsoft.com/office/drawing/2014/main" id="{1A031FEF-3E4E-47D6-AD71-4C85A6658BF9}"/>
                  </a:ext>
                </a:extLst>
              </p:cNvPr>
              <p:cNvSpPr>
                <a:spLocks noChangeShapeType="1"/>
              </p:cNvSpPr>
              <p:nvPr/>
            </p:nvSpPr>
            <p:spPr bwMode="auto">
              <a:xfrm>
                <a:off x="2676" y="2452"/>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4" name="Line 499">
                <a:extLst>
                  <a:ext uri="{FF2B5EF4-FFF2-40B4-BE49-F238E27FC236}">
                    <a16:creationId xmlns:a16="http://schemas.microsoft.com/office/drawing/2014/main" id="{57CCA0D2-D6EA-49A7-BB25-30AF1ABDFB40}"/>
                  </a:ext>
                </a:extLst>
              </p:cNvPr>
              <p:cNvSpPr>
                <a:spLocks noChangeShapeType="1"/>
              </p:cNvSpPr>
              <p:nvPr/>
            </p:nvSpPr>
            <p:spPr bwMode="auto">
              <a:xfrm>
                <a:off x="2689" y="2465"/>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5" name="Line 500">
                <a:extLst>
                  <a:ext uri="{FF2B5EF4-FFF2-40B4-BE49-F238E27FC236}">
                    <a16:creationId xmlns:a16="http://schemas.microsoft.com/office/drawing/2014/main" id="{25C77C2A-623C-4984-9EBA-E795F6D7E633}"/>
                  </a:ext>
                </a:extLst>
              </p:cNvPr>
              <p:cNvSpPr>
                <a:spLocks noChangeShapeType="1"/>
              </p:cNvSpPr>
              <p:nvPr/>
            </p:nvSpPr>
            <p:spPr bwMode="auto">
              <a:xfrm>
                <a:off x="2702" y="2478"/>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6" name="Line 501">
                <a:extLst>
                  <a:ext uri="{FF2B5EF4-FFF2-40B4-BE49-F238E27FC236}">
                    <a16:creationId xmlns:a16="http://schemas.microsoft.com/office/drawing/2014/main" id="{FB01462D-FDFB-489E-87AD-25CBE6288A16}"/>
                  </a:ext>
                </a:extLst>
              </p:cNvPr>
              <p:cNvSpPr>
                <a:spLocks noChangeShapeType="1"/>
              </p:cNvSpPr>
              <p:nvPr/>
            </p:nvSpPr>
            <p:spPr bwMode="auto">
              <a:xfrm>
                <a:off x="2714" y="2490"/>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7" name="Line 502">
                <a:extLst>
                  <a:ext uri="{FF2B5EF4-FFF2-40B4-BE49-F238E27FC236}">
                    <a16:creationId xmlns:a16="http://schemas.microsoft.com/office/drawing/2014/main" id="{EC36431E-E164-438A-957E-EA76DED3F9F7}"/>
                  </a:ext>
                </a:extLst>
              </p:cNvPr>
              <p:cNvSpPr>
                <a:spLocks noChangeShapeType="1"/>
              </p:cNvSpPr>
              <p:nvPr/>
            </p:nvSpPr>
            <p:spPr bwMode="auto">
              <a:xfrm>
                <a:off x="2727" y="2503"/>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8" name="Line 503">
                <a:extLst>
                  <a:ext uri="{FF2B5EF4-FFF2-40B4-BE49-F238E27FC236}">
                    <a16:creationId xmlns:a16="http://schemas.microsoft.com/office/drawing/2014/main" id="{22553075-0DE2-4D35-AA91-69EE77DE437F}"/>
                  </a:ext>
                </a:extLst>
              </p:cNvPr>
              <p:cNvSpPr>
                <a:spLocks noChangeShapeType="1"/>
              </p:cNvSpPr>
              <p:nvPr/>
            </p:nvSpPr>
            <p:spPr bwMode="auto">
              <a:xfrm>
                <a:off x="2740" y="2516"/>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29" name="Line 504">
                <a:extLst>
                  <a:ext uri="{FF2B5EF4-FFF2-40B4-BE49-F238E27FC236}">
                    <a16:creationId xmlns:a16="http://schemas.microsoft.com/office/drawing/2014/main" id="{26E894D4-CE34-490C-9436-328D4975E86D}"/>
                  </a:ext>
                </a:extLst>
              </p:cNvPr>
              <p:cNvSpPr>
                <a:spLocks noChangeShapeType="1"/>
              </p:cNvSpPr>
              <p:nvPr/>
            </p:nvSpPr>
            <p:spPr bwMode="auto">
              <a:xfrm>
                <a:off x="2753" y="2529"/>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0" name="Line 505">
                <a:extLst>
                  <a:ext uri="{FF2B5EF4-FFF2-40B4-BE49-F238E27FC236}">
                    <a16:creationId xmlns:a16="http://schemas.microsoft.com/office/drawing/2014/main" id="{07DDB9CB-9FA4-4557-A311-C01B65426F84}"/>
                  </a:ext>
                </a:extLst>
              </p:cNvPr>
              <p:cNvSpPr>
                <a:spLocks noChangeShapeType="1"/>
              </p:cNvSpPr>
              <p:nvPr/>
            </p:nvSpPr>
            <p:spPr bwMode="auto">
              <a:xfrm>
                <a:off x="2766" y="2542"/>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1" name="Line 506">
                <a:extLst>
                  <a:ext uri="{FF2B5EF4-FFF2-40B4-BE49-F238E27FC236}">
                    <a16:creationId xmlns:a16="http://schemas.microsoft.com/office/drawing/2014/main" id="{DACB22FF-B5FA-4F60-91B6-FDDBD854E32E}"/>
                  </a:ext>
                </a:extLst>
              </p:cNvPr>
              <p:cNvSpPr>
                <a:spLocks noChangeShapeType="1"/>
              </p:cNvSpPr>
              <p:nvPr/>
            </p:nvSpPr>
            <p:spPr bwMode="auto">
              <a:xfrm>
                <a:off x="2779" y="2554"/>
                <a:ext cx="6"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2" name="Line 507">
                <a:extLst>
                  <a:ext uri="{FF2B5EF4-FFF2-40B4-BE49-F238E27FC236}">
                    <a16:creationId xmlns:a16="http://schemas.microsoft.com/office/drawing/2014/main" id="{AD803335-555F-47C4-96DC-3A2A6DF9E4F9}"/>
                  </a:ext>
                </a:extLst>
              </p:cNvPr>
              <p:cNvSpPr>
                <a:spLocks noChangeShapeType="1"/>
              </p:cNvSpPr>
              <p:nvPr/>
            </p:nvSpPr>
            <p:spPr bwMode="auto">
              <a:xfrm>
                <a:off x="2791" y="2567"/>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3" name="Line 508">
                <a:extLst>
                  <a:ext uri="{FF2B5EF4-FFF2-40B4-BE49-F238E27FC236}">
                    <a16:creationId xmlns:a16="http://schemas.microsoft.com/office/drawing/2014/main" id="{FD6A49BC-0AA5-4800-BF2E-84240D406FB5}"/>
                  </a:ext>
                </a:extLst>
              </p:cNvPr>
              <p:cNvSpPr>
                <a:spLocks noChangeShapeType="1"/>
              </p:cNvSpPr>
              <p:nvPr/>
            </p:nvSpPr>
            <p:spPr bwMode="auto">
              <a:xfrm>
                <a:off x="2804" y="2580"/>
                <a:ext cx="7"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4" name="Line 509">
                <a:extLst>
                  <a:ext uri="{FF2B5EF4-FFF2-40B4-BE49-F238E27FC236}">
                    <a16:creationId xmlns:a16="http://schemas.microsoft.com/office/drawing/2014/main" id="{2F29C61B-8A68-416F-80D4-7EF6552D328E}"/>
                  </a:ext>
                </a:extLst>
              </p:cNvPr>
              <p:cNvSpPr>
                <a:spLocks noChangeShapeType="1"/>
              </p:cNvSpPr>
              <p:nvPr/>
            </p:nvSpPr>
            <p:spPr bwMode="auto">
              <a:xfrm>
                <a:off x="2817" y="2593"/>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5" name="Line 510">
                <a:extLst>
                  <a:ext uri="{FF2B5EF4-FFF2-40B4-BE49-F238E27FC236}">
                    <a16:creationId xmlns:a16="http://schemas.microsoft.com/office/drawing/2014/main" id="{D0611975-88EE-4FBD-A35B-907674CCB26E}"/>
                  </a:ext>
                </a:extLst>
              </p:cNvPr>
              <p:cNvSpPr>
                <a:spLocks noChangeShapeType="1"/>
              </p:cNvSpPr>
              <p:nvPr/>
            </p:nvSpPr>
            <p:spPr bwMode="auto">
              <a:xfrm>
                <a:off x="2830" y="2606"/>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6" name="Line 511">
                <a:extLst>
                  <a:ext uri="{FF2B5EF4-FFF2-40B4-BE49-F238E27FC236}">
                    <a16:creationId xmlns:a16="http://schemas.microsoft.com/office/drawing/2014/main" id="{FF1DC0CD-DE5D-4BE7-AA9C-07D9481A83B3}"/>
                  </a:ext>
                </a:extLst>
              </p:cNvPr>
              <p:cNvSpPr>
                <a:spLocks noChangeShapeType="1"/>
              </p:cNvSpPr>
              <p:nvPr/>
            </p:nvSpPr>
            <p:spPr bwMode="auto">
              <a:xfrm>
                <a:off x="2843" y="2618"/>
                <a:ext cx="6"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7" name="Line 512">
                <a:extLst>
                  <a:ext uri="{FF2B5EF4-FFF2-40B4-BE49-F238E27FC236}">
                    <a16:creationId xmlns:a16="http://schemas.microsoft.com/office/drawing/2014/main" id="{1C4853D9-5D5E-4701-96A9-AB41A84406D7}"/>
                  </a:ext>
                </a:extLst>
              </p:cNvPr>
              <p:cNvSpPr>
                <a:spLocks noChangeShapeType="1"/>
              </p:cNvSpPr>
              <p:nvPr/>
            </p:nvSpPr>
            <p:spPr bwMode="auto">
              <a:xfrm>
                <a:off x="2855" y="2631"/>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8" name="Line 513">
                <a:extLst>
                  <a:ext uri="{FF2B5EF4-FFF2-40B4-BE49-F238E27FC236}">
                    <a16:creationId xmlns:a16="http://schemas.microsoft.com/office/drawing/2014/main" id="{E25541D8-B020-4F25-8726-938FC261240A}"/>
                  </a:ext>
                </a:extLst>
              </p:cNvPr>
              <p:cNvSpPr>
                <a:spLocks noChangeShapeType="1"/>
              </p:cNvSpPr>
              <p:nvPr/>
            </p:nvSpPr>
            <p:spPr bwMode="auto">
              <a:xfrm>
                <a:off x="2868" y="2644"/>
                <a:ext cx="7"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9" name="Line 514">
                <a:extLst>
                  <a:ext uri="{FF2B5EF4-FFF2-40B4-BE49-F238E27FC236}">
                    <a16:creationId xmlns:a16="http://schemas.microsoft.com/office/drawing/2014/main" id="{D10BE04A-E724-4D2D-A0BD-86B00A23A443}"/>
                  </a:ext>
                </a:extLst>
              </p:cNvPr>
              <p:cNvSpPr>
                <a:spLocks noChangeShapeType="1"/>
              </p:cNvSpPr>
              <p:nvPr/>
            </p:nvSpPr>
            <p:spPr bwMode="auto">
              <a:xfrm>
                <a:off x="2881" y="2657"/>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0" name="Line 515">
                <a:extLst>
                  <a:ext uri="{FF2B5EF4-FFF2-40B4-BE49-F238E27FC236}">
                    <a16:creationId xmlns:a16="http://schemas.microsoft.com/office/drawing/2014/main" id="{16786E37-7122-4DE2-A5ED-995327E89BDE}"/>
                  </a:ext>
                </a:extLst>
              </p:cNvPr>
              <p:cNvSpPr>
                <a:spLocks noChangeShapeType="1"/>
              </p:cNvSpPr>
              <p:nvPr/>
            </p:nvSpPr>
            <p:spPr bwMode="auto">
              <a:xfrm>
                <a:off x="2894" y="2670"/>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1" name="Line 516">
                <a:extLst>
                  <a:ext uri="{FF2B5EF4-FFF2-40B4-BE49-F238E27FC236}">
                    <a16:creationId xmlns:a16="http://schemas.microsoft.com/office/drawing/2014/main" id="{8D82F522-8356-4613-983E-BB29995696F4}"/>
                  </a:ext>
                </a:extLst>
              </p:cNvPr>
              <p:cNvSpPr>
                <a:spLocks noChangeShapeType="1"/>
              </p:cNvSpPr>
              <p:nvPr/>
            </p:nvSpPr>
            <p:spPr bwMode="auto">
              <a:xfrm>
                <a:off x="2907" y="2683"/>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2" name="Line 517">
                <a:extLst>
                  <a:ext uri="{FF2B5EF4-FFF2-40B4-BE49-F238E27FC236}">
                    <a16:creationId xmlns:a16="http://schemas.microsoft.com/office/drawing/2014/main" id="{27C5360B-2922-4267-8FEA-82F978A5B7E4}"/>
                  </a:ext>
                </a:extLst>
              </p:cNvPr>
              <p:cNvSpPr>
                <a:spLocks noChangeShapeType="1"/>
              </p:cNvSpPr>
              <p:nvPr/>
            </p:nvSpPr>
            <p:spPr bwMode="auto">
              <a:xfrm>
                <a:off x="2919" y="2695"/>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3" name="Line 518">
                <a:extLst>
                  <a:ext uri="{FF2B5EF4-FFF2-40B4-BE49-F238E27FC236}">
                    <a16:creationId xmlns:a16="http://schemas.microsoft.com/office/drawing/2014/main" id="{8E9E23DA-5E54-444D-8D9A-94F73A390CE7}"/>
                  </a:ext>
                </a:extLst>
              </p:cNvPr>
              <p:cNvSpPr>
                <a:spLocks noChangeShapeType="1"/>
              </p:cNvSpPr>
              <p:nvPr/>
            </p:nvSpPr>
            <p:spPr bwMode="auto">
              <a:xfrm>
                <a:off x="2932" y="2708"/>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4" name="Line 519">
                <a:extLst>
                  <a:ext uri="{FF2B5EF4-FFF2-40B4-BE49-F238E27FC236}">
                    <a16:creationId xmlns:a16="http://schemas.microsoft.com/office/drawing/2014/main" id="{53D128A9-3DC1-4EA6-AF37-799232233FC7}"/>
                  </a:ext>
                </a:extLst>
              </p:cNvPr>
              <p:cNvSpPr>
                <a:spLocks noChangeShapeType="1"/>
              </p:cNvSpPr>
              <p:nvPr/>
            </p:nvSpPr>
            <p:spPr bwMode="auto">
              <a:xfrm>
                <a:off x="2945" y="2721"/>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5" name="Line 520">
                <a:extLst>
                  <a:ext uri="{FF2B5EF4-FFF2-40B4-BE49-F238E27FC236}">
                    <a16:creationId xmlns:a16="http://schemas.microsoft.com/office/drawing/2014/main" id="{A876D56B-FF2D-4532-944D-EFDFD21CFCF4}"/>
                  </a:ext>
                </a:extLst>
              </p:cNvPr>
              <p:cNvSpPr>
                <a:spLocks noChangeShapeType="1"/>
              </p:cNvSpPr>
              <p:nvPr/>
            </p:nvSpPr>
            <p:spPr bwMode="auto">
              <a:xfrm>
                <a:off x="2958" y="2734"/>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6" name="Line 521">
                <a:extLst>
                  <a:ext uri="{FF2B5EF4-FFF2-40B4-BE49-F238E27FC236}">
                    <a16:creationId xmlns:a16="http://schemas.microsoft.com/office/drawing/2014/main" id="{AEA42973-5D79-4AF9-8611-BA0610C4BC3E}"/>
                  </a:ext>
                </a:extLst>
              </p:cNvPr>
              <p:cNvSpPr>
                <a:spLocks noChangeShapeType="1"/>
              </p:cNvSpPr>
              <p:nvPr/>
            </p:nvSpPr>
            <p:spPr bwMode="auto">
              <a:xfrm>
                <a:off x="2971" y="2747"/>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7" name="Line 522">
                <a:extLst>
                  <a:ext uri="{FF2B5EF4-FFF2-40B4-BE49-F238E27FC236}">
                    <a16:creationId xmlns:a16="http://schemas.microsoft.com/office/drawing/2014/main" id="{D2FB8CC0-93A6-47BE-8F40-00B605963E24}"/>
                  </a:ext>
                </a:extLst>
              </p:cNvPr>
              <p:cNvSpPr>
                <a:spLocks noChangeShapeType="1"/>
              </p:cNvSpPr>
              <p:nvPr/>
            </p:nvSpPr>
            <p:spPr bwMode="auto">
              <a:xfrm>
                <a:off x="2983" y="2759"/>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8" name="Line 523">
                <a:extLst>
                  <a:ext uri="{FF2B5EF4-FFF2-40B4-BE49-F238E27FC236}">
                    <a16:creationId xmlns:a16="http://schemas.microsoft.com/office/drawing/2014/main" id="{E8C999DE-0BA6-4556-8742-D7D4E751F475}"/>
                  </a:ext>
                </a:extLst>
              </p:cNvPr>
              <p:cNvSpPr>
                <a:spLocks noChangeShapeType="1"/>
              </p:cNvSpPr>
              <p:nvPr/>
            </p:nvSpPr>
            <p:spPr bwMode="auto">
              <a:xfrm>
                <a:off x="2996" y="2772"/>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49" name="Line 524">
                <a:extLst>
                  <a:ext uri="{FF2B5EF4-FFF2-40B4-BE49-F238E27FC236}">
                    <a16:creationId xmlns:a16="http://schemas.microsoft.com/office/drawing/2014/main" id="{E72E3C11-BBD3-40EA-B629-FC2F4954B66F}"/>
                  </a:ext>
                </a:extLst>
              </p:cNvPr>
              <p:cNvSpPr>
                <a:spLocks noChangeShapeType="1"/>
              </p:cNvSpPr>
              <p:nvPr/>
            </p:nvSpPr>
            <p:spPr bwMode="auto">
              <a:xfrm>
                <a:off x="3009" y="2785"/>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0" name="Line 525">
                <a:extLst>
                  <a:ext uri="{FF2B5EF4-FFF2-40B4-BE49-F238E27FC236}">
                    <a16:creationId xmlns:a16="http://schemas.microsoft.com/office/drawing/2014/main" id="{F64D9F0F-D25C-4300-B141-3F0E87286D94}"/>
                  </a:ext>
                </a:extLst>
              </p:cNvPr>
              <p:cNvSpPr>
                <a:spLocks noChangeShapeType="1"/>
              </p:cNvSpPr>
              <p:nvPr/>
            </p:nvSpPr>
            <p:spPr bwMode="auto">
              <a:xfrm>
                <a:off x="3022" y="2798"/>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1" name="Line 526">
                <a:extLst>
                  <a:ext uri="{FF2B5EF4-FFF2-40B4-BE49-F238E27FC236}">
                    <a16:creationId xmlns:a16="http://schemas.microsoft.com/office/drawing/2014/main" id="{3F02F615-0C66-4772-A082-14A47C75D74B}"/>
                  </a:ext>
                </a:extLst>
              </p:cNvPr>
              <p:cNvSpPr>
                <a:spLocks noChangeShapeType="1"/>
              </p:cNvSpPr>
              <p:nvPr/>
            </p:nvSpPr>
            <p:spPr bwMode="auto">
              <a:xfrm>
                <a:off x="3035" y="2811"/>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2" name="Line 527">
                <a:extLst>
                  <a:ext uri="{FF2B5EF4-FFF2-40B4-BE49-F238E27FC236}">
                    <a16:creationId xmlns:a16="http://schemas.microsoft.com/office/drawing/2014/main" id="{7B309510-93B4-49CD-B102-B44E06E51A63}"/>
                  </a:ext>
                </a:extLst>
              </p:cNvPr>
              <p:cNvSpPr>
                <a:spLocks noChangeShapeType="1"/>
              </p:cNvSpPr>
              <p:nvPr/>
            </p:nvSpPr>
            <p:spPr bwMode="auto">
              <a:xfrm>
                <a:off x="3047" y="2823"/>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3" name="Line 528">
                <a:extLst>
                  <a:ext uri="{FF2B5EF4-FFF2-40B4-BE49-F238E27FC236}">
                    <a16:creationId xmlns:a16="http://schemas.microsoft.com/office/drawing/2014/main" id="{F59CDF69-8EF9-48F7-A284-6CF0433D010F}"/>
                  </a:ext>
                </a:extLst>
              </p:cNvPr>
              <p:cNvSpPr>
                <a:spLocks noChangeShapeType="1"/>
              </p:cNvSpPr>
              <p:nvPr/>
            </p:nvSpPr>
            <p:spPr bwMode="auto">
              <a:xfrm>
                <a:off x="3060" y="2836"/>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4" name="Line 529">
                <a:extLst>
                  <a:ext uri="{FF2B5EF4-FFF2-40B4-BE49-F238E27FC236}">
                    <a16:creationId xmlns:a16="http://schemas.microsoft.com/office/drawing/2014/main" id="{496F2B5B-C80E-4139-BB3E-20E5B3DD7BF0}"/>
                  </a:ext>
                </a:extLst>
              </p:cNvPr>
              <p:cNvSpPr>
                <a:spLocks noChangeShapeType="1"/>
              </p:cNvSpPr>
              <p:nvPr/>
            </p:nvSpPr>
            <p:spPr bwMode="auto">
              <a:xfrm>
                <a:off x="3073" y="2849"/>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5" name="Line 530">
                <a:extLst>
                  <a:ext uri="{FF2B5EF4-FFF2-40B4-BE49-F238E27FC236}">
                    <a16:creationId xmlns:a16="http://schemas.microsoft.com/office/drawing/2014/main" id="{85BBFFC6-FF0D-4E51-9248-F2D9294F6B75}"/>
                  </a:ext>
                </a:extLst>
              </p:cNvPr>
              <p:cNvSpPr>
                <a:spLocks noChangeShapeType="1"/>
              </p:cNvSpPr>
              <p:nvPr/>
            </p:nvSpPr>
            <p:spPr bwMode="auto">
              <a:xfrm>
                <a:off x="3086" y="2862"/>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6" name="Line 531">
                <a:extLst>
                  <a:ext uri="{FF2B5EF4-FFF2-40B4-BE49-F238E27FC236}">
                    <a16:creationId xmlns:a16="http://schemas.microsoft.com/office/drawing/2014/main" id="{010606A6-498B-411C-B201-E1CF8D36C321}"/>
                  </a:ext>
                </a:extLst>
              </p:cNvPr>
              <p:cNvSpPr>
                <a:spLocks noChangeShapeType="1"/>
              </p:cNvSpPr>
              <p:nvPr/>
            </p:nvSpPr>
            <p:spPr bwMode="auto">
              <a:xfrm>
                <a:off x="3099" y="2875"/>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7" name="Line 532">
                <a:extLst>
                  <a:ext uri="{FF2B5EF4-FFF2-40B4-BE49-F238E27FC236}">
                    <a16:creationId xmlns:a16="http://schemas.microsoft.com/office/drawing/2014/main" id="{1FEE2C20-D87A-4D0B-8DF3-FC7AFA27386C}"/>
                  </a:ext>
                </a:extLst>
              </p:cNvPr>
              <p:cNvSpPr>
                <a:spLocks noChangeShapeType="1"/>
              </p:cNvSpPr>
              <p:nvPr/>
            </p:nvSpPr>
            <p:spPr bwMode="auto">
              <a:xfrm>
                <a:off x="3111" y="2887"/>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8" name="Line 533">
                <a:extLst>
                  <a:ext uri="{FF2B5EF4-FFF2-40B4-BE49-F238E27FC236}">
                    <a16:creationId xmlns:a16="http://schemas.microsoft.com/office/drawing/2014/main" id="{900AF803-99B7-43D4-8D1C-B9088E3583D4}"/>
                  </a:ext>
                </a:extLst>
              </p:cNvPr>
              <p:cNvSpPr>
                <a:spLocks noChangeShapeType="1"/>
              </p:cNvSpPr>
              <p:nvPr/>
            </p:nvSpPr>
            <p:spPr bwMode="auto">
              <a:xfrm>
                <a:off x="3124" y="2900"/>
                <a:ext cx="7"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59" name="Line 534">
                <a:extLst>
                  <a:ext uri="{FF2B5EF4-FFF2-40B4-BE49-F238E27FC236}">
                    <a16:creationId xmlns:a16="http://schemas.microsoft.com/office/drawing/2014/main" id="{F1C5C9F6-CCE9-4ADF-98CA-E7740CC0317D}"/>
                  </a:ext>
                </a:extLst>
              </p:cNvPr>
              <p:cNvSpPr>
                <a:spLocks noChangeShapeType="1"/>
              </p:cNvSpPr>
              <p:nvPr/>
            </p:nvSpPr>
            <p:spPr bwMode="auto">
              <a:xfrm>
                <a:off x="3137" y="2913"/>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0" name="Line 535">
                <a:extLst>
                  <a:ext uri="{FF2B5EF4-FFF2-40B4-BE49-F238E27FC236}">
                    <a16:creationId xmlns:a16="http://schemas.microsoft.com/office/drawing/2014/main" id="{D77F1A55-DC96-4200-A04A-0380D799CA8A}"/>
                  </a:ext>
                </a:extLst>
              </p:cNvPr>
              <p:cNvSpPr>
                <a:spLocks noChangeShapeType="1"/>
              </p:cNvSpPr>
              <p:nvPr/>
            </p:nvSpPr>
            <p:spPr bwMode="auto">
              <a:xfrm>
                <a:off x="3150" y="2926"/>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1" name="Line 536">
                <a:extLst>
                  <a:ext uri="{FF2B5EF4-FFF2-40B4-BE49-F238E27FC236}">
                    <a16:creationId xmlns:a16="http://schemas.microsoft.com/office/drawing/2014/main" id="{440C95D2-8817-4547-BBCD-4A178DEF6386}"/>
                  </a:ext>
                </a:extLst>
              </p:cNvPr>
              <p:cNvSpPr>
                <a:spLocks noChangeShapeType="1"/>
              </p:cNvSpPr>
              <p:nvPr/>
            </p:nvSpPr>
            <p:spPr bwMode="auto">
              <a:xfrm>
                <a:off x="3163" y="2939"/>
                <a:ext cx="6"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2" name="Line 537">
                <a:extLst>
                  <a:ext uri="{FF2B5EF4-FFF2-40B4-BE49-F238E27FC236}">
                    <a16:creationId xmlns:a16="http://schemas.microsoft.com/office/drawing/2014/main" id="{0FFEB6E8-D89B-4CCA-88A3-E1177784D584}"/>
                  </a:ext>
                </a:extLst>
              </p:cNvPr>
              <p:cNvSpPr>
                <a:spLocks noChangeShapeType="1"/>
              </p:cNvSpPr>
              <p:nvPr/>
            </p:nvSpPr>
            <p:spPr bwMode="auto">
              <a:xfrm>
                <a:off x="454"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3" name="Line 538">
                <a:extLst>
                  <a:ext uri="{FF2B5EF4-FFF2-40B4-BE49-F238E27FC236}">
                    <a16:creationId xmlns:a16="http://schemas.microsoft.com/office/drawing/2014/main" id="{A645F0D3-34E5-43DE-910D-C33DCC512925}"/>
                  </a:ext>
                </a:extLst>
              </p:cNvPr>
              <p:cNvSpPr>
                <a:spLocks noChangeShapeType="1"/>
              </p:cNvSpPr>
              <p:nvPr/>
            </p:nvSpPr>
            <p:spPr bwMode="auto">
              <a:xfrm>
                <a:off x="480"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4" name="Line 539">
                <a:extLst>
                  <a:ext uri="{FF2B5EF4-FFF2-40B4-BE49-F238E27FC236}">
                    <a16:creationId xmlns:a16="http://schemas.microsoft.com/office/drawing/2014/main" id="{815B77E7-9638-4211-8FB2-F0B015C6A705}"/>
                  </a:ext>
                </a:extLst>
              </p:cNvPr>
              <p:cNvSpPr>
                <a:spLocks noChangeShapeType="1"/>
              </p:cNvSpPr>
              <p:nvPr/>
            </p:nvSpPr>
            <p:spPr bwMode="auto">
              <a:xfrm>
                <a:off x="506"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5" name="Line 540">
                <a:extLst>
                  <a:ext uri="{FF2B5EF4-FFF2-40B4-BE49-F238E27FC236}">
                    <a16:creationId xmlns:a16="http://schemas.microsoft.com/office/drawing/2014/main" id="{6703FA01-A544-4FD8-A73D-0D97E3E2ED0F}"/>
                  </a:ext>
                </a:extLst>
              </p:cNvPr>
              <p:cNvSpPr>
                <a:spLocks noChangeShapeType="1"/>
              </p:cNvSpPr>
              <p:nvPr/>
            </p:nvSpPr>
            <p:spPr bwMode="auto">
              <a:xfrm>
                <a:off x="531"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6" name="Line 541">
                <a:extLst>
                  <a:ext uri="{FF2B5EF4-FFF2-40B4-BE49-F238E27FC236}">
                    <a16:creationId xmlns:a16="http://schemas.microsoft.com/office/drawing/2014/main" id="{831A12AB-69DA-4065-95A7-BA0B08EAAB51}"/>
                  </a:ext>
                </a:extLst>
              </p:cNvPr>
              <p:cNvSpPr>
                <a:spLocks noChangeShapeType="1"/>
              </p:cNvSpPr>
              <p:nvPr/>
            </p:nvSpPr>
            <p:spPr bwMode="auto">
              <a:xfrm>
                <a:off x="557"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7" name="Line 542">
                <a:extLst>
                  <a:ext uri="{FF2B5EF4-FFF2-40B4-BE49-F238E27FC236}">
                    <a16:creationId xmlns:a16="http://schemas.microsoft.com/office/drawing/2014/main" id="{E656F922-DD8D-4375-AF0B-BF3E9DF37CE9}"/>
                  </a:ext>
                </a:extLst>
              </p:cNvPr>
              <p:cNvSpPr>
                <a:spLocks noChangeShapeType="1"/>
              </p:cNvSpPr>
              <p:nvPr/>
            </p:nvSpPr>
            <p:spPr bwMode="auto">
              <a:xfrm>
                <a:off x="583"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8" name="Line 543">
                <a:extLst>
                  <a:ext uri="{FF2B5EF4-FFF2-40B4-BE49-F238E27FC236}">
                    <a16:creationId xmlns:a16="http://schemas.microsoft.com/office/drawing/2014/main" id="{179C160D-EF6C-475D-BBBB-CD8C160198ED}"/>
                  </a:ext>
                </a:extLst>
              </p:cNvPr>
              <p:cNvSpPr>
                <a:spLocks noChangeShapeType="1"/>
              </p:cNvSpPr>
              <p:nvPr/>
            </p:nvSpPr>
            <p:spPr bwMode="auto">
              <a:xfrm>
                <a:off x="608"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69" name="Line 544">
                <a:extLst>
                  <a:ext uri="{FF2B5EF4-FFF2-40B4-BE49-F238E27FC236}">
                    <a16:creationId xmlns:a16="http://schemas.microsoft.com/office/drawing/2014/main" id="{1FC82F25-7CD3-4352-833E-48CA9AC70F0B}"/>
                  </a:ext>
                </a:extLst>
              </p:cNvPr>
              <p:cNvSpPr>
                <a:spLocks noChangeShapeType="1"/>
              </p:cNvSpPr>
              <p:nvPr/>
            </p:nvSpPr>
            <p:spPr bwMode="auto">
              <a:xfrm>
                <a:off x="634"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0" name="Line 545">
                <a:extLst>
                  <a:ext uri="{FF2B5EF4-FFF2-40B4-BE49-F238E27FC236}">
                    <a16:creationId xmlns:a16="http://schemas.microsoft.com/office/drawing/2014/main" id="{676011F2-4976-45D9-A6D4-2249F9F10054}"/>
                  </a:ext>
                </a:extLst>
              </p:cNvPr>
              <p:cNvSpPr>
                <a:spLocks noChangeShapeType="1"/>
              </p:cNvSpPr>
              <p:nvPr/>
            </p:nvSpPr>
            <p:spPr bwMode="auto">
              <a:xfrm>
                <a:off x="659"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1" name="Line 546">
                <a:extLst>
                  <a:ext uri="{FF2B5EF4-FFF2-40B4-BE49-F238E27FC236}">
                    <a16:creationId xmlns:a16="http://schemas.microsoft.com/office/drawing/2014/main" id="{2F838069-E3D1-4718-9DBE-0FC0BAB4AC09}"/>
                  </a:ext>
                </a:extLst>
              </p:cNvPr>
              <p:cNvSpPr>
                <a:spLocks noChangeShapeType="1"/>
              </p:cNvSpPr>
              <p:nvPr/>
            </p:nvSpPr>
            <p:spPr bwMode="auto">
              <a:xfrm>
                <a:off x="685"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2" name="Line 547">
                <a:extLst>
                  <a:ext uri="{FF2B5EF4-FFF2-40B4-BE49-F238E27FC236}">
                    <a16:creationId xmlns:a16="http://schemas.microsoft.com/office/drawing/2014/main" id="{2FC4C794-5ED4-42CB-AB2A-4888208774A6}"/>
                  </a:ext>
                </a:extLst>
              </p:cNvPr>
              <p:cNvSpPr>
                <a:spLocks noChangeShapeType="1"/>
              </p:cNvSpPr>
              <p:nvPr/>
            </p:nvSpPr>
            <p:spPr bwMode="auto">
              <a:xfrm>
                <a:off x="711"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3" name="Line 548">
                <a:extLst>
                  <a:ext uri="{FF2B5EF4-FFF2-40B4-BE49-F238E27FC236}">
                    <a16:creationId xmlns:a16="http://schemas.microsoft.com/office/drawing/2014/main" id="{CAB501E4-4077-45D4-A83E-D13765F5C1F9}"/>
                  </a:ext>
                </a:extLst>
              </p:cNvPr>
              <p:cNvSpPr>
                <a:spLocks noChangeShapeType="1"/>
              </p:cNvSpPr>
              <p:nvPr/>
            </p:nvSpPr>
            <p:spPr bwMode="auto">
              <a:xfrm>
                <a:off x="736"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4" name="Line 549">
                <a:extLst>
                  <a:ext uri="{FF2B5EF4-FFF2-40B4-BE49-F238E27FC236}">
                    <a16:creationId xmlns:a16="http://schemas.microsoft.com/office/drawing/2014/main" id="{F2277D10-7228-4080-9D63-F428818395DF}"/>
                  </a:ext>
                </a:extLst>
              </p:cNvPr>
              <p:cNvSpPr>
                <a:spLocks noChangeShapeType="1"/>
              </p:cNvSpPr>
              <p:nvPr/>
            </p:nvSpPr>
            <p:spPr bwMode="auto">
              <a:xfrm>
                <a:off x="762"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5" name="Line 550">
                <a:extLst>
                  <a:ext uri="{FF2B5EF4-FFF2-40B4-BE49-F238E27FC236}">
                    <a16:creationId xmlns:a16="http://schemas.microsoft.com/office/drawing/2014/main" id="{A68AA7DE-B8BC-472E-9D56-652C22EA2DDF}"/>
                  </a:ext>
                </a:extLst>
              </p:cNvPr>
              <p:cNvSpPr>
                <a:spLocks noChangeShapeType="1"/>
              </p:cNvSpPr>
              <p:nvPr/>
            </p:nvSpPr>
            <p:spPr bwMode="auto">
              <a:xfrm>
                <a:off x="787"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6" name="Line 551">
                <a:extLst>
                  <a:ext uri="{FF2B5EF4-FFF2-40B4-BE49-F238E27FC236}">
                    <a16:creationId xmlns:a16="http://schemas.microsoft.com/office/drawing/2014/main" id="{95812B43-7CA1-42A1-AB8B-80DBC99FA996}"/>
                  </a:ext>
                </a:extLst>
              </p:cNvPr>
              <p:cNvSpPr>
                <a:spLocks noChangeShapeType="1"/>
              </p:cNvSpPr>
              <p:nvPr/>
            </p:nvSpPr>
            <p:spPr bwMode="auto">
              <a:xfrm>
                <a:off x="813"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7" name="Line 552">
                <a:extLst>
                  <a:ext uri="{FF2B5EF4-FFF2-40B4-BE49-F238E27FC236}">
                    <a16:creationId xmlns:a16="http://schemas.microsoft.com/office/drawing/2014/main" id="{3C818E7E-6EA6-4BBC-826E-D6443F5FDBB1}"/>
                  </a:ext>
                </a:extLst>
              </p:cNvPr>
              <p:cNvSpPr>
                <a:spLocks noChangeShapeType="1"/>
              </p:cNvSpPr>
              <p:nvPr/>
            </p:nvSpPr>
            <p:spPr bwMode="auto">
              <a:xfrm>
                <a:off x="839"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8" name="Line 553">
                <a:extLst>
                  <a:ext uri="{FF2B5EF4-FFF2-40B4-BE49-F238E27FC236}">
                    <a16:creationId xmlns:a16="http://schemas.microsoft.com/office/drawing/2014/main" id="{7759B9AF-74F8-4890-96D7-54B7A9FE8599}"/>
                  </a:ext>
                </a:extLst>
              </p:cNvPr>
              <p:cNvSpPr>
                <a:spLocks noChangeShapeType="1"/>
              </p:cNvSpPr>
              <p:nvPr/>
            </p:nvSpPr>
            <p:spPr bwMode="auto">
              <a:xfrm>
                <a:off x="864"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79" name="Line 554">
                <a:extLst>
                  <a:ext uri="{FF2B5EF4-FFF2-40B4-BE49-F238E27FC236}">
                    <a16:creationId xmlns:a16="http://schemas.microsoft.com/office/drawing/2014/main" id="{6C2690F4-D67F-47D2-A4B2-07C8EDC047EB}"/>
                  </a:ext>
                </a:extLst>
              </p:cNvPr>
              <p:cNvSpPr>
                <a:spLocks noChangeShapeType="1"/>
              </p:cNvSpPr>
              <p:nvPr/>
            </p:nvSpPr>
            <p:spPr bwMode="auto">
              <a:xfrm>
                <a:off x="890"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0" name="Line 555">
                <a:extLst>
                  <a:ext uri="{FF2B5EF4-FFF2-40B4-BE49-F238E27FC236}">
                    <a16:creationId xmlns:a16="http://schemas.microsoft.com/office/drawing/2014/main" id="{CE305C12-99FC-4E58-9922-79BC49385259}"/>
                  </a:ext>
                </a:extLst>
              </p:cNvPr>
              <p:cNvSpPr>
                <a:spLocks noChangeShapeType="1"/>
              </p:cNvSpPr>
              <p:nvPr/>
            </p:nvSpPr>
            <p:spPr bwMode="auto">
              <a:xfrm>
                <a:off x="915"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1" name="Line 556">
                <a:extLst>
                  <a:ext uri="{FF2B5EF4-FFF2-40B4-BE49-F238E27FC236}">
                    <a16:creationId xmlns:a16="http://schemas.microsoft.com/office/drawing/2014/main" id="{7F915FDB-20C9-4A3F-BA4D-DEDF61F13241}"/>
                  </a:ext>
                </a:extLst>
              </p:cNvPr>
              <p:cNvSpPr>
                <a:spLocks noChangeShapeType="1"/>
              </p:cNvSpPr>
              <p:nvPr/>
            </p:nvSpPr>
            <p:spPr bwMode="auto">
              <a:xfrm>
                <a:off x="941"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2" name="Line 557">
                <a:extLst>
                  <a:ext uri="{FF2B5EF4-FFF2-40B4-BE49-F238E27FC236}">
                    <a16:creationId xmlns:a16="http://schemas.microsoft.com/office/drawing/2014/main" id="{9220F3FD-E628-482B-9F77-58F92C58043B}"/>
                  </a:ext>
                </a:extLst>
              </p:cNvPr>
              <p:cNvSpPr>
                <a:spLocks noChangeShapeType="1"/>
              </p:cNvSpPr>
              <p:nvPr/>
            </p:nvSpPr>
            <p:spPr bwMode="auto">
              <a:xfrm>
                <a:off x="967"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3" name="Line 558">
                <a:extLst>
                  <a:ext uri="{FF2B5EF4-FFF2-40B4-BE49-F238E27FC236}">
                    <a16:creationId xmlns:a16="http://schemas.microsoft.com/office/drawing/2014/main" id="{6D9A0E41-226A-4C61-B61D-C49B0FD42584}"/>
                  </a:ext>
                </a:extLst>
              </p:cNvPr>
              <p:cNvSpPr>
                <a:spLocks noChangeShapeType="1"/>
              </p:cNvSpPr>
              <p:nvPr/>
            </p:nvSpPr>
            <p:spPr bwMode="auto">
              <a:xfrm>
                <a:off x="992"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4" name="Line 559">
                <a:extLst>
                  <a:ext uri="{FF2B5EF4-FFF2-40B4-BE49-F238E27FC236}">
                    <a16:creationId xmlns:a16="http://schemas.microsoft.com/office/drawing/2014/main" id="{F5940B44-7D2F-425C-80D1-265ADA000FF4}"/>
                  </a:ext>
                </a:extLst>
              </p:cNvPr>
              <p:cNvSpPr>
                <a:spLocks noChangeShapeType="1"/>
              </p:cNvSpPr>
              <p:nvPr/>
            </p:nvSpPr>
            <p:spPr bwMode="auto">
              <a:xfrm>
                <a:off x="1018"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5" name="Line 560">
                <a:extLst>
                  <a:ext uri="{FF2B5EF4-FFF2-40B4-BE49-F238E27FC236}">
                    <a16:creationId xmlns:a16="http://schemas.microsoft.com/office/drawing/2014/main" id="{B73FCD0F-80EE-47FF-9E87-E1FDBF049569}"/>
                  </a:ext>
                </a:extLst>
              </p:cNvPr>
              <p:cNvSpPr>
                <a:spLocks noChangeShapeType="1"/>
              </p:cNvSpPr>
              <p:nvPr/>
            </p:nvSpPr>
            <p:spPr bwMode="auto">
              <a:xfrm>
                <a:off x="1043"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6" name="Line 561">
                <a:extLst>
                  <a:ext uri="{FF2B5EF4-FFF2-40B4-BE49-F238E27FC236}">
                    <a16:creationId xmlns:a16="http://schemas.microsoft.com/office/drawing/2014/main" id="{7284D11F-3B66-4791-BD12-E1C2E1C07504}"/>
                  </a:ext>
                </a:extLst>
              </p:cNvPr>
              <p:cNvSpPr>
                <a:spLocks noChangeShapeType="1"/>
              </p:cNvSpPr>
              <p:nvPr/>
            </p:nvSpPr>
            <p:spPr bwMode="auto">
              <a:xfrm>
                <a:off x="1069"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7" name="Line 562">
                <a:extLst>
                  <a:ext uri="{FF2B5EF4-FFF2-40B4-BE49-F238E27FC236}">
                    <a16:creationId xmlns:a16="http://schemas.microsoft.com/office/drawing/2014/main" id="{5A24B5DD-0F35-4AAF-AE03-0DCE29AF81BF}"/>
                  </a:ext>
                </a:extLst>
              </p:cNvPr>
              <p:cNvSpPr>
                <a:spLocks noChangeShapeType="1"/>
              </p:cNvSpPr>
              <p:nvPr/>
            </p:nvSpPr>
            <p:spPr bwMode="auto">
              <a:xfrm>
                <a:off x="1095"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8" name="Line 563">
                <a:extLst>
                  <a:ext uri="{FF2B5EF4-FFF2-40B4-BE49-F238E27FC236}">
                    <a16:creationId xmlns:a16="http://schemas.microsoft.com/office/drawing/2014/main" id="{85A5D2A2-76CC-47E1-B500-E98E3826EECF}"/>
                  </a:ext>
                </a:extLst>
              </p:cNvPr>
              <p:cNvSpPr>
                <a:spLocks noChangeShapeType="1"/>
              </p:cNvSpPr>
              <p:nvPr/>
            </p:nvSpPr>
            <p:spPr bwMode="auto">
              <a:xfrm>
                <a:off x="1120"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89" name="Line 564">
                <a:extLst>
                  <a:ext uri="{FF2B5EF4-FFF2-40B4-BE49-F238E27FC236}">
                    <a16:creationId xmlns:a16="http://schemas.microsoft.com/office/drawing/2014/main" id="{D28D5908-AAC3-462D-8361-248DA3ED8FBB}"/>
                  </a:ext>
                </a:extLst>
              </p:cNvPr>
              <p:cNvSpPr>
                <a:spLocks noChangeShapeType="1"/>
              </p:cNvSpPr>
              <p:nvPr/>
            </p:nvSpPr>
            <p:spPr bwMode="auto">
              <a:xfrm>
                <a:off x="1146"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0" name="Line 565">
                <a:extLst>
                  <a:ext uri="{FF2B5EF4-FFF2-40B4-BE49-F238E27FC236}">
                    <a16:creationId xmlns:a16="http://schemas.microsoft.com/office/drawing/2014/main" id="{A77FDBF2-72AE-4730-B143-8BC1D536EF1C}"/>
                  </a:ext>
                </a:extLst>
              </p:cNvPr>
              <p:cNvSpPr>
                <a:spLocks noChangeShapeType="1"/>
              </p:cNvSpPr>
              <p:nvPr/>
            </p:nvSpPr>
            <p:spPr bwMode="auto">
              <a:xfrm>
                <a:off x="1172"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1" name="Line 566">
                <a:extLst>
                  <a:ext uri="{FF2B5EF4-FFF2-40B4-BE49-F238E27FC236}">
                    <a16:creationId xmlns:a16="http://schemas.microsoft.com/office/drawing/2014/main" id="{84860969-19FD-4EAB-9B36-CDEBA34E8A8D}"/>
                  </a:ext>
                </a:extLst>
              </p:cNvPr>
              <p:cNvSpPr>
                <a:spLocks noChangeShapeType="1"/>
              </p:cNvSpPr>
              <p:nvPr/>
            </p:nvSpPr>
            <p:spPr bwMode="auto">
              <a:xfrm>
                <a:off x="1197"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2" name="Line 567">
                <a:extLst>
                  <a:ext uri="{FF2B5EF4-FFF2-40B4-BE49-F238E27FC236}">
                    <a16:creationId xmlns:a16="http://schemas.microsoft.com/office/drawing/2014/main" id="{8CE63F48-A39E-4257-8EC1-9E7EF02ACA63}"/>
                  </a:ext>
                </a:extLst>
              </p:cNvPr>
              <p:cNvSpPr>
                <a:spLocks noChangeShapeType="1"/>
              </p:cNvSpPr>
              <p:nvPr/>
            </p:nvSpPr>
            <p:spPr bwMode="auto">
              <a:xfrm>
                <a:off x="1223"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3" name="Line 568">
                <a:extLst>
                  <a:ext uri="{FF2B5EF4-FFF2-40B4-BE49-F238E27FC236}">
                    <a16:creationId xmlns:a16="http://schemas.microsoft.com/office/drawing/2014/main" id="{D1BA2762-956C-4E80-875B-319E89245553}"/>
                  </a:ext>
                </a:extLst>
              </p:cNvPr>
              <p:cNvSpPr>
                <a:spLocks noChangeShapeType="1"/>
              </p:cNvSpPr>
              <p:nvPr/>
            </p:nvSpPr>
            <p:spPr bwMode="auto">
              <a:xfrm>
                <a:off x="1248"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4" name="Line 569">
                <a:extLst>
                  <a:ext uri="{FF2B5EF4-FFF2-40B4-BE49-F238E27FC236}">
                    <a16:creationId xmlns:a16="http://schemas.microsoft.com/office/drawing/2014/main" id="{04CED338-6FA1-44C6-BE6F-AB1D7FFEB9FA}"/>
                  </a:ext>
                </a:extLst>
              </p:cNvPr>
              <p:cNvSpPr>
                <a:spLocks noChangeShapeType="1"/>
              </p:cNvSpPr>
              <p:nvPr/>
            </p:nvSpPr>
            <p:spPr bwMode="auto">
              <a:xfrm>
                <a:off x="1274"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5" name="Line 570">
                <a:extLst>
                  <a:ext uri="{FF2B5EF4-FFF2-40B4-BE49-F238E27FC236}">
                    <a16:creationId xmlns:a16="http://schemas.microsoft.com/office/drawing/2014/main" id="{2D4EF8FD-7E67-4A46-BA30-1AA508A81EA3}"/>
                  </a:ext>
                </a:extLst>
              </p:cNvPr>
              <p:cNvSpPr>
                <a:spLocks noChangeShapeType="1"/>
              </p:cNvSpPr>
              <p:nvPr/>
            </p:nvSpPr>
            <p:spPr bwMode="auto">
              <a:xfrm>
                <a:off x="1300"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6" name="Line 571">
                <a:extLst>
                  <a:ext uri="{FF2B5EF4-FFF2-40B4-BE49-F238E27FC236}">
                    <a16:creationId xmlns:a16="http://schemas.microsoft.com/office/drawing/2014/main" id="{6922A045-FFE5-4972-85A1-8EB25CB6C617}"/>
                  </a:ext>
                </a:extLst>
              </p:cNvPr>
              <p:cNvSpPr>
                <a:spLocks noChangeShapeType="1"/>
              </p:cNvSpPr>
              <p:nvPr/>
            </p:nvSpPr>
            <p:spPr bwMode="auto">
              <a:xfrm>
                <a:off x="1325"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7" name="Line 572">
                <a:extLst>
                  <a:ext uri="{FF2B5EF4-FFF2-40B4-BE49-F238E27FC236}">
                    <a16:creationId xmlns:a16="http://schemas.microsoft.com/office/drawing/2014/main" id="{E33A97C4-129C-4E33-90D9-5AC41686F6D7}"/>
                  </a:ext>
                </a:extLst>
              </p:cNvPr>
              <p:cNvSpPr>
                <a:spLocks noChangeShapeType="1"/>
              </p:cNvSpPr>
              <p:nvPr/>
            </p:nvSpPr>
            <p:spPr bwMode="auto">
              <a:xfrm>
                <a:off x="1351"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8" name="Line 573">
                <a:extLst>
                  <a:ext uri="{FF2B5EF4-FFF2-40B4-BE49-F238E27FC236}">
                    <a16:creationId xmlns:a16="http://schemas.microsoft.com/office/drawing/2014/main" id="{2C881846-6F66-4BAE-80F3-89026E8166F3}"/>
                  </a:ext>
                </a:extLst>
              </p:cNvPr>
              <p:cNvSpPr>
                <a:spLocks noChangeShapeType="1"/>
              </p:cNvSpPr>
              <p:nvPr/>
            </p:nvSpPr>
            <p:spPr bwMode="auto">
              <a:xfrm>
                <a:off x="1376"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99" name="Line 574">
                <a:extLst>
                  <a:ext uri="{FF2B5EF4-FFF2-40B4-BE49-F238E27FC236}">
                    <a16:creationId xmlns:a16="http://schemas.microsoft.com/office/drawing/2014/main" id="{F21B9FCA-7362-4C54-8815-E5E9CDC3D4B4}"/>
                  </a:ext>
                </a:extLst>
              </p:cNvPr>
              <p:cNvSpPr>
                <a:spLocks noChangeShapeType="1"/>
              </p:cNvSpPr>
              <p:nvPr/>
            </p:nvSpPr>
            <p:spPr bwMode="auto">
              <a:xfrm>
                <a:off x="1402"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0" name="Line 575">
                <a:extLst>
                  <a:ext uri="{FF2B5EF4-FFF2-40B4-BE49-F238E27FC236}">
                    <a16:creationId xmlns:a16="http://schemas.microsoft.com/office/drawing/2014/main" id="{879870AE-931F-4A55-9987-A2CD0C8D2FB2}"/>
                  </a:ext>
                </a:extLst>
              </p:cNvPr>
              <p:cNvSpPr>
                <a:spLocks noChangeShapeType="1"/>
              </p:cNvSpPr>
              <p:nvPr/>
            </p:nvSpPr>
            <p:spPr bwMode="auto">
              <a:xfrm>
                <a:off x="1428"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1" name="Line 576">
                <a:extLst>
                  <a:ext uri="{FF2B5EF4-FFF2-40B4-BE49-F238E27FC236}">
                    <a16:creationId xmlns:a16="http://schemas.microsoft.com/office/drawing/2014/main" id="{A2955038-1845-4A89-A868-D5AE7F08095F}"/>
                  </a:ext>
                </a:extLst>
              </p:cNvPr>
              <p:cNvSpPr>
                <a:spLocks noChangeShapeType="1"/>
              </p:cNvSpPr>
              <p:nvPr/>
            </p:nvSpPr>
            <p:spPr bwMode="auto">
              <a:xfrm>
                <a:off x="1453"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2" name="Line 577">
                <a:extLst>
                  <a:ext uri="{FF2B5EF4-FFF2-40B4-BE49-F238E27FC236}">
                    <a16:creationId xmlns:a16="http://schemas.microsoft.com/office/drawing/2014/main" id="{8FF88ED6-F5A0-4367-B686-BF2A9D5E690C}"/>
                  </a:ext>
                </a:extLst>
              </p:cNvPr>
              <p:cNvSpPr>
                <a:spLocks noChangeShapeType="1"/>
              </p:cNvSpPr>
              <p:nvPr/>
            </p:nvSpPr>
            <p:spPr bwMode="auto">
              <a:xfrm>
                <a:off x="1479"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3" name="Line 578">
                <a:extLst>
                  <a:ext uri="{FF2B5EF4-FFF2-40B4-BE49-F238E27FC236}">
                    <a16:creationId xmlns:a16="http://schemas.microsoft.com/office/drawing/2014/main" id="{3EDFE32B-8804-4B00-A5A0-9BE34086BA3E}"/>
                  </a:ext>
                </a:extLst>
              </p:cNvPr>
              <p:cNvSpPr>
                <a:spLocks noChangeShapeType="1"/>
              </p:cNvSpPr>
              <p:nvPr/>
            </p:nvSpPr>
            <p:spPr bwMode="auto">
              <a:xfrm>
                <a:off x="1504"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4" name="Line 579">
                <a:extLst>
                  <a:ext uri="{FF2B5EF4-FFF2-40B4-BE49-F238E27FC236}">
                    <a16:creationId xmlns:a16="http://schemas.microsoft.com/office/drawing/2014/main" id="{272EAA6A-5349-403B-9A34-08BEFD960AE1}"/>
                  </a:ext>
                </a:extLst>
              </p:cNvPr>
              <p:cNvSpPr>
                <a:spLocks noChangeShapeType="1"/>
              </p:cNvSpPr>
              <p:nvPr/>
            </p:nvSpPr>
            <p:spPr bwMode="auto">
              <a:xfrm>
                <a:off x="1530"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5" name="Line 580">
                <a:extLst>
                  <a:ext uri="{FF2B5EF4-FFF2-40B4-BE49-F238E27FC236}">
                    <a16:creationId xmlns:a16="http://schemas.microsoft.com/office/drawing/2014/main" id="{49580DB3-A318-4A23-BAD6-93ECC4CAF5B2}"/>
                  </a:ext>
                </a:extLst>
              </p:cNvPr>
              <p:cNvSpPr>
                <a:spLocks noChangeShapeType="1"/>
              </p:cNvSpPr>
              <p:nvPr/>
            </p:nvSpPr>
            <p:spPr bwMode="auto">
              <a:xfrm>
                <a:off x="1556"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6" name="Line 581">
                <a:extLst>
                  <a:ext uri="{FF2B5EF4-FFF2-40B4-BE49-F238E27FC236}">
                    <a16:creationId xmlns:a16="http://schemas.microsoft.com/office/drawing/2014/main" id="{D53F855E-BAB4-4041-95B7-5AEF3AE38FB2}"/>
                  </a:ext>
                </a:extLst>
              </p:cNvPr>
              <p:cNvSpPr>
                <a:spLocks noChangeShapeType="1"/>
              </p:cNvSpPr>
              <p:nvPr/>
            </p:nvSpPr>
            <p:spPr bwMode="auto">
              <a:xfrm>
                <a:off x="1581"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7" name="Line 582">
                <a:extLst>
                  <a:ext uri="{FF2B5EF4-FFF2-40B4-BE49-F238E27FC236}">
                    <a16:creationId xmlns:a16="http://schemas.microsoft.com/office/drawing/2014/main" id="{23BD33AB-1813-4DD1-9D92-22E5756F177F}"/>
                  </a:ext>
                </a:extLst>
              </p:cNvPr>
              <p:cNvSpPr>
                <a:spLocks noChangeShapeType="1"/>
              </p:cNvSpPr>
              <p:nvPr/>
            </p:nvSpPr>
            <p:spPr bwMode="auto">
              <a:xfrm>
                <a:off x="1607"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8" name="Line 583">
                <a:extLst>
                  <a:ext uri="{FF2B5EF4-FFF2-40B4-BE49-F238E27FC236}">
                    <a16:creationId xmlns:a16="http://schemas.microsoft.com/office/drawing/2014/main" id="{69038A88-CFA7-4A80-90BC-46E2614A4610}"/>
                  </a:ext>
                </a:extLst>
              </p:cNvPr>
              <p:cNvSpPr>
                <a:spLocks noChangeShapeType="1"/>
              </p:cNvSpPr>
              <p:nvPr/>
            </p:nvSpPr>
            <p:spPr bwMode="auto">
              <a:xfrm>
                <a:off x="1632"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09" name="Line 584">
                <a:extLst>
                  <a:ext uri="{FF2B5EF4-FFF2-40B4-BE49-F238E27FC236}">
                    <a16:creationId xmlns:a16="http://schemas.microsoft.com/office/drawing/2014/main" id="{8481CF76-FB01-468B-82D1-A0849CAFD9DC}"/>
                  </a:ext>
                </a:extLst>
              </p:cNvPr>
              <p:cNvSpPr>
                <a:spLocks noChangeShapeType="1"/>
              </p:cNvSpPr>
              <p:nvPr/>
            </p:nvSpPr>
            <p:spPr bwMode="auto">
              <a:xfrm>
                <a:off x="1658"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0" name="Line 585">
                <a:extLst>
                  <a:ext uri="{FF2B5EF4-FFF2-40B4-BE49-F238E27FC236}">
                    <a16:creationId xmlns:a16="http://schemas.microsoft.com/office/drawing/2014/main" id="{8EBA0F16-6CB6-49A9-8138-9760556E53D5}"/>
                  </a:ext>
                </a:extLst>
              </p:cNvPr>
              <p:cNvSpPr>
                <a:spLocks noChangeShapeType="1"/>
              </p:cNvSpPr>
              <p:nvPr/>
            </p:nvSpPr>
            <p:spPr bwMode="auto">
              <a:xfrm>
                <a:off x="1684"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1" name="Line 586">
                <a:extLst>
                  <a:ext uri="{FF2B5EF4-FFF2-40B4-BE49-F238E27FC236}">
                    <a16:creationId xmlns:a16="http://schemas.microsoft.com/office/drawing/2014/main" id="{9CEDB0FC-C901-4D85-AADC-0089DE0D4FA8}"/>
                  </a:ext>
                </a:extLst>
              </p:cNvPr>
              <p:cNvSpPr>
                <a:spLocks noChangeShapeType="1"/>
              </p:cNvSpPr>
              <p:nvPr/>
            </p:nvSpPr>
            <p:spPr bwMode="auto">
              <a:xfrm>
                <a:off x="1709"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2" name="Line 587">
                <a:extLst>
                  <a:ext uri="{FF2B5EF4-FFF2-40B4-BE49-F238E27FC236}">
                    <a16:creationId xmlns:a16="http://schemas.microsoft.com/office/drawing/2014/main" id="{909780BB-7826-41E1-8CC8-B58C3988CD80}"/>
                  </a:ext>
                </a:extLst>
              </p:cNvPr>
              <p:cNvSpPr>
                <a:spLocks noChangeShapeType="1"/>
              </p:cNvSpPr>
              <p:nvPr/>
            </p:nvSpPr>
            <p:spPr bwMode="auto">
              <a:xfrm>
                <a:off x="1735"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3" name="Line 588">
                <a:extLst>
                  <a:ext uri="{FF2B5EF4-FFF2-40B4-BE49-F238E27FC236}">
                    <a16:creationId xmlns:a16="http://schemas.microsoft.com/office/drawing/2014/main" id="{7DACD072-80CE-45BA-840B-A86D13EFD802}"/>
                  </a:ext>
                </a:extLst>
              </p:cNvPr>
              <p:cNvSpPr>
                <a:spLocks noChangeShapeType="1"/>
              </p:cNvSpPr>
              <p:nvPr/>
            </p:nvSpPr>
            <p:spPr bwMode="auto">
              <a:xfrm>
                <a:off x="1761"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4" name="Line 589">
                <a:extLst>
                  <a:ext uri="{FF2B5EF4-FFF2-40B4-BE49-F238E27FC236}">
                    <a16:creationId xmlns:a16="http://schemas.microsoft.com/office/drawing/2014/main" id="{F32AE3F1-638D-489C-AF65-CFFC9BB5E48A}"/>
                  </a:ext>
                </a:extLst>
              </p:cNvPr>
              <p:cNvSpPr>
                <a:spLocks noChangeShapeType="1"/>
              </p:cNvSpPr>
              <p:nvPr/>
            </p:nvSpPr>
            <p:spPr bwMode="auto">
              <a:xfrm>
                <a:off x="1786"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5" name="Line 590">
                <a:extLst>
                  <a:ext uri="{FF2B5EF4-FFF2-40B4-BE49-F238E27FC236}">
                    <a16:creationId xmlns:a16="http://schemas.microsoft.com/office/drawing/2014/main" id="{23EF5A9B-9675-45C3-B690-F16E6AC732E9}"/>
                  </a:ext>
                </a:extLst>
              </p:cNvPr>
              <p:cNvSpPr>
                <a:spLocks noChangeShapeType="1"/>
              </p:cNvSpPr>
              <p:nvPr/>
            </p:nvSpPr>
            <p:spPr bwMode="auto">
              <a:xfrm>
                <a:off x="1812"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6" name="Line 591">
                <a:extLst>
                  <a:ext uri="{FF2B5EF4-FFF2-40B4-BE49-F238E27FC236}">
                    <a16:creationId xmlns:a16="http://schemas.microsoft.com/office/drawing/2014/main" id="{BC3F0F30-5289-4CF4-BC5D-B646F65AAA1C}"/>
                  </a:ext>
                </a:extLst>
              </p:cNvPr>
              <p:cNvSpPr>
                <a:spLocks noChangeShapeType="1"/>
              </p:cNvSpPr>
              <p:nvPr/>
            </p:nvSpPr>
            <p:spPr bwMode="auto">
              <a:xfrm>
                <a:off x="1837"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7" name="Line 592">
                <a:extLst>
                  <a:ext uri="{FF2B5EF4-FFF2-40B4-BE49-F238E27FC236}">
                    <a16:creationId xmlns:a16="http://schemas.microsoft.com/office/drawing/2014/main" id="{6AA2458A-B37A-40B3-96B7-667740BDE1E4}"/>
                  </a:ext>
                </a:extLst>
              </p:cNvPr>
              <p:cNvSpPr>
                <a:spLocks noChangeShapeType="1"/>
              </p:cNvSpPr>
              <p:nvPr/>
            </p:nvSpPr>
            <p:spPr bwMode="auto">
              <a:xfrm>
                <a:off x="1863"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8" name="Line 593">
                <a:extLst>
                  <a:ext uri="{FF2B5EF4-FFF2-40B4-BE49-F238E27FC236}">
                    <a16:creationId xmlns:a16="http://schemas.microsoft.com/office/drawing/2014/main" id="{87A5EC0C-BDC5-497B-851F-F670D6F3A61A}"/>
                  </a:ext>
                </a:extLst>
              </p:cNvPr>
              <p:cNvSpPr>
                <a:spLocks noChangeShapeType="1"/>
              </p:cNvSpPr>
              <p:nvPr/>
            </p:nvSpPr>
            <p:spPr bwMode="auto">
              <a:xfrm>
                <a:off x="1889"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19" name="Line 594">
                <a:extLst>
                  <a:ext uri="{FF2B5EF4-FFF2-40B4-BE49-F238E27FC236}">
                    <a16:creationId xmlns:a16="http://schemas.microsoft.com/office/drawing/2014/main" id="{E8E7C5F0-BFA2-444D-A6FD-4960A5FA5D1B}"/>
                  </a:ext>
                </a:extLst>
              </p:cNvPr>
              <p:cNvSpPr>
                <a:spLocks noChangeShapeType="1"/>
              </p:cNvSpPr>
              <p:nvPr/>
            </p:nvSpPr>
            <p:spPr bwMode="auto">
              <a:xfrm>
                <a:off x="1914"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0" name="Line 595">
                <a:extLst>
                  <a:ext uri="{FF2B5EF4-FFF2-40B4-BE49-F238E27FC236}">
                    <a16:creationId xmlns:a16="http://schemas.microsoft.com/office/drawing/2014/main" id="{D1EA6A60-20C4-408B-AF33-1E5121B76E0C}"/>
                  </a:ext>
                </a:extLst>
              </p:cNvPr>
              <p:cNvSpPr>
                <a:spLocks noChangeShapeType="1"/>
              </p:cNvSpPr>
              <p:nvPr/>
            </p:nvSpPr>
            <p:spPr bwMode="auto">
              <a:xfrm>
                <a:off x="1940"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1" name="Line 596">
                <a:extLst>
                  <a:ext uri="{FF2B5EF4-FFF2-40B4-BE49-F238E27FC236}">
                    <a16:creationId xmlns:a16="http://schemas.microsoft.com/office/drawing/2014/main" id="{A9936DEB-12BB-48A0-9F62-6E356D5C5664}"/>
                  </a:ext>
                </a:extLst>
              </p:cNvPr>
              <p:cNvSpPr>
                <a:spLocks noChangeShapeType="1"/>
              </p:cNvSpPr>
              <p:nvPr/>
            </p:nvSpPr>
            <p:spPr bwMode="auto">
              <a:xfrm>
                <a:off x="1965"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2" name="Line 597">
                <a:extLst>
                  <a:ext uri="{FF2B5EF4-FFF2-40B4-BE49-F238E27FC236}">
                    <a16:creationId xmlns:a16="http://schemas.microsoft.com/office/drawing/2014/main" id="{2BFB1A6F-9F6E-4438-AAD4-FD6EB6F610C2}"/>
                  </a:ext>
                </a:extLst>
              </p:cNvPr>
              <p:cNvSpPr>
                <a:spLocks noChangeShapeType="1"/>
              </p:cNvSpPr>
              <p:nvPr/>
            </p:nvSpPr>
            <p:spPr bwMode="auto">
              <a:xfrm>
                <a:off x="1991"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3" name="Line 598">
                <a:extLst>
                  <a:ext uri="{FF2B5EF4-FFF2-40B4-BE49-F238E27FC236}">
                    <a16:creationId xmlns:a16="http://schemas.microsoft.com/office/drawing/2014/main" id="{51AAED26-97A8-41B1-A924-6B7F969484E2}"/>
                  </a:ext>
                </a:extLst>
              </p:cNvPr>
              <p:cNvSpPr>
                <a:spLocks noChangeShapeType="1"/>
              </p:cNvSpPr>
              <p:nvPr/>
            </p:nvSpPr>
            <p:spPr bwMode="auto">
              <a:xfrm>
                <a:off x="2017"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4" name="Line 599">
                <a:extLst>
                  <a:ext uri="{FF2B5EF4-FFF2-40B4-BE49-F238E27FC236}">
                    <a16:creationId xmlns:a16="http://schemas.microsoft.com/office/drawing/2014/main" id="{957200CE-D761-4B15-83CB-B41353F17364}"/>
                  </a:ext>
                </a:extLst>
              </p:cNvPr>
              <p:cNvSpPr>
                <a:spLocks noChangeShapeType="1"/>
              </p:cNvSpPr>
              <p:nvPr/>
            </p:nvSpPr>
            <p:spPr bwMode="auto">
              <a:xfrm>
                <a:off x="2042"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5" name="Line 600">
                <a:extLst>
                  <a:ext uri="{FF2B5EF4-FFF2-40B4-BE49-F238E27FC236}">
                    <a16:creationId xmlns:a16="http://schemas.microsoft.com/office/drawing/2014/main" id="{E01C95DC-3E28-4FFC-AC92-F7337CF6D08A}"/>
                  </a:ext>
                </a:extLst>
              </p:cNvPr>
              <p:cNvSpPr>
                <a:spLocks noChangeShapeType="1"/>
              </p:cNvSpPr>
              <p:nvPr/>
            </p:nvSpPr>
            <p:spPr bwMode="auto">
              <a:xfrm>
                <a:off x="2068"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6" name="Line 601">
                <a:extLst>
                  <a:ext uri="{FF2B5EF4-FFF2-40B4-BE49-F238E27FC236}">
                    <a16:creationId xmlns:a16="http://schemas.microsoft.com/office/drawing/2014/main" id="{4989E4D4-8685-48C4-8FEB-D377364994F8}"/>
                  </a:ext>
                </a:extLst>
              </p:cNvPr>
              <p:cNvSpPr>
                <a:spLocks noChangeShapeType="1"/>
              </p:cNvSpPr>
              <p:nvPr/>
            </p:nvSpPr>
            <p:spPr bwMode="auto">
              <a:xfrm>
                <a:off x="2093"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7" name="Line 602">
                <a:extLst>
                  <a:ext uri="{FF2B5EF4-FFF2-40B4-BE49-F238E27FC236}">
                    <a16:creationId xmlns:a16="http://schemas.microsoft.com/office/drawing/2014/main" id="{696913B0-6B1D-4909-87B3-B6BCFA4DCADF}"/>
                  </a:ext>
                </a:extLst>
              </p:cNvPr>
              <p:cNvSpPr>
                <a:spLocks noChangeShapeType="1"/>
              </p:cNvSpPr>
              <p:nvPr/>
            </p:nvSpPr>
            <p:spPr bwMode="auto">
              <a:xfrm>
                <a:off x="2119"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8" name="Line 603">
                <a:extLst>
                  <a:ext uri="{FF2B5EF4-FFF2-40B4-BE49-F238E27FC236}">
                    <a16:creationId xmlns:a16="http://schemas.microsoft.com/office/drawing/2014/main" id="{EA8E31AB-89CA-42C7-91F2-A34978EBC755}"/>
                  </a:ext>
                </a:extLst>
              </p:cNvPr>
              <p:cNvSpPr>
                <a:spLocks noChangeShapeType="1"/>
              </p:cNvSpPr>
              <p:nvPr/>
            </p:nvSpPr>
            <p:spPr bwMode="auto">
              <a:xfrm>
                <a:off x="2145"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29" name="Line 604">
                <a:extLst>
                  <a:ext uri="{FF2B5EF4-FFF2-40B4-BE49-F238E27FC236}">
                    <a16:creationId xmlns:a16="http://schemas.microsoft.com/office/drawing/2014/main" id="{DC664CBD-C04A-467C-A0BB-46AC9DCE0926}"/>
                  </a:ext>
                </a:extLst>
              </p:cNvPr>
              <p:cNvSpPr>
                <a:spLocks noChangeShapeType="1"/>
              </p:cNvSpPr>
              <p:nvPr/>
            </p:nvSpPr>
            <p:spPr bwMode="auto">
              <a:xfrm>
                <a:off x="2170"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0" name="Line 605">
                <a:extLst>
                  <a:ext uri="{FF2B5EF4-FFF2-40B4-BE49-F238E27FC236}">
                    <a16:creationId xmlns:a16="http://schemas.microsoft.com/office/drawing/2014/main" id="{A5B86267-0C71-46FC-8039-129687160BB6}"/>
                  </a:ext>
                </a:extLst>
              </p:cNvPr>
              <p:cNvSpPr>
                <a:spLocks noChangeShapeType="1"/>
              </p:cNvSpPr>
              <p:nvPr/>
            </p:nvSpPr>
            <p:spPr bwMode="auto">
              <a:xfrm>
                <a:off x="2196"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1" name="Line 606">
                <a:extLst>
                  <a:ext uri="{FF2B5EF4-FFF2-40B4-BE49-F238E27FC236}">
                    <a16:creationId xmlns:a16="http://schemas.microsoft.com/office/drawing/2014/main" id="{BCD43354-9560-49FA-AD17-85FF4E47328A}"/>
                  </a:ext>
                </a:extLst>
              </p:cNvPr>
              <p:cNvSpPr>
                <a:spLocks noChangeShapeType="1"/>
              </p:cNvSpPr>
              <p:nvPr/>
            </p:nvSpPr>
            <p:spPr bwMode="auto">
              <a:xfrm>
                <a:off x="2222"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2" name="Line 607">
                <a:extLst>
                  <a:ext uri="{FF2B5EF4-FFF2-40B4-BE49-F238E27FC236}">
                    <a16:creationId xmlns:a16="http://schemas.microsoft.com/office/drawing/2014/main" id="{C491BBB3-1160-4EBA-A3F3-F46E82F483D4}"/>
                  </a:ext>
                </a:extLst>
              </p:cNvPr>
              <p:cNvSpPr>
                <a:spLocks noChangeShapeType="1"/>
              </p:cNvSpPr>
              <p:nvPr/>
            </p:nvSpPr>
            <p:spPr bwMode="auto">
              <a:xfrm>
                <a:off x="2247"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3" name="Line 608">
                <a:extLst>
                  <a:ext uri="{FF2B5EF4-FFF2-40B4-BE49-F238E27FC236}">
                    <a16:creationId xmlns:a16="http://schemas.microsoft.com/office/drawing/2014/main" id="{A3243CDF-2292-4B0D-AEB5-5DA03704AA32}"/>
                  </a:ext>
                </a:extLst>
              </p:cNvPr>
              <p:cNvSpPr>
                <a:spLocks noChangeShapeType="1"/>
              </p:cNvSpPr>
              <p:nvPr/>
            </p:nvSpPr>
            <p:spPr bwMode="auto">
              <a:xfrm>
                <a:off x="2273"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4" name="Line 609">
                <a:extLst>
                  <a:ext uri="{FF2B5EF4-FFF2-40B4-BE49-F238E27FC236}">
                    <a16:creationId xmlns:a16="http://schemas.microsoft.com/office/drawing/2014/main" id="{04E2F7C0-1937-4276-BF7F-98DAD8631028}"/>
                  </a:ext>
                </a:extLst>
              </p:cNvPr>
              <p:cNvSpPr>
                <a:spLocks noChangeShapeType="1"/>
              </p:cNvSpPr>
              <p:nvPr/>
            </p:nvSpPr>
            <p:spPr bwMode="auto">
              <a:xfrm>
                <a:off x="2298"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5" name="Line 610">
                <a:extLst>
                  <a:ext uri="{FF2B5EF4-FFF2-40B4-BE49-F238E27FC236}">
                    <a16:creationId xmlns:a16="http://schemas.microsoft.com/office/drawing/2014/main" id="{F01687FB-156C-4B1D-A93F-F114D3246A10}"/>
                  </a:ext>
                </a:extLst>
              </p:cNvPr>
              <p:cNvSpPr>
                <a:spLocks noChangeShapeType="1"/>
              </p:cNvSpPr>
              <p:nvPr/>
            </p:nvSpPr>
            <p:spPr bwMode="auto">
              <a:xfrm>
                <a:off x="2324"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6" name="Line 611">
                <a:extLst>
                  <a:ext uri="{FF2B5EF4-FFF2-40B4-BE49-F238E27FC236}">
                    <a16:creationId xmlns:a16="http://schemas.microsoft.com/office/drawing/2014/main" id="{FC0C5240-4467-4F9B-A58C-22CC178BBABB}"/>
                  </a:ext>
                </a:extLst>
              </p:cNvPr>
              <p:cNvSpPr>
                <a:spLocks noChangeShapeType="1"/>
              </p:cNvSpPr>
              <p:nvPr/>
            </p:nvSpPr>
            <p:spPr bwMode="auto">
              <a:xfrm>
                <a:off x="2350"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7" name="Line 612">
                <a:extLst>
                  <a:ext uri="{FF2B5EF4-FFF2-40B4-BE49-F238E27FC236}">
                    <a16:creationId xmlns:a16="http://schemas.microsoft.com/office/drawing/2014/main" id="{53AECA98-656C-410D-9728-98294EE220CB}"/>
                  </a:ext>
                </a:extLst>
              </p:cNvPr>
              <p:cNvSpPr>
                <a:spLocks noChangeShapeType="1"/>
              </p:cNvSpPr>
              <p:nvPr/>
            </p:nvSpPr>
            <p:spPr bwMode="auto">
              <a:xfrm>
                <a:off x="2375"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8" name="Line 613">
                <a:extLst>
                  <a:ext uri="{FF2B5EF4-FFF2-40B4-BE49-F238E27FC236}">
                    <a16:creationId xmlns:a16="http://schemas.microsoft.com/office/drawing/2014/main" id="{A288A9F9-3434-464B-A412-F6E9164BEEFF}"/>
                  </a:ext>
                </a:extLst>
              </p:cNvPr>
              <p:cNvSpPr>
                <a:spLocks noChangeShapeType="1"/>
              </p:cNvSpPr>
              <p:nvPr/>
            </p:nvSpPr>
            <p:spPr bwMode="auto">
              <a:xfrm>
                <a:off x="2401"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39" name="Line 614">
                <a:extLst>
                  <a:ext uri="{FF2B5EF4-FFF2-40B4-BE49-F238E27FC236}">
                    <a16:creationId xmlns:a16="http://schemas.microsoft.com/office/drawing/2014/main" id="{151B4B70-ECA2-4FDF-A8D6-EE7B99AEF3C1}"/>
                  </a:ext>
                </a:extLst>
              </p:cNvPr>
              <p:cNvSpPr>
                <a:spLocks noChangeShapeType="1"/>
              </p:cNvSpPr>
              <p:nvPr/>
            </p:nvSpPr>
            <p:spPr bwMode="auto">
              <a:xfrm>
                <a:off x="2426"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0" name="Line 615">
                <a:extLst>
                  <a:ext uri="{FF2B5EF4-FFF2-40B4-BE49-F238E27FC236}">
                    <a16:creationId xmlns:a16="http://schemas.microsoft.com/office/drawing/2014/main" id="{7F00979E-CA02-4DD6-98C7-22EBF9E6E2EA}"/>
                  </a:ext>
                </a:extLst>
              </p:cNvPr>
              <p:cNvSpPr>
                <a:spLocks noChangeShapeType="1"/>
              </p:cNvSpPr>
              <p:nvPr/>
            </p:nvSpPr>
            <p:spPr bwMode="auto">
              <a:xfrm>
                <a:off x="2452"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1" name="Line 616">
                <a:extLst>
                  <a:ext uri="{FF2B5EF4-FFF2-40B4-BE49-F238E27FC236}">
                    <a16:creationId xmlns:a16="http://schemas.microsoft.com/office/drawing/2014/main" id="{91E8DB2B-AA3D-42BF-BABE-DFC8854A5499}"/>
                  </a:ext>
                </a:extLst>
              </p:cNvPr>
              <p:cNvSpPr>
                <a:spLocks noChangeShapeType="1"/>
              </p:cNvSpPr>
              <p:nvPr/>
            </p:nvSpPr>
            <p:spPr bwMode="auto">
              <a:xfrm>
                <a:off x="2478"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2" name="Line 617">
                <a:extLst>
                  <a:ext uri="{FF2B5EF4-FFF2-40B4-BE49-F238E27FC236}">
                    <a16:creationId xmlns:a16="http://schemas.microsoft.com/office/drawing/2014/main" id="{93FDBDE6-3A05-4FD2-BE27-3AEFFCA32B82}"/>
                  </a:ext>
                </a:extLst>
              </p:cNvPr>
              <p:cNvSpPr>
                <a:spLocks noChangeShapeType="1"/>
              </p:cNvSpPr>
              <p:nvPr/>
            </p:nvSpPr>
            <p:spPr bwMode="auto">
              <a:xfrm>
                <a:off x="2503"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3" name="Line 618">
                <a:extLst>
                  <a:ext uri="{FF2B5EF4-FFF2-40B4-BE49-F238E27FC236}">
                    <a16:creationId xmlns:a16="http://schemas.microsoft.com/office/drawing/2014/main" id="{F62EFD36-35F4-409E-9B05-3781DC081EE7}"/>
                  </a:ext>
                </a:extLst>
              </p:cNvPr>
              <p:cNvSpPr>
                <a:spLocks noChangeShapeType="1"/>
              </p:cNvSpPr>
              <p:nvPr/>
            </p:nvSpPr>
            <p:spPr bwMode="auto">
              <a:xfrm>
                <a:off x="2529"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4" name="Line 619">
                <a:extLst>
                  <a:ext uri="{FF2B5EF4-FFF2-40B4-BE49-F238E27FC236}">
                    <a16:creationId xmlns:a16="http://schemas.microsoft.com/office/drawing/2014/main" id="{E2E57F61-66AA-49D3-883D-0FD4CE22B10C}"/>
                  </a:ext>
                </a:extLst>
              </p:cNvPr>
              <p:cNvSpPr>
                <a:spLocks noChangeShapeType="1"/>
              </p:cNvSpPr>
              <p:nvPr/>
            </p:nvSpPr>
            <p:spPr bwMode="auto">
              <a:xfrm>
                <a:off x="2554"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5" name="Line 620">
                <a:extLst>
                  <a:ext uri="{FF2B5EF4-FFF2-40B4-BE49-F238E27FC236}">
                    <a16:creationId xmlns:a16="http://schemas.microsoft.com/office/drawing/2014/main" id="{29DEF915-D1D4-4BBB-B877-82896468B442}"/>
                  </a:ext>
                </a:extLst>
              </p:cNvPr>
              <p:cNvSpPr>
                <a:spLocks noChangeShapeType="1"/>
              </p:cNvSpPr>
              <p:nvPr/>
            </p:nvSpPr>
            <p:spPr bwMode="auto">
              <a:xfrm>
                <a:off x="2580"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6" name="Line 621">
                <a:extLst>
                  <a:ext uri="{FF2B5EF4-FFF2-40B4-BE49-F238E27FC236}">
                    <a16:creationId xmlns:a16="http://schemas.microsoft.com/office/drawing/2014/main" id="{FD610EAF-7479-40F8-9A48-7278898CA68D}"/>
                  </a:ext>
                </a:extLst>
              </p:cNvPr>
              <p:cNvSpPr>
                <a:spLocks noChangeShapeType="1"/>
              </p:cNvSpPr>
              <p:nvPr/>
            </p:nvSpPr>
            <p:spPr bwMode="auto">
              <a:xfrm>
                <a:off x="2606"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7" name="Line 622">
                <a:extLst>
                  <a:ext uri="{FF2B5EF4-FFF2-40B4-BE49-F238E27FC236}">
                    <a16:creationId xmlns:a16="http://schemas.microsoft.com/office/drawing/2014/main" id="{49D16562-7F4B-48FF-9834-B42461AB09E6}"/>
                  </a:ext>
                </a:extLst>
              </p:cNvPr>
              <p:cNvSpPr>
                <a:spLocks noChangeShapeType="1"/>
              </p:cNvSpPr>
              <p:nvPr/>
            </p:nvSpPr>
            <p:spPr bwMode="auto">
              <a:xfrm>
                <a:off x="2631"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8" name="Line 623">
                <a:extLst>
                  <a:ext uri="{FF2B5EF4-FFF2-40B4-BE49-F238E27FC236}">
                    <a16:creationId xmlns:a16="http://schemas.microsoft.com/office/drawing/2014/main" id="{925EB5EA-D130-4073-9EE4-71121E4C1D4D}"/>
                  </a:ext>
                </a:extLst>
              </p:cNvPr>
              <p:cNvSpPr>
                <a:spLocks noChangeShapeType="1"/>
              </p:cNvSpPr>
              <p:nvPr/>
            </p:nvSpPr>
            <p:spPr bwMode="auto">
              <a:xfrm>
                <a:off x="2657"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49" name="Line 624">
                <a:extLst>
                  <a:ext uri="{FF2B5EF4-FFF2-40B4-BE49-F238E27FC236}">
                    <a16:creationId xmlns:a16="http://schemas.microsoft.com/office/drawing/2014/main" id="{732D759A-CECA-44E4-AEBC-0F8610500021}"/>
                  </a:ext>
                </a:extLst>
              </p:cNvPr>
              <p:cNvSpPr>
                <a:spLocks noChangeShapeType="1"/>
              </p:cNvSpPr>
              <p:nvPr/>
            </p:nvSpPr>
            <p:spPr bwMode="auto">
              <a:xfrm>
                <a:off x="2682"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0" name="Line 625">
                <a:extLst>
                  <a:ext uri="{FF2B5EF4-FFF2-40B4-BE49-F238E27FC236}">
                    <a16:creationId xmlns:a16="http://schemas.microsoft.com/office/drawing/2014/main" id="{975FDA76-90D8-4CB0-80BF-E28EB7FBE5F7}"/>
                  </a:ext>
                </a:extLst>
              </p:cNvPr>
              <p:cNvSpPr>
                <a:spLocks noChangeShapeType="1"/>
              </p:cNvSpPr>
              <p:nvPr/>
            </p:nvSpPr>
            <p:spPr bwMode="auto">
              <a:xfrm>
                <a:off x="2708"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1" name="Line 626">
                <a:extLst>
                  <a:ext uri="{FF2B5EF4-FFF2-40B4-BE49-F238E27FC236}">
                    <a16:creationId xmlns:a16="http://schemas.microsoft.com/office/drawing/2014/main" id="{3DB7C956-B92C-40E9-86A2-1B5FAFA0B780}"/>
                  </a:ext>
                </a:extLst>
              </p:cNvPr>
              <p:cNvSpPr>
                <a:spLocks noChangeShapeType="1"/>
              </p:cNvSpPr>
              <p:nvPr/>
            </p:nvSpPr>
            <p:spPr bwMode="auto">
              <a:xfrm>
                <a:off x="2734"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2" name="Line 627">
                <a:extLst>
                  <a:ext uri="{FF2B5EF4-FFF2-40B4-BE49-F238E27FC236}">
                    <a16:creationId xmlns:a16="http://schemas.microsoft.com/office/drawing/2014/main" id="{61A16BA7-203E-4DC4-B9F6-6086EB4F3AF3}"/>
                  </a:ext>
                </a:extLst>
              </p:cNvPr>
              <p:cNvSpPr>
                <a:spLocks noChangeShapeType="1"/>
              </p:cNvSpPr>
              <p:nvPr/>
            </p:nvSpPr>
            <p:spPr bwMode="auto">
              <a:xfrm>
                <a:off x="2759"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3" name="Line 628">
                <a:extLst>
                  <a:ext uri="{FF2B5EF4-FFF2-40B4-BE49-F238E27FC236}">
                    <a16:creationId xmlns:a16="http://schemas.microsoft.com/office/drawing/2014/main" id="{12B945EC-60A3-45FA-8468-D78A06A34D60}"/>
                  </a:ext>
                </a:extLst>
              </p:cNvPr>
              <p:cNvSpPr>
                <a:spLocks noChangeShapeType="1"/>
              </p:cNvSpPr>
              <p:nvPr/>
            </p:nvSpPr>
            <p:spPr bwMode="auto">
              <a:xfrm>
                <a:off x="2785"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4" name="Line 629">
                <a:extLst>
                  <a:ext uri="{FF2B5EF4-FFF2-40B4-BE49-F238E27FC236}">
                    <a16:creationId xmlns:a16="http://schemas.microsoft.com/office/drawing/2014/main" id="{C0B51E94-0DDC-42A5-9580-45903C918B2F}"/>
                  </a:ext>
                </a:extLst>
              </p:cNvPr>
              <p:cNvSpPr>
                <a:spLocks noChangeShapeType="1"/>
              </p:cNvSpPr>
              <p:nvPr/>
            </p:nvSpPr>
            <p:spPr bwMode="auto">
              <a:xfrm>
                <a:off x="2811" y="1044"/>
                <a:ext cx="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5" name="Line 630">
                <a:extLst>
                  <a:ext uri="{FF2B5EF4-FFF2-40B4-BE49-F238E27FC236}">
                    <a16:creationId xmlns:a16="http://schemas.microsoft.com/office/drawing/2014/main" id="{D1EDAB38-88DC-4D1B-A276-13F392759A08}"/>
                  </a:ext>
                </a:extLst>
              </p:cNvPr>
              <p:cNvSpPr>
                <a:spLocks noChangeShapeType="1"/>
              </p:cNvSpPr>
              <p:nvPr/>
            </p:nvSpPr>
            <p:spPr bwMode="auto">
              <a:xfrm>
                <a:off x="2836"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6" name="Line 631">
                <a:extLst>
                  <a:ext uri="{FF2B5EF4-FFF2-40B4-BE49-F238E27FC236}">
                    <a16:creationId xmlns:a16="http://schemas.microsoft.com/office/drawing/2014/main" id="{D14F2783-F100-44FB-B22B-A897994EDFC2}"/>
                  </a:ext>
                </a:extLst>
              </p:cNvPr>
              <p:cNvSpPr>
                <a:spLocks noChangeShapeType="1"/>
              </p:cNvSpPr>
              <p:nvPr/>
            </p:nvSpPr>
            <p:spPr bwMode="auto">
              <a:xfrm>
                <a:off x="2862"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7" name="Line 632">
                <a:extLst>
                  <a:ext uri="{FF2B5EF4-FFF2-40B4-BE49-F238E27FC236}">
                    <a16:creationId xmlns:a16="http://schemas.microsoft.com/office/drawing/2014/main" id="{00E9123C-DFCB-4C19-AD3E-E9D9555E845E}"/>
                  </a:ext>
                </a:extLst>
              </p:cNvPr>
              <p:cNvSpPr>
                <a:spLocks noChangeShapeType="1"/>
              </p:cNvSpPr>
              <p:nvPr/>
            </p:nvSpPr>
            <p:spPr bwMode="auto">
              <a:xfrm>
                <a:off x="2887"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8" name="Line 633">
                <a:extLst>
                  <a:ext uri="{FF2B5EF4-FFF2-40B4-BE49-F238E27FC236}">
                    <a16:creationId xmlns:a16="http://schemas.microsoft.com/office/drawing/2014/main" id="{CFCEC67C-1CB3-467D-B325-C9C373A0889C}"/>
                  </a:ext>
                </a:extLst>
              </p:cNvPr>
              <p:cNvSpPr>
                <a:spLocks noChangeShapeType="1"/>
              </p:cNvSpPr>
              <p:nvPr/>
            </p:nvSpPr>
            <p:spPr bwMode="auto">
              <a:xfrm>
                <a:off x="2913" y="1044"/>
                <a:ext cx="1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59" name="Line 634">
                <a:extLst>
                  <a:ext uri="{FF2B5EF4-FFF2-40B4-BE49-F238E27FC236}">
                    <a16:creationId xmlns:a16="http://schemas.microsoft.com/office/drawing/2014/main" id="{6C8E7847-68F7-4716-8C1F-638803657624}"/>
                  </a:ext>
                </a:extLst>
              </p:cNvPr>
              <p:cNvSpPr>
                <a:spLocks noChangeShapeType="1"/>
              </p:cNvSpPr>
              <p:nvPr/>
            </p:nvSpPr>
            <p:spPr bwMode="auto">
              <a:xfrm>
                <a:off x="2926" y="1057"/>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0" name="Line 635">
                <a:extLst>
                  <a:ext uri="{FF2B5EF4-FFF2-40B4-BE49-F238E27FC236}">
                    <a16:creationId xmlns:a16="http://schemas.microsoft.com/office/drawing/2014/main" id="{60FAF365-3900-4F5F-A4F2-0D2FB38C1CFD}"/>
                  </a:ext>
                </a:extLst>
              </p:cNvPr>
              <p:cNvSpPr>
                <a:spLocks noChangeShapeType="1"/>
              </p:cNvSpPr>
              <p:nvPr/>
            </p:nvSpPr>
            <p:spPr bwMode="auto">
              <a:xfrm>
                <a:off x="2926" y="108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1" name="Line 636">
                <a:extLst>
                  <a:ext uri="{FF2B5EF4-FFF2-40B4-BE49-F238E27FC236}">
                    <a16:creationId xmlns:a16="http://schemas.microsoft.com/office/drawing/2014/main" id="{94CAB473-7736-4857-B818-F19E2C0D078D}"/>
                  </a:ext>
                </a:extLst>
              </p:cNvPr>
              <p:cNvSpPr>
                <a:spLocks noChangeShapeType="1"/>
              </p:cNvSpPr>
              <p:nvPr/>
            </p:nvSpPr>
            <p:spPr bwMode="auto">
              <a:xfrm>
                <a:off x="2926" y="110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2" name="Line 637">
                <a:extLst>
                  <a:ext uri="{FF2B5EF4-FFF2-40B4-BE49-F238E27FC236}">
                    <a16:creationId xmlns:a16="http://schemas.microsoft.com/office/drawing/2014/main" id="{83733FCB-81D5-4D0C-ADDC-E7B066A0DDA3}"/>
                  </a:ext>
                </a:extLst>
              </p:cNvPr>
              <p:cNvSpPr>
                <a:spLocks noChangeShapeType="1"/>
              </p:cNvSpPr>
              <p:nvPr/>
            </p:nvSpPr>
            <p:spPr bwMode="auto">
              <a:xfrm>
                <a:off x="2926" y="113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3" name="Line 638">
                <a:extLst>
                  <a:ext uri="{FF2B5EF4-FFF2-40B4-BE49-F238E27FC236}">
                    <a16:creationId xmlns:a16="http://schemas.microsoft.com/office/drawing/2014/main" id="{7217377F-C92F-4115-915F-55FBF9127100}"/>
                  </a:ext>
                </a:extLst>
              </p:cNvPr>
              <p:cNvSpPr>
                <a:spLocks noChangeShapeType="1"/>
              </p:cNvSpPr>
              <p:nvPr/>
            </p:nvSpPr>
            <p:spPr bwMode="auto">
              <a:xfrm>
                <a:off x="2926" y="115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4" name="Line 639">
                <a:extLst>
                  <a:ext uri="{FF2B5EF4-FFF2-40B4-BE49-F238E27FC236}">
                    <a16:creationId xmlns:a16="http://schemas.microsoft.com/office/drawing/2014/main" id="{7EDC5FE9-6D93-43CC-9E61-A5BA3353E11E}"/>
                  </a:ext>
                </a:extLst>
              </p:cNvPr>
              <p:cNvSpPr>
                <a:spLocks noChangeShapeType="1"/>
              </p:cNvSpPr>
              <p:nvPr/>
            </p:nvSpPr>
            <p:spPr bwMode="auto">
              <a:xfrm>
                <a:off x="2926" y="1185"/>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5" name="Line 640">
                <a:extLst>
                  <a:ext uri="{FF2B5EF4-FFF2-40B4-BE49-F238E27FC236}">
                    <a16:creationId xmlns:a16="http://schemas.microsoft.com/office/drawing/2014/main" id="{554D30D5-B5AE-4B01-8828-7B20797BF7F2}"/>
                  </a:ext>
                </a:extLst>
              </p:cNvPr>
              <p:cNvSpPr>
                <a:spLocks noChangeShapeType="1"/>
              </p:cNvSpPr>
              <p:nvPr/>
            </p:nvSpPr>
            <p:spPr bwMode="auto">
              <a:xfrm>
                <a:off x="2926" y="121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6" name="Line 641">
                <a:extLst>
                  <a:ext uri="{FF2B5EF4-FFF2-40B4-BE49-F238E27FC236}">
                    <a16:creationId xmlns:a16="http://schemas.microsoft.com/office/drawing/2014/main" id="{33F258E5-79D1-4426-A0BB-A20D9A2221D0}"/>
                  </a:ext>
                </a:extLst>
              </p:cNvPr>
              <p:cNvSpPr>
                <a:spLocks noChangeShapeType="1"/>
              </p:cNvSpPr>
              <p:nvPr/>
            </p:nvSpPr>
            <p:spPr bwMode="auto">
              <a:xfrm>
                <a:off x="2926" y="123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7" name="Line 642">
                <a:extLst>
                  <a:ext uri="{FF2B5EF4-FFF2-40B4-BE49-F238E27FC236}">
                    <a16:creationId xmlns:a16="http://schemas.microsoft.com/office/drawing/2014/main" id="{BC46A02A-D6AA-4B30-9FA9-FA2307D9E746}"/>
                  </a:ext>
                </a:extLst>
              </p:cNvPr>
              <p:cNvSpPr>
                <a:spLocks noChangeShapeType="1"/>
              </p:cNvSpPr>
              <p:nvPr/>
            </p:nvSpPr>
            <p:spPr bwMode="auto">
              <a:xfrm>
                <a:off x="2926" y="126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8" name="Line 643">
                <a:extLst>
                  <a:ext uri="{FF2B5EF4-FFF2-40B4-BE49-F238E27FC236}">
                    <a16:creationId xmlns:a16="http://schemas.microsoft.com/office/drawing/2014/main" id="{E999B7CB-8690-4804-BA46-B59C99FCA83B}"/>
                  </a:ext>
                </a:extLst>
              </p:cNvPr>
              <p:cNvSpPr>
                <a:spLocks noChangeShapeType="1"/>
              </p:cNvSpPr>
              <p:nvPr/>
            </p:nvSpPr>
            <p:spPr bwMode="auto">
              <a:xfrm>
                <a:off x="2926" y="128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69" name="Line 644">
                <a:extLst>
                  <a:ext uri="{FF2B5EF4-FFF2-40B4-BE49-F238E27FC236}">
                    <a16:creationId xmlns:a16="http://schemas.microsoft.com/office/drawing/2014/main" id="{B3F19337-CBE4-4F0E-A31C-C3A5F900E91F}"/>
                  </a:ext>
                </a:extLst>
              </p:cNvPr>
              <p:cNvSpPr>
                <a:spLocks noChangeShapeType="1"/>
              </p:cNvSpPr>
              <p:nvPr/>
            </p:nvSpPr>
            <p:spPr bwMode="auto">
              <a:xfrm>
                <a:off x="2926" y="1313"/>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0" name="Line 645">
                <a:extLst>
                  <a:ext uri="{FF2B5EF4-FFF2-40B4-BE49-F238E27FC236}">
                    <a16:creationId xmlns:a16="http://schemas.microsoft.com/office/drawing/2014/main" id="{4611B13F-F44D-4DDA-AF7B-21D820500A6A}"/>
                  </a:ext>
                </a:extLst>
              </p:cNvPr>
              <p:cNvSpPr>
                <a:spLocks noChangeShapeType="1"/>
              </p:cNvSpPr>
              <p:nvPr/>
            </p:nvSpPr>
            <p:spPr bwMode="auto">
              <a:xfrm>
                <a:off x="2926" y="133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1" name="Line 646">
                <a:extLst>
                  <a:ext uri="{FF2B5EF4-FFF2-40B4-BE49-F238E27FC236}">
                    <a16:creationId xmlns:a16="http://schemas.microsoft.com/office/drawing/2014/main" id="{01614C62-14C8-4D87-AEC4-A9BB19740ACA}"/>
                  </a:ext>
                </a:extLst>
              </p:cNvPr>
              <p:cNvSpPr>
                <a:spLocks noChangeShapeType="1"/>
              </p:cNvSpPr>
              <p:nvPr/>
            </p:nvSpPr>
            <p:spPr bwMode="auto">
              <a:xfrm>
                <a:off x="2926" y="136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2" name="Line 647">
                <a:extLst>
                  <a:ext uri="{FF2B5EF4-FFF2-40B4-BE49-F238E27FC236}">
                    <a16:creationId xmlns:a16="http://schemas.microsoft.com/office/drawing/2014/main" id="{BFE51CC8-EF5D-4D15-92AD-91877655E1D3}"/>
                  </a:ext>
                </a:extLst>
              </p:cNvPr>
              <p:cNvSpPr>
                <a:spLocks noChangeShapeType="1"/>
              </p:cNvSpPr>
              <p:nvPr/>
            </p:nvSpPr>
            <p:spPr bwMode="auto">
              <a:xfrm>
                <a:off x="2926" y="138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3" name="Line 648">
                <a:extLst>
                  <a:ext uri="{FF2B5EF4-FFF2-40B4-BE49-F238E27FC236}">
                    <a16:creationId xmlns:a16="http://schemas.microsoft.com/office/drawing/2014/main" id="{137E9E81-8047-4744-B59F-DBAAF2577F8E}"/>
                  </a:ext>
                </a:extLst>
              </p:cNvPr>
              <p:cNvSpPr>
                <a:spLocks noChangeShapeType="1"/>
              </p:cNvSpPr>
              <p:nvPr/>
            </p:nvSpPr>
            <p:spPr bwMode="auto">
              <a:xfrm>
                <a:off x="2926" y="141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4" name="Line 649">
                <a:extLst>
                  <a:ext uri="{FF2B5EF4-FFF2-40B4-BE49-F238E27FC236}">
                    <a16:creationId xmlns:a16="http://schemas.microsoft.com/office/drawing/2014/main" id="{30785E09-3A00-4E00-B88A-AEC065E7040B}"/>
                  </a:ext>
                </a:extLst>
              </p:cNvPr>
              <p:cNvSpPr>
                <a:spLocks noChangeShapeType="1"/>
              </p:cNvSpPr>
              <p:nvPr/>
            </p:nvSpPr>
            <p:spPr bwMode="auto">
              <a:xfrm>
                <a:off x="2926" y="1441"/>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5" name="Line 650">
                <a:extLst>
                  <a:ext uri="{FF2B5EF4-FFF2-40B4-BE49-F238E27FC236}">
                    <a16:creationId xmlns:a16="http://schemas.microsoft.com/office/drawing/2014/main" id="{2BE475B6-DB27-488B-BBAC-D5396CDC4B52}"/>
                  </a:ext>
                </a:extLst>
              </p:cNvPr>
              <p:cNvSpPr>
                <a:spLocks noChangeShapeType="1"/>
              </p:cNvSpPr>
              <p:nvPr/>
            </p:nvSpPr>
            <p:spPr bwMode="auto">
              <a:xfrm>
                <a:off x="2926" y="146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6" name="Line 651">
                <a:extLst>
                  <a:ext uri="{FF2B5EF4-FFF2-40B4-BE49-F238E27FC236}">
                    <a16:creationId xmlns:a16="http://schemas.microsoft.com/office/drawing/2014/main" id="{E4101A4C-C4B2-4010-95A9-BDBBA6A42135}"/>
                  </a:ext>
                </a:extLst>
              </p:cNvPr>
              <p:cNvSpPr>
                <a:spLocks noChangeShapeType="1"/>
              </p:cNvSpPr>
              <p:nvPr/>
            </p:nvSpPr>
            <p:spPr bwMode="auto">
              <a:xfrm>
                <a:off x="2926" y="149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7" name="Line 652">
                <a:extLst>
                  <a:ext uri="{FF2B5EF4-FFF2-40B4-BE49-F238E27FC236}">
                    <a16:creationId xmlns:a16="http://schemas.microsoft.com/office/drawing/2014/main" id="{C1BF4FD4-09C7-4185-BE36-530C52B31BAD}"/>
                  </a:ext>
                </a:extLst>
              </p:cNvPr>
              <p:cNvSpPr>
                <a:spLocks noChangeShapeType="1"/>
              </p:cNvSpPr>
              <p:nvPr/>
            </p:nvSpPr>
            <p:spPr bwMode="auto">
              <a:xfrm>
                <a:off x="2926" y="1518"/>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8" name="Line 653">
                <a:extLst>
                  <a:ext uri="{FF2B5EF4-FFF2-40B4-BE49-F238E27FC236}">
                    <a16:creationId xmlns:a16="http://schemas.microsoft.com/office/drawing/2014/main" id="{6B37ED60-E655-48D9-B644-13D3BD8FE211}"/>
                  </a:ext>
                </a:extLst>
              </p:cNvPr>
              <p:cNvSpPr>
                <a:spLocks noChangeShapeType="1"/>
              </p:cNvSpPr>
              <p:nvPr/>
            </p:nvSpPr>
            <p:spPr bwMode="auto">
              <a:xfrm>
                <a:off x="2926" y="154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79" name="Line 654">
                <a:extLst>
                  <a:ext uri="{FF2B5EF4-FFF2-40B4-BE49-F238E27FC236}">
                    <a16:creationId xmlns:a16="http://schemas.microsoft.com/office/drawing/2014/main" id="{40DC03D6-4C25-4FFA-A747-23CAF90E9B21}"/>
                  </a:ext>
                </a:extLst>
              </p:cNvPr>
              <p:cNvSpPr>
                <a:spLocks noChangeShapeType="1"/>
              </p:cNvSpPr>
              <p:nvPr/>
            </p:nvSpPr>
            <p:spPr bwMode="auto">
              <a:xfrm>
                <a:off x="2926" y="156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0" name="Line 655">
                <a:extLst>
                  <a:ext uri="{FF2B5EF4-FFF2-40B4-BE49-F238E27FC236}">
                    <a16:creationId xmlns:a16="http://schemas.microsoft.com/office/drawing/2014/main" id="{2548425D-9BF4-4FE2-AAA5-6CB61F086D1D}"/>
                  </a:ext>
                </a:extLst>
              </p:cNvPr>
              <p:cNvSpPr>
                <a:spLocks noChangeShapeType="1"/>
              </p:cNvSpPr>
              <p:nvPr/>
            </p:nvSpPr>
            <p:spPr bwMode="auto">
              <a:xfrm>
                <a:off x="2926" y="159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1" name="Line 656">
                <a:extLst>
                  <a:ext uri="{FF2B5EF4-FFF2-40B4-BE49-F238E27FC236}">
                    <a16:creationId xmlns:a16="http://schemas.microsoft.com/office/drawing/2014/main" id="{9D99C58F-ABF6-4DD7-843F-A0D5A4A43428}"/>
                  </a:ext>
                </a:extLst>
              </p:cNvPr>
              <p:cNvSpPr>
                <a:spLocks noChangeShapeType="1"/>
              </p:cNvSpPr>
              <p:nvPr/>
            </p:nvSpPr>
            <p:spPr bwMode="auto">
              <a:xfrm>
                <a:off x="2926" y="162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2" name="Line 657">
                <a:extLst>
                  <a:ext uri="{FF2B5EF4-FFF2-40B4-BE49-F238E27FC236}">
                    <a16:creationId xmlns:a16="http://schemas.microsoft.com/office/drawing/2014/main" id="{87BCBBDC-295E-43AD-8A32-22AE29F74DD3}"/>
                  </a:ext>
                </a:extLst>
              </p:cNvPr>
              <p:cNvSpPr>
                <a:spLocks noChangeShapeType="1"/>
              </p:cNvSpPr>
              <p:nvPr/>
            </p:nvSpPr>
            <p:spPr bwMode="auto">
              <a:xfrm>
                <a:off x="2926" y="1646"/>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3" name="Line 658">
                <a:extLst>
                  <a:ext uri="{FF2B5EF4-FFF2-40B4-BE49-F238E27FC236}">
                    <a16:creationId xmlns:a16="http://schemas.microsoft.com/office/drawing/2014/main" id="{87841890-9E15-46E8-BCC2-6BDC21A2CEC0}"/>
                  </a:ext>
                </a:extLst>
              </p:cNvPr>
              <p:cNvSpPr>
                <a:spLocks noChangeShapeType="1"/>
              </p:cNvSpPr>
              <p:nvPr/>
            </p:nvSpPr>
            <p:spPr bwMode="auto">
              <a:xfrm>
                <a:off x="2926" y="167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4" name="Line 659">
                <a:extLst>
                  <a:ext uri="{FF2B5EF4-FFF2-40B4-BE49-F238E27FC236}">
                    <a16:creationId xmlns:a16="http://schemas.microsoft.com/office/drawing/2014/main" id="{EE8CB633-2F6B-4478-900F-6FED3D081D0F}"/>
                  </a:ext>
                </a:extLst>
              </p:cNvPr>
              <p:cNvSpPr>
                <a:spLocks noChangeShapeType="1"/>
              </p:cNvSpPr>
              <p:nvPr/>
            </p:nvSpPr>
            <p:spPr bwMode="auto">
              <a:xfrm>
                <a:off x="2926" y="169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5" name="Line 660">
                <a:extLst>
                  <a:ext uri="{FF2B5EF4-FFF2-40B4-BE49-F238E27FC236}">
                    <a16:creationId xmlns:a16="http://schemas.microsoft.com/office/drawing/2014/main" id="{E58A0275-4453-41DF-B8D1-9C7EDE38D945}"/>
                  </a:ext>
                </a:extLst>
              </p:cNvPr>
              <p:cNvSpPr>
                <a:spLocks noChangeShapeType="1"/>
              </p:cNvSpPr>
              <p:nvPr/>
            </p:nvSpPr>
            <p:spPr bwMode="auto">
              <a:xfrm>
                <a:off x="2926" y="172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6" name="Line 661">
                <a:extLst>
                  <a:ext uri="{FF2B5EF4-FFF2-40B4-BE49-F238E27FC236}">
                    <a16:creationId xmlns:a16="http://schemas.microsoft.com/office/drawing/2014/main" id="{484C1A8C-485D-4660-BE21-313EBC35FDC9}"/>
                  </a:ext>
                </a:extLst>
              </p:cNvPr>
              <p:cNvSpPr>
                <a:spLocks noChangeShapeType="1"/>
              </p:cNvSpPr>
              <p:nvPr/>
            </p:nvSpPr>
            <p:spPr bwMode="auto">
              <a:xfrm>
                <a:off x="2926" y="174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7" name="Line 662">
                <a:extLst>
                  <a:ext uri="{FF2B5EF4-FFF2-40B4-BE49-F238E27FC236}">
                    <a16:creationId xmlns:a16="http://schemas.microsoft.com/office/drawing/2014/main" id="{BAFA549C-47E2-45E8-BB5C-231E5B574060}"/>
                  </a:ext>
                </a:extLst>
              </p:cNvPr>
              <p:cNvSpPr>
                <a:spLocks noChangeShapeType="1"/>
              </p:cNvSpPr>
              <p:nvPr/>
            </p:nvSpPr>
            <p:spPr bwMode="auto">
              <a:xfrm>
                <a:off x="2926" y="1774"/>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8" name="Line 663">
                <a:extLst>
                  <a:ext uri="{FF2B5EF4-FFF2-40B4-BE49-F238E27FC236}">
                    <a16:creationId xmlns:a16="http://schemas.microsoft.com/office/drawing/2014/main" id="{77596090-DDAB-4D11-9BD2-7E48BC25761B}"/>
                  </a:ext>
                </a:extLst>
              </p:cNvPr>
              <p:cNvSpPr>
                <a:spLocks noChangeShapeType="1"/>
              </p:cNvSpPr>
              <p:nvPr/>
            </p:nvSpPr>
            <p:spPr bwMode="auto">
              <a:xfrm>
                <a:off x="2926" y="179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589" name="Line 664">
                <a:extLst>
                  <a:ext uri="{FF2B5EF4-FFF2-40B4-BE49-F238E27FC236}">
                    <a16:creationId xmlns:a16="http://schemas.microsoft.com/office/drawing/2014/main" id="{3FEEE0E1-794E-4582-B642-56858855766B}"/>
                  </a:ext>
                </a:extLst>
              </p:cNvPr>
              <p:cNvSpPr>
                <a:spLocks noChangeShapeType="1"/>
              </p:cNvSpPr>
              <p:nvPr/>
            </p:nvSpPr>
            <p:spPr bwMode="auto">
              <a:xfrm>
                <a:off x="2926" y="182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364" name="Line 665">
              <a:extLst>
                <a:ext uri="{FF2B5EF4-FFF2-40B4-BE49-F238E27FC236}">
                  <a16:creationId xmlns:a16="http://schemas.microsoft.com/office/drawing/2014/main" id="{6E376D4D-7630-43FA-BBB8-71CA8271B092}"/>
                </a:ext>
              </a:extLst>
            </p:cNvPr>
            <p:cNvSpPr>
              <a:spLocks noChangeShapeType="1"/>
            </p:cNvSpPr>
            <p:nvPr/>
          </p:nvSpPr>
          <p:spPr bwMode="auto">
            <a:xfrm>
              <a:off x="3157" y="212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65" name="Line 666">
              <a:extLst>
                <a:ext uri="{FF2B5EF4-FFF2-40B4-BE49-F238E27FC236}">
                  <a16:creationId xmlns:a16="http://schemas.microsoft.com/office/drawing/2014/main" id="{D5D053E8-44D8-46FE-8044-F4C843C1864A}"/>
                </a:ext>
              </a:extLst>
            </p:cNvPr>
            <p:cNvSpPr>
              <a:spLocks noChangeShapeType="1"/>
            </p:cNvSpPr>
            <p:nvPr/>
          </p:nvSpPr>
          <p:spPr bwMode="auto">
            <a:xfrm>
              <a:off x="3157" y="214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66" name="Line 667">
              <a:extLst>
                <a:ext uri="{FF2B5EF4-FFF2-40B4-BE49-F238E27FC236}">
                  <a16:creationId xmlns:a16="http://schemas.microsoft.com/office/drawing/2014/main" id="{16FBAC90-9DD9-4C3C-B6BD-38664A0712C5}"/>
                </a:ext>
              </a:extLst>
            </p:cNvPr>
            <p:cNvSpPr>
              <a:spLocks noChangeShapeType="1"/>
            </p:cNvSpPr>
            <p:nvPr/>
          </p:nvSpPr>
          <p:spPr bwMode="auto">
            <a:xfrm>
              <a:off x="3157" y="2173"/>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67" name="Line 668">
              <a:extLst>
                <a:ext uri="{FF2B5EF4-FFF2-40B4-BE49-F238E27FC236}">
                  <a16:creationId xmlns:a16="http://schemas.microsoft.com/office/drawing/2014/main" id="{79146227-679F-4715-AF96-57FCC729F584}"/>
                </a:ext>
              </a:extLst>
            </p:cNvPr>
            <p:cNvSpPr>
              <a:spLocks noChangeShapeType="1"/>
            </p:cNvSpPr>
            <p:nvPr/>
          </p:nvSpPr>
          <p:spPr bwMode="auto">
            <a:xfrm>
              <a:off x="3157" y="219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68" name="Line 669">
              <a:extLst>
                <a:ext uri="{FF2B5EF4-FFF2-40B4-BE49-F238E27FC236}">
                  <a16:creationId xmlns:a16="http://schemas.microsoft.com/office/drawing/2014/main" id="{078CD3B5-E17F-4AFF-83A8-73FE312F2C2A}"/>
                </a:ext>
              </a:extLst>
            </p:cNvPr>
            <p:cNvSpPr>
              <a:spLocks noChangeShapeType="1"/>
            </p:cNvSpPr>
            <p:nvPr/>
          </p:nvSpPr>
          <p:spPr bwMode="auto">
            <a:xfrm>
              <a:off x="3157" y="222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69" name="Line 670">
              <a:extLst>
                <a:ext uri="{FF2B5EF4-FFF2-40B4-BE49-F238E27FC236}">
                  <a16:creationId xmlns:a16="http://schemas.microsoft.com/office/drawing/2014/main" id="{3C696D03-154A-4A18-9FD2-2536A2C5AA0F}"/>
                </a:ext>
              </a:extLst>
            </p:cNvPr>
            <p:cNvSpPr>
              <a:spLocks noChangeShapeType="1"/>
            </p:cNvSpPr>
            <p:nvPr/>
          </p:nvSpPr>
          <p:spPr bwMode="auto">
            <a:xfrm>
              <a:off x="3157" y="224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0" name="Line 671">
              <a:extLst>
                <a:ext uri="{FF2B5EF4-FFF2-40B4-BE49-F238E27FC236}">
                  <a16:creationId xmlns:a16="http://schemas.microsoft.com/office/drawing/2014/main" id="{C9587246-95F7-4447-BCB1-3A0B9FCA4F71}"/>
                </a:ext>
              </a:extLst>
            </p:cNvPr>
            <p:cNvSpPr>
              <a:spLocks noChangeShapeType="1"/>
            </p:cNvSpPr>
            <p:nvPr/>
          </p:nvSpPr>
          <p:spPr bwMode="auto">
            <a:xfrm>
              <a:off x="3157" y="227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1" name="Line 672">
              <a:extLst>
                <a:ext uri="{FF2B5EF4-FFF2-40B4-BE49-F238E27FC236}">
                  <a16:creationId xmlns:a16="http://schemas.microsoft.com/office/drawing/2014/main" id="{33F441B9-8500-4DC9-B106-3F2779EDD448}"/>
                </a:ext>
              </a:extLst>
            </p:cNvPr>
            <p:cNvSpPr>
              <a:spLocks noChangeShapeType="1"/>
            </p:cNvSpPr>
            <p:nvPr/>
          </p:nvSpPr>
          <p:spPr bwMode="auto">
            <a:xfrm>
              <a:off x="3157" y="2301"/>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2" name="Line 673">
              <a:extLst>
                <a:ext uri="{FF2B5EF4-FFF2-40B4-BE49-F238E27FC236}">
                  <a16:creationId xmlns:a16="http://schemas.microsoft.com/office/drawing/2014/main" id="{29E3A2F5-AC45-4B0F-A278-1DF35B81D99B}"/>
                </a:ext>
              </a:extLst>
            </p:cNvPr>
            <p:cNvSpPr>
              <a:spLocks noChangeShapeType="1"/>
            </p:cNvSpPr>
            <p:nvPr/>
          </p:nvSpPr>
          <p:spPr bwMode="auto">
            <a:xfrm>
              <a:off x="3157" y="232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3" name="Line 674">
              <a:extLst>
                <a:ext uri="{FF2B5EF4-FFF2-40B4-BE49-F238E27FC236}">
                  <a16:creationId xmlns:a16="http://schemas.microsoft.com/office/drawing/2014/main" id="{FC527F9F-3A43-4CA3-BF6E-C14A4629837F}"/>
                </a:ext>
              </a:extLst>
            </p:cNvPr>
            <p:cNvSpPr>
              <a:spLocks noChangeShapeType="1"/>
            </p:cNvSpPr>
            <p:nvPr/>
          </p:nvSpPr>
          <p:spPr bwMode="auto">
            <a:xfrm>
              <a:off x="3157" y="235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4" name="Line 675">
              <a:extLst>
                <a:ext uri="{FF2B5EF4-FFF2-40B4-BE49-F238E27FC236}">
                  <a16:creationId xmlns:a16="http://schemas.microsoft.com/office/drawing/2014/main" id="{180E09C8-B8D9-49FD-961B-84205E79A0CC}"/>
                </a:ext>
              </a:extLst>
            </p:cNvPr>
            <p:cNvSpPr>
              <a:spLocks noChangeShapeType="1"/>
            </p:cNvSpPr>
            <p:nvPr/>
          </p:nvSpPr>
          <p:spPr bwMode="auto">
            <a:xfrm>
              <a:off x="3157" y="2377"/>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5" name="Line 676">
              <a:extLst>
                <a:ext uri="{FF2B5EF4-FFF2-40B4-BE49-F238E27FC236}">
                  <a16:creationId xmlns:a16="http://schemas.microsoft.com/office/drawing/2014/main" id="{0EACD605-8E96-4CF4-806B-8538246859A9}"/>
                </a:ext>
              </a:extLst>
            </p:cNvPr>
            <p:cNvSpPr>
              <a:spLocks noChangeShapeType="1"/>
            </p:cNvSpPr>
            <p:nvPr/>
          </p:nvSpPr>
          <p:spPr bwMode="auto">
            <a:xfrm>
              <a:off x="3157" y="240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6" name="Line 677">
              <a:extLst>
                <a:ext uri="{FF2B5EF4-FFF2-40B4-BE49-F238E27FC236}">
                  <a16:creationId xmlns:a16="http://schemas.microsoft.com/office/drawing/2014/main" id="{DE361C39-BEB1-4D64-917C-0FD6629C62C3}"/>
                </a:ext>
              </a:extLst>
            </p:cNvPr>
            <p:cNvSpPr>
              <a:spLocks noChangeShapeType="1"/>
            </p:cNvSpPr>
            <p:nvPr/>
          </p:nvSpPr>
          <p:spPr bwMode="auto">
            <a:xfrm>
              <a:off x="3157" y="2429"/>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7" name="Line 678">
              <a:extLst>
                <a:ext uri="{FF2B5EF4-FFF2-40B4-BE49-F238E27FC236}">
                  <a16:creationId xmlns:a16="http://schemas.microsoft.com/office/drawing/2014/main" id="{22688BB8-4178-4C5C-B8A0-E67E990DF4BC}"/>
                </a:ext>
              </a:extLst>
            </p:cNvPr>
            <p:cNvSpPr>
              <a:spLocks noChangeShapeType="1"/>
            </p:cNvSpPr>
            <p:nvPr/>
          </p:nvSpPr>
          <p:spPr bwMode="auto">
            <a:xfrm>
              <a:off x="3157" y="2454"/>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8" name="Line 679">
              <a:extLst>
                <a:ext uri="{FF2B5EF4-FFF2-40B4-BE49-F238E27FC236}">
                  <a16:creationId xmlns:a16="http://schemas.microsoft.com/office/drawing/2014/main" id="{BB403FEC-D986-47A5-8C6B-C037EE2DA680}"/>
                </a:ext>
              </a:extLst>
            </p:cNvPr>
            <p:cNvSpPr>
              <a:spLocks noChangeShapeType="1"/>
            </p:cNvSpPr>
            <p:nvPr/>
          </p:nvSpPr>
          <p:spPr bwMode="auto">
            <a:xfrm>
              <a:off x="3157" y="248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79" name="Line 680">
              <a:extLst>
                <a:ext uri="{FF2B5EF4-FFF2-40B4-BE49-F238E27FC236}">
                  <a16:creationId xmlns:a16="http://schemas.microsoft.com/office/drawing/2014/main" id="{54373463-5F23-42BF-9277-F81E04E7D819}"/>
                </a:ext>
              </a:extLst>
            </p:cNvPr>
            <p:cNvSpPr>
              <a:spLocks noChangeShapeType="1"/>
            </p:cNvSpPr>
            <p:nvPr/>
          </p:nvSpPr>
          <p:spPr bwMode="auto">
            <a:xfrm>
              <a:off x="3157" y="2505"/>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0" name="Line 681">
              <a:extLst>
                <a:ext uri="{FF2B5EF4-FFF2-40B4-BE49-F238E27FC236}">
                  <a16:creationId xmlns:a16="http://schemas.microsoft.com/office/drawing/2014/main" id="{5EACA272-AB49-45AE-B54E-5AA5C8BB9B87}"/>
                </a:ext>
              </a:extLst>
            </p:cNvPr>
            <p:cNvSpPr>
              <a:spLocks noChangeShapeType="1"/>
            </p:cNvSpPr>
            <p:nvPr/>
          </p:nvSpPr>
          <p:spPr bwMode="auto">
            <a:xfrm>
              <a:off x="3157" y="2531"/>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1" name="Line 682">
              <a:extLst>
                <a:ext uri="{FF2B5EF4-FFF2-40B4-BE49-F238E27FC236}">
                  <a16:creationId xmlns:a16="http://schemas.microsoft.com/office/drawing/2014/main" id="{9466B222-37EF-401B-B463-90834A082628}"/>
                </a:ext>
              </a:extLst>
            </p:cNvPr>
            <p:cNvSpPr>
              <a:spLocks noChangeShapeType="1"/>
            </p:cNvSpPr>
            <p:nvPr/>
          </p:nvSpPr>
          <p:spPr bwMode="auto">
            <a:xfrm>
              <a:off x="3157" y="2557"/>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2" name="Line 683">
              <a:extLst>
                <a:ext uri="{FF2B5EF4-FFF2-40B4-BE49-F238E27FC236}">
                  <a16:creationId xmlns:a16="http://schemas.microsoft.com/office/drawing/2014/main" id="{B3DD31C1-AE68-4E24-B8D4-D26F141972AB}"/>
                </a:ext>
              </a:extLst>
            </p:cNvPr>
            <p:cNvSpPr>
              <a:spLocks noChangeShapeType="1"/>
            </p:cNvSpPr>
            <p:nvPr/>
          </p:nvSpPr>
          <p:spPr bwMode="auto">
            <a:xfrm>
              <a:off x="3157" y="2582"/>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3" name="Line 684">
              <a:extLst>
                <a:ext uri="{FF2B5EF4-FFF2-40B4-BE49-F238E27FC236}">
                  <a16:creationId xmlns:a16="http://schemas.microsoft.com/office/drawing/2014/main" id="{60005363-4EFE-4E2E-87A7-5196353AE00A}"/>
                </a:ext>
              </a:extLst>
            </p:cNvPr>
            <p:cNvSpPr>
              <a:spLocks noChangeShapeType="1"/>
            </p:cNvSpPr>
            <p:nvPr/>
          </p:nvSpPr>
          <p:spPr bwMode="auto">
            <a:xfrm>
              <a:off x="3157" y="2608"/>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4" name="Line 685">
              <a:extLst>
                <a:ext uri="{FF2B5EF4-FFF2-40B4-BE49-F238E27FC236}">
                  <a16:creationId xmlns:a16="http://schemas.microsoft.com/office/drawing/2014/main" id="{C64E7836-687D-40E4-B365-AD164AC02648}"/>
                </a:ext>
              </a:extLst>
            </p:cNvPr>
            <p:cNvSpPr>
              <a:spLocks noChangeShapeType="1"/>
            </p:cNvSpPr>
            <p:nvPr/>
          </p:nvSpPr>
          <p:spPr bwMode="auto">
            <a:xfrm>
              <a:off x="3157" y="2633"/>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5" name="Line 686">
              <a:extLst>
                <a:ext uri="{FF2B5EF4-FFF2-40B4-BE49-F238E27FC236}">
                  <a16:creationId xmlns:a16="http://schemas.microsoft.com/office/drawing/2014/main" id="{8572A0E0-1BF2-4E36-AC56-E0661FD41ECB}"/>
                </a:ext>
              </a:extLst>
            </p:cNvPr>
            <p:cNvSpPr>
              <a:spLocks noChangeShapeType="1"/>
            </p:cNvSpPr>
            <p:nvPr/>
          </p:nvSpPr>
          <p:spPr bwMode="auto">
            <a:xfrm>
              <a:off x="3157" y="2659"/>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6" name="Line 687">
              <a:extLst>
                <a:ext uri="{FF2B5EF4-FFF2-40B4-BE49-F238E27FC236}">
                  <a16:creationId xmlns:a16="http://schemas.microsoft.com/office/drawing/2014/main" id="{5C579CF9-2D82-4C70-8F9F-6BCEFBE3F0CD}"/>
                </a:ext>
              </a:extLst>
            </p:cNvPr>
            <p:cNvSpPr>
              <a:spLocks noChangeShapeType="1"/>
            </p:cNvSpPr>
            <p:nvPr/>
          </p:nvSpPr>
          <p:spPr bwMode="auto">
            <a:xfrm>
              <a:off x="3157" y="2685"/>
              <a:ext cx="1"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7" name="Line 688">
              <a:extLst>
                <a:ext uri="{FF2B5EF4-FFF2-40B4-BE49-F238E27FC236}">
                  <a16:creationId xmlns:a16="http://schemas.microsoft.com/office/drawing/2014/main" id="{2FAA6DB5-919C-4696-A7AE-21871A6AE3C8}"/>
                </a:ext>
              </a:extLst>
            </p:cNvPr>
            <p:cNvSpPr>
              <a:spLocks noChangeShapeType="1"/>
            </p:cNvSpPr>
            <p:nvPr/>
          </p:nvSpPr>
          <p:spPr bwMode="auto">
            <a:xfrm>
              <a:off x="3157" y="2710"/>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8" name="Line 689">
              <a:extLst>
                <a:ext uri="{FF2B5EF4-FFF2-40B4-BE49-F238E27FC236}">
                  <a16:creationId xmlns:a16="http://schemas.microsoft.com/office/drawing/2014/main" id="{5D804497-7641-49CE-923A-06E3E67E0D9C}"/>
                </a:ext>
              </a:extLst>
            </p:cNvPr>
            <p:cNvSpPr>
              <a:spLocks noChangeShapeType="1"/>
            </p:cNvSpPr>
            <p:nvPr/>
          </p:nvSpPr>
          <p:spPr bwMode="auto">
            <a:xfrm>
              <a:off x="3157" y="2736"/>
              <a:ext cx="1" cy="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389" name="Line 690">
              <a:extLst>
                <a:ext uri="{FF2B5EF4-FFF2-40B4-BE49-F238E27FC236}">
                  <a16:creationId xmlns:a16="http://schemas.microsoft.com/office/drawing/2014/main" id="{44EBFBD9-041E-427D-B290-15F86ABCBD87}"/>
                </a:ext>
              </a:extLst>
            </p:cNvPr>
            <p:cNvSpPr>
              <a:spLocks noChangeShapeType="1"/>
            </p:cNvSpPr>
            <p:nvPr/>
          </p:nvSpPr>
          <p:spPr bwMode="auto">
            <a:xfrm>
              <a:off x="3157" y="2761"/>
              <a:ext cx="1"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82611" name="Object 691">
            <a:extLst>
              <a:ext uri="{FF2B5EF4-FFF2-40B4-BE49-F238E27FC236}">
                <a16:creationId xmlns:a16="http://schemas.microsoft.com/office/drawing/2014/main" id="{79E52609-7701-4E14-95E2-155DDF50FF0A}"/>
              </a:ext>
            </a:extLst>
          </p:cNvPr>
          <p:cNvGraphicFramePr>
            <a:graphicFrameLocks noGrp="1" noChangeAspect="1"/>
          </p:cNvGraphicFramePr>
          <p:nvPr>
            <p:ph idx="4294967295"/>
          </p:nvPr>
        </p:nvGraphicFramePr>
        <p:xfrm>
          <a:off x="531813" y="1906588"/>
          <a:ext cx="2185987" cy="868362"/>
        </p:xfrm>
        <a:graphic>
          <a:graphicData uri="http://schemas.openxmlformats.org/presentationml/2006/ole">
            <mc:AlternateContent xmlns:mc="http://schemas.openxmlformats.org/markup-compatibility/2006">
              <mc:Choice xmlns:v="urn:schemas-microsoft-com:vml" Requires="v">
                <p:oleObj spid="_x0000_s48931" r:id="rId4" imgW="19812000" imgH="8839200" progId="Equation.3">
                  <p:embed/>
                </p:oleObj>
              </mc:Choice>
              <mc:Fallback>
                <p:oleObj r:id="rId4" imgW="19812000" imgH="8839200" progId="Equation.3">
                  <p:embed/>
                  <p:pic>
                    <p:nvPicPr>
                      <p:cNvPr id="0" name="Picture 75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906588"/>
                        <a:ext cx="2185987" cy="868362"/>
                      </a:xfrm>
                      <a:prstGeom prst="rect">
                        <a:avLst/>
                      </a:prstGeom>
                      <a:solidFill>
                        <a:srgbClr val="FFFF99">
                          <a:alpha val="59999"/>
                        </a:srgbClr>
                      </a:solidFill>
                      <a:ln>
                        <a:noFill/>
                      </a:ln>
                      <a:effectLst/>
                      <a:extLs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1" name="矩形 690">
            <a:extLst>
              <a:ext uri="{FF2B5EF4-FFF2-40B4-BE49-F238E27FC236}">
                <a16:creationId xmlns:a16="http://schemas.microsoft.com/office/drawing/2014/main" id="{85FF9A2A-DEB0-45E0-BC1B-BE23B20A8313}"/>
              </a:ext>
            </a:extLst>
          </p:cNvPr>
          <p:cNvSpPr>
            <a:spLocks noChangeArrowheads="1"/>
          </p:cNvSpPr>
          <p:nvPr/>
        </p:nvSpPr>
        <p:spPr bwMode="auto">
          <a:xfrm>
            <a:off x="2743200" y="5867400"/>
            <a:ext cx="3352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rPr>
              <a:t>双线性变换的频率畸变</a:t>
            </a:r>
            <a:endParaRPr lang="zh-CN" altLang="en-US" sz="2400" b="1"/>
          </a:p>
        </p:txBody>
      </p:sp>
      <p:sp>
        <p:nvSpPr>
          <p:cNvPr id="692" name="椭圆 691">
            <a:extLst>
              <a:ext uri="{FF2B5EF4-FFF2-40B4-BE49-F238E27FC236}">
                <a16:creationId xmlns:a16="http://schemas.microsoft.com/office/drawing/2014/main" id="{D0A8E23E-BDE8-442F-A33E-0242407194D2}"/>
              </a:ext>
            </a:extLst>
          </p:cNvPr>
          <p:cNvSpPr/>
          <p:nvPr/>
        </p:nvSpPr>
        <p:spPr>
          <a:xfrm>
            <a:off x="2667000" y="3276600"/>
            <a:ext cx="1524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3" name="椭圆 692">
            <a:extLst>
              <a:ext uri="{FF2B5EF4-FFF2-40B4-BE49-F238E27FC236}">
                <a16:creationId xmlns:a16="http://schemas.microsoft.com/office/drawing/2014/main" id="{5AD46453-8A88-41B9-968D-1E696ED1C411}"/>
              </a:ext>
            </a:extLst>
          </p:cNvPr>
          <p:cNvSpPr/>
          <p:nvPr/>
        </p:nvSpPr>
        <p:spPr>
          <a:xfrm>
            <a:off x="4343400" y="4267200"/>
            <a:ext cx="15240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4" name="椭圆 693">
            <a:extLst>
              <a:ext uri="{FF2B5EF4-FFF2-40B4-BE49-F238E27FC236}">
                <a16:creationId xmlns:a16="http://schemas.microsoft.com/office/drawing/2014/main" id="{4C257E50-C249-46CA-B267-B977724142A1}"/>
              </a:ext>
            </a:extLst>
          </p:cNvPr>
          <p:cNvSpPr/>
          <p:nvPr/>
        </p:nvSpPr>
        <p:spPr>
          <a:xfrm rot="3398414">
            <a:off x="3213100" y="2190750"/>
            <a:ext cx="304800" cy="1720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5" name="椭圆 694">
            <a:extLst>
              <a:ext uri="{FF2B5EF4-FFF2-40B4-BE49-F238E27FC236}">
                <a16:creationId xmlns:a16="http://schemas.microsoft.com/office/drawing/2014/main" id="{7209D865-B906-4BC9-B932-FFEA8A84817A}"/>
              </a:ext>
            </a:extLst>
          </p:cNvPr>
          <p:cNvSpPr/>
          <p:nvPr/>
        </p:nvSpPr>
        <p:spPr>
          <a:xfrm rot="7624737">
            <a:off x="6106320" y="3847306"/>
            <a:ext cx="519112" cy="20034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611"/>
                                        </p:tgtEl>
                                        <p:attrNameLst>
                                          <p:attrName>style.visibility</p:attrName>
                                        </p:attrNameLst>
                                      </p:cBhvr>
                                      <p:to>
                                        <p:strVal val="visible"/>
                                      </p:to>
                                    </p:set>
                                    <p:animEffect transition="in" filter="blinds(horizontal)">
                                      <p:cBhvr>
                                        <p:cTn id="7" dur="500"/>
                                        <p:tgtEl>
                                          <p:spTgt spid="82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92"/>
                                        </p:tgtEl>
                                        <p:attrNameLst>
                                          <p:attrName>style.visibility</p:attrName>
                                        </p:attrNameLst>
                                      </p:cBhvr>
                                      <p:to>
                                        <p:strVal val="visible"/>
                                      </p:to>
                                    </p:set>
                                    <p:animEffect transition="in" filter="box(in)">
                                      <p:cBhvr>
                                        <p:cTn id="17" dur="500"/>
                                        <p:tgtEl>
                                          <p:spTgt spid="6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93"/>
                                        </p:tgtEl>
                                        <p:attrNameLst>
                                          <p:attrName>style.visibility</p:attrName>
                                        </p:attrNameLst>
                                      </p:cBhvr>
                                      <p:to>
                                        <p:strVal val="visible"/>
                                      </p:to>
                                    </p:set>
                                    <p:animEffect transition="in" filter="box(in)">
                                      <p:cBhvr>
                                        <p:cTn id="22" dur="500"/>
                                        <p:tgtEl>
                                          <p:spTgt spid="6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9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93"/>
                                        </p:tgtEl>
                                        <p:attrNameLst>
                                          <p:attrName>style.visibility</p:attrName>
                                        </p:attrNameLst>
                                      </p:cBhvr>
                                      <p:to>
                                        <p:strVal val="hidden"/>
                                      </p:to>
                                    </p:set>
                                  </p:childTnLst>
                                </p:cTn>
                              </p:par>
                            </p:childTnLst>
                          </p:cTn>
                        </p:par>
                        <p:par>
                          <p:cTn id="29" fill="hold" nodeType="afterGroup">
                            <p:stCondLst>
                              <p:cond delay="0"/>
                            </p:stCondLst>
                            <p:childTnLst>
                              <p:par>
                                <p:cTn id="30" presetID="4" presetClass="entr" presetSubtype="16" fill="hold" grpId="0" nodeType="afterEffect">
                                  <p:stCondLst>
                                    <p:cond delay="0"/>
                                  </p:stCondLst>
                                  <p:childTnLst>
                                    <p:set>
                                      <p:cBhvr>
                                        <p:cTn id="31" dur="1" fill="hold">
                                          <p:stCondLst>
                                            <p:cond delay="0"/>
                                          </p:stCondLst>
                                        </p:cTn>
                                        <p:tgtEl>
                                          <p:spTgt spid="694"/>
                                        </p:tgtEl>
                                        <p:attrNameLst>
                                          <p:attrName>style.visibility</p:attrName>
                                        </p:attrNameLst>
                                      </p:cBhvr>
                                      <p:to>
                                        <p:strVal val="visible"/>
                                      </p:to>
                                    </p:set>
                                    <p:animEffect transition="in" filter="box(in)">
                                      <p:cBhvr>
                                        <p:cTn id="32" dur="500"/>
                                        <p:tgtEl>
                                          <p:spTgt spid="6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95"/>
                                        </p:tgtEl>
                                        <p:attrNameLst>
                                          <p:attrName>style.visibility</p:attrName>
                                        </p:attrNameLst>
                                      </p:cBhvr>
                                      <p:to>
                                        <p:strVal val="visible"/>
                                      </p:to>
                                    </p:set>
                                    <p:animEffect transition="in" filter="box(in)">
                                      <p:cBhvr>
                                        <p:cTn id="37" dur="500"/>
                                        <p:tgtEl>
                                          <p:spTgt spid="6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91"/>
                                        </p:tgtEl>
                                        <p:attrNameLst>
                                          <p:attrName>style.visibility</p:attrName>
                                        </p:attrNameLst>
                                      </p:cBhvr>
                                      <p:to>
                                        <p:strVal val="visible"/>
                                      </p:to>
                                    </p:set>
                                    <p:animEffect transition="in" filter="slide(fromBottom)">
                                      <p:cBhvr>
                                        <p:cTn id="42" dur="500"/>
                                        <p:tgtEl>
                                          <p:spTgt spid="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 grpId="0"/>
      <p:bldP spid="692" grpId="0" animBg="1"/>
      <p:bldP spid="692" grpId="1" animBg="1"/>
      <p:bldP spid="693" grpId="0" animBg="1"/>
      <p:bldP spid="693" grpId="1" animBg="1"/>
      <p:bldP spid="694" grpId="0" animBg="1"/>
      <p:bldP spid="69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a:extLst>
              <a:ext uri="{FF2B5EF4-FFF2-40B4-BE49-F238E27FC236}">
                <a16:creationId xmlns:a16="http://schemas.microsoft.com/office/drawing/2014/main" id="{2D4239D6-BD75-47FD-84AE-8A9B30E6C8E3}"/>
              </a:ext>
            </a:extLst>
          </p:cNvPr>
          <p:cNvSpPr txBox="1">
            <a:spLocks noChangeArrowheads="1"/>
          </p:cNvSpPr>
          <p:nvPr/>
        </p:nvSpPr>
        <p:spPr bwMode="auto">
          <a:xfrm>
            <a:off x="463550" y="762000"/>
            <a:ext cx="7924800" cy="584200"/>
          </a:xfrm>
          <a:prstGeom prst="rect">
            <a:avLst/>
          </a:prstGeom>
          <a:noFill/>
          <a:ln w="9525">
            <a:noFill/>
            <a:miter lim="800000"/>
            <a:headEnd/>
            <a:tailEnd/>
          </a:ln>
        </p:spPr>
        <p:txBody>
          <a:bodyPr>
            <a:spAutoFit/>
          </a:bodyPr>
          <a:lstStyle/>
          <a:p>
            <a:pPr>
              <a:spcBef>
                <a:spcPct val="50000"/>
              </a:spcBef>
              <a:buFontTx/>
              <a:buBlip>
                <a:blip r:embed="rId3"/>
              </a:buBlip>
              <a:defRPr/>
            </a:pPr>
            <a:r>
              <a:rPr lang="zh-CN" altLang="en-US" sz="3200" b="1" dirty="0">
                <a:solidFill>
                  <a:schemeClr val="bg2">
                    <a:lumMod val="60000"/>
                    <a:lumOff val="40000"/>
                  </a:schemeClr>
                </a:solidFill>
              </a:rPr>
              <a:t>  </a:t>
            </a:r>
            <a:r>
              <a:rPr lang="zh-CN" altLang="en-US" sz="3200" b="1" dirty="0">
                <a:solidFill>
                  <a:schemeClr val="bg2">
                    <a:lumMod val="60000"/>
                    <a:lumOff val="40000"/>
                  </a:schemeClr>
                </a:solidFill>
                <a:latin typeface="Symbol" pitchFamily="18" charset="2"/>
              </a:rPr>
              <a:t>双线性变换法的优缺点</a:t>
            </a:r>
          </a:p>
        </p:txBody>
      </p:sp>
      <p:sp>
        <p:nvSpPr>
          <p:cNvPr id="82948" name="Text Box 4">
            <a:extLst>
              <a:ext uri="{FF2B5EF4-FFF2-40B4-BE49-F238E27FC236}">
                <a16:creationId xmlns:a16="http://schemas.microsoft.com/office/drawing/2014/main" id="{5FCEDD3E-1D3B-45DA-939C-1F28F326FA55}"/>
              </a:ext>
            </a:extLst>
          </p:cNvPr>
          <p:cNvSpPr txBox="1">
            <a:spLocks noChangeArrowheads="1"/>
          </p:cNvSpPr>
          <p:nvPr/>
        </p:nvSpPr>
        <p:spPr bwMode="auto">
          <a:xfrm>
            <a:off x="919163" y="2613025"/>
            <a:ext cx="7924800" cy="3324225"/>
          </a:xfrm>
          <a:prstGeom prst="rect">
            <a:avLst/>
          </a:prstGeom>
          <a:noFill/>
          <a:ln w="9525">
            <a:noFill/>
            <a:miter lim="800000"/>
            <a:headEnd/>
            <a:tailEnd/>
          </a:ln>
        </p:spPr>
        <p:txBody>
          <a:bodyPr>
            <a:spAutoFit/>
          </a:bodyPr>
          <a:lstStyle/>
          <a:p>
            <a:pPr>
              <a:lnSpc>
                <a:spcPct val="150000"/>
              </a:lnSpc>
              <a:spcBef>
                <a:spcPct val="50000"/>
              </a:spcBef>
              <a:buClr>
                <a:schemeClr val="bg2">
                  <a:lumMod val="60000"/>
                  <a:lumOff val="40000"/>
                </a:schemeClr>
              </a:buClr>
              <a:buFont typeface="Wingdings" pitchFamily="2" charset="2"/>
              <a:buChar char="Ø"/>
              <a:defRPr/>
            </a:pPr>
            <a:r>
              <a:rPr lang="zh-CN" altLang="en-US" sz="2800" b="1" dirty="0">
                <a:solidFill>
                  <a:schemeClr val="bg2">
                    <a:lumMod val="60000"/>
                    <a:lumOff val="40000"/>
                  </a:schemeClr>
                </a:solidFill>
              </a:rPr>
              <a:t>  缺点：</a:t>
            </a:r>
            <a:r>
              <a:rPr lang="zh-CN" altLang="en-US" sz="2800" b="1" dirty="0"/>
              <a:t>数字频率与模拟频率之间是</a:t>
            </a:r>
            <a:r>
              <a:rPr lang="zh-CN" altLang="en-US" sz="2800" b="1" dirty="0">
                <a:solidFill>
                  <a:srgbClr val="FF0000"/>
                </a:solidFill>
              </a:rPr>
              <a:t>非线性</a:t>
            </a:r>
            <a:r>
              <a:rPr lang="zh-CN" altLang="en-US" sz="2800" b="1" dirty="0"/>
              <a:t>关系。使得幅度响应不是常数时会产生幅度失真，适于设计幅度响应为分段常数的数字滤波器，如低通、高通、带通、带阻，不适于设计如微分器等幅度响应为非常数的数字滤波器。</a:t>
            </a:r>
          </a:p>
        </p:txBody>
      </p:sp>
      <p:sp>
        <p:nvSpPr>
          <p:cNvPr id="82949" name="Text Box 5">
            <a:extLst>
              <a:ext uri="{FF2B5EF4-FFF2-40B4-BE49-F238E27FC236}">
                <a16:creationId xmlns:a16="http://schemas.microsoft.com/office/drawing/2014/main" id="{D49D3ACF-CBDE-43A9-B005-11DCD3C3960D}"/>
              </a:ext>
            </a:extLst>
          </p:cNvPr>
          <p:cNvSpPr txBox="1">
            <a:spLocks noChangeArrowheads="1"/>
          </p:cNvSpPr>
          <p:nvPr/>
        </p:nvSpPr>
        <p:spPr bwMode="auto">
          <a:xfrm>
            <a:off x="900113" y="1676400"/>
            <a:ext cx="4814887" cy="523875"/>
          </a:xfrm>
          <a:prstGeom prst="rect">
            <a:avLst/>
          </a:prstGeom>
          <a:noFill/>
          <a:ln w="9525">
            <a:noFill/>
            <a:miter lim="800000"/>
            <a:headEnd/>
            <a:tailEnd/>
          </a:ln>
        </p:spPr>
        <p:txBody>
          <a:bodyPr>
            <a:spAutoFit/>
          </a:bodyPr>
          <a:lstStyle/>
          <a:p>
            <a:pPr>
              <a:spcBef>
                <a:spcPct val="50000"/>
              </a:spcBef>
              <a:buClr>
                <a:schemeClr val="bg2">
                  <a:lumMod val="60000"/>
                  <a:lumOff val="40000"/>
                </a:schemeClr>
              </a:buClr>
              <a:buFont typeface="Wingdings" pitchFamily="2" charset="2"/>
              <a:buChar char="Ø"/>
              <a:defRPr/>
            </a:pPr>
            <a:r>
              <a:rPr lang="zh-CN" altLang="en-US" sz="2800" b="1" dirty="0">
                <a:solidFill>
                  <a:schemeClr val="bg2">
                    <a:lumMod val="60000"/>
                    <a:lumOff val="40000"/>
                  </a:schemeClr>
                </a:solidFill>
              </a:rPr>
              <a:t>  优点：</a:t>
            </a:r>
            <a:r>
              <a:rPr lang="zh-CN" altLang="en-US" sz="2800" b="1" dirty="0">
                <a:solidFill>
                  <a:srgbClr val="FF0000"/>
                </a:solidFill>
              </a:rPr>
              <a:t>无频谱混叠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slide(fromBottom)">
                                      <p:cBhvr>
                                        <p:cTn id="7" dur="500"/>
                                        <p:tgtEl>
                                          <p:spTgt spid="82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blinds(horizontal)">
                                      <p:cBhvr>
                                        <p:cTn id="12" dur="300"/>
                                        <p:tgtEl>
                                          <p:spTgt spid="829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948"/>
                                        </p:tgtEl>
                                        <p:attrNameLst>
                                          <p:attrName>style.visibility</p:attrName>
                                        </p:attrNameLst>
                                      </p:cBhvr>
                                      <p:to>
                                        <p:strVal val="visible"/>
                                      </p:to>
                                    </p:set>
                                    <p:animEffect transition="in" filter="blinds(horizontal)">
                                      <p:cBhvr>
                                        <p:cTn id="17" dur="3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utoUpdateAnimBg="0"/>
      <p:bldP spid="82948" grpId="0" autoUpdateAnimBg="0"/>
      <p:bldP spid="82949"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a:extLst>
              <a:ext uri="{FF2B5EF4-FFF2-40B4-BE49-F238E27FC236}">
                <a16:creationId xmlns:a16="http://schemas.microsoft.com/office/drawing/2014/main" id="{CD87D169-D9C3-4180-B65D-50581F475507}"/>
              </a:ext>
            </a:extLst>
          </p:cNvPr>
          <p:cNvSpPr>
            <a:spLocks noChangeArrowheads="1"/>
          </p:cNvSpPr>
          <p:nvPr/>
        </p:nvSpPr>
        <p:spPr bwMode="auto">
          <a:xfrm>
            <a:off x="822325" y="1306513"/>
            <a:ext cx="7331075" cy="885825"/>
          </a:xfrm>
          <a:prstGeom prst="rect">
            <a:avLst/>
          </a:prstGeom>
          <a:noFill/>
          <a:ln w="9525">
            <a:noFill/>
            <a:miter lim="800000"/>
            <a:headEnd/>
            <a:tailEnd/>
          </a:ln>
        </p:spPr>
        <p:txBody>
          <a:bodyPr lIns="0" tIns="0" rIns="0" bIns="0">
            <a:spAutoFit/>
          </a:bodyPr>
          <a:lstStyle/>
          <a:p>
            <a:pPr>
              <a:lnSpc>
                <a:spcPct val="120000"/>
              </a:lnSpc>
              <a:defRPr/>
            </a:pPr>
            <a:r>
              <a:rPr lang="zh-CN" altLang="en-US" sz="2400" b="1" dirty="0">
                <a:latin typeface="+mj-lt"/>
              </a:rPr>
              <a:t>（</a:t>
            </a:r>
            <a:r>
              <a:rPr lang="en-US" altLang="zh-CN" sz="2400" b="1" dirty="0">
                <a:latin typeface="+mj-lt"/>
              </a:rPr>
              <a:t>1</a:t>
            </a:r>
            <a:r>
              <a:rPr lang="zh-CN" altLang="en-US" sz="2400" b="1" dirty="0">
                <a:latin typeface="+mj-lt"/>
              </a:rPr>
              <a:t>）将数字滤波器的频率指标</a:t>
            </a:r>
            <a:r>
              <a:rPr lang="en-US" altLang="zh-CN" sz="2400" b="1" dirty="0">
                <a:latin typeface="+mj-lt"/>
              </a:rPr>
              <a:t>{</a:t>
            </a:r>
            <a:r>
              <a:rPr lang="en-US" altLang="zh-CN" sz="2400" b="1" i="1" dirty="0" err="1">
                <a:latin typeface="+mj-lt"/>
              </a:rPr>
              <a:t>Ω</a:t>
            </a:r>
            <a:r>
              <a:rPr lang="en-US" altLang="zh-CN" sz="2400" b="1" i="1" baseline="-25000" dirty="0" err="1">
                <a:latin typeface="+mj-lt"/>
              </a:rPr>
              <a:t>k</a:t>
            </a:r>
            <a:r>
              <a:rPr lang="en-US" altLang="zh-CN" sz="2400" b="1" dirty="0">
                <a:latin typeface="+mj-lt"/>
              </a:rPr>
              <a:t>}</a:t>
            </a:r>
            <a:r>
              <a:rPr lang="zh-CN" altLang="en-US" sz="2400" b="1" dirty="0">
                <a:latin typeface="+mj-lt"/>
              </a:rPr>
              <a:t>转换为</a:t>
            </a:r>
          </a:p>
          <a:p>
            <a:pPr>
              <a:lnSpc>
                <a:spcPct val="120000"/>
              </a:lnSpc>
              <a:defRPr/>
            </a:pPr>
            <a:r>
              <a:rPr lang="zh-CN" altLang="en-US" sz="2400" b="1" dirty="0">
                <a:latin typeface="+mj-lt"/>
              </a:rPr>
              <a:t>   模拟滤波器的频率指标</a:t>
            </a:r>
            <a:r>
              <a:rPr lang="en-US" altLang="zh-CN" sz="2400" b="1" dirty="0">
                <a:latin typeface="+mj-lt"/>
              </a:rPr>
              <a:t>{</a:t>
            </a:r>
            <a:r>
              <a:rPr lang="en-US" altLang="zh-CN" sz="2400" b="1" i="1" dirty="0" err="1">
                <a:latin typeface="+mj-lt"/>
              </a:rPr>
              <a:t>ω</a:t>
            </a:r>
            <a:r>
              <a:rPr lang="en-US" altLang="zh-CN" sz="2400" b="1" i="1" baseline="-25000" dirty="0" err="1">
                <a:latin typeface="+mj-lt"/>
              </a:rPr>
              <a:t>k</a:t>
            </a:r>
            <a:r>
              <a:rPr lang="en-US" altLang="zh-CN" sz="2400" b="1" dirty="0">
                <a:latin typeface="+mj-lt"/>
              </a:rPr>
              <a:t>} </a:t>
            </a:r>
          </a:p>
        </p:txBody>
      </p:sp>
      <p:sp>
        <p:nvSpPr>
          <p:cNvPr id="83972" name="Rectangle 4">
            <a:extLst>
              <a:ext uri="{FF2B5EF4-FFF2-40B4-BE49-F238E27FC236}">
                <a16:creationId xmlns:a16="http://schemas.microsoft.com/office/drawing/2014/main" id="{BD64B673-0386-4AE6-8918-2DE15D431056}"/>
              </a:ext>
            </a:extLst>
          </p:cNvPr>
          <p:cNvSpPr>
            <a:spLocks noChangeArrowheads="1"/>
          </p:cNvSpPr>
          <p:nvPr/>
        </p:nvSpPr>
        <p:spPr bwMode="auto">
          <a:xfrm>
            <a:off x="842963" y="3124200"/>
            <a:ext cx="7767637" cy="369888"/>
          </a:xfrm>
          <a:prstGeom prst="rect">
            <a:avLst/>
          </a:prstGeom>
          <a:noFill/>
          <a:ln w="9525">
            <a:noFill/>
            <a:miter lim="800000"/>
            <a:headEnd/>
            <a:tailEnd/>
          </a:ln>
        </p:spPr>
        <p:txBody>
          <a:bodyPr lIns="0" tIns="0" rIns="0" bIns="0">
            <a:spAutoFit/>
          </a:bodyPr>
          <a:lstStyle/>
          <a:p>
            <a:pPr>
              <a:defRPr/>
            </a:pPr>
            <a:r>
              <a:rPr lang="zh-CN" altLang="en-US" sz="2400" b="1" dirty="0">
                <a:latin typeface="+mj-lt"/>
              </a:rPr>
              <a:t>（</a:t>
            </a:r>
            <a:r>
              <a:rPr lang="en-US" altLang="zh-CN" sz="2400" b="1" dirty="0">
                <a:latin typeface="+mj-lt"/>
              </a:rPr>
              <a:t>2</a:t>
            </a:r>
            <a:r>
              <a:rPr lang="zh-CN" altLang="en-US" sz="2400" b="1" dirty="0">
                <a:latin typeface="+mj-lt"/>
              </a:rPr>
              <a:t>）由模拟滤波器的指标设计模拟滤波器的</a:t>
            </a:r>
            <a:r>
              <a:rPr lang="en-US" altLang="zh-CN" sz="2400" b="1" i="1" dirty="0">
                <a:latin typeface="+mj-lt"/>
              </a:rPr>
              <a:t>H</a:t>
            </a:r>
            <a:r>
              <a:rPr lang="en-US" altLang="zh-CN" sz="2400" b="1" dirty="0">
                <a:latin typeface="+mj-lt"/>
              </a:rPr>
              <a:t>(</a:t>
            </a:r>
            <a:r>
              <a:rPr lang="en-US" altLang="zh-CN" sz="2400" b="1" i="1" dirty="0">
                <a:latin typeface="+mj-lt"/>
              </a:rPr>
              <a:t>s</a:t>
            </a:r>
            <a:r>
              <a:rPr lang="en-US" altLang="zh-CN" sz="2400" b="1" dirty="0">
                <a:latin typeface="+mj-lt"/>
              </a:rPr>
              <a:t>)</a:t>
            </a:r>
            <a:r>
              <a:rPr lang="zh-CN" altLang="en-US" sz="2400" b="1" dirty="0">
                <a:latin typeface="+mj-lt"/>
              </a:rPr>
              <a:t>。</a:t>
            </a:r>
          </a:p>
        </p:txBody>
      </p:sp>
      <p:sp>
        <p:nvSpPr>
          <p:cNvPr id="83973" name="Rectangle 5">
            <a:extLst>
              <a:ext uri="{FF2B5EF4-FFF2-40B4-BE49-F238E27FC236}">
                <a16:creationId xmlns:a16="http://schemas.microsoft.com/office/drawing/2014/main" id="{11B29534-26D7-4816-8D6A-153E375D28C1}"/>
              </a:ext>
            </a:extLst>
          </p:cNvPr>
          <p:cNvSpPr>
            <a:spLocks noChangeArrowheads="1"/>
          </p:cNvSpPr>
          <p:nvPr/>
        </p:nvSpPr>
        <p:spPr bwMode="auto">
          <a:xfrm>
            <a:off x="838200" y="3643313"/>
            <a:ext cx="7694613" cy="369887"/>
          </a:xfrm>
          <a:prstGeom prst="rect">
            <a:avLst/>
          </a:prstGeom>
          <a:noFill/>
          <a:ln w="9525">
            <a:noFill/>
            <a:miter lim="800000"/>
            <a:headEnd/>
            <a:tailEnd/>
          </a:ln>
        </p:spPr>
        <p:txBody>
          <a:bodyPr lIns="0" tIns="0" rIns="0" bIns="0">
            <a:spAutoFit/>
          </a:bodyPr>
          <a:lstStyle/>
          <a:p>
            <a:pPr>
              <a:defRPr/>
            </a:pPr>
            <a:r>
              <a:rPr lang="zh-CN" altLang="en-US" sz="2400" b="1" dirty="0">
                <a:latin typeface="+mj-lt"/>
              </a:rPr>
              <a:t>（</a:t>
            </a:r>
            <a:r>
              <a:rPr lang="en-US" altLang="zh-CN" sz="2400" b="1" dirty="0">
                <a:latin typeface="+mj-lt"/>
              </a:rPr>
              <a:t>3</a:t>
            </a:r>
            <a:r>
              <a:rPr lang="zh-CN" altLang="en-US" sz="2400" b="1" dirty="0">
                <a:latin typeface="+mj-lt"/>
              </a:rPr>
              <a:t>）利用双线性变换法，将</a:t>
            </a:r>
            <a:r>
              <a:rPr lang="en-US" altLang="zh-CN" sz="2400" b="1" i="1" dirty="0">
                <a:latin typeface="+mj-lt"/>
              </a:rPr>
              <a:t>H</a:t>
            </a:r>
            <a:r>
              <a:rPr lang="en-US" altLang="zh-CN" sz="2400" b="1" dirty="0">
                <a:latin typeface="+mj-lt"/>
              </a:rPr>
              <a:t>(</a:t>
            </a:r>
            <a:r>
              <a:rPr lang="en-US" altLang="zh-CN" sz="2400" b="1" i="1" dirty="0">
                <a:latin typeface="+mj-lt"/>
              </a:rPr>
              <a:t>s</a:t>
            </a:r>
            <a:r>
              <a:rPr lang="en-US" altLang="zh-CN" sz="2400" b="1" dirty="0">
                <a:latin typeface="+mj-lt"/>
              </a:rPr>
              <a:t>)</a:t>
            </a:r>
            <a:r>
              <a:rPr lang="zh-CN" altLang="en-US" sz="2400" b="1" dirty="0">
                <a:latin typeface="+mj-lt"/>
              </a:rPr>
              <a:t>转换</a:t>
            </a:r>
            <a:r>
              <a:rPr lang="en-US" altLang="zh-CN" sz="2400" b="1" i="1" dirty="0">
                <a:latin typeface="+mj-lt"/>
              </a:rPr>
              <a:t>H</a:t>
            </a:r>
            <a:r>
              <a:rPr lang="en-US" altLang="zh-CN" sz="2400" b="1" dirty="0">
                <a:latin typeface="+mj-lt"/>
              </a:rPr>
              <a:t>(</a:t>
            </a:r>
            <a:r>
              <a:rPr lang="en-US" altLang="zh-CN" sz="2400" b="1" i="1" dirty="0">
                <a:latin typeface="+mj-lt"/>
              </a:rPr>
              <a:t>z</a:t>
            </a:r>
            <a:r>
              <a:rPr lang="en-US" altLang="zh-CN" sz="2400" b="1" dirty="0">
                <a:latin typeface="+mj-lt"/>
              </a:rPr>
              <a:t>)</a:t>
            </a:r>
            <a:r>
              <a:rPr lang="zh-CN" altLang="en-US" sz="2400" b="1" dirty="0">
                <a:latin typeface="+mj-lt"/>
              </a:rPr>
              <a:t>。</a:t>
            </a:r>
          </a:p>
        </p:txBody>
      </p:sp>
      <p:pic>
        <p:nvPicPr>
          <p:cNvPr id="83974" name="Object 6">
            <a:extLst>
              <a:ext uri="{FF2B5EF4-FFF2-40B4-BE49-F238E27FC236}">
                <a16:creationId xmlns:a16="http://schemas.microsoft.com/office/drawing/2014/main" id="{D07687DF-3EDB-43ED-B278-A862DF1DB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12963"/>
            <a:ext cx="229235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标题 7">
            <a:extLst>
              <a:ext uri="{FF2B5EF4-FFF2-40B4-BE49-F238E27FC236}">
                <a16:creationId xmlns:a16="http://schemas.microsoft.com/office/drawing/2014/main" id="{4FEECBD0-D51D-4F03-A9C3-DA9833F3DAA8}"/>
              </a:ext>
            </a:extLst>
          </p:cNvPr>
          <p:cNvSpPr>
            <a:spLocks noGrp="1"/>
          </p:cNvSpPr>
          <p:nvPr>
            <p:ph type="title"/>
          </p:nvPr>
        </p:nvSpPr>
        <p:spPr>
          <a:xfrm>
            <a:off x="457200" y="152400"/>
            <a:ext cx="8229600" cy="1371600"/>
          </a:xfrm>
        </p:spPr>
        <p:txBody>
          <a:bodyPr/>
          <a:lstStyle/>
          <a:p>
            <a:r>
              <a:rPr lang="en-US" altLang="zh-CN" sz="3600"/>
              <a:t>4.4.2</a:t>
            </a:r>
            <a:r>
              <a:rPr lang="zh-CN" altLang="en-US" sz="3600"/>
              <a:t>双线性变换法设计</a:t>
            </a:r>
            <a:r>
              <a:rPr lang="en-US" altLang="zh-CN" sz="3600"/>
              <a:t>DF</a:t>
            </a:r>
            <a:r>
              <a:rPr lang="zh-CN" altLang="en-US" sz="3600"/>
              <a:t>的步骤</a:t>
            </a:r>
            <a:endParaRPr lang="zh-CN" altLang="en-US" sz="4000"/>
          </a:p>
        </p:txBody>
      </p:sp>
      <p:grpSp>
        <p:nvGrpSpPr>
          <p:cNvPr id="2" name="组合 21">
            <a:extLst>
              <a:ext uri="{FF2B5EF4-FFF2-40B4-BE49-F238E27FC236}">
                <a16:creationId xmlns:a16="http://schemas.microsoft.com/office/drawing/2014/main" id="{D05C56C8-AC65-401E-984F-E823B375037A}"/>
              </a:ext>
            </a:extLst>
          </p:cNvPr>
          <p:cNvGrpSpPr>
            <a:grpSpLocks/>
          </p:cNvGrpSpPr>
          <p:nvPr/>
        </p:nvGrpSpPr>
        <p:grpSpPr bwMode="auto">
          <a:xfrm>
            <a:off x="625475" y="4876800"/>
            <a:ext cx="8289925" cy="1244600"/>
            <a:chOff x="625361" y="4876762"/>
            <a:chExt cx="8289925" cy="1244520"/>
          </a:xfrm>
        </p:grpSpPr>
        <p:grpSp>
          <p:nvGrpSpPr>
            <p:cNvPr id="49162" name="组合 18">
              <a:extLst>
                <a:ext uri="{FF2B5EF4-FFF2-40B4-BE49-F238E27FC236}">
                  <a16:creationId xmlns:a16="http://schemas.microsoft.com/office/drawing/2014/main" id="{F0DB55A1-0409-47F5-8EB4-7461BA2823C4}"/>
                </a:ext>
              </a:extLst>
            </p:cNvPr>
            <p:cNvGrpSpPr>
              <a:grpSpLocks/>
            </p:cNvGrpSpPr>
            <p:nvPr/>
          </p:nvGrpSpPr>
          <p:grpSpPr bwMode="auto">
            <a:xfrm>
              <a:off x="625361" y="4876762"/>
              <a:ext cx="8289925" cy="1015935"/>
              <a:chOff x="476250" y="5627896"/>
              <a:chExt cx="8289925" cy="1015591"/>
            </a:xfrm>
          </p:grpSpPr>
          <p:sp>
            <p:nvSpPr>
              <p:cNvPr id="47116" name="Text Box 3">
                <a:extLst>
                  <a:ext uri="{FF2B5EF4-FFF2-40B4-BE49-F238E27FC236}">
                    <a16:creationId xmlns:a16="http://schemas.microsoft.com/office/drawing/2014/main" id="{0E2D7EB9-F42C-41D4-978A-2922FA5DE72A}"/>
                  </a:ext>
                </a:extLst>
              </p:cNvPr>
              <p:cNvSpPr txBox="1">
                <a:spLocks noChangeArrowheads="1"/>
              </p:cNvSpPr>
              <p:nvPr/>
            </p:nvSpPr>
            <p:spPr bwMode="auto">
              <a:xfrm>
                <a:off x="476250" y="5829428"/>
                <a:ext cx="1181100" cy="522077"/>
              </a:xfrm>
              <a:prstGeom prst="rect">
                <a:avLst/>
              </a:prstGeom>
              <a:noFill/>
              <a:ln w="9525">
                <a:noFill/>
                <a:miter lim="800000"/>
                <a:headEnd/>
                <a:tailEnd/>
              </a:ln>
            </p:spPr>
            <p:txBody>
              <a:bodyPr>
                <a:spAutoFit/>
              </a:bodyPr>
              <a:lstStyle/>
              <a:p>
                <a:pPr>
                  <a:spcBef>
                    <a:spcPct val="50000"/>
                  </a:spcBef>
                  <a:defRPr/>
                </a:pPr>
                <a:r>
                  <a:rPr lang="en-US" altLang="zh-CN" sz="2800" b="1" i="1" dirty="0" err="1">
                    <a:solidFill>
                      <a:srgbClr val="FF0000"/>
                    </a:solidFill>
                    <a:latin typeface="+mj-lt"/>
                  </a:rPr>
                  <a:t>Ω</a:t>
                </a:r>
                <a:r>
                  <a:rPr lang="en-US" altLang="zh-CN" sz="2800" b="1" baseline="-25000" dirty="0" err="1">
                    <a:solidFill>
                      <a:srgbClr val="FF0000"/>
                    </a:solidFill>
                    <a:latin typeface="+mj-lt"/>
                  </a:rPr>
                  <a:t>p</a:t>
                </a:r>
                <a:r>
                  <a:rPr lang="en-US" altLang="zh-CN" sz="2800" b="1" dirty="0">
                    <a:solidFill>
                      <a:srgbClr val="FF0000"/>
                    </a:solidFill>
                    <a:latin typeface="+mj-lt"/>
                  </a:rPr>
                  <a:t>,</a:t>
                </a:r>
                <a:r>
                  <a:rPr lang="en-US" altLang="zh-CN" sz="2800" b="1" i="1" dirty="0">
                    <a:solidFill>
                      <a:srgbClr val="FF0000"/>
                    </a:solidFill>
                    <a:latin typeface="Times New Roman"/>
                  </a:rPr>
                  <a:t> Ω</a:t>
                </a:r>
                <a:r>
                  <a:rPr lang="en-US" altLang="zh-CN" sz="2800" b="1" baseline="-25000" dirty="0">
                    <a:solidFill>
                      <a:srgbClr val="FF0000"/>
                    </a:solidFill>
                    <a:latin typeface="+mj-lt"/>
                  </a:rPr>
                  <a:t>s</a:t>
                </a:r>
              </a:p>
            </p:txBody>
          </p:sp>
          <p:sp>
            <p:nvSpPr>
              <p:cNvPr id="47117" name="Text Box 4">
                <a:extLst>
                  <a:ext uri="{FF2B5EF4-FFF2-40B4-BE49-F238E27FC236}">
                    <a16:creationId xmlns:a16="http://schemas.microsoft.com/office/drawing/2014/main" id="{A5DCEB76-19B4-4ED3-A4F3-3B7F9652DEEB}"/>
                  </a:ext>
                </a:extLst>
              </p:cNvPr>
              <p:cNvSpPr txBox="1">
                <a:spLocks noChangeArrowheads="1"/>
              </p:cNvSpPr>
              <p:nvPr/>
            </p:nvSpPr>
            <p:spPr bwMode="auto">
              <a:xfrm>
                <a:off x="3028950" y="5829428"/>
                <a:ext cx="1181100" cy="522077"/>
              </a:xfrm>
              <a:prstGeom prst="rect">
                <a:avLst/>
              </a:prstGeom>
              <a:noFill/>
              <a:ln w="9525">
                <a:noFill/>
                <a:miter lim="800000"/>
                <a:headEnd/>
                <a:tailEnd/>
              </a:ln>
            </p:spPr>
            <p:txBody>
              <a:bodyPr>
                <a:spAutoFit/>
              </a:bodyPr>
              <a:lstStyle/>
              <a:p>
                <a:pPr>
                  <a:spcBef>
                    <a:spcPct val="50000"/>
                  </a:spcBef>
                  <a:defRPr/>
                </a:pPr>
                <a:r>
                  <a:rPr lang="en-US" altLang="zh-CN" sz="2800" b="1" i="1" dirty="0" err="1">
                    <a:solidFill>
                      <a:srgbClr val="FF0000"/>
                    </a:solidFill>
                    <a:latin typeface="+mj-lt"/>
                  </a:rPr>
                  <a:t>ω</a:t>
                </a:r>
                <a:r>
                  <a:rPr lang="en-US" altLang="zh-CN" sz="2800" b="1" baseline="-25000" dirty="0" err="1">
                    <a:solidFill>
                      <a:srgbClr val="FF0000"/>
                    </a:solidFill>
                    <a:latin typeface="+mj-lt"/>
                  </a:rPr>
                  <a:t>p</a:t>
                </a:r>
                <a:r>
                  <a:rPr lang="en-US" altLang="zh-CN" sz="2800" b="1" dirty="0">
                    <a:solidFill>
                      <a:srgbClr val="FF0000"/>
                    </a:solidFill>
                    <a:latin typeface="+mj-lt"/>
                  </a:rPr>
                  <a:t>,</a:t>
                </a:r>
                <a:r>
                  <a:rPr lang="en-US" altLang="zh-CN" sz="2800" b="1" i="1" dirty="0">
                    <a:solidFill>
                      <a:srgbClr val="FF0000"/>
                    </a:solidFill>
                    <a:latin typeface="Times New Roman"/>
                  </a:rPr>
                  <a:t> </a:t>
                </a:r>
                <a:r>
                  <a:rPr lang="en-US" altLang="zh-CN" sz="2800" b="1" i="1" dirty="0" err="1">
                    <a:solidFill>
                      <a:srgbClr val="FF0000"/>
                    </a:solidFill>
                    <a:latin typeface="Times New Roman"/>
                  </a:rPr>
                  <a:t>ω</a:t>
                </a:r>
                <a:r>
                  <a:rPr lang="en-US" altLang="zh-CN" sz="2800" b="1" baseline="-25000" dirty="0" err="1">
                    <a:solidFill>
                      <a:srgbClr val="FF0000"/>
                    </a:solidFill>
                    <a:latin typeface="+mj-lt"/>
                  </a:rPr>
                  <a:t>s</a:t>
                </a:r>
                <a:endParaRPr lang="en-US" altLang="zh-CN" sz="2800" b="1" baseline="-25000" dirty="0">
                  <a:solidFill>
                    <a:srgbClr val="FF0000"/>
                  </a:solidFill>
                  <a:latin typeface="+mj-lt"/>
                </a:endParaRPr>
              </a:p>
            </p:txBody>
          </p:sp>
          <p:sp>
            <p:nvSpPr>
              <p:cNvPr id="47118" name="Text Box 5">
                <a:extLst>
                  <a:ext uri="{FF2B5EF4-FFF2-40B4-BE49-F238E27FC236}">
                    <a16:creationId xmlns:a16="http://schemas.microsoft.com/office/drawing/2014/main" id="{481F447B-F6C8-4044-9F65-34A1DD48AFEA}"/>
                  </a:ext>
                </a:extLst>
              </p:cNvPr>
              <p:cNvSpPr txBox="1">
                <a:spLocks noChangeArrowheads="1"/>
              </p:cNvSpPr>
              <p:nvPr/>
            </p:nvSpPr>
            <p:spPr bwMode="auto">
              <a:xfrm>
                <a:off x="5505450" y="5829428"/>
                <a:ext cx="879475" cy="518903"/>
              </a:xfrm>
              <a:prstGeom prst="rect">
                <a:avLst/>
              </a:prstGeom>
              <a:noFill/>
              <a:ln w="9525">
                <a:noFill/>
                <a:miter lim="800000"/>
                <a:headEnd/>
                <a:tailEnd/>
              </a:ln>
            </p:spPr>
            <p:txBody>
              <a:bodyPr>
                <a:spAutoFit/>
              </a:bodyPr>
              <a:lstStyle/>
              <a:p>
                <a:pPr>
                  <a:spcBef>
                    <a:spcPct val="50000"/>
                  </a:spcBef>
                  <a:defRPr/>
                </a:pPr>
                <a:r>
                  <a:rPr lang="en-US" altLang="zh-CN" sz="2800" b="1" i="1">
                    <a:solidFill>
                      <a:srgbClr val="FF0000"/>
                    </a:solidFill>
                    <a:latin typeface="+mj-lt"/>
                  </a:rPr>
                  <a:t>H</a:t>
                </a:r>
                <a:r>
                  <a:rPr lang="en-US" altLang="zh-CN" sz="2800" b="1">
                    <a:solidFill>
                      <a:srgbClr val="FF0000"/>
                    </a:solidFill>
                    <a:latin typeface="+mj-lt"/>
                  </a:rPr>
                  <a:t>(</a:t>
                </a:r>
                <a:r>
                  <a:rPr lang="en-US" altLang="zh-CN" sz="2800" b="1" i="1">
                    <a:solidFill>
                      <a:srgbClr val="FF0000"/>
                    </a:solidFill>
                    <a:latin typeface="+mj-lt"/>
                  </a:rPr>
                  <a:t>s</a:t>
                </a:r>
                <a:r>
                  <a:rPr lang="en-US" altLang="zh-CN" sz="2800" b="1">
                    <a:solidFill>
                      <a:srgbClr val="FF0000"/>
                    </a:solidFill>
                    <a:latin typeface="+mj-lt"/>
                  </a:rPr>
                  <a:t>)</a:t>
                </a:r>
              </a:p>
            </p:txBody>
          </p:sp>
          <p:sp>
            <p:nvSpPr>
              <p:cNvPr id="47119" name="Text Box 6">
                <a:extLst>
                  <a:ext uri="{FF2B5EF4-FFF2-40B4-BE49-F238E27FC236}">
                    <a16:creationId xmlns:a16="http://schemas.microsoft.com/office/drawing/2014/main" id="{58126463-CDEE-4235-AA60-F3289C5ED095}"/>
                  </a:ext>
                </a:extLst>
              </p:cNvPr>
              <p:cNvSpPr txBox="1">
                <a:spLocks noChangeArrowheads="1"/>
              </p:cNvSpPr>
              <p:nvPr/>
            </p:nvSpPr>
            <p:spPr bwMode="auto">
              <a:xfrm>
                <a:off x="7886700" y="5829428"/>
                <a:ext cx="879475" cy="518903"/>
              </a:xfrm>
              <a:prstGeom prst="rect">
                <a:avLst/>
              </a:prstGeom>
              <a:noFill/>
              <a:ln w="9525">
                <a:noFill/>
                <a:miter lim="800000"/>
                <a:headEnd/>
                <a:tailEnd/>
              </a:ln>
            </p:spPr>
            <p:txBody>
              <a:bodyPr>
                <a:spAutoFit/>
              </a:bodyPr>
              <a:lstStyle/>
              <a:p>
                <a:pPr>
                  <a:spcBef>
                    <a:spcPct val="50000"/>
                  </a:spcBef>
                  <a:defRPr/>
                </a:pPr>
                <a:r>
                  <a:rPr lang="en-US" altLang="zh-CN" sz="2800" b="1" i="1">
                    <a:solidFill>
                      <a:srgbClr val="FF0000"/>
                    </a:solidFill>
                    <a:latin typeface="+mj-lt"/>
                  </a:rPr>
                  <a:t>H</a:t>
                </a:r>
                <a:r>
                  <a:rPr lang="en-US" altLang="zh-CN" sz="2800" b="1">
                    <a:solidFill>
                      <a:srgbClr val="FF0000"/>
                    </a:solidFill>
                    <a:latin typeface="+mj-lt"/>
                  </a:rPr>
                  <a:t>(</a:t>
                </a:r>
                <a:r>
                  <a:rPr lang="en-US" altLang="zh-CN" sz="2800" b="1" i="1">
                    <a:solidFill>
                      <a:srgbClr val="FF0000"/>
                    </a:solidFill>
                    <a:latin typeface="+mj-lt"/>
                  </a:rPr>
                  <a:t>z</a:t>
                </a:r>
                <a:r>
                  <a:rPr lang="en-US" altLang="zh-CN" sz="2800" b="1">
                    <a:solidFill>
                      <a:srgbClr val="FF0000"/>
                    </a:solidFill>
                    <a:latin typeface="+mj-lt"/>
                  </a:rPr>
                  <a:t>)</a:t>
                </a:r>
              </a:p>
            </p:txBody>
          </p:sp>
          <p:sp>
            <p:nvSpPr>
              <p:cNvPr id="47120" name="Line 7">
                <a:extLst>
                  <a:ext uri="{FF2B5EF4-FFF2-40B4-BE49-F238E27FC236}">
                    <a16:creationId xmlns:a16="http://schemas.microsoft.com/office/drawing/2014/main" id="{6B032345-9642-429A-860E-9E3F84E7742D}"/>
                  </a:ext>
                </a:extLst>
              </p:cNvPr>
              <p:cNvSpPr>
                <a:spLocks noChangeShapeType="1"/>
              </p:cNvSpPr>
              <p:nvPr/>
            </p:nvSpPr>
            <p:spPr bwMode="auto">
              <a:xfrm>
                <a:off x="1562100" y="6115063"/>
                <a:ext cx="1371600" cy="0"/>
              </a:xfrm>
              <a:prstGeom prst="line">
                <a:avLst/>
              </a:prstGeom>
              <a:noFill/>
              <a:ln w="25400">
                <a:solidFill>
                  <a:schemeClr val="tx1"/>
                </a:solidFill>
                <a:round/>
                <a:headEnd/>
                <a:tailEnd type="stealth" w="med" len="med"/>
              </a:ln>
            </p:spPr>
            <p:txBody>
              <a:bodyPr/>
              <a:lstStyle/>
              <a:p>
                <a:pPr>
                  <a:defRPr/>
                </a:pPr>
                <a:endParaRPr lang="zh-CN" altLang="en-US">
                  <a:latin typeface="+mj-lt"/>
                </a:endParaRPr>
              </a:p>
            </p:txBody>
          </p:sp>
          <p:sp>
            <p:nvSpPr>
              <p:cNvPr id="47121" name="Line 8">
                <a:extLst>
                  <a:ext uri="{FF2B5EF4-FFF2-40B4-BE49-F238E27FC236}">
                    <a16:creationId xmlns:a16="http://schemas.microsoft.com/office/drawing/2014/main" id="{6483E841-F59C-41AB-A653-02BE2BEED6E2}"/>
                  </a:ext>
                </a:extLst>
              </p:cNvPr>
              <p:cNvSpPr>
                <a:spLocks noChangeShapeType="1"/>
              </p:cNvSpPr>
              <p:nvPr/>
            </p:nvSpPr>
            <p:spPr bwMode="auto">
              <a:xfrm>
                <a:off x="4133850" y="6115063"/>
                <a:ext cx="1371600" cy="0"/>
              </a:xfrm>
              <a:prstGeom prst="line">
                <a:avLst/>
              </a:prstGeom>
              <a:noFill/>
              <a:ln w="25400">
                <a:solidFill>
                  <a:schemeClr val="tx1"/>
                </a:solidFill>
                <a:round/>
                <a:headEnd/>
                <a:tailEnd type="stealth" w="med" len="med"/>
              </a:ln>
            </p:spPr>
            <p:txBody>
              <a:bodyPr/>
              <a:lstStyle/>
              <a:p>
                <a:pPr>
                  <a:defRPr/>
                </a:pPr>
                <a:endParaRPr lang="zh-CN" altLang="en-US">
                  <a:latin typeface="+mj-lt"/>
                </a:endParaRPr>
              </a:p>
            </p:txBody>
          </p:sp>
          <p:sp>
            <p:nvSpPr>
              <p:cNvPr id="47122" name="Line 9">
                <a:extLst>
                  <a:ext uri="{FF2B5EF4-FFF2-40B4-BE49-F238E27FC236}">
                    <a16:creationId xmlns:a16="http://schemas.microsoft.com/office/drawing/2014/main" id="{B2774667-2026-486C-8ED5-802C88D5CE45}"/>
                  </a:ext>
                </a:extLst>
              </p:cNvPr>
              <p:cNvSpPr>
                <a:spLocks noChangeShapeType="1"/>
              </p:cNvSpPr>
              <p:nvPr/>
            </p:nvSpPr>
            <p:spPr bwMode="auto">
              <a:xfrm>
                <a:off x="6362700" y="6115063"/>
                <a:ext cx="1371600" cy="0"/>
              </a:xfrm>
              <a:prstGeom prst="line">
                <a:avLst/>
              </a:prstGeom>
              <a:noFill/>
              <a:ln w="25400">
                <a:solidFill>
                  <a:schemeClr val="tx1"/>
                </a:solidFill>
                <a:round/>
                <a:headEnd/>
                <a:tailEnd type="stealth" w="med" len="med"/>
              </a:ln>
            </p:spPr>
            <p:txBody>
              <a:bodyPr/>
              <a:lstStyle/>
              <a:p>
                <a:pPr>
                  <a:defRPr/>
                </a:pPr>
                <a:endParaRPr lang="zh-CN" altLang="en-US">
                  <a:latin typeface="+mj-lt"/>
                </a:endParaRPr>
              </a:p>
            </p:txBody>
          </p:sp>
          <p:sp>
            <p:nvSpPr>
              <p:cNvPr id="47123" name="Text Box 10">
                <a:extLst>
                  <a:ext uri="{FF2B5EF4-FFF2-40B4-BE49-F238E27FC236}">
                    <a16:creationId xmlns:a16="http://schemas.microsoft.com/office/drawing/2014/main" id="{5444C095-C9B4-43B3-B768-03AEC51D574A}"/>
                  </a:ext>
                </a:extLst>
              </p:cNvPr>
              <p:cNvSpPr txBox="1">
                <a:spLocks noChangeArrowheads="1"/>
              </p:cNvSpPr>
              <p:nvPr/>
            </p:nvSpPr>
            <p:spPr bwMode="auto">
              <a:xfrm>
                <a:off x="3922713" y="5627896"/>
                <a:ext cx="1657350" cy="1015591"/>
              </a:xfrm>
              <a:prstGeom prst="rect">
                <a:avLst/>
              </a:prstGeom>
              <a:noFill/>
              <a:ln w="9525">
                <a:noFill/>
                <a:miter lim="800000"/>
                <a:headEnd/>
                <a:tailEnd/>
              </a:ln>
            </p:spPr>
            <p:txBody>
              <a:bodyPr>
                <a:spAutoFit/>
              </a:bodyPr>
              <a:lstStyle/>
              <a:p>
                <a:pPr algn="ctr">
                  <a:spcBef>
                    <a:spcPct val="50000"/>
                  </a:spcBef>
                  <a:defRPr/>
                </a:pPr>
                <a:r>
                  <a:rPr lang="zh-CN" altLang="en-US" sz="2400" b="1">
                    <a:latin typeface="+mj-lt"/>
                  </a:rPr>
                  <a:t>设计模拟</a:t>
                </a:r>
              </a:p>
              <a:p>
                <a:pPr algn="ctr">
                  <a:spcBef>
                    <a:spcPct val="50000"/>
                  </a:spcBef>
                  <a:defRPr/>
                </a:pPr>
                <a:r>
                  <a:rPr lang="zh-CN" altLang="en-US" sz="2400" b="1">
                    <a:latin typeface="+mj-lt"/>
                  </a:rPr>
                  <a:t>滤波器</a:t>
                </a:r>
              </a:p>
            </p:txBody>
          </p:sp>
          <p:sp>
            <p:nvSpPr>
              <p:cNvPr id="73747" name="Text Box 11">
                <a:extLst>
                  <a:ext uri="{FF2B5EF4-FFF2-40B4-BE49-F238E27FC236}">
                    <a16:creationId xmlns:a16="http://schemas.microsoft.com/office/drawing/2014/main" id="{5FBF3AE9-FFF4-4FBE-9909-DA3E34A2499F}"/>
                  </a:ext>
                </a:extLst>
              </p:cNvPr>
              <p:cNvSpPr txBox="1">
                <a:spLocks noChangeArrowheads="1"/>
              </p:cNvSpPr>
              <p:nvPr/>
            </p:nvSpPr>
            <p:spPr bwMode="auto">
              <a:xfrm>
                <a:off x="6019800" y="5715174"/>
                <a:ext cx="2133600" cy="461776"/>
              </a:xfrm>
              <a:prstGeom prst="rect">
                <a:avLst/>
              </a:prstGeom>
              <a:noFill/>
              <a:ln w="9525">
                <a:noFill/>
                <a:miter lim="800000"/>
                <a:headEnd/>
                <a:tailEnd/>
              </a:ln>
            </p:spPr>
            <p:txBody>
              <a:bodyPr>
                <a:spAutoFit/>
              </a:bodyPr>
              <a:lstStyle/>
              <a:p>
                <a:pPr algn="ctr">
                  <a:spcBef>
                    <a:spcPct val="50000"/>
                  </a:spcBef>
                  <a:defRPr/>
                </a:pPr>
                <a:r>
                  <a:rPr lang="zh-CN" altLang="en-US" sz="2400" b="1" dirty="0">
                    <a:solidFill>
                      <a:schemeClr val="bg2">
                        <a:lumMod val="60000"/>
                        <a:lumOff val="40000"/>
                      </a:schemeClr>
                    </a:solidFill>
                    <a:latin typeface="+mj-lt"/>
                  </a:rPr>
                  <a:t>双线性变换</a:t>
                </a:r>
              </a:p>
            </p:txBody>
          </p:sp>
          <p:sp>
            <p:nvSpPr>
              <p:cNvPr id="20" name="Text Box 10">
                <a:extLst>
                  <a:ext uri="{FF2B5EF4-FFF2-40B4-BE49-F238E27FC236}">
                    <a16:creationId xmlns:a16="http://schemas.microsoft.com/office/drawing/2014/main" id="{4E215E88-ED26-4DC6-B952-D7C082A5523A}"/>
                  </a:ext>
                </a:extLst>
              </p:cNvPr>
              <p:cNvSpPr txBox="1">
                <a:spLocks noChangeArrowheads="1"/>
              </p:cNvSpPr>
              <p:nvPr/>
            </p:nvSpPr>
            <p:spPr bwMode="auto">
              <a:xfrm>
                <a:off x="1295400" y="5653286"/>
                <a:ext cx="1905000" cy="461777"/>
              </a:xfrm>
              <a:prstGeom prst="rect">
                <a:avLst/>
              </a:prstGeom>
              <a:noFill/>
              <a:ln w="9525">
                <a:noFill/>
                <a:miter lim="800000"/>
                <a:headEnd/>
                <a:tailEnd/>
              </a:ln>
            </p:spPr>
            <p:txBody>
              <a:bodyPr>
                <a:spAutoFit/>
              </a:bodyPr>
              <a:lstStyle/>
              <a:p>
                <a:pPr algn="ctr">
                  <a:spcBef>
                    <a:spcPct val="50000"/>
                  </a:spcBef>
                  <a:defRPr/>
                </a:pPr>
                <a:r>
                  <a:rPr lang="zh-CN" altLang="en-US" sz="2400" b="1" dirty="0">
                    <a:solidFill>
                      <a:schemeClr val="bg2">
                        <a:lumMod val="60000"/>
                        <a:lumOff val="40000"/>
                      </a:schemeClr>
                    </a:solidFill>
                    <a:latin typeface="+mj-lt"/>
                  </a:rPr>
                  <a:t>频率预畸变</a:t>
                </a:r>
              </a:p>
            </p:txBody>
          </p:sp>
        </p:grpSp>
        <p:pic>
          <p:nvPicPr>
            <p:cNvPr id="49163" name="Object 21">
              <a:extLst>
                <a:ext uri="{FF2B5EF4-FFF2-40B4-BE49-F238E27FC236}">
                  <a16:creationId xmlns:a16="http://schemas.microsoft.com/office/drawing/2014/main" id="{9DF13E5E-749D-4C4C-A472-DBFBAB3AB7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993" y="5387857"/>
              <a:ext cx="156051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4" name="Object 22">
              <a:extLst>
                <a:ext uri="{FF2B5EF4-FFF2-40B4-BE49-F238E27FC236}">
                  <a16:creationId xmlns:a16="http://schemas.microsoft.com/office/drawing/2014/main" id="{C01BE8B5-6EBB-4923-9B32-0BC7AF4E4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0699" y="5343487"/>
              <a:ext cx="1420812"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78856" name="Object 8">
            <a:extLst>
              <a:ext uri="{FF2B5EF4-FFF2-40B4-BE49-F238E27FC236}">
                <a16:creationId xmlns:a16="http://schemas.microsoft.com/office/drawing/2014/main" id="{C7E10E83-A1F9-4C74-9D25-7FA6BD593302}"/>
              </a:ext>
            </a:extLst>
          </p:cNvPr>
          <p:cNvGraphicFramePr>
            <a:graphicFrameLocks noChangeAspect="1"/>
          </p:cNvGraphicFramePr>
          <p:nvPr/>
        </p:nvGraphicFramePr>
        <p:xfrm>
          <a:off x="2971800" y="4038600"/>
          <a:ext cx="3101975" cy="822325"/>
        </p:xfrm>
        <a:graphic>
          <a:graphicData uri="http://schemas.openxmlformats.org/presentationml/2006/ole">
            <mc:AlternateContent xmlns:mc="http://schemas.openxmlformats.org/markup-compatibility/2006">
              <mc:Choice xmlns:v="urn:schemas-microsoft-com:vml" Requires="v">
                <p:oleObj spid="_x0000_s49274" name="Equation" r:id="rId6" imgW="29870400" imgH="7924800" progId="Equation.DSMT4">
                  <p:embed/>
                </p:oleObj>
              </mc:Choice>
              <mc:Fallback>
                <p:oleObj name="Equation" r:id="rId6" imgW="29870400" imgH="7924800" progId="Equation.DSMT4">
                  <p:embed/>
                  <p:pic>
                    <p:nvPicPr>
                      <p:cNvPr id="0"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4038600"/>
                        <a:ext cx="3101975"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矩形 22">
            <a:extLst>
              <a:ext uri="{FF2B5EF4-FFF2-40B4-BE49-F238E27FC236}">
                <a16:creationId xmlns:a16="http://schemas.microsoft.com/office/drawing/2014/main" id="{C4DCFBA1-B89C-4F64-8FC9-C8E15C5C87EA}"/>
              </a:ext>
            </a:extLst>
          </p:cNvPr>
          <p:cNvSpPr>
            <a:spLocks noChangeArrowheads="1"/>
          </p:cNvSpPr>
          <p:nvPr/>
        </p:nvSpPr>
        <p:spPr bwMode="auto">
          <a:xfrm>
            <a:off x="5715000" y="2286000"/>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1818FF"/>
                </a:solidFill>
                <a:latin typeface="Times New Roman" panose="02020603050405020304" pitchFamily="18" charset="0"/>
              </a:rPr>
              <a:t>频率预畸变</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blinds(horizontal)">
                                      <p:cBhvr>
                                        <p:cTn id="7" dur="500"/>
                                        <p:tgtEl>
                                          <p:spTgt spid="83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74"/>
                                        </p:tgtEl>
                                        <p:attrNameLst>
                                          <p:attrName>style.visibility</p:attrName>
                                        </p:attrNameLst>
                                      </p:cBhvr>
                                      <p:to>
                                        <p:strVal val="visible"/>
                                      </p:to>
                                    </p:set>
                                    <p:animEffect transition="in" filter="blinds(horizontal)">
                                      <p:cBhvr>
                                        <p:cTn id="12" dur="500"/>
                                        <p:tgtEl>
                                          <p:spTgt spid="839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slide(fromBottom)">
                                      <p:cBhvr>
                                        <p:cTn id="17" dur="500"/>
                                        <p:tgtEl>
                                          <p:spTgt spid="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972"/>
                                        </p:tgtEl>
                                        <p:attrNameLst>
                                          <p:attrName>style.visibility</p:attrName>
                                        </p:attrNameLst>
                                      </p:cBhvr>
                                      <p:to>
                                        <p:strVal val="visible"/>
                                      </p:to>
                                    </p:set>
                                    <p:animEffect transition="in" filter="blinds(horizontal)">
                                      <p:cBhvr>
                                        <p:cTn id="22" dur="500"/>
                                        <p:tgtEl>
                                          <p:spTgt spid="839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3973"/>
                                        </p:tgtEl>
                                        <p:attrNameLst>
                                          <p:attrName>style.visibility</p:attrName>
                                        </p:attrNameLst>
                                      </p:cBhvr>
                                      <p:to>
                                        <p:strVal val="visible"/>
                                      </p:to>
                                    </p:set>
                                    <p:animEffect transition="in" filter="blinds(horizontal)">
                                      <p:cBhvr>
                                        <p:cTn id="27" dur="500"/>
                                        <p:tgtEl>
                                          <p:spTgt spid="839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856"/>
                                        </p:tgtEl>
                                        <p:attrNameLst>
                                          <p:attrName>style.visibility</p:attrName>
                                        </p:attrNameLst>
                                      </p:cBhvr>
                                      <p:to>
                                        <p:strVal val="visible"/>
                                      </p:to>
                                    </p:set>
                                    <p:animEffect transition="in" filter="blinds(horizontal)">
                                      <p:cBhvr>
                                        <p:cTn id="32" dur="500"/>
                                        <p:tgtEl>
                                          <p:spTgt spid="788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p:bldP spid="83972" grpId="0" autoUpdateAnimBg="0"/>
      <p:bldP spid="83973" grpId="0" autoUpdateAnimBg="0"/>
      <p:bldP spid="2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a:extLst>
              <a:ext uri="{FF2B5EF4-FFF2-40B4-BE49-F238E27FC236}">
                <a16:creationId xmlns:a16="http://schemas.microsoft.com/office/drawing/2014/main" id="{FD9D8C51-BFE2-4809-A3FC-A714C547C481}"/>
              </a:ext>
            </a:extLst>
          </p:cNvPr>
          <p:cNvSpPr>
            <a:spLocks noGrp="1" noChangeArrowheads="1"/>
          </p:cNvSpPr>
          <p:nvPr>
            <p:ph type="title" idx="4294967295"/>
          </p:nvPr>
        </p:nvSpPr>
        <p:spPr>
          <a:xfrm>
            <a:off x="539750" y="260350"/>
            <a:ext cx="8077200" cy="1143000"/>
          </a:xfrm>
          <a:solidFill>
            <a:schemeClr val="bg1"/>
          </a:solidFill>
        </p:spPr>
        <p:txBody>
          <a:bodyPr/>
          <a:lstStyle/>
          <a:p>
            <a:pPr marL="711200" indent="-711200" eaLnBrk="1" hangingPunct="1">
              <a:lnSpc>
                <a:spcPct val="120000"/>
              </a:lnSpc>
            </a:pPr>
            <a:r>
              <a:rPr lang="zh-CN" altLang="en-US" sz="2400" dirty="0">
                <a:solidFill>
                  <a:schemeClr val="tx1"/>
                </a:solidFill>
              </a:rPr>
              <a:t>例</a:t>
            </a:r>
            <a:r>
              <a:rPr lang="en-US" altLang="zh-CN" sz="2400" dirty="0">
                <a:solidFill>
                  <a:schemeClr val="tx1"/>
                </a:solidFill>
              </a:rPr>
              <a:t>4-5:  </a:t>
            </a:r>
            <a:r>
              <a:rPr lang="zh-CN" altLang="en-US" sz="2400" dirty="0">
                <a:solidFill>
                  <a:schemeClr val="tx1"/>
                </a:solidFill>
              </a:rPr>
              <a:t>利用</a:t>
            </a:r>
            <a:r>
              <a:rPr lang="en-US" altLang="zh-CN" sz="2400" dirty="0">
                <a:solidFill>
                  <a:schemeClr val="tx1"/>
                </a:solidFill>
              </a:rPr>
              <a:t>BW</a:t>
            </a:r>
            <a:r>
              <a:rPr lang="zh-CN" altLang="en-US" sz="2400" dirty="0">
                <a:solidFill>
                  <a:schemeClr val="tx1"/>
                </a:solidFill>
              </a:rPr>
              <a:t>型模拟低通滤波器和双线性变换法设计满足指标</a:t>
            </a:r>
            <a:r>
              <a:rPr lang="en-US" altLang="zh-CN" sz="2400" i="1" dirty="0">
                <a:solidFill>
                  <a:schemeClr val="tx1"/>
                </a:solidFill>
                <a:latin typeface="Symbol" panose="05050102010706020507" pitchFamily="18" charset="2"/>
              </a:rPr>
              <a:t>W</a:t>
            </a:r>
            <a:r>
              <a:rPr lang="en-US" altLang="zh-CN" sz="2400" baseline="-25000" dirty="0">
                <a:solidFill>
                  <a:schemeClr val="tx1"/>
                </a:solidFill>
              </a:rPr>
              <a:t>p</a:t>
            </a:r>
            <a:r>
              <a:rPr lang="en-US" altLang="zh-CN" sz="2400" dirty="0">
                <a:solidFill>
                  <a:schemeClr val="tx1"/>
                </a:solidFill>
              </a:rPr>
              <a:t>=</a:t>
            </a:r>
            <a:r>
              <a:rPr lang="en-US" altLang="zh-CN" sz="2400" dirty="0">
                <a:solidFill>
                  <a:schemeClr val="tx1"/>
                </a:solidFill>
                <a:latin typeface="Symbol" panose="05050102010706020507" pitchFamily="18" charset="2"/>
              </a:rPr>
              <a:t>p</a:t>
            </a:r>
            <a:r>
              <a:rPr lang="en-US" altLang="zh-CN" sz="2400" dirty="0">
                <a:solidFill>
                  <a:schemeClr val="tx1"/>
                </a:solidFill>
              </a:rPr>
              <a:t>/3</a:t>
            </a:r>
            <a:r>
              <a:rPr lang="zh-CN" altLang="en-US" sz="2400" dirty="0">
                <a:solidFill>
                  <a:schemeClr val="tx1"/>
                </a:solidFill>
              </a:rPr>
              <a:t>，</a:t>
            </a:r>
            <a:r>
              <a:rPr lang="en-US" altLang="zh-CN" sz="2400" i="1" dirty="0">
                <a:solidFill>
                  <a:schemeClr val="tx1"/>
                </a:solidFill>
              </a:rPr>
              <a:t>A</a:t>
            </a:r>
            <a:r>
              <a:rPr lang="en-US" altLang="zh-CN" sz="2400" baseline="-25000" dirty="0">
                <a:solidFill>
                  <a:schemeClr val="tx1"/>
                </a:solidFill>
              </a:rPr>
              <a:t>p</a:t>
            </a:r>
            <a:r>
              <a:rPr lang="en-US" altLang="zh-CN" sz="2400" dirty="0">
                <a:solidFill>
                  <a:schemeClr val="tx1"/>
                </a:solidFill>
              </a:rPr>
              <a:t>=3dB</a:t>
            </a:r>
            <a:r>
              <a:rPr lang="zh-CN" altLang="en-US" sz="2400" dirty="0">
                <a:solidFill>
                  <a:schemeClr val="tx1"/>
                </a:solidFill>
              </a:rPr>
              <a:t>，</a:t>
            </a:r>
            <a:r>
              <a:rPr lang="en-US" altLang="zh-CN" sz="2400" i="1" dirty="0">
                <a:solidFill>
                  <a:schemeClr val="tx1"/>
                </a:solidFill>
              </a:rPr>
              <a:t>N</a:t>
            </a:r>
            <a:r>
              <a:rPr lang="en-US" altLang="zh-CN" sz="2400" dirty="0">
                <a:solidFill>
                  <a:schemeClr val="tx1"/>
                </a:solidFill>
              </a:rPr>
              <a:t>=1</a:t>
            </a:r>
            <a:r>
              <a:rPr lang="zh-CN" altLang="en-US" sz="2400" dirty="0">
                <a:solidFill>
                  <a:schemeClr val="tx1"/>
                </a:solidFill>
              </a:rPr>
              <a:t>的数字低通滤波器，并与脉冲响应不变法设计的</a:t>
            </a:r>
            <a:r>
              <a:rPr lang="en-US" altLang="zh-CN" sz="2400" dirty="0">
                <a:solidFill>
                  <a:schemeClr val="tx1"/>
                </a:solidFill>
              </a:rPr>
              <a:t>DF</a:t>
            </a:r>
            <a:r>
              <a:rPr lang="zh-CN" altLang="en-US" sz="2400" dirty="0">
                <a:solidFill>
                  <a:schemeClr val="tx1"/>
                </a:solidFill>
              </a:rPr>
              <a:t>比较。</a:t>
            </a:r>
          </a:p>
        </p:txBody>
      </p:sp>
      <p:sp>
        <p:nvSpPr>
          <p:cNvPr id="86019" name="Text Box 3">
            <a:extLst>
              <a:ext uri="{FF2B5EF4-FFF2-40B4-BE49-F238E27FC236}">
                <a16:creationId xmlns:a16="http://schemas.microsoft.com/office/drawing/2014/main" id="{85622626-9461-4DAB-B83F-DA7E1A09B5C4}"/>
              </a:ext>
            </a:extLst>
          </p:cNvPr>
          <p:cNvSpPr txBox="1">
            <a:spLocks noChangeArrowheads="1"/>
          </p:cNvSpPr>
          <p:nvPr/>
        </p:nvSpPr>
        <p:spPr bwMode="auto">
          <a:xfrm>
            <a:off x="539750" y="1830388"/>
            <a:ext cx="6705600" cy="523875"/>
          </a:xfrm>
          <a:prstGeom prst="rect">
            <a:avLst/>
          </a:prstGeom>
          <a:noFill/>
          <a:ln w="9525">
            <a:noFill/>
            <a:miter lim="800000"/>
            <a:headEnd/>
            <a:tailEnd/>
          </a:ln>
        </p:spPr>
        <p:txBody>
          <a:bodyPr>
            <a:spAutoFit/>
          </a:bodyPr>
          <a:lstStyle/>
          <a:p>
            <a:pPr algn="just">
              <a:defRPr/>
            </a:pPr>
            <a:r>
              <a:rPr lang="zh-CN" altLang="en-US" sz="2800" b="1" dirty="0">
                <a:latin typeface="+mj-lt"/>
              </a:rPr>
              <a:t>解：</a:t>
            </a:r>
            <a:r>
              <a:rPr lang="zh-CN" altLang="en-US" sz="2400" b="1" dirty="0">
                <a:latin typeface="+mj-lt"/>
              </a:rPr>
              <a:t>设双线性变换中的参数为</a:t>
            </a:r>
            <a:r>
              <a:rPr lang="en-US" altLang="zh-CN" sz="2400" b="1" i="1" dirty="0">
                <a:latin typeface="+mj-lt"/>
              </a:rPr>
              <a:t>T</a:t>
            </a:r>
          </a:p>
        </p:txBody>
      </p:sp>
      <p:sp>
        <p:nvSpPr>
          <p:cNvPr id="86020" name="Text Box 4">
            <a:extLst>
              <a:ext uri="{FF2B5EF4-FFF2-40B4-BE49-F238E27FC236}">
                <a16:creationId xmlns:a16="http://schemas.microsoft.com/office/drawing/2014/main" id="{F45B7D39-D780-4096-AEEE-8B0916CCBB8B}"/>
              </a:ext>
            </a:extLst>
          </p:cNvPr>
          <p:cNvSpPr txBox="1">
            <a:spLocks noChangeArrowheads="1"/>
          </p:cNvSpPr>
          <p:nvPr/>
        </p:nvSpPr>
        <p:spPr bwMode="auto">
          <a:xfrm>
            <a:off x="976313" y="2438400"/>
            <a:ext cx="7772400" cy="461963"/>
          </a:xfrm>
          <a:prstGeom prst="rect">
            <a:avLst/>
          </a:prstGeom>
          <a:noFill/>
          <a:ln w="9525">
            <a:noFill/>
            <a:miter lim="800000"/>
            <a:headEnd/>
            <a:tailEnd/>
          </a:ln>
        </p:spPr>
        <p:txBody>
          <a:bodyPr>
            <a:spAutoFit/>
          </a:bodyPr>
          <a:lstStyle/>
          <a:p>
            <a:pPr>
              <a:defRPr/>
            </a:pPr>
            <a:r>
              <a:rPr lang="en-US" altLang="zh-CN" sz="2400" b="1">
                <a:latin typeface="+mj-lt"/>
              </a:rPr>
              <a:t>(1) </a:t>
            </a:r>
            <a:r>
              <a:rPr lang="zh-CN" altLang="en-US" sz="2400" b="1">
                <a:latin typeface="+mj-lt"/>
              </a:rPr>
              <a:t>将</a:t>
            </a:r>
            <a:r>
              <a:rPr lang="en-US" altLang="zh-CN" sz="2400" b="1">
                <a:latin typeface="+mj-lt"/>
              </a:rPr>
              <a:t>DF</a:t>
            </a:r>
            <a:r>
              <a:rPr lang="zh-CN" altLang="en-US" sz="2400" b="1">
                <a:latin typeface="+mj-lt"/>
              </a:rPr>
              <a:t>的频率指标转换为</a:t>
            </a:r>
            <a:r>
              <a:rPr lang="en-US" altLang="zh-CN" sz="2400" b="1">
                <a:latin typeface="+mj-lt"/>
              </a:rPr>
              <a:t>AF</a:t>
            </a:r>
            <a:r>
              <a:rPr lang="zh-CN" altLang="en-US" sz="2400" b="1">
                <a:latin typeface="+mj-lt"/>
              </a:rPr>
              <a:t>的频率指标</a:t>
            </a:r>
          </a:p>
        </p:txBody>
      </p:sp>
      <p:graphicFrame>
        <p:nvGraphicFramePr>
          <p:cNvPr id="86021" name="Object 5">
            <a:extLst>
              <a:ext uri="{FF2B5EF4-FFF2-40B4-BE49-F238E27FC236}">
                <a16:creationId xmlns:a16="http://schemas.microsoft.com/office/drawing/2014/main" id="{5BD2F880-3DBB-41B9-BC6B-58BD6C916585}"/>
              </a:ext>
            </a:extLst>
          </p:cNvPr>
          <p:cNvGraphicFramePr>
            <a:graphicFrameLocks noChangeAspect="1"/>
          </p:cNvGraphicFramePr>
          <p:nvPr/>
        </p:nvGraphicFramePr>
        <p:xfrm>
          <a:off x="3313113" y="2884488"/>
          <a:ext cx="2189162" cy="881062"/>
        </p:xfrm>
        <a:graphic>
          <a:graphicData uri="http://schemas.openxmlformats.org/presentationml/2006/ole">
            <mc:AlternateContent xmlns:mc="http://schemas.openxmlformats.org/markup-compatibility/2006">
              <mc:Choice xmlns:v="urn:schemas-microsoft-com:vml" Requires="v">
                <p:oleObj spid="_x0000_s50487" name="公式" r:id="rId3" imgW="24079200" imgH="9753600" progId="Equation.3">
                  <p:embed/>
                </p:oleObj>
              </mc:Choice>
              <mc:Fallback>
                <p:oleObj name="公式" r:id="rId3" imgW="24079200" imgH="9753600" progId="Equation.3">
                  <p:embed/>
                  <p:pic>
                    <p:nvPicPr>
                      <p:cNvPr id="0" name="Picture 1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3113" y="2884488"/>
                        <a:ext cx="2189162" cy="8810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2" name="Text Box 6">
            <a:extLst>
              <a:ext uri="{FF2B5EF4-FFF2-40B4-BE49-F238E27FC236}">
                <a16:creationId xmlns:a16="http://schemas.microsoft.com/office/drawing/2014/main" id="{C46B8A71-BC8A-43B7-B4C0-4F30FD4BFACA}"/>
              </a:ext>
            </a:extLst>
          </p:cNvPr>
          <p:cNvSpPr txBox="1">
            <a:spLocks noChangeArrowheads="1"/>
          </p:cNvSpPr>
          <p:nvPr/>
        </p:nvSpPr>
        <p:spPr bwMode="auto">
          <a:xfrm>
            <a:off x="971550" y="3871913"/>
            <a:ext cx="7867650" cy="461962"/>
          </a:xfrm>
          <a:prstGeom prst="rect">
            <a:avLst/>
          </a:prstGeom>
          <a:noFill/>
          <a:ln w="9525">
            <a:noFill/>
            <a:miter lim="800000"/>
            <a:headEnd/>
            <a:tailEnd/>
          </a:ln>
        </p:spPr>
        <p:txBody>
          <a:bodyPr>
            <a:spAutoFit/>
          </a:bodyPr>
          <a:lstStyle/>
          <a:p>
            <a:pPr algn="just">
              <a:defRPr/>
            </a:pPr>
            <a:r>
              <a:rPr lang="en-US" altLang="zh-CN" sz="2400" b="1" dirty="0">
                <a:latin typeface="+mj-lt"/>
              </a:rPr>
              <a:t>(2) </a:t>
            </a:r>
            <a:r>
              <a:rPr lang="zh-CN" altLang="en-US" sz="2400" b="1" dirty="0">
                <a:latin typeface="+mj-lt"/>
              </a:rPr>
              <a:t>设计</a:t>
            </a:r>
            <a:r>
              <a:rPr lang="en-US" altLang="zh-CN" sz="2400" b="1" dirty="0">
                <a:latin typeface="+mj-lt"/>
              </a:rPr>
              <a:t>3dB</a:t>
            </a:r>
            <a:r>
              <a:rPr lang="zh-CN" altLang="en-US" sz="2400" b="1" dirty="0">
                <a:latin typeface="+mj-lt"/>
              </a:rPr>
              <a:t>截频为</a:t>
            </a:r>
            <a:r>
              <a:rPr lang="el-GR" altLang="zh-CN" sz="2400" b="1" i="1" dirty="0">
                <a:latin typeface="+mj-lt"/>
              </a:rPr>
              <a:t>ω</a:t>
            </a:r>
            <a:r>
              <a:rPr lang="en-US" altLang="zh-CN" sz="2400" b="1" baseline="-25000" dirty="0">
                <a:latin typeface="+mj-lt"/>
              </a:rPr>
              <a:t>p</a:t>
            </a:r>
            <a:r>
              <a:rPr lang="zh-CN" altLang="en-US" sz="2400" b="1" dirty="0">
                <a:latin typeface="+mj-lt"/>
              </a:rPr>
              <a:t>的一阶</a:t>
            </a:r>
            <a:r>
              <a:rPr lang="en-US" altLang="zh-CN" sz="2400" b="1" dirty="0">
                <a:latin typeface="+mj-lt"/>
              </a:rPr>
              <a:t>BW</a:t>
            </a:r>
            <a:r>
              <a:rPr lang="zh-CN" altLang="en-US" sz="2400" b="1" dirty="0">
                <a:latin typeface="+mj-lt"/>
              </a:rPr>
              <a:t>型模拟低通滤波器，即</a:t>
            </a:r>
          </a:p>
        </p:txBody>
      </p:sp>
      <p:sp>
        <p:nvSpPr>
          <p:cNvPr id="86023" name="Text Box 7">
            <a:extLst>
              <a:ext uri="{FF2B5EF4-FFF2-40B4-BE49-F238E27FC236}">
                <a16:creationId xmlns:a16="http://schemas.microsoft.com/office/drawing/2014/main" id="{53E68698-AC9D-4FC5-9673-791D6BC6BC69}"/>
              </a:ext>
            </a:extLst>
          </p:cNvPr>
          <p:cNvSpPr txBox="1">
            <a:spLocks noChangeArrowheads="1"/>
          </p:cNvSpPr>
          <p:nvPr/>
        </p:nvSpPr>
        <p:spPr bwMode="auto">
          <a:xfrm>
            <a:off x="611188" y="4422775"/>
            <a:ext cx="7543800" cy="461963"/>
          </a:xfrm>
          <a:prstGeom prst="rect">
            <a:avLst/>
          </a:prstGeom>
          <a:noFill/>
          <a:ln w="9525">
            <a:noFill/>
            <a:miter lim="800000"/>
            <a:headEnd/>
            <a:tailEnd/>
          </a:ln>
        </p:spPr>
        <p:txBody>
          <a:bodyPr>
            <a:spAutoFit/>
          </a:bodyPr>
          <a:lstStyle/>
          <a:p>
            <a:pPr algn="ctr">
              <a:defRPr/>
            </a:pPr>
            <a:r>
              <a:rPr lang="en-US" altLang="zh-CN" sz="2400" b="1" i="1" dirty="0">
                <a:latin typeface="+mj-lt"/>
              </a:rPr>
              <a:t>N</a:t>
            </a:r>
            <a:r>
              <a:rPr lang="en-US" altLang="zh-CN" sz="2400" b="1" dirty="0">
                <a:latin typeface="+mj-lt"/>
              </a:rPr>
              <a:t>=1,  </a:t>
            </a:r>
            <a:r>
              <a:rPr lang="el-GR" altLang="zh-CN" sz="2400" b="1" i="1" dirty="0">
                <a:latin typeface="+mj-lt"/>
              </a:rPr>
              <a:t>ω</a:t>
            </a:r>
            <a:r>
              <a:rPr lang="en-US" altLang="zh-CN" sz="2400" b="1" baseline="-25000" dirty="0">
                <a:latin typeface="+mj-lt"/>
              </a:rPr>
              <a:t>c </a:t>
            </a:r>
            <a:r>
              <a:rPr lang="en-US" altLang="zh-CN" sz="2400" b="1" dirty="0">
                <a:latin typeface="+mj-lt"/>
              </a:rPr>
              <a:t>= </a:t>
            </a:r>
            <a:r>
              <a:rPr lang="el-GR" altLang="zh-CN" sz="2400" b="1" i="1" dirty="0">
                <a:latin typeface="+mj-lt"/>
              </a:rPr>
              <a:t>ω</a:t>
            </a:r>
            <a:r>
              <a:rPr lang="en-US" altLang="zh-CN" sz="2400" b="1" baseline="-25000" dirty="0">
                <a:latin typeface="+mj-lt"/>
              </a:rPr>
              <a:t>p</a:t>
            </a:r>
          </a:p>
        </p:txBody>
      </p:sp>
      <p:graphicFrame>
        <p:nvGraphicFramePr>
          <p:cNvPr id="86024" name="Object 8">
            <a:extLst>
              <a:ext uri="{FF2B5EF4-FFF2-40B4-BE49-F238E27FC236}">
                <a16:creationId xmlns:a16="http://schemas.microsoft.com/office/drawing/2014/main" id="{02449E7A-7716-4A35-B948-709A36A1E8B1}"/>
              </a:ext>
            </a:extLst>
          </p:cNvPr>
          <p:cNvGraphicFramePr>
            <a:graphicFrameLocks noChangeAspect="1"/>
          </p:cNvGraphicFramePr>
          <p:nvPr/>
        </p:nvGraphicFramePr>
        <p:xfrm>
          <a:off x="1676400" y="5072063"/>
          <a:ext cx="2159000" cy="892175"/>
        </p:xfrm>
        <a:graphic>
          <a:graphicData uri="http://schemas.openxmlformats.org/presentationml/2006/ole">
            <mc:AlternateContent xmlns:mc="http://schemas.openxmlformats.org/markup-compatibility/2006">
              <mc:Choice xmlns:v="urn:schemas-microsoft-com:vml" Requires="v">
                <p:oleObj spid="_x0000_s50488" r:id="rId5" imgW="23469600" imgH="9753600" progId="Equation.3">
                  <p:embed/>
                </p:oleObj>
              </mc:Choice>
              <mc:Fallback>
                <p:oleObj r:id="rId5" imgW="23469600" imgH="9753600" progId="Equation.3">
                  <p:embed/>
                  <p:pic>
                    <p:nvPicPr>
                      <p:cNvPr id="0" name="Picture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072063"/>
                        <a:ext cx="2159000" cy="892175"/>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5" name="Object 9">
            <a:extLst>
              <a:ext uri="{FF2B5EF4-FFF2-40B4-BE49-F238E27FC236}">
                <a16:creationId xmlns:a16="http://schemas.microsoft.com/office/drawing/2014/main" id="{523F4728-6146-47DC-B7E8-FF8FB2EAFA34}"/>
              </a:ext>
            </a:extLst>
          </p:cNvPr>
          <p:cNvGraphicFramePr>
            <a:graphicFrameLocks noChangeAspect="1"/>
          </p:cNvGraphicFramePr>
          <p:nvPr/>
        </p:nvGraphicFramePr>
        <p:xfrm>
          <a:off x="3873500" y="5024438"/>
          <a:ext cx="1536700" cy="973137"/>
        </p:xfrm>
        <a:graphic>
          <a:graphicData uri="http://schemas.openxmlformats.org/presentationml/2006/ole">
            <mc:AlternateContent xmlns:mc="http://schemas.openxmlformats.org/markup-compatibility/2006">
              <mc:Choice xmlns:v="urn:schemas-microsoft-com:vml" Requires="v">
                <p:oleObj spid="_x0000_s50489" name="公式" r:id="rId7" imgW="16764000" imgH="10668000" progId="Equation.3">
                  <p:embed/>
                </p:oleObj>
              </mc:Choice>
              <mc:Fallback>
                <p:oleObj name="公式" r:id="rId7" imgW="16764000" imgH="10668000" progId="Equation.3">
                  <p:embed/>
                  <p:pic>
                    <p:nvPicPr>
                      <p:cNvPr id="0" name="Picture 1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3500" y="5024438"/>
                        <a:ext cx="1536700" cy="97313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6" name="Text Box 10">
            <a:extLst>
              <a:ext uri="{FF2B5EF4-FFF2-40B4-BE49-F238E27FC236}">
                <a16:creationId xmlns:a16="http://schemas.microsoft.com/office/drawing/2014/main" id="{25DEA0E7-549F-4D76-B1DE-41FF5B4D899E}"/>
              </a:ext>
            </a:extLst>
          </p:cNvPr>
          <p:cNvSpPr txBox="1">
            <a:spLocks noChangeArrowheads="1"/>
          </p:cNvSpPr>
          <p:nvPr/>
        </p:nvSpPr>
        <p:spPr bwMode="auto">
          <a:xfrm>
            <a:off x="1447800" y="4760913"/>
            <a:ext cx="609600" cy="461962"/>
          </a:xfrm>
          <a:prstGeom prst="rect">
            <a:avLst/>
          </a:prstGeom>
          <a:noFill/>
          <a:ln w="9525">
            <a:noFill/>
            <a:miter lim="800000"/>
            <a:headEnd/>
            <a:tailEnd/>
          </a:ln>
        </p:spPr>
        <p:txBody>
          <a:bodyPr>
            <a:spAutoFit/>
          </a:bodyPr>
          <a:lstStyle/>
          <a:p>
            <a:pPr>
              <a:spcBef>
                <a:spcPct val="50000"/>
              </a:spcBef>
              <a:defRPr/>
            </a:pPr>
            <a:r>
              <a:rPr lang="zh-CN" altLang="en-US" sz="2400" b="1">
                <a:latin typeface="+mj-lt"/>
              </a:rPr>
              <a:t>故</a:t>
            </a:r>
          </a:p>
        </p:txBody>
      </p:sp>
      <p:grpSp>
        <p:nvGrpSpPr>
          <p:cNvPr id="50187" name="Group 12">
            <a:extLst>
              <a:ext uri="{FF2B5EF4-FFF2-40B4-BE49-F238E27FC236}">
                <a16:creationId xmlns:a16="http://schemas.microsoft.com/office/drawing/2014/main" id="{4B14AF70-0B22-48C9-808E-07AC82A2C445}"/>
              </a:ext>
            </a:extLst>
          </p:cNvPr>
          <p:cNvGrpSpPr>
            <a:grpSpLocks/>
          </p:cNvGrpSpPr>
          <p:nvPr/>
        </p:nvGrpSpPr>
        <p:grpSpPr bwMode="auto">
          <a:xfrm>
            <a:off x="176213" y="1579563"/>
            <a:ext cx="8828087" cy="127000"/>
            <a:chOff x="0" y="0"/>
            <a:chExt cx="5561" cy="80"/>
          </a:xfrm>
        </p:grpSpPr>
        <p:pic>
          <p:nvPicPr>
            <p:cNvPr id="50188" name="Rectangle 12">
              <a:extLst>
                <a:ext uri="{FF2B5EF4-FFF2-40B4-BE49-F238E27FC236}">
                  <a16:creationId xmlns:a16="http://schemas.microsoft.com/office/drawing/2014/main" id="{19C2A7B7-86EB-4AF2-AAED-91E8B8C528A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9" name="Text Box 14">
              <a:extLst>
                <a:ext uri="{FF2B5EF4-FFF2-40B4-BE49-F238E27FC236}">
                  <a16:creationId xmlns:a16="http://schemas.microsoft.com/office/drawing/2014/main" id="{8232C10F-2D70-4235-BC91-F494B35DAA1D}"/>
                </a:ext>
              </a:extLst>
            </p:cNvPr>
            <p:cNvSpPr txBox="1">
              <a:spLocks noChangeArrowheads="1"/>
            </p:cNvSpPr>
            <p:nvPr/>
          </p:nvSpPr>
          <p:spPr bwMode="auto">
            <a:xfrm>
              <a:off x="6" y="2"/>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slide(fromBottom)">
                                      <p:cBhvr>
                                        <p:cTn id="7" dur="500"/>
                                        <p:tgtEl>
                                          <p:spTgt spid="86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6020"/>
                                        </p:tgtEl>
                                        <p:attrNameLst>
                                          <p:attrName>style.visibility</p:attrName>
                                        </p:attrNameLst>
                                      </p:cBhvr>
                                      <p:to>
                                        <p:strVal val="visible"/>
                                      </p:to>
                                    </p:set>
                                    <p:animEffect transition="in" filter="blinds(horizontal)">
                                      <p:cBhvr>
                                        <p:cTn id="12" dur="500"/>
                                        <p:tgtEl>
                                          <p:spTgt spid="86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6021"/>
                                        </p:tgtEl>
                                        <p:attrNameLst>
                                          <p:attrName>style.visibility</p:attrName>
                                        </p:attrNameLst>
                                      </p:cBhvr>
                                      <p:to>
                                        <p:strVal val="visible"/>
                                      </p:to>
                                    </p:set>
                                    <p:animEffect transition="in" filter="blinds(horizontal)">
                                      <p:cBhvr>
                                        <p:cTn id="17" dur="500"/>
                                        <p:tgtEl>
                                          <p:spTgt spid="860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6022"/>
                                        </p:tgtEl>
                                        <p:attrNameLst>
                                          <p:attrName>style.visibility</p:attrName>
                                        </p:attrNameLst>
                                      </p:cBhvr>
                                      <p:to>
                                        <p:strVal val="visible"/>
                                      </p:to>
                                    </p:set>
                                    <p:animEffect transition="in" filter="blinds(horizontal)">
                                      <p:cBhvr>
                                        <p:cTn id="22" dur="500"/>
                                        <p:tgtEl>
                                          <p:spTgt spid="860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6023"/>
                                        </p:tgtEl>
                                        <p:attrNameLst>
                                          <p:attrName>style.visibility</p:attrName>
                                        </p:attrNameLst>
                                      </p:cBhvr>
                                      <p:to>
                                        <p:strVal val="visible"/>
                                      </p:to>
                                    </p:set>
                                    <p:animEffect transition="in" filter="blinds(horizontal)">
                                      <p:cBhvr>
                                        <p:cTn id="27" dur="500"/>
                                        <p:tgtEl>
                                          <p:spTgt spid="860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6026"/>
                                        </p:tgtEl>
                                        <p:attrNameLst>
                                          <p:attrName>style.visibility</p:attrName>
                                        </p:attrNameLst>
                                      </p:cBhvr>
                                      <p:to>
                                        <p:strVal val="visible"/>
                                      </p:to>
                                    </p:set>
                                    <p:animEffect transition="in" filter="blinds(horizontal)">
                                      <p:cBhvr>
                                        <p:cTn id="32" dur="500"/>
                                        <p:tgtEl>
                                          <p:spTgt spid="860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6024"/>
                                        </p:tgtEl>
                                        <p:attrNameLst>
                                          <p:attrName>style.visibility</p:attrName>
                                        </p:attrNameLst>
                                      </p:cBhvr>
                                      <p:to>
                                        <p:strVal val="visible"/>
                                      </p:to>
                                    </p:set>
                                    <p:animEffect transition="in" filter="blinds(horizontal)">
                                      <p:cBhvr>
                                        <p:cTn id="37" dur="500"/>
                                        <p:tgtEl>
                                          <p:spTgt spid="860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6025"/>
                                        </p:tgtEl>
                                        <p:attrNameLst>
                                          <p:attrName>style.visibility</p:attrName>
                                        </p:attrNameLst>
                                      </p:cBhvr>
                                      <p:to>
                                        <p:strVal val="visible"/>
                                      </p:to>
                                    </p:set>
                                    <p:animEffect transition="in" filter="blinds(horizontal)">
                                      <p:cBhvr>
                                        <p:cTn id="42" dur="5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p:bldP spid="86020" grpId="0" autoUpdateAnimBg="0"/>
      <p:bldP spid="86022" grpId="0" autoUpdateAnimBg="0"/>
      <p:bldP spid="86023" grpId="0" autoUpdateAnimBg="0"/>
      <p:bldP spid="8602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6" name="Group 3">
            <a:extLst>
              <a:ext uri="{FF2B5EF4-FFF2-40B4-BE49-F238E27FC236}">
                <a16:creationId xmlns:a16="http://schemas.microsoft.com/office/drawing/2014/main" id="{1DADF3AE-C5DB-42F0-8BDA-74F88101708A}"/>
              </a:ext>
            </a:extLst>
          </p:cNvPr>
          <p:cNvGrpSpPr>
            <a:grpSpLocks/>
          </p:cNvGrpSpPr>
          <p:nvPr/>
        </p:nvGrpSpPr>
        <p:grpSpPr bwMode="auto">
          <a:xfrm>
            <a:off x="176213" y="1579563"/>
            <a:ext cx="8828087" cy="127000"/>
            <a:chOff x="0" y="0"/>
            <a:chExt cx="5561" cy="80"/>
          </a:xfrm>
        </p:grpSpPr>
        <p:pic>
          <p:nvPicPr>
            <p:cNvPr id="51213" name="Rectangle 3">
              <a:extLst>
                <a:ext uri="{FF2B5EF4-FFF2-40B4-BE49-F238E27FC236}">
                  <a16:creationId xmlns:a16="http://schemas.microsoft.com/office/drawing/2014/main" id="{5D1B86F2-874A-4A9B-B9EF-949C2234680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4" name="Text Box 5">
              <a:extLst>
                <a:ext uri="{FF2B5EF4-FFF2-40B4-BE49-F238E27FC236}">
                  <a16:creationId xmlns:a16="http://schemas.microsoft.com/office/drawing/2014/main" id="{8BD0058E-CDD1-4DEE-B88C-D387A61F2D44}"/>
                </a:ext>
              </a:extLst>
            </p:cNvPr>
            <p:cNvSpPr txBox="1">
              <a:spLocks noChangeArrowheads="1"/>
            </p:cNvSpPr>
            <p:nvPr/>
          </p:nvSpPr>
          <p:spPr bwMode="auto">
            <a:xfrm>
              <a:off x="6" y="2"/>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grpSp>
      <p:sp>
        <p:nvSpPr>
          <p:cNvPr id="51207" name="Text Box 4">
            <a:extLst>
              <a:ext uri="{FF2B5EF4-FFF2-40B4-BE49-F238E27FC236}">
                <a16:creationId xmlns:a16="http://schemas.microsoft.com/office/drawing/2014/main" id="{7B3718A2-78AB-4B06-A371-D89A10EA6FF0}"/>
              </a:ext>
            </a:extLst>
          </p:cNvPr>
          <p:cNvSpPr txBox="1">
            <a:spLocks noChangeArrowheads="1"/>
          </p:cNvSpPr>
          <p:nvPr/>
        </p:nvSpPr>
        <p:spPr bwMode="auto">
          <a:xfrm>
            <a:off x="539750" y="1830388"/>
            <a:ext cx="670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t>解：</a:t>
            </a:r>
            <a:endParaRPr lang="en-US" altLang="zh-CN" sz="2400" b="1" i="1"/>
          </a:p>
        </p:txBody>
      </p:sp>
      <p:sp>
        <p:nvSpPr>
          <p:cNvPr id="87047" name="Text Box 5">
            <a:extLst>
              <a:ext uri="{FF2B5EF4-FFF2-40B4-BE49-F238E27FC236}">
                <a16:creationId xmlns:a16="http://schemas.microsoft.com/office/drawing/2014/main" id="{C71E616E-BD1B-43D3-943D-83408F791677}"/>
              </a:ext>
            </a:extLst>
          </p:cNvPr>
          <p:cNvSpPr txBox="1">
            <a:spLocks noChangeArrowheads="1"/>
          </p:cNvSpPr>
          <p:nvPr/>
        </p:nvSpPr>
        <p:spPr bwMode="auto">
          <a:xfrm>
            <a:off x="990600" y="1876425"/>
            <a:ext cx="7315200" cy="457200"/>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(3)  </a:t>
            </a:r>
            <a:r>
              <a:rPr lang="zh-CN" altLang="en-US" sz="2400" b="1" dirty="0">
                <a:latin typeface="+mj-lt"/>
              </a:rPr>
              <a:t>用双线性变换法将模拟滤波器转换为数字滤波器</a:t>
            </a:r>
          </a:p>
        </p:txBody>
      </p:sp>
      <p:sp>
        <p:nvSpPr>
          <p:cNvPr id="87048" name="AutoShape 6">
            <a:extLst>
              <a:ext uri="{FF2B5EF4-FFF2-40B4-BE49-F238E27FC236}">
                <a16:creationId xmlns:a16="http://schemas.microsoft.com/office/drawing/2014/main" id="{BD2AAADE-1146-49B0-8DB1-5E1DFAEB562F}"/>
              </a:ext>
            </a:extLst>
          </p:cNvPr>
          <p:cNvSpPr>
            <a:spLocks noChangeArrowheads="1"/>
          </p:cNvSpPr>
          <p:nvPr/>
        </p:nvSpPr>
        <p:spPr bwMode="auto">
          <a:xfrm>
            <a:off x="4427538" y="3398838"/>
            <a:ext cx="220662" cy="685800"/>
          </a:xfrm>
          <a:prstGeom prst="downArrow">
            <a:avLst>
              <a:gd name="adj1" fmla="val 50000"/>
              <a:gd name="adj2" fmla="val 77698"/>
            </a:avLst>
          </a:prstGeom>
          <a:solidFill>
            <a:schemeClr val="accent1"/>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87049" name="Text Box 7">
            <a:extLst>
              <a:ext uri="{FF2B5EF4-FFF2-40B4-BE49-F238E27FC236}">
                <a16:creationId xmlns:a16="http://schemas.microsoft.com/office/drawing/2014/main" id="{D7FBA266-F5BE-4663-83F2-DCAA40740D44}"/>
              </a:ext>
            </a:extLst>
          </p:cNvPr>
          <p:cNvSpPr txBox="1">
            <a:spLocks noChangeArrowheads="1"/>
          </p:cNvSpPr>
          <p:nvPr/>
        </p:nvSpPr>
        <p:spPr bwMode="auto">
          <a:xfrm>
            <a:off x="1231900" y="5410200"/>
            <a:ext cx="7227888" cy="457200"/>
          </a:xfrm>
          <a:prstGeom prst="rect">
            <a:avLst/>
          </a:prstGeom>
          <a:noFill/>
          <a:ln w="9525">
            <a:noFill/>
            <a:miter lim="800000"/>
            <a:headEnd/>
            <a:tailEnd/>
          </a:ln>
        </p:spPr>
        <p:txBody>
          <a:bodyPr>
            <a:spAutoFit/>
          </a:bodyPr>
          <a:lstStyle/>
          <a:p>
            <a:pPr>
              <a:spcBef>
                <a:spcPct val="50000"/>
              </a:spcBef>
              <a:buFont typeface="Wingdings" pitchFamily="2" charset="2"/>
              <a:buChar char="ü"/>
              <a:defRPr/>
            </a:pPr>
            <a:r>
              <a:rPr lang="zh-CN" altLang="en-US" sz="2400" b="1">
                <a:latin typeface="+mj-lt"/>
              </a:rPr>
              <a:t>  结论：参数</a:t>
            </a:r>
            <a:r>
              <a:rPr lang="en-US" altLang="zh-CN" sz="2400" b="1" i="1">
                <a:latin typeface="+mj-lt"/>
              </a:rPr>
              <a:t>T</a:t>
            </a:r>
            <a:r>
              <a:rPr lang="zh-CN" altLang="en-US" sz="2400" b="1">
                <a:latin typeface="+mj-lt"/>
              </a:rPr>
              <a:t>的取值和最终的设计结果无关。    </a:t>
            </a:r>
          </a:p>
        </p:txBody>
      </p:sp>
      <p:sp>
        <p:nvSpPr>
          <p:cNvPr id="87050" name="Text Box 8">
            <a:extLst>
              <a:ext uri="{FF2B5EF4-FFF2-40B4-BE49-F238E27FC236}">
                <a16:creationId xmlns:a16="http://schemas.microsoft.com/office/drawing/2014/main" id="{E948975C-034B-4D0B-9216-9E7F337516FD}"/>
              </a:ext>
            </a:extLst>
          </p:cNvPr>
          <p:cNvSpPr txBox="1">
            <a:spLocks noChangeArrowheads="1"/>
          </p:cNvSpPr>
          <p:nvPr/>
        </p:nvSpPr>
        <p:spPr bwMode="auto">
          <a:xfrm>
            <a:off x="2514600" y="5791200"/>
            <a:ext cx="4648200" cy="457200"/>
          </a:xfrm>
          <a:prstGeom prst="rect">
            <a:avLst/>
          </a:prstGeom>
          <a:noFill/>
          <a:ln w="9525">
            <a:noFill/>
            <a:miter lim="800000"/>
            <a:headEnd/>
            <a:tailEnd/>
          </a:ln>
        </p:spPr>
        <p:txBody>
          <a:bodyPr>
            <a:spAutoFit/>
          </a:bodyPr>
          <a:lstStyle/>
          <a:p>
            <a:pPr>
              <a:spcBef>
                <a:spcPct val="50000"/>
              </a:spcBef>
              <a:defRPr/>
            </a:pPr>
            <a:r>
              <a:rPr lang="zh-CN" altLang="en-US" sz="2400" b="1">
                <a:latin typeface="+mj-lt"/>
              </a:rPr>
              <a:t>为简单起见，一般取</a:t>
            </a:r>
            <a:r>
              <a:rPr lang="en-US" altLang="zh-CN" sz="2400" b="1" i="1">
                <a:solidFill>
                  <a:srgbClr val="FF0000"/>
                </a:solidFill>
                <a:latin typeface="+mj-lt"/>
              </a:rPr>
              <a:t>T</a:t>
            </a:r>
            <a:r>
              <a:rPr lang="en-US" altLang="zh-CN" sz="2400" b="1">
                <a:solidFill>
                  <a:srgbClr val="FF0000"/>
                </a:solidFill>
                <a:latin typeface="+mj-lt"/>
              </a:rPr>
              <a:t>=2</a:t>
            </a:r>
            <a:r>
              <a:rPr lang="en-US" altLang="zh-CN" sz="2400" b="1">
                <a:latin typeface="+mj-lt"/>
              </a:rPr>
              <a:t> </a:t>
            </a:r>
          </a:p>
        </p:txBody>
      </p:sp>
      <p:graphicFrame>
        <p:nvGraphicFramePr>
          <p:cNvPr id="87051" name="Object 11">
            <a:extLst>
              <a:ext uri="{FF2B5EF4-FFF2-40B4-BE49-F238E27FC236}">
                <a16:creationId xmlns:a16="http://schemas.microsoft.com/office/drawing/2014/main" id="{BD90AB7E-AC07-44F8-8457-3343BA32C8BD}"/>
              </a:ext>
            </a:extLst>
          </p:cNvPr>
          <p:cNvGraphicFramePr>
            <a:graphicFrameLocks noChangeAspect="1"/>
          </p:cNvGraphicFramePr>
          <p:nvPr/>
        </p:nvGraphicFramePr>
        <p:xfrm>
          <a:off x="3317875" y="2286000"/>
          <a:ext cx="2281238" cy="973138"/>
        </p:xfrm>
        <a:graphic>
          <a:graphicData uri="http://schemas.openxmlformats.org/presentationml/2006/ole">
            <mc:AlternateContent xmlns:mc="http://schemas.openxmlformats.org/markup-compatibility/2006">
              <mc:Choice xmlns:v="urn:schemas-microsoft-com:vml" Requires="v">
                <p:oleObj spid="_x0000_s51643" name="公式" r:id="rId5" imgW="24993600" imgH="10668000" progId="Equation.3">
                  <p:embed/>
                </p:oleObj>
              </mc:Choice>
              <mc:Fallback>
                <p:oleObj name="公式" r:id="rId5" imgW="24993600" imgH="10668000" progId="Equation.3">
                  <p:embed/>
                  <p:pic>
                    <p:nvPicPr>
                      <p:cNvPr id="0" name="Picture 2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7875" y="2286000"/>
                        <a:ext cx="2281238" cy="97313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2" name="Object 12">
            <a:extLst>
              <a:ext uri="{FF2B5EF4-FFF2-40B4-BE49-F238E27FC236}">
                <a16:creationId xmlns:a16="http://schemas.microsoft.com/office/drawing/2014/main" id="{44745F67-BDFA-4A51-9BE3-242B93D360A8}"/>
              </a:ext>
            </a:extLst>
          </p:cNvPr>
          <p:cNvGraphicFramePr>
            <a:graphicFrameLocks noChangeAspect="1"/>
          </p:cNvGraphicFramePr>
          <p:nvPr/>
        </p:nvGraphicFramePr>
        <p:xfrm>
          <a:off x="795338" y="3857625"/>
          <a:ext cx="5200650" cy="1449388"/>
        </p:xfrm>
        <a:graphic>
          <a:graphicData uri="http://schemas.openxmlformats.org/presentationml/2006/ole">
            <mc:AlternateContent xmlns:mc="http://schemas.openxmlformats.org/markup-compatibility/2006">
              <mc:Choice xmlns:v="urn:schemas-microsoft-com:vml" Requires="v">
                <p:oleObj spid="_x0000_s51644" name="公式" r:id="rId7" imgW="56692800" imgH="15849600" progId="Equation.3">
                  <p:embed/>
                </p:oleObj>
              </mc:Choice>
              <mc:Fallback>
                <p:oleObj name="公式" r:id="rId7" imgW="56692800" imgH="15849600" progId="Equation.3">
                  <p:embed/>
                  <p:pic>
                    <p:nvPicPr>
                      <p:cNvPr id="0" name="Picture 2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38" y="3857625"/>
                        <a:ext cx="5200650" cy="14493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3" name="Object 13">
            <a:extLst>
              <a:ext uri="{FF2B5EF4-FFF2-40B4-BE49-F238E27FC236}">
                <a16:creationId xmlns:a16="http://schemas.microsoft.com/office/drawing/2014/main" id="{45995EFF-8BD5-421C-9597-3CC76C0EB869}"/>
              </a:ext>
            </a:extLst>
          </p:cNvPr>
          <p:cNvGraphicFramePr>
            <a:graphicFrameLocks noChangeAspect="1"/>
          </p:cNvGraphicFramePr>
          <p:nvPr/>
        </p:nvGraphicFramePr>
        <p:xfrm>
          <a:off x="4791075" y="3287713"/>
          <a:ext cx="1624013" cy="836612"/>
        </p:xfrm>
        <a:graphic>
          <a:graphicData uri="http://schemas.openxmlformats.org/presentationml/2006/ole">
            <mc:AlternateContent xmlns:mc="http://schemas.openxmlformats.org/markup-compatibility/2006">
              <mc:Choice xmlns:v="urn:schemas-microsoft-com:vml" Requires="v">
                <p:oleObj spid="_x0000_s51645" name="公式" r:id="rId9" imgW="19507200" imgH="10058400" progId="Equation.3">
                  <p:embed/>
                </p:oleObj>
              </mc:Choice>
              <mc:Fallback>
                <p:oleObj name="公式" r:id="rId9" imgW="19507200" imgH="10058400" progId="Equation.3">
                  <p:embed/>
                  <p:pic>
                    <p:nvPicPr>
                      <p:cNvPr id="0" name="Picture 2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1075" y="3287713"/>
                        <a:ext cx="1624013" cy="8366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4" name="Object 14">
            <a:extLst>
              <a:ext uri="{FF2B5EF4-FFF2-40B4-BE49-F238E27FC236}">
                <a16:creationId xmlns:a16="http://schemas.microsoft.com/office/drawing/2014/main" id="{B962C730-2F01-416F-819C-C9B9EA6CB65D}"/>
              </a:ext>
            </a:extLst>
          </p:cNvPr>
          <p:cNvGraphicFramePr>
            <a:graphicFrameLocks noChangeAspect="1"/>
          </p:cNvGraphicFramePr>
          <p:nvPr/>
        </p:nvGraphicFramePr>
        <p:xfrm>
          <a:off x="6156325" y="4052888"/>
          <a:ext cx="2687638" cy="971550"/>
        </p:xfrm>
        <a:graphic>
          <a:graphicData uri="http://schemas.openxmlformats.org/presentationml/2006/ole">
            <mc:AlternateContent xmlns:mc="http://schemas.openxmlformats.org/markup-compatibility/2006">
              <mc:Choice xmlns:v="urn:schemas-microsoft-com:vml" Requires="v">
                <p:oleObj spid="_x0000_s51646" r:id="rId11" imgW="27127200" imgH="9753600" progId="Equation.3">
                  <p:embed/>
                </p:oleObj>
              </mc:Choice>
              <mc:Fallback>
                <p:oleObj r:id="rId11" imgW="27127200" imgH="9753600" progId="Equation.3">
                  <p:embed/>
                  <p:pic>
                    <p:nvPicPr>
                      <p:cNvPr id="0" name="Picture 2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325" y="4052888"/>
                        <a:ext cx="2687638"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
            <a:extLst>
              <a:ext uri="{FF2B5EF4-FFF2-40B4-BE49-F238E27FC236}">
                <a16:creationId xmlns:a16="http://schemas.microsoft.com/office/drawing/2014/main" id="{84A97D78-FF89-406E-B1E9-D25689324EBA}"/>
              </a:ext>
            </a:extLst>
          </p:cNvPr>
          <p:cNvSpPr txBox="1">
            <a:spLocks noChangeArrowheads="1"/>
          </p:cNvSpPr>
          <p:nvPr/>
        </p:nvSpPr>
        <p:spPr bwMode="auto">
          <a:xfrm>
            <a:off x="539750" y="260350"/>
            <a:ext cx="8077200" cy="1143000"/>
          </a:xfrm>
          <a:prstGeom prst="rect">
            <a:avLst/>
          </a:prstGeom>
          <a:solidFill>
            <a:schemeClr val="bg1"/>
          </a:solidFill>
          <a:ln w="9525">
            <a:noFill/>
            <a:miter lim="800000"/>
            <a:headEnd/>
            <a:tailEnd/>
          </a:ln>
        </p:spPr>
        <p:txBody>
          <a:bodyPr anchor="ctr"/>
          <a:lstStyle/>
          <a:p>
            <a:pPr marL="711200" indent="-711200">
              <a:lnSpc>
                <a:spcPct val="120000"/>
              </a:lnSpc>
              <a:defRPr/>
            </a:pPr>
            <a:r>
              <a:rPr lang="zh-CN" altLang="en-US" sz="2400" b="1" kern="0" dirty="0">
                <a:latin typeface="+mj-lt"/>
                <a:ea typeface="+mj-ea"/>
                <a:cs typeface="+mj-cs"/>
              </a:rPr>
              <a:t>例</a:t>
            </a:r>
            <a:r>
              <a:rPr lang="en-US" altLang="zh-CN" sz="2400" b="1" kern="0" dirty="0">
                <a:latin typeface="+mj-lt"/>
                <a:ea typeface="+mj-ea"/>
                <a:cs typeface="+mj-cs"/>
              </a:rPr>
              <a:t>4-5</a:t>
            </a:r>
            <a:r>
              <a:rPr lang="en-US" sz="2400" b="1" kern="0" dirty="0">
                <a:latin typeface="+mj-lt"/>
                <a:ea typeface="+mj-ea"/>
                <a:cs typeface="+mj-cs"/>
              </a:rPr>
              <a:t>:  </a:t>
            </a:r>
            <a:r>
              <a:rPr lang="zh-CN" altLang="en-US" sz="2400" b="1" kern="0" dirty="0">
                <a:latin typeface="+mj-lt"/>
                <a:ea typeface="+mj-ea"/>
                <a:cs typeface="+mj-cs"/>
              </a:rPr>
              <a:t>利用</a:t>
            </a:r>
            <a:r>
              <a:rPr lang="en-US" sz="2400" b="1" kern="0" dirty="0">
                <a:latin typeface="+mj-lt"/>
                <a:ea typeface="+mj-ea"/>
                <a:cs typeface="+mj-cs"/>
              </a:rPr>
              <a:t>BW</a:t>
            </a:r>
            <a:r>
              <a:rPr lang="zh-CN" altLang="en-US" sz="2400" b="1" kern="0" dirty="0">
                <a:latin typeface="+mj-lt"/>
                <a:ea typeface="+mj-ea"/>
                <a:cs typeface="+mj-cs"/>
              </a:rPr>
              <a:t>型模拟低通滤波器和双线性变换法设计满足指标</a:t>
            </a:r>
            <a:r>
              <a:rPr lang="en-US" sz="2400" b="1" i="1" kern="0" dirty="0" err="1">
                <a:latin typeface="Symbol" pitchFamily="18" charset="2"/>
                <a:ea typeface="+mj-ea"/>
                <a:cs typeface="+mj-cs"/>
              </a:rPr>
              <a:t>W</a:t>
            </a:r>
            <a:r>
              <a:rPr lang="en-US" sz="2400" b="1" kern="0" baseline="-25000" dirty="0" err="1">
                <a:latin typeface="+mj-lt"/>
                <a:ea typeface="+mj-ea"/>
                <a:cs typeface="+mj-cs"/>
              </a:rPr>
              <a:t>p</a:t>
            </a:r>
            <a:r>
              <a:rPr lang="en-US" sz="2400" b="1" kern="0" dirty="0">
                <a:latin typeface="+mj-lt"/>
                <a:ea typeface="+mj-ea"/>
                <a:cs typeface="+mj-cs"/>
              </a:rPr>
              <a:t>=</a:t>
            </a:r>
            <a:r>
              <a:rPr lang="en-US" sz="2400" b="1" kern="0" dirty="0">
                <a:latin typeface="Symbol" pitchFamily="18" charset="2"/>
                <a:ea typeface="+mj-ea"/>
                <a:cs typeface="+mj-cs"/>
              </a:rPr>
              <a:t>p</a:t>
            </a:r>
            <a:r>
              <a:rPr lang="en-US" sz="2400" b="1" kern="0" dirty="0">
                <a:latin typeface="+mj-lt"/>
                <a:ea typeface="+mj-ea"/>
                <a:cs typeface="+mj-cs"/>
              </a:rPr>
              <a:t>/3</a:t>
            </a:r>
            <a:r>
              <a:rPr lang="zh-CN" altLang="en-US" sz="2400" b="1" kern="0" dirty="0">
                <a:latin typeface="+mj-lt"/>
                <a:ea typeface="+mj-ea"/>
                <a:cs typeface="+mj-cs"/>
              </a:rPr>
              <a:t>，</a:t>
            </a:r>
            <a:r>
              <a:rPr lang="en-US" sz="2400" b="1" i="1" kern="0" dirty="0" err="1">
                <a:latin typeface="+mj-lt"/>
                <a:ea typeface="+mj-ea"/>
                <a:cs typeface="+mj-cs"/>
              </a:rPr>
              <a:t>A</a:t>
            </a:r>
            <a:r>
              <a:rPr lang="en-US" sz="2400" b="1" kern="0" baseline="-25000" dirty="0" err="1">
                <a:latin typeface="+mj-lt"/>
                <a:ea typeface="+mj-ea"/>
                <a:cs typeface="+mj-cs"/>
              </a:rPr>
              <a:t>p</a:t>
            </a:r>
            <a:r>
              <a:rPr lang="en-US" sz="2400" b="1" kern="0" dirty="0">
                <a:latin typeface="+mj-lt"/>
                <a:ea typeface="+mj-ea"/>
                <a:cs typeface="+mj-cs"/>
              </a:rPr>
              <a:t>=3dB</a:t>
            </a:r>
            <a:r>
              <a:rPr lang="zh-CN" altLang="en-US" sz="2400" b="1" kern="0" dirty="0">
                <a:latin typeface="+mj-lt"/>
                <a:ea typeface="+mj-ea"/>
                <a:cs typeface="+mj-cs"/>
              </a:rPr>
              <a:t>，</a:t>
            </a:r>
            <a:r>
              <a:rPr lang="en-US" sz="2400" b="1" i="1" kern="0" dirty="0">
                <a:latin typeface="+mj-lt"/>
                <a:ea typeface="+mj-ea"/>
                <a:cs typeface="+mj-cs"/>
              </a:rPr>
              <a:t>N</a:t>
            </a:r>
            <a:r>
              <a:rPr lang="en-US" sz="2400" b="1" kern="0" dirty="0">
                <a:latin typeface="+mj-lt"/>
                <a:ea typeface="+mj-ea"/>
                <a:cs typeface="+mj-cs"/>
              </a:rPr>
              <a:t>=1</a:t>
            </a:r>
            <a:r>
              <a:rPr lang="zh-CN" altLang="en-US" sz="2400" b="1" kern="0" dirty="0">
                <a:latin typeface="+mj-lt"/>
                <a:ea typeface="+mj-ea"/>
                <a:cs typeface="+mj-cs"/>
              </a:rPr>
              <a:t>的数字低通滤波器，并与脉冲响应不变法设计的</a:t>
            </a:r>
            <a:r>
              <a:rPr lang="en-US" sz="2400" b="1" kern="0" dirty="0">
                <a:latin typeface="+mj-lt"/>
                <a:ea typeface="+mj-ea"/>
                <a:cs typeface="+mj-cs"/>
              </a:rPr>
              <a:t>DF</a:t>
            </a:r>
            <a:r>
              <a:rPr lang="zh-CN" altLang="en-US" sz="2400" b="1" kern="0" dirty="0">
                <a:latin typeface="+mj-lt"/>
                <a:ea typeface="+mj-ea"/>
                <a:cs typeface="+mj-cs"/>
              </a:rPr>
              <a:t>比较。</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7047"/>
                                        </p:tgtEl>
                                        <p:attrNameLst>
                                          <p:attrName>style.visibility</p:attrName>
                                        </p:attrNameLst>
                                      </p:cBhvr>
                                      <p:to>
                                        <p:strVal val="visible"/>
                                      </p:to>
                                    </p:set>
                                    <p:anim to="" calcmode="lin" valueType="num">
                                      <p:cBhvr>
                                        <p:cTn id="7" dur="1" fill="hold"/>
                                        <p:tgtEl>
                                          <p:spTgt spid="87047"/>
                                        </p:tgtEl>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051"/>
                                        </p:tgtEl>
                                        <p:attrNameLst>
                                          <p:attrName>style.visibility</p:attrName>
                                        </p:attrNameLst>
                                      </p:cBhvr>
                                      <p:to>
                                        <p:strVal val="visible"/>
                                      </p:to>
                                    </p:set>
                                    <p:animEffect transition="in" filter="blinds(horizontal)">
                                      <p:cBhvr>
                                        <p:cTn id="12" dur="500"/>
                                        <p:tgtEl>
                                          <p:spTgt spid="87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53"/>
                                        </p:tgtEl>
                                        <p:attrNameLst>
                                          <p:attrName>style.visibility</p:attrName>
                                        </p:attrNameLst>
                                      </p:cBhvr>
                                      <p:to>
                                        <p:strVal val="visible"/>
                                      </p:to>
                                    </p:set>
                                    <p:animEffect transition="in" filter="blinds(horizontal)">
                                      <p:cBhvr>
                                        <p:cTn id="17" dur="500"/>
                                        <p:tgtEl>
                                          <p:spTgt spid="870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 fill="hold" grpId="0" nodeType="clickEffect">
                                  <p:stCondLst>
                                    <p:cond delay="0"/>
                                  </p:stCondLst>
                                  <p:childTnLst>
                                    <p:set>
                                      <p:cBhvr>
                                        <p:cTn id="21" dur="1" fill="hold">
                                          <p:stCondLst>
                                            <p:cond delay="0"/>
                                          </p:stCondLst>
                                        </p:cTn>
                                        <p:tgtEl>
                                          <p:spTgt spid="87048"/>
                                        </p:tgtEl>
                                        <p:attrNameLst>
                                          <p:attrName>style.visibility</p:attrName>
                                        </p:attrNameLst>
                                      </p:cBhvr>
                                      <p:to>
                                        <p:strVal val="visible"/>
                                      </p:to>
                                    </p:set>
                                    <p:anim calcmode="lin" valueType="num">
                                      <p:cBhvr>
                                        <p:cTn id="22" dur="500" fill="hold"/>
                                        <p:tgtEl>
                                          <p:spTgt spid="87048"/>
                                        </p:tgtEl>
                                        <p:attrNameLst>
                                          <p:attrName>ppt_x</p:attrName>
                                        </p:attrNameLst>
                                      </p:cBhvr>
                                      <p:tavLst>
                                        <p:tav tm="0">
                                          <p:val>
                                            <p:strVal val="#ppt_x"/>
                                          </p:val>
                                        </p:tav>
                                        <p:tav tm="100000">
                                          <p:val>
                                            <p:strVal val="#ppt_x"/>
                                          </p:val>
                                        </p:tav>
                                      </p:tavLst>
                                    </p:anim>
                                    <p:anim calcmode="lin" valueType="num">
                                      <p:cBhvr>
                                        <p:cTn id="23" dur="500" fill="hold"/>
                                        <p:tgtEl>
                                          <p:spTgt spid="87048"/>
                                        </p:tgtEl>
                                        <p:attrNameLst>
                                          <p:attrName>ppt_y</p:attrName>
                                        </p:attrNameLst>
                                      </p:cBhvr>
                                      <p:tavLst>
                                        <p:tav tm="0">
                                          <p:val>
                                            <p:strVal val="#ppt_y-#ppt_h/2"/>
                                          </p:val>
                                        </p:tav>
                                        <p:tav tm="100000">
                                          <p:val>
                                            <p:strVal val="#ppt_y"/>
                                          </p:val>
                                        </p:tav>
                                      </p:tavLst>
                                    </p:anim>
                                    <p:anim calcmode="lin" valueType="num">
                                      <p:cBhvr>
                                        <p:cTn id="24" dur="500" fill="hold"/>
                                        <p:tgtEl>
                                          <p:spTgt spid="87048"/>
                                        </p:tgtEl>
                                        <p:attrNameLst>
                                          <p:attrName>ppt_w</p:attrName>
                                        </p:attrNameLst>
                                      </p:cBhvr>
                                      <p:tavLst>
                                        <p:tav tm="0">
                                          <p:val>
                                            <p:strVal val="#ppt_w"/>
                                          </p:val>
                                        </p:tav>
                                        <p:tav tm="100000">
                                          <p:val>
                                            <p:strVal val="#ppt_w"/>
                                          </p:val>
                                        </p:tav>
                                      </p:tavLst>
                                    </p:anim>
                                    <p:anim calcmode="lin" valueType="num">
                                      <p:cBhvr>
                                        <p:cTn id="25" dur="500" fill="hold"/>
                                        <p:tgtEl>
                                          <p:spTgt spid="87048"/>
                                        </p:tgtEl>
                                        <p:attrNameLst>
                                          <p:attrName>ppt_h</p:attrName>
                                        </p:attrNameLst>
                                      </p:cBhvr>
                                      <p:tavLst>
                                        <p:tav tm="0">
                                          <p:val>
                                            <p:fltVal val="0"/>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87052"/>
                                        </p:tgtEl>
                                        <p:attrNameLst>
                                          <p:attrName>style.visibility</p:attrName>
                                        </p:attrNameLst>
                                      </p:cBhvr>
                                      <p:to>
                                        <p:strVal val="visible"/>
                                      </p:to>
                                    </p:set>
                                    <p:animEffect transition="in" filter="blinds(horizontal)">
                                      <p:cBhvr>
                                        <p:cTn id="30" dur="500"/>
                                        <p:tgtEl>
                                          <p:spTgt spid="870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87054"/>
                                        </p:tgtEl>
                                        <p:attrNameLst>
                                          <p:attrName>style.visibility</p:attrName>
                                        </p:attrNameLst>
                                      </p:cBhvr>
                                      <p:to>
                                        <p:strVal val="visible"/>
                                      </p:to>
                                    </p:set>
                                    <p:animEffect transition="in" filter="blinds(horizontal)">
                                      <p:cBhvr>
                                        <p:cTn id="35" dur="500"/>
                                        <p:tgtEl>
                                          <p:spTgt spid="8705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7049">
                                            <p:txEl>
                                              <p:pRg st="0" end="0"/>
                                            </p:txEl>
                                          </p:spTgt>
                                        </p:tgtEl>
                                        <p:attrNameLst>
                                          <p:attrName>style.visibility</p:attrName>
                                        </p:attrNameLst>
                                      </p:cBhvr>
                                      <p:to>
                                        <p:strVal val="visible"/>
                                      </p:to>
                                    </p:set>
                                    <p:animEffect transition="in" filter="blinds(horizontal)">
                                      <p:cBhvr>
                                        <p:cTn id="40" dur="500"/>
                                        <p:tgtEl>
                                          <p:spTgt spid="87049">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7050"/>
                                        </p:tgtEl>
                                        <p:attrNameLst>
                                          <p:attrName>style.visibility</p:attrName>
                                        </p:attrNameLst>
                                      </p:cBhvr>
                                      <p:to>
                                        <p:strVal val="visible"/>
                                      </p:to>
                                    </p:set>
                                    <p:animEffect transition="in" filter="blinds(horizontal)">
                                      <p:cBhvr>
                                        <p:cTn id="45"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utoUpdateAnimBg="0"/>
      <p:bldP spid="87048" grpId="0" animBg="1" autoUpdateAnimBg="0"/>
      <p:bldP spid="87049" grpId="0" build="p" autoUpdateAnimBg="0"/>
      <p:bldP spid="8705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8" name="Group 3">
            <a:extLst>
              <a:ext uri="{FF2B5EF4-FFF2-40B4-BE49-F238E27FC236}">
                <a16:creationId xmlns:a16="http://schemas.microsoft.com/office/drawing/2014/main" id="{D5D76804-52B8-4517-A78A-FF2C92CBAF2C}"/>
              </a:ext>
            </a:extLst>
          </p:cNvPr>
          <p:cNvGrpSpPr>
            <a:grpSpLocks/>
          </p:cNvGrpSpPr>
          <p:nvPr/>
        </p:nvGrpSpPr>
        <p:grpSpPr bwMode="auto">
          <a:xfrm>
            <a:off x="176213" y="1579563"/>
            <a:ext cx="8828087" cy="127000"/>
            <a:chOff x="0" y="0"/>
            <a:chExt cx="5561" cy="80"/>
          </a:xfrm>
        </p:grpSpPr>
        <p:pic>
          <p:nvPicPr>
            <p:cNvPr id="52235" name="Rectangle 3">
              <a:extLst>
                <a:ext uri="{FF2B5EF4-FFF2-40B4-BE49-F238E27FC236}">
                  <a16:creationId xmlns:a16="http://schemas.microsoft.com/office/drawing/2014/main" id="{1299F2C5-C4C0-4CF3-B146-A10D776A2BE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6" name="Text Box 5">
              <a:extLst>
                <a:ext uri="{FF2B5EF4-FFF2-40B4-BE49-F238E27FC236}">
                  <a16:creationId xmlns:a16="http://schemas.microsoft.com/office/drawing/2014/main" id="{01252E6A-D786-426D-92AC-C2741811FCED}"/>
                </a:ext>
              </a:extLst>
            </p:cNvPr>
            <p:cNvSpPr txBox="1">
              <a:spLocks noChangeArrowheads="1"/>
            </p:cNvSpPr>
            <p:nvPr/>
          </p:nvSpPr>
          <p:spPr bwMode="auto">
            <a:xfrm>
              <a:off x="6" y="2"/>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2229" name="Text Box 4">
            <a:extLst>
              <a:ext uri="{FF2B5EF4-FFF2-40B4-BE49-F238E27FC236}">
                <a16:creationId xmlns:a16="http://schemas.microsoft.com/office/drawing/2014/main" id="{A6B50FB8-9A96-4FC3-A012-208B9868CD96}"/>
              </a:ext>
            </a:extLst>
          </p:cNvPr>
          <p:cNvSpPr txBox="1">
            <a:spLocks noChangeArrowheads="1"/>
          </p:cNvSpPr>
          <p:nvPr/>
        </p:nvSpPr>
        <p:spPr bwMode="auto">
          <a:xfrm>
            <a:off x="539750" y="1816100"/>
            <a:ext cx="6705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a:t>解：</a:t>
            </a:r>
            <a:endParaRPr lang="zh-CN" altLang="en-US" sz="2400" b="1" i="1"/>
          </a:p>
        </p:txBody>
      </p:sp>
      <p:sp>
        <p:nvSpPr>
          <p:cNvPr id="88071" name="Text Box 5">
            <a:extLst>
              <a:ext uri="{FF2B5EF4-FFF2-40B4-BE49-F238E27FC236}">
                <a16:creationId xmlns:a16="http://schemas.microsoft.com/office/drawing/2014/main" id="{9CE0FAD7-BC90-4BF4-B224-1D83CF5B10EC}"/>
              </a:ext>
            </a:extLst>
          </p:cNvPr>
          <p:cNvSpPr txBox="1">
            <a:spLocks noChangeArrowheads="1"/>
          </p:cNvSpPr>
          <p:nvPr/>
        </p:nvSpPr>
        <p:spPr bwMode="auto">
          <a:xfrm>
            <a:off x="1547813" y="2190750"/>
            <a:ext cx="7315200" cy="457200"/>
          </a:xfrm>
          <a:prstGeom prst="rect">
            <a:avLst/>
          </a:prstGeom>
          <a:noFill/>
          <a:ln w="9525">
            <a:noFill/>
            <a:miter lim="800000"/>
            <a:headEnd/>
            <a:tailEnd/>
          </a:ln>
        </p:spPr>
        <p:txBody>
          <a:bodyPr>
            <a:spAutoFit/>
          </a:bodyPr>
          <a:lstStyle/>
          <a:p>
            <a:pPr>
              <a:spcBef>
                <a:spcPct val="50000"/>
              </a:spcBef>
              <a:defRPr/>
            </a:pPr>
            <a:r>
              <a:rPr lang="zh-CN" altLang="en-US" sz="2400" b="1" dirty="0">
                <a:latin typeface="+mj-lt"/>
              </a:rPr>
              <a:t>双线性变换法设计的</a:t>
            </a:r>
            <a:r>
              <a:rPr lang="en-US" altLang="zh-CN" sz="2400" b="1" dirty="0">
                <a:latin typeface="+mj-lt"/>
              </a:rPr>
              <a:t>DF</a:t>
            </a:r>
            <a:r>
              <a:rPr lang="zh-CN" altLang="en-US" sz="2400" b="1" dirty="0">
                <a:latin typeface="+mj-lt"/>
              </a:rPr>
              <a:t>的系统函数为</a:t>
            </a:r>
          </a:p>
        </p:txBody>
      </p:sp>
      <p:graphicFrame>
        <p:nvGraphicFramePr>
          <p:cNvPr id="88072" name="Object 8">
            <a:extLst>
              <a:ext uri="{FF2B5EF4-FFF2-40B4-BE49-F238E27FC236}">
                <a16:creationId xmlns:a16="http://schemas.microsoft.com/office/drawing/2014/main" id="{CA40AB17-A864-4C28-B7BA-B341BCF36146}"/>
              </a:ext>
            </a:extLst>
          </p:cNvPr>
          <p:cNvGraphicFramePr>
            <a:graphicFrameLocks noChangeAspect="1"/>
          </p:cNvGraphicFramePr>
          <p:nvPr/>
        </p:nvGraphicFramePr>
        <p:xfrm>
          <a:off x="2409825" y="2852738"/>
          <a:ext cx="3606800" cy="919162"/>
        </p:xfrm>
        <a:graphic>
          <a:graphicData uri="http://schemas.openxmlformats.org/presentationml/2006/ole">
            <mc:AlternateContent xmlns:mc="http://schemas.openxmlformats.org/markup-compatibility/2006">
              <mc:Choice xmlns:v="urn:schemas-microsoft-com:vml" Requires="v">
                <p:oleObj spid="_x0000_s52451" name="公式" r:id="rId5" imgW="39319200" imgH="10058400" progId="Equation.3">
                  <p:embed/>
                </p:oleObj>
              </mc:Choice>
              <mc:Fallback>
                <p:oleObj name="公式" r:id="rId5" imgW="39319200" imgH="10058400" progId="Equation.3">
                  <p:embed/>
                  <p:pic>
                    <p:nvPicPr>
                      <p:cNvPr id="0" name="Picture 1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9825" y="2852738"/>
                        <a:ext cx="3606800" cy="91916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3" name="Text Box 7">
            <a:extLst>
              <a:ext uri="{FF2B5EF4-FFF2-40B4-BE49-F238E27FC236}">
                <a16:creationId xmlns:a16="http://schemas.microsoft.com/office/drawing/2014/main" id="{93718298-733F-4C97-A3D9-B56C6F1E9CEF}"/>
              </a:ext>
            </a:extLst>
          </p:cNvPr>
          <p:cNvSpPr txBox="1">
            <a:spLocks noChangeArrowheads="1"/>
          </p:cNvSpPr>
          <p:nvPr/>
        </p:nvSpPr>
        <p:spPr bwMode="auto">
          <a:xfrm>
            <a:off x="1547813" y="3962400"/>
            <a:ext cx="7315200" cy="457200"/>
          </a:xfrm>
          <a:prstGeom prst="rect">
            <a:avLst/>
          </a:prstGeom>
          <a:noFill/>
          <a:ln w="9525">
            <a:noFill/>
            <a:miter lim="800000"/>
            <a:headEnd/>
            <a:tailEnd/>
          </a:ln>
        </p:spPr>
        <p:txBody>
          <a:bodyPr>
            <a:spAutoFit/>
          </a:bodyPr>
          <a:lstStyle/>
          <a:p>
            <a:pPr>
              <a:spcBef>
                <a:spcPct val="50000"/>
              </a:spcBef>
              <a:defRPr/>
            </a:pPr>
            <a:r>
              <a:rPr lang="zh-CN" altLang="en-US" sz="2400" b="1">
                <a:latin typeface="+mj-lt"/>
              </a:rPr>
              <a:t>脉冲响应不变法设计的</a:t>
            </a:r>
            <a:r>
              <a:rPr lang="en-US" altLang="zh-CN" sz="2400" b="1">
                <a:latin typeface="+mj-lt"/>
              </a:rPr>
              <a:t>DF</a:t>
            </a:r>
            <a:r>
              <a:rPr lang="zh-CN" altLang="en-US" sz="2400" b="1">
                <a:latin typeface="+mj-lt"/>
              </a:rPr>
              <a:t>的系统函数为</a:t>
            </a:r>
          </a:p>
        </p:txBody>
      </p:sp>
      <p:graphicFrame>
        <p:nvGraphicFramePr>
          <p:cNvPr id="88074" name="Object 10">
            <a:extLst>
              <a:ext uri="{FF2B5EF4-FFF2-40B4-BE49-F238E27FC236}">
                <a16:creationId xmlns:a16="http://schemas.microsoft.com/office/drawing/2014/main" id="{D5C209FE-8A30-43D8-8AB3-5AC103FFEDAB}"/>
              </a:ext>
            </a:extLst>
          </p:cNvPr>
          <p:cNvGraphicFramePr>
            <a:graphicFrameLocks noChangeAspect="1"/>
          </p:cNvGraphicFramePr>
          <p:nvPr/>
        </p:nvGraphicFramePr>
        <p:xfrm>
          <a:off x="2474913" y="4546600"/>
          <a:ext cx="2732087" cy="862013"/>
        </p:xfrm>
        <a:graphic>
          <a:graphicData uri="http://schemas.openxmlformats.org/presentationml/2006/ole">
            <mc:AlternateContent xmlns:mc="http://schemas.openxmlformats.org/markup-compatibility/2006">
              <mc:Choice xmlns:v="urn:schemas-microsoft-com:vml" Requires="v">
                <p:oleObj spid="_x0000_s52452" name="公式" r:id="rId7" imgW="29870400" imgH="9448800" progId="Equation.3">
                  <p:embed/>
                </p:oleObj>
              </mc:Choice>
              <mc:Fallback>
                <p:oleObj name="公式" r:id="rId7" imgW="29870400" imgH="9448800" progId="Equation.3">
                  <p:embed/>
                  <p:pic>
                    <p:nvPicPr>
                      <p:cNvPr id="0" name="Picture 1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4913" y="4546600"/>
                        <a:ext cx="2732087" cy="8620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5" name="Text Box 9">
            <a:extLst>
              <a:ext uri="{FF2B5EF4-FFF2-40B4-BE49-F238E27FC236}">
                <a16:creationId xmlns:a16="http://schemas.microsoft.com/office/drawing/2014/main" id="{009C1983-62F1-497A-8960-3A95E775B840}"/>
              </a:ext>
            </a:extLst>
          </p:cNvPr>
          <p:cNvSpPr txBox="1">
            <a:spLocks noChangeArrowheads="1"/>
          </p:cNvSpPr>
          <p:nvPr/>
        </p:nvSpPr>
        <p:spPr bwMode="auto">
          <a:xfrm>
            <a:off x="1547813" y="5505450"/>
            <a:ext cx="7467600" cy="461963"/>
          </a:xfrm>
          <a:prstGeom prst="rect">
            <a:avLst/>
          </a:prstGeom>
          <a:noFill/>
          <a:ln w="9525">
            <a:noFill/>
            <a:miter lim="800000"/>
            <a:headEnd/>
            <a:tailEnd/>
          </a:ln>
        </p:spPr>
        <p:txBody>
          <a:bodyPr>
            <a:spAutoFit/>
          </a:bodyPr>
          <a:lstStyle/>
          <a:p>
            <a:pPr>
              <a:spcBef>
                <a:spcPct val="50000"/>
              </a:spcBef>
              <a:defRPr/>
            </a:pPr>
            <a:r>
              <a:rPr lang="zh-CN" altLang="en-US" sz="2400" b="1" dirty="0">
                <a:latin typeface="+mj-lt"/>
              </a:rPr>
              <a:t>令</a:t>
            </a:r>
            <a:r>
              <a:rPr lang="en-US" altLang="zh-CN" sz="2400" b="1" i="1" dirty="0">
                <a:latin typeface="+mj-lt"/>
              </a:rPr>
              <a:t>z</a:t>
            </a:r>
            <a:r>
              <a:rPr lang="en-US" altLang="zh-CN" sz="2400" b="1" dirty="0">
                <a:latin typeface="+mj-lt"/>
              </a:rPr>
              <a:t>=</a:t>
            </a:r>
            <a:r>
              <a:rPr lang="en-US" altLang="zh-CN" sz="2400" b="1" dirty="0" err="1">
                <a:latin typeface="+mj-lt"/>
              </a:rPr>
              <a:t>e</a:t>
            </a:r>
            <a:r>
              <a:rPr lang="en-US" altLang="zh-CN" sz="2400" b="1" baseline="30000" dirty="0" err="1">
                <a:latin typeface="+mj-lt"/>
              </a:rPr>
              <a:t>j</a:t>
            </a:r>
            <a:r>
              <a:rPr lang="en-US" altLang="zh-CN" sz="2400" b="1" i="1" baseline="30000" dirty="0" err="1">
                <a:latin typeface="Symbol" pitchFamily="18" charset="2"/>
              </a:rPr>
              <a:t>W</a:t>
            </a:r>
            <a:r>
              <a:rPr lang="en-US" altLang="zh-CN" sz="2400" b="1" i="1" baseline="30000" dirty="0">
                <a:latin typeface="+mj-lt"/>
              </a:rPr>
              <a:t> </a:t>
            </a:r>
            <a:r>
              <a:rPr lang="zh-CN" altLang="en-US" sz="2400" b="1" dirty="0">
                <a:latin typeface="+mj-lt"/>
              </a:rPr>
              <a:t>，可分别获得两者的幅度响应。</a:t>
            </a:r>
          </a:p>
        </p:txBody>
      </p:sp>
      <p:sp>
        <p:nvSpPr>
          <p:cNvPr id="52233" name="Rectangle 10">
            <a:extLst>
              <a:ext uri="{FF2B5EF4-FFF2-40B4-BE49-F238E27FC236}">
                <a16:creationId xmlns:a16="http://schemas.microsoft.com/office/drawing/2014/main" id="{B5ECE06D-4C62-4BCC-8AEA-AE13134AD0DE}"/>
              </a:ext>
            </a:extLst>
          </p:cNvPr>
          <p:cNvSpPr>
            <a:spLocks noChangeArrowheads="1"/>
          </p:cNvSpPr>
          <p:nvPr/>
        </p:nvSpPr>
        <p:spPr bwMode="auto">
          <a:xfrm>
            <a:off x="0" y="30543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2">
            <a:extLst>
              <a:ext uri="{FF2B5EF4-FFF2-40B4-BE49-F238E27FC236}">
                <a16:creationId xmlns:a16="http://schemas.microsoft.com/office/drawing/2014/main" id="{40762E15-8FFE-42DC-BD2C-0797490B1DA1}"/>
              </a:ext>
            </a:extLst>
          </p:cNvPr>
          <p:cNvSpPr txBox="1">
            <a:spLocks noChangeArrowheads="1"/>
          </p:cNvSpPr>
          <p:nvPr/>
        </p:nvSpPr>
        <p:spPr bwMode="auto">
          <a:xfrm>
            <a:off x="539750" y="260350"/>
            <a:ext cx="8077200" cy="1143000"/>
          </a:xfrm>
          <a:prstGeom prst="rect">
            <a:avLst/>
          </a:prstGeom>
          <a:solidFill>
            <a:schemeClr val="bg1"/>
          </a:solidFill>
          <a:ln w="9525">
            <a:noFill/>
            <a:miter lim="800000"/>
            <a:headEnd/>
            <a:tailEnd/>
          </a:ln>
        </p:spPr>
        <p:txBody>
          <a:bodyPr anchor="ctr"/>
          <a:lstStyle/>
          <a:p>
            <a:pPr marL="711200" indent="-711200">
              <a:lnSpc>
                <a:spcPct val="120000"/>
              </a:lnSpc>
              <a:defRPr/>
            </a:pPr>
            <a:r>
              <a:rPr lang="zh-CN" altLang="en-US" sz="2400" b="1" kern="0" dirty="0">
                <a:latin typeface="+mj-lt"/>
                <a:ea typeface="+mj-ea"/>
                <a:cs typeface="+mj-cs"/>
              </a:rPr>
              <a:t>例</a:t>
            </a:r>
            <a:r>
              <a:rPr lang="en-US" altLang="zh-CN" sz="2400" b="1" kern="0" dirty="0">
                <a:latin typeface="+mj-lt"/>
                <a:ea typeface="+mj-ea"/>
                <a:cs typeface="+mj-cs"/>
              </a:rPr>
              <a:t>4-5:  </a:t>
            </a:r>
            <a:r>
              <a:rPr lang="zh-CN" altLang="en-US" sz="2400" b="1" kern="0" dirty="0">
                <a:latin typeface="+mj-lt"/>
                <a:ea typeface="+mj-ea"/>
                <a:cs typeface="+mj-cs"/>
              </a:rPr>
              <a:t>利用</a:t>
            </a:r>
            <a:r>
              <a:rPr lang="en-US" altLang="zh-CN" sz="2400" b="1" kern="0" dirty="0">
                <a:latin typeface="+mj-lt"/>
                <a:ea typeface="+mj-ea"/>
                <a:cs typeface="+mj-cs"/>
              </a:rPr>
              <a:t>BW</a:t>
            </a:r>
            <a:r>
              <a:rPr lang="zh-CN" altLang="en-US" sz="2400" b="1" kern="0" dirty="0">
                <a:latin typeface="+mj-lt"/>
                <a:ea typeface="+mj-ea"/>
                <a:cs typeface="+mj-cs"/>
              </a:rPr>
              <a:t>型模拟低通滤波器和双线性变换法设计满足指标</a:t>
            </a:r>
            <a:r>
              <a:rPr lang="en-US" altLang="zh-CN" sz="2400" b="1" i="1" kern="0" dirty="0">
                <a:latin typeface="Symbol" pitchFamily="18" charset="2"/>
                <a:ea typeface="+mj-ea"/>
                <a:cs typeface="+mj-cs"/>
              </a:rPr>
              <a:t>W</a:t>
            </a:r>
            <a:r>
              <a:rPr lang="en-US" altLang="zh-CN" sz="2400" b="1" kern="0" baseline="-25000" dirty="0">
                <a:latin typeface="+mj-lt"/>
                <a:ea typeface="+mj-ea"/>
                <a:cs typeface="+mj-cs"/>
              </a:rPr>
              <a:t>p</a:t>
            </a:r>
            <a:r>
              <a:rPr lang="en-US" altLang="zh-CN" sz="2400" b="1" kern="0" dirty="0">
                <a:latin typeface="+mj-lt"/>
                <a:ea typeface="+mj-ea"/>
                <a:cs typeface="+mj-cs"/>
              </a:rPr>
              <a:t>=</a:t>
            </a:r>
            <a:r>
              <a:rPr lang="en-US" altLang="zh-CN" sz="2400" b="1" kern="0" dirty="0">
                <a:latin typeface="Symbol" pitchFamily="18" charset="2"/>
                <a:ea typeface="+mj-ea"/>
                <a:cs typeface="+mj-cs"/>
              </a:rPr>
              <a:t>p</a:t>
            </a:r>
            <a:r>
              <a:rPr lang="en-US" altLang="zh-CN" sz="2400" b="1" kern="0" dirty="0">
                <a:latin typeface="+mj-lt"/>
                <a:ea typeface="+mj-ea"/>
                <a:cs typeface="+mj-cs"/>
              </a:rPr>
              <a:t>/3</a:t>
            </a:r>
            <a:r>
              <a:rPr lang="zh-CN" altLang="en-US" sz="2400" b="1" kern="0" dirty="0">
                <a:latin typeface="+mj-lt"/>
                <a:ea typeface="+mj-ea"/>
                <a:cs typeface="+mj-cs"/>
              </a:rPr>
              <a:t>，</a:t>
            </a:r>
            <a:r>
              <a:rPr lang="en-US" altLang="zh-CN" sz="2400" b="1" i="1" kern="0" dirty="0">
                <a:latin typeface="+mj-lt"/>
                <a:ea typeface="+mj-ea"/>
                <a:cs typeface="+mj-cs"/>
              </a:rPr>
              <a:t>A</a:t>
            </a:r>
            <a:r>
              <a:rPr lang="en-US" altLang="zh-CN" sz="2400" b="1" kern="0" baseline="-25000" dirty="0">
                <a:latin typeface="+mj-lt"/>
                <a:ea typeface="+mj-ea"/>
                <a:cs typeface="+mj-cs"/>
              </a:rPr>
              <a:t>p</a:t>
            </a:r>
            <a:r>
              <a:rPr lang="en-US" altLang="zh-CN" sz="2400" b="1" kern="0" dirty="0">
                <a:latin typeface="+mj-lt"/>
                <a:ea typeface="+mj-ea"/>
                <a:cs typeface="+mj-cs"/>
              </a:rPr>
              <a:t>=3dB</a:t>
            </a:r>
            <a:r>
              <a:rPr lang="zh-CN" altLang="en-US" sz="2400" b="1" kern="0" dirty="0">
                <a:latin typeface="+mj-lt"/>
                <a:ea typeface="+mj-ea"/>
                <a:cs typeface="+mj-cs"/>
              </a:rPr>
              <a:t>，</a:t>
            </a:r>
            <a:r>
              <a:rPr lang="en-US" altLang="zh-CN" sz="2400" b="1" i="1" kern="0" dirty="0">
                <a:latin typeface="+mj-lt"/>
                <a:ea typeface="+mj-ea"/>
                <a:cs typeface="+mj-cs"/>
              </a:rPr>
              <a:t>N</a:t>
            </a:r>
            <a:r>
              <a:rPr lang="en-US" altLang="zh-CN" sz="2400" b="1" kern="0" dirty="0">
                <a:latin typeface="+mj-lt"/>
                <a:ea typeface="+mj-ea"/>
                <a:cs typeface="+mj-cs"/>
              </a:rPr>
              <a:t>=1</a:t>
            </a:r>
            <a:r>
              <a:rPr lang="zh-CN" altLang="en-US" sz="2400" b="1" kern="0" dirty="0">
                <a:latin typeface="+mj-lt"/>
                <a:ea typeface="+mj-ea"/>
                <a:cs typeface="+mj-cs"/>
              </a:rPr>
              <a:t>的数字低通滤波器，并与脉冲响应不变法设计的</a:t>
            </a:r>
            <a:r>
              <a:rPr lang="en-US" altLang="zh-CN" sz="2400" b="1" kern="0" dirty="0">
                <a:latin typeface="+mj-lt"/>
                <a:ea typeface="+mj-ea"/>
                <a:cs typeface="+mj-cs"/>
              </a:rPr>
              <a:t>DF</a:t>
            </a:r>
            <a:r>
              <a:rPr lang="zh-CN" altLang="en-US" sz="2400" b="1" kern="0" dirty="0">
                <a:latin typeface="+mj-lt"/>
                <a:ea typeface="+mj-ea"/>
                <a:cs typeface="+mj-cs"/>
              </a:rPr>
              <a:t>比较。</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71"/>
                                        </p:tgtEl>
                                        <p:attrNameLst>
                                          <p:attrName>style.visibility</p:attrName>
                                        </p:attrNameLst>
                                      </p:cBhvr>
                                      <p:to>
                                        <p:strVal val="visible"/>
                                      </p:to>
                                    </p:set>
                                    <p:animEffect transition="in" filter="blinds(horizontal)">
                                      <p:cBhvr>
                                        <p:cTn id="7" dur="500"/>
                                        <p:tgtEl>
                                          <p:spTgt spid="880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72"/>
                                        </p:tgtEl>
                                        <p:attrNameLst>
                                          <p:attrName>style.visibility</p:attrName>
                                        </p:attrNameLst>
                                      </p:cBhvr>
                                      <p:to>
                                        <p:strVal val="visible"/>
                                      </p:to>
                                    </p:set>
                                    <p:animEffect transition="in" filter="blinds(horizontal)">
                                      <p:cBhvr>
                                        <p:cTn id="12" dur="500"/>
                                        <p:tgtEl>
                                          <p:spTgt spid="880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73"/>
                                        </p:tgtEl>
                                        <p:attrNameLst>
                                          <p:attrName>style.visibility</p:attrName>
                                        </p:attrNameLst>
                                      </p:cBhvr>
                                      <p:to>
                                        <p:strVal val="visible"/>
                                      </p:to>
                                    </p:set>
                                    <p:animEffect transition="in" filter="blinds(horizontal)">
                                      <p:cBhvr>
                                        <p:cTn id="17" dur="500"/>
                                        <p:tgtEl>
                                          <p:spTgt spid="880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8074"/>
                                        </p:tgtEl>
                                        <p:attrNameLst>
                                          <p:attrName>style.visibility</p:attrName>
                                        </p:attrNameLst>
                                      </p:cBhvr>
                                      <p:to>
                                        <p:strVal val="visible"/>
                                      </p:to>
                                    </p:set>
                                    <p:animEffect transition="in" filter="blinds(horizontal)">
                                      <p:cBhvr>
                                        <p:cTn id="22" dur="500"/>
                                        <p:tgtEl>
                                          <p:spTgt spid="880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075"/>
                                        </p:tgtEl>
                                        <p:attrNameLst>
                                          <p:attrName>style.visibility</p:attrName>
                                        </p:attrNameLst>
                                      </p:cBhvr>
                                      <p:to>
                                        <p:strVal val="visible"/>
                                      </p:to>
                                    </p:set>
                                    <p:animEffect transition="in" filter="blinds(horizontal)">
                                      <p:cBhvr>
                                        <p:cTn id="27"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utoUpdateAnimBg="0"/>
      <p:bldP spid="88073" grpId="0" autoUpdateAnimBg="0"/>
      <p:bldP spid="8807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4">
            <a:extLst>
              <a:ext uri="{FF2B5EF4-FFF2-40B4-BE49-F238E27FC236}">
                <a16:creationId xmlns:a16="http://schemas.microsoft.com/office/drawing/2014/main" id="{AF9557F1-AB66-404D-AC3C-CD5C7C8B243D}"/>
              </a:ext>
            </a:extLst>
          </p:cNvPr>
          <p:cNvGrpSpPr>
            <a:grpSpLocks/>
          </p:cNvGrpSpPr>
          <p:nvPr/>
        </p:nvGrpSpPr>
        <p:grpSpPr bwMode="auto">
          <a:xfrm>
            <a:off x="176213" y="1579563"/>
            <a:ext cx="8828087" cy="127000"/>
            <a:chOff x="0" y="0"/>
            <a:chExt cx="5561" cy="80"/>
          </a:xfrm>
        </p:grpSpPr>
        <p:pic>
          <p:nvPicPr>
            <p:cNvPr id="77831" name="Rectangle 4">
              <a:extLst>
                <a:ext uri="{FF2B5EF4-FFF2-40B4-BE49-F238E27FC236}">
                  <a16:creationId xmlns:a16="http://schemas.microsoft.com/office/drawing/2014/main" id="{501BA869-452C-4EC6-90DD-F5BAA5E9448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61"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2" name="Text Box 6">
              <a:extLst>
                <a:ext uri="{FF2B5EF4-FFF2-40B4-BE49-F238E27FC236}">
                  <a16:creationId xmlns:a16="http://schemas.microsoft.com/office/drawing/2014/main" id="{5065CA32-FC19-43CB-9519-1E7B77D53D67}"/>
                </a:ext>
              </a:extLst>
            </p:cNvPr>
            <p:cNvSpPr txBox="1">
              <a:spLocks noChangeArrowheads="1"/>
            </p:cNvSpPr>
            <p:nvPr/>
          </p:nvSpPr>
          <p:spPr bwMode="auto">
            <a:xfrm>
              <a:off x="6" y="2"/>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 name="Rectangle 2">
            <a:extLst>
              <a:ext uri="{FF2B5EF4-FFF2-40B4-BE49-F238E27FC236}">
                <a16:creationId xmlns:a16="http://schemas.microsoft.com/office/drawing/2014/main" id="{80D43C2A-E08D-4753-850A-81B46BA5F205}"/>
              </a:ext>
            </a:extLst>
          </p:cNvPr>
          <p:cNvSpPr txBox="1">
            <a:spLocks noChangeArrowheads="1"/>
          </p:cNvSpPr>
          <p:nvPr/>
        </p:nvSpPr>
        <p:spPr bwMode="auto">
          <a:xfrm>
            <a:off x="539750" y="260350"/>
            <a:ext cx="8077200" cy="1143000"/>
          </a:xfrm>
          <a:prstGeom prst="rect">
            <a:avLst/>
          </a:prstGeom>
          <a:solidFill>
            <a:schemeClr val="bg1"/>
          </a:solidFill>
          <a:ln w="9525">
            <a:noFill/>
            <a:miter lim="800000"/>
            <a:headEnd/>
            <a:tailEnd/>
          </a:ln>
        </p:spPr>
        <p:txBody>
          <a:bodyPr anchor="ctr"/>
          <a:lstStyle/>
          <a:p>
            <a:pPr marL="711200" indent="-711200">
              <a:lnSpc>
                <a:spcPct val="120000"/>
              </a:lnSpc>
              <a:defRPr/>
            </a:pPr>
            <a:r>
              <a:rPr lang="zh-CN" altLang="en-US" sz="2400" b="1" kern="0" dirty="0">
                <a:latin typeface="+mj-lt"/>
                <a:ea typeface="+mj-ea"/>
                <a:cs typeface="+mj-cs"/>
              </a:rPr>
              <a:t>例</a:t>
            </a:r>
            <a:r>
              <a:rPr lang="en-US" altLang="zh-CN" sz="2400" b="1" kern="0" dirty="0">
                <a:latin typeface="+mj-lt"/>
                <a:ea typeface="+mj-ea"/>
                <a:cs typeface="+mj-cs"/>
              </a:rPr>
              <a:t>4-5:  </a:t>
            </a:r>
            <a:r>
              <a:rPr lang="zh-CN" altLang="en-US" sz="2400" b="1" kern="0" dirty="0">
                <a:latin typeface="+mj-lt"/>
                <a:ea typeface="+mj-ea"/>
                <a:cs typeface="+mj-cs"/>
              </a:rPr>
              <a:t>利用</a:t>
            </a:r>
            <a:r>
              <a:rPr lang="en-US" altLang="zh-CN" sz="2400" b="1" kern="0" dirty="0">
                <a:latin typeface="+mj-lt"/>
                <a:ea typeface="+mj-ea"/>
                <a:cs typeface="+mj-cs"/>
              </a:rPr>
              <a:t>BW</a:t>
            </a:r>
            <a:r>
              <a:rPr lang="zh-CN" altLang="en-US" sz="2400" b="1" kern="0" dirty="0">
                <a:latin typeface="+mj-lt"/>
                <a:ea typeface="+mj-ea"/>
                <a:cs typeface="+mj-cs"/>
              </a:rPr>
              <a:t>型模拟低通滤波器和双线性变换法设计满足指标</a:t>
            </a:r>
            <a:r>
              <a:rPr lang="en-US" altLang="zh-CN" sz="2400" b="1" i="1" kern="0" dirty="0">
                <a:latin typeface="Symbol" pitchFamily="18" charset="2"/>
                <a:ea typeface="+mj-ea"/>
                <a:cs typeface="+mj-cs"/>
              </a:rPr>
              <a:t>W</a:t>
            </a:r>
            <a:r>
              <a:rPr lang="en-US" altLang="zh-CN" sz="2400" b="1" kern="0" baseline="-25000" dirty="0">
                <a:latin typeface="+mj-lt"/>
                <a:ea typeface="+mj-ea"/>
                <a:cs typeface="+mj-cs"/>
              </a:rPr>
              <a:t>p</a:t>
            </a:r>
            <a:r>
              <a:rPr lang="en-US" altLang="zh-CN" sz="2400" b="1" kern="0" dirty="0">
                <a:latin typeface="+mj-lt"/>
                <a:ea typeface="+mj-ea"/>
                <a:cs typeface="+mj-cs"/>
              </a:rPr>
              <a:t>=</a:t>
            </a:r>
            <a:r>
              <a:rPr lang="en-US" altLang="zh-CN" sz="2400" b="1" kern="0" dirty="0">
                <a:latin typeface="Symbol" pitchFamily="18" charset="2"/>
                <a:ea typeface="+mj-ea"/>
                <a:cs typeface="+mj-cs"/>
              </a:rPr>
              <a:t>p</a:t>
            </a:r>
            <a:r>
              <a:rPr lang="en-US" altLang="zh-CN" sz="2400" b="1" kern="0" dirty="0">
                <a:latin typeface="+mj-lt"/>
                <a:ea typeface="+mj-ea"/>
                <a:cs typeface="+mj-cs"/>
              </a:rPr>
              <a:t>/3</a:t>
            </a:r>
            <a:r>
              <a:rPr lang="zh-CN" altLang="en-US" sz="2400" b="1" kern="0" dirty="0">
                <a:latin typeface="+mj-lt"/>
                <a:ea typeface="+mj-ea"/>
                <a:cs typeface="+mj-cs"/>
              </a:rPr>
              <a:t>，</a:t>
            </a:r>
            <a:r>
              <a:rPr lang="en-US" altLang="zh-CN" sz="2400" b="1" i="1" kern="0" dirty="0">
                <a:latin typeface="+mj-lt"/>
                <a:ea typeface="+mj-ea"/>
                <a:cs typeface="+mj-cs"/>
              </a:rPr>
              <a:t>A</a:t>
            </a:r>
            <a:r>
              <a:rPr lang="en-US" altLang="zh-CN" sz="2400" b="1" kern="0" baseline="-25000" dirty="0">
                <a:latin typeface="+mj-lt"/>
                <a:ea typeface="+mj-ea"/>
                <a:cs typeface="+mj-cs"/>
              </a:rPr>
              <a:t>p</a:t>
            </a:r>
            <a:r>
              <a:rPr lang="en-US" altLang="zh-CN" sz="2400" b="1" kern="0" dirty="0">
                <a:latin typeface="+mj-lt"/>
                <a:ea typeface="+mj-ea"/>
                <a:cs typeface="+mj-cs"/>
              </a:rPr>
              <a:t>=3dB</a:t>
            </a:r>
            <a:r>
              <a:rPr lang="zh-CN" altLang="en-US" sz="2400" b="1" kern="0" dirty="0">
                <a:latin typeface="+mj-lt"/>
                <a:ea typeface="+mj-ea"/>
                <a:cs typeface="+mj-cs"/>
              </a:rPr>
              <a:t>，</a:t>
            </a:r>
            <a:r>
              <a:rPr lang="en-US" altLang="zh-CN" sz="2400" b="1" i="1" kern="0" dirty="0">
                <a:latin typeface="+mj-lt"/>
                <a:ea typeface="+mj-ea"/>
                <a:cs typeface="+mj-cs"/>
              </a:rPr>
              <a:t>N</a:t>
            </a:r>
            <a:r>
              <a:rPr lang="en-US" altLang="zh-CN" sz="2400" b="1" kern="0" dirty="0">
                <a:latin typeface="+mj-lt"/>
                <a:ea typeface="+mj-ea"/>
                <a:cs typeface="+mj-cs"/>
              </a:rPr>
              <a:t>=1</a:t>
            </a:r>
            <a:r>
              <a:rPr lang="zh-CN" altLang="en-US" sz="2400" b="1" kern="0" dirty="0">
                <a:latin typeface="+mj-lt"/>
                <a:ea typeface="+mj-ea"/>
                <a:cs typeface="+mj-cs"/>
              </a:rPr>
              <a:t>的数字低通滤波器，并与脉冲响应不变法设计的</a:t>
            </a:r>
            <a:r>
              <a:rPr lang="en-US" altLang="zh-CN" sz="2400" b="1" kern="0" dirty="0">
                <a:latin typeface="+mj-lt"/>
                <a:ea typeface="+mj-ea"/>
                <a:cs typeface="+mj-cs"/>
              </a:rPr>
              <a:t>DF</a:t>
            </a:r>
            <a:r>
              <a:rPr lang="zh-CN" altLang="en-US" sz="2400" b="1" kern="0" dirty="0">
                <a:latin typeface="+mj-lt"/>
                <a:ea typeface="+mj-ea"/>
                <a:cs typeface="+mj-cs"/>
              </a:rPr>
              <a:t>比较。</a:t>
            </a:r>
          </a:p>
        </p:txBody>
      </p:sp>
      <p:pic>
        <p:nvPicPr>
          <p:cNvPr id="77828" name="Picture 11">
            <a:extLst>
              <a:ext uri="{FF2B5EF4-FFF2-40B4-BE49-F238E27FC236}">
                <a16:creationId xmlns:a16="http://schemas.microsoft.com/office/drawing/2014/main" id="{6DAECEA1-DF6D-44B5-B7F9-7FC93D957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00225"/>
            <a:ext cx="63277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6">
            <a:extLst>
              <a:ext uri="{FF2B5EF4-FFF2-40B4-BE49-F238E27FC236}">
                <a16:creationId xmlns:a16="http://schemas.microsoft.com/office/drawing/2014/main" id="{B0870F05-0A49-4B87-AFD7-30CBBB58AD44}"/>
              </a:ext>
            </a:extLst>
          </p:cNvPr>
          <p:cNvSpPr txBox="1">
            <a:spLocks noChangeArrowheads="1"/>
          </p:cNvSpPr>
          <p:nvPr/>
        </p:nvSpPr>
        <p:spPr bwMode="auto">
          <a:xfrm>
            <a:off x="5715000" y="3175000"/>
            <a:ext cx="3124200" cy="958850"/>
          </a:xfrm>
          <a:prstGeom prst="rect">
            <a:avLst/>
          </a:prstGeom>
          <a:noFill/>
          <a:ln w="9525">
            <a:noFill/>
            <a:miter lim="800000"/>
            <a:headEnd/>
            <a:tailEnd/>
          </a:ln>
        </p:spPr>
        <p:txBody>
          <a:bodyPr>
            <a:spAutoFit/>
          </a:bodyPr>
          <a:lstStyle/>
          <a:p>
            <a:pPr>
              <a:spcBef>
                <a:spcPts val="1000"/>
              </a:spcBef>
              <a:defRPr/>
            </a:pPr>
            <a:r>
              <a:rPr lang="zh-CN" altLang="en-US" sz="2400" b="1" dirty="0">
                <a:solidFill>
                  <a:srgbClr val="FF0000"/>
                </a:solidFill>
              </a:rPr>
              <a:t>双线性变换</a:t>
            </a:r>
          </a:p>
          <a:p>
            <a:pPr>
              <a:spcBef>
                <a:spcPts val="1000"/>
              </a:spcBef>
              <a:defRPr/>
            </a:pPr>
            <a:r>
              <a:rPr lang="en-US" altLang="zh-CN" sz="2400" b="1" i="1" dirty="0">
                <a:latin typeface="Times New Roman" panose="02020603050405020304" pitchFamily="18" charset="0"/>
              </a:rPr>
              <a:t>A</a:t>
            </a:r>
            <a:r>
              <a:rPr lang="en-US" altLang="zh-CN" sz="2400" b="1" dirty="0">
                <a:latin typeface="Times New Roman" panose="02020603050405020304" pitchFamily="18" charset="0"/>
              </a:rPr>
              <a:t>(</a:t>
            </a:r>
            <a:r>
              <a:rPr lang="en-US" altLang="zh-CN" sz="2400" b="1" i="1" dirty="0">
                <a:latin typeface="Symbol" panose="05050102010706020507" pitchFamily="18" charset="2"/>
              </a:rPr>
              <a:t>W</a:t>
            </a:r>
            <a:r>
              <a:rPr lang="en-US" altLang="zh-CN" sz="2400" b="1" baseline="-25000"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latin typeface="+mj-lt"/>
              </a:rPr>
              <a:t> 3dB</a:t>
            </a:r>
          </a:p>
        </p:txBody>
      </p:sp>
      <p:sp>
        <p:nvSpPr>
          <p:cNvPr id="13" name="Text Box 9">
            <a:extLst>
              <a:ext uri="{FF2B5EF4-FFF2-40B4-BE49-F238E27FC236}">
                <a16:creationId xmlns:a16="http://schemas.microsoft.com/office/drawing/2014/main" id="{38D5550A-95CE-4708-9323-8B217E034AE8}"/>
              </a:ext>
            </a:extLst>
          </p:cNvPr>
          <p:cNvSpPr txBox="1">
            <a:spLocks noChangeArrowheads="1"/>
          </p:cNvSpPr>
          <p:nvPr/>
        </p:nvSpPr>
        <p:spPr bwMode="auto">
          <a:xfrm>
            <a:off x="5715000" y="2057400"/>
            <a:ext cx="3429000" cy="958850"/>
          </a:xfrm>
          <a:prstGeom prst="rect">
            <a:avLst/>
          </a:prstGeom>
          <a:noFill/>
          <a:ln w="9525">
            <a:noFill/>
            <a:miter lim="800000"/>
            <a:headEnd/>
            <a:tailEnd/>
          </a:ln>
        </p:spPr>
        <p:txBody>
          <a:bodyPr>
            <a:spAutoFit/>
          </a:bodyPr>
          <a:lstStyle/>
          <a:p>
            <a:pPr>
              <a:spcBef>
                <a:spcPts val="1000"/>
              </a:spcBef>
              <a:defRPr/>
            </a:pPr>
            <a:r>
              <a:rPr lang="zh-CN" altLang="en-US" sz="2400" b="1" dirty="0">
                <a:solidFill>
                  <a:schemeClr val="bg2">
                    <a:lumMod val="60000"/>
                    <a:lumOff val="40000"/>
                  </a:schemeClr>
                </a:solidFill>
              </a:rPr>
              <a:t>脉冲响应不变</a:t>
            </a:r>
          </a:p>
          <a:p>
            <a:pPr>
              <a:spcBef>
                <a:spcPts val="1000"/>
              </a:spcBef>
              <a:spcAft>
                <a:spcPts val="0"/>
              </a:spcAft>
              <a:defRPr/>
            </a:pPr>
            <a:r>
              <a:rPr lang="en-US" altLang="zh-CN" sz="2400" b="1" i="1" dirty="0">
                <a:latin typeface="Times New Roman" panose="02020603050405020304" pitchFamily="18" charset="0"/>
              </a:rPr>
              <a:t>A</a:t>
            </a:r>
            <a:r>
              <a:rPr lang="en-US" altLang="zh-CN" sz="2400" b="1" dirty="0">
                <a:latin typeface="Times New Roman" panose="02020603050405020304" pitchFamily="18" charset="0"/>
              </a:rPr>
              <a:t>(</a:t>
            </a:r>
            <a:r>
              <a:rPr lang="en-US" altLang="zh-CN" sz="2400" b="1" i="1" dirty="0">
                <a:latin typeface="Symbol" panose="05050102010706020507" pitchFamily="18" charset="2"/>
              </a:rPr>
              <a:t>W</a:t>
            </a:r>
            <a:r>
              <a:rPr lang="en-US" altLang="zh-CN" sz="2400" b="1" baseline="-25000"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latin typeface="+mj-lt"/>
              </a:rPr>
              <a:t> 2.63dB</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slide(fromBottom)">
                                      <p:cBhvr>
                                        <p:cTn id="7" dur="500"/>
                                        <p:tgtEl>
                                          <p:spTgt spid="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slide(fromBottom)">
                                      <p:cBhvr>
                                        <p:cTn id="12" dur="500"/>
                                        <p:tgtEl>
                                          <p:spTgt spid="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slide(fromBottom)">
                                      <p:cBhvr>
                                        <p:cTn id="17" dur="500"/>
                                        <p:tgtEl>
                                          <p:spTgt spid="1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slide(fromBottom)">
                                      <p:cBhvr>
                                        <p:cTn id="2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2">
            <a:extLst>
              <a:ext uri="{FF2B5EF4-FFF2-40B4-BE49-F238E27FC236}">
                <a16:creationId xmlns:a16="http://schemas.microsoft.com/office/drawing/2014/main" id="{64E7364C-DD55-4A82-B7AB-1895AC7DA78E}"/>
              </a:ext>
            </a:extLst>
          </p:cNvPr>
          <p:cNvSpPr>
            <a:spLocks noGrp="1" noChangeArrowheads="1"/>
          </p:cNvSpPr>
          <p:nvPr>
            <p:ph type="title" idx="4294967295"/>
          </p:nvPr>
        </p:nvSpPr>
        <p:spPr>
          <a:xfrm>
            <a:off x="533400" y="228600"/>
            <a:ext cx="8153400" cy="1143000"/>
          </a:xfrm>
        </p:spPr>
        <p:txBody>
          <a:bodyPr/>
          <a:lstStyle/>
          <a:p>
            <a:pPr eaLnBrk="1" hangingPunct="1">
              <a:lnSpc>
                <a:spcPct val="115000"/>
              </a:lnSpc>
            </a:pPr>
            <a:r>
              <a:rPr lang="zh-CN" altLang="en-US" sz="2800" dirty="0">
                <a:solidFill>
                  <a:schemeClr val="tx1"/>
                </a:solidFill>
              </a:rPr>
              <a:t>例</a:t>
            </a:r>
            <a:r>
              <a:rPr lang="en-US" altLang="zh-CN" sz="2800" dirty="0">
                <a:solidFill>
                  <a:schemeClr val="tx1"/>
                </a:solidFill>
              </a:rPr>
              <a:t>4-6</a:t>
            </a:r>
            <a:r>
              <a:rPr lang="zh-CN" altLang="en-US" sz="2800" dirty="0">
                <a:solidFill>
                  <a:schemeClr val="tx1"/>
                </a:solidFill>
              </a:rPr>
              <a:t>：</a:t>
            </a:r>
            <a:r>
              <a:rPr lang="zh-CN" altLang="en-US" sz="2400" dirty="0">
                <a:solidFill>
                  <a:schemeClr val="tx1"/>
                </a:solidFill>
              </a:rPr>
              <a:t>利用</a:t>
            </a:r>
            <a:r>
              <a:rPr lang="en-US" altLang="zh-CN" sz="2400" dirty="0">
                <a:solidFill>
                  <a:schemeClr val="tx1"/>
                </a:solidFill>
              </a:rPr>
              <a:t>AF-BW filter</a:t>
            </a:r>
            <a:r>
              <a:rPr lang="zh-CN" altLang="en-US" sz="2400" dirty="0">
                <a:solidFill>
                  <a:schemeClr val="tx1"/>
                </a:solidFill>
              </a:rPr>
              <a:t>及</a:t>
            </a:r>
            <a:r>
              <a:rPr lang="zh-CN" altLang="en-US" sz="2400" dirty="0">
                <a:solidFill>
                  <a:schemeClr val="tx1"/>
                </a:solidFill>
                <a:latin typeface="宋体" panose="02010600030101010101" pitchFamily="2" charset="-122"/>
              </a:rPr>
              <a:t>双线性变换法</a:t>
            </a:r>
            <a:r>
              <a:rPr lang="zh-CN" altLang="en-US" sz="2400" dirty="0">
                <a:solidFill>
                  <a:schemeClr val="tx1"/>
                </a:solidFill>
              </a:rPr>
              <a:t>设计一</a:t>
            </a:r>
            <a:r>
              <a:rPr lang="en-US" altLang="zh-CN" sz="2400" dirty="0">
                <a:solidFill>
                  <a:schemeClr val="tx1"/>
                </a:solidFill>
              </a:rPr>
              <a:t>DF</a:t>
            </a:r>
            <a:r>
              <a:rPr lang="zh-CN" altLang="en-US" sz="2400" dirty="0">
                <a:solidFill>
                  <a:schemeClr val="tx1"/>
                </a:solidFill>
              </a:rPr>
              <a:t>，满足</a:t>
            </a:r>
            <a:br>
              <a:rPr lang="zh-CN" altLang="en-US" sz="2400" dirty="0">
                <a:solidFill>
                  <a:schemeClr val="tx1"/>
                </a:solidFill>
              </a:rPr>
            </a:br>
            <a:r>
              <a:rPr lang="zh-CN" altLang="en-US" sz="2400" i="1" dirty="0">
                <a:solidFill>
                  <a:schemeClr val="tx1"/>
                </a:solidFill>
                <a:latin typeface="Symbol" panose="05050102010706020507" pitchFamily="18" charset="2"/>
              </a:rPr>
              <a:t>                      </a:t>
            </a:r>
            <a:r>
              <a:rPr lang="en-US" altLang="zh-CN" sz="2400" i="1" dirty="0">
                <a:solidFill>
                  <a:schemeClr val="tx1"/>
                </a:solidFill>
                <a:latin typeface="Symbol" panose="05050102010706020507" pitchFamily="18" charset="2"/>
              </a:rPr>
              <a:t>W</a:t>
            </a:r>
            <a:r>
              <a:rPr lang="en-US" altLang="zh-CN" sz="2400" baseline="-30000" dirty="0">
                <a:solidFill>
                  <a:schemeClr val="tx1"/>
                </a:solidFill>
              </a:rPr>
              <a:t>p</a:t>
            </a:r>
            <a:r>
              <a:rPr lang="en-US" altLang="zh-CN" sz="2400" dirty="0">
                <a:solidFill>
                  <a:schemeClr val="tx1"/>
                </a:solidFill>
              </a:rPr>
              <a:t>=0.2</a:t>
            </a:r>
            <a:r>
              <a:rPr lang="en-US" altLang="zh-CN" sz="2400" dirty="0">
                <a:solidFill>
                  <a:schemeClr val="tx1"/>
                </a:solidFill>
                <a:latin typeface="Symbol" panose="05050102010706020507" pitchFamily="18" charset="2"/>
              </a:rPr>
              <a:t>p</a:t>
            </a:r>
            <a:r>
              <a:rPr lang="en-US" altLang="zh-CN" sz="2400" dirty="0">
                <a:solidFill>
                  <a:schemeClr val="tx1"/>
                </a:solidFill>
              </a:rPr>
              <a:t>,  </a:t>
            </a:r>
            <a:r>
              <a:rPr lang="en-US" altLang="zh-CN" sz="2400" i="1" dirty="0" err="1">
                <a:solidFill>
                  <a:schemeClr val="tx1"/>
                </a:solidFill>
                <a:latin typeface="Symbol" panose="05050102010706020507" pitchFamily="18" charset="2"/>
              </a:rPr>
              <a:t>W</a:t>
            </a:r>
            <a:r>
              <a:rPr lang="en-US" altLang="zh-CN" sz="2400" baseline="-30000" dirty="0" err="1">
                <a:solidFill>
                  <a:schemeClr val="tx1"/>
                </a:solidFill>
              </a:rPr>
              <a:t>s</a:t>
            </a:r>
            <a:r>
              <a:rPr lang="en-US" altLang="zh-CN" sz="2400" dirty="0">
                <a:solidFill>
                  <a:schemeClr val="tx1"/>
                </a:solidFill>
              </a:rPr>
              <a:t>=0.6</a:t>
            </a:r>
            <a:r>
              <a:rPr lang="en-US" altLang="zh-CN" sz="2400" dirty="0">
                <a:solidFill>
                  <a:schemeClr val="tx1"/>
                </a:solidFill>
                <a:latin typeface="Symbol" panose="05050102010706020507" pitchFamily="18" charset="2"/>
              </a:rPr>
              <a:t>p</a:t>
            </a:r>
            <a:r>
              <a:rPr lang="en-US" altLang="zh-CN" sz="2400" dirty="0">
                <a:solidFill>
                  <a:schemeClr val="tx1"/>
                </a:solidFill>
              </a:rPr>
              <a:t>,  </a:t>
            </a:r>
            <a:r>
              <a:rPr lang="en-US" altLang="zh-CN" sz="2400" i="1" dirty="0">
                <a:solidFill>
                  <a:schemeClr val="tx1"/>
                </a:solidFill>
              </a:rPr>
              <a:t>A</a:t>
            </a:r>
            <a:r>
              <a:rPr lang="en-US" altLang="zh-CN" sz="2400" baseline="-30000" dirty="0">
                <a:solidFill>
                  <a:schemeClr val="tx1"/>
                </a:solidFill>
              </a:rPr>
              <a:t>p</a:t>
            </a:r>
            <a:r>
              <a:rPr lang="en-US" altLang="zh-CN" sz="2400" dirty="0">
                <a:solidFill>
                  <a:schemeClr val="tx1"/>
                </a:solidFill>
                <a:sym typeface="Symbol" panose="05050102010706020507" pitchFamily="18" charset="2"/>
              </a:rPr>
              <a:t>=</a:t>
            </a:r>
            <a:r>
              <a:rPr lang="en-US" altLang="zh-CN" sz="2400" dirty="0">
                <a:solidFill>
                  <a:schemeClr val="tx1"/>
                </a:solidFill>
              </a:rPr>
              <a:t>2dB,   </a:t>
            </a:r>
            <a:r>
              <a:rPr lang="en-US" altLang="zh-CN" sz="2400" i="1" dirty="0">
                <a:solidFill>
                  <a:schemeClr val="tx1"/>
                </a:solidFill>
              </a:rPr>
              <a:t>A</a:t>
            </a:r>
            <a:r>
              <a:rPr lang="en-US" altLang="zh-CN" sz="2400" baseline="-30000" dirty="0">
                <a:solidFill>
                  <a:schemeClr val="tx1"/>
                </a:solidFill>
              </a:rPr>
              <a:t>s</a:t>
            </a:r>
            <a:r>
              <a:rPr lang="en-US" altLang="zh-CN" sz="2400" dirty="0">
                <a:solidFill>
                  <a:schemeClr val="tx1"/>
                </a:solidFill>
                <a:sym typeface="Symbol" panose="05050102010706020507" pitchFamily="18" charset="2"/>
              </a:rPr>
              <a:t>=</a:t>
            </a:r>
            <a:r>
              <a:rPr lang="en-US" altLang="zh-CN" sz="2400" dirty="0">
                <a:solidFill>
                  <a:schemeClr val="tx1"/>
                </a:solidFill>
              </a:rPr>
              <a:t>15dB </a:t>
            </a:r>
          </a:p>
        </p:txBody>
      </p:sp>
      <p:sp>
        <p:nvSpPr>
          <p:cNvPr id="91139" name="Text Box 3">
            <a:extLst>
              <a:ext uri="{FF2B5EF4-FFF2-40B4-BE49-F238E27FC236}">
                <a16:creationId xmlns:a16="http://schemas.microsoft.com/office/drawing/2014/main" id="{C61FF23B-B03B-49AC-9480-C096EA2A44F4}"/>
              </a:ext>
            </a:extLst>
          </p:cNvPr>
          <p:cNvSpPr txBox="1">
            <a:spLocks noChangeArrowheads="1"/>
          </p:cNvSpPr>
          <p:nvPr/>
        </p:nvSpPr>
        <p:spPr bwMode="auto">
          <a:xfrm>
            <a:off x="304800" y="1447800"/>
            <a:ext cx="1027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a:t>解：</a:t>
            </a:r>
          </a:p>
        </p:txBody>
      </p:sp>
      <p:sp>
        <p:nvSpPr>
          <p:cNvPr id="91140" name="Text Box 4">
            <a:extLst>
              <a:ext uri="{FF2B5EF4-FFF2-40B4-BE49-F238E27FC236}">
                <a16:creationId xmlns:a16="http://schemas.microsoft.com/office/drawing/2014/main" id="{C42B4EF2-793B-4AD4-998E-836B13734977}"/>
              </a:ext>
            </a:extLst>
          </p:cNvPr>
          <p:cNvSpPr txBox="1">
            <a:spLocks noChangeArrowheads="1"/>
          </p:cNvSpPr>
          <p:nvPr/>
        </p:nvSpPr>
        <p:spPr bwMode="auto">
          <a:xfrm>
            <a:off x="1141413" y="1676400"/>
            <a:ext cx="7391400" cy="457200"/>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(1) </a:t>
            </a:r>
            <a:r>
              <a:rPr lang="zh-CN" altLang="en-US" sz="2400" b="1" dirty="0">
                <a:latin typeface="+mj-lt"/>
              </a:rPr>
              <a:t>将数字低通指标转换成模拟低通指标，取</a:t>
            </a:r>
            <a:r>
              <a:rPr lang="en-US" altLang="zh-CN" sz="2400" b="1" i="1" dirty="0">
                <a:latin typeface="+mj-lt"/>
              </a:rPr>
              <a:t>T</a:t>
            </a:r>
            <a:r>
              <a:rPr lang="en-US" altLang="zh-CN" sz="2400" b="1" dirty="0">
                <a:latin typeface="+mj-lt"/>
              </a:rPr>
              <a:t>=2 </a:t>
            </a:r>
          </a:p>
        </p:txBody>
      </p:sp>
      <p:sp>
        <p:nvSpPr>
          <p:cNvPr id="91141" name="Text Box 5">
            <a:extLst>
              <a:ext uri="{FF2B5EF4-FFF2-40B4-BE49-F238E27FC236}">
                <a16:creationId xmlns:a16="http://schemas.microsoft.com/office/drawing/2014/main" id="{15B4E51B-362D-41DB-B679-771B1707437C}"/>
              </a:ext>
            </a:extLst>
          </p:cNvPr>
          <p:cNvSpPr txBox="1">
            <a:spLocks noChangeArrowheads="1"/>
          </p:cNvSpPr>
          <p:nvPr/>
        </p:nvSpPr>
        <p:spPr bwMode="auto">
          <a:xfrm>
            <a:off x="1260475" y="2900363"/>
            <a:ext cx="2971800" cy="457200"/>
          </a:xfrm>
          <a:prstGeom prst="rect">
            <a:avLst/>
          </a:prstGeom>
          <a:noFill/>
          <a:ln w="9525">
            <a:noFill/>
            <a:miter lim="800000"/>
            <a:headEnd/>
            <a:tailEnd/>
          </a:ln>
        </p:spPr>
        <p:txBody>
          <a:bodyPr>
            <a:spAutoFit/>
          </a:bodyPr>
          <a:lstStyle/>
          <a:p>
            <a:pPr>
              <a:spcBef>
                <a:spcPct val="50000"/>
              </a:spcBef>
              <a:defRPr/>
            </a:pPr>
            <a:r>
              <a:rPr lang="en-US" altLang="zh-CN" sz="2400" i="1" dirty="0">
                <a:latin typeface="+mj-lt"/>
              </a:rPr>
              <a:t>A</a:t>
            </a:r>
            <a:r>
              <a:rPr lang="en-US" altLang="zh-CN" sz="2400" baseline="-30000" dirty="0">
                <a:latin typeface="+mj-lt"/>
              </a:rPr>
              <a:t>p</a:t>
            </a:r>
            <a:r>
              <a:rPr lang="en-US" altLang="zh-CN" sz="2400" dirty="0">
                <a:latin typeface="+mj-lt"/>
                <a:sym typeface="Symbol" pitchFamily="18" charset="2"/>
              </a:rPr>
              <a:t>=</a:t>
            </a:r>
            <a:r>
              <a:rPr lang="en-US" altLang="zh-CN" sz="2400" dirty="0">
                <a:latin typeface="+mj-lt"/>
              </a:rPr>
              <a:t>2dB,   </a:t>
            </a:r>
            <a:r>
              <a:rPr lang="en-US" altLang="zh-CN" sz="2400" i="1" dirty="0">
                <a:latin typeface="+mj-lt"/>
              </a:rPr>
              <a:t>A</a:t>
            </a:r>
            <a:r>
              <a:rPr lang="en-US" altLang="zh-CN" sz="2400" baseline="-30000" dirty="0">
                <a:latin typeface="+mj-lt"/>
              </a:rPr>
              <a:t>s</a:t>
            </a:r>
            <a:r>
              <a:rPr lang="en-US" altLang="zh-CN" sz="2400" dirty="0">
                <a:latin typeface="+mj-lt"/>
                <a:sym typeface="Symbol" pitchFamily="18" charset="2"/>
              </a:rPr>
              <a:t>=</a:t>
            </a:r>
            <a:r>
              <a:rPr lang="en-US" altLang="zh-CN" sz="2400" dirty="0">
                <a:latin typeface="+mj-lt"/>
              </a:rPr>
              <a:t>15dB </a:t>
            </a:r>
          </a:p>
        </p:txBody>
      </p:sp>
      <p:sp>
        <p:nvSpPr>
          <p:cNvPr id="91142" name="Text Box 6">
            <a:extLst>
              <a:ext uri="{FF2B5EF4-FFF2-40B4-BE49-F238E27FC236}">
                <a16:creationId xmlns:a16="http://schemas.microsoft.com/office/drawing/2014/main" id="{CE1F37DC-3C10-4E19-9E3E-3F11914B5A59}"/>
              </a:ext>
            </a:extLst>
          </p:cNvPr>
          <p:cNvSpPr txBox="1">
            <a:spLocks noChangeArrowheads="1"/>
          </p:cNvSpPr>
          <p:nvPr/>
        </p:nvSpPr>
        <p:spPr bwMode="auto">
          <a:xfrm>
            <a:off x="1149350" y="3429000"/>
            <a:ext cx="7239000" cy="457200"/>
          </a:xfrm>
          <a:prstGeom prst="rect">
            <a:avLst/>
          </a:prstGeom>
          <a:noFill/>
          <a:ln w="9525">
            <a:noFill/>
            <a:miter lim="800000"/>
            <a:headEnd/>
            <a:tailEnd/>
          </a:ln>
        </p:spPr>
        <p:txBody>
          <a:bodyPr>
            <a:spAutoFit/>
          </a:bodyPr>
          <a:lstStyle/>
          <a:p>
            <a:pPr>
              <a:spcBef>
                <a:spcPct val="50000"/>
              </a:spcBef>
              <a:defRPr/>
            </a:pPr>
            <a:r>
              <a:rPr lang="en-US" altLang="zh-CN" sz="2400" b="1">
                <a:latin typeface="+mj-lt"/>
              </a:rPr>
              <a:t>(2) </a:t>
            </a:r>
            <a:r>
              <a:rPr lang="zh-CN" altLang="en-US" sz="2400" b="1">
                <a:latin typeface="+mj-lt"/>
              </a:rPr>
              <a:t>设计模拟低通滤波器 （</a:t>
            </a:r>
            <a:r>
              <a:rPr lang="en-US" altLang="zh-CN" sz="2400" b="1">
                <a:latin typeface="+mj-lt"/>
              </a:rPr>
              <a:t>BW</a:t>
            </a:r>
            <a:r>
              <a:rPr lang="zh-CN" altLang="en-US" sz="2400" b="1">
                <a:latin typeface="+mj-lt"/>
              </a:rPr>
              <a:t>型）</a:t>
            </a:r>
          </a:p>
        </p:txBody>
      </p:sp>
      <p:graphicFrame>
        <p:nvGraphicFramePr>
          <p:cNvPr id="91143" name="Object 7">
            <a:extLst>
              <a:ext uri="{FF2B5EF4-FFF2-40B4-BE49-F238E27FC236}">
                <a16:creationId xmlns:a16="http://schemas.microsoft.com/office/drawing/2014/main" id="{FCC956FC-A218-4A5D-9B1E-80DAC454CB46}"/>
              </a:ext>
            </a:extLst>
          </p:cNvPr>
          <p:cNvGraphicFramePr>
            <a:graphicFrameLocks noChangeAspect="1"/>
          </p:cNvGraphicFramePr>
          <p:nvPr/>
        </p:nvGraphicFramePr>
        <p:xfrm>
          <a:off x="1325563" y="3844925"/>
          <a:ext cx="2543175" cy="1423988"/>
        </p:xfrm>
        <a:graphic>
          <a:graphicData uri="http://schemas.openxmlformats.org/presentationml/2006/ole">
            <mc:AlternateContent xmlns:mc="http://schemas.openxmlformats.org/markup-compatibility/2006">
              <mc:Choice xmlns:v="urn:schemas-microsoft-com:vml" Requires="v">
                <p:oleObj spid="_x0000_s53860" r:id="rId3" imgW="27736800" imgH="15544800" progId="Equation.3">
                  <p:embed/>
                </p:oleObj>
              </mc:Choice>
              <mc:Fallback>
                <p:oleObj r:id="rId3" imgW="27736800" imgH="15544800" progId="Equation.3">
                  <p:embed/>
                  <p:pic>
                    <p:nvPicPr>
                      <p:cNvPr id="0" name="Picture 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3844925"/>
                        <a:ext cx="2543175" cy="1423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4" name="Text Box 8">
            <a:extLst>
              <a:ext uri="{FF2B5EF4-FFF2-40B4-BE49-F238E27FC236}">
                <a16:creationId xmlns:a16="http://schemas.microsoft.com/office/drawing/2014/main" id="{6DFE9546-6D99-46DF-A999-B30B5950A3B6}"/>
              </a:ext>
            </a:extLst>
          </p:cNvPr>
          <p:cNvSpPr txBox="1">
            <a:spLocks noChangeArrowheads="1"/>
          </p:cNvSpPr>
          <p:nvPr/>
        </p:nvSpPr>
        <p:spPr bwMode="auto">
          <a:xfrm>
            <a:off x="3959225" y="4510088"/>
            <a:ext cx="533400" cy="457200"/>
          </a:xfrm>
          <a:prstGeom prst="rect">
            <a:avLst/>
          </a:prstGeom>
          <a:noFill/>
          <a:ln w="9525">
            <a:noFill/>
            <a:miter lim="800000"/>
            <a:headEnd/>
            <a:tailEnd/>
          </a:ln>
        </p:spPr>
        <p:txBody>
          <a:bodyPr>
            <a:spAutoFit/>
          </a:bodyPr>
          <a:lstStyle/>
          <a:p>
            <a:pPr>
              <a:spcBef>
                <a:spcPct val="50000"/>
              </a:spcBef>
              <a:defRPr/>
            </a:pPr>
            <a:r>
              <a:rPr lang="en-US" altLang="zh-CN" sz="2400" dirty="0">
                <a:latin typeface="+mj-lt"/>
              </a:rPr>
              <a:t>=2</a:t>
            </a:r>
          </a:p>
        </p:txBody>
      </p:sp>
      <p:graphicFrame>
        <p:nvGraphicFramePr>
          <p:cNvPr id="91145" name="Object 9">
            <a:extLst>
              <a:ext uri="{FF2B5EF4-FFF2-40B4-BE49-F238E27FC236}">
                <a16:creationId xmlns:a16="http://schemas.microsoft.com/office/drawing/2014/main" id="{754E7385-9204-4150-8512-2B3427E78ED9}"/>
              </a:ext>
            </a:extLst>
          </p:cNvPr>
          <p:cNvGraphicFramePr>
            <a:graphicFrameLocks noChangeAspect="1"/>
          </p:cNvGraphicFramePr>
          <p:nvPr/>
        </p:nvGraphicFramePr>
        <p:xfrm>
          <a:off x="4775200" y="4284663"/>
          <a:ext cx="2763838" cy="949325"/>
        </p:xfrm>
        <a:graphic>
          <a:graphicData uri="http://schemas.openxmlformats.org/presentationml/2006/ole">
            <mc:AlternateContent xmlns:mc="http://schemas.openxmlformats.org/markup-compatibility/2006">
              <mc:Choice xmlns:v="urn:schemas-microsoft-com:vml" Requires="v">
                <p:oleObj spid="_x0000_s53861" r:id="rId5" imgW="30175200" imgH="10363200" progId="Equation.3">
                  <p:embed/>
                </p:oleObj>
              </mc:Choice>
              <mc:Fallback>
                <p:oleObj r:id="rId5" imgW="30175200" imgH="10363200" progId="Equation.3">
                  <p:embed/>
                  <p:pic>
                    <p:nvPicPr>
                      <p:cNvPr id="0" name="Picture 2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5200" y="4284663"/>
                        <a:ext cx="276383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6" name="Text Box 10">
            <a:extLst>
              <a:ext uri="{FF2B5EF4-FFF2-40B4-BE49-F238E27FC236}">
                <a16:creationId xmlns:a16="http://schemas.microsoft.com/office/drawing/2014/main" id="{7B0B4421-D8D9-4D82-BF71-AA670D684F67}"/>
              </a:ext>
            </a:extLst>
          </p:cNvPr>
          <p:cNvSpPr txBox="1">
            <a:spLocks noChangeArrowheads="1"/>
          </p:cNvSpPr>
          <p:nvPr/>
        </p:nvSpPr>
        <p:spPr bwMode="auto">
          <a:xfrm>
            <a:off x="7448550" y="4457700"/>
            <a:ext cx="1543050" cy="461963"/>
          </a:xfrm>
          <a:prstGeom prst="rect">
            <a:avLst/>
          </a:prstGeom>
          <a:noFill/>
          <a:ln w="9525">
            <a:noFill/>
            <a:miter lim="800000"/>
            <a:headEnd/>
            <a:tailEnd/>
          </a:ln>
        </p:spPr>
        <p:txBody>
          <a:bodyPr>
            <a:spAutoFit/>
          </a:bodyPr>
          <a:lstStyle/>
          <a:p>
            <a:pPr>
              <a:spcBef>
                <a:spcPct val="50000"/>
              </a:spcBef>
              <a:defRPr/>
            </a:pPr>
            <a:r>
              <a:rPr lang="en-US" altLang="zh-CN" sz="2400" dirty="0">
                <a:latin typeface="+mj-lt"/>
              </a:rPr>
              <a:t>=0.585 1 </a:t>
            </a:r>
          </a:p>
        </p:txBody>
      </p:sp>
      <p:graphicFrame>
        <p:nvGraphicFramePr>
          <p:cNvPr id="91147" name="Object 11">
            <a:extLst>
              <a:ext uri="{FF2B5EF4-FFF2-40B4-BE49-F238E27FC236}">
                <a16:creationId xmlns:a16="http://schemas.microsoft.com/office/drawing/2014/main" id="{E81C501F-4F4C-4E19-98DC-AC291A877E19}"/>
              </a:ext>
            </a:extLst>
          </p:cNvPr>
          <p:cNvGraphicFramePr>
            <a:graphicFrameLocks noChangeAspect="1"/>
          </p:cNvGraphicFramePr>
          <p:nvPr/>
        </p:nvGraphicFramePr>
        <p:xfrm>
          <a:off x="1200150" y="5238750"/>
          <a:ext cx="3546475" cy="1341438"/>
        </p:xfrm>
        <a:graphic>
          <a:graphicData uri="http://schemas.openxmlformats.org/presentationml/2006/ole">
            <mc:AlternateContent xmlns:mc="http://schemas.openxmlformats.org/markup-compatibility/2006">
              <mc:Choice xmlns:v="urn:schemas-microsoft-com:vml" Requires="v">
                <p:oleObj spid="_x0000_s53862" r:id="rId7" imgW="38709600" imgH="14630400" progId="Equation.3">
                  <p:embed/>
                </p:oleObj>
              </mc:Choice>
              <mc:Fallback>
                <p:oleObj r:id="rId7" imgW="38709600" imgH="14630400" progId="Equation.3">
                  <p:embed/>
                  <p:pic>
                    <p:nvPicPr>
                      <p:cNvPr id="0" name="Picture 2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150" y="5238750"/>
                        <a:ext cx="3546475" cy="1341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8" name="Object 12">
            <a:extLst>
              <a:ext uri="{FF2B5EF4-FFF2-40B4-BE49-F238E27FC236}">
                <a16:creationId xmlns:a16="http://schemas.microsoft.com/office/drawing/2014/main" id="{781ECEAF-E188-4884-B1F3-32824D59A1E9}"/>
              </a:ext>
            </a:extLst>
          </p:cNvPr>
          <p:cNvGraphicFramePr>
            <a:graphicFrameLocks noChangeAspect="1"/>
          </p:cNvGraphicFramePr>
          <p:nvPr/>
        </p:nvGraphicFramePr>
        <p:xfrm>
          <a:off x="1203325" y="2027238"/>
          <a:ext cx="3279775" cy="912812"/>
        </p:xfrm>
        <a:graphic>
          <a:graphicData uri="http://schemas.openxmlformats.org/presentationml/2006/ole">
            <mc:AlternateContent xmlns:mc="http://schemas.openxmlformats.org/markup-compatibility/2006">
              <mc:Choice xmlns:v="urn:schemas-microsoft-com:vml" Requires="v">
                <p:oleObj spid="_x0000_s53863" r:id="rId9" imgW="35966400" imgH="10058400" progId="Equation.3">
                  <p:embed/>
                </p:oleObj>
              </mc:Choice>
              <mc:Fallback>
                <p:oleObj r:id="rId9" imgW="35966400" imgH="10058400" progId="Equation.3">
                  <p:embed/>
                  <p:pic>
                    <p:nvPicPr>
                      <p:cNvPr id="0" name="Picture 2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3325" y="2027238"/>
                        <a:ext cx="3279775" cy="9128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9" name="Object 13">
            <a:extLst>
              <a:ext uri="{FF2B5EF4-FFF2-40B4-BE49-F238E27FC236}">
                <a16:creationId xmlns:a16="http://schemas.microsoft.com/office/drawing/2014/main" id="{B055DA42-4605-4A8A-944A-0B2077E9CA18}"/>
              </a:ext>
            </a:extLst>
          </p:cNvPr>
          <p:cNvGraphicFramePr>
            <a:graphicFrameLocks noChangeAspect="1"/>
          </p:cNvGraphicFramePr>
          <p:nvPr/>
        </p:nvGraphicFramePr>
        <p:xfrm>
          <a:off x="5075238" y="2063750"/>
          <a:ext cx="3225800" cy="857250"/>
        </p:xfrm>
        <a:graphic>
          <a:graphicData uri="http://schemas.openxmlformats.org/presentationml/2006/ole">
            <mc:AlternateContent xmlns:mc="http://schemas.openxmlformats.org/markup-compatibility/2006">
              <mc:Choice xmlns:v="urn:schemas-microsoft-com:vml" Requires="v">
                <p:oleObj spid="_x0000_s53864" r:id="rId11" imgW="35356800" imgH="9448800" progId="Equation.3">
                  <p:embed/>
                </p:oleObj>
              </mc:Choice>
              <mc:Fallback>
                <p:oleObj r:id="rId11" imgW="35356800" imgH="9448800" progId="Equation.3">
                  <p:embed/>
                  <p:pic>
                    <p:nvPicPr>
                      <p:cNvPr id="0" name="Picture 2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75238" y="2063750"/>
                        <a:ext cx="3225800" cy="8572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50" name="Object 14">
            <a:extLst>
              <a:ext uri="{FF2B5EF4-FFF2-40B4-BE49-F238E27FC236}">
                <a16:creationId xmlns:a16="http://schemas.microsoft.com/office/drawing/2014/main" id="{FADC7368-AC84-49C9-886F-1FDD3808494C}"/>
              </a:ext>
            </a:extLst>
          </p:cNvPr>
          <p:cNvGraphicFramePr>
            <a:graphicFrameLocks noChangeAspect="1"/>
          </p:cNvGraphicFramePr>
          <p:nvPr/>
        </p:nvGraphicFramePr>
        <p:xfrm>
          <a:off x="4746625" y="5211763"/>
          <a:ext cx="3171825" cy="949325"/>
        </p:xfrm>
        <a:graphic>
          <a:graphicData uri="http://schemas.openxmlformats.org/presentationml/2006/ole">
            <mc:AlternateContent xmlns:mc="http://schemas.openxmlformats.org/markup-compatibility/2006">
              <mc:Choice xmlns:v="urn:schemas-microsoft-com:vml" Requires="v">
                <p:oleObj spid="_x0000_s53865" r:id="rId13" imgW="34747200" imgH="10363200" progId="Equation.3">
                  <p:embed/>
                </p:oleObj>
              </mc:Choice>
              <mc:Fallback>
                <p:oleObj r:id="rId13" imgW="34747200" imgH="10363200" progId="Equation.3">
                  <p:embed/>
                  <p:pic>
                    <p:nvPicPr>
                      <p:cNvPr id="0" name="Picture 2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6625" y="5211763"/>
                        <a:ext cx="3171825"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3263" name="Group 15">
            <a:extLst>
              <a:ext uri="{FF2B5EF4-FFF2-40B4-BE49-F238E27FC236}">
                <a16:creationId xmlns:a16="http://schemas.microsoft.com/office/drawing/2014/main" id="{A94297AD-3EAE-4470-B3E4-CD51A9870426}"/>
              </a:ext>
            </a:extLst>
          </p:cNvPr>
          <p:cNvGrpSpPr>
            <a:grpSpLocks/>
          </p:cNvGrpSpPr>
          <p:nvPr/>
        </p:nvGrpSpPr>
        <p:grpSpPr bwMode="auto">
          <a:xfrm>
            <a:off x="176213" y="1335088"/>
            <a:ext cx="8828087" cy="128587"/>
            <a:chOff x="0" y="0"/>
            <a:chExt cx="5561" cy="81"/>
          </a:xfrm>
        </p:grpSpPr>
        <p:pic>
          <p:nvPicPr>
            <p:cNvPr id="53264" name="Rectangle 15">
              <a:extLst>
                <a:ext uri="{FF2B5EF4-FFF2-40B4-BE49-F238E27FC236}">
                  <a16:creationId xmlns:a16="http://schemas.microsoft.com/office/drawing/2014/main" id="{BC4CA315-2E38-4DA0-8BF4-64085E9550AC}"/>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5" name="Text Box 17">
              <a:extLst>
                <a:ext uri="{FF2B5EF4-FFF2-40B4-BE49-F238E27FC236}">
                  <a16:creationId xmlns:a16="http://schemas.microsoft.com/office/drawing/2014/main" id="{BD0F85C1-01EB-46B1-BAB7-FA8931299DEB}"/>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slide(fromBottom)">
                                      <p:cBhvr>
                                        <p:cTn id="7" dur="500"/>
                                        <p:tgtEl>
                                          <p:spTgt spid="91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blinds(horizontal)">
                                      <p:cBhvr>
                                        <p:cTn id="12" dur="500"/>
                                        <p:tgtEl>
                                          <p:spTgt spid="911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1148"/>
                                        </p:tgtEl>
                                        <p:attrNameLst>
                                          <p:attrName>style.visibility</p:attrName>
                                        </p:attrNameLst>
                                      </p:cBhvr>
                                      <p:to>
                                        <p:strVal val="visible"/>
                                      </p:to>
                                    </p:set>
                                    <p:animEffect transition="in" filter="blinds(horizontal)">
                                      <p:cBhvr>
                                        <p:cTn id="17" dur="500"/>
                                        <p:tgtEl>
                                          <p:spTgt spid="911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91149"/>
                                        </p:tgtEl>
                                        <p:attrNameLst>
                                          <p:attrName>style.visibility</p:attrName>
                                        </p:attrNameLst>
                                      </p:cBhvr>
                                      <p:to>
                                        <p:strVal val="visible"/>
                                      </p:to>
                                    </p:set>
                                    <p:animEffect transition="in" filter="blinds(horizontal)">
                                      <p:cBhvr>
                                        <p:cTn id="22" dur="500"/>
                                        <p:tgtEl>
                                          <p:spTgt spid="911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141"/>
                                        </p:tgtEl>
                                        <p:attrNameLst>
                                          <p:attrName>style.visibility</p:attrName>
                                        </p:attrNameLst>
                                      </p:cBhvr>
                                      <p:to>
                                        <p:strVal val="visible"/>
                                      </p:to>
                                    </p:set>
                                    <p:animEffect transition="in" filter="blinds(horizontal)">
                                      <p:cBhvr>
                                        <p:cTn id="27" dur="500"/>
                                        <p:tgtEl>
                                          <p:spTgt spid="911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142"/>
                                        </p:tgtEl>
                                        <p:attrNameLst>
                                          <p:attrName>style.visibility</p:attrName>
                                        </p:attrNameLst>
                                      </p:cBhvr>
                                      <p:to>
                                        <p:strVal val="visible"/>
                                      </p:to>
                                    </p:set>
                                    <p:animEffect transition="in" filter="blinds(horizontal)">
                                      <p:cBhvr>
                                        <p:cTn id="32" dur="500"/>
                                        <p:tgtEl>
                                          <p:spTgt spid="911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1143"/>
                                        </p:tgtEl>
                                        <p:attrNameLst>
                                          <p:attrName>style.visibility</p:attrName>
                                        </p:attrNameLst>
                                      </p:cBhvr>
                                      <p:to>
                                        <p:strVal val="visible"/>
                                      </p:to>
                                    </p:set>
                                    <p:animEffect transition="in" filter="blinds(horizontal)">
                                      <p:cBhvr>
                                        <p:cTn id="37" dur="500"/>
                                        <p:tgtEl>
                                          <p:spTgt spid="91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1144"/>
                                        </p:tgtEl>
                                        <p:attrNameLst>
                                          <p:attrName>style.visibility</p:attrName>
                                        </p:attrNameLst>
                                      </p:cBhvr>
                                      <p:to>
                                        <p:strVal val="visible"/>
                                      </p:to>
                                    </p:set>
                                    <p:animEffect transition="in" filter="blinds(horizontal)">
                                      <p:cBhvr>
                                        <p:cTn id="42" dur="500"/>
                                        <p:tgtEl>
                                          <p:spTgt spid="911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1145"/>
                                        </p:tgtEl>
                                        <p:attrNameLst>
                                          <p:attrName>style.visibility</p:attrName>
                                        </p:attrNameLst>
                                      </p:cBhvr>
                                      <p:to>
                                        <p:strVal val="visible"/>
                                      </p:to>
                                    </p:set>
                                    <p:animEffect transition="in" filter="blinds(horizontal)">
                                      <p:cBhvr>
                                        <p:cTn id="47" dur="500"/>
                                        <p:tgtEl>
                                          <p:spTgt spid="9114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1146"/>
                                        </p:tgtEl>
                                        <p:attrNameLst>
                                          <p:attrName>style.visibility</p:attrName>
                                        </p:attrNameLst>
                                      </p:cBhvr>
                                      <p:to>
                                        <p:strVal val="visible"/>
                                      </p:to>
                                    </p:set>
                                    <p:animEffect transition="in" filter="blinds(horizontal)">
                                      <p:cBhvr>
                                        <p:cTn id="52" dur="500"/>
                                        <p:tgtEl>
                                          <p:spTgt spid="911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91147"/>
                                        </p:tgtEl>
                                        <p:attrNameLst>
                                          <p:attrName>style.visibility</p:attrName>
                                        </p:attrNameLst>
                                      </p:cBhvr>
                                      <p:to>
                                        <p:strVal val="visible"/>
                                      </p:to>
                                    </p:set>
                                    <p:animEffect transition="in" filter="blinds(horizontal)">
                                      <p:cBhvr>
                                        <p:cTn id="57" dur="500"/>
                                        <p:tgtEl>
                                          <p:spTgt spid="9114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91150"/>
                                        </p:tgtEl>
                                        <p:attrNameLst>
                                          <p:attrName>style.visibility</p:attrName>
                                        </p:attrNameLst>
                                      </p:cBhvr>
                                      <p:to>
                                        <p:strVal val="visible"/>
                                      </p:to>
                                    </p:set>
                                    <p:animEffect transition="in" filter="blinds(horizontal)">
                                      <p:cBhvr>
                                        <p:cTn id="62" dur="500"/>
                                        <p:tgtEl>
                                          <p:spTgt spid="91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0" grpId="0" autoUpdateAnimBg="0"/>
      <p:bldP spid="91141" grpId="0" autoUpdateAnimBg="0"/>
      <p:bldP spid="91142" grpId="0" autoUpdateAnimBg="0"/>
      <p:bldP spid="91144" grpId="0" autoUpdateAnimBg="0"/>
      <p:bldP spid="91146"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3">
            <a:extLst>
              <a:ext uri="{FF2B5EF4-FFF2-40B4-BE49-F238E27FC236}">
                <a16:creationId xmlns:a16="http://schemas.microsoft.com/office/drawing/2014/main" id="{698D6870-D243-46D8-9F71-6B6C3B411873}"/>
              </a:ext>
            </a:extLst>
          </p:cNvPr>
          <p:cNvSpPr txBox="1">
            <a:spLocks noChangeArrowheads="1"/>
          </p:cNvSpPr>
          <p:nvPr/>
        </p:nvSpPr>
        <p:spPr bwMode="auto">
          <a:xfrm>
            <a:off x="304800" y="1447800"/>
            <a:ext cx="1027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t>解：</a:t>
            </a:r>
          </a:p>
        </p:txBody>
      </p:sp>
      <p:grpSp>
        <p:nvGrpSpPr>
          <p:cNvPr id="54277" name="Group 4">
            <a:extLst>
              <a:ext uri="{FF2B5EF4-FFF2-40B4-BE49-F238E27FC236}">
                <a16:creationId xmlns:a16="http://schemas.microsoft.com/office/drawing/2014/main" id="{6E2CBF26-621A-4671-A195-A8A42FE36E22}"/>
              </a:ext>
            </a:extLst>
          </p:cNvPr>
          <p:cNvGrpSpPr>
            <a:grpSpLocks/>
          </p:cNvGrpSpPr>
          <p:nvPr/>
        </p:nvGrpSpPr>
        <p:grpSpPr bwMode="auto">
          <a:xfrm>
            <a:off x="176213" y="1335088"/>
            <a:ext cx="8828087" cy="128587"/>
            <a:chOff x="0" y="0"/>
            <a:chExt cx="5561" cy="81"/>
          </a:xfrm>
        </p:grpSpPr>
        <p:pic>
          <p:nvPicPr>
            <p:cNvPr id="54280" name="Rectangle 4">
              <a:extLst>
                <a:ext uri="{FF2B5EF4-FFF2-40B4-BE49-F238E27FC236}">
                  <a16:creationId xmlns:a16="http://schemas.microsoft.com/office/drawing/2014/main" id="{B907E55D-2119-44B8-AADB-5DEFB7C3D01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1" name="Text Box 6">
              <a:extLst>
                <a:ext uri="{FF2B5EF4-FFF2-40B4-BE49-F238E27FC236}">
                  <a16:creationId xmlns:a16="http://schemas.microsoft.com/office/drawing/2014/main" id="{5B619DCA-210E-4FA9-BE31-7609F174918B}"/>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2167" name="Text Box 5">
            <a:extLst>
              <a:ext uri="{FF2B5EF4-FFF2-40B4-BE49-F238E27FC236}">
                <a16:creationId xmlns:a16="http://schemas.microsoft.com/office/drawing/2014/main" id="{FA7F66AF-D0B7-4AF2-A46B-E30B351732FB}"/>
              </a:ext>
            </a:extLst>
          </p:cNvPr>
          <p:cNvSpPr txBox="1">
            <a:spLocks noChangeArrowheads="1"/>
          </p:cNvSpPr>
          <p:nvPr/>
        </p:nvSpPr>
        <p:spPr bwMode="auto">
          <a:xfrm>
            <a:off x="498475" y="2133600"/>
            <a:ext cx="8610600" cy="461963"/>
          </a:xfrm>
          <a:prstGeom prst="rect">
            <a:avLst/>
          </a:prstGeom>
          <a:noFill/>
          <a:ln w="9525">
            <a:noFill/>
            <a:miter lim="800000"/>
            <a:headEnd/>
            <a:tailEnd/>
          </a:ln>
        </p:spPr>
        <p:txBody>
          <a:bodyPr>
            <a:spAutoFit/>
          </a:bodyPr>
          <a:lstStyle/>
          <a:p>
            <a:pPr>
              <a:spcBef>
                <a:spcPct val="50000"/>
              </a:spcBef>
              <a:defRPr/>
            </a:pPr>
            <a:r>
              <a:rPr lang="en-US" altLang="zh-CN" sz="2400" b="1" dirty="0">
                <a:latin typeface="+mj-lt"/>
              </a:rPr>
              <a:t>(3) </a:t>
            </a:r>
            <a:r>
              <a:rPr lang="zh-CN" altLang="en-US" sz="2400" b="1" dirty="0">
                <a:latin typeface="+mj-lt"/>
              </a:rPr>
              <a:t>用双线性变换法将模拟低通滤波器转换成数字低通滤波器 </a:t>
            </a:r>
          </a:p>
        </p:txBody>
      </p:sp>
      <p:graphicFrame>
        <p:nvGraphicFramePr>
          <p:cNvPr id="92168" name="Object 8">
            <a:extLst>
              <a:ext uri="{FF2B5EF4-FFF2-40B4-BE49-F238E27FC236}">
                <a16:creationId xmlns:a16="http://schemas.microsoft.com/office/drawing/2014/main" id="{A84484FB-801C-4FAA-8566-49CBC1060366}"/>
              </a:ext>
            </a:extLst>
          </p:cNvPr>
          <p:cNvGraphicFramePr>
            <a:graphicFrameLocks noChangeAspect="1"/>
          </p:cNvGraphicFramePr>
          <p:nvPr/>
        </p:nvGraphicFramePr>
        <p:xfrm>
          <a:off x="1873250" y="2873375"/>
          <a:ext cx="2698750" cy="1276350"/>
        </p:xfrm>
        <a:graphic>
          <a:graphicData uri="http://schemas.openxmlformats.org/presentationml/2006/ole">
            <mc:AlternateContent xmlns:mc="http://schemas.openxmlformats.org/markup-compatibility/2006">
              <mc:Choice xmlns:v="urn:schemas-microsoft-com:vml" Requires="v">
                <p:oleObj spid="_x0000_s54496" name="Equation" r:id="rId5" imgW="29565600" imgH="14020800" progId="Equation.DSMT4">
                  <p:embed/>
                </p:oleObj>
              </mc:Choice>
              <mc:Fallback>
                <p:oleObj name="Equation" r:id="rId5" imgW="29565600" imgH="14020800" progId="Equation.DSMT4">
                  <p:embed/>
                  <p:pic>
                    <p:nvPicPr>
                      <p:cNvPr id="0" name="Picture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250" y="2873375"/>
                        <a:ext cx="2698750"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69" name="Object 9">
            <a:extLst>
              <a:ext uri="{FF2B5EF4-FFF2-40B4-BE49-F238E27FC236}">
                <a16:creationId xmlns:a16="http://schemas.microsoft.com/office/drawing/2014/main" id="{EEE7DC41-BE3F-491F-819C-7D2C23A6A233}"/>
              </a:ext>
            </a:extLst>
          </p:cNvPr>
          <p:cNvGraphicFramePr>
            <a:graphicFrameLocks noChangeAspect="1"/>
          </p:cNvGraphicFramePr>
          <p:nvPr/>
        </p:nvGraphicFramePr>
        <p:xfrm>
          <a:off x="2514600" y="4373563"/>
          <a:ext cx="4397375" cy="974725"/>
        </p:xfrm>
        <a:graphic>
          <a:graphicData uri="http://schemas.openxmlformats.org/presentationml/2006/ole">
            <mc:AlternateContent xmlns:mc="http://schemas.openxmlformats.org/markup-compatibility/2006">
              <mc:Choice xmlns:v="urn:schemas-microsoft-com:vml" Requires="v">
                <p:oleObj spid="_x0000_s54497" r:id="rId7" imgW="48463200" imgH="10668000" progId="Equation.3">
                  <p:embed/>
                </p:oleObj>
              </mc:Choice>
              <mc:Fallback>
                <p:oleObj r:id="rId7" imgW="48463200" imgH="10668000" progId="Equation.3">
                  <p:embed/>
                  <p:pic>
                    <p:nvPicPr>
                      <p:cNvPr id="0" name="Picture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4373563"/>
                        <a:ext cx="4397375"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2">
            <a:extLst>
              <a:ext uri="{FF2B5EF4-FFF2-40B4-BE49-F238E27FC236}">
                <a16:creationId xmlns:a16="http://schemas.microsoft.com/office/drawing/2014/main" id="{E3891EE1-679D-466D-B18B-0C83C07DB121}"/>
              </a:ext>
            </a:extLst>
          </p:cNvPr>
          <p:cNvSpPr txBox="1">
            <a:spLocks noChangeArrowheads="1"/>
          </p:cNvSpPr>
          <p:nvPr/>
        </p:nvSpPr>
        <p:spPr bwMode="auto">
          <a:xfrm>
            <a:off x="533400" y="228600"/>
            <a:ext cx="8153400" cy="1143000"/>
          </a:xfrm>
          <a:prstGeom prst="rect">
            <a:avLst/>
          </a:prstGeom>
          <a:noFill/>
          <a:ln w="9525">
            <a:noFill/>
            <a:miter lim="800000"/>
            <a:headEnd/>
            <a:tailEnd/>
          </a:ln>
        </p:spPr>
        <p:txBody>
          <a:bodyPr anchor="ctr"/>
          <a:lstStyle/>
          <a:p>
            <a:pPr>
              <a:lnSpc>
                <a:spcPct val="115000"/>
              </a:lnSpc>
              <a:defRPr/>
            </a:pPr>
            <a:r>
              <a:rPr lang="zh-CN" altLang="en-US" sz="2800" b="1" kern="0" dirty="0">
                <a:latin typeface="+mj-lt"/>
                <a:ea typeface="+mj-ea"/>
                <a:cs typeface="+mj-cs"/>
              </a:rPr>
              <a:t>例</a:t>
            </a:r>
            <a:r>
              <a:rPr lang="en-US" altLang="zh-CN" sz="2800" b="1" kern="0" dirty="0">
                <a:latin typeface="+mj-lt"/>
                <a:ea typeface="+mj-ea"/>
                <a:cs typeface="+mj-cs"/>
              </a:rPr>
              <a:t>4-6</a:t>
            </a:r>
            <a:r>
              <a:rPr lang="zh-CN" altLang="en-US" sz="2800" b="1" kern="0" dirty="0">
                <a:latin typeface="+mj-lt"/>
                <a:ea typeface="+mj-ea"/>
                <a:cs typeface="+mj-cs"/>
              </a:rPr>
              <a:t>：</a:t>
            </a:r>
            <a:r>
              <a:rPr lang="zh-CN" altLang="en-US" sz="2400" b="1" kern="0" dirty="0">
                <a:latin typeface="+mj-lt"/>
                <a:ea typeface="+mj-ea"/>
                <a:cs typeface="+mj-cs"/>
              </a:rPr>
              <a:t>利用</a:t>
            </a:r>
            <a:r>
              <a:rPr lang="en-US" sz="2400" b="1" kern="0" dirty="0">
                <a:latin typeface="+mj-lt"/>
                <a:ea typeface="+mj-ea"/>
                <a:cs typeface="+mj-cs"/>
              </a:rPr>
              <a:t>AF-BW filter</a:t>
            </a:r>
            <a:r>
              <a:rPr lang="zh-CN" altLang="en-US" sz="2400" b="1" kern="0" dirty="0">
                <a:latin typeface="+mj-lt"/>
                <a:ea typeface="+mj-ea"/>
                <a:cs typeface="+mj-cs"/>
              </a:rPr>
              <a:t>及</a:t>
            </a:r>
            <a:r>
              <a:rPr lang="zh-CN" altLang="en-US" sz="2400" b="1" kern="0" dirty="0">
                <a:latin typeface="宋体" pitchFamily="2" charset="-122"/>
                <a:ea typeface="+mj-ea"/>
                <a:cs typeface="+mj-cs"/>
              </a:rPr>
              <a:t>双线性变换法</a:t>
            </a:r>
            <a:r>
              <a:rPr lang="zh-CN" altLang="en-US" sz="2400" b="1" kern="0" dirty="0">
                <a:latin typeface="+mj-lt"/>
                <a:ea typeface="+mj-ea"/>
                <a:cs typeface="+mj-cs"/>
              </a:rPr>
              <a:t>设计一</a:t>
            </a:r>
            <a:r>
              <a:rPr lang="en-US" sz="2400" b="1" kern="0" dirty="0">
                <a:latin typeface="+mj-lt"/>
                <a:ea typeface="+mj-ea"/>
                <a:cs typeface="+mj-cs"/>
              </a:rPr>
              <a:t>DF</a:t>
            </a:r>
            <a:r>
              <a:rPr lang="zh-CN" altLang="en-US" sz="2400" b="1" kern="0" dirty="0">
                <a:latin typeface="+mj-lt"/>
                <a:ea typeface="+mj-ea"/>
                <a:cs typeface="+mj-cs"/>
              </a:rPr>
              <a:t>，满足</a:t>
            </a:r>
            <a:br>
              <a:rPr lang="zh-CN" altLang="en-US" sz="2400" b="1" kern="0" dirty="0">
                <a:latin typeface="+mj-lt"/>
                <a:ea typeface="+mj-ea"/>
                <a:cs typeface="+mj-cs"/>
              </a:rPr>
            </a:br>
            <a:r>
              <a:rPr lang="zh-CN" altLang="en-US" sz="2400" b="1" i="1" kern="0" dirty="0">
                <a:latin typeface="Symbol" pitchFamily="18" charset="2"/>
                <a:ea typeface="+mj-ea"/>
                <a:cs typeface="+mj-cs"/>
              </a:rPr>
              <a:t>                      </a:t>
            </a:r>
            <a:r>
              <a:rPr lang="en-US" sz="2400" b="1" i="1" kern="0" dirty="0" err="1">
                <a:latin typeface="Symbol" pitchFamily="18" charset="2"/>
                <a:ea typeface="+mj-ea"/>
                <a:cs typeface="+mj-cs"/>
              </a:rPr>
              <a:t>W</a:t>
            </a:r>
            <a:r>
              <a:rPr lang="en-US" sz="2400" b="1" kern="0" baseline="-30000" dirty="0" err="1">
                <a:latin typeface="+mj-lt"/>
                <a:ea typeface="+mj-ea"/>
                <a:cs typeface="+mj-cs"/>
              </a:rPr>
              <a:t>p</a:t>
            </a:r>
            <a:r>
              <a:rPr lang="en-US" sz="2400" b="1" kern="0" dirty="0">
                <a:latin typeface="+mj-lt"/>
                <a:ea typeface="+mj-ea"/>
                <a:cs typeface="+mj-cs"/>
              </a:rPr>
              <a:t>=0.2</a:t>
            </a:r>
            <a:r>
              <a:rPr lang="en-US" sz="2400" b="1" kern="0" dirty="0">
                <a:latin typeface="Symbol" pitchFamily="18" charset="2"/>
                <a:ea typeface="+mj-ea"/>
                <a:cs typeface="+mj-cs"/>
              </a:rPr>
              <a:t>p</a:t>
            </a:r>
            <a:r>
              <a:rPr lang="en-US" sz="2400" b="1" kern="0" dirty="0">
                <a:latin typeface="+mj-lt"/>
                <a:ea typeface="+mj-ea"/>
                <a:cs typeface="+mj-cs"/>
              </a:rPr>
              <a:t>,  </a:t>
            </a:r>
            <a:r>
              <a:rPr lang="en-US" sz="2400" b="1" i="1" kern="0" dirty="0">
                <a:latin typeface="Symbol" pitchFamily="18" charset="2"/>
                <a:ea typeface="+mj-ea"/>
                <a:cs typeface="+mj-cs"/>
              </a:rPr>
              <a:t>W</a:t>
            </a:r>
            <a:r>
              <a:rPr lang="en-US" sz="2400" b="1" kern="0" baseline="-30000" dirty="0">
                <a:latin typeface="+mj-lt"/>
                <a:ea typeface="+mj-ea"/>
                <a:cs typeface="+mj-cs"/>
              </a:rPr>
              <a:t>s</a:t>
            </a:r>
            <a:r>
              <a:rPr lang="en-US" sz="2400" b="1" kern="0" dirty="0">
                <a:latin typeface="+mj-lt"/>
                <a:ea typeface="+mj-ea"/>
                <a:cs typeface="+mj-cs"/>
              </a:rPr>
              <a:t>=0.6</a:t>
            </a:r>
            <a:r>
              <a:rPr lang="en-US" sz="2400" b="1" kern="0" dirty="0">
                <a:latin typeface="Symbol" pitchFamily="18" charset="2"/>
                <a:ea typeface="+mj-ea"/>
                <a:cs typeface="+mj-cs"/>
              </a:rPr>
              <a:t>p</a:t>
            </a:r>
            <a:r>
              <a:rPr lang="en-US" sz="2400" b="1" kern="0" dirty="0">
                <a:latin typeface="+mj-lt"/>
                <a:ea typeface="+mj-ea"/>
                <a:cs typeface="+mj-cs"/>
              </a:rPr>
              <a:t>,  </a:t>
            </a:r>
            <a:r>
              <a:rPr lang="en-US" sz="2400" b="1" i="1" kern="0" dirty="0" err="1">
                <a:latin typeface="+mj-lt"/>
                <a:ea typeface="+mj-ea"/>
                <a:cs typeface="+mj-cs"/>
              </a:rPr>
              <a:t>A</a:t>
            </a:r>
            <a:r>
              <a:rPr lang="en-US" sz="2400" b="1" kern="0" baseline="-30000" dirty="0" err="1">
                <a:latin typeface="+mj-lt"/>
                <a:ea typeface="+mj-ea"/>
                <a:cs typeface="+mj-cs"/>
              </a:rPr>
              <a:t>p</a:t>
            </a:r>
            <a:r>
              <a:rPr lang="en-US" altLang="zh-CN" sz="2400" b="1" kern="0" dirty="0">
                <a:latin typeface="+mj-lt"/>
                <a:ea typeface="+mj-ea"/>
                <a:cs typeface="+mj-cs"/>
                <a:sym typeface="Symbol" pitchFamily="18" charset="2"/>
              </a:rPr>
              <a:t>=</a:t>
            </a:r>
            <a:r>
              <a:rPr lang="en-US" sz="2400" b="1" kern="0" dirty="0">
                <a:latin typeface="+mj-lt"/>
                <a:ea typeface="+mj-ea"/>
                <a:cs typeface="+mj-cs"/>
              </a:rPr>
              <a:t>2dB,   </a:t>
            </a:r>
            <a:r>
              <a:rPr lang="en-US" sz="2400" b="1" i="1" kern="0" dirty="0">
                <a:latin typeface="+mj-lt"/>
                <a:ea typeface="+mj-ea"/>
                <a:cs typeface="+mj-cs"/>
              </a:rPr>
              <a:t>A</a:t>
            </a:r>
            <a:r>
              <a:rPr lang="en-US" sz="2400" b="1" kern="0" baseline="-30000" dirty="0">
                <a:latin typeface="+mj-lt"/>
                <a:ea typeface="+mj-ea"/>
                <a:cs typeface="+mj-cs"/>
              </a:rPr>
              <a:t>s</a:t>
            </a:r>
            <a:r>
              <a:rPr lang="en-US" altLang="zh-CN" sz="2400" b="1" kern="0" dirty="0">
                <a:latin typeface="+mj-lt"/>
                <a:ea typeface="+mj-ea"/>
                <a:cs typeface="+mj-cs"/>
                <a:sym typeface="Symbol" pitchFamily="18" charset="2"/>
              </a:rPr>
              <a:t>=</a:t>
            </a:r>
            <a:r>
              <a:rPr lang="en-US" sz="2400" b="1" kern="0" dirty="0">
                <a:latin typeface="+mj-lt"/>
                <a:ea typeface="+mj-ea"/>
                <a:cs typeface="+mj-cs"/>
              </a:rPr>
              <a:t>15dB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blinds(horizontal)">
                                      <p:cBhvr>
                                        <p:cTn id="7" dur="500"/>
                                        <p:tgtEl>
                                          <p:spTgt spid="921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68"/>
                                        </p:tgtEl>
                                        <p:attrNameLst>
                                          <p:attrName>style.visibility</p:attrName>
                                        </p:attrNameLst>
                                      </p:cBhvr>
                                      <p:to>
                                        <p:strVal val="visible"/>
                                      </p:to>
                                    </p:set>
                                    <p:animEffect transition="in" filter="blinds(horizontal)">
                                      <p:cBhvr>
                                        <p:cTn id="12" dur="500"/>
                                        <p:tgtEl>
                                          <p:spTgt spid="921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69"/>
                                        </p:tgtEl>
                                        <p:attrNameLst>
                                          <p:attrName>style.visibility</p:attrName>
                                        </p:attrNameLst>
                                      </p:cBhvr>
                                      <p:to>
                                        <p:strVal val="visible"/>
                                      </p:to>
                                    </p:set>
                                    <p:animEffect transition="in" filter="blinds(horizontal)">
                                      <p:cBhvr>
                                        <p:cTn id="17" dur="500"/>
                                        <p:tgtEl>
                                          <p:spTgt spid="9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C2A495D-4AB5-41D9-9089-3175A42F7372}"/>
              </a:ext>
            </a:extLst>
          </p:cNvPr>
          <p:cNvSpPr>
            <a:spLocks noGrp="1" noChangeArrowheads="1"/>
          </p:cNvSpPr>
          <p:nvPr>
            <p:ph type="title" idx="4294967295"/>
          </p:nvPr>
        </p:nvSpPr>
        <p:spPr/>
        <p:txBody>
          <a:bodyPr/>
          <a:lstStyle/>
          <a:p>
            <a:pPr eaLnBrk="1" hangingPunct="1"/>
            <a:r>
              <a:rPr lang="en-US" altLang="zh-CN"/>
              <a:t>4.1 </a:t>
            </a:r>
            <a:r>
              <a:rPr lang="zh-CN" altLang="en-US"/>
              <a:t>模拟低通滤波器设计</a:t>
            </a:r>
          </a:p>
        </p:txBody>
      </p:sp>
      <p:sp>
        <p:nvSpPr>
          <p:cNvPr id="61443" name="Rectangle 3">
            <a:extLst>
              <a:ext uri="{FF2B5EF4-FFF2-40B4-BE49-F238E27FC236}">
                <a16:creationId xmlns:a16="http://schemas.microsoft.com/office/drawing/2014/main" id="{39C35DF2-5777-4E38-A789-A9C3F7EA9104}"/>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defRPr/>
            </a:pPr>
            <a:r>
              <a:rPr lang="en-US" altLang="zh-CN" sz="2800" dirty="0"/>
              <a:t>4.1.1 </a:t>
            </a:r>
            <a:r>
              <a:rPr lang="zh-CN" altLang="en-US" sz="2800" dirty="0"/>
              <a:t>Butterworth（巴特沃思）模拟低通滤波器</a:t>
            </a:r>
          </a:p>
          <a:p>
            <a:pPr eaLnBrk="1" hangingPunct="1">
              <a:lnSpc>
                <a:spcPct val="150000"/>
              </a:lnSpc>
              <a:buFont typeface="Wingdings" panose="05000000000000000000" pitchFamily="2" charset="2"/>
              <a:buNone/>
              <a:defRPr/>
            </a:pPr>
            <a:r>
              <a:rPr lang="en-US" altLang="zh-CN" sz="2800" dirty="0"/>
              <a:t>4.1.2  </a:t>
            </a:r>
            <a:r>
              <a:rPr lang="zh-CN" altLang="en-US" sz="2800" dirty="0"/>
              <a:t>Chebyshev（切比雪夫）模拟低通滤波器</a:t>
            </a:r>
          </a:p>
          <a:p>
            <a:pPr marL="514350" indent="-514350" eaLnBrk="1" hangingPunct="1">
              <a:lnSpc>
                <a:spcPct val="150000"/>
              </a:lnSpc>
              <a:buFont typeface="Wingdings" panose="05000000000000000000" pitchFamily="2" charset="2"/>
              <a:buNone/>
              <a:defRPr/>
            </a:pPr>
            <a:r>
              <a:rPr lang="zh-CN" altLang="en-US" sz="2800" dirty="0"/>
              <a:t>	（I型、II型）</a:t>
            </a:r>
          </a:p>
          <a:p>
            <a:pPr marL="514350" indent="-514350" eaLnBrk="1" hangingPunct="1">
              <a:lnSpc>
                <a:spcPct val="150000"/>
              </a:lnSpc>
              <a:buFont typeface="Wingdings" panose="05000000000000000000" pitchFamily="2" charset="2"/>
              <a:buNone/>
              <a:defRPr/>
            </a:pPr>
            <a:r>
              <a:rPr lang="en-US" altLang="zh-CN" sz="2800" dirty="0"/>
              <a:t>4.1.3 </a:t>
            </a:r>
            <a:r>
              <a:rPr lang="zh-CN" altLang="en-US" sz="2800" dirty="0"/>
              <a:t>椭圆模拟低通滤波器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3">
            <a:extLst>
              <a:ext uri="{FF2B5EF4-FFF2-40B4-BE49-F238E27FC236}">
                <a16:creationId xmlns:a16="http://schemas.microsoft.com/office/drawing/2014/main" id="{50FC133A-0B2D-4455-A414-DF8DCF29D73A}"/>
              </a:ext>
            </a:extLst>
          </p:cNvPr>
          <p:cNvGrpSpPr>
            <a:grpSpLocks/>
          </p:cNvGrpSpPr>
          <p:nvPr/>
        </p:nvGrpSpPr>
        <p:grpSpPr bwMode="auto">
          <a:xfrm>
            <a:off x="176213" y="1335088"/>
            <a:ext cx="8828087" cy="128587"/>
            <a:chOff x="0" y="0"/>
            <a:chExt cx="5561" cy="81"/>
          </a:xfrm>
        </p:grpSpPr>
        <p:pic>
          <p:nvPicPr>
            <p:cNvPr id="78854" name="Rectangle 3">
              <a:extLst>
                <a:ext uri="{FF2B5EF4-FFF2-40B4-BE49-F238E27FC236}">
                  <a16:creationId xmlns:a16="http://schemas.microsoft.com/office/drawing/2014/main" id="{11D149C6-1CD6-4AA0-B35B-1FF3EBF5CF2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Text Box 5">
              <a:extLst>
                <a:ext uri="{FF2B5EF4-FFF2-40B4-BE49-F238E27FC236}">
                  <a16:creationId xmlns:a16="http://schemas.microsoft.com/office/drawing/2014/main" id="{D919AF53-61B0-4189-BDC1-BB7828696AEE}"/>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 name="Rectangle 2">
            <a:extLst>
              <a:ext uri="{FF2B5EF4-FFF2-40B4-BE49-F238E27FC236}">
                <a16:creationId xmlns:a16="http://schemas.microsoft.com/office/drawing/2014/main" id="{C1F9A937-F9A6-42A9-8BE9-3E7EA213F40D}"/>
              </a:ext>
            </a:extLst>
          </p:cNvPr>
          <p:cNvSpPr txBox="1">
            <a:spLocks noChangeArrowheads="1"/>
          </p:cNvSpPr>
          <p:nvPr/>
        </p:nvSpPr>
        <p:spPr bwMode="auto">
          <a:xfrm>
            <a:off x="533400" y="228600"/>
            <a:ext cx="8153400" cy="1143000"/>
          </a:xfrm>
          <a:prstGeom prst="rect">
            <a:avLst/>
          </a:prstGeom>
          <a:noFill/>
          <a:ln w="9525">
            <a:noFill/>
            <a:miter lim="800000"/>
            <a:headEnd/>
            <a:tailEnd/>
          </a:ln>
        </p:spPr>
        <p:txBody>
          <a:bodyPr anchor="ctr"/>
          <a:lstStyle/>
          <a:p>
            <a:pPr>
              <a:lnSpc>
                <a:spcPct val="115000"/>
              </a:lnSpc>
              <a:defRPr/>
            </a:pPr>
            <a:r>
              <a:rPr lang="zh-CN" altLang="en-US" sz="2800" b="1" kern="0" dirty="0">
                <a:latin typeface="+mj-lt"/>
                <a:ea typeface="+mj-ea"/>
                <a:cs typeface="+mj-cs"/>
              </a:rPr>
              <a:t>例</a:t>
            </a:r>
            <a:r>
              <a:rPr lang="en-US" altLang="zh-CN" sz="2800" b="1" kern="0" dirty="0">
                <a:latin typeface="+mj-lt"/>
                <a:ea typeface="+mj-ea"/>
                <a:cs typeface="+mj-cs"/>
              </a:rPr>
              <a:t>4-6</a:t>
            </a:r>
            <a:r>
              <a:rPr lang="zh-CN" altLang="en-US" sz="2800" b="1" kern="0" dirty="0">
                <a:latin typeface="+mj-lt"/>
                <a:ea typeface="+mj-ea"/>
                <a:cs typeface="+mj-cs"/>
              </a:rPr>
              <a:t>：</a:t>
            </a:r>
            <a:r>
              <a:rPr lang="zh-CN" altLang="en-US" sz="2400" b="1" kern="0" dirty="0">
                <a:latin typeface="+mj-lt"/>
                <a:ea typeface="+mj-ea"/>
                <a:cs typeface="+mj-cs"/>
              </a:rPr>
              <a:t>利用</a:t>
            </a:r>
            <a:r>
              <a:rPr lang="en-US" sz="2400" b="1" kern="0" dirty="0">
                <a:latin typeface="+mj-lt"/>
                <a:ea typeface="+mj-ea"/>
                <a:cs typeface="+mj-cs"/>
              </a:rPr>
              <a:t>AF-BW filter</a:t>
            </a:r>
            <a:r>
              <a:rPr lang="zh-CN" altLang="en-US" sz="2400" b="1" kern="0" dirty="0">
                <a:latin typeface="+mj-lt"/>
                <a:ea typeface="+mj-ea"/>
                <a:cs typeface="+mj-cs"/>
              </a:rPr>
              <a:t>及</a:t>
            </a:r>
            <a:r>
              <a:rPr lang="zh-CN" altLang="en-US" sz="2400" b="1" kern="0" dirty="0">
                <a:latin typeface="宋体" pitchFamily="2" charset="-122"/>
                <a:ea typeface="+mj-ea"/>
                <a:cs typeface="+mj-cs"/>
              </a:rPr>
              <a:t>双线性变换法</a:t>
            </a:r>
            <a:r>
              <a:rPr lang="zh-CN" altLang="en-US" sz="2400" b="1" kern="0" dirty="0">
                <a:latin typeface="+mj-lt"/>
                <a:ea typeface="+mj-ea"/>
                <a:cs typeface="+mj-cs"/>
              </a:rPr>
              <a:t>设计一</a:t>
            </a:r>
            <a:r>
              <a:rPr lang="en-US" sz="2400" b="1" kern="0" dirty="0">
                <a:latin typeface="+mj-lt"/>
                <a:ea typeface="+mj-ea"/>
                <a:cs typeface="+mj-cs"/>
              </a:rPr>
              <a:t>DF</a:t>
            </a:r>
            <a:r>
              <a:rPr lang="zh-CN" altLang="en-US" sz="2400" b="1" kern="0" dirty="0">
                <a:latin typeface="+mj-lt"/>
                <a:ea typeface="+mj-ea"/>
                <a:cs typeface="+mj-cs"/>
              </a:rPr>
              <a:t>，满足</a:t>
            </a:r>
            <a:br>
              <a:rPr lang="zh-CN" altLang="en-US" sz="2400" b="1" kern="0" dirty="0">
                <a:latin typeface="+mj-lt"/>
                <a:ea typeface="+mj-ea"/>
                <a:cs typeface="+mj-cs"/>
              </a:rPr>
            </a:br>
            <a:r>
              <a:rPr lang="zh-CN" altLang="en-US" sz="2400" b="1" i="1" kern="0" dirty="0">
                <a:latin typeface="Symbol" pitchFamily="18" charset="2"/>
                <a:ea typeface="+mj-ea"/>
                <a:cs typeface="+mj-cs"/>
              </a:rPr>
              <a:t>                      </a:t>
            </a:r>
            <a:r>
              <a:rPr lang="en-US" sz="2400" b="1" i="1" kern="0" dirty="0" err="1">
                <a:latin typeface="Symbol" pitchFamily="18" charset="2"/>
                <a:ea typeface="+mj-ea"/>
                <a:cs typeface="+mj-cs"/>
              </a:rPr>
              <a:t>W</a:t>
            </a:r>
            <a:r>
              <a:rPr lang="en-US" sz="2400" b="1" kern="0" baseline="-30000" dirty="0" err="1">
                <a:latin typeface="+mj-lt"/>
                <a:ea typeface="+mj-ea"/>
                <a:cs typeface="+mj-cs"/>
              </a:rPr>
              <a:t>p</a:t>
            </a:r>
            <a:r>
              <a:rPr lang="en-US" sz="2400" b="1" kern="0" dirty="0">
                <a:latin typeface="+mj-lt"/>
                <a:ea typeface="+mj-ea"/>
                <a:cs typeface="+mj-cs"/>
              </a:rPr>
              <a:t>=0.2</a:t>
            </a:r>
            <a:r>
              <a:rPr lang="en-US" sz="2400" b="1" kern="0" dirty="0">
                <a:latin typeface="Symbol" pitchFamily="18" charset="2"/>
                <a:ea typeface="+mj-ea"/>
                <a:cs typeface="+mj-cs"/>
              </a:rPr>
              <a:t>p</a:t>
            </a:r>
            <a:r>
              <a:rPr lang="en-US" sz="2400" b="1" kern="0" dirty="0">
                <a:latin typeface="+mj-lt"/>
                <a:ea typeface="+mj-ea"/>
                <a:cs typeface="+mj-cs"/>
              </a:rPr>
              <a:t>,  </a:t>
            </a:r>
            <a:r>
              <a:rPr lang="en-US" sz="2400" b="1" i="1" kern="0" dirty="0">
                <a:latin typeface="Symbol" pitchFamily="18" charset="2"/>
                <a:ea typeface="+mj-ea"/>
                <a:cs typeface="+mj-cs"/>
              </a:rPr>
              <a:t>W</a:t>
            </a:r>
            <a:r>
              <a:rPr lang="en-US" sz="2400" b="1" kern="0" baseline="-30000" dirty="0">
                <a:latin typeface="+mj-lt"/>
                <a:ea typeface="+mj-ea"/>
                <a:cs typeface="+mj-cs"/>
              </a:rPr>
              <a:t>s</a:t>
            </a:r>
            <a:r>
              <a:rPr lang="en-US" sz="2400" b="1" kern="0" dirty="0">
                <a:latin typeface="+mj-lt"/>
                <a:ea typeface="+mj-ea"/>
                <a:cs typeface="+mj-cs"/>
              </a:rPr>
              <a:t>=0.6</a:t>
            </a:r>
            <a:r>
              <a:rPr lang="en-US" sz="2400" b="1" kern="0" dirty="0">
                <a:latin typeface="Symbol" pitchFamily="18" charset="2"/>
                <a:ea typeface="+mj-ea"/>
                <a:cs typeface="+mj-cs"/>
              </a:rPr>
              <a:t>p</a:t>
            </a:r>
            <a:r>
              <a:rPr lang="en-US" sz="2400" b="1" kern="0" dirty="0">
                <a:latin typeface="+mj-lt"/>
                <a:ea typeface="+mj-ea"/>
                <a:cs typeface="+mj-cs"/>
              </a:rPr>
              <a:t>,  </a:t>
            </a:r>
            <a:r>
              <a:rPr lang="en-US" sz="2400" b="1" i="1" kern="0" dirty="0" err="1">
                <a:latin typeface="+mj-lt"/>
                <a:ea typeface="+mj-ea"/>
                <a:cs typeface="+mj-cs"/>
              </a:rPr>
              <a:t>A</a:t>
            </a:r>
            <a:r>
              <a:rPr lang="en-US" sz="2400" b="1" kern="0" baseline="-30000" dirty="0" err="1">
                <a:latin typeface="+mj-lt"/>
                <a:ea typeface="+mj-ea"/>
                <a:cs typeface="+mj-cs"/>
              </a:rPr>
              <a:t>p</a:t>
            </a:r>
            <a:r>
              <a:rPr lang="en-US" altLang="zh-CN" sz="2400" b="1" kern="0" dirty="0">
                <a:latin typeface="+mj-lt"/>
                <a:ea typeface="+mj-ea"/>
                <a:cs typeface="+mj-cs"/>
                <a:sym typeface="Symbol" pitchFamily="18" charset="2"/>
              </a:rPr>
              <a:t>=</a:t>
            </a:r>
            <a:r>
              <a:rPr lang="en-US" sz="2400" b="1" kern="0" dirty="0">
                <a:latin typeface="+mj-lt"/>
                <a:ea typeface="+mj-ea"/>
                <a:cs typeface="+mj-cs"/>
              </a:rPr>
              <a:t>2dB,   </a:t>
            </a:r>
            <a:r>
              <a:rPr lang="en-US" sz="2400" b="1" i="1" kern="0" dirty="0">
                <a:latin typeface="+mj-lt"/>
                <a:ea typeface="+mj-ea"/>
                <a:cs typeface="+mj-cs"/>
              </a:rPr>
              <a:t>A</a:t>
            </a:r>
            <a:r>
              <a:rPr lang="en-US" sz="2400" b="1" kern="0" baseline="-30000" dirty="0">
                <a:latin typeface="+mj-lt"/>
                <a:ea typeface="+mj-ea"/>
                <a:cs typeface="+mj-cs"/>
              </a:rPr>
              <a:t>s</a:t>
            </a:r>
            <a:r>
              <a:rPr lang="en-US" altLang="zh-CN" sz="2400" b="1" kern="0" dirty="0">
                <a:latin typeface="+mj-lt"/>
                <a:ea typeface="+mj-ea"/>
                <a:cs typeface="+mj-cs"/>
                <a:sym typeface="Symbol" pitchFamily="18" charset="2"/>
              </a:rPr>
              <a:t>=</a:t>
            </a:r>
            <a:r>
              <a:rPr lang="en-US" sz="2400" b="1" kern="0" dirty="0">
                <a:latin typeface="+mj-lt"/>
                <a:ea typeface="+mj-ea"/>
                <a:cs typeface="+mj-cs"/>
              </a:rPr>
              <a:t>15dB </a:t>
            </a:r>
          </a:p>
        </p:txBody>
      </p:sp>
      <p:pic>
        <p:nvPicPr>
          <p:cNvPr id="78853" name="Picture 9">
            <a:extLst>
              <a:ext uri="{FF2B5EF4-FFF2-40B4-BE49-F238E27FC236}">
                <a16:creationId xmlns:a16="http://schemas.microsoft.com/office/drawing/2014/main" id="{E4FC3C56-FC92-4EC0-BAB8-959DC95EB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00225"/>
            <a:ext cx="63007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a:extLst>
              <a:ext uri="{FF2B5EF4-FFF2-40B4-BE49-F238E27FC236}">
                <a16:creationId xmlns:a16="http://schemas.microsoft.com/office/drawing/2014/main" id="{47E1D622-4520-4697-BBF4-92B1FFFC7895}"/>
              </a:ext>
            </a:extLst>
          </p:cNvPr>
          <p:cNvSpPr txBox="1">
            <a:spLocks noChangeArrowheads="1"/>
          </p:cNvSpPr>
          <p:nvPr/>
        </p:nvSpPr>
        <p:spPr bwMode="auto">
          <a:xfrm>
            <a:off x="5715000" y="3175000"/>
            <a:ext cx="3393504" cy="897682"/>
          </a:xfrm>
          <a:prstGeom prst="rect">
            <a:avLst/>
          </a:prstGeom>
          <a:noFill/>
          <a:ln w="9525">
            <a:noFill/>
            <a:miter lim="800000"/>
            <a:headEnd/>
            <a:tailEnd/>
          </a:ln>
        </p:spPr>
        <p:txBody>
          <a:bodyPr wrap="square">
            <a:spAutoFit/>
          </a:bodyPr>
          <a:lstStyle/>
          <a:p>
            <a:pPr>
              <a:spcBef>
                <a:spcPts val="1000"/>
              </a:spcBef>
              <a:defRPr/>
            </a:pPr>
            <a:r>
              <a:rPr lang="zh-CN" altLang="en-US" sz="2400" b="1" dirty="0">
                <a:solidFill>
                  <a:srgbClr val="FF0000"/>
                </a:solidFill>
              </a:rPr>
              <a:t>双线性变换</a:t>
            </a:r>
          </a:p>
          <a:p>
            <a:pPr>
              <a:spcBef>
                <a:spcPts val="1000"/>
              </a:spcBef>
              <a:defRPr/>
            </a:pPr>
            <a:r>
              <a:rPr lang="en-US" altLang="zh-CN" sz="2000" b="1" i="1" dirty="0">
                <a:latin typeface="Times New Roman" panose="02020603050405020304" pitchFamily="18" charset="0"/>
              </a:rPr>
              <a:t>A</a:t>
            </a:r>
            <a:r>
              <a:rPr lang="en-US" altLang="zh-CN" sz="2000" b="1" dirty="0">
                <a:latin typeface="Times New Roman" panose="02020603050405020304" pitchFamily="18" charset="0"/>
              </a:rPr>
              <a:t>(</a:t>
            </a:r>
            <a:r>
              <a:rPr lang="en-US" altLang="zh-CN" sz="2000" b="1" i="1" dirty="0">
                <a:latin typeface="Symbol" panose="05050102010706020507" pitchFamily="18" charset="2"/>
              </a:rPr>
              <a:t>W</a:t>
            </a:r>
            <a:r>
              <a:rPr lang="en-US" altLang="zh-CN" sz="2000" b="1" baseline="-25000" dirty="0">
                <a:latin typeface="Times New Roman" panose="02020603050405020304" pitchFamily="18" charset="0"/>
              </a:rPr>
              <a:t>p</a:t>
            </a:r>
            <a:r>
              <a:rPr lang="en-US" altLang="zh-CN" sz="2000" b="1" dirty="0">
                <a:latin typeface="Times New Roman" panose="02020603050405020304" pitchFamily="18" charset="0"/>
              </a:rPr>
              <a:t>)</a:t>
            </a:r>
            <a:r>
              <a:rPr lang="en-US" altLang="zh-CN" sz="2000" b="1" dirty="0">
                <a:latin typeface="+mj-lt"/>
              </a:rPr>
              <a:t>= 0.39dB, </a:t>
            </a:r>
            <a:r>
              <a:rPr lang="en-US" altLang="zh-CN" sz="2000" b="1" i="1" dirty="0">
                <a:latin typeface="Times New Roman" panose="02020603050405020304" pitchFamily="18" charset="0"/>
              </a:rPr>
              <a:t>A</a:t>
            </a:r>
            <a:r>
              <a:rPr lang="en-US" altLang="zh-CN" sz="2000" b="1" dirty="0">
                <a:latin typeface="Times New Roman" panose="02020603050405020304" pitchFamily="18" charset="0"/>
              </a:rPr>
              <a:t>(</a:t>
            </a:r>
            <a:r>
              <a:rPr lang="en-US" altLang="zh-CN" sz="2000" b="1" i="1" dirty="0" err="1">
                <a:latin typeface="Symbol" panose="05050102010706020507" pitchFamily="18" charset="2"/>
              </a:rPr>
              <a:t>W</a:t>
            </a:r>
            <a:r>
              <a:rPr lang="en-US" altLang="zh-CN" sz="2000" b="1" baseline="-25000" dirty="0" err="1">
                <a:latin typeface="Times New Roman" panose="02020603050405020304" pitchFamily="18" charset="0"/>
              </a:rPr>
              <a:t>s</a:t>
            </a:r>
            <a:r>
              <a:rPr lang="en-US" altLang="zh-CN" sz="2000" b="1" dirty="0">
                <a:latin typeface="Times New Roman" panose="02020603050405020304" pitchFamily="18" charset="0"/>
              </a:rPr>
              <a:t>)=</a:t>
            </a:r>
            <a:r>
              <a:rPr lang="en-US" altLang="zh-CN" sz="2000" b="1" dirty="0">
                <a:latin typeface="+mj-lt"/>
              </a:rPr>
              <a:t>15dB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lide(fromBottom)">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lide(fromBottom)">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12">
            <a:extLst>
              <a:ext uri="{FF2B5EF4-FFF2-40B4-BE49-F238E27FC236}">
                <a16:creationId xmlns:a16="http://schemas.microsoft.com/office/drawing/2014/main" id="{963651B0-2525-4D6F-B444-81AF10AD2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00225"/>
            <a:ext cx="63007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9875" name="Group 3">
            <a:extLst>
              <a:ext uri="{FF2B5EF4-FFF2-40B4-BE49-F238E27FC236}">
                <a16:creationId xmlns:a16="http://schemas.microsoft.com/office/drawing/2014/main" id="{3744DC79-608F-4405-9532-75343AA5BA85}"/>
              </a:ext>
            </a:extLst>
          </p:cNvPr>
          <p:cNvGrpSpPr>
            <a:grpSpLocks/>
          </p:cNvGrpSpPr>
          <p:nvPr/>
        </p:nvGrpSpPr>
        <p:grpSpPr bwMode="auto">
          <a:xfrm>
            <a:off x="176213" y="1335088"/>
            <a:ext cx="8828087" cy="128587"/>
            <a:chOff x="0" y="0"/>
            <a:chExt cx="5561" cy="81"/>
          </a:xfrm>
        </p:grpSpPr>
        <p:pic>
          <p:nvPicPr>
            <p:cNvPr id="79881" name="Rectangle 3">
              <a:extLst>
                <a:ext uri="{FF2B5EF4-FFF2-40B4-BE49-F238E27FC236}">
                  <a16:creationId xmlns:a16="http://schemas.microsoft.com/office/drawing/2014/main" id="{6E263B6F-76CA-453F-A994-ADA98C49C6C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Text Box 5">
              <a:extLst>
                <a:ext uri="{FF2B5EF4-FFF2-40B4-BE49-F238E27FC236}">
                  <a16:creationId xmlns:a16="http://schemas.microsoft.com/office/drawing/2014/main" id="{325483FC-FA1A-49A9-8BE8-B5D559C09FC0}"/>
                </a:ext>
              </a:extLst>
            </p:cNvPr>
            <p:cNvSpPr txBox="1">
              <a:spLocks noChangeArrowheads="1"/>
            </p:cNvSpPr>
            <p:nvPr/>
          </p:nvSpPr>
          <p:spPr bwMode="auto">
            <a:xfrm>
              <a:off x="6" y="4"/>
              <a:ext cx="5552"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96263" name="Rectangle 5">
            <a:extLst>
              <a:ext uri="{FF2B5EF4-FFF2-40B4-BE49-F238E27FC236}">
                <a16:creationId xmlns:a16="http://schemas.microsoft.com/office/drawing/2014/main" id="{6FB35F18-E058-408C-80F0-505408E442A3}"/>
              </a:ext>
            </a:extLst>
          </p:cNvPr>
          <p:cNvSpPr>
            <a:spLocks noChangeArrowheads="1"/>
          </p:cNvSpPr>
          <p:nvPr/>
        </p:nvSpPr>
        <p:spPr bwMode="auto">
          <a:xfrm>
            <a:off x="755650" y="1492250"/>
            <a:ext cx="813593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将</a:t>
            </a:r>
            <a:r>
              <a:rPr lang="zh-CN" altLang="en-US" sz="2400" b="1">
                <a:latin typeface="宋体" panose="02010600030101010101" pitchFamily="2" charset="-122"/>
              </a:rPr>
              <a:t>双线性变换法与脉冲响应不变法所</a:t>
            </a:r>
            <a:r>
              <a:rPr lang="zh-CN" altLang="en-US" sz="2400" b="1">
                <a:latin typeface="Times New Roman" panose="02020603050405020304" pitchFamily="18" charset="0"/>
              </a:rPr>
              <a:t>设计</a:t>
            </a:r>
            <a:r>
              <a:rPr lang="en-US" altLang="zh-CN" sz="2400" b="1">
                <a:latin typeface="Times New Roman" panose="02020603050405020304" pitchFamily="18" charset="0"/>
              </a:rPr>
              <a:t>DF</a:t>
            </a:r>
            <a:r>
              <a:rPr lang="zh-CN" altLang="en-US" sz="2400" b="1">
                <a:latin typeface="Times New Roman" panose="02020603050405020304" pitchFamily="18" charset="0"/>
              </a:rPr>
              <a:t>的结果比较。</a:t>
            </a:r>
          </a:p>
        </p:txBody>
      </p:sp>
      <p:sp>
        <p:nvSpPr>
          <p:cNvPr id="96264" name="Text Box 6">
            <a:extLst>
              <a:ext uri="{FF2B5EF4-FFF2-40B4-BE49-F238E27FC236}">
                <a16:creationId xmlns:a16="http://schemas.microsoft.com/office/drawing/2014/main" id="{8B31D900-17F1-4E05-BA5A-F8FF4AFEE80D}"/>
              </a:ext>
            </a:extLst>
          </p:cNvPr>
          <p:cNvSpPr txBox="1">
            <a:spLocks noChangeArrowheads="1"/>
          </p:cNvSpPr>
          <p:nvPr/>
        </p:nvSpPr>
        <p:spPr bwMode="auto">
          <a:xfrm>
            <a:off x="5715000" y="3175000"/>
            <a:ext cx="3393504" cy="897682"/>
          </a:xfrm>
          <a:prstGeom prst="rect">
            <a:avLst/>
          </a:prstGeom>
          <a:noFill/>
          <a:ln w="9525">
            <a:noFill/>
            <a:miter lim="800000"/>
            <a:headEnd/>
            <a:tailEnd/>
          </a:ln>
        </p:spPr>
        <p:txBody>
          <a:bodyPr wrap="square">
            <a:spAutoFit/>
          </a:bodyPr>
          <a:lstStyle/>
          <a:p>
            <a:pPr>
              <a:spcBef>
                <a:spcPts val="1000"/>
              </a:spcBef>
              <a:defRPr/>
            </a:pPr>
            <a:r>
              <a:rPr lang="zh-CN" altLang="en-US" sz="2400" b="1" dirty="0">
                <a:solidFill>
                  <a:srgbClr val="FF0000"/>
                </a:solidFill>
              </a:rPr>
              <a:t>双线性变换</a:t>
            </a:r>
          </a:p>
          <a:p>
            <a:pPr>
              <a:spcBef>
                <a:spcPts val="1000"/>
              </a:spcBef>
              <a:defRPr/>
            </a:pPr>
            <a:r>
              <a:rPr lang="en-US" altLang="zh-CN" sz="2000" b="1" i="1" dirty="0">
                <a:latin typeface="Times New Roman" panose="02020603050405020304" pitchFamily="18" charset="0"/>
              </a:rPr>
              <a:t>A</a:t>
            </a:r>
            <a:r>
              <a:rPr lang="en-US" altLang="zh-CN" sz="2000" b="1" dirty="0">
                <a:latin typeface="Times New Roman" panose="02020603050405020304" pitchFamily="18" charset="0"/>
              </a:rPr>
              <a:t>(</a:t>
            </a:r>
            <a:r>
              <a:rPr lang="en-US" altLang="zh-CN" sz="2000" b="1" i="1" dirty="0">
                <a:latin typeface="Symbol" panose="05050102010706020507" pitchFamily="18" charset="2"/>
              </a:rPr>
              <a:t>W</a:t>
            </a:r>
            <a:r>
              <a:rPr lang="en-US" altLang="zh-CN" sz="2000" b="1" baseline="-25000" dirty="0">
                <a:latin typeface="Times New Roman" panose="02020603050405020304" pitchFamily="18" charset="0"/>
              </a:rPr>
              <a:t>p</a:t>
            </a:r>
            <a:r>
              <a:rPr lang="en-US" altLang="zh-CN" sz="2000" b="1" dirty="0">
                <a:latin typeface="Times New Roman" panose="02020603050405020304" pitchFamily="18" charset="0"/>
              </a:rPr>
              <a:t>)</a:t>
            </a:r>
            <a:r>
              <a:rPr lang="en-US" altLang="zh-CN" sz="2000" b="1" dirty="0">
                <a:latin typeface="+mj-lt"/>
              </a:rPr>
              <a:t>= 0.39dB, </a:t>
            </a:r>
            <a:r>
              <a:rPr lang="en-US" altLang="zh-CN" sz="2000" b="1" i="1" dirty="0">
                <a:latin typeface="Times New Roman" panose="02020603050405020304" pitchFamily="18" charset="0"/>
              </a:rPr>
              <a:t>A</a:t>
            </a:r>
            <a:r>
              <a:rPr lang="en-US" altLang="zh-CN" sz="2000" b="1" dirty="0">
                <a:latin typeface="Times New Roman" panose="02020603050405020304" pitchFamily="18" charset="0"/>
              </a:rPr>
              <a:t>(</a:t>
            </a:r>
            <a:r>
              <a:rPr lang="en-US" altLang="zh-CN" sz="2000" b="1" i="1" dirty="0" err="1">
                <a:latin typeface="Symbol" panose="05050102010706020507" pitchFamily="18" charset="2"/>
              </a:rPr>
              <a:t>W</a:t>
            </a:r>
            <a:r>
              <a:rPr lang="en-US" altLang="zh-CN" sz="2000" b="1" baseline="-25000" dirty="0" err="1">
                <a:latin typeface="Times New Roman" panose="02020603050405020304" pitchFamily="18" charset="0"/>
              </a:rPr>
              <a:t>s</a:t>
            </a:r>
            <a:r>
              <a:rPr lang="en-US" altLang="zh-CN" sz="2000" b="1" dirty="0">
                <a:latin typeface="Times New Roman" panose="02020603050405020304" pitchFamily="18" charset="0"/>
              </a:rPr>
              <a:t>)=</a:t>
            </a:r>
            <a:r>
              <a:rPr lang="en-US" altLang="zh-CN" sz="2000" b="1" dirty="0">
                <a:latin typeface="+mj-lt"/>
              </a:rPr>
              <a:t>15dB</a:t>
            </a:r>
          </a:p>
        </p:txBody>
      </p:sp>
      <p:sp>
        <p:nvSpPr>
          <p:cNvPr id="96267" name="Text Box 9">
            <a:extLst>
              <a:ext uri="{FF2B5EF4-FFF2-40B4-BE49-F238E27FC236}">
                <a16:creationId xmlns:a16="http://schemas.microsoft.com/office/drawing/2014/main" id="{B634CE06-3DFF-4BB1-A91F-B4F8CFB56B37}"/>
              </a:ext>
            </a:extLst>
          </p:cNvPr>
          <p:cNvSpPr txBox="1">
            <a:spLocks noChangeArrowheads="1"/>
          </p:cNvSpPr>
          <p:nvPr/>
        </p:nvSpPr>
        <p:spPr bwMode="auto">
          <a:xfrm>
            <a:off x="5715000" y="2057400"/>
            <a:ext cx="3429000" cy="897682"/>
          </a:xfrm>
          <a:prstGeom prst="rect">
            <a:avLst/>
          </a:prstGeom>
          <a:noFill/>
          <a:ln w="9525">
            <a:noFill/>
            <a:miter lim="800000"/>
            <a:headEnd/>
            <a:tailEnd/>
          </a:ln>
        </p:spPr>
        <p:txBody>
          <a:bodyPr>
            <a:spAutoFit/>
          </a:bodyPr>
          <a:lstStyle/>
          <a:p>
            <a:pPr>
              <a:spcBef>
                <a:spcPts val="1000"/>
              </a:spcBef>
              <a:defRPr/>
            </a:pPr>
            <a:r>
              <a:rPr lang="zh-CN" altLang="en-US" sz="2400" b="1" dirty="0">
                <a:solidFill>
                  <a:schemeClr val="bg2">
                    <a:lumMod val="60000"/>
                    <a:lumOff val="40000"/>
                  </a:schemeClr>
                </a:solidFill>
              </a:rPr>
              <a:t>脉冲响应不变</a:t>
            </a:r>
          </a:p>
          <a:p>
            <a:pPr>
              <a:spcBef>
                <a:spcPts val="1000"/>
              </a:spcBef>
              <a:defRPr/>
            </a:pPr>
            <a:r>
              <a:rPr lang="en-US" altLang="zh-CN" sz="2000" b="1" i="1" dirty="0">
                <a:latin typeface="Times New Roman" panose="02020603050405020304" pitchFamily="18" charset="0"/>
              </a:rPr>
              <a:t>A</a:t>
            </a:r>
            <a:r>
              <a:rPr lang="en-US" altLang="zh-CN" sz="2000" b="1" dirty="0">
                <a:latin typeface="Times New Roman" panose="02020603050405020304" pitchFamily="18" charset="0"/>
              </a:rPr>
              <a:t>(</a:t>
            </a:r>
            <a:r>
              <a:rPr lang="en-US" altLang="zh-CN" sz="2000" b="1" i="1" dirty="0">
                <a:latin typeface="Symbol" panose="05050102010706020507" pitchFamily="18" charset="2"/>
              </a:rPr>
              <a:t>W</a:t>
            </a:r>
            <a:r>
              <a:rPr lang="en-US" altLang="zh-CN" sz="2000" b="1" baseline="-25000" dirty="0">
                <a:latin typeface="Times New Roman" panose="02020603050405020304" pitchFamily="18" charset="0"/>
              </a:rPr>
              <a:t>p</a:t>
            </a:r>
            <a:r>
              <a:rPr lang="en-US" altLang="zh-CN" sz="2000" b="1" dirty="0">
                <a:latin typeface="Times New Roman" panose="02020603050405020304" pitchFamily="18" charset="0"/>
              </a:rPr>
              <a:t>)=</a:t>
            </a:r>
            <a:r>
              <a:rPr lang="en-US" altLang="zh-CN" sz="2000" b="1" dirty="0">
                <a:latin typeface="+mj-lt"/>
              </a:rPr>
              <a:t>1.72dB, </a:t>
            </a:r>
            <a:r>
              <a:rPr lang="en-US" altLang="zh-CN" sz="2000" b="1" i="1" dirty="0">
                <a:latin typeface="Times New Roman" panose="02020603050405020304" pitchFamily="18" charset="0"/>
              </a:rPr>
              <a:t>A</a:t>
            </a:r>
            <a:r>
              <a:rPr lang="en-US" altLang="zh-CN" sz="2000" b="1" dirty="0">
                <a:latin typeface="Times New Roman" panose="02020603050405020304" pitchFamily="18" charset="0"/>
              </a:rPr>
              <a:t>(</a:t>
            </a:r>
            <a:r>
              <a:rPr lang="en-US" altLang="zh-CN" sz="2000" b="1" i="1" dirty="0" err="1">
                <a:latin typeface="Symbol" panose="05050102010706020507" pitchFamily="18" charset="2"/>
              </a:rPr>
              <a:t>W</a:t>
            </a:r>
            <a:r>
              <a:rPr lang="en-US" altLang="zh-CN" sz="2000" b="1" baseline="-25000" dirty="0" err="1">
                <a:latin typeface="Times New Roman" panose="02020603050405020304" pitchFamily="18" charset="0"/>
              </a:rPr>
              <a:t>s</a:t>
            </a:r>
            <a:r>
              <a:rPr lang="en-US" altLang="zh-CN" sz="2000" b="1" dirty="0">
                <a:latin typeface="Times New Roman" panose="02020603050405020304" pitchFamily="18" charset="0"/>
              </a:rPr>
              <a:t>)=</a:t>
            </a:r>
            <a:r>
              <a:rPr lang="en-US" altLang="zh-CN" sz="2000" b="1" dirty="0">
                <a:latin typeface="+mj-lt"/>
              </a:rPr>
              <a:t>14.2dB</a:t>
            </a:r>
          </a:p>
        </p:txBody>
      </p:sp>
      <p:sp>
        <p:nvSpPr>
          <p:cNvPr id="12" name="Rectangle 2">
            <a:extLst>
              <a:ext uri="{FF2B5EF4-FFF2-40B4-BE49-F238E27FC236}">
                <a16:creationId xmlns:a16="http://schemas.microsoft.com/office/drawing/2014/main" id="{CC8D9CBD-FBCC-4593-8EAE-B666CCD034AA}"/>
              </a:ext>
            </a:extLst>
          </p:cNvPr>
          <p:cNvSpPr txBox="1">
            <a:spLocks noChangeArrowheads="1"/>
          </p:cNvSpPr>
          <p:nvPr/>
        </p:nvSpPr>
        <p:spPr bwMode="auto">
          <a:xfrm>
            <a:off x="533400" y="228600"/>
            <a:ext cx="8153400" cy="1143000"/>
          </a:xfrm>
          <a:prstGeom prst="rect">
            <a:avLst/>
          </a:prstGeom>
          <a:noFill/>
          <a:ln w="9525">
            <a:noFill/>
            <a:miter lim="800000"/>
            <a:headEnd/>
            <a:tailEnd/>
          </a:ln>
        </p:spPr>
        <p:txBody>
          <a:bodyPr anchor="ctr"/>
          <a:lstStyle/>
          <a:p>
            <a:pPr>
              <a:lnSpc>
                <a:spcPct val="115000"/>
              </a:lnSpc>
              <a:defRPr/>
            </a:pPr>
            <a:r>
              <a:rPr lang="zh-CN" altLang="en-US" sz="2800" b="1" kern="0" dirty="0">
                <a:latin typeface="+mj-lt"/>
                <a:ea typeface="+mj-ea"/>
                <a:cs typeface="+mj-cs"/>
              </a:rPr>
              <a:t>例</a:t>
            </a:r>
            <a:r>
              <a:rPr lang="en-US" altLang="zh-CN" sz="2800" b="1" kern="0" dirty="0">
                <a:latin typeface="+mj-lt"/>
                <a:ea typeface="+mj-ea"/>
                <a:cs typeface="+mj-cs"/>
              </a:rPr>
              <a:t>4-6</a:t>
            </a:r>
            <a:r>
              <a:rPr lang="zh-CN" altLang="en-US" sz="2800" b="1" kern="0" dirty="0">
                <a:latin typeface="+mj-lt"/>
                <a:ea typeface="+mj-ea"/>
                <a:cs typeface="+mj-cs"/>
              </a:rPr>
              <a:t>：</a:t>
            </a:r>
            <a:r>
              <a:rPr lang="zh-CN" altLang="en-US" sz="2400" b="1" kern="0" dirty="0">
                <a:latin typeface="+mj-lt"/>
                <a:ea typeface="+mj-ea"/>
                <a:cs typeface="+mj-cs"/>
              </a:rPr>
              <a:t>利用</a:t>
            </a:r>
            <a:r>
              <a:rPr lang="en-US" sz="2400" b="1" kern="0" dirty="0">
                <a:latin typeface="+mj-lt"/>
                <a:ea typeface="+mj-ea"/>
                <a:cs typeface="+mj-cs"/>
              </a:rPr>
              <a:t>AF-BW filter</a:t>
            </a:r>
            <a:r>
              <a:rPr lang="zh-CN" altLang="en-US" sz="2400" b="1" kern="0" dirty="0">
                <a:latin typeface="+mj-lt"/>
                <a:ea typeface="+mj-ea"/>
                <a:cs typeface="+mj-cs"/>
              </a:rPr>
              <a:t>及</a:t>
            </a:r>
            <a:r>
              <a:rPr lang="zh-CN" altLang="en-US" sz="2400" b="1" kern="0" dirty="0">
                <a:latin typeface="宋体" pitchFamily="2" charset="-122"/>
                <a:ea typeface="+mj-ea"/>
                <a:cs typeface="+mj-cs"/>
              </a:rPr>
              <a:t>双线性变换法</a:t>
            </a:r>
            <a:r>
              <a:rPr lang="zh-CN" altLang="en-US" sz="2400" b="1" kern="0" dirty="0">
                <a:latin typeface="+mj-lt"/>
                <a:ea typeface="+mj-ea"/>
                <a:cs typeface="+mj-cs"/>
              </a:rPr>
              <a:t>设计一</a:t>
            </a:r>
            <a:r>
              <a:rPr lang="en-US" sz="2400" b="1" kern="0" dirty="0">
                <a:latin typeface="+mj-lt"/>
                <a:ea typeface="+mj-ea"/>
                <a:cs typeface="+mj-cs"/>
              </a:rPr>
              <a:t>DF</a:t>
            </a:r>
            <a:r>
              <a:rPr lang="zh-CN" altLang="en-US" sz="2400" b="1" kern="0" dirty="0">
                <a:latin typeface="+mj-lt"/>
                <a:ea typeface="+mj-ea"/>
                <a:cs typeface="+mj-cs"/>
              </a:rPr>
              <a:t>，满足</a:t>
            </a:r>
            <a:br>
              <a:rPr lang="zh-CN" altLang="en-US" sz="2400" b="1" kern="0" dirty="0">
                <a:latin typeface="+mj-lt"/>
                <a:ea typeface="+mj-ea"/>
                <a:cs typeface="+mj-cs"/>
              </a:rPr>
            </a:br>
            <a:r>
              <a:rPr lang="zh-CN" altLang="en-US" sz="2400" b="1" i="1" kern="0" dirty="0">
                <a:latin typeface="Symbol" pitchFamily="18" charset="2"/>
                <a:ea typeface="+mj-ea"/>
                <a:cs typeface="+mj-cs"/>
              </a:rPr>
              <a:t>                      </a:t>
            </a:r>
            <a:r>
              <a:rPr lang="en-US" sz="2400" b="1" i="1" kern="0" dirty="0" err="1">
                <a:latin typeface="Symbol" pitchFamily="18" charset="2"/>
                <a:ea typeface="+mj-ea"/>
                <a:cs typeface="+mj-cs"/>
              </a:rPr>
              <a:t>W</a:t>
            </a:r>
            <a:r>
              <a:rPr lang="en-US" sz="2400" b="1" kern="0" baseline="-30000" dirty="0" err="1">
                <a:latin typeface="+mj-lt"/>
                <a:ea typeface="+mj-ea"/>
                <a:cs typeface="+mj-cs"/>
              </a:rPr>
              <a:t>p</a:t>
            </a:r>
            <a:r>
              <a:rPr lang="en-US" sz="2400" b="1" kern="0" dirty="0">
                <a:latin typeface="+mj-lt"/>
                <a:ea typeface="+mj-ea"/>
                <a:cs typeface="+mj-cs"/>
              </a:rPr>
              <a:t>=0.2</a:t>
            </a:r>
            <a:r>
              <a:rPr lang="en-US" sz="2400" b="1" kern="0" dirty="0">
                <a:latin typeface="Symbol" pitchFamily="18" charset="2"/>
                <a:ea typeface="+mj-ea"/>
                <a:cs typeface="+mj-cs"/>
              </a:rPr>
              <a:t>p</a:t>
            </a:r>
            <a:r>
              <a:rPr lang="en-US" sz="2400" b="1" kern="0" dirty="0">
                <a:latin typeface="+mj-lt"/>
                <a:ea typeface="+mj-ea"/>
                <a:cs typeface="+mj-cs"/>
              </a:rPr>
              <a:t>,  </a:t>
            </a:r>
            <a:r>
              <a:rPr lang="en-US" sz="2400" b="1" i="1" kern="0" dirty="0">
                <a:latin typeface="Symbol" pitchFamily="18" charset="2"/>
                <a:ea typeface="+mj-ea"/>
                <a:cs typeface="+mj-cs"/>
              </a:rPr>
              <a:t>W</a:t>
            </a:r>
            <a:r>
              <a:rPr lang="en-US" sz="2400" b="1" kern="0" baseline="-30000" dirty="0">
                <a:latin typeface="+mj-lt"/>
                <a:ea typeface="+mj-ea"/>
                <a:cs typeface="+mj-cs"/>
              </a:rPr>
              <a:t>s</a:t>
            </a:r>
            <a:r>
              <a:rPr lang="en-US" sz="2400" b="1" kern="0" dirty="0">
                <a:latin typeface="+mj-lt"/>
                <a:ea typeface="+mj-ea"/>
                <a:cs typeface="+mj-cs"/>
              </a:rPr>
              <a:t>=0.6</a:t>
            </a:r>
            <a:r>
              <a:rPr lang="en-US" sz="2400" b="1" kern="0" dirty="0">
                <a:latin typeface="Symbol" pitchFamily="18" charset="2"/>
                <a:ea typeface="+mj-ea"/>
                <a:cs typeface="+mj-cs"/>
              </a:rPr>
              <a:t>p</a:t>
            </a:r>
            <a:r>
              <a:rPr lang="en-US" sz="2400" b="1" kern="0" dirty="0">
                <a:latin typeface="+mj-lt"/>
                <a:ea typeface="+mj-ea"/>
                <a:cs typeface="+mj-cs"/>
              </a:rPr>
              <a:t>,  </a:t>
            </a:r>
            <a:r>
              <a:rPr lang="en-US" sz="2400" b="1" i="1" kern="0" dirty="0" err="1">
                <a:latin typeface="+mj-lt"/>
                <a:ea typeface="+mj-ea"/>
                <a:cs typeface="+mj-cs"/>
              </a:rPr>
              <a:t>A</a:t>
            </a:r>
            <a:r>
              <a:rPr lang="en-US" sz="2400" b="1" kern="0" baseline="-30000" dirty="0" err="1">
                <a:latin typeface="+mj-lt"/>
                <a:ea typeface="+mj-ea"/>
                <a:cs typeface="+mj-cs"/>
              </a:rPr>
              <a:t>p</a:t>
            </a:r>
            <a:r>
              <a:rPr lang="en-US" altLang="zh-CN" sz="2400" b="1" kern="0" dirty="0">
                <a:latin typeface="+mj-lt"/>
                <a:ea typeface="+mj-ea"/>
                <a:cs typeface="+mj-cs"/>
                <a:sym typeface="Symbol" pitchFamily="18" charset="2"/>
              </a:rPr>
              <a:t>=</a:t>
            </a:r>
            <a:r>
              <a:rPr lang="en-US" sz="2400" b="1" kern="0" dirty="0">
                <a:latin typeface="+mj-lt"/>
                <a:ea typeface="+mj-ea"/>
                <a:cs typeface="+mj-cs"/>
              </a:rPr>
              <a:t>2dB,   </a:t>
            </a:r>
            <a:r>
              <a:rPr lang="en-US" sz="2400" b="1" i="1" kern="0" dirty="0">
                <a:latin typeface="+mj-lt"/>
                <a:ea typeface="+mj-ea"/>
                <a:cs typeface="+mj-cs"/>
              </a:rPr>
              <a:t>A</a:t>
            </a:r>
            <a:r>
              <a:rPr lang="en-US" sz="2400" b="1" kern="0" baseline="-30000" dirty="0">
                <a:latin typeface="+mj-lt"/>
                <a:ea typeface="+mj-ea"/>
                <a:cs typeface="+mj-cs"/>
              </a:rPr>
              <a:t>s</a:t>
            </a:r>
            <a:r>
              <a:rPr lang="en-US" altLang="zh-CN" sz="2400" b="1" kern="0" dirty="0">
                <a:latin typeface="+mj-lt"/>
                <a:ea typeface="+mj-ea"/>
                <a:cs typeface="+mj-cs"/>
                <a:sym typeface="Symbol" pitchFamily="18" charset="2"/>
              </a:rPr>
              <a:t>=</a:t>
            </a:r>
            <a:r>
              <a:rPr lang="en-US" sz="2400" b="1" kern="0" dirty="0">
                <a:latin typeface="+mj-lt"/>
                <a:ea typeface="+mj-ea"/>
                <a:cs typeface="+mj-cs"/>
              </a:rPr>
              <a:t>15dB </a:t>
            </a:r>
          </a:p>
        </p:txBody>
      </p:sp>
      <p:sp>
        <p:nvSpPr>
          <p:cNvPr id="13" name="Text Box 7">
            <a:extLst>
              <a:ext uri="{FF2B5EF4-FFF2-40B4-BE49-F238E27FC236}">
                <a16:creationId xmlns:a16="http://schemas.microsoft.com/office/drawing/2014/main" id="{07E58E4B-90C6-4E45-BCB8-1D0267BAFCBC}"/>
              </a:ext>
            </a:extLst>
          </p:cNvPr>
          <p:cNvSpPr txBox="1">
            <a:spLocks noChangeArrowheads="1"/>
          </p:cNvSpPr>
          <p:nvPr/>
        </p:nvSpPr>
        <p:spPr bwMode="auto">
          <a:xfrm>
            <a:off x="5715000" y="4191000"/>
            <a:ext cx="3429000" cy="2640013"/>
          </a:xfrm>
          <a:prstGeom prst="rect">
            <a:avLst/>
          </a:prstGeom>
          <a:noFill/>
          <a:ln w="9525">
            <a:noFill/>
            <a:miter lim="800000"/>
            <a:headEnd/>
            <a:tailEnd/>
          </a:ln>
        </p:spPr>
        <p:txBody>
          <a:bodyPr>
            <a:spAutoFit/>
          </a:bodyPr>
          <a:lstStyle/>
          <a:p>
            <a:pPr>
              <a:lnSpc>
                <a:spcPct val="115000"/>
              </a:lnSpc>
              <a:spcBef>
                <a:spcPct val="50000"/>
              </a:spcBef>
              <a:defRPr/>
            </a:pPr>
            <a:r>
              <a:rPr lang="zh-CN" altLang="en-US" sz="2400" b="1" dirty="0">
                <a:solidFill>
                  <a:srgbClr val="990033"/>
                </a:solidFill>
                <a:latin typeface="+mj-lt"/>
              </a:rPr>
              <a:t>     </a:t>
            </a:r>
            <a:r>
              <a:rPr lang="zh-CN" altLang="en-US" sz="2400" b="1" dirty="0">
                <a:latin typeface="+mj-lt"/>
              </a:rPr>
              <a:t>脉冲响应不变法存在频谱混叠，所设计的</a:t>
            </a:r>
            <a:r>
              <a:rPr lang="en-US" altLang="zh-CN" sz="2400" b="1" dirty="0">
                <a:latin typeface="+mj-lt"/>
              </a:rPr>
              <a:t>DF</a:t>
            </a:r>
            <a:r>
              <a:rPr lang="zh-CN" altLang="en-US" sz="2400" b="1" dirty="0">
                <a:latin typeface="+mj-lt"/>
              </a:rPr>
              <a:t>不满足给定指标。而双线性变换法不存在频谱混叠，所设计的</a:t>
            </a:r>
            <a:r>
              <a:rPr lang="en-US" altLang="zh-CN" sz="2400" b="1" dirty="0">
                <a:latin typeface="+mj-lt"/>
              </a:rPr>
              <a:t>DF</a:t>
            </a:r>
            <a:r>
              <a:rPr lang="zh-CN" altLang="en-US" sz="2400" b="1" dirty="0">
                <a:latin typeface="+mj-lt"/>
              </a:rPr>
              <a:t>满足给定指标。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Effect transition="in" filter="slide(fromBottom)">
                                      <p:cBhvr>
                                        <p:cTn id="7" dur="500"/>
                                        <p:tgtEl>
                                          <p:spTgt spid="962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96267">
                                            <p:txEl>
                                              <p:pRg st="0" end="0"/>
                                            </p:txEl>
                                          </p:spTgt>
                                        </p:tgtEl>
                                        <p:attrNameLst>
                                          <p:attrName>style.visibility</p:attrName>
                                        </p:attrNameLst>
                                      </p:cBhvr>
                                      <p:to>
                                        <p:strVal val="visible"/>
                                      </p:to>
                                    </p:set>
                                    <p:animEffect transition="in" filter="slide(fromBottom)">
                                      <p:cBhvr>
                                        <p:cTn id="12" dur="500"/>
                                        <p:tgtEl>
                                          <p:spTgt spid="962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96267">
                                            <p:txEl>
                                              <p:pRg st="1" end="1"/>
                                            </p:txEl>
                                          </p:spTgt>
                                        </p:tgtEl>
                                        <p:attrNameLst>
                                          <p:attrName>style.visibility</p:attrName>
                                        </p:attrNameLst>
                                      </p:cBhvr>
                                      <p:to>
                                        <p:strVal val="visible"/>
                                      </p:to>
                                    </p:set>
                                    <p:animEffect transition="in" filter="slide(fromBottom)">
                                      <p:cBhvr>
                                        <p:cTn id="17" dur="500"/>
                                        <p:tgtEl>
                                          <p:spTgt spid="962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autoUpdateAnimBg="0"/>
      <p:bldP spid="1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a:extLst>
              <a:ext uri="{FF2B5EF4-FFF2-40B4-BE49-F238E27FC236}">
                <a16:creationId xmlns:a16="http://schemas.microsoft.com/office/drawing/2014/main" id="{E97C7F2C-74B7-498F-BD42-0CD007E3DC1A}"/>
              </a:ext>
            </a:extLst>
          </p:cNvPr>
          <p:cNvSpPr txBox="1">
            <a:spLocks noChangeArrowheads="1"/>
          </p:cNvSpPr>
          <p:nvPr/>
        </p:nvSpPr>
        <p:spPr bwMode="auto">
          <a:xfrm>
            <a:off x="304800" y="2228850"/>
            <a:ext cx="1181100" cy="519113"/>
          </a:xfrm>
          <a:prstGeom prst="rect">
            <a:avLst/>
          </a:prstGeom>
          <a:noFill/>
          <a:ln w="9525">
            <a:noFill/>
            <a:miter lim="800000"/>
            <a:headEnd/>
            <a:tailEnd/>
          </a:ln>
        </p:spPr>
        <p:txBody>
          <a:bodyPr>
            <a:spAutoFit/>
          </a:bodyPr>
          <a:lstStyle/>
          <a:p>
            <a:pPr>
              <a:spcBef>
                <a:spcPct val="50000"/>
              </a:spcBef>
              <a:defRPr/>
            </a:pPr>
            <a:r>
              <a:rPr lang="en-US" altLang="zh-CN" sz="2800" i="1" dirty="0" err="1">
                <a:latin typeface="Symbol" pitchFamily="18" charset="2"/>
              </a:rPr>
              <a:t>W</a:t>
            </a:r>
            <a:r>
              <a:rPr lang="en-US" altLang="zh-CN" sz="2800" baseline="-25000" dirty="0" err="1">
                <a:latin typeface="+mj-lt"/>
              </a:rPr>
              <a:t>p</a:t>
            </a:r>
            <a:r>
              <a:rPr lang="en-US" altLang="zh-CN" sz="2800" dirty="0">
                <a:latin typeface="+mj-lt"/>
              </a:rPr>
              <a:t>,</a:t>
            </a:r>
            <a:r>
              <a:rPr lang="en-US" altLang="zh-CN" sz="2800" i="1" dirty="0">
                <a:latin typeface="Symbol" pitchFamily="18" charset="2"/>
              </a:rPr>
              <a:t> W</a:t>
            </a:r>
            <a:r>
              <a:rPr lang="en-US" altLang="zh-CN" sz="2800" baseline="-25000" dirty="0">
                <a:latin typeface="+mj-lt"/>
              </a:rPr>
              <a:t>s</a:t>
            </a:r>
          </a:p>
        </p:txBody>
      </p:sp>
      <p:sp>
        <p:nvSpPr>
          <p:cNvPr id="97284" name="Text Box 4">
            <a:extLst>
              <a:ext uri="{FF2B5EF4-FFF2-40B4-BE49-F238E27FC236}">
                <a16:creationId xmlns:a16="http://schemas.microsoft.com/office/drawing/2014/main" id="{FA33C071-CA8B-40E5-87FE-C811A876EB4E}"/>
              </a:ext>
            </a:extLst>
          </p:cNvPr>
          <p:cNvSpPr txBox="1">
            <a:spLocks noChangeArrowheads="1"/>
          </p:cNvSpPr>
          <p:nvPr/>
        </p:nvSpPr>
        <p:spPr bwMode="auto">
          <a:xfrm>
            <a:off x="2857500" y="2228850"/>
            <a:ext cx="1181100" cy="519113"/>
          </a:xfrm>
          <a:prstGeom prst="rect">
            <a:avLst/>
          </a:prstGeom>
          <a:noFill/>
          <a:ln w="9525">
            <a:noFill/>
            <a:miter lim="800000"/>
            <a:headEnd/>
            <a:tailEnd/>
          </a:ln>
        </p:spPr>
        <p:txBody>
          <a:bodyPr>
            <a:spAutoFit/>
          </a:bodyPr>
          <a:lstStyle/>
          <a:p>
            <a:pPr>
              <a:spcBef>
                <a:spcPct val="50000"/>
              </a:spcBef>
              <a:defRPr/>
            </a:pPr>
            <a:r>
              <a:rPr lang="en-US" altLang="zh-CN" sz="2800" i="1" dirty="0" err="1">
                <a:latin typeface="Symbol" pitchFamily="18" charset="2"/>
              </a:rPr>
              <a:t>w</a:t>
            </a:r>
            <a:r>
              <a:rPr lang="en-US" altLang="zh-CN" sz="2800" baseline="-25000" dirty="0" err="1">
                <a:latin typeface="+mj-lt"/>
              </a:rPr>
              <a:t>p</a:t>
            </a:r>
            <a:r>
              <a:rPr lang="en-US" altLang="zh-CN" sz="2800" dirty="0">
                <a:latin typeface="+mj-lt"/>
              </a:rPr>
              <a:t>,</a:t>
            </a:r>
            <a:r>
              <a:rPr lang="en-US" altLang="zh-CN" sz="2800" i="1" dirty="0">
                <a:latin typeface="Symbol" pitchFamily="18" charset="2"/>
              </a:rPr>
              <a:t> </a:t>
            </a:r>
            <a:r>
              <a:rPr lang="en-US" altLang="zh-CN" sz="2800" i="1" dirty="0" err="1">
                <a:latin typeface="Symbol" pitchFamily="18" charset="2"/>
              </a:rPr>
              <a:t>w</a:t>
            </a:r>
            <a:r>
              <a:rPr lang="en-US" altLang="zh-CN" sz="2800" baseline="-25000" dirty="0" err="1">
                <a:latin typeface="+mj-lt"/>
              </a:rPr>
              <a:t>s</a:t>
            </a:r>
            <a:endParaRPr lang="en-US" altLang="zh-CN" sz="2800" baseline="-25000" dirty="0">
              <a:latin typeface="+mj-lt"/>
            </a:endParaRPr>
          </a:p>
        </p:txBody>
      </p:sp>
      <p:sp>
        <p:nvSpPr>
          <p:cNvPr id="97285" name="Text Box 5">
            <a:extLst>
              <a:ext uri="{FF2B5EF4-FFF2-40B4-BE49-F238E27FC236}">
                <a16:creationId xmlns:a16="http://schemas.microsoft.com/office/drawing/2014/main" id="{877B8C5E-02FE-41CC-A959-94D3BDB6CD0A}"/>
              </a:ext>
            </a:extLst>
          </p:cNvPr>
          <p:cNvSpPr txBox="1">
            <a:spLocks noChangeArrowheads="1"/>
          </p:cNvSpPr>
          <p:nvPr/>
        </p:nvSpPr>
        <p:spPr bwMode="auto">
          <a:xfrm>
            <a:off x="3124200" y="4891088"/>
            <a:ext cx="879475" cy="519112"/>
          </a:xfrm>
          <a:prstGeom prst="rect">
            <a:avLst/>
          </a:prstGeom>
          <a:noFill/>
          <a:ln w="9525">
            <a:noFill/>
            <a:miter lim="800000"/>
            <a:headEnd/>
            <a:tailEnd/>
          </a:ln>
        </p:spPr>
        <p:txBody>
          <a:bodyPr>
            <a:spAutoFit/>
          </a:bodyPr>
          <a:lstStyle/>
          <a:p>
            <a:pPr>
              <a:spcBef>
                <a:spcPct val="50000"/>
              </a:spcBef>
              <a:defRPr/>
            </a:pPr>
            <a:r>
              <a:rPr lang="en-US" altLang="zh-CN" sz="2800" i="1" dirty="0">
                <a:latin typeface="+mj-lt"/>
              </a:rPr>
              <a:t>H</a:t>
            </a:r>
            <a:r>
              <a:rPr lang="en-US" altLang="zh-CN" sz="2800" dirty="0">
                <a:latin typeface="+mj-lt"/>
              </a:rPr>
              <a:t>(</a:t>
            </a:r>
            <a:r>
              <a:rPr lang="en-US" altLang="zh-CN" sz="2800" i="1" dirty="0">
                <a:latin typeface="+mj-lt"/>
              </a:rPr>
              <a:t>z</a:t>
            </a:r>
            <a:r>
              <a:rPr lang="en-US" altLang="zh-CN" sz="2800" dirty="0">
                <a:latin typeface="+mj-lt"/>
              </a:rPr>
              <a:t>)</a:t>
            </a:r>
          </a:p>
        </p:txBody>
      </p:sp>
      <p:sp>
        <p:nvSpPr>
          <p:cNvPr id="97286" name="Line 6">
            <a:extLst>
              <a:ext uri="{FF2B5EF4-FFF2-40B4-BE49-F238E27FC236}">
                <a16:creationId xmlns:a16="http://schemas.microsoft.com/office/drawing/2014/main" id="{AA8CF542-9AE4-481A-8D4D-FCFA04E13429}"/>
              </a:ext>
            </a:extLst>
          </p:cNvPr>
          <p:cNvSpPr>
            <a:spLocks noChangeShapeType="1"/>
          </p:cNvSpPr>
          <p:nvPr/>
        </p:nvSpPr>
        <p:spPr bwMode="auto">
          <a:xfrm>
            <a:off x="1390650" y="2514600"/>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7287" name="Line 7">
            <a:extLst>
              <a:ext uri="{FF2B5EF4-FFF2-40B4-BE49-F238E27FC236}">
                <a16:creationId xmlns:a16="http://schemas.microsoft.com/office/drawing/2014/main" id="{3D4C4E5F-BA33-49F8-BD70-ECF97D081D4B}"/>
              </a:ext>
            </a:extLst>
          </p:cNvPr>
          <p:cNvSpPr>
            <a:spLocks noChangeShapeType="1"/>
          </p:cNvSpPr>
          <p:nvPr/>
        </p:nvSpPr>
        <p:spPr bwMode="auto">
          <a:xfrm>
            <a:off x="3962400" y="2514600"/>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7288" name="Text Box 8">
            <a:extLst>
              <a:ext uri="{FF2B5EF4-FFF2-40B4-BE49-F238E27FC236}">
                <a16:creationId xmlns:a16="http://schemas.microsoft.com/office/drawing/2014/main" id="{2ED1D0F1-4080-4EC4-907B-7ACA2E3A6488}"/>
              </a:ext>
            </a:extLst>
          </p:cNvPr>
          <p:cNvSpPr txBox="1">
            <a:spLocks noChangeArrowheads="1"/>
          </p:cNvSpPr>
          <p:nvPr/>
        </p:nvSpPr>
        <p:spPr bwMode="auto">
          <a:xfrm>
            <a:off x="1447800" y="2038350"/>
            <a:ext cx="1219200" cy="461963"/>
          </a:xfrm>
          <a:prstGeom prst="rect">
            <a:avLst/>
          </a:prstGeom>
          <a:noFill/>
          <a:ln w="9525">
            <a:noFill/>
            <a:miter lim="800000"/>
            <a:headEnd/>
            <a:tailEnd/>
          </a:ln>
        </p:spPr>
        <p:txBody>
          <a:bodyPr>
            <a:spAutoFit/>
          </a:bodyPr>
          <a:lstStyle/>
          <a:p>
            <a:pPr algn="ctr">
              <a:spcBef>
                <a:spcPct val="50000"/>
              </a:spcBef>
              <a:defRPr/>
            </a:pPr>
            <a:r>
              <a:rPr lang="en-US" altLang="zh-CN" sz="2400" i="1" dirty="0">
                <a:latin typeface="Symbol" pitchFamily="18" charset="2"/>
              </a:rPr>
              <a:t>w </a:t>
            </a:r>
            <a:r>
              <a:rPr lang="en-US" altLang="zh-CN" sz="2400" dirty="0"/>
              <a:t>=</a:t>
            </a:r>
            <a:r>
              <a:rPr lang="en-US" altLang="zh-CN" sz="2400" i="1" dirty="0">
                <a:latin typeface="Symbol" pitchFamily="18" charset="2"/>
              </a:rPr>
              <a:t>W</a:t>
            </a:r>
            <a:r>
              <a:rPr lang="en-US" altLang="zh-CN" sz="2400" dirty="0"/>
              <a:t>/</a:t>
            </a:r>
            <a:r>
              <a:rPr lang="en-US" altLang="zh-CN" sz="2400" i="1" dirty="0">
                <a:latin typeface="+mj-lt"/>
              </a:rPr>
              <a:t>T</a:t>
            </a:r>
          </a:p>
        </p:txBody>
      </p:sp>
      <p:sp>
        <p:nvSpPr>
          <p:cNvPr id="97289" name="Rectangle 9">
            <a:extLst>
              <a:ext uri="{FF2B5EF4-FFF2-40B4-BE49-F238E27FC236}">
                <a16:creationId xmlns:a16="http://schemas.microsoft.com/office/drawing/2014/main" id="{43F4EA22-9C49-4859-9944-58178F5F5C9F}"/>
              </a:ext>
            </a:extLst>
          </p:cNvPr>
          <p:cNvSpPr>
            <a:spLocks noChangeArrowheads="1"/>
          </p:cNvSpPr>
          <p:nvPr/>
        </p:nvSpPr>
        <p:spPr bwMode="auto">
          <a:xfrm>
            <a:off x="4724400" y="4648200"/>
            <a:ext cx="274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333399"/>
                </a:solidFill>
              </a:rPr>
              <a:t>脉冲响应不变法</a:t>
            </a:r>
          </a:p>
        </p:txBody>
      </p:sp>
      <p:sp>
        <p:nvSpPr>
          <p:cNvPr id="97290" name="Text Box 10">
            <a:extLst>
              <a:ext uri="{FF2B5EF4-FFF2-40B4-BE49-F238E27FC236}">
                <a16:creationId xmlns:a16="http://schemas.microsoft.com/office/drawing/2014/main" id="{627E7A76-5887-4CF1-833D-84FAA5A82F91}"/>
              </a:ext>
            </a:extLst>
          </p:cNvPr>
          <p:cNvSpPr txBox="1">
            <a:spLocks noChangeArrowheads="1"/>
          </p:cNvSpPr>
          <p:nvPr/>
        </p:nvSpPr>
        <p:spPr bwMode="auto">
          <a:xfrm>
            <a:off x="4419600" y="5157788"/>
            <a:ext cx="3276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333399"/>
                </a:solidFill>
              </a:rPr>
              <a:t>双线性变换法</a:t>
            </a:r>
            <a:endParaRPr lang="zh-CN" altLang="en-US" sz="2400"/>
          </a:p>
        </p:txBody>
      </p:sp>
      <p:sp>
        <p:nvSpPr>
          <p:cNvPr id="97291" name="Text Box 11">
            <a:extLst>
              <a:ext uri="{FF2B5EF4-FFF2-40B4-BE49-F238E27FC236}">
                <a16:creationId xmlns:a16="http://schemas.microsoft.com/office/drawing/2014/main" id="{3B33711C-2A21-4C74-9FA4-191AB10154F5}"/>
              </a:ext>
            </a:extLst>
          </p:cNvPr>
          <p:cNvSpPr txBox="1">
            <a:spLocks noChangeArrowheads="1"/>
          </p:cNvSpPr>
          <p:nvPr/>
        </p:nvSpPr>
        <p:spPr bwMode="auto">
          <a:xfrm>
            <a:off x="7981950" y="4891088"/>
            <a:ext cx="879475" cy="519112"/>
          </a:xfrm>
          <a:prstGeom prst="rect">
            <a:avLst/>
          </a:prstGeom>
          <a:noFill/>
          <a:ln w="9525">
            <a:noFill/>
            <a:miter lim="800000"/>
            <a:headEnd/>
            <a:tailEnd/>
          </a:ln>
        </p:spPr>
        <p:txBody>
          <a:bodyPr>
            <a:spAutoFit/>
          </a:bodyPr>
          <a:lstStyle/>
          <a:p>
            <a:pPr>
              <a:spcBef>
                <a:spcPct val="50000"/>
              </a:spcBef>
              <a:defRPr/>
            </a:pPr>
            <a:r>
              <a:rPr lang="en-US" altLang="zh-CN" sz="2800" i="1" dirty="0">
                <a:latin typeface="+mj-lt"/>
              </a:rPr>
              <a:t>H</a:t>
            </a:r>
            <a:r>
              <a:rPr lang="en-US" altLang="zh-CN" sz="2800" dirty="0">
                <a:latin typeface="+mj-lt"/>
              </a:rPr>
              <a:t>(</a:t>
            </a:r>
            <a:r>
              <a:rPr lang="en-US" altLang="zh-CN" sz="2800" i="1" dirty="0">
                <a:latin typeface="+mj-lt"/>
              </a:rPr>
              <a:t>s</a:t>
            </a:r>
            <a:r>
              <a:rPr lang="en-US" altLang="zh-CN" sz="2800" dirty="0">
                <a:latin typeface="+mj-lt"/>
              </a:rPr>
              <a:t>)</a:t>
            </a:r>
          </a:p>
        </p:txBody>
      </p:sp>
      <p:sp>
        <p:nvSpPr>
          <p:cNvPr id="97292" name="Line 12">
            <a:extLst>
              <a:ext uri="{FF2B5EF4-FFF2-40B4-BE49-F238E27FC236}">
                <a16:creationId xmlns:a16="http://schemas.microsoft.com/office/drawing/2014/main" id="{9654A464-C877-40FE-925F-7ED124DA7C73}"/>
              </a:ext>
            </a:extLst>
          </p:cNvPr>
          <p:cNvSpPr>
            <a:spLocks noChangeShapeType="1"/>
          </p:cNvSpPr>
          <p:nvPr/>
        </p:nvSpPr>
        <p:spPr bwMode="auto">
          <a:xfrm>
            <a:off x="6534150" y="2514600"/>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7293" name="Text Box 13">
            <a:extLst>
              <a:ext uri="{FF2B5EF4-FFF2-40B4-BE49-F238E27FC236}">
                <a16:creationId xmlns:a16="http://schemas.microsoft.com/office/drawing/2014/main" id="{A9553420-C4B2-44C3-ACCF-BA887A328D18}"/>
              </a:ext>
            </a:extLst>
          </p:cNvPr>
          <p:cNvSpPr txBox="1">
            <a:spLocks noChangeArrowheads="1"/>
          </p:cNvSpPr>
          <p:nvPr/>
        </p:nvSpPr>
        <p:spPr bwMode="auto">
          <a:xfrm>
            <a:off x="4019550" y="1981200"/>
            <a:ext cx="129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6600"/>
                </a:solidFill>
              </a:rPr>
              <a:t>模拟频</a:t>
            </a:r>
          </a:p>
          <a:p>
            <a:pPr algn="ctr" eaLnBrk="1" hangingPunct="1">
              <a:spcBef>
                <a:spcPct val="50000"/>
              </a:spcBef>
            </a:pPr>
            <a:r>
              <a:rPr lang="zh-CN" altLang="en-US" sz="2400" b="1">
                <a:solidFill>
                  <a:srgbClr val="006600"/>
                </a:solidFill>
              </a:rPr>
              <a:t>率变换</a:t>
            </a:r>
          </a:p>
        </p:txBody>
      </p:sp>
      <p:sp>
        <p:nvSpPr>
          <p:cNvPr id="97294" name="Text Box 14">
            <a:extLst>
              <a:ext uri="{FF2B5EF4-FFF2-40B4-BE49-F238E27FC236}">
                <a16:creationId xmlns:a16="http://schemas.microsoft.com/office/drawing/2014/main" id="{80CAAA95-346E-44F7-BDA0-5401B7BE401C}"/>
              </a:ext>
            </a:extLst>
          </p:cNvPr>
          <p:cNvSpPr txBox="1">
            <a:spLocks noChangeArrowheads="1"/>
          </p:cNvSpPr>
          <p:nvPr/>
        </p:nvSpPr>
        <p:spPr bwMode="auto">
          <a:xfrm>
            <a:off x="6229350" y="1981200"/>
            <a:ext cx="1809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0066"/>
                </a:solidFill>
              </a:rPr>
              <a:t>设计原型</a:t>
            </a:r>
          </a:p>
          <a:p>
            <a:pPr algn="ctr" eaLnBrk="1" hangingPunct="1">
              <a:spcBef>
                <a:spcPct val="50000"/>
              </a:spcBef>
            </a:pPr>
            <a:r>
              <a:rPr lang="zh-CN" altLang="en-US" sz="2400" b="1">
                <a:solidFill>
                  <a:srgbClr val="000066"/>
                </a:solidFill>
              </a:rPr>
              <a:t>低通滤波器</a:t>
            </a:r>
          </a:p>
        </p:txBody>
      </p:sp>
      <p:graphicFrame>
        <p:nvGraphicFramePr>
          <p:cNvPr id="97295" name="Object 15">
            <a:extLst>
              <a:ext uri="{FF2B5EF4-FFF2-40B4-BE49-F238E27FC236}">
                <a16:creationId xmlns:a16="http://schemas.microsoft.com/office/drawing/2014/main" id="{6DE0E677-2DE1-4CEE-B252-F91B2C3CDE6D}"/>
              </a:ext>
            </a:extLst>
          </p:cNvPr>
          <p:cNvGraphicFramePr>
            <a:graphicFrameLocks noChangeAspect="1"/>
          </p:cNvGraphicFramePr>
          <p:nvPr/>
        </p:nvGraphicFramePr>
        <p:xfrm>
          <a:off x="5384800" y="2266950"/>
          <a:ext cx="979488" cy="569913"/>
        </p:xfrm>
        <a:graphic>
          <a:graphicData uri="http://schemas.openxmlformats.org/presentationml/2006/ole">
            <mc:AlternateContent xmlns:mc="http://schemas.openxmlformats.org/markup-compatibility/2006">
              <mc:Choice xmlns:v="urn:schemas-microsoft-com:vml" Requires="v">
                <p:oleObj spid="_x0000_s55816" r:id="rId3" imgW="9448800" imgH="5486400" progId="Equation.3">
                  <p:embed/>
                </p:oleObj>
              </mc:Choice>
              <mc:Fallback>
                <p:oleObj r:id="rId3" imgW="9448800" imgH="5486400" progId="Equation.3">
                  <p:embed/>
                  <p:pic>
                    <p:nvPicPr>
                      <p:cNvPr id="0" name="Picture 2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4800" y="2266950"/>
                        <a:ext cx="9794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96" name="Object 16">
            <a:extLst>
              <a:ext uri="{FF2B5EF4-FFF2-40B4-BE49-F238E27FC236}">
                <a16:creationId xmlns:a16="http://schemas.microsoft.com/office/drawing/2014/main" id="{6FB27706-F770-4086-8979-1FCDEF614549}"/>
              </a:ext>
            </a:extLst>
          </p:cNvPr>
          <p:cNvGraphicFramePr>
            <a:graphicFrameLocks noChangeAspect="1"/>
          </p:cNvGraphicFramePr>
          <p:nvPr/>
        </p:nvGraphicFramePr>
        <p:xfrm>
          <a:off x="7969250" y="2286000"/>
          <a:ext cx="1003300" cy="487363"/>
        </p:xfrm>
        <a:graphic>
          <a:graphicData uri="http://schemas.openxmlformats.org/presentationml/2006/ole">
            <mc:AlternateContent xmlns:mc="http://schemas.openxmlformats.org/markup-compatibility/2006">
              <mc:Choice xmlns:v="urn:schemas-microsoft-com:vml" Requires="v">
                <p:oleObj spid="_x0000_s55817" r:id="rId5" imgW="10058400" imgH="4876800" progId="Equation.3">
                  <p:embed/>
                </p:oleObj>
              </mc:Choice>
              <mc:Fallback>
                <p:oleObj r:id="rId5" imgW="10058400" imgH="4876800" progId="Equation.3">
                  <p:embed/>
                  <p:pic>
                    <p:nvPicPr>
                      <p:cNvPr id="0" name="Picture 2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250" y="2286000"/>
                        <a:ext cx="10033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97" name="Line 17">
            <a:extLst>
              <a:ext uri="{FF2B5EF4-FFF2-40B4-BE49-F238E27FC236}">
                <a16:creationId xmlns:a16="http://schemas.microsoft.com/office/drawing/2014/main" id="{69C08C5F-6EE2-445D-AD8C-65C3984EC8A5}"/>
              </a:ext>
            </a:extLst>
          </p:cNvPr>
          <p:cNvSpPr>
            <a:spLocks noChangeShapeType="1"/>
          </p:cNvSpPr>
          <p:nvPr/>
        </p:nvSpPr>
        <p:spPr bwMode="auto">
          <a:xfrm>
            <a:off x="8382000" y="2971800"/>
            <a:ext cx="0" cy="190500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7298" name="Text Box 18">
            <a:extLst>
              <a:ext uri="{FF2B5EF4-FFF2-40B4-BE49-F238E27FC236}">
                <a16:creationId xmlns:a16="http://schemas.microsoft.com/office/drawing/2014/main" id="{91E9266B-0C2A-423D-BC3C-F50375C75D57}"/>
              </a:ext>
            </a:extLst>
          </p:cNvPr>
          <p:cNvSpPr txBox="1">
            <a:spLocks noChangeArrowheads="1"/>
          </p:cNvSpPr>
          <p:nvPr/>
        </p:nvSpPr>
        <p:spPr bwMode="auto">
          <a:xfrm>
            <a:off x="7935913" y="2971800"/>
            <a:ext cx="4619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b="1">
                <a:solidFill>
                  <a:srgbClr val="006600"/>
                </a:solidFill>
              </a:rPr>
              <a:t>复频率变换</a:t>
            </a:r>
            <a:endParaRPr lang="zh-CN" altLang="en-US" b="1"/>
          </a:p>
        </p:txBody>
      </p:sp>
      <p:sp>
        <p:nvSpPr>
          <p:cNvPr id="97299" name="Line 19">
            <a:extLst>
              <a:ext uri="{FF2B5EF4-FFF2-40B4-BE49-F238E27FC236}">
                <a16:creationId xmlns:a16="http://schemas.microsoft.com/office/drawing/2014/main" id="{2A2EFD5E-7828-46D6-B632-E9C56FA4F0E0}"/>
              </a:ext>
            </a:extLst>
          </p:cNvPr>
          <p:cNvSpPr>
            <a:spLocks noChangeShapeType="1"/>
          </p:cNvSpPr>
          <p:nvPr/>
        </p:nvSpPr>
        <p:spPr bwMode="auto">
          <a:xfrm flipH="1">
            <a:off x="4114800" y="5157788"/>
            <a:ext cx="38100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7300" name="Object 20">
            <a:extLst>
              <a:ext uri="{FF2B5EF4-FFF2-40B4-BE49-F238E27FC236}">
                <a16:creationId xmlns:a16="http://schemas.microsoft.com/office/drawing/2014/main" id="{D45D0CE9-3D7D-42AA-A20B-5883A5070071}"/>
              </a:ext>
            </a:extLst>
          </p:cNvPr>
          <p:cNvGraphicFramePr>
            <a:graphicFrameLocks noChangeAspect="1"/>
          </p:cNvGraphicFramePr>
          <p:nvPr/>
        </p:nvGraphicFramePr>
        <p:xfrm>
          <a:off x="1357313" y="2546350"/>
          <a:ext cx="1630362" cy="738188"/>
        </p:xfrm>
        <a:graphic>
          <a:graphicData uri="http://schemas.openxmlformats.org/presentationml/2006/ole">
            <mc:AlternateContent xmlns:mc="http://schemas.openxmlformats.org/markup-compatibility/2006">
              <mc:Choice xmlns:v="urn:schemas-microsoft-com:vml" Requires="v">
                <p:oleObj spid="_x0000_s55818" r:id="rId7" imgW="19507200" imgH="8839200" progId="Equation.3">
                  <p:embed/>
                </p:oleObj>
              </mc:Choice>
              <mc:Fallback>
                <p:oleObj r:id="rId7" imgW="19507200" imgH="8839200" progId="Equation.3">
                  <p:embed/>
                  <p:pic>
                    <p:nvPicPr>
                      <p:cNvPr id="0" name="Picture 2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313" y="2546350"/>
                        <a:ext cx="1630362"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01" name="Text Box 21">
            <a:extLst>
              <a:ext uri="{FF2B5EF4-FFF2-40B4-BE49-F238E27FC236}">
                <a16:creationId xmlns:a16="http://schemas.microsoft.com/office/drawing/2014/main" id="{A6266E89-9244-4D5A-B00B-0AF3B59DCB60}"/>
              </a:ext>
            </a:extLst>
          </p:cNvPr>
          <p:cNvSpPr txBox="1">
            <a:spLocks noChangeArrowheads="1"/>
          </p:cNvSpPr>
          <p:nvPr/>
        </p:nvSpPr>
        <p:spPr bwMode="auto">
          <a:xfrm>
            <a:off x="323850" y="3716338"/>
            <a:ext cx="283051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15000"/>
              </a:spcBef>
              <a:buFontTx/>
              <a:buBlip>
                <a:blip r:embed="rId9"/>
              </a:buBlip>
            </a:pPr>
            <a:r>
              <a:rPr lang="zh-CN" altLang="en-US" sz="2800" b="1"/>
              <a:t>  注意：</a:t>
            </a:r>
          </a:p>
          <a:p>
            <a:pPr eaLnBrk="1" hangingPunct="1">
              <a:lnSpc>
                <a:spcPct val="110000"/>
              </a:lnSpc>
              <a:spcBef>
                <a:spcPct val="15000"/>
              </a:spcBef>
            </a:pPr>
            <a:r>
              <a:rPr lang="zh-CN" altLang="en-US" sz="2800" b="1"/>
              <a:t>        脉冲响应不变法不能设计</a:t>
            </a:r>
            <a:r>
              <a:rPr lang="zh-CN" altLang="en-US" sz="2800" b="1">
                <a:solidFill>
                  <a:srgbClr val="FF0000"/>
                </a:solidFill>
              </a:rPr>
              <a:t>高通</a:t>
            </a:r>
            <a:r>
              <a:rPr lang="zh-CN" altLang="en-US" sz="2800" b="1"/>
              <a:t>和</a:t>
            </a:r>
            <a:r>
              <a:rPr lang="zh-CN" altLang="en-US" sz="2800" b="1">
                <a:solidFill>
                  <a:srgbClr val="FF0000"/>
                </a:solidFill>
              </a:rPr>
              <a:t>带阻</a:t>
            </a:r>
            <a:r>
              <a:rPr lang="zh-CN" altLang="en-US" sz="2800" b="1"/>
              <a:t>数字滤波器</a:t>
            </a:r>
          </a:p>
        </p:txBody>
      </p:sp>
      <p:graphicFrame>
        <p:nvGraphicFramePr>
          <p:cNvPr id="97302" name="Object 22">
            <a:extLst>
              <a:ext uri="{FF2B5EF4-FFF2-40B4-BE49-F238E27FC236}">
                <a16:creationId xmlns:a16="http://schemas.microsoft.com/office/drawing/2014/main" id="{6DF91C58-6B70-4C5C-B10B-A2E2FA75F08D}"/>
              </a:ext>
            </a:extLst>
          </p:cNvPr>
          <p:cNvGraphicFramePr>
            <a:graphicFrameLocks noChangeAspect="1"/>
          </p:cNvGraphicFramePr>
          <p:nvPr/>
        </p:nvGraphicFramePr>
        <p:xfrm>
          <a:off x="4548188" y="3810000"/>
          <a:ext cx="2798762" cy="865188"/>
        </p:xfrm>
        <a:graphic>
          <a:graphicData uri="http://schemas.openxmlformats.org/presentationml/2006/ole">
            <mc:AlternateContent xmlns:mc="http://schemas.openxmlformats.org/markup-compatibility/2006">
              <mc:Choice xmlns:v="urn:schemas-microsoft-com:vml" Requires="v">
                <p:oleObj spid="_x0000_s55819" r:id="rId10" imgW="33223200" imgH="10363200" progId="Equation.3">
                  <p:embed/>
                </p:oleObj>
              </mc:Choice>
              <mc:Fallback>
                <p:oleObj r:id="rId10" imgW="33223200" imgH="10363200" progId="Equation.3">
                  <p:embed/>
                  <p:pic>
                    <p:nvPicPr>
                      <p:cNvPr id="0" name="Picture 2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8188" y="3810000"/>
                        <a:ext cx="2798762"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303" name="Object 23">
            <a:extLst>
              <a:ext uri="{FF2B5EF4-FFF2-40B4-BE49-F238E27FC236}">
                <a16:creationId xmlns:a16="http://schemas.microsoft.com/office/drawing/2014/main" id="{3D1253D4-9006-40EC-BAB5-031175695539}"/>
              </a:ext>
            </a:extLst>
          </p:cNvPr>
          <p:cNvGraphicFramePr>
            <a:graphicFrameLocks noChangeAspect="1"/>
          </p:cNvGraphicFramePr>
          <p:nvPr/>
        </p:nvGraphicFramePr>
        <p:xfrm>
          <a:off x="5205413" y="5545138"/>
          <a:ext cx="1598612" cy="836612"/>
        </p:xfrm>
        <a:graphic>
          <a:graphicData uri="http://schemas.openxmlformats.org/presentationml/2006/ole">
            <mc:AlternateContent xmlns:mc="http://schemas.openxmlformats.org/markup-compatibility/2006">
              <mc:Choice xmlns:v="urn:schemas-microsoft-com:vml" Requires="v">
                <p:oleObj spid="_x0000_s55820" r:id="rId12" imgW="19202400" imgH="10058400" progId="Equation.3">
                  <p:embed/>
                </p:oleObj>
              </mc:Choice>
              <mc:Fallback>
                <p:oleObj r:id="rId12" imgW="19202400" imgH="10058400" progId="Equation.3">
                  <p:embed/>
                  <p:pic>
                    <p:nvPicPr>
                      <p:cNvPr id="0" name="Picture 2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5413" y="5545138"/>
                        <a:ext cx="1598612" cy="836612"/>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04" name="Text Box 24">
            <a:extLst>
              <a:ext uri="{FF2B5EF4-FFF2-40B4-BE49-F238E27FC236}">
                <a16:creationId xmlns:a16="http://schemas.microsoft.com/office/drawing/2014/main" id="{48CB448C-B834-42A2-BE0B-F4154D79BAB5}"/>
              </a:ext>
            </a:extLst>
          </p:cNvPr>
          <p:cNvSpPr txBox="1">
            <a:spLocks noChangeArrowheads="1"/>
          </p:cNvSpPr>
          <p:nvPr/>
        </p:nvSpPr>
        <p:spPr bwMode="auto">
          <a:xfrm>
            <a:off x="366713" y="1484313"/>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Blip>
                <a:blip r:embed="rId14"/>
              </a:buBlip>
            </a:pPr>
            <a:r>
              <a:rPr lang="zh-CN" altLang="en-US" sz="2800" b="1"/>
              <a:t>  方法一</a:t>
            </a:r>
          </a:p>
        </p:txBody>
      </p:sp>
      <p:sp>
        <p:nvSpPr>
          <p:cNvPr id="27" name="标题 24">
            <a:extLst>
              <a:ext uri="{FF2B5EF4-FFF2-40B4-BE49-F238E27FC236}">
                <a16:creationId xmlns:a16="http://schemas.microsoft.com/office/drawing/2014/main" id="{9AD5C300-A4BE-4D9D-A960-DA509317F4AF}"/>
              </a:ext>
            </a:extLst>
          </p:cNvPr>
          <p:cNvSpPr txBox="1">
            <a:spLocks/>
          </p:cNvSpPr>
          <p:nvPr/>
        </p:nvSpPr>
        <p:spPr>
          <a:xfrm>
            <a:off x="457200" y="457200"/>
            <a:ext cx="8229600" cy="1371600"/>
          </a:xfrm>
          <a:prstGeom prst="rect">
            <a:avLst/>
          </a:prstGeom>
        </p:spPr>
        <p:txBody>
          <a:bodyPr/>
          <a:lstStyle/>
          <a:p>
            <a:pPr eaLnBrk="0" hangingPunct="0">
              <a:defRPr/>
            </a:pPr>
            <a:r>
              <a:rPr lang="zh-CN" altLang="en-US" sz="3600" b="1" kern="0" dirty="0">
                <a:solidFill>
                  <a:schemeClr val="accent1">
                    <a:lumMod val="50000"/>
                  </a:schemeClr>
                </a:solidFill>
                <a:latin typeface="宋体" pitchFamily="2" charset="-122"/>
                <a:ea typeface="+mj-ea"/>
                <a:cs typeface="+mj-cs"/>
              </a:rPr>
              <a:t>非低通</a:t>
            </a:r>
            <a:r>
              <a:rPr lang="en-US" altLang="zh-CN" sz="3600" b="1" kern="0" dirty="0">
                <a:solidFill>
                  <a:schemeClr val="accent1">
                    <a:lumMod val="50000"/>
                  </a:schemeClr>
                </a:solidFill>
                <a:latin typeface="+mj-lt"/>
                <a:ea typeface="+mj-ea"/>
                <a:cs typeface="+mj-cs"/>
              </a:rPr>
              <a:t>IIR</a:t>
            </a:r>
            <a:r>
              <a:rPr lang="zh-CN" altLang="en-US" sz="3600" b="1" kern="0" dirty="0">
                <a:solidFill>
                  <a:schemeClr val="accent1">
                    <a:lumMod val="50000"/>
                  </a:schemeClr>
                </a:solidFill>
                <a:latin typeface="宋体" pitchFamily="2" charset="-122"/>
                <a:ea typeface="+mj-ea"/>
                <a:cs typeface="+mj-cs"/>
              </a:rPr>
              <a:t>数字滤波器的设计</a:t>
            </a:r>
            <a:endParaRPr lang="zh-CN" altLang="en-US" sz="3600" b="1" kern="0" dirty="0">
              <a:solidFill>
                <a:schemeClr val="accent1">
                  <a:lumMod val="50000"/>
                </a:schemeClr>
              </a:solidFill>
              <a:latin typeface="+mj-lt"/>
              <a:ea typeface="+mj-ea"/>
              <a:cs typeface="+mj-cs"/>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304"/>
                                        </p:tgtEl>
                                        <p:attrNameLst>
                                          <p:attrName>style.visibility</p:attrName>
                                        </p:attrNameLst>
                                      </p:cBhvr>
                                      <p:to>
                                        <p:strVal val="visible"/>
                                      </p:to>
                                    </p:set>
                                    <p:animEffect transition="in" filter="slide(fromBottom)">
                                      <p:cBhvr>
                                        <p:cTn id="7" dur="500"/>
                                        <p:tgtEl>
                                          <p:spTgt spid="973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blinds(horizontal)">
                                      <p:cBhvr>
                                        <p:cTn id="12" dur="500"/>
                                        <p:tgtEl>
                                          <p:spTgt spid="97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286"/>
                                        </p:tgtEl>
                                        <p:attrNameLst>
                                          <p:attrName>style.visibility</p:attrName>
                                        </p:attrNameLst>
                                      </p:cBhvr>
                                      <p:to>
                                        <p:strVal val="visible"/>
                                      </p:to>
                                    </p:set>
                                    <p:animEffect transition="in" filter="blinds(horizontal)">
                                      <p:cBhvr>
                                        <p:cTn id="17" dur="500"/>
                                        <p:tgtEl>
                                          <p:spTgt spid="972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284"/>
                                        </p:tgtEl>
                                        <p:attrNameLst>
                                          <p:attrName>style.visibility</p:attrName>
                                        </p:attrNameLst>
                                      </p:cBhvr>
                                      <p:to>
                                        <p:strVal val="visible"/>
                                      </p:to>
                                    </p:set>
                                    <p:animEffect transition="in" filter="blinds(horizontal)">
                                      <p:cBhvr>
                                        <p:cTn id="22" dur="500"/>
                                        <p:tgtEl>
                                          <p:spTgt spid="972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7288"/>
                                        </p:tgtEl>
                                        <p:attrNameLst>
                                          <p:attrName>style.visibility</p:attrName>
                                        </p:attrNameLst>
                                      </p:cBhvr>
                                      <p:to>
                                        <p:strVal val="visible"/>
                                      </p:to>
                                    </p:set>
                                    <p:animEffect transition="in" filter="blinds(horizontal)">
                                      <p:cBhvr>
                                        <p:cTn id="27" dur="500"/>
                                        <p:tgtEl>
                                          <p:spTgt spid="972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7300"/>
                                        </p:tgtEl>
                                        <p:attrNameLst>
                                          <p:attrName>style.visibility</p:attrName>
                                        </p:attrNameLst>
                                      </p:cBhvr>
                                      <p:to>
                                        <p:strVal val="visible"/>
                                      </p:to>
                                    </p:set>
                                    <p:animEffect transition="in" filter="blinds(horizontal)">
                                      <p:cBhvr>
                                        <p:cTn id="32" dur="500"/>
                                        <p:tgtEl>
                                          <p:spTgt spid="97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97287"/>
                                        </p:tgtEl>
                                        <p:attrNameLst>
                                          <p:attrName>style.visibility</p:attrName>
                                        </p:attrNameLst>
                                      </p:cBhvr>
                                      <p:to>
                                        <p:strVal val="visible"/>
                                      </p:to>
                                    </p:set>
                                    <p:animEffect transition="in" filter="blinds(horizontal)">
                                      <p:cBhvr>
                                        <p:cTn id="37" dur="500"/>
                                        <p:tgtEl>
                                          <p:spTgt spid="9728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97295"/>
                                        </p:tgtEl>
                                        <p:attrNameLst>
                                          <p:attrName>style.visibility</p:attrName>
                                        </p:attrNameLst>
                                      </p:cBhvr>
                                      <p:to>
                                        <p:strVal val="visible"/>
                                      </p:to>
                                    </p:set>
                                    <p:animEffect transition="in" filter="blinds(vertical)">
                                      <p:cBhvr>
                                        <p:cTn id="42" dur="500"/>
                                        <p:tgtEl>
                                          <p:spTgt spid="972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97293"/>
                                        </p:tgtEl>
                                        <p:attrNameLst>
                                          <p:attrName>style.visibility</p:attrName>
                                        </p:attrNameLst>
                                      </p:cBhvr>
                                      <p:to>
                                        <p:strVal val="visible"/>
                                      </p:to>
                                    </p:set>
                                    <p:animEffect transition="in" filter="blinds(vertical)">
                                      <p:cBhvr>
                                        <p:cTn id="47" dur="500"/>
                                        <p:tgtEl>
                                          <p:spTgt spid="97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97292"/>
                                        </p:tgtEl>
                                        <p:attrNameLst>
                                          <p:attrName>style.visibility</p:attrName>
                                        </p:attrNameLst>
                                      </p:cBhvr>
                                      <p:to>
                                        <p:strVal val="visible"/>
                                      </p:to>
                                    </p:set>
                                    <p:anim calcmode="lin" valueType="num">
                                      <p:cBhvr>
                                        <p:cTn id="52" dur="500" fill="hold"/>
                                        <p:tgtEl>
                                          <p:spTgt spid="97292"/>
                                        </p:tgtEl>
                                        <p:attrNameLst>
                                          <p:attrName>ppt_x</p:attrName>
                                        </p:attrNameLst>
                                      </p:cBhvr>
                                      <p:tavLst>
                                        <p:tav tm="0">
                                          <p:val>
                                            <p:strVal val="#ppt_x-#ppt_w/2"/>
                                          </p:val>
                                        </p:tav>
                                        <p:tav tm="100000">
                                          <p:val>
                                            <p:strVal val="#ppt_x"/>
                                          </p:val>
                                        </p:tav>
                                      </p:tavLst>
                                    </p:anim>
                                    <p:anim calcmode="lin" valueType="num">
                                      <p:cBhvr>
                                        <p:cTn id="53" dur="500" fill="hold"/>
                                        <p:tgtEl>
                                          <p:spTgt spid="97292"/>
                                        </p:tgtEl>
                                        <p:attrNameLst>
                                          <p:attrName>ppt_y</p:attrName>
                                        </p:attrNameLst>
                                      </p:cBhvr>
                                      <p:tavLst>
                                        <p:tav tm="0">
                                          <p:val>
                                            <p:strVal val="#ppt_y"/>
                                          </p:val>
                                        </p:tav>
                                        <p:tav tm="100000">
                                          <p:val>
                                            <p:strVal val="#ppt_y"/>
                                          </p:val>
                                        </p:tav>
                                      </p:tavLst>
                                    </p:anim>
                                    <p:anim calcmode="lin" valueType="num">
                                      <p:cBhvr>
                                        <p:cTn id="54" dur="500" fill="hold"/>
                                        <p:tgtEl>
                                          <p:spTgt spid="97292"/>
                                        </p:tgtEl>
                                        <p:attrNameLst>
                                          <p:attrName>ppt_w</p:attrName>
                                        </p:attrNameLst>
                                      </p:cBhvr>
                                      <p:tavLst>
                                        <p:tav tm="0">
                                          <p:val>
                                            <p:fltVal val="0"/>
                                          </p:val>
                                        </p:tav>
                                        <p:tav tm="100000">
                                          <p:val>
                                            <p:strVal val="#ppt_w"/>
                                          </p:val>
                                        </p:tav>
                                      </p:tavLst>
                                    </p:anim>
                                    <p:anim calcmode="lin" valueType="num">
                                      <p:cBhvr>
                                        <p:cTn id="55" dur="500" fill="hold"/>
                                        <p:tgtEl>
                                          <p:spTgt spid="97292"/>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5" fill="hold" grpId="0" nodeType="clickEffect">
                                  <p:stCondLst>
                                    <p:cond delay="0"/>
                                  </p:stCondLst>
                                  <p:childTnLst>
                                    <p:set>
                                      <p:cBhvr>
                                        <p:cTn id="59" dur="1" fill="hold">
                                          <p:stCondLst>
                                            <p:cond delay="0"/>
                                          </p:stCondLst>
                                        </p:cTn>
                                        <p:tgtEl>
                                          <p:spTgt spid="97294"/>
                                        </p:tgtEl>
                                        <p:attrNameLst>
                                          <p:attrName>style.visibility</p:attrName>
                                        </p:attrNameLst>
                                      </p:cBhvr>
                                      <p:to>
                                        <p:strVal val="visible"/>
                                      </p:to>
                                    </p:set>
                                    <p:animEffect transition="in" filter="blinds(vertical)">
                                      <p:cBhvr>
                                        <p:cTn id="60" dur="500"/>
                                        <p:tgtEl>
                                          <p:spTgt spid="9729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5" fill="hold" nodeType="clickEffect">
                                  <p:stCondLst>
                                    <p:cond delay="0"/>
                                  </p:stCondLst>
                                  <p:childTnLst>
                                    <p:set>
                                      <p:cBhvr>
                                        <p:cTn id="64" dur="1" fill="hold">
                                          <p:stCondLst>
                                            <p:cond delay="0"/>
                                          </p:stCondLst>
                                        </p:cTn>
                                        <p:tgtEl>
                                          <p:spTgt spid="97296"/>
                                        </p:tgtEl>
                                        <p:attrNameLst>
                                          <p:attrName>style.visibility</p:attrName>
                                        </p:attrNameLst>
                                      </p:cBhvr>
                                      <p:to>
                                        <p:strVal val="visible"/>
                                      </p:to>
                                    </p:set>
                                    <p:animEffect transition="in" filter="blinds(vertical)">
                                      <p:cBhvr>
                                        <p:cTn id="65" dur="500"/>
                                        <p:tgtEl>
                                          <p:spTgt spid="9729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97297"/>
                                        </p:tgtEl>
                                        <p:attrNameLst>
                                          <p:attrName>style.visibility</p:attrName>
                                        </p:attrNameLst>
                                      </p:cBhvr>
                                      <p:to>
                                        <p:strVal val="visible"/>
                                      </p:to>
                                    </p:set>
                                    <p:animEffect transition="in" filter="blinds(horizontal)">
                                      <p:cBhvr>
                                        <p:cTn id="70" dur="500"/>
                                        <p:tgtEl>
                                          <p:spTgt spid="97297"/>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97298"/>
                                        </p:tgtEl>
                                        <p:attrNameLst>
                                          <p:attrName>style.visibility</p:attrName>
                                        </p:attrNameLst>
                                      </p:cBhvr>
                                      <p:to>
                                        <p:strVal val="visible"/>
                                      </p:to>
                                    </p:set>
                                    <p:animEffect transition="in" filter="blinds(horizontal)">
                                      <p:cBhvr>
                                        <p:cTn id="75" dur="500"/>
                                        <p:tgtEl>
                                          <p:spTgt spid="9729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97291"/>
                                        </p:tgtEl>
                                        <p:attrNameLst>
                                          <p:attrName>style.visibility</p:attrName>
                                        </p:attrNameLst>
                                      </p:cBhvr>
                                      <p:to>
                                        <p:strVal val="visible"/>
                                      </p:to>
                                    </p:set>
                                    <p:animEffect transition="in" filter="blinds(horizontal)">
                                      <p:cBhvr>
                                        <p:cTn id="80" dur="500"/>
                                        <p:tgtEl>
                                          <p:spTgt spid="9729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nodeType="clickEffect">
                                  <p:stCondLst>
                                    <p:cond delay="0"/>
                                  </p:stCondLst>
                                  <p:childTnLst>
                                    <p:set>
                                      <p:cBhvr>
                                        <p:cTn id="84" dur="1" fill="hold">
                                          <p:stCondLst>
                                            <p:cond delay="0"/>
                                          </p:stCondLst>
                                        </p:cTn>
                                        <p:tgtEl>
                                          <p:spTgt spid="97299"/>
                                        </p:tgtEl>
                                        <p:attrNameLst>
                                          <p:attrName>style.visibility</p:attrName>
                                        </p:attrNameLst>
                                      </p:cBhvr>
                                      <p:to>
                                        <p:strVal val="visible"/>
                                      </p:to>
                                    </p:set>
                                    <p:animEffect transition="in" filter="blinds(horizontal)">
                                      <p:cBhvr>
                                        <p:cTn id="85" dur="500"/>
                                        <p:tgtEl>
                                          <p:spTgt spid="9729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97285"/>
                                        </p:tgtEl>
                                        <p:attrNameLst>
                                          <p:attrName>style.visibility</p:attrName>
                                        </p:attrNameLst>
                                      </p:cBhvr>
                                      <p:to>
                                        <p:strVal val="visible"/>
                                      </p:to>
                                    </p:set>
                                    <p:animEffect transition="in" filter="blinds(horizontal)">
                                      <p:cBhvr>
                                        <p:cTn id="90" dur="500"/>
                                        <p:tgtEl>
                                          <p:spTgt spid="9728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97289"/>
                                        </p:tgtEl>
                                        <p:attrNameLst>
                                          <p:attrName>style.visibility</p:attrName>
                                        </p:attrNameLst>
                                      </p:cBhvr>
                                      <p:to>
                                        <p:strVal val="visible"/>
                                      </p:to>
                                    </p:set>
                                    <p:animEffect transition="in" filter="blinds(horizontal)">
                                      <p:cBhvr>
                                        <p:cTn id="95" dur="500"/>
                                        <p:tgtEl>
                                          <p:spTgt spid="9728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97302"/>
                                        </p:tgtEl>
                                        <p:attrNameLst>
                                          <p:attrName>style.visibility</p:attrName>
                                        </p:attrNameLst>
                                      </p:cBhvr>
                                      <p:to>
                                        <p:strVal val="visible"/>
                                      </p:to>
                                    </p:set>
                                    <p:animEffect transition="in" filter="blinds(horizontal)">
                                      <p:cBhvr>
                                        <p:cTn id="100" dur="500"/>
                                        <p:tgtEl>
                                          <p:spTgt spid="97302"/>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97290"/>
                                        </p:tgtEl>
                                        <p:attrNameLst>
                                          <p:attrName>style.visibility</p:attrName>
                                        </p:attrNameLst>
                                      </p:cBhvr>
                                      <p:to>
                                        <p:strVal val="visible"/>
                                      </p:to>
                                    </p:set>
                                    <p:animEffect transition="in" filter="blinds(horizontal)">
                                      <p:cBhvr>
                                        <p:cTn id="105" dur="500"/>
                                        <p:tgtEl>
                                          <p:spTgt spid="9729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nodeType="clickEffect">
                                  <p:stCondLst>
                                    <p:cond delay="0"/>
                                  </p:stCondLst>
                                  <p:childTnLst>
                                    <p:set>
                                      <p:cBhvr>
                                        <p:cTn id="109" dur="1" fill="hold">
                                          <p:stCondLst>
                                            <p:cond delay="0"/>
                                          </p:stCondLst>
                                        </p:cTn>
                                        <p:tgtEl>
                                          <p:spTgt spid="97303"/>
                                        </p:tgtEl>
                                        <p:attrNameLst>
                                          <p:attrName>style.visibility</p:attrName>
                                        </p:attrNameLst>
                                      </p:cBhvr>
                                      <p:to>
                                        <p:strVal val="visible"/>
                                      </p:to>
                                    </p:set>
                                    <p:animEffect transition="in" filter="blinds(horizontal)">
                                      <p:cBhvr>
                                        <p:cTn id="110" dur="500"/>
                                        <p:tgtEl>
                                          <p:spTgt spid="9730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97301"/>
                                        </p:tgtEl>
                                        <p:attrNameLst>
                                          <p:attrName>style.visibility</p:attrName>
                                        </p:attrNameLst>
                                      </p:cBhvr>
                                      <p:to>
                                        <p:strVal val="visible"/>
                                      </p:to>
                                    </p:set>
                                    <p:animEffect transition="in" filter="blinds(horizontal)">
                                      <p:cBhvr>
                                        <p:cTn id="115" dur="500"/>
                                        <p:tgtEl>
                                          <p:spTgt spid="97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P spid="97284" grpId="0" autoUpdateAnimBg="0"/>
      <p:bldP spid="97285" grpId="0" autoUpdateAnimBg="0"/>
      <p:bldP spid="97288" grpId="0" autoUpdateAnimBg="0"/>
      <p:bldP spid="97289" grpId="0" autoUpdateAnimBg="0"/>
      <p:bldP spid="97290" grpId="0" autoUpdateAnimBg="0"/>
      <p:bldP spid="97291" grpId="0" autoUpdateAnimBg="0"/>
      <p:bldP spid="97293" grpId="0" autoUpdateAnimBg="0"/>
      <p:bldP spid="97294" grpId="0" autoUpdateAnimBg="0"/>
      <p:bldP spid="97298" grpId="0" autoUpdateAnimBg="0"/>
      <p:bldP spid="97301" grpId="0" autoUpdateAnimBg="0"/>
      <p:bldP spid="9730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3">
            <a:extLst>
              <a:ext uri="{FF2B5EF4-FFF2-40B4-BE49-F238E27FC236}">
                <a16:creationId xmlns:a16="http://schemas.microsoft.com/office/drawing/2014/main" id="{29EEF484-4314-4BFF-8F31-046984CAAD24}"/>
              </a:ext>
            </a:extLst>
          </p:cNvPr>
          <p:cNvSpPr txBox="1">
            <a:spLocks noChangeArrowheads="1"/>
          </p:cNvSpPr>
          <p:nvPr/>
        </p:nvSpPr>
        <p:spPr bwMode="auto">
          <a:xfrm>
            <a:off x="366713" y="1484313"/>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Blip>
                <a:blip r:embed="rId3"/>
              </a:buBlip>
            </a:pPr>
            <a:r>
              <a:rPr lang="zh-CN" altLang="en-US" sz="2800" b="1"/>
              <a:t>  方法二</a:t>
            </a:r>
          </a:p>
        </p:txBody>
      </p:sp>
      <p:sp>
        <p:nvSpPr>
          <p:cNvPr id="98308" name="Text Box 4">
            <a:extLst>
              <a:ext uri="{FF2B5EF4-FFF2-40B4-BE49-F238E27FC236}">
                <a16:creationId xmlns:a16="http://schemas.microsoft.com/office/drawing/2014/main" id="{AA52EEEF-AD42-40C6-86C6-7EDD60F9C2D5}"/>
              </a:ext>
            </a:extLst>
          </p:cNvPr>
          <p:cNvSpPr txBox="1">
            <a:spLocks noChangeArrowheads="1"/>
          </p:cNvSpPr>
          <p:nvPr/>
        </p:nvSpPr>
        <p:spPr bwMode="auto">
          <a:xfrm>
            <a:off x="304800" y="2328863"/>
            <a:ext cx="1181100" cy="523875"/>
          </a:xfrm>
          <a:prstGeom prst="rect">
            <a:avLst/>
          </a:prstGeom>
          <a:noFill/>
          <a:ln w="9525">
            <a:noFill/>
            <a:miter lim="800000"/>
            <a:headEnd/>
            <a:tailEnd/>
          </a:ln>
        </p:spPr>
        <p:txBody>
          <a:bodyPr>
            <a:spAutoFit/>
          </a:bodyPr>
          <a:lstStyle/>
          <a:p>
            <a:pPr>
              <a:spcBef>
                <a:spcPct val="50000"/>
              </a:spcBef>
              <a:defRPr/>
            </a:pPr>
            <a:r>
              <a:rPr lang="en-US" altLang="zh-CN" sz="2800" i="1" dirty="0" err="1">
                <a:latin typeface="Symbol" pitchFamily="18" charset="2"/>
              </a:rPr>
              <a:t>W</a:t>
            </a:r>
            <a:r>
              <a:rPr lang="en-US" altLang="zh-CN" sz="2800" baseline="-25000" dirty="0" err="1">
                <a:latin typeface="+mj-lt"/>
              </a:rPr>
              <a:t>p</a:t>
            </a:r>
            <a:r>
              <a:rPr lang="en-US" altLang="zh-CN" sz="2800" dirty="0" err="1"/>
              <a:t>,</a:t>
            </a:r>
            <a:r>
              <a:rPr lang="en-US" altLang="zh-CN" sz="2800" i="1" dirty="0" err="1">
                <a:latin typeface="Symbol" pitchFamily="18" charset="2"/>
              </a:rPr>
              <a:t>W</a:t>
            </a:r>
            <a:r>
              <a:rPr lang="en-US" altLang="zh-CN" sz="2800" baseline="-25000" dirty="0" err="1">
                <a:latin typeface="+mj-lt"/>
              </a:rPr>
              <a:t>s</a:t>
            </a:r>
            <a:endParaRPr lang="en-US" altLang="zh-CN" sz="2800" baseline="-25000" dirty="0">
              <a:latin typeface="+mj-lt"/>
            </a:endParaRPr>
          </a:p>
        </p:txBody>
      </p:sp>
      <p:sp>
        <p:nvSpPr>
          <p:cNvPr id="98309" name="Text Box 5">
            <a:extLst>
              <a:ext uri="{FF2B5EF4-FFF2-40B4-BE49-F238E27FC236}">
                <a16:creationId xmlns:a16="http://schemas.microsoft.com/office/drawing/2014/main" id="{896552F9-AD80-46FB-A3B4-CA502CA453B1}"/>
              </a:ext>
            </a:extLst>
          </p:cNvPr>
          <p:cNvSpPr txBox="1">
            <a:spLocks noChangeArrowheads="1"/>
          </p:cNvSpPr>
          <p:nvPr/>
        </p:nvSpPr>
        <p:spPr bwMode="auto">
          <a:xfrm>
            <a:off x="609600" y="4891088"/>
            <a:ext cx="879475" cy="523875"/>
          </a:xfrm>
          <a:prstGeom prst="rect">
            <a:avLst/>
          </a:prstGeom>
          <a:noFill/>
          <a:ln w="9525">
            <a:noFill/>
            <a:miter lim="800000"/>
            <a:headEnd/>
            <a:tailEnd/>
          </a:ln>
        </p:spPr>
        <p:txBody>
          <a:bodyPr>
            <a:spAutoFit/>
          </a:bodyPr>
          <a:lstStyle/>
          <a:p>
            <a:pPr>
              <a:spcBef>
                <a:spcPct val="50000"/>
              </a:spcBef>
              <a:defRPr/>
            </a:pPr>
            <a:r>
              <a:rPr lang="en-US" altLang="zh-CN" sz="2800" i="1" dirty="0">
                <a:latin typeface="+mj-lt"/>
              </a:rPr>
              <a:t>H</a:t>
            </a:r>
            <a:r>
              <a:rPr lang="en-US" altLang="zh-CN" sz="2800" dirty="0">
                <a:latin typeface="+mj-lt"/>
              </a:rPr>
              <a:t>(</a:t>
            </a:r>
            <a:r>
              <a:rPr lang="en-US" altLang="zh-CN" sz="2800" i="1" dirty="0">
                <a:latin typeface="+mj-lt"/>
              </a:rPr>
              <a:t>z</a:t>
            </a:r>
            <a:r>
              <a:rPr lang="en-US" altLang="zh-CN" sz="2800" dirty="0">
                <a:latin typeface="+mj-lt"/>
              </a:rPr>
              <a:t>)</a:t>
            </a:r>
          </a:p>
        </p:txBody>
      </p:sp>
      <p:sp>
        <p:nvSpPr>
          <p:cNvPr id="98310" name="Line 6">
            <a:extLst>
              <a:ext uri="{FF2B5EF4-FFF2-40B4-BE49-F238E27FC236}">
                <a16:creationId xmlns:a16="http://schemas.microsoft.com/office/drawing/2014/main" id="{C19D6086-2DB3-4077-BD6A-92E9125B1C17}"/>
              </a:ext>
            </a:extLst>
          </p:cNvPr>
          <p:cNvSpPr>
            <a:spLocks noChangeShapeType="1"/>
          </p:cNvSpPr>
          <p:nvPr/>
        </p:nvSpPr>
        <p:spPr bwMode="auto">
          <a:xfrm>
            <a:off x="1390650" y="2614613"/>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8311" name="Line 7">
            <a:extLst>
              <a:ext uri="{FF2B5EF4-FFF2-40B4-BE49-F238E27FC236}">
                <a16:creationId xmlns:a16="http://schemas.microsoft.com/office/drawing/2014/main" id="{590AD15C-CF49-44AE-B27B-3D7DD53B9F60}"/>
              </a:ext>
            </a:extLst>
          </p:cNvPr>
          <p:cNvSpPr>
            <a:spLocks noChangeShapeType="1"/>
          </p:cNvSpPr>
          <p:nvPr/>
        </p:nvSpPr>
        <p:spPr bwMode="auto">
          <a:xfrm>
            <a:off x="3962400" y="2614613"/>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8312" name="Text Box 8">
            <a:extLst>
              <a:ext uri="{FF2B5EF4-FFF2-40B4-BE49-F238E27FC236}">
                <a16:creationId xmlns:a16="http://schemas.microsoft.com/office/drawing/2014/main" id="{12184F0D-BD1A-4F5A-9562-2921D1F862C7}"/>
              </a:ext>
            </a:extLst>
          </p:cNvPr>
          <p:cNvSpPr txBox="1">
            <a:spLocks noChangeArrowheads="1"/>
          </p:cNvSpPr>
          <p:nvPr/>
        </p:nvSpPr>
        <p:spPr bwMode="auto">
          <a:xfrm>
            <a:off x="3962400" y="2005013"/>
            <a:ext cx="1219200" cy="461962"/>
          </a:xfrm>
          <a:prstGeom prst="rect">
            <a:avLst/>
          </a:prstGeom>
          <a:noFill/>
          <a:ln w="9525">
            <a:noFill/>
            <a:miter lim="800000"/>
            <a:headEnd/>
            <a:tailEnd/>
          </a:ln>
        </p:spPr>
        <p:txBody>
          <a:bodyPr>
            <a:spAutoFit/>
          </a:bodyPr>
          <a:lstStyle/>
          <a:p>
            <a:pPr algn="ctr">
              <a:spcBef>
                <a:spcPct val="50000"/>
              </a:spcBef>
              <a:defRPr/>
            </a:pPr>
            <a:r>
              <a:rPr lang="en-US" altLang="zh-CN" sz="2400" i="1" dirty="0">
                <a:latin typeface="Symbol" pitchFamily="18" charset="2"/>
              </a:rPr>
              <a:t>w </a:t>
            </a:r>
            <a:r>
              <a:rPr lang="en-US" altLang="zh-CN" sz="2400" dirty="0"/>
              <a:t>=</a:t>
            </a:r>
            <a:r>
              <a:rPr lang="en-US" altLang="zh-CN" sz="2400" i="1" dirty="0">
                <a:latin typeface="Symbol" pitchFamily="18" charset="2"/>
              </a:rPr>
              <a:t>W</a:t>
            </a:r>
            <a:r>
              <a:rPr lang="en-US" altLang="zh-CN" sz="2400" dirty="0"/>
              <a:t>/</a:t>
            </a:r>
            <a:r>
              <a:rPr lang="en-US" altLang="zh-CN" sz="2400" i="1" dirty="0">
                <a:latin typeface="+mj-lt"/>
              </a:rPr>
              <a:t>T</a:t>
            </a:r>
          </a:p>
        </p:txBody>
      </p:sp>
      <p:sp>
        <p:nvSpPr>
          <p:cNvPr id="98313" name="Rectangle 9">
            <a:extLst>
              <a:ext uri="{FF2B5EF4-FFF2-40B4-BE49-F238E27FC236}">
                <a16:creationId xmlns:a16="http://schemas.microsoft.com/office/drawing/2014/main" id="{51B4164C-08A3-4BB9-9EC4-B3D0A4682176}"/>
              </a:ext>
            </a:extLst>
          </p:cNvPr>
          <p:cNvSpPr>
            <a:spLocks noChangeArrowheads="1"/>
          </p:cNvSpPr>
          <p:nvPr/>
        </p:nvSpPr>
        <p:spPr bwMode="auto">
          <a:xfrm>
            <a:off x="4724400" y="4648200"/>
            <a:ext cx="274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333399"/>
                </a:solidFill>
              </a:rPr>
              <a:t>脉冲响应不变法</a:t>
            </a:r>
          </a:p>
        </p:txBody>
      </p:sp>
      <p:sp>
        <p:nvSpPr>
          <p:cNvPr id="98314" name="Text Box 10">
            <a:extLst>
              <a:ext uri="{FF2B5EF4-FFF2-40B4-BE49-F238E27FC236}">
                <a16:creationId xmlns:a16="http://schemas.microsoft.com/office/drawing/2014/main" id="{F7F329D8-11ED-4F0E-BCE3-7275C27A8F29}"/>
              </a:ext>
            </a:extLst>
          </p:cNvPr>
          <p:cNvSpPr txBox="1">
            <a:spLocks noChangeArrowheads="1"/>
          </p:cNvSpPr>
          <p:nvPr/>
        </p:nvSpPr>
        <p:spPr bwMode="auto">
          <a:xfrm>
            <a:off x="4419600" y="5257800"/>
            <a:ext cx="327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333399"/>
                </a:solidFill>
              </a:rPr>
              <a:t>双线性变换法</a:t>
            </a:r>
            <a:endParaRPr lang="zh-CN" altLang="en-US" sz="2400" b="1"/>
          </a:p>
        </p:txBody>
      </p:sp>
      <p:sp>
        <p:nvSpPr>
          <p:cNvPr id="98315" name="Line 11">
            <a:extLst>
              <a:ext uri="{FF2B5EF4-FFF2-40B4-BE49-F238E27FC236}">
                <a16:creationId xmlns:a16="http://schemas.microsoft.com/office/drawing/2014/main" id="{7758BE12-B5ED-45D7-8DEB-BAA0D5D8EB59}"/>
              </a:ext>
            </a:extLst>
          </p:cNvPr>
          <p:cNvSpPr>
            <a:spLocks noChangeShapeType="1"/>
          </p:cNvSpPr>
          <p:nvPr/>
        </p:nvSpPr>
        <p:spPr bwMode="auto">
          <a:xfrm>
            <a:off x="6534150" y="2614613"/>
            <a:ext cx="1371600" cy="0"/>
          </a:xfrm>
          <a:prstGeom prst="line">
            <a:avLst/>
          </a:prstGeom>
          <a:noFill/>
          <a:ln w="25400">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98316" name="Text Box 12">
            <a:extLst>
              <a:ext uri="{FF2B5EF4-FFF2-40B4-BE49-F238E27FC236}">
                <a16:creationId xmlns:a16="http://schemas.microsoft.com/office/drawing/2014/main" id="{3D85AF8E-A1ED-461E-B7F5-29C6B07989D5}"/>
              </a:ext>
            </a:extLst>
          </p:cNvPr>
          <p:cNvSpPr txBox="1">
            <a:spLocks noChangeArrowheads="1"/>
          </p:cNvSpPr>
          <p:nvPr/>
        </p:nvSpPr>
        <p:spPr bwMode="auto">
          <a:xfrm>
            <a:off x="1447800" y="2081213"/>
            <a:ext cx="129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6600"/>
                </a:solidFill>
              </a:rPr>
              <a:t>数字频</a:t>
            </a:r>
          </a:p>
          <a:p>
            <a:pPr algn="ctr" eaLnBrk="1" hangingPunct="1">
              <a:spcBef>
                <a:spcPct val="50000"/>
              </a:spcBef>
            </a:pPr>
            <a:r>
              <a:rPr lang="zh-CN" altLang="en-US" sz="2400" b="1">
                <a:solidFill>
                  <a:srgbClr val="006600"/>
                </a:solidFill>
              </a:rPr>
              <a:t>率变换</a:t>
            </a:r>
          </a:p>
        </p:txBody>
      </p:sp>
      <p:sp>
        <p:nvSpPr>
          <p:cNvPr id="98317" name="Text Box 13">
            <a:extLst>
              <a:ext uri="{FF2B5EF4-FFF2-40B4-BE49-F238E27FC236}">
                <a16:creationId xmlns:a16="http://schemas.microsoft.com/office/drawing/2014/main" id="{2889E52C-0264-4E3E-985A-3ADF50F6E8BC}"/>
              </a:ext>
            </a:extLst>
          </p:cNvPr>
          <p:cNvSpPr txBox="1">
            <a:spLocks noChangeArrowheads="1"/>
          </p:cNvSpPr>
          <p:nvPr/>
        </p:nvSpPr>
        <p:spPr bwMode="auto">
          <a:xfrm>
            <a:off x="6229350" y="2081213"/>
            <a:ext cx="1809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b="1">
                <a:solidFill>
                  <a:srgbClr val="000066"/>
                </a:solidFill>
              </a:rPr>
              <a:t>设计原型</a:t>
            </a:r>
          </a:p>
          <a:p>
            <a:pPr algn="ctr" eaLnBrk="1" hangingPunct="1">
              <a:spcBef>
                <a:spcPct val="50000"/>
              </a:spcBef>
            </a:pPr>
            <a:r>
              <a:rPr lang="zh-CN" altLang="en-US" sz="2400" b="1">
                <a:solidFill>
                  <a:srgbClr val="000066"/>
                </a:solidFill>
              </a:rPr>
              <a:t>低通滤波器</a:t>
            </a:r>
          </a:p>
        </p:txBody>
      </p:sp>
      <p:graphicFrame>
        <p:nvGraphicFramePr>
          <p:cNvPr id="98318" name="Object 14">
            <a:extLst>
              <a:ext uri="{FF2B5EF4-FFF2-40B4-BE49-F238E27FC236}">
                <a16:creationId xmlns:a16="http://schemas.microsoft.com/office/drawing/2014/main" id="{28383787-7C6A-4CF4-9743-8FC1C6A4FAF7}"/>
              </a:ext>
            </a:extLst>
          </p:cNvPr>
          <p:cNvGraphicFramePr>
            <a:graphicFrameLocks noChangeAspect="1"/>
          </p:cNvGraphicFramePr>
          <p:nvPr/>
        </p:nvGraphicFramePr>
        <p:xfrm>
          <a:off x="5384800" y="2366963"/>
          <a:ext cx="979488" cy="569912"/>
        </p:xfrm>
        <a:graphic>
          <a:graphicData uri="http://schemas.openxmlformats.org/presentationml/2006/ole">
            <mc:AlternateContent xmlns:mc="http://schemas.openxmlformats.org/markup-compatibility/2006">
              <mc:Choice xmlns:v="urn:schemas-microsoft-com:vml" Requires="v">
                <p:oleObj spid="_x0000_s57038" r:id="rId4" imgW="9448800" imgH="5486400" progId="Equation.3">
                  <p:embed/>
                </p:oleObj>
              </mc:Choice>
              <mc:Fallback>
                <p:oleObj r:id="rId4" imgW="9448800" imgH="5486400" progId="Equation.3">
                  <p:embed/>
                  <p:pic>
                    <p:nvPicPr>
                      <p:cNvPr id="0" name="Picture 3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800" y="2366963"/>
                        <a:ext cx="979488"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19" name="Object 15">
            <a:extLst>
              <a:ext uri="{FF2B5EF4-FFF2-40B4-BE49-F238E27FC236}">
                <a16:creationId xmlns:a16="http://schemas.microsoft.com/office/drawing/2014/main" id="{8F5EF34E-A353-4EAE-A0B4-C645064A4A87}"/>
              </a:ext>
            </a:extLst>
          </p:cNvPr>
          <p:cNvGraphicFramePr>
            <a:graphicFrameLocks noChangeAspect="1"/>
          </p:cNvGraphicFramePr>
          <p:nvPr/>
        </p:nvGraphicFramePr>
        <p:xfrm>
          <a:off x="7969250" y="2386013"/>
          <a:ext cx="1003300" cy="487362"/>
        </p:xfrm>
        <a:graphic>
          <a:graphicData uri="http://schemas.openxmlformats.org/presentationml/2006/ole">
            <mc:AlternateContent xmlns:mc="http://schemas.openxmlformats.org/markup-compatibility/2006">
              <mc:Choice xmlns:v="urn:schemas-microsoft-com:vml" Requires="v">
                <p:oleObj spid="_x0000_s57039" r:id="rId6" imgW="10058400" imgH="4876800" progId="Equation.3">
                  <p:embed/>
                </p:oleObj>
              </mc:Choice>
              <mc:Fallback>
                <p:oleObj r:id="rId6" imgW="10058400" imgH="4876800" progId="Equation.3">
                  <p:embed/>
                  <p:pic>
                    <p:nvPicPr>
                      <p:cNvPr id="0" name="Picture 3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9250" y="2386013"/>
                        <a:ext cx="1003300"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0" name="Line 16">
            <a:extLst>
              <a:ext uri="{FF2B5EF4-FFF2-40B4-BE49-F238E27FC236}">
                <a16:creationId xmlns:a16="http://schemas.microsoft.com/office/drawing/2014/main" id="{CCE51931-8DD0-4F99-9773-1EA4F21F0A7C}"/>
              </a:ext>
            </a:extLst>
          </p:cNvPr>
          <p:cNvSpPr>
            <a:spLocks noChangeShapeType="1"/>
          </p:cNvSpPr>
          <p:nvPr/>
        </p:nvSpPr>
        <p:spPr bwMode="auto">
          <a:xfrm>
            <a:off x="8382000" y="2924175"/>
            <a:ext cx="0" cy="220980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8321" name="Line 17">
            <a:extLst>
              <a:ext uri="{FF2B5EF4-FFF2-40B4-BE49-F238E27FC236}">
                <a16:creationId xmlns:a16="http://schemas.microsoft.com/office/drawing/2014/main" id="{F8E94B04-61BA-4DBC-8BD6-340DBE87C21D}"/>
              </a:ext>
            </a:extLst>
          </p:cNvPr>
          <p:cNvSpPr>
            <a:spLocks noChangeShapeType="1"/>
          </p:cNvSpPr>
          <p:nvPr/>
        </p:nvSpPr>
        <p:spPr bwMode="auto">
          <a:xfrm flipH="1">
            <a:off x="4114800" y="5181600"/>
            <a:ext cx="42672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8322" name="Object 18">
            <a:extLst>
              <a:ext uri="{FF2B5EF4-FFF2-40B4-BE49-F238E27FC236}">
                <a16:creationId xmlns:a16="http://schemas.microsoft.com/office/drawing/2014/main" id="{A50DEDF0-4C65-47DF-BC4E-7534390BE1C8}"/>
              </a:ext>
            </a:extLst>
          </p:cNvPr>
          <p:cNvGraphicFramePr>
            <a:graphicFrameLocks noChangeAspect="1"/>
          </p:cNvGraphicFramePr>
          <p:nvPr/>
        </p:nvGraphicFramePr>
        <p:xfrm>
          <a:off x="3784600" y="2665413"/>
          <a:ext cx="1681163" cy="788987"/>
        </p:xfrm>
        <a:graphic>
          <a:graphicData uri="http://schemas.openxmlformats.org/presentationml/2006/ole">
            <mc:AlternateContent xmlns:mc="http://schemas.openxmlformats.org/markup-compatibility/2006">
              <mc:Choice xmlns:v="urn:schemas-microsoft-com:vml" Requires="v">
                <p:oleObj spid="_x0000_s57040" r:id="rId8" imgW="20116800" imgH="9448800" progId="Equation.3">
                  <p:embed/>
                </p:oleObj>
              </mc:Choice>
              <mc:Fallback>
                <p:oleObj r:id="rId8" imgW="20116800" imgH="9448800" progId="Equation.3">
                  <p:embed/>
                  <p:pic>
                    <p:nvPicPr>
                      <p:cNvPr id="0" name="Picture 3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4600" y="2665413"/>
                        <a:ext cx="1681163"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23" name="Object 19">
            <a:extLst>
              <a:ext uri="{FF2B5EF4-FFF2-40B4-BE49-F238E27FC236}">
                <a16:creationId xmlns:a16="http://schemas.microsoft.com/office/drawing/2014/main" id="{E79AE4B5-7675-4323-B303-5779E98F17ED}"/>
              </a:ext>
            </a:extLst>
          </p:cNvPr>
          <p:cNvGraphicFramePr>
            <a:graphicFrameLocks noChangeAspect="1"/>
          </p:cNvGraphicFramePr>
          <p:nvPr/>
        </p:nvGraphicFramePr>
        <p:xfrm>
          <a:off x="4548188" y="3810000"/>
          <a:ext cx="2798762" cy="865188"/>
        </p:xfrm>
        <a:graphic>
          <a:graphicData uri="http://schemas.openxmlformats.org/presentationml/2006/ole">
            <mc:AlternateContent xmlns:mc="http://schemas.openxmlformats.org/markup-compatibility/2006">
              <mc:Choice xmlns:v="urn:schemas-microsoft-com:vml" Requires="v">
                <p:oleObj spid="_x0000_s57041" r:id="rId10" imgW="33223200" imgH="10363200" progId="Equation.3">
                  <p:embed/>
                </p:oleObj>
              </mc:Choice>
              <mc:Fallback>
                <p:oleObj r:id="rId10" imgW="33223200" imgH="10363200" progId="Equation.3">
                  <p:embed/>
                  <p:pic>
                    <p:nvPicPr>
                      <p:cNvPr id="0" name="Picture 3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8188" y="3810000"/>
                        <a:ext cx="2798762"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24" name="Object 20">
            <a:extLst>
              <a:ext uri="{FF2B5EF4-FFF2-40B4-BE49-F238E27FC236}">
                <a16:creationId xmlns:a16="http://schemas.microsoft.com/office/drawing/2014/main" id="{65F6015C-FD38-415D-8235-6716220DFA3D}"/>
              </a:ext>
            </a:extLst>
          </p:cNvPr>
          <p:cNvGraphicFramePr>
            <a:graphicFrameLocks noChangeAspect="1"/>
          </p:cNvGraphicFramePr>
          <p:nvPr/>
        </p:nvGraphicFramePr>
        <p:xfrm>
          <a:off x="5205413" y="5661025"/>
          <a:ext cx="1598612" cy="836613"/>
        </p:xfrm>
        <a:graphic>
          <a:graphicData uri="http://schemas.openxmlformats.org/presentationml/2006/ole">
            <mc:AlternateContent xmlns:mc="http://schemas.openxmlformats.org/markup-compatibility/2006">
              <mc:Choice xmlns:v="urn:schemas-microsoft-com:vml" Requires="v">
                <p:oleObj spid="_x0000_s57042" r:id="rId12" imgW="19202400" imgH="10058400" progId="Equation.3">
                  <p:embed/>
                </p:oleObj>
              </mc:Choice>
              <mc:Fallback>
                <p:oleObj r:id="rId12" imgW="19202400" imgH="10058400" progId="Equation.3">
                  <p:embed/>
                  <p:pic>
                    <p:nvPicPr>
                      <p:cNvPr id="0" name="Picture 3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5413" y="5661025"/>
                        <a:ext cx="1598612" cy="836613"/>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25" name="Object 21">
            <a:extLst>
              <a:ext uri="{FF2B5EF4-FFF2-40B4-BE49-F238E27FC236}">
                <a16:creationId xmlns:a16="http://schemas.microsoft.com/office/drawing/2014/main" id="{7061D0B0-3FFC-4BD5-BB87-FE3B9A1454D4}"/>
              </a:ext>
            </a:extLst>
          </p:cNvPr>
          <p:cNvGraphicFramePr>
            <a:graphicFrameLocks noChangeAspect="1"/>
          </p:cNvGraphicFramePr>
          <p:nvPr/>
        </p:nvGraphicFramePr>
        <p:xfrm>
          <a:off x="2819400" y="2386013"/>
          <a:ext cx="1104900" cy="601662"/>
        </p:xfrm>
        <a:graphic>
          <a:graphicData uri="http://schemas.openxmlformats.org/presentationml/2006/ole">
            <mc:AlternateContent xmlns:mc="http://schemas.openxmlformats.org/markup-compatibility/2006">
              <mc:Choice xmlns:v="urn:schemas-microsoft-com:vml" Requires="v">
                <p:oleObj spid="_x0000_s57043" r:id="rId14" imgW="10668000" imgH="5791200" progId="Equation.3">
                  <p:embed/>
                </p:oleObj>
              </mc:Choice>
              <mc:Fallback>
                <p:oleObj r:id="rId14" imgW="10668000" imgH="5791200" progId="Equation.3">
                  <p:embed/>
                  <p:pic>
                    <p:nvPicPr>
                      <p:cNvPr id="0" name="Picture 3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9400" y="2386013"/>
                        <a:ext cx="1104900"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26" name="Object 22">
            <a:extLst>
              <a:ext uri="{FF2B5EF4-FFF2-40B4-BE49-F238E27FC236}">
                <a16:creationId xmlns:a16="http://schemas.microsoft.com/office/drawing/2014/main" id="{364365BC-5A03-4860-A464-F169E6055D06}"/>
              </a:ext>
            </a:extLst>
          </p:cNvPr>
          <p:cNvGraphicFramePr>
            <a:graphicFrameLocks noChangeAspect="1"/>
          </p:cNvGraphicFramePr>
          <p:nvPr/>
        </p:nvGraphicFramePr>
        <p:xfrm>
          <a:off x="3124200" y="4953000"/>
          <a:ext cx="1003300" cy="487363"/>
        </p:xfrm>
        <a:graphic>
          <a:graphicData uri="http://schemas.openxmlformats.org/presentationml/2006/ole">
            <mc:AlternateContent xmlns:mc="http://schemas.openxmlformats.org/markup-compatibility/2006">
              <mc:Choice xmlns:v="urn:schemas-microsoft-com:vml" Requires="v">
                <p:oleObj spid="_x0000_s57044" r:id="rId16" imgW="10058400" imgH="4876800" progId="Equation.3">
                  <p:embed/>
                </p:oleObj>
              </mc:Choice>
              <mc:Fallback>
                <p:oleObj r:id="rId16" imgW="10058400" imgH="4876800" progId="Equation.3">
                  <p:embed/>
                  <p:pic>
                    <p:nvPicPr>
                      <p:cNvPr id="0" name="Picture 3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4200" y="4953000"/>
                        <a:ext cx="1003300"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7" name="Line 23">
            <a:extLst>
              <a:ext uri="{FF2B5EF4-FFF2-40B4-BE49-F238E27FC236}">
                <a16:creationId xmlns:a16="http://schemas.microsoft.com/office/drawing/2014/main" id="{059A7565-D92F-4E33-B988-68ECBB39520A}"/>
              </a:ext>
            </a:extLst>
          </p:cNvPr>
          <p:cNvSpPr>
            <a:spLocks noChangeShapeType="1"/>
          </p:cNvSpPr>
          <p:nvPr/>
        </p:nvSpPr>
        <p:spPr bwMode="auto">
          <a:xfrm flipH="1">
            <a:off x="1524000" y="5181600"/>
            <a:ext cx="1524000" cy="0"/>
          </a:xfrm>
          <a:prstGeom prst="line">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8328" name="Text Box 24">
            <a:extLst>
              <a:ext uri="{FF2B5EF4-FFF2-40B4-BE49-F238E27FC236}">
                <a16:creationId xmlns:a16="http://schemas.microsoft.com/office/drawing/2014/main" id="{A0C5228C-3F4C-4346-9C53-4E524336CE8C}"/>
              </a:ext>
            </a:extLst>
          </p:cNvPr>
          <p:cNvSpPr txBox="1">
            <a:spLocks noChangeArrowheads="1"/>
          </p:cNvSpPr>
          <p:nvPr/>
        </p:nvSpPr>
        <p:spPr bwMode="auto">
          <a:xfrm>
            <a:off x="1752600" y="4648200"/>
            <a:ext cx="1295400" cy="1016000"/>
          </a:xfrm>
          <a:prstGeom prst="rect">
            <a:avLst/>
          </a:prstGeom>
          <a:noFill/>
          <a:ln w="9525">
            <a:noFill/>
            <a:miter lim="800000"/>
            <a:headEnd/>
            <a:tailEnd/>
          </a:ln>
        </p:spPr>
        <p:txBody>
          <a:bodyPr>
            <a:spAutoFit/>
          </a:bodyPr>
          <a:lstStyle/>
          <a:p>
            <a:pPr algn="ctr">
              <a:spcBef>
                <a:spcPct val="50000"/>
              </a:spcBef>
              <a:defRPr/>
            </a:pPr>
            <a:r>
              <a:rPr lang="en-US" altLang="zh-CN" sz="2400" b="1" i="1" dirty="0">
                <a:solidFill>
                  <a:srgbClr val="006600"/>
                </a:solidFill>
                <a:latin typeface="+mj-lt"/>
              </a:rPr>
              <a:t>z</a:t>
            </a:r>
            <a:r>
              <a:rPr lang="zh-CN" altLang="en-US" sz="2400" b="1" dirty="0">
                <a:solidFill>
                  <a:srgbClr val="006600"/>
                </a:solidFill>
                <a:latin typeface="+mj-lt"/>
              </a:rPr>
              <a:t>域</a:t>
            </a:r>
          </a:p>
          <a:p>
            <a:pPr algn="ctr">
              <a:spcBef>
                <a:spcPct val="50000"/>
              </a:spcBef>
              <a:defRPr/>
            </a:pPr>
            <a:r>
              <a:rPr lang="zh-CN" altLang="en-US" sz="2400" b="1" dirty="0">
                <a:solidFill>
                  <a:srgbClr val="006600"/>
                </a:solidFill>
                <a:latin typeface="+mj-lt"/>
              </a:rPr>
              <a:t>变换</a:t>
            </a:r>
          </a:p>
        </p:txBody>
      </p:sp>
      <p:sp>
        <p:nvSpPr>
          <p:cNvPr id="25" name="标题 24">
            <a:extLst>
              <a:ext uri="{FF2B5EF4-FFF2-40B4-BE49-F238E27FC236}">
                <a16:creationId xmlns:a16="http://schemas.microsoft.com/office/drawing/2014/main" id="{26C361C1-0907-4A9D-9D3E-6D4F889B9BEA}"/>
              </a:ext>
            </a:extLst>
          </p:cNvPr>
          <p:cNvSpPr txBox="1">
            <a:spLocks/>
          </p:cNvSpPr>
          <p:nvPr/>
        </p:nvSpPr>
        <p:spPr>
          <a:xfrm>
            <a:off x="457200" y="457200"/>
            <a:ext cx="8229600" cy="1371600"/>
          </a:xfrm>
          <a:prstGeom prst="rect">
            <a:avLst/>
          </a:prstGeom>
        </p:spPr>
        <p:txBody>
          <a:bodyPr/>
          <a:lstStyle/>
          <a:p>
            <a:pPr eaLnBrk="0" hangingPunct="0">
              <a:defRPr/>
            </a:pPr>
            <a:r>
              <a:rPr lang="zh-CN" altLang="en-US" sz="3600" b="1" kern="0" dirty="0">
                <a:solidFill>
                  <a:schemeClr val="accent1">
                    <a:lumMod val="50000"/>
                  </a:schemeClr>
                </a:solidFill>
                <a:latin typeface="宋体" pitchFamily="2" charset="-122"/>
                <a:ea typeface="+mj-ea"/>
                <a:cs typeface="+mj-cs"/>
              </a:rPr>
              <a:t>非低通</a:t>
            </a:r>
            <a:r>
              <a:rPr lang="en-US" altLang="zh-CN" sz="3600" b="1" kern="0" dirty="0">
                <a:solidFill>
                  <a:schemeClr val="accent1">
                    <a:lumMod val="50000"/>
                  </a:schemeClr>
                </a:solidFill>
                <a:latin typeface="+mj-lt"/>
                <a:ea typeface="+mj-ea"/>
                <a:cs typeface="+mj-cs"/>
              </a:rPr>
              <a:t>IIR</a:t>
            </a:r>
            <a:r>
              <a:rPr lang="zh-CN" altLang="en-US" sz="3600" b="1" kern="0" dirty="0">
                <a:solidFill>
                  <a:schemeClr val="accent1">
                    <a:lumMod val="50000"/>
                  </a:schemeClr>
                </a:solidFill>
                <a:latin typeface="宋体" pitchFamily="2" charset="-122"/>
                <a:ea typeface="+mj-ea"/>
                <a:cs typeface="+mj-cs"/>
              </a:rPr>
              <a:t>数字滤波器的设计</a:t>
            </a:r>
            <a:endParaRPr lang="zh-CN" altLang="en-US" sz="3600" b="1" kern="0" dirty="0">
              <a:solidFill>
                <a:schemeClr val="accent1">
                  <a:lumMod val="50000"/>
                </a:schemeClr>
              </a:solidFill>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slide(fromBottom)">
                                      <p:cBhvr>
                                        <p:cTn id="7" dur="500"/>
                                        <p:tgtEl>
                                          <p:spTgt spid="98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8308"/>
                                        </p:tgtEl>
                                        <p:attrNameLst>
                                          <p:attrName>style.visibility</p:attrName>
                                        </p:attrNameLst>
                                      </p:cBhvr>
                                      <p:to>
                                        <p:strVal val="visible"/>
                                      </p:to>
                                    </p:set>
                                    <p:animEffect transition="in" filter="blinds(horizontal)">
                                      <p:cBhvr>
                                        <p:cTn id="12" dur="500"/>
                                        <p:tgtEl>
                                          <p:spTgt spid="98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8310"/>
                                        </p:tgtEl>
                                        <p:attrNameLst>
                                          <p:attrName>style.visibility</p:attrName>
                                        </p:attrNameLst>
                                      </p:cBhvr>
                                      <p:to>
                                        <p:strVal val="visible"/>
                                      </p:to>
                                    </p:set>
                                    <p:animEffect transition="in" filter="blinds(horizontal)">
                                      <p:cBhvr>
                                        <p:cTn id="17" dur="500"/>
                                        <p:tgtEl>
                                          <p:spTgt spid="98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98316"/>
                                        </p:tgtEl>
                                        <p:attrNameLst>
                                          <p:attrName>style.visibility</p:attrName>
                                        </p:attrNameLst>
                                      </p:cBhvr>
                                      <p:to>
                                        <p:strVal val="visible"/>
                                      </p:to>
                                    </p:set>
                                    <p:animEffect transition="in" filter="blinds(vertical)">
                                      <p:cBhvr>
                                        <p:cTn id="22" dur="500"/>
                                        <p:tgtEl>
                                          <p:spTgt spid="983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98325"/>
                                        </p:tgtEl>
                                        <p:attrNameLst>
                                          <p:attrName>style.visibility</p:attrName>
                                        </p:attrNameLst>
                                      </p:cBhvr>
                                      <p:to>
                                        <p:strVal val="visible"/>
                                      </p:to>
                                    </p:set>
                                    <p:animEffect transition="in" filter="blinds(vertical)">
                                      <p:cBhvr>
                                        <p:cTn id="27" dur="500"/>
                                        <p:tgtEl>
                                          <p:spTgt spid="983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98311"/>
                                        </p:tgtEl>
                                        <p:attrNameLst>
                                          <p:attrName>style.visibility</p:attrName>
                                        </p:attrNameLst>
                                      </p:cBhvr>
                                      <p:to>
                                        <p:strVal val="visible"/>
                                      </p:to>
                                    </p:set>
                                    <p:animEffect transition="in" filter="blinds(horizontal)">
                                      <p:cBhvr>
                                        <p:cTn id="32" dur="500"/>
                                        <p:tgtEl>
                                          <p:spTgt spid="983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98318"/>
                                        </p:tgtEl>
                                        <p:attrNameLst>
                                          <p:attrName>style.visibility</p:attrName>
                                        </p:attrNameLst>
                                      </p:cBhvr>
                                      <p:to>
                                        <p:strVal val="visible"/>
                                      </p:to>
                                    </p:set>
                                    <p:animEffect transition="in" filter="blinds(vertical)">
                                      <p:cBhvr>
                                        <p:cTn id="37" dur="500"/>
                                        <p:tgtEl>
                                          <p:spTgt spid="983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8312"/>
                                        </p:tgtEl>
                                        <p:attrNameLst>
                                          <p:attrName>style.visibility</p:attrName>
                                        </p:attrNameLst>
                                      </p:cBhvr>
                                      <p:to>
                                        <p:strVal val="visible"/>
                                      </p:to>
                                    </p:set>
                                    <p:animEffect transition="in" filter="blinds(horizontal)">
                                      <p:cBhvr>
                                        <p:cTn id="42" dur="500"/>
                                        <p:tgtEl>
                                          <p:spTgt spid="983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98322"/>
                                        </p:tgtEl>
                                        <p:attrNameLst>
                                          <p:attrName>style.visibility</p:attrName>
                                        </p:attrNameLst>
                                      </p:cBhvr>
                                      <p:to>
                                        <p:strVal val="visible"/>
                                      </p:to>
                                    </p:set>
                                    <p:animEffect transition="in" filter="blinds(horizontal)">
                                      <p:cBhvr>
                                        <p:cTn id="47" dur="500"/>
                                        <p:tgtEl>
                                          <p:spTgt spid="983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8" fill="hold" nodeType="clickEffect">
                                  <p:stCondLst>
                                    <p:cond delay="0"/>
                                  </p:stCondLst>
                                  <p:childTnLst>
                                    <p:set>
                                      <p:cBhvr>
                                        <p:cTn id="51" dur="1" fill="hold">
                                          <p:stCondLst>
                                            <p:cond delay="0"/>
                                          </p:stCondLst>
                                        </p:cTn>
                                        <p:tgtEl>
                                          <p:spTgt spid="98315"/>
                                        </p:tgtEl>
                                        <p:attrNameLst>
                                          <p:attrName>style.visibility</p:attrName>
                                        </p:attrNameLst>
                                      </p:cBhvr>
                                      <p:to>
                                        <p:strVal val="visible"/>
                                      </p:to>
                                    </p:set>
                                    <p:anim calcmode="lin" valueType="num">
                                      <p:cBhvr>
                                        <p:cTn id="52" dur="500" fill="hold"/>
                                        <p:tgtEl>
                                          <p:spTgt spid="98315"/>
                                        </p:tgtEl>
                                        <p:attrNameLst>
                                          <p:attrName>ppt_x</p:attrName>
                                        </p:attrNameLst>
                                      </p:cBhvr>
                                      <p:tavLst>
                                        <p:tav tm="0">
                                          <p:val>
                                            <p:strVal val="#ppt_x-#ppt_w/2"/>
                                          </p:val>
                                        </p:tav>
                                        <p:tav tm="100000">
                                          <p:val>
                                            <p:strVal val="#ppt_x"/>
                                          </p:val>
                                        </p:tav>
                                      </p:tavLst>
                                    </p:anim>
                                    <p:anim calcmode="lin" valueType="num">
                                      <p:cBhvr>
                                        <p:cTn id="53" dur="500" fill="hold"/>
                                        <p:tgtEl>
                                          <p:spTgt spid="98315"/>
                                        </p:tgtEl>
                                        <p:attrNameLst>
                                          <p:attrName>ppt_y</p:attrName>
                                        </p:attrNameLst>
                                      </p:cBhvr>
                                      <p:tavLst>
                                        <p:tav tm="0">
                                          <p:val>
                                            <p:strVal val="#ppt_y"/>
                                          </p:val>
                                        </p:tav>
                                        <p:tav tm="100000">
                                          <p:val>
                                            <p:strVal val="#ppt_y"/>
                                          </p:val>
                                        </p:tav>
                                      </p:tavLst>
                                    </p:anim>
                                    <p:anim calcmode="lin" valueType="num">
                                      <p:cBhvr>
                                        <p:cTn id="54" dur="500" fill="hold"/>
                                        <p:tgtEl>
                                          <p:spTgt spid="98315"/>
                                        </p:tgtEl>
                                        <p:attrNameLst>
                                          <p:attrName>ppt_w</p:attrName>
                                        </p:attrNameLst>
                                      </p:cBhvr>
                                      <p:tavLst>
                                        <p:tav tm="0">
                                          <p:val>
                                            <p:fltVal val="0"/>
                                          </p:val>
                                        </p:tav>
                                        <p:tav tm="100000">
                                          <p:val>
                                            <p:strVal val="#ppt_w"/>
                                          </p:val>
                                        </p:tav>
                                      </p:tavLst>
                                    </p:anim>
                                    <p:anim calcmode="lin" valueType="num">
                                      <p:cBhvr>
                                        <p:cTn id="55" dur="500" fill="hold"/>
                                        <p:tgtEl>
                                          <p:spTgt spid="9831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5" fill="hold" grpId="0" nodeType="clickEffect">
                                  <p:stCondLst>
                                    <p:cond delay="0"/>
                                  </p:stCondLst>
                                  <p:childTnLst>
                                    <p:set>
                                      <p:cBhvr>
                                        <p:cTn id="59" dur="1" fill="hold">
                                          <p:stCondLst>
                                            <p:cond delay="0"/>
                                          </p:stCondLst>
                                        </p:cTn>
                                        <p:tgtEl>
                                          <p:spTgt spid="98317"/>
                                        </p:tgtEl>
                                        <p:attrNameLst>
                                          <p:attrName>style.visibility</p:attrName>
                                        </p:attrNameLst>
                                      </p:cBhvr>
                                      <p:to>
                                        <p:strVal val="visible"/>
                                      </p:to>
                                    </p:set>
                                    <p:animEffect transition="in" filter="blinds(vertical)">
                                      <p:cBhvr>
                                        <p:cTn id="60" dur="500"/>
                                        <p:tgtEl>
                                          <p:spTgt spid="983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5" fill="hold" nodeType="clickEffect">
                                  <p:stCondLst>
                                    <p:cond delay="0"/>
                                  </p:stCondLst>
                                  <p:childTnLst>
                                    <p:set>
                                      <p:cBhvr>
                                        <p:cTn id="64" dur="1" fill="hold">
                                          <p:stCondLst>
                                            <p:cond delay="0"/>
                                          </p:stCondLst>
                                        </p:cTn>
                                        <p:tgtEl>
                                          <p:spTgt spid="98319"/>
                                        </p:tgtEl>
                                        <p:attrNameLst>
                                          <p:attrName>style.visibility</p:attrName>
                                        </p:attrNameLst>
                                      </p:cBhvr>
                                      <p:to>
                                        <p:strVal val="visible"/>
                                      </p:to>
                                    </p:set>
                                    <p:animEffect transition="in" filter="blinds(vertical)">
                                      <p:cBhvr>
                                        <p:cTn id="65" dur="500"/>
                                        <p:tgtEl>
                                          <p:spTgt spid="9831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98320"/>
                                        </p:tgtEl>
                                        <p:attrNameLst>
                                          <p:attrName>style.visibility</p:attrName>
                                        </p:attrNameLst>
                                      </p:cBhvr>
                                      <p:to>
                                        <p:strVal val="visible"/>
                                      </p:to>
                                    </p:set>
                                    <p:animEffect transition="in" filter="blinds(horizontal)">
                                      <p:cBhvr>
                                        <p:cTn id="70" dur="500"/>
                                        <p:tgtEl>
                                          <p:spTgt spid="9832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nodeType="clickEffect">
                                  <p:stCondLst>
                                    <p:cond delay="0"/>
                                  </p:stCondLst>
                                  <p:childTnLst>
                                    <p:set>
                                      <p:cBhvr>
                                        <p:cTn id="74" dur="1" fill="hold">
                                          <p:stCondLst>
                                            <p:cond delay="0"/>
                                          </p:stCondLst>
                                        </p:cTn>
                                        <p:tgtEl>
                                          <p:spTgt spid="98321"/>
                                        </p:tgtEl>
                                        <p:attrNameLst>
                                          <p:attrName>style.visibility</p:attrName>
                                        </p:attrNameLst>
                                      </p:cBhvr>
                                      <p:to>
                                        <p:strVal val="visible"/>
                                      </p:to>
                                    </p:set>
                                    <p:animEffect transition="in" filter="blinds(horizontal)">
                                      <p:cBhvr>
                                        <p:cTn id="75" dur="500"/>
                                        <p:tgtEl>
                                          <p:spTgt spid="9832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5" fill="hold" nodeType="clickEffect">
                                  <p:stCondLst>
                                    <p:cond delay="0"/>
                                  </p:stCondLst>
                                  <p:childTnLst>
                                    <p:set>
                                      <p:cBhvr>
                                        <p:cTn id="79" dur="1" fill="hold">
                                          <p:stCondLst>
                                            <p:cond delay="0"/>
                                          </p:stCondLst>
                                        </p:cTn>
                                        <p:tgtEl>
                                          <p:spTgt spid="98326"/>
                                        </p:tgtEl>
                                        <p:attrNameLst>
                                          <p:attrName>style.visibility</p:attrName>
                                        </p:attrNameLst>
                                      </p:cBhvr>
                                      <p:to>
                                        <p:strVal val="visible"/>
                                      </p:to>
                                    </p:set>
                                    <p:animEffect transition="in" filter="blinds(vertical)">
                                      <p:cBhvr>
                                        <p:cTn id="80" dur="500"/>
                                        <p:tgtEl>
                                          <p:spTgt spid="9832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98313"/>
                                        </p:tgtEl>
                                        <p:attrNameLst>
                                          <p:attrName>style.visibility</p:attrName>
                                        </p:attrNameLst>
                                      </p:cBhvr>
                                      <p:to>
                                        <p:strVal val="visible"/>
                                      </p:to>
                                    </p:set>
                                    <p:animEffect transition="in" filter="blinds(horizontal)">
                                      <p:cBhvr>
                                        <p:cTn id="85" dur="500"/>
                                        <p:tgtEl>
                                          <p:spTgt spid="9831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nodeType="clickEffect">
                                  <p:stCondLst>
                                    <p:cond delay="0"/>
                                  </p:stCondLst>
                                  <p:childTnLst>
                                    <p:set>
                                      <p:cBhvr>
                                        <p:cTn id="89" dur="1" fill="hold">
                                          <p:stCondLst>
                                            <p:cond delay="0"/>
                                          </p:stCondLst>
                                        </p:cTn>
                                        <p:tgtEl>
                                          <p:spTgt spid="98323"/>
                                        </p:tgtEl>
                                        <p:attrNameLst>
                                          <p:attrName>style.visibility</p:attrName>
                                        </p:attrNameLst>
                                      </p:cBhvr>
                                      <p:to>
                                        <p:strVal val="visible"/>
                                      </p:to>
                                    </p:set>
                                    <p:animEffect transition="in" filter="blinds(horizontal)">
                                      <p:cBhvr>
                                        <p:cTn id="90" dur="500"/>
                                        <p:tgtEl>
                                          <p:spTgt spid="9832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98314"/>
                                        </p:tgtEl>
                                        <p:attrNameLst>
                                          <p:attrName>style.visibility</p:attrName>
                                        </p:attrNameLst>
                                      </p:cBhvr>
                                      <p:to>
                                        <p:strVal val="visible"/>
                                      </p:to>
                                    </p:set>
                                    <p:animEffect transition="in" filter="blinds(horizontal)">
                                      <p:cBhvr>
                                        <p:cTn id="95" dur="500"/>
                                        <p:tgtEl>
                                          <p:spTgt spid="9831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98324"/>
                                        </p:tgtEl>
                                        <p:attrNameLst>
                                          <p:attrName>style.visibility</p:attrName>
                                        </p:attrNameLst>
                                      </p:cBhvr>
                                      <p:to>
                                        <p:strVal val="visible"/>
                                      </p:to>
                                    </p:set>
                                    <p:animEffect transition="in" filter="blinds(horizontal)">
                                      <p:cBhvr>
                                        <p:cTn id="100" dur="500"/>
                                        <p:tgtEl>
                                          <p:spTgt spid="9832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2" fill="hold" nodeType="clickEffect">
                                  <p:stCondLst>
                                    <p:cond delay="0"/>
                                  </p:stCondLst>
                                  <p:childTnLst>
                                    <p:set>
                                      <p:cBhvr>
                                        <p:cTn id="104" dur="1" fill="hold">
                                          <p:stCondLst>
                                            <p:cond delay="0"/>
                                          </p:stCondLst>
                                        </p:cTn>
                                        <p:tgtEl>
                                          <p:spTgt spid="98327"/>
                                        </p:tgtEl>
                                        <p:attrNameLst>
                                          <p:attrName>style.visibility</p:attrName>
                                        </p:attrNameLst>
                                      </p:cBhvr>
                                      <p:to>
                                        <p:strVal val="visible"/>
                                      </p:to>
                                    </p:set>
                                    <p:anim calcmode="lin" valueType="num">
                                      <p:cBhvr>
                                        <p:cTn id="105" dur="500" fill="hold"/>
                                        <p:tgtEl>
                                          <p:spTgt spid="98327"/>
                                        </p:tgtEl>
                                        <p:attrNameLst>
                                          <p:attrName>ppt_x</p:attrName>
                                        </p:attrNameLst>
                                      </p:cBhvr>
                                      <p:tavLst>
                                        <p:tav tm="0">
                                          <p:val>
                                            <p:strVal val="#ppt_x+#ppt_w/2"/>
                                          </p:val>
                                        </p:tav>
                                        <p:tav tm="100000">
                                          <p:val>
                                            <p:strVal val="#ppt_x"/>
                                          </p:val>
                                        </p:tav>
                                      </p:tavLst>
                                    </p:anim>
                                    <p:anim calcmode="lin" valueType="num">
                                      <p:cBhvr>
                                        <p:cTn id="106" dur="500" fill="hold"/>
                                        <p:tgtEl>
                                          <p:spTgt spid="98327"/>
                                        </p:tgtEl>
                                        <p:attrNameLst>
                                          <p:attrName>ppt_y</p:attrName>
                                        </p:attrNameLst>
                                      </p:cBhvr>
                                      <p:tavLst>
                                        <p:tav tm="0">
                                          <p:val>
                                            <p:strVal val="#ppt_y"/>
                                          </p:val>
                                        </p:tav>
                                        <p:tav tm="100000">
                                          <p:val>
                                            <p:strVal val="#ppt_y"/>
                                          </p:val>
                                        </p:tav>
                                      </p:tavLst>
                                    </p:anim>
                                    <p:anim calcmode="lin" valueType="num">
                                      <p:cBhvr>
                                        <p:cTn id="107" dur="500" fill="hold"/>
                                        <p:tgtEl>
                                          <p:spTgt spid="98327"/>
                                        </p:tgtEl>
                                        <p:attrNameLst>
                                          <p:attrName>ppt_w</p:attrName>
                                        </p:attrNameLst>
                                      </p:cBhvr>
                                      <p:tavLst>
                                        <p:tav tm="0">
                                          <p:val>
                                            <p:fltVal val="0"/>
                                          </p:val>
                                        </p:tav>
                                        <p:tav tm="100000">
                                          <p:val>
                                            <p:strVal val="#ppt_w"/>
                                          </p:val>
                                        </p:tav>
                                      </p:tavLst>
                                    </p:anim>
                                    <p:anim calcmode="lin" valueType="num">
                                      <p:cBhvr>
                                        <p:cTn id="108" dur="500" fill="hold"/>
                                        <p:tgtEl>
                                          <p:spTgt spid="98327"/>
                                        </p:tgtEl>
                                        <p:attrNameLst>
                                          <p:attrName>ppt_h</p:attrName>
                                        </p:attrNameLst>
                                      </p:cBhvr>
                                      <p:tavLst>
                                        <p:tav tm="0">
                                          <p:val>
                                            <p:strVal val="#ppt_h"/>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5" fill="hold" grpId="0" nodeType="clickEffect">
                                  <p:stCondLst>
                                    <p:cond delay="0"/>
                                  </p:stCondLst>
                                  <p:childTnLst>
                                    <p:set>
                                      <p:cBhvr>
                                        <p:cTn id="112" dur="1" fill="hold">
                                          <p:stCondLst>
                                            <p:cond delay="0"/>
                                          </p:stCondLst>
                                        </p:cTn>
                                        <p:tgtEl>
                                          <p:spTgt spid="98328"/>
                                        </p:tgtEl>
                                        <p:attrNameLst>
                                          <p:attrName>style.visibility</p:attrName>
                                        </p:attrNameLst>
                                      </p:cBhvr>
                                      <p:to>
                                        <p:strVal val="visible"/>
                                      </p:to>
                                    </p:set>
                                    <p:animEffect transition="in" filter="blinds(vertical)">
                                      <p:cBhvr>
                                        <p:cTn id="113" dur="500"/>
                                        <p:tgtEl>
                                          <p:spTgt spid="9832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98309"/>
                                        </p:tgtEl>
                                        <p:attrNameLst>
                                          <p:attrName>style.visibility</p:attrName>
                                        </p:attrNameLst>
                                      </p:cBhvr>
                                      <p:to>
                                        <p:strVal val="visible"/>
                                      </p:to>
                                    </p:set>
                                    <p:animEffect transition="in" filter="blinds(horizontal)">
                                      <p:cBhvr>
                                        <p:cTn id="118" dur="5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08" grpId="0" autoUpdateAnimBg="0"/>
      <p:bldP spid="98309" grpId="0" autoUpdateAnimBg="0"/>
      <p:bldP spid="98312" grpId="0" autoUpdateAnimBg="0"/>
      <p:bldP spid="98313" grpId="0" autoUpdateAnimBg="0"/>
      <p:bldP spid="98314" grpId="0" autoUpdateAnimBg="0"/>
      <p:bldP spid="98316" grpId="0" autoUpdateAnimBg="0"/>
      <p:bldP spid="98317" grpId="0" autoUpdateAnimBg="0"/>
      <p:bldP spid="9832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A888228-5CFD-42ED-8B4E-085864509C86}"/>
              </a:ext>
            </a:extLst>
          </p:cNvPr>
          <p:cNvGrpSpPr>
            <a:grpSpLocks/>
          </p:cNvGrpSpPr>
          <p:nvPr/>
        </p:nvGrpSpPr>
        <p:grpSpPr bwMode="auto">
          <a:xfrm>
            <a:off x="250825" y="1709738"/>
            <a:ext cx="3656013" cy="1443037"/>
            <a:chOff x="0" y="0"/>
            <a:chExt cx="2268" cy="909"/>
          </a:xfrm>
        </p:grpSpPr>
        <p:sp useBgFill="1">
          <p:nvSpPr>
            <p:cNvPr id="78875" name="Rectangle 3">
              <a:extLst>
                <a:ext uri="{FF2B5EF4-FFF2-40B4-BE49-F238E27FC236}">
                  <a16:creationId xmlns:a16="http://schemas.microsoft.com/office/drawing/2014/main" id="{333250EE-FD60-4B9B-9D8D-4DF46ECEBB2D}"/>
                </a:ext>
              </a:extLst>
            </p:cNvPr>
            <p:cNvSpPr>
              <a:spLocks noChangeArrowheads="1"/>
            </p:cNvSpPr>
            <p:nvPr/>
          </p:nvSpPr>
          <p:spPr bwMode="auto">
            <a:xfrm>
              <a:off x="0" y="0"/>
              <a:ext cx="2268" cy="909"/>
            </a:xfrm>
            <a:prstGeom prst="rect">
              <a:avLst/>
            </a:prstGeom>
            <a:ln w="9525">
              <a:solidFill>
                <a:srgbClr val="000000"/>
              </a:solidFill>
              <a:miter lim="800000"/>
              <a:headEnd/>
              <a:tailEnd/>
            </a:ln>
          </p:spPr>
          <p:txBody>
            <a:bodyPr/>
            <a:lstStyle/>
            <a:p>
              <a:pPr>
                <a:defRPr/>
              </a:pPr>
              <a:endParaRPr lang="zh-CN" altLang="en-US" sz="2000">
                <a:latin typeface="+mj-lt"/>
              </a:endParaRPr>
            </a:p>
          </p:txBody>
        </p:sp>
        <p:sp useBgFill="1">
          <p:nvSpPr>
            <p:cNvPr id="78876" name="Rectangle 4">
              <a:extLst>
                <a:ext uri="{FF2B5EF4-FFF2-40B4-BE49-F238E27FC236}">
                  <a16:creationId xmlns:a16="http://schemas.microsoft.com/office/drawing/2014/main" id="{6DB21E80-9793-4839-80D9-0A592A4404A3}"/>
                </a:ext>
              </a:extLst>
            </p:cNvPr>
            <p:cNvSpPr>
              <a:spLocks noChangeArrowheads="1"/>
            </p:cNvSpPr>
            <p:nvPr/>
          </p:nvSpPr>
          <p:spPr bwMode="auto">
            <a:xfrm>
              <a:off x="74" y="116"/>
              <a:ext cx="961" cy="194"/>
            </a:xfrm>
            <a:prstGeom prst="rect">
              <a:avLst/>
            </a:prstGeom>
            <a:ln w="9525">
              <a:noFill/>
              <a:miter lim="800000"/>
              <a:headEnd/>
              <a:tailEnd/>
            </a:ln>
          </p:spPr>
          <p:txBody>
            <a:bodyPr wrap="none" lIns="0" tIns="0" rIns="0" bIns="0">
              <a:spAutoFit/>
            </a:bodyPr>
            <a:lstStyle/>
            <a:p>
              <a:pPr>
                <a:defRPr/>
              </a:pPr>
              <a:r>
                <a:rPr lang="zh-CN" altLang="en-US" sz="2000" b="1">
                  <a:latin typeface="+mj-lt"/>
                </a:rPr>
                <a:t>模拟低通原型</a:t>
              </a:r>
            </a:p>
          </p:txBody>
        </p:sp>
        <p:sp useBgFill="1">
          <p:nvSpPr>
            <p:cNvPr id="78877" name="Rectangle 5">
              <a:extLst>
                <a:ext uri="{FF2B5EF4-FFF2-40B4-BE49-F238E27FC236}">
                  <a16:creationId xmlns:a16="http://schemas.microsoft.com/office/drawing/2014/main" id="{B6337239-5D86-426A-ABB1-09DEA7AEE3ED}"/>
                </a:ext>
              </a:extLst>
            </p:cNvPr>
            <p:cNvSpPr>
              <a:spLocks noChangeArrowheads="1"/>
            </p:cNvSpPr>
            <p:nvPr/>
          </p:nvSpPr>
          <p:spPr bwMode="auto">
            <a:xfrm>
              <a:off x="1266" y="109"/>
              <a:ext cx="745" cy="194"/>
            </a:xfrm>
            <a:prstGeom prst="rect">
              <a:avLst/>
            </a:prstGeom>
            <a:ln w="9525">
              <a:noFill/>
              <a:miter lim="800000"/>
              <a:headEnd/>
              <a:tailEnd/>
            </a:ln>
          </p:spPr>
          <p:txBody>
            <a:bodyPr wrap="none" lIns="0" tIns="0" rIns="0" bIns="0">
              <a:spAutoFit/>
            </a:bodyPr>
            <a:lstStyle/>
            <a:p>
              <a:pPr>
                <a:defRPr/>
              </a:pPr>
              <a:r>
                <a:rPr lang="en-US" altLang="zh-CN" sz="2000" b="1">
                  <a:latin typeface="+mj-lt"/>
                </a:rPr>
                <a:t>(prototype)</a:t>
              </a:r>
            </a:p>
          </p:txBody>
        </p:sp>
        <p:sp useBgFill="1">
          <p:nvSpPr>
            <p:cNvPr id="108550" name="Rectangle 6">
              <a:extLst>
                <a:ext uri="{FF2B5EF4-FFF2-40B4-BE49-F238E27FC236}">
                  <a16:creationId xmlns:a16="http://schemas.microsoft.com/office/drawing/2014/main" id="{E9D3314A-9CD7-48DA-AF50-CAFB61F754CA}"/>
                </a:ext>
              </a:extLst>
            </p:cNvPr>
            <p:cNvSpPr>
              <a:spLocks noChangeArrowheads="1"/>
            </p:cNvSpPr>
            <p:nvPr/>
          </p:nvSpPr>
          <p:spPr bwMode="auto">
            <a:xfrm>
              <a:off x="74" y="339"/>
              <a:ext cx="1136" cy="194"/>
            </a:xfrm>
            <a:prstGeom prst="rect">
              <a:avLst/>
            </a:prstGeom>
            <a:ln w="9525">
              <a:noFill/>
              <a:miter lim="800000"/>
              <a:headEnd/>
              <a:tailEnd/>
            </a:ln>
          </p:spPr>
          <p:txBody>
            <a:bodyPr wrap="none" lIns="0" tIns="0" rIns="0" bIns="0">
              <a:spAutoFit/>
            </a:bodyPr>
            <a:lstStyle/>
            <a:p>
              <a:pPr>
                <a:defRPr/>
              </a:pPr>
              <a:r>
                <a:rPr lang="en-US" sz="2000" b="1" dirty="0" err="1">
                  <a:solidFill>
                    <a:schemeClr val="bg2">
                      <a:lumMod val="60000"/>
                      <a:lumOff val="40000"/>
                    </a:schemeClr>
                  </a:solidFill>
                  <a:latin typeface="+mj-lt"/>
                </a:rPr>
                <a:t>buttap</a:t>
              </a:r>
              <a:r>
                <a:rPr lang="en-US" sz="2000" b="1" dirty="0">
                  <a:solidFill>
                    <a:schemeClr val="bg2">
                      <a:lumMod val="60000"/>
                      <a:lumOff val="40000"/>
                    </a:schemeClr>
                  </a:solidFill>
                  <a:latin typeface="+mj-lt"/>
                </a:rPr>
                <a:t>   cheb1ap</a:t>
              </a:r>
            </a:p>
          </p:txBody>
        </p:sp>
        <p:sp useBgFill="1">
          <p:nvSpPr>
            <p:cNvPr id="108551" name="Rectangle 7">
              <a:extLst>
                <a:ext uri="{FF2B5EF4-FFF2-40B4-BE49-F238E27FC236}">
                  <a16:creationId xmlns:a16="http://schemas.microsoft.com/office/drawing/2014/main" id="{45CA4943-9DA3-4CA8-A8BD-ECD3EE3D0778}"/>
                </a:ext>
              </a:extLst>
            </p:cNvPr>
            <p:cNvSpPr>
              <a:spLocks noChangeArrowheads="1"/>
            </p:cNvSpPr>
            <p:nvPr/>
          </p:nvSpPr>
          <p:spPr bwMode="auto">
            <a:xfrm>
              <a:off x="74" y="570"/>
              <a:ext cx="1144" cy="194"/>
            </a:xfrm>
            <a:prstGeom prst="rect">
              <a:avLst/>
            </a:prstGeom>
            <a:ln w="9525">
              <a:noFill/>
              <a:miter lim="800000"/>
              <a:headEnd/>
              <a:tailEnd/>
            </a:ln>
          </p:spPr>
          <p:txBody>
            <a:bodyPr wrap="none" lIns="0" tIns="0" rIns="0" bIns="0">
              <a:spAutoFit/>
            </a:bodyPr>
            <a:lstStyle/>
            <a:p>
              <a:pPr>
                <a:defRPr/>
              </a:pPr>
              <a:r>
                <a:rPr lang="en-US" sz="2000" b="1">
                  <a:solidFill>
                    <a:schemeClr val="bg2">
                      <a:lumMod val="60000"/>
                      <a:lumOff val="40000"/>
                    </a:schemeClr>
                  </a:solidFill>
                  <a:latin typeface="+mj-lt"/>
                </a:rPr>
                <a:t>ellipap   cheb2ap</a:t>
              </a:r>
            </a:p>
          </p:txBody>
        </p:sp>
      </p:grpSp>
      <p:grpSp>
        <p:nvGrpSpPr>
          <p:cNvPr id="3" name="Group 8">
            <a:extLst>
              <a:ext uri="{FF2B5EF4-FFF2-40B4-BE49-F238E27FC236}">
                <a16:creationId xmlns:a16="http://schemas.microsoft.com/office/drawing/2014/main" id="{00375026-B550-49C3-88A7-816919CB60E8}"/>
              </a:ext>
            </a:extLst>
          </p:cNvPr>
          <p:cNvGrpSpPr>
            <a:grpSpLocks/>
          </p:cNvGrpSpPr>
          <p:nvPr/>
        </p:nvGrpSpPr>
        <p:grpSpPr bwMode="auto">
          <a:xfrm>
            <a:off x="4592638" y="1700213"/>
            <a:ext cx="2166937" cy="1443037"/>
            <a:chOff x="0" y="0"/>
            <a:chExt cx="1365" cy="909"/>
          </a:xfrm>
        </p:grpSpPr>
        <p:sp useBgFill="1">
          <p:nvSpPr>
            <p:cNvPr id="78871" name="Rectangle 9">
              <a:extLst>
                <a:ext uri="{FF2B5EF4-FFF2-40B4-BE49-F238E27FC236}">
                  <a16:creationId xmlns:a16="http://schemas.microsoft.com/office/drawing/2014/main" id="{A0949138-4769-4897-8691-D0A7D95B5A4B}"/>
                </a:ext>
              </a:extLst>
            </p:cNvPr>
            <p:cNvSpPr>
              <a:spLocks noChangeArrowheads="1"/>
            </p:cNvSpPr>
            <p:nvPr/>
          </p:nvSpPr>
          <p:spPr bwMode="auto">
            <a:xfrm>
              <a:off x="0" y="0"/>
              <a:ext cx="1365" cy="909"/>
            </a:xfrm>
            <a:prstGeom prst="rect">
              <a:avLst/>
            </a:prstGeom>
            <a:ln w="9525">
              <a:solidFill>
                <a:srgbClr val="000000"/>
              </a:solidFill>
              <a:miter lim="800000"/>
              <a:headEnd/>
              <a:tailEnd/>
            </a:ln>
          </p:spPr>
          <p:txBody>
            <a:bodyPr/>
            <a:lstStyle/>
            <a:p>
              <a:pPr>
                <a:defRPr/>
              </a:pPr>
              <a:endParaRPr lang="zh-CN" altLang="en-US" sz="2000">
                <a:latin typeface="+mj-lt"/>
              </a:endParaRPr>
            </a:p>
          </p:txBody>
        </p:sp>
        <p:sp useBgFill="1">
          <p:nvSpPr>
            <p:cNvPr id="78872" name="Rectangle 10">
              <a:extLst>
                <a:ext uri="{FF2B5EF4-FFF2-40B4-BE49-F238E27FC236}">
                  <a16:creationId xmlns:a16="http://schemas.microsoft.com/office/drawing/2014/main" id="{3188052C-85DC-46CA-8628-63584F9382D0}"/>
                </a:ext>
              </a:extLst>
            </p:cNvPr>
            <p:cNvSpPr>
              <a:spLocks noChangeArrowheads="1"/>
            </p:cNvSpPr>
            <p:nvPr/>
          </p:nvSpPr>
          <p:spPr bwMode="auto">
            <a:xfrm>
              <a:off x="65" y="122"/>
              <a:ext cx="691" cy="194"/>
            </a:xfrm>
            <a:prstGeom prst="rect">
              <a:avLst/>
            </a:prstGeom>
            <a:ln w="9525">
              <a:noFill/>
              <a:miter lim="800000"/>
              <a:headEnd/>
              <a:tailEnd/>
            </a:ln>
          </p:spPr>
          <p:txBody>
            <a:bodyPr wrap="none" lIns="0" tIns="0" rIns="0" bIns="0">
              <a:spAutoFit/>
            </a:bodyPr>
            <a:lstStyle/>
            <a:p>
              <a:pPr>
                <a:defRPr/>
              </a:pPr>
              <a:r>
                <a:rPr lang="zh-CN" altLang="en-US" sz="2000" b="1">
                  <a:latin typeface="+mj-lt"/>
                </a:rPr>
                <a:t> 频率变换</a:t>
              </a:r>
            </a:p>
          </p:txBody>
        </p:sp>
        <p:sp useBgFill="1">
          <p:nvSpPr>
            <p:cNvPr id="108555" name="Rectangle 11">
              <a:extLst>
                <a:ext uri="{FF2B5EF4-FFF2-40B4-BE49-F238E27FC236}">
                  <a16:creationId xmlns:a16="http://schemas.microsoft.com/office/drawing/2014/main" id="{A04ACACB-DD54-4397-8C66-20A8F26540C6}"/>
                </a:ext>
              </a:extLst>
            </p:cNvPr>
            <p:cNvSpPr>
              <a:spLocks noChangeArrowheads="1"/>
            </p:cNvSpPr>
            <p:nvPr/>
          </p:nvSpPr>
          <p:spPr bwMode="auto">
            <a:xfrm>
              <a:off x="65" y="345"/>
              <a:ext cx="946" cy="194"/>
            </a:xfrm>
            <a:prstGeom prst="rect">
              <a:avLst/>
            </a:prstGeom>
            <a:ln w="9525">
              <a:noFill/>
              <a:miter lim="800000"/>
              <a:headEnd/>
              <a:tailEnd/>
            </a:ln>
          </p:spPr>
          <p:txBody>
            <a:bodyPr wrap="none" lIns="0" tIns="0" rIns="0" bIns="0">
              <a:spAutoFit/>
            </a:bodyPr>
            <a:lstStyle/>
            <a:p>
              <a:pPr>
                <a:defRPr/>
              </a:pPr>
              <a:r>
                <a:rPr lang="zh-CN" altLang="en-US" sz="2000" b="1" dirty="0">
                  <a:solidFill>
                    <a:schemeClr val="bg2">
                      <a:lumMod val="60000"/>
                      <a:lumOff val="40000"/>
                    </a:schemeClr>
                  </a:solidFill>
                  <a:latin typeface="+mj-lt"/>
                </a:rPr>
                <a:t>  </a:t>
              </a:r>
              <a:r>
                <a:rPr lang="en-US" sz="2000" b="1" dirty="0">
                  <a:solidFill>
                    <a:schemeClr val="bg2">
                      <a:lumMod val="60000"/>
                      <a:lumOff val="40000"/>
                    </a:schemeClr>
                  </a:solidFill>
                  <a:latin typeface="+mj-lt"/>
                </a:rPr>
                <a:t>lp2lp   lp2hp</a:t>
              </a:r>
            </a:p>
          </p:txBody>
        </p:sp>
        <p:sp useBgFill="1">
          <p:nvSpPr>
            <p:cNvPr id="108556" name="Rectangle 12">
              <a:extLst>
                <a:ext uri="{FF2B5EF4-FFF2-40B4-BE49-F238E27FC236}">
                  <a16:creationId xmlns:a16="http://schemas.microsoft.com/office/drawing/2014/main" id="{01D1B3D8-1E43-458D-AAB9-EC3F32390EE5}"/>
                </a:ext>
              </a:extLst>
            </p:cNvPr>
            <p:cNvSpPr>
              <a:spLocks noChangeArrowheads="1"/>
            </p:cNvSpPr>
            <p:nvPr/>
          </p:nvSpPr>
          <p:spPr bwMode="auto">
            <a:xfrm>
              <a:off x="65" y="576"/>
              <a:ext cx="924" cy="194"/>
            </a:xfrm>
            <a:prstGeom prst="rect">
              <a:avLst/>
            </a:prstGeom>
            <a:ln w="9525">
              <a:noFill/>
              <a:miter lim="800000"/>
              <a:headEnd/>
              <a:tailEnd/>
            </a:ln>
          </p:spPr>
          <p:txBody>
            <a:bodyPr wrap="none" lIns="0" tIns="0" rIns="0" bIns="0">
              <a:spAutoFit/>
            </a:bodyPr>
            <a:lstStyle/>
            <a:p>
              <a:pPr>
                <a:defRPr/>
              </a:pPr>
              <a:r>
                <a:rPr lang="zh-CN" altLang="en-US" sz="2000" b="1">
                  <a:solidFill>
                    <a:schemeClr val="bg2">
                      <a:lumMod val="60000"/>
                      <a:lumOff val="40000"/>
                    </a:schemeClr>
                  </a:solidFill>
                  <a:latin typeface="+mj-lt"/>
                </a:rPr>
                <a:t>  </a:t>
              </a:r>
              <a:r>
                <a:rPr lang="en-US" sz="2000" b="1">
                  <a:solidFill>
                    <a:schemeClr val="bg2">
                      <a:lumMod val="60000"/>
                      <a:lumOff val="40000"/>
                    </a:schemeClr>
                  </a:solidFill>
                  <a:latin typeface="+mj-lt"/>
                </a:rPr>
                <a:t>lp2bp  lp2bs</a:t>
              </a:r>
            </a:p>
          </p:txBody>
        </p:sp>
      </p:grpSp>
      <p:grpSp>
        <p:nvGrpSpPr>
          <p:cNvPr id="4" name="Group 13">
            <a:extLst>
              <a:ext uri="{FF2B5EF4-FFF2-40B4-BE49-F238E27FC236}">
                <a16:creationId xmlns:a16="http://schemas.microsoft.com/office/drawing/2014/main" id="{3102397B-E5AE-499D-8DC2-AE2D26D74041}"/>
              </a:ext>
            </a:extLst>
          </p:cNvPr>
          <p:cNvGrpSpPr>
            <a:grpSpLocks/>
          </p:cNvGrpSpPr>
          <p:nvPr/>
        </p:nvGrpSpPr>
        <p:grpSpPr bwMode="auto">
          <a:xfrm>
            <a:off x="1536700" y="3505200"/>
            <a:ext cx="6175375" cy="1077913"/>
            <a:chOff x="0" y="0"/>
            <a:chExt cx="3890" cy="679"/>
          </a:xfrm>
        </p:grpSpPr>
        <p:sp useBgFill="1">
          <p:nvSpPr>
            <p:cNvPr id="78868" name="Rectangle 14">
              <a:extLst>
                <a:ext uri="{FF2B5EF4-FFF2-40B4-BE49-F238E27FC236}">
                  <a16:creationId xmlns:a16="http://schemas.microsoft.com/office/drawing/2014/main" id="{48EBB1B1-F126-470C-8E0B-BECAE3494552}"/>
                </a:ext>
              </a:extLst>
            </p:cNvPr>
            <p:cNvSpPr>
              <a:spLocks noChangeArrowheads="1"/>
            </p:cNvSpPr>
            <p:nvPr/>
          </p:nvSpPr>
          <p:spPr bwMode="auto">
            <a:xfrm>
              <a:off x="0" y="0"/>
              <a:ext cx="3890" cy="679"/>
            </a:xfrm>
            <a:prstGeom prst="rect">
              <a:avLst/>
            </a:prstGeom>
            <a:ln w="9525">
              <a:solidFill>
                <a:srgbClr val="000000"/>
              </a:solidFill>
              <a:miter lim="800000"/>
              <a:headEnd/>
              <a:tailEnd/>
            </a:ln>
          </p:spPr>
          <p:txBody>
            <a:bodyPr/>
            <a:lstStyle/>
            <a:p>
              <a:pPr>
                <a:defRPr/>
              </a:pPr>
              <a:endParaRPr lang="zh-CN" altLang="en-US" sz="2000">
                <a:latin typeface="+mj-lt"/>
              </a:endParaRPr>
            </a:p>
          </p:txBody>
        </p:sp>
        <p:sp useBgFill="1">
          <p:nvSpPr>
            <p:cNvPr id="78869" name="Rectangle 15">
              <a:extLst>
                <a:ext uri="{FF2B5EF4-FFF2-40B4-BE49-F238E27FC236}">
                  <a16:creationId xmlns:a16="http://schemas.microsoft.com/office/drawing/2014/main" id="{026E3E31-2DDB-4DE8-B6C4-05E981705C51}"/>
                </a:ext>
              </a:extLst>
            </p:cNvPr>
            <p:cNvSpPr>
              <a:spLocks noChangeArrowheads="1"/>
            </p:cNvSpPr>
            <p:nvPr/>
          </p:nvSpPr>
          <p:spPr bwMode="auto">
            <a:xfrm>
              <a:off x="64" y="50"/>
              <a:ext cx="650" cy="194"/>
            </a:xfrm>
            <a:prstGeom prst="rect">
              <a:avLst/>
            </a:prstGeom>
            <a:ln w="9525">
              <a:noFill/>
              <a:miter lim="800000"/>
              <a:headEnd/>
              <a:tailEnd/>
            </a:ln>
          </p:spPr>
          <p:txBody>
            <a:bodyPr wrap="none" lIns="0" tIns="0" rIns="0" bIns="0">
              <a:spAutoFit/>
            </a:bodyPr>
            <a:lstStyle/>
            <a:p>
              <a:pPr>
                <a:defRPr/>
              </a:pPr>
              <a:r>
                <a:rPr lang="zh-CN" altLang="en-US" sz="2000" b="1">
                  <a:latin typeface="+mj-lt"/>
                </a:rPr>
                <a:t>综合设计</a:t>
              </a:r>
            </a:p>
          </p:txBody>
        </p:sp>
        <p:sp useBgFill="1">
          <p:nvSpPr>
            <p:cNvPr id="108560" name="Rectangle 16">
              <a:extLst>
                <a:ext uri="{FF2B5EF4-FFF2-40B4-BE49-F238E27FC236}">
                  <a16:creationId xmlns:a16="http://schemas.microsoft.com/office/drawing/2014/main" id="{7BDA3E51-1836-4065-9CC1-B0F409BAC67A}"/>
                </a:ext>
              </a:extLst>
            </p:cNvPr>
            <p:cNvSpPr>
              <a:spLocks noChangeArrowheads="1"/>
            </p:cNvSpPr>
            <p:nvPr/>
          </p:nvSpPr>
          <p:spPr bwMode="auto">
            <a:xfrm>
              <a:off x="64" y="273"/>
              <a:ext cx="2297" cy="194"/>
            </a:xfrm>
            <a:prstGeom prst="rect">
              <a:avLst/>
            </a:prstGeom>
            <a:ln w="9525">
              <a:noFill/>
              <a:miter lim="800000"/>
              <a:headEnd/>
              <a:tailEnd/>
            </a:ln>
          </p:spPr>
          <p:txBody>
            <a:bodyPr wrap="none" lIns="0" tIns="0" rIns="0" bIns="0">
              <a:spAutoFit/>
            </a:bodyPr>
            <a:lstStyle/>
            <a:p>
              <a:pPr>
                <a:defRPr/>
              </a:pPr>
              <a:r>
                <a:rPr lang="en-US" sz="2000" b="1" dirty="0">
                  <a:solidFill>
                    <a:schemeClr val="bg2">
                      <a:lumMod val="60000"/>
                      <a:lumOff val="40000"/>
                    </a:schemeClr>
                  </a:solidFill>
                  <a:latin typeface="+mj-lt"/>
                </a:rPr>
                <a:t>butter     cheby1     cheby2     </a:t>
              </a:r>
              <a:r>
                <a:rPr lang="en-US" sz="2000" b="1" dirty="0" err="1">
                  <a:solidFill>
                    <a:schemeClr val="bg2">
                      <a:lumMod val="60000"/>
                      <a:lumOff val="40000"/>
                    </a:schemeClr>
                  </a:solidFill>
                  <a:latin typeface="+mj-lt"/>
                </a:rPr>
                <a:t>ellip</a:t>
              </a:r>
              <a:endParaRPr lang="en-US" sz="2000" b="1" dirty="0">
                <a:solidFill>
                  <a:schemeClr val="bg2">
                    <a:lumMod val="60000"/>
                    <a:lumOff val="40000"/>
                  </a:schemeClr>
                </a:solidFill>
                <a:latin typeface="+mj-lt"/>
              </a:endParaRPr>
            </a:p>
          </p:txBody>
        </p:sp>
      </p:grpSp>
      <p:sp>
        <p:nvSpPr>
          <p:cNvPr id="78853" name="Rectangle 17">
            <a:extLst>
              <a:ext uri="{FF2B5EF4-FFF2-40B4-BE49-F238E27FC236}">
                <a16:creationId xmlns:a16="http://schemas.microsoft.com/office/drawing/2014/main" id="{32B04701-BB92-4256-8279-D370F18D4D02}"/>
              </a:ext>
            </a:extLst>
          </p:cNvPr>
          <p:cNvSpPr>
            <a:spLocks noChangeArrowheads="1"/>
          </p:cNvSpPr>
          <p:nvPr/>
        </p:nvSpPr>
        <p:spPr bwMode="auto">
          <a:xfrm>
            <a:off x="1289050" y="431800"/>
            <a:ext cx="6667500" cy="549275"/>
          </a:xfrm>
          <a:prstGeom prst="rect">
            <a:avLst/>
          </a:prstGeom>
          <a:noFill/>
          <a:ln w="9525">
            <a:noFill/>
            <a:miter lim="800000"/>
            <a:headEnd/>
            <a:tailEnd/>
          </a:ln>
        </p:spPr>
        <p:txBody>
          <a:bodyPr lIns="0" tIns="0" rIns="0" bIns="0">
            <a:spAutoFit/>
          </a:bodyPr>
          <a:lstStyle/>
          <a:p>
            <a:pPr algn="ctr">
              <a:defRPr/>
            </a:pPr>
            <a:r>
              <a:rPr lang="en-US" altLang="zh-CN" sz="3600" b="1">
                <a:latin typeface="+mj-lt"/>
              </a:rPr>
              <a:t>MATLAB</a:t>
            </a:r>
            <a:r>
              <a:rPr lang="zh-CN" altLang="en-US" sz="3600" b="1">
                <a:latin typeface="+mj-lt"/>
              </a:rPr>
              <a:t>中</a:t>
            </a:r>
            <a:r>
              <a:rPr lang="en-US" altLang="zh-CN" sz="3600" b="1">
                <a:latin typeface="+mj-lt"/>
              </a:rPr>
              <a:t>IIR</a:t>
            </a:r>
            <a:r>
              <a:rPr lang="zh-CN" altLang="en-US" sz="3600" b="1">
                <a:latin typeface="+mj-lt"/>
              </a:rPr>
              <a:t>设计的主要函数</a:t>
            </a:r>
          </a:p>
        </p:txBody>
      </p:sp>
      <p:grpSp>
        <p:nvGrpSpPr>
          <p:cNvPr id="5" name="Group 18">
            <a:extLst>
              <a:ext uri="{FF2B5EF4-FFF2-40B4-BE49-F238E27FC236}">
                <a16:creationId xmlns:a16="http://schemas.microsoft.com/office/drawing/2014/main" id="{3C80FEAA-2220-41A6-9672-50BC1A947FF2}"/>
              </a:ext>
            </a:extLst>
          </p:cNvPr>
          <p:cNvGrpSpPr>
            <a:grpSpLocks/>
          </p:cNvGrpSpPr>
          <p:nvPr/>
        </p:nvGrpSpPr>
        <p:grpSpPr bwMode="auto">
          <a:xfrm>
            <a:off x="1103313" y="4910138"/>
            <a:ext cx="6969125" cy="1077912"/>
            <a:chOff x="0" y="0"/>
            <a:chExt cx="4390" cy="679"/>
          </a:xfrm>
        </p:grpSpPr>
        <p:sp useBgFill="1">
          <p:nvSpPr>
            <p:cNvPr id="78865" name="Rectangle 19">
              <a:extLst>
                <a:ext uri="{FF2B5EF4-FFF2-40B4-BE49-F238E27FC236}">
                  <a16:creationId xmlns:a16="http://schemas.microsoft.com/office/drawing/2014/main" id="{A7D59E31-C7FE-41C5-BFC0-A207B5E7DCFD}"/>
                </a:ext>
              </a:extLst>
            </p:cNvPr>
            <p:cNvSpPr>
              <a:spLocks noChangeArrowheads="1"/>
            </p:cNvSpPr>
            <p:nvPr/>
          </p:nvSpPr>
          <p:spPr bwMode="auto">
            <a:xfrm>
              <a:off x="0" y="0"/>
              <a:ext cx="4390" cy="679"/>
            </a:xfrm>
            <a:prstGeom prst="rect">
              <a:avLst/>
            </a:prstGeom>
            <a:ln w="9525">
              <a:solidFill>
                <a:srgbClr val="000000"/>
              </a:solidFill>
              <a:miter lim="800000"/>
              <a:headEnd/>
              <a:tailEnd/>
            </a:ln>
          </p:spPr>
          <p:txBody>
            <a:bodyPr/>
            <a:lstStyle/>
            <a:p>
              <a:pPr>
                <a:defRPr/>
              </a:pPr>
              <a:endParaRPr lang="zh-CN" altLang="en-US" sz="2000">
                <a:latin typeface="+mj-lt"/>
              </a:endParaRPr>
            </a:p>
          </p:txBody>
        </p:sp>
        <p:sp useBgFill="1">
          <p:nvSpPr>
            <p:cNvPr id="78866" name="Rectangle 20">
              <a:extLst>
                <a:ext uri="{FF2B5EF4-FFF2-40B4-BE49-F238E27FC236}">
                  <a16:creationId xmlns:a16="http://schemas.microsoft.com/office/drawing/2014/main" id="{C0C96559-1045-416E-9A07-B099F775B8E8}"/>
                </a:ext>
              </a:extLst>
            </p:cNvPr>
            <p:cNvSpPr>
              <a:spLocks noChangeArrowheads="1"/>
            </p:cNvSpPr>
            <p:nvPr/>
          </p:nvSpPr>
          <p:spPr bwMode="auto">
            <a:xfrm>
              <a:off x="64" y="121"/>
              <a:ext cx="1914" cy="194"/>
            </a:xfrm>
            <a:prstGeom prst="rect">
              <a:avLst/>
            </a:prstGeom>
            <a:ln w="9525">
              <a:noFill/>
              <a:miter lim="800000"/>
              <a:headEnd/>
              <a:tailEnd/>
            </a:ln>
          </p:spPr>
          <p:txBody>
            <a:bodyPr wrap="none" lIns="0" tIns="0" rIns="0" bIns="0">
              <a:spAutoFit/>
            </a:bodyPr>
            <a:lstStyle/>
            <a:p>
              <a:pPr>
                <a:defRPr/>
              </a:pPr>
              <a:r>
                <a:rPr lang="en-US" altLang="zh-CN" sz="2000" b="1">
                  <a:latin typeface="+mj-lt"/>
                </a:rPr>
                <a:t>IIR </a:t>
              </a:r>
              <a:r>
                <a:rPr lang="zh-CN" altLang="en-US" sz="2000" b="1">
                  <a:latin typeface="+mj-lt"/>
                </a:rPr>
                <a:t>滤波器最小阶数的计算</a:t>
              </a:r>
            </a:p>
          </p:txBody>
        </p:sp>
        <p:sp useBgFill="1">
          <p:nvSpPr>
            <p:cNvPr id="108565" name="Rectangle 21">
              <a:extLst>
                <a:ext uri="{FF2B5EF4-FFF2-40B4-BE49-F238E27FC236}">
                  <a16:creationId xmlns:a16="http://schemas.microsoft.com/office/drawing/2014/main" id="{4773FE3F-D05A-4BE8-A0F0-FD90AD5EEF16}"/>
                </a:ext>
              </a:extLst>
            </p:cNvPr>
            <p:cNvSpPr>
              <a:spLocks noChangeArrowheads="1"/>
            </p:cNvSpPr>
            <p:nvPr/>
          </p:nvSpPr>
          <p:spPr bwMode="auto">
            <a:xfrm>
              <a:off x="64" y="345"/>
              <a:ext cx="3288" cy="194"/>
            </a:xfrm>
            <a:prstGeom prst="rect">
              <a:avLst/>
            </a:prstGeom>
            <a:ln w="9525">
              <a:noFill/>
              <a:miter lim="800000"/>
              <a:headEnd/>
              <a:tailEnd/>
            </a:ln>
          </p:spPr>
          <p:txBody>
            <a:bodyPr wrap="none" lIns="0" tIns="0" rIns="0" bIns="0">
              <a:spAutoFit/>
            </a:bodyPr>
            <a:lstStyle/>
            <a:p>
              <a:pPr>
                <a:defRPr/>
              </a:pPr>
              <a:r>
                <a:rPr lang="en-US" sz="2000" b="1" dirty="0" err="1">
                  <a:solidFill>
                    <a:schemeClr val="bg2">
                      <a:lumMod val="60000"/>
                      <a:lumOff val="40000"/>
                    </a:schemeClr>
                  </a:solidFill>
                  <a:latin typeface="+mj-lt"/>
                </a:rPr>
                <a:t>buttord</a:t>
              </a:r>
              <a:r>
                <a:rPr lang="en-US" sz="2000" b="1" dirty="0">
                  <a:solidFill>
                    <a:schemeClr val="bg2">
                      <a:lumMod val="60000"/>
                      <a:lumOff val="40000"/>
                    </a:schemeClr>
                  </a:solidFill>
                  <a:latin typeface="+mj-lt"/>
                </a:rPr>
                <a:t>        cheb1ord       cheb2ord        </a:t>
              </a:r>
              <a:r>
                <a:rPr lang="en-US" sz="2000" b="1" dirty="0" err="1">
                  <a:solidFill>
                    <a:schemeClr val="bg2">
                      <a:lumMod val="60000"/>
                      <a:lumOff val="40000"/>
                    </a:schemeClr>
                  </a:solidFill>
                  <a:latin typeface="+mj-lt"/>
                </a:rPr>
                <a:t>ellipord</a:t>
              </a:r>
              <a:endParaRPr lang="en-US" sz="2000" b="1" dirty="0">
                <a:solidFill>
                  <a:schemeClr val="bg2">
                    <a:lumMod val="60000"/>
                    <a:lumOff val="40000"/>
                  </a:schemeClr>
                </a:solidFill>
                <a:latin typeface="+mj-lt"/>
              </a:endParaRPr>
            </a:p>
          </p:txBody>
        </p:sp>
      </p:grpSp>
      <p:grpSp>
        <p:nvGrpSpPr>
          <p:cNvPr id="6" name="Group 22">
            <a:extLst>
              <a:ext uri="{FF2B5EF4-FFF2-40B4-BE49-F238E27FC236}">
                <a16:creationId xmlns:a16="http://schemas.microsoft.com/office/drawing/2014/main" id="{F852F7A4-6400-4C5E-9D0F-A66D0C6571E4}"/>
              </a:ext>
            </a:extLst>
          </p:cNvPr>
          <p:cNvGrpSpPr>
            <a:grpSpLocks/>
          </p:cNvGrpSpPr>
          <p:nvPr/>
        </p:nvGrpSpPr>
        <p:grpSpPr bwMode="auto">
          <a:xfrm>
            <a:off x="7224713" y="1700213"/>
            <a:ext cx="1711325" cy="1443037"/>
            <a:chOff x="0" y="0"/>
            <a:chExt cx="1078" cy="909"/>
          </a:xfrm>
        </p:grpSpPr>
        <p:sp useBgFill="1">
          <p:nvSpPr>
            <p:cNvPr id="78861" name="Rectangle 23">
              <a:extLst>
                <a:ext uri="{FF2B5EF4-FFF2-40B4-BE49-F238E27FC236}">
                  <a16:creationId xmlns:a16="http://schemas.microsoft.com/office/drawing/2014/main" id="{70E37A61-A094-4B6D-B0BE-66AC633B0BF8}"/>
                </a:ext>
              </a:extLst>
            </p:cNvPr>
            <p:cNvSpPr>
              <a:spLocks noChangeArrowheads="1"/>
            </p:cNvSpPr>
            <p:nvPr/>
          </p:nvSpPr>
          <p:spPr bwMode="auto">
            <a:xfrm>
              <a:off x="0" y="0"/>
              <a:ext cx="1078" cy="909"/>
            </a:xfrm>
            <a:prstGeom prst="rect">
              <a:avLst/>
            </a:prstGeom>
            <a:ln w="9525">
              <a:solidFill>
                <a:srgbClr val="000000"/>
              </a:solidFill>
              <a:miter lim="800000"/>
              <a:headEnd/>
              <a:tailEnd/>
            </a:ln>
          </p:spPr>
          <p:txBody>
            <a:bodyPr/>
            <a:lstStyle/>
            <a:p>
              <a:pPr>
                <a:defRPr/>
              </a:pPr>
              <a:endParaRPr lang="zh-CN" altLang="en-US" sz="2000">
                <a:latin typeface="+mj-lt"/>
              </a:endParaRPr>
            </a:p>
          </p:txBody>
        </p:sp>
        <p:sp useBgFill="1">
          <p:nvSpPr>
            <p:cNvPr id="78862" name="Rectangle 24">
              <a:extLst>
                <a:ext uri="{FF2B5EF4-FFF2-40B4-BE49-F238E27FC236}">
                  <a16:creationId xmlns:a16="http://schemas.microsoft.com/office/drawing/2014/main" id="{F6743F27-6862-4A29-B837-B522C05FBA05}"/>
                </a:ext>
              </a:extLst>
            </p:cNvPr>
            <p:cNvSpPr>
              <a:spLocks noChangeArrowheads="1"/>
            </p:cNvSpPr>
            <p:nvPr/>
          </p:nvSpPr>
          <p:spPr bwMode="auto">
            <a:xfrm>
              <a:off x="184" y="122"/>
              <a:ext cx="488" cy="194"/>
            </a:xfrm>
            <a:prstGeom prst="rect">
              <a:avLst/>
            </a:prstGeom>
            <a:ln w="9525">
              <a:noFill/>
              <a:miter lim="800000"/>
              <a:headEnd/>
              <a:tailEnd/>
            </a:ln>
          </p:spPr>
          <p:txBody>
            <a:bodyPr wrap="none" lIns="0" tIns="0" rIns="0" bIns="0">
              <a:spAutoFit/>
            </a:bodyPr>
            <a:lstStyle/>
            <a:p>
              <a:pPr>
                <a:defRPr/>
              </a:pPr>
              <a:r>
                <a:rPr lang="zh-CN" altLang="en-US" sz="2000" b="1">
                  <a:latin typeface="+mj-lt"/>
                </a:rPr>
                <a:t>离散化</a:t>
              </a:r>
            </a:p>
          </p:txBody>
        </p:sp>
        <p:sp useBgFill="1">
          <p:nvSpPr>
            <p:cNvPr id="108569" name="Rectangle 25">
              <a:extLst>
                <a:ext uri="{FF2B5EF4-FFF2-40B4-BE49-F238E27FC236}">
                  <a16:creationId xmlns:a16="http://schemas.microsoft.com/office/drawing/2014/main" id="{ACA8DD68-5FFA-4724-B80A-4F9C221E8857}"/>
                </a:ext>
              </a:extLst>
            </p:cNvPr>
            <p:cNvSpPr>
              <a:spLocks noChangeArrowheads="1"/>
            </p:cNvSpPr>
            <p:nvPr/>
          </p:nvSpPr>
          <p:spPr bwMode="auto">
            <a:xfrm>
              <a:off x="89" y="345"/>
              <a:ext cx="618" cy="194"/>
            </a:xfrm>
            <a:prstGeom prst="rect">
              <a:avLst/>
            </a:prstGeom>
            <a:ln w="9525">
              <a:noFill/>
              <a:miter lim="800000"/>
              <a:headEnd/>
              <a:tailEnd/>
            </a:ln>
          </p:spPr>
          <p:txBody>
            <a:bodyPr wrap="none" lIns="0" tIns="0" rIns="0" bIns="0">
              <a:spAutoFit/>
            </a:bodyPr>
            <a:lstStyle/>
            <a:p>
              <a:pPr>
                <a:defRPr/>
              </a:pPr>
              <a:r>
                <a:rPr lang="zh-CN" altLang="en-US" sz="2000" b="1" dirty="0">
                  <a:solidFill>
                    <a:schemeClr val="bg2">
                      <a:lumMod val="60000"/>
                      <a:lumOff val="40000"/>
                    </a:schemeClr>
                  </a:solidFill>
                  <a:latin typeface="+mj-lt"/>
                </a:rPr>
                <a:t>  </a:t>
              </a:r>
              <a:r>
                <a:rPr lang="en-US" sz="2000" b="1" dirty="0">
                  <a:solidFill>
                    <a:schemeClr val="bg2">
                      <a:lumMod val="60000"/>
                      <a:lumOff val="40000"/>
                    </a:schemeClr>
                  </a:solidFill>
                  <a:latin typeface="+mj-lt"/>
                </a:rPr>
                <a:t>bilinear</a:t>
              </a:r>
            </a:p>
          </p:txBody>
        </p:sp>
        <p:sp useBgFill="1">
          <p:nvSpPr>
            <p:cNvPr id="108570" name="Rectangle 26">
              <a:extLst>
                <a:ext uri="{FF2B5EF4-FFF2-40B4-BE49-F238E27FC236}">
                  <a16:creationId xmlns:a16="http://schemas.microsoft.com/office/drawing/2014/main" id="{097E6DF0-2E3A-445F-A722-2DF544220463}"/>
                </a:ext>
              </a:extLst>
            </p:cNvPr>
            <p:cNvSpPr>
              <a:spLocks noChangeArrowheads="1"/>
            </p:cNvSpPr>
            <p:nvPr/>
          </p:nvSpPr>
          <p:spPr bwMode="auto">
            <a:xfrm>
              <a:off x="89" y="576"/>
              <a:ext cx="717" cy="194"/>
            </a:xfrm>
            <a:prstGeom prst="rect">
              <a:avLst/>
            </a:prstGeom>
            <a:ln w="9525">
              <a:noFill/>
              <a:miter lim="800000"/>
              <a:headEnd/>
              <a:tailEnd/>
            </a:ln>
          </p:spPr>
          <p:txBody>
            <a:bodyPr wrap="none" lIns="0" tIns="0" rIns="0" bIns="0">
              <a:spAutoFit/>
            </a:bodyPr>
            <a:lstStyle/>
            <a:p>
              <a:pPr>
                <a:defRPr/>
              </a:pPr>
              <a:r>
                <a:rPr lang="zh-CN" altLang="en-US" sz="2000" b="1">
                  <a:solidFill>
                    <a:schemeClr val="bg2">
                      <a:lumMod val="60000"/>
                      <a:lumOff val="40000"/>
                    </a:schemeClr>
                  </a:solidFill>
                  <a:latin typeface="+mj-lt"/>
                </a:rPr>
                <a:t>  </a:t>
              </a:r>
              <a:r>
                <a:rPr lang="en-US" sz="2000" b="1">
                  <a:solidFill>
                    <a:schemeClr val="bg2">
                      <a:lumMod val="60000"/>
                      <a:lumOff val="40000"/>
                    </a:schemeClr>
                  </a:solidFill>
                  <a:latin typeface="+mj-lt"/>
                </a:rPr>
                <a:t>impinvar</a:t>
              </a:r>
            </a:p>
          </p:txBody>
        </p:sp>
      </p:grpSp>
      <p:sp>
        <p:nvSpPr>
          <p:cNvPr id="108571" name="Line 27">
            <a:extLst>
              <a:ext uri="{FF2B5EF4-FFF2-40B4-BE49-F238E27FC236}">
                <a16:creationId xmlns:a16="http://schemas.microsoft.com/office/drawing/2014/main" id="{E2A1C316-499C-4D81-8FE0-38B1CBB2FEDD}"/>
              </a:ext>
            </a:extLst>
          </p:cNvPr>
          <p:cNvSpPr>
            <a:spLocks noChangeShapeType="1"/>
          </p:cNvSpPr>
          <p:nvPr/>
        </p:nvSpPr>
        <p:spPr bwMode="auto">
          <a:xfrm>
            <a:off x="3927475" y="2392363"/>
            <a:ext cx="665163" cy="3175"/>
          </a:xfrm>
          <a:prstGeom prst="line">
            <a:avLst/>
          </a:prstGeom>
          <a:noFill/>
          <a:ln w="9525">
            <a:solidFill>
              <a:schemeClr val="tx1"/>
            </a:solidFill>
            <a:round/>
            <a:headEnd/>
            <a:tailEnd type="triangle" w="med" len="med"/>
          </a:ln>
        </p:spPr>
        <p:txBody>
          <a:bodyPr wrap="none" anchor="ctr"/>
          <a:lstStyle/>
          <a:p>
            <a:pPr>
              <a:defRPr/>
            </a:pPr>
            <a:endParaRPr lang="zh-CN" altLang="en-US">
              <a:latin typeface="+mj-lt"/>
            </a:endParaRPr>
          </a:p>
        </p:txBody>
      </p:sp>
      <p:sp>
        <p:nvSpPr>
          <p:cNvPr id="108572" name="Line 28">
            <a:extLst>
              <a:ext uri="{FF2B5EF4-FFF2-40B4-BE49-F238E27FC236}">
                <a16:creationId xmlns:a16="http://schemas.microsoft.com/office/drawing/2014/main" id="{EB0A09DE-E709-40ED-B0C0-C8ED471CDF9E}"/>
              </a:ext>
            </a:extLst>
          </p:cNvPr>
          <p:cNvSpPr>
            <a:spLocks noChangeShapeType="1"/>
          </p:cNvSpPr>
          <p:nvPr/>
        </p:nvSpPr>
        <p:spPr bwMode="auto">
          <a:xfrm>
            <a:off x="6754813" y="2343150"/>
            <a:ext cx="466725" cy="0"/>
          </a:xfrm>
          <a:prstGeom prst="line">
            <a:avLst/>
          </a:prstGeom>
          <a:noFill/>
          <a:ln w="9525">
            <a:solidFill>
              <a:schemeClr val="tx1"/>
            </a:solidFill>
            <a:round/>
            <a:headEnd/>
            <a:tailEnd type="triangle" w="med" len="med"/>
          </a:ln>
        </p:spPr>
        <p:txBody>
          <a:bodyPr wrap="none" anchor="ctr"/>
          <a:lstStyle/>
          <a:p>
            <a:pPr>
              <a:defRPr/>
            </a:pPr>
            <a:endParaRPr lang="zh-CN" altLang="en-US">
              <a:latin typeface="+mj-lt"/>
            </a:endParaRPr>
          </a:p>
        </p:txBody>
      </p:sp>
      <p:grpSp>
        <p:nvGrpSpPr>
          <p:cNvPr id="80906" name="Group 29">
            <a:extLst>
              <a:ext uri="{FF2B5EF4-FFF2-40B4-BE49-F238E27FC236}">
                <a16:creationId xmlns:a16="http://schemas.microsoft.com/office/drawing/2014/main" id="{A6E0BF30-045A-43D5-B517-53FA7042D155}"/>
              </a:ext>
            </a:extLst>
          </p:cNvPr>
          <p:cNvGrpSpPr>
            <a:grpSpLocks/>
          </p:cNvGrpSpPr>
          <p:nvPr/>
        </p:nvGrpSpPr>
        <p:grpSpPr bwMode="auto">
          <a:xfrm>
            <a:off x="176213" y="1219200"/>
            <a:ext cx="8828087" cy="128588"/>
            <a:chOff x="0" y="0"/>
            <a:chExt cx="5561" cy="81"/>
          </a:xfrm>
        </p:grpSpPr>
        <p:pic>
          <p:nvPicPr>
            <p:cNvPr id="80907" name="Rectangle 29">
              <a:extLst>
                <a:ext uri="{FF2B5EF4-FFF2-40B4-BE49-F238E27FC236}">
                  <a16:creationId xmlns:a16="http://schemas.microsoft.com/office/drawing/2014/main" id="{44A00ABF-04FA-40B0-BBB4-C20F05C63B3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61" cy="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0" name="Text Box 31">
              <a:extLst>
                <a:ext uri="{FF2B5EF4-FFF2-40B4-BE49-F238E27FC236}">
                  <a16:creationId xmlns:a16="http://schemas.microsoft.com/office/drawing/2014/main" id="{D3937C00-81D4-4FA8-B3EC-BCC9A323DEA6}"/>
                </a:ext>
              </a:extLst>
            </p:cNvPr>
            <p:cNvSpPr txBox="1">
              <a:spLocks noChangeArrowheads="1"/>
            </p:cNvSpPr>
            <p:nvPr/>
          </p:nvSpPr>
          <p:spPr bwMode="auto">
            <a:xfrm>
              <a:off x="6" y="3"/>
              <a:ext cx="5552" cy="74"/>
            </a:xfrm>
            <a:prstGeom prst="rect">
              <a:avLst/>
            </a:prstGeom>
            <a:noFill/>
            <a:ln w="9525">
              <a:noFill/>
              <a:miter lim="800000"/>
              <a:headEnd/>
              <a:tailEnd/>
            </a:ln>
          </p:spPr>
          <p:txBody>
            <a:bodyPr wrap="none" anchor="ctr"/>
            <a:lstStyle/>
            <a:p>
              <a:pPr>
                <a:defRPr/>
              </a:pPr>
              <a:endParaRPr lang="zh-CN" altLang="en-US">
                <a:latin typeface="+mj-lt"/>
              </a:endParaRPr>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08571"/>
                                        </p:tgtEl>
                                        <p:attrNameLst>
                                          <p:attrName>style.visibility</p:attrName>
                                        </p:attrNameLst>
                                      </p:cBhvr>
                                      <p:to>
                                        <p:strVal val="visible"/>
                                      </p:to>
                                    </p:set>
                                    <p:anim calcmode="lin" valueType="num">
                                      <p:cBhvr>
                                        <p:cTn id="12" dur="500" fill="hold"/>
                                        <p:tgtEl>
                                          <p:spTgt spid="108571"/>
                                        </p:tgtEl>
                                        <p:attrNameLst>
                                          <p:attrName>ppt_x</p:attrName>
                                        </p:attrNameLst>
                                      </p:cBhvr>
                                      <p:tavLst>
                                        <p:tav tm="0">
                                          <p:val>
                                            <p:strVal val="#ppt_x-#ppt_w/2"/>
                                          </p:val>
                                        </p:tav>
                                        <p:tav tm="100000">
                                          <p:val>
                                            <p:strVal val="#ppt_x"/>
                                          </p:val>
                                        </p:tav>
                                      </p:tavLst>
                                    </p:anim>
                                    <p:anim calcmode="lin" valueType="num">
                                      <p:cBhvr>
                                        <p:cTn id="13" dur="500" fill="hold"/>
                                        <p:tgtEl>
                                          <p:spTgt spid="108571"/>
                                        </p:tgtEl>
                                        <p:attrNameLst>
                                          <p:attrName>ppt_y</p:attrName>
                                        </p:attrNameLst>
                                      </p:cBhvr>
                                      <p:tavLst>
                                        <p:tav tm="0">
                                          <p:val>
                                            <p:strVal val="#ppt_y"/>
                                          </p:val>
                                        </p:tav>
                                        <p:tav tm="100000">
                                          <p:val>
                                            <p:strVal val="#ppt_y"/>
                                          </p:val>
                                        </p:tav>
                                      </p:tavLst>
                                    </p:anim>
                                    <p:anim calcmode="lin" valueType="num">
                                      <p:cBhvr>
                                        <p:cTn id="14" dur="500" fill="hold"/>
                                        <p:tgtEl>
                                          <p:spTgt spid="108571"/>
                                        </p:tgtEl>
                                        <p:attrNameLst>
                                          <p:attrName>ppt_w</p:attrName>
                                        </p:attrNameLst>
                                      </p:cBhvr>
                                      <p:tavLst>
                                        <p:tav tm="0">
                                          <p:val>
                                            <p:fltVal val="0"/>
                                          </p:val>
                                        </p:tav>
                                        <p:tav tm="100000">
                                          <p:val>
                                            <p:strVal val="#ppt_w"/>
                                          </p:val>
                                        </p:tav>
                                      </p:tavLst>
                                    </p:anim>
                                    <p:anim calcmode="lin" valueType="num">
                                      <p:cBhvr>
                                        <p:cTn id="15" dur="500" fill="hold"/>
                                        <p:tgtEl>
                                          <p:spTgt spid="108571"/>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8" fill="hold" nodeType="clickEffect">
                                  <p:stCondLst>
                                    <p:cond delay="0"/>
                                  </p:stCondLst>
                                  <p:childTnLst>
                                    <p:set>
                                      <p:cBhvr>
                                        <p:cTn id="24" dur="1" fill="hold">
                                          <p:stCondLst>
                                            <p:cond delay="0"/>
                                          </p:stCondLst>
                                        </p:cTn>
                                        <p:tgtEl>
                                          <p:spTgt spid="108572"/>
                                        </p:tgtEl>
                                        <p:attrNameLst>
                                          <p:attrName>style.visibility</p:attrName>
                                        </p:attrNameLst>
                                      </p:cBhvr>
                                      <p:to>
                                        <p:strVal val="visible"/>
                                      </p:to>
                                    </p:set>
                                    <p:anim calcmode="lin" valueType="num">
                                      <p:cBhvr>
                                        <p:cTn id="25" dur="500" fill="hold"/>
                                        <p:tgtEl>
                                          <p:spTgt spid="108572"/>
                                        </p:tgtEl>
                                        <p:attrNameLst>
                                          <p:attrName>ppt_x</p:attrName>
                                        </p:attrNameLst>
                                      </p:cBhvr>
                                      <p:tavLst>
                                        <p:tav tm="0">
                                          <p:val>
                                            <p:strVal val="#ppt_x-#ppt_w/2"/>
                                          </p:val>
                                        </p:tav>
                                        <p:tav tm="100000">
                                          <p:val>
                                            <p:strVal val="#ppt_x"/>
                                          </p:val>
                                        </p:tav>
                                      </p:tavLst>
                                    </p:anim>
                                    <p:anim calcmode="lin" valueType="num">
                                      <p:cBhvr>
                                        <p:cTn id="26" dur="500" fill="hold"/>
                                        <p:tgtEl>
                                          <p:spTgt spid="108572"/>
                                        </p:tgtEl>
                                        <p:attrNameLst>
                                          <p:attrName>ppt_y</p:attrName>
                                        </p:attrNameLst>
                                      </p:cBhvr>
                                      <p:tavLst>
                                        <p:tav tm="0">
                                          <p:val>
                                            <p:strVal val="#ppt_y"/>
                                          </p:val>
                                        </p:tav>
                                        <p:tav tm="100000">
                                          <p:val>
                                            <p:strVal val="#ppt_y"/>
                                          </p:val>
                                        </p:tav>
                                      </p:tavLst>
                                    </p:anim>
                                    <p:anim calcmode="lin" valueType="num">
                                      <p:cBhvr>
                                        <p:cTn id="27" dur="500" fill="hold"/>
                                        <p:tgtEl>
                                          <p:spTgt spid="108572"/>
                                        </p:tgtEl>
                                        <p:attrNameLst>
                                          <p:attrName>ppt_w</p:attrName>
                                        </p:attrNameLst>
                                      </p:cBhvr>
                                      <p:tavLst>
                                        <p:tav tm="0">
                                          <p:val>
                                            <p:fltVal val="0"/>
                                          </p:val>
                                        </p:tav>
                                        <p:tav tm="100000">
                                          <p:val>
                                            <p:strVal val="#ppt_w"/>
                                          </p:val>
                                        </p:tav>
                                      </p:tavLst>
                                    </p:anim>
                                    <p:anim calcmode="lin" valueType="num">
                                      <p:cBhvr>
                                        <p:cTn id="28" dur="500" fill="hold"/>
                                        <p:tgtEl>
                                          <p:spTgt spid="10857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A20F7EBC-302D-45A7-B5D2-B09E26FEA1DF}"/>
              </a:ext>
            </a:extLst>
          </p:cNvPr>
          <p:cNvSpPr>
            <a:spLocks noGrp="1"/>
          </p:cNvSpPr>
          <p:nvPr>
            <p:ph type="title"/>
          </p:nvPr>
        </p:nvSpPr>
        <p:spPr/>
        <p:txBody>
          <a:bodyPr/>
          <a:lstStyle/>
          <a:p>
            <a:r>
              <a:rPr lang="zh-CN" altLang="en-US"/>
              <a:t>作业</a:t>
            </a:r>
          </a:p>
        </p:txBody>
      </p:sp>
      <p:sp>
        <p:nvSpPr>
          <p:cNvPr id="81923" name="内容占位符 2">
            <a:extLst>
              <a:ext uri="{FF2B5EF4-FFF2-40B4-BE49-F238E27FC236}">
                <a16:creationId xmlns:a16="http://schemas.microsoft.com/office/drawing/2014/main" id="{E1CBEED0-E5AA-4FC7-B62A-EC60321A9EE6}"/>
              </a:ext>
            </a:extLst>
          </p:cNvPr>
          <p:cNvSpPr>
            <a:spLocks noGrp="1"/>
          </p:cNvSpPr>
          <p:nvPr>
            <p:ph idx="1"/>
          </p:nvPr>
        </p:nvSpPr>
        <p:spPr/>
        <p:txBody>
          <a:bodyPr/>
          <a:lstStyle/>
          <a:p>
            <a:pPr>
              <a:lnSpc>
                <a:spcPct val="120000"/>
              </a:lnSpc>
              <a:buFont typeface="Wingdings" panose="05000000000000000000" pitchFamily="2" charset="2"/>
              <a:buNone/>
            </a:pPr>
            <a:r>
              <a:rPr lang="en-US" altLang="zh-CN" sz="2800" dirty="0"/>
              <a:t>1. </a:t>
            </a:r>
            <a:r>
              <a:rPr lang="zh-CN" altLang="en-US" sz="2800" dirty="0"/>
              <a:t>利用脉冲响应不变法及</a:t>
            </a:r>
            <a:r>
              <a:rPr lang="en-US" altLang="zh-CN" sz="2800" dirty="0"/>
              <a:t>BW</a:t>
            </a:r>
            <a:r>
              <a:rPr lang="zh-CN" altLang="en-US" sz="2800" dirty="0"/>
              <a:t>型模拟滤波器设计满足下列条件的数字滤波器。</a:t>
            </a:r>
            <a:endParaRPr lang="en-US" altLang="zh-CN" sz="2800" dirty="0"/>
          </a:p>
          <a:p>
            <a:pPr>
              <a:lnSpc>
                <a:spcPct val="120000"/>
              </a:lnSpc>
              <a:spcBef>
                <a:spcPts val="0"/>
              </a:spcBef>
              <a:buFont typeface="Wingdings" panose="05000000000000000000" pitchFamily="2" charset="2"/>
              <a:buNone/>
            </a:pPr>
            <a:r>
              <a:rPr lang="en-US" altLang="zh-CN" sz="2800" i="1" dirty="0">
                <a:latin typeface="Symbol" panose="05050102010706020507" pitchFamily="18" charset="2"/>
              </a:rPr>
              <a:t>	W</a:t>
            </a:r>
            <a:r>
              <a:rPr lang="en-US" altLang="zh-CN" sz="2800" baseline="-25000" dirty="0"/>
              <a:t>p1</a:t>
            </a:r>
            <a:r>
              <a:rPr lang="en-US" altLang="zh-CN" sz="2800" dirty="0"/>
              <a:t>=0.15</a:t>
            </a:r>
            <a:r>
              <a:rPr lang="en-US" altLang="zh-CN" sz="2800" dirty="0">
                <a:latin typeface="Symbol" panose="05050102010706020507" pitchFamily="18" charset="2"/>
              </a:rPr>
              <a:t>p</a:t>
            </a:r>
            <a:r>
              <a:rPr lang="zh-CN" altLang="en-US" sz="2800" dirty="0">
                <a:latin typeface="Symbol" panose="05050102010706020507" pitchFamily="18" charset="2"/>
              </a:rPr>
              <a:t>，</a:t>
            </a:r>
            <a:r>
              <a:rPr lang="en-US" altLang="zh-CN" sz="2800" i="1" dirty="0">
                <a:latin typeface="Symbol" panose="05050102010706020507" pitchFamily="18" charset="2"/>
              </a:rPr>
              <a:t>W</a:t>
            </a:r>
            <a:r>
              <a:rPr lang="en-US" altLang="zh-CN" sz="2800" baseline="-25000" dirty="0"/>
              <a:t>p2</a:t>
            </a:r>
            <a:r>
              <a:rPr lang="en-US" altLang="zh-CN" sz="2800" dirty="0"/>
              <a:t>=0.2</a:t>
            </a:r>
            <a:r>
              <a:rPr lang="en-US" altLang="zh-CN" sz="2800" dirty="0">
                <a:latin typeface="Symbol" panose="05050102010706020507" pitchFamily="18" charset="2"/>
              </a:rPr>
              <a:t>p</a:t>
            </a:r>
            <a:r>
              <a:rPr lang="zh-CN" altLang="en-US" sz="2800" dirty="0">
                <a:latin typeface="Symbol" panose="05050102010706020507" pitchFamily="18" charset="2"/>
              </a:rPr>
              <a:t>，</a:t>
            </a:r>
            <a:r>
              <a:rPr lang="en-US" altLang="zh-CN" sz="2800" i="1" dirty="0">
                <a:latin typeface="Symbol" panose="05050102010706020507" pitchFamily="18" charset="2"/>
              </a:rPr>
              <a:t>W</a:t>
            </a:r>
            <a:r>
              <a:rPr lang="en-US" altLang="zh-CN" sz="2800" baseline="-25000" dirty="0"/>
              <a:t>s1</a:t>
            </a:r>
            <a:r>
              <a:rPr lang="en-US" altLang="zh-CN" sz="2800" dirty="0"/>
              <a:t>=0.1</a:t>
            </a:r>
            <a:r>
              <a:rPr lang="en-US" altLang="zh-CN" sz="2800" dirty="0">
                <a:latin typeface="Symbol" panose="05050102010706020507" pitchFamily="18" charset="2"/>
              </a:rPr>
              <a:t>p</a:t>
            </a:r>
            <a:r>
              <a:rPr lang="zh-CN" altLang="en-US" sz="2800" dirty="0">
                <a:latin typeface="Symbol" panose="05050102010706020507" pitchFamily="18" charset="2"/>
              </a:rPr>
              <a:t>，</a:t>
            </a:r>
            <a:r>
              <a:rPr lang="en-US" altLang="zh-CN" sz="2800" i="1" dirty="0">
                <a:latin typeface="Symbol" panose="05050102010706020507" pitchFamily="18" charset="2"/>
              </a:rPr>
              <a:t>W</a:t>
            </a:r>
            <a:r>
              <a:rPr lang="en-US" altLang="zh-CN" sz="2800" baseline="-25000" dirty="0"/>
              <a:t>s2</a:t>
            </a:r>
            <a:r>
              <a:rPr lang="en-US" altLang="zh-CN" sz="2800" dirty="0"/>
              <a:t>=0.3</a:t>
            </a:r>
            <a:r>
              <a:rPr lang="en-US" altLang="zh-CN" sz="2800" dirty="0">
                <a:latin typeface="Symbol" panose="05050102010706020507" pitchFamily="18" charset="2"/>
              </a:rPr>
              <a:t>p</a:t>
            </a:r>
            <a:r>
              <a:rPr lang="zh-CN" altLang="en-US" sz="2800" dirty="0">
                <a:latin typeface="Symbol" panose="05050102010706020507" pitchFamily="18" charset="2"/>
              </a:rPr>
              <a:t>，</a:t>
            </a:r>
            <a:r>
              <a:rPr lang="en-US" altLang="zh-CN" sz="2800" i="1" dirty="0">
                <a:latin typeface="Symbol" panose="05050102010706020507" pitchFamily="18" charset="2"/>
              </a:rPr>
              <a:t>A</a:t>
            </a:r>
            <a:r>
              <a:rPr lang="en-US" altLang="zh-CN" sz="2800" baseline="-25000" dirty="0"/>
              <a:t>p</a:t>
            </a:r>
            <a:r>
              <a:rPr lang="en-US" altLang="zh-CN" sz="2800" dirty="0"/>
              <a:t>=5dB</a:t>
            </a:r>
            <a:r>
              <a:rPr lang="zh-CN" altLang="en-US" sz="2800" dirty="0"/>
              <a:t>，</a:t>
            </a:r>
            <a:r>
              <a:rPr lang="el-GR" altLang="zh-CN" sz="2800" dirty="0"/>
              <a:t> </a:t>
            </a:r>
            <a:r>
              <a:rPr lang="en-US" altLang="zh-CN" sz="2800" i="1" dirty="0"/>
              <a:t>A</a:t>
            </a:r>
            <a:r>
              <a:rPr lang="en-US" altLang="zh-CN" sz="2800" baseline="-25000" dirty="0"/>
              <a:t>s</a:t>
            </a:r>
            <a:r>
              <a:rPr lang="en-US" altLang="zh-CN" sz="2800" dirty="0"/>
              <a:t>=15dB</a:t>
            </a:r>
          </a:p>
          <a:p>
            <a:r>
              <a:rPr lang="en-US" altLang="zh-CN" sz="2800" dirty="0"/>
              <a:t>4-17 </a:t>
            </a:r>
            <a:r>
              <a:rPr lang="zh-CN" altLang="en-US" sz="2800" dirty="0"/>
              <a:t>设计数字低通滤波器处理连续信号</a:t>
            </a:r>
            <a:endParaRPr lang="en-US" altLang="zh-CN" sz="2800" dirty="0"/>
          </a:p>
          <a:p>
            <a:r>
              <a:rPr lang="en-US" altLang="zh-CN" sz="2800" dirty="0"/>
              <a:t>4-18 </a:t>
            </a:r>
            <a:r>
              <a:rPr lang="zh-CN" altLang="en-US" sz="2800" dirty="0"/>
              <a:t>设计数字高通滤波器</a:t>
            </a:r>
            <a:endParaRPr lang="en-US" altLang="zh-CN" sz="2800" dirty="0"/>
          </a:p>
          <a:p>
            <a:r>
              <a:rPr lang="en-US" altLang="zh-CN" sz="2800" dirty="0"/>
              <a:t>4-20 </a:t>
            </a:r>
            <a:r>
              <a:rPr lang="zh-CN" altLang="en-US" sz="2800" dirty="0"/>
              <a:t>设计数字带阻滤波器</a:t>
            </a:r>
            <a:endParaRPr lang="en-US" altLang="zh-CN" sz="2800" dirty="0"/>
          </a:p>
          <a:p>
            <a:pPr>
              <a:buFont typeface="Wingdings" panose="05000000000000000000" pitchFamily="2" charset="2"/>
              <a:buNone/>
            </a:pP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5DE7A511-061D-43C9-97F4-1EAC4D2991BD}"/>
              </a:ext>
            </a:extLst>
          </p:cNvPr>
          <p:cNvSpPr>
            <a:spLocks noGrp="1"/>
          </p:cNvSpPr>
          <p:nvPr>
            <p:ph type="title"/>
          </p:nvPr>
        </p:nvSpPr>
        <p:spPr/>
        <p:txBody>
          <a:bodyPr/>
          <a:lstStyle/>
          <a:p>
            <a:r>
              <a:rPr lang="zh-CN" altLang="en-US"/>
              <a:t>本章小结</a:t>
            </a:r>
          </a:p>
        </p:txBody>
      </p:sp>
      <p:sp>
        <p:nvSpPr>
          <p:cNvPr id="98307" name="内容占位符 2">
            <a:extLst>
              <a:ext uri="{FF2B5EF4-FFF2-40B4-BE49-F238E27FC236}">
                <a16:creationId xmlns:a16="http://schemas.microsoft.com/office/drawing/2014/main" id="{9222CB94-4629-4884-BDE1-2987DFDDAC58}"/>
              </a:ext>
            </a:extLst>
          </p:cNvPr>
          <p:cNvSpPr>
            <a:spLocks noGrp="1"/>
          </p:cNvSpPr>
          <p:nvPr>
            <p:ph idx="1"/>
          </p:nvPr>
        </p:nvSpPr>
        <p:spPr/>
        <p:txBody>
          <a:bodyPr/>
          <a:lstStyle/>
          <a:p>
            <a:pPr eaLnBrk="1" hangingPunct="1">
              <a:buFont typeface="Wingdings" panose="05000000000000000000" pitchFamily="2" charset="2"/>
              <a:buNone/>
              <a:defRPr/>
            </a:pPr>
            <a:r>
              <a:rPr lang="en-US" altLang="zh-CN" sz="2800" dirty="0">
                <a:solidFill>
                  <a:schemeClr val="bg2">
                    <a:lumMod val="60000"/>
                    <a:lumOff val="40000"/>
                  </a:schemeClr>
                </a:solidFill>
              </a:rPr>
              <a:t>4.1 </a:t>
            </a:r>
            <a:r>
              <a:rPr lang="zh-CN" altLang="en-US" sz="2800" dirty="0">
                <a:solidFill>
                  <a:schemeClr val="bg2">
                    <a:lumMod val="60000"/>
                    <a:lumOff val="40000"/>
                  </a:schemeClr>
                </a:solidFill>
              </a:rPr>
              <a:t>模拟低通滤波器设计</a:t>
            </a:r>
            <a:endParaRPr lang="en-US" altLang="zh-CN" sz="2800" dirty="0">
              <a:solidFill>
                <a:schemeClr val="bg2">
                  <a:lumMod val="60000"/>
                  <a:lumOff val="40000"/>
                </a:schemeClr>
              </a:solidFill>
            </a:endParaRPr>
          </a:p>
          <a:p>
            <a:pPr marL="857250" lvl="1" indent="-457200" eaLnBrk="1" hangingPunct="1">
              <a:buFont typeface="Wingdings" panose="05000000000000000000" pitchFamily="2" charset="2"/>
              <a:buNone/>
              <a:defRPr/>
            </a:pPr>
            <a:r>
              <a:rPr lang="en-US" altLang="zh-CN" sz="2400" dirty="0"/>
              <a:t>4.1.1 </a:t>
            </a:r>
            <a:r>
              <a:rPr lang="zh-CN" altLang="en-US" sz="2400" dirty="0"/>
              <a:t>Butterworth模拟低通滤波器</a:t>
            </a:r>
            <a:endParaRPr lang="en-US" altLang="zh-CN" sz="2400" dirty="0"/>
          </a:p>
          <a:p>
            <a:pPr marL="857250" lvl="1" indent="-457200" eaLnBrk="1" hangingPunct="1">
              <a:buFont typeface="Times New Roman" pitchFamily="18" charset="0"/>
              <a:buAutoNum type="arabicPeriod"/>
              <a:defRPr/>
            </a:pPr>
            <a:endParaRPr lang="zh-CN" altLang="en-US" sz="2400" dirty="0"/>
          </a:p>
          <a:p>
            <a:pPr eaLnBrk="1" hangingPunct="1">
              <a:buFont typeface="Wingdings" panose="05000000000000000000" pitchFamily="2" charset="2"/>
              <a:buNone/>
              <a:defRPr/>
            </a:pPr>
            <a:r>
              <a:rPr lang="en-US" altLang="zh-CN" sz="2800" dirty="0">
                <a:solidFill>
                  <a:schemeClr val="bg2">
                    <a:lumMod val="60000"/>
                    <a:lumOff val="40000"/>
                  </a:schemeClr>
                </a:solidFill>
              </a:rPr>
              <a:t>4.2 </a:t>
            </a:r>
            <a:r>
              <a:rPr lang="zh-CN" altLang="en-US" sz="2800" dirty="0">
                <a:solidFill>
                  <a:schemeClr val="bg2">
                    <a:lumMod val="60000"/>
                    <a:lumOff val="40000"/>
                  </a:schemeClr>
                </a:solidFill>
              </a:rPr>
              <a:t>模拟滤波器的频率变换</a:t>
            </a:r>
            <a:endParaRPr lang="en-US" altLang="zh-CN" sz="2800" dirty="0">
              <a:solidFill>
                <a:schemeClr val="bg2">
                  <a:lumMod val="60000"/>
                  <a:lumOff val="40000"/>
                </a:schemeClr>
              </a:solidFill>
            </a:endParaRPr>
          </a:p>
          <a:p>
            <a:pPr marL="857250" lvl="1" indent="-457200" eaLnBrk="1" hangingPunct="1">
              <a:buFont typeface="Wingdings" panose="05000000000000000000" pitchFamily="2" charset="2"/>
              <a:buNone/>
              <a:defRPr/>
            </a:pPr>
            <a:r>
              <a:rPr lang="en-US" altLang="zh-CN" sz="2400" dirty="0"/>
              <a:t>4.2.1 </a:t>
            </a:r>
            <a:r>
              <a:rPr lang="zh-CN" altLang="en-US" sz="2400" dirty="0"/>
              <a:t>模拟高通滤波器的设计</a:t>
            </a:r>
          </a:p>
          <a:p>
            <a:pPr marL="857250" lvl="1" indent="-457200" eaLnBrk="1" hangingPunct="1">
              <a:buFont typeface="Wingdings" panose="05000000000000000000" pitchFamily="2" charset="2"/>
              <a:buNone/>
              <a:defRPr/>
            </a:pPr>
            <a:r>
              <a:rPr lang="en-US" altLang="zh-CN" sz="2400" dirty="0"/>
              <a:t>4.2.2 </a:t>
            </a:r>
            <a:r>
              <a:rPr lang="zh-CN" altLang="en-US" sz="2400" dirty="0"/>
              <a:t>模拟带通滤波器的设计</a:t>
            </a:r>
          </a:p>
          <a:p>
            <a:pPr marL="857250" lvl="1" indent="-457200" eaLnBrk="1" hangingPunct="1">
              <a:buFont typeface="Wingdings" panose="05000000000000000000" pitchFamily="2" charset="2"/>
              <a:buNone/>
              <a:defRPr/>
            </a:pPr>
            <a:r>
              <a:rPr lang="en-US" altLang="zh-CN" sz="2400" dirty="0"/>
              <a:t>4.2.3 </a:t>
            </a:r>
            <a:r>
              <a:rPr lang="zh-CN" altLang="en-US" sz="2400" dirty="0"/>
              <a:t>模拟带阻滤波器的设计</a:t>
            </a:r>
          </a:p>
          <a:p>
            <a:pPr eaLnBrk="1" hangingPunct="1">
              <a:buFont typeface="Wingdings" panose="05000000000000000000" pitchFamily="2" charset="2"/>
              <a:buNone/>
              <a:defRPr/>
            </a:pPr>
            <a:endParaRPr lang="zh-CN" altLang="en-US" sz="2800" dirty="0">
              <a:solidFill>
                <a:schemeClr val="bg2"/>
              </a:solidFill>
            </a:endParaRPr>
          </a:p>
          <a:p>
            <a:pPr>
              <a:defRPr/>
            </a:pP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内容占位符 2">
            <a:extLst>
              <a:ext uri="{FF2B5EF4-FFF2-40B4-BE49-F238E27FC236}">
                <a16:creationId xmlns:a16="http://schemas.microsoft.com/office/drawing/2014/main" id="{FE3F78BC-42E8-4CDB-B883-822BC5B97CB0}"/>
              </a:ext>
            </a:extLst>
          </p:cNvPr>
          <p:cNvSpPr>
            <a:spLocks noGrp="1"/>
          </p:cNvSpPr>
          <p:nvPr>
            <p:ph idx="1"/>
          </p:nvPr>
        </p:nvSpPr>
        <p:spPr>
          <a:xfrm>
            <a:off x="457200" y="1219200"/>
            <a:ext cx="8229600" cy="3886200"/>
          </a:xfrm>
        </p:spPr>
        <p:txBody>
          <a:bodyPr/>
          <a:lstStyle/>
          <a:p>
            <a:pPr eaLnBrk="1" hangingPunct="1">
              <a:buFont typeface="Wingdings" panose="05000000000000000000" pitchFamily="2" charset="2"/>
              <a:buNone/>
              <a:defRPr/>
            </a:pPr>
            <a:r>
              <a:rPr lang="en-US" altLang="zh-CN" sz="2800" dirty="0">
                <a:solidFill>
                  <a:schemeClr val="bg2">
                    <a:lumMod val="60000"/>
                    <a:lumOff val="40000"/>
                  </a:schemeClr>
                </a:solidFill>
              </a:rPr>
              <a:t>4.3 </a:t>
            </a:r>
            <a:r>
              <a:rPr lang="zh-CN" altLang="en-US" sz="2800" dirty="0">
                <a:solidFill>
                  <a:schemeClr val="bg2">
                    <a:lumMod val="60000"/>
                    <a:lumOff val="40000"/>
                  </a:schemeClr>
                </a:solidFill>
              </a:rPr>
              <a:t>脉冲响应不变法</a:t>
            </a:r>
            <a:endParaRPr lang="en-US" altLang="zh-CN" sz="2800" dirty="0">
              <a:solidFill>
                <a:schemeClr val="bg2">
                  <a:lumMod val="60000"/>
                  <a:lumOff val="40000"/>
                </a:schemeClr>
              </a:solidFill>
            </a:endParaRPr>
          </a:p>
          <a:p>
            <a:pPr marL="857250" lvl="1" indent="-457200" eaLnBrk="1" hangingPunct="1">
              <a:buFont typeface="Wingdings" panose="05000000000000000000" pitchFamily="2" charset="2"/>
              <a:buNone/>
              <a:defRPr/>
            </a:pPr>
            <a:r>
              <a:rPr lang="en-US" altLang="zh-CN" sz="2400" dirty="0"/>
              <a:t>4.3.1 </a:t>
            </a:r>
            <a:r>
              <a:rPr lang="zh-CN" altLang="en-US" sz="2400" dirty="0"/>
              <a:t>脉冲响应不变法的基本原理</a:t>
            </a:r>
          </a:p>
          <a:p>
            <a:pPr marL="857250" lvl="1" indent="-457200" eaLnBrk="1" hangingPunct="1">
              <a:buFont typeface="Wingdings" panose="05000000000000000000" pitchFamily="2" charset="2"/>
              <a:buNone/>
              <a:defRPr/>
            </a:pPr>
            <a:r>
              <a:rPr lang="en-US" altLang="zh-CN" sz="2400" dirty="0"/>
              <a:t>4.3.2 </a:t>
            </a:r>
            <a:r>
              <a:rPr lang="zh-CN" altLang="en-US" sz="2400" dirty="0"/>
              <a:t>脉冲响应不变法设计</a:t>
            </a:r>
            <a:r>
              <a:rPr lang="en-US" altLang="zh-CN" sz="2400" dirty="0"/>
              <a:t>DF</a:t>
            </a:r>
            <a:r>
              <a:rPr lang="zh-CN" altLang="en-US" sz="2400" dirty="0"/>
              <a:t>的步骤</a:t>
            </a:r>
          </a:p>
          <a:p>
            <a:pPr eaLnBrk="1" hangingPunct="1">
              <a:buFont typeface="Wingdings" panose="05000000000000000000" pitchFamily="2" charset="2"/>
              <a:buNone/>
              <a:defRPr/>
            </a:pPr>
            <a:endParaRPr lang="en-US" altLang="zh-CN" sz="2800" dirty="0">
              <a:solidFill>
                <a:schemeClr val="bg2">
                  <a:lumMod val="60000"/>
                  <a:lumOff val="40000"/>
                </a:schemeClr>
              </a:solidFill>
            </a:endParaRPr>
          </a:p>
          <a:p>
            <a:pPr eaLnBrk="1" hangingPunct="1">
              <a:buFont typeface="Wingdings" panose="05000000000000000000" pitchFamily="2" charset="2"/>
              <a:buNone/>
              <a:defRPr/>
            </a:pPr>
            <a:r>
              <a:rPr lang="en-US" altLang="zh-CN" sz="2800" dirty="0">
                <a:solidFill>
                  <a:schemeClr val="bg2">
                    <a:lumMod val="60000"/>
                    <a:lumOff val="40000"/>
                  </a:schemeClr>
                </a:solidFill>
              </a:rPr>
              <a:t>4.4 </a:t>
            </a:r>
            <a:r>
              <a:rPr lang="zh-CN" altLang="en-US" sz="2800" dirty="0">
                <a:solidFill>
                  <a:schemeClr val="bg2">
                    <a:lumMod val="60000"/>
                    <a:lumOff val="40000"/>
                  </a:schemeClr>
                </a:solidFill>
              </a:rPr>
              <a:t>双线性变换法</a:t>
            </a:r>
            <a:endParaRPr lang="en-US" altLang="zh-CN" sz="2800" dirty="0">
              <a:solidFill>
                <a:schemeClr val="bg2">
                  <a:lumMod val="60000"/>
                  <a:lumOff val="40000"/>
                </a:schemeClr>
              </a:solidFill>
            </a:endParaRPr>
          </a:p>
          <a:p>
            <a:pPr marL="857250" lvl="1" indent="-457200" eaLnBrk="1" hangingPunct="1">
              <a:buFont typeface="Wingdings" panose="05000000000000000000" pitchFamily="2" charset="2"/>
              <a:buNone/>
              <a:defRPr/>
            </a:pPr>
            <a:r>
              <a:rPr lang="en-US" altLang="zh-CN" sz="2400" dirty="0"/>
              <a:t>4.4.1 </a:t>
            </a:r>
            <a:r>
              <a:rPr lang="zh-CN" altLang="en-US" sz="2400" dirty="0"/>
              <a:t>双线性变换法的基本原理</a:t>
            </a:r>
          </a:p>
          <a:p>
            <a:pPr marL="857250" lvl="1" indent="-457200" eaLnBrk="1" hangingPunct="1">
              <a:buFont typeface="Wingdings" panose="05000000000000000000" pitchFamily="2" charset="2"/>
              <a:buNone/>
              <a:defRPr/>
            </a:pPr>
            <a:r>
              <a:rPr lang="en-US" altLang="zh-CN" sz="2400" dirty="0"/>
              <a:t>4.4.2 </a:t>
            </a:r>
            <a:r>
              <a:rPr lang="zh-CN" altLang="en-US" sz="2400" dirty="0"/>
              <a:t>双线性变换法设计</a:t>
            </a:r>
            <a:r>
              <a:rPr lang="en-US" altLang="zh-CN" sz="2400" dirty="0"/>
              <a:t>DF</a:t>
            </a:r>
            <a:r>
              <a:rPr lang="zh-CN" altLang="en-US" sz="2400" dirty="0"/>
              <a:t>的步骤</a:t>
            </a:r>
          </a:p>
          <a:p>
            <a:pPr>
              <a:buFont typeface="Wingdings" panose="05000000000000000000" pitchFamily="2" charset="2"/>
              <a:buNone/>
              <a:defRPr/>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61">
            <a:extLst>
              <a:ext uri="{FF2B5EF4-FFF2-40B4-BE49-F238E27FC236}">
                <a16:creationId xmlns:a16="http://schemas.microsoft.com/office/drawing/2014/main" id="{4EE8A600-6F0F-434A-8DB2-656099A832F1}"/>
              </a:ext>
            </a:extLst>
          </p:cNvPr>
          <p:cNvSpPr>
            <a:spLocks noGrp="1"/>
          </p:cNvSpPr>
          <p:nvPr>
            <p:ph type="title"/>
          </p:nvPr>
        </p:nvSpPr>
        <p:spPr/>
        <p:txBody>
          <a:bodyPr anchor="t"/>
          <a:lstStyle/>
          <a:p>
            <a:r>
              <a:rPr lang="zh-CN" altLang="en-US" sz="3600"/>
              <a:t>模拟滤波器的技术要求</a:t>
            </a:r>
          </a:p>
        </p:txBody>
      </p:sp>
      <p:grpSp>
        <p:nvGrpSpPr>
          <p:cNvPr id="2" name="Group 3">
            <a:extLst>
              <a:ext uri="{FF2B5EF4-FFF2-40B4-BE49-F238E27FC236}">
                <a16:creationId xmlns:a16="http://schemas.microsoft.com/office/drawing/2014/main" id="{3E0E537F-16E0-4F8C-80D1-A5D0FEF68B16}"/>
              </a:ext>
            </a:extLst>
          </p:cNvPr>
          <p:cNvGrpSpPr>
            <a:grpSpLocks/>
          </p:cNvGrpSpPr>
          <p:nvPr/>
        </p:nvGrpSpPr>
        <p:grpSpPr bwMode="auto">
          <a:xfrm>
            <a:off x="784225" y="1757363"/>
            <a:ext cx="2805113" cy="625475"/>
            <a:chOff x="0" y="0"/>
            <a:chExt cx="1767" cy="394"/>
          </a:xfrm>
        </p:grpSpPr>
        <p:grpSp>
          <p:nvGrpSpPr>
            <p:cNvPr id="5178" name="Group 4">
              <a:extLst>
                <a:ext uri="{FF2B5EF4-FFF2-40B4-BE49-F238E27FC236}">
                  <a16:creationId xmlns:a16="http://schemas.microsoft.com/office/drawing/2014/main" id="{F3B5DD58-5200-45DA-BB8D-CCBD169FA156}"/>
                </a:ext>
              </a:extLst>
            </p:cNvPr>
            <p:cNvGrpSpPr>
              <a:grpSpLocks/>
            </p:cNvGrpSpPr>
            <p:nvPr/>
          </p:nvGrpSpPr>
          <p:grpSpPr bwMode="auto">
            <a:xfrm>
              <a:off x="0" y="0"/>
              <a:ext cx="329" cy="394"/>
              <a:chOff x="0" y="0"/>
              <a:chExt cx="329" cy="394"/>
            </a:xfrm>
          </p:grpSpPr>
          <p:sp>
            <p:nvSpPr>
              <p:cNvPr id="5180" name="Rectangle 5">
                <a:extLst>
                  <a:ext uri="{FF2B5EF4-FFF2-40B4-BE49-F238E27FC236}">
                    <a16:creationId xmlns:a16="http://schemas.microsoft.com/office/drawing/2014/main" id="{9D407E00-31EC-4991-8D9C-84BAB4B322AF}"/>
                  </a:ext>
                </a:extLst>
              </p:cNvPr>
              <p:cNvSpPr>
                <a:spLocks noChangeArrowheads="1"/>
              </p:cNvSpPr>
              <p:nvPr/>
            </p:nvSpPr>
            <p:spPr bwMode="auto">
              <a:xfrm>
                <a:off x="217" y="152"/>
                <a:ext cx="112" cy="242"/>
              </a:xfrm>
              <a:prstGeom prst="rect">
                <a:avLst/>
              </a:prstGeom>
              <a:noFill/>
              <a:ln w="9525">
                <a:noFill/>
                <a:miter lim="800000"/>
                <a:headEnd/>
                <a:tailEnd/>
              </a:ln>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500" b="1">
                    <a:latin typeface="Times New Roman" panose="02020603050405020304" pitchFamily="18" charset="0"/>
                  </a:rPr>
                  <a:t>p</a:t>
                </a:r>
              </a:p>
            </p:txBody>
          </p:sp>
          <p:sp>
            <p:nvSpPr>
              <p:cNvPr id="5181" name="Rectangle 6">
                <a:extLst>
                  <a:ext uri="{FF2B5EF4-FFF2-40B4-BE49-F238E27FC236}">
                    <a16:creationId xmlns:a16="http://schemas.microsoft.com/office/drawing/2014/main" id="{0F25A1CA-08B9-467F-9FED-88779B8CE994}"/>
                  </a:ext>
                </a:extLst>
              </p:cNvPr>
              <p:cNvSpPr>
                <a:spLocks noChangeArrowheads="1"/>
              </p:cNvSpPr>
              <p:nvPr/>
            </p:nvSpPr>
            <p:spPr bwMode="auto">
              <a:xfrm>
                <a:off x="0" y="0"/>
                <a:ext cx="205"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700" b="1" i="1">
                    <a:latin typeface="Symbol" panose="05050102010706020507" pitchFamily="18" charset="2"/>
                  </a:rPr>
                  <a:t>w</a:t>
                </a:r>
              </a:p>
            </p:txBody>
          </p:sp>
        </p:grpSp>
        <p:sp>
          <p:nvSpPr>
            <p:cNvPr id="5179" name="Rectangle 7">
              <a:extLst>
                <a:ext uri="{FF2B5EF4-FFF2-40B4-BE49-F238E27FC236}">
                  <a16:creationId xmlns:a16="http://schemas.microsoft.com/office/drawing/2014/main" id="{F802F8C0-BB3B-427A-B6F3-57918E669F58}"/>
                </a:ext>
              </a:extLst>
            </p:cNvPr>
            <p:cNvSpPr>
              <a:spLocks noChangeArrowheads="1"/>
            </p:cNvSpPr>
            <p:nvPr/>
          </p:nvSpPr>
          <p:spPr bwMode="auto">
            <a:xfrm>
              <a:off x="304" y="49"/>
              <a:ext cx="1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宋体" panose="02010600030101010101" pitchFamily="2" charset="-122"/>
                </a:rPr>
                <a:t>:  </a:t>
              </a:r>
              <a:r>
                <a:rPr lang="zh-CN" altLang="en-US" sz="2400" b="1">
                  <a:latin typeface="宋体" panose="02010600030101010101" pitchFamily="2" charset="-122"/>
                </a:rPr>
                <a:t>通带截止频率</a:t>
              </a:r>
            </a:p>
          </p:txBody>
        </p:sp>
      </p:grpSp>
      <p:sp>
        <p:nvSpPr>
          <p:cNvPr id="13320" name="Rectangle 8">
            <a:extLst>
              <a:ext uri="{FF2B5EF4-FFF2-40B4-BE49-F238E27FC236}">
                <a16:creationId xmlns:a16="http://schemas.microsoft.com/office/drawing/2014/main" id="{990F9C9C-BAA9-4357-9C54-BDD870003CBC}"/>
              </a:ext>
            </a:extLst>
          </p:cNvPr>
          <p:cNvSpPr>
            <a:spLocks noChangeArrowheads="1"/>
          </p:cNvSpPr>
          <p:nvPr/>
        </p:nvSpPr>
        <p:spPr bwMode="auto">
          <a:xfrm>
            <a:off x="781050" y="2557463"/>
            <a:ext cx="3392488" cy="554037"/>
          </a:xfrm>
          <a:prstGeom prst="rect">
            <a:avLst/>
          </a:prstGeom>
          <a:noFill/>
          <a:ln w="9525">
            <a:noFill/>
            <a:miter lim="800000"/>
            <a:headEnd/>
            <a:tailEnd/>
          </a:ln>
        </p:spPr>
        <p:txBody>
          <a:bodyPr lIns="0" tIns="0" rIns="0" bIns="0">
            <a:spAutoFit/>
          </a:bodyPr>
          <a:lstStyle/>
          <a:p>
            <a:pPr>
              <a:defRPr/>
            </a:pPr>
            <a:r>
              <a:rPr lang="en-US" altLang="zh-CN" sz="3600" b="1" i="1" dirty="0" err="1">
                <a:latin typeface="Symbol" pitchFamily="18" charset="2"/>
              </a:rPr>
              <a:t>w</a:t>
            </a:r>
            <a:r>
              <a:rPr lang="en-US" altLang="zh-CN" sz="3600" b="1" baseline="-25000" dirty="0" err="1">
                <a:latin typeface="+mj-lt"/>
              </a:rPr>
              <a:t>s</a:t>
            </a:r>
            <a:r>
              <a:rPr lang="en-US" altLang="zh-CN" sz="2400" b="1" dirty="0">
                <a:latin typeface="宋体" pitchFamily="2" charset="-122"/>
              </a:rPr>
              <a:t>:  </a:t>
            </a:r>
            <a:r>
              <a:rPr lang="zh-CN" altLang="en-US" sz="2400" b="1" dirty="0">
                <a:latin typeface="宋体" pitchFamily="2" charset="-122"/>
              </a:rPr>
              <a:t>阻带截止频率</a:t>
            </a:r>
          </a:p>
        </p:txBody>
      </p:sp>
      <p:sp>
        <p:nvSpPr>
          <p:cNvPr id="13321" name="Text Box 9">
            <a:extLst>
              <a:ext uri="{FF2B5EF4-FFF2-40B4-BE49-F238E27FC236}">
                <a16:creationId xmlns:a16="http://schemas.microsoft.com/office/drawing/2014/main" id="{0275FB51-D70A-4005-9C18-2E5D6DD6E2D9}"/>
              </a:ext>
            </a:extLst>
          </p:cNvPr>
          <p:cNvSpPr txBox="1">
            <a:spLocks noChangeArrowheads="1"/>
          </p:cNvSpPr>
          <p:nvPr/>
        </p:nvSpPr>
        <p:spPr bwMode="auto">
          <a:xfrm>
            <a:off x="666750" y="3246438"/>
            <a:ext cx="3048000" cy="646112"/>
          </a:xfrm>
          <a:prstGeom prst="rect">
            <a:avLst/>
          </a:prstGeom>
          <a:noFill/>
          <a:ln w="9525">
            <a:noFill/>
            <a:miter lim="800000"/>
            <a:headEnd/>
            <a:tailEnd/>
          </a:ln>
        </p:spPr>
        <p:txBody>
          <a:bodyPr>
            <a:spAutoFit/>
          </a:bodyPr>
          <a:lstStyle/>
          <a:p>
            <a:pPr>
              <a:spcBef>
                <a:spcPct val="50000"/>
              </a:spcBef>
              <a:defRPr/>
            </a:pPr>
            <a:r>
              <a:rPr lang="en-US" altLang="zh-CN" sz="3600" b="1" i="1" dirty="0">
                <a:latin typeface="Symbol" pitchFamily="18" charset="2"/>
              </a:rPr>
              <a:t>d </a:t>
            </a:r>
            <a:r>
              <a:rPr lang="en-US" altLang="zh-CN" sz="3600" b="1" baseline="-25000" dirty="0">
                <a:latin typeface="+mj-lt"/>
              </a:rPr>
              <a:t>p</a:t>
            </a:r>
            <a:r>
              <a:rPr lang="en-US" altLang="zh-CN" sz="2400" b="1" dirty="0">
                <a:latin typeface="宋体" pitchFamily="2" charset="-122"/>
              </a:rPr>
              <a:t>:</a:t>
            </a:r>
            <a:r>
              <a:rPr lang="en-US" altLang="zh-CN" sz="2400" b="1" baseline="-25000" dirty="0"/>
              <a:t>     </a:t>
            </a:r>
            <a:r>
              <a:rPr lang="zh-CN" altLang="en-US" sz="2400" b="1" dirty="0"/>
              <a:t>通带波纹峰值</a:t>
            </a:r>
          </a:p>
        </p:txBody>
      </p:sp>
      <p:sp>
        <p:nvSpPr>
          <p:cNvPr id="13322" name="Text Box 10">
            <a:extLst>
              <a:ext uri="{FF2B5EF4-FFF2-40B4-BE49-F238E27FC236}">
                <a16:creationId xmlns:a16="http://schemas.microsoft.com/office/drawing/2014/main" id="{2ED5C50F-F0F2-412C-85A3-F6D8CFEB9C2C}"/>
              </a:ext>
            </a:extLst>
          </p:cNvPr>
          <p:cNvSpPr txBox="1">
            <a:spLocks noChangeArrowheads="1"/>
          </p:cNvSpPr>
          <p:nvPr/>
        </p:nvSpPr>
        <p:spPr bwMode="auto">
          <a:xfrm>
            <a:off x="735013" y="3914775"/>
            <a:ext cx="4800600" cy="646113"/>
          </a:xfrm>
          <a:prstGeom prst="rect">
            <a:avLst/>
          </a:prstGeom>
          <a:noFill/>
          <a:ln w="9525">
            <a:noFill/>
            <a:miter lim="800000"/>
            <a:headEnd/>
            <a:tailEnd/>
          </a:ln>
        </p:spPr>
        <p:txBody>
          <a:bodyPr>
            <a:spAutoFit/>
          </a:bodyPr>
          <a:lstStyle/>
          <a:p>
            <a:pPr>
              <a:spcBef>
                <a:spcPct val="50000"/>
              </a:spcBef>
              <a:defRPr/>
            </a:pPr>
            <a:r>
              <a:rPr lang="en-US" altLang="zh-CN" sz="3600" b="1" i="1" dirty="0">
                <a:latin typeface="Symbol" pitchFamily="18" charset="2"/>
              </a:rPr>
              <a:t>d </a:t>
            </a:r>
            <a:r>
              <a:rPr lang="en-US" altLang="zh-CN" sz="3600" b="1" baseline="-25000" dirty="0">
                <a:latin typeface="+mj-lt"/>
              </a:rPr>
              <a:t>s</a:t>
            </a:r>
            <a:r>
              <a:rPr lang="en-US" altLang="zh-CN" sz="2400" b="1" dirty="0"/>
              <a:t>:</a:t>
            </a:r>
            <a:r>
              <a:rPr lang="en-US" altLang="zh-CN" sz="2400" b="1" baseline="-25000" dirty="0"/>
              <a:t>      </a:t>
            </a:r>
            <a:r>
              <a:rPr lang="zh-CN" altLang="en-US" sz="2400" b="1" dirty="0"/>
              <a:t>阻带波纹峰值</a:t>
            </a:r>
          </a:p>
        </p:txBody>
      </p:sp>
      <p:graphicFrame>
        <p:nvGraphicFramePr>
          <p:cNvPr id="13323" name="Object 11">
            <a:extLst>
              <a:ext uri="{FF2B5EF4-FFF2-40B4-BE49-F238E27FC236}">
                <a16:creationId xmlns:a16="http://schemas.microsoft.com/office/drawing/2014/main" id="{0E6089F9-84B5-43EE-8317-64F4057B9C2D}"/>
              </a:ext>
            </a:extLst>
          </p:cNvPr>
          <p:cNvGraphicFramePr>
            <a:graphicFrameLocks noChangeAspect="1"/>
          </p:cNvGraphicFramePr>
          <p:nvPr/>
        </p:nvGraphicFramePr>
        <p:xfrm>
          <a:off x="4394200" y="5072063"/>
          <a:ext cx="2678113" cy="547687"/>
        </p:xfrm>
        <a:graphic>
          <a:graphicData uri="http://schemas.openxmlformats.org/presentationml/2006/ole">
            <mc:AlternateContent xmlns:mc="http://schemas.openxmlformats.org/markup-compatibility/2006">
              <mc:Choice xmlns:v="urn:schemas-microsoft-com:vml" Requires="v">
                <p:oleObj spid="_x0000_s5396" name="Equation" r:id="rId4" imgW="28041600" imgH="5791200" progId="Equation.DSMT4">
                  <p:embed/>
                </p:oleObj>
              </mc:Choice>
              <mc:Fallback>
                <p:oleObj name="Equation" r:id="rId4" imgW="28041600" imgH="5791200" progId="Equation.DSMT4">
                  <p:embed/>
                  <p:pic>
                    <p:nvPicPr>
                      <p:cNvPr id="0" name="Picture 1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4200" y="5072063"/>
                        <a:ext cx="2678113" cy="547687"/>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4" name="Text Box 13">
            <a:extLst>
              <a:ext uri="{FF2B5EF4-FFF2-40B4-BE49-F238E27FC236}">
                <a16:creationId xmlns:a16="http://schemas.microsoft.com/office/drawing/2014/main" id="{8901DB6C-1E89-43DC-B70A-5A23B83A7282}"/>
              </a:ext>
            </a:extLst>
          </p:cNvPr>
          <p:cNvSpPr txBox="1">
            <a:spLocks noChangeArrowheads="1"/>
          </p:cNvSpPr>
          <p:nvPr/>
        </p:nvSpPr>
        <p:spPr bwMode="auto">
          <a:xfrm>
            <a:off x="1524000" y="5105400"/>
            <a:ext cx="2692400" cy="457200"/>
          </a:xfrm>
          <a:prstGeom prst="rect">
            <a:avLst/>
          </a:prstGeom>
          <a:noFill/>
          <a:ln w="9525">
            <a:noFill/>
            <a:miter lim="800000"/>
            <a:headEnd/>
            <a:tailEnd/>
          </a:ln>
        </p:spPr>
        <p:txBody>
          <a:bodyPr>
            <a:spAutoFit/>
          </a:bodyPr>
          <a:lstStyle/>
          <a:p>
            <a:pPr>
              <a:spcBef>
                <a:spcPct val="50000"/>
              </a:spcBef>
              <a:defRPr/>
            </a:pPr>
            <a:r>
              <a:rPr lang="zh-CN" altLang="en-US" sz="2400" b="1" dirty="0">
                <a:latin typeface="+mj-lt"/>
              </a:rPr>
              <a:t>通带最大衰减</a:t>
            </a:r>
            <a:r>
              <a:rPr lang="en-US" altLang="zh-CN" sz="2400" b="1" dirty="0">
                <a:latin typeface="+mj-lt"/>
              </a:rPr>
              <a:t>(dB)</a:t>
            </a:r>
          </a:p>
        </p:txBody>
      </p:sp>
      <p:graphicFrame>
        <p:nvGraphicFramePr>
          <p:cNvPr id="13325" name="Object 13">
            <a:extLst>
              <a:ext uri="{FF2B5EF4-FFF2-40B4-BE49-F238E27FC236}">
                <a16:creationId xmlns:a16="http://schemas.microsoft.com/office/drawing/2014/main" id="{C6645330-E7A0-4DE2-865E-B13461A5E708}"/>
              </a:ext>
            </a:extLst>
          </p:cNvPr>
          <p:cNvGraphicFramePr>
            <a:graphicFrameLocks noChangeAspect="1"/>
          </p:cNvGraphicFramePr>
          <p:nvPr/>
        </p:nvGraphicFramePr>
        <p:xfrm>
          <a:off x="4424363" y="5691188"/>
          <a:ext cx="1924050" cy="527050"/>
        </p:xfrm>
        <a:graphic>
          <a:graphicData uri="http://schemas.openxmlformats.org/presentationml/2006/ole">
            <mc:AlternateContent xmlns:mc="http://schemas.openxmlformats.org/markup-compatibility/2006">
              <mc:Choice xmlns:v="urn:schemas-microsoft-com:vml" Requires="v">
                <p:oleObj spid="_x0000_s5397" name="Equation" r:id="rId6" imgW="20116800" imgH="5486400" progId="Equation.DSMT4">
                  <p:embed/>
                </p:oleObj>
              </mc:Choice>
              <mc:Fallback>
                <p:oleObj name="Equation" r:id="rId6" imgW="20116800" imgH="5486400" progId="Equation.DSMT4">
                  <p:embed/>
                  <p:pic>
                    <p:nvPicPr>
                      <p:cNvPr id="0" name="Picture 1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4363" y="5691188"/>
                        <a:ext cx="1924050" cy="52705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6" name="Text Box 16">
            <a:extLst>
              <a:ext uri="{FF2B5EF4-FFF2-40B4-BE49-F238E27FC236}">
                <a16:creationId xmlns:a16="http://schemas.microsoft.com/office/drawing/2014/main" id="{2A76ED86-084B-47A6-9B38-D0F9DD0795CB}"/>
              </a:ext>
            </a:extLst>
          </p:cNvPr>
          <p:cNvSpPr txBox="1">
            <a:spLocks noChangeArrowheads="1"/>
          </p:cNvSpPr>
          <p:nvPr/>
        </p:nvSpPr>
        <p:spPr bwMode="auto">
          <a:xfrm>
            <a:off x="1524000" y="5715000"/>
            <a:ext cx="2819400" cy="457200"/>
          </a:xfrm>
          <a:prstGeom prst="rect">
            <a:avLst/>
          </a:prstGeom>
          <a:noFill/>
          <a:ln w="9525">
            <a:noFill/>
            <a:miter lim="800000"/>
            <a:headEnd/>
            <a:tailEnd/>
          </a:ln>
        </p:spPr>
        <p:txBody>
          <a:bodyPr>
            <a:spAutoFit/>
          </a:bodyPr>
          <a:lstStyle/>
          <a:p>
            <a:pPr>
              <a:spcBef>
                <a:spcPct val="50000"/>
              </a:spcBef>
              <a:defRPr/>
            </a:pPr>
            <a:r>
              <a:rPr lang="zh-CN" altLang="en-US" sz="2400" b="1">
                <a:latin typeface="+mj-lt"/>
              </a:rPr>
              <a:t>阻带最小衰减</a:t>
            </a:r>
            <a:r>
              <a:rPr lang="en-US" altLang="zh-CN" sz="2400" b="1">
                <a:latin typeface="+mj-lt"/>
              </a:rPr>
              <a:t>(dB)</a:t>
            </a:r>
          </a:p>
        </p:txBody>
      </p:sp>
      <p:grpSp>
        <p:nvGrpSpPr>
          <p:cNvPr id="4" name="Group 15">
            <a:extLst>
              <a:ext uri="{FF2B5EF4-FFF2-40B4-BE49-F238E27FC236}">
                <a16:creationId xmlns:a16="http://schemas.microsoft.com/office/drawing/2014/main" id="{FB656B70-AFC3-4337-9169-F6E3246EE704}"/>
              </a:ext>
            </a:extLst>
          </p:cNvPr>
          <p:cNvGrpSpPr>
            <a:grpSpLocks/>
          </p:cNvGrpSpPr>
          <p:nvPr/>
        </p:nvGrpSpPr>
        <p:grpSpPr bwMode="auto">
          <a:xfrm>
            <a:off x="4319588" y="1219200"/>
            <a:ext cx="4767262" cy="3602038"/>
            <a:chOff x="0" y="0"/>
            <a:chExt cx="3003" cy="2269"/>
          </a:xfrm>
        </p:grpSpPr>
        <p:sp>
          <p:nvSpPr>
            <p:cNvPr id="5132" name="Freeform 18">
              <a:extLst>
                <a:ext uri="{FF2B5EF4-FFF2-40B4-BE49-F238E27FC236}">
                  <a16:creationId xmlns:a16="http://schemas.microsoft.com/office/drawing/2014/main" id="{D20345D0-9DB4-4CFA-BB06-E962AB657EBD}"/>
                </a:ext>
              </a:extLst>
            </p:cNvPr>
            <p:cNvSpPr>
              <a:spLocks/>
            </p:cNvSpPr>
            <p:nvPr/>
          </p:nvSpPr>
          <p:spPr bwMode="auto">
            <a:xfrm>
              <a:off x="461" y="51"/>
              <a:ext cx="70" cy="110"/>
            </a:xfrm>
            <a:custGeom>
              <a:avLst/>
              <a:gdLst>
                <a:gd name="T0" fmla="*/ 0 w 70"/>
                <a:gd name="T1" fmla="*/ 110 h 110"/>
                <a:gd name="T2" fmla="*/ 32 w 70"/>
                <a:gd name="T3" fmla="*/ 0 h 110"/>
                <a:gd name="T4" fmla="*/ 70 w 70"/>
                <a:gd name="T5" fmla="*/ 110 h 110"/>
                <a:gd name="T6" fmla="*/ 0 w 70"/>
                <a:gd name="T7" fmla="*/ 110 h 110"/>
                <a:gd name="T8" fmla="*/ 0 60000 65536"/>
                <a:gd name="T9" fmla="*/ 0 60000 65536"/>
                <a:gd name="T10" fmla="*/ 0 60000 65536"/>
                <a:gd name="T11" fmla="*/ 0 60000 65536"/>
                <a:gd name="T12" fmla="*/ 0 w 70"/>
                <a:gd name="T13" fmla="*/ 0 h 110"/>
                <a:gd name="T14" fmla="*/ 70 w 70"/>
                <a:gd name="T15" fmla="*/ 110 h 110"/>
              </a:gdLst>
              <a:ahLst/>
              <a:cxnLst>
                <a:cxn ang="T8">
                  <a:pos x="T0" y="T1"/>
                </a:cxn>
                <a:cxn ang="T9">
                  <a:pos x="T2" y="T3"/>
                </a:cxn>
                <a:cxn ang="T10">
                  <a:pos x="T4" y="T5"/>
                </a:cxn>
                <a:cxn ang="T11">
                  <a:pos x="T6" y="T7"/>
                </a:cxn>
              </a:cxnLst>
              <a:rect l="T12" t="T13" r="T14" b="T15"/>
              <a:pathLst>
                <a:path w="70" h="110">
                  <a:moveTo>
                    <a:pt x="0" y="110"/>
                  </a:moveTo>
                  <a:lnTo>
                    <a:pt x="32" y="0"/>
                  </a:lnTo>
                  <a:lnTo>
                    <a:pt x="70" y="110"/>
                  </a:lnTo>
                  <a:lnTo>
                    <a:pt x="0"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3" name="Text Box 19">
              <a:extLst>
                <a:ext uri="{FF2B5EF4-FFF2-40B4-BE49-F238E27FC236}">
                  <a16:creationId xmlns:a16="http://schemas.microsoft.com/office/drawing/2014/main" id="{AF4BFD34-8D71-4FA3-AA13-567A180CB560}"/>
                </a:ext>
              </a:extLst>
            </p:cNvPr>
            <p:cNvSpPr txBox="1">
              <a:spLocks noChangeArrowheads="1"/>
            </p:cNvSpPr>
            <p:nvPr/>
          </p:nvSpPr>
          <p:spPr bwMode="auto">
            <a:xfrm>
              <a:off x="495" y="0"/>
              <a:ext cx="876" cy="233"/>
            </a:xfrm>
            <a:prstGeom prst="rect">
              <a:avLst/>
            </a:prstGeom>
            <a:noFill/>
            <a:ln w="9525">
              <a:noFill/>
              <a:miter lim="800000"/>
              <a:headEnd/>
              <a:tailEnd/>
            </a:ln>
          </p:spPr>
          <p:txBody>
            <a:bodyPr>
              <a:spAutoFit/>
            </a:bodyPr>
            <a:lstStyle/>
            <a:p>
              <a:pPr>
                <a:spcBef>
                  <a:spcPct val="50000"/>
                </a:spcBef>
                <a:defRPr/>
              </a:pPr>
              <a:r>
                <a:rPr lang="en-US" altLang="zh-CN" b="1" dirty="0"/>
                <a:t>|</a:t>
              </a:r>
              <a:r>
                <a:rPr lang="en-US" altLang="zh-CN" b="1" i="1" dirty="0">
                  <a:latin typeface="+mj-lt"/>
                </a:rPr>
                <a:t>H</a:t>
              </a:r>
              <a:r>
                <a:rPr lang="en-US" altLang="zh-CN" b="1" dirty="0">
                  <a:latin typeface="+mj-lt"/>
                </a:rPr>
                <a:t>( </a:t>
              </a:r>
              <a:r>
                <a:rPr lang="en-US" altLang="zh-CN" b="1" dirty="0" err="1">
                  <a:latin typeface="+mj-lt"/>
                </a:rPr>
                <a:t>j</a:t>
              </a:r>
              <a:r>
                <a:rPr lang="en-US" altLang="zh-CN" b="1" i="1" dirty="0" err="1">
                  <a:latin typeface="Symbol" pitchFamily="18" charset="2"/>
                </a:rPr>
                <a:t>w</a:t>
              </a:r>
              <a:r>
                <a:rPr lang="en-US" altLang="zh-CN" b="1" dirty="0">
                  <a:latin typeface="+mj-lt"/>
                </a:rPr>
                <a:t>)</a:t>
              </a:r>
              <a:r>
                <a:rPr lang="en-US" altLang="zh-CN" b="1" dirty="0"/>
                <a:t>|</a:t>
              </a:r>
            </a:p>
          </p:txBody>
        </p:sp>
        <p:sp>
          <p:nvSpPr>
            <p:cNvPr id="5134" name="Line 20">
              <a:extLst>
                <a:ext uri="{FF2B5EF4-FFF2-40B4-BE49-F238E27FC236}">
                  <a16:creationId xmlns:a16="http://schemas.microsoft.com/office/drawing/2014/main" id="{B4D1CCDF-B9B1-42F5-92BA-96CD2C8470B3}"/>
                </a:ext>
              </a:extLst>
            </p:cNvPr>
            <p:cNvSpPr>
              <a:spLocks noChangeShapeType="1"/>
            </p:cNvSpPr>
            <p:nvPr/>
          </p:nvSpPr>
          <p:spPr bwMode="auto">
            <a:xfrm>
              <a:off x="487" y="2043"/>
              <a:ext cx="2266" cy="1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 name="Freeform 21">
              <a:extLst>
                <a:ext uri="{FF2B5EF4-FFF2-40B4-BE49-F238E27FC236}">
                  <a16:creationId xmlns:a16="http://schemas.microsoft.com/office/drawing/2014/main" id="{DEE58744-9828-4CD4-8250-B83E7DCDD956}"/>
                </a:ext>
              </a:extLst>
            </p:cNvPr>
            <p:cNvSpPr>
              <a:spLocks/>
            </p:cNvSpPr>
            <p:nvPr/>
          </p:nvSpPr>
          <p:spPr bwMode="auto">
            <a:xfrm>
              <a:off x="2740" y="2018"/>
              <a:ext cx="109" cy="70"/>
            </a:xfrm>
            <a:custGeom>
              <a:avLst/>
              <a:gdLst>
                <a:gd name="T0" fmla="*/ 7 w 109"/>
                <a:gd name="T1" fmla="*/ 0 h 70"/>
                <a:gd name="T2" fmla="*/ 109 w 109"/>
                <a:gd name="T3" fmla="*/ 38 h 70"/>
                <a:gd name="T4" fmla="*/ 0 w 109"/>
                <a:gd name="T5" fmla="*/ 70 h 70"/>
                <a:gd name="T6" fmla="*/ 7 w 109"/>
                <a:gd name="T7" fmla="*/ 0 h 70"/>
                <a:gd name="T8" fmla="*/ 0 60000 65536"/>
                <a:gd name="T9" fmla="*/ 0 60000 65536"/>
                <a:gd name="T10" fmla="*/ 0 60000 65536"/>
                <a:gd name="T11" fmla="*/ 0 60000 65536"/>
                <a:gd name="T12" fmla="*/ 0 w 109"/>
                <a:gd name="T13" fmla="*/ 0 h 70"/>
                <a:gd name="T14" fmla="*/ 109 w 109"/>
                <a:gd name="T15" fmla="*/ 70 h 70"/>
              </a:gdLst>
              <a:ahLst/>
              <a:cxnLst>
                <a:cxn ang="T8">
                  <a:pos x="T0" y="T1"/>
                </a:cxn>
                <a:cxn ang="T9">
                  <a:pos x="T2" y="T3"/>
                </a:cxn>
                <a:cxn ang="T10">
                  <a:pos x="T4" y="T5"/>
                </a:cxn>
                <a:cxn ang="T11">
                  <a:pos x="T6" y="T7"/>
                </a:cxn>
              </a:cxnLst>
              <a:rect l="T12" t="T13" r="T14" b="T15"/>
              <a:pathLst>
                <a:path w="109" h="70">
                  <a:moveTo>
                    <a:pt x="7" y="0"/>
                  </a:moveTo>
                  <a:lnTo>
                    <a:pt x="109" y="38"/>
                  </a:lnTo>
                  <a:lnTo>
                    <a:pt x="0" y="7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6" name="Line 22">
              <a:extLst>
                <a:ext uri="{FF2B5EF4-FFF2-40B4-BE49-F238E27FC236}">
                  <a16:creationId xmlns:a16="http://schemas.microsoft.com/office/drawing/2014/main" id="{7BE92313-8815-491D-9D4A-D313921EA498}"/>
                </a:ext>
              </a:extLst>
            </p:cNvPr>
            <p:cNvSpPr>
              <a:spLocks noChangeShapeType="1"/>
            </p:cNvSpPr>
            <p:nvPr/>
          </p:nvSpPr>
          <p:spPr bwMode="auto">
            <a:xfrm flipV="1">
              <a:off x="487" y="160"/>
              <a:ext cx="13" cy="188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Rectangle 23">
              <a:extLst>
                <a:ext uri="{FF2B5EF4-FFF2-40B4-BE49-F238E27FC236}">
                  <a16:creationId xmlns:a16="http://schemas.microsoft.com/office/drawing/2014/main" id="{84189DCD-4548-480B-BDF3-ED0A8A1CF037}"/>
                </a:ext>
              </a:extLst>
            </p:cNvPr>
            <p:cNvSpPr>
              <a:spLocks noChangeArrowheads="1"/>
            </p:cNvSpPr>
            <p:nvPr/>
          </p:nvSpPr>
          <p:spPr bwMode="auto">
            <a:xfrm>
              <a:off x="326" y="326"/>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a:t>
              </a:r>
            </a:p>
          </p:txBody>
        </p:sp>
        <p:sp>
          <p:nvSpPr>
            <p:cNvPr id="5138" name="Rectangle 24">
              <a:extLst>
                <a:ext uri="{FF2B5EF4-FFF2-40B4-BE49-F238E27FC236}">
                  <a16:creationId xmlns:a16="http://schemas.microsoft.com/office/drawing/2014/main" id="{84C515F8-3119-49B5-8038-E942B1969A4F}"/>
                </a:ext>
              </a:extLst>
            </p:cNvPr>
            <p:cNvSpPr>
              <a:spLocks noChangeArrowheads="1"/>
            </p:cNvSpPr>
            <p:nvPr/>
          </p:nvSpPr>
          <p:spPr bwMode="auto">
            <a:xfrm>
              <a:off x="448" y="2043"/>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900" b="1"/>
                <a:t>0</a:t>
              </a:r>
              <a:endParaRPr lang="en-US" altLang="zh-CN" b="1"/>
            </a:p>
          </p:txBody>
        </p:sp>
        <p:sp>
          <p:nvSpPr>
            <p:cNvPr id="5139" name="Line 25">
              <a:extLst>
                <a:ext uri="{FF2B5EF4-FFF2-40B4-BE49-F238E27FC236}">
                  <a16:creationId xmlns:a16="http://schemas.microsoft.com/office/drawing/2014/main" id="{1B34C3D9-CB14-49E2-AC19-91954E8E6914}"/>
                </a:ext>
              </a:extLst>
            </p:cNvPr>
            <p:cNvSpPr>
              <a:spLocks noChangeShapeType="1"/>
            </p:cNvSpPr>
            <p:nvPr/>
          </p:nvSpPr>
          <p:spPr bwMode="auto">
            <a:xfrm>
              <a:off x="1675" y="1857"/>
              <a:ext cx="1142"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0" name="Rectangle 26">
              <a:extLst>
                <a:ext uri="{FF2B5EF4-FFF2-40B4-BE49-F238E27FC236}">
                  <a16:creationId xmlns:a16="http://schemas.microsoft.com/office/drawing/2014/main" id="{E88252F6-C1F3-4E67-A9C1-D29EF71F782A}"/>
                </a:ext>
              </a:extLst>
            </p:cNvPr>
            <p:cNvSpPr>
              <a:spLocks noChangeArrowheads="1"/>
            </p:cNvSpPr>
            <p:nvPr/>
          </p:nvSpPr>
          <p:spPr bwMode="auto">
            <a:xfrm>
              <a:off x="750" y="1593"/>
              <a:ext cx="2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宋体" panose="02010600030101010101" pitchFamily="2" charset="-122"/>
                </a:rPr>
                <a:t>通带</a:t>
              </a:r>
              <a:endParaRPr lang="zh-CN" altLang="en-US" b="1"/>
            </a:p>
          </p:txBody>
        </p:sp>
        <p:sp>
          <p:nvSpPr>
            <p:cNvPr id="5141" name="Rectangle 27">
              <a:extLst>
                <a:ext uri="{FF2B5EF4-FFF2-40B4-BE49-F238E27FC236}">
                  <a16:creationId xmlns:a16="http://schemas.microsoft.com/office/drawing/2014/main" id="{A92BB4C7-A4A9-49AB-932C-590AD14D3B7E}"/>
                </a:ext>
              </a:extLst>
            </p:cNvPr>
            <p:cNvSpPr>
              <a:spLocks noChangeArrowheads="1"/>
            </p:cNvSpPr>
            <p:nvPr/>
          </p:nvSpPr>
          <p:spPr bwMode="auto">
            <a:xfrm>
              <a:off x="1681" y="1137"/>
              <a:ext cx="43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宋体" panose="02010600030101010101" pitchFamily="2" charset="-122"/>
                </a:rPr>
                <a:t>过渡带</a:t>
              </a:r>
              <a:endParaRPr lang="zh-CN" altLang="en-US" b="1"/>
            </a:p>
          </p:txBody>
        </p:sp>
        <p:sp>
          <p:nvSpPr>
            <p:cNvPr id="5142" name="Rectangle 28">
              <a:extLst>
                <a:ext uri="{FF2B5EF4-FFF2-40B4-BE49-F238E27FC236}">
                  <a16:creationId xmlns:a16="http://schemas.microsoft.com/office/drawing/2014/main" id="{92723188-44EE-43A3-A02D-037D968EB164}"/>
                </a:ext>
              </a:extLst>
            </p:cNvPr>
            <p:cNvSpPr>
              <a:spLocks noChangeArrowheads="1"/>
            </p:cNvSpPr>
            <p:nvPr/>
          </p:nvSpPr>
          <p:spPr bwMode="auto">
            <a:xfrm>
              <a:off x="2040" y="1587"/>
              <a:ext cx="2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宋体" panose="02010600030101010101" pitchFamily="2" charset="-122"/>
                </a:rPr>
                <a:t>阻带</a:t>
              </a:r>
              <a:endParaRPr lang="zh-CN" altLang="en-US" b="1"/>
            </a:p>
          </p:txBody>
        </p:sp>
        <p:sp>
          <p:nvSpPr>
            <p:cNvPr id="5143" name="Freeform 29">
              <a:extLst>
                <a:ext uri="{FF2B5EF4-FFF2-40B4-BE49-F238E27FC236}">
                  <a16:creationId xmlns:a16="http://schemas.microsoft.com/office/drawing/2014/main" id="{CFA6FC76-E6B1-4B0C-ACB0-8D9BE59EF382}"/>
                </a:ext>
              </a:extLst>
            </p:cNvPr>
            <p:cNvSpPr>
              <a:spLocks/>
            </p:cNvSpPr>
            <p:nvPr/>
          </p:nvSpPr>
          <p:spPr bwMode="auto">
            <a:xfrm>
              <a:off x="487" y="448"/>
              <a:ext cx="2266" cy="1595"/>
            </a:xfrm>
            <a:custGeom>
              <a:avLst/>
              <a:gdLst>
                <a:gd name="T0" fmla="*/ 32 w 2266"/>
                <a:gd name="T1" fmla="*/ 0 h 1595"/>
                <a:gd name="T2" fmla="*/ 83 w 2266"/>
                <a:gd name="T3" fmla="*/ 7 h 1595"/>
                <a:gd name="T4" fmla="*/ 128 w 2266"/>
                <a:gd name="T5" fmla="*/ 26 h 1595"/>
                <a:gd name="T6" fmla="*/ 180 w 2266"/>
                <a:gd name="T7" fmla="*/ 45 h 1595"/>
                <a:gd name="T8" fmla="*/ 224 w 2266"/>
                <a:gd name="T9" fmla="*/ 64 h 1595"/>
                <a:gd name="T10" fmla="*/ 269 w 2266"/>
                <a:gd name="T11" fmla="*/ 90 h 1595"/>
                <a:gd name="T12" fmla="*/ 321 w 2266"/>
                <a:gd name="T13" fmla="*/ 116 h 1595"/>
                <a:gd name="T14" fmla="*/ 366 w 2266"/>
                <a:gd name="T15" fmla="*/ 129 h 1595"/>
                <a:gd name="T16" fmla="*/ 417 w 2266"/>
                <a:gd name="T17" fmla="*/ 154 h 1595"/>
                <a:gd name="T18" fmla="*/ 462 w 2266"/>
                <a:gd name="T19" fmla="*/ 167 h 1595"/>
                <a:gd name="T20" fmla="*/ 513 w 2266"/>
                <a:gd name="T21" fmla="*/ 174 h 1595"/>
                <a:gd name="T22" fmla="*/ 558 w 2266"/>
                <a:gd name="T23" fmla="*/ 174 h 1595"/>
                <a:gd name="T24" fmla="*/ 610 w 2266"/>
                <a:gd name="T25" fmla="*/ 154 h 1595"/>
                <a:gd name="T26" fmla="*/ 655 w 2266"/>
                <a:gd name="T27" fmla="*/ 129 h 1595"/>
                <a:gd name="T28" fmla="*/ 706 w 2266"/>
                <a:gd name="T29" fmla="*/ 97 h 1595"/>
                <a:gd name="T30" fmla="*/ 732 w 2266"/>
                <a:gd name="T31" fmla="*/ 64 h 1595"/>
                <a:gd name="T32" fmla="*/ 764 w 2266"/>
                <a:gd name="T33" fmla="*/ 32 h 1595"/>
                <a:gd name="T34" fmla="*/ 815 w 2266"/>
                <a:gd name="T35" fmla="*/ 0 h 1595"/>
                <a:gd name="T36" fmla="*/ 847 w 2266"/>
                <a:gd name="T37" fmla="*/ 26 h 1595"/>
                <a:gd name="T38" fmla="*/ 886 w 2266"/>
                <a:gd name="T39" fmla="*/ 97 h 1595"/>
                <a:gd name="T40" fmla="*/ 911 w 2266"/>
                <a:gd name="T41" fmla="*/ 225 h 1595"/>
                <a:gd name="T42" fmla="*/ 944 w 2266"/>
                <a:gd name="T43" fmla="*/ 399 h 1595"/>
                <a:gd name="T44" fmla="*/ 982 w 2266"/>
                <a:gd name="T45" fmla="*/ 598 h 1595"/>
                <a:gd name="T46" fmla="*/ 1008 w 2266"/>
                <a:gd name="T47" fmla="*/ 785 h 1595"/>
                <a:gd name="T48" fmla="*/ 1040 w 2266"/>
                <a:gd name="T49" fmla="*/ 952 h 1595"/>
                <a:gd name="T50" fmla="*/ 1066 w 2266"/>
                <a:gd name="T51" fmla="*/ 1094 h 1595"/>
                <a:gd name="T52" fmla="*/ 1104 w 2266"/>
                <a:gd name="T53" fmla="*/ 1209 h 1595"/>
                <a:gd name="T54" fmla="*/ 1123 w 2266"/>
                <a:gd name="T55" fmla="*/ 1312 h 1595"/>
                <a:gd name="T56" fmla="*/ 1162 w 2266"/>
                <a:gd name="T57" fmla="*/ 1383 h 1595"/>
                <a:gd name="T58" fmla="*/ 1188 w 2266"/>
                <a:gd name="T59" fmla="*/ 1447 h 1595"/>
                <a:gd name="T60" fmla="*/ 1220 w 2266"/>
                <a:gd name="T61" fmla="*/ 1499 h 1595"/>
                <a:gd name="T62" fmla="*/ 1245 w 2266"/>
                <a:gd name="T63" fmla="*/ 1537 h 1595"/>
                <a:gd name="T64" fmla="*/ 1284 w 2266"/>
                <a:gd name="T65" fmla="*/ 1570 h 1595"/>
                <a:gd name="T66" fmla="*/ 1316 w 2266"/>
                <a:gd name="T67" fmla="*/ 1582 h 1595"/>
                <a:gd name="T68" fmla="*/ 1354 w 2266"/>
                <a:gd name="T69" fmla="*/ 1557 h 1595"/>
                <a:gd name="T70" fmla="*/ 1406 w 2266"/>
                <a:gd name="T71" fmla="*/ 1531 h 1595"/>
                <a:gd name="T72" fmla="*/ 1451 w 2266"/>
                <a:gd name="T73" fmla="*/ 1505 h 1595"/>
                <a:gd name="T74" fmla="*/ 1502 w 2266"/>
                <a:gd name="T75" fmla="*/ 1486 h 1595"/>
                <a:gd name="T76" fmla="*/ 1547 w 2266"/>
                <a:gd name="T77" fmla="*/ 1473 h 1595"/>
                <a:gd name="T78" fmla="*/ 1592 w 2266"/>
                <a:gd name="T79" fmla="*/ 1460 h 1595"/>
                <a:gd name="T80" fmla="*/ 1643 w 2266"/>
                <a:gd name="T81" fmla="*/ 1454 h 1595"/>
                <a:gd name="T82" fmla="*/ 1688 w 2266"/>
                <a:gd name="T83" fmla="*/ 1447 h 1595"/>
                <a:gd name="T84" fmla="*/ 1740 w 2266"/>
                <a:gd name="T85" fmla="*/ 1447 h 1595"/>
                <a:gd name="T86" fmla="*/ 1785 w 2266"/>
                <a:gd name="T87" fmla="*/ 1441 h 1595"/>
                <a:gd name="T88" fmla="*/ 1836 w 2266"/>
                <a:gd name="T89" fmla="*/ 1441 h 1595"/>
                <a:gd name="T90" fmla="*/ 1881 w 2266"/>
                <a:gd name="T91" fmla="*/ 1441 h 1595"/>
                <a:gd name="T92" fmla="*/ 1932 w 2266"/>
                <a:gd name="T93" fmla="*/ 1441 h 1595"/>
                <a:gd name="T94" fmla="*/ 1977 w 2266"/>
                <a:gd name="T95" fmla="*/ 1441 h 1595"/>
                <a:gd name="T96" fmla="*/ 2029 w 2266"/>
                <a:gd name="T97" fmla="*/ 1441 h 1595"/>
                <a:gd name="T98" fmla="*/ 2073 w 2266"/>
                <a:gd name="T99" fmla="*/ 1441 h 1595"/>
                <a:gd name="T100" fmla="*/ 2125 w 2266"/>
                <a:gd name="T101" fmla="*/ 1441 h 1595"/>
                <a:gd name="T102" fmla="*/ 2170 w 2266"/>
                <a:gd name="T103" fmla="*/ 1441 h 1595"/>
                <a:gd name="T104" fmla="*/ 2221 w 2266"/>
                <a:gd name="T105" fmla="*/ 1441 h 1595"/>
                <a:gd name="T106" fmla="*/ 2266 w 2266"/>
                <a:gd name="T107" fmla="*/ 1441 h 159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266"/>
                <a:gd name="T163" fmla="*/ 0 h 1595"/>
                <a:gd name="T164" fmla="*/ 2266 w 2266"/>
                <a:gd name="T165" fmla="*/ 1595 h 159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266" h="1595">
                  <a:moveTo>
                    <a:pt x="0" y="0"/>
                  </a:moveTo>
                  <a:lnTo>
                    <a:pt x="6" y="0"/>
                  </a:lnTo>
                  <a:lnTo>
                    <a:pt x="19" y="0"/>
                  </a:lnTo>
                  <a:lnTo>
                    <a:pt x="32" y="0"/>
                  </a:lnTo>
                  <a:lnTo>
                    <a:pt x="45" y="7"/>
                  </a:lnTo>
                  <a:lnTo>
                    <a:pt x="58" y="7"/>
                  </a:lnTo>
                  <a:lnTo>
                    <a:pt x="70" y="7"/>
                  </a:lnTo>
                  <a:lnTo>
                    <a:pt x="83" y="7"/>
                  </a:lnTo>
                  <a:lnTo>
                    <a:pt x="90" y="19"/>
                  </a:lnTo>
                  <a:lnTo>
                    <a:pt x="102" y="19"/>
                  </a:lnTo>
                  <a:lnTo>
                    <a:pt x="115" y="26"/>
                  </a:lnTo>
                  <a:lnTo>
                    <a:pt x="128" y="26"/>
                  </a:lnTo>
                  <a:lnTo>
                    <a:pt x="141" y="32"/>
                  </a:lnTo>
                  <a:lnTo>
                    <a:pt x="154" y="32"/>
                  </a:lnTo>
                  <a:lnTo>
                    <a:pt x="167" y="45"/>
                  </a:lnTo>
                  <a:lnTo>
                    <a:pt x="180" y="45"/>
                  </a:lnTo>
                  <a:lnTo>
                    <a:pt x="186" y="52"/>
                  </a:lnTo>
                  <a:lnTo>
                    <a:pt x="199" y="58"/>
                  </a:lnTo>
                  <a:lnTo>
                    <a:pt x="212" y="64"/>
                  </a:lnTo>
                  <a:lnTo>
                    <a:pt x="224" y="64"/>
                  </a:lnTo>
                  <a:lnTo>
                    <a:pt x="237" y="71"/>
                  </a:lnTo>
                  <a:lnTo>
                    <a:pt x="250" y="84"/>
                  </a:lnTo>
                  <a:lnTo>
                    <a:pt x="263" y="84"/>
                  </a:lnTo>
                  <a:lnTo>
                    <a:pt x="269" y="90"/>
                  </a:lnTo>
                  <a:lnTo>
                    <a:pt x="282" y="97"/>
                  </a:lnTo>
                  <a:lnTo>
                    <a:pt x="295" y="109"/>
                  </a:lnTo>
                  <a:lnTo>
                    <a:pt x="308" y="109"/>
                  </a:lnTo>
                  <a:lnTo>
                    <a:pt x="321" y="116"/>
                  </a:lnTo>
                  <a:lnTo>
                    <a:pt x="334" y="122"/>
                  </a:lnTo>
                  <a:lnTo>
                    <a:pt x="346" y="122"/>
                  </a:lnTo>
                  <a:lnTo>
                    <a:pt x="359" y="129"/>
                  </a:lnTo>
                  <a:lnTo>
                    <a:pt x="366" y="129"/>
                  </a:lnTo>
                  <a:lnTo>
                    <a:pt x="379" y="142"/>
                  </a:lnTo>
                  <a:lnTo>
                    <a:pt x="391" y="148"/>
                  </a:lnTo>
                  <a:lnTo>
                    <a:pt x="404" y="148"/>
                  </a:lnTo>
                  <a:lnTo>
                    <a:pt x="417" y="154"/>
                  </a:lnTo>
                  <a:lnTo>
                    <a:pt x="430" y="154"/>
                  </a:lnTo>
                  <a:lnTo>
                    <a:pt x="443" y="167"/>
                  </a:lnTo>
                  <a:lnTo>
                    <a:pt x="456" y="167"/>
                  </a:lnTo>
                  <a:lnTo>
                    <a:pt x="462" y="167"/>
                  </a:lnTo>
                  <a:lnTo>
                    <a:pt x="475" y="174"/>
                  </a:lnTo>
                  <a:lnTo>
                    <a:pt x="488" y="174"/>
                  </a:lnTo>
                  <a:lnTo>
                    <a:pt x="501" y="174"/>
                  </a:lnTo>
                  <a:lnTo>
                    <a:pt x="513" y="174"/>
                  </a:lnTo>
                  <a:lnTo>
                    <a:pt x="526" y="174"/>
                  </a:lnTo>
                  <a:lnTo>
                    <a:pt x="539" y="174"/>
                  </a:lnTo>
                  <a:lnTo>
                    <a:pt x="552" y="174"/>
                  </a:lnTo>
                  <a:lnTo>
                    <a:pt x="558" y="174"/>
                  </a:lnTo>
                  <a:lnTo>
                    <a:pt x="571" y="167"/>
                  </a:lnTo>
                  <a:lnTo>
                    <a:pt x="584" y="167"/>
                  </a:lnTo>
                  <a:lnTo>
                    <a:pt x="597" y="167"/>
                  </a:lnTo>
                  <a:lnTo>
                    <a:pt x="610" y="154"/>
                  </a:lnTo>
                  <a:lnTo>
                    <a:pt x="623" y="148"/>
                  </a:lnTo>
                  <a:lnTo>
                    <a:pt x="635" y="148"/>
                  </a:lnTo>
                  <a:lnTo>
                    <a:pt x="648" y="142"/>
                  </a:lnTo>
                  <a:lnTo>
                    <a:pt x="655" y="129"/>
                  </a:lnTo>
                  <a:lnTo>
                    <a:pt x="667" y="122"/>
                  </a:lnTo>
                  <a:lnTo>
                    <a:pt x="680" y="116"/>
                  </a:lnTo>
                  <a:lnTo>
                    <a:pt x="693" y="109"/>
                  </a:lnTo>
                  <a:lnTo>
                    <a:pt x="706" y="97"/>
                  </a:lnTo>
                  <a:lnTo>
                    <a:pt x="706" y="90"/>
                  </a:lnTo>
                  <a:lnTo>
                    <a:pt x="719" y="84"/>
                  </a:lnTo>
                  <a:lnTo>
                    <a:pt x="732" y="71"/>
                  </a:lnTo>
                  <a:lnTo>
                    <a:pt x="732" y="64"/>
                  </a:lnTo>
                  <a:lnTo>
                    <a:pt x="745" y="58"/>
                  </a:lnTo>
                  <a:lnTo>
                    <a:pt x="751" y="52"/>
                  </a:lnTo>
                  <a:lnTo>
                    <a:pt x="751" y="45"/>
                  </a:lnTo>
                  <a:lnTo>
                    <a:pt x="764" y="32"/>
                  </a:lnTo>
                  <a:lnTo>
                    <a:pt x="777" y="26"/>
                  </a:lnTo>
                  <a:lnTo>
                    <a:pt x="789" y="19"/>
                  </a:lnTo>
                  <a:lnTo>
                    <a:pt x="802" y="7"/>
                  </a:lnTo>
                  <a:lnTo>
                    <a:pt x="815" y="0"/>
                  </a:lnTo>
                  <a:lnTo>
                    <a:pt x="828" y="0"/>
                  </a:lnTo>
                  <a:lnTo>
                    <a:pt x="841" y="7"/>
                  </a:lnTo>
                  <a:lnTo>
                    <a:pt x="847" y="19"/>
                  </a:lnTo>
                  <a:lnTo>
                    <a:pt x="847" y="26"/>
                  </a:lnTo>
                  <a:lnTo>
                    <a:pt x="860" y="32"/>
                  </a:lnTo>
                  <a:lnTo>
                    <a:pt x="873" y="52"/>
                  </a:lnTo>
                  <a:lnTo>
                    <a:pt x="873" y="71"/>
                  </a:lnTo>
                  <a:lnTo>
                    <a:pt x="886" y="97"/>
                  </a:lnTo>
                  <a:lnTo>
                    <a:pt x="899" y="122"/>
                  </a:lnTo>
                  <a:lnTo>
                    <a:pt x="899" y="154"/>
                  </a:lnTo>
                  <a:lnTo>
                    <a:pt x="911" y="187"/>
                  </a:lnTo>
                  <a:lnTo>
                    <a:pt x="911" y="225"/>
                  </a:lnTo>
                  <a:lnTo>
                    <a:pt x="924" y="264"/>
                  </a:lnTo>
                  <a:lnTo>
                    <a:pt x="931" y="315"/>
                  </a:lnTo>
                  <a:lnTo>
                    <a:pt x="931" y="354"/>
                  </a:lnTo>
                  <a:lnTo>
                    <a:pt x="944" y="399"/>
                  </a:lnTo>
                  <a:lnTo>
                    <a:pt x="956" y="457"/>
                  </a:lnTo>
                  <a:lnTo>
                    <a:pt x="956" y="502"/>
                  </a:lnTo>
                  <a:lnTo>
                    <a:pt x="969" y="553"/>
                  </a:lnTo>
                  <a:lnTo>
                    <a:pt x="982" y="598"/>
                  </a:lnTo>
                  <a:lnTo>
                    <a:pt x="982" y="650"/>
                  </a:lnTo>
                  <a:lnTo>
                    <a:pt x="995" y="701"/>
                  </a:lnTo>
                  <a:lnTo>
                    <a:pt x="995" y="740"/>
                  </a:lnTo>
                  <a:lnTo>
                    <a:pt x="1008" y="785"/>
                  </a:lnTo>
                  <a:lnTo>
                    <a:pt x="1021" y="830"/>
                  </a:lnTo>
                  <a:lnTo>
                    <a:pt x="1021" y="868"/>
                  </a:lnTo>
                  <a:lnTo>
                    <a:pt x="1027" y="913"/>
                  </a:lnTo>
                  <a:lnTo>
                    <a:pt x="1040" y="952"/>
                  </a:lnTo>
                  <a:lnTo>
                    <a:pt x="1040" y="991"/>
                  </a:lnTo>
                  <a:lnTo>
                    <a:pt x="1053" y="1029"/>
                  </a:lnTo>
                  <a:lnTo>
                    <a:pt x="1053" y="1061"/>
                  </a:lnTo>
                  <a:lnTo>
                    <a:pt x="1066" y="1094"/>
                  </a:lnTo>
                  <a:lnTo>
                    <a:pt x="1078" y="1126"/>
                  </a:lnTo>
                  <a:lnTo>
                    <a:pt x="1078" y="1158"/>
                  </a:lnTo>
                  <a:lnTo>
                    <a:pt x="1091" y="1184"/>
                  </a:lnTo>
                  <a:lnTo>
                    <a:pt x="1104" y="1209"/>
                  </a:lnTo>
                  <a:lnTo>
                    <a:pt x="1104" y="1235"/>
                  </a:lnTo>
                  <a:lnTo>
                    <a:pt x="1117" y="1254"/>
                  </a:lnTo>
                  <a:lnTo>
                    <a:pt x="1123" y="1280"/>
                  </a:lnTo>
                  <a:lnTo>
                    <a:pt x="1123" y="1312"/>
                  </a:lnTo>
                  <a:lnTo>
                    <a:pt x="1136" y="1325"/>
                  </a:lnTo>
                  <a:lnTo>
                    <a:pt x="1136" y="1351"/>
                  </a:lnTo>
                  <a:lnTo>
                    <a:pt x="1149" y="1364"/>
                  </a:lnTo>
                  <a:lnTo>
                    <a:pt x="1162" y="1383"/>
                  </a:lnTo>
                  <a:lnTo>
                    <a:pt x="1162" y="1396"/>
                  </a:lnTo>
                  <a:lnTo>
                    <a:pt x="1175" y="1415"/>
                  </a:lnTo>
                  <a:lnTo>
                    <a:pt x="1188" y="1434"/>
                  </a:lnTo>
                  <a:lnTo>
                    <a:pt x="1188" y="1447"/>
                  </a:lnTo>
                  <a:lnTo>
                    <a:pt x="1200" y="1454"/>
                  </a:lnTo>
                  <a:lnTo>
                    <a:pt x="1213" y="1473"/>
                  </a:lnTo>
                  <a:lnTo>
                    <a:pt x="1213" y="1479"/>
                  </a:lnTo>
                  <a:lnTo>
                    <a:pt x="1220" y="1499"/>
                  </a:lnTo>
                  <a:lnTo>
                    <a:pt x="1220" y="1505"/>
                  </a:lnTo>
                  <a:lnTo>
                    <a:pt x="1232" y="1518"/>
                  </a:lnTo>
                  <a:lnTo>
                    <a:pt x="1245" y="1531"/>
                  </a:lnTo>
                  <a:lnTo>
                    <a:pt x="1245" y="1537"/>
                  </a:lnTo>
                  <a:lnTo>
                    <a:pt x="1258" y="1544"/>
                  </a:lnTo>
                  <a:lnTo>
                    <a:pt x="1271" y="1557"/>
                  </a:lnTo>
                  <a:lnTo>
                    <a:pt x="1271" y="1563"/>
                  </a:lnTo>
                  <a:lnTo>
                    <a:pt x="1284" y="1570"/>
                  </a:lnTo>
                  <a:lnTo>
                    <a:pt x="1284" y="1582"/>
                  </a:lnTo>
                  <a:lnTo>
                    <a:pt x="1297" y="1582"/>
                  </a:lnTo>
                  <a:lnTo>
                    <a:pt x="1309" y="1595"/>
                  </a:lnTo>
                  <a:lnTo>
                    <a:pt x="1316" y="1582"/>
                  </a:lnTo>
                  <a:lnTo>
                    <a:pt x="1329" y="1582"/>
                  </a:lnTo>
                  <a:lnTo>
                    <a:pt x="1329" y="1570"/>
                  </a:lnTo>
                  <a:lnTo>
                    <a:pt x="1342" y="1563"/>
                  </a:lnTo>
                  <a:lnTo>
                    <a:pt x="1354" y="1557"/>
                  </a:lnTo>
                  <a:lnTo>
                    <a:pt x="1367" y="1544"/>
                  </a:lnTo>
                  <a:lnTo>
                    <a:pt x="1380" y="1537"/>
                  </a:lnTo>
                  <a:lnTo>
                    <a:pt x="1393" y="1531"/>
                  </a:lnTo>
                  <a:lnTo>
                    <a:pt x="1406" y="1531"/>
                  </a:lnTo>
                  <a:lnTo>
                    <a:pt x="1412" y="1518"/>
                  </a:lnTo>
                  <a:lnTo>
                    <a:pt x="1425" y="1518"/>
                  </a:lnTo>
                  <a:lnTo>
                    <a:pt x="1438" y="1518"/>
                  </a:lnTo>
                  <a:lnTo>
                    <a:pt x="1451" y="1505"/>
                  </a:lnTo>
                  <a:lnTo>
                    <a:pt x="1464" y="1505"/>
                  </a:lnTo>
                  <a:lnTo>
                    <a:pt x="1476" y="1499"/>
                  </a:lnTo>
                  <a:lnTo>
                    <a:pt x="1489" y="1499"/>
                  </a:lnTo>
                  <a:lnTo>
                    <a:pt x="1502" y="1486"/>
                  </a:lnTo>
                  <a:lnTo>
                    <a:pt x="1509" y="1479"/>
                  </a:lnTo>
                  <a:lnTo>
                    <a:pt x="1521" y="1479"/>
                  </a:lnTo>
                  <a:lnTo>
                    <a:pt x="1534" y="1479"/>
                  </a:lnTo>
                  <a:lnTo>
                    <a:pt x="1547" y="1473"/>
                  </a:lnTo>
                  <a:lnTo>
                    <a:pt x="1560" y="1473"/>
                  </a:lnTo>
                  <a:lnTo>
                    <a:pt x="1573" y="1473"/>
                  </a:lnTo>
                  <a:lnTo>
                    <a:pt x="1586" y="1460"/>
                  </a:lnTo>
                  <a:lnTo>
                    <a:pt x="1592" y="1460"/>
                  </a:lnTo>
                  <a:lnTo>
                    <a:pt x="1605" y="1460"/>
                  </a:lnTo>
                  <a:lnTo>
                    <a:pt x="1618" y="1460"/>
                  </a:lnTo>
                  <a:lnTo>
                    <a:pt x="1630" y="1454"/>
                  </a:lnTo>
                  <a:lnTo>
                    <a:pt x="1643" y="1454"/>
                  </a:lnTo>
                  <a:lnTo>
                    <a:pt x="1656" y="1454"/>
                  </a:lnTo>
                  <a:lnTo>
                    <a:pt x="1669" y="1454"/>
                  </a:lnTo>
                  <a:lnTo>
                    <a:pt x="1682" y="1454"/>
                  </a:lnTo>
                  <a:lnTo>
                    <a:pt x="1688" y="1447"/>
                  </a:lnTo>
                  <a:lnTo>
                    <a:pt x="1701" y="1447"/>
                  </a:lnTo>
                  <a:lnTo>
                    <a:pt x="1714" y="1447"/>
                  </a:lnTo>
                  <a:lnTo>
                    <a:pt x="1727" y="1447"/>
                  </a:lnTo>
                  <a:lnTo>
                    <a:pt x="1740" y="1447"/>
                  </a:lnTo>
                  <a:lnTo>
                    <a:pt x="1752" y="1447"/>
                  </a:lnTo>
                  <a:lnTo>
                    <a:pt x="1765" y="1447"/>
                  </a:lnTo>
                  <a:lnTo>
                    <a:pt x="1778" y="1447"/>
                  </a:lnTo>
                  <a:lnTo>
                    <a:pt x="1785" y="1441"/>
                  </a:lnTo>
                  <a:lnTo>
                    <a:pt x="1797" y="1441"/>
                  </a:lnTo>
                  <a:lnTo>
                    <a:pt x="1810" y="1441"/>
                  </a:lnTo>
                  <a:lnTo>
                    <a:pt x="1823" y="1441"/>
                  </a:lnTo>
                  <a:lnTo>
                    <a:pt x="1836" y="1441"/>
                  </a:lnTo>
                  <a:lnTo>
                    <a:pt x="1849" y="1441"/>
                  </a:lnTo>
                  <a:lnTo>
                    <a:pt x="1862" y="1441"/>
                  </a:lnTo>
                  <a:lnTo>
                    <a:pt x="1874" y="1441"/>
                  </a:lnTo>
                  <a:lnTo>
                    <a:pt x="1881" y="1441"/>
                  </a:lnTo>
                  <a:lnTo>
                    <a:pt x="1894" y="1441"/>
                  </a:lnTo>
                  <a:lnTo>
                    <a:pt x="1907" y="1441"/>
                  </a:lnTo>
                  <a:lnTo>
                    <a:pt x="1919" y="1441"/>
                  </a:lnTo>
                  <a:lnTo>
                    <a:pt x="1932" y="1441"/>
                  </a:lnTo>
                  <a:lnTo>
                    <a:pt x="1945" y="1441"/>
                  </a:lnTo>
                  <a:lnTo>
                    <a:pt x="1958" y="1441"/>
                  </a:lnTo>
                  <a:lnTo>
                    <a:pt x="1971" y="1441"/>
                  </a:lnTo>
                  <a:lnTo>
                    <a:pt x="1977" y="1441"/>
                  </a:lnTo>
                  <a:lnTo>
                    <a:pt x="1990" y="1441"/>
                  </a:lnTo>
                  <a:lnTo>
                    <a:pt x="2003" y="1441"/>
                  </a:lnTo>
                  <a:lnTo>
                    <a:pt x="2016" y="1441"/>
                  </a:lnTo>
                  <a:lnTo>
                    <a:pt x="2029" y="1441"/>
                  </a:lnTo>
                  <a:lnTo>
                    <a:pt x="2041" y="1441"/>
                  </a:lnTo>
                  <a:lnTo>
                    <a:pt x="2054" y="1441"/>
                  </a:lnTo>
                  <a:lnTo>
                    <a:pt x="2067" y="1441"/>
                  </a:lnTo>
                  <a:lnTo>
                    <a:pt x="2073" y="1441"/>
                  </a:lnTo>
                  <a:lnTo>
                    <a:pt x="2086" y="1441"/>
                  </a:lnTo>
                  <a:lnTo>
                    <a:pt x="2099" y="1441"/>
                  </a:lnTo>
                  <a:lnTo>
                    <a:pt x="2112" y="1441"/>
                  </a:lnTo>
                  <a:lnTo>
                    <a:pt x="2125" y="1441"/>
                  </a:lnTo>
                  <a:lnTo>
                    <a:pt x="2138" y="1441"/>
                  </a:lnTo>
                  <a:lnTo>
                    <a:pt x="2151" y="1441"/>
                  </a:lnTo>
                  <a:lnTo>
                    <a:pt x="2163" y="1441"/>
                  </a:lnTo>
                  <a:lnTo>
                    <a:pt x="2170" y="1441"/>
                  </a:lnTo>
                  <a:lnTo>
                    <a:pt x="2183" y="1441"/>
                  </a:lnTo>
                  <a:lnTo>
                    <a:pt x="2195" y="1441"/>
                  </a:lnTo>
                  <a:lnTo>
                    <a:pt x="2208" y="1441"/>
                  </a:lnTo>
                  <a:lnTo>
                    <a:pt x="2221" y="1441"/>
                  </a:lnTo>
                  <a:lnTo>
                    <a:pt x="2234" y="1441"/>
                  </a:lnTo>
                  <a:lnTo>
                    <a:pt x="2247" y="1441"/>
                  </a:lnTo>
                  <a:lnTo>
                    <a:pt x="2253" y="1441"/>
                  </a:lnTo>
                  <a:lnTo>
                    <a:pt x="2266" y="1441"/>
                  </a:lnTo>
                </a:path>
              </a:pathLst>
            </a:custGeom>
            <a:noFill/>
            <a:ln w="301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44" name="Line 30">
              <a:extLst>
                <a:ext uri="{FF2B5EF4-FFF2-40B4-BE49-F238E27FC236}">
                  <a16:creationId xmlns:a16="http://schemas.microsoft.com/office/drawing/2014/main" id="{82B2C06A-668E-46F1-BDA5-483BC89E98C4}"/>
                </a:ext>
              </a:extLst>
            </p:cNvPr>
            <p:cNvSpPr>
              <a:spLocks noChangeShapeType="1"/>
            </p:cNvSpPr>
            <p:nvPr/>
          </p:nvSpPr>
          <p:spPr bwMode="auto">
            <a:xfrm>
              <a:off x="487" y="448"/>
              <a:ext cx="91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5" name="Line 31">
              <a:extLst>
                <a:ext uri="{FF2B5EF4-FFF2-40B4-BE49-F238E27FC236}">
                  <a16:creationId xmlns:a16="http://schemas.microsoft.com/office/drawing/2014/main" id="{5CFE1D60-AE16-4FBB-AB7F-E3CECB1711A5}"/>
                </a:ext>
              </a:extLst>
            </p:cNvPr>
            <p:cNvSpPr>
              <a:spLocks noChangeShapeType="1"/>
            </p:cNvSpPr>
            <p:nvPr/>
          </p:nvSpPr>
          <p:spPr bwMode="auto">
            <a:xfrm>
              <a:off x="487" y="628"/>
              <a:ext cx="91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6" name="Line 32">
              <a:extLst>
                <a:ext uri="{FF2B5EF4-FFF2-40B4-BE49-F238E27FC236}">
                  <a16:creationId xmlns:a16="http://schemas.microsoft.com/office/drawing/2014/main" id="{01295085-4ED7-498F-8CEB-3FACDAAF7CFD}"/>
                </a:ext>
              </a:extLst>
            </p:cNvPr>
            <p:cNvSpPr>
              <a:spLocks noChangeShapeType="1"/>
            </p:cNvSpPr>
            <p:nvPr/>
          </p:nvSpPr>
          <p:spPr bwMode="auto">
            <a:xfrm flipV="1">
              <a:off x="487" y="377"/>
              <a:ext cx="70" cy="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7" name="Line 33">
              <a:extLst>
                <a:ext uri="{FF2B5EF4-FFF2-40B4-BE49-F238E27FC236}">
                  <a16:creationId xmlns:a16="http://schemas.microsoft.com/office/drawing/2014/main" id="{9212596F-5D7F-4A6F-8EF3-695FD45A1B90}"/>
                </a:ext>
              </a:extLst>
            </p:cNvPr>
            <p:cNvSpPr>
              <a:spLocks noChangeShapeType="1"/>
            </p:cNvSpPr>
            <p:nvPr/>
          </p:nvSpPr>
          <p:spPr bwMode="auto">
            <a:xfrm flipV="1">
              <a:off x="718" y="377"/>
              <a:ext cx="64" cy="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8" name="Line 34">
              <a:extLst>
                <a:ext uri="{FF2B5EF4-FFF2-40B4-BE49-F238E27FC236}">
                  <a16:creationId xmlns:a16="http://schemas.microsoft.com/office/drawing/2014/main" id="{60B13C6C-0C31-498B-BE94-51820A309C50}"/>
                </a:ext>
              </a:extLst>
            </p:cNvPr>
            <p:cNvSpPr>
              <a:spLocks noChangeShapeType="1"/>
            </p:cNvSpPr>
            <p:nvPr/>
          </p:nvSpPr>
          <p:spPr bwMode="auto">
            <a:xfrm flipV="1">
              <a:off x="943" y="377"/>
              <a:ext cx="70" cy="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9" name="Line 35">
              <a:extLst>
                <a:ext uri="{FF2B5EF4-FFF2-40B4-BE49-F238E27FC236}">
                  <a16:creationId xmlns:a16="http://schemas.microsoft.com/office/drawing/2014/main" id="{3CB49112-2B88-4D67-B05C-90D9CA5088A9}"/>
                </a:ext>
              </a:extLst>
            </p:cNvPr>
            <p:cNvSpPr>
              <a:spLocks noChangeShapeType="1"/>
            </p:cNvSpPr>
            <p:nvPr/>
          </p:nvSpPr>
          <p:spPr bwMode="auto">
            <a:xfrm flipV="1">
              <a:off x="1174" y="377"/>
              <a:ext cx="64" cy="7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0" name="Line 36">
              <a:extLst>
                <a:ext uri="{FF2B5EF4-FFF2-40B4-BE49-F238E27FC236}">
                  <a16:creationId xmlns:a16="http://schemas.microsoft.com/office/drawing/2014/main" id="{E697AB72-DABD-4B10-A33A-185D944AC887}"/>
                </a:ext>
              </a:extLst>
            </p:cNvPr>
            <p:cNvSpPr>
              <a:spLocks noChangeShapeType="1"/>
            </p:cNvSpPr>
            <p:nvPr/>
          </p:nvSpPr>
          <p:spPr bwMode="auto">
            <a:xfrm>
              <a:off x="487" y="628"/>
              <a:ext cx="70"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1" name="Line 37">
              <a:extLst>
                <a:ext uri="{FF2B5EF4-FFF2-40B4-BE49-F238E27FC236}">
                  <a16:creationId xmlns:a16="http://schemas.microsoft.com/office/drawing/2014/main" id="{5073C5C4-8DD1-44C6-9D28-BBE2DF22BF9F}"/>
                </a:ext>
              </a:extLst>
            </p:cNvPr>
            <p:cNvSpPr>
              <a:spLocks noChangeShapeType="1"/>
            </p:cNvSpPr>
            <p:nvPr/>
          </p:nvSpPr>
          <p:spPr bwMode="auto">
            <a:xfrm>
              <a:off x="718" y="628"/>
              <a:ext cx="64"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2" name="Line 38">
              <a:extLst>
                <a:ext uri="{FF2B5EF4-FFF2-40B4-BE49-F238E27FC236}">
                  <a16:creationId xmlns:a16="http://schemas.microsoft.com/office/drawing/2014/main" id="{F6EC5D30-3EF2-4831-B9AE-5E634A639968}"/>
                </a:ext>
              </a:extLst>
            </p:cNvPr>
            <p:cNvSpPr>
              <a:spLocks noChangeShapeType="1"/>
            </p:cNvSpPr>
            <p:nvPr/>
          </p:nvSpPr>
          <p:spPr bwMode="auto">
            <a:xfrm>
              <a:off x="943" y="628"/>
              <a:ext cx="70"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3" name="Line 39">
              <a:extLst>
                <a:ext uri="{FF2B5EF4-FFF2-40B4-BE49-F238E27FC236}">
                  <a16:creationId xmlns:a16="http://schemas.microsoft.com/office/drawing/2014/main" id="{0B02A494-4CAD-4394-B00A-B3DB71ABF673}"/>
                </a:ext>
              </a:extLst>
            </p:cNvPr>
            <p:cNvSpPr>
              <a:spLocks noChangeShapeType="1"/>
            </p:cNvSpPr>
            <p:nvPr/>
          </p:nvSpPr>
          <p:spPr bwMode="auto">
            <a:xfrm>
              <a:off x="1174" y="628"/>
              <a:ext cx="64"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4" name="Line 40">
              <a:extLst>
                <a:ext uri="{FF2B5EF4-FFF2-40B4-BE49-F238E27FC236}">
                  <a16:creationId xmlns:a16="http://schemas.microsoft.com/office/drawing/2014/main" id="{D9AC10B1-9B41-4A00-8CAA-328E93C0A11D}"/>
                </a:ext>
              </a:extLst>
            </p:cNvPr>
            <p:cNvSpPr>
              <a:spLocks noChangeShapeType="1"/>
            </p:cNvSpPr>
            <p:nvPr/>
          </p:nvSpPr>
          <p:spPr bwMode="auto">
            <a:xfrm>
              <a:off x="1398" y="628"/>
              <a:ext cx="1" cy="90"/>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5" name="Line 41">
              <a:extLst>
                <a:ext uri="{FF2B5EF4-FFF2-40B4-BE49-F238E27FC236}">
                  <a16:creationId xmlns:a16="http://schemas.microsoft.com/office/drawing/2014/main" id="{703E503E-B184-410D-AC51-2A1D8106B922}"/>
                </a:ext>
              </a:extLst>
            </p:cNvPr>
            <p:cNvSpPr>
              <a:spLocks noChangeShapeType="1"/>
            </p:cNvSpPr>
            <p:nvPr/>
          </p:nvSpPr>
          <p:spPr bwMode="auto">
            <a:xfrm>
              <a:off x="1398" y="1246"/>
              <a:ext cx="277" cy="1"/>
            </a:xfrm>
            <a:prstGeom prst="line">
              <a:avLst/>
            </a:prstGeom>
            <a:noFill/>
            <a:ln w="20638">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156" name="Line 42">
              <a:extLst>
                <a:ext uri="{FF2B5EF4-FFF2-40B4-BE49-F238E27FC236}">
                  <a16:creationId xmlns:a16="http://schemas.microsoft.com/office/drawing/2014/main" id="{89C1D3C0-DE99-454F-A843-28C343A2287C}"/>
                </a:ext>
              </a:extLst>
            </p:cNvPr>
            <p:cNvSpPr>
              <a:spLocks noChangeShapeType="1"/>
            </p:cNvSpPr>
            <p:nvPr/>
          </p:nvSpPr>
          <p:spPr bwMode="auto">
            <a:xfrm>
              <a:off x="1675" y="1702"/>
              <a:ext cx="34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7" name="Freeform 43">
              <a:extLst>
                <a:ext uri="{FF2B5EF4-FFF2-40B4-BE49-F238E27FC236}">
                  <a16:creationId xmlns:a16="http://schemas.microsoft.com/office/drawing/2014/main" id="{0491787C-4B39-46E2-B9A9-3D6FA47B1A22}"/>
                </a:ext>
              </a:extLst>
            </p:cNvPr>
            <p:cNvSpPr>
              <a:spLocks/>
            </p:cNvSpPr>
            <p:nvPr/>
          </p:nvSpPr>
          <p:spPr bwMode="auto">
            <a:xfrm>
              <a:off x="1675" y="1651"/>
              <a:ext cx="51" cy="103"/>
            </a:xfrm>
            <a:custGeom>
              <a:avLst/>
              <a:gdLst>
                <a:gd name="T0" fmla="*/ 51 w 51"/>
                <a:gd name="T1" fmla="*/ 0 h 103"/>
                <a:gd name="T2" fmla="*/ 0 w 51"/>
                <a:gd name="T3" fmla="*/ 51 h 103"/>
                <a:gd name="T4" fmla="*/ 51 w 51"/>
                <a:gd name="T5" fmla="*/ 103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51" y="0"/>
                  </a:moveTo>
                  <a:lnTo>
                    <a:pt x="0" y="51"/>
                  </a:lnTo>
                  <a:lnTo>
                    <a:pt x="51" y="10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58" name="Line 44">
              <a:extLst>
                <a:ext uri="{FF2B5EF4-FFF2-40B4-BE49-F238E27FC236}">
                  <a16:creationId xmlns:a16="http://schemas.microsoft.com/office/drawing/2014/main" id="{683FFE29-C878-4A0E-A9F5-52B014EB50E9}"/>
                </a:ext>
              </a:extLst>
            </p:cNvPr>
            <p:cNvSpPr>
              <a:spLocks noChangeShapeType="1"/>
            </p:cNvSpPr>
            <p:nvPr/>
          </p:nvSpPr>
          <p:spPr bwMode="auto">
            <a:xfrm flipH="1">
              <a:off x="2426" y="1702"/>
              <a:ext cx="34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9" name="Freeform 45">
              <a:extLst>
                <a:ext uri="{FF2B5EF4-FFF2-40B4-BE49-F238E27FC236}">
                  <a16:creationId xmlns:a16="http://schemas.microsoft.com/office/drawing/2014/main" id="{0060C08C-FB96-4C9D-B8CF-B6E657DEFE61}"/>
                </a:ext>
              </a:extLst>
            </p:cNvPr>
            <p:cNvSpPr>
              <a:spLocks/>
            </p:cNvSpPr>
            <p:nvPr/>
          </p:nvSpPr>
          <p:spPr bwMode="auto">
            <a:xfrm>
              <a:off x="2715" y="1651"/>
              <a:ext cx="51" cy="103"/>
            </a:xfrm>
            <a:custGeom>
              <a:avLst/>
              <a:gdLst>
                <a:gd name="T0" fmla="*/ 0 w 51"/>
                <a:gd name="T1" fmla="*/ 103 h 103"/>
                <a:gd name="T2" fmla="*/ 51 w 51"/>
                <a:gd name="T3" fmla="*/ 51 h 103"/>
                <a:gd name="T4" fmla="*/ 0 w 51"/>
                <a:gd name="T5" fmla="*/ 0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0" y="103"/>
                  </a:moveTo>
                  <a:lnTo>
                    <a:pt x="51" y="51"/>
                  </a:lnTo>
                  <a:lnTo>
                    <a:pt x="0"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0" name="Line 46">
              <a:extLst>
                <a:ext uri="{FF2B5EF4-FFF2-40B4-BE49-F238E27FC236}">
                  <a16:creationId xmlns:a16="http://schemas.microsoft.com/office/drawing/2014/main" id="{F13CFC7C-FAAD-49A3-AE1D-C3B4443E9CCE}"/>
                </a:ext>
              </a:extLst>
            </p:cNvPr>
            <p:cNvSpPr>
              <a:spLocks noChangeShapeType="1"/>
            </p:cNvSpPr>
            <p:nvPr/>
          </p:nvSpPr>
          <p:spPr bwMode="auto">
            <a:xfrm>
              <a:off x="487" y="1702"/>
              <a:ext cx="231"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1" name="Freeform 47">
              <a:extLst>
                <a:ext uri="{FF2B5EF4-FFF2-40B4-BE49-F238E27FC236}">
                  <a16:creationId xmlns:a16="http://schemas.microsoft.com/office/drawing/2014/main" id="{1021AF71-2B82-4A6E-9D43-682B91BC7A5A}"/>
                </a:ext>
              </a:extLst>
            </p:cNvPr>
            <p:cNvSpPr>
              <a:spLocks/>
            </p:cNvSpPr>
            <p:nvPr/>
          </p:nvSpPr>
          <p:spPr bwMode="auto">
            <a:xfrm>
              <a:off x="487" y="1651"/>
              <a:ext cx="51" cy="103"/>
            </a:xfrm>
            <a:custGeom>
              <a:avLst/>
              <a:gdLst>
                <a:gd name="T0" fmla="*/ 51 w 51"/>
                <a:gd name="T1" fmla="*/ 0 h 103"/>
                <a:gd name="T2" fmla="*/ 0 w 51"/>
                <a:gd name="T3" fmla="*/ 51 h 103"/>
                <a:gd name="T4" fmla="*/ 51 w 51"/>
                <a:gd name="T5" fmla="*/ 103 h 103"/>
                <a:gd name="T6" fmla="*/ 0 60000 65536"/>
                <a:gd name="T7" fmla="*/ 0 60000 65536"/>
                <a:gd name="T8" fmla="*/ 0 60000 65536"/>
                <a:gd name="T9" fmla="*/ 0 w 51"/>
                <a:gd name="T10" fmla="*/ 0 h 103"/>
                <a:gd name="T11" fmla="*/ 51 w 51"/>
                <a:gd name="T12" fmla="*/ 103 h 103"/>
              </a:gdLst>
              <a:ahLst/>
              <a:cxnLst>
                <a:cxn ang="T6">
                  <a:pos x="T0" y="T1"/>
                </a:cxn>
                <a:cxn ang="T7">
                  <a:pos x="T2" y="T3"/>
                </a:cxn>
                <a:cxn ang="T8">
                  <a:pos x="T4" y="T5"/>
                </a:cxn>
              </a:cxnLst>
              <a:rect l="T9" t="T10" r="T11" b="T12"/>
              <a:pathLst>
                <a:path w="51" h="103">
                  <a:moveTo>
                    <a:pt x="51" y="0"/>
                  </a:moveTo>
                  <a:lnTo>
                    <a:pt x="0" y="51"/>
                  </a:lnTo>
                  <a:lnTo>
                    <a:pt x="51" y="10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2" name="Line 48">
              <a:extLst>
                <a:ext uri="{FF2B5EF4-FFF2-40B4-BE49-F238E27FC236}">
                  <a16:creationId xmlns:a16="http://schemas.microsoft.com/office/drawing/2014/main" id="{D62B6238-DA78-45B1-80D3-5A92D821CA51}"/>
                </a:ext>
              </a:extLst>
            </p:cNvPr>
            <p:cNvSpPr>
              <a:spLocks noChangeShapeType="1"/>
            </p:cNvSpPr>
            <p:nvPr/>
          </p:nvSpPr>
          <p:spPr bwMode="auto">
            <a:xfrm flipH="1">
              <a:off x="1174" y="1702"/>
              <a:ext cx="224" cy="1"/>
            </a:xfrm>
            <a:prstGeom prst="line">
              <a:avLst/>
            </a:prstGeom>
            <a:noFill/>
            <a:ln w="20638">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63" name="Rectangle 49">
              <a:extLst>
                <a:ext uri="{FF2B5EF4-FFF2-40B4-BE49-F238E27FC236}">
                  <a16:creationId xmlns:a16="http://schemas.microsoft.com/office/drawing/2014/main" id="{C093CDA2-31C2-4D2A-B667-1E4BF925D5CC}"/>
                </a:ext>
              </a:extLst>
            </p:cNvPr>
            <p:cNvSpPr>
              <a:spLocks noChangeArrowheads="1"/>
            </p:cNvSpPr>
            <p:nvPr/>
          </p:nvSpPr>
          <p:spPr bwMode="auto">
            <a:xfrm>
              <a:off x="1407" y="2112"/>
              <a:ext cx="72" cy="155"/>
            </a:xfrm>
            <a:prstGeom prst="rect">
              <a:avLst/>
            </a:prstGeom>
            <a:noFill/>
            <a:ln w="9525">
              <a:noFill/>
              <a:miter lim="800000"/>
              <a:headEnd/>
              <a:tailEnd/>
            </a:ln>
          </p:spPr>
          <p:txBody>
            <a:bodyPr wrap="none" lIns="0" tIns="0" rIns="0" bIns="0">
              <a:spAutoFit/>
            </a:bodyPr>
            <a:lstStyle/>
            <a:p>
              <a:pPr>
                <a:defRPr/>
              </a:pPr>
              <a:r>
                <a:rPr lang="en-US" altLang="zh-CN" sz="1600" b="1" dirty="0">
                  <a:latin typeface="+mj-lt"/>
                </a:rPr>
                <a:t>p</a:t>
              </a:r>
              <a:endParaRPr lang="en-US" altLang="zh-CN" b="1" dirty="0">
                <a:latin typeface="+mj-lt"/>
              </a:endParaRPr>
            </a:p>
          </p:txBody>
        </p:sp>
        <p:sp>
          <p:nvSpPr>
            <p:cNvPr id="5164" name="Rectangle 50">
              <a:extLst>
                <a:ext uri="{FF2B5EF4-FFF2-40B4-BE49-F238E27FC236}">
                  <a16:creationId xmlns:a16="http://schemas.microsoft.com/office/drawing/2014/main" id="{163FC158-8488-428F-AA39-C614CAD3980E}"/>
                </a:ext>
              </a:extLst>
            </p:cNvPr>
            <p:cNvSpPr>
              <a:spLocks noChangeArrowheads="1"/>
            </p:cNvSpPr>
            <p:nvPr/>
          </p:nvSpPr>
          <p:spPr bwMode="auto">
            <a:xfrm>
              <a:off x="1309" y="2042"/>
              <a:ext cx="1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i="1">
                  <a:latin typeface="Symbol" panose="05050102010706020507" pitchFamily="18" charset="2"/>
                </a:rPr>
                <a:t>w</a:t>
              </a:r>
              <a:endParaRPr lang="en-US" altLang="zh-CN" b="1" i="1"/>
            </a:p>
          </p:txBody>
        </p:sp>
        <p:sp>
          <p:nvSpPr>
            <p:cNvPr id="5165" name="Rectangle 51">
              <a:extLst>
                <a:ext uri="{FF2B5EF4-FFF2-40B4-BE49-F238E27FC236}">
                  <a16:creationId xmlns:a16="http://schemas.microsoft.com/office/drawing/2014/main" id="{1F8D2FDD-DEDC-4618-A82C-C44C6F90DEA3}"/>
                </a:ext>
              </a:extLst>
            </p:cNvPr>
            <p:cNvSpPr>
              <a:spLocks noChangeArrowheads="1"/>
            </p:cNvSpPr>
            <p:nvPr/>
          </p:nvSpPr>
          <p:spPr bwMode="auto">
            <a:xfrm>
              <a:off x="1695" y="2114"/>
              <a:ext cx="50" cy="155"/>
            </a:xfrm>
            <a:prstGeom prst="rect">
              <a:avLst/>
            </a:prstGeom>
            <a:noFill/>
            <a:ln w="9525">
              <a:noFill/>
              <a:miter lim="800000"/>
              <a:headEnd/>
              <a:tailEnd/>
            </a:ln>
          </p:spPr>
          <p:txBody>
            <a:bodyPr wrap="none" lIns="0" tIns="0" rIns="0" bIns="0">
              <a:spAutoFit/>
            </a:bodyPr>
            <a:lstStyle/>
            <a:p>
              <a:pPr>
                <a:defRPr/>
              </a:pPr>
              <a:r>
                <a:rPr lang="en-US" altLang="zh-CN" sz="1600" b="1">
                  <a:latin typeface="+mj-lt"/>
                </a:rPr>
                <a:t>s</a:t>
              </a:r>
              <a:endParaRPr lang="en-US" altLang="zh-CN" b="1">
                <a:latin typeface="+mj-lt"/>
              </a:endParaRPr>
            </a:p>
          </p:txBody>
        </p:sp>
        <p:sp>
          <p:nvSpPr>
            <p:cNvPr id="5166" name="Rectangle 52">
              <a:extLst>
                <a:ext uri="{FF2B5EF4-FFF2-40B4-BE49-F238E27FC236}">
                  <a16:creationId xmlns:a16="http://schemas.microsoft.com/office/drawing/2014/main" id="{D8923B8B-8124-4166-A24E-92C99F98CA6B}"/>
                </a:ext>
              </a:extLst>
            </p:cNvPr>
            <p:cNvSpPr>
              <a:spLocks noChangeArrowheads="1"/>
            </p:cNvSpPr>
            <p:nvPr/>
          </p:nvSpPr>
          <p:spPr bwMode="auto">
            <a:xfrm>
              <a:off x="1611" y="2042"/>
              <a:ext cx="1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i="1">
                  <a:latin typeface="Symbol" panose="05050102010706020507" pitchFamily="18" charset="2"/>
                </a:rPr>
                <a:t>w</a:t>
              </a:r>
              <a:endParaRPr lang="en-US" altLang="zh-CN" b="1" i="1"/>
            </a:p>
          </p:txBody>
        </p:sp>
        <p:sp>
          <p:nvSpPr>
            <p:cNvPr id="5167" name="Rectangle 53">
              <a:extLst>
                <a:ext uri="{FF2B5EF4-FFF2-40B4-BE49-F238E27FC236}">
                  <a16:creationId xmlns:a16="http://schemas.microsoft.com/office/drawing/2014/main" id="{82C3B03C-F498-4889-8EBC-E9AF1E576859}"/>
                </a:ext>
              </a:extLst>
            </p:cNvPr>
            <p:cNvSpPr>
              <a:spLocks noChangeArrowheads="1"/>
            </p:cNvSpPr>
            <p:nvPr/>
          </p:nvSpPr>
          <p:spPr bwMode="auto">
            <a:xfrm>
              <a:off x="367" y="1757"/>
              <a:ext cx="50" cy="155"/>
            </a:xfrm>
            <a:prstGeom prst="rect">
              <a:avLst/>
            </a:prstGeom>
            <a:noFill/>
            <a:ln w="9525">
              <a:noFill/>
              <a:miter lim="800000"/>
              <a:headEnd/>
              <a:tailEnd/>
            </a:ln>
          </p:spPr>
          <p:txBody>
            <a:bodyPr wrap="none" lIns="0" tIns="0" rIns="0" bIns="0">
              <a:spAutoFit/>
            </a:bodyPr>
            <a:lstStyle/>
            <a:p>
              <a:pPr>
                <a:defRPr/>
              </a:pPr>
              <a:r>
                <a:rPr lang="en-US" altLang="zh-CN" sz="1600" b="1" dirty="0">
                  <a:latin typeface="+mj-lt"/>
                </a:rPr>
                <a:t>s</a:t>
              </a:r>
              <a:endParaRPr lang="en-US" altLang="zh-CN" b="1" dirty="0">
                <a:latin typeface="+mj-lt"/>
              </a:endParaRPr>
            </a:p>
          </p:txBody>
        </p:sp>
        <p:sp>
          <p:nvSpPr>
            <p:cNvPr id="5168" name="Rectangle 54">
              <a:extLst>
                <a:ext uri="{FF2B5EF4-FFF2-40B4-BE49-F238E27FC236}">
                  <a16:creationId xmlns:a16="http://schemas.microsoft.com/office/drawing/2014/main" id="{4D25A6EF-778E-4B67-8D45-6E607FE41A22}"/>
                </a:ext>
              </a:extLst>
            </p:cNvPr>
            <p:cNvSpPr>
              <a:spLocks noChangeArrowheads="1"/>
            </p:cNvSpPr>
            <p:nvPr/>
          </p:nvSpPr>
          <p:spPr bwMode="auto">
            <a:xfrm>
              <a:off x="279" y="1701"/>
              <a:ext cx="7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i="1">
                  <a:latin typeface="Symbol" panose="05050102010706020507" pitchFamily="18" charset="2"/>
                </a:rPr>
                <a:t>d</a:t>
              </a:r>
              <a:endParaRPr lang="en-US" altLang="zh-CN" b="1"/>
            </a:p>
          </p:txBody>
        </p:sp>
        <p:sp>
          <p:nvSpPr>
            <p:cNvPr id="5169" name="Line 55">
              <a:extLst>
                <a:ext uri="{FF2B5EF4-FFF2-40B4-BE49-F238E27FC236}">
                  <a16:creationId xmlns:a16="http://schemas.microsoft.com/office/drawing/2014/main" id="{098B1A0B-74B0-4CDF-8FA4-3C90F1113215}"/>
                </a:ext>
              </a:extLst>
            </p:cNvPr>
            <p:cNvSpPr>
              <a:spLocks noChangeShapeType="1"/>
            </p:cNvSpPr>
            <p:nvPr/>
          </p:nvSpPr>
          <p:spPr bwMode="auto">
            <a:xfrm>
              <a:off x="487" y="1857"/>
              <a:ext cx="70" cy="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0" name="Rectangle 56">
              <a:extLst>
                <a:ext uri="{FF2B5EF4-FFF2-40B4-BE49-F238E27FC236}">
                  <a16:creationId xmlns:a16="http://schemas.microsoft.com/office/drawing/2014/main" id="{4B2F8559-DEA5-4587-BD98-1B0E3E99899E}"/>
                </a:ext>
              </a:extLst>
            </p:cNvPr>
            <p:cNvSpPr>
              <a:spLocks noChangeArrowheads="1"/>
            </p:cNvSpPr>
            <p:nvPr/>
          </p:nvSpPr>
          <p:spPr bwMode="auto">
            <a:xfrm>
              <a:off x="351" y="576"/>
              <a:ext cx="72" cy="155"/>
            </a:xfrm>
            <a:prstGeom prst="rect">
              <a:avLst/>
            </a:prstGeom>
            <a:noFill/>
            <a:ln w="9525">
              <a:noFill/>
              <a:miter lim="800000"/>
              <a:headEnd/>
              <a:tailEnd/>
            </a:ln>
          </p:spPr>
          <p:txBody>
            <a:bodyPr wrap="none" lIns="0" tIns="0" rIns="0" bIns="0">
              <a:spAutoFit/>
            </a:bodyPr>
            <a:lstStyle/>
            <a:p>
              <a:pPr>
                <a:defRPr/>
              </a:pPr>
              <a:r>
                <a:rPr lang="en-US" altLang="zh-CN" sz="1600" b="1" dirty="0">
                  <a:latin typeface="+mj-lt"/>
                </a:rPr>
                <a:t>p</a:t>
              </a:r>
              <a:endParaRPr lang="en-US" altLang="zh-CN" b="1" dirty="0">
                <a:latin typeface="+mj-lt"/>
              </a:endParaRPr>
            </a:p>
          </p:txBody>
        </p:sp>
        <p:sp>
          <p:nvSpPr>
            <p:cNvPr id="5171" name="Rectangle 57">
              <a:extLst>
                <a:ext uri="{FF2B5EF4-FFF2-40B4-BE49-F238E27FC236}">
                  <a16:creationId xmlns:a16="http://schemas.microsoft.com/office/drawing/2014/main" id="{72533DE0-B614-43E7-8F4D-8E043C2433CA}"/>
                </a:ext>
              </a:extLst>
            </p:cNvPr>
            <p:cNvSpPr>
              <a:spLocks noChangeArrowheads="1"/>
            </p:cNvSpPr>
            <p:nvPr/>
          </p:nvSpPr>
          <p:spPr bwMode="auto">
            <a:xfrm>
              <a:off x="244" y="518"/>
              <a:ext cx="7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i="1">
                  <a:latin typeface="Symbol" panose="05050102010706020507" pitchFamily="18" charset="2"/>
                </a:rPr>
                <a:t>d</a:t>
              </a:r>
              <a:endParaRPr lang="en-US" altLang="zh-CN" b="1"/>
            </a:p>
          </p:txBody>
        </p:sp>
        <p:sp>
          <p:nvSpPr>
            <p:cNvPr id="5172" name="Rectangle 58">
              <a:extLst>
                <a:ext uri="{FF2B5EF4-FFF2-40B4-BE49-F238E27FC236}">
                  <a16:creationId xmlns:a16="http://schemas.microsoft.com/office/drawing/2014/main" id="{4B7749F6-3AF8-4C98-AE80-BFE37F8954FD}"/>
                </a:ext>
              </a:extLst>
            </p:cNvPr>
            <p:cNvSpPr>
              <a:spLocks noChangeArrowheads="1"/>
            </p:cNvSpPr>
            <p:nvPr/>
          </p:nvSpPr>
          <p:spPr bwMode="auto">
            <a:xfrm>
              <a:off x="115" y="518"/>
              <a:ext cx="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Symbol" panose="05050102010706020507" pitchFamily="18" charset="2"/>
                </a:rPr>
                <a:t>-</a:t>
              </a:r>
              <a:endParaRPr lang="en-US" altLang="zh-CN" b="1"/>
            </a:p>
          </p:txBody>
        </p:sp>
        <p:sp>
          <p:nvSpPr>
            <p:cNvPr id="5173" name="Rectangle 59">
              <a:extLst>
                <a:ext uri="{FF2B5EF4-FFF2-40B4-BE49-F238E27FC236}">
                  <a16:creationId xmlns:a16="http://schemas.microsoft.com/office/drawing/2014/main" id="{8C79CA1C-2D04-45F1-98E8-DBD3D5A16051}"/>
                </a:ext>
              </a:extLst>
            </p:cNvPr>
            <p:cNvSpPr>
              <a:spLocks noChangeArrowheads="1"/>
            </p:cNvSpPr>
            <p:nvPr/>
          </p:nvSpPr>
          <p:spPr bwMode="auto">
            <a:xfrm>
              <a:off x="0" y="540"/>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1</a:t>
              </a:r>
            </a:p>
          </p:txBody>
        </p:sp>
        <p:sp>
          <p:nvSpPr>
            <p:cNvPr id="5174" name="Rectangle 60">
              <a:extLst>
                <a:ext uri="{FF2B5EF4-FFF2-40B4-BE49-F238E27FC236}">
                  <a16:creationId xmlns:a16="http://schemas.microsoft.com/office/drawing/2014/main" id="{5AFF35C2-8EE2-4922-AA35-3B46B52C2AE3}"/>
                </a:ext>
              </a:extLst>
            </p:cNvPr>
            <p:cNvSpPr>
              <a:spLocks noChangeArrowheads="1"/>
            </p:cNvSpPr>
            <p:nvPr/>
          </p:nvSpPr>
          <p:spPr bwMode="auto">
            <a:xfrm>
              <a:off x="2805" y="1922"/>
              <a:ext cx="1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i="1">
                  <a:latin typeface="Symbol" panose="05050102010706020507" pitchFamily="18" charset="2"/>
                </a:rPr>
                <a:t>w</a:t>
              </a:r>
              <a:endParaRPr lang="en-US" altLang="zh-CN" b="1"/>
            </a:p>
          </p:txBody>
        </p:sp>
        <p:sp>
          <p:nvSpPr>
            <p:cNvPr id="5175" name="Line 61">
              <a:extLst>
                <a:ext uri="{FF2B5EF4-FFF2-40B4-BE49-F238E27FC236}">
                  <a16:creationId xmlns:a16="http://schemas.microsoft.com/office/drawing/2014/main" id="{EE0043FE-75BC-4E3C-A718-687B571B5BC3}"/>
                </a:ext>
              </a:extLst>
            </p:cNvPr>
            <p:cNvSpPr>
              <a:spLocks noChangeShapeType="1"/>
            </p:cNvSpPr>
            <p:nvPr/>
          </p:nvSpPr>
          <p:spPr bwMode="auto">
            <a:xfrm>
              <a:off x="1389" y="624"/>
              <a:ext cx="0" cy="142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6" name="Line 62">
              <a:extLst>
                <a:ext uri="{FF2B5EF4-FFF2-40B4-BE49-F238E27FC236}">
                  <a16:creationId xmlns:a16="http://schemas.microsoft.com/office/drawing/2014/main" id="{E339AE23-3F32-4252-85C9-437B35CD080E}"/>
                </a:ext>
              </a:extLst>
            </p:cNvPr>
            <p:cNvSpPr>
              <a:spLocks noChangeShapeType="1"/>
            </p:cNvSpPr>
            <p:nvPr/>
          </p:nvSpPr>
          <p:spPr bwMode="auto">
            <a:xfrm flipH="1">
              <a:off x="1677" y="414"/>
              <a:ext cx="6" cy="16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77" name="Line 63">
              <a:extLst>
                <a:ext uri="{FF2B5EF4-FFF2-40B4-BE49-F238E27FC236}">
                  <a16:creationId xmlns:a16="http://schemas.microsoft.com/office/drawing/2014/main" id="{8730D492-C403-4611-B5B0-44EBA59A1FD7}"/>
                </a:ext>
              </a:extLst>
            </p:cNvPr>
            <p:cNvSpPr>
              <a:spLocks noChangeShapeType="1"/>
            </p:cNvSpPr>
            <p:nvPr/>
          </p:nvSpPr>
          <p:spPr bwMode="auto">
            <a:xfrm>
              <a:off x="567" y="1860"/>
              <a:ext cx="119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3320"/>
                                        </p:tgtEl>
                                        <p:attrNameLst>
                                          <p:attrName>style.visibility</p:attrName>
                                        </p:attrNameLst>
                                      </p:cBhvr>
                                      <p:to>
                                        <p:strVal val="visible"/>
                                      </p:to>
                                    </p:set>
                                    <p:anim to="" calcmode="lin" valueType="num">
                                      <p:cBhvr>
                                        <p:cTn id="17" dur="1" fill="hold"/>
                                        <p:tgtEl>
                                          <p:spTgt spid="13320"/>
                                        </p:tgtEl>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21"/>
                                        </p:tgtEl>
                                        <p:attrNameLst>
                                          <p:attrName>style.visibility</p:attrName>
                                        </p:attrNameLst>
                                      </p:cBhvr>
                                      <p:to>
                                        <p:strVal val="visible"/>
                                      </p:to>
                                    </p:set>
                                    <p:animEffect transition="in" filter="blinds(horizontal)">
                                      <p:cBhvr>
                                        <p:cTn id="22" dur="500"/>
                                        <p:tgtEl>
                                          <p:spTgt spid="133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22"/>
                                        </p:tgtEl>
                                        <p:attrNameLst>
                                          <p:attrName>style.visibility</p:attrName>
                                        </p:attrNameLst>
                                      </p:cBhvr>
                                      <p:to>
                                        <p:strVal val="visible"/>
                                      </p:to>
                                    </p:set>
                                    <p:animEffect transition="in" filter="blinds(horizontal)">
                                      <p:cBhvr>
                                        <p:cTn id="27" dur="500"/>
                                        <p:tgtEl>
                                          <p:spTgt spid="133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24"/>
                                        </p:tgtEl>
                                        <p:attrNameLst>
                                          <p:attrName>style.visibility</p:attrName>
                                        </p:attrNameLst>
                                      </p:cBhvr>
                                      <p:to>
                                        <p:strVal val="visible"/>
                                      </p:to>
                                    </p:set>
                                    <p:animEffect transition="in" filter="blinds(horizontal)">
                                      <p:cBhvr>
                                        <p:cTn id="32" dur="500"/>
                                        <p:tgtEl>
                                          <p:spTgt spid="13324"/>
                                        </p:tgtEl>
                                      </p:cBhvr>
                                    </p:animEffect>
                                  </p:childTnLst>
                                </p:cTn>
                              </p:par>
                            </p:childTnLst>
                          </p:cTn>
                        </p:par>
                        <p:par>
                          <p:cTn id="33" fill="hold" nodeType="afterGroup">
                            <p:stCondLst>
                              <p:cond delay="500"/>
                            </p:stCondLst>
                            <p:childTnLst>
                              <p:par>
                                <p:cTn id="34" presetID="3" presetClass="entr" presetSubtype="10" fill="hold" nodeType="afterEffect">
                                  <p:stCondLst>
                                    <p:cond delay="0"/>
                                  </p:stCondLst>
                                  <p:childTnLst>
                                    <p:set>
                                      <p:cBhvr>
                                        <p:cTn id="35" dur="1" fill="hold">
                                          <p:stCondLst>
                                            <p:cond delay="0"/>
                                          </p:stCondLst>
                                        </p:cTn>
                                        <p:tgtEl>
                                          <p:spTgt spid="13323"/>
                                        </p:tgtEl>
                                        <p:attrNameLst>
                                          <p:attrName>style.visibility</p:attrName>
                                        </p:attrNameLst>
                                      </p:cBhvr>
                                      <p:to>
                                        <p:strVal val="visible"/>
                                      </p:to>
                                    </p:set>
                                    <p:animEffect transition="in" filter="blinds(horizontal)">
                                      <p:cBhvr>
                                        <p:cTn id="36" dur="500"/>
                                        <p:tgtEl>
                                          <p:spTgt spid="133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326"/>
                                        </p:tgtEl>
                                        <p:attrNameLst>
                                          <p:attrName>style.visibility</p:attrName>
                                        </p:attrNameLst>
                                      </p:cBhvr>
                                      <p:to>
                                        <p:strVal val="visible"/>
                                      </p:to>
                                    </p:set>
                                    <p:animEffect transition="in" filter="blinds(horizontal)">
                                      <p:cBhvr>
                                        <p:cTn id="41" dur="500"/>
                                        <p:tgtEl>
                                          <p:spTgt spid="13326"/>
                                        </p:tgtEl>
                                      </p:cBhvr>
                                    </p:animEffect>
                                  </p:childTnLst>
                                </p:cTn>
                              </p:par>
                            </p:childTnLst>
                          </p:cTn>
                        </p:par>
                        <p:par>
                          <p:cTn id="42" fill="hold" nodeType="afterGroup">
                            <p:stCondLst>
                              <p:cond delay="500"/>
                            </p:stCondLst>
                            <p:childTnLst>
                              <p:par>
                                <p:cTn id="43" presetID="3" presetClass="entr" presetSubtype="10" fill="hold" nodeType="afterEffect">
                                  <p:stCondLst>
                                    <p:cond delay="0"/>
                                  </p:stCondLst>
                                  <p:childTnLst>
                                    <p:set>
                                      <p:cBhvr>
                                        <p:cTn id="44" dur="1" fill="hold">
                                          <p:stCondLst>
                                            <p:cond delay="0"/>
                                          </p:stCondLst>
                                        </p:cTn>
                                        <p:tgtEl>
                                          <p:spTgt spid="13325"/>
                                        </p:tgtEl>
                                        <p:attrNameLst>
                                          <p:attrName>style.visibility</p:attrName>
                                        </p:attrNameLst>
                                      </p:cBhvr>
                                      <p:to>
                                        <p:strVal val="visible"/>
                                      </p:to>
                                    </p:set>
                                    <p:animEffect transition="in" filter="blinds(horizontal)">
                                      <p:cBhvr>
                                        <p:cTn id="45"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autoUpdateAnimBg="0"/>
      <p:bldP spid="13321" grpId="0" autoUpdateAnimBg="0"/>
      <p:bldP spid="13322" grpId="0" autoUpdateAnimBg="0"/>
      <p:bldP spid="13324" grpId="0" autoUpdateAnimBg="0"/>
      <p:bldP spid="13326" grpId="0" autoUpdateAnimBg="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CFFFF"/>
        </a:solidFill>
        <a:ln w="9525">
          <a:solidFill>
            <a:schemeClr val="tx1"/>
          </a:solidFill>
          <a:round/>
          <a:headEnd/>
          <a:tailEnd/>
        </a:ln>
      </a:spPr>
      <a:bodyPr wrap="none" anchor="ctr"/>
      <a:lstStyle>
        <a:defPPr eaLnBrk="1" hangingPunct="1">
          <a:defRPr/>
        </a:defPPr>
      </a:lstStyle>
    </a:spDef>
    <a:txDef>
      <a:spPr>
        <a:noFill/>
      </a:spPr>
      <a:bodyPr wrap="square" rtlCol="0">
        <a:spAutoFit/>
      </a:bodyPr>
      <a:lstStyle>
        <a:defPPr>
          <a:lnSpc>
            <a:spcPct val="120000"/>
          </a:lnSpc>
          <a:defRPr sz="2400" b="1" dirty="0" smtClean="0">
            <a:latin typeface="Times New Roman" pitchFamily="18" charset="0"/>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Pixel</Template>
  <TotalTime>4187</TotalTime>
  <Pages>0</Pages>
  <Words>5432</Words>
  <Characters>0</Characters>
  <Application>Microsoft Office PowerPoint</Application>
  <DocSecurity>0</DocSecurity>
  <PresentationFormat>全屏显示(4:3)</PresentationFormat>
  <Lines>0</Lines>
  <Paragraphs>709</Paragraphs>
  <Slides>87</Slides>
  <Notes>23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6</vt:i4>
      </vt:variant>
      <vt:variant>
        <vt:lpstr>幻灯片标题</vt:lpstr>
      </vt:variant>
      <vt:variant>
        <vt:i4>87</vt:i4>
      </vt:variant>
    </vt:vector>
  </HeadingPairs>
  <TitlesOfParts>
    <vt:vector size="100" baseType="lpstr">
      <vt:lpstr>宋体</vt:lpstr>
      <vt:lpstr>Arial</vt:lpstr>
      <vt:lpstr>Sylfaen</vt:lpstr>
      <vt:lpstr>Symbol</vt:lpstr>
      <vt:lpstr>Times New Roman</vt:lpstr>
      <vt:lpstr>Wingdings</vt:lpstr>
      <vt:lpstr>Pixel</vt:lpstr>
      <vt:lpstr>Visio</vt:lpstr>
      <vt:lpstr>Equation</vt:lpstr>
      <vt:lpstr>Microsoft 公式 3.0</vt:lpstr>
      <vt:lpstr>公式</vt:lpstr>
      <vt:lpstr>MathType 6.0 Equation</vt:lpstr>
      <vt:lpstr>Microsoft Visio 2003-2010 Drawing</vt:lpstr>
      <vt:lpstr>第4章  IIR数字滤波器的设计</vt:lpstr>
      <vt:lpstr> 数字滤波器的技术指标</vt:lpstr>
      <vt:lpstr> 数字滤波器的实现步骤</vt:lpstr>
      <vt:lpstr> 数字滤波器的系统函数</vt:lpstr>
      <vt:lpstr> IIR数字滤波器设计的基本思想</vt:lpstr>
      <vt:lpstr> IIR数字滤波器设计的基本思想</vt:lpstr>
      <vt:lpstr>本章内容</vt:lpstr>
      <vt:lpstr>4.1 模拟低通滤波器设计</vt:lpstr>
      <vt:lpstr>模拟滤波器的技术要求</vt:lpstr>
      <vt:lpstr> 4.1.1 Butterworth模拟低通滤波器</vt:lpstr>
      <vt:lpstr>1. BW LP模拟滤波器的幅度响应特性</vt:lpstr>
      <vt:lpstr>2. BW LP滤波器的设计步骤</vt:lpstr>
      <vt:lpstr>PowerPoint 演示文稿</vt:lpstr>
      <vt:lpstr>PowerPoint 演示文稿</vt:lpstr>
      <vt:lpstr>PowerPoint 演示文稿</vt:lpstr>
      <vt:lpstr>PowerPoint 演示文稿</vt:lpstr>
      <vt:lpstr>归一化(wc =1) Butterworth模拟滤波器</vt:lpstr>
      <vt:lpstr>利用归一化方法设计BW模拟低通滤波器</vt:lpstr>
      <vt:lpstr>常用归一化(wc =1) Butterworth 模拟滤波器的系统函数 </vt:lpstr>
      <vt:lpstr>4.1.2 Chebyshev模拟低通滤波器 1. Chebyshev I型</vt:lpstr>
      <vt:lpstr>2. Chebyshev II型</vt:lpstr>
      <vt:lpstr>4.1.3 椭圆低通滤波器</vt:lpstr>
      <vt:lpstr>BW型、CB型和椭圆滤波器的比较</vt:lpstr>
      <vt:lpstr>作业</vt:lpstr>
      <vt:lpstr>4.2 模拟滤波器的频率变换</vt:lpstr>
      <vt:lpstr>复频率变换应满足两个条件：</vt:lpstr>
      <vt:lpstr>4.2.1 模拟高通滤波器的设计</vt:lpstr>
      <vt:lpstr>4.2.1 模拟高通滤波器的设计</vt:lpstr>
      <vt:lpstr>PowerPoint 演示文稿</vt:lpstr>
      <vt:lpstr>4.2.1 模拟高通滤波器的设计</vt:lpstr>
      <vt:lpstr>（2）模拟高通滤波器的设计步骤</vt:lpstr>
      <vt:lpstr>例4-2 设计满足下列条件的模拟BW型高通滤波器     wp=10 rad/s, ws=2 rad/s,  Ap=1dB,   As = 40dB。</vt:lpstr>
      <vt:lpstr>PowerPoint 演示文稿</vt:lpstr>
      <vt:lpstr>PowerPoint 演示文稿</vt:lpstr>
      <vt:lpstr>PowerPoint 演示文稿</vt:lpstr>
      <vt:lpstr>4.2.2 模拟带通滤波器的设计</vt:lpstr>
      <vt:lpstr>（2）模拟带通滤波器的设计步骤</vt:lpstr>
      <vt:lpstr>PowerPoint 演示文稿</vt:lpstr>
      <vt:lpstr>PowerPoint 演示文稿</vt:lpstr>
      <vt:lpstr>例4-3: 试设计一个满足下列指标的BW型带通滤波器        wp1=6  rad/s, wp2=8  rad/s, ws1=4  rad/s, ws2=11  rad/s,        Ap=1 dB, As = 32dB。</vt:lpstr>
      <vt:lpstr>例4-3: 试设计一个满足下列指标的BW型带通滤波器        wp1=6  rad/s, wp2=8  rad/s, ws1=4  rad/s, ws2=11  rad/s,        Ap=1 dB, As = 32dB。</vt:lpstr>
      <vt:lpstr>例4-3: 试设计一个满足下列指标的BW型带通滤波器        wp1=6  rad/s, wp2=8  rad/s, ws1=4  rad/s, ws2=11  rad/s,        Ap=1 dB, As = 32dB。</vt:lpstr>
      <vt:lpstr>例4-3: 试设计一个满足下列指标的BW型带通滤波器        wp1=6  rad/s, wp2=8  rad/s, ws1=4  rad/s, ws2=11  rad/s,        Ap=1 dB, As = 32dB。</vt:lpstr>
      <vt:lpstr>4.2.3 模拟带阻滤波器的设计</vt:lpstr>
      <vt:lpstr>（2）模拟带阻滤波器的设计步骤</vt:lpstr>
      <vt:lpstr>PowerPoint 演示文稿</vt:lpstr>
      <vt:lpstr>PowerPoint 演示文稿</vt:lpstr>
      <vt:lpstr>PowerPoint 演示文稿</vt:lpstr>
      <vt:lpstr>PowerPoint 演示文稿</vt:lpstr>
      <vt:lpstr>PowerPoint 演示文稿</vt:lpstr>
      <vt:lpstr>表4-1 模拟频率变换</vt:lpstr>
      <vt:lpstr>作业</vt:lpstr>
      <vt:lpstr>PowerPoint 演示文稿</vt:lpstr>
      <vt:lpstr>4.3 脉冲响应不变法</vt:lpstr>
      <vt:lpstr>4.3.1 脉冲响应不变法的基本原理</vt:lpstr>
      <vt:lpstr>PowerPoint 演示文稿</vt:lpstr>
      <vt:lpstr>PowerPoint 演示文稿</vt:lpstr>
      <vt:lpstr>PowerPoint 演示文稿</vt:lpstr>
      <vt:lpstr>PowerPoint 演示文稿</vt:lpstr>
      <vt:lpstr>PowerPoint 演示文稿</vt:lpstr>
      <vt:lpstr>4.3.2 脉冲响应不变法设计DF的步骤</vt:lpstr>
      <vt:lpstr>PowerPoint 演示文稿</vt:lpstr>
      <vt:lpstr>例4-6 利用BW型模拟低通滤波器及脉冲响应不变法设计一数字低通滤波器，满足Wp=0.2p rad,  Ws=0.6p rad,  Ap=2dB,   As=15dB。 </vt:lpstr>
      <vt:lpstr>PowerPoint 演示文稿</vt:lpstr>
      <vt:lpstr>PowerPoint 演示文稿</vt:lpstr>
      <vt:lpstr>4.4 双线性变换法</vt:lpstr>
      <vt:lpstr>PowerPoint 演示文稿</vt:lpstr>
      <vt:lpstr>PowerPoint 演示文稿</vt:lpstr>
      <vt:lpstr>PowerPoint 演示文稿</vt:lpstr>
      <vt:lpstr>PowerPoint 演示文稿</vt:lpstr>
      <vt:lpstr>PowerPoint 演示文稿</vt:lpstr>
      <vt:lpstr>PowerPoint 演示文稿</vt:lpstr>
      <vt:lpstr>4.4.2双线性变换法设计DF的步骤</vt:lpstr>
      <vt:lpstr>例4-5:  利用BW型模拟低通滤波器和双线性变换法设计满足指标Wp=p/3，Ap=3dB，N=1的数字低通滤波器，并与脉冲响应不变法设计的DF比较。</vt:lpstr>
      <vt:lpstr>PowerPoint 演示文稿</vt:lpstr>
      <vt:lpstr>PowerPoint 演示文稿</vt:lpstr>
      <vt:lpstr>PowerPoint 演示文稿</vt:lpstr>
      <vt:lpstr>例4-6：利用AF-BW filter及双线性变换法设计一DF，满足                       Wp=0.2p,  Ws=0.6p,  Ap=2dB,   As=15dB </vt:lpstr>
      <vt:lpstr>PowerPoint 演示文稿</vt:lpstr>
      <vt:lpstr>PowerPoint 演示文稿</vt:lpstr>
      <vt:lpstr>PowerPoint 演示文稿</vt:lpstr>
      <vt:lpstr>PowerPoint 演示文稿</vt:lpstr>
      <vt:lpstr>PowerPoint 演示文稿</vt:lpstr>
      <vt:lpstr>PowerPoint 演示文稿</vt:lpstr>
      <vt:lpstr>作业</vt:lpstr>
      <vt:lpstr>本章小结</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fhj</dc:creator>
  <cp:keywords/>
  <dc:description/>
  <cp:lastModifiedBy>hengfang_mail@126.com</cp:lastModifiedBy>
  <cp:revision>984</cp:revision>
  <cp:lastPrinted>1601-01-01T00:00:00Z</cp:lastPrinted>
  <dcterms:created xsi:type="dcterms:W3CDTF">1601-01-01T00:00:00Z</dcterms:created>
  <dcterms:modified xsi:type="dcterms:W3CDTF">2018-12-19T01:48:21Z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2052-6.6.0.2699</vt:lpwstr>
  </property>
</Properties>
</file>