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1"/>
  </p:notesMasterIdLst>
  <p:sldIdLst>
    <p:sldId id="274" r:id="rId2"/>
    <p:sldId id="281" r:id="rId3"/>
    <p:sldId id="282" r:id="rId4"/>
    <p:sldId id="284" r:id="rId5"/>
    <p:sldId id="414" r:id="rId6"/>
    <p:sldId id="285" r:id="rId7"/>
    <p:sldId id="286" r:id="rId8"/>
    <p:sldId id="287" r:id="rId9"/>
    <p:sldId id="288" r:id="rId10"/>
    <p:sldId id="289" r:id="rId11"/>
    <p:sldId id="292" r:id="rId12"/>
    <p:sldId id="294" r:id="rId13"/>
    <p:sldId id="296" r:id="rId14"/>
    <p:sldId id="411" r:id="rId15"/>
    <p:sldId id="299" r:id="rId16"/>
    <p:sldId id="300" r:id="rId17"/>
    <p:sldId id="392" r:id="rId18"/>
    <p:sldId id="393" r:id="rId19"/>
    <p:sldId id="394" r:id="rId20"/>
    <p:sldId id="395" r:id="rId21"/>
    <p:sldId id="304" r:id="rId22"/>
    <p:sldId id="305" r:id="rId23"/>
    <p:sldId id="412" r:id="rId24"/>
    <p:sldId id="308" r:id="rId25"/>
    <p:sldId id="309" r:id="rId26"/>
    <p:sldId id="313" r:id="rId27"/>
    <p:sldId id="314" r:id="rId28"/>
    <p:sldId id="315" r:id="rId29"/>
    <p:sldId id="317" r:id="rId30"/>
    <p:sldId id="316" r:id="rId31"/>
    <p:sldId id="319" r:id="rId32"/>
    <p:sldId id="320" r:id="rId33"/>
    <p:sldId id="321" r:id="rId34"/>
    <p:sldId id="322" r:id="rId35"/>
    <p:sldId id="404" r:id="rId36"/>
    <p:sldId id="405" r:id="rId37"/>
    <p:sldId id="406" r:id="rId38"/>
    <p:sldId id="407" r:id="rId39"/>
    <p:sldId id="326" r:id="rId40"/>
    <p:sldId id="408" r:id="rId41"/>
    <p:sldId id="327" r:id="rId42"/>
    <p:sldId id="328" r:id="rId43"/>
    <p:sldId id="329" r:id="rId44"/>
    <p:sldId id="330" r:id="rId45"/>
    <p:sldId id="409" r:id="rId46"/>
    <p:sldId id="410" r:id="rId47"/>
    <p:sldId id="331" r:id="rId48"/>
    <p:sldId id="396" r:id="rId49"/>
    <p:sldId id="397" r:id="rId50"/>
    <p:sldId id="398" r:id="rId51"/>
    <p:sldId id="336" r:id="rId52"/>
    <p:sldId id="337" r:id="rId53"/>
    <p:sldId id="338" r:id="rId54"/>
    <p:sldId id="341" r:id="rId55"/>
    <p:sldId id="342" r:id="rId56"/>
    <p:sldId id="343" r:id="rId57"/>
    <p:sldId id="344" r:id="rId58"/>
    <p:sldId id="399" r:id="rId59"/>
    <p:sldId id="413" r:id="rId6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2D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5" autoAdjust="0"/>
    <p:restoredTop sz="92780" autoAdjust="0"/>
  </p:normalViewPr>
  <p:slideViewPr>
    <p:cSldViewPr>
      <p:cViewPr varScale="1">
        <p:scale>
          <a:sx n="93" d="100"/>
          <a:sy n="93" d="100"/>
        </p:scale>
        <p:origin x="516" y="60"/>
      </p:cViewPr>
      <p:guideLst>
        <p:guide orient="horz" pos="21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7.wmf"/><Relationship Id="rId7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22.wmf"/><Relationship Id="rId5" Type="http://schemas.openxmlformats.org/officeDocument/2006/relationships/image" Target="../media/image3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27.wmf"/><Relationship Id="rId1" Type="http://schemas.openxmlformats.org/officeDocument/2006/relationships/image" Target="../media/image33.wmf"/><Relationship Id="rId6" Type="http://schemas.openxmlformats.org/officeDocument/2006/relationships/image" Target="../media/image35.wmf"/><Relationship Id="rId5" Type="http://schemas.openxmlformats.org/officeDocument/2006/relationships/image" Target="../media/image22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9C227D-B3EE-45DB-AEA2-E27F5BD354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7EE7E2F-AB05-4829-9C61-EB3D215017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47689B27-B4EA-4323-86AE-7EF8F1B8B1B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40264E-A80B-4736-BC3B-B810A83970FC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395F37B-C8E6-4EEA-B5F5-ECD6B061F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CC5B232-8937-441D-8E35-7018B57FB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79C243A-35CE-49C3-B354-5FB4B5DBB3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A1539F2C-1CA4-4BBA-9A3F-47A530434F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663624-675A-4778-AC4A-20012C9A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线性相位</a:t>
            </a:r>
            <a:r>
              <a:rPr lang="en-US" altLang="zh-CN" dirty="0"/>
              <a:t>FIR</a:t>
            </a:r>
            <a:r>
              <a:rPr lang="zh-CN" altLang="en-US" dirty="0"/>
              <a:t>数字滤波器的优化设计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FIR</a:t>
            </a:r>
            <a:r>
              <a:rPr lang="zh-CN" altLang="en-US" dirty="0"/>
              <a:t>数字滤波器的基本结构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利用</a:t>
            </a:r>
            <a:r>
              <a:rPr lang="en-US" altLang="zh-CN" dirty="0"/>
              <a:t>MATLAB</a:t>
            </a:r>
            <a:r>
              <a:rPr lang="zh-CN" altLang="en-US" dirty="0"/>
              <a:t>设计</a:t>
            </a:r>
            <a:r>
              <a:rPr lang="en-US" altLang="zh-CN" dirty="0"/>
              <a:t>FIR</a:t>
            </a:r>
            <a:r>
              <a:rPr lang="zh-CN" altLang="en-US" dirty="0"/>
              <a:t>数字滤波器</a:t>
            </a:r>
          </a:p>
          <a:p>
            <a:pPr>
              <a:defRPr/>
            </a:pPr>
            <a:endParaRPr lang="en-US" altLang="zh-CN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endParaRPr lang="en-US" altLang="zh-CN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 习 要 求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buFontTx/>
              <a:buAutoNum type="arabicPeriod"/>
              <a:defRPr/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掌握线性相位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数字滤波器的时域和频域特性，以及其零点分布规律。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buFontTx/>
              <a:buAutoNum type="arabicPeriod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掌握</a:t>
            </a:r>
            <a:r>
              <a:rPr lang="zh-CN" alt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窗函数法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设计线性相位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数字滤波器的方法，以及窗函数对设计结果的影响。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buFontTx/>
              <a:buAutoNum type="arabicPeriod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理解</a:t>
            </a:r>
            <a:r>
              <a:rPr lang="zh-CN" alt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频率取样法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设计线性相位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数字滤波器的原理及方法。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buFontTx/>
              <a:buAutoNum type="arabicPeriod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了解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数字滤波器</a:t>
            </a:r>
            <a:r>
              <a:rPr lang="zh-CN" alt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优化设计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的基本思想及基本方法。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buFontTx/>
              <a:buAutoNum type="arabicPeriod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掌握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数字滤波器的基本结构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buFontTx/>
              <a:buAutoNum type="arabicPeriod"/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zh-CN" alt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重 点 和 难 点</a:t>
            </a:r>
            <a:r>
              <a:rPr lang="zh-CN" altLang="en-US" sz="15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重点是利用窗函数法和频率取样法设计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数字滤波器 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难点是线性相位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数字滤波器的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优化设计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marL="660319" indent="-660319" algn="just" eaLnBrk="1" hangingPunct="1">
              <a:lnSpc>
                <a:spcPct val="115000"/>
              </a:lnSpc>
              <a:spcBef>
                <a:spcPct val="35000"/>
              </a:spcBef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C6318F97-A2D7-49E3-B26D-A17D0BD50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6F770C-2378-4EC6-826F-E30DB2464565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25A64413-6C29-4129-A047-28944C0C44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334708DB-8D53-4262-8D53-18078363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000" b="1">
                <a:solidFill>
                  <a:srgbClr val="990033"/>
                </a:solidFill>
                <a:latin typeface="宋体" panose="02010600030101010101" pitchFamily="2" charset="-122"/>
              </a:rPr>
              <a:t>使其频率响应逼近理想滤波器的频率响应</a:t>
            </a:r>
            <a:r>
              <a:rPr lang="en-US" altLang="zh-CN" sz="3000" b="1" i="1">
                <a:solidFill>
                  <a:srgbClr val="990033"/>
                </a:solidFill>
              </a:rPr>
              <a:t>H</a:t>
            </a:r>
            <a:r>
              <a:rPr lang="en-US" altLang="zh-CN" sz="3000" b="1" baseline="-25000">
                <a:solidFill>
                  <a:srgbClr val="990033"/>
                </a:solidFill>
              </a:rPr>
              <a:t>d </a:t>
            </a:r>
            <a:r>
              <a:rPr lang="en-US" altLang="zh-CN" sz="3000" b="1">
                <a:solidFill>
                  <a:srgbClr val="990033"/>
                </a:solidFill>
              </a:rPr>
              <a:t>(e</a:t>
            </a:r>
            <a:r>
              <a:rPr lang="en-US" altLang="zh-CN" sz="3000" b="1" baseline="30000">
                <a:solidFill>
                  <a:srgbClr val="990033"/>
                </a:solidFill>
              </a:rPr>
              <a:t>j</a:t>
            </a:r>
            <a:r>
              <a:rPr lang="en-US" altLang="zh-CN" sz="3000" b="1" i="1" baseline="30000">
                <a:solidFill>
                  <a:srgbClr val="990033"/>
                </a:solidFill>
                <a:latin typeface="Symbol" panose="05050102010706020507" pitchFamily="18" charset="2"/>
              </a:rPr>
              <a:t>W  </a:t>
            </a:r>
            <a:r>
              <a:rPr lang="en-US" altLang="zh-CN" sz="3000" b="1">
                <a:solidFill>
                  <a:srgbClr val="990033"/>
                </a:solidFill>
              </a:rPr>
              <a:t>)</a:t>
            </a:r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E9768789-09CE-471E-8EDD-DBE4137BC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205F30-2B35-4725-8BEE-703E06A818E2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0A356499-4739-4A75-B1F6-68A43915F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91495FB9-CC4C-4EF6-A55A-58E8214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847717C9-732E-4C4F-B8DA-AF75FC66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262C4D-EF70-45D5-A404-BE79A20C0084}" type="slidenum">
              <a:rPr lang="zh-CN" altLang="en-US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DA19AE1E-CFEB-4CE7-845A-9686B54B6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5FFA8749-215F-4EEA-BF7F-90F83DCB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种类型都可实现带通</a:t>
            </a: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31BBD919-3958-43D7-9530-46F93C5F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EB8E26-A1FD-4C4A-BB48-824BCDB07D45}" type="slidenum">
              <a:rPr lang="zh-CN" altLang="en-US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AA9D318D-F389-45DD-9055-E8230FB527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B72976D9-16FA-4F17-B42C-181FBF31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在不同阶数时</a:t>
            </a:r>
            <a:endParaRPr lang="en-US" altLang="zh-CN" b="1"/>
          </a:p>
          <a:p>
            <a:r>
              <a:rPr lang="zh-CN" altLang="en-US" b="1">
                <a:solidFill>
                  <a:srgbClr val="333399"/>
                </a:solidFill>
                <a:latin typeface="宋体" panose="02010600030101010101" pitchFamily="2" charset="-122"/>
              </a:rPr>
              <a:t>且最大波纹大约为幅度的</a:t>
            </a:r>
            <a:r>
              <a:rPr lang="en-US" altLang="zh-CN" b="1">
                <a:solidFill>
                  <a:srgbClr val="333399"/>
                </a:solidFill>
                <a:latin typeface="宋体" panose="02010600030101010101" pitchFamily="2" charset="-122"/>
              </a:rPr>
              <a:t>9%</a:t>
            </a:r>
            <a:r>
              <a:rPr lang="zh-CN" altLang="en-US" b="1">
                <a:solidFill>
                  <a:srgbClr val="333399"/>
                </a:solidFill>
                <a:latin typeface="宋体" panose="02010600030101010101" pitchFamily="2" charset="-122"/>
              </a:rPr>
              <a:t>，</a:t>
            </a:r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7BD9EE2A-0835-43EF-8CB8-BDA8A97A8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EF33B0-EDD0-49F4-BCAD-1EF05ECB3EA9}" type="slidenum">
              <a:rPr lang="zh-CN" altLang="en-US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3E0CC82-FF5D-458F-AD04-8C656099C7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ADCECB9C-1EAB-4E7C-9F2E-C93EDFFA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19DB7983-7DE7-4282-9BDB-B934D4D54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6280D3-2242-412E-AAEA-E8F6AA922263}" type="slidenum">
              <a:rPr lang="zh-CN" altLang="en-US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3C9D0B4-0573-41AE-8B96-B8E4AEDB7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09731032-41B5-4DD8-A35D-94B8FD4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AAC3B639-1B47-4A7A-BB03-400C0F470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32BD49-33EC-483E-A397-4A5FCE93F97F}" type="slidenum">
              <a:rPr lang="zh-CN" altLang="en-US"/>
              <a:pPr eaLnBrk="1" hangingPunct="1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7D879F1B-D63D-4A2C-86CD-33B638E21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64CA9D3F-E540-446B-9477-8D86FC6E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73BE25FB-31C2-4D68-BDAB-F2F74CB24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80279A-9206-48D5-A579-580BC84814AF}" type="slidenum">
              <a:rPr lang="zh-CN" altLang="en-US"/>
              <a:pPr eaLnBrk="1" hangingPunct="1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9FFAE59D-82FD-463E-8A3D-790B4C7EAC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1ABFF77B-C9BF-4959-BAB0-B671E4E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94FE05B9-D440-4190-BB05-ECE182B07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59F605-ACEC-4769-8214-60C2B130FD87}" type="slidenum">
              <a:rPr lang="zh-CN" altLang="en-US"/>
              <a:pPr eaLnBrk="1" hangingPunct="1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1AA2980E-649D-421A-B76B-FFC79A1FB7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D02379A0-893A-4A27-BA4E-3B285D0E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旁瓣的大小决定了</a:t>
            </a:r>
            <a:r>
              <a:rPr lang="en-US" altLang="zh-CN" b="1"/>
              <a:t>FIR</a:t>
            </a:r>
            <a:r>
              <a:rPr lang="zh-CN" altLang="en-US" b="1"/>
              <a:t>滤波器在阻带的衰减</a:t>
            </a:r>
          </a:p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AD3047FA-36D2-4D9E-AF1C-C39B906A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E0618B-A80C-4772-B6DA-9E5B123BF566}" type="slidenum">
              <a:rPr lang="zh-CN" altLang="en-US"/>
              <a:pPr eaLnBrk="1" hangingPunct="1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0660CDC9-B11F-4F06-BAC3-72753F271A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9E4A5D47-BA7D-48B4-9685-4577C77C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( w=kaiser(N,beta) )</a:t>
            </a:r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22AFD89D-AE28-4519-8084-38BF834B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DEC9D2-D99C-4A8F-A48C-2F0162B96AD5}" type="slidenum">
              <a:rPr lang="zh-CN" altLang="en-US"/>
              <a:pPr eaLnBrk="1" hangingPunct="1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7526973A-1EAF-4D05-A5A6-86046B207A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786AAE35-77A5-4116-8730-2E5A7F25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DCBE8951-91A3-41BE-B26D-17344644C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5CBE9E-CB45-4DCE-AA4B-47ECCE981C39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F052FF38-CE0A-4565-A116-8C546FAC37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99D85492-7BB4-4FE4-9226-D0240CCB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/>
              <a:t>(</a:t>
            </a:r>
            <a:r>
              <a:rPr lang="zh-CN" altLang="en-US" b="1"/>
              <a:t>长度为</a:t>
            </a:r>
            <a:r>
              <a:rPr lang="en-US" altLang="zh-CN" b="1" i="1"/>
              <a:t>M+</a:t>
            </a:r>
            <a:r>
              <a:rPr lang="en-US" altLang="zh-CN" b="1"/>
              <a:t>1)</a:t>
            </a:r>
            <a:r>
              <a:rPr lang="en-US" altLang="zh-CN" b="1" i="1"/>
              <a:t> </a:t>
            </a:r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9ED8FC06-E4D7-4A18-8578-F8F2E6147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CCF136-1C54-4398-9A92-3C108009CE89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D7D72C6B-3490-4E7A-94F5-94227FD2E3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9FB74132-28C8-4410-8703-87A8048E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FIR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优点 ：（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）很容易获得严格的线性相位，避免被处理的信号产生相位失真，这一特点在宽频带信号处理、阵列信号处理、数据传输等系统中非常重要；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        （</a:t>
            </a:r>
            <a:r>
              <a:rPr lang="en-US" altLang="zh-CN" b="1" dirty="0">
                <a:solidFill>
                  <a:srgbClr val="000000"/>
                </a:solidFill>
              </a:rPr>
              <a:t>2 </a:t>
            </a:r>
            <a:r>
              <a:rPr lang="zh-CN" altLang="en-US" b="1" dirty="0">
                <a:solidFill>
                  <a:srgbClr val="000000"/>
                </a:solidFill>
              </a:rPr>
              <a:t>）可得到多带幅频特性；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        （</a:t>
            </a:r>
            <a:r>
              <a:rPr lang="en-US" altLang="zh-CN" b="1" dirty="0">
                <a:solidFill>
                  <a:srgbClr val="000000"/>
                </a:solidFill>
              </a:rPr>
              <a:t>3 </a:t>
            </a:r>
            <a:r>
              <a:rPr lang="zh-CN" altLang="en-US" b="1" dirty="0">
                <a:solidFill>
                  <a:srgbClr val="000000"/>
                </a:solidFill>
              </a:rPr>
              <a:t>）极点全部在原点（永远稳定），无稳定性问题；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        （</a:t>
            </a:r>
            <a:r>
              <a:rPr lang="en-US" altLang="zh-CN" b="1" dirty="0">
                <a:solidFill>
                  <a:srgbClr val="000000"/>
                </a:solidFill>
              </a:rPr>
              <a:t>4 </a:t>
            </a:r>
            <a:r>
              <a:rPr lang="zh-CN" altLang="en-US" b="1" dirty="0">
                <a:solidFill>
                  <a:srgbClr val="000000"/>
                </a:solidFill>
              </a:rPr>
              <a:t>）任何一个非因果的有限长序列，总可以通过一 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                  定的延时，转变为因果序列， 所以因果性总是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                   满足；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        （</a:t>
            </a:r>
            <a:r>
              <a:rPr lang="en-US" altLang="zh-CN" b="1" dirty="0">
                <a:solidFill>
                  <a:srgbClr val="000000"/>
                </a:solidFill>
              </a:rPr>
              <a:t>5</a:t>
            </a:r>
            <a:r>
              <a:rPr lang="zh-CN" altLang="en-US" b="1" dirty="0">
                <a:solidFill>
                  <a:srgbClr val="000000"/>
                </a:solidFill>
              </a:rPr>
              <a:t>）无反馈运算，运算误差小。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缺点：（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）因为无极点，要获得好的过渡带特性，需以高的阶数为代价；</a:t>
            </a:r>
            <a:r>
              <a:rPr lang="en-US" altLang="zh-CN" b="1" dirty="0">
                <a:solidFill>
                  <a:srgbClr val="000000"/>
                </a:solidFill>
              </a:rPr>
              <a:t>FIR</a:t>
            </a:r>
            <a:r>
              <a:rPr lang="zh-CN" altLang="en-US" b="1" dirty="0">
                <a:solidFill>
                  <a:srgbClr val="000000"/>
                </a:solidFill>
              </a:rPr>
              <a:t>的阶数要高</a:t>
            </a:r>
            <a:r>
              <a:rPr lang="en-US" altLang="zh-CN" b="1" dirty="0">
                <a:solidFill>
                  <a:srgbClr val="000000"/>
                </a:solidFill>
              </a:rPr>
              <a:t>5~10</a:t>
            </a:r>
            <a:r>
              <a:rPr lang="zh-CN" altLang="en-US" b="1" dirty="0">
                <a:solidFill>
                  <a:srgbClr val="000000"/>
                </a:solidFill>
              </a:rPr>
              <a:t>倍左右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        （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）无法利用模拟滤波器的设计结果，一般无析设计公式，要借助计算机辅助设计程序完成。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FIR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可用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FFT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实现，减少运算量；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IIR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无快速运算方法</a:t>
            </a:r>
          </a:p>
          <a:p>
            <a:r>
              <a:rPr lang="en-US" altLang="zh-CN" dirty="0"/>
              <a:t>FIR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非递归（一般无反馈）；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IIR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递归（有反馈）</a:t>
            </a:r>
          </a:p>
          <a:p>
            <a:endParaRPr lang="en-US" altLang="zh-CN" dirty="0"/>
          </a:p>
          <a:p>
            <a:r>
              <a:rPr lang="zh-CN" altLang="en-US" dirty="0"/>
              <a:t>相频特性，它反映各频率成分通过滤波器后在时间上的延时情况。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</a:t>
            </a:r>
          </a:p>
          <a:p>
            <a:r>
              <a:rPr lang="en-US" altLang="zh-CN" dirty="0"/>
              <a:t>h[k]</a:t>
            </a:r>
            <a:r>
              <a:rPr lang="zh-CN" altLang="en-US" dirty="0"/>
              <a:t>在有限范围内非零，系统总是稳定的。</a:t>
            </a:r>
            <a:endParaRPr lang="en-US" altLang="zh-CN" dirty="0"/>
          </a:p>
          <a:p>
            <a:r>
              <a:rPr lang="zh-CN" altLang="en-US" dirty="0"/>
              <a:t> 非因果</a:t>
            </a:r>
            <a:r>
              <a:rPr lang="en-US" altLang="zh-CN" dirty="0"/>
              <a:t>FIR</a:t>
            </a:r>
            <a:r>
              <a:rPr lang="zh-CN" altLang="en-US" dirty="0"/>
              <a:t>系统都能经过延时变成因果</a:t>
            </a:r>
            <a:r>
              <a:rPr lang="en-US" altLang="zh-CN" dirty="0"/>
              <a:t>FIR</a:t>
            </a:r>
            <a:r>
              <a:rPr lang="zh-CN" altLang="en-US" dirty="0"/>
              <a:t>系统。 </a:t>
            </a:r>
            <a:endParaRPr lang="en-US" altLang="zh-CN" dirty="0"/>
          </a:p>
          <a:p>
            <a:r>
              <a:rPr lang="en-US" altLang="zh-CN" dirty="0"/>
              <a:t>IIR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只能得到幅频特性，相频特性未知（一大缺点），如需要线性相位，须用全通系统进行相位补偿，但增加滤波器阶数和复杂性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735BA219-49CB-4AC1-B5D3-18F519C5B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E38E86-BDE6-48DF-BDFD-0E15647DCA72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87432F12-B41E-495D-941B-0167C66C4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46790B76-BFC2-4A36-951A-84702A73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设计</a:t>
            </a:r>
            <a:r>
              <a:rPr lang="en-US" altLang="zh-CN">
                <a:solidFill>
                  <a:srgbClr val="000000"/>
                </a:solidFill>
              </a:rPr>
              <a:t>FIR</a:t>
            </a:r>
            <a:r>
              <a:rPr lang="zh-CN" altLang="en-US">
                <a:solidFill>
                  <a:srgbClr val="000000"/>
                </a:solidFill>
              </a:rPr>
              <a:t>数字滤波器时，在保证</a:t>
            </a:r>
            <a:r>
              <a:rPr lang="en-US" altLang="zh-CN">
                <a:solidFill>
                  <a:srgbClr val="000000"/>
                </a:solidFill>
              </a:rPr>
              <a:t>h(n)</a:t>
            </a:r>
            <a:r>
              <a:rPr lang="zh-CN" altLang="en-US">
                <a:solidFill>
                  <a:srgbClr val="000000"/>
                </a:solidFill>
              </a:rPr>
              <a:t>对称的条件下，只要完成幅度特性的逼近即可</a:t>
            </a:r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39C1A289-988D-43AC-9A24-D224E8560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639784-8F35-47C5-BCCB-E142BEC7A535}" type="slidenum">
              <a:rPr lang="zh-CN" altLang="en-US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A11844FF-66E3-4AC7-9C0C-97929B8C8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A71BFF4C-3430-4725-9CBA-231B1A4E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四种</a:t>
            </a:r>
            <a:r>
              <a:rPr lang="en-US" altLang="zh-CN">
                <a:solidFill>
                  <a:srgbClr val="000000"/>
                </a:solidFill>
              </a:rPr>
              <a:t>FIR</a:t>
            </a:r>
            <a:r>
              <a:rPr lang="zh-CN" altLang="en-US">
                <a:solidFill>
                  <a:srgbClr val="000000"/>
                </a:solidFill>
              </a:rPr>
              <a:t>数字滤波器的相位特性只取决于</a:t>
            </a:r>
            <a:r>
              <a:rPr lang="en-US" altLang="zh-CN">
                <a:solidFill>
                  <a:srgbClr val="000000"/>
                </a:solidFill>
              </a:rPr>
              <a:t>h(n)</a:t>
            </a:r>
            <a:r>
              <a:rPr lang="zh-CN" altLang="en-US">
                <a:solidFill>
                  <a:srgbClr val="000000"/>
                </a:solidFill>
              </a:rPr>
              <a:t>的对称性，而与</a:t>
            </a:r>
            <a:r>
              <a:rPr lang="en-US" altLang="zh-CN">
                <a:solidFill>
                  <a:srgbClr val="000000"/>
                </a:solidFill>
              </a:rPr>
              <a:t>h(n)</a:t>
            </a:r>
            <a:r>
              <a:rPr lang="zh-CN" altLang="en-US">
                <a:solidFill>
                  <a:srgbClr val="000000"/>
                </a:solidFill>
              </a:rPr>
              <a:t>的值无关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幅度特性取决于</a:t>
            </a:r>
            <a:r>
              <a:rPr lang="en-US" altLang="zh-CN">
                <a:solidFill>
                  <a:srgbClr val="000000"/>
                </a:solidFill>
              </a:rPr>
              <a:t>h(n)</a:t>
            </a:r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83BF649-62FB-43F9-BBEC-AF9C756CE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0CFE68-C6C6-4394-9F78-64BBB45D1488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4D1BF23D-26A2-44C8-9C75-E4B5169E9F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89884693-149E-4B89-A171-F2BBB31DF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i="1"/>
              <a:t>z</a:t>
            </a:r>
            <a:r>
              <a:rPr lang="en-US" altLang="zh-CN" b="1"/>
              <a:t>=0</a:t>
            </a:r>
            <a:r>
              <a:rPr lang="zh-CN" altLang="en-US" b="1">
                <a:latin typeface="宋体" panose="02010600030101010101" pitchFamily="2" charset="-122"/>
              </a:rPr>
              <a:t>不可能是系统的零点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A2B3A7EB-42E5-4718-8E06-6C84EE20F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9FC9A0-AFCD-4C59-B7BB-A62FFD4CC722}" type="slidenum">
              <a:rPr lang="zh-CN" altLang="en-US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CCD74CBF-243A-4F67-A14C-A6C3CA562F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73978A-0EBD-415C-B8BA-9C97A0B7D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任意线性相位系统是上述四种子系统的组合</a:t>
            </a:r>
            <a:endParaRPr lang="zh-CN" altLang="en-US" dirty="0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539253F1-AC2D-4CB2-9655-40E923F16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A43A95-5CCD-4F92-9DEA-D00E468F3092}" type="slidenum">
              <a:rPr lang="zh-CN" altLang="en-US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9F204ABB-25AF-4619-AA3D-7AC320095A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E9BE1780-B385-4E59-9614-5339819B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Kaiser(</a:t>
            </a:r>
            <a:r>
              <a:rPr lang="zh-CN" altLang="en-US"/>
              <a:t>凯泽</a:t>
            </a:r>
            <a:r>
              <a:rPr lang="en-US" altLang="zh-CN"/>
              <a:t>)</a:t>
            </a:r>
            <a:r>
              <a:rPr lang="zh-CN" altLang="en-US"/>
              <a:t>窗</a:t>
            </a:r>
          </a:p>
          <a:p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BC04C8CA-D3AD-44B9-A086-673F4F7BA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123F9A-B442-4C16-A238-F7DF40E048EE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893BEF1-7D10-4EBA-A659-C064DA5BFA3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C021D7F-12AC-412E-A714-26582A85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6BABB63-5FB0-46F0-9D48-A9BE443DF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A80D403-3CC6-470F-B65C-A0BE3CFF0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B73A3032-074D-47E6-B75A-34DCB639C0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4893589C-C59A-43E0-9E39-11AD86E472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4835D96-217D-45CD-AFB8-389B0BE28B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3265110D-4A16-4B07-A873-3475DDE744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8745F6A-1CB6-4976-8C5F-F558B197E31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B6381156-0E95-4751-A712-9495D1956A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B635F8CC-DBEF-4746-A2E7-3FF5FA2F2A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DD9075B7-146B-4B12-9D25-C33DE4A6D9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B3EA2923-9F3D-4EA9-81C4-D356E15E76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A0A5A505-D3F0-4670-9AF1-FB9EC29987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1E619963-5367-498B-880F-5453790388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3832155-9248-4735-A8EE-9C8D04831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0DE516E-177D-4F27-8AA3-CA6ADEC4F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fld id="{3ED0729C-CB81-4255-8143-E4A59558F4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4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1A9A9B-BFD5-4589-A6CC-611444E10F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3127A2-E933-43F1-AFF8-9C3708A3F4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25B99-B53F-4975-9BA1-DDDD9BC9F1F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B9BA551-E3C9-4441-984D-1755EF67A40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049217-BEE5-44EC-B3DA-33FDF376EF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484A34-852B-481A-A48C-4AB98BFF4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CB585-77DE-41D7-9306-947CA7C09E5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3CE0963-48CC-4810-92FB-42FDE0E7ED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D65EAB-8768-4AAC-A9B0-211325D9C6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A7694D-3657-45B8-AF0A-FC6B2364E7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AA53D-9F6B-4595-BF98-E47493CB6C1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53C848-AD2F-4010-B6B8-9E31616315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997609-B91B-4C40-B1BE-3D9CA0ED38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27A18A-5ADA-481F-A103-F0EF931138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3D6A6-1A06-491F-8C5E-E488983C346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DEAAE12-C02A-49B3-B556-2E79B722E3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9F7106-7377-4CEF-B864-473D13B1B5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0083C0-5C78-4295-805C-57AA809B6F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4AB64-0A60-42EE-A018-C7CAE51817F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53A4BD8-C650-4A42-A5BC-56BDE47E5B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801A3A-8D41-4A52-9338-896221D803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742ACB-D656-41FC-94FE-33406EDC40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C68B4-6B76-47C5-832B-D9FD7944365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7DDE8F-3B47-415D-B1DC-4C64D6AA4D2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8D307-5C34-4B6C-A28B-D18B9E8462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1EB4C-3AC7-4345-A99A-C352EAE9FE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F6AEE-F414-45B8-859A-8F241B91D45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4166DB2-A5AE-4E46-9DFA-B91F8659506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7D2655-F959-46D9-8EE4-A08AC42E74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2A561-1654-41CF-A85C-C644B1C1C4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7B543-DFB5-4F8C-B5BB-93FA76CAE30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733B062-7505-40A0-B906-16B5B62A398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ADF33D-88BE-40F0-9EE4-DE93A457D3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38FC7A-3D48-4BD8-B0E2-05C0280788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10146-9451-4B29-A91F-D91CBFEC676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636984A-BE23-4FD9-8A8D-873678D33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5E25F1-1781-4234-A6B9-69F4312748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3C351C-89E0-4D70-B427-766A664BD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D635-0DFF-404B-B5D0-F13EE41CA29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104A498-CE60-4FAE-8498-618E1BCEB4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1B5758-33F8-4BB4-9DB2-37A4B6C587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aseline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86A0B2D-AFB8-48FB-AD2E-C83A37499B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5DC2BFA-E426-49D1-94D9-A2C5BD5EB192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3D2BE536-00AF-4119-9940-790C5E8403C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0D7B173F-C0A1-4A25-8D40-ADEF48F63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0" name="Rectangle 6">
              <a:extLst>
                <a:ext uri="{FF2B5EF4-FFF2-40B4-BE49-F238E27FC236}">
                  <a16:creationId xmlns:a16="http://schemas.microsoft.com/office/drawing/2014/main" id="{CDC95E9C-116E-4E22-9786-A80E15CE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22F8D064-8F5F-4CF7-9B63-05859D6B2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96C83CDD-6C4A-4DDB-905A-5742F1F94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1E47B644-865E-43C4-84FA-B62756DBB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E1F6D02D-7D31-4797-BAB9-9E5815DC6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19C8A752-529A-4A3E-A2DD-CF1E4F44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B64DD512-F2A3-4364-8D82-C16174DC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7D931D13-9B6A-4BB2-9071-280F9173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5" name="Rectangle 14">
            <a:extLst>
              <a:ext uri="{FF2B5EF4-FFF2-40B4-BE49-F238E27FC236}">
                <a16:creationId xmlns:a16="http://schemas.microsoft.com/office/drawing/2014/main" id="{45685AB2-6B31-4792-A781-A371EA2E5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66" name="Rectangle 15">
            <a:extLst>
              <a:ext uri="{FF2B5EF4-FFF2-40B4-BE49-F238E27FC236}">
                <a16:creationId xmlns:a16="http://schemas.microsoft.com/office/drawing/2014/main" id="{534E0407-B393-4B2D-B66E-48AE7FA24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BCD994F3-DC1E-4A6B-BD11-250737B5CE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2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.png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4.wmf"/><Relationship Id="rId4" Type="http://schemas.openxmlformats.org/officeDocument/2006/relationships/image" Target="../media/image25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2.png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2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4.wmf"/><Relationship Id="rId5" Type="http://schemas.openxmlformats.org/officeDocument/2006/relationships/image" Target="../media/image33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png"/><Relationship Id="rId5" Type="http://schemas.openxmlformats.org/officeDocument/2006/relationships/image" Target="../media/image65.wmf"/><Relationship Id="rId10" Type="http://schemas.openxmlformats.org/officeDocument/2006/relationships/image" Target="../media/image67.wmf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62.pn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6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gif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8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2.png"/><Relationship Id="rId4" Type="http://schemas.openxmlformats.org/officeDocument/2006/relationships/image" Target="../media/image7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2.png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62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62.png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119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gi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6269B1F-26E5-4C2F-8A44-FF5A28815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第</a:t>
            </a:r>
            <a:r>
              <a:rPr lang="en-US" altLang="zh-CN"/>
              <a:t>5</a:t>
            </a:r>
            <a:r>
              <a:rPr lang="zh-CN" altLang="zh-CN"/>
              <a:t>章  FIR数字滤波器的设计</a:t>
            </a:r>
            <a:endParaRPr lang="zh-CN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77D4B8B-23E0-4C9B-9A97-8FCF3AD76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5.1 </a:t>
            </a:r>
            <a:r>
              <a:rPr lang="zh-CN" altLang="en-US"/>
              <a:t>线性相位</a:t>
            </a:r>
            <a:r>
              <a:rPr lang="en-US" altLang="zh-CN"/>
              <a:t>FIR</a:t>
            </a:r>
            <a:r>
              <a:rPr lang="zh-CN" altLang="en-US"/>
              <a:t>数字滤波器的特性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5.2 </a:t>
            </a:r>
            <a:r>
              <a:rPr lang="zh-CN" altLang="en-US"/>
              <a:t>窗函数法设计线性相位</a:t>
            </a:r>
            <a:r>
              <a:rPr lang="en-US" altLang="zh-CN"/>
              <a:t>FIR</a:t>
            </a:r>
            <a:r>
              <a:rPr lang="zh-CN" altLang="en-US"/>
              <a:t>数字滤波器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EFF5BD-1CCF-4B98-BEA1-7817FDED5CF2}"/>
              </a:ext>
            </a:extLst>
          </p:cNvPr>
          <p:cNvCxnSpPr>
            <a:cxnSpLocks/>
          </p:cNvCxnSpPr>
          <p:nvPr/>
        </p:nvCxnSpPr>
        <p:spPr>
          <a:xfrm>
            <a:off x="1143090" y="2667020"/>
            <a:ext cx="1676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E8538B-405D-4750-99BA-92B91B553CA2}"/>
              </a:ext>
            </a:extLst>
          </p:cNvPr>
          <p:cNvCxnSpPr>
            <a:cxnSpLocks/>
          </p:cNvCxnSpPr>
          <p:nvPr/>
        </p:nvCxnSpPr>
        <p:spPr>
          <a:xfrm>
            <a:off x="3601368" y="3505198"/>
            <a:ext cx="1676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标题 6">
            <a:extLst>
              <a:ext uri="{FF2B5EF4-FFF2-40B4-BE49-F238E27FC236}">
                <a16:creationId xmlns:a16="http://schemas.microsoft.com/office/drawing/2014/main" id="{BEF350C5-E785-4ADF-8F83-D79A6F56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5.1.3 </a:t>
            </a:r>
            <a:r>
              <a:rPr lang="zh-CN" altLang="en-US" sz="4000"/>
              <a:t>线性相位</a:t>
            </a:r>
            <a:r>
              <a:rPr lang="en-US" altLang="zh-CN" sz="4000"/>
              <a:t>FIR</a:t>
            </a:r>
            <a:r>
              <a:rPr lang="zh-CN" altLang="en-US" sz="4000"/>
              <a:t>系统的频域特性</a:t>
            </a:r>
          </a:p>
        </p:txBody>
      </p:sp>
      <p:sp>
        <p:nvSpPr>
          <p:cNvPr id="222210" name="Text Box 2">
            <a:extLst>
              <a:ext uri="{FF2B5EF4-FFF2-40B4-BE49-F238E27FC236}">
                <a16:creationId xmlns:a16="http://schemas.microsoft.com/office/drawing/2014/main" id="{00FFA547-F8F2-4DA1-A0AB-5059A65FF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0495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Arial" charset="0"/>
              </a:rPr>
              <a:t> 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I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型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h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[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k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]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偶对称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M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为偶数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</a:p>
        </p:txBody>
      </p:sp>
      <p:graphicFrame>
        <p:nvGraphicFramePr>
          <p:cNvPr id="222211" name="Object 3">
            <a:extLst>
              <a:ext uri="{FF2B5EF4-FFF2-40B4-BE49-F238E27FC236}">
                <a16:creationId xmlns:a16="http://schemas.microsoft.com/office/drawing/2014/main" id="{294D92F1-8FD1-491C-A444-DADE7B0F7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209800"/>
          <a:ext cx="38623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公式" r:id="rId4" imgW="1269720" imgH="253800" progId="Equation.3">
                  <p:embed/>
                </p:oleObj>
              </mc:Choice>
              <mc:Fallback>
                <p:oleObj name="公式" r:id="rId4" imgW="12697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3862388" cy="77946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43999"/>
                        </a:srgbClr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>
            <a:extLst>
              <a:ext uri="{FF2B5EF4-FFF2-40B4-BE49-F238E27FC236}">
                <a16:creationId xmlns:a16="http://schemas.microsoft.com/office/drawing/2014/main" id="{72343820-7144-4417-A9C5-FC4369B56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2990850"/>
          <a:ext cx="5684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公式" r:id="rId6" imgW="2273040" imgH="431640" progId="Equation.3">
                  <p:embed/>
                </p:oleObj>
              </mc:Choice>
              <mc:Fallback>
                <p:oleObj name="公式" r:id="rId6" imgW="22730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990850"/>
                        <a:ext cx="5684837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8" name="Object 22">
            <a:extLst>
              <a:ext uri="{FF2B5EF4-FFF2-40B4-BE49-F238E27FC236}">
                <a16:creationId xmlns:a16="http://schemas.microsoft.com/office/drawing/2014/main" id="{ED55504C-698F-4E3A-B5DD-B3C5549F0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962400"/>
          <a:ext cx="1901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r:id="rId8" imgW="762648" imgH="190900" progId="Equation.3">
                  <p:embed/>
                </p:oleObj>
              </mc:Choice>
              <mc:Fallback>
                <p:oleObj r:id="rId8" imgW="762648" imgH="190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62400"/>
                        <a:ext cx="1901825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9" name="Object 23">
            <a:extLst>
              <a:ext uri="{FF2B5EF4-FFF2-40B4-BE49-F238E27FC236}">
                <a16:creationId xmlns:a16="http://schemas.microsoft.com/office/drawing/2014/main" id="{D06F20F6-5D4C-439F-AD79-6CB6887C1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39624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r:id="rId10" imgW="369097" imgH="191065" progId="Equation.3">
                  <p:embed/>
                </p:oleObj>
              </mc:Choice>
              <mc:Fallback>
                <p:oleObj r:id="rId10" imgW="369097" imgH="19106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396240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0" name="Object 24">
            <a:extLst>
              <a:ext uri="{FF2B5EF4-FFF2-40B4-BE49-F238E27FC236}">
                <a16:creationId xmlns:a16="http://schemas.microsoft.com/office/drawing/2014/main" id="{F4A57F8F-6AD5-4895-A25D-841113397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1863" y="4495800"/>
          <a:ext cx="1393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r:id="rId12" imgW="559360" imgH="190900" progId="Equation.3">
                  <p:embed/>
                </p:oleObj>
              </mc:Choice>
              <mc:Fallback>
                <p:oleObj r:id="rId12" imgW="559360" imgH="190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4495800"/>
                        <a:ext cx="1393825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1" name="Object 25">
            <a:extLst>
              <a:ext uri="{FF2B5EF4-FFF2-40B4-BE49-F238E27FC236}">
                <a16:creationId xmlns:a16="http://schemas.microsoft.com/office/drawing/2014/main" id="{09A2985C-ECC8-4670-AB99-C937CE195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25" y="44958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r:id="rId14" imgW="369097" imgH="191065" progId="Equation.3">
                  <p:embed/>
                </p:oleObj>
              </mc:Choice>
              <mc:Fallback>
                <p:oleObj r:id="rId14" imgW="369097" imgH="19106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49580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3" name="Object 27">
            <a:extLst>
              <a:ext uri="{FF2B5EF4-FFF2-40B4-BE49-F238E27FC236}">
                <a16:creationId xmlns:a16="http://schemas.microsoft.com/office/drawing/2014/main" id="{CE24F47F-F51C-490D-8E8C-2945970E9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5013325"/>
          <a:ext cx="1901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r:id="rId16" imgW="762648" imgH="190900" progId="Equation.3">
                  <p:embed/>
                </p:oleObj>
              </mc:Choice>
              <mc:Fallback>
                <p:oleObj r:id="rId16" imgW="762648" imgH="190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5013325"/>
                        <a:ext cx="1901825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4" name="Object 28">
            <a:extLst>
              <a:ext uri="{FF2B5EF4-FFF2-40B4-BE49-F238E27FC236}">
                <a16:creationId xmlns:a16="http://schemas.microsoft.com/office/drawing/2014/main" id="{A70DAF86-5A1B-4793-BFFC-A63130E3E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501015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r:id="rId18" imgW="369097" imgH="191065" progId="Equation.3">
                  <p:embed/>
                </p:oleObj>
              </mc:Choice>
              <mc:Fallback>
                <p:oleObj r:id="rId18" imgW="369097" imgH="19106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501015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F8A19A3-438C-40AE-A300-C183D3EA3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29050"/>
            <a:ext cx="3124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周期为</a:t>
            </a:r>
            <a:r>
              <a:rPr lang="en-US" altLang="zh-CN" sz="2400" b="1"/>
              <a:t>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=0</a:t>
            </a:r>
            <a:r>
              <a:rPr lang="zh-CN" altLang="en-US" sz="2400" b="1"/>
              <a:t>偶对称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zh-CN" altLang="en-US" sz="2400" b="1"/>
              <a:t>偶对称</a:t>
            </a: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9674F8BE-5CD4-4C86-9571-DC6E8A56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5561013"/>
            <a:ext cx="7037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可用于设计低通、高通、带通、带阻滤波器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utoUpdateAnimBg="0"/>
      <p:bldP spid="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2" name="Object 2">
            <a:extLst>
              <a:ext uri="{FF2B5EF4-FFF2-40B4-BE49-F238E27FC236}">
                <a16:creationId xmlns:a16="http://schemas.microsoft.com/office/drawing/2014/main" id="{995B0D14-8E64-48EF-93D1-01DAA1CA8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1662113"/>
          <a:ext cx="41608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公式" r:id="rId3" imgW="1269720" imgH="253800" progId="Equation.3">
                  <p:embed/>
                </p:oleObj>
              </mc:Choice>
              <mc:Fallback>
                <p:oleObj name="公式" r:id="rId3" imgW="126972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662113"/>
                        <a:ext cx="4160838" cy="8397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45000"/>
                        </a:srgbClr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>
            <a:extLst>
              <a:ext uri="{FF2B5EF4-FFF2-40B4-BE49-F238E27FC236}">
                <a16:creationId xmlns:a16="http://schemas.microsoft.com/office/drawing/2014/main" id="{5551215C-FC85-4BEB-97C0-2C5A6259F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2544763"/>
          <a:ext cx="59737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Equation" r:id="rId5" imgW="2387520" imgH="431640" progId="Equation.DSMT4">
                  <p:embed/>
                </p:oleObj>
              </mc:Choice>
              <mc:Fallback>
                <p:oleObj name="Equation" r:id="rId5" imgW="2387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544763"/>
                        <a:ext cx="5973762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Text Box 6">
            <a:extLst>
              <a:ext uri="{FF2B5EF4-FFF2-40B4-BE49-F238E27FC236}">
                <a16:creationId xmlns:a16="http://schemas.microsoft.com/office/drawing/2014/main" id="{6CA7E496-5F3D-4F8E-B49F-BDF9D18F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82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7"/>
              </a:buBlip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II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型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h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[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k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]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偶对称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M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为奇数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</a:p>
        </p:txBody>
      </p:sp>
      <p:graphicFrame>
        <p:nvGraphicFramePr>
          <p:cNvPr id="7" name="Object 22">
            <a:extLst>
              <a:ext uri="{FF2B5EF4-FFF2-40B4-BE49-F238E27FC236}">
                <a16:creationId xmlns:a16="http://schemas.microsoft.com/office/drawing/2014/main" id="{AD893DC0-23A3-49B7-B7EB-8B664959A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6775" y="3775075"/>
          <a:ext cx="1997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公式" r:id="rId8" imgW="799920" imgH="203040" progId="Equation.3">
                  <p:embed/>
                </p:oleObj>
              </mc:Choice>
              <mc:Fallback>
                <p:oleObj name="公式" r:id="rId8" imgW="79992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3775075"/>
                        <a:ext cx="1997075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">
            <a:extLst>
              <a:ext uri="{FF2B5EF4-FFF2-40B4-BE49-F238E27FC236}">
                <a16:creationId xmlns:a16="http://schemas.microsoft.com/office/drawing/2014/main" id="{75420504-FEF9-48CD-B490-A71921DDF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379095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r:id="rId10" imgW="369097" imgH="191065" progId="Equation.3">
                  <p:embed/>
                </p:oleObj>
              </mc:Choice>
              <mc:Fallback>
                <p:oleObj r:id="rId10" imgW="369097" imgH="19106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379095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">
            <a:extLst>
              <a:ext uri="{FF2B5EF4-FFF2-40B4-BE49-F238E27FC236}">
                <a16:creationId xmlns:a16="http://schemas.microsoft.com/office/drawing/2014/main" id="{C80FD676-0533-4357-BEC0-A90FD3A71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1863" y="4324350"/>
          <a:ext cx="1393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r:id="rId12" imgW="559360" imgH="190900" progId="Equation.3">
                  <p:embed/>
                </p:oleObj>
              </mc:Choice>
              <mc:Fallback>
                <p:oleObj r:id="rId12" imgW="559360" imgH="190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4324350"/>
                        <a:ext cx="1393825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>
            <a:extLst>
              <a:ext uri="{FF2B5EF4-FFF2-40B4-BE49-F238E27FC236}">
                <a16:creationId xmlns:a16="http://schemas.microsoft.com/office/drawing/2014/main" id="{CFCED2A7-5746-4F26-A9FB-7460C5AB0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25" y="432435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r:id="rId14" imgW="369097" imgH="191065" progId="Equation.3">
                  <p:embed/>
                </p:oleObj>
              </mc:Choice>
              <mc:Fallback>
                <p:oleObj r:id="rId14" imgW="369097" imgH="19106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32435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>
            <a:extLst>
              <a:ext uri="{FF2B5EF4-FFF2-40B4-BE49-F238E27FC236}">
                <a16:creationId xmlns:a16="http://schemas.microsoft.com/office/drawing/2014/main" id="{B787BC11-5C5A-491F-A4EF-A7B4867DB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827588"/>
          <a:ext cx="2281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公式" r:id="rId16" imgW="914400" imgH="203040" progId="Equation.3">
                  <p:embed/>
                </p:oleObj>
              </mc:Choice>
              <mc:Fallback>
                <p:oleObj name="公式" r:id="rId16" imgW="91440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27588"/>
                        <a:ext cx="2281238" cy="503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8">
            <a:extLst>
              <a:ext uri="{FF2B5EF4-FFF2-40B4-BE49-F238E27FC236}">
                <a16:creationId xmlns:a16="http://schemas.microsoft.com/office/drawing/2014/main" id="{F772FB2D-E9BD-407C-8D51-234AA64B8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48387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r:id="rId18" imgW="369097" imgH="191065" progId="Equation.3">
                  <p:embed/>
                </p:oleObj>
              </mc:Choice>
              <mc:Fallback>
                <p:oleObj r:id="rId18" imgW="369097" imgH="19106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483870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487D84C-4888-4CF6-8AD4-F17A63E4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3124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周期为</a:t>
            </a:r>
            <a:r>
              <a:rPr lang="en-US" altLang="zh-CN" sz="2400" b="1"/>
              <a:t>4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=0</a:t>
            </a:r>
            <a:r>
              <a:rPr lang="zh-CN" altLang="en-US" sz="2400" b="1"/>
              <a:t>偶对称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zh-CN" altLang="en-US" sz="2400" b="1">
                <a:latin typeface="Symbol" panose="05050102010706020507" pitchFamily="18" charset="2"/>
              </a:rPr>
              <a:t>奇</a:t>
            </a:r>
            <a:r>
              <a:rPr lang="zh-CN" altLang="en-US" sz="2400" b="1"/>
              <a:t>对称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E387E790-E278-443E-9C7F-EA04364D2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23875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)=0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9A38F804-7256-46AF-AD73-60DC97F1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95950"/>
            <a:ext cx="578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不能用于设计高通、带阻滤波器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24AD57-6E52-41D6-B0C5-727E8DF5DDB1}"/>
              </a:ext>
            </a:extLst>
          </p:cNvPr>
          <p:cNvCxnSpPr>
            <a:cxnSpLocks/>
          </p:cNvCxnSpPr>
          <p:nvPr/>
        </p:nvCxnSpPr>
        <p:spPr>
          <a:xfrm>
            <a:off x="3352822" y="5304347"/>
            <a:ext cx="8381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>
            <a:extLst>
              <a:ext uri="{FF2B5EF4-FFF2-40B4-BE49-F238E27FC236}">
                <a16:creationId xmlns:a16="http://schemas.microsoft.com/office/drawing/2014/main" id="{ADA39031-8080-485F-BF6B-C685FB8B7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9663" y="1466850"/>
          <a:ext cx="47101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公式" r:id="rId3" imgW="1422360" imgH="253800" progId="Equation.3">
                  <p:embed/>
                </p:oleObj>
              </mc:Choice>
              <mc:Fallback>
                <p:oleObj name="公式" r:id="rId3" imgW="14223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466850"/>
                        <a:ext cx="4710112" cy="8477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45000"/>
                        </a:srgbClr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>
            <a:extLst>
              <a:ext uri="{FF2B5EF4-FFF2-40B4-BE49-F238E27FC236}">
                <a16:creationId xmlns:a16="http://schemas.microsoft.com/office/drawing/2014/main" id="{03B52549-B65B-4B74-9A51-114C63603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2381250"/>
          <a:ext cx="48196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公式" r:id="rId5" imgW="1815840" imgH="431640" progId="Equation.3">
                  <p:embed/>
                </p:oleObj>
              </mc:Choice>
              <mc:Fallback>
                <p:oleObj name="公式" r:id="rId5" imgW="1815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381250"/>
                        <a:ext cx="4819650" cy="11445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3" name="Text Box 5">
            <a:extLst>
              <a:ext uri="{FF2B5EF4-FFF2-40B4-BE49-F238E27FC236}">
                <a16:creationId xmlns:a16="http://schemas.microsoft.com/office/drawing/2014/main" id="{2B654143-DEC4-4DE9-90F3-7447B57B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2000"/>
            <a:ext cx="558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7"/>
              </a:buBlip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III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型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h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[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k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]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奇对称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M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为偶数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</a:p>
        </p:txBody>
      </p:sp>
      <p:graphicFrame>
        <p:nvGraphicFramePr>
          <p:cNvPr id="6" name="Object 22">
            <a:extLst>
              <a:ext uri="{FF2B5EF4-FFF2-40B4-BE49-F238E27FC236}">
                <a16:creationId xmlns:a16="http://schemas.microsoft.com/office/drawing/2014/main" id="{543BFAB3-4345-4BCA-B82E-5C67881E4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81413"/>
          <a:ext cx="1901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r:id="rId8" imgW="762648" imgH="190900" progId="Equation.3">
                  <p:embed/>
                </p:oleObj>
              </mc:Choice>
              <mc:Fallback>
                <p:oleObj r:id="rId8" imgW="762648" imgH="190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81413"/>
                        <a:ext cx="1901825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>
            <a:extLst>
              <a:ext uri="{FF2B5EF4-FFF2-40B4-BE49-F238E27FC236}">
                <a16:creationId xmlns:a16="http://schemas.microsoft.com/office/drawing/2014/main" id="{EBF6890B-C3C1-4A7D-9EF3-6F1EE1559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368141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r:id="rId10" imgW="369097" imgH="191065" progId="Equation.3">
                  <p:embed/>
                </p:oleObj>
              </mc:Choice>
              <mc:Fallback>
                <p:oleObj r:id="rId10" imgW="369097" imgH="19106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3681413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>
            <a:extLst>
              <a:ext uri="{FF2B5EF4-FFF2-40B4-BE49-F238E27FC236}">
                <a16:creationId xmlns:a16="http://schemas.microsoft.com/office/drawing/2014/main" id="{0C68A67B-30EF-4B5C-AF0D-B0C823AE3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98938"/>
          <a:ext cx="1741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公式" r:id="rId12" imgW="698400" imgH="203040" progId="Equation.3">
                  <p:embed/>
                </p:oleObj>
              </mc:Choice>
              <mc:Fallback>
                <p:oleObj name="公式" r:id="rId12" imgW="69840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8938"/>
                        <a:ext cx="1741488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>
            <a:extLst>
              <a:ext uri="{FF2B5EF4-FFF2-40B4-BE49-F238E27FC236}">
                <a16:creationId xmlns:a16="http://schemas.microsoft.com/office/drawing/2014/main" id="{0FB86EE4-0DFE-451B-AABF-5283D514B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25" y="421481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r:id="rId14" imgW="369097" imgH="191065" progId="Equation.3">
                  <p:embed/>
                </p:oleObj>
              </mc:Choice>
              <mc:Fallback>
                <p:oleObj r:id="rId14" imgW="369097" imgH="19106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214813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02570862-0B1F-41F9-9777-B48504002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718050"/>
          <a:ext cx="2281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公式" r:id="rId16" imgW="914400" imgH="203040" progId="Equation.3">
                  <p:embed/>
                </p:oleObj>
              </mc:Choice>
              <mc:Fallback>
                <p:oleObj name="公式" r:id="rId16" imgW="91440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18050"/>
                        <a:ext cx="2281238" cy="50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593EADAB-320F-48BD-87D4-36A6D3DDB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472916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r:id="rId18" imgW="369097" imgH="191065" progId="Equation.3">
                  <p:embed/>
                </p:oleObj>
              </mc:Choice>
              <mc:Fallback>
                <p:oleObj r:id="rId18" imgW="369097" imgH="19106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4729163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2C9B27-02D0-413D-A7B0-E3BBC63D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48063"/>
            <a:ext cx="3124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周期为</a:t>
            </a:r>
            <a:r>
              <a:rPr lang="en-US" altLang="zh-CN" sz="2400" b="1"/>
              <a:t>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=0</a:t>
            </a:r>
            <a:r>
              <a:rPr lang="zh-CN" altLang="en-US" sz="2400" b="1"/>
              <a:t>奇对称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zh-CN" altLang="en-US" sz="2400" b="1">
                <a:latin typeface="Symbol" panose="05050102010706020507" pitchFamily="18" charset="2"/>
              </a:rPr>
              <a:t>奇</a:t>
            </a:r>
            <a:r>
              <a:rPr lang="zh-CN" altLang="en-US" sz="2400" b="1"/>
              <a:t>对称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464AF4FC-CD99-4EA5-8007-7617500F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67325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r>
              <a:rPr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)=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) =0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6E526022-AA18-4919-BE78-0F5B7CBC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00725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不能用于设计低通、高通和带阻滤波器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A6AA12-CBCD-491F-A714-9886E5DE95CC}"/>
              </a:ext>
            </a:extLst>
          </p:cNvPr>
          <p:cNvCxnSpPr>
            <a:cxnSpLocks/>
          </p:cNvCxnSpPr>
          <p:nvPr/>
        </p:nvCxnSpPr>
        <p:spPr>
          <a:xfrm>
            <a:off x="3429030" y="4648168"/>
            <a:ext cx="8381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77451B3-F61B-4AE6-AA76-DB6D7C538CEF}"/>
              </a:ext>
            </a:extLst>
          </p:cNvPr>
          <p:cNvCxnSpPr>
            <a:cxnSpLocks/>
          </p:cNvCxnSpPr>
          <p:nvPr/>
        </p:nvCxnSpPr>
        <p:spPr>
          <a:xfrm>
            <a:off x="3429030" y="5202238"/>
            <a:ext cx="8381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Text Box 5">
            <a:extLst>
              <a:ext uri="{FF2B5EF4-FFF2-40B4-BE49-F238E27FC236}">
                <a16:creationId xmlns:a16="http://schemas.microsoft.com/office/drawing/2014/main" id="{5A4F3EDA-7C6F-4991-81F8-D2A21C4E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8200"/>
            <a:ext cx="558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IV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型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h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[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k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]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奇对称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M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为奇数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77D9623-23C3-49E7-906B-FF5B04AB7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2544763"/>
          <a:ext cx="59102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4" imgW="2361960" imgH="431640" progId="Equation.DSMT4">
                  <p:embed/>
                </p:oleObj>
              </mc:Choice>
              <mc:Fallback>
                <p:oleObj name="Equation" r:id="rId4" imgW="23619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544763"/>
                        <a:ext cx="5910262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>
            <a:extLst>
              <a:ext uri="{FF2B5EF4-FFF2-40B4-BE49-F238E27FC236}">
                <a16:creationId xmlns:a16="http://schemas.microsoft.com/office/drawing/2014/main" id="{B6EBBB8E-3CF6-44FD-8941-406A48932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6775" y="3622675"/>
          <a:ext cx="1997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公式" r:id="rId6" imgW="799920" imgH="203040" progId="Equation.3">
                  <p:embed/>
                </p:oleObj>
              </mc:Choice>
              <mc:Fallback>
                <p:oleObj name="公式" r:id="rId6" imgW="79992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3622675"/>
                        <a:ext cx="1997075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>
            <a:extLst>
              <a:ext uri="{FF2B5EF4-FFF2-40B4-BE49-F238E27FC236}">
                <a16:creationId xmlns:a16="http://schemas.microsoft.com/office/drawing/2014/main" id="{DECCE150-7B7A-46A7-BFDF-9EDF68218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363855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r:id="rId8" imgW="369097" imgH="191065" progId="Equation.3">
                  <p:embed/>
                </p:oleObj>
              </mc:Choice>
              <mc:Fallback>
                <p:oleObj r:id="rId8" imgW="369097" imgH="19106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363855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id="{08ED951C-8376-4C1D-8DD6-98912A596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56075"/>
          <a:ext cx="1741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公式" r:id="rId10" imgW="698400" imgH="203040" progId="Equation.3">
                  <p:embed/>
                </p:oleObj>
              </mc:Choice>
              <mc:Fallback>
                <p:oleObj name="公式" r:id="rId10" imgW="69840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56075"/>
                        <a:ext cx="1741488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id="{8AC5C505-DEEA-4BCA-AF8C-64640884D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25" y="417195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r:id="rId12" imgW="369097" imgH="191065" progId="Equation.3">
                  <p:embed/>
                </p:oleObj>
              </mc:Choice>
              <mc:Fallback>
                <p:oleObj r:id="rId12" imgW="369097" imgH="19106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17195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>
            <a:extLst>
              <a:ext uri="{FF2B5EF4-FFF2-40B4-BE49-F238E27FC236}">
                <a16:creationId xmlns:a16="http://schemas.microsoft.com/office/drawing/2014/main" id="{69BB63FB-5DAD-4A94-826C-D7D4AF289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3913" y="4675188"/>
          <a:ext cx="199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公式" r:id="rId14" imgW="799920" imgH="203040" progId="Equation.3">
                  <p:embed/>
                </p:oleObj>
              </mc:Choice>
              <mc:Fallback>
                <p:oleObj name="公式" r:id="rId14" imgW="79992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4675188"/>
                        <a:ext cx="1995487" cy="503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>
            <a:extLst>
              <a:ext uri="{FF2B5EF4-FFF2-40B4-BE49-F238E27FC236}">
                <a16:creationId xmlns:a16="http://schemas.microsoft.com/office/drawing/2014/main" id="{11BFD9EA-1BB6-4261-B526-4C23B411D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4313" y="46863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r:id="rId16" imgW="369097" imgH="191065" progId="Equation.3">
                  <p:embed/>
                </p:oleObj>
              </mc:Choice>
              <mc:Fallback>
                <p:oleObj r:id="rId16" imgW="369097" imgH="19106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4686300"/>
                        <a:ext cx="920750" cy="473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3680D7D-BEC6-4216-AD97-BA0637C0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05200"/>
            <a:ext cx="3124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周期为</a:t>
            </a:r>
            <a:r>
              <a:rPr lang="en-US" altLang="zh-CN" sz="2400" b="1"/>
              <a:t>4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=0</a:t>
            </a:r>
            <a:r>
              <a:rPr lang="zh-CN" altLang="en-US" sz="2400" b="1"/>
              <a:t>奇对称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关于</a:t>
            </a:r>
            <a:r>
              <a:rPr lang="zh-CN" altLang="en-US" sz="2400" b="1" i="1">
                <a:latin typeface="Symbol" panose="05050102010706020507" pitchFamily="18" charset="2"/>
              </a:rPr>
              <a:t>W </a:t>
            </a:r>
            <a:r>
              <a:rPr lang="en-US" altLang="zh-CN" sz="2400" b="1"/>
              <a:t>=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zh-CN" altLang="en-US" sz="2400" b="1">
                <a:latin typeface="Symbol" panose="05050102010706020507" pitchFamily="18" charset="2"/>
              </a:rPr>
              <a:t>偶</a:t>
            </a:r>
            <a:r>
              <a:rPr lang="zh-CN" altLang="en-US" sz="2400" b="1"/>
              <a:t>对称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1C87203E-CCDC-45DD-B99D-9D31AA840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554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r>
              <a:rPr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)=0</a:t>
            </a:r>
          </a:p>
        </p:txBody>
      </p:sp>
      <p:graphicFrame>
        <p:nvGraphicFramePr>
          <p:cNvPr id="227330" name="Object 2">
            <a:extLst>
              <a:ext uri="{FF2B5EF4-FFF2-40B4-BE49-F238E27FC236}">
                <a16:creationId xmlns:a16="http://schemas.microsoft.com/office/drawing/2014/main" id="{3DD89320-FA0C-4F10-92EC-EB38303BE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9663" y="1466850"/>
          <a:ext cx="47101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公式" r:id="rId18" imgW="1422360" imgH="253800" progId="Equation.3">
                  <p:embed/>
                </p:oleObj>
              </mc:Choice>
              <mc:Fallback>
                <p:oleObj name="公式" r:id="rId18" imgW="14223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466850"/>
                        <a:ext cx="4710112" cy="8477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45000"/>
                        </a:srgbClr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2">
            <a:extLst>
              <a:ext uri="{FF2B5EF4-FFF2-40B4-BE49-F238E27FC236}">
                <a16:creationId xmlns:a16="http://schemas.microsoft.com/office/drawing/2014/main" id="{9945D348-023E-40C7-A9FB-23E18AF4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5734050"/>
            <a:ext cx="559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不能用于设计低通和带阻滤波器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9099495-18BA-4991-A798-EC1B7C51D4F4}"/>
              </a:ext>
            </a:extLst>
          </p:cNvPr>
          <p:cNvCxnSpPr>
            <a:cxnSpLocks/>
          </p:cNvCxnSpPr>
          <p:nvPr/>
        </p:nvCxnSpPr>
        <p:spPr>
          <a:xfrm>
            <a:off x="3429030" y="4571970"/>
            <a:ext cx="8381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>
            <a:extLst>
              <a:ext uri="{FF2B5EF4-FFF2-40B4-BE49-F238E27FC236}">
                <a16:creationId xmlns:a16="http://schemas.microsoft.com/office/drawing/2014/main" id="{AD7BD42F-F506-4756-A882-8E71217E5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1066800"/>
          <a:ext cx="35893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4" imgW="1434960" imgH="228600" progId="Equation.DSMT4">
                  <p:embed/>
                </p:oleObj>
              </mc:Choice>
              <mc:Fallback>
                <p:oleObj name="Equation" r:id="rId4" imgW="14349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066800"/>
                        <a:ext cx="3589338" cy="569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530">
            <a:extLst>
              <a:ext uri="{FF2B5EF4-FFF2-40B4-BE49-F238E27FC236}">
                <a16:creationId xmlns:a16="http://schemas.microsoft.com/office/drawing/2014/main" id="{F537D4C3-2CDE-48D3-8F34-B87B4321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3635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四种线性相位</a:t>
            </a:r>
            <a:r>
              <a:rPr lang="en-US" altLang="zh-CN" sz="3600" b="1">
                <a:latin typeface="Times New Roman" panose="02020603050405020304" pitchFamily="18" charset="0"/>
              </a:rPr>
              <a:t>FIR</a:t>
            </a:r>
            <a:r>
              <a:rPr lang="zh-CN" altLang="en-US" sz="3600" b="1">
                <a:latin typeface="Times New Roman" panose="02020603050405020304" pitchFamily="18" charset="0"/>
              </a:rPr>
              <a:t>滤波器的</a:t>
            </a:r>
            <a:r>
              <a:rPr lang="zh-CN" altLang="en-US" sz="3600" b="1">
                <a:latin typeface="宋体" panose="02010600030101010101" pitchFamily="2" charset="-122"/>
              </a:rPr>
              <a:t>特性</a:t>
            </a:r>
          </a:p>
        </p:txBody>
      </p:sp>
      <p:graphicFrame>
        <p:nvGraphicFramePr>
          <p:cNvPr id="528" name="表格 527">
            <a:extLst>
              <a:ext uri="{FF2B5EF4-FFF2-40B4-BE49-F238E27FC236}">
                <a16:creationId xmlns:a16="http://schemas.microsoft.com/office/drawing/2014/main" id="{B52D1F13-AE9F-4FC5-9D04-12260CA2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00705"/>
              </p:ext>
            </p:extLst>
          </p:nvPr>
        </p:nvGraphicFramePr>
        <p:xfrm>
          <a:off x="228600" y="1625600"/>
          <a:ext cx="8686799" cy="485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类型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II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III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IV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/>
                        <a:t>h</a:t>
                      </a:r>
                      <a:r>
                        <a:rPr lang="en-US" altLang="zh-CN" sz="1800" b="1" dirty="0"/>
                        <a:t>[</a:t>
                      </a:r>
                      <a:r>
                        <a:rPr lang="en-US" altLang="zh-CN" sz="1800" b="1" i="1" dirty="0"/>
                        <a:t>k</a:t>
                      </a:r>
                      <a:r>
                        <a:rPr lang="en-US" altLang="zh-CN" sz="1800" b="1" dirty="0"/>
                        <a:t>]</a:t>
                      </a:r>
                      <a:r>
                        <a:rPr lang="zh-CN" altLang="en-US" sz="1800" b="1" dirty="0"/>
                        <a:t>的对称性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偶对称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偶对称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奇对称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奇对称</a:t>
                      </a:r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阶数</a:t>
                      </a:r>
                      <a:r>
                        <a:rPr lang="en-US" altLang="zh-CN" sz="1800" b="1" i="1" dirty="0"/>
                        <a:t>M</a:t>
                      </a:r>
                      <a:endParaRPr lang="zh-CN" altLang="en-US" sz="1800" b="1" i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偶数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奇数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偶数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奇数</a:t>
                      </a:r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α</a:t>
                      </a:r>
                      <a:endParaRPr lang="zh-CN" altLang="en-US" sz="1800" b="1" i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M/2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M/2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M/2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M/2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β</a:t>
                      </a:r>
                      <a:endParaRPr lang="zh-CN" altLang="en-US" sz="1800" b="1" i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π/2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π/2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A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en-US" altLang="zh-CN" sz="1800" b="1" i="1" dirty="0"/>
                        <a:t>Ω</a:t>
                      </a:r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关于</a:t>
                      </a:r>
                      <a:r>
                        <a:rPr lang="en-US" altLang="zh-CN" sz="1800" b="1" i="1" dirty="0"/>
                        <a:t>Ω</a:t>
                      </a:r>
                      <a:r>
                        <a:rPr lang="en-US" altLang="zh-CN" sz="1800" b="1" dirty="0"/>
                        <a:t>=0</a:t>
                      </a:r>
                      <a:r>
                        <a:rPr lang="zh-CN" altLang="en-US" sz="1800" b="1" dirty="0"/>
                        <a:t>的对称性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偶对称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偶对称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奇对称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奇对称</a:t>
                      </a:r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/>
                        <a:t>A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en-US" altLang="zh-CN" sz="1800" b="1" i="1" dirty="0"/>
                        <a:t>Ω</a:t>
                      </a:r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关于</a:t>
                      </a:r>
                      <a:r>
                        <a:rPr lang="en-US" altLang="zh-CN" sz="1800" b="1" i="1" dirty="0"/>
                        <a:t>Ω</a:t>
                      </a:r>
                      <a:r>
                        <a:rPr lang="en-US" altLang="zh-CN" sz="1800" b="1" dirty="0"/>
                        <a:t>=π</a:t>
                      </a:r>
                      <a:r>
                        <a:rPr lang="zh-CN" altLang="en-US" sz="1800" b="1" dirty="0"/>
                        <a:t>的对称性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偶对称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奇对称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奇对称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偶对称</a:t>
                      </a:r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A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en-US" altLang="zh-CN" sz="1800" b="1" i="1" dirty="0"/>
                        <a:t>Ω</a:t>
                      </a:r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的周期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2π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4π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2π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4π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A</a:t>
                      </a:r>
                      <a:r>
                        <a:rPr lang="en-US" altLang="zh-CN" sz="1800" b="1" dirty="0"/>
                        <a:t>(0)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任意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任意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A</a:t>
                      </a:r>
                      <a:r>
                        <a:rPr lang="en-US" altLang="zh-CN" sz="1800" b="1" dirty="0"/>
                        <a:t>(π)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任意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任意</a:t>
                      </a:r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可适用的滤波器类型</a:t>
                      </a: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LP,HP,BP,BS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LP, BP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BP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HP, BP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1" name="Object 3">
            <a:extLst>
              <a:ext uri="{FF2B5EF4-FFF2-40B4-BE49-F238E27FC236}">
                <a16:creationId xmlns:a16="http://schemas.microsoft.com/office/drawing/2014/main" id="{96996D1B-B1E9-4C7C-A78E-4B1EFE2DA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04853"/>
              </p:ext>
            </p:extLst>
          </p:nvPr>
        </p:nvGraphicFramePr>
        <p:xfrm>
          <a:off x="1295400" y="1981200"/>
          <a:ext cx="24193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419350" cy="490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2" name="Object 4">
            <a:extLst>
              <a:ext uri="{FF2B5EF4-FFF2-40B4-BE49-F238E27FC236}">
                <a16:creationId xmlns:a16="http://schemas.microsoft.com/office/drawing/2014/main" id="{529AA4A4-B02D-4FB9-991A-E9E109C8B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71343"/>
              </p:ext>
            </p:extLst>
          </p:nvPr>
        </p:nvGraphicFramePr>
        <p:xfrm>
          <a:off x="5070475" y="1992313"/>
          <a:ext cx="2854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Equation" r:id="rId6" imgW="1168200" imgH="228600" progId="Equation.DSMT4">
                  <p:embed/>
                </p:oleObj>
              </mc:Choice>
              <mc:Fallback>
                <p:oleObj name="Equation" r:id="rId6" imgW="1168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992313"/>
                        <a:ext cx="2854325" cy="558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Rectangle 6">
            <a:extLst>
              <a:ext uri="{FF2B5EF4-FFF2-40B4-BE49-F238E27FC236}">
                <a16:creationId xmlns:a16="http://schemas.microsoft.com/office/drawing/2014/main" id="{2E54E066-9424-4ED2-B4AF-150C5ABC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00450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</a:rPr>
              <a:t> 如果</a:t>
            </a:r>
            <a:r>
              <a:rPr lang="en-US" altLang="zh-CN" sz="2400" b="1" i="1"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</a:rPr>
              <a:t>是系统的零点，则其倒数</a:t>
            </a:r>
            <a:r>
              <a:rPr lang="en-US" altLang="zh-CN" sz="2400" b="1" i="1"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lang="zh-CN" altLang="en-US" sz="2400" b="1">
                <a:latin typeface="Times New Roman" panose="02020603050405020304" pitchFamily="18" charset="0"/>
              </a:rPr>
              <a:t>也是系统的零点。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3ACE0569-659F-4670-8CD9-1E79B7CA6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46538"/>
            <a:ext cx="7391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 由于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是实序列，即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是实系数多项式，系统零点会以复共轭对的形式出现</a:t>
            </a:r>
          </a:p>
        </p:txBody>
      </p:sp>
      <p:graphicFrame>
        <p:nvGraphicFramePr>
          <p:cNvPr id="232456" name="Object 8">
            <a:extLst>
              <a:ext uri="{FF2B5EF4-FFF2-40B4-BE49-F238E27FC236}">
                <a16:creationId xmlns:a16="http://schemas.microsoft.com/office/drawing/2014/main" id="{A908232F-12FB-4784-A35A-3836B95B9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54269"/>
              </p:ext>
            </p:extLst>
          </p:nvPr>
        </p:nvGraphicFramePr>
        <p:xfrm>
          <a:off x="2362200" y="4724400"/>
          <a:ext cx="2047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r:id="rId8" imgW="686713" imgH="229116" progId="Equation.3">
                  <p:embed/>
                </p:oleObj>
              </mc:Choice>
              <mc:Fallback>
                <p:oleObj r:id="rId8" imgW="686713" imgH="2291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2047875" cy="679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>
            <a:extLst>
              <a:ext uri="{FF2B5EF4-FFF2-40B4-BE49-F238E27FC236}">
                <a16:creationId xmlns:a16="http://schemas.microsoft.com/office/drawing/2014/main" id="{AFA3305A-ACB6-48BD-9FAD-11567EE29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70698"/>
              </p:ext>
            </p:extLst>
          </p:nvPr>
        </p:nvGraphicFramePr>
        <p:xfrm>
          <a:off x="4914900" y="4727575"/>
          <a:ext cx="22907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" r:id="rId10" imgW="762648" imgH="229016" progId="Equation.3">
                  <p:embed/>
                </p:oleObj>
              </mc:Choice>
              <mc:Fallback>
                <p:oleObj r:id="rId10" imgW="762648" imgH="22901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727575"/>
                        <a:ext cx="2290763" cy="682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>
            <a:extLst>
              <a:ext uri="{FF2B5EF4-FFF2-40B4-BE49-F238E27FC236}">
                <a16:creationId xmlns:a16="http://schemas.microsoft.com/office/drawing/2014/main" id="{71ADAF31-FCDE-4F75-BC34-FBEE211E8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65812"/>
              </p:ext>
            </p:extLst>
          </p:nvPr>
        </p:nvGraphicFramePr>
        <p:xfrm>
          <a:off x="2209800" y="5486400"/>
          <a:ext cx="25431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r:id="rId12" imgW="851586" imgH="229016" progId="Equation.3">
                  <p:embed/>
                </p:oleObj>
              </mc:Choice>
              <mc:Fallback>
                <p:oleObj r:id="rId12" imgW="851586" imgH="2290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2543175" cy="677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>
            <a:extLst>
              <a:ext uri="{FF2B5EF4-FFF2-40B4-BE49-F238E27FC236}">
                <a16:creationId xmlns:a16="http://schemas.microsoft.com/office/drawing/2014/main" id="{C44F790E-526D-4753-98BB-37A541F22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45770"/>
              </p:ext>
            </p:extLst>
          </p:nvPr>
        </p:nvGraphicFramePr>
        <p:xfrm>
          <a:off x="4876800" y="5486400"/>
          <a:ext cx="27019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r:id="rId14" imgW="902409" imgH="229016" progId="Equation.3">
                  <p:embed/>
                </p:oleObj>
              </mc:Choice>
              <mc:Fallback>
                <p:oleObj r:id="rId14" imgW="902409" imgH="22901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2701925" cy="681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标题 12">
            <a:extLst>
              <a:ext uri="{FF2B5EF4-FFF2-40B4-BE49-F238E27FC236}">
                <a16:creationId xmlns:a16="http://schemas.microsoft.com/office/drawing/2014/main" id="{9BA437CA-AD80-4E64-AC95-16B70631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5.1.4 </a:t>
            </a:r>
            <a:r>
              <a:rPr lang="zh-CN" altLang="en-US" sz="3600"/>
              <a:t>线性相位</a:t>
            </a:r>
            <a:r>
              <a:rPr lang="en-US" altLang="zh-CN" sz="3600"/>
              <a:t>FIR</a:t>
            </a:r>
            <a:r>
              <a:rPr lang="zh-CN" altLang="en-US" sz="3600"/>
              <a:t>系统的零点分布特性</a:t>
            </a:r>
          </a:p>
        </p:txBody>
      </p:sp>
      <p:sp>
        <p:nvSpPr>
          <p:cNvPr id="12" name="左右箭头 11">
            <a:extLst>
              <a:ext uri="{FF2B5EF4-FFF2-40B4-BE49-F238E27FC236}">
                <a16:creationId xmlns:a16="http://schemas.microsoft.com/office/drawing/2014/main" id="{989690B8-9BBF-4C94-8D23-D49855CB47CB}"/>
              </a:ext>
            </a:extLst>
          </p:cNvPr>
          <p:cNvSpPr/>
          <p:nvPr/>
        </p:nvSpPr>
        <p:spPr>
          <a:xfrm>
            <a:off x="3962400" y="2093913"/>
            <a:ext cx="838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109BB-C82F-454B-AA2C-8547C4636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偶对称</a:t>
            </a:r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963CCD63-008E-4E8D-ACCA-9C1CCE436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20855"/>
              </p:ext>
            </p:extLst>
          </p:nvPr>
        </p:nvGraphicFramePr>
        <p:xfrm>
          <a:off x="1143000" y="2901950"/>
          <a:ext cx="2673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16" imgW="1091880" imgH="203040" progId="Equation.DSMT4">
                  <p:embed/>
                </p:oleObj>
              </mc:Choice>
              <mc:Fallback>
                <p:oleObj name="Equation" r:id="rId16" imgW="10918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01950"/>
                        <a:ext cx="2673350" cy="498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DA1DC1F1-9303-45EF-9741-3B8735004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805686"/>
              </p:ext>
            </p:extLst>
          </p:nvPr>
        </p:nvGraphicFramePr>
        <p:xfrm>
          <a:off x="4935538" y="2871788"/>
          <a:ext cx="30654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18" imgW="1257120" imgH="228600" progId="Equation.DSMT4">
                  <p:embed/>
                </p:oleObj>
              </mc:Choice>
              <mc:Fallback>
                <p:oleObj name="Equation" r:id="rId18" imgW="12571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871788"/>
                        <a:ext cx="3065462" cy="557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F98E024-FDBE-4310-8EF4-F30E4BC89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002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为偶对称多项式</a:t>
            </a:r>
          </a:p>
        </p:txBody>
      </p:sp>
      <p:sp>
        <p:nvSpPr>
          <p:cNvPr id="17" name="左右箭头 16">
            <a:extLst>
              <a:ext uri="{FF2B5EF4-FFF2-40B4-BE49-F238E27FC236}">
                <a16:creationId xmlns:a16="http://schemas.microsoft.com/office/drawing/2014/main" id="{4520881C-93E2-454B-ACCB-A3486B0A8571}"/>
              </a:ext>
            </a:extLst>
          </p:cNvPr>
          <p:cNvSpPr/>
          <p:nvPr/>
        </p:nvSpPr>
        <p:spPr>
          <a:xfrm>
            <a:off x="3962400" y="3036888"/>
            <a:ext cx="838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C3B89-E97F-4041-8999-0DD48830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奇对称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A50F1-7EBD-4DC1-96C1-CAFB0303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146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为奇对称多项式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autoUpdateAnimBg="0"/>
      <p:bldP spid="232455" grpId="0" autoUpdateAnimBg="0"/>
      <p:bldP spid="12" grpId="0" animBg="1"/>
      <p:bldP spid="13" grpId="0"/>
      <p:bldP spid="16" grpId="0"/>
      <p:bldP spid="17" grpId="0" animBg="1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4" name="Object 2">
            <a:extLst>
              <a:ext uri="{FF2B5EF4-FFF2-40B4-BE49-F238E27FC236}">
                <a16:creationId xmlns:a16="http://schemas.microsoft.com/office/drawing/2014/main" id="{C87E0E13-2207-483B-B3DE-F0AFB064F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734050"/>
          <a:ext cx="57197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r:id="rId3" imgW="2285325" imgH="241512" progId="Equation.3">
                  <p:embed/>
                </p:oleObj>
              </mc:Choice>
              <mc:Fallback>
                <p:oleObj r:id="rId3" imgW="2285325" imgH="2415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34050"/>
                        <a:ext cx="5719763" cy="600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6012626B-F6E3-49B1-ABCC-DE3673CC2D46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514350"/>
            <a:ext cx="7308850" cy="720725"/>
            <a:chOff x="0" y="-12"/>
            <a:chExt cx="4604" cy="454"/>
          </a:xfrm>
        </p:grpSpPr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A4EBAFEF-B47D-4A09-A4A7-A04F7D113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58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是不在单位圆上的复零点</a:t>
              </a:r>
            </a:p>
          </p:txBody>
        </p:sp>
        <p:graphicFrame>
          <p:nvGraphicFramePr>
            <p:cNvPr id="11269" name="Object 17">
              <a:extLst>
                <a:ext uri="{FF2B5EF4-FFF2-40B4-BE49-F238E27FC236}">
                  <a16:creationId xmlns:a16="http://schemas.microsoft.com/office/drawing/2014/main" id="{5806EAFF-0519-4005-B9FE-60C0B517C6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" y="-12"/>
            <a:ext cx="1202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" name="Equation" r:id="rId5" imgW="634680" imgH="241200" progId="Equation.DSMT4">
                    <p:embed/>
                  </p:oleObj>
                </mc:Choice>
                <mc:Fallback>
                  <p:oleObj name="Equation" r:id="rId5" imgW="63468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-12"/>
                          <a:ext cx="1202" cy="4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AAA4CDC7-46FD-4B20-9825-2701C3FB4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(1)</a:t>
              </a:r>
            </a:p>
          </p:txBody>
        </p:sp>
      </p:grpSp>
      <p:grpSp>
        <p:nvGrpSpPr>
          <p:cNvPr id="3" name="组合 23">
            <a:extLst>
              <a:ext uri="{FF2B5EF4-FFF2-40B4-BE49-F238E27FC236}">
                <a16:creationId xmlns:a16="http://schemas.microsoft.com/office/drawing/2014/main" id="{069074B1-8D72-485E-8D20-4258A087AE6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8458200" cy="604838"/>
            <a:chOff x="533506" y="1371654"/>
            <a:chExt cx="8457978" cy="604838"/>
          </a:xfrm>
        </p:grpSpPr>
        <p:sp>
          <p:nvSpPr>
            <p:cNvPr id="11287" name="TextBox 19">
              <a:extLst>
                <a:ext uri="{FF2B5EF4-FFF2-40B4-BE49-F238E27FC236}">
                  <a16:creationId xmlns:a16="http://schemas.microsoft.com/office/drawing/2014/main" id="{DC648A6A-1C17-4027-997C-6C6510209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06" y="1447852"/>
              <a:ext cx="73150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系统零点中存在互为倒数的两组共轭对              和</a:t>
              </a:r>
            </a:p>
          </p:txBody>
        </p:sp>
        <p:graphicFrame>
          <p:nvGraphicFramePr>
            <p:cNvPr id="232456" name="Object 8">
              <a:extLst>
                <a:ext uri="{FF2B5EF4-FFF2-40B4-BE49-F238E27FC236}">
                  <a16:creationId xmlns:a16="http://schemas.microsoft.com/office/drawing/2014/main" id="{C81001C5-EB08-43AC-B6B2-FFFDEBB8D0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43564" y="1371654"/>
            <a:ext cx="982663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" name="公式" r:id="rId7" imgW="393480" imgH="241200" progId="Equation.3">
                    <p:embed/>
                  </p:oleObj>
                </mc:Choice>
                <mc:Fallback>
                  <p:oleObj name="公式" r:id="rId7" imgW="39348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564" y="1371654"/>
                          <a:ext cx="982663" cy="60483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1">
              <a:extLst>
                <a:ext uri="{FF2B5EF4-FFF2-40B4-BE49-F238E27FC236}">
                  <a16:creationId xmlns:a16="http://schemas.microsoft.com/office/drawing/2014/main" id="{FC797FDA-2442-425F-9BC5-8A278FE3E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2071" y="1371654"/>
            <a:ext cx="1649413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" name="公式" r:id="rId9" imgW="660240" imgH="241200" progId="Equation.3">
                    <p:embed/>
                  </p:oleObj>
                </mc:Choice>
                <mc:Fallback>
                  <p:oleObj name="公式" r:id="rId9" imgW="66024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2071" y="1371654"/>
                          <a:ext cx="1649413" cy="60483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2BF3A02-9C22-40BD-980A-F8D93564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这四个零点对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贡献的因子是一个四阶偶对称多项式</a:t>
            </a:r>
          </a:p>
        </p:txBody>
      </p:sp>
      <p:grpSp>
        <p:nvGrpSpPr>
          <p:cNvPr id="4" name="组合 24">
            <a:extLst>
              <a:ext uri="{FF2B5EF4-FFF2-40B4-BE49-F238E27FC236}">
                <a16:creationId xmlns:a16="http://schemas.microsoft.com/office/drawing/2014/main" id="{6BB77BD2-3D6F-4560-9B67-7989F2CA1167}"/>
              </a:ext>
            </a:extLst>
          </p:cNvPr>
          <p:cNvGrpSpPr>
            <a:grpSpLocks/>
          </p:cNvGrpSpPr>
          <p:nvPr/>
        </p:nvGrpSpPr>
        <p:grpSpPr bwMode="auto">
          <a:xfrm>
            <a:off x="2573338" y="1981200"/>
            <a:ext cx="4056062" cy="3333750"/>
            <a:chOff x="2573338" y="1981200"/>
            <a:chExt cx="4056062" cy="3333750"/>
          </a:xfrm>
        </p:grpSpPr>
        <p:grpSp>
          <p:nvGrpSpPr>
            <p:cNvPr id="11274" name="Group 3">
              <a:extLst>
                <a:ext uri="{FF2B5EF4-FFF2-40B4-BE49-F238E27FC236}">
                  <a16:creationId xmlns:a16="http://schemas.microsoft.com/office/drawing/2014/main" id="{56B85AB3-AAB6-42DE-947D-41237A814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3338" y="1981200"/>
              <a:ext cx="4056062" cy="3333750"/>
              <a:chOff x="0" y="0"/>
              <a:chExt cx="2555" cy="2100"/>
            </a:xfrm>
          </p:grpSpPr>
          <p:sp>
            <p:nvSpPr>
              <p:cNvPr id="11276" name="Line 4">
                <a:extLst>
                  <a:ext uri="{FF2B5EF4-FFF2-40B4-BE49-F238E27FC236}">
                    <a16:creationId xmlns:a16="http://schemas.microsoft.com/office/drawing/2014/main" id="{3F13B3F9-6A09-4BB7-B34F-9A541AEA2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4" y="104"/>
                <a:ext cx="852" cy="8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Line 5">
                <a:extLst>
                  <a:ext uri="{FF2B5EF4-FFF2-40B4-BE49-F238E27FC236}">
                    <a16:creationId xmlns:a16="http://schemas.microsoft.com/office/drawing/2014/main" id="{7084B470-8499-44FE-AF72-DB4F24FFA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3" y="974"/>
                <a:ext cx="852" cy="8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Line 6">
                <a:extLst>
                  <a:ext uri="{FF2B5EF4-FFF2-40B4-BE49-F238E27FC236}">
                    <a16:creationId xmlns:a16="http://schemas.microsoft.com/office/drawing/2014/main" id="{7F540C55-C62C-4F75-A12D-9A5DB1A2F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52"/>
                <a:ext cx="21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Line 7">
                <a:extLst>
                  <a:ext uri="{FF2B5EF4-FFF2-40B4-BE49-F238E27FC236}">
                    <a16:creationId xmlns:a16="http://schemas.microsoft.com/office/drawing/2014/main" id="{F221DF1E-018F-4F34-83E9-D072CB516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4" y="0"/>
                <a:ext cx="1" cy="21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Rectangle 8">
                <a:extLst>
                  <a:ext uri="{FF2B5EF4-FFF2-40B4-BE49-F238E27FC236}">
                    <a16:creationId xmlns:a16="http://schemas.microsoft.com/office/drawing/2014/main" id="{E62E90B7-B37F-4EA2-AA01-B0E142344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830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Re(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1281" name="Text Box 9">
                <a:extLst>
                  <a:ext uri="{FF2B5EF4-FFF2-40B4-BE49-F238E27FC236}">
                    <a16:creationId xmlns:a16="http://schemas.microsoft.com/office/drawing/2014/main" id="{DE8769D1-B80E-48D6-8450-BEF82C0A1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" y="14"/>
                <a:ext cx="7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Im(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1282" name="Oval 10">
                <a:extLst>
                  <a:ext uri="{FF2B5EF4-FFF2-40B4-BE49-F238E27FC236}">
                    <a16:creationId xmlns:a16="http://schemas.microsoft.com/office/drawing/2014/main" id="{2629017E-2B01-4DCC-A23E-F4936902C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71" y="66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283" name="Oval 11">
                <a:extLst>
                  <a:ext uri="{FF2B5EF4-FFF2-40B4-BE49-F238E27FC236}">
                    <a16:creationId xmlns:a16="http://schemas.microsoft.com/office/drawing/2014/main" id="{A1E886B5-35EF-4FB3-9B05-956F598D4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380"/>
                <a:ext cx="1134" cy="11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284" name="Oval 12">
                <a:extLst>
                  <a:ext uri="{FF2B5EF4-FFF2-40B4-BE49-F238E27FC236}">
                    <a16:creationId xmlns:a16="http://schemas.microsoft.com/office/drawing/2014/main" id="{925D1AE1-8E5F-4338-9FCE-9935FCC778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51" y="279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285" name="Oval 13">
                <a:extLst>
                  <a:ext uri="{FF2B5EF4-FFF2-40B4-BE49-F238E27FC236}">
                    <a16:creationId xmlns:a16="http://schemas.microsoft.com/office/drawing/2014/main" id="{0A186F98-3585-4BC8-B8E5-66DD16E4AE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52" y="1559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286" name="Oval 14">
                <a:extLst>
                  <a:ext uri="{FF2B5EF4-FFF2-40B4-BE49-F238E27FC236}">
                    <a16:creationId xmlns:a16="http://schemas.microsoft.com/office/drawing/2014/main" id="{9A6432AA-4755-444E-93D9-26C43524CC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70" y="1181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1275" name="TextBox 23">
              <a:extLst>
                <a:ext uri="{FF2B5EF4-FFF2-40B4-BE49-F238E27FC236}">
                  <a16:creationId xmlns:a16="http://schemas.microsoft.com/office/drawing/2014/main" id="{22AE76A9-0971-4859-9685-DB5B83FA8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ADCB90F4-8731-46E5-B211-79DC829346CB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514350"/>
            <a:ext cx="7308850" cy="720725"/>
            <a:chOff x="0" y="-12"/>
            <a:chExt cx="4604" cy="454"/>
          </a:xfrm>
        </p:grpSpPr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81EE554-41CE-4DF1-A0A8-CCC6C5AC0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58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是单位圆上的复零点</a:t>
              </a:r>
            </a:p>
          </p:txBody>
        </p:sp>
        <p:graphicFrame>
          <p:nvGraphicFramePr>
            <p:cNvPr id="12292" name="Object 17">
              <a:extLst>
                <a:ext uri="{FF2B5EF4-FFF2-40B4-BE49-F238E27FC236}">
                  <a16:creationId xmlns:a16="http://schemas.microsoft.com/office/drawing/2014/main" id="{7264A971-8D79-4798-92AE-036D209EA3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5" y="-12"/>
            <a:ext cx="100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" name="Equation" r:id="rId3" imgW="533160" imgH="241200" progId="Equation.DSMT4">
                    <p:embed/>
                  </p:oleObj>
                </mc:Choice>
                <mc:Fallback>
                  <p:oleObj name="Equation" r:id="rId3" imgW="53316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-12"/>
                          <a:ext cx="1009" cy="4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85EDC995-EC25-4331-9A9A-4058A6179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(2)</a:t>
              </a:r>
            </a:p>
          </p:txBody>
        </p:sp>
      </p:grpSp>
      <p:grpSp>
        <p:nvGrpSpPr>
          <p:cNvPr id="3" name="组合 23">
            <a:extLst>
              <a:ext uri="{FF2B5EF4-FFF2-40B4-BE49-F238E27FC236}">
                <a16:creationId xmlns:a16="http://schemas.microsoft.com/office/drawing/2014/main" id="{E3F4F9A1-63CD-4BC8-A169-BC0EA4E8180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19225"/>
            <a:ext cx="5791200" cy="508000"/>
            <a:chOff x="1752674" y="1419225"/>
            <a:chExt cx="5791048" cy="508000"/>
          </a:xfrm>
        </p:grpSpPr>
        <p:sp>
          <p:nvSpPr>
            <p:cNvPr id="12308" name="TextBox 19">
              <a:extLst>
                <a:ext uri="{FF2B5EF4-FFF2-40B4-BE49-F238E27FC236}">
                  <a16:creationId xmlns:a16="http://schemas.microsoft.com/office/drawing/2014/main" id="{359919A8-48EF-40DD-8547-E0343FE76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74" y="1447852"/>
              <a:ext cx="5791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系统零点中存在一对共轭零点 </a:t>
              </a:r>
            </a:p>
          </p:txBody>
        </p:sp>
        <p:graphicFrame>
          <p:nvGraphicFramePr>
            <p:cNvPr id="232456" name="Object 8">
              <a:extLst>
                <a:ext uri="{FF2B5EF4-FFF2-40B4-BE49-F238E27FC236}">
                  <a16:creationId xmlns:a16="http://schemas.microsoft.com/office/drawing/2014/main" id="{6AF3525E-4D1A-4A03-B450-D6DDAA51D5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4725" y="1419225"/>
            <a:ext cx="76041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" name="公式" r:id="rId5" imgW="304560" imgH="203040" progId="Equation.3">
                    <p:embed/>
                  </p:oleObj>
                </mc:Choice>
                <mc:Fallback>
                  <p:oleObj name="公式" r:id="rId5" imgW="30456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4725" y="1419225"/>
                          <a:ext cx="760413" cy="5080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9CB64A-B299-4CB0-8F85-B41C62F7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578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这两个零点对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/>
              <a:t>贡献的因子是一个二阶偶对称多项式</a:t>
            </a:r>
          </a:p>
        </p:txBody>
      </p:sp>
      <p:graphicFrame>
        <p:nvGraphicFramePr>
          <p:cNvPr id="234508" name="Object 12">
            <a:extLst>
              <a:ext uri="{FF2B5EF4-FFF2-40B4-BE49-F238E27FC236}">
                <a16:creationId xmlns:a16="http://schemas.microsoft.com/office/drawing/2014/main" id="{A61168D8-DF35-47A9-9C08-1AA2BD095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5649913"/>
          <a:ext cx="35861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r:id="rId7" imgW="1436040" imgH="241722" progId="Equation.3">
                  <p:embed/>
                </p:oleObj>
              </mc:Choice>
              <mc:Fallback>
                <p:oleObj r:id="rId7" imgW="1436040" imgH="24172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649913"/>
                        <a:ext cx="3586163" cy="598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1">
            <a:extLst>
              <a:ext uri="{FF2B5EF4-FFF2-40B4-BE49-F238E27FC236}">
                <a16:creationId xmlns:a16="http://schemas.microsoft.com/office/drawing/2014/main" id="{B518CDA4-7D88-437F-BD58-8DE01201128F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905000"/>
            <a:ext cx="4056062" cy="3333750"/>
            <a:chOff x="2627313" y="1905000"/>
            <a:chExt cx="4056062" cy="3333750"/>
          </a:xfrm>
        </p:grpSpPr>
        <p:grpSp>
          <p:nvGrpSpPr>
            <p:cNvPr id="12297" name="Group 2">
              <a:extLst>
                <a:ext uri="{FF2B5EF4-FFF2-40B4-BE49-F238E27FC236}">
                  <a16:creationId xmlns:a16="http://schemas.microsoft.com/office/drawing/2014/main" id="{C30143FB-7C24-4EBD-A80C-8D7B50FC9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313" y="1905000"/>
              <a:ext cx="4056062" cy="3333750"/>
              <a:chOff x="0" y="0"/>
              <a:chExt cx="2555" cy="2100"/>
            </a:xfrm>
          </p:grpSpPr>
          <p:sp>
            <p:nvSpPr>
              <p:cNvPr id="12299" name="Line 3">
                <a:extLst>
                  <a:ext uri="{FF2B5EF4-FFF2-40B4-BE49-F238E27FC236}">
                    <a16:creationId xmlns:a16="http://schemas.microsoft.com/office/drawing/2014/main" id="{72E419FC-4F2D-40D2-B642-BE297F538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4" y="104"/>
                <a:ext cx="852" cy="85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Line 4">
                <a:extLst>
                  <a:ext uri="{FF2B5EF4-FFF2-40B4-BE49-F238E27FC236}">
                    <a16:creationId xmlns:a16="http://schemas.microsoft.com/office/drawing/2014/main" id="{EFC77571-DA80-433F-96CE-D3294BA65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3" y="974"/>
                <a:ext cx="852" cy="8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Line 5">
                <a:extLst>
                  <a:ext uri="{FF2B5EF4-FFF2-40B4-BE49-F238E27FC236}">
                    <a16:creationId xmlns:a16="http://schemas.microsoft.com/office/drawing/2014/main" id="{27F3E21C-39D7-4E99-BC8F-6F600D472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52"/>
                <a:ext cx="210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Line 6">
                <a:extLst>
                  <a:ext uri="{FF2B5EF4-FFF2-40B4-BE49-F238E27FC236}">
                    <a16:creationId xmlns:a16="http://schemas.microsoft.com/office/drawing/2014/main" id="{68073ACA-A267-402B-AB5E-EA2D3D3FC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4" y="0"/>
                <a:ext cx="1" cy="2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Rectangle 7">
                <a:extLst>
                  <a:ext uri="{FF2B5EF4-FFF2-40B4-BE49-F238E27FC236}">
                    <a16:creationId xmlns:a16="http://schemas.microsoft.com/office/drawing/2014/main" id="{233B662F-BEDE-435A-BED8-7920DA78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830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Re(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2304" name="Text Box 8">
                <a:extLst>
                  <a:ext uri="{FF2B5EF4-FFF2-40B4-BE49-F238E27FC236}">
                    <a16:creationId xmlns:a16="http://schemas.microsoft.com/office/drawing/2014/main" id="{040D6BA5-64D1-4A76-ABB1-A79CD846D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" y="14"/>
                <a:ext cx="7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Im(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2305" name="Oval 9">
                <a:extLst>
                  <a:ext uri="{FF2B5EF4-FFF2-40B4-BE49-F238E27FC236}">
                    <a16:creationId xmlns:a16="http://schemas.microsoft.com/office/drawing/2014/main" id="{10FD51B5-3168-40F2-B6A9-FB2BB0251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380"/>
                <a:ext cx="1134" cy="11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2306" name="Oval 10">
                <a:extLst>
                  <a:ext uri="{FF2B5EF4-FFF2-40B4-BE49-F238E27FC236}">
                    <a16:creationId xmlns:a16="http://schemas.microsoft.com/office/drawing/2014/main" id="{B4946527-80E5-4B26-AED4-6949BC5136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17" y="51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2307" name="Oval 11">
                <a:extLst>
                  <a:ext uri="{FF2B5EF4-FFF2-40B4-BE49-F238E27FC236}">
                    <a16:creationId xmlns:a16="http://schemas.microsoft.com/office/drawing/2014/main" id="{52DF878D-7B58-4083-A0BD-BBFA1D9C52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5" y="131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2298" name="TextBox 20">
              <a:extLst>
                <a:ext uri="{FF2B5EF4-FFF2-40B4-BE49-F238E27FC236}">
                  <a16:creationId xmlns:a16="http://schemas.microsoft.com/office/drawing/2014/main" id="{AB07DA88-A052-4B71-B2D7-BF23926D9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ED9561A1-772B-4755-8A20-30B61BC951EA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533400"/>
            <a:ext cx="7308850" cy="682625"/>
            <a:chOff x="0" y="0"/>
            <a:chExt cx="4604" cy="430"/>
          </a:xfrm>
        </p:grpSpPr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732B11FF-0458-4982-8E06-A39F318DE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58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是不在单位圆上的实零点</a:t>
              </a:r>
            </a:p>
          </p:txBody>
        </p:sp>
        <p:graphicFrame>
          <p:nvGraphicFramePr>
            <p:cNvPr id="13316" name="Object 17">
              <a:extLst>
                <a:ext uri="{FF2B5EF4-FFF2-40B4-BE49-F238E27FC236}">
                  <a16:creationId xmlns:a16="http://schemas.microsoft.com/office/drawing/2014/main" id="{E28DC035-D8A9-4CDF-AA33-8898F1861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0"/>
            <a:ext cx="79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" name="Equation" r:id="rId3" imgW="419040" imgH="228600" progId="Equation.DSMT4">
                    <p:embed/>
                  </p:oleObj>
                </mc:Choice>
                <mc:Fallback>
                  <p:oleObj name="Equation" r:id="rId3" imgW="41904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0"/>
                          <a:ext cx="793" cy="4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BBCFC1D3-A6CE-44B4-946D-1803531D8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(3)</a:t>
              </a:r>
            </a:p>
          </p:txBody>
        </p:sp>
      </p:grpSp>
      <p:grpSp>
        <p:nvGrpSpPr>
          <p:cNvPr id="3" name="组合 23">
            <a:extLst>
              <a:ext uri="{FF2B5EF4-FFF2-40B4-BE49-F238E27FC236}">
                <a16:creationId xmlns:a16="http://schemas.microsoft.com/office/drawing/2014/main" id="{34FC2359-0823-4D5C-9689-27E370A2768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447800"/>
            <a:ext cx="7543800" cy="490538"/>
            <a:chOff x="1752674" y="1447852"/>
            <a:chExt cx="5791048" cy="490517"/>
          </a:xfrm>
        </p:grpSpPr>
        <p:sp>
          <p:nvSpPr>
            <p:cNvPr id="13330" name="TextBox 19">
              <a:extLst>
                <a:ext uri="{FF2B5EF4-FFF2-40B4-BE49-F238E27FC236}">
                  <a16:creationId xmlns:a16="http://schemas.microsoft.com/office/drawing/2014/main" id="{9DDAC25F-E7C6-4F2B-8F7D-9DE51736D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74" y="1447852"/>
              <a:ext cx="5791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系统零点中存在一对互为倒数的实数零点 </a:t>
              </a:r>
            </a:p>
          </p:txBody>
        </p:sp>
        <p:graphicFrame>
          <p:nvGraphicFramePr>
            <p:cNvPr id="232456" name="Object 8">
              <a:extLst>
                <a:ext uri="{FF2B5EF4-FFF2-40B4-BE49-F238E27FC236}">
                  <a16:creationId xmlns:a16="http://schemas.microsoft.com/office/drawing/2014/main" id="{4019D591-002B-416E-A07B-9FA4060AD8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1336" y="1475177"/>
            <a:ext cx="1052918" cy="463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5" name="公式" r:id="rId5" imgW="520560" imgH="228600" progId="Equation.3">
                    <p:embed/>
                  </p:oleObj>
                </mc:Choice>
                <mc:Fallback>
                  <p:oleObj name="公式" r:id="rId5" imgW="52056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1336" y="1475177"/>
                          <a:ext cx="1052918" cy="463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B8A0B86-2324-4708-ABC9-5DE4FFB8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578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这两个零点对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/>
              <a:t>贡献的因子是一个二阶偶对称多项式</a:t>
            </a:r>
          </a:p>
        </p:txBody>
      </p:sp>
      <p:graphicFrame>
        <p:nvGraphicFramePr>
          <p:cNvPr id="234508" name="Object 12">
            <a:extLst>
              <a:ext uri="{FF2B5EF4-FFF2-40B4-BE49-F238E27FC236}">
                <a16:creationId xmlns:a16="http://schemas.microsoft.com/office/drawing/2014/main" id="{F7ADDAD2-4222-4769-A1D3-5EB5ED49A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3838" y="5649913"/>
          <a:ext cx="32972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公式" r:id="rId7" imgW="1320480" imgH="241200" progId="Equation.3">
                  <p:embed/>
                </p:oleObj>
              </mc:Choice>
              <mc:Fallback>
                <p:oleObj name="公式" r:id="rId7" imgW="13204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649913"/>
                        <a:ext cx="3297237" cy="598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9">
            <a:extLst>
              <a:ext uri="{FF2B5EF4-FFF2-40B4-BE49-F238E27FC236}">
                <a16:creationId xmlns:a16="http://schemas.microsoft.com/office/drawing/2014/main" id="{AB073ABE-9583-4DDA-A2AD-4E481814390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981200"/>
            <a:ext cx="4056063" cy="3333750"/>
            <a:chOff x="2590800" y="1981200"/>
            <a:chExt cx="4056063" cy="3333750"/>
          </a:xfrm>
        </p:grpSpPr>
        <p:grpSp>
          <p:nvGrpSpPr>
            <p:cNvPr id="13321" name="Group 2">
              <a:extLst>
                <a:ext uri="{FF2B5EF4-FFF2-40B4-BE49-F238E27FC236}">
                  <a16:creationId xmlns:a16="http://schemas.microsoft.com/office/drawing/2014/main" id="{3BFF9290-FB6D-41D8-8A45-2E125A3B3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1981200"/>
              <a:ext cx="4056063" cy="3333750"/>
              <a:chOff x="0" y="0"/>
              <a:chExt cx="2555" cy="2100"/>
            </a:xfrm>
          </p:grpSpPr>
          <p:sp>
            <p:nvSpPr>
              <p:cNvPr id="13323" name="Line 3">
                <a:extLst>
                  <a:ext uri="{FF2B5EF4-FFF2-40B4-BE49-F238E27FC236}">
                    <a16:creationId xmlns:a16="http://schemas.microsoft.com/office/drawing/2014/main" id="{E4284B5C-6CF0-4E1F-8DD6-F7B6EE832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52"/>
                <a:ext cx="210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Line 4">
                <a:extLst>
                  <a:ext uri="{FF2B5EF4-FFF2-40B4-BE49-F238E27FC236}">
                    <a16:creationId xmlns:a16="http://schemas.microsoft.com/office/drawing/2014/main" id="{A14F4285-FB50-4030-9627-E93BF1308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4" y="0"/>
                <a:ext cx="1" cy="2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5" name="Rectangle 5">
                <a:extLst>
                  <a:ext uri="{FF2B5EF4-FFF2-40B4-BE49-F238E27FC236}">
                    <a16:creationId xmlns:a16="http://schemas.microsoft.com/office/drawing/2014/main" id="{DDF17927-AB32-46EC-B638-3CEA47616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830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Re(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3326" name="Text Box 6">
                <a:extLst>
                  <a:ext uri="{FF2B5EF4-FFF2-40B4-BE49-F238E27FC236}">
                    <a16:creationId xmlns:a16="http://schemas.microsoft.com/office/drawing/2014/main" id="{9A17F8C1-367D-4046-A318-F941CDE8C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" y="14"/>
                <a:ext cx="7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Im(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3327" name="Oval 7">
                <a:extLst>
                  <a:ext uri="{FF2B5EF4-FFF2-40B4-BE49-F238E27FC236}">
                    <a16:creationId xmlns:a16="http://schemas.microsoft.com/office/drawing/2014/main" id="{9C01CDBC-2B10-4E90-8004-0911ECA374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7" y="920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3328" name="Oval 8">
                <a:extLst>
                  <a:ext uri="{FF2B5EF4-FFF2-40B4-BE49-F238E27FC236}">
                    <a16:creationId xmlns:a16="http://schemas.microsoft.com/office/drawing/2014/main" id="{32829B21-89C4-4BF1-BCD8-954C479CE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380"/>
                <a:ext cx="1134" cy="11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3329" name="Oval 9">
                <a:extLst>
                  <a:ext uri="{FF2B5EF4-FFF2-40B4-BE49-F238E27FC236}">
                    <a16:creationId xmlns:a16="http://schemas.microsoft.com/office/drawing/2014/main" id="{FFB36818-3C73-4F0E-B150-4388AF0D8D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5" y="918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3322" name="TextBox 18">
              <a:extLst>
                <a:ext uri="{FF2B5EF4-FFF2-40B4-BE49-F238E27FC236}">
                  <a16:creationId xmlns:a16="http://schemas.microsoft.com/office/drawing/2014/main" id="{E9452010-0719-4E35-AE24-601258B05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6A8E7DEB-C6BD-4874-B0AA-1BB9C82F5899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533400"/>
            <a:ext cx="7308850" cy="682625"/>
            <a:chOff x="0" y="0"/>
            <a:chExt cx="4604" cy="430"/>
          </a:xfrm>
        </p:grpSpPr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5466F137-4B78-4905-8ECE-C93F0234F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58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是单位圆上的实零点</a:t>
              </a:r>
            </a:p>
          </p:txBody>
        </p:sp>
        <p:graphicFrame>
          <p:nvGraphicFramePr>
            <p:cNvPr id="14343" name="Object 17">
              <a:extLst>
                <a:ext uri="{FF2B5EF4-FFF2-40B4-BE49-F238E27FC236}">
                  <a16:creationId xmlns:a16="http://schemas.microsoft.com/office/drawing/2014/main" id="{AD02778E-2841-4505-B719-AE3ED3D43F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3" y="0"/>
            <a:ext cx="91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8" name="Equation" r:id="rId3" imgW="482400" imgH="228600" progId="Equation.DSMT4">
                    <p:embed/>
                  </p:oleObj>
                </mc:Choice>
                <mc:Fallback>
                  <p:oleObj name="Equation" r:id="rId3" imgW="4824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0"/>
                          <a:ext cx="913" cy="4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82F9942B-DBF2-4924-9D09-0FD2CE1A1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Arial" charset="0"/>
                </a:rPr>
                <a:t>(4)</a:t>
              </a:r>
            </a:p>
          </p:txBody>
        </p:sp>
      </p:grpSp>
      <p:grpSp>
        <p:nvGrpSpPr>
          <p:cNvPr id="3" name="组合 23">
            <a:extLst>
              <a:ext uri="{FF2B5EF4-FFF2-40B4-BE49-F238E27FC236}">
                <a16:creationId xmlns:a16="http://schemas.microsoft.com/office/drawing/2014/main" id="{2DD1DD2B-5735-402F-9C85-48F02EFD6D84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1295400"/>
            <a:ext cx="5162550" cy="539750"/>
            <a:chOff x="3347186" y="1371706"/>
            <a:chExt cx="3962554" cy="539696"/>
          </a:xfrm>
        </p:grpSpPr>
        <p:sp>
          <p:nvSpPr>
            <p:cNvPr id="14363" name="TextBox 19">
              <a:extLst>
                <a:ext uri="{FF2B5EF4-FFF2-40B4-BE49-F238E27FC236}">
                  <a16:creationId xmlns:a16="http://schemas.microsoft.com/office/drawing/2014/main" id="{BA05CB7F-26EC-466B-92CF-5884FF157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464" y="1447852"/>
              <a:ext cx="28662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处系统零点可以单独出现</a:t>
              </a: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27516D3C-ADB8-4F6A-8E66-C6BBAC685B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186" y="1371706"/>
            <a:ext cx="1136520" cy="5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9" name="公式" r:id="rId5" imgW="482400" imgH="228600" progId="Equation.3">
                    <p:embed/>
                  </p:oleObj>
                </mc:Choice>
                <mc:Fallback>
                  <p:oleObj name="公式" r:id="rId5" imgW="4824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186" y="1371706"/>
                          <a:ext cx="1136520" cy="5396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BBBF464-393E-4A7A-ADB7-7E97FE8C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482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/>
              <a:t>贡献的因子是一个一阶多项式</a:t>
            </a:r>
          </a:p>
        </p:txBody>
      </p:sp>
      <p:graphicFrame>
        <p:nvGraphicFramePr>
          <p:cNvPr id="236554" name="Object 10">
            <a:extLst>
              <a:ext uri="{FF2B5EF4-FFF2-40B4-BE49-F238E27FC236}">
                <a16:creationId xmlns:a16="http://schemas.microsoft.com/office/drawing/2014/main" id="{FADEF4C5-AC21-4E05-B072-32A2DEF25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05400"/>
          <a:ext cx="2317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公式" r:id="rId7" imgW="927000" imgH="228600" progId="Equation.3">
                  <p:embed/>
                </p:oleObj>
              </mc:Choice>
              <mc:Fallback>
                <p:oleObj name="公式" r:id="rId7" imgW="927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2317750" cy="568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>
            <a:extLst>
              <a:ext uri="{FF2B5EF4-FFF2-40B4-BE49-F238E27FC236}">
                <a16:creationId xmlns:a16="http://schemas.microsoft.com/office/drawing/2014/main" id="{D1EE5EE0-1FD1-414D-A57E-D54A4855A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5603875"/>
          <a:ext cx="2317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公式" r:id="rId9" imgW="927000" imgH="228600" progId="Equation.3">
                  <p:embed/>
                </p:oleObj>
              </mc:Choice>
              <mc:Fallback>
                <p:oleObj name="公式" r:id="rId9" imgW="927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603875"/>
                        <a:ext cx="2317750" cy="568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8CA4627-2B6D-473A-B274-11B241DF8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816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奇对称多项式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5B50A-BEE6-4249-8D74-1372CA24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6388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偶对称多项式</a:t>
            </a:r>
          </a:p>
        </p:txBody>
      </p:sp>
      <p:grpSp>
        <p:nvGrpSpPr>
          <p:cNvPr id="4" name="组合 23">
            <a:extLst>
              <a:ext uri="{FF2B5EF4-FFF2-40B4-BE49-F238E27FC236}">
                <a16:creationId xmlns:a16="http://schemas.microsoft.com/office/drawing/2014/main" id="{0E3A3361-82A0-453B-ACE9-8D13493D2B9E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5105400"/>
            <a:ext cx="1597025" cy="539750"/>
            <a:chOff x="3466602" y="1371731"/>
            <a:chExt cx="1225866" cy="539696"/>
          </a:xfrm>
        </p:grpSpPr>
        <p:sp>
          <p:nvSpPr>
            <p:cNvPr id="14362" name="TextBox 19">
              <a:extLst>
                <a:ext uri="{FF2B5EF4-FFF2-40B4-BE49-F238E27FC236}">
                  <a16:creationId xmlns:a16="http://schemas.microsoft.com/office/drawing/2014/main" id="{4D72673C-A5E6-4F75-B517-B7A7C567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008" y="1410747"/>
              <a:ext cx="4244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时</a:t>
              </a:r>
            </a:p>
          </p:txBody>
        </p:sp>
        <p:graphicFrame>
          <p:nvGraphicFramePr>
            <p:cNvPr id="10" name="Object 23">
              <a:extLst>
                <a:ext uri="{FF2B5EF4-FFF2-40B4-BE49-F238E27FC236}">
                  <a16:creationId xmlns:a16="http://schemas.microsoft.com/office/drawing/2014/main" id="{B4E0418A-C74F-4DE7-AB81-A823CBFA8A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6602" y="1371731"/>
            <a:ext cx="898034" cy="5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2" name="Equation" r:id="rId11" imgW="380880" imgH="228600" progId="Equation.DSMT4">
                    <p:embed/>
                  </p:oleObj>
                </mc:Choice>
                <mc:Fallback>
                  <p:oleObj name="Equation" r:id="rId11" imgW="38088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602" y="1371731"/>
                          <a:ext cx="898034" cy="5396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6">
            <a:extLst>
              <a:ext uri="{FF2B5EF4-FFF2-40B4-BE49-F238E27FC236}">
                <a16:creationId xmlns:a16="http://schemas.microsoft.com/office/drawing/2014/main" id="{AB554728-B3F7-4325-B816-5E68587F0F5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638800"/>
            <a:ext cx="1908175" cy="539750"/>
            <a:chOff x="3347106" y="1371793"/>
            <a:chExt cx="1464685" cy="539696"/>
          </a:xfrm>
        </p:grpSpPr>
        <p:sp>
          <p:nvSpPr>
            <p:cNvPr id="14361" name="TextBox 19">
              <a:extLst>
                <a:ext uri="{FF2B5EF4-FFF2-40B4-BE49-F238E27FC236}">
                  <a16:creationId xmlns:a16="http://schemas.microsoft.com/office/drawing/2014/main" id="{AF4C00A0-2F52-4E87-8D74-17C60FFA7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331" y="1410747"/>
              <a:ext cx="4244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时</a:t>
              </a:r>
            </a:p>
          </p:txBody>
        </p:sp>
        <p:graphicFrame>
          <p:nvGraphicFramePr>
            <p:cNvPr id="232456" name="Object 24">
              <a:extLst>
                <a:ext uri="{FF2B5EF4-FFF2-40B4-BE49-F238E27FC236}">
                  <a16:creationId xmlns:a16="http://schemas.microsoft.com/office/drawing/2014/main" id="{CAD2406D-97CB-4984-B195-18D804F0E1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106" y="1371793"/>
            <a:ext cx="1136860" cy="539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3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106" y="1371793"/>
                          <a:ext cx="1136860" cy="5396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28">
            <a:extLst>
              <a:ext uri="{FF2B5EF4-FFF2-40B4-BE49-F238E27FC236}">
                <a16:creationId xmlns:a16="http://schemas.microsoft.com/office/drawing/2014/main" id="{0C524FEB-E585-4238-AE5A-0FE8EAA4C4F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752600"/>
            <a:ext cx="3889375" cy="2895600"/>
            <a:chOff x="2590800" y="1752600"/>
            <a:chExt cx="3889375" cy="2895600"/>
          </a:xfrm>
        </p:grpSpPr>
        <p:grpSp>
          <p:nvGrpSpPr>
            <p:cNvPr id="14352" name="Group 2">
              <a:extLst>
                <a:ext uri="{FF2B5EF4-FFF2-40B4-BE49-F238E27FC236}">
                  <a16:creationId xmlns:a16="http://schemas.microsoft.com/office/drawing/2014/main" id="{C0341BF0-9AD3-49FF-8344-B30E3DBB8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1752600"/>
              <a:ext cx="3889375" cy="2895600"/>
              <a:chOff x="0" y="0"/>
              <a:chExt cx="2544" cy="1910"/>
            </a:xfrm>
          </p:grpSpPr>
          <p:sp>
            <p:nvSpPr>
              <p:cNvPr id="14354" name="Line 3">
                <a:extLst>
                  <a:ext uri="{FF2B5EF4-FFF2-40B4-BE49-F238E27FC236}">
                    <a16:creationId xmlns:a16="http://schemas.microsoft.com/office/drawing/2014/main" id="{1CC05128-E655-4AB2-B899-1D98E6BB3F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0" y="960"/>
                <a:ext cx="210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4">
                <a:extLst>
                  <a:ext uri="{FF2B5EF4-FFF2-40B4-BE49-F238E27FC236}">
                    <a16:creationId xmlns:a16="http://schemas.microsoft.com/office/drawing/2014/main" id="{E8AD8927-4E58-4259-AA00-7F38A35D5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5" y="8"/>
                <a:ext cx="9" cy="190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Rectangle 5">
                <a:extLst>
                  <a:ext uri="{FF2B5EF4-FFF2-40B4-BE49-F238E27FC236}">
                    <a16:creationId xmlns:a16="http://schemas.microsoft.com/office/drawing/2014/main" id="{21F08154-8E12-494E-A7BE-A74E85E4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816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Re(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4357" name="Text Box 6">
                <a:extLst>
                  <a:ext uri="{FF2B5EF4-FFF2-40B4-BE49-F238E27FC236}">
                    <a16:creationId xmlns:a16="http://schemas.microsoft.com/office/drawing/2014/main" id="{53652FB8-6D70-47D5-988A-1F9474AA2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0"/>
                <a:ext cx="7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Im(</a:t>
                </a:r>
                <a:r>
                  <a:rPr lang="en-US" altLang="zh-CN" b="1" i="1"/>
                  <a:t>z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14358" name="Oval 7">
                <a:extLst>
                  <a:ext uri="{FF2B5EF4-FFF2-40B4-BE49-F238E27FC236}">
                    <a16:creationId xmlns:a16="http://schemas.microsoft.com/office/drawing/2014/main" id="{03C64365-7BC0-4378-8B04-BDBF97602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366"/>
                <a:ext cx="1134" cy="11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4359" name="Oval 8">
                <a:extLst>
                  <a:ext uri="{FF2B5EF4-FFF2-40B4-BE49-F238E27FC236}">
                    <a16:creationId xmlns:a16="http://schemas.microsoft.com/office/drawing/2014/main" id="{8182688E-47F8-460E-9BFF-56D5130730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919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4360" name="Oval 9">
                <a:extLst>
                  <a:ext uri="{FF2B5EF4-FFF2-40B4-BE49-F238E27FC236}">
                    <a16:creationId xmlns:a16="http://schemas.microsoft.com/office/drawing/2014/main" id="{4426937D-962C-4DA9-980A-3C2E4023A0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5" y="924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4353" name="TextBox 27">
              <a:extLst>
                <a:ext uri="{FF2B5EF4-FFF2-40B4-BE49-F238E27FC236}">
                  <a16:creationId xmlns:a16="http://schemas.microsoft.com/office/drawing/2014/main" id="{678C2164-2CF3-4064-B647-6F1100986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B708EEC-EE96-4F77-A86B-23853E09A36E}"/>
              </a:ext>
            </a:extLst>
          </p:cNvPr>
          <p:cNvCxnSpPr>
            <a:cxnSpLocks/>
          </p:cNvCxnSpPr>
          <p:nvPr/>
        </p:nvCxnSpPr>
        <p:spPr>
          <a:xfrm>
            <a:off x="5819715" y="5603875"/>
            <a:ext cx="16763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365C4680-66FD-405A-BF6B-1368C2673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4"/>
              </a:buBlip>
            </a:pPr>
            <a:r>
              <a:rPr lang="en-US" altLang="zh-CN" sz="3600"/>
              <a:t> FIR</a:t>
            </a:r>
            <a:r>
              <a:rPr lang="zh-CN" altLang="en-US" sz="3600"/>
              <a:t>数字滤波器的特点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BACAD46-0AA5-4AE1-A3A9-8598BB282C5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55763"/>
            <a:ext cx="5618163" cy="2036762"/>
            <a:chOff x="-497" y="0"/>
            <a:chExt cx="3539" cy="1356"/>
          </a:xfrm>
        </p:grpSpPr>
        <p:sp>
          <p:nvSpPr>
            <p:cNvPr id="1030" name="Text Box 5">
              <a:extLst>
                <a:ext uri="{FF2B5EF4-FFF2-40B4-BE49-F238E27FC236}">
                  <a16:creationId xmlns:a16="http://schemas.microsoft.com/office/drawing/2014/main" id="{068B777C-5C19-49C7-99F4-316DC896E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7" y="521"/>
              <a:ext cx="153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系统函数</a:t>
              </a:r>
            </a:p>
          </p:txBody>
        </p:sp>
        <p:graphicFrame>
          <p:nvGraphicFramePr>
            <p:cNvPr id="1026" name="Object 6">
              <a:extLst>
                <a:ext uri="{FF2B5EF4-FFF2-40B4-BE49-F238E27FC236}">
                  <a16:creationId xmlns:a16="http://schemas.microsoft.com/office/drawing/2014/main" id="{04B8867E-5DD0-4510-9265-4F535B5251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4" y="0"/>
            <a:ext cx="2058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r:id="rId5" imgW="1308985" imgH="864292" progId="Equation.3">
                    <p:embed/>
                  </p:oleObj>
                </mc:Choice>
                <mc:Fallback>
                  <p:oleObj r:id="rId5" imgW="1308985" imgH="86429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0"/>
                          <a:ext cx="2058" cy="13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>
                                  <a:alpha val="30000"/>
                                </a:srgbClr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023" name="Text Box 7">
            <a:extLst>
              <a:ext uri="{FF2B5EF4-FFF2-40B4-BE49-F238E27FC236}">
                <a16:creationId xmlns:a16="http://schemas.microsoft.com/office/drawing/2014/main" id="{670E4DDD-AD22-42C4-9605-2785F3CC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3778250"/>
            <a:ext cx="7967662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</a:rPr>
              <a:t> 全部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=0</a:t>
            </a:r>
            <a:r>
              <a:rPr lang="zh-CN" altLang="en-US" sz="2400" b="1">
                <a:latin typeface="Times New Roman" panose="02020603050405020304" pitchFamily="18" charset="0"/>
              </a:rPr>
              <a:t>，则单位脉冲响应是有限长的。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</a:rPr>
              <a:t> 系统的全部极点都在</a:t>
            </a:r>
            <a:r>
              <a:rPr lang="en-US" altLang="zh-CN" sz="2400" b="1">
                <a:latin typeface="Times New Roman" panose="02020603050405020304" pitchFamily="18" charset="0"/>
              </a:rPr>
              <a:t>z=0</a:t>
            </a:r>
            <a:r>
              <a:rPr lang="zh-CN" altLang="en-US" sz="2400" b="1">
                <a:latin typeface="Times New Roman" panose="02020603050405020304" pitchFamily="18" charset="0"/>
              </a:rPr>
              <a:t>处。在</a:t>
            </a:r>
            <a:r>
              <a:rPr lang="en-US" altLang="zh-CN" sz="2400" b="1">
                <a:latin typeface="Times New Roman" panose="02020603050405020304" pitchFamily="18" charset="0"/>
              </a:rPr>
              <a:t>0&lt;|z|&lt;</a:t>
            </a:r>
            <a:r>
              <a:rPr lang="zh-CN" altLang="en-US" sz="2400" b="1">
                <a:latin typeface="Times New Roman" panose="02020603050405020304" pitchFamily="18" charset="0"/>
              </a:rPr>
              <a:t>∞的有限</a:t>
            </a:r>
            <a:r>
              <a:rPr lang="en-US" altLang="zh-CN" sz="2400" b="1"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</a:rPr>
              <a:t>平面上只有零点，故又称为全零点系统。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</a:rPr>
              <a:t>系统的结构上没有输出到输入的反馈。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>
            <a:extLst>
              <a:ext uri="{FF2B5EF4-FFF2-40B4-BE49-F238E27FC236}">
                <a16:creationId xmlns:a16="http://schemas.microsoft.com/office/drawing/2014/main" id="{A4C631BF-8EC9-48AF-9E5B-F1D37A18C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49463"/>
            <a:ext cx="8169275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sz="2800" b="1" i="1"/>
              <a:t> </a:t>
            </a:r>
            <a:r>
              <a:rPr lang="en-US" altLang="zh-CN" sz="2800" b="1" i="1"/>
              <a:t>h</a:t>
            </a:r>
            <a:r>
              <a:rPr lang="en-US" altLang="zh-CN" sz="2800" b="1"/>
              <a:t>[</a:t>
            </a:r>
            <a:r>
              <a:rPr lang="en-US" altLang="zh-CN" sz="2800" b="1" i="1"/>
              <a:t>k</a:t>
            </a:r>
            <a:r>
              <a:rPr lang="en-US" altLang="zh-CN" sz="2800" b="1"/>
              <a:t>]</a:t>
            </a:r>
            <a:r>
              <a:rPr lang="zh-CN" altLang="en-US" sz="2800" b="1"/>
              <a:t>奇对称时，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/>
              <a:t>z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>
                <a:solidFill>
                  <a:srgbClr val="FF0000"/>
                </a:solidFill>
              </a:rPr>
              <a:t>z </a:t>
            </a:r>
            <a:r>
              <a:rPr lang="en-US" altLang="zh-CN" sz="2800" b="1">
                <a:solidFill>
                  <a:srgbClr val="FF0000"/>
                </a:solidFill>
              </a:rPr>
              <a:t>=1</a:t>
            </a:r>
            <a:r>
              <a:rPr lang="zh-CN" altLang="en-US" sz="2800" b="1"/>
              <a:t>处一定有零点。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n-US" altLang="zh-CN" sz="2800" b="1" i="1"/>
              <a:t> h</a:t>
            </a:r>
            <a:r>
              <a:rPr lang="en-US" altLang="zh-CN" sz="2800" b="1"/>
              <a:t>[</a:t>
            </a:r>
            <a:r>
              <a:rPr lang="en-US" altLang="zh-CN" sz="2800" b="1" i="1"/>
              <a:t>k</a:t>
            </a:r>
            <a:r>
              <a:rPr lang="en-US" altLang="zh-CN" sz="2800" b="1"/>
              <a:t>]</a:t>
            </a:r>
            <a:r>
              <a:rPr lang="zh-CN" altLang="en-US" sz="2800" b="1"/>
              <a:t>奇对称，且阶数</a:t>
            </a:r>
            <a:r>
              <a:rPr lang="en-US" altLang="zh-CN" sz="2800" b="1"/>
              <a:t>M</a:t>
            </a:r>
            <a:r>
              <a:rPr lang="zh-CN" altLang="en-US" sz="2800" b="1"/>
              <a:t>是偶数时，</a:t>
            </a:r>
            <a:r>
              <a:rPr lang="en-US" altLang="zh-CN" sz="2800" b="1" i="1"/>
              <a:t> H</a:t>
            </a:r>
            <a:r>
              <a:rPr lang="en-US" altLang="zh-CN" sz="2800" b="1"/>
              <a:t>(</a:t>
            </a:r>
            <a:r>
              <a:rPr lang="en-US" altLang="zh-CN" sz="2800" b="1" i="1"/>
              <a:t>z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zh-CN" altLang="en-US" sz="2800" b="1">
                <a:solidFill>
                  <a:srgbClr val="FF0000"/>
                </a:solidFill>
              </a:rPr>
              <a:t>－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/>
              <a:t>处一定有零点。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sz="2800" b="1" i="1"/>
              <a:t> </a:t>
            </a:r>
            <a:r>
              <a:rPr lang="en-US" altLang="zh-CN" sz="2800" b="1" i="1"/>
              <a:t>h</a:t>
            </a:r>
            <a:r>
              <a:rPr lang="en-US" altLang="zh-CN" sz="2800" b="1"/>
              <a:t>[</a:t>
            </a:r>
            <a:r>
              <a:rPr lang="en-US" altLang="zh-CN" sz="2800" b="1" i="1"/>
              <a:t>k</a:t>
            </a:r>
            <a:r>
              <a:rPr lang="en-US" altLang="zh-CN" sz="2800" b="1"/>
              <a:t>]</a:t>
            </a:r>
            <a:r>
              <a:rPr lang="zh-CN" altLang="en-US" sz="2800" b="1"/>
              <a:t>偶对称，且阶数</a:t>
            </a:r>
            <a:r>
              <a:rPr lang="en-US" altLang="zh-CN" sz="2800" b="1"/>
              <a:t>M</a:t>
            </a:r>
            <a:r>
              <a:rPr lang="zh-CN" altLang="en-US" sz="2800" b="1"/>
              <a:t>是奇数时，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/>
              <a:t>z</a:t>
            </a:r>
            <a:r>
              <a:rPr lang="en-US" altLang="zh-CN" sz="2800" b="1"/>
              <a:t>)</a:t>
            </a:r>
            <a:r>
              <a:rPr lang="zh-CN" altLang="en-US" sz="2800" b="1"/>
              <a:t>在</a:t>
            </a:r>
            <a:r>
              <a:rPr lang="en-US" altLang="zh-CN" sz="2800" b="1" i="1">
                <a:solidFill>
                  <a:srgbClr val="FF0000"/>
                </a:solidFill>
              </a:rPr>
              <a:t>z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zh-CN" altLang="en-US" sz="2800" b="1">
                <a:solidFill>
                  <a:srgbClr val="FF0000"/>
                </a:solidFill>
              </a:rPr>
              <a:t>－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/>
              <a:t>处一定有零点。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F5AEE04-36EB-453D-884A-27101744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863600"/>
            <a:ext cx="82613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任意线性相位系统都可由上述五种因子和一个常数因子的积构成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>
            <a:extLst>
              <a:ext uri="{FF2B5EF4-FFF2-40B4-BE49-F238E27FC236}">
                <a16:creationId xmlns:a16="http://schemas.microsoft.com/office/drawing/2014/main" id="{D222B36F-6AFF-497B-B058-3C420006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789988" cy="577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buFontTx/>
              <a:buBlip>
                <a:blip r:embed="rId2"/>
              </a:buBlip>
              <a:defRPr/>
            </a:pPr>
            <a:r>
              <a:rPr lang="zh-CN" altLang="en-US" sz="28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四种不同类型的线性相位系统在</a:t>
            </a:r>
            <a:r>
              <a:rPr lang="zh-CN" altLang="en-US" sz="32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z</a:t>
            </a:r>
            <a:r>
              <a:rPr lang="zh-CN" altLang="en-US" sz="32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k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=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Symbol" pitchFamily="18" charset="2"/>
              </a:rPr>
              <a:t>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1的零点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(1)  I 型FIR滤波器(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</a:rPr>
              <a:t>]</a:t>
            </a:r>
            <a:r>
              <a:rPr lang="zh-CN" altLang="en-US" sz="2800" b="1" dirty="0">
                <a:latin typeface="Times New Roman" pitchFamily="18" charset="0"/>
              </a:rPr>
              <a:t>偶对称，</a:t>
            </a:r>
            <a:r>
              <a:rPr lang="zh-CN" altLang="en-US" sz="2800" b="1" i="1" dirty="0">
                <a:latin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</a:rPr>
              <a:t>为偶)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</a:t>
            </a:r>
            <a:r>
              <a:rPr lang="zh-CN" altLang="en-US" sz="2400" b="1" i="1" dirty="0">
                <a:latin typeface="Times New Roman" pitchFamily="18" charset="0"/>
              </a:rPr>
              <a:t>z</a:t>
            </a:r>
            <a:r>
              <a:rPr lang="zh-CN" altLang="en-US" sz="2400" b="1" i="1" baseline="-25000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=1和</a:t>
            </a:r>
            <a:r>
              <a:rPr lang="zh-CN" altLang="en-US" sz="2400" b="1" i="1" dirty="0">
                <a:latin typeface="Times New Roman" pitchFamily="18" charset="0"/>
              </a:rPr>
              <a:t>z</a:t>
            </a:r>
            <a:r>
              <a:rPr lang="zh-CN" altLang="en-US" sz="2400" b="1" i="1" baseline="-25000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= -1无零点或者有偶数个零点。</a:t>
            </a:r>
            <a:endParaRPr lang="zh-CN" altLang="en-US" sz="2800" b="1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(2)  II 型FIR滤波器(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</a:rPr>
              <a:t>]</a:t>
            </a:r>
            <a:r>
              <a:rPr lang="zh-CN" altLang="en-US" sz="2800" b="1" dirty="0">
                <a:latin typeface="Times New Roman" pitchFamily="18" charset="0"/>
              </a:rPr>
              <a:t>偶对称，</a:t>
            </a:r>
            <a:r>
              <a:rPr lang="zh-CN" altLang="en-US" sz="2800" b="1" i="1" dirty="0">
                <a:latin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</a:rPr>
              <a:t>为奇)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zh-CN" altLang="en-US" sz="2400" b="1" i="1" baseline="-25000" dirty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= -1有奇数个零点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en-US" sz="2400" b="1" i="1" dirty="0">
                <a:latin typeface="Times New Roman" pitchFamily="18" charset="0"/>
              </a:rPr>
              <a:t> z</a:t>
            </a:r>
            <a:r>
              <a:rPr lang="zh-CN" altLang="en-US" sz="2400" b="1" i="1" baseline="-25000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= 1无零点或者有偶数个零点。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(3)  III 型FIR滤波器(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</a:rPr>
              <a:t>]</a:t>
            </a:r>
            <a:r>
              <a:rPr lang="zh-CN" altLang="en-US" sz="2800" b="1" dirty="0">
                <a:latin typeface="Times New Roman" pitchFamily="18" charset="0"/>
              </a:rPr>
              <a:t>奇对称，</a:t>
            </a:r>
            <a:r>
              <a:rPr lang="zh-CN" altLang="en-US" sz="2800" b="1" i="1" dirty="0">
                <a:latin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</a:rPr>
              <a:t>为偶)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zh-CN" altLang="en-US" sz="2400" b="1" i="1" baseline="-25000" dirty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=1和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zh-CN" altLang="en-US" sz="2400" b="1" i="1" baseline="-25000" dirty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= -1有奇数个零点。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(4)  IV 型FIR滤波器(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</a:rPr>
              <a:t>]</a:t>
            </a:r>
            <a:r>
              <a:rPr lang="zh-CN" altLang="en-US" sz="2800" b="1" dirty="0">
                <a:latin typeface="Times New Roman" pitchFamily="18" charset="0"/>
              </a:rPr>
              <a:t>奇对称，</a:t>
            </a:r>
            <a:r>
              <a:rPr lang="zh-CN" altLang="en-US" sz="2800" b="1" i="1" dirty="0">
                <a:latin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</a:rPr>
              <a:t>为奇)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     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zh-CN" altLang="en-US" sz="2400" b="1" i="1" baseline="-25000" dirty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=1有奇数个零点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en-US" sz="2400" b="1" i="1" dirty="0">
                <a:latin typeface="Times New Roman" pitchFamily="18" charset="0"/>
              </a:rPr>
              <a:t>z</a:t>
            </a:r>
            <a:r>
              <a:rPr lang="zh-CN" altLang="en-US" sz="2400" b="1" i="1" baseline="-25000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= -1无零点或者有偶数个零点。</a:t>
            </a:r>
            <a:endParaRPr lang="zh-CN" altLang="en-US" sz="2800" b="1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7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7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7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>
            <a:extLst>
              <a:ext uri="{FF2B5EF4-FFF2-40B4-BE49-F238E27FC236}">
                <a16:creationId xmlns:a16="http://schemas.microsoft.com/office/drawing/2014/main" id="{9DC97768-C07B-468C-852D-4B99FEB66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621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latin typeface="Times New Roman" panose="02020603050405020304" pitchFamily="18" charset="0"/>
              </a:rPr>
              <a:t>解：</a:t>
            </a:r>
            <a:endParaRPr lang="zh-CN" altLang="en-US" sz="2800" b="1" i="1">
              <a:latin typeface="Times New Roman" panose="02020603050405020304" pitchFamily="18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195F8AD-D0D5-4573-A6AB-EBE3A8F5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14325"/>
            <a:ext cx="81565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98738" indent="-2598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例：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阶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III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型线性相位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FIR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滤波器的部分零点为：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 -0.2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=j0.8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(1)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试确定该滤波器的其他零点。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[0]=1,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求出该滤波器的系统函数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38597" name="Rectangle 5">
            <a:extLst>
              <a:ext uri="{FF2B5EF4-FFF2-40B4-BE49-F238E27FC236}">
                <a16:creationId xmlns:a16="http://schemas.microsoft.com/office/drawing/2014/main" id="{1AB07F0B-2BBC-411F-B13B-4812E9CE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80772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(1)   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</a:rPr>
              <a:t>=1/</a:t>
            </a:r>
            <a:r>
              <a:rPr lang="en-US" altLang="zh-CN" sz="2800" b="1" i="1">
                <a:latin typeface="Times New Roman" panose="02020603050405020304" pitchFamily="18" charset="0"/>
              </a:rPr>
              <a:t> 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=-5; 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</a:rPr>
              <a:t>=1/</a:t>
            </a:r>
            <a:r>
              <a:rPr lang="en-US" altLang="zh-CN" sz="2800" b="1" i="1">
                <a:latin typeface="Times New Roman" panose="02020603050405020304" pitchFamily="18" charset="0"/>
              </a:rPr>
              <a:t> 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= -j1.25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*= -j0.8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</a:rPr>
              <a:t>*= j1.25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i="1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800" b="1">
                <a:latin typeface="Times New Roman" panose="02020603050405020304" pitchFamily="18" charset="0"/>
              </a:rPr>
              <a:t>= -1;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        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800" b="1">
                <a:latin typeface="Times New Roman" panose="02020603050405020304" pitchFamily="18" charset="0"/>
              </a:rPr>
              <a:t>= 1;</a:t>
            </a:r>
          </a:p>
        </p:txBody>
      </p:sp>
      <p:sp>
        <p:nvSpPr>
          <p:cNvPr id="238598" name="Rectangle 6">
            <a:extLst>
              <a:ext uri="{FF2B5EF4-FFF2-40B4-BE49-F238E27FC236}">
                <a16:creationId xmlns:a16="http://schemas.microsoft.com/office/drawing/2014/main" id="{FDFECA73-950F-4561-BB37-9E46AC39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48213"/>
            <a:ext cx="963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(2)    </a:t>
            </a:r>
          </a:p>
        </p:txBody>
      </p:sp>
      <p:graphicFrame>
        <p:nvGraphicFramePr>
          <p:cNvPr id="238599" name="Object 7">
            <a:extLst>
              <a:ext uri="{FF2B5EF4-FFF2-40B4-BE49-F238E27FC236}">
                <a16:creationId xmlns:a16="http://schemas.microsoft.com/office/drawing/2014/main" id="{F9C81EE0-CF32-4BD9-B707-B10EF44F4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641850"/>
          <a:ext cx="32083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r:id="rId3" imgW="1296842" imgH="368937" progId="Equation.3">
                  <p:embed/>
                </p:oleObj>
              </mc:Choice>
              <mc:Fallback>
                <p:oleObj r:id="rId3" imgW="1296842" imgH="36893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41850"/>
                        <a:ext cx="32083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0" name="Rectangle 8">
            <a:extLst>
              <a:ext uri="{FF2B5EF4-FFF2-40B4-BE49-F238E27FC236}">
                <a16:creationId xmlns:a16="http://schemas.microsoft.com/office/drawing/2014/main" id="{AFA91B43-F130-473E-8B7F-B64EA6F8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5565775"/>
            <a:ext cx="764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=1-</a:t>
            </a:r>
            <a:r>
              <a:rPr lang="en-US" altLang="zh-CN" sz="2800" b="1" i="1">
                <a:latin typeface="Times New Roman" panose="02020603050405020304" pitchFamily="18" charset="0"/>
              </a:rPr>
              <a:t> z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-8</a:t>
            </a:r>
            <a:r>
              <a:rPr lang="en-US" altLang="zh-CN" sz="2800" b="1">
                <a:latin typeface="Times New Roman" panose="02020603050405020304" pitchFamily="18" charset="0"/>
              </a:rPr>
              <a:t>+5.2(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</a:rPr>
              <a:t>-</a:t>
            </a:r>
            <a:r>
              <a:rPr lang="en-US" altLang="zh-CN" sz="2800" b="1" i="1">
                <a:latin typeface="Times New Roman" panose="02020603050405020304" pitchFamily="18" charset="0"/>
              </a:rPr>
              <a:t> z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-7</a:t>
            </a:r>
            <a:r>
              <a:rPr lang="en-US" altLang="zh-CN" sz="2800" b="1">
                <a:latin typeface="Times New Roman" panose="02020603050405020304" pitchFamily="18" charset="0"/>
              </a:rPr>
              <a:t>)+ 2.2025 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-2</a:t>
            </a:r>
            <a:r>
              <a:rPr lang="en-US" altLang="zh-CN" sz="2800" b="1">
                <a:latin typeface="Times New Roman" panose="02020603050405020304" pitchFamily="18" charset="0"/>
              </a:rPr>
              <a:t>-</a:t>
            </a:r>
            <a:r>
              <a:rPr lang="en-US" altLang="zh-CN" sz="2800" b="1" i="1">
                <a:latin typeface="Times New Roman" panose="02020603050405020304" pitchFamily="18" charset="0"/>
              </a:rPr>
              <a:t> z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-6</a:t>
            </a:r>
            <a:r>
              <a:rPr lang="en-US" altLang="zh-CN" sz="2800" b="1">
                <a:latin typeface="Times New Roman" panose="02020603050405020304" pitchFamily="18" charset="0"/>
              </a:rPr>
              <a:t>)- 6.253 (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-3</a:t>
            </a:r>
            <a:r>
              <a:rPr lang="en-US" altLang="zh-CN" sz="2800" b="1">
                <a:latin typeface="Times New Roman" panose="02020603050405020304" pitchFamily="18" charset="0"/>
              </a:rPr>
              <a:t>-</a:t>
            </a:r>
            <a:r>
              <a:rPr lang="en-US" altLang="zh-CN" sz="2800" b="1" i="1">
                <a:latin typeface="Times New Roman" panose="02020603050405020304" pitchFamily="18" charset="0"/>
              </a:rPr>
              <a:t> z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-5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15368" name="Group 4">
            <a:extLst>
              <a:ext uri="{FF2B5EF4-FFF2-40B4-BE49-F238E27FC236}">
                <a16:creationId xmlns:a16="http://schemas.microsoft.com/office/drawing/2014/main" id="{6648CC4F-7934-4664-95C7-2AE4A659A6E5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2235200"/>
            <a:ext cx="8826500" cy="127000"/>
            <a:chOff x="0" y="0"/>
            <a:chExt cx="5560" cy="80"/>
          </a:xfrm>
        </p:grpSpPr>
        <p:pic>
          <p:nvPicPr>
            <p:cNvPr id="15369" name="Rectangle 7">
              <a:extLst>
                <a:ext uri="{FF2B5EF4-FFF2-40B4-BE49-F238E27FC236}">
                  <a16:creationId xmlns:a16="http://schemas.microsoft.com/office/drawing/2014/main" id="{9120EB50-F205-4674-BFFC-D9951B8809C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0" name="Text Box 6">
              <a:extLst>
                <a:ext uri="{FF2B5EF4-FFF2-40B4-BE49-F238E27FC236}">
                  <a16:creationId xmlns:a16="http://schemas.microsoft.com/office/drawing/2014/main" id="{8E16ADF2-90F7-402B-A9A2-9D7B4A82A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7" grpId="0" build="p" autoUpdateAnimBg="0"/>
      <p:bldP spid="238598" grpId="0" autoUpdateAnimBg="0"/>
      <p:bldP spid="2386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>
            <a:extLst>
              <a:ext uri="{FF2B5EF4-FFF2-40B4-BE49-F238E27FC236}">
                <a16:creationId xmlns:a16="http://schemas.microsoft.com/office/drawing/2014/main" id="{9AE1F400-A2C5-400C-931C-EFEFA54C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49155" name="内容占位符 3">
            <a:extLst>
              <a:ext uri="{FF2B5EF4-FFF2-40B4-BE49-F238E27FC236}">
                <a16:creationId xmlns:a16="http://schemas.microsoft.com/office/drawing/2014/main" id="{61464C27-FB5E-4B38-92DB-522CA8BC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5-1</a:t>
            </a:r>
          </a:p>
          <a:p>
            <a:r>
              <a:rPr lang="en-US" altLang="zh-CN"/>
              <a:t>5-3</a:t>
            </a:r>
            <a:r>
              <a:rPr lang="zh-CN" altLang="en-US"/>
              <a:t>，</a:t>
            </a:r>
            <a:r>
              <a:rPr lang="en-US" altLang="zh-CN"/>
              <a:t>5-4</a:t>
            </a:r>
            <a:r>
              <a:rPr lang="zh-CN" altLang="en-US"/>
              <a:t>，</a:t>
            </a:r>
            <a:r>
              <a:rPr lang="en-US" altLang="zh-CN"/>
              <a:t>5-6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4">
            <a:extLst>
              <a:ext uri="{FF2B5EF4-FFF2-40B4-BE49-F238E27FC236}">
                <a16:creationId xmlns:a16="http://schemas.microsoft.com/office/drawing/2014/main" id="{1858E2F1-9750-4443-A372-F17CF1F7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窗函数法设计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线性相位</a:t>
            </a:r>
            <a:r>
              <a:rPr lang="en-US" altLang="zh-CN"/>
              <a:t>FIR</a:t>
            </a:r>
            <a:r>
              <a:rPr lang="zh-CN" altLang="en-US"/>
              <a:t>数字滤波器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F4663718-3D3C-4EDE-B365-D31726CDB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3888" indent="-623888" eaLnBrk="1" hangingPunct="1">
              <a:lnSpc>
                <a:spcPct val="130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5.2.1 </a:t>
            </a:r>
            <a:r>
              <a:rPr lang="zh-CN" altLang="en-US" dirty="0"/>
              <a:t>基本思想</a:t>
            </a:r>
            <a:endParaRPr lang="en-US" altLang="zh-CN" dirty="0"/>
          </a:p>
          <a:p>
            <a:pPr marL="623888" indent="-623888" eaLnBrk="1" hangingPunct="1">
              <a:lnSpc>
                <a:spcPct val="130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5.2.2 Gibbs</a:t>
            </a:r>
            <a:r>
              <a:rPr lang="zh-CN" altLang="en-US" dirty="0"/>
              <a:t>（吉伯斯）现象</a:t>
            </a:r>
          </a:p>
          <a:p>
            <a:pPr marL="623888" indent="-623888" eaLnBrk="1" hangingPunct="1">
              <a:lnSpc>
                <a:spcPct val="130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5.2.3 </a:t>
            </a:r>
            <a:r>
              <a:rPr lang="zh-CN" altLang="en-US" dirty="0"/>
              <a:t>常用窗函数</a:t>
            </a:r>
          </a:p>
        </p:txBody>
      </p:sp>
    </p:spTree>
  </p:cSld>
  <p:clrMapOvr>
    <a:masterClrMapping/>
  </p:clrMapOvr>
  <p:transition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>
            <a:extLst>
              <a:ext uri="{FF2B5EF4-FFF2-40B4-BE49-F238E27FC236}">
                <a16:creationId xmlns:a16="http://schemas.microsoft.com/office/drawing/2014/main" id="{7C2F917E-F179-426A-9860-4359837A0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90700"/>
            <a:ext cx="8375650" cy="121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-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j-lt"/>
              </a:rPr>
              <a:t>基本思想：设计一物理可实现的滤波器，使其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时域</a:t>
            </a:r>
            <a:r>
              <a:rPr lang="zh-CN" altLang="en-US" sz="2800" b="1" dirty="0">
                <a:latin typeface="+mj-lt"/>
              </a:rPr>
              <a:t>单位脉冲响应</a:t>
            </a:r>
            <a:r>
              <a:rPr lang="en-US" altLang="zh-CN" sz="2800" b="1" i="1" dirty="0">
                <a:latin typeface="+mj-lt"/>
              </a:rPr>
              <a:t>h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逼近</a:t>
            </a:r>
            <a:r>
              <a:rPr lang="zh-CN" altLang="en-US" sz="2800" b="1" dirty="0">
                <a:latin typeface="+mj-lt"/>
              </a:rPr>
              <a:t>理想滤波器的单位脉冲响应</a:t>
            </a:r>
            <a:r>
              <a:rPr lang="en-US" altLang="zh-CN" sz="2800" b="1" i="1" dirty="0" err="1">
                <a:latin typeface="+mj-lt"/>
              </a:rPr>
              <a:t>h</a:t>
            </a:r>
            <a:r>
              <a:rPr lang="en-US" altLang="zh-CN" sz="2800" b="1" baseline="-25000" dirty="0" err="1">
                <a:latin typeface="+mj-lt"/>
              </a:rPr>
              <a:t>d</a:t>
            </a:r>
            <a:r>
              <a:rPr lang="en-US" altLang="zh-CN" sz="2800" b="1" dirty="0">
                <a:latin typeface="+mj-lt"/>
              </a:rPr>
              <a:t>[k]</a:t>
            </a:r>
            <a:r>
              <a:rPr lang="zh-CN" altLang="en-US" sz="2800" b="1" dirty="0">
                <a:latin typeface="+mj-lt"/>
              </a:rPr>
              <a:t>。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0FC2E1A-1AF8-4D13-AE52-691C60A3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1711325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+mj-lt"/>
              </a:rPr>
              <a:t> </a:t>
            </a:r>
          </a:p>
        </p:txBody>
      </p:sp>
      <p:graphicFrame>
        <p:nvGraphicFramePr>
          <p:cNvPr id="242693" name="Object 5">
            <a:extLst>
              <a:ext uri="{FF2B5EF4-FFF2-40B4-BE49-F238E27FC236}">
                <a16:creationId xmlns:a16="http://schemas.microsoft.com/office/drawing/2014/main" id="{3F71E09D-802F-4B92-BE9D-6E9F24881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3165475"/>
          <a:ext cx="4635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4" imgW="1854000" imgH="393480" progId="Equation.3">
                  <p:embed/>
                </p:oleObj>
              </mc:Choice>
              <mc:Fallback>
                <p:oleObj name="公式" r:id="rId4" imgW="1854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3165475"/>
                        <a:ext cx="4635500" cy="98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>
            <a:extLst>
              <a:ext uri="{FF2B5EF4-FFF2-40B4-BE49-F238E27FC236}">
                <a16:creationId xmlns:a16="http://schemas.microsoft.com/office/drawing/2014/main" id="{6C4BF2F4-8496-475C-A420-B747307EF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322763"/>
            <a:ext cx="7215187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j-lt"/>
              </a:rPr>
              <a:t>理想滤波器的</a:t>
            </a:r>
            <a:r>
              <a:rPr lang="en-US" altLang="zh-CN" sz="2800" b="1" i="1" dirty="0" err="1">
                <a:latin typeface="+mj-lt"/>
              </a:rPr>
              <a:t>h</a:t>
            </a:r>
            <a:r>
              <a:rPr lang="en-US" altLang="zh-CN" sz="2800" b="1" baseline="-25000" dirty="0" err="1">
                <a:latin typeface="+mj-lt"/>
              </a:rPr>
              <a:t>d</a:t>
            </a:r>
            <a:r>
              <a:rPr lang="en-US" altLang="zh-CN" sz="2800" b="1" i="1" baseline="-25000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  <a:r>
              <a:rPr lang="zh-CN" altLang="en-US" sz="2800" b="1" dirty="0">
                <a:latin typeface="+mj-lt"/>
              </a:rPr>
              <a:t> 是非因果无限长序列，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j-lt"/>
              </a:rPr>
              <a:t>需对其进行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截短</a:t>
            </a:r>
            <a:r>
              <a:rPr lang="zh-CN" altLang="en-US" sz="2800" b="1" dirty="0">
                <a:latin typeface="+mj-lt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因果化</a:t>
            </a:r>
            <a:r>
              <a:rPr lang="zh-CN" altLang="en-US" sz="2800" b="1" dirty="0">
                <a:latin typeface="+mj-lt"/>
              </a:rPr>
              <a:t>处理。</a:t>
            </a:r>
          </a:p>
        </p:txBody>
      </p:sp>
      <p:sp>
        <p:nvSpPr>
          <p:cNvPr id="16390" name="标题 6">
            <a:extLst>
              <a:ext uri="{FF2B5EF4-FFF2-40B4-BE49-F238E27FC236}">
                <a16:creationId xmlns:a16="http://schemas.microsoft.com/office/drawing/2014/main" id="{103FBA92-87F3-4593-9C19-3B774CC1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+mj-lt"/>
              </a:rPr>
              <a:t>5.2.1 </a:t>
            </a:r>
            <a:r>
              <a:rPr lang="zh-CN" altLang="en-US" sz="4000">
                <a:latin typeface="+mj-lt"/>
              </a:rPr>
              <a:t>基本思想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Text Box 14">
            <a:extLst>
              <a:ext uri="{FF2B5EF4-FFF2-40B4-BE49-F238E27FC236}">
                <a16:creationId xmlns:a16="http://schemas.microsoft.com/office/drawing/2014/main" id="{BBF1995F-504F-4A84-9B67-78EBE608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52550"/>
            <a:ext cx="828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）确定希望逼近的频率响应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i="1" baseline="30000" dirty="0" err="1">
                <a:latin typeface="Symbol" panose="05050102010706020507" pitchFamily="18" charset="2"/>
              </a:rPr>
              <a:t>W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46790" name="Text Box 17">
            <a:extLst>
              <a:ext uri="{FF2B5EF4-FFF2-40B4-BE49-F238E27FC236}">
                <a16:creationId xmlns:a16="http://schemas.microsoft.com/office/drawing/2014/main" id="{5499FF66-FA70-43A0-A317-34F61D1F6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752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）用</a:t>
            </a:r>
            <a:r>
              <a:rPr lang="en-US" altLang="zh-CN" sz="2800" b="1">
                <a:latin typeface="Times New Roman" panose="02020603050405020304" pitchFamily="18" charset="0"/>
              </a:rPr>
              <a:t>IDTFT</a:t>
            </a:r>
            <a:r>
              <a:rPr lang="zh-CN" altLang="en-US" sz="2800" b="1">
                <a:latin typeface="Times New Roman" panose="02020603050405020304" pitchFamily="18" charset="0"/>
              </a:rPr>
              <a:t>计算对应的单位脉冲响应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246791" name="Object 7">
            <a:extLst>
              <a:ext uri="{FF2B5EF4-FFF2-40B4-BE49-F238E27FC236}">
                <a16:creationId xmlns:a16="http://schemas.microsoft.com/office/drawing/2014/main" id="{C7D1F72A-3668-43F8-8A3E-80654466E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72236"/>
              </p:ext>
            </p:extLst>
          </p:nvPr>
        </p:nvGraphicFramePr>
        <p:xfrm>
          <a:off x="2422525" y="2505075"/>
          <a:ext cx="45069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4" imgW="1803240" imgH="393480" progId="Equation.DSMT4">
                  <p:embed/>
                </p:oleObj>
              </mc:Choice>
              <mc:Fallback>
                <p:oleObj name="Equation" r:id="rId4" imgW="18032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505075"/>
                        <a:ext cx="4506913" cy="982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2" name="Text Box 19">
            <a:extLst>
              <a:ext uri="{FF2B5EF4-FFF2-40B4-BE49-F238E27FC236}">
                <a16:creationId xmlns:a16="http://schemas.microsoft.com/office/drawing/2014/main" id="{32793C90-9FEE-4A5D-AC42-8C0AD4BF3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3565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）截断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>
                <a:latin typeface="Times New Roman" panose="02020603050405020304" pitchFamily="18" charset="0"/>
              </a:rPr>
              <a:t>得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46793" name="Text Box 20">
            <a:extLst>
              <a:ext uri="{FF2B5EF4-FFF2-40B4-BE49-F238E27FC236}">
                <a16:creationId xmlns:a16="http://schemas.microsoft.com/office/drawing/2014/main" id="{20B31BA7-107D-498D-ABC5-53D0B352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586288"/>
            <a:ext cx="5121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]=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46794" name="Text Box 21">
            <a:extLst>
              <a:ext uri="{FF2B5EF4-FFF2-40B4-BE49-F238E27FC236}">
                <a16:creationId xmlns:a16="http://schemas.microsoft.com/office/drawing/2014/main" id="{43E4655C-B736-4BA5-9F05-A1D6A030A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609600"/>
            <a:ext cx="624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6"/>
              </a:buBlip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窗函数法设计</a:t>
            </a: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FIR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的步骤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76C644E2-0005-438C-92CC-46B07AC5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83058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）根据过渡带宽及阻带最小衰减要求，选择合适的窗函数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F0350EEE-C939-4C01-A142-A19947CD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）检验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i="1" baseline="30000" dirty="0" err="1">
                <a:latin typeface="Symbol" panose="05050102010706020507" pitchFamily="18" charset="2"/>
              </a:rPr>
              <a:t>W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是否满足要求。若不满足，则考虑改变窗形状或窗长度，重复</a:t>
            </a:r>
            <a:r>
              <a:rPr lang="en-US" altLang="zh-CN" sz="2800" b="1" dirty="0"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，直到满足要求为止。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90" grpId="0" autoUpdateAnimBg="0"/>
      <p:bldP spid="246792" grpId="0" autoUpdateAnimBg="0"/>
      <p:bldP spid="246793" grpId="0" autoUpdateAnimBg="0"/>
      <p:bldP spid="11" grpId="0" autoUpdateAnimBg="0"/>
      <p:bldP spid="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8E4524ED-A6A5-4BA3-B250-07FE7FF6F4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198438"/>
            <a:ext cx="8229600" cy="1143000"/>
          </a:xfrm>
          <a:solidFill>
            <a:schemeClr val="bg1"/>
          </a:solidFill>
        </p:spPr>
        <p:txBody>
          <a:bodyPr/>
          <a:lstStyle/>
          <a:p>
            <a:pPr marL="711200" indent="-711200" eaLnBrk="1" hangingPunct="1">
              <a:lnSpc>
                <a:spcPct val="125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例：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设计一个幅度响应能逼近理想带通滤波器的线性相位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FIR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滤波器。 </a:t>
            </a:r>
          </a:p>
        </p:txBody>
      </p:sp>
      <p:sp>
        <p:nvSpPr>
          <p:cNvPr id="247812" name="Text Box 5">
            <a:extLst>
              <a:ext uri="{FF2B5EF4-FFF2-40B4-BE49-F238E27FC236}">
                <a16:creationId xmlns:a16="http://schemas.microsoft.com/office/drawing/2014/main" id="{60FAD4B4-586D-4C3D-91C2-3328D9B5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676400"/>
            <a:ext cx="801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  </a:t>
            </a:r>
            <a:r>
              <a:rPr lang="zh-CN" altLang="en-US" sz="2800" b="1"/>
              <a:t>确定希望逼近的频率响应</a:t>
            </a:r>
            <a:r>
              <a:rPr lang="en-US" altLang="zh-CN" sz="2800" b="1" i="1"/>
              <a:t>H</a:t>
            </a:r>
            <a:r>
              <a:rPr lang="en-US" altLang="zh-CN" sz="2800" b="1" baseline="-25000"/>
              <a:t>d </a:t>
            </a:r>
            <a:r>
              <a:rPr lang="en-US" altLang="zh-CN" sz="2800" b="1"/>
              <a:t>(e</a:t>
            </a:r>
            <a:r>
              <a:rPr lang="en-US" altLang="zh-CN" sz="2800" b="1" baseline="30000"/>
              <a:t>j</a:t>
            </a:r>
            <a:r>
              <a:rPr lang="en-US" altLang="zh-CN" sz="2800" b="1" i="1" baseline="30000">
                <a:latin typeface="Symbol" panose="05050102010706020507" pitchFamily="18" charset="2"/>
              </a:rPr>
              <a:t>W  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247813" name="Object 5">
            <a:extLst>
              <a:ext uri="{FF2B5EF4-FFF2-40B4-BE49-F238E27FC236}">
                <a16:creationId xmlns:a16="http://schemas.microsoft.com/office/drawing/2014/main" id="{2544D68B-FB34-483A-BFEE-43020D975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3097213"/>
          <a:ext cx="60086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4" imgW="2806560" imgH="507960" progId="Equation.DSMT4">
                  <p:embed/>
                </p:oleObj>
              </mc:Choice>
              <mc:Fallback>
                <p:oleObj name="Equation" r:id="rId4" imgW="28065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3097213"/>
                        <a:ext cx="6008687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4" name="Text Box 8">
            <a:extLst>
              <a:ext uri="{FF2B5EF4-FFF2-40B4-BE49-F238E27FC236}">
                <a16:creationId xmlns:a16="http://schemas.microsoft.com/office/drawing/2014/main" id="{9781F487-87A9-420D-95AE-E270B456C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746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j-lt"/>
              </a:rPr>
              <a:t>相位函数为</a:t>
            </a:r>
            <a:endParaRPr lang="en-US" altLang="zh-CN" sz="2400" b="1" dirty="0">
              <a:latin typeface="Arial" charset="0"/>
            </a:endParaRPr>
          </a:p>
        </p:txBody>
      </p:sp>
      <p:grpSp>
        <p:nvGrpSpPr>
          <p:cNvPr id="18440" name="Group 7">
            <a:extLst>
              <a:ext uri="{FF2B5EF4-FFF2-40B4-BE49-F238E27FC236}">
                <a16:creationId xmlns:a16="http://schemas.microsoft.com/office/drawing/2014/main" id="{27A2EB57-A975-41C9-8B0C-514FAC08C52F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390650"/>
            <a:ext cx="8826500" cy="127000"/>
            <a:chOff x="0" y="0"/>
            <a:chExt cx="5560" cy="80"/>
          </a:xfrm>
        </p:grpSpPr>
        <p:pic>
          <p:nvPicPr>
            <p:cNvPr id="18444" name="Rectangle 9">
              <a:extLst>
                <a:ext uri="{FF2B5EF4-FFF2-40B4-BE49-F238E27FC236}">
                  <a16:creationId xmlns:a16="http://schemas.microsoft.com/office/drawing/2014/main" id="{69BAC6AB-16CA-453D-90E8-969D4C6CDFB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Text Box 9">
              <a:extLst>
                <a:ext uri="{FF2B5EF4-FFF2-40B4-BE49-F238E27FC236}">
                  <a16:creationId xmlns:a16="http://schemas.microsoft.com/office/drawing/2014/main" id="{5BD41123-51D8-4D04-B016-E6009FFBE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6BE5AA56-6013-4881-AA40-EA6CCDC2D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/>
              <a:t> 理想带通滤波器的幅度函数为</a:t>
            </a:r>
            <a:endParaRPr lang="en-US" altLang="zh-CN" sz="24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0056F3-B9F4-40D4-B62C-B63DC6E6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19325"/>
            <a:ext cx="4221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Symbol" panose="05050102010706020507" pitchFamily="18" charset="2"/>
              </a:rPr>
              <a:t>若采用</a:t>
            </a:r>
            <a:r>
              <a:rPr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Symbol" panose="05050102010706020507" pitchFamily="18" charset="2"/>
              </a:rPr>
              <a:t>型线性相位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FIR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滤波器</a:t>
            </a:r>
            <a:endParaRPr lang="zh-CN" altLang="en-US" sz="1600"/>
          </a:p>
        </p:txBody>
      </p:sp>
      <p:graphicFrame>
        <p:nvGraphicFramePr>
          <p:cNvPr id="248839" name="Object 7">
            <a:extLst>
              <a:ext uri="{FF2B5EF4-FFF2-40B4-BE49-F238E27FC236}">
                <a16:creationId xmlns:a16="http://schemas.microsoft.com/office/drawing/2014/main" id="{7425F105-EA40-4030-8E32-A36F1A424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191000"/>
          <a:ext cx="2130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2130425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291275A-202B-41D5-9039-1EFE5ED6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58737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型线性相位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理想带通滤波器的频率响应为</a:t>
            </a:r>
            <a:endParaRPr lang="zh-CN" altLang="en-US" sz="1600" dirty="0"/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67D75F30-7F5C-4D77-93C1-67C3BC85F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181600"/>
          <a:ext cx="85423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9" imgW="3873240" imgH="533160" progId="Equation.DSMT4">
                  <p:embed/>
                </p:oleObj>
              </mc:Choice>
              <mc:Fallback>
                <p:oleObj name="Equation" r:id="rId9" imgW="3873240" imgH="533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8542338" cy="1173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utoUpdateAnimBg="0"/>
      <p:bldP spid="247814" grpId="0" autoUpdateAnimBg="0"/>
      <p:bldP spid="9" grpId="0" autoUpdateAnimBg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76DAC07-2FB3-4795-BA23-8120F76DAA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198438"/>
            <a:ext cx="8229600" cy="1143000"/>
          </a:xfrm>
          <a:solidFill>
            <a:schemeClr val="bg1"/>
          </a:solidFill>
        </p:spPr>
        <p:txBody>
          <a:bodyPr/>
          <a:lstStyle/>
          <a:p>
            <a:pPr marL="711200" indent="-711200" eaLnBrk="1" hangingPunct="1">
              <a:lnSpc>
                <a:spcPct val="125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例：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设计一个幅度响应能逼近理想带通滤波器的线性相位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FIR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滤波器。 </a:t>
            </a:r>
          </a:p>
        </p:txBody>
      </p:sp>
      <p:sp>
        <p:nvSpPr>
          <p:cNvPr id="19462" name="Text Box 3">
            <a:extLst>
              <a:ext uri="{FF2B5EF4-FFF2-40B4-BE49-F238E27FC236}">
                <a16:creationId xmlns:a16="http://schemas.microsoft.com/office/drawing/2014/main" id="{F32E97B7-AE9C-44EA-97B5-792045B2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2263"/>
            <a:ext cx="876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zh-CN" altLang="en-US" sz="1200" b="1"/>
          </a:p>
          <a:p>
            <a:pPr eaLnBrk="1" hangingPunct="1">
              <a:lnSpc>
                <a:spcPct val="110000"/>
              </a:lnSpc>
            </a:pPr>
            <a:endParaRPr lang="en-US" altLang="zh-CN" sz="2800" b="1"/>
          </a:p>
        </p:txBody>
      </p:sp>
      <p:grpSp>
        <p:nvGrpSpPr>
          <p:cNvPr id="19463" name="Group 4">
            <a:extLst>
              <a:ext uri="{FF2B5EF4-FFF2-40B4-BE49-F238E27FC236}">
                <a16:creationId xmlns:a16="http://schemas.microsoft.com/office/drawing/2014/main" id="{85BB80D0-4DE3-41C5-A858-37F56A29FE4B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390650"/>
            <a:ext cx="8826500" cy="127000"/>
            <a:chOff x="0" y="0"/>
            <a:chExt cx="5560" cy="80"/>
          </a:xfrm>
        </p:grpSpPr>
        <p:pic>
          <p:nvPicPr>
            <p:cNvPr id="19469" name="Rectangle 7">
              <a:extLst>
                <a:ext uri="{FF2B5EF4-FFF2-40B4-BE49-F238E27FC236}">
                  <a16:creationId xmlns:a16="http://schemas.microsoft.com/office/drawing/2014/main" id="{76FD83D4-0274-40A7-AE70-0D28187BF5B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6">
              <a:extLst>
                <a:ext uri="{FF2B5EF4-FFF2-40B4-BE49-F238E27FC236}">
                  <a16:creationId xmlns:a16="http://schemas.microsoft.com/office/drawing/2014/main" id="{589CE09F-4043-4738-82FF-8168F0642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48839" name="Object 7">
            <a:extLst>
              <a:ext uri="{FF2B5EF4-FFF2-40B4-BE49-F238E27FC236}">
                <a16:creationId xmlns:a16="http://schemas.microsoft.com/office/drawing/2014/main" id="{594F9ACB-E4F0-4BED-9E48-342542493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2192338"/>
          <a:ext cx="47609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4" imgW="1904760" imgH="393480" progId="Equation.DSMT4">
                  <p:embed/>
                </p:oleObj>
              </mc:Choice>
              <mc:Fallback>
                <p:oleObj name="Equation" r:id="rId4" imgW="19047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192338"/>
                        <a:ext cx="4760913" cy="981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0" name="Text Box 9">
            <a:extLst>
              <a:ext uri="{FF2B5EF4-FFF2-40B4-BE49-F238E27FC236}">
                <a16:creationId xmlns:a16="http://schemas.microsoft.com/office/drawing/2014/main" id="{382F6360-7096-4698-8BED-E72636E2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465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(2)  </a:t>
            </a:r>
            <a:r>
              <a:rPr lang="zh-CN" altLang="en-US" sz="2800" b="1"/>
              <a:t>计算</a:t>
            </a:r>
            <a:r>
              <a:rPr lang="en-US" altLang="zh-CN" sz="2800" b="1"/>
              <a:t>IDTFT</a:t>
            </a:r>
            <a:r>
              <a:rPr lang="zh-CN" altLang="en-US" sz="2800" b="1"/>
              <a:t>得</a:t>
            </a:r>
            <a:r>
              <a:rPr lang="en-US" altLang="zh-CN" sz="2800" b="1" i="1"/>
              <a:t>h</a:t>
            </a:r>
            <a:r>
              <a:rPr lang="en-US" altLang="zh-CN" sz="2800" b="1" baseline="-25000"/>
              <a:t>d</a:t>
            </a:r>
            <a:r>
              <a:rPr lang="en-US" altLang="zh-CN" sz="2800" b="1"/>
              <a:t>[</a:t>
            </a:r>
            <a:r>
              <a:rPr lang="en-US" altLang="zh-CN" sz="2800" b="1" i="1"/>
              <a:t>k</a:t>
            </a:r>
            <a:r>
              <a:rPr lang="en-US" altLang="zh-CN" sz="2800" b="1"/>
              <a:t>]</a:t>
            </a:r>
            <a:endParaRPr lang="en-US" altLang="zh-CN" b="1"/>
          </a:p>
        </p:txBody>
      </p:sp>
      <p:graphicFrame>
        <p:nvGraphicFramePr>
          <p:cNvPr id="248842" name="Object 10">
            <a:extLst>
              <a:ext uri="{FF2B5EF4-FFF2-40B4-BE49-F238E27FC236}">
                <a16:creationId xmlns:a16="http://schemas.microsoft.com/office/drawing/2014/main" id="{7F7439F8-F168-40BC-8781-9432C8BAF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00400"/>
          <a:ext cx="68881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6" imgW="2908080" imgH="431640" progId="Equation.DSMT4">
                  <p:embed/>
                </p:oleObj>
              </mc:Choice>
              <mc:Fallback>
                <p:oleObj name="Equation" r:id="rId6" imgW="290808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6888163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3" name="AutoShape 12">
            <a:extLst>
              <a:ext uri="{FF2B5EF4-FFF2-40B4-BE49-F238E27FC236}">
                <a16:creationId xmlns:a16="http://schemas.microsoft.com/office/drawing/2014/main" id="{C1C73177-41CB-42F1-B081-7C4119D1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5130800"/>
            <a:ext cx="990600" cy="457200"/>
          </a:xfrm>
          <a:prstGeom prst="wedgeRoundRectCallout">
            <a:avLst>
              <a:gd name="adj1" fmla="val 129167"/>
              <a:gd name="adj2" fmla="val -1736"/>
              <a:gd name="adj3" fmla="val 16667"/>
            </a:avLst>
          </a:prstGeom>
          <a:solidFill>
            <a:srgbClr val="CCFFFF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sp>
        <p:nvSpPr>
          <p:cNvPr id="248844" name="Text Box 13">
            <a:extLst>
              <a:ext uri="{FF2B5EF4-FFF2-40B4-BE49-F238E27FC236}">
                <a16:creationId xmlns:a16="http://schemas.microsoft.com/office/drawing/2014/main" id="{9FDBC200-BBFC-4ED0-AEF1-817DF9FA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4958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(3)  </a:t>
            </a:r>
            <a:r>
              <a:rPr lang="zh-CN" altLang="en-US" sz="2800" b="1"/>
              <a:t>截断</a:t>
            </a:r>
            <a:r>
              <a:rPr lang="en-US" altLang="zh-CN" sz="2800" b="1" i="1"/>
              <a:t>h</a:t>
            </a:r>
            <a:r>
              <a:rPr lang="en-US" altLang="zh-CN" sz="2800" b="1" baseline="-25000"/>
              <a:t>d</a:t>
            </a:r>
            <a:r>
              <a:rPr lang="en-US" altLang="zh-CN" sz="2800" b="1"/>
              <a:t>[</a:t>
            </a:r>
            <a:r>
              <a:rPr lang="en-US" altLang="zh-CN" sz="2800" b="1" i="1"/>
              <a:t>k</a:t>
            </a:r>
            <a:r>
              <a:rPr lang="en-US" altLang="zh-CN" sz="2800" b="1"/>
              <a:t>]</a:t>
            </a:r>
            <a:endParaRPr lang="en-US" altLang="zh-CN" b="1"/>
          </a:p>
        </p:txBody>
      </p:sp>
      <p:graphicFrame>
        <p:nvGraphicFramePr>
          <p:cNvPr id="248845" name="Object 13">
            <a:extLst>
              <a:ext uri="{FF2B5EF4-FFF2-40B4-BE49-F238E27FC236}">
                <a16:creationId xmlns:a16="http://schemas.microsoft.com/office/drawing/2014/main" id="{3D2FAA24-1FBF-4B57-A43B-F1032B628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2288" y="5116513"/>
          <a:ext cx="2662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r:id="rId8" imgW="1067117" imgH="203517" progId="Equation.3">
                  <p:embed/>
                </p:oleObj>
              </mc:Choice>
              <mc:Fallback>
                <p:oleObj r:id="rId8" imgW="1067117" imgH="2035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116513"/>
                        <a:ext cx="2662237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6" name="Text Box 15">
            <a:extLst>
              <a:ext uri="{FF2B5EF4-FFF2-40B4-BE49-F238E27FC236}">
                <a16:creationId xmlns:a16="http://schemas.microsoft.com/office/drawing/2014/main" id="{48406585-2296-4264-8A71-4433F4C76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5119688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长度为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en-US" altLang="zh-CN" sz="2400" b="1" i="1">
                <a:solidFill>
                  <a:srgbClr val="FF0000"/>
                </a:solidFill>
              </a:rPr>
              <a:t>M</a:t>
            </a:r>
            <a:r>
              <a:rPr lang="en-US" altLang="zh-CN" sz="2400" b="1">
                <a:solidFill>
                  <a:srgbClr val="FF0000"/>
                </a:solidFill>
              </a:rPr>
              <a:t>+1</a:t>
            </a:r>
            <a:r>
              <a:rPr lang="zh-CN" altLang="en-US" sz="2400" b="1">
                <a:solidFill>
                  <a:srgbClr val="FF0000"/>
                </a:solidFill>
              </a:rPr>
              <a:t>的矩形窗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2D140-28D3-4DB4-B264-8AD03872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15000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lt"/>
              </a:rPr>
              <a:t>0 </a:t>
            </a:r>
            <a:r>
              <a:rPr lang="zh-CN" altLang="en-US" sz="2800" b="1" dirty="0">
                <a:latin typeface="+mj-lt"/>
              </a:rPr>
              <a:t>≤ </a:t>
            </a:r>
            <a:r>
              <a:rPr lang="en-US" altLang="zh-CN" sz="2800" b="1" i="1" dirty="0">
                <a:latin typeface="+mj-lt"/>
              </a:rPr>
              <a:t>k </a:t>
            </a:r>
            <a:r>
              <a:rPr lang="zh-CN" altLang="en-US" sz="2800" b="1" dirty="0">
                <a:latin typeface="+mj-lt"/>
              </a:rPr>
              <a:t>≤ </a:t>
            </a:r>
            <a:r>
              <a:rPr lang="en-US" altLang="zh-CN" sz="2800" b="1" i="1" dirty="0">
                <a:latin typeface="+mj-lt"/>
              </a:rPr>
              <a:t>M</a:t>
            </a:r>
            <a:endParaRPr lang="zh-CN" altLang="en-US" sz="28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0" grpId="0" autoUpdateAnimBg="0"/>
      <p:bldP spid="248843" grpId="0" animBg="1" autoUpdateAnimBg="0"/>
      <p:bldP spid="248844" grpId="0" autoUpdateAnimBg="0"/>
      <p:bldP spid="248846" grpId="0" autoUpdateAnimBg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6" name="Text Box 10">
            <a:extLst>
              <a:ext uri="{FF2B5EF4-FFF2-40B4-BE49-F238E27FC236}">
                <a16:creationId xmlns:a16="http://schemas.microsoft.com/office/drawing/2014/main" id="{2756C54E-A45D-40FF-9D2B-6610FFD0E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11163"/>
            <a:ext cx="1887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800" b="1">
                <a:solidFill>
                  <a:srgbClr val="990033"/>
                </a:solidFill>
              </a:rPr>
              <a:t>  </a:t>
            </a:r>
            <a:r>
              <a:rPr lang="zh-CN" altLang="en-US" sz="2800" b="1">
                <a:solidFill>
                  <a:srgbClr val="990033"/>
                </a:solidFill>
              </a:rPr>
              <a:t>结论</a:t>
            </a:r>
            <a:r>
              <a:rPr lang="zh-CN" altLang="en-US" sz="2800" b="1"/>
              <a:t>：</a:t>
            </a:r>
          </a:p>
        </p:txBody>
      </p:sp>
      <p:sp>
        <p:nvSpPr>
          <p:cNvPr id="250887" name="Text Box 11">
            <a:extLst>
              <a:ext uri="{FF2B5EF4-FFF2-40B4-BE49-F238E27FC236}">
                <a16:creationId xmlns:a16="http://schemas.microsoft.com/office/drawing/2014/main" id="{7B249E00-6E8F-414F-A3A2-C835445D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438400"/>
            <a:ext cx="6405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当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400" b="1" baseline="-30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c1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=0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时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，滤波器为理想低通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</a:p>
        </p:txBody>
      </p:sp>
      <p:graphicFrame>
        <p:nvGraphicFramePr>
          <p:cNvPr id="250888" name="Object 8">
            <a:extLst>
              <a:ext uri="{FF2B5EF4-FFF2-40B4-BE49-F238E27FC236}">
                <a16:creationId xmlns:a16="http://schemas.microsoft.com/office/drawing/2014/main" id="{18335163-5435-4351-8883-A43AC5685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213" y="2895600"/>
          <a:ext cx="37353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4" imgW="1879560" imgH="431640" progId="Equation.DSMT4">
                  <p:embed/>
                </p:oleObj>
              </mc:Choice>
              <mc:Fallback>
                <p:oleObj name="Equation" r:id="rId4" imgW="18795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895600"/>
                        <a:ext cx="3735387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9" name="Text Box 13">
            <a:extLst>
              <a:ext uri="{FF2B5EF4-FFF2-40B4-BE49-F238E27FC236}">
                <a16:creationId xmlns:a16="http://schemas.microsoft.com/office/drawing/2014/main" id="{379C8D29-68E5-447C-BF38-1F73158E9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733800"/>
            <a:ext cx="6581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当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400" b="1" baseline="-30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c2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p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时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，滤波器为理想高通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</a:p>
        </p:txBody>
      </p:sp>
      <p:graphicFrame>
        <p:nvGraphicFramePr>
          <p:cNvPr id="250890" name="Object 10">
            <a:extLst>
              <a:ext uri="{FF2B5EF4-FFF2-40B4-BE49-F238E27FC236}">
                <a16:creationId xmlns:a16="http://schemas.microsoft.com/office/drawing/2014/main" id="{D31E12FC-4F93-45FD-B8C6-A42683089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4060825"/>
          <a:ext cx="52403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6" imgW="2603160" imgH="431640" progId="Equation.DSMT4">
                  <p:embed/>
                </p:oleObj>
              </mc:Choice>
              <mc:Fallback>
                <p:oleObj name="Equation" r:id="rId6" imgW="26031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060825"/>
                        <a:ext cx="52403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1" name="Text Box 15">
            <a:extLst>
              <a:ext uri="{FF2B5EF4-FFF2-40B4-BE49-F238E27FC236}">
                <a16:creationId xmlns:a16="http://schemas.microsoft.com/office/drawing/2014/main" id="{5D6EE93C-DA02-41DE-9A2B-53B3F847C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01282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</a:rPr>
              <a:t>型线性相位</a:t>
            </a:r>
            <a:r>
              <a:rPr lang="zh-CN" altLang="en-US" sz="2400" b="1" dirty="0"/>
              <a:t>理想带通滤波器的单位脉冲响应 </a:t>
            </a:r>
          </a:p>
        </p:txBody>
      </p:sp>
      <p:graphicFrame>
        <p:nvGraphicFramePr>
          <p:cNvPr id="250892" name="Object 12">
            <a:extLst>
              <a:ext uri="{FF2B5EF4-FFF2-40B4-BE49-F238E27FC236}">
                <a16:creationId xmlns:a16="http://schemas.microsoft.com/office/drawing/2014/main" id="{16B82195-2DEE-4C95-B813-13A5637DC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24000"/>
          <a:ext cx="665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8" imgW="3314520" imgH="431640" progId="Equation.DSMT4">
                  <p:embed/>
                </p:oleObj>
              </mc:Choice>
              <mc:Fallback>
                <p:oleObj name="Equation" r:id="rId8" imgW="331452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65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>
            <a:extLst>
              <a:ext uri="{FF2B5EF4-FFF2-40B4-BE49-F238E27FC236}">
                <a16:creationId xmlns:a16="http://schemas.microsoft.com/office/drawing/2014/main" id="{32CC9282-CB49-40EC-AC9F-8BE8FA5B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162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 由于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BS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</a:t>
            </a:r>
            <a:r>
              <a:rPr lang="en-US" altLang="zh-CN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e</a:t>
            </a:r>
            <a:r>
              <a:rPr lang="en-US" altLang="zh-CN" sz="2400" b="1" baseline="3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j</a:t>
            </a:r>
            <a:r>
              <a:rPr lang="en-US" altLang="zh-CN" sz="2400" b="1" i="1" baseline="3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)=1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-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</a:t>
            </a:r>
            <a:r>
              <a:rPr lang="en-US" altLang="zh-CN" sz="24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BP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</a:t>
            </a:r>
            <a:r>
              <a:rPr lang="en-US" altLang="zh-CN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e</a:t>
            </a:r>
            <a:r>
              <a:rPr lang="en-US" altLang="zh-CN" sz="2400" b="1" baseline="3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j</a:t>
            </a:r>
            <a:r>
              <a:rPr lang="en-US" altLang="zh-CN" sz="2400" b="1" i="1" baseline="3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  <a:r>
              <a:rPr lang="zh-CN" altLang="en-US" sz="2400" b="1" dirty="0">
                <a:latin typeface="Arial" charset="0"/>
              </a:rPr>
              <a:t>，理想带阻滤波器可通过带通滤波器得到 </a:t>
            </a: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E492D8DE-A551-4377-8103-B26F304BE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6525" y="5613400"/>
          <a:ext cx="33432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10" imgW="1663560" imgH="393480" progId="Equation.DSMT4">
                  <p:embed/>
                </p:oleObj>
              </mc:Choice>
              <mc:Fallback>
                <p:oleObj name="Equation" r:id="rId10" imgW="16635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5613400"/>
                        <a:ext cx="33432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utoUpdateAnimBg="0"/>
      <p:bldP spid="250889" grpId="0" autoUpdateAnimBg="0"/>
      <p:bldP spid="250891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B7D71E7-4938-459C-B0C7-7870303E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Blip>
                <a:blip r:embed="rId4"/>
              </a:buBlip>
              <a:defRPr/>
            </a:pPr>
            <a:r>
              <a:rPr lang="zh-CN" altLang="en-US" sz="3600" kern="1200" dirty="0">
                <a:solidFill>
                  <a:schemeClr val="accent1">
                    <a:lumMod val="50000"/>
                  </a:schemeClr>
                </a:solidFill>
                <a:ea typeface="隶书" pitchFamily="49" charset="-122"/>
                <a:cs typeface="+mn-cs"/>
              </a:rPr>
              <a:t> </a:t>
            </a:r>
            <a:r>
              <a:rPr lang="en-US" altLang="zh-CN" sz="3600" kern="1200" dirty="0">
                <a:solidFill>
                  <a:schemeClr val="accent1">
                    <a:lumMod val="50000"/>
                  </a:schemeClr>
                </a:solidFill>
                <a:ea typeface="隶书" pitchFamily="49" charset="-122"/>
                <a:cs typeface="+mn-cs"/>
              </a:rPr>
              <a:t>FIR</a:t>
            </a:r>
            <a:r>
              <a:rPr lang="zh-CN" altLang="en-US" sz="3600" kern="1200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滤波器的设计目标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15043" name="Object 3">
            <a:extLst>
              <a:ext uri="{FF2B5EF4-FFF2-40B4-BE49-F238E27FC236}">
                <a16:creationId xmlns:a16="http://schemas.microsoft.com/office/drawing/2014/main" id="{C3E0BA3F-B213-48AE-B81C-E85348417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7113" y="2230438"/>
          <a:ext cx="44084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r:id="rId5" imgW="1765617" imgH="368617" progId="Equation.3">
                  <p:embed/>
                </p:oleObj>
              </mc:Choice>
              <mc:Fallback>
                <p:oleObj r:id="rId5" imgW="1765617" imgH="3686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230438"/>
                        <a:ext cx="4408487" cy="920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44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4" name="Text Box 4">
            <a:extLst>
              <a:ext uri="{FF2B5EF4-FFF2-40B4-BE49-F238E27FC236}">
                <a16:creationId xmlns:a16="http://schemas.microsoft.com/office/drawing/2014/main" id="{7A88EDBC-DCCD-4B0C-92F9-66082F5EE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60178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M</a:t>
            </a:r>
            <a:r>
              <a:rPr lang="zh-CN" altLang="en-US" sz="2800" b="1"/>
              <a:t>阶</a:t>
            </a:r>
            <a:r>
              <a:rPr lang="en-US" altLang="zh-CN" sz="2800" b="1"/>
              <a:t>FIR</a:t>
            </a:r>
            <a:r>
              <a:rPr lang="zh-CN" altLang="en-US" sz="2800" b="1"/>
              <a:t>数字滤波器的系统函数为</a:t>
            </a:r>
          </a:p>
        </p:txBody>
      </p:sp>
      <p:graphicFrame>
        <p:nvGraphicFramePr>
          <p:cNvPr id="215045" name="Object 5">
            <a:extLst>
              <a:ext uri="{FF2B5EF4-FFF2-40B4-BE49-F238E27FC236}">
                <a16:creationId xmlns:a16="http://schemas.microsoft.com/office/drawing/2014/main" id="{AD231F30-8B10-4524-B83F-4E3E18119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3370263"/>
          <a:ext cx="37814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r:id="rId7" imgW="1510961" imgH="431930" progId="Equation.3">
                  <p:embed/>
                </p:oleObj>
              </mc:Choice>
              <mc:Fallback>
                <p:oleObj r:id="rId7" imgW="1510961" imgH="4319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370263"/>
                        <a:ext cx="3781425" cy="1076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44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Text Box 6">
            <a:extLst>
              <a:ext uri="{FF2B5EF4-FFF2-40B4-BE49-F238E27FC236}">
                <a16:creationId xmlns:a16="http://schemas.microsoft.com/office/drawing/2014/main" id="{EB814040-F4C6-4556-9657-98446873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662488"/>
            <a:ext cx="82867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9"/>
              </a:buBlip>
            </a:pPr>
            <a:r>
              <a:rPr lang="zh-CN" altLang="en-US" sz="2800" b="1"/>
              <a:t>  </a:t>
            </a:r>
            <a:r>
              <a:rPr lang="en-US" altLang="zh-CN" sz="2800" b="1"/>
              <a:t>FIR</a:t>
            </a:r>
            <a:r>
              <a:rPr lang="zh-CN" altLang="en-US" sz="2800" b="1"/>
              <a:t>数字滤波器设计目标：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/>
              <a:t>    根据给定的数字滤波器技术指标</a:t>
            </a:r>
            <a:r>
              <a:rPr lang="en-US" altLang="zh-CN" sz="2800" b="1"/>
              <a:t>, </a:t>
            </a:r>
            <a:r>
              <a:rPr lang="zh-CN" altLang="en-US" sz="2800" b="1"/>
              <a:t>确定阶数</a:t>
            </a:r>
            <a:r>
              <a:rPr lang="en-US" altLang="zh-CN" sz="2800" b="1" i="1"/>
              <a:t>M</a:t>
            </a:r>
            <a:r>
              <a:rPr lang="zh-CN" altLang="en-US" sz="2800" b="1"/>
              <a:t>及系数</a:t>
            </a:r>
            <a:r>
              <a:rPr lang="en-US" altLang="zh-CN" sz="2800" b="1" i="1"/>
              <a:t>b</a:t>
            </a:r>
            <a:r>
              <a:rPr lang="en-US" altLang="zh-CN" sz="2800" b="1" i="1" baseline="-25000"/>
              <a:t>k</a:t>
            </a:r>
            <a:r>
              <a:rPr lang="zh-CN" altLang="en-US" sz="2800" b="1"/>
              <a:t>或</a:t>
            </a:r>
            <a:r>
              <a:rPr lang="en-US" altLang="zh-CN" sz="2800" b="1" i="1"/>
              <a:t>h</a:t>
            </a:r>
            <a:r>
              <a:rPr lang="en-US" altLang="zh-CN" sz="2800" b="1"/>
              <a:t>[</a:t>
            </a:r>
            <a:r>
              <a:rPr lang="en-US" altLang="zh-CN" sz="2800" b="1" i="1"/>
              <a:t>k</a:t>
            </a:r>
            <a:r>
              <a:rPr lang="en-US" altLang="zh-CN" sz="2800" b="1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utoUpdateAnimBg="0"/>
      <p:bldP spid="21504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98E178C-38E3-4E9A-99A7-05F5D46E2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198438"/>
            <a:ext cx="8229600" cy="1143000"/>
          </a:xfrm>
          <a:solidFill>
            <a:schemeClr val="bg1"/>
          </a:solidFill>
        </p:spPr>
        <p:txBody>
          <a:bodyPr/>
          <a:lstStyle/>
          <a:p>
            <a:pPr marL="711200" indent="-711200" eaLnBrk="1" hangingPunct="1">
              <a:lnSpc>
                <a:spcPct val="125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例：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设计一个幅度响应能逼近理想带通滤波器的线性相位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FIR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滤波器。 </a:t>
            </a: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E42AF484-0ADC-4B21-A415-F2A591A2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2263"/>
            <a:ext cx="876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zh-CN" altLang="en-US" sz="1200" b="1"/>
          </a:p>
          <a:p>
            <a:pPr eaLnBrk="1" hangingPunct="1">
              <a:lnSpc>
                <a:spcPct val="110000"/>
              </a:lnSpc>
            </a:pPr>
            <a:endParaRPr lang="en-US" altLang="zh-CN" sz="2800" b="1"/>
          </a:p>
        </p:txBody>
      </p:sp>
      <p:grpSp>
        <p:nvGrpSpPr>
          <p:cNvPr id="21510" name="Group 4">
            <a:extLst>
              <a:ext uri="{FF2B5EF4-FFF2-40B4-BE49-F238E27FC236}">
                <a16:creationId xmlns:a16="http://schemas.microsoft.com/office/drawing/2014/main" id="{8C57B98C-C6E5-45A6-B027-19108F6AD102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390650"/>
            <a:ext cx="8826500" cy="127000"/>
            <a:chOff x="0" y="0"/>
            <a:chExt cx="5560" cy="80"/>
          </a:xfrm>
        </p:grpSpPr>
        <p:pic>
          <p:nvPicPr>
            <p:cNvPr id="21514" name="Rectangle 4">
              <a:extLst>
                <a:ext uri="{FF2B5EF4-FFF2-40B4-BE49-F238E27FC236}">
                  <a16:creationId xmlns:a16="http://schemas.microsoft.com/office/drawing/2014/main" id="{353A5CED-6E7B-471F-A2C5-0C337C50DA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5" name="Text Box 6">
              <a:extLst>
                <a:ext uri="{FF2B5EF4-FFF2-40B4-BE49-F238E27FC236}">
                  <a16:creationId xmlns:a16="http://schemas.microsoft.com/office/drawing/2014/main" id="{3FD49A01-2A2F-40FC-8150-F3CDD522A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49863" name="Object 13">
            <a:extLst>
              <a:ext uri="{FF2B5EF4-FFF2-40B4-BE49-F238E27FC236}">
                <a16:creationId xmlns:a16="http://schemas.microsoft.com/office/drawing/2014/main" id="{CCAEF015-83C7-4F16-A441-D42DEAAFF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2438400"/>
          <a:ext cx="43497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r:id="rId4" imgW="2417347" imgH="1838115" progId="Visio.Drawing.11">
                  <p:embed/>
                </p:oleObj>
              </mc:Choice>
              <mc:Fallback>
                <p:oleObj r:id="rId4" imgW="2417347" imgH="1838115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438400"/>
                        <a:ext cx="4349750" cy="331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14">
            <a:extLst>
              <a:ext uri="{FF2B5EF4-FFF2-40B4-BE49-F238E27FC236}">
                <a16:creationId xmlns:a16="http://schemas.microsoft.com/office/drawing/2014/main" id="{39476AEC-32D3-4216-AAC5-6625170D8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1375" y="2479675"/>
          <a:ext cx="4529138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r:id="rId6" imgW="2754764" imgH="2056311" progId="Visio.Drawing.11">
                  <p:embed/>
                </p:oleObj>
              </mc:Choice>
              <mc:Fallback>
                <p:oleObj r:id="rId6" imgW="2754764" imgH="205631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2479675"/>
                        <a:ext cx="4529138" cy="331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5" name="Text Box 15">
            <a:extLst>
              <a:ext uri="{FF2B5EF4-FFF2-40B4-BE49-F238E27FC236}">
                <a16:creationId xmlns:a16="http://schemas.microsoft.com/office/drawing/2014/main" id="{53FA0E0F-2B6D-4C79-89E2-E25ACA1A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5913438"/>
            <a:ext cx="677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单位脉冲响应</a:t>
            </a:r>
            <a:r>
              <a:rPr lang="zh-CN" altLang="en-US" b="1"/>
              <a:t> </a:t>
            </a:r>
          </a:p>
        </p:txBody>
      </p:sp>
      <p:sp>
        <p:nvSpPr>
          <p:cNvPr id="249866" name="Text Box 16">
            <a:extLst>
              <a:ext uri="{FF2B5EF4-FFF2-40B4-BE49-F238E27FC236}">
                <a16:creationId xmlns:a16="http://schemas.microsoft.com/office/drawing/2014/main" id="{97711A7F-8C27-42FE-8CDA-0C5C8FCD1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59436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幅度函数</a:t>
            </a:r>
            <a:r>
              <a:rPr lang="zh-CN" altLang="en-US" b="1"/>
              <a:t> </a:t>
            </a:r>
          </a:p>
        </p:txBody>
      </p:sp>
      <p:sp>
        <p:nvSpPr>
          <p:cNvPr id="249867" name="Text Box 17">
            <a:extLst>
              <a:ext uri="{FF2B5EF4-FFF2-40B4-BE49-F238E27FC236}">
                <a16:creationId xmlns:a16="http://schemas.microsoft.com/office/drawing/2014/main" id="{216F638E-D6AC-40E1-98D2-2D623438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628775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Symbol" panose="05050102010706020507" pitchFamily="18" charset="2"/>
              </a:rPr>
              <a:t>取</a:t>
            </a: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30000"/>
              <a:t>c1</a:t>
            </a:r>
            <a:r>
              <a:rPr lang="en-US" altLang="zh-CN" sz="2800" b="1"/>
              <a:t>=0.3</a:t>
            </a:r>
            <a:r>
              <a:rPr lang="en-US" altLang="zh-CN" sz="2800" b="1">
                <a:latin typeface="Symbol" panose="05050102010706020507" pitchFamily="18" charset="2"/>
              </a:rPr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30000"/>
              <a:t>c2</a:t>
            </a:r>
            <a:r>
              <a:rPr lang="en-US" altLang="zh-CN" sz="2800" b="1"/>
              <a:t>=0.7</a:t>
            </a:r>
            <a:r>
              <a:rPr lang="en-US" altLang="zh-CN" sz="2800" b="1">
                <a:latin typeface="Symbol" panose="05050102010706020507" pitchFamily="18" charset="2"/>
              </a:rPr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>
                <a:latin typeface="Symbol" panose="05050102010706020507" pitchFamily="18" charset="2"/>
              </a:rPr>
              <a:t>M</a:t>
            </a:r>
            <a:r>
              <a:rPr lang="en-US" altLang="zh-CN" sz="2800" b="1">
                <a:latin typeface="Symbol" panose="05050102010706020507" pitchFamily="18" charset="2"/>
              </a:rPr>
              <a:t>=30</a:t>
            </a:r>
            <a:r>
              <a:rPr lang="en-US" altLang="zh-CN" sz="2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utoUpdateAnimBg="0"/>
      <p:bldP spid="249866" grpId="0" autoUpdateAnimBg="0"/>
      <p:bldP spid="24986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00" name="Picture 76">
            <a:extLst>
              <a:ext uri="{FF2B5EF4-FFF2-40B4-BE49-F238E27FC236}">
                <a16:creationId xmlns:a16="http://schemas.microsoft.com/office/drawing/2014/main" id="{868F219B-9AEA-4842-96E0-09C2154E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676400"/>
            <a:ext cx="586105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01" name="Picture 77">
            <a:extLst>
              <a:ext uri="{FF2B5EF4-FFF2-40B4-BE49-F238E27FC236}">
                <a16:creationId xmlns:a16="http://schemas.microsoft.com/office/drawing/2014/main" id="{3D0480CA-1132-4393-90A7-E18E5F6B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676400"/>
            <a:ext cx="586105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002" name="Text Box 74">
            <a:extLst>
              <a:ext uri="{FF2B5EF4-FFF2-40B4-BE49-F238E27FC236}">
                <a16:creationId xmlns:a16="http://schemas.microsoft.com/office/drawing/2014/main" id="{1848C2FA-079E-496A-9E39-F811E875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71575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矩形窗设计的</a:t>
            </a:r>
            <a:r>
              <a:rPr lang="en-US" altLang="zh-CN" sz="2800" b="1"/>
              <a:t>FIR</a:t>
            </a:r>
            <a:r>
              <a:rPr lang="zh-CN" altLang="en-US" sz="2800" b="1"/>
              <a:t>低通滤波器的幅度函数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25000"/>
              <a:t>c</a:t>
            </a:r>
            <a:r>
              <a:rPr lang="en-US" altLang="zh-CN" sz="2800" b="1"/>
              <a:t>=</a:t>
            </a:r>
            <a:r>
              <a:rPr lang="en-US" altLang="zh-CN" sz="2800" b="1">
                <a:latin typeface="Symbol" panose="05050102010706020507" pitchFamily="18" charset="2"/>
              </a:rPr>
              <a:t>p</a:t>
            </a:r>
            <a:r>
              <a:rPr lang="en-US" altLang="zh-CN" sz="2800" b="1"/>
              <a:t>/2) </a:t>
            </a:r>
          </a:p>
        </p:txBody>
      </p:sp>
      <p:sp>
        <p:nvSpPr>
          <p:cNvPr id="253003" name="Text Box 76">
            <a:extLst>
              <a:ext uri="{FF2B5EF4-FFF2-40B4-BE49-F238E27FC236}">
                <a16:creationId xmlns:a16="http://schemas.microsoft.com/office/drawing/2014/main" id="{27A4F6DA-3D70-42D6-A320-0445A848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410200"/>
            <a:ext cx="85344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滤波器的幅度函数在通带和阻带都呈现出振荡现象，此现象称为</a:t>
            </a:r>
            <a:r>
              <a:rPr lang="en-US" altLang="zh-CN" sz="2800" b="1"/>
              <a:t>Gibbs </a:t>
            </a:r>
            <a:r>
              <a:rPr lang="zh-CN" altLang="en-US" sz="2800" b="1">
                <a:latin typeface="宋体" panose="02010600030101010101" pitchFamily="2" charset="-122"/>
              </a:rPr>
              <a:t>现象。</a:t>
            </a:r>
            <a:r>
              <a:rPr lang="zh-CN" altLang="en-US" sz="2800" b="1"/>
              <a:t> </a:t>
            </a:r>
          </a:p>
        </p:txBody>
      </p:sp>
      <p:sp>
        <p:nvSpPr>
          <p:cNvPr id="51206" name="标题 78">
            <a:extLst>
              <a:ext uri="{FF2B5EF4-FFF2-40B4-BE49-F238E27FC236}">
                <a16:creationId xmlns:a16="http://schemas.microsoft.com/office/drawing/2014/main" id="{0AD44982-8F53-42EB-BA33-991BDCA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altLang="zh-CN" sz="4000"/>
              <a:t>5.2.2 Gibbs</a:t>
            </a:r>
            <a:r>
              <a:rPr lang="zh-CN" altLang="en-US" sz="4000"/>
              <a:t>（吉伯斯）现象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033DE2-0522-4F6F-8E72-C427FD28F477}"/>
              </a:ext>
            </a:extLst>
          </p:cNvPr>
          <p:cNvSpPr txBox="1"/>
          <p:nvPr/>
        </p:nvSpPr>
        <p:spPr>
          <a:xfrm>
            <a:off x="533400" y="2362200"/>
            <a:ext cx="1295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M=14</a:t>
            </a:r>
            <a:endParaRPr lang="zh-CN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175B71-E883-475B-B3D3-C0AE7969D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M=60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FB1DFB-89AF-479C-BE61-134A7AA49150}"/>
              </a:ext>
            </a:extLst>
          </p:cNvPr>
          <p:cNvSpPr/>
          <p:nvPr/>
        </p:nvSpPr>
        <p:spPr>
          <a:xfrm>
            <a:off x="4343400" y="1981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7748DB-8057-4389-9361-DFA73D0B1970}"/>
              </a:ext>
            </a:extLst>
          </p:cNvPr>
          <p:cNvSpPr/>
          <p:nvPr/>
        </p:nvSpPr>
        <p:spPr>
          <a:xfrm>
            <a:off x="4800600" y="1981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D2F9630-C30C-4B11-A0D5-31E776580DB7}"/>
              </a:ext>
            </a:extLst>
          </p:cNvPr>
          <p:cNvSpPr/>
          <p:nvPr/>
        </p:nvSpPr>
        <p:spPr>
          <a:xfrm>
            <a:off x="5029200" y="44958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5898B34-D127-4917-B876-F6A70D9FF5D3}"/>
              </a:ext>
            </a:extLst>
          </p:cNvPr>
          <p:cNvSpPr/>
          <p:nvPr/>
        </p:nvSpPr>
        <p:spPr>
          <a:xfrm>
            <a:off x="5486400" y="44958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F4C260-F690-4CE0-A290-00B02B161FE7}"/>
              </a:ext>
            </a:extLst>
          </p:cNvPr>
          <p:cNvCxnSpPr>
            <a:stCxn id="10" idx="5"/>
          </p:cNvCxnSpPr>
          <p:nvPr/>
        </p:nvCxnSpPr>
        <p:spPr>
          <a:xfrm>
            <a:off x="5126038" y="2306638"/>
            <a:ext cx="588962" cy="741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C0A31B-283C-4E7F-91EF-DFB9D9DE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46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肩峰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BF8AAD3-42EE-4EB3-A96F-F53496A69875}"/>
              </a:ext>
            </a:extLst>
          </p:cNvPr>
          <p:cNvCxnSpPr/>
          <p:nvPr/>
        </p:nvCxnSpPr>
        <p:spPr>
          <a:xfrm>
            <a:off x="4648200" y="2286000"/>
            <a:ext cx="1066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86726A6-A3F2-4947-B31E-A7E23B182AD8}"/>
              </a:ext>
            </a:extLst>
          </p:cNvPr>
          <p:cNvCxnSpPr>
            <a:stCxn id="14" idx="0"/>
            <a:endCxn id="18" idx="1"/>
          </p:cNvCxnSpPr>
          <p:nvPr/>
        </p:nvCxnSpPr>
        <p:spPr>
          <a:xfrm flipV="1">
            <a:off x="5219700" y="3046413"/>
            <a:ext cx="495300" cy="1449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4554EEB-76F1-43AB-8385-AEDDF2239147}"/>
              </a:ext>
            </a:extLst>
          </p:cNvPr>
          <p:cNvCxnSpPr>
            <a:stCxn id="15" idx="1"/>
            <a:endCxn id="18" idx="1"/>
          </p:cNvCxnSpPr>
          <p:nvPr/>
        </p:nvCxnSpPr>
        <p:spPr>
          <a:xfrm flipV="1">
            <a:off x="5541963" y="3046413"/>
            <a:ext cx="173037" cy="150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02" grpId="0" autoUpdateAnimBg="0"/>
      <p:bldP spid="253003" grpId="0" autoUpdateAnimBg="0"/>
      <p:bldP spid="77" grpId="0"/>
      <p:bldP spid="78" grpId="0"/>
      <p:bldP spid="9" grpId="0" animBg="1"/>
      <p:bldP spid="10" grpId="0" animBg="1"/>
      <p:bldP spid="14" grpId="0" animBg="1"/>
      <p:bldP spid="15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AutoShape 13">
            <a:extLst>
              <a:ext uri="{FF2B5EF4-FFF2-40B4-BE49-F238E27FC236}">
                <a16:creationId xmlns:a16="http://schemas.microsoft.com/office/drawing/2014/main" id="{C21C0904-0C5F-4256-8AAA-A89D14FEA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65513"/>
            <a:ext cx="1752600" cy="762000"/>
          </a:xfrm>
          <a:prstGeom prst="wedgeRoundRectCallout">
            <a:avLst>
              <a:gd name="adj1" fmla="val -21375"/>
              <a:gd name="adj2" fmla="val 92917"/>
              <a:gd name="adj3" fmla="val 16667"/>
            </a:avLst>
          </a:prstGeom>
          <a:solidFill>
            <a:srgbClr val="CCFFFF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graphicFrame>
        <p:nvGraphicFramePr>
          <p:cNvPr id="253955" name="Object 3">
            <a:extLst>
              <a:ext uri="{FF2B5EF4-FFF2-40B4-BE49-F238E27FC236}">
                <a16:creationId xmlns:a16="http://schemas.microsoft.com/office/drawing/2014/main" id="{52BAAB88-9720-4892-8083-B599AAC42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395663"/>
          <a:ext cx="58404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r:id="rId3" imgW="2336103" imgH="393846" progId="Equation.3">
                  <p:embed/>
                </p:oleObj>
              </mc:Choice>
              <mc:Fallback>
                <p:oleObj r:id="rId3" imgW="2336103" imgH="3938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95663"/>
                        <a:ext cx="5840413" cy="98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>
            <a:extLst>
              <a:ext uri="{FF2B5EF4-FFF2-40B4-BE49-F238E27FC236}">
                <a16:creationId xmlns:a16="http://schemas.microsoft.com/office/drawing/2014/main" id="{4ADE4E46-291C-4A7C-948F-8B8A067A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6113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53958" name="Text Box 6">
            <a:extLst>
              <a:ext uri="{FF2B5EF4-FFF2-40B4-BE49-F238E27FC236}">
                <a16:creationId xmlns:a16="http://schemas.microsoft.com/office/drawing/2014/main" id="{5F19AB04-3057-4702-849B-C1F28AC7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744538"/>
            <a:ext cx="8191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产生吉伯斯现象原因</a:t>
            </a:r>
          </a:p>
        </p:txBody>
      </p:sp>
      <p:sp>
        <p:nvSpPr>
          <p:cNvPr id="253959" name="Text Box 7">
            <a:extLst>
              <a:ext uri="{FF2B5EF4-FFF2-40B4-BE49-F238E27FC236}">
                <a16:creationId xmlns:a16="http://schemas.microsoft.com/office/drawing/2014/main" id="{D81CD643-CA78-4362-A829-7ADDF366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40335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由于所设计滤波器的单位脉冲响应</a:t>
            </a:r>
          </a:p>
        </p:txBody>
      </p:sp>
      <p:graphicFrame>
        <p:nvGraphicFramePr>
          <p:cNvPr id="253960" name="Object 8">
            <a:extLst>
              <a:ext uri="{FF2B5EF4-FFF2-40B4-BE49-F238E27FC236}">
                <a16:creationId xmlns:a16="http://schemas.microsoft.com/office/drawing/2014/main" id="{48B3F4F9-FE4F-48A8-AC44-3A0914536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2089150"/>
          <a:ext cx="2763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r:id="rId6" imgW="1067117" imgH="203517" progId="Equation.3">
                  <p:embed/>
                </p:oleObj>
              </mc:Choice>
              <mc:Fallback>
                <p:oleObj r:id="rId6" imgW="1067117" imgH="2035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089150"/>
                        <a:ext cx="2763838" cy="527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1" name="Text Box 9">
            <a:extLst>
              <a:ext uri="{FF2B5EF4-FFF2-40B4-BE49-F238E27FC236}">
                <a16:creationId xmlns:a16="http://schemas.microsoft.com/office/drawing/2014/main" id="{70DBEF24-01CA-4A96-BB32-97B615A62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0859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N</a:t>
            </a:r>
            <a:r>
              <a:rPr lang="en-US" altLang="zh-CN" sz="2800" b="1"/>
              <a:t>=</a:t>
            </a:r>
            <a:r>
              <a:rPr lang="en-US" altLang="zh-CN" sz="2800" b="1" i="1"/>
              <a:t>M</a:t>
            </a:r>
            <a:r>
              <a:rPr lang="en-US" altLang="zh-CN" sz="2800" b="1"/>
              <a:t>+1</a:t>
            </a:r>
          </a:p>
        </p:txBody>
      </p:sp>
      <p:sp>
        <p:nvSpPr>
          <p:cNvPr id="253962" name="Text Box 10">
            <a:extLst>
              <a:ext uri="{FF2B5EF4-FFF2-40B4-BE49-F238E27FC236}">
                <a16:creationId xmlns:a16="http://schemas.microsoft.com/office/drawing/2014/main" id="{A0151AD5-26BC-4D03-8ADD-B9E26EA8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8321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利用</a:t>
            </a:r>
            <a:r>
              <a:rPr lang="en-US" altLang="zh-CN" sz="2800" b="1"/>
              <a:t>DTFT</a:t>
            </a:r>
            <a:r>
              <a:rPr lang="zh-CN" altLang="en-US" sz="2800" b="1">
                <a:latin typeface="宋体" panose="02010600030101010101" pitchFamily="2" charset="-122"/>
              </a:rPr>
              <a:t>的性质可得所设计</a:t>
            </a:r>
            <a:r>
              <a:rPr lang="en-US" altLang="zh-CN" sz="2800" b="1"/>
              <a:t>FIR</a:t>
            </a:r>
            <a:r>
              <a:rPr lang="zh-CN" altLang="en-US" sz="2800" b="1">
                <a:latin typeface="宋体" panose="02010600030101010101" pitchFamily="2" charset="-122"/>
              </a:rPr>
              <a:t>滤波器的频率响应</a:t>
            </a:r>
            <a:r>
              <a:rPr lang="zh-CN" altLang="en-US" sz="2800" b="1"/>
              <a:t> </a:t>
            </a:r>
          </a:p>
        </p:txBody>
      </p:sp>
      <p:sp>
        <p:nvSpPr>
          <p:cNvPr id="253963" name="Text Box 12">
            <a:extLst>
              <a:ext uri="{FF2B5EF4-FFF2-40B4-BE49-F238E27FC236}">
                <a16:creationId xmlns:a16="http://schemas.microsoft.com/office/drawing/2014/main" id="{74E8AC5F-118A-472E-AC59-22D57F0F6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043488"/>
            <a:ext cx="876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</a:rPr>
              <a:t>H</a:t>
            </a:r>
            <a:r>
              <a:rPr lang="en-US" altLang="zh-CN" sz="2800" b="1">
                <a:solidFill>
                  <a:srgbClr val="FF0000"/>
                </a:solidFill>
              </a:rPr>
              <a:t>(e</a:t>
            </a:r>
            <a:r>
              <a:rPr lang="en-US" altLang="zh-CN" sz="2800" b="1" baseline="30000">
                <a:solidFill>
                  <a:srgbClr val="FF0000"/>
                </a:solidFill>
              </a:rPr>
              <a:t>j</a:t>
            </a:r>
            <a:r>
              <a:rPr lang="en-US" altLang="zh-CN" sz="2800" b="1" i="1" baseline="3000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逼近</a:t>
            </a:r>
            <a:r>
              <a:rPr lang="en-US" altLang="zh-CN" sz="2800" b="1" i="1">
                <a:solidFill>
                  <a:srgbClr val="FF0000"/>
                </a:solidFill>
              </a:rPr>
              <a:t>H</a:t>
            </a:r>
            <a:r>
              <a:rPr lang="en-US" altLang="zh-CN" sz="2800" b="1" baseline="-30000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</a:rPr>
              <a:t>(e</a:t>
            </a:r>
            <a:r>
              <a:rPr lang="en-US" altLang="zh-CN" sz="2800" b="1" baseline="30000">
                <a:solidFill>
                  <a:srgbClr val="FF0000"/>
                </a:solidFill>
              </a:rPr>
              <a:t>j</a:t>
            </a:r>
            <a:r>
              <a:rPr lang="en-US" altLang="zh-CN" sz="2800" b="1" i="1" baseline="3000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的好坏，取决于窗函数的频谱</a:t>
            </a:r>
            <a:r>
              <a:rPr lang="en-US" altLang="zh-CN" sz="2800" b="1" i="1">
                <a:solidFill>
                  <a:srgbClr val="FF0000"/>
                </a:solidFill>
              </a:rPr>
              <a:t>W</a:t>
            </a:r>
            <a:r>
              <a:rPr lang="en-US" altLang="zh-CN" sz="2800" b="1">
                <a:solidFill>
                  <a:srgbClr val="FF0000"/>
                </a:solidFill>
              </a:rPr>
              <a:t>(e</a:t>
            </a:r>
            <a:r>
              <a:rPr lang="en-US" altLang="zh-CN" sz="2800" b="1" baseline="30000">
                <a:solidFill>
                  <a:srgbClr val="FF0000"/>
                </a:solidFill>
              </a:rPr>
              <a:t>j</a:t>
            </a:r>
            <a:r>
              <a:rPr lang="en-US" altLang="zh-CN" sz="2800" b="1" i="1" baseline="3000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253964" name="Text Box 14">
            <a:extLst>
              <a:ext uri="{FF2B5EF4-FFF2-40B4-BE49-F238E27FC236}">
                <a16:creationId xmlns:a16="http://schemas.microsoft.com/office/drawing/2014/main" id="{E7ECF108-DDCD-4313-A055-653F28555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4164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窗函数的频谱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C21FF-A7F0-40D4-BC07-AA85DFE4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808038"/>
            <a:ext cx="415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——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由时域加窗截断引起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nimBg="1" autoUpdateAnimBg="0"/>
      <p:bldP spid="253958" grpId="0" autoUpdateAnimBg="0"/>
      <p:bldP spid="253959" grpId="0" autoUpdateAnimBg="0"/>
      <p:bldP spid="253961" grpId="0" autoUpdateAnimBg="0"/>
      <p:bldP spid="253962" grpId="0" autoUpdateAnimBg="0"/>
      <p:bldP spid="253963" grpId="0" autoUpdateAnimBg="0"/>
      <p:bldP spid="253964" grpId="0" autoUpdateAnimBg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>
            <a:extLst>
              <a:ext uri="{FF2B5EF4-FFF2-40B4-BE49-F238E27FC236}">
                <a16:creationId xmlns:a16="http://schemas.microsoft.com/office/drawing/2014/main" id="{DDA9600F-1B53-49E2-A133-C91A1A886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254980" name="Text Box 6">
            <a:extLst>
              <a:ext uri="{FF2B5EF4-FFF2-40B4-BE49-F238E27FC236}">
                <a16:creationId xmlns:a16="http://schemas.microsoft.com/office/drawing/2014/main" id="{82D10A53-F2BD-4540-AE2F-EC4CC7B91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609600"/>
            <a:ext cx="480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窗函数的频谱</a:t>
            </a:r>
          </a:p>
        </p:txBody>
      </p:sp>
      <p:sp>
        <p:nvSpPr>
          <p:cNvPr id="254981" name="AutoShape 13">
            <a:extLst>
              <a:ext uri="{FF2B5EF4-FFF2-40B4-BE49-F238E27FC236}">
                <a16:creationId xmlns:a16="http://schemas.microsoft.com/office/drawing/2014/main" id="{C55A204C-334B-40BD-8214-797CB145B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8988"/>
            <a:ext cx="1828800" cy="990600"/>
          </a:xfrm>
          <a:prstGeom prst="wedgeRoundRectCallout">
            <a:avLst>
              <a:gd name="adj1" fmla="val 67449"/>
              <a:gd name="adj2" fmla="val -93912"/>
              <a:gd name="adj3" fmla="val 16667"/>
            </a:avLst>
          </a:prstGeom>
          <a:solidFill>
            <a:srgbClr val="CCFFFF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graphicFrame>
        <p:nvGraphicFramePr>
          <p:cNvPr id="254982" name="Object 6">
            <a:extLst>
              <a:ext uri="{FF2B5EF4-FFF2-40B4-BE49-F238E27FC236}">
                <a16:creationId xmlns:a16="http://schemas.microsoft.com/office/drawing/2014/main" id="{C144792A-7CB0-4D55-A335-AA9F1A2C2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2074863"/>
          <a:ext cx="47640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r:id="rId4" imgW="1903665" imgH="406365" progId="Equation.3">
                  <p:embed/>
                </p:oleObj>
              </mc:Choice>
              <mc:Fallback>
                <p:oleObj r:id="rId4" imgW="1903665" imgH="4063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074863"/>
                        <a:ext cx="4764088" cy="101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AB810823-17E5-4AA2-B681-1DC3C904280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141663"/>
            <a:ext cx="6388100" cy="3138487"/>
            <a:chOff x="0" y="0"/>
            <a:chExt cx="4024" cy="1977"/>
          </a:xfrm>
        </p:grpSpPr>
        <p:sp>
          <p:nvSpPr>
            <p:cNvPr id="23567" name="Freeform 17">
              <a:extLst>
                <a:ext uri="{FF2B5EF4-FFF2-40B4-BE49-F238E27FC236}">
                  <a16:creationId xmlns:a16="http://schemas.microsoft.com/office/drawing/2014/main" id="{2DF44BB4-FA8C-4E94-8197-3A77251C2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" y="195"/>
              <a:ext cx="3472" cy="1686"/>
            </a:xfrm>
            <a:custGeom>
              <a:avLst/>
              <a:gdLst>
                <a:gd name="T0" fmla="*/ 74 w 3472"/>
                <a:gd name="T1" fmla="*/ 1303 h 1686"/>
                <a:gd name="T2" fmla="*/ 155 w 3472"/>
                <a:gd name="T3" fmla="*/ 1229 h 1686"/>
                <a:gd name="T4" fmla="*/ 236 w 3472"/>
                <a:gd name="T5" fmla="*/ 1259 h 1686"/>
                <a:gd name="T6" fmla="*/ 316 w 3472"/>
                <a:gd name="T7" fmla="*/ 1333 h 1686"/>
                <a:gd name="T8" fmla="*/ 375 w 3472"/>
                <a:gd name="T9" fmla="*/ 1414 h 1686"/>
                <a:gd name="T10" fmla="*/ 456 w 3472"/>
                <a:gd name="T11" fmla="*/ 1495 h 1686"/>
                <a:gd name="T12" fmla="*/ 537 w 3472"/>
                <a:gd name="T13" fmla="*/ 1524 h 1686"/>
                <a:gd name="T14" fmla="*/ 625 w 3472"/>
                <a:gd name="T15" fmla="*/ 1465 h 1686"/>
                <a:gd name="T16" fmla="*/ 692 w 3472"/>
                <a:gd name="T17" fmla="*/ 1384 h 1686"/>
                <a:gd name="T18" fmla="*/ 743 w 3472"/>
                <a:gd name="T19" fmla="*/ 1303 h 1686"/>
                <a:gd name="T20" fmla="*/ 817 w 3472"/>
                <a:gd name="T21" fmla="*/ 1215 h 1686"/>
                <a:gd name="T22" fmla="*/ 898 w 3472"/>
                <a:gd name="T23" fmla="*/ 1178 h 1686"/>
                <a:gd name="T24" fmla="*/ 978 w 3472"/>
                <a:gd name="T25" fmla="*/ 1244 h 1686"/>
                <a:gd name="T26" fmla="*/ 1023 w 3472"/>
                <a:gd name="T27" fmla="*/ 1333 h 1686"/>
                <a:gd name="T28" fmla="*/ 1059 w 3472"/>
                <a:gd name="T29" fmla="*/ 1414 h 1686"/>
                <a:gd name="T30" fmla="*/ 1104 w 3472"/>
                <a:gd name="T31" fmla="*/ 1495 h 1686"/>
                <a:gd name="T32" fmla="*/ 1148 w 3472"/>
                <a:gd name="T33" fmla="*/ 1576 h 1686"/>
                <a:gd name="T34" fmla="*/ 1199 w 3472"/>
                <a:gd name="T35" fmla="*/ 1664 h 1686"/>
                <a:gd name="T36" fmla="*/ 1280 w 3472"/>
                <a:gd name="T37" fmla="*/ 1664 h 1686"/>
                <a:gd name="T38" fmla="*/ 1324 w 3472"/>
                <a:gd name="T39" fmla="*/ 1576 h 1686"/>
                <a:gd name="T40" fmla="*/ 1368 w 3472"/>
                <a:gd name="T41" fmla="*/ 1465 h 1686"/>
                <a:gd name="T42" fmla="*/ 1390 w 3472"/>
                <a:gd name="T43" fmla="*/ 1340 h 1686"/>
                <a:gd name="T44" fmla="*/ 1435 w 3472"/>
                <a:gd name="T45" fmla="*/ 1178 h 1686"/>
                <a:gd name="T46" fmla="*/ 1464 w 3472"/>
                <a:gd name="T47" fmla="*/ 1009 h 1686"/>
                <a:gd name="T48" fmla="*/ 1501 w 3472"/>
                <a:gd name="T49" fmla="*/ 817 h 1686"/>
                <a:gd name="T50" fmla="*/ 1530 w 3472"/>
                <a:gd name="T51" fmla="*/ 640 h 1686"/>
                <a:gd name="T52" fmla="*/ 1574 w 3472"/>
                <a:gd name="T53" fmla="*/ 456 h 1686"/>
                <a:gd name="T54" fmla="*/ 1611 w 3472"/>
                <a:gd name="T55" fmla="*/ 294 h 1686"/>
                <a:gd name="T56" fmla="*/ 1640 w 3472"/>
                <a:gd name="T57" fmla="*/ 169 h 1686"/>
                <a:gd name="T58" fmla="*/ 1685 w 3472"/>
                <a:gd name="T59" fmla="*/ 73 h 1686"/>
                <a:gd name="T60" fmla="*/ 1736 w 3472"/>
                <a:gd name="T61" fmla="*/ 0 h 1686"/>
                <a:gd name="T62" fmla="*/ 1795 w 3472"/>
                <a:gd name="T63" fmla="*/ 73 h 1686"/>
                <a:gd name="T64" fmla="*/ 1832 w 3472"/>
                <a:gd name="T65" fmla="*/ 169 h 1686"/>
                <a:gd name="T66" fmla="*/ 1861 w 3472"/>
                <a:gd name="T67" fmla="*/ 294 h 1686"/>
                <a:gd name="T68" fmla="*/ 1905 w 3472"/>
                <a:gd name="T69" fmla="*/ 456 h 1686"/>
                <a:gd name="T70" fmla="*/ 1942 w 3472"/>
                <a:gd name="T71" fmla="*/ 640 h 1686"/>
                <a:gd name="T72" fmla="*/ 1971 w 3472"/>
                <a:gd name="T73" fmla="*/ 817 h 1686"/>
                <a:gd name="T74" fmla="*/ 2016 w 3472"/>
                <a:gd name="T75" fmla="*/ 1009 h 1686"/>
                <a:gd name="T76" fmla="*/ 2038 w 3472"/>
                <a:gd name="T77" fmla="*/ 1178 h 1686"/>
                <a:gd name="T78" fmla="*/ 2082 w 3472"/>
                <a:gd name="T79" fmla="*/ 1340 h 1686"/>
                <a:gd name="T80" fmla="*/ 2111 w 3472"/>
                <a:gd name="T81" fmla="*/ 1465 h 1686"/>
                <a:gd name="T82" fmla="*/ 2148 w 3472"/>
                <a:gd name="T83" fmla="*/ 1576 h 1686"/>
                <a:gd name="T84" fmla="*/ 2192 w 3472"/>
                <a:gd name="T85" fmla="*/ 1664 h 1686"/>
                <a:gd name="T86" fmla="*/ 2273 w 3472"/>
                <a:gd name="T87" fmla="*/ 1664 h 1686"/>
                <a:gd name="T88" fmla="*/ 2347 w 3472"/>
                <a:gd name="T89" fmla="*/ 1576 h 1686"/>
                <a:gd name="T90" fmla="*/ 2369 w 3472"/>
                <a:gd name="T91" fmla="*/ 1495 h 1686"/>
                <a:gd name="T92" fmla="*/ 2413 w 3472"/>
                <a:gd name="T93" fmla="*/ 1414 h 1686"/>
                <a:gd name="T94" fmla="*/ 2457 w 3472"/>
                <a:gd name="T95" fmla="*/ 1333 h 1686"/>
                <a:gd name="T96" fmla="*/ 2508 w 3472"/>
                <a:gd name="T97" fmla="*/ 1244 h 1686"/>
                <a:gd name="T98" fmla="*/ 2582 w 3472"/>
                <a:gd name="T99" fmla="*/ 1178 h 1686"/>
                <a:gd name="T100" fmla="*/ 2663 w 3472"/>
                <a:gd name="T101" fmla="*/ 1215 h 1686"/>
                <a:gd name="T102" fmla="*/ 2729 w 3472"/>
                <a:gd name="T103" fmla="*/ 1303 h 1686"/>
                <a:gd name="T104" fmla="*/ 2788 w 3472"/>
                <a:gd name="T105" fmla="*/ 1384 h 1686"/>
                <a:gd name="T106" fmla="*/ 2854 w 3472"/>
                <a:gd name="T107" fmla="*/ 1465 h 1686"/>
                <a:gd name="T108" fmla="*/ 2935 w 3472"/>
                <a:gd name="T109" fmla="*/ 1524 h 1686"/>
                <a:gd name="T110" fmla="*/ 3016 w 3472"/>
                <a:gd name="T111" fmla="*/ 1495 h 1686"/>
                <a:gd name="T112" fmla="*/ 3104 w 3472"/>
                <a:gd name="T113" fmla="*/ 1414 h 1686"/>
                <a:gd name="T114" fmla="*/ 3170 w 3472"/>
                <a:gd name="T115" fmla="*/ 1333 h 1686"/>
                <a:gd name="T116" fmla="*/ 3237 w 3472"/>
                <a:gd name="T117" fmla="*/ 1244 h 1686"/>
                <a:gd name="T118" fmla="*/ 3325 w 3472"/>
                <a:gd name="T119" fmla="*/ 1244 h 1686"/>
                <a:gd name="T120" fmla="*/ 3406 w 3472"/>
                <a:gd name="T121" fmla="*/ 1303 h 16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72"/>
                <a:gd name="T184" fmla="*/ 0 h 1686"/>
                <a:gd name="T185" fmla="*/ 3472 w 3472"/>
                <a:gd name="T186" fmla="*/ 1686 h 16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72" h="1686">
                  <a:moveTo>
                    <a:pt x="0" y="1369"/>
                  </a:moveTo>
                  <a:lnTo>
                    <a:pt x="15" y="1355"/>
                  </a:lnTo>
                  <a:lnTo>
                    <a:pt x="30" y="1340"/>
                  </a:lnTo>
                  <a:lnTo>
                    <a:pt x="44" y="1333"/>
                  </a:lnTo>
                  <a:lnTo>
                    <a:pt x="59" y="1318"/>
                  </a:lnTo>
                  <a:lnTo>
                    <a:pt x="74" y="1303"/>
                  </a:lnTo>
                  <a:lnTo>
                    <a:pt x="88" y="1288"/>
                  </a:lnTo>
                  <a:lnTo>
                    <a:pt x="96" y="1274"/>
                  </a:lnTo>
                  <a:lnTo>
                    <a:pt x="110" y="1259"/>
                  </a:lnTo>
                  <a:lnTo>
                    <a:pt x="125" y="1244"/>
                  </a:lnTo>
                  <a:lnTo>
                    <a:pt x="140" y="1244"/>
                  </a:lnTo>
                  <a:lnTo>
                    <a:pt x="155" y="1229"/>
                  </a:lnTo>
                  <a:lnTo>
                    <a:pt x="169" y="1229"/>
                  </a:lnTo>
                  <a:lnTo>
                    <a:pt x="184" y="1229"/>
                  </a:lnTo>
                  <a:lnTo>
                    <a:pt x="191" y="1229"/>
                  </a:lnTo>
                  <a:lnTo>
                    <a:pt x="206" y="1244"/>
                  </a:lnTo>
                  <a:lnTo>
                    <a:pt x="221" y="1244"/>
                  </a:lnTo>
                  <a:lnTo>
                    <a:pt x="236" y="1259"/>
                  </a:lnTo>
                  <a:lnTo>
                    <a:pt x="250" y="1259"/>
                  </a:lnTo>
                  <a:lnTo>
                    <a:pt x="265" y="1274"/>
                  </a:lnTo>
                  <a:lnTo>
                    <a:pt x="280" y="1288"/>
                  </a:lnTo>
                  <a:lnTo>
                    <a:pt x="294" y="1303"/>
                  </a:lnTo>
                  <a:lnTo>
                    <a:pt x="302" y="1318"/>
                  </a:lnTo>
                  <a:lnTo>
                    <a:pt x="316" y="1333"/>
                  </a:lnTo>
                  <a:lnTo>
                    <a:pt x="331" y="1340"/>
                  </a:lnTo>
                  <a:lnTo>
                    <a:pt x="331" y="1355"/>
                  </a:lnTo>
                  <a:lnTo>
                    <a:pt x="346" y="1369"/>
                  </a:lnTo>
                  <a:lnTo>
                    <a:pt x="361" y="1384"/>
                  </a:lnTo>
                  <a:lnTo>
                    <a:pt x="375" y="1399"/>
                  </a:lnTo>
                  <a:lnTo>
                    <a:pt x="375" y="1414"/>
                  </a:lnTo>
                  <a:lnTo>
                    <a:pt x="390" y="1428"/>
                  </a:lnTo>
                  <a:lnTo>
                    <a:pt x="405" y="1443"/>
                  </a:lnTo>
                  <a:lnTo>
                    <a:pt x="412" y="1450"/>
                  </a:lnTo>
                  <a:lnTo>
                    <a:pt x="427" y="1465"/>
                  </a:lnTo>
                  <a:lnTo>
                    <a:pt x="441" y="1480"/>
                  </a:lnTo>
                  <a:lnTo>
                    <a:pt x="456" y="1495"/>
                  </a:lnTo>
                  <a:lnTo>
                    <a:pt x="471" y="1509"/>
                  </a:lnTo>
                  <a:lnTo>
                    <a:pt x="486" y="1524"/>
                  </a:lnTo>
                  <a:lnTo>
                    <a:pt x="500" y="1524"/>
                  </a:lnTo>
                  <a:lnTo>
                    <a:pt x="515" y="1524"/>
                  </a:lnTo>
                  <a:lnTo>
                    <a:pt x="522" y="1524"/>
                  </a:lnTo>
                  <a:lnTo>
                    <a:pt x="537" y="1524"/>
                  </a:lnTo>
                  <a:lnTo>
                    <a:pt x="552" y="1524"/>
                  </a:lnTo>
                  <a:lnTo>
                    <a:pt x="567" y="1524"/>
                  </a:lnTo>
                  <a:lnTo>
                    <a:pt x="581" y="1509"/>
                  </a:lnTo>
                  <a:lnTo>
                    <a:pt x="596" y="1495"/>
                  </a:lnTo>
                  <a:lnTo>
                    <a:pt x="611" y="1480"/>
                  </a:lnTo>
                  <a:lnTo>
                    <a:pt x="625" y="1465"/>
                  </a:lnTo>
                  <a:lnTo>
                    <a:pt x="633" y="1450"/>
                  </a:lnTo>
                  <a:lnTo>
                    <a:pt x="647" y="1443"/>
                  </a:lnTo>
                  <a:lnTo>
                    <a:pt x="662" y="1428"/>
                  </a:lnTo>
                  <a:lnTo>
                    <a:pt x="677" y="1414"/>
                  </a:lnTo>
                  <a:lnTo>
                    <a:pt x="677" y="1399"/>
                  </a:lnTo>
                  <a:lnTo>
                    <a:pt x="692" y="1384"/>
                  </a:lnTo>
                  <a:lnTo>
                    <a:pt x="706" y="1369"/>
                  </a:lnTo>
                  <a:lnTo>
                    <a:pt x="706" y="1355"/>
                  </a:lnTo>
                  <a:lnTo>
                    <a:pt x="721" y="1340"/>
                  </a:lnTo>
                  <a:lnTo>
                    <a:pt x="736" y="1333"/>
                  </a:lnTo>
                  <a:lnTo>
                    <a:pt x="736" y="1318"/>
                  </a:lnTo>
                  <a:lnTo>
                    <a:pt x="743" y="1303"/>
                  </a:lnTo>
                  <a:lnTo>
                    <a:pt x="758" y="1288"/>
                  </a:lnTo>
                  <a:lnTo>
                    <a:pt x="773" y="1274"/>
                  </a:lnTo>
                  <a:lnTo>
                    <a:pt x="773" y="1259"/>
                  </a:lnTo>
                  <a:lnTo>
                    <a:pt x="787" y="1244"/>
                  </a:lnTo>
                  <a:lnTo>
                    <a:pt x="802" y="1229"/>
                  </a:lnTo>
                  <a:lnTo>
                    <a:pt x="817" y="1215"/>
                  </a:lnTo>
                  <a:lnTo>
                    <a:pt x="831" y="1207"/>
                  </a:lnTo>
                  <a:lnTo>
                    <a:pt x="846" y="1193"/>
                  </a:lnTo>
                  <a:lnTo>
                    <a:pt x="853" y="1178"/>
                  </a:lnTo>
                  <a:lnTo>
                    <a:pt x="868" y="1178"/>
                  </a:lnTo>
                  <a:lnTo>
                    <a:pt x="883" y="1178"/>
                  </a:lnTo>
                  <a:lnTo>
                    <a:pt x="898" y="1178"/>
                  </a:lnTo>
                  <a:lnTo>
                    <a:pt x="912" y="1193"/>
                  </a:lnTo>
                  <a:lnTo>
                    <a:pt x="927" y="1193"/>
                  </a:lnTo>
                  <a:lnTo>
                    <a:pt x="942" y="1207"/>
                  </a:lnTo>
                  <a:lnTo>
                    <a:pt x="956" y="1215"/>
                  </a:lnTo>
                  <a:lnTo>
                    <a:pt x="964" y="1229"/>
                  </a:lnTo>
                  <a:lnTo>
                    <a:pt x="978" y="1244"/>
                  </a:lnTo>
                  <a:lnTo>
                    <a:pt x="978" y="1259"/>
                  </a:lnTo>
                  <a:lnTo>
                    <a:pt x="993" y="1274"/>
                  </a:lnTo>
                  <a:lnTo>
                    <a:pt x="993" y="1288"/>
                  </a:lnTo>
                  <a:lnTo>
                    <a:pt x="1008" y="1303"/>
                  </a:lnTo>
                  <a:lnTo>
                    <a:pt x="1023" y="1318"/>
                  </a:lnTo>
                  <a:lnTo>
                    <a:pt x="1023" y="1333"/>
                  </a:lnTo>
                  <a:lnTo>
                    <a:pt x="1023" y="1340"/>
                  </a:lnTo>
                  <a:lnTo>
                    <a:pt x="1037" y="1355"/>
                  </a:lnTo>
                  <a:lnTo>
                    <a:pt x="1052" y="1369"/>
                  </a:lnTo>
                  <a:lnTo>
                    <a:pt x="1052" y="1384"/>
                  </a:lnTo>
                  <a:lnTo>
                    <a:pt x="1059" y="1399"/>
                  </a:lnTo>
                  <a:lnTo>
                    <a:pt x="1059" y="1414"/>
                  </a:lnTo>
                  <a:lnTo>
                    <a:pt x="1059" y="1428"/>
                  </a:lnTo>
                  <a:lnTo>
                    <a:pt x="1074" y="1443"/>
                  </a:lnTo>
                  <a:lnTo>
                    <a:pt x="1074" y="1450"/>
                  </a:lnTo>
                  <a:lnTo>
                    <a:pt x="1089" y="1465"/>
                  </a:lnTo>
                  <a:lnTo>
                    <a:pt x="1089" y="1480"/>
                  </a:lnTo>
                  <a:lnTo>
                    <a:pt x="1104" y="1495"/>
                  </a:lnTo>
                  <a:lnTo>
                    <a:pt x="1104" y="1509"/>
                  </a:lnTo>
                  <a:lnTo>
                    <a:pt x="1118" y="1524"/>
                  </a:lnTo>
                  <a:lnTo>
                    <a:pt x="1118" y="1539"/>
                  </a:lnTo>
                  <a:lnTo>
                    <a:pt x="1133" y="1553"/>
                  </a:lnTo>
                  <a:lnTo>
                    <a:pt x="1133" y="1561"/>
                  </a:lnTo>
                  <a:lnTo>
                    <a:pt x="1148" y="1576"/>
                  </a:lnTo>
                  <a:lnTo>
                    <a:pt x="1148" y="1590"/>
                  </a:lnTo>
                  <a:lnTo>
                    <a:pt x="1162" y="1605"/>
                  </a:lnTo>
                  <a:lnTo>
                    <a:pt x="1170" y="1620"/>
                  </a:lnTo>
                  <a:lnTo>
                    <a:pt x="1170" y="1634"/>
                  </a:lnTo>
                  <a:lnTo>
                    <a:pt x="1184" y="1649"/>
                  </a:lnTo>
                  <a:lnTo>
                    <a:pt x="1199" y="1664"/>
                  </a:lnTo>
                  <a:lnTo>
                    <a:pt x="1214" y="1671"/>
                  </a:lnTo>
                  <a:lnTo>
                    <a:pt x="1229" y="1671"/>
                  </a:lnTo>
                  <a:lnTo>
                    <a:pt x="1243" y="1686"/>
                  </a:lnTo>
                  <a:lnTo>
                    <a:pt x="1258" y="1671"/>
                  </a:lnTo>
                  <a:lnTo>
                    <a:pt x="1273" y="1671"/>
                  </a:lnTo>
                  <a:lnTo>
                    <a:pt x="1280" y="1664"/>
                  </a:lnTo>
                  <a:lnTo>
                    <a:pt x="1295" y="1649"/>
                  </a:lnTo>
                  <a:lnTo>
                    <a:pt x="1295" y="1634"/>
                  </a:lnTo>
                  <a:lnTo>
                    <a:pt x="1309" y="1620"/>
                  </a:lnTo>
                  <a:lnTo>
                    <a:pt x="1324" y="1605"/>
                  </a:lnTo>
                  <a:lnTo>
                    <a:pt x="1324" y="1590"/>
                  </a:lnTo>
                  <a:lnTo>
                    <a:pt x="1324" y="1576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54" y="1524"/>
                  </a:lnTo>
                  <a:lnTo>
                    <a:pt x="1354" y="1509"/>
                  </a:lnTo>
                  <a:lnTo>
                    <a:pt x="1354" y="1495"/>
                  </a:lnTo>
                  <a:lnTo>
                    <a:pt x="1368" y="1465"/>
                  </a:lnTo>
                  <a:lnTo>
                    <a:pt x="1368" y="1450"/>
                  </a:lnTo>
                  <a:lnTo>
                    <a:pt x="1383" y="1428"/>
                  </a:lnTo>
                  <a:lnTo>
                    <a:pt x="1383" y="1414"/>
                  </a:lnTo>
                  <a:lnTo>
                    <a:pt x="1390" y="1384"/>
                  </a:lnTo>
                  <a:lnTo>
                    <a:pt x="1390" y="1369"/>
                  </a:lnTo>
                  <a:lnTo>
                    <a:pt x="1390" y="1340"/>
                  </a:lnTo>
                  <a:lnTo>
                    <a:pt x="1405" y="1318"/>
                  </a:lnTo>
                  <a:lnTo>
                    <a:pt x="1405" y="1288"/>
                  </a:lnTo>
                  <a:lnTo>
                    <a:pt x="1420" y="1259"/>
                  </a:lnTo>
                  <a:lnTo>
                    <a:pt x="1420" y="1229"/>
                  </a:lnTo>
                  <a:lnTo>
                    <a:pt x="1435" y="1207"/>
                  </a:lnTo>
                  <a:lnTo>
                    <a:pt x="1435" y="1178"/>
                  </a:lnTo>
                  <a:lnTo>
                    <a:pt x="1435" y="1148"/>
                  </a:lnTo>
                  <a:lnTo>
                    <a:pt x="1449" y="1119"/>
                  </a:lnTo>
                  <a:lnTo>
                    <a:pt x="1449" y="1097"/>
                  </a:lnTo>
                  <a:lnTo>
                    <a:pt x="1464" y="1067"/>
                  </a:lnTo>
                  <a:lnTo>
                    <a:pt x="1464" y="1038"/>
                  </a:lnTo>
                  <a:lnTo>
                    <a:pt x="1464" y="1009"/>
                  </a:lnTo>
                  <a:lnTo>
                    <a:pt x="1479" y="972"/>
                  </a:lnTo>
                  <a:lnTo>
                    <a:pt x="1479" y="942"/>
                  </a:lnTo>
                  <a:lnTo>
                    <a:pt x="1493" y="913"/>
                  </a:lnTo>
                  <a:lnTo>
                    <a:pt x="1493" y="883"/>
                  </a:lnTo>
                  <a:lnTo>
                    <a:pt x="1501" y="847"/>
                  </a:lnTo>
                  <a:lnTo>
                    <a:pt x="1501" y="817"/>
                  </a:lnTo>
                  <a:lnTo>
                    <a:pt x="1501" y="788"/>
                  </a:lnTo>
                  <a:lnTo>
                    <a:pt x="1515" y="766"/>
                  </a:lnTo>
                  <a:lnTo>
                    <a:pt x="1515" y="721"/>
                  </a:lnTo>
                  <a:lnTo>
                    <a:pt x="1530" y="692"/>
                  </a:lnTo>
                  <a:lnTo>
                    <a:pt x="1530" y="662"/>
                  </a:lnTo>
                  <a:lnTo>
                    <a:pt x="1530" y="640"/>
                  </a:lnTo>
                  <a:lnTo>
                    <a:pt x="1545" y="596"/>
                  </a:lnTo>
                  <a:lnTo>
                    <a:pt x="1545" y="567"/>
                  </a:lnTo>
                  <a:lnTo>
                    <a:pt x="1560" y="545"/>
                  </a:lnTo>
                  <a:lnTo>
                    <a:pt x="1560" y="515"/>
                  </a:lnTo>
                  <a:lnTo>
                    <a:pt x="1574" y="486"/>
                  </a:lnTo>
                  <a:lnTo>
                    <a:pt x="1574" y="456"/>
                  </a:lnTo>
                  <a:lnTo>
                    <a:pt x="1574" y="434"/>
                  </a:lnTo>
                  <a:lnTo>
                    <a:pt x="1589" y="405"/>
                  </a:lnTo>
                  <a:lnTo>
                    <a:pt x="1589" y="375"/>
                  </a:lnTo>
                  <a:lnTo>
                    <a:pt x="1604" y="346"/>
                  </a:lnTo>
                  <a:lnTo>
                    <a:pt x="1604" y="324"/>
                  </a:lnTo>
                  <a:lnTo>
                    <a:pt x="1611" y="294"/>
                  </a:lnTo>
                  <a:lnTo>
                    <a:pt x="1611" y="279"/>
                  </a:lnTo>
                  <a:lnTo>
                    <a:pt x="1611" y="250"/>
                  </a:lnTo>
                  <a:lnTo>
                    <a:pt x="1626" y="221"/>
                  </a:lnTo>
                  <a:lnTo>
                    <a:pt x="1626" y="213"/>
                  </a:lnTo>
                  <a:lnTo>
                    <a:pt x="1640" y="184"/>
                  </a:lnTo>
                  <a:lnTo>
                    <a:pt x="1640" y="169"/>
                  </a:lnTo>
                  <a:lnTo>
                    <a:pt x="1640" y="140"/>
                  </a:lnTo>
                  <a:lnTo>
                    <a:pt x="1655" y="125"/>
                  </a:lnTo>
                  <a:lnTo>
                    <a:pt x="1655" y="110"/>
                  </a:lnTo>
                  <a:lnTo>
                    <a:pt x="1670" y="95"/>
                  </a:lnTo>
                  <a:lnTo>
                    <a:pt x="1670" y="88"/>
                  </a:lnTo>
                  <a:lnTo>
                    <a:pt x="1685" y="73"/>
                  </a:lnTo>
                  <a:lnTo>
                    <a:pt x="1685" y="59"/>
                  </a:lnTo>
                  <a:lnTo>
                    <a:pt x="1685" y="44"/>
                  </a:lnTo>
                  <a:lnTo>
                    <a:pt x="1699" y="29"/>
                  </a:lnTo>
                  <a:lnTo>
                    <a:pt x="1714" y="14"/>
                  </a:lnTo>
                  <a:lnTo>
                    <a:pt x="1721" y="0"/>
                  </a:lnTo>
                  <a:lnTo>
                    <a:pt x="1736" y="0"/>
                  </a:lnTo>
                  <a:lnTo>
                    <a:pt x="1751" y="0"/>
                  </a:lnTo>
                  <a:lnTo>
                    <a:pt x="1766" y="14"/>
                  </a:lnTo>
                  <a:lnTo>
                    <a:pt x="1780" y="29"/>
                  </a:lnTo>
                  <a:lnTo>
                    <a:pt x="1795" y="44"/>
                  </a:lnTo>
                  <a:lnTo>
                    <a:pt x="1795" y="59"/>
                  </a:lnTo>
                  <a:lnTo>
                    <a:pt x="1795" y="73"/>
                  </a:lnTo>
                  <a:lnTo>
                    <a:pt x="1810" y="88"/>
                  </a:lnTo>
                  <a:lnTo>
                    <a:pt x="1810" y="95"/>
                  </a:lnTo>
                  <a:lnTo>
                    <a:pt x="1817" y="110"/>
                  </a:lnTo>
                  <a:lnTo>
                    <a:pt x="1817" y="125"/>
                  </a:lnTo>
                  <a:lnTo>
                    <a:pt x="1832" y="140"/>
                  </a:lnTo>
                  <a:lnTo>
                    <a:pt x="1832" y="169"/>
                  </a:lnTo>
                  <a:lnTo>
                    <a:pt x="1832" y="184"/>
                  </a:lnTo>
                  <a:lnTo>
                    <a:pt x="1846" y="213"/>
                  </a:lnTo>
                  <a:lnTo>
                    <a:pt x="1846" y="221"/>
                  </a:lnTo>
                  <a:lnTo>
                    <a:pt x="1861" y="250"/>
                  </a:lnTo>
                  <a:lnTo>
                    <a:pt x="1861" y="279"/>
                  </a:lnTo>
                  <a:lnTo>
                    <a:pt x="1861" y="294"/>
                  </a:lnTo>
                  <a:lnTo>
                    <a:pt x="1876" y="324"/>
                  </a:lnTo>
                  <a:lnTo>
                    <a:pt x="1876" y="346"/>
                  </a:lnTo>
                  <a:lnTo>
                    <a:pt x="1891" y="375"/>
                  </a:lnTo>
                  <a:lnTo>
                    <a:pt x="1891" y="405"/>
                  </a:lnTo>
                  <a:lnTo>
                    <a:pt x="1905" y="434"/>
                  </a:lnTo>
                  <a:lnTo>
                    <a:pt x="1905" y="456"/>
                  </a:lnTo>
                  <a:lnTo>
                    <a:pt x="1905" y="486"/>
                  </a:lnTo>
                  <a:lnTo>
                    <a:pt x="1920" y="515"/>
                  </a:lnTo>
                  <a:lnTo>
                    <a:pt x="1920" y="545"/>
                  </a:lnTo>
                  <a:lnTo>
                    <a:pt x="1927" y="567"/>
                  </a:lnTo>
                  <a:lnTo>
                    <a:pt x="1927" y="596"/>
                  </a:lnTo>
                  <a:lnTo>
                    <a:pt x="1942" y="640"/>
                  </a:lnTo>
                  <a:lnTo>
                    <a:pt x="1942" y="662"/>
                  </a:lnTo>
                  <a:lnTo>
                    <a:pt x="1942" y="692"/>
                  </a:lnTo>
                  <a:lnTo>
                    <a:pt x="1957" y="721"/>
                  </a:lnTo>
                  <a:lnTo>
                    <a:pt x="1957" y="766"/>
                  </a:lnTo>
                  <a:lnTo>
                    <a:pt x="1971" y="788"/>
                  </a:lnTo>
                  <a:lnTo>
                    <a:pt x="1971" y="817"/>
                  </a:lnTo>
                  <a:lnTo>
                    <a:pt x="1971" y="847"/>
                  </a:lnTo>
                  <a:lnTo>
                    <a:pt x="1986" y="883"/>
                  </a:lnTo>
                  <a:lnTo>
                    <a:pt x="1986" y="913"/>
                  </a:lnTo>
                  <a:lnTo>
                    <a:pt x="2001" y="942"/>
                  </a:lnTo>
                  <a:lnTo>
                    <a:pt x="2001" y="972"/>
                  </a:lnTo>
                  <a:lnTo>
                    <a:pt x="2016" y="1009"/>
                  </a:lnTo>
                  <a:lnTo>
                    <a:pt x="2016" y="1038"/>
                  </a:lnTo>
                  <a:lnTo>
                    <a:pt x="2016" y="1067"/>
                  </a:lnTo>
                  <a:lnTo>
                    <a:pt x="2030" y="1097"/>
                  </a:lnTo>
                  <a:lnTo>
                    <a:pt x="2030" y="1119"/>
                  </a:lnTo>
                  <a:lnTo>
                    <a:pt x="2038" y="1148"/>
                  </a:lnTo>
                  <a:lnTo>
                    <a:pt x="2038" y="1178"/>
                  </a:lnTo>
                  <a:lnTo>
                    <a:pt x="2038" y="1207"/>
                  </a:lnTo>
                  <a:lnTo>
                    <a:pt x="2052" y="1229"/>
                  </a:lnTo>
                  <a:lnTo>
                    <a:pt x="2052" y="1259"/>
                  </a:lnTo>
                  <a:lnTo>
                    <a:pt x="2067" y="1288"/>
                  </a:lnTo>
                  <a:lnTo>
                    <a:pt x="2067" y="1318"/>
                  </a:lnTo>
                  <a:lnTo>
                    <a:pt x="2082" y="1340"/>
                  </a:lnTo>
                  <a:lnTo>
                    <a:pt x="2082" y="1369"/>
                  </a:lnTo>
                  <a:lnTo>
                    <a:pt x="2082" y="1384"/>
                  </a:lnTo>
                  <a:lnTo>
                    <a:pt x="2097" y="1414"/>
                  </a:lnTo>
                  <a:lnTo>
                    <a:pt x="2097" y="1428"/>
                  </a:lnTo>
                  <a:lnTo>
                    <a:pt x="2111" y="1450"/>
                  </a:lnTo>
                  <a:lnTo>
                    <a:pt x="2111" y="1465"/>
                  </a:lnTo>
                  <a:lnTo>
                    <a:pt x="2126" y="1495"/>
                  </a:lnTo>
                  <a:lnTo>
                    <a:pt x="2126" y="1509"/>
                  </a:lnTo>
                  <a:lnTo>
                    <a:pt x="2126" y="1524"/>
                  </a:lnTo>
                  <a:lnTo>
                    <a:pt x="2141" y="1553"/>
                  </a:lnTo>
                  <a:lnTo>
                    <a:pt x="2141" y="1561"/>
                  </a:lnTo>
                  <a:lnTo>
                    <a:pt x="2148" y="1576"/>
                  </a:lnTo>
                  <a:lnTo>
                    <a:pt x="2148" y="1590"/>
                  </a:lnTo>
                  <a:lnTo>
                    <a:pt x="2163" y="1605"/>
                  </a:lnTo>
                  <a:lnTo>
                    <a:pt x="2163" y="1620"/>
                  </a:lnTo>
                  <a:lnTo>
                    <a:pt x="2177" y="1634"/>
                  </a:lnTo>
                  <a:lnTo>
                    <a:pt x="2192" y="1649"/>
                  </a:lnTo>
                  <a:lnTo>
                    <a:pt x="2192" y="1664"/>
                  </a:lnTo>
                  <a:lnTo>
                    <a:pt x="2207" y="1671"/>
                  </a:lnTo>
                  <a:lnTo>
                    <a:pt x="2222" y="1671"/>
                  </a:lnTo>
                  <a:lnTo>
                    <a:pt x="2236" y="1686"/>
                  </a:lnTo>
                  <a:lnTo>
                    <a:pt x="2251" y="1671"/>
                  </a:lnTo>
                  <a:lnTo>
                    <a:pt x="2258" y="1671"/>
                  </a:lnTo>
                  <a:lnTo>
                    <a:pt x="2273" y="1664"/>
                  </a:lnTo>
                  <a:lnTo>
                    <a:pt x="2288" y="1649"/>
                  </a:lnTo>
                  <a:lnTo>
                    <a:pt x="2302" y="1634"/>
                  </a:lnTo>
                  <a:lnTo>
                    <a:pt x="2317" y="1620"/>
                  </a:lnTo>
                  <a:lnTo>
                    <a:pt x="2317" y="1605"/>
                  </a:lnTo>
                  <a:lnTo>
                    <a:pt x="2332" y="1590"/>
                  </a:lnTo>
                  <a:lnTo>
                    <a:pt x="2347" y="1576"/>
                  </a:lnTo>
                  <a:lnTo>
                    <a:pt x="2347" y="1561"/>
                  </a:lnTo>
                  <a:lnTo>
                    <a:pt x="2347" y="1553"/>
                  </a:lnTo>
                  <a:lnTo>
                    <a:pt x="2361" y="1539"/>
                  </a:lnTo>
                  <a:lnTo>
                    <a:pt x="2369" y="1524"/>
                  </a:lnTo>
                  <a:lnTo>
                    <a:pt x="2369" y="1509"/>
                  </a:lnTo>
                  <a:lnTo>
                    <a:pt x="2369" y="1495"/>
                  </a:lnTo>
                  <a:lnTo>
                    <a:pt x="2383" y="1480"/>
                  </a:lnTo>
                  <a:lnTo>
                    <a:pt x="2383" y="1465"/>
                  </a:lnTo>
                  <a:lnTo>
                    <a:pt x="2398" y="1450"/>
                  </a:lnTo>
                  <a:lnTo>
                    <a:pt x="2398" y="1443"/>
                  </a:lnTo>
                  <a:lnTo>
                    <a:pt x="2413" y="1428"/>
                  </a:lnTo>
                  <a:lnTo>
                    <a:pt x="2413" y="1414"/>
                  </a:lnTo>
                  <a:lnTo>
                    <a:pt x="2413" y="1399"/>
                  </a:lnTo>
                  <a:lnTo>
                    <a:pt x="2428" y="1384"/>
                  </a:lnTo>
                  <a:lnTo>
                    <a:pt x="2442" y="1369"/>
                  </a:lnTo>
                  <a:lnTo>
                    <a:pt x="2442" y="1355"/>
                  </a:lnTo>
                  <a:lnTo>
                    <a:pt x="2457" y="1340"/>
                  </a:lnTo>
                  <a:lnTo>
                    <a:pt x="2457" y="1333"/>
                  </a:lnTo>
                  <a:lnTo>
                    <a:pt x="2457" y="1318"/>
                  </a:lnTo>
                  <a:lnTo>
                    <a:pt x="2472" y="1303"/>
                  </a:lnTo>
                  <a:lnTo>
                    <a:pt x="2479" y="1288"/>
                  </a:lnTo>
                  <a:lnTo>
                    <a:pt x="2479" y="1274"/>
                  </a:lnTo>
                  <a:lnTo>
                    <a:pt x="2494" y="1259"/>
                  </a:lnTo>
                  <a:lnTo>
                    <a:pt x="2508" y="1244"/>
                  </a:lnTo>
                  <a:lnTo>
                    <a:pt x="2523" y="1229"/>
                  </a:lnTo>
                  <a:lnTo>
                    <a:pt x="2523" y="1215"/>
                  </a:lnTo>
                  <a:lnTo>
                    <a:pt x="2538" y="1207"/>
                  </a:lnTo>
                  <a:lnTo>
                    <a:pt x="2553" y="1193"/>
                  </a:lnTo>
                  <a:lnTo>
                    <a:pt x="2567" y="1178"/>
                  </a:lnTo>
                  <a:lnTo>
                    <a:pt x="2582" y="1178"/>
                  </a:lnTo>
                  <a:lnTo>
                    <a:pt x="2589" y="1178"/>
                  </a:lnTo>
                  <a:lnTo>
                    <a:pt x="2604" y="1178"/>
                  </a:lnTo>
                  <a:lnTo>
                    <a:pt x="2619" y="1193"/>
                  </a:lnTo>
                  <a:lnTo>
                    <a:pt x="2633" y="1193"/>
                  </a:lnTo>
                  <a:lnTo>
                    <a:pt x="2648" y="1207"/>
                  </a:lnTo>
                  <a:lnTo>
                    <a:pt x="2663" y="1215"/>
                  </a:lnTo>
                  <a:lnTo>
                    <a:pt x="2678" y="1229"/>
                  </a:lnTo>
                  <a:lnTo>
                    <a:pt x="2685" y="1244"/>
                  </a:lnTo>
                  <a:lnTo>
                    <a:pt x="2700" y="1259"/>
                  </a:lnTo>
                  <a:lnTo>
                    <a:pt x="2714" y="1274"/>
                  </a:lnTo>
                  <a:lnTo>
                    <a:pt x="2729" y="1288"/>
                  </a:lnTo>
                  <a:lnTo>
                    <a:pt x="2729" y="1303"/>
                  </a:lnTo>
                  <a:lnTo>
                    <a:pt x="2744" y="1318"/>
                  </a:lnTo>
                  <a:lnTo>
                    <a:pt x="2759" y="1333"/>
                  </a:lnTo>
                  <a:lnTo>
                    <a:pt x="2759" y="1340"/>
                  </a:lnTo>
                  <a:lnTo>
                    <a:pt x="2773" y="1355"/>
                  </a:lnTo>
                  <a:lnTo>
                    <a:pt x="2773" y="1369"/>
                  </a:lnTo>
                  <a:lnTo>
                    <a:pt x="2788" y="1384"/>
                  </a:lnTo>
                  <a:lnTo>
                    <a:pt x="2795" y="1399"/>
                  </a:lnTo>
                  <a:lnTo>
                    <a:pt x="2810" y="1414"/>
                  </a:lnTo>
                  <a:lnTo>
                    <a:pt x="2810" y="1428"/>
                  </a:lnTo>
                  <a:lnTo>
                    <a:pt x="2825" y="1443"/>
                  </a:lnTo>
                  <a:lnTo>
                    <a:pt x="2839" y="1450"/>
                  </a:lnTo>
                  <a:lnTo>
                    <a:pt x="2854" y="1465"/>
                  </a:lnTo>
                  <a:lnTo>
                    <a:pt x="2869" y="1480"/>
                  </a:lnTo>
                  <a:lnTo>
                    <a:pt x="2884" y="1495"/>
                  </a:lnTo>
                  <a:lnTo>
                    <a:pt x="2898" y="1509"/>
                  </a:lnTo>
                  <a:lnTo>
                    <a:pt x="2906" y="1524"/>
                  </a:lnTo>
                  <a:lnTo>
                    <a:pt x="2920" y="1524"/>
                  </a:lnTo>
                  <a:lnTo>
                    <a:pt x="2935" y="1524"/>
                  </a:lnTo>
                  <a:lnTo>
                    <a:pt x="2950" y="1524"/>
                  </a:lnTo>
                  <a:lnTo>
                    <a:pt x="2964" y="1524"/>
                  </a:lnTo>
                  <a:lnTo>
                    <a:pt x="2979" y="1524"/>
                  </a:lnTo>
                  <a:lnTo>
                    <a:pt x="2994" y="1509"/>
                  </a:lnTo>
                  <a:lnTo>
                    <a:pt x="3009" y="1509"/>
                  </a:lnTo>
                  <a:lnTo>
                    <a:pt x="3016" y="1495"/>
                  </a:lnTo>
                  <a:lnTo>
                    <a:pt x="3031" y="1480"/>
                  </a:lnTo>
                  <a:lnTo>
                    <a:pt x="3045" y="1465"/>
                  </a:lnTo>
                  <a:lnTo>
                    <a:pt x="3060" y="1450"/>
                  </a:lnTo>
                  <a:lnTo>
                    <a:pt x="3075" y="1443"/>
                  </a:lnTo>
                  <a:lnTo>
                    <a:pt x="3090" y="1428"/>
                  </a:lnTo>
                  <a:lnTo>
                    <a:pt x="3104" y="1414"/>
                  </a:lnTo>
                  <a:lnTo>
                    <a:pt x="3104" y="1399"/>
                  </a:lnTo>
                  <a:lnTo>
                    <a:pt x="3119" y="1384"/>
                  </a:lnTo>
                  <a:lnTo>
                    <a:pt x="3126" y="1369"/>
                  </a:lnTo>
                  <a:lnTo>
                    <a:pt x="3141" y="1355"/>
                  </a:lnTo>
                  <a:lnTo>
                    <a:pt x="3156" y="1340"/>
                  </a:lnTo>
                  <a:lnTo>
                    <a:pt x="3170" y="1333"/>
                  </a:lnTo>
                  <a:lnTo>
                    <a:pt x="3185" y="1318"/>
                  </a:lnTo>
                  <a:lnTo>
                    <a:pt x="3185" y="1303"/>
                  </a:lnTo>
                  <a:lnTo>
                    <a:pt x="3200" y="1288"/>
                  </a:lnTo>
                  <a:lnTo>
                    <a:pt x="3215" y="1274"/>
                  </a:lnTo>
                  <a:lnTo>
                    <a:pt x="3229" y="1259"/>
                  </a:lnTo>
                  <a:lnTo>
                    <a:pt x="3237" y="1244"/>
                  </a:lnTo>
                  <a:lnTo>
                    <a:pt x="3251" y="1244"/>
                  </a:lnTo>
                  <a:lnTo>
                    <a:pt x="3266" y="1229"/>
                  </a:lnTo>
                  <a:lnTo>
                    <a:pt x="3281" y="1229"/>
                  </a:lnTo>
                  <a:lnTo>
                    <a:pt x="3295" y="1229"/>
                  </a:lnTo>
                  <a:lnTo>
                    <a:pt x="3310" y="1229"/>
                  </a:lnTo>
                  <a:lnTo>
                    <a:pt x="3325" y="1244"/>
                  </a:lnTo>
                  <a:lnTo>
                    <a:pt x="3340" y="1244"/>
                  </a:lnTo>
                  <a:lnTo>
                    <a:pt x="3347" y="1244"/>
                  </a:lnTo>
                  <a:lnTo>
                    <a:pt x="3362" y="1259"/>
                  </a:lnTo>
                  <a:lnTo>
                    <a:pt x="3376" y="1274"/>
                  </a:lnTo>
                  <a:lnTo>
                    <a:pt x="3391" y="1288"/>
                  </a:lnTo>
                  <a:lnTo>
                    <a:pt x="3406" y="1303"/>
                  </a:lnTo>
                  <a:lnTo>
                    <a:pt x="3421" y="1318"/>
                  </a:lnTo>
                  <a:lnTo>
                    <a:pt x="3435" y="1333"/>
                  </a:lnTo>
                  <a:lnTo>
                    <a:pt x="3450" y="1340"/>
                  </a:lnTo>
                  <a:lnTo>
                    <a:pt x="3457" y="1355"/>
                  </a:lnTo>
                  <a:lnTo>
                    <a:pt x="3472" y="136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8" name="Line 18">
              <a:extLst>
                <a:ext uri="{FF2B5EF4-FFF2-40B4-BE49-F238E27FC236}">
                  <a16:creationId xmlns:a16="http://schemas.microsoft.com/office/drawing/2014/main" id="{205C458A-79F2-47CB-B43E-FA201B927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557"/>
              <a:ext cx="3862" cy="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Freeform 19">
              <a:extLst>
                <a:ext uri="{FF2B5EF4-FFF2-40B4-BE49-F238E27FC236}">
                  <a16:creationId xmlns:a16="http://schemas.microsoft.com/office/drawing/2014/main" id="{6D0F330A-4400-4A96-B3AE-3EDF5615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513"/>
              <a:ext cx="88" cy="96"/>
            </a:xfrm>
            <a:custGeom>
              <a:avLst/>
              <a:gdLst>
                <a:gd name="T0" fmla="*/ 0 w 88"/>
                <a:gd name="T1" fmla="*/ 96 h 96"/>
                <a:gd name="T2" fmla="*/ 88 w 88"/>
                <a:gd name="T3" fmla="*/ 44 h 96"/>
                <a:gd name="T4" fmla="*/ 0 w 88"/>
                <a:gd name="T5" fmla="*/ 0 h 96"/>
                <a:gd name="T6" fmla="*/ 0 w 88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6"/>
                <a:gd name="T14" fmla="*/ 88 w 8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6">
                  <a:moveTo>
                    <a:pt x="0" y="96"/>
                  </a:moveTo>
                  <a:lnTo>
                    <a:pt x="88" y="44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0" name="Line 20">
              <a:extLst>
                <a:ext uri="{FF2B5EF4-FFF2-40B4-BE49-F238E27FC236}">
                  <a16:creationId xmlns:a16="http://schemas.microsoft.com/office/drawing/2014/main" id="{44924E7D-9707-4040-97CB-DAA72298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8" y="136"/>
              <a:ext cx="1" cy="184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Freeform 21">
              <a:extLst>
                <a:ext uri="{FF2B5EF4-FFF2-40B4-BE49-F238E27FC236}">
                  <a16:creationId xmlns:a16="http://schemas.microsoft.com/office/drawing/2014/main" id="{CB9F12BC-9B49-49B5-B253-682E8BF3C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62"/>
              <a:ext cx="96" cy="88"/>
            </a:xfrm>
            <a:custGeom>
              <a:avLst/>
              <a:gdLst>
                <a:gd name="T0" fmla="*/ 96 w 96"/>
                <a:gd name="T1" fmla="*/ 88 h 88"/>
                <a:gd name="T2" fmla="*/ 44 w 96"/>
                <a:gd name="T3" fmla="*/ 0 h 88"/>
                <a:gd name="T4" fmla="*/ 0 w 96"/>
                <a:gd name="T5" fmla="*/ 88 h 88"/>
                <a:gd name="T6" fmla="*/ 96 w 96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88"/>
                <a:gd name="T14" fmla="*/ 96 w 96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88">
                  <a:moveTo>
                    <a:pt x="96" y="88"/>
                  </a:moveTo>
                  <a:lnTo>
                    <a:pt x="44" y="0"/>
                  </a:lnTo>
                  <a:lnTo>
                    <a:pt x="0" y="88"/>
                  </a:lnTo>
                  <a:lnTo>
                    <a:pt x="9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Line 22">
              <a:extLst>
                <a:ext uri="{FF2B5EF4-FFF2-40B4-BE49-F238E27FC236}">
                  <a16:creationId xmlns:a16="http://schemas.microsoft.com/office/drawing/2014/main" id="{64DE86FD-1756-4256-AF67-FDBD38F93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" y="1535"/>
              <a:ext cx="1" cy="2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3">
              <a:extLst>
                <a:ext uri="{FF2B5EF4-FFF2-40B4-BE49-F238E27FC236}">
                  <a16:creationId xmlns:a16="http://schemas.microsoft.com/office/drawing/2014/main" id="{EAB0CB8B-2B25-4322-A861-3701B34A0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0" y="1535"/>
              <a:ext cx="1" cy="2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24">
              <a:extLst>
                <a:ext uri="{FF2B5EF4-FFF2-40B4-BE49-F238E27FC236}">
                  <a16:creationId xmlns:a16="http://schemas.microsoft.com/office/drawing/2014/main" id="{B9D828AA-13F3-42B5-A935-F2418A7E0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4" y="1535"/>
              <a:ext cx="1" cy="2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5">
              <a:extLst>
                <a:ext uri="{FF2B5EF4-FFF2-40B4-BE49-F238E27FC236}">
                  <a16:creationId xmlns:a16="http://schemas.microsoft.com/office/drawing/2014/main" id="{1827A4C5-86E7-4F76-88EE-54E55F6EE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0" y="1535"/>
              <a:ext cx="1" cy="2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Rectangle 26">
              <a:extLst>
                <a:ext uri="{FF2B5EF4-FFF2-40B4-BE49-F238E27FC236}">
                  <a16:creationId xmlns:a16="http://schemas.microsoft.com/office/drawing/2014/main" id="{EB130C5C-D0A9-4662-A759-8A9837DD8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535"/>
              <a:ext cx="243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577" name="Rectangle 27">
              <a:extLst>
                <a:ext uri="{FF2B5EF4-FFF2-40B4-BE49-F238E27FC236}">
                  <a16:creationId xmlns:a16="http://schemas.microsoft.com/office/drawing/2014/main" id="{3FC909EE-E509-49F9-8F9F-44E963E0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52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Symbol" panose="05050102010706020507" pitchFamily="18" charset="2"/>
                </a:rPr>
                <a:t>2</a:t>
              </a:r>
              <a:endParaRPr lang="en-US" altLang="zh-CN" sz="2000" b="1"/>
            </a:p>
          </p:txBody>
        </p:sp>
        <p:sp>
          <p:nvSpPr>
            <p:cNvPr id="23578" name="Rectangle 28">
              <a:extLst>
                <a:ext uri="{FF2B5EF4-FFF2-40B4-BE49-F238E27FC236}">
                  <a16:creationId xmlns:a16="http://schemas.microsoft.com/office/drawing/2014/main" id="{A514AE0E-3992-4940-B81E-37A3FAAA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152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Symbol" panose="05050102010706020507" pitchFamily="18" charset="2"/>
                </a:rPr>
                <a:t>p</a:t>
              </a:r>
              <a:endParaRPr lang="en-US" altLang="zh-CN" sz="2000" b="1"/>
            </a:p>
          </p:txBody>
        </p:sp>
        <p:sp>
          <p:nvSpPr>
            <p:cNvPr id="23579" name="Rectangle 29">
              <a:extLst>
                <a:ext uri="{FF2B5EF4-FFF2-40B4-BE49-F238E27FC236}">
                  <a16:creationId xmlns:a16="http://schemas.microsoft.com/office/drawing/2014/main" id="{E15E1BC7-A28A-4EDE-8265-EE5C0DAA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1741"/>
              <a:ext cx="1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23580" name="Line 30">
              <a:extLst>
                <a:ext uri="{FF2B5EF4-FFF2-40B4-BE49-F238E27FC236}">
                  <a16:creationId xmlns:a16="http://schemas.microsoft.com/office/drawing/2014/main" id="{AC067712-937F-4A43-A544-CA95749CF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195"/>
              <a:ext cx="4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Rectangle 31">
              <a:extLst>
                <a:ext uri="{FF2B5EF4-FFF2-40B4-BE49-F238E27FC236}">
                  <a16:creationId xmlns:a16="http://schemas.microsoft.com/office/drawing/2014/main" id="{04995A3C-774F-415E-A691-3C91ABE67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84"/>
              <a:ext cx="2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582" name="Rectangle 32">
              <a:extLst>
                <a:ext uri="{FF2B5EF4-FFF2-40B4-BE49-F238E27FC236}">
                  <a16:creationId xmlns:a16="http://schemas.microsoft.com/office/drawing/2014/main" id="{82002BD6-AD13-4578-88EF-149635AC7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36"/>
              <a:ext cx="1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23583" name="Rectangle 33">
              <a:extLst>
                <a:ext uri="{FF2B5EF4-FFF2-40B4-BE49-F238E27FC236}">
                  <a16:creationId xmlns:a16="http://schemas.microsoft.com/office/drawing/2014/main" id="{E5CFA129-896E-4D4D-9B7B-72A001521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564"/>
              <a:ext cx="1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584" name="Rectangle 34">
              <a:extLst>
                <a:ext uri="{FF2B5EF4-FFF2-40B4-BE49-F238E27FC236}">
                  <a16:creationId xmlns:a16="http://schemas.microsoft.com/office/drawing/2014/main" id="{9D00D8F6-1FC8-456B-BFBC-BC945CAD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61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0</a:t>
              </a:r>
            </a:p>
          </p:txBody>
        </p:sp>
        <p:sp>
          <p:nvSpPr>
            <p:cNvPr id="23585" name="Rectangle 35">
              <a:extLst>
                <a:ext uri="{FF2B5EF4-FFF2-40B4-BE49-F238E27FC236}">
                  <a16:creationId xmlns:a16="http://schemas.microsoft.com/office/drawing/2014/main" id="{DC2516F2-2F1B-4237-BAD8-771AE607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535"/>
              <a:ext cx="25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586" name="Rectangle 36">
              <a:extLst>
                <a:ext uri="{FF2B5EF4-FFF2-40B4-BE49-F238E27FC236}">
                  <a16:creationId xmlns:a16="http://schemas.microsoft.com/office/drawing/2014/main" id="{BEDED6BC-B239-4220-A529-88FE26F8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52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Symbol" panose="05050102010706020507" pitchFamily="18" charset="2"/>
                </a:rPr>
                <a:t>4</a:t>
              </a:r>
              <a:endParaRPr lang="en-US" altLang="zh-CN" sz="2000" b="1"/>
            </a:p>
          </p:txBody>
        </p:sp>
        <p:sp>
          <p:nvSpPr>
            <p:cNvPr id="23587" name="Rectangle 37">
              <a:extLst>
                <a:ext uri="{FF2B5EF4-FFF2-40B4-BE49-F238E27FC236}">
                  <a16:creationId xmlns:a16="http://schemas.microsoft.com/office/drawing/2014/main" id="{D22F1CF7-41D1-482F-AF4C-F5547EE6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52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Symbol" panose="05050102010706020507" pitchFamily="18" charset="2"/>
                </a:rPr>
                <a:t>p</a:t>
              </a:r>
              <a:endParaRPr lang="en-US" altLang="zh-CN" sz="2000" b="1"/>
            </a:p>
          </p:txBody>
        </p:sp>
        <p:sp>
          <p:nvSpPr>
            <p:cNvPr id="23588" name="Rectangle 38">
              <a:extLst>
                <a:ext uri="{FF2B5EF4-FFF2-40B4-BE49-F238E27FC236}">
                  <a16:creationId xmlns:a16="http://schemas.microsoft.com/office/drawing/2014/main" id="{BD1D4584-98FE-4066-80A5-00BF90E0B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1741"/>
              <a:ext cx="1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23589" name="Line 39">
              <a:extLst>
                <a:ext uri="{FF2B5EF4-FFF2-40B4-BE49-F238E27FC236}">
                  <a16:creationId xmlns:a16="http://schemas.microsoft.com/office/drawing/2014/main" id="{0832FC6F-8650-4CE7-A5AB-E5024237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741"/>
              <a:ext cx="23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40">
              <a:extLst>
                <a:ext uri="{FF2B5EF4-FFF2-40B4-BE49-F238E27FC236}">
                  <a16:creationId xmlns:a16="http://schemas.microsoft.com/office/drawing/2014/main" id="{F032D103-D51D-4444-A7B9-6142C3573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1741"/>
              <a:ext cx="24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Rectangle 41">
              <a:extLst>
                <a:ext uri="{FF2B5EF4-FFF2-40B4-BE49-F238E27FC236}">
                  <a16:creationId xmlns:a16="http://schemas.microsoft.com/office/drawing/2014/main" id="{C5524AD2-7364-43FF-935B-EC986E111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1262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592" name="Rectangle 42">
              <a:extLst>
                <a:ext uri="{FF2B5EF4-FFF2-40B4-BE49-F238E27FC236}">
                  <a16:creationId xmlns:a16="http://schemas.microsoft.com/office/drawing/2014/main" id="{E6063438-AA78-4B0B-A0C6-701686DB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318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Symbol" panose="05050102010706020507" pitchFamily="18" charset="2"/>
                </a:rPr>
                <a:t>W</a:t>
              </a:r>
              <a:endParaRPr lang="en-US" altLang="zh-CN" sz="2000" b="1" i="1"/>
            </a:p>
          </p:txBody>
        </p:sp>
        <p:sp>
          <p:nvSpPr>
            <p:cNvPr id="23593" name="Rectangle 43">
              <a:extLst>
                <a:ext uri="{FF2B5EF4-FFF2-40B4-BE49-F238E27FC236}">
                  <a16:creationId xmlns:a16="http://schemas.microsoft.com/office/drawing/2014/main" id="{46141F5D-7E0B-4168-A961-1153382D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56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Symbol" panose="05050102010706020507" pitchFamily="18" charset="2"/>
                </a:rPr>
                <a:t>p</a:t>
              </a:r>
              <a:endParaRPr lang="en-US" altLang="zh-CN" sz="2000" b="1"/>
            </a:p>
          </p:txBody>
        </p:sp>
        <p:sp>
          <p:nvSpPr>
            <p:cNvPr id="23594" name="Freeform 44">
              <a:extLst>
                <a:ext uri="{FF2B5EF4-FFF2-40B4-BE49-F238E27FC236}">
                  <a16:creationId xmlns:a16="http://schemas.microsoft.com/office/drawing/2014/main" id="{4627FD0F-9DA7-489D-9122-F6E2C6BB6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579"/>
              <a:ext cx="8" cy="30"/>
            </a:xfrm>
            <a:custGeom>
              <a:avLst/>
              <a:gdLst>
                <a:gd name="T0" fmla="*/ 8 w 8"/>
                <a:gd name="T1" fmla="*/ 0 h 30"/>
                <a:gd name="T2" fmla="*/ 0 w 8"/>
                <a:gd name="T3" fmla="*/ 0 h 30"/>
                <a:gd name="T4" fmla="*/ 0 w 8"/>
                <a:gd name="T5" fmla="*/ 0 h 30"/>
                <a:gd name="T6" fmla="*/ 0 w 8"/>
                <a:gd name="T7" fmla="*/ 30 h 30"/>
                <a:gd name="T8" fmla="*/ 0 w 8"/>
                <a:gd name="T9" fmla="*/ 30 h 30"/>
                <a:gd name="T10" fmla="*/ 8 w 8"/>
                <a:gd name="T11" fmla="*/ 30 h 30"/>
                <a:gd name="T12" fmla="*/ 8 w 8"/>
                <a:gd name="T13" fmla="*/ 0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0"/>
                <a:gd name="T23" fmla="*/ 8 w 8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0">
                  <a:moveTo>
                    <a:pt x="8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5" name="Freeform 45">
              <a:extLst>
                <a:ext uri="{FF2B5EF4-FFF2-40B4-BE49-F238E27FC236}">
                  <a16:creationId xmlns:a16="http://schemas.microsoft.com/office/drawing/2014/main" id="{6E6AF939-C851-478E-91C6-31D65EF1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623"/>
              <a:ext cx="8" cy="37"/>
            </a:xfrm>
            <a:custGeom>
              <a:avLst/>
              <a:gdLst>
                <a:gd name="T0" fmla="*/ 8 w 8"/>
                <a:gd name="T1" fmla="*/ 8 h 37"/>
                <a:gd name="T2" fmla="*/ 0 w 8"/>
                <a:gd name="T3" fmla="*/ 0 h 37"/>
                <a:gd name="T4" fmla="*/ 0 w 8"/>
                <a:gd name="T5" fmla="*/ 8 h 37"/>
                <a:gd name="T6" fmla="*/ 0 w 8"/>
                <a:gd name="T7" fmla="*/ 37 h 37"/>
                <a:gd name="T8" fmla="*/ 0 w 8"/>
                <a:gd name="T9" fmla="*/ 37 h 37"/>
                <a:gd name="T10" fmla="*/ 8 w 8"/>
                <a:gd name="T11" fmla="*/ 37 h 37"/>
                <a:gd name="T12" fmla="*/ 8 w 8"/>
                <a:gd name="T13" fmla="*/ 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7"/>
                <a:gd name="T23" fmla="*/ 8 w 8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7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6" name="Freeform 46">
              <a:extLst>
                <a:ext uri="{FF2B5EF4-FFF2-40B4-BE49-F238E27FC236}">
                  <a16:creationId xmlns:a16="http://schemas.microsoft.com/office/drawing/2014/main" id="{8CF5A2BB-B5FA-4C13-9C7E-77445E5A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675"/>
              <a:ext cx="8" cy="37"/>
            </a:xfrm>
            <a:custGeom>
              <a:avLst/>
              <a:gdLst>
                <a:gd name="T0" fmla="*/ 8 w 8"/>
                <a:gd name="T1" fmla="*/ 7 h 37"/>
                <a:gd name="T2" fmla="*/ 0 w 8"/>
                <a:gd name="T3" fmla="*/ 0 h 37"/>
                <a:gd name="T4" fmla="*/ 0 w 8"/>
                <a:gd name="T5" fmla="*/ 7 h 37"/>
                <a:gd name="T6" fmla="*/ 0 w 8"/>
                <a:gd name="T7" fmla="*/ 37 h 37"/>
                <a:gd name="T8" fmla="*/ 0 w 8"/>
                <a:gd name="T9" fmla="*/ 37 h 37"/>
                <a:gd name="T10" fmla="*/ 8 w 8"/>
                <a:gd name="T11" fmla="*/ 37 h 37"/>
                <a:gd name="T12" fmla="*/ 8 w 8"/>
                <a:gd name="T13" fmla="*/ 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7"/>
                <a:gd name="T23" fmla="*/ 8 w 8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7">
                  <a:moveTo>
                    <a:pt x="8" y="7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7" name="Freeform 47">
              <a:extLst>
                <a:ext uri="{FF2B5EF4-FFF2-40B4-BE49-F238E27FC236}">
                  <a16:creationId xmlns:a16="http://schemas.microsoft.com/office/drawing/2014/main" id="{208BB35E-CB62-4135-B660-F10D027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726"/>
              <a:ext cx="8" cy="37"/>
            </a:xfrm>
            <a:custGeom>
              <a:avLst/>
              <a:gdLst>
                <a:gd name="T0" fmla="*/ 8 w 8"/>
                <a:gd name="T1" fmla="*/ 8 h 37"/>
                <a:gd name="T2" fmla="*/ 0 w 8"/>
                <a:gd name="T3" fmla="*/ 0 h 37"/>
                <a:gd name="T4" fmla="*/ 0 w 8"/>
                <a:gd name="T5" fmla="*/ 8 h 37"/>
                <a:gd name="T6" fmla="*/ 0 w 8"/>
                <a:gd name="T7" fmla="*/ 37 h 37"/>
                <a:gd name="T8" fmla="*/ 0 w 8"/>
                <a:gd name="T9" fmla="*/ 37 h 37"/>
                <a:gd name="T10" fmla="*/ 8 w 8"/>
                <a:gd name="T11" fmla="*/ 37 h 37"/>
                <a:gd name="T12" fmla="*/ 8 w 8"/>
                <a:gd name="T13" fmla="*/ 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7"/>
                <a:gd name="T23" fmla="*/ 8 w 8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7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8" name="Freeform 48">
              <a:extLst>
                <a:ext uri="{FF2B5EF4-FFF2-40B4-BE49-F238E27FC236}">
                  <a16:creationId xmlns:a16="http://schemas.microsoft.com/office/drawing/2014/main" id="{52782B54-58BD-435D-9454-B5ECB9916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778"/>
              <a:ext cx="8" cy="37"/>
            </a:xfrm>
            <a:custGeom>
              <a:avLst/>
              <a:gdLst>
                <a:gd name="T0" fmla="*/ 8 w 8"/>
                <a:gd name="T1" fmla="*/ 7 h 37"/>
                <a:gd name="T2" fmla="*/ 0 w 8"/>
                <a:gd name="T3" fmla="*/ 0 h 37"/>
                <a:gd name="T4" fmla="*/ 0 w 8"/>
                <a:gd name="T5" fmla="*/ 7 h 37"/>
                <a:gd name="T6" fmla="*/ 0 w 8"/>
                <a:gd name="T7" fmla="*/ 37 h 37"/>
                <a:gd name="T8" fmla="*/ 0 w 8"/>
                <a:gd name="T9" fmla="*/ 37 h 37"/>
                <a:gd name="T10" fmla="*/ 8 w 8"/>
                <a:gd name="T11" fmla="*/ 37 h 37"/>
                <a:gd name="T12" fmla="*/ 8 w 8"/>
                <a:gd name="T13" fmla="*/ 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7"/>
                <a:gd name="T23" fmla="*/ 8 w 8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7">
                  <a:moveTo>
                    <a:pt x="8" y="7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9" name="Freeform 49">
              <a:extLst>
                <a:ext uri="{FF2B5EF4-FFF2-40B4-BE49-F238E27FC236}">
                  <a16:creationId xmlns:a16="http://schemas.microsoft.com/office/drawing/2014/main" id="{4E41A9C2-0008-4ED4-9055-6AD4F325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829"/>
              <a:ext cx="8" cy="37"/>
            </a:xfrm>
            <a:custGeom>
              <a:avLst/>
              <a:gdLst>
                <a:gd name="T0" fmla="*/ 8 w 8"/>
                <a:gd name="T1" fmla="*/ 8 h 37"/>
                <a:gd name="T2" fmla="*/ 0 w 8"/>
                <a:gd name="T3" fmla="*/ 0 h 37"/>
                <a:gd name="T4" fmla="*/ 0 w 8"/>
                <a:gd name="T5" fmla="*/ 8 h 37"/>
                <a:gd name="T6" fmla="*/ 0 w 8"/>
                <a:gd name="T7" fmla="*/ 37 h 37"/>
                <a:gd name="T8" fmla="*/ 0 w 8"/>
                <a:gd name="T9" fmla="*/ 37 h 37"/>
                <a:gd name="T10" fmla="*/ 8 w 8"/>
                <a:gd name="T11" fmla="*/ 37 h 37"/>
                <a:gd name="T12" fmla="*/ 8 w 8"/>
                <a:gd name="T13" fmla="*/ 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7"/>
                <a:gd name="T23" fmla="*/ 8 w 8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7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0" name="Rectangle 50">
              <a:extLst>
                <a:ext uri="{FF2B5EF4-FFF2-40B4-BE49-F238E27FC236}">
                  <a16:creationId xmlns:a16="http://schemas.microsoft.com/office/drawing/2014/main" id="{505C1633-94D9-4362-80FC-D5E800984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167"/>
              <a:ext cx="25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601" name="Rectangle 51">
              <a:extLst>
                <a:ext uri="{FF2B5EF4-FFF2-40B4-BE49-F238E27FC236}">
                  <a16:creationId xmlns:a16="http://schemas.microsoft.com/office/drawing/2014/main" id="{A9FC39A2-106B-425C-A6C0-98BFE6F9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15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Symbol" panose="05050102010706020507" pitchFamily="18" charset="2"/>
                </a:rPr>
                <a:t>3</a:t>
              </a:r>
              <a:endParaRPr lang="en-US" altLang="zh-CN" sz="2000" b="1"/>
            </a:p>
          </p:txBody>
        </p:sp>
        <p:sp>
          <p:nvSpPr>
            <p:cNvPr id="23602" name="Rectangle 52">
              <a:extLst>
                <a:ext uri="{FF2B5EF4-FFF2-40B4-BE49-F238E27FC236}">
                  <a16:creationId xmlns:a16="http://schemas.microsoft.com/office/drawing/2014/main" id="{2362EBC0-BCD6-4837-88AC-64E13CF64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115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Symbol" panose="05050102010706020507" pitchFamily="18" charset="2"/>
                </a:rPr>
                <a:t>p</a:t>
              </a:r>
              <a:endParaRPr lang="en-US" altLang="zh-CN" sz="2000" b="1"/>
            </a:p>
          </p:txBody>
        </p:sp>
        <p:sp>
          <p:nvSpPr>
            <p:cNvPr id="23603" name="Rectangle 53">
              <a:extLst>
                <a:ext uri="{FF2B5EF4-FFF2-40B4-BE49-F238E27FC236}">
                  <a16:creationId xmlns:a16="http://schemas.microsoft.com/office/drawing/2014/main" id="{C2E04A82-C77D-402B-B0BF-8BC86AFEB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73"/>
              <a:ext cx="1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23604" name="Line 54">
              <a:extLst>
                <a:ext uri="{FF2B5EF4-FFF2-40B4-BE49-F238E27FC236}">
                  <a16:creationId xmlns:a16="http://schemas.microsoft.com/office/drawing/2014/main" id="{1E3F27E4-129F-437B-A781-D3ABE05FE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" y="1380"/>
              <a:ext cx="24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56" name="Object 46">
              <a:extLst>
                <a:ext uri="{FF2B5EF4-FFF2-40B4-BE49-F238E27FC236}">
                  <a16:creationId xmlns:a16="http://schemas.microsoft.com/office/drawing/2014/main" id="{B1360024-3F63-48A4-873B-8E84A15D11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0"/>
            <a:ext cx="5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7" r:id="rId6" imgW="394530" imgH="191065" progId="Equation.3">
                    <p:embed/>
                  </p:oleObj>
                </mc:Choice>
                <mc:Fallback>
                  <p:oleObj r:id="rId6" imgW="394530" imgH="191065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0"/>
                          <a:ext cx="54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5023" name="Text Box 56">
            <a:extLst>
              <a:ext uri="{FF2B5EF4-FFF2-40B4-BE49-F238E27FC236}">
                <a16:creationId xmlns:a16="http://schemas.microsoft.com/office/drawing/2014/main" id="{73B71D41-A651-436E-9530-F3894A03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454150"/>
            <a:ext cx="2133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6600"/>
                </a:solidFill>
              </a:rPr>
              <a:t>矩形窗的幅度函数</a:t>
            </a:r>
            <a:r>
              <a:rPr lang="en-US" altLang="zh-CN" sz="2400" b="1" i="1">
                <a:solidFill>
                  <a:srgbClr val="006600"/>
                </a:solidFill>
              </a:rPr>
              <a:t>W</a:t>
            </a:r>
            <a:r>
              <a:rPr lang="en-US" altLang="zh-CN" sz="2400" b="1">
                <a:solidFill>
                  <a:srgbClr val="006600"/>
                </a:solidFill>
              </a:rPr>
              <a:t>(</a:t>
            </a:r>
            <a:r>
              <a:rPr lang="en-US" altLang="zh-CN" sz="2400" b="1" i="1">
                <a:solidFill>
                  <a:srgbClr val="0066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255024" name="Text Box 57">
            <a:extLst>
              <a:ext uri="{FF2B5EF4-FFF2-40B4-BE49-F238E27FC236}">
                <a16:creationId xmlns:a16="http://schemas.microsoft.com/office/drawing/2014/main" id="{1DE35CB4-6410-458B-994E-A249E56D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5" y="332105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1. </a:t>
            </a:r>
            <a:r>
              <a:rPr lang="en-US" altLang="zh-CN" sz="2400" b="1" i="1"/>
              <a:t>W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的主瓣宽度</a:t>
            </a:r>
          </a:p>
        </p:txBody>
      </p:sp>
      <p:sp>
        <p:nvSpPr>
          <p:cNvPr id="255025" name="Text Box 58">
            <a:extLst>
              <a:ext uri="{FF2B5EF4-FFF2-40B4-BE49-F238E27FC236}">
                <a16:creationId xmlns:a16="http://schemas.microsoft.com/office/drawing/2014/main" id="{E919FBD7-70A7-4E00-9B09-1B5D4A3FA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32105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990033"/>
                </a:solidFill>
              </a:rPr>
              <a:t>4</a:t>
            </a:r>
            <a:r>
              <a:rPr lang="en-US" altLang="zh-CN" sz="2400" b="1">
                <a:solidFill>
                  <a:srgbClr val="990033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rgbClr val="990033"/>
                </a:solidFill>
              </a:rPr>
              <a:t>/</a:t>
            </a:r>
            <a:r>
              <a:rPr lang="en-US" altLang="zh-CN" sz="2400" b="1" i="1">
                <a:solidFill>
                  <a:srgbClr val="990033"/>
                </a:solidFill>
              </a:rPr>
              <a:t>N</a:t>
            </a:r>
          </a:p>
        </p:txBody>
      </p:sp>
      <p:sp>
        <p:nvSpPr>
          <p:cNvPr id="255026" name="Text Box 59">
            <a:extLst>
              <a:ext uri="{FF2B5EF4-FFF2-40B4-BE49-F238E27FC236}">
                <a16:creationId xmlns:a16="http://schemas.microsoft.com/office/drawing/2014/main" id="{960436BB-1569-4040-AB68-82904CD8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5" y="393065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2. </a:t>
            </a:r>
            <a:r>
              <a:rPr lang="zh-CN" altLang="en-US" sz="2400" b="1">
                <a:solidFill>
                  <a:srgbClr val="990033"/>
                </a:solidFill>
              </a:rPr>
              <a:t>旁瓣相对衰减为常数</a:t>
            </a:r>
          </a:p>
        </p:txBody>
      </p:sp>
      <p:graphicFrame>
        <p:nvGraphicFramePr>
          <p:cNvPr id="255027" name="Object 51">
            <a:extLst>
              <a:ext uri="{FF2B5EF4-FFF2-40B4-BE49-F238E27FC236}">
                <a16:creationId xmlns:a16="http://schemas.microsoft.com/office/drawing/2014/main" id="{00599993-883A-4F84-AFAE-570E137F2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6675" y="4267200"/>
          <a:ext cx="24511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公式" r:id="rId8" imgW="1180800" imgH="660240" progId="Equation.3">
                  <p:embed/>
                </p:oleObj>
              </mc:Choice>
              <mc:Fallback>
                <p:oleObj name="公式" r:id="rId8" imgW="1180800" imgH="6602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4267200"/>
                        <a:ext cx="2451100" cy="1365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8" name="Text Box 61">
            <a:extLst>
              <a:ext uri="{FF2B5EF4-FFF2-40B4-BE49-F238E27FC236}">
                <a16:creationId xmlns:a16="http://schemas.microsoft.com/office/drawing/2014/main" id="{541B3A30-4116-433F-A83C-30EF73FC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5625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=13dB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19F8A3-5B8E-4D6B-96F1-A04F2AB75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长度为</a:t>
            </a:r>
            <a:r>
              <a:rPr lang="en-US" altLang="zh-CN" sz="2400" b="1"/>
              <a:t>N</a:t>
            </a:r>
            <a:r>
              <a:rPr lang="zh-CN" altLang="en-US" sz="2400" b="1"/>
              <a:t>的矩形窗函数的频谱为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animBg="1" autoUpdateAnimBg="0"/>
      <p:bldP spid="255023" grpId="0" autoUpdateAnimBg="0"/>
      <p:bldP spid="255024" grpId="0" autoUpdateAnimBg="0"/>
      <p:bldP spid="255025" grpId="0" autoUpdateAnimBg="0"/>
      <p:bldP spid="255026" grpId="0" autoUpdateAnimBg="0"/>
      <p:bldP spid="255028" grpId="0" autoUpdateAnimBg="0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>
            <a:extLst>
              <a:ext uri="{FF2B5EF4-FFF2-40B4-BE49-F238E27FC236}">
                <a16:creationId xmlns:a16="http://schemas.microsoft.com/office/drawing/2014/main" id="{0E7D30B4-3925-4CF7-AEFE-CC9827017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E6D19ED0-B212-4773-AD59-933483B45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623888"/>
            <a:ext cx="8267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加窗对所设计滤波器的频率特性的影响</a:t>
            </a:r>
            <a:endParaRPr 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graphicFrame>
        <p:nvGraphicFramePr>
          <p:cNvPr id="256006" name="Object 6">
            <a:extLst>
              <a:ext uri="{FF2B5EF4-FFF2-40B4-BE49-F238E27FC236}">
                <a16:creationId xmlns:a16="http://schemas.microsoft.com/office/drawing/2014/main" id="{704C9DEA-FAD3-45F5-A5C9-12EAA6F14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71800"/>
          <a:ext cx="49958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4" imgW="2082600" imgH="393480" progId="Equation.3">
                  <p:embed/>
                </p:oleObj>
              </mc:Choice>
              <mc:Fallback>
                <p:oleObj name="公式" r:id="rId4" imgW="2082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995863" cy="944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9CAD23-A1A5-422B-AA35-BE4C1F92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487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FIR</a:t>
            </a:r>
            <a:r>
              <a:rPr lang="zh-CN" altLang="en-US" sz="2800" b="1"/>
              <a:t>滤波器的幅度函数为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>
            <a:extLst>
              <a:ext uri="{FF2B5EF4-FFF2-40B4-BE49-F238E27FC236}">
                <a16:creationId xmlns:a16="http://schemas.microsoft.com/office/drawing/2014/main" id="{65574E1E-9383-4E90-9075-5BB431D7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700" y="762000"/>
            <a:ext cx="64150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3F3B372F-A089-4AB9-A27C-DF076D2A8A39}"/>
              </a:ext>
            </a:extLst>
          </p:cNvPr>
          <p:cNvSpPr/>
          <p:nvPr/>
        </p:nvSpPr>
        <p:spPr bwMode="auto">
          <a:xfrm>
            <a:off x="3810000" y="2081213"/>
            <a:ext cx="268288" cy="130175"/>
          </a:xfrm>
          <a:custGeom>
            <a:avLst/>
            <a:gdLst>
              <a:gd name="connsiteX0" fmla="*/ 0 w 267578"/>
              <a:gd name="connsiteY0" fmla="*/ 124654 h 131243"/>
              <a:gd name="connsiteX1" fmla="*/ 0 w 267578"/>
              <a:gd name="connsiteY1" fmla="*/ 124654 h 131243"/>
              <a:gd name="connsiteX2" fmla="*/ 4213 w 267578"/>
              <a:gd name="connsiteY2" fmla="*/ 105692 h 131243"/>
              <a:gd name="connsiteX3" fmla="*/ 10534 w 267578"/>
              <a:gd name="connsiteY3" fmla="*/ 99371 h 131243"/>
              <a:gd name="connsiteX4" fmla="*/ 25283 w 267578"/>
              <a:gd name="connsiteY4" fmla="*/ 80409 h 131243"/>
              <a:gd name="connsiteX5" fmla="*/ 31603 w 267578"/>
              <a:gd name="connsiteY5" fmla="*/ 67767 h 131243"/>
              <a:gd name="connsiteX6" fmla="*/ 37924 w 267578"/>
              <a:gd name="connsiteY6" fmla="*/ 55126 h 131243"/>
              <a:gd name="connsiteX7" fmla="*/ 44245 w 267578"/>
              <a:gd name="connsiteY7" fmla="*/ 42484 h 131243"/>
              <a:gd name="connsiteX8" fmla="*/ 54779 w 267578"/>
              <a:gd name="connsiteY8" fmla="*/ 23522 h 131243"/>
              <a:gd name="connsiteX9" fmla="*/ 67421 w 267578"/>
              <a:gd name="connsiteY9" fmla="*/ 17201 h 131243"/>
              <a:gd name="connsiteX10" fmla="*/ 86383 w 267578"/>
              <a:gd name="connsiteY10" fmla="*/ 8774 h 131243"/>
              <a:gd name="connsiteX11" fmla="*/ 105345 w 267578"/>
              <a:gd name="connsiteY11" fmla="*/ 6667 h 131243"/>
              <a:gd name="connsiteX12" fmla="*/ 141163 w 267578"/>
              <a:gd name="connsiteY12" fmla="*/ 4560 h 131243"/>
              <a:gd name="connsiteX13" fmla="*/ 147484 w 267578"/>
              <a:gd name="connsiteY13" fmla="*/ 6667 h 131243"/>
              <a:gd name="connsiteX14" fmla="*/ 151697 w 267578"/>
              <a:gd name="connsiteY14" fmla="*/ 12988 h 131243"/>
              <a:gd name="connsiteX15" fmla="*/ 164339 w 267578"/>
              <a:gd name="connsiteY15" fmla="*/ 15094 h 131243"/>
              <a:gd name="connsiteX16" fmla="*/ 176980 w 267578"/>
              <a:gd name="connsiteY16" fmla="*/ 23522 h 131243"/>
              <a:gd name="connsiteX17" fmla="*/ 183301 w 267578"/>
              <a:gd name="connsiteY17" fmla="*/ 25629 h 131243"/>
              <a:gd name="connsiteX18" fmla="*/ 198049 w 267578"/>
              <a:gd name="connsiteY18" fmla="*/ 42484 h 131243"/>
              <a:gd name="connsiteX19" fmla="*/ 202263 w 267578"/>
              <a:gd name="connsiteY19" fmla="*/ 48805 h 131243"/>
              <a:gd name="connsiteX20" fmla="*/ 217012 w 267578"/>
              <a:gd name="connsiteY20" fmla="*/ 55126 h 131243"/>
              <a:gd name="connsiteX21" fmla="*/ 227546 w 267578"/>
              <a:gd name="connsiteY21" fmla="*/ 65660 h 131243"/>
              <a:gd name="connsiteX22" fmla="*/ 231760 w 267578"/>
              <a:gd name="connsiteY22" fmla="*/ 71981 h 131243"/>
              <a:gd name="connsiteX23" fmla="*/ 244402 w 267578"/>
              <a:gd name="connsiteY23" fmla="*/ 84623 h 131243"/>
              <a:gd name="connsiteX24" fmla="*/ 254936 w 267578"/>
              <a:gd name="connsiteY24" fmla="*/ 95157 h 131243"/>
              <a:gd name="connsiteX25" fmla="*/ 263364 w 267578"/>
              <a:gd name="connsiteY25" fmla="*/ 107799 h 131243"/>
              <a:gd name="connsiteX26" fmla="*/ 267578 w 267578"/>
              <a:gd name="connsiteY26" fmla="*/ 114119 h 131243"/>
              <a:gd name="connsiteX27" fmla="*/ 267578 w 267578"/>
              <a:gd name="connsiteY27" fmla="*/ 124654 h 131243"/>
              <a:gd name="connsiteX28" fmla="*/ 267578 w 267578"/>
              <a:gd name="connsiteY28" fmla="*/ 124654 h 131243"/>
              <a:gd name="connsiteX29" fmla="*/ 248615 w 267578"/>
              <a:gd name="connsiteY29" fmla="*/ 128868 h 131243"/>
              <a:gd name="connsiteX30" fmla="*/ 185408 w 267578"/>
              <a:gd name="connsiteY30" fmla="*/ 124654 h 131243"/>
              <a:gd name="connsiteX31" fmla="*/ 0 w 267578"/>
              <a:gd name="connsiteY31" fmla="*/ 124654 h 13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7578" h="131243">
                <a:moveTo>
                  <a:pt x="0" y="124654"/>
                </a:moveTo>
                <a:lnTo>
                  <a:pt x="0" y="124654"/>
                </a:lnTo>
                <a:cubicBezTo>
                  <a:pt x="1404" y="118333"/>
                  <a:pt x="1723" y="111669"/>
                  <a:pt x="4213" y="105692"/>
                </a:cubicBezTo>
                <a:cubicBezTo>
                  <a:pt x="5359" y="102941"/>
                  <a:pt x="8705" y="101723"/>
                  <a:pt x="10534" y="99371"/>
                </a:cubicBezTo>
                <a:cubicBezTo>
                  <a:pt x="28171" y="76695"/>
                  <a:pt x="10935" y="94755"/>
                  <a:pt x="25283" y="80409"/>
                </a:cubicBezTo>
                <a:cubicBezTo>
                  <a:pt x="30579" y="64521"/>
                  <a:pt x="23435" y="84105"/>
                  <a:pt x="31603" y="67767"/>
                </a:cubicBezTo>
                <a:cubicBezTo>
                  <a:pt x="40318" y="50335"/>
                  <a:pt x="25857" y="73223"/>
                  <a:pt x="37924" y="55126"/>
                </a:cubicBezTo>
                <a:cubicBezTo>
                  <a:pt x="43219" y="39241"/>
                  <a:pt x="36077" y="58818"/>
                  <a:pt x="44245" y="42484"/>
                </a:cubicBezTo>
                <a:cubicBezTo>
                  <a:pt x="48087" y="34801"/>
                  <a:pt x="44817" y="30164"/>
                  <a:pt x="54779" y="23522"/>
                </a:cubicBezTo>
                <a:cubicBezTo>
                  <a:pt x="72885" y="11452"/>
                  <a:pt x="49983" y="25919"/>
                  <a:pt x="67421" y="17201"/>
                </a:cubicBezTo>
                <a:cubicBezTo>
                  <a:pt x="76828" y="12498"/>
                  <a:pt x="72410" y="10327"/>
                  <a:pt x="86383" y="8774"/>
                </a:cubicBezTo>
                <a:lnTo>
                  <a:pt x="105345" y="6667"/>
                </a:lnTo>
                <a:cubicBezTo>
                  <a:pt x="125346" y="0"/>
                  <a:pt x="113563" y="2051"/>
                  <a:pt x="141163" y="4560"/>
                </a:cubicBezTo>
                <a:cubicBezTo>
                  <a:pt x="143270" y="5262"/>
                  <a:pt x="145750" y="5279"/>
                  <a:pt x="147484" y="6667"/>
                </a:cubicBezTo>
                <a:cubicBezTo>
                  <a:pt x="149461" y="8249"/>
                  <a:pt x="149432" y="11856"/>
                  <a:pt x="151697" y="12988"/>
                </a:cubicBezTo>
                <a:cubicBezTo>
                  <a:pt x="155518" y="14898"/>
                  <a:pt x="160125" y="14392"/>
                  <a:pt x="164339" y="15094"/>
                </a:cubicBezTo>
                <a:cubicBezTo>
                  <a:pt x="179369" y="20104"/>
                  <a:pt x="161198" y="13000"/>
                  <a:pt x="176980" y="23522"/>
                </a:cubicBezTo>
                <a:cubicBezTo>
                  <a:pt x="178828" y="24754"/>
                  <a:pt x="181194" y="24927"/>
                  <a:pt x="183301" y="25629"/>
                </a:cubicBezTo>
                <a:cubicBezTo>
                  <a:pt x="193134" y="40377"/>
                  <a:pt x="187515" y="35461"/>
                  <a:pt x="198049" y="42484"/>
                </a:cubicBezTo>
                <a:cubicBezTo>
                  <a:pt x="199454" y="44591"/>
                  <a:pt x="200318" y="47184"/>
                  <a:pt x="202263" y="48805"/>
                </a:cubicBezTo>
                <a:cubicBezTo>
                  <a:pt x="205734" y="51698"/>
                  <a:pt x="212621" y="53662"/>
                  <a:pt x="217012" y="55126"/>
                </a:cubicBezTo>
                <a:cubicBezTo>
                  <a:pt x="228246" y="71978"/>
                  <a:pt x="213501" y="51615"/>
                  <a:pt x="227546" y="65660"/>
                </a:cubicBezTo>
                <a:cubicBezTo>
                  <a:pt x="229337" y="67451"/>
                  <a:pt x="230078" y="70088"/>
                  <a:pt x="231760" y="71981"/>
                </a:cubicBezTo>
                <a:cubicBezTo>
                  <a:pt x="235719" y="76435"/>
                  <a:pt x="241096" y="79664"/>
                  <a:pt x="244402" y="84623"/>
                </a:cubicBezTo>
                <a:cubicBezTo>
                  <a:pt x="250020" y="93050"/>
                  <a:pt x="246508" y="89539"/>
                  <a:pt x="254936" y="95157"/>
                </a:cubicBezTo>
                <a:lnTo>
                  <a:pt x="263364" y="107799"/>
                </a:lnTo>
                <a:cubicBezTo>
                  <a:pt x="264769" y="109906"/>
                  <a:pt x="267578" y="111587"/>
                  <a:pt x="267578" y="114119"/>
                </a:cubicBezTo>
                <a:lnTo>
                  <a:pt x="267578" y="124654"/>
                </a:lnTo>
                <a:lnTo>
                  <a:pt x="267578" y="124654"/>
                </a:lnTo>
                <a:cubicBezTo>
                  <a:pt x="261257" y="126059"/>
                  <a:pt x="255086" y="128637"/>
                  <a:pt x="248615" y="128868"/>
                </a:cubicBezTo>
                <a:cubicBezTo>
                  <a:pt x="182124" y="131243"/>
                  <a:pt x="232755" y="125132"/>
                  <a:pt x="185408" y="124654"/>
                </a:cubicBezTo>
                <a:cubicBezTo>
                  <a:pt x="123608" y="124030"/>
                  <a:pt x="30901" y="124654"/>
                  <a:pt x="0" y="12465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DBD4CF-D97F-4AF7-BC4D-4ABAB662F597}"/>
              </a:ext>
            </a:extLst>
          </p:cNvPr>
          <p:cNvCxnSpPr/>
          <p:nvPr/>
        </p:nvCxnSpPr>
        <p:spPr>
          <a:xfrm>
            <a:off x="609600" y="22098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EE95D2-13FB-43D1-B0B0-17C3B371BEDA}"/>
              </a:ext>
            </a:extLst>
          </p:cNvPr>
          <p:cNvCxnSpPr/>
          <p:nvPr/>
        </p:nvCxnSpPr>
        <p:spPr>
          <a:xfrm flipV="1">
            <a:off x="3149600" y="9144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A359337-8D8B-4E1E-B84C-B84DC4B605C4}"/>
              </a:ext>
            </a:extLst>
          </p:cNvPr>
          <p:cNvSpPr/>
          <p:nvPr/>
        </p:nvSpPr>
        <p:spPr>
          <a:xfrm>
            <a:off x="2203450" y="1752600"/>
            <a:ext cx="19050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39518C-42BD-4006-BFEB-7E70408A0F34}"/>
              </a:ext>
            </a:extLst>
          </p:cNvPr>
          <p:cNvSpPr txBox="1"/>
          <p:nvPr/>
        </p:nvSpPr>
        <p:spPr>
          <a:xfrm>
            <a:off x="3124200" y="89535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-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q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zh-CN" alt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97E423-F82B-4AE6-8316-B36AB72C70BD}"/>
              </a:ext>
            </a:extLst>
          </p:cNvPr>
          <p:cNvSpPr txBox="1"/>
          <p:nvPr/>
        </p:nvSpPr>
        <p:spPr>
          <a:xfrm>
            <a:off x="1752600" y="1371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A</a:t>
            </a:r>
            <a:r>
              <a:rPr lang="en-US" altLang="zh-CN" sz="2000" b="1" baseline="-25000" dirty="0">
                <a:latin typeface="+mj-lt"/>
              </a:rPr>
              <a:t>d</a:t>
            </a:r>
            <a:r>
              <a:rPr lang="en-US" altLang="zh-CN" sz="2000" b="1" dirty="0">
                <a:latin typeface="+mj-lt"/>
              </a:rPr>
              <a:t>(</a:t>
            </a:r>
            <a:r>
              <a:rPr lang="en-US" altLang="zh-CN" sz="2000" b="1" i="1" dirty="0">
                <a:latin typeface="Symbol" pitchFamily="18" charset="2"/>
              </a:rPr>
              <a:t>q</a:t>
            </a:r>
            <a:r>
              <a:rPr lang="en-US" altLang="zh-CN" sz="2000" b="1" dirty="0">
                <a:latin typeface="+mj-lt"/>
              </a:rPr>
              <a:t>)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07EB9-B498-4D3F-84F1-6BB265D5394F}"/>
              </a:ext>
            </a:extLst>
          </p:cNvPr>
          <p:cNvSpPr txBox="1"/>
          <p:nvPr/>
        </p:nvSpPr>
        <p:spPr>
          <a:xfrm>
            <a:off x="18288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E99F89-01EC-4377-A18D-F1F02B120AD1}"/>
              </a:ext>
            </a:extLst>
          </p:cNvPr>
          <p:cNvSpPr txBox="1"/>
          <p:nvPr/>
        </p:nvSpPr>
        <p:spPr>
          <a:xfrm>
            <a:off x="38862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1AE5146-6645-4590-B7A2-F3EBB2EA8172}"/>
              </a:ext>
            </a:extLst>
          </p:cNvPr>
          <p:cNvSpPr/>
          <p:nvPr/>
        </p:nvSpPr>
        <p:spPr>
          <a:xfrm>
            <a:off x="0" y="1143000"/>
            <a:ext cx="1295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31CD76-3A79-4E03-A107-A935C20FA62F}"/>
              </a:ext>
            </a:extLst>
          </p:cNvPr>
          <p:cNvSpPr txBox="1"/>
          <p:nvPr/>
        </p:nvSpPr>
        <p:spPr>
          <a:xfrm>
            <a:off x="11430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AC90290C-0E56-4E3A-8398-551BD03646F0}"/>
              </a:ext>
            </a:extLst>
          </p:cNvPr>
          <p:cNvSpPr/>
          <p:nvPr/>
        </p:nvSpPr>
        <p:spPr>
          <a:xfrm>
            <a:off x="1931988" y="2206625"/>
            <a:ext cx="260350" cy="85725"/>
          </a:xfrm>
          <a:custGeom>
            <a:avLst/>
            <a:gdLst>
              <a:gd name="connsiteX0" fmla="*/ 260465 w 260465"/>
              <a:gd name="connsiteY0" fmla="*/ 0 h 85898"/>
              <a:gd name="connsiteX1" fmla="*/ 196734 w 260465"/>
              <a:gd name="connsiteY1" fmla="*/ 69273 h 85898"/>
              <a:gd name="connsiteX2" fmla="*/ 166254 w 260465"/>
              <a:gd name="connsiteY2" fmla="*/ 85898 h 85898"/>
              <a:gd name="connsiteX3" fmla="*/ 124691 w 260465"/>
              <a:gd name="connsiteY3" fmla="*/ 85898 h 85898"/>
              <a:gd name="connsiteX4" fmla="*/ 83127 w 260465"/>
              <a:gd name="connsiteY4" fmla="*/ 69273 h 85898"/>
              <a:gd name="connsiteX5" fmla="*/ 0 w 260465"/>
              <a:gd name="connsiteY5" fmla="*/ 5542 h 85898"/>
              <a:gd name="connsiteX6" fmla="*/ 260465 w 260465"/>
              <a:gd name="connsiteY6" fmla="*/ 0 h 8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465" h="85898">
                <a:moveTo>
                  <a:pt x="260465" y="0"/>
                </a:moveTo>
                <a:lnTo>
                  <a:pt x="196734" y="69273"/>
                </a:lnTo>
                <a:lnTo>
                  <a:pt x="166254" y="85898"/>
                </a:lnTo>
                <a:lnTo>
                  <a:pt x="124691" y="85898"/>
                </a:lnTo>
                <a:lnTo>
                  <a:pt x="83127" y="69273"/>
                </a:lnTo>
                <a:lnTo>
                  <a:pt x="0" y="5542"/>
                </a:lnTo>
                <a:lnTo>
                  <a:pt x="2604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DB70ED-6261-4C61-954A-61B7C2B52F8D}"/>
              </a:ext>
            </a:extLst>
          </p:cNvPr>
          <p:cNvSpPr/>
          <p:nvPr/>
        </p:nvSpPr>
        <p:spPr>
          <a:xfrm>
            <a:off x="5029200" y="914400"/>
            <a:ext cx="990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244F2-5329-4A74-B7CF-6759D3D55EEB}"/>
              </a:ext>
            </a:extLst>
          </p:cNvPr>
          <p:cNvSpPr txBox="1"/>
          <p:nvPr/>
        </p:nvSpPr>
        <p:spPr>
          <a:xfrm>
            <a:off x="5029200" y="2114550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Symbol" pitchFamily="18" charset="2"/>
              </a:rPr>
              <a:t>q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5BA08-B1E6-4D52-ACC9-C37529319F1E}"/>
              </a:ext>
            </a:extLst>
          </p:cNvPr>
          <p:cNvSpPr txBox="1"/>
          <p:nvPr/>
        </p:nvSpPr>
        <p:spPr>
          <a:xfrm>
            <a:off x="47244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pic>
        <p:nvPicPr>
          <p:cNvPr id="52241" name="Picture 3">
            <a:extLst>
              <a:ext uri="{FF2B5EF4-FFF2-40B4-BE49-F238E27FC236}">
                <a16:creationId xmlns:a16="http://schemas.microsoft.com/office/drawing/2014/main" id="{EAA63B9F-8512-44D3-8429-3F9312F5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52800"/>
            <a:ext cx="5121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5584420B-311B-4DE3-8B25-4A7B0AF48FF0}"/>
              </a:ext>
            </a:extLst>
          </p:cNvPr>
          <p:cNvSpPr/>
          <p:nvPr/>
        </p:nvSpPr>
        <p:spPr>
          <a:xfrm>
            <a:off x="1025525" y="3589338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19" name="矩形 37">
            <a:extLst>
              <a:ext uri="{FF2B5EF4-FFF2-40B4-BE49-F238E27FC236}">
                <a16:creationId xmlns:a16="http://schemas.microsoft.com/office/drawing/2014/main" id="{5CBDD676-737E-4FD7-BA1B-402529353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660650"/>
            <a:ext cx="396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/>
              <a:t>0</a:t>
            </a:r>
            <a:r>
              <a:rPr lang="zh-CN" altLang="en-US" sz="2400" b="1"/>
              <a:t>≤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&lt;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-2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主要由主瓣的面积确定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的波动由旁瓣引起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03403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2968 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3281 4.0740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1.43717E-6 L 0.0302 0.01296 L 0.05676 0.02916 L 0.06961 0.03378 " pathEditMode="relative" ptsTypes="AA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>
            <a:extLst>
              <a:ext uri="{FF2B5EF4-FFF2-40B4-BE49-F238E27FC236}">
                <a16:creationId xmlns:a16="http://schemas.microsoft.com/office/drawing/2014/main" id="{69C85D80-7EB5-4B6D-86BD-B1A8A36B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763588"/>
            <a:ext cx="6413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D8E00E4-E442-4F73-8F04-D9B9F3FFEAF6}"/>
              </a:ext>
            </a:extLst>
          </p:cNvPr>
          <p:cNvCxnSpPr/>
          <p:nvPr/>
        </p:nvCxnSpPr>
        <p:spPr>
          <a:xfrm>
            <a:off x="609600" y="22098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5BC1C2-2C78-46B1-9EEA-34C3262FAC59}"/>
              </a:ext>
            </a:extLst>
          </p:cNvPr>
          <p:cNvCxnSpPr/>
          <p:nvPr/>
        </p:nvCxnSpPr>
        <p:spPr>
          <a:xfrm flipV="1">
            <a:off x="3149600" y="9144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0505729-9169-4161-A4A9-C44402721DF6}"/>
              </a:ext>
            </a:extLst>
          </p:cNvPr>
          <p:cNvSpPr/>
          <p:nvPr/>
        </p:nvSpPr>
        <p:spPr>
          <a:xfrm>
            <a:off x="2203450" y="1752600"/>
            <a:ext cx="19050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8EAF6-786F-4DD3-8899-281DE8245A13}"/>
              </a:ext>
            </a:extLst>
          </p:cNvPr>
          <p:cNvSpPr txBox="1"/>
          <p:nvPr/>
        </p:nvSpPr>
        <p:spPr>
          <a:xfrm>
            <a:off x="3124200" y="89535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-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q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zh-CN" alt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790C3-37B4-4C34-AC7F-3866A830D5C0}"/>
              </a:ext>
            </a:extLst>
          </p:cNvPr>
          <p:cNvSpPr txBox="1"/>
          <p:nvPr/>
        </p:nvSpPr>
        <p:spPr>
          <a:xfrm>
            <a:off x="1752600" y="1371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A</a:t>
            </a:r>
            <a:r>
              <a:rPr lang="en-US" altLang="zh-CN" sz="2000" b="1" baseline="-25000" dirty="0">
                <a:latin typeface="+mj-lt"/>
              </a:rPr>
              <a:t>d</a:t>
            </a:r>
            <a:r>
              <a:rPr lang="en-US" altLang="zh-CN" sz="2000" b="1" dirty="0">
                <a:latin typeface="+mj-lt"/>
              </a:rPr>
              <a:t>(</a:t>
            </a:r>
            <a:r>
              <a:rPr lang="en-US" altLang="zh-CN" sz="2000" b="1" i="1" dirty="0">
                <a:latin typeface="Symbol" pitchFamily="18" charset="2"/>
              </a:rPr>
              <a:t>q</a:t>
            </a:r>
            <a:r>
              <a:rPr lang="en-US" altLang="zh-CN" sz="2000" b="1" dirty="0">
                <a:latin typeface="+mj-lt"/>
              </a:rPr>
              <a:t>)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84116-2559-46A8-B2ED-8291C2A4DC67}"/>
              </a:ext>
            </a:extLst>
          </p:cNvPr>
          <p:cNvSpPr txBox="1"/>
          <p:nvPr/>
        </p:nvSpPr>
        <p:spPr>
          <a:xfrm>
            <a:off x="18288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81A1A-1978-4F9D-91D8-A16AAC0C16F6}"/>
              </a:ext>
            </a:extLst>
          </p:cNvPr>
          <p:cNvSpPr txBox="1"/>
          <p:nvPr/>
        </p:nvSpPr>
        <p:spPr>
          <a:xfrm>
            <a:off x="38862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6377B9-C73D-4474-BC7E-67A8F3B4DCE9}"/>
              </a:ext>
            </a:extLst>
          </p:cNvPr>
          <p:cNvSpPr/>
          <p:nvPr/>
        </p:nvSpPr>
        <p:spPr>
          <a:xfrm>
            <a:off x="5029200" y="914400"/>
            <a:ext cx="990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BD120A-0B61-4E39-B606-AA43C11AC6A3}"/>
              </a:ext>
            </a:extLst>
          </p:cNvPr>
          <p:cNvSpPr/>
          <p:nvPr/>
        </p:nvSpPr>
        <p:spPr>
          <a:xfrm>
            <a:off x="0" y="1143000"/>
            <a:ext cx="1295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6BD0F-5D38-4E50-BF3E-A34D1CEE7BC8}"/>
              </a:ext>
            </a:extLst>
          </p:cNvPr>
          <p:cNvSpPr txBox="1"/>
          <p:nvPr/>
        </p:nvSpPr>
        <p:spPr>
          <a:xfrm>
            <a:off x="11430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39FF1-283D-47F4-94AE-B94975915380}"/>
              </a:ext>
            </a:extLst>
          </p:cNvPr>
          <p:cNvSpPr txBox="1"/>
          <p:nvPr/>
        </p:nvSpPr>
        <p:spPr>
          <a:xfrm>
            <a:off x="5029200" y="2114550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Symbol" pitchFamily="18" charset="2"/>
              </a:rPr>
              <a:t>q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43" name="任意多边形 42">
            <a:extLst>
              <a:ext uri="{FF2B5EF4-FFF2-40B4-BE49-F238E27FC236}">
                <a16:creationId xmlns:a16="http://schemas.microsoft.com/office/drawing/2014/main" id="{773DC33A-6371-4781-916D-E11C59B1A939}"/>
              </a:ext>
            </a:extLst>
          </p:cNvPr>
          <p:cNvSpPr/>
          <p:nvPr/>
        </p:nvSpPr>
        <p:spPr>
          <a:xfrm>
            <a:off x="3810000" y="2209800"/>
            <a:ext cx="279400" cy="188913"/>
          </a:xfrm>
          <a:custGeom>
            <a:avLst/>
            <a:gdLst>
              <a:gd name="connsiteX0" fmla="*/ 0 w 279862"/>
              <a:gd name="connsiteY0" fmla="*/ 2771 h 188422"/>
              <a:gd name="connsiteX1" fmla="*/ 22167 w 279862"/>
              <a:gd name="connsiteY1" fmla="*/ 77585 h 188422"/>
              <a:gd name="connsiteX2" fmla="*/ 60960 w 279862"/>
              <a:gd name="connsiteY2" fmla="*/ 146858 h 188422"/>
              <a:gd name="connsiteX3" fmla="*/ 96982 w 279862"/>
              <a:gd name="connsiteY3" fmla="*/ 185651 h 188422"/>
              <a:gd name="connsiteX4" fmla="*/ 138545 w 279862"/>
              <a:gd name="connsiteY4" fmla="*/ 188422 h 188422"/>
              <a:gd name="connsiteX5" fmla="*/ 188422 w 279862"/>
              <a:gd name="connsiteY5" fmla="*/ 135774 h 188422"/>
              <a:gd name="connsiteX6" fmla="*/ 238298 w 279862"/>
              <a:gd name="connsiteY6" fmla="*/ 63731 h 188422"/>
              <a:gd name="connsiteX7" fmla="*/ 279862 w 279862"/>
              <a:gd name="connsiteY7" fmla="*/ 0 h 188422"/>
              <a:gd name="connsiteX8" fmla="*/ 0 w 279862"/>
              <a:gd name="connsiteY8" fmla="*/ 2771 h 18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62" h="188422">
                <a:moveTo>
                  <a:pt x="0" y="2771"/>
                </a:moveTo>
                <a:lnTo>
                  <a:pt x="22167" y="77585"/>
                </a:lnTo>
                <a:lnTo>
                  <a:pt x="60960" y="146858"/>
                </a:lnTo>
                <a:lnTo>
                  <a:pt x="96982" y="185651"/>
                </a:lnTo>
                <a:lnTo>
                  <a:pt x="138545" y="188422"/>
                </a:lnTo>
                <a:lnTo>
                  <a:pt x="188422" y="135774"/>
                </a:lnTo>
                <a:lnTo>
                  <a:pt x="238298" y="63731"/>
                </a:lnTo>
                <a:lnTo>
                  <a:pt x="279862" y="0"/>
                </a:lnTo>
                <a:lnTo>
                  <a:pt x="0" y="277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025F7C5A-A33B-42E2-AD63-7D0E9944C51E}"/>
              </a:ext>
            </a:extLst>
          </p:cNvPr>
          <p:cNvSpPr/>
          <p:nvPr/>
        </p:nvSpPr>
        <p:spPr>
          <a:xfrm>
            <a:off x="1925638" y="2135188"/>
            <a:ext cx="285750" cy="76200"/>
          </a:xfrm>
          <a:custGeom>
            <a:avLst/>
            <a:gdLst>
              <a:gd name="connsiteX0" fmla="*/ 0 w 285272"/>
              <a:gd name="connsiteY0" fmla="*/ 76412 h 76412"/>
              <a:gd name="connsiteX1" fmla="*/ 71318 w 285272"/>
              <a:gd name="connsiteY1" fmla="*/ 20377 h 76412"/>
              <a:gd name="connsiteX2" fmla="*/ 117165 w 285272"/>
              <a:gd name="connsiteY2" fmla="*/ 0 h 76412"/>
              <a:gd name="connsiteX3" fmla="*/ 165560 w 285272"/>
              <a:gd name="connsiteY3" fmla="*/ 0 h 76412"/>
              <a:gd name="connsiteX4" fmla="*/ 234331 w 285272"/>
              <a:gd name="connsiteY4" fmla="*/ 10188 h 76412"/>
              <a:gd name="connsiteX5" fmla="*/ 247066 w 285272"/>
              <a:gd name="connsiteY5" fmla="*/ 35659 h 76412"/>
              <a:gd name="connsiteX6" fmla="*/ 285272 w 285272"/>
              <a:gd name="connsiteY6" fmla="*/ 73865 h 76412"/>
              <a:gd name="connsiteX7" fmla="*/ 0 w 285272"/>
              <a:gd name="connsiteY7" fmla="*/ 76412 h 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272" h="76412">
                <a:moveTo>
                  <a:pt x="0" y="76412"/>
                </a:moveTo>
                <a:lnTo>
                  <a:pt x="71318" y="20377"/>
                </a:lnTo>
                <a:lnTo>
                  <a:pt x="117165" y="0"/>
                </a:lnTo>
                <a:lnTo>
                  <a:pt x="165560" y="0"/>
                </a:lnTo>
                <a:lnTo>
                  <a:pt x="234331" y="10188"/>
                </a:lnTo>
                <a:lnTo>
                  <a:pt x="247066" y="35659"/>
                </a:lnTo>
                <a:lnTo>
                  <a:pt x="285272" y="73865"/>
                </a:lnTo>
                <a:lnTo>
                  <a:pt x="0" y="764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E433A4-97D3-4091-85C2-BF88CAD72E82}"/>
              </a:ext>
            </a:extLst>
          </p:cNvPr>
          <p:cNvSpPr txBox="1"/>
          <p:nvPr/>
        </p:nvSpPr>
        <p:spPr>
          <a:xfrm>
            <a:off x="47244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pic>
        <p:nvPicPr>
          <p:cNvPr id="53265" name="Picture 3">
            <a:extLst>
              <a:ext uri="{FF2B5EF4-FFF2-40B4-BE49-F238E27FC236}">
                <a16:creationId xmlns:a16="http://schemas.microsoft.com/office/drawing/2014/main" id="{E2A6B069-FB5D-482B-83D6-8077E87F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52800"/>
            <a:ext cx="5121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椭圆 37">
            <a:extLst>
              <a:ext uri="{FF2B5EF4-FFF2-40B4-BE49-F238E27FC236}">
                <a16:creationId xmlns:a16="http://schemas.microsoft.com/office/drawing/2014/main" id="{DE825EFE-6FA8-4E20-80A6-6F8F3B87C1FB}"/>
              </a:ext>
            </a:extLst>
          </p:cNvPr>
          <p:cNvSpPr/>
          <p:nvPr/>
        </p:nvSpPr>
        <p:spPr>
          <a:xfrm>
            <a:off x="1676400" y="38100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327E96A-56E5-4BAD-A295-CBD69A06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660650"/>
            <a:ext cx="396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/>
              <a:t>0</a:t>
            </a:r>
            <a:r>
              <a:rPr lang="zh-CN" altLang="en-US" sz="2400" b="1"/>
              <a:t>≤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&lt;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-2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主要由主瓣的面积确定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的波动由旁瓣引起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44E9857-E77A-48A4-8384-16C55550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=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-2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有最大值，出现正肩峰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5339E-6 L 0.03264 -3.533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9771E-6 L 0.03473 -1.8977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0.03211 1.8518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C 0.00399 -0.00208 0.00017 -0.00023 0.01059 -0.00093 C 0.01197 -0.00093 0.01336 -0.00232 0.01475 -0.00278 C 0.01701 -0.00417 0.01944 -0.00556 0.02187 -0.00602 C 0.02309 -0.00671 0.02447 -0.00741 0.02569 -0.0081 C 0.02708 -0.00995 0.02916 -0.01111 0.0309 -0.0125 C 0.03316 -0.01667 0.03732 -0.01783 0.04062 -0.01991 C 0.04201 -0.02083 0.0427 -0.02222 0.04427 -0.02269 C 0.04618 -0.02431 0.04774 -0.02685 0.05 -0.02801 C 0.05086 -0.02917 0.05138 -0.02986 0.05243 -0.03033 C 0.05486 -0.03449 0.06215 -0.03658 0.06579 -0.0375 C 0.06788 -0.03866 0.06944 -0.04051 0.07152 -0.0412 C 0.0717 -0.0419 0.07274 -0.04236 0.07274 -0.04236 " pathEditMode="relative" ptsTypes="ffffffffffff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>
            <a:extLst>
              <a:ext uri="{FF2B5EF4-FFF2-40B4-BE49-F238E27FC236}">
                <a16:creationId xmlns:a16="http://schemas.microsoft.com/office/drawing/2014/main" id="{0053F59F-0B29-4982-87D2-7FE159C6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763588"/>
            <a:ext cx="6413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任意多边形 34">
            <a:extLst>
              <a:ext uri="{FF2B5EF4-FFF2-40B4-BE49-F238E27FC236}">
                <a16:creationId xmlns:a16="http://schemas.microsoft.com/office/drawing/2014/main" id="{EEEFB19C-5D14-4E19-A581-0DD4E7E479F6}"/>
              </a:ext>
            </a:extLst>
          </p:cNvPr>
          <p:cNvSpPr/>
          <p:nvPr/>
        </p:nvSpPr>
        <p:spPr>
          <a:xfrm>
            <a:off x="3779838" y="1244600"/>
            <a:ext cx="306387" cy="965200"/>
          </a:xfrm>
          <a:custGeom>
            <a:avLst/>
            <a:gdLst>
              <a:gd name="connsiteX0" fmla="*/ 0 w 305544"/>
              <a:gd name="connsiteY0" fmla="*/ 0 h 965696"/>
              <a:gd name="connsiteX1" fmla="*/ 2230 w 305544"/>
              <a:gd name="connsiteY1" fmla="*/ 965696 h 965696"/>
              <a:gd name="connsiteX2" fmla="*/ 305544 w 305544"/>
              <a:gd name="connsiteY2" fmla="*/ 963465 h 965696"/>
              <a:gd name="connsiteX3" fmla="*/ 84749 w 305544"/>
              <a:gd name="connsiteY3" fmla="*/ 111512 h 965696"/>
              <a:gd name="connsiteX4" fmla="*/ 57986 w 305544"/>
              <a:gd name="connsiteY4" fmla="*/ 46835 h 965696"/>
              <a:gd name="connsiteX5" fmla="*/ 0 w 305544"/>
              <a:gd name="connsiteY5" fmla="*/ 0 h 96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544" h="965696">
                <a:moveTo>
                  <a:pt x="0" y="0"/>
                </a:moveTo>
                <a:cubicBezTo>
                  <a:pt x="743" y="321899"/>
                  <a:pt x="1487" y="643797"/>
                  <a:pt x="2230" y="965696"/>
                </a:cubicBezTo>
                <a:lnTo>
                  <a:pt x="305544" y="963465"/>
                </a:lnTo>
                <a:lnTo>
                  <a:pt x="84749" y="111512"/>
                </a:lnTo>
                <a:lnTo>
                  <a:pt x="57986" y="468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C10340D-8E7E-44D9-9957-0A51EE1B4335}"/>
              </a:ext>
            </a:extLst>
          </p:cNvPr>
          <p:cNvCxnSpPr/>
          <p:nvPr/>
        </p:nvCxnSpPr>
        <p:spPr>
          <a:xfrm>
            <a:off x="609600" y="22098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EAC845A-05BF-40A7-A210-30E4DE129060}"/>
              </a:ext>
            </a:extLst>
          </p:cNvPr>
          <p:cNvCxnSpPr/>
          <p:nvPr/>
        </p:nvCxnSpPr>
        <p:spPr>
          <a:xfrm flipV="1">
            <a:off x="3149600" y="9144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0431826-06E0-47B3-8076-A386085BF84C}"/>
              </a:ext>
            </a:extLst>
          </p:cNvPr>
          <p:cNvSpPr/>
          <p:nvPr/>
        </p:nvSpPr>
        <p:spPr>
          <a:xfrm>
            <a:off x="2209800" y="1752600"/>
            <a:ext cx="187325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DC746E-583A-4022-8E71-B4697F3A4A8A}"/>
              </a:ext>
            </a:extLst>
          </p:cNvPr>
          <p:cNvSpPr txBox="1"/>
          <p:nvPr/>
        </p:nvSpPr>
        <p:spPr>
          <a:xfrm>
            <a:off x="3124200" y="89535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-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q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zh-CN" alt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F9182-9BFC-4398-AFA5-3FAB108A1CEE}"/>
              </a:ext>
            </a:extLst>
          </p:cNvPr>
          <p:cNvSpPr txBox="1"/>
          <p:nvPr/>
        </p:nvSpPr>
        <p:spPr>
          <a:xfrm>
            <a:off x="1752600" y="1371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A</a:t>
            </a:r>
            <a:r>
              <a:rPr lang="en-US" altLang="zh-CN" sz="2000" b="1" baseline="-25000" dirty="0">
                <a:latin typeface="+mj-lt"/>
              </a:rPr>
              <a:t>d</a:t>
            </a:r>
            <a:r>
              <a:rPr lang="en-US" altLang="zh-CN" sz="2000" b="1" dirty="0">
                <a:latin typeface="+mj-lt"/>
              </a:rPr>
              <a:t>(</a:t>
            </a:r>
            <a:r>
              <a:rPr lang="en-US" altLang="zh-CN" sz="2000" b="1" i="1" dirty="0">
                <a:latin typeface="Symbol" pitchFamily="18" charset="2"/>
              </a:rPr>
              <a:t>q</a:t>
            </a:r>
            <a:r>
              <a:rPr lang="en-US" altLang="zh-CN" sz="2000" b="1" dirty="0">
                <a:latin typeface="+mj-lt"/>
              </a:rPr>
              <a:t>)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CAC616-87F3-48EC-86F5-93961BA09FF7}"/>
              </a:ext>
            </a:extLst>
          </p:cNvPr>
          <p:cNvSpPr txBox="1"/>
          <p:nvPr/>
        </p:nvSpPr>
        <p:spPr>
          <a:xfrm>
            <a:off x="18288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396A71-E003-48D4-8E74-476C676AC9EE}"/>
              </a:ext>
            </a:extLst>
          </p:cNvPr>
          <p:cNvSpPr txBox="1"/>
          <p:nvPr/>
        </p:nvSpPr>
        <p:spPr>
          <a:xfrm>
            <a:off x="38862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B33A10-923B-40F2-A013-F43CA1E586B0}"/>
              </a:ext>
            </a:extLst>
          </p:cNvPr>
          <p:cNvSpPr/>
          <p:nvPr/>
        </p:nvSpPr>
        <p:spPr>
          <a:xfrm>
            <a:off x="5029200" y="914400"/>
            <a:ext cx="990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E2806-1CBC-45C7-99FD-7740E3E084F4}"/>
              </a:ext>
            </a:extLst>
          </p:cNvPr>
          <p:cNvSpPr/>
          <p:nvPr/>
        </p:nvSpPr>
        <p:spPr>
          <a:xfrm>
            <a:off x="0" y="1143000"/>
            <a:ext cx="1295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5C93BD-2C00-48C4-9A10-0C73A424DEF3}"/>
              </a:ext>
            </a:extLst>
          </p:cNvPr>
          <p:cNvSpPr txBox="1"/>
          <p:nvPr/>
        </p:nvSpPr>
        <p:spPr>
          <a:xfrm>
            <a:off x="11430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B0920D-7458-4A5F-B2A5-06118D2335A2}"/>
              </a:ext>
            </a:extLst>
          </p:cNvPr>
          <p:cNvSpPr txBox="1"/>
          <p:nvPr/>
        </p:nvSpPr>
        <p:spPr>
          <a:xfrm>
            <a:off x="5029200" y="2114550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Symbol" pitchFamily="18" charset="2"/>
              </a:rPr>
              <a:t>q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A4AFA-E21B-4B12-BBD6-16AEA3A39E60}"/>
              </a:ext>
            </a:extLst>
          </p:cNvPr>
          <p:cNvSpPr txBox="1"/>
          <p:nvPr/>
        </p:nvSpPr>
        <p:spPr>
          <a:xfrm>
            <a:off x="47244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23" name="任意多边形 22">
            <a:extLst>
              <a:ext uri="{FF2B5EF4-FFF2-40B4-BE49-F238E27FC236}">
                <a16:creationId xmlns:a16="http://schemas.microsoft.com/office/drawing/2014/main" id="{5929DBE9-821F-48D3-9A7C-87097407A62C}"/>
              </a:ext>
            </a:extLst>
          </p:cNvPr>
          <p:cNvSpPr/>
          <p:nvPr/>
        </p:nvSpPr>
        <p:spPr>
          <a:xfrm>
            <a:off x="1944688" y="2209800"/>
            <a:ext cx="246062" cy="73025"/>
          </a:xfrm>
          <a:custGeom>
            <a:avLst/>
            <a:gdLst>
              <a:gd name="connsiteX0" fmla="*/ 246691 w 246691"/>
              <a:gd name="connsiteY0" fmla="*/ 0 h 72363"/>
              <a:gd name="connsiteX1" fmla="*/ 177618 w 246691"/>
              <a:gd name="connsiteY1" fmla="*/ 62495 h 72363"/>
              <a:gd name="connsiteX2" fmla="*/ 148015 w 246691"/>
              <a:gd name="connsiteY2" fmla="*/ 72363 h 72363"/>
              <a:gd name="connsiteX3" fmla="*/ 98677 w 246691"/>
              <a:gd name="connsiteY3" fmla="*/ 69074 h 72363"/>
              <a:gd name="connsiteX4" fmla="*/ 0 w 246691"/>
              <a:gd name="connsiteY4" fmla="*/ 6579 h 72363"/>
              <a:gd name="connsiteX5" fmla="*/ 246691 w 246691"/>
              <a:gd name="connsiteY5" fmla="*/ 0 h 7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1" h="72363">
                <a:moveTo>
                  <a:pt x="246691" y="0"/>
                </a:moveTo>
                <a:lnTo>
                  <a:pt x="177618" y="62495"/>
                </a:lnTo>
                <a:lnTo>
                  <a:pt x="148015" y="72363"/>
                </a:lnTo>
                <a:lnTo>
                  <a:pt x="98677" y="69074"/>
                </a:lnTo>
                <a:lnTo>
                  <a:pt x="0" y="6579"/>
                </a:lnTo>
                <a:lnTo>
                  <a:pt x="24669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4289" name="Picture 3">
            <a:extLst>
              <a:ext uri="{FF2B5EF4-FFF2-40B4-BE49-F238E27FC236}">
                <a16:creationId xmlns:a16="http://schemas.microsoft.com/office/drawing/2014/main" id="{631869D1-9C7A-48B9-868B-510B5634C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52800"/>
            <a:ext cx="5121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DF5071C5-01A9-489B-9574-026263645A30}"/>
              </a:ext>
            </a:extLst>
          </p:cNvPr>
          <p:cNvSpPr/>
          <p:nvPr/>
        </p:nvSpPr>
        <p:spPr>
          <a:xfrm>
            <a:off x="2362200" y="3563938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D8A3455-7496-40F3-8252-566B1DF6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9624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=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-2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有最大值，出现正肩峰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=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为</a:t>
            </a:r>
            <a:r>
              <a:rPr lang="en-US" altLang="zh-CN" sz="2400" b="1" i="1"/>
              <a:t>A</a:t>
            </a:r>
            <a:r>
              <a:rPr lang="en-US" altLang="zh-CN" sz="2400" b="1"/>
              <a:t>(0)</a:t>
            </a:r>
            <a:r>
              <a:rPr lang="zh-CN" altLang="en-US" sz="2400" b="1"/>
              <a:t>值的一半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3264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03664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03229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85119E-6 L 0.01371 0.00926 L 0.02916 0.03032 L 0.05399 0.08355 L 0.06822 0.12775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>
            <a:extLst>
              <a:ext uri="{FF2B5EF4-FFF2-40B4-BE49-F238E27FC236}">
                <a16:creationId xmlns:a16="http://schemas.microsoft.com/office/drawing/2014/main" id="{7C6E1139-0154-4EA9-94E9-303C3065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3588"/>
            <a:ext cx="641508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任意多边形 36">
            <a:extLst>
              <a:ext uri="{FF2B5EF4-FFF2-40B4-BE49-F238E27FC236}">
                <a16:creationId xmlns:a16="http://schemas.microsoft.com/office/drawing/2014/main" id="{1BB7CDA4-13DB-400D-8F2A-4EA80467B220}"/>
              </a:ext>
            </a:extLst>
          </p:cNvPr>
          <p:cNvSpPr/>
          <p:nvPr/>
        </p:nvSpPr>
        <p:spPr>
          <a:xfrm>
            <a:off x="3810000" y="1250950"/>
            <a:ext cx="293688" cy="958850"/>
          </a:xfrm>
          <a:custGeom>
            <a:avLst/>
            <a:gdLst>
              <a:gd name="connsiteX0" fmla="*/ 294392 w 294392"/>
              <a:gd name="connsiteY0" fmla="*/ 0 h 959005"/>
              <a:gd name="connsiteX1" fmla="*/ 294392 w 294392"/>
              <a:gd name="connsiteY1" fmla="*/ 959005 h 959005"/>
              <a:gd name="connsiteX2" fmla="*/ 0 w 294392"/>
              <a:gd name="connsiteY2" fmla="*/ 956774 h 959005"/>
              <a:gd name="connsiteX3" fmla="*/ 214103 w 294392"/>
              <a:gd name="connsiteY3" fmla="*/ 104821 h 959005"/>
              <a:gd name="connsiteX4" fmla="*/ 294392 w 294392"/>
              <a:gd name="connsiteY4" fmla="*/ 0 h 95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92" h="959005">
                <a:moveTo>
                  <a:pt x="294392" y="0"/>
                </a:moveTo>
                <a:lnTo>
                  <a:pt x="294392" y="959005"/>
                </a:lnTo>
                <a:lnTo>
                  <a:pt x="0" y="956774"/>
                </a:lnTo>
                <a:lnTo>
                  <a:pt x="214103" y="104821"/>
                </a:lnTo>
                <a:lnTo>
                  <a:pt x="29439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A198D5-F66B-4CC6-A79C-CB1DD11D9F91}"/>
              </a:ext>
            </a:extLst>
          </p:cNvPr>
          <p:cNvCxnSpPr/>
          <p:nvPr/>
        </p:nvCxnSpPr>
        <p:spPr>
          <a:xfrm>
            <a:off x="609600" y="22098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3D0A21-159A-4AAF-AE17-88C28DC90B2D}"/>
              </a:ext>
            </a:extLst>
          </p:cNvPr>
          <p:cNvCxnSpPr/>
          <p:nvPr/>
        </p:nvCxnSpPr>
        <p:spPr>
          <a:xfrm flipV="1">
            <a:off x="3149600" y="9144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C7FDF52-4134-48B8-892D-E4FCC5CB4CF4}"/>
              </a:ext>
            </a:extLst>
          </p:cNvPr>
          <p:cNvSpPr/>
          <p:nvPr/>
        </p:nvSpPr>
        <p:spPr>
          <a:xfrm>
            <a:off x="2209800" y="1752600"/>
            <a:ext cx="189865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6105C-EDE8-4B75-997B-38E3F90D2970}"/>
              </a:ext>
            </a:extLst>
          </p:cNvPr>
          <p:cNvSpPr txBox="1"/>
          <p:nvPr/>
        </p:nvSpPr>
        <p:spPr>
          <a:xfrm>
            <a:off x="3124200" y="89535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-</a:t>
            </a:r>
            <a:r>
              <a:rPr lang="en-US" altLang="zh-CN" sz="2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q</a:t>
            </a:r>
            <a:r>
              <a:rPr lang="en-US" altLang="zh-CN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zh-CN" alt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CED198-10FA-4876-94C4-DA1885AA97F3}"/>
              </a:ext>
            </a:extLst>
          </p:cNvPr>
          <p:cNvSpPr txBox="1"/>
          <p:nvPr/>
        </p:nvSpPr>
        <p:spPr>
          <a:xfrm>
            <a:off x="1752600" y="1371600"/>
            <a:ext cx="99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A</a:t>
            </a:r>
            <a:r>
              <a:rPr lang="en-US" altLang="zh-CN" sz="2000" b="1" baseline="-25000" dirty="0">
                <a:latin typeface="+mj-lt"/>
              </a:rPr>
              <a:t>d</a:t>
            </a:r>
            <a:r>
              <a:rPr lang="en-US" altLang="zh-CN" sz="2000" b="1" dirty="0">
                <a:latin typeface="+mj-lt"/>
              </a:rPr>
              <a:t>(</a:t>
            </a:r>
            <a:r>
              <a:rPr lang="en-US" altLang="zh-CN" sz="2000" b="1" i="1" dirty="0">
                <a:latin typeface="Symbol" pitchFamily="18" charset="2"/>
              </a:rPr>
              <a:t>q</a:t>
            </a:r>
            <a:r>
              <a:rPr lang="en-US" altLang="zh-CN" sz="2000" b="1" dirty="0">
                <a:latin typeface="+mj-lt"/>
              </a:rPr>
              <a:t>)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0880F-2FE1-446F-84FD-E30454968EE8}"/>
              </a:ext>
            </a:extLst>
          </p:cNvPr>
          <p:cNvSpPr txBox="1"/>
          <p:nvPr/>
        </p:nvSpPr>
        <p:spPr>
          <a:xfrm>
            <a:off x="18288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C08962-4A74-4BB4-B36E-534D07F48E48}"/>
              </a:ext>
            </a:extLst>
          </p:cNvPr>
          <p:cNvSpPr txBox="1"/>
          <p:nvPr/>
        </p:nvSpPr>
        <p:spPr>
          <a:xfrm>
            <a:off x="3886200" y="2343150"/>
            <a:ext cx="76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 err="1">
                <a:latin typeface="Symbol" pitchFamily="18" charset="2"/>
              </a:rPr>
              <a:t>W</a:t>
            </a:r>
            <a:r>
              <a:rPr lang="en-US" altLang="zh-CN" sz="2000" b="1" baseline="-25000" dirty="0" err="1">
                <a:latin typeface="+mj-lt"/>
              </a:rPr>
              <a:t>c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221896C-D6C8-42E2-A232-25678C273619}"/>
              </a:ext>
            </a:extLst>
          </p:cNvPr>
          <p:cNvSpPr/>
          <p:nvPr/>
        </p:nvSpPr>
        <p:spPr>
          <a:xfrm>
            <a:off x="5029200" y="914400"/>
            <a:ext cx="1295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76CB1EE-A7A4-4A60-BB41-F6EC9669D276}"/>
              </a:ext>
            </a:extLst>
          </p:cNvPr>
          <p:cNvSpPr/>
          <p:nvPr/>
        </p:nvSpPr>
        <p:spPr>
          <a:xfrm>
            <a:off x="0" y="1143000"/>
            <a:ext cx="1295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ABBF03-A210-46CC-8E90-35DF6504F5A6}"/>
              </a:ext>
            </a:extLst>
          </p:cNvPr>
          <p:cNvSpPr txBox="1"/>
          <p:nvPr/>
        </p:nvSpPr>
        <p:spPr>
          <a:xfrm>
            <a:off x="11430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2DA363-EFDF-46E4-9BE9-B501537956B0}"/>
              </a:ext>
            </a:extLst>
          </p:cNvPr>
          <p:cNvSpPr txBox="1"/>
          <p:nvPr/>
        </p:nvSpPr>
        <p:spPr>
          <a:xfrm>
            <a:off x="5029200" y="2114550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Symbol" pitchFamily="18" charset="2"/>
              </a:rPr>
              <a:t>q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0EAA0-6DD3-4498-AEA3-31736AF51FFE}"/>
              </a:ext>
            </a:extLst>
          </p:cNvPr>
          <p:cNvSpPr txBox="1"/>
          <p:nvPr/>
        </p:nvSpPr>
        <p:spPr>
          <a:xfrm>
            <a:off x="4724400" y="2343150"/>
            <a:ext cx="533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j-lt"/>
              </a:rPr>
              <a:t>-</a:t>
            </a:r>
            <a:r>
              <a:rPr lang="en-US" altLang="zh-CN" sz="2000" b="1" i="1" dirty="0">
                <a:latin typeface="Symbol" pitchFamily="18" charset="2"/>
              </a:rPr>
              <a:t>p</a:t>
            </a:r>
            <a:endParaRPr lang="zh-CN" altLang="en-US" sz="2000" b="1" baseline="-25000" dirty="0">
              <a:latin typeface="+mj-lt"/>
            </a:endParaRPr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6C292A71-9C3E-4814-9535-82E1A687FBB0}"/>
              </a:ext>
            </a:extLst>
          </p:cNvPr>
          <p:cNvSpPr/>
          <p:nvPr/>
        </p:nvSpPr>
        <p:spPr>
          <a:xfrm>
            <a:off x="1949450" y="2133600"/>
            <a:ext cx="266700" cy="76200"/>
          </a:xfrm>
          <a:custGeom>
            <a:avLst/>
            <a:gdLst>
              <a:gd name="connsiteX0" fmla="*/ 0 w 265288"/>
              <a:gd name="connsiteY0" fmla="*/ 73378 h 76200"/>
              <a:gd name="connsiteX1" fmla="*/ 81844 w 265288"/>
              <a:gd name="connsiteY1" fmla="*/ 0 h 76200"/>
              <a:gd name="connsiteX2" fmla="*/ 172155 w 265288"/>
              <a:gd name="connsiteY2" fmla="*/ 2822 h 76200"/>
              <a:gd name="connsiteX3" fmla="*/ 248355 w 265288"/>
              <a:gd name="connsiteY3" fmla="*/ 33867 h 76200"/>
              <a:gd name="connsiteX4" fmla="*/ 265288 w 265288"/>
              <a:gd name="connsiteY4" fmla="*/ 76200 h 76200"/>
              <a:gd name="connsiteX5" fmla="*/ 0 w 265288"/>
              <a:gd name="connsiteY5" fmla="*/ 73378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88" h="76200">
                <a:moveTo>
                  <a:pt x="0" y="73378"/>
                </a:moveTo>
                <a:lnTo>
                  <a:pt x="81844" y="0"/>
                </a:lnTo>
                <a:lnTo>
                  <a:pt x="172155" y="2822"/>
                </a:lnTo>
                <a:lnTo>
                  <a:pt x="248355" y="33867"/>
                </a:lnTo>
                <a:lnTo>
                  <a:pt x="265288" y="76200"/>
                </a:lnTo>
                <a:lnTo>
                  <a:pt x="0" y="733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313" name="Picture 3">
            <a:extLst>
              <a:ext uri="{FF2B5EF4-FFF2-40B4-BE49-F238E27FC236}">
                <a16:creationId xmlns:a16="http://schemas.microsoft.com/office/drawing/2014/main" id="{6EA330A3-5A58-4648-A355-3E953714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52800"/>
            <a:ext cx="5121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5EBB3AF3-8D7B-4FE8-8460-A2FA86852129}"/>
              </a:ext>
            </a:extLst>
          </p:cNvPr>
          <p:cNvSpPr/>
          <p:nvPr/>
        </p:nvSpPr>
        <p:spPr>
          <a:xfrm>
            <a:off x="3024188" y="44196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8C00EB-821E-41CF-B375-55E85F24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9624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=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-2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有最大值，出现正肩峰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=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为</a:t>
            </a:r>
            <a:r>
              <a:rPr lang="en-US" altLang="zh-CN" sz="2400" b="1" i="1"/>
              <a:t>A</a:t>
            </a:r>
            <a:r>
              <a:rPr lang="en-US" altLang="zh-CN" sz="2400" b="1"/>
              <a:t>(0)</a:t>
            </a:r>
            <a:r>
              <a:rPr lang="zh-CN" altLang="en-US" sz="2400" b="1"/>
              <a:t>值的一半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zh-CN" altLang="en-US" sz="2400" b="1"/>
              <a:t> 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=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+2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时</a:t>
            </a:r>
            <a:endParaRPr lang="en-US" altLang="zh-CN" sz="2400" b="1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有负的最大值，出现负肩峰</a:t>
            </a:r>
            <a:endParaRPr lang="en-US" altLang="zh-CN" sz="2400" b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B45D37-AA31-41DC-9E26-80773DC0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91200"/>
            <a:ext cx="693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&gt;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+2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时，</a:t>
            </a:r>
            <a:r>
              <a:rPr lang="en-US" altLang="zh-CN" sz="2400" b="1" i="1"/>
              <a:t>A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值</a:t>
            </a:r>
            <a:r>
              <a:rPr lang="zh-CN" altLang="en-US" sz="2400" b="1">
                <a:latin typeface="宋体" panose="02010600030101010101" pitchFamily="2" charset="-122"/>
              </a:rPr>
              <a:t>由旁瓣的面积确定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0380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03889 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3403 -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6 L 0.02188 0.05694 L 0.03889 0.0861 L 0.05399 0.10347 L 0.06406 0.10671 L 0.0684 0.10833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AC7D68E6-B1DA-4ADE-869E-36CB52127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0ABB8067-3B60-4B0C-A7AD-8711E50A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33400"/>
            <a:ext cx="710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4"/>
              </a:buBlip>
              <a:defRPr/>
            </a:pPr>
            <a:r>
              <a:rPr lang="en-US" altLang="zh-CN" sz="3200" b="1" dirty="0">
                <a:solidFill>
                  <a:srgbClr val="333399"/>
                </a:solidFill>
                <a:latin typeface="宋体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结论</a:t>
            </a:r>
            <a:endParaRPr lang="zh-CN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260101" name="Rectangle 9">
            <a:extLst>
              <a:ext uri="{FF2B5EF4-FFF2-40B4-BE49-F238E27FC236}">
                <a16:creationId xmlns:a16="http://schemas.microsoft.com/office/drawing/2014/main" id="{92EEBA70-3043-4769-9224-658C95C2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0"/>
            <a:ext cx="8026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sz="2400" b="1">
                <a:latin typeface="宋体" panose="02010600030101010101" pitchFamily="2" charset="-122"/>
              </a:rPr>
              <a:t>在理想频率特性不连续点</a:t>
            </a:r>
            <a:r>
              <a:rPr lang="en-US" altLang="zh-CN" sz="240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altLang="zh-CN" sz="1600"/>
              <a:t>c</a:t>
            </a:r>
            <a:r>
              <a:rPr lang="zh-CN" altLang="en-US" sz="2400" b="1"/>
              <a:t>附近形成一个过渡带，</a:t>
            </a:r>
            <a:r>
              <a:rPr lang="zh-CN" altLang="en-US" sz="2400" b="1">
                <a:latin typeface="宋体" panose="02010600030101010101" pitchFamily="2" charset="-122"/>
              </a:rPr>
              <a:t>窗函数的主瓣宽度决定了过渡带的宽度。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FontTx/>
              <a:buAutoNum type="arabicPeriod"/>
            </a:pPr>
            <a:r>
              <a:rPr lang="zh-CN" altLang="en-US" sz="2400" b="1"/>
              <a:t>在过渡带的两边 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>
                <a:latin typeface="Symbol" panose="05050102010706020507" pitchFamily="18" charset="2"/>
              </a:rPr>
              <a:t>=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/>
              <a:t>c</a:t>
            </a:r>
            <a:r>
              <a:rPr lang="en-US" altLang="zh-CN" sz="2400" b="1"/>
              <a:t>±2</a:t>
            </a:r>
            <a:r>
              <a:rPr lang="en-US" altLang="zh-CN" sz="2400" b="1">
                <a:latin typeface="Symbol" panose="05050102010706020507" pitchFamily="18" charset="2"/>
              </a:rPr>
              <a:t>p</a:t>
            </a:r>
            <a:r>
              <a:rPr lang="en-US" altLang="zh-CN" sz="2400" b="1"/>
              <a:t>/N</a:t>
            </a:r>
            <a:r>
              <a:rPr lang="zh-CN" altLang="en-US" sz="2400" b="1"/>
              <a:t>，</a:t>
            </a:r>
            <a:r>
              <a:rPr lang="en-US" altLang="zh-CN" sz="2400" b="1"/>
              <a:t>A(</a:t>
            </a:r>
            <a:r>
              <a:rPr lang="en-US" altLang="zh-CN" sz="240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altLang="zh-CN" sz="2400" b="1"/>
              <a:t>)</a:t>
            </a:r>
            <a:r>
              <a:rPr lang="zh-CN" altLang="en-US" sz="2400" b="1"/>
              <a:t>出现最大的肩峰值，肩峰的两侧形成起伏振荡，其振荡幅度取决于旁瓣的相对幅度，而振荡的多少，取决于旁瓣的多少。</a:t>
            </a:r>
            <a:endParaRPr lang="en-US" altLang="zh-CN" sz="2400" b="1"/>
          </a:p>
        </p:txBody>
      </p:sp>
      <p:graphicFrame>
        <p:nvGraphicFramePr>
          <p:cNvPr id="259080" name="Object 13">
            <a:extLst>
              <a:ext uri="{FF2B5EF4-FFF2-40B4-BE49-F238E27FC236}">
                <a16:creationId xmlns:a16="http://schemas.microsoft.com/office/drawing/2014/main" id="{610724F9-FA90-4A12-B608-DD15A86D1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227013"/>
          <a:ext cx="5232400" cy="320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Visio" r:id="rId5" imgW="2453460" imgH="1473914" progId="Visio.Drawing.11">
                  <p:embed/>
                </p:oleObj>
              </mc:Choice>
              <mc:Fallback>
                <p:oleObj name="Visio" r:id="rId5" imgW="2453460" imgH="1473914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27013"/>
                        <a:ext cx="5232400" cy="3201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6">
            <a:extLst>
              <a:ext uri="{FF2B5EF4-FFF2-40B4-BE49-F238E27FC236}">
                <a16:creationId xmlns:a16="http://schemas.microsoft.com/office/drawing/2014/main" id="{2EF29009-4CE6-4EA1-A9C7-F17CDDF3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 sz="3600"/>
              <a:t> FIR</a:t>
            </a:r>
            <a:r>
              <a:rPr lang="zh-CN" altLang="en-US" sz="3600"/>
              <a:t>与</a:t>
            </a:r>
            <a:r>
              <a:rPr lang="en-US" altLang="zh-CN" sz="3600"/>
              <a:t>IIR</a:t>
            </a:r>
            <a:r>
              <a:rPr lang="zh-CN" altLang="en-US" sz="3600"/>
              <a:t>数字滤波器比较</a:t>
            </a:r>
          </a:p>
        </p:txBody>
      </p:sp>
      <p:sp>
        <p:nvSpPr>
          <p:cNvPr id="217090" name="Text Box 2">
            <a:extLst>
              <a:ext uri="{FF2B5EF4-FFF2-40B4-BE49-F238E27FC236}">
                <a16:creationId xmlns:a16="http://schemas.microsoft.com/office/drawing/2014/main" id="{7BB37940-EA84-4E84-8A20-EF6B4DAB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11613"/>
            <a:ext cx="8001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 在滤波器性能要求相同的情况下，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滤波器的阶次比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滤波器的阶次高得多。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容易设计成线性相位。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 系统一定是稳定的。</a:t>
            </a:r>
            <a:endParaRPr lang="en-US" altLang="zh-CN" sz="2400" b="1" dirty="0"/>
          </a:p>
        </p:txBody>
      </p:sp>
      <p:sp>
        <p:nvSpPr>
          <p:cNvPr id="44036" name="Text Box 7">
            <a:extLst>
              <a:ext uri="{FF2B5EF4-FFF2-40B4-BE49-F238E27FC236}">
                <a16:creationId xmlns:a16="http://schemas.microsoft.com/office/drawing/2014/main" id="{218ADA97-A3C1-43A3-A219-72163736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447800"/>
            <a:ext cx="8686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  </a:t>
            </a:r>
            <a:r>
              <a:rPr lang="en-US" altLang="zh-CN" sz="2800" b="1">
                <a:solidFill>
                  <a:srgbClr val="FF0000"/>
                </a:solidFill>
              </a:rPr>
              <a:t>IIR</a:t>
            </a:r>
            <a:endParaRPr lang="zh-CN" altLang="en-US" sz="2800" b="1"/>
          </a:p>
        </p:txBody>
      </p:sp>
      <p:sp>
        <p:nvSpPr>
          <p:cNvPr id="44037" name="Text Box 9">
            <a:extLst>
              <a:ext uri="{FF2B5EF4-FFF2-40B4-BE49-F238E27FC236}">
                <a16:creationId xmlns:a16="http://schemas.microsoft.com/office/drawing/2014/main" id="{EB3F21B0-6E7A-4FC1-B99A-26EA4B87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5226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  </a:t>
            </a:r>
            <a:r>
              <a:rPr lang="en-US" altLang="zh-CN" sz="2800" b="1">
                <a:solidFill>
                  <a:srgbClr val="FF0000"/>
                </a:solidFill>
              </a:rPr>
              <a:t>FIR</a:t>
            </a:r>
            <a:endParaRPr lang="zh-CN" altLang="en-US" sz="28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1E8046-6660-41E5-BA5B-7D83B6A8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8077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能在较低的阶数下获得较好的幅度响应。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 相位响应是非线性的，若需线性相位，需要相位补偿。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 系统不一定稳定。</a:t>
            </a:r>
            <a:r>
              <a:rPr lang="zh-CN" altLang="en-US" sz="2400" b="1" dirty="0"/>
              <a:t>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A9C55B-5908-403B-80A7-6C3B9A9F0EC6}"/>
              </a:ext>
            </a:extLst>
          </p:cNvPr>
          <p:cNvCxnSpPr/>
          <p:nvPr/>
        </p:nvCxnSpPr>
        <p:spPr>
          <a:xfrm>
            <a:off x="1143000" y="5638800"/>
            <a:ext cx="297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1BFE4A29-62DC-48A9-A04D-F59AB6E1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33400"/>
            <a:ext cx="710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  <a:defRPr/>
            </a:pPr>
            <a:r>
              <a:rPr lang="en-US" altLang="zh-CN" sz="3200" b="1" dirty="0">
                <a:solidFill>
                  <a:srgbClr val="333399"/>
                </a:solidFill>
                <a:latin typeface="宋体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itchFamily="2" charset="-122"/>
              </a:rPr>
              <a:t>结论</a:t>
            </a:r>
            <a:endParaRPr lang="zh-CN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23291C7F-0455-4800-BF60-4A36495C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333399"/>
                </a:solidFill>
              </a:rPr>
              <a:t>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如何提高阻带衰减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AC2211C5-F0DB-41A4-AC62-A8417192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482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选用旁瓣幅度较小的窗函数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472CA19-F98A-4269-8187-91EC34E8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86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3. </a:t>
            </a:r>
            <a:r>
              <a:rPr lang="zh-CN" altLang="en-US" sz="2400">
                <a:solidFill>
                  <a:srgbClr val="000000"/>
                </a:solidFill>
              </a:rPr>
              <a:t>采用窗函数设计</a:t>
            </a:r>
            <a:r>
              <a:rPr lang="en-US" altLang="zh-CN" sz="2400">
                <a:solidFill>
                  <a:srgbClr val="000000"/>
                </a:solidFill>
              </a:rPr>
              <a:t>FIR</a:t>
            </a:r>
            <a:r>
              <a:rPr lang="zh-CN" altLang="en-US" sz="2400">
                <a:solidFill>
                  <a:srgbClr val="000000"/>
                </a:solidFill>
              </a:rPr>
              <a:t>滤波器，通带和阻带波动一致，均由窗函数的旁瓣面积确定，因此通带衰减和阻带衰减不能单独控制，而是依赖于所选择的窗函数。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窗函数长度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增大，过渡带减小，起伏振荡变密，但不会改变肩峰的相对值，例如在矩形窗情况下，通带和阻带最大波纹幅度大约为滤波器幅度的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9%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，则阻带最小衰减为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-</a:t>
            </a:r>
            <a:r>
              <a:rPr lang="en-US" altLang="zh-CN" sz="2400"/>
              <a:t>20lg(9%) </a:t>
            </a:r>
            <a:r>
              <a:rPr lang="en-US" altLang="zh-CN" sz="2400">
                <a:sym typeface="Symbol" panose="05050102010706020507" pitchFamily="18" charset="2"/>
              </a:rPr>
              <a:t></a:t>
            </a:r>
            <a:r>
              <a:rPr lang="en-US" altLang="zh-CN" sz="2400"/>
              <a:t>21dB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Text Box 4">
            <a:extLst>
              <a:ext uri="{FF2B5EF4-FFF2-40B4-BE49-F238E27FC236}">
                <a16:creationId xmlns:a16="http://schemas.microsoft.com/office/drawing/2014/main" id="{A4A83A5F-F792-4E2D-9C68-7F6B012CA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520825"/>
            <a:ext cx="2093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矩形窗</a:t>
            </a:r>
          </a:p>
        </p:txBody>
      </p:sp>
      <p:graphicFrame>
        <p:nvGraphicFramePr>
          <p:cNvPr id="261124" name="Object 4">
            <a:extLst>
              <a:ext uri="{FF2B5EF4-FFF2-40B4-BE49-F238E27FC236}">
                <a16:creationId xmlns:a16="http://schemas.microsoft.com/office/drawing/2014/main" id="{743EF197-2965-42E4-9B02-875D848EA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1597025"/>
          <a:ext cx="31432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r:id="rId3" imgW="1258163" imgH="432304" progId="Equation.3">
                  <p:embed/>
                </p:oleObj>
              </mc:Choice>
              <mc:Fallback>
                <p:oleObj r:id="rId3" imgW="1258163" imgH="4323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597025"/>
                        <a:ext cx="3143250" cy="1076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28999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Text Box 7">
            <a:extLst>
              <a:ext uri="{FF2B5EF4-FFF2-40B4-BE49-F238E27FC236}">
                <a16:creationId xmlns:a16="http://schemas.microsoft.com/office/drawing/2014/main" id="{F1FA5382-6C76-4DB6-B1C2-3BD0F7146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3097213"/>
            <a:ext cx="43561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 err="1">
                <a:solidFill>
                  <a:srgbClr val="990033"/>
                </a:solidFill>
                <a:latin typeface="Arial" charset="0"/>
              </a:rPr>
              <a:t>A</a:t>
            </a:r>
            <a:r>
              <a:rPr lang="en-US" altLang="zh-CN" sz="2800" b="1" baseline="-25000" dirty="0" err="1">
                <a:solidFill>
                  <a:srgbClr val="990033"/>
                </a:solidFill>
                <a:latin typeface="Arial" charset="0"/>
              </a:rPr>
              <a:t>p</a:t>
            </a:r>
            <a:r>
              <a:rPr lang="en-US" altLang="zh-CN" sz="2800" b="1" baseline="-25000" dirty="0">
                <a:solidFill>
                  <a:srgbClr val="990033"/>
                </a:solidFill>
                <a:latin typeface="Arial" charset="0"/>
              </a:rPr>
              <a:t> 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  <a:sym typeface="Symbol" pitchFamily="18" charset="2"/>
              </a:rPr>
              <a:t>=</a:t>
            </a:r>
            <a:r>
              <a:rPr lang="en-US" altLang="zh-CN" sz="2800" b="1" dirty="0">
                <a:solidFill>
                  <a:srgbClr val="990033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  <a:sym typeface="Symbol" pitchFamily="18" charset="2"/>
              </a:rPr>
              <a:t>20lg(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zh-CN" sz="2800" b="1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  <a:sym typeface="Symbol" pitchFamily="18" charset="2"/>
              </a:rPr>
              <a:t>)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</a:rPr>
              <a:t> 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  <a:sym typeface="Symbol" pitchFamily="18" charset="2"/>
              </a:rPr>
              <a:t>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</a:rPr>
              <a:t> 0.82dB,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990033"/>
                </a:solidFill>
                <a:latin typeface="Arial" charset="0"/>
              </a:rPr>
              <a:t> A</a:t>
            </a:r>
            <a:r>
              <a:rPr lang="en-US" altLang="zh-CN" sz="2800" b="1" baseline="-25000" dirty="0">
                <a:solidFill>
                  <a:srgbClr val="990033"/>
                </a:solidFill>
                <a:latin typeface="Arial" charset="0"/>
              </a:rPr>
              <a:t>s 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</a:rPr>
              <a:t>= </a:t>
            </a:r>
            <a:r>
              <a:rPr lang="en-US" altLang="zh-CN" sz="2800" b="1" dirty="0">
                <a:solidFill>
                  <a:srgbClr val="990033"/>
                </a:solidFill>
                <a:latin typeface="Symbol" pitchFamily="18" charset="2"/>
              </a:rPr>
              <a:t>-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</a:rPr>
              <a:t>20lg(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s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</a:rPr>
              <a:t>) 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  <a:sym typeface="Symbol" pitchFamily="18" charset="2"/>
              </a:rPr>
              <a:t></a:t>
            </a:r>
            <a:r>
              <a:rPr lang="en-US" altLang="zh-CN" sz="2800" b="1" dirty="0">
                <a:solidFill>
                  <a:srgbClr val="990033"/>
                </a:solidFill>
                <a:latin typeface="Arial" charset="0"/>
              </a:rPr>
              <a:t> 21dB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AAFB1CF4-3D2E-46B1-B71E-571F376B0EB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63838"/>
            <a:ext cx="7620000" cy="3581400"/>
            <a:chOff x="0" y="0"/>
            <a:chExt cx="4800" cy="2256"/>
          </a:xfrm>
        </p:grpSpPr>
        <p:graphicFrame>
          <p:nvGraphicFramePr>
            <p:cNvPr id="26627" name="Object 6">
              <a:extLst>
                <a:ext uri="{FF2B5EF4-FFF2-40B4-BE49-F238E27FC236}">
                  <a16:creationId xmlns:a16="http://schemas.microsoft.com/office/drawing/2014/main" id="{65AA988E-E0C6-46E4-A43C-2ACAAD4B0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4800" cy="2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0" r:id="rId5" imgW="3951011" imgH="1858233" progId="Visio.Drawing.11">
                    <p:embed/>
                  </p:oleObj>
                </mc:Choice>
                <mc:Fallback>
                  <p:oleObj r:id="rId5" imgW="3951011" imgH="1858233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800" cy="22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3" name="Oval 8">
              <a:extLst>
                <a:ext uri="{FF2B5EF4-FFF2-40B4-BE49-F238E27FC236}">
                  <a16:creationId xmlns:a16="http://schemas.microsoft.com/office/drawing/2014/main" id="{5085750F-E9B7-40F2-9725-3CD3E951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9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4" name="Oval 9">
              <a:extLst>
                <a:ext uri="{FF2B5EF4-FFF2-40B4-BE49-F238E27FC236}">
                  <a16:creationId xmlns:a16="http://schemas.microsoft.com/office/drawing/2014/main" id="{CD2DBA9A-5370-4A0B-950C-1DBBFD336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1452"/>
              <a:ext cx="68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1130" name="Text Box 10">
            <a:extLst>
              <a:ext uri="{FF2B5EF4-FFF2-40B4-BE49-F238E27FC236}">
                <a16:creationId xmlns:a16="http://schemas.microsoft.com/office/drawing/2014/main" id="{C4448BDB-2E75-47F6-90A8-30EC4FEB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473575"/>
            <a:ext cx="2232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p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</a:t>
            </a:r>
            <a:r>
              <a:rPr lang="en-US" altLang="zh-CN" sz="28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s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=0.09</a:t>
            </a:r>
          </a:p>
        </p:txBody>
      </p:sp>
      <p:sp>
        <p:nvSpPr>
          <p:cNvPr id="26632" name="标题 10">
            <a:extLst>
              <a:ext uri="{FF2B5EF4-FFF2-40B4-BE49-F238E27FC236}">
                <a16:creationId xmlns:a16="http://schemas.microsoft.com/office/drawing/2014/main" id="{55574E2F-4D52-4C72-860D-91E75784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5.2.3 </a:t>
            </a:r>
            <a:r>
              <a:rPr lang="zh-CN" altLang="en-US" sz="4000"/>
              <a:t>常用窗函数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5" grpId="0" autoUpdateAnimBg="0"/>
      <p:bldP spid="26113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Text Box 3">
            <a:extLst>
              <a:ext uri="{FF2B5EF4-FFF2-40B4-BE49-F238E27FC236}">
                <a16:creationId xmlns:a16="http://schemas.microsoft.com/office/drawing/2014/main" id="{AF7DFEAA-B372-4182-9384-2AF2022D3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990600"/>
            <a:ext cx="7664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32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Hann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汉纳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窗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也称为</a:t>
            </a:r>
            <a:r>
              <a:rPr lang="en-US" altLang="zh-CN" sz="32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Hanning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汉宁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graphicFrame>
        <p:nvGraphicFramePr>
          <p:cNvPr id="262148" name="Object 4">
            <a:extLst>
              <a:ext uri="{FF2B5EF4-FFF2-40B4-BE49-F238E27FC236}">
                <a16:creationId xmlns:a16="http://schemas.microsoft.com/office/drawing/2014/main" id="{0F319A32-83B5-4545-8227-78CF0B992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566863"/>
          <a:ext cx="60658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r:id="rId3" imgW="2424965" imgH="431930" progId="Equation.3">
                  <p:embed/>
                </p:oleObj>
              </mc:Choice>
              <mc:Fallback>
                <p:oleObj r:id="rId3" imgW="2424965" imgH="431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566863"/>
                        <a:ext cx="6065838" cy="1076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3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13">
            <a:extLst>
              <a:ext uri="{FF2B5EF4-FFF2-40B4-BE49-F238E27FC236}">
                <a16:creationId xmlns:a16="http://schemas.microsoft.com/office/drawing/2014/main" id="{B1296D51-DBFB-4B37-ACDC-5A700BDC9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2970213"/>
          <a:ext cx="3962400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r:id="rId5" imgW="2531974" imgH="1353617" progId="Visio.Drawing.11">
                  <p:embed/>
                </p:oleObj>
              </mc:Choice>
              <mc:Fallback>
                <p:oleObj r:id="rId5" imgW="2531974" imgH="1353617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70213"/>
                        <a:ext cx="3962400" cy="21193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0" name="Text Box 14">
            <a:extLst>
              <a:ext uri="{FF2B5EF4-FFF2-40B4-BE49-F238E27FC236}">
                <a16:creationId xmlns:a16="http://schemas.microsoft.com/office/drawing/2014/main" id="{F65B29A2-7FEF-43BE-908B-F7F2C214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03825"/>
            <a:ext cx="536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990033"/>
                </a:solidFill>
              </a:rPr>
              <a:t>A</a:t>
            </a:r>
            <a:r>
              <a:rPr lang="en-US" altLang="zh-CN" sz="2800" b="1" baseline="-25000">
                <a:solidFill>
                  <a:srgbClr val="990033"/>
                </a:solidFill>
              </a:rPr>
              <a:t>p</a:t>
            </a:r>
            <a:r>
              <a:rPr lang="en-US" altLang="zh-CN" sz="2800" b="1">
                <a:solidFill>
                  <a:srgbClr val="990033"/>
                </a:solidFill>
                <a:sym typeface="Symbol" panose="05050102010706020507" pitchFamily="18" charset="2"/>
              </a:rPr>
              <a:t></a:t>
            </a:r>
            <a:r>
              <a:rPr lang="en-US" altLang="zh-CN" sz="2800" b="1">
                <a:solidFill>
                  <a:srgbClr val="990033"/>
                </a:solidFill>
              </a:rPr>
              <a:t>  0.056dB,  </a:t>
            </a:r>
            <a:r>
              <a:rPr lang="en-US" altLang="zh-CN" sz="2800" b="1" i="1">
                <a:solidFill>
                  <a:srgbClr val="990033"/>
                </a:solidFill>
              </a:rPr>
              <a:t>A</a:t>
            </a:r>
            <a:r>
              <a:rPr lang="en-US" altLang="zh-CN" sz="2800" b="1" baseline="-25000">
                <a:solidFill>
                  <a:srgbClr val="990033"/>
                </a:solidFill>
              </a:rPr>
              <a:t>s</a:t>
            </a:r>
            <a:r>
              <a:rPr lang="en-US" altLang="zh-CN" sz="2800" b="1">
                <a:solidFill>
                  <a:srgbClr val="990033"/>
                </a:solidFill>
                <a:sym typeface="Symbol" panose="05050102010706020507" pitchFamily="18" charset="2"/>
              </a:rPr>
              <a:t></a:t>
            </a:r>
            <a:r>
              <a:rPr lang="en-US" altLang="zh-CN" sz="2800" b="1">
                <a:solidFill>
                  <a:srgbClr val="990033"/>
                </a:solidFill>
              </a:rPr>
              <a:t>  44dB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0169247-587F-4C43-8488-9ABD5CE1A9F5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2700338"/>
            <a:ext cx="5181600" cy="3114675"/>
            <a:chOff x="0" y="0"/>
            <a:chExt cx="3264" cy="1962"/>
          </a:xfrm>
        </p:grpSpPr>
        <p:graphicFrame>
          <p:nvGraphicFramePr>
            <p:cNvPr id="27652" name="Object 16">
              <a:extLst>
                <a:ext uri="{FF2B5EF4-FFF2-40B4-BE49-F238E27FC236}">
                  <a16:creationId xmlns:a16="http://schemas.microsoft.com/office/drawing/2014/main" id="{A1D61A27-18B8-4A9C-899B-629ACEEEF0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3264" cy="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r:id="rId7" imgW="3243474" imgH="1950032" progId="Visio.Drawing.11">
                    <p:embed/>
                  </p:oleObj>
                </mc:Choice>
                <mc:Fallback>
                  <p:oleObj r:id="rId7" imgW="3243474" imgH="1950032" progId="Visio.Drawing.11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64" cy="19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Oval 17">
              <a:extLst>
                <a:ext uri="{FF2B5EF4-FFF2-40B4-BE49-F238E27FC236}">
                  <a16:creationId xmlns:a16="http://schemas.microsoft.com/office/drawing/2014/main" id="{9BB855E6-BC8D-4115-A698-58ED74B0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767"/>
              <a:ext cx="91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8" name="Oval 18">
              <a:extLst>
                <a:ext uri="{FF2B5EF4-FFF2-40B4-BE49-F238E27FC236}">
                  <a16:creationId xmlns:a16="http://schemas.microsoft.com/office/drawing/2014/main" id="{5A00A1E6-360D-440B-B94B-DDA1DC55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949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2155" name="Text Box 19">
            <a:extLst>
              <a:ext uri="{FF2B5EF4-FFF2-40B4-BE49-F238E27FC236}">
                <a16:creationId xmlns:a16="http://schemas.microsoft.com/office/drawing/2014/main" id="{BAA22D85-5D5F-467B-9B0C-038095C5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3090863"/>
            <a:ext cx="2435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p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s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=0.0064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utoUpdateAnimBg="0"/>
      <p:bldP spid="262150" grpId="0" autoUpdateAnimBg="0"/>
      <p:bldP spid="26215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Text Box 3">
            <a:extLst>
              <a:ext uri="{FF2B5EF4-FFF2-40B4-BE49-F238E27FC236}">
                <a16:creationId xmlns:a16="http://schemas.microsoft.com/office/drawing/2014/main" id="{7D5CE4CC-9461-49EE-A21A-AF8FC28A4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914400"/>
            <a:ext cx="6594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 Hamming(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汉明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窗</a:t>
            </a:r>
            <a:endParaRPr lang="en-US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63172" name="Object 4">
            <a:extLst>
              <a:ext uri="{FF2B5EF4-FFF2-40B4-BE49-F238E27FC236}">
                <a16:creationId xmlns:a16="http://schemas.microsoft.com/office/drawing/2014/main" id="{E52C938C-A234-4F7D-AE6A-E84B897D8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1493838"/>
          <a:ext cx="64484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r:id="rId3" imgW="2577299" imgH="431930" progId="Equation.3">
                  <p:embed/>
                </p:oleObj>
              </mc:Choice>
              <mc:Fallback>
                <p:oleObj r:id="rId3" imgW="2577299" imgH="431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493838"/>
                        <a:ext cx="6448425" cy="1076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3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14">
            <a:extLst>
              <a:ext uri="{FF2B5EF4-FFF2-40B4-BE49-F238E27FC236}">
                <a16:creationId xmlns:a16="http://schemas.microsoft.com/office/drawing/2014/main" id="{E5E6BD12-1462-4C92-A3D5-AE6AF0213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8" y="3011488"/>
          <a:ext cx="35306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r:id="rId5" imgW="2351837" imgH="1362151" progId="Visio.Drawing.11">
                  <p:embed/>
                </p:oleObj>
              </mc:Choice>
              <mc:Fallback>
                <p:oleObj r:id="rId5" imgW="2351837" imgH="136215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3011488"/>
                        <a:ext cx="3530600" cy="2043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4" name="Text Box 15">
            <a:extLst>
              <a:ext uri="{FF2B5EF4-FFF2-40B4-BE49-F238E27FC236}">
                <a16:creationId xmlns:a16="http://schemas.microsoft.com/office/drawing/2014/main" id="{2F332283-F2B4-442F-B361-733114DF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51831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990033"/>
                </a:solidFill>
              </a:rPr>
              <a:t>A</a:t>
            </a:r>
            <a:r>
              <a:rPr lang="en-US" altLang="zh-CN" sz="2800" b="1" baseline="-25000">
                <a:solidFill>
                  <a:srgbClr val="990033"/>
                </a:solidFill>
              </a:rPr>
              <a:t>p</a:t>
            </a:r>
            <a:r>
              <a:rPr lang="en-US" altLang="zh-CN" sz="2800" b="1">
                <a:solidFill>
                  <a:srgbClr val="990033"/>
                </a:solidFill>
                <a:sym typeface="Symbol" panose="05050102010706020507" pitchFamily="18" charset="2"/>
              </a:rPr>
              <a:t></a:t>
            </a:r>
            <a:r>
              <a:rPr lang="en-US" altLang="zh-CN" sz="2800" b="1">
                <a:solidFill>
                  <a:srgbClr val="990033"/>
                </a:solidFill>
              </a:rPr>
              <a:t>  0.019dB,  </a:t>
            </a:r>
            <a:r>
              <a:rPr lang="en-US" altLang="zh-CN" sz="2800" b="1" i="1">
                <a:solidFill>
                  <a:srgbClr val="990033"/>
                </a:solidFill>
              </a:rPr>
              <a:t>A</a:t>
            </a:r>
            <a:r>
              <a:rPr lang="en-US" altLang="zh-CN" sz="2800" b="1" baseline="-25000">
                <a:solidFill>
                  <a:srgbClr val="990033"/>
                </a:solidFill>
              </a:rPr>
              <a:t>s</a:t>
            </a:r>
            <a:r>
              <a:rPr lang="en-US" altLang="zh-CN" sz="2800" b="1">
                <a:solidFill>
                  <a:srgbClr val="990033"/>
                </a:solidFill>
                <a:sym typeface="Symbol" panose="05050102010706020507" pitchFamily="18" charset="2"/>
              </a:rPr>
              <a:t></a:t>
            </a:r>
            <a:r>
              <a:rPr lang="en-US" altLang="zh-CN" sz="2800" b="1">
                <a:solidFill>
                  <a:srgbClr val="990033"/>
                </a:solidFill>
              </a:rPr>
              <a:t>  53dB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7AF2CBF-7BD9-4F57-95D2-67DD0B180F1A}"/>
              </a:ext>
            </a:extLst>
          </p:cNvPr>
          <p:cNvGrpSpPr>
            <a:grpSpLocks/>
          </p:cNvGrpSpPr>
          <p:nvPr/>
        </p:nvGrpSpPr>
        <p:grpSpPr bwMode="auto">
          <a:xfrm>
            <a:off x="3652838" y="2597150"/>
            <a:ext cx="5383212" cy="3433763"/>
            <a:chOff x="0" y="0"/>
            <a:chExt cx="3391" cy="2163"/>
          </a:xfrm>
        </p:grpSpPr>
        <p:graphicFrame>
          <p:nvGraphicFramePr>
            <p:cNvPr id="28676" name="Object 17">
              <a:extLst>
                <a:ext uri="{FF2B5EF4-FFF2-40B4-BE49-F238E27FC236}">
                  <a16:creationId xmlns:a16="http://schemas.microsoft.com/office/drawing/2014/main" id="{467CD247-292D-4D66-B962-323B1BB8B8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3391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6" name="Visio" r:id="rId7" imgW="3177949" imgH="2025983" progId="Visio.Drawing.11">
                    <p:embed/>
                  </p:oleObj>
                </mc:Choice>
                <mc:Fallback>
                  <p:oleObj name="Visio" r:id="rId7" imgW="3177949" imgH="2025983" progId="Visio.Drawing.11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91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Oval 18">
              <a:extLst>
                <a:ext uri="{FF2B5EF4-FFF2-40B4-BE49-F238E27FC236}">
                  <a16:creationId xmlns:a16="http://schemas.microsoft.com/office/drawing/2014/main" id="{ED5FDB16-8C2A-4818-9C50-75E34CDDC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830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2" name="Oval 19">
              <a:extLst>
                <a:ext uri="{FF2B5EF4-FFF2-40B4-BE49-F238E27FC236}">
                  <a16:creationId xmlns:a16="http://schemas.microsoft.com/office/drawing/2014/main" id="{B8FAAEEF-BE33-4E5F-85BF-6727B0C1A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966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3179" name="Text Box 20">
            <a:extLst>
              <a:ext uri="{FF2B5EF4-FFF2-40B4-BE49-F238E27FC236}">
                <a16:creationId xmlns:a16="http://schemas.microsoft.com/office/drawing/2014/main" id="{970C6FF3-085D-491F-9807-E493AB91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9588"/>
            <a:ext cx="272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p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s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=0.0022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utoUpdateAnimBg="0"/>
      <p:bldP spid="263174" grpId="0" autoUpdateAnimBg="0"/>
      <p:bldP spid="26317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Text Box 3">
            <a:extLst>
              <a:ext uri="{FF2B5EF4-FFF2-40B4-BE49-F238E27FC236}">
                <a16:creationId xmlns:a16="http://schemas.microsoft.com/office/drawing/2014/main" id="{79EFFBEA-2E81-40E5-A0F5-2A1126EC2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990600"/>
            <a:ext cx="6199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4. Blackman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窗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布莱克曼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graphicFrame>
        <p:nvGraphicFramePr>
          <p:cNvPr id="264196" name="Object 4">
            <a:extLst>
              <a:ext uri="{FF2B5EF4-FFF2-40B4-BE49-F238E27FC236}">
                <a16:creationId xmlns:a16="http://schemas.microsoft.com/office/drawing/2014/main" id="{14D06CF1-F862-4028-998D-6C23DBEB5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988" y="1557338"/>
          <a:ext cx="81295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r:id="rId3" imgW="3694414" imgH="431930" progId="Equation.3">
                  <p:embed/>
                </p:oleObj>
              </mc:Choice>
              <mc:Fallback>
                <p:oleObj r:id="rId3" imgW="3694414" imgH="431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557338"/>
                        <a:ext cx="8129587" cy="946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3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14">
            <a:extLst>
              <a:ext uri="{FF2B5EF4-FFF2-40B4-BE49-F238E27FC236}">
                <a16:creationId xmlns:a16="http://schemas.microsoft.com/office/drawing/2014/main" id="{55ECD486-C9E2-49E1-9537-EA811D34A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8" y="2909888"/>
          <a:ext cx="34734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r:id="rId5" imgW="2314956" imgH="1361237" progId="Visio.Drawing.11">
                  <p:embed/>
                </p:oleObj>
              </mc:Choice>
              <mc:Fallback>
                <p:oleObj r:id="rId5" imgW="2314956" imgH="136123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909888"/>
                        <a:ext cx="3473450" cy="2041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Text Box 15">
            <a:extLst>
              <a:ext uri="{FF2B5EF4-FFF2-40B4-BE49-F238E27FC236}">
                <a16:creationId xmlns:a16="http://schemas.microsoft.com/office/drawing/2014/main" id="{14B170D4-CBBF-4DD8-8AA1-41BE60F0C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1308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990033"/>
                </a:solidFill>
              </a:rPr>
              <a:t>A</a:t>
            </a:r>
            <a:r>
              <a:rPr lang="en-US" altLang="zh-CN" sz="2800" b="1" baseline="-25000">
                <a:solidFill>
                  <a:srgbClr val="990033"/>
                </a:solidFill>
              </a:rPr>
              <a:t>p</a:t>
            </a:r>
            <a:r>
              <a:rPr lang="en-US" altLang="zh-CN" sz="2800" b="1">
                <a:solidFill>
                  <a:srgbClr val="990033"/>
                </a:solidFill>
                <a:sym typeface="Symbol" panose="05050102010706020507" pitchFamily="18" charset="2"/>
              </a:rPr>
              <a:t></a:t>
            </a:r>
            <a:r>
              <a:rPr lang="en-US" altLang="zh-CN" sz="2800" b="1">
                <a:solidFill>
                  <a:srgbClr val="990033"/>
                </a:solidFill>
              </a:rPr>
              <a:t>  0.0017dB</a:t>
            </a:r>
            <a:r>
              <a:rPr lang="zh-CN" altLang="en-US" sz="2800" b="1">
                <a:solidFill>
                  <a:srgbClr val="990033"/>
                </a:solidFill>
              </a:rPr>
              <a:t>，</a:t>
            </a:r>
            <a:r>
              <a:rPr lang="en-US" altLang="zh-CN" sz="2800" b="1" i="1">
                <a:solidFill>
                  <a:srgbClr val="990033"/>
                </a:solidFill>
              </a:rPr>
              <a:t>A</a:t>
            </a:r>
            <a:r>
              <a:rPr lang="en-US" altLang="zh-CN" sz="2800" b="1" baseline="-25000">
                <a:solidFill>
                  <a:srgbClr val="990033"/>
                </a:solidFill>
              </a:rPr>
              <a:t>s</a:t>
            </a:r>
            <a:r>
              <a:rPr lang="en-US" altLang="zh-CN" sz="2800" b="1">
                <a:solidFill>
                  <a:srgbClr val="990033"/>
                </a:solidFill>
                <a:sym typeface="Symbol" panose="05050102010706020507" pitchFamily="18" charset="2"/>
              </a:rPr>
              <a:t></a:t>
            </a:r>
            <a:r>
              <a:rPr lang="en-US" altLang="zh-CN" sz="2800" b="1">
                <a:solidFill>
                  <a:srgbClr val="990033"/>
                </a:solidFill>
              </a:rPr>
              <a:t>  74dB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445D250-3020-4315-80A1-398EEAE7DB37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2533650"/>
            <a:ext cx="5192713" cy="3460750"/>
            <a:chOff x="0" y="0"/>
            <a:chExt cx="3271" cy="2180"/>
          </a:xfrm>
        </p:grpSpPr>
        <p:graphicFrame>
          <p:nvGraphicFramePr>
            <p:cNvPr id="29700" name="Object 17">
              <a:extLst>
                <a:ext uri="{FF2B5EF4-FFF2-40B4-BE49-F238E27FC236}">
                  <a16:creationId xmlns:a16="http://schemas.microsoft.com/office/drawing/2014/main" id="{93886EB4-253D-40E0-963D-CD815DA625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3271" cy="2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0" name="Visio" r:id="rId7" imgW="3062669" imgH="2042417" progId="Visio.Drawing.11">
                    <p:embed/>
                  </p:oleObj>
                </mc:Choice>
                <mc:Fallback>
                  <p:oleObj name="Visio" r:id="rId7" imgW="3062669" imgH="2042417" progId="Visio.Drawing.11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71" cy="21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Oval 18">
              <a:extLst>
                <a:ext uri="{FF2B5EF4-FFF2-40B4-BE49-F238E27FC236}">
                  <a16:creationId xmlns:a16="http://schemas.microsoft.com/office/drawing/2014/main" id="{C5C2C158-4F8A-482F-995B-CCDF19E07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835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6" name="Oval 19">
              <a:extLst>
                <a:ext uri="{FF2B5EF4-FFF2-40B4-BE49-F238E27FC236}">
                  <a16:creationId xmlns:a16="http://schemas.microsoft.com/office/drawing/2014/main" id="{113F4276-EB4D-4C0A-A32F-A58182F8D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94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4203" name="Text Box 20">
            <a:extLst>
              <a:ext uri="{FF2B5EF4-FFF2-40B4-BE49-F238E27FC236}">
                <a16:creationId xmlns:a16="http://schemas.microsoft.com/office/drawing/2014/main" id="{CDAE218E-FE3D-4563-9249-ED4BD028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82913"/>
            <a:ext cx="2579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p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=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s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=0.0002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8" grpId="0" autoUpdateAnimBg="0"/>
      <p:bldP spid="26420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四种常用窗函数">
            <a:extLst>
              <a:ext uri="{FF2B5EF4-FFF2-40B4-BE49-F238E27FC236}">
                <a16:creationId xmlns:a16="http://schemas.microsoft.com/office/drawing/2014/main" id="{FC1E4643-FC62-4A7D-A63E-47DC276C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7675"/>
            <a:ext cx="800100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0BAFE01B-21AA-418F-9F0C-8C273CF58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685800"/>
          <a:ext cx="85344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Photo Editor 照片" r:id="rId3" imgW="15857143" imgH="11666667" progId="MSPhotoEd.3">
                  <p:embed/>
                </p:oleObj>
              </mc:Choice>
              <mc:Fallback>
                <p:oleObj name="Photo Editor 照片" r:id="rId3" imgW="15857143" imgH="116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85344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3C8B2090-D7BC-4F99-B5DE-BFF9A04E8F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441325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600"/>
              <a:t>常用窗函数性质</a:t>
            </a:r>
          </a:p>
        </p:txBody>
      </p:sp>
      <p:graphicFrame>
        <p:nvGraphicFramePr>
          <p:cNvPr id="265219" name="Object 12">
            <a:extLst>
              <a:ext uri="{FF2B5EF4-FFF2-40B4-BE49-F238E27FC236}">
                <a16:creationId xmlns:a16="http://schemas.microsoft.com/office/drawing/2014/main" id="{294C6C8E-32DB-4EE9-938D-CE3817205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1447800"/>
          <a:ext cx="9036050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WPS文字 文档" r:id="rId3" imgW="5621145" imgH="1511227" progId="WPS.Document.6">
                  <p:embed/>
                </p:oleObj>
              </mc:Choice>
              <mc:Fallback>
                <p:oleObj name="WPS文字 文档" r:id="rId3" imgW="5621145" imgH="1511227" progId="WPS.Document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26" t="-6674" r="7106" b="5244"/>
                      <a:stretch>
                        <a:fillRect/>
                      </a:stretch>
                    </p:blipFill>
                    <p:spPr bwMode="auto">
                      <a:xfrm>
                        <a:off x="107950" y="1447800"/>
                        <a:ext cx="9036050" cy="3159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74A806-B598-4EB0-9760-6FED09741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06925"/>
            <a:ext cx="8077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/>
              <a:t>FIR</a:t>
            </a:r>
            <a:r>
              <a:rPr lang="zh-CN" altLang="en-US" sz="2400" b="1"/>
              <a:t>滤波器的窗函数设计中，先由所要求的阻带最小衰减确定窗函数的形状，再由过渡带宽的要求确定窗函数的长度。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5CE5566E-B9AF-483D-9FF6-FA472E77A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533400"/>
            <a:ext cx="8842375" cy="68580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</a:rPr>
              <a:t>例：设计一满足下列指标的</a:t>
            </a:r>
            <a:r>
              <a:rPr lang="en-US" altLang="zh-CN" sz="2800">
                <a:solidFill>
                  <a:schemeClr val="tx1"/>
                </a:solidFill>
              </a:rPr>
              <a:t>I</a:t>
            </a:r>
            <a:r>
              <a:rPr lang="zh-CN" altLang="en-US" sz="2800">
                <a:solidFill>
                  <a:schemeClr val="tx1"/>
                </a:solidFill>
              </a:rPr>
              <a:t>型线性相位 </a:t>
            </a:r>
            <a:r>
              <a:rPr lang="en-US" altLang="zh-CN" sz="2800">
                <a:solidFill>
                  <a:schemeClr val="tx1"/>
                </a:solidFill>
              </a:rPr>
              <a:t>FIR</a:t>
            </a:r>
            <a:r>
              <a:rPr lang="zh-CN" altLang="en-US" sz="2800">
                <a:solidFill>
                  <a:schemeClr val="tx1"/>
                </a:solidFill>
              </a:rPr>
              <a:t>高通滤波器。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BA8A2E14-CECD-41E8-AA7D-7036BC07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796925"/>
            <a:ext cx="7278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25000"/>
              <a:t>p</a:t>
            </a:r>
            <a:r>
              <a:rPr lang="en-US" altLang="zh-CN" sz="2800" b="1"/>
              <a:t>=0.67</a:t>
            </a:r>
            <a:r>
              <a:rPr lang="en-US" altLang="zh-CN" sz="2800" b="1">
                <a:latin typeface="Symbol" panose="05050102010706020507" pitchFamily="18" charset="2"/>
              </a:rPr>
              <a:t>p,</a:t>
            </a:r>
            <a:r>
              <a:rPr lang="en-US" altLang="zh-CN" sz="2800" b="1" i="1">
                <a:latin typeface="Symbol" panose="05050102010706020507" pitchFamily="18" charset="2"/>
              </a:rPr>
              <a:t> W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=0.53</a:t>
            </a:r>
            <a:r>
              <a:rPr lang="en-US" altLang="zh-CN" sz="2800" b="1">
                <a:latin typeface="Symbol" panose="05050102010706020507" pitchFamily="18" charset="2"/>
              </a:rPr>
              <a:t>p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p</a:t>
            </a:r>
            <a:r>
              <a:rPr lang="en-US" altLang="zh-CN" sz="2800" b="1"/>
              <a:t>=0.3dB, </a:t>
            </a:r>
            <a:r>
              <a:rPr lang="en-US" altLang="zh-CN" sz="2800" b="1" i="1"/>
              <a:t> A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=50dB</a:t>
            </a:r>
            <a:r>
              <a:rPr lang="zh-CN" altLang="en-US" sz="2800" b="1"/>
              <a:t>。</a:t>
            </a:r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7ECA2A49-449D-4A57-B68C-E178C21C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</a:p>
        </p:txBody>
      </p:sp>
      <p:sp>
        <p:nvSpPr>
          <p:cNvPr id="280581" name="Text Box 5">
            <a:extLst>
              <a:ext uri="{FF2B5EF4-FFF2-40B4-BE49-F238E27FC236}">
                <a16:creationId xmlns:a16="http://schemas.microsoft.com/office/drawing/2014/main" id="{2E67F05E-2AB3-4E51-A673-D41DB82C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614488"/>
            <a:ext cx="813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由</a:t>
            </a:r>
            <a:r>
              <a:rPr lang="en-US" altLang="zh-CN" sz="2400" b="1" i="1"/>
              <a:t>A</a:t>
            </a:r>
            <a:r>
              <a:rPr lang="en-US" altLang="zh-CN" sz="2400" b="1" baseline="-25000"/>
              <a:t>s</a:t>
            </a:r>
            <a:r>
              <a:rPr lang="zh-CN" altLang="en-US" sz="2400" b="1"/>
              <a:t>确定截断所用窗函数</a:t>
            </a:r>
            <a:r>
              <a:rPr lang="en-US" altLang="zh-CN" sz="2400" b="1"/>
              <a:t>:Hamming</a:t>
            </a:r>
            <a:r>
              <a:rPr lang="zh-CN" altLang="en-US" sz="2400" b="1"/>
              <a:t>窗或</a:t>
            </a:r>
            <a:r>
              <a:rPr lang="en-US" altLang="zh-CN" sz="2400" b="1"/>
              <a:t>Blackman</a:t>
            </a:r>
            <a:r>
              <a:rPr lang="zh-CN" altLang="en-US" sz="2400" b="1"/>
              <a:t>窗</a:t>
            </a:r>
          </a:p>
        </p:txBody>
      </p:sp>
      <p:sp>
        <p:nvSpPr>
          <p:cNvPr id="280582" name="Text Box 6">
            <a:extLst>
              <a:ext uri="{FF2B5EF4-FFF2-40B4-BE49-F238E27FC236}">
                <a16:creationId xmlns:a16="http://schemas.microsoft.com/office/drawing/2014/main" id="{56ED84E0-EE36-4C01-8DBC-7FEC9D413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2790825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1)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由过渡带宽度确定滤波器长度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N</a:t>
            </a:r>
          </a:p>
        </p:txBody>
      </p:sp>
      <p:graphicFrame>
        <p:nvGraphicFramePr>
          <p:cNvPr id="280583" name="Object 7">
            <a:extLst>
              <a:ext uri="{FF2B5EF4-FFF2-40B4-BE49-F238E27FC236}">
                <a16:creationId xmlns:a16="http://schemas.microsoft.com/office/drawing/2014/main" id="{BF7B7362-9706-4BC2-8E60-5E34F1A3C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27289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r:id="rId3" imgW="1092991" imgH="419599" progId="Equation.3">
                  <p:embed/>
                </p:oleObj>
              </mc:Choice>
              <mc:Fallback>
                <p:oleObj r:id="rId3" imgW="1092991" imgH="4195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272891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Text Box 9">
            <a:extLst>
              <a:ext uri="{FF2B5EF4-FFF2-40B4-BE49-F238E27FC236}">
                <a16:creationId xmlns:a16="http://schemas.microsoft.com/office/drawing/2014/main" id="{1D9228EC-27DD-4A4D-BE67-98B83B0DC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427355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2)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由给定指标确定待逼近理想高通的截频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c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280586" name="Text Box 10">
            <a:extLst>
              <a:ext uri="{FF2B5EF4-FFF2-40B4-BE49-F238E27FC236}">
                <a16:creationId xmlns:a16="http://schemas.microsoft.com/office/drawing/2014/main" id="{91FE9269-C4AF-4BCB-895A-09F9F728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10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=0.6</a:t>
            </a:r>
            <a:r>
              <a:rPr lang="en-US" altLang="zh-CN" sz="2800">
                <a:latin typeface="Symbol" panose="05050102010706020507" pitchFamily="18" charset="2"/>
              </a:rPr>
              <a:t>p</a:t>
            </a:r>
          </a:p>
        </p:txBody>
      </p:sp>
      <p:graphicFrame>
        <p:nvGraphicFramePr>
          <p:cNvPr id="280587" name="Object 11">
            <a:extLst>
              <a:ext uri="{FF2B5EF4-FFF2-40B4-BE49-F238E27FC236}">
                <a16:creationId xmlns:a16="http://schemas.microsoft.com/office/drawing/2014/main" id="{EE364260-401A-4B89-B824-80F5858AD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6925" y="5426075"/>
          <a:ext cx="2792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r:id="rId5" imgW="1118888" imgH="229116" progId="Equation.3">
                  <p:embed/>
                </p:oleObj>
              </mc:Choice>
              <mc:Fallback>
                <p:oleObj r:id="rId5" imgW="1118888" imgH="22911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5426075"/>
                        <a:ext cx="2792413" cy="571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8" name="Text Box 13">
            <a:extLst>
              <a:ext uri="{FF2B5EF4-FFF2-40B4-BE49-F238E27FC236}">
                <a16:creationId xmlns:a16="http://schemas.microsoft.com/office/drawing/2014/main" id="{876595EC-1FB3-4BB9-B676-1C3B2AAB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240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采用</a:t>
            </a:r>
            <a:r>
              <a:rPr lang="en-US" altLang="zh-CN" sz="2800" b="1">
                <a:solidFill>
                  <a:srgbClr val="990033"/>
                </a:solidFill>
              </a:rPr>
              <a:t>Hamming</a:t>
            </a:r>
            <a:r>
              <a:rPr lang="zh-CN" altLang="en-US" sz="2800" b="1">
                <a:solidFill>
                  <a:srgbClr val="990033"/>
                </a:solidFill>
              </a:rPr>
              <a:t>窗截断，设计过程如下</a:t>
            </a:r>
          </a:p>
        </p:txBody>
      </p:sp>
      <p:grpSp>
        <p:nvGrpSpPr>
          <p:cNvPr id="32780" name="Group 14">
            <a:extLst>
              <a:ext uri="{FF2B5EF4-FFF2-40B4-BE49-F238E27FC236}">
                <a16:creationId xmlns:a16="http://schemas.microsoft.com/office/drawing/2014/main" id="{977E569C-43DC-40EF-BDE7-229DD13E829E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390650"/>
            <a:ext cx="8828087" cy="127000"/>
            <a:chOff x="0" y="0"/>
            <a:chExt cx="5561" cy="80"/>
          </a:xfrm>
        </p:grpSpPr>
        <p:pic>
          <p:nvPicPr>
            <p:cNvPr id="32783" name="Rectangle 16">
              <a:extLst>
                <a:ext uri="{FF2B5EF4-FFF2-40B4-BE49-F238E27FC236}">
                  <a16:creationId xmlns:a16="http://schemas.microsoft.com/office/drawing/2014/main" id="{4C7D4AD8-6072-478E-9E5C-EBA8408A74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340CCF2C-F550-4D33-938C-F06B27AC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57" name="矩形 16">
            <a:extLst>
              <a:ext uri="{FF2B5EF4-FFF2-40B4-BE49-F238E27FC236}">
                <a16:creationId xmlns:a16="http://schemas.microsoft.com/office/drawing/2014/main" id="{CF34760D-22B9-4551-A10F-1B2807B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3317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zh-CN" altLang="en-US" sz="2800" b="1">
                <a:solidFill>
                  <a:srgbClr val="FF0000"/>
                </a:solidFill>
              </a:rPr>
              <a:t>型</a:t>
            </a:r>
            <a:r>
              <a:rPr lang="zh-CN" altLang="en-US" sz="2800" b="1">
                <a:solidFill>
                  <a:srgbClr val="000000"/>
                </a:solidFill>
              </a:rPr>
              <a:t>滤波器，取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</a:rPr>
              <a:t>=51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2EFE88-DB6F-4A89-9617-E92024BB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85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由于理想高通滤波器的截频</a:t>
            </a:r>
            <a:r>
              <a:rPr lang="en-US" altLang="zh-CN" sz="28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 b="1" baseline="-25000">
                <a:solidFill>
                  <a:srgbClr val="000000"/>
                </a:solidFill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是过渡带的中点，因此通常取为</a:t>
            </a:r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 autoUpdateAnimBg="0"/>
      <p:bldP spid="280581" grpId="0" autoUpdateAnimBg="0"/>
      <p:bldP spid="280582" grpId="0" autoUpdateAnimBg="0"/>
      <p:bldP spid="280585" grpId="0" autoUpdateAnimBg="0"/>
      <p:bldP spid="280586" grpId="0" autoUpdateAnimBg="0"/>
      <p:bldP spid="280588" grpId="0" autoUpdateAnimBg="0"/>
      <p:bldP spid="31757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5">
            <a:extLst>
              <a:ext uri="{FF2B5EF4-FFF2-40B4-BE49-F238E27FC236}">
                <a16:creationId xmlns:a16="http://schemas.microsoft.com/office/drawing/2014/main" id="{934AE84B-D099-4049-8F5F-D13A9A8F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3)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设计截频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=0.6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p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的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I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型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线性相位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FIR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高通滤波器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782FB018-53C3-44E7-837C-C3097ED3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</a:p>
        </p:txBody>
      </p:sp>
      <p:grpSp>
        <p:nvGrpSpPr>
          <p:cNvPr id="33799" name="Group 8">
            <a:extLst>
              <a:ext uri="{FF2B5EF4-FFF2-40B4-BE49-F238E27FC236}">
                <a16:creationId xmlns:a16="http://schemas.microsoft.com/office/drawing/2014/main" id="{C0554A06-A20E-4272-A421-9A73E7410AD2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390650"/>
            <a:ext cx="8828087" cy="127000"/>
            <a:chOff x="0" y="0"/>
            <a:chExt cx="5561" cy="80"/>
          </a:xfrm>
        </p:grpSpPr>
        <p:pic>
          <p:nvPicPr>
            <p:cNvPr id="33806" name="Rectangle 14">
              <a:extLst>
                <a:ext uri="{FF2B5EF4-FFF2-40B4-BE49-F238E27FC236}">
                  <a16:creationId xmlns:a16="http://schemas.microsoft.com/office/drawing/2014/main" id="{E636C818-C2C1-4985-ACCD-2FF8E3FD1A8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Text Box 10">
              <a:extLst>
                <a:ext uri="{FF2B5EF4-FFF2-40B4-BE49-F238E27FC236}">
                  <a16:creationId xmlns:a16="http://schemas.microsoft.com/office/drawing/2014/main" id="{F8258DFE-2C7A-4FAB-B4E4-79E00FE1B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81612" name="Object 12">
            <a:extLst>
              <a:ext uri="{FF2B5EF4-FFF2-40B4-BE49-F238E27FC236}">
                <a16:creationId xmlns:a16="http://schemas.microsoft.com/office/drawing/2014/main" id="{42D00721-2C19-44D9-986F-EE8FF2210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63" y="2286000"/>
          <a:ext cx="46339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r:id="rId4" imgW="1929880" imgH="431930" progId="Equation.3">
                  <p:embed/>
                </p:oleObj>
              </mc:Choice>
              <mc:Fallback>
                <p:oleObj r:id="rId4" imgW="1929880" imgH="4319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286000"/>
                        <a:ext cx="4633912" cy="1036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3" name="Text Box 19">
            <a:extLst>
              <a:ext uri="{FF2B5EF4-FFF2-40B4-BE49-F238E27FC236}">
                <a16:creationId xmlns:a16="http://schemas.microsoft.com/office/drawing/2014/main" id="{B2DB60CC-29A4-4360-B328-8CD7C3C3C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146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i="1" dirty="0" err="1">
                <a:latin typeface="+mj-lt"/>
              </a:rPr>
              <a:t>θ</a:t>
            </a:r>
            <a:r>
              <a:rPr lang="en-US" altLang="zh-CN" sz="2800" baseline="-25000" dirty="0" err="1">
                <a:latin typeface="Arial" charset="0"/>
              </a:rPr>
              <a:t>d</a:t>
            </a:r>
            <a:r>
              <a:rPr lang="en-US" altLang="zh-CN" sz="2800" dirty="0">
                <a:latin typeface="Arial" charset="0"/>
              </a:rPr>
              <a:t>(</a:t>
            </a:r>
            <a:r>
              <a:rPr lang="en-US" altLang="zh-CN" sz="2800" i="1" dirty="0">
                <a:latin typeface="Symbol" pitchFamily="18" charset="2"/>
              </a:rPr>
              <a:t>W</a:t>
            </a:r>
            <a:r>
              <a:rPr lang="en-US" altLang="zh-CN" sz="2800" dirty="0">
                <a:latin typeface="Arial" charset="0"/>
              </a:rPr>
              <a:t>)= </a:t>
            </a:r>
            <a:r>
              <a:rPr lang="en-US" altLang="zh-CN" sz="2800" dirty="0">
                <a:latin typeface="Symbol" pitchFamily="18" charset="2"/>
              </a:rPr>
              <a:t>-</a:t>
            </a:r>
            <a:r>
              <a:rPr lang="en-US" altLang="zh-CN" sz="2800" dirty="0">
                <a:latin typeface="Arial" charset="0"/>
              </a:rPr>
              <a:t>0.5</a:t>
            </a:r>
            <a:r>
              <a:rPr lang="en-US" altLang="zh-CN" sz="2800" i="1" dirty="0">
                <a:latin typeface="Arial" charset="0"/>
              </a:rPr>
              <a:t>M</a:t>
            </a:r>
            <a:r>
              <a:rPr lang="en-US" altLang="zh-CN" sz="2800" i="1" dirty="0">
                <a:latin typeface="Symbol" pitchFamily="18" charset="2"/>
              </a:rPr>
              <a:t>W</a:t>
            </a:r>
          </a:p>
        </p:txBody>
      </p:sp>
      <p:graphicFrame>
        <p:nvGraphicFramePr>
          <p:cNvPr id="282638" name="Object 14">
            <a:extLst>
              <a:ext uri="{FF2B5EF4-FFF2-40B4-BE49-F238E27FC236}">
                <a16:creationId xmlns:a16="http://schemas.microsoft.com/office/drawing/2014/main" id="{56D2586A-5F6D-4941-B159-709012387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29000"/>
          <a:ext cx="6459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公式" r:id="rId6" imgW="2692080" imgH="393480" progId="Equation.3">
                  <p:embed/>
                </p:oleObj>
              </mc:Choice>
              <mc:Fallback>
                <p:oleObj name="公式" r:id="rId6" imgW="26920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6459538" cy="944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>
            <a:extLst>
              <a:ext uri="{FF2B5EF4-FFF2-40B4-BE49-F238E27FC236}">
                <a16:creationId xmlns:a16="http://schemas.microsoft.com/office/drawing/2014/main" id="{90005AB2-A8C8-4B92-9315-AF3363A9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57688"/>
            <a:ext cx="883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4)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截断，得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I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型线性相位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FIR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高通滤波器的单位脉冲响应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DAFA53D-2328-4628-80CE-3ECF3AE6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5775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</a:rPr>
              <a:t>h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]=</a:t>
            </a:r>
            <a:r>
              <a:rPr lang="en-US" altLang="zh-CN" sz="2800" b="1" i="1" dirty="0" err="1">
                <a:latin typeface="+mj-lt"/>
              </a:rPr>
              <a:t>h</a:t>
            </a:r>
            <a:r>
              <a:rPr lang="en-US" altLang="zh-CN" sz="2800" b="1" baseline="-25000" dirty="0" err="1">
                <a:latin typeface="+mj-lt"/>
              </a:rPr>
              <a:t>d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  <a:r>
              <a:rPr lang="en-US" altLang="zh-CN" sz="2800" b="1" i="1" dirty="0">
                <a:latin typeface="+mj-lt"/>
              </a:rPr>
              <a:t>w</a:t>
            </a:r>
            <a:r>
              <a:rPr lang="en-US" altLang="zh-CN" sz="2800" b="1" baseline="-25000" dirty="0">
                <a:latin typeface="+mj-lt"/>
              </a:rPr>
              <a:t>51</a:t>
            </a:r>
            <a:r>
              <a:rPr lang="en-US" altLang="zh-CN" sz="2800" b="1" dirty="0">
                <a:latin typeface="+mj-lt"/>
              </a:rPr>
              <a:t>[</a:t>
            </a:r>
            <a:r>
              <a:rPr lang="en-US" altLang="zh-CN" sz="2800" b="1" i="1" dirty="0">
                <a:latin typeface="+mj-lt"/>
              </a:rPr>
              <a:t>k</a:t>
            </a:r>
            <a:r>
              <a:rPr lang="en-US" altLang="zh-CN" sz="2800" b="1" dirty="0">
                <a:latin typeface="+mj-lt"/>
              </a:rPr>
              <a:t>]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3F8906F-F989-4C25-B9D3-E0359598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533400"/>
            <a:ext cx="88423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kern="0">
                <a:latin typeface="Times New Roman" pitchFamily="18" charset="0"/>
                <a:ea typeface="+mj-ea"/>
                <a:cs typeface="+mj-cs"/>
              </a:rPr>
              <a:t>例：设计一满足下列指标的</a:t>
            </a:r>
            <a:r>
              <a:rPr lang="en-US" altLang="zh-CN" sz="2800" b="1" kern="0">
                <a:latin typeface="Times New Roman" pitchFamily="18" charset="0"/>
                <a:ea typeface="+mj-ea"/>
                <a:cs typeface="+mj-cs"/>
              </a:rPr>
              <a:t>I</a:t>
            </a:r>
            <a:r>
              <a:rPr lang="zh-CN" altLang="en-US" sz="2800" b="1" kern="0">
                <a:latin typeface="Times New Roman" pitchFamily="18" charset="0"/>
                <a:ea typeface="+mj-ea"/>
                <a:cs typeface="+mj-cs"/>
              </a:rPr>
              <a:t>型线性相位 </a:t>
            </a:r>
            <a:r>
              <a:rPr lang="en-US" sz="2800" b="1" kern="0">
                <a:latin typeface="Times New Roman" pitchFamily="18" charset="0"/>
                <a:ea typeface="+mj-ea"/>
                <a:cs typeface="+mj-cs"/>
              </a:rPr>
              <a:t>FIR</a:t>
            </a:r>
            <a:r>
              <a:rPr lang="zh-CN" altLang="en-US" sz="2800" b="1" kern="0">
                <a:latin typeface="Times New Roman" pitchFamily="18" charset="0"/>
                <a:ea typeface="+mj-ea"/>
                <a:cs typeface="+mj-cs"/>
              </a:rPr>
              <a:t>高通滤波器。</a:t>
            </a:r>
            <a:endParaRPr lang="zh-CN" altLang="en-US" sz="2800" b="1" kern="0" dirty="0"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33804" name="Text Box 3">
            <a:extLst>
              <a:ext uri="{FF2B5EF4-FFF2-40B4-BE49-F238E27FC236}">
                <a16:creationId xmlns:a16="http://schemas.microsoft.com/office/drawing/2014/main" id="{69AF87CD-5403-44AC-99CB-FE8A706B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796925"/>
            <a:ext cx="7278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25000"/>
              <a:t>p</a:t>
            </a:r>
            <a:r>
              <a:rPr lang="en-US" altLang="zh-CN" sz="2800" b="1"/>
              <a:t>=0.67</a:t>
            </a:r>
            <a:r>
              <a:rPr lang="en-US" altLang="zh-CN" sz="2800" b="1">
                <a:latin typeface="Symbol" panose="05050102010706020507" pitchFamily="18" charset="2"/>
              </a:rPr>
              <a:t>p,</a:t>
            </a:r>
            <a:r>
              <a:rPr lang="en-US" altLang="zh-CN" sz="2800" b="1" i="1">
                <a:latin typeface="Symbol" panose="05050102010706020507" pitchFamily="18" charset="2"/>
              </a:rPr>
              <a:t> W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=0.53</a:t>
            </a:r>
            <a:r>
              <a:rPr lang="en-US" altLang="zh-CN" sz="2800" b="1">
                <a:latin typeface="Symbol" panose="05050102010706020507" pitchFamily="18" charset="2"/>
              </a:rPr>
              <a:t>p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p</a:t>
            </a:r>
            <a:r>
              <a:rPr lang="en-US" altLang="zh-CN" sz="2800" b="1"/>
              <a:t>=0.3dB, </a:t>
            </a:r>
            <a:r>
              <a:rPr lang="en-US" altLang="zh-CN" sz="2800" b="1" i="1"/>
              <a:t> A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=50dB</a:t>
            </a:r>
            <a:r>
              <a:rPr lang="zh-CN" altLang="en-US" sz="2800" b="1"/>
              <a:t>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934D5-50F0-4E44-AD3A-F5F9D80C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4886325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lt"/>
              </a:rPr>
              <a:t>0 </a:t>
            </a:r>
            <a:r>
              <a:rPr lang="zh-CN" altLang="en-US" sz="2800" b="1" dirty="0">
                <a:latin typeface="+mj-lt"/>
              </a:rPr>
              <a:t>≤ </a:t>
            </a:r>
            <a:r>
              <a:rPr lang="en-US" altLang="zh-CN" sz="2800" b="1" i="1" dirty="0">
                <a:latin typeface="+mj-lt"/>
              </a:rPr>
              <a:t>k </a:t>
            </a:r>
            <a:r>
              <a:rPr lang="zh-CN" altLang="en-US" sz="2800" b="1" dirty="0">
                <a:latin typeface="+mj-lt"/>
              </a:rPr>
              <a:t>≤ </a:t>
            </a:r>
            <a:r>
              <a:rPr lang="en-US" altLang="zh-CN" sz="2800" b="1" dirty="0">
                <a:latin typeface="+mj-lt"/>
              </a:rPr>
              <a:t>50</a:t>
            </a:r>
            <a:endParaRPr lang="zh-CN" altLang="en-US" sz="2800" b="1" dirty="0">
              <a:latin typeface="+mj-lt"/>
            </a:endParaRPr>
          </a:p>
        </p:txBody>
      </p:sp>
      <p:graphicFrame>
        <p:nvGraphicFramePr>
          <p:cNvPr id="263172" name="Object 4">
            <a:extLst>
              <a:ext uri="{FF2B5EF4-FFF2-40B4-BE49-F238E27FC236}">
                <a16:creationId xmlns:a16="http://schemas.microsoft.com/office/drawing/2014/main" id="{E345D83E-848B-4664-B00E-B3F3F858B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5725" y="5451475"/>
          <a:ext cx="6035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8" imgW="2895480" imgH="457200" progId="Equation.DSMT4">
                  <p:embed/>
                </p:oleObj>
              </mc:Choice>
              <mc:Fallback>
                <p:oleObj name="Equation" r:id="rId8" imgW="2895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5451475"/>
                        <a:ext cx="6035675" cy="949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3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utoUpdateAnimBg="0"/>
      <p:bldP spid="281613" grpId="0" autoUpdateAnimBg="0"/>
      <p:bldP spid="15" grpId="0" autoUpdateAnimBg="0"/>
      <p:bldP spid="16" grpId="0" autoUpdateAnimBg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AFCAD-BEF9-4F9A-9433-36F8F1DC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数字滤波器设计方法的选择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3346B-BD77-4E73-98B5-FF7ED472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若对于线性相位没有严格要求，一般用</a:t>
            </a:r>
            <a:r>
              <a:rPr lang="en-US" altLang="zh-CN" sz="2400" dirty="0"/>
              <a:t>IIR</a:t>
            </a:r>
            <a:r>
              <a:rPr lang="zh-CN" altLang="en-US" sz="2400" dirty="0"/>
              <a:t>，可用较少的阶数达到所要求的幅度特性，且实现时所需的运算次数及存储单元都较少。</a:t>
            </a:r>
            <a:endParaRPr lang="en-US" altLang="zh-CN" sz="2400" dirty="0"/>
          </a:p>
          <a:p>
            <a:r>
              <a:rPr lang="zh-CN" altLang="en-US" sz="2400" dirty="0"/>
              <a:t>若有</a:t>
            </a:r>
            <a:r>
              <a:rPr lang="zh-CN" altLang="en-US" sz="2400" dirty="0">
                <a:solidFill>
                  <a:srgbClr val="FF0000"/>
                </a:solidFill>
              </a:rPr>
              <a:t>线性相位</a:t>
            </a:r>
            <a:r>
              <a:rPr lang="zh-CN" altLang="en-US" sz="2400" dirty="0"/>
              <a:t>的要求，一般用</a:t>
            </a:r>
            <a:r>
              <a:rPr lang="en-US" altLang="zh-CN" sz="2400" dirty="0">
                <a:solidFill>
                  <a:srgbClr val="FF0000"/>
                </a:solidFill>
              </a:rPr>
              <a:t>FIR</a:t>
            </a:r>
            <a:r>
              <a:rPr lang="zh-CN" altLang="en-US" sz="2400" dirty="0"/>
              <a:t>容易实现。若要用</a:t>
            </a:r>
            <a:r>
              <a:rPr lang="en-US" altLang="zh-CN" sz="2400" dirty="0"/>
              <a:t>IIR</a:t>
            </a:r>
            <a:r>
              <a:rPr lang="zh-CN" altLang="en-US" sz="2400" dirty="0"/>
              <a:t>，必须进行相位补偿，实现更复杂成本更高。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</a:p>
          <a:p>
            <a:pPr marL="0" indent="0">
              <a:buNone/>
            </a:pPr>
            <a:r>
              <a:rPr lang="zh-CN" altLang="en-US" sz="2400" dirty="0"/>
              <a:t>在设计数字滤波器时必须</a:t>
            </a:r>
            <a:r>
              <a:rPr lang="zh-CN" altLang="en-US" sz="2400" dirty="0">
                <a:solidFill>
                  <a:srgbClr val="FF0000"/>
                </a:solidFill>
              </a:rPr>
              <a:t>权衡</a:t>
            </a:r>
            <a:r>
              <a:rPr lang="zh-CN" altLang="en-US" sz="2400" dirty="0"/>
              <a:t>考虑多种因素，应从</a:t>
            </a:r>
            <a:r>
              <a:rPr lang="zh-CN" altLang="en-US" sz="2400" dirty="0">
                <a:solidFill>
                  <a:srgbClr val="FF0000"/>
                </a:solidFill>
              </a:rPr>
              <a:t>工程应用</a:t>
            </a:r>
            <a:r>
              <a:rPr lang="zh-CN" altLang="en-US" sz="2400" dirty="0"/>
              <a:t>的角度来考虑问题，如技术指标的计算公式、实现设计的方法、完成设计所用的设备和设计软件等，应综合这些因素作出最后的选择。</a:t>
            </a:r>
          </a:p>
        </p:txBody>
      </p:sp>
    </p:spTree>
    <p:extLst>
      <p:ext uri="{BB962C8B-B14F-4D97-AF65-F5344CB8AC3E}">
        <p14:creationId xmlns:p14="http://schemas.microsoft.com/office/powerpoint/2010/main" val="5867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1A18220A-2728-4EB2-B547-B9387903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9000"/>
            <a:ext cx="274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)= 0.0006dB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)= 76.0826dB</a:t>
            </a:r>
          </a:p>
        </p:txBody>
      </p:sp>
      <p:pic>
        <p:nvPicPr>
          <p:cNvPr id="58371" name="Picture 7">
            <a:extLst>
              <a:ext uri="{FF2B5EF4-FFF2-40B4-BE49-F238E27FC236}">
                <a16:creationId xmlns:a16="http://schemas.microsoft.com/office/drawing/2014/main" id="{E984BC55-D79E-43F5-A8F8-1AD8E92D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8888"/>
            <a:ext cx="67564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2" name="Group 8">
            <a:extLst>
              <a:ext uri="{FF2B5EF4-FFF2-40B4-BE49-F238E27FC236}">
                <a16:creationId xmlns:a16="http://schemas.microsoft.com/office/drawing/2014/main" id="{CE958361-F092-42CC-86CA-C06EA15F3883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390650"/>
            <a:ext cx="8828087" cy="127000"/>
            <a:chOff x="0" y="0"/>
            <a:chExt cx="5561" cy="80"/>
          </a:xfrm>
        </p:grpSpPr>
        <p:pic>
          <p:nvPicPr>
            <p:cNvPr id="58375" name="Rectangle 14">
              <a:extLst>
                <a:ext uri="{FF2B5EF4-FFF2-40B4-BE49-F238E27FC236}">
                  <a16:creationId xmlns:a16="http://schemas.microsoft.com/office/drawing/2014/main" id="{E079239E-5C12-4EC4-811C-029F03C6DB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6" name="Text Box 10">
              <a:extLst>
                <a:ext uri="{FF2B5EF4-FFF2-40B4-BE49-F238E27FC236}">
                  <a16:creationId xmlns:a16="http://schemas.microsoft.com/office/drawing/2014/main" id="{AA048578-FA90-4A78-AC90-8BDD48027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AAA83985-98E9-4327-AD0A-AF87D1F5E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533400"/>
            <a:ext cx="88423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kern="0">
                <a:latin typeface="Times New Roman" pitchFamily="18" charset="0"/>
                <a:ea typeface="+mj-ea"/>
                <a:cs typeface="+mj-cs"/>
              </a:rPr>
              <a:t>例：设计一满足下列指标的</a:t>
            </a:r>
            <a:r>
              <a:rPr lang="en-US" altLang="zh-CN" sz="2800" b="1" kern="0">
                <a:latin typeface="Times New Roman" pitchFamily="18" charset="0"/>
                <a:ea typeface="+mj-ea"/>
                <a:cs typeface="+mj-cs"/>
              </a:rPr>
              <a:t>I</a:t>
            </a:r>
            <a:r>
              <a:rPr lang="zh-CN" altLang="en-US" sz="2800" b="1" kern="0">
                <a:latin typeface="Times New Roman" pitchFamily="18" charset="0"/>
                <a:ea typeface="+mj-ea"/>
                <a:cs typeface="+mj-cs"/>
              </a:rPr>
              <a:t>型线性相位 </a:t>
            </a:r>
            <a:r>
              <a:rPr lang="en-US" sz="2800" b="1" kern="0">
                <a:latin typeface="Times New Roman" pitchFamily="18" charset="0"/>
                <a:ea typeface="+mj-ea"/>
                <a:cs typeface="+mj-cs"/>
              </a:rPr>
              <a:t>FIR</a:t>
            </a:r>
            <a:r>
              <a:rPr lang="zh-CN" altLang="en-US" sz="2800" b="1" kern="0">
                <a:latin typeface="Times New Roman" pitchFamily="18" charset="0"/>
                <a:ea typeface="+mj-ea"/>
                <a:cs typeface="+mj-cs"/>
              </a:rPr>
              <a:t>高通滤波器。</a:t>
            </a:r>
            <a:endParaRPr lang="zh-CN" altLang="en-US" sz="2800" b="1" kern="0" dirty="0"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58374" name="Text Box 3">
            <a:extLst>
              <a:ext uri="{FF2B5EF4-FFF2-40B4-BE49-F238E27FC236}">
                <a16:creationId xmlns:a16="http://schemas.microsoft.com/office/drawing/2014/main" id="{8A3C2622-5788-4826-A84C-1D49C346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796925"/>
            <a:ext cx="7278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25000"/>
              <a:t>p</a:t>
            </a:r>
            <a:r>
              <a:rPr lang="en-US" altLang="zh-CN" sz="2800" b="1"/>
              <a:t>=0.67</a:t>
            </a:r>
            <a:r>
              <a:rPr lang="en-US" altLang="zh-CN" sz="2800" b="1">
                <a:latin typeface="Symbol" panose="05050102010706020507" pitchFamily="18" charset="2"/>
              </a:rPr>
              <a:t>p,</a:t>
            </a:r>
            <a:r>
              <a:rPr lang="en-US" altLang="zh-CN" sz="2800" b="1" i="1">
                <a:latin typeface="Symbol" panose="05050102010706020507" pitchFamily="18" charset="2"/>
              </a:rPr>
              <a:t> W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=0.53</a:t>
            </a:r>
            <a:r>
              <a:rPr lang="en-US" altLang="zh-CN" sz="2800" b="1">
                <a:latin typeface="Symbol" panose="05050102010706020507" pitchFamily="18" charset="2"/>
              </a:rPr>
              <a:t>p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p</a:t>
            </a:r>
            <a:r>
              <a:rPr lang="en-US" altLang="zh-CN" sz="2800" b="1"/>
              <a:t>=0.3dB, </a:t>
            </a:r>
            <a:r>
              <a:rPr lang="en-US" altLang="zh-CN" sz="2800" b="1" i="1"/>
              <a:t> A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=50dB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339" name="Object 3">
            <a:extLst>
              <a:ext uri="{FF2B5EF4-FFF2-40B4-BE49-F238E27FC236}">
                <a16:creationId xmlns:a16="http://schemas.microsoft.com/office/drawing/2014/main" id="{C82BA155-5088-41B5-BAA3-4688310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5175" y="1498600"/>
          <a:ext cx="65690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r:id="rId4" imgW="2629217" imgH="470217" progId="Equation.3">
                  <p:embed/>
                </p:oleObj>
              </mc:Choice>
              <mc:Fallback>
                <p:oleObj r:id="rId4" imgW="2629217" imgH="4702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498600"/>
                        <a:ext cx="6569075" cy="1174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28999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0" name="Text Box 4">
            <a:extLst>
              <a:ext uri="{FF2B5EF4-FFF2-40B4-BE49-F238E27FC236}">
                <a16:creationId xmlns:a16="http://schemas.microsoft.com/office/drawing/2014/main" id="{74378E59-366F-427E-97D1-55F0C785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27432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Symbol" panose="05050102010706020507" pitchFamily="18" charset="2"/>
              </a:rPr>
              <a:t>b </a:t>
            </a:r>
            <a:r>
              <a:rPr lang="zh-CN" altLang="en-US" sz="2800" b="1">
                <a:latin typeface="Symbol" panose="05050102010706020507" pitchFamily="18" charset="2"/>
              </a:rPr>
              <a:t>是一可调参数，调节窗函数的形状。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5B739588-947F-4B29-95F9-F88E8CACD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3519488"/>
            <a:ext cx="8270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 i="1"/>
              <a:t>I</a:t>
            </a:r>
            <a:r>
              <a:rPr lang="en-US" altLang="zh-CN" sz="2800" b="1" baseline="-25000">
                <a:latin typeface="Symbol" panose="05050102010706020507" pitchFamily="18" charset="2"/>
              </a:rPr>
              <a:t>0</a:t>
            </a:r>
            <a:r>
              <a:rPr lang="en-US" altLang="zh-CN" sz="2800" b="1">
                <a:latin typeface="Symbol" panose="05050102010706020507" pitchFamily="18" charset="2"/>
              </a:rPr>
              <a:t>(</a:t>
            </a:r>
            <a:r>
              <a:rPr lang="en-US" altLang="zh-CN" sz="2800" b="1" i="1"/>
              <a:t>x</a:t>
            </a:r>
            <a:r>
              <a:rPr lang="en-US" altLang="zh-CN" sz="2800" b="1" i="1">
                <a:latin typeface="Symbol" panose="05050102010706020507" pitchFamily="18" charset="2"/>
              </a:rPr>
              <a:t> </a:t>
            </a:r>
            <a:r>
              <a:rPr lang="en-US" altLang="zh-CN" sz="2800" b="1">
                <a:latin typeface="Symbol" panose="05050102010706020507" pitchFamily="18" charset="2"/>
              </a:rPr>
              <a:t>):  </a:t>
            </a:r>
            <a:r>
              <a:rPr lang="zh-CN" altLang="en-US" sz="2800" b="1">
                <a:latin typeface="Symbol" panose="05050102010706020507" pitchFamily="18" charset="2"/>
              </a:rPr>
              <a:t>零阶第一类修正贝塞尔函数，可用幂级数表示为</a:t>
            </a:r>
          </a:p>
          <a:p>
            <a:pPr algn="just" eaLnBrk="1" hangingPunct="1"/>
            <a:endParaRPr lang="en-US" altLang="zh-CN" sz="2800" b="1"/>
          </a:p>
        </p:txBody>
      </p:sp>
      <p:graphicFrame>
        <p:nvGraphicFramePr>
          <p:cNvPr id="270343" name="Object 7">
            <a:extLst>
              <a:ext uri="{FF2B5EF4-FFF2-40B4-BE49-F238E27FC236}">
                <a16:creationId xmlns:a16="http://schemas.microsoft.com/office/drawing/2014/main" id="{05EBE5F2-E2A0-43B9-A464-1D7D0499F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14800"/>
          <a:ext cx="43180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r:id="rId6" imgW="1726768" imgH="533486" progId="Equation.3">
                  <p:embed/>
                </p:oleObj>
              </mc:Choice>
              <mc:Fallback>
                <p:oleObj r:id="rId6" imgW="1726768" imgH="53348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4318000" cy="132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4" name="Text Box 8">
            <a:extLst>
              <a:ext uri="{FF2B5EF4-FFF2-40B4-BE49-F238E27FC236}">
                <a16:creationId xmlns:a16="http://schemas.microsoft.com/office/drawing/2014/main" id="{A1554975-22E0-489C-A736-08B45C43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562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一般求</a:t>
            </a:r>
            <a:r>
              <a:rPr lang="en-US" altLang="zh-CN" sz="2800" b="1"/>
              <a:t>20</a:t>
            </a:r>
            <a:r>
              <a:rPr lang="zh-CN" altLang="en-US" sz="2800" b="1"/>
              <a:t>项就能达到所需精度。</a:t>
            </a:r>
          </a:p>
        </p:txBody>
      </p:sp>
      <p:sp>
        <p:nvSpPr>
          <p:cNvPr id="270345" name="Text Box 10">
            <a:extLst>
              <a:ext uri="{FF2B5EF4-FFF2-40B4-BE49-F238E27FC236}">
                <a16:creationId xmlns:a16="http://schemas.microsoft.com/office/drawing/2014/main" id="{58B05571-B30E-4475-B110-C8CE8BF5A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541463"/>
            <a:ext cx="1419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8"/>
              </a:buBlip>
            </a:pPr>
            <a:r>
              <a:rPr lang="en-US" altLang="zh-CN" sz="2800" b="1">
                <a:solidFill>
                  <a:srgbClr val="333399"/>
                </a:solidFill>
              </a:rPr>
              <a:t>  </a:t>
            </a:r>
            <a:r>
              <a:rPr lang="zh-CN" altLang="en-US" sz="2800" b="1">
                <a:solidFill>
                  <a:srgbClr val="333399"/>
                </a:solidFill>
              </a:rPr>
              <a:t>定义</a:t>
            </a:r>
          </a:p>
        </p:txBody>
      </p:sp>
      <p:sp>
        <p:nvSpPr>
          <p:cNvPr id="34824" name="标题 9">
            <a:extLst>
              <a:ext uri="{FF2B5EF4-FFF2-40B4-BE49-F238E27FC236}">
                <a16:creationId xmlns:a16="http://schemas.microsoft.com/office/drawing/2014/main" id="{07FE11DB-9782-42F8-BB08-08356681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5. Kaiser(</a:t>
            </a:r>
            <a:r>
              <a:rPr lang="zh-CN" altLang="en-US" sz="3200"/>
              <a:t>凯泽</a:t>
            </a:r>
            <a:r>
              <a:rPr lang="en-US" altLang="zh-CN" sz="3200"/>
              <a:t>)</a:t>
            </a:r>
            <a:r>
              <a:rPr lang="zh-CN" altLang="en-US" sz="3200"/>
              <a:t>窗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0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utoUpdateAnimBg="0"/>
      <p:bldP spid="270341" grpId="0" autoUpdateAnimBg="0"/>
      <p:bldP spid="27034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06409903-B425-4755-930D-BEF3736ED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52575" y="404813"/>
            <a:ext cx="7519988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Kaiser(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凯泽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窗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a typeface="黑体" pitchFamily="49" charset="-122"/>
              </a:rPr>
              <a:t>——</a:t>
            </a:r>
            <a:r>
              <a:rPr lang="en-US" sz="2800" i="1" dirty="0">
                <a:solidFill>
                  <a:srgbClr val="333399"/>
                </a:solidFill>
                <a:latin typeface="Symbol" pitchFamily="18" charset="2"/>
              </a:rPr>
              <a:t>b</a:t>
            </a:r>
            <a:r>
              <a:rPr lang="zh-CN" altLang="en-US" sz="2800" dirty="0">
                <a:solidFill>
                  <a:srgbClr val="333399"/>
                </a:solidFill>
              </a:rPr>
              <a:t>取不同值时窗的形状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75413A8-3F3F-4696-A9B4-97AA433D756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70013"/>
            <a:ext cx="8139112" cy="1808162"/>
            <a:chOff x="0" y="0"/>
            <a:chExt cx="5127" cy="1139"/>
          </a:xfrm>
        </p:grpSpPr>
        <p:sp>
          <p:nvSpPr>
            <p:cNvPr id="59592" name="Rectangle 5">
              <a:extLst>
                <a:ext uri="{FF2B5EF4-FFF2-40B4-BE49-F238E27FC236}">
                  <a16:creationId xmlns:a16="http://schemas.microsoft.com/office/drawing/2014/main" id="{94824EC9-57DE-4D36-83A4-1FB08CE6B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88"/>
              <a:ext cx="4817" cy="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93" name="Rectangle 6">
              <a:extLst>
                <a:ext uri="{FF2B5EF4-FFF2-40B4-BE49-F238E27FC236}">
                  <a16:creationId xmlns:a16="http://schemas.microsoft.com/office/drawing/2014/main" id="{4DE6BE09-1B4D-45D6-9C3C-970A925E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88"/>
              <a:ext cx="4817" cy="590"/>
            </a:xfrm>
            <a:prstGeom prst="rect">
              <a:avLst/>
            </a:prstGeom>
            <a:noFill/>
            <a:ln w="111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94" name="Line 7">
              <a:extLst>
                <a:ext uri="{FF2B5EF4-FFF2-40B4-BE49-F238E27FC236}">
                  <a16:creationId xmlns:a16="http://schemas.microsoft.com/office/drawing/2014/main" id="{2D91C269-A40F-4002-AAA8-9448215CD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78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5" name="Line 8">
              <a:extLst>
                <a:ext uri="{FF2B5EF4-FFF2-40B4-BE49-F238E27FC236}">
                  <a16:creationId xmlns:a16="http://schemas.microsoft.com/office/drawing/2014/main" id="{A4D212C1-2BEF-4AAC-8D88-E949E1CB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88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6" name="Line 9">
              <a:extLst>
                <a:ext uri="{FF2B5EF4-FFF2-40B4-BE49-F238E27FC236}">
                  <a16:creationId xmlns:a16="http://schemas.microsoft.com/office/drawing/2014/main" id="{457E04EF-699D-46AA-B6A9-08954FCD8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88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7" name="Line 10">
              <a:extLst>
                <a:ext uri="{FF2B5EF4-FFF2-40B4-BE49-F238E27FC236}">
                  <a16:creationId xmlns:a16="http://schemas.microsoft.com/office/drawing/2014/main" id="{290087CD-2D5E-4B1C-B7FD-B732D1A09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288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8" name="Line 11">
              <a:extLst>
                <a:ext uri="{FF2B5EF4-FFF2-40B4-BE49-F238E27FC236}">
                  <a16:creationId xmlns:a16="http://schemas.microsoft.com/office/drawing/2014/main" id="{6981229E-EE12-44B6-9FC0-920784118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78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9" name="Line 12">
              <a:extLst>
                <a:ext uri="{FF2B5EF4-FFF2-40B4-BE49-F238E27FC236}">
                  <a16:creationId xmlns:a16="http://schemas.microsoft.com/office/drawing/2014/main" id="{B3B394DA-C9D0-43F3-9D83-C393C98B9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88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0" name="Line 13">
              <a:extLst>
                <a:ext uri="{FF2B5EF4-FFF2-40B4-BE49-F238E27FC236}">
                  <a16:creationId xmlns:a16="http://schemas.microsoft.com/office/drawing/2014/main" id="{AF733D46-1029-4DAD-93DB-8C8346035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82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1" name="Line 14">
              <a:extLst>
                <a:ext uri="{FF2B5EF4-FFF2-40B4-BE49-F238E27FC236}">
                  <a16:creationId xmlns:a16="http://schemas.microsoft.com/office/drawing/2014/main" id="{1E844F71-E0EB-4A8D-B4C8-882B7759B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88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2" name="Line 15">
              <a:extLst>
                <a:ext uri="{FF2B5EF4-FFF2-40B4-BE49-F238E27FC236}">
                  <a16:creationId xmlns:a16="http://schemas.microsoft.com/office/drawing/2014/main" id="{D22C5222-5D98-451C-9DC1-0E1A13DD5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82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3" name="Line 16">
              <a:extLst>
                <a:ext uri="{FF2B5EF4-FFF2-40B4-BE49-F238E27FC236}">
                  <a16:creationId xmlns:a16="http://schemas.microsoft.com/office/drawing/2014/main" id="{A23C83E2-215B-4D2D-AB72-9CBC5BC60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" y="288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4" name="Line 17">
              <a:extLst>
                <a:ext uri="{FF2B5EF4-FFF2-40B4-BE49-F238E27FC236}">
                  <a16:creationId xmlns:a16="http://schemas.microsoft.com/office/drawing/2014/main" id="{35C89F58-A58D-4C32-9237-0B94B406B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" y="82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5" name="Line 18">
              <a:extLst>
                <a:ext uri="{FF2B5EF4-FFF2-40B4-BE49-F238E27FC236}">
                  <a16:creationId xmlns:a16="http://schemas.microsoft.com/office/drawing/2014/main" id="{1AFC7D4C-988B-4E60-9ECA-D837DB9CB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288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6" name="Line 19">
              <a:extLst>
                <a:ext uri="{FF2B5EF4-FFF2-40B4-BE49-F238E27FC236}">
                  <a16:creationId xmlns:a16="http://schemas.microsoft.com/office/drawing/2014/main" id="{EBD8DFCF-5F0F-4211-AC64-D5D346427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82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7" name="Line 20">
              <a:extLst>
                <a:ext uri="{FF2B5EF4-FFF2-40B4-BE49-F238E27FC236}">
                  <a16:creationId xmlns:a16="http://schemas.microsoft.com/office/drawing/2014/main" id="{55F259A3-EFE2-47B1-9405-EADFB554A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288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8" name="Line 21">
              <a:extLst>
                <a:ext uri="{FF2B5EF4-FFF2-40B4-BE49-F238E27FC236}">
                  <a16:creationId xmlns:a16="http://schemas.microsoft.com/office/drawing/2014/main" id="{C403E614-4748-4A16-9C44-EDA01AF93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" y="82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09" name="Line 22">
              <a:extLst>
                <a:ext uri="{FF2B5EF4-FFF2-40B4-BE49-F238E27FC236}">
                  <a16:creationId xmlns:a16="http://schemas.microsoft.com/office/drawing/2014/main" id="{288D4AF5-6FAB-42F0-8ACA-95C760F9B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288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0" name="Line 23">
              <a:extLst>
                <a:ext uri="{FF2B5EF4-FFF2-40B4-BE49-F238E27FC236}">
                  <a16:creationId xmlns:a16="http://schemas.microsoft.com/office/drawing/2014/main" id="{91CBF602-0B31-4CD4-8FEC-DD6EDF0BD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82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1" name="Line 24">
              <a:extLst>
                <a:ext uri="{FF2B5EF4-FFF2-40B4-BE49-F238E27FC236}">
                  <a16:creationId xmlns:a16="http://schemas.microsoft.com/office/drawing/2014/main" id="{6D23311B-BE86-4391-A707-1C1123A88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288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2" name="Line 25">
              <a:extLst>
                <a:ext uri="{FF2B5EF4-FFF2-40B4-BE49-F238E27FC236}">
                  <a16:creationId xmlns:a16="http://schemas.microsoft.com/office/drawing/2014/main" id="{42AFF0AC-709E-47AF-A539-8A7365786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82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3" name="Line 26">
              <a:extLst>
                <a:ext uri="{FF2B5EF4-FFF2-40B4-BE49-F238E27FC236}">
                  <a16:creationId xmlns:a16="http://schemas.microsoft.com/office/drawing/2014/main" id="{EA853EE7-D94A-46FE-AAC6-52DF0052E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288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4" name="Line 27">
              <a:extLst>
                <a:ext uri="{FF2B5EF4-FFF2-40B4-BE49-F238E27FC236}">
                  <a16:creationId xmlns:a16="http://schemas.microsoft.com/office/drawing/2014/main" id="{FF247359-C1E4-4E6A-BD7A-6A270AD6D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82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5" name="Line 28">
              <a:extLst>
                <a:ext uri="{FF2B5EF4-FFF2-40B4-BE49-F238E27FC236}">
                  <a16:creationId xmlns:a16="http://schemas.microsoft.com/office/drawing/2014/main" id="{5922B68D-5859-458E-ACFE-434AEE44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5" y="288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6" name="Line 29">
              <a:extLst>
                <a:ext uri="{FF2B5EF4-FFF2-40B4-BE49-F238E27FC236}">
                  <a16:creationId xmlns:a16="http://schemas.microsoft.com/office/drawing/2014/main" id="{F1BC5CAB-B4D7-4DF2-8BE3-C5A5FDE4D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" y="82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7" name="Line 30">
              <a:extLst>
                <a:ext uri="{FF2B5EF4-FFF2-40B4-BE49-F238E27FC236}">
                  <a16:creationId xmlns:a16="http://schemas.microsoft.com/office/drawing/2014/main" id="{3117339D-97E7-435E-958A-CC5CDB1B7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288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8" name="Line 31">
              <a:extLst>
                <a:ext uri="{FF2B5EF4-FFF2-40B4-BE49-F238E27FC236}">
                  <a16:creationId xmlns:a16="http://schemas.microsoft.com/office/drawing/2014/main" id="{7E25628C-0F84-4AEC-B661-BB3B21349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82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19" name="Line 32">
              <a:extLst>
                <a:ext uri="{FF2B5EF4-FFF2-40B4-BE49-F238E27FC236}">
                  <a16:creationId xmlns:a16="http://schemas.microsoft.com/office/drawing/2014/main" id="{2379AD0D-94A1-44A1-8AE0-90C2C945B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88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20" name="Line 33">
              <a:extLst>
                <a:ext uri="{FF2B5EF4-FFF2-40B4-BE49-F238E27FC236}">
                  <a16:creationId xmlns:a16="http://schemas.microsoft.com/office/drawing/2014/main" id="{52B60EF6-8215-4B23-9AB0-D8588CC9A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82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21" name="Line 34">
              <a:extLst>
                <a:ext uri="{FF2B5EF4-FFF2-40B4-BE49-F238E27FC236}">
                  <a16:creationId xmlns:a16="http://schemas.microsoft.com/office/drawing/2014/main" id="{4B76FEBB-1C69-4D4F-889F-90390FB7B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88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22" name="Rectangle 35">
              <a:extLst>
                <a:ext uri="{FF2B5EF4-FFF2-40B4-BE49-F238E27FC236}">
                  <a16:creationId xmlns:a16="http://schemas.microsoft.com/office/drawing/2014/main" id="{C1CCD441-56B5-45DA-A36B-3925B0FCF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98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</a:p>
          </p:txBody>
        </p:sp>
        <p:sp>
          <p:nvSpPr>
            <p:cNvPr id="59623" name="Rectangle 36">
              <a:extLst>
                <a:ext uri="{FF2B5EF4-FFF2-40B4-BE49-F238E27FC236}">
                  <a16:creationId xmlns:a16="http://schemas.microsoft.com/office/drawing/2014/main" id="{11A64711-178C-4127-BFCD-269A33E5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98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2</a:t>
              </a:r>
            </a:p>
          </p:txBody>
        </p:sp>
        <p:sp>
          <p:nvSpPr>
            <p:cNvPr id="59624" name="Rectangle 37">
              <a:extLst>
                <a:ext uri="{FF2B5EF4-FFF2-40B4-BE49-F238E27FC236}">
                  <a16:creationId xmlns:a16="http://schemas.microsoft.com/office/drawing/2014/main" id="{AC21FD77-33E1-4D59-86AC-18260A6B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98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4</a:t>
              </a:r>
            </a:p>
          </p:txBody>
        </p:sp>
        <p:sp>
          <p:nvSpPr>
            <p:cNvPr id="59625" name="Rectangle 38">
              <a:extLst>
                <a:ext uri="{FF2B5EF4-FFF2-40B4-BE49-F238E27FC236}">
                  <a16:creationId xmlns:a16="http://schemas.microsoft.com/office/drawing/2014/main" id="{AE30276E-01EC-4544-9314-E8F8209E8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98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6</a:t>
              </a:r>
            </a:p>
          </p:txBody>
        </p:sp>
        <p:sp>
          <p:nvSpPr>
            <p:cNvPr id="59626" name="Rectangle 39">
              <a:extLst>
                <a:ext uri="{FF2B5EF4-FFF2-40B4-BE49-F238E27FC236}">
                  <a16:creationId xmlns:a16="http://schemas.microsoft.com/office/drawing/2014/main" id="{8F24C829-F951-464D-BA6B-DEF1B3A0A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98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8</a:t>
              </a:r>
            </a:p>
          </p:txBody>
        </p:sp>
        <p:sp>
          <p:nvSpPr>
            <p:cNvPr id="59627" name="Rectangle 40">
              <a:extLst>
                <a:ext uri="{FF2B5EF4-FFF2-40B4-BE49-F238E27FC236}">
                  <a16:creationId xmlns:a16="http://schemas.microsoft.com/office/drawing/2014/main" id="{EA94682C-0F7E-4185-8C63-A90E1B0D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98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10</a:t>
              </a:r>
            </a:p>
          </p:txBody>
        </p:sp>
        <p:sp>
          <p:nvSpPr>
            <p:cNvPr id="59628" name="Rectangle 41">
              <a:extLst>
                <a:ext uri="{FF2B5EF4-FFF2-40B4-BE49-F238E27FC236}">
                  <a16:creationId xmlns:a16="http://schemas.microsoft.com/office/drawing/2014/main" id="{37DD4418-7D0E-482C-9EE7-1DA58CB4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98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12</a:t>
              </a:r>
            </a:p>
          </p:txBody>
        </p:sp>
        <p:sp>
          <p:nvSpPr>
            <p:cNvPr id="59629" name="Rectangle 42">
              <a:extLst>
                <a:ext uri="{FF2B5EF4-FFF2-40B4-BE49-F238E27FC236}">
                  <a16:creationId xmlns:a16="http://schemas.microsoft.com/office/drawing/2014/main" id="{738C1D73-FD7E-49F2-B197-D0465E74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98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14</a:t>
              </a:r>
            </a:p>
          </p:txBody>
        </p:sp>
        <p:sp>
          <p:nvSpPr>
            <p:cNvPr id="59630" name="Rectangle 43">
              <a:extLst>
                <a:ext uri="{FF2B5EF4-FFF2-40B4-BE49-F238E27FC236}">
                  <a16:creationId xmlns:a16="http://schemas.microsoft.com/office/drawing/2014/main" id="{C38D9B5B-C591-4C02-85EB-BCD48EC57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98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16</a:t>
              </a:r>
            </a:p>
          </p:txBody>
        </p:sp>
        <p:sp>
          <p:nvSpPr>
            <p:cNvPr id="59631" name="Rectangle 44">
              <a:extLst>
                <a:ext uri="{FF2B5EF4-FFF2-40B4-BE49-F238E27FC236}">
                  <a16:creationId xmlns:a16="http://schemas.microsoft.com/office/drawing/2014/main" id="{321DA4AB-D92E-4BE5-A764-3083E2B40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98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18</a:t>
              </a:r>
            </a:p>
          </p:txBody>
        </p:sp>
        <p:sp>
          <p:nvSpPr>
            <p:cNvPr id="59632" name="Rectangle 45">
              <a:extLst>
                <a:ext uri="{FF2B5EF4-FFF2-40B4-BE49-F238E27FC236}">
                  <a16:creationId xmlns:a16="http://schemas.microsoft.com/office/drawing/2014/main" id="{7480D93A-94FB-43B7-A667-25A757A61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98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20</a:t>
              </a:r>
            </a:p>
          </p:txBody>
        </p:sp>
        <p:sp>
          <p:nvSpPr>
            <p:cNvPr id="59633" name="Line 46">
              <a:extLst>
                <a:ext uri="{FF2B5EF4-FFF2-40B4-BE49-F238E27FC236}">
                  <a16:creationId xmlns:a16="http://schemas.microsoft.com/office/drawing/2014/main" id="{2B1F3D9B-046D-4A2A-BD5A-31668415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78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34" name="Line 47">
              <a:extLst>
                <a:ext uri="{FF2B5EF4-FFF2-40B4-BE49-F238E27FC236}">
                  <a16:creationId xmlns:a16="http://schemas.microsoft.com/office/drawing/2014/main" id="{B1112B82-97E9-4187-B8E7-C8C0C1640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878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35" name="Rectangle 48">
              <a:extLst>
                <a:ext uri="{FF2B5EF4-FFF2-40B4-BE49-F238E27FC236}">
                  <a16:creationId xmlns:a16="http://schemas.microsoft.com/office/drawing/2014/main" id="{59DE4ABB-2915-41BE-9FC9-F915BBBB1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77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</a:p>
          </p:txBody>
        </p:sp>
        <p:sp>
          <p:nvSpPr>
            <p:cNvPr id="59636" name="Line 49">
              <a:extLst>
                <a:ext uri="{FF2B5EF4-FFF2-40B4-BE49-F238E27FC236}">
                  <a16:creationId xmlns:a16="http://schemas.microsoft.com/office/drawing/2014/main" id="{43113F52-BBDD-418A-9F9D-2C99E44C9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590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37" name="Line 50">
              <a:extLst>
                <a:ext uri="{FF2B5EF4-FFF2-40B4-BE49-F238E27FC236}">
                  <a16:creationId xmlns:a16="http://schemas.microsoft.com/office/drawing/2014/main" id="{45FBF904-3525-42C9-8B8F-D548FA278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590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38" name="Rectangle 51">
              <a:extLst>
                <a:ext uri="{FF2B5EF4-FFF2-40B4-BE49-F238E27FC236}">
                  <a16:creationId xmlns:a16="http://schemas.microsoft.com/office/drawing/2014/main" id="{538033C3-621B-4DD1-BF0D-C3CF3DD4B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0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0.5</a:t>
              </a:r>
            </a:p>
          </p:txBody>
        </p:sp>
        <p:sp>
          <p:nvSpPr>
            <p:cNvPr id="59639" name="Line 52">
              <a:extLst>
                <a:ext uri="{FF2B5EF4-FFF2-40B4-BE49-F238E27FC236}">
                  <a16:creationId xmlns:a16="http://schemas.microsoft.com/office/drawing/2014/main" id="{41958EBC-75EF-492C-B10C-48412A594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88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40" name="Line 53">
              <a:extLst>
                <a:ext uri="{FF2B5EF4-FFF2-40B4-BE49-F238E27FC236}">
                  <a16:creationId xmlns:a16="http://schemas.microsoft.com/office/drawing/2014/main" id="{0513F7D1-1F52-4661-AC21-60C7214B3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288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41" name="Rectangle 54">
              <a:extLst>
                <a:ext uri="{FF2B5EF4-FFF2-40B4-BE49-F238E27FC236}">
                  <a16:creationId xmlns:a16="http://schemas.microsoft.com/office/drawing/2014/main" id="{AC79F7EA-D0E6-4D28-B019-37E27A23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18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</a:t>
              </a:r>
            </a:p>
          </p:txBody>
        </p:sp>
        <p:sp>
          <p:nvSpPr>
            <p:cNvPr id="59642" name="Line 55">
              <a:extLst>
                <a:ext uri="{FF2B5EF4-FFF2-40B4-BE49-F238E27FC236}">
                  <a16:creationId xmlns:a16="http://schemas.microsoft.com/office/drawing/2014/main" id="{03FF47DB-A1E8-45B2-A21C-6E1E12E51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78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43" name="Line 56">
              <a:extLst>
                <a:ext uri="{FF2B5EF4-FFF2-40B4-BE49-F238E27FC236}">
                  <a16:creationId xmlns:a16="http://schemas.microsoft.com/office/drawing/2014/main" id="{0F66916C-A15F-40AE-8DDF-1CB1B0518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88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44" name="Line 57">
              <a:extLst>
                <a:ext uri="{FF2B5EF4-FFF2-40B4-BE49-F238E27FC236}">
                  <a16:creationId xmlns:a16="http://schemas.microsoft.com/office/drawing/2014/main" id="{57F15515-064E-41F5-A288-F36094CB4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88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45" name="Line 58">
              <a:extLst>
                <a:ext uri="{FF2B5EF4-FFF2-40B4-BE49-F238E27FC236}">
                  <a16:creationId xmlns:a16="http://schemas.microsoft.com/office/drawing/2014/main" id="{B5652E5B-8BA6-42B0-8E65-72DBDAE3D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288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46" name="Oval 59">
              <a:extLst>
                <a:ext uri="{FF2B5EF4-FFF2-40B4-BE49-F238E27FC236}">
                  <a16:creationId xmlns:a16="http://schemas.microsoft.com/office/drawing/2014/main" id="{BA0D2F93-82BD-41C8-B215-C157B7A0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47" name="Oval 60">
              <a:extLst>
                <a:ext uri="{FF2B5EF4-FFF2-40B4-BE49-F238E27FC236}">
                  <a16:creationId xmlns:a16="http://schemas.microsoft.com/office/drawing/2014/main" id="{6D978049-6977-4CF7-8F7F-B93ECA5C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51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48" name="Oval 61">
              <a:extLst>
                <a:ext uri="{FF2B5EF4-FFF2-40B4-BE49-F238E27FC236}">
                  <a16:creationId xmlns:a16="http://schemas.microsoft.com/office/drawing/2014/main" id="{0087B76A-4FC8-4F7E-AA76-15FB7D987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251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49" name="Oval 62">
              <a:extLst>
                <a:ext uri="{FF2B5EF4-FFF2-40B4-BE49-F238E27FC236}">
                  <a16:creationId xmlns:a16="http://schemas.microsoft.com/office/drawing/2014/main" id="{0089E811-DA92-48A2-8CCF-C0A0E39F7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0" name="Oval 63">
              <a:extLst>
                <a:ext uri="{FF2B5EF4-FFF2-40B4-BE49-F238E27FC236}">
                  <a16:creationId xmlns:a16="http://schemas.microsoft.com/office/drawing/2014/main" id="{778C30CE-FAB0-479B-8E85-8DE54666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1" name="Oval 64">
              <a:extLst>
                <a:ext uri="{FF2B5EF4-FFF2-40B4-BE49-F238E27FC236}">
                  <a16:creationId xmlns:a16="http://schemas.microsoft.com/office/drawing/2014/main" id="{4D99B097-2221-49ED-A5C4-59ED9D4F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51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2" name="Oval 65">
              <a:extLst>
                <a:ext uri="{FF2B5EF4-FFF2-40B4-BE49-F238E27FC236}">
                  <a16:creationId xmlns:a16="http://schemas.microsoft.com/office/drawing/2014/main" id="{A2563D2C-826F-4AA9-BD93-69B3B990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251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3" name="Oval 66">
              <a:extLst>
                <a:ext uri="{FF2B5EF4-FFF2-40B4-BE49-F238E27FC236}">
                  <a16:creationId xmlns:a16="http://schemas.microsoft.com/office/drawing/2014/main" id="{048F41FC-F517-437F-B9E9-D016FCE08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51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4" name="Oval 67">
              <a:extLst>
                <a:ext uri="{FF2B5EF4-FFF2-40B4-BE49-F238E27FC236}">
                  <a16:creationId xmlns:a16="http://schemas.microsoft.com/office/drawing/2014/main" id="{F72F4A87-6D7A-485D-BD50-C5951E178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5" name="Oval 68">
              <a:extLst>
                <a:ext uri="{FF2B5EF4-FFF2-40B4-BE49-F238E27FC236}">
                  <a16:creationId xmlns:a16="http://schemas.microsoft.com/office/drawing/2014/main" id="{564C9BB5-FFF7-4A01-A727-A967ED004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51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6" name="Oval 69">
              <a:extLst>
                <a:ext uri="{FF2B5EF4-FFF2-40B4-BE49-F238E27FC236}">
                  <a16:creationId xmlns:a16="http://schemas.microsoft.com/office/drawing/2014/main" id="{CEF3F900-F18D-46A6-8C4B-4229C8BC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51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7" name="Oval 70">
              <a:extLst>
                <a:ext uri="{FF2B5EF4-FFF2-40B4-BE49-F238E27FC236}">
                  <a16:creationId xmlns:a16="http://schemas.microsoft.com/office/drawing/2014/main" id="{6085FF42-CEC4-49B7-9BFC-9EAD4C5E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8" name="Oval 71">
              <a:extLst>
                <a:ext uri="{FF2B5EF4-FFF2-40B4-BE49-F238E27FC236}">
                  <a16:creationId xmlns:a16="http://schemas.microsoft.com/office/drawing/2014/main" id="{35350683-C2D2-4BED-95F7-CA331DF5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59" name="Oval 72">
              <a:extLst>
                <a:ext uri="{FF2B5EF4-FFF2-40B4-BE49-F238E27FC236}">
                  <a16:creationId xmlns:a16="http://schemas.microsoft.com/office/drawing/2014/main" id="{A43764E2-C816-4A97-B826-DB4C1E47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51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0" name="Oval 73">
              <a:extLst>
                <a:ext uri="{FF2B5EF4-FFF2-40B4-BE49-F238E27FC236}">
                  <a16:creationId xmlns:a16="http://schemas.microsoft.com/office/drawing/2014/main" id="{418D3C82-09C5-4A69-8D60-AE107C9D7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51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1" name="Oval 74">
              <a:extLst>
                <a:ext uri="{FF2B5EF4-FFF2-40B4-BE49-F238E27FC236}">
                  <a16:creationId xmlns:a16="http://schemas.microsoft.com/office/drawing/2014/main" id="{4E126B2C-16CA-455D-BAEB-16165A64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1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2" name="Oval 75">
              <a:extLst>
                <a:ext uri="{FF2B5EF4-FFF2-40B4-BE49-F238E27FC236}">
                  <a16:creationId xmlns:a16="http://schemas.microsoft.com/office/drawing/2014/main" id="{78046224-3844-4E9F-82E9-1702C71AF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3" name="Oval 76">
              <a:extLst>
                <a:ext uri="{FF2B5EF4-FFF2-40B4-BE49-F238E27FC236}">
                  <a16:creationId xmlns:a16="http://schemas.microsoft.com/office/drawing/2014/main" id="{83655528-3901-41D8-B0F2-1640E6C8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51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4" name="Oval 77">
              <a:extLst>
                <a:ext uri="{FF2B5EF4-FFF2-40B4-BE49-F238E27FC236}">
                  <a16:creationId xmlns:a16="http://schemas.microsoft.com/office/drawing/2014/main" id="{4DC9C541-4280-4CCF-9C77-13B1B7A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51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5" name="Oval 78">
              <a:extLst>
                <a:ext uri="{FF2B5EF4-FFF2-40B4-BE49-F238E27FC236}">
                  <a16:creationId xmlns:a16="http://schemas.microsoft.com/office/drawing/2014/main" id="{17337EF5-CC2C-4A8D-BCBB-71994C9AB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6" name="Oval 79">
              <a:extLst>
                <a:ext uri="{FF2B5EF4-FFF2-40B4-BE49-F238E27FC236}">
                  <a16:creationId xmlns:a16="http://schemas.microsoft.com/office/drawing/2014/main" id="{B4124D3E-3C7A-4994-B72F-0CA477C9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251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667" name="Line 80">
              <a:extLst>
                <a:ext uri="{FF2B5EF4-FFF2-40B4-BE49-F238E27FC236}">
                  <a16:creationId xmlns:a16="http://schemas.microsoft.com/office/drawing/2014/main" id="{566D697E-9E49-4378-A6D9-F5ED41E29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68" name="Line 81">
              <a:extLst>
                <a:ext uri="{FF2B5EF4-FFF2-40B4-BE49-F238E27FC236}">
                  <a16:creationId xmlns:a16="http://schemas.microsoft.com/office/drawing/2014/main" id="{6266D634-D60E-4FA9-A7E0-3EAD675E2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69" name="Line 82">
              <a:extLst>
                <a:ext uri="{FF2B5EF4-FFF2-40B4-BE49-F238E27FC236}">
                  <a16:creationId xmlns:a16="http://schemas.microsoft.com/office/drawing/2014/main" id="{4E5BF463-F66F-4BAD-BDB4-742951FAA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0" name="Line 83">
              <a:extLst>
                <a:ext uri="{FF2B5EF4-FFF2-40B4-BE49-F238E27FC236}">
                  <a16:creationId xmlns:a16="http://schemas.microsoft.com/office/drawing/2014/main" id="{DBA063E2-1250-4E1A-A9C7-C9A35D9B1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8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1" name="Line 84">
              <a:extLst>
                <a:ext uri="{FF2B5EF4-FFF2-40B4-BE49-F238E27FC236}">
                  <a16:creationId xmlns:a16="http://schemas.microsoft.com/office/drawing/2014/main" id="{4B493B6D-D7CF-4055-B332-61147748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2" name="Line 85">
              <a:extLst>
                <a:ext uri="{FF2B5EF4-FFF2-40B4-BE49-F238E27FC236}">
                  <a16:creationId xmlns:a16="http://schemas.microsoft.com/office/drawing/2014/main" id="{F2EFEB07-40A3-4ECA-898E-1BF4B3E8C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3" name="Line 86">
              <a:extLst>
                <a:ext uri="{FF2B5EF4-FFF2-40B4-BE49-F238E27FC236}">
                  <a16:creationId xmlns:a16="http://schemas.microsoft.com/office/drawing/2014/main" id="{87DB9D00-A6A5-4DE0-98DC-148C0E96D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4" name="Line 87">
              <a:extLst>
                <a:ext uri="{FF2B5EF4-FFF2-40B4-BE49-F238E27FC236}">
                  <a16:creationId xmlns:a16="http://schemas.microsoft.com/office/drawing/2014/main" id="{DC4FDB8D-58DC-46C9-BA1E-12E608EAE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6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5" name="Line 88">
              <a:extLst>
                <a:ext uri="{FF2B5EF4-FFF2-40B4-BE49-F238E27FC236}">
                  <a16:creationId xmlns:a16="http://schemas.microsoft.com/office/drawing/2014/main" id="{33C38395-DCC8-40C7-BDEC-A3A12B062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6" name="Line 89">
              <a:extLst>
                <a:ext uri="{FF2B5EF4-FFF2-40B4-BE49-F238E27FC236}">
                  <a16:creationId xmlns:a16="http://schemas.microsoft.com/office/drawing/2014/main" id="{7DDA6455-AB45-403C-B108-57BFECFA4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5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7" name="Line 90">
              <a:extLst>
                <a:ext uri="{FF2B5EF4-FFF2-40B4-BE49-F238E27FC236}">
                  <a16:creationId xmlns:a16="http://schemas.microsoft.com/office/drawing/2014/main" id="{3D0595C5-E0EC-4A8F-8E95-83628E74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8" name="Line 91">
              <a:extLst>
                <a:ext uri="{FF2B5EF4-FFF2-40B4-BE49-F238E27FC236}">
                  <a16:creationId xmlns:a16="http://schemas.microsoft.com/office/drawing/2014/main" id="{45E389CF-735F-4BA8-B01D-5AD4A5F25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79" name="Line 92">
              <a:extLst>
                <a:ext uri="{FF2B5EF4-FFF2-40B4-BE49-F238E27FC236}">
                  <a16:creationId xmlns:a16="http://schemas.microsoft.com/office/drawing/2014/main" id="{5819D2B6-60DB-4B34-A113-DED443EA1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0" name="Line 93">
              <a:extLst>
                <a:ext uri="{FF2B5EF4-FFF2-40B4-BE49-F238E27FC236}">
                  <a16:creationId xmlns:a16="http://schemas.microsoft.com/office/drawing/2014/main" id="{619146CE-697E-4059-B85C-DB98B3C87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2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1" name="Line 94">
              <a:extLst>
                <a:ext uri="{FF2B5EF4-FFF2-40B4-BE49-F238E27FC236}">
                  <a16:creationId xmlns:a16="http://schemas.microsoft.com/office/drawing/2014/main" id="{F419EFE6-37A5-4D4F-A0EA-A513A54E6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2" name="Line 95">
              <a:extLst>
                <a:ext uri="{FF2B5EF4-FFF2-40B4-BE49-F238E27FC236}">
                  <a16:creationId xmlns:a16="http://schemas.microsoft.com/office/drawing/2014/main" id="{48227218-72F1-4C76-8182-E03804107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3" name="Line 96">
              <a:extLst>
                <a:ext uri="{FF2B5EF4-FFF2-40B4-BE49-F238E27FC236}">
                  <a16:creationId xmlns:a16="http://schemas.microsoft.com/office/drawing/2014/main" id="{1FBFDFFE-B524-4A00-AB99-2F6CBCFC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4" name="Line 97">
              <a:extLst>
                <a:ext uri="{FF2B5EF4-FFF2-40B4-BE49-F238E27FC236}">
                  <a16:creationId xmlns:a16="http://schemas.microsoft.com/office/drawing/2014/main" id="{1C8B9215-14DD-4876-9B07-66FC5179C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9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5" name="Line 98">
              <a:extLst>
                <a:ext uri="{FF2B5EF4-FFF2-40B4-BE49-F238E27FC236}">
                  <a16:creationId xmlns:a16="http://schemas.microsoft.com/office/drawing/2014/main" id="{2F2BB334-40E1-4B00-84C1-8198C3C42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6" name="Line 99">
              <a:extLst>
                <a:ext uri="{FF2B5EF4-FFF2-40B4-BE49-F238E27FC236}">
                  <a16:creationId xmlns:a16="http://schemas.microsoft.com/office/drawing/2014/main" id="{FA9E2BB1-923F-4552-BD9B-C6613698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7" y="288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7" name="Line 100">
              <a:extLst>
                <a:ext uri="{FF2B5EF4-FFF2-40B4-BE49-F238E27FC236}">
                  <a16:creationId xmlns:a16="http://schemas.microsoft.com/office/drawing/2014/main" id="{6DB12A17-A1FB-4ABF-B9FA-7639B14C2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288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88" name="Rectangle 101">
              <a:extLst>
                <a:ext uri="{FF2B5EF4-FFF2-40B4-BE49-F238E27FC236}">
                  <a16:creationId xmlns:a16="http://schemas.microsoft.com/office/drawing/2014/main" id="{A27C7F0F-DC6B-407C-94FD-362009AA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0"/>
              <a:ext cx="2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990033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zh-CN" sz="1600" b="1">
                  <a:solidFill>
                    <a:srgbClr val="990033"/>
                  </a:solidFill>
                </a:rPr>
                <a:t>=0</a:t>
              </a:r>
            </a:p>
          </p:txBody>
        </p:sp>
      </p:grpSp>
      <p:grpSp>
        <p:nvGrpSpPr>
          <p:cNvPr id="3" name="Group 101">
            <a:extLst>
              <a:ext uri="{FF2B5EF4-FFF2-40B4-BE49-F238E27FC236}">
                <a16:creationId xmlns:a16="http://schemas.microsoft.com/office/drawing/2014/main" id="{69EC497E-7A97-47D1-A367-BC4AE9F9B75A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141663"/>
            <a:ext cx="8137525" cy="1695450"/>
            <a:chOff x="0" y="0"/>
            <a:chExt cx="5126" cy="1068"/>
          </a:xfrm>
        </p:grpSpPr>
        <p:sp>
          <p:nvSpPr>
            <p:cNvPr id="59495" name="Rectangle 103">
              <a:extLst>
                <a:ext uri="{FF2B5EF4-FFF2-40B4-BE49-F238E27FC236}">
                  <a16:creationId xmlns:a16="http://schemas.microsoft.com/office/drawing/2014/main" id="{51912DD8-319F-4B97-93C9-3C2DEEA9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72"/>
              <a:ext cx="4817" cy="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96" name="Rectangle 104">
              <a:extLst>
                <a:ext uri="{FF2B5EF4-FFF2-40B4-BE49-F238E27FC236}">
                  <a16:creationId xmlns:a16="http://schemas.microsoft.com/office/drawing/2014/main" id="{48A625EB-FD13-47DE-9208-5A934A478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72"/>
              <a:ext cx="4817" cy="590"/>
            </a:xfrm>
            <a:prstGeom prst="rect">
              <a:avLst/>
            </a:prstGeom>
            <a:noFill/>
            <a:ln w="111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97" name="Line 105">
              <a:extLst>
                <a:ext uri="{FF2B5EF4-FFF2-40B4-BE49-F238E27FC236}">
                  <a16:creationId xmlns:a16="http://schemas.microsoft.com/office/drawing/2014/main" id="{FE6046A2-9648-413D-9CA3-ECA9F84F7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62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8" name="Line 106">
              <a:extLst>
                <a:ext uri="{FF2B5EF4-FFF2-40B4-BE49-F238E27FC236}">
                  <a16:creationId xmlns:a16="http://schemas.microsoft.com/office/drawing/2014/main" id="{8C13729A-BC81-44BF-9858-F8A67D730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72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" name="Line 107">
              <a:extLst>
                <a:ext uri="{FF2B5EF4-FFF2-40B4-BE49-F238E27FC236}">
                  <a16:creationId xmlns:a16="http://schemas.microsoft.com/office/drawing/2014/main" id="{304FECFD-A59F-46AD-B52E-79C3BFC0D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72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0" name="Line 108">
              <a:extLst>
                <a:ext uri="{FF2B5EF4-FFF2-40B4-BE49-F238E27FC236}">
                  <a16:creationId xmlns:a16="http://schemas.microsoft.com/office/drawing/2014/main" id="{C4AACD1B-9616-4488-8FAA-7795B0F3E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272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1" name="Line 109">
              <a:extLst>
                <a:ext uri="{FF2B5EF4-FFF2-40B4-BE49-F238E27FC236}">
                  <a16:creationId xmlns:a16="http://schemas.microsoft.com/office/drawing/2014/main" id="{33C76E36-170F-4B62-82E0-92A234E10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62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2" name="Line 110">
              <a:extLst>
                <a:ext uri="{FF2B5EF4-FFF2-40B4-BE49-F238E27FC236}">
                  <a16:creationId xmlns:a16="http://schemas.microsoft.com/office/drawing/2014/main" id="{0491BB1D-E453-495D-A367-88B6A5504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72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3" name="Line 111">
              <a:extLst>
                <a:ext uri="{FF2B5EF4-FFF2-40B4-BE49-F238E27FC236}">
                  <a16:creationId xmlns:a16="http://schemas.microsoft.com/office/drawing/2014/main" id="{2FE797E7-4FAE-41D6-AD59-FFC1C5FF6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811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4" name="Line 112">
              <a:extLst>
                <a:ext uri="{FF2B5EF4-FFF2-40B4-BE49-F238E27FC236}">
                  <a16:creationId xmlns:a16="http://schemas.microsoft.com/office/drawing/2014/main" id="{DB40A279-78CF-4B45-8FD6-5356631D8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72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5" name="Rectangle 113">
              <a:extLst>
                <a:ext uri="{FF2B5EF4-FFF2-40B4-BE49-F238E27FC236}">
                  <a16:creationId xmlns:a16="http://schemas.microsoft.com/office/drawing/2014/main" id="{2AD3FDF6-CCC4-49F7-A269-E614FB82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913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</a:p>
          </p:txBody>
        </p:sp>
        <p:sp>
          <p:nvSpPr>
            <p:cNvPr id="59506" name="Line 114">
              <a:extLst>
                <a:ext uri="{FF2B5EF4-FFF2-40B4-BE49-F238E27FC236}">
                  <a16:creationId xmlns:a16="http://schemas.microsoft.com/office/drawing/2014/main" id="{5022ED6C-7FF7-456F-AE75-5A78F41BD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811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7" name="Line 115">
              <a:extLst>
                <a:ext uri="{FF2B5EF4-FFF2-40B4-BE49-F238E27FC236}">
                  <a16:creationId xmlns:a16="http://schemas.microsoft.com/office/drawing/2014/main" id="{A8D88DBF-55D6-44EC-96D5-A03FBBD0D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" y="272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8" name="Rectangle 116">
              <a:extLst>
                <a:ext uri="{FF2B5EF4-FFF2-40B4-BE49-F238E27FC236}">
                  <a16:creationId xmlns:a16="http://schemas.microsoft.com/office/drawing/2014/main" id="{BD81465C-E147-4A86-B68B-7D117201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913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2</a:t>
              </a:r>
            </a:p>
          </p:txBody>
        </p:sp>
        <p:sp>
          <p:nvSpPr>
            <p:cNvPr id="59509" name="Line 117">
              <a:extLst>
                <a:ext uri="{FF2B5EF4-FFF2-40B4-BE49-F238E27FC236}">
                  <a16:creationId xmlns:a16="http://schemas.microsoft.com/office/drawing/2014/main" id="{D61AE84A-3935-4205-9BAD-F0C024266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" y="811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0" name="Line 118">
              <a:extLst>
                <a:ext uri="{FF2B5EF4-FFF2-40B4-BE49-F238E27FC236}">
                  <a16:creationId xmlns:a16="http://schemas.microsoft.com/office/drawing/2014/main" id="{AD5D3109-849D-4BF6-B787-4A8F6293B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272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1" name="Rectangle 119">
              <a:extLst>
                <a:ext uri="{FF2B5EF4-FFF2-40B4-BE49-F238E27FC236}">
                  <a16:creationId xmlns:a16="http://schemas.microsoft.com/office/drawing/2014/main" id="{9F02563F-1C32-4CD7-B1F7-7648076F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913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4</a:t>
              </a:r>
            </a:p>
          </p:txBody>
        </p:sp>
        <p:sp>
          <p:nvSpPr>
            <p:cNvPr id="59512" name="Line 120">
              <a:extLst>
                <a:ext uri="{FF2B5EF4-FFF2-40B4-BE49-F238E27FC236}">
                  <a16:creationId xmlns:a16="http://schemas.microsoft.com/office/drawing/2014/main" id="{B814D035-189E-4181-A2DC-EC4886B36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811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3" name="Line 121">
              <a:extLst>
                <a:ext uri="{FF2B5EF4-FFF2-40B4-BE49-F238E27FC236}">
                  <a16:creationId xmlns:a16="http://schemas.microsoft.com/office/drawing/2014/main" id="{BB7E06DF-B997-4410-AC53-4E12D8238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272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4" name="Rectangle 122">
              <a:extLst>
                <a:ext uri="{FF2B5EF4-FFF2-40B4-BE49-F238E27FC236}">
                  <a16:creationId xmlns:a16="http://schemas.microsoft.com/office/drawing/2014/main" id="{2B632C4C-670C-4AF6-8512-579F10A05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913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6</a:t>
              </a:r>
            </a:p>
          </p:txBody>
        </p:sp>
        <p:sp>
          <p:nvSpPr>
            <p:cNvPr id="59515" name="Line 123">
              <a:extLst>
                <a:ext uri="{FF2B5EF4-FFF2-40B4-BE49-F238E27FC236}">
                  <a16:creationId xmlns:a16="http://schemas.microsoft.com/office/drawing/2014/main" id="{C8CA020A-31FB-4381-B4FC-EB1C456AE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" y="811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6" name="Line 124">
              <a:extLst>
                <a:ext uri="{FF2B5EF4-FFF2-40B4-BE49-F238E27FC236}">
                  <a16:creationId xmlns:a16="http://schemas.microsoft.com/office/drawing/2014/main" id="{56498754-877A-4F3A-B354-BCCAE41A4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272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7" name="Rectangle 125">
              <a:extLst>
                <a:ext uri="{FF2B5EF4-FFF2-40B4-BE49-F238E27FC236}">
                  <a16:creationId xmlns:a16="http://schemas.microsoft.com/office/drawing/2014/main" id="{D65D8BDF-E121-4A54-8D20-4023716B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913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8</a:t>
              </a:r>
            </a:p>
          </p:txBody>
        </p:sp>
        <p:sp>
          <p:nvSpPr>
            <p:cNvPr id="59518" name="Line 126">
              <a:extLst>
                <a:ext uri="{FF2B5EF4-FFF2-40B4-BE49-F238E27FC236}">
                  <a16:creationId xmlns:a16="http://schemas.microsoft.com/office/drawing/2014/main" id="{8AA38D24-1CA0-44AB-8434-03786F0A1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811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9" name="Line 127">
              <a:extLst>
                <a:ext uri="{FF2B5EF4-FFF2-40B4-BE49-F238E27FC236}">
                  <a16:creationId xmlns:a16="http://schemas.microsoft.com/office/drawing/2014/main" id="{E208DD18-3A64-4F7E-9334-A37CF052C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272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20" name="Rectangle 128">
              <a:extLst>
                <a:ext uri="{FF2B5EF4-FFF2-40B4-BE49-F238E27FC236}">
                  <a16:creationId xmlns:a16="http://schemas.microsoft.com/office/drawing/2014/main" id="{BD2170F9-AF39-435B-8196-CABABA05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91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10</a:t>
              </a:r>
            </a:p>
          </p:txBody>
        </p:sp>
        <p:sp>
          <p:nvSpPr>
            <p:cNvPr id="59521" name="Line 129">
              <a:extLst>
                <a:ext uri="{FF2B5EF4-FFF2-40B4-BE49-F238E27FC236}">
                  <a16:creationId xmlns:a16="http://schemas.microsoft.com/office/drawing/2014/main" id="{5D39DAFC-9DDA-42F6-9FBB-32A0B8CA7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811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22" name="Line 130">
              <a:extLst>
                <a:ext uri="{FF2B5EF4-FFF2-40B4-BE49-F238E27FC236}">
                  <a16:creationId xmlns:a16="http://schemas.microsoft.com/office/drawing/2014/main" id="{6940B445-D162-4CD8-8C9A-14757E454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272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23" name="Rectangle 131">
              <a:extLst>
                <a:ext uri="{FF2B5EF4-FFF2-40B4-BE49-F238E27FC236}">
                  <a16:creationId xmlns:a16="http://schemas.microsoft.com/office/drawing/2014/main" id="{C5D4A558-3B05-48F4-9919-91CD92039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91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12</a:t>
              </a:r>
            </a:p>
          </p:txBody>
        </p:sp>
        <p:sp>
          <p:nvSpPr>
            <p:cNvPr id="59524" name="Line 132">
              <a:extLst>
                <a:ext uri="{FF2B5EF4-FFF2-40B4-BE49-F238E27FC236}">
                  <a16:creationId xmlns:a16="http://schemas.microsoft.com/office/drawing/2014/main" id="{AD6C020E-7F1C-4DF3-9509-D14748332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811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25" name="Line 133">
              <a:extLst>
                <a:ext uri="{FF2B5EF4-FFF2-40B4-BE49-F238E27FC236}">
                  <a16:creationId xmlns:a16="http://schemas.microsoft.com/office/drawing/2014/main" id="{FF0B822D-91AC-4C2C-956D-8CF839423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5" y="272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26" name="Rectangle 134">
              <a:extLst>
                <a:ext uri="{FF2B5EF4-FFF2-40B4-BE49-F238E27FC236}">
                  <a16:creationId xmlns:a16="http://schemas.microsoft.com/office/drawing/2014/main" id="{0A32796C-C1CF-4A80-AADF-CE5B1BA7E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91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14</a:t>
              </a:r>
            </a:p>
          </p:txBody>
        </p:sp>
        <p:sp>
          <p:nvSpPr>
            <p:cNvPr id="59527" name="Line 135">
              <a:extLst>
                <a:ext uri="{FF2B5EF4-FFF2-40B4-BE49-F238E27FC236}">
                  <a16:creationId xmlns:a16="http://schemas.microsoft.com/office/drawing/2014/main" id="{94BC8092-BB56-42EB-839B-5A853C2D8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" y="811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28" name="Line 136">
              <a:extLst>
                <a:ext uri="{FF2B5EF4-FFF2-40B4-BE49-F238E27FC236}">
                  <a16:creationId xmlns:a16="http://schemas.microsoft.com/office/drawing/2014/main" id="{3FE4C56B-A282-4549-9FD4-B6506E875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272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29" name="Rectangle 137">
              <a:extLst>
                <a:ext uri="{FF2B5EF4-FFF2-40B4-BE49-F238E27FC236}">
                  <a16:creationId xmlns:a16="http://schemas.microsoft.com/office/drawing/2014/main" id="{9BA7B96D-EDB8-4C42-9DCB-EA8890054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91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16</a:t>
              </a:r>
            </a:p>
          </p:txBody>
        </p:sp>
        <p:sp>
          <p:nvSpPr>
            <p:cNvPr id="59530" name="Line 138">
              <a:extLst>
                <a:ext uri="{FF2B5EF4-FFF2-40B4-BE49-F238E27FC236}">
                  <a16:creationId xmlns:a16="http://schemas.microsoft.com/office/drawing/2014/main" id="{69774A42-F343-42B5-8631-DBF18FCA2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811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31" name="Line 139">
              <a:extLst>
                <a:ext uri="{FF2B5EF4-FFF2-40B4-BE49-F238E27FC236}">
                  <a16:creationId xmlns:a16="http://schemas.microsoft.com/office/drawing/2014/main" id="{045D9CA8-EEAB-4B92-9AB6-552603D66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72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32" name="Rectangle 140">
              <a:extLst>
                <a:ext uri="{FF2B5EF4-FFF2-40B4-BE49-F238E27FC236}">
                  <a16:creationId xmlns:a16="http://schemas.microsoft.com/office/drawing/2014/main" id="{9DBD302F-E2A1-4AE0-8372-5B6AE9FE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91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18</a:t>
              </a:r>
            </a:p>
          </p:txBody>
        </p:sp>
        <p:sp>
          <p:nvSpPr>
            <p:cNvPr id="59533" name="Line 141">
              <a:extLst>
                <a:ext uri="{FF2B5EF4-FFF2-40B4-BE49-F238E27FC236}">
                  <a16:creationId xmlns:a16="http://schemas.microsoft.com/office/drawing/2014/main" id="{AE3FD684-1C2E-47C1-9A28-1929CC4F0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811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34" name="Line 142">
              <a:extLst>
                <a:ext uri="{FF2B5EF4-FFF2-40B4-BE49-F238E27FC236}">
                  <a16:creationId xmlns:a16="http://schemas.microsoft.com/office/drawing/2014/main" id="{D74BEE28-6AB2-46E9-B5C7-AFFDDBAEA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72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35" name="Rectangle 143">
              <a:extLst>
                <a:ext uri="{FF2B5EF4-FFF2-40B4-BE49-F238E27FC236}">
                  <a16:creationId xmlns:a16="http://schemas.microsoft.com/office/drawing/2014/main" id="{3BB46424-DC53-4141-9094-79650E6B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91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20</a:t>
              </a:r>
            </a:p>
          </p:txBody>
        </p:sp>
        <p:sp>
          <p:nvSpPr>
            <p:cNvPr id="59536" name="Line 144">
              <a:extLst>
                <a:ext uri="{FF2B5EF4-FFF2-40B4-BE49-F238E27FC236}">
                  <a16:creationId xmlns:a16="http://schemas.microsoft.com/office/drawing/2014/main" id="{4ED8355C-69E8-4004-BA69-47CCF1E5C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62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37" name="Line 145">
              <a:extLst>
                <a:ext uri="{FF2B5EF4-FFF2-40B4-BE49-F238E27FC236}">
                  <a16:creationId xmlns:a16="http://schemas.microsoft.com/office/drawing/2014/main" id="{BFF578D1-EBAF-48CE-A46C-197D770C2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862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38" name="Rectangle 146">
              <a:extLst>
                <a:ext uri="{FF2B5EF4-FFF2-40B4-BE49-F238E27FC236}">
                  <a16:creationId xmlns:a16="http://schemas.microsoft.com/office/drawing/2014/main" id="{AD0719B7-3AB5-4A20-BF21-F0A43C0EA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76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</a:p>
          </p:txBody>
        </p:sp>
        <p:sp>
          <p:nvSpPr>
            <p:cNvPr id="59539" name="Line 147">
              <a:extLst>
                <a:ext uri="{FF2B5EF4-FFF2-40B4-BE49-F238E27FC236}">
                  <a16:creationId xmlns:a16="http://schemas.microsoft.com/office/drawing/2014/main" id="{0D9E8F18-D314-447A-B8D4-9279F5A9A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574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0" name="Line 148">
              <a:extLst>
                <a:ext uri="{FF2B5EF4-FFF2-40B4-BE49-F238E27FC236}">
                  <a16:creationId xmlns:a16="http://schemas.microsoft.com/office/drawing/2014/main" id="{D1F084AD-B81B-40D8-8CCF-8E8EEA2FC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574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1" name="Rectangle 149">
              <a:extLst>
                <a:ext uri="{FF2B5EF4-FFF2-40B4-BE49-F238E27FC236}">
                  <a16:creationId xmlns:a16="http://schemas.microsoft.com/office/drawing/2014/main" id="{8E696AA5-2462-490B-A3ED-6D164E207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3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0.5</a:t>
              </a:r>
            </a:p>
          </p:txBody>
        </p:sp>
        <p:sp>
          <p:nvSpPr>
            <p:cNvPr id="59542" name="Line 150">
              <a:extLst>
                <a:ext uri="{FF2B5EF4-FFF2-40B4-BE49-F238E27FC236}">
                  <a16:creationId xmlns:a16="http://schemas.microsoft.com/office/drawing/2014/main" id="{BB2D489B-FFFA-4C1A-A3EF-9D6595C68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72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3" name="Line 151">
              <a:extLst>
                <a:ext uri="{FF2B5EF4-FFF2-40B4-BE49-F238E27FC236}">
                  <a16:creationId xmlns:a16="http://schemas.microsoft.com/office/drawing/2014/main" id="{DFDDBF64-C95D-4B8D-9F66-2F3C8D151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272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4" name="Rectangle 152">
              <a:extLst>
                <a:ext uri="{FF2B5EF4-FFF2-40B4-BE49-F238E27FC236}">
                  <a16:creationId xmlns:a16="http://schemas.microsoft.com/office/drawing/2014/main" id="{9A376F01-4A71-473A-9BD8-347C09B5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17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</a:t>
              </a:r>
            </a:p>
          </p:txBody>
        </p:sp>
        <p:sp>
          <p:nvSpPr>
            <p:cNvPr id="59545" name="Line 153">
              <a:extLst>
                <a:ext uri="{FF2B5EF4-FFF2-40B4-BE49-F238E27FC236}">
                  <a16:creationId xmlns:a16="http://schemas.microsoft.com/office/drawing/2014/main" id="{88759B34-6A3F-477F-A93D-F6A3EFB5F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62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6" name="Line 154">
              <a:extLst>
                <a:ext uri="{FF2B5EF4-FFF2-40B4-BE49-F238E27FC236}">
                  <a16:creationId xmlns:a16="http://schemas.microsoft.com/office/drawing/2014/main" id="{4AFBE64D-0629-4525-8F99-704E1B6AD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72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7" name="Line 155">
              <a:extLst>
                <a:ext uri="{FF2B5EF4-FFF2-40B4-BE49-F238E27FC236}">
                  <a16:creationId xmlns:a16="http://schemas.microsoft.com/office/drawing/2014/main" id="{2761971D-9E14-493D-BF52-C7119F46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72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8" name="Line 156">
              <a:extLst>
                <a:ext uri="{FF2B5EF4-FFF2-40B4-BE49-F238E27FC236}">
                  <a16:creationId xmlns:a16="http://schemas.microsoft.com/office/drawing/2014/main" id="{84045BC2-538D-401B-8037-D299EE8ED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272"/>
              <a:ext cx="2" cy="5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9" name="Oval 157">
              <a:extLst>
                <a:ext uri="{FF2B5EF4-FFF2-40B4-BE49-F238E27FC236}">
                  <a16:creationId xmlns:a16="http://schemas.microsoft.com/office/drawing/2014/main" id="{195B66B5-FDDD-4F7E-A7C3-D85B10A11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360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0" name="Oval 158">
              <a:extLst>
                <a:ext uri="{FF2B5EF4-FFF2-40B4-BE49-F238E27FC236}">
                  <a16:creationId xmlns:a16="http://schemas.microsoft.com/office/drawing/2014/main" id="{D6C77C88-F6C4-433E-9B59-3963B3C25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335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1" name="Oval 159">
              <a:extLst>
                <a:ext uri="{FF2B5EF4-FFF2-40B4-BE49-F238E27FC236}">
                  <a16:creationId xmlns:a16="http://schemas.microsoft.com/office/drawing/2014/main" id="{5F0B9994-0ADE-4A1A-813D-205D272E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311"/>
              <a:ext cx="89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2" name="Oval 160">
              <a:extLst>
                <a:ext uri="{FF2B5EF4-FFF2-40B4-BE49-F238E27FC236}">
                  <a16:creationId xmlns:a16="http://schemas.microsoft.com/office/drawing/2014/main" id="{68C1642A-A9DE-4910-ACEE-B2317842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98"/>
              <a:ext cx="88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3" name="Oval 161">
              <a:extLst>
                <a:ext uri="{FF2B5EF4-FFF2-40B4-BE49-F238E27FC236}">
                  <a16:creationId xmlns:a16="http://schemas.microsoft.com/office/drawing/2014/main" id="{8F7E5B20-3512-4CE5-A302-A9D94F2B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286"/>
              <a:ext cx="88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4" name="Oval 162">
              <a:extLst>
                <a:ext uri="{FF2B5EF4-FFF2-40B4-BE49-F238E27FC236}">
                  <a16:creationId xmlns:a16="http://schemas.microsoft.com/office/drawing/2014/main" id="{FA0B314F-C08D-4E4B-8760-8E4D897D3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72"/>
              <a:ext cx="90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5" name="Oval 163">
              <a:extLst>
                <a:ext uri="{FF2B5EF4-FFF2-40B4-BE49-F238E27FC236}">
                  <a16:creationId xmlns:a16="http://schemas.microsoft.com/office/drawing/2014/main" id="{E5277201-226B-44BD-B6AA-2FA888BAA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259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6" name="Oval 164">
              <a:extLst>
                <a:ext uri="{FF2B5EF4-FFF2-40B4-BE49-F238E27FC236}">
                  <a16:creationId xmlns:a16="http://schemas.microsoft.com/office/drawing/2014/main" id="{52F9112E-9D93-475D-8B08-00DF1C7A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47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7" name="Oval 165">
              <a:extLst>
                <a:ext uri="{FF2B5EF4-FFF2-40B4-BE49-F238E27FC236}">
                  <a16:creationId xmlns:a16="http://schemas.microsoft.com/office/drawing/2014/main" id="{E89461A3-BACF-4F71-B9C7-955FE3CE8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235"/>
              <a:ext cx="88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8" name="Oval 166">
              <a:extLst>
                <a:ext uri="{FF2B5EF4-FFF2-40B4-BE49-F238E27FC236}">
                  <a16:creationId xmlns:a16="http://schemas.microsoft.com/office/drawing/2014/main" id="{ABAE2DE3-9FDA-40E3-8001-64CEE4DA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35"/>
              <a:ext cx="90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59" name="Oval 167">
              <a:extLst>
                <a:ext uri="{FF2B5EF4-FFF2-40B4-BE49-F238E27FC236}">
                  <a16:creationId xmlns:a16="http://schemas.microsoft.com/office/drawing/2014/main" id="{EADEB4D9-8265-41BB-AAD8-181DEEF7B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5"/>
              <a:ext cx="90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0" name="Oval 168">
              <a:extLst>
                <a:ext uri="{FF2B5EF4-FFF2-40B4-BE49-F238E27FC236}">
                  <a16:creationId xmlns:a16="http://schemas.microsoft.com/office/drawing/2014/main" id="{A255D9AE-E518-4A84-9560-D2A46C78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235"/>
              <a:ext cx="88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1" name="Oval 169">
              <a:extLst>
                <a:ext uri="{FF2B5EF4-FFF2-40B4-BE49-F238E27FC236}">
                  <a16:creationId xmlns:a16="http://schemas.microsoft.com/office/drawing/2014/main" id="{17D60E17-F49C-4715-8D77-0421051A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35"/>
              <a:ext cx="88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2" name="Oval 170">
              <a:extLst>
                <a:ext uri="{FF2B5EF4-FFF2-40B4-BE49-F238E27FC236}">
                  <a16:creationId xmlns:a16="http://schemas.microsoft.com/office/drawing/2014/main" id="{BA8D9D16-697B-4257-BBC3-7B927E977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47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3" name="Oval 171">
              <a:extLst>
                <a:ext uri="{FF2B5EF4-FFF2-40B4-BE49-F238E27FC236}">
                  <a16:creationId xmlns:a16="http://schemas.microsoft.com/office/drawing/2014/main" id="{485A4758-BA32-4954-B613-7D0E1DAD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59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4" name="Oval 172">
              <a:extLst>
                <a:ext uri="{FF2B5EF4-FFF2-40B4-BE49-F238E27FC236}">
                  <a16:creationId xmlns:a16="http://schemas.microsoft.com/office/drawing/2014/main" id="{B222922F-DF16-4CA7-A850-84A128BFC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2"/>
              <a:ext cx="90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5" name="Oval 173">
              <a:extLst>
                <a:ext uri="{FF2B5EF4-FFF2-40B4-BE49-F238E27FC236}">
                  <a16:creationId xmlns:a16="http://schemas.microsoft.com/office/drawing/2014/main" id="{DFFD1971-7F8B-4F75-9A62-FB58F4EA6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86"/>
              <a:ext cx="88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6" name="Oval 174">
              <a:extLst>
                <a:ext uri="{FF2B5EF4-FFF2-40B4-BE49-F238E27FC236}">
                  <a16:creationId xmlns:a16="http://schemas.microsoft.com/office/drawing/2014/main" id="{159FBA9D-0C8D-4ABB-9EE2-D3309E82C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98"/>
              <a:ext cx="89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7" name="Oval 175">
              <a:extLst>
                <a:ext uri="{FF2B5EF4-FFF2-40B4-BE49-F238E27FC236}">
                  <a16:creationId xmlns:a16="http://schemas.microsoft.com/office/drawing/2014/main" id="{636828D0-DCD8-4E0F-AA7C-3BF4D73E0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311"/>
              <a:ext cx="89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8" name="Oval 176">
              <a:extLst>
                <a:ext uri="{FF2B5EF4-FFF2-40B4-BE49-F238E27FC236}">
                  <a16:creationId xmlns:a16="http://schemas.microsoft.com/office/drawing/2014/main" id="{A3E3A4B8-B591-4403-B25E-CBF5125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35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69" name="Oval 177">
              <a:extLst>
                <a:ext uri="{FF2B5EF4-FFF2-40B4-BE49-F238E27FC236}">
                  <a16:creationId xmlns:a16="http://schemas.microsoft.com/office/drawing/2014/main" id="{73B91125-9671-4B55-823D-4D75B0EC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360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570" name="Line 178">
              <a:extLst>
                <a:ext uri="{FF2B5EF4-FFF2-40B4-BE49-F238E27FC236}">
                  <a16:creationId xmlns:a16="http://schemas.microsoft.com/office/drawing/2014/main" id="{C1CAE8BA-88EE-413C-B9E2-F5DB2DC18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397"/>
              <a:ext cx="2" cy="465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1" name="Line 179">
              <a:extLst>
                <a:ext uri="{FF2B5EF4-FFF2-40B4-BE49-F238E27FC236}">
                  <a16:creationId xmlns:a16="http://schemas.microsoft.com/office/drawing/2014/main" id="{EDC1066C-AE7D-4A9D-8663-4DBFA982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" y="372"/>
              <a:ext cx="2" cy="4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2" name="Line 180">
              <a:extLst>
                <a:ext uri="{FF2B5EF4-FFF2-40B4-BE49-F238E27FC236}">
                  <a16:creationId xmlns:a16="http://schemas.microsoft.com/office/drawing/2014/main" id="{35EE0C33-E9A9-4078-9ECE-2957F8591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348"/>
              <a:ext cx="1" cy="514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3" name="Line 181">
              <a:extLst>
                <a:ext uri="{FF2B5EF4-FFF2-40B4-BE49-F238E27FC236}">
                  <a16:creationId xmlns:a16="http://schemas.microsoft.com/office/drawing/2014/main" id="{4BA02122-E986-4397-8E32-D7895FB22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8" y="335"/>
              <a:ext cx="1" cy="527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4" name="Line 182">
              <a:extLst>
                <a:ext uri="{FF2B5EF4-FFF2-40B4-BE49-F238E27FC236}">
                  <a16:creationId xmlns:a16="http://schemas.microsoft.com/office/drawing/2014/main" id="{A0E119AE-DA8E-4F74-866B-00B6D302C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" y="323"/>
              <a:ext cx="1" cy="53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5" name="Line 183">
              <a:extLst>
                <a:ext uri="{FF2B5EF4-FFF2-40B4-BE49-F238E27FC236}">
                  <a16:creationId xmlns:a16="http://schemas.microsoft.com/office/drawing/2014/main" id="{E48FC751-52D8-48CC-B135-2271C08BF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" y="311"/>
              <a:ext cx="2" cy="55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6" name="Line 184">
              <a:extLst>
                <a:ext uri="{FF2B5EF4-FFF2-40B4-BE49-F238E27FC236}">
                  <a16:creationId xmlns:a16="http://schemas.microsoft.com/office/drawing/2014/main" id="{167555C9-4303-4B1C-9D97-AE7D6CC27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298"/>
              <a:ext cx="2" cy="564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7" name="Line 185">
              <a:extLst>
                <a:ext uri="{FF2B5EF4-FFF2-40B4-BE49-F238E27FC236}">
                  <a16:creationId xmlns:a16="http://schemas.microsoft.com/office/drawing/2014/main" id="{28EAAE30-6B85-4A6E-9FD4-60F16CF70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6" y="286"/>
              <a:ext cx="1" cy="576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8" name="Line 186">
              <a:extLst>
                <a:ext uri="{FF2B5EF4-FFF2-40B4-BE49-F238E27FC236}">
                  <a16:creationId xmlns:a16="http://schemas.microsoft.com/office/drawing/2014/main" id="{D59BA29C-9105-4568-8355-E6D902EAF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" y="272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9" name="Line 187">
              <a:extLst>
                <a:ext uri="{FF2B5EF4-FFF2-40B4-BE49-F238E27FC236}">
                  <a16:creationId xmlns:a16="http://schemas.microsoft.com/office/drawing/2014/main" id="{B301BDAE-B9B4-407E-9BDA-255E724C3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5" y="272"/>
              <a:ext cx="1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0" name="Line 188">
              <a:extLst>
                <a:ext uri="{FF2B5EF4-FFF2-40B4-BE49-F238E27FC236}">
                  <a16:creationId xmlns:a16="http://schemas.microsoft.com/office/drawing/2014/main" id="{77CB39B4-E70E-42CA-8389-6D531395C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272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1" name="Line 189">
              <a:extLst>
                <a:ext uri="{FF2B5EF4-FFF2-40B4-BE49-F238E27FC236}">
                  <a16:creationId xmlns:a16="http://schemas.microsoft.com/office/drawing/2014/main" id="{A4456E4C-9096-4BAD-B169-6F9D8180A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272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2" name="Line 190">
              <a:extLst>
                <a:ext uri="{FF2B5EF4-FFF2-40B4-BE49-F238E27FC236}">
                  <a16:creationId xmlns:a16="http://schemas.microsoft.com/office/drawing/2014/main" id="{1BD7C94C-FAA6-4D73-8086-091DE66BB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272"/>
              <a:ext cx="2" cy="5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3" name="Line 191">
              <a:extLst>
                <a:ext uri="{FF2B5EF4-FFF2-40B4-BE49-F238E27FC236}">
                  <a16:creationId xmlns:a16="http://schemas.microsoft.com/office/drawing/2014/main" id="{6AAD6B25-00FA-4034-9727-8AE01F185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2" y="286"/>
              <a:ext cx="1" cy="576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4" name="Line 192">
              <a:extLst>
                <a:ext uri="{FF2B5EF4-FFF2-40B4-BE49-F238E27FC236}">
                  <a16:creationId xmlns:a16="http://schemas.microsoft.com/office/drawing/2014/main" id="{13C35CA3-AC8D-4A08-88F2-A531808B3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98"/>
              <a:ext cx="2" cy="564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5" name="Line 193">
              <a:extLst>
                <a:ext uri="{FF2B5EF4-FFF2-40B4-BE49-F238E27FC236}">
                  <a16:creationId xmlns:a16="http://schemas.microsoft.com/office/drawing/2014/main" id="{01D8F1AE-3124-4250-8322-75659CD4C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311"/>
              <a:ext cx="2" cy="55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6" name="Line 194">
              <a:extLst>
                <a:ext uri="{FF2B5EF4-FFF2-40B4-BE49-F238E27FC236}">
                  <a16:creationId xmlns:a16="http://schemas.microsoft.com/office/drawing/2014/main" id="{12557A2B-E867-4E36-B0D5-0838AEF9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" y="323"/>
              <a:ext cx="2" cy="53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7" name="Line 195">
              <a:extLst>
                <a:ext uri="{FF2B5EF4-FFF2-40B4-BE49-F238E27FC236}">
                  <a16:creationId xmlns:a16="http://schemas.microsoft.com/office/drawing/2014/main" id="{66761D63-2DF8-4B75-AE0F-CD1147F18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9" y="335"/>
              <a:ext cx="2" cy="527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8" name="Line 196">
              <a:extLst>
                <a:ext uri="{FF2B5EF4-FFF2-40B4-BE49-F238E27FC236}">
                  <a16:creationId xmlns:a16="http://schemas.microsoft.com/office/drawing/2014/main" id="{C6B1E2FE-F32F-493A-BADC-83A884B3D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348"/>
              <a:ext cx="1" cy="514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89" name="Line 197">
              <a:extLst>
                <a:ext uri="{FF2B5EF4-FFF2-40B4-BE49-F238E27FC236}">
                  <a16:creationId xmlns:a16="http://schemas.microsoft.com/office/drawing/2014/main" id="{4C95DCDC-5F51-457E-BF79-C80EE879B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7" y="372"/>
              <a:ext cx="1" cy="4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0" name="Line 198">
              <a:extLst>
                <a:ext uri="{FF2B5EF4-FFF2-40B4-BE49-F238E27FC236}">
                  <a16:creationId xmlns:a16="http://schemas.microsoft.com/office/drawing/2014/main" id="{EDBB9D8A-BE70-4502-A0D4-A2F5B976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397"/>
              <a:ext cx="2" cy="465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1" name="Rectangle 199">
              <a:extLst>
                <a:ext uri="{FF2B5EF4-FFF2-40B4-BE49-F238E27FC236}">
                  <a16:creationId xmlns:a16="http://schemas.microsoft.com/office/drawing/2014/main" id="{49785D47-69D3-44E4-92A1-618FAC8E0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0"/>
              <a:ext cx="2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990033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zh-CN" sz="1600" b="1">
                  <a:solidFill>
                    <a:srgbClr val="990033"/>
                  </a:solidFill>
                </a:rPr>
                <a:t>=1</a:t>
              </a:r>
            </a:p>
          </p:txBody>
        </p:sp>
      </p:grpSp>
      <p:grpSp>
        <p:nvGrpSpPr>
          <p:cNvPr id="4" name="Group 199">
            <a:extLst>
              <a:ext uri="{FF2B5EF4-FFF2-40B4-BE49-F238E27FC236}">
                <a16:creationId xmlns:a16="http://schemas.microsoft.com/office/drawing/2014/main" id="{2CF7508F-752F-42A0-B6C4-8F90F753802F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4833938"/>
            <a:ext cx="8137525" cy="1625600"/>
            <a:chOff x="0" y="0"/>
            <a:chExt cx="5126" cy="1024"/>
          </a:xfrm>
        </p:grpSpPr>
        <p:sp>
          <p:nvSpPr>
            <p:cNvPr id="59398" name="Rectangle 201">
              <a:extLst>
                <a:ext uri="{FF2B5EF4-FFF2-40B4-BE49-F238E27FC236}">
                  <a16:creationId xmlns:a16="http://schemas.microsoft.com/office/drawing/2014/main" id="{30F0312D-E520-40F7-902A-56BCA4639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17"/>
              <a:ext cx="4817" cy="6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399" name="Rectangle 202">
              <a:extLst>
                <a:ext uri="{FF2B5EF4-FFF2-40B4-BE49-F238E27FC236}">
                  <a16:creationId xmlns:a16="http://schemas.microsoft.com/office/drawing/2014/main" id="{517A4821-33FA-4080-9223-2995504E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17"/>
              <a:ext cx="4817" cy="603"/>
            </a:xfrm>
            <a:prstGeom prst="rect">
              <a:avLst/>
            </a:prstGeom>
            <a:noFill/>
            <a:ln w="111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0" name="Line 203">
              <a:extLst>
                <a:ext uri="{FF2B5EF4-FFF2-40B4-BE49-F238E27FC236}">
                  <a16:creationId xmlns:a16="http://schemas.microsoft.com/office/drawing/2014/main" id="{8CF48453-674E-4A92-9EB9-9DBBB99CF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20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204">
              <a:extLst>
                <a:ext uri="{FF2B5EF4-FFF2-40B4-BE49-F238E27FC236}">
                  <a16:creationId xmlns:a16="http://schemas.microsoft.com/office/drawing/2014/main" id="{EF4AB41A-8AC7-47C6-B1CB-C79CD11B6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17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205">
              <a:extLst>
                <a:ext uri="{FF2B5EF4-FFF2-40B4-BE49-F238E27FC236}">
                  <a16:creationId xmlns:a16="http://schemas.microsoft.com/office/drawing/2014/main" id="{14900CB5-E4CB-40FC-8B2E-C140AC5C9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17"/>
              <a:ext cx="2" cy="6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Line 206">
              <a:extLst>
                <a:ext uri="{FF2B5EF4-FFF2-40B4-BE49-F238E27FC236}">
                  <a16:creationId xmlns:a16="http://schemas.microsoft.com/office/drawing/2014/main" id="{47670C06-0C4A-42C7-A15C-82993029F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217"/>
              <a:ext cx="2" cy="6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Line 207">
              <a:extLst>
                <a:ext uri="{FF2B5EF4-FFF2-40B4-BE49-F238E27FC236}">
                  <a16:creationId xmlns:a16="http://schemas.microsoft.com/office/drawing/2014/main" id="{4E94A7C7-60F3-4BFD-86EE-23375FFF8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20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208">
              <a:extLst>
                <a:ext uri="{FF2B5EF4-FFF2-40B4-BE49-F238E27FC236}">
                  <a16:creationId xmlns:a16="http://schemas.microsoft.com/office/drawing/2014/main" id="{CC02FF56-D3B6-45E9-83EB-557217528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17"/>
              <a:ext cx="2" cy="6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Line 209">
              <a:extLst>
                <a:ext uri="{FF2B5EF4-FFF2-40B4-BE49-F238E27FC236}">
                  <a16:creationId xmlns:a16="http://schemas.microsoft.com/office/drawing/2014/main" id="{B7B7F981-FEF7-4944-BFCC-A4FCD104A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769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Line 210">
              <a:extLst>
                <a:ext uri="{FF2B5EF4-FFF2-40B4-BE49-F238E27FC236}">
                  <a16:creationId xmlns:a16="http://schemas.microsoft.com/office/drawing/2014/main" id="{F55460BA-5C98-427C-BFF7-9FFDA41C3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1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Rectangle 211">
              <a:extLst>
                <a:ext uri="{FF2B5EF4-FFF2-40B4-BE49-F238E27FC236}">
                  <a16:creationId xmlns:a16="http://schemas.microsoft.com/office/drawing/2014/main" id="{BF05E77A-5043-49D8-A0DA-C2AC4D86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86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</a:p>
          </p:txBody>
        </p:sp>
        <p:sp>
          <p:nvSpPr>
            <p:cNvPr id="59409" name="Line 212">
              <a:extLst>
                <a:ext uri="{FF2B5EF4-FFF2-40B4-BE49-F238E27FC236}">
                  <a16:creationId xmlns:a16="http://schemas.microsoft.com/office/drawing/2014/main" id="{7FC6B7BB-D868-4849-8D75-6B133145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769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Line 213">
              <a:extLst>
                <a:ext uri="{FF2B5EF4-FFF2-40B4-BE49-F238E27FC236}">
                  <a16:creationId xmlns:a16="http://schemas.microsoft.com/office/drawing/2014/main" id="{ACDC0F92-E0D2-41FB-B9C8-8B3C7B82A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" y="21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Rectangle 214">
              <a:extLst>
                <a:ext uri="{FF2B5EF4-FFF2-40B4-BE49-F238E27FC236}">
                  <a16:creationId xmlns:a16="http://schemas.microsoft.com/office/drawing/2014/main" id="{910E343C-5D9B-47BF-888E-23608162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86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2</a:t>
              </a:r>
            </a:p>
          </p:txBody>
        </p:sp>
        <p:sp>
          <p:nvSpPr>
            <p:cNvPr id="59412" name="Line 215">
              <a:extLst>
                <a:ext uri="{FF2B5EF4-FFF2-40B4-BE49-F238E27FC236}">
                  <a16:creationId xmlns:a16="http://schemas.microsoft.com/office/drawing/2014/main" id="{349F3627-8110-4635-8F42-CD4A74590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" y="769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Line 216">
              <a:extLst>
                <a:ext uri="{FF2B5EF4-FFF2-40B4-BE49-F238E27FC236}">
                  <a16:creationId xmlns:a16="http://schemas.microsoft.com/office/drawing/2014/main" id="{79E4DFDF-9BBA-49B6-A053-1591232F3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21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4" name="Rectangle 217">
              <a:extLst>
                <a:ext uri="{FF2B5EF4-FFF2-40B4-BE49-F238E27FC236}">
                  <a16:creationId xmlns:a16="http://schemas.microsoft.com/office/drawing/2014/main" id="{370D7ACA-D5CF-4589-BE4F-A92D05EF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86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4</a:t>
              </a:r>
            </a:p>
          </p:txBody>
        </p:sp>
        <p:sp>
          <p:nvSpPr>
            <p:cNvPr id="59415" name="Line 218">
              <a:extLst>
                <a:ext uri="{FF2B5EF4-FFF2-40B4-BE49-F238E27FC236}">
                  <a16:creationId xmlns:a16="http://schemas.microsoft.com/office/drawing/2014/main" id="{06FAF82F-DC41-4587-BEE6-CB6F8A67B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769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Line 219">
              <a:extLst>
                <a:ext uri="{FF2B5EF4-FFF2-40B4-BE49-F238E27FC236}">
                  <a16:creationId xmlns:a16="http://schemas.microsoft.com/office/drawing/2014/main" id="{2CE79DB3-E7EF-40C2-9E07-89771689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21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Rectangle 220">
              <a:extLst>
                <a:ext uri="{FF2B5EF4-FFF2-40B4-BE49-F238E27FC236}">
                  <a16:creationId xmlns:a16="http://schemas.microsoft.com/office/drawing/2014/main" id="{49E55607-A890-434C-9869-C395470E0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86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6</a:t>
              </a:r>
            </a:p>
          </p:txBody>
        </p:sp>
        <p:sp>
          <p:nvSpPr>
            <p:cNvPr id="59418" name="Line 221">
              <a:extLst>
                <a:ext uri="{FF2B5EF4-FFF2-40B4-BE49-F238E27FC236}">
                  <a16:creationId xmlns:a16="http://schemas.microsoft.com/office/drawing/2014/main" id="{E22A3496-2EFB-4085-8FF2-7341FE0F0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" y="769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Line 222">
              <a:extLst>
                <a:ext uri="{FF2B5EF4-FFF2-40B4-BE49-F238E27FC236}">
                  <a16:creationId xmlns:a16="http://schemas.microsoft.com/office/drawing/2014/main" id="{8BEA6D1F-9FE6-48B1-8C92-D3B37F9F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21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Rectangle 223">
              <a:extLst>
                <a:ext uri="{FF2B5EF4-FFF2-40B4-BE49-F238E27FC236}">
                  <a16:creationId xmlns:a16="http://schemas.microsoft.com/office/drawing/2014/main" id="{C4BBD97D-B1F2-47BB-BF07-8EC9593AB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86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8</a:t>
              </a:r>
            </a:p>
          </p:txBody>
        </p:sp>
        <p:sp>
          <p:nvSpPr>
            <p:cNvPr id="59421" name="Line 224">
              <a:extLst>
                <a:ext uri="{FF2B5EF4-FFF2-40B4-BE49-F238E27FC236}">
                  <a16:creationId xmlns:a16="http://schemas.microsoft.com/office/drawing/2014/main" id="{A671316B-D3B3-41FD-8765-719B344AF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769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Line 225">
              <a:extLst>
                <a:ext uri="{FF2B5EF4-FFF2-40B4-BE49-F238E27FC236}">
                  <a16:creationId xmlns:a16="http://schemas.microsoft.com/office/drawing/2014/main" id="{ACE2EACB-1A5C-41B7-8A9E-1A4D8C866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21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Rectangle 226">
              <a:extLst>
                <a:ext uri="{FF2B5EF4-FFF2-40B4-BE49-F238E27FC236}">
                  <a16:creationId xmlns:a16="http://schemas.microsoft.com/office/drawing/2014/main" id="{5E5A94A9-94BE-4171-8328-3911CD0A9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86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10</a:t>
              </a:r>
            </a:p>
          </p:txBody>
        </p:sp>
        <p:sp>
          <p:nvSpPr>
            <p:cNvPr id="59424" name="Line 227">
              <a:extLst>
                <a:ext uri="{FF2B5EF4-FFF2-40B4-BE49-F238E27FC236}">
                  <a16:creationId xmlns:a16="http://schemas.microsoft.com/office/drawing/2014/main" id="{7E334E7E-07FB-4401-8DA4-3212D827E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769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228">
              <a:extLst>
                <a:ext uri="{FF2B5EF4-FFF2-40B4-BE49-F238E27FC236}">
                  <a16:creationId xmlns:a16="http://schemas.microsoft.com/office/drawing/2014/main" id="{E7BA97BD-A963-4B34-BB76-3237F82DE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21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Rectangle 229">
              <a:extLst>
                <a:ext uri="{FF2B5EF4-FFF2-40B4-BE49-F238E27FC236}">
                  <a16:creationId xmlns:a16="http://schemas.microsoft.com/office/drawing/2014/main" id="{0884D2FF-F9D1-4A30-94F4-94FBE1E6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86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12</a:t>
              </a:r>
            </a:p>
          </p:txBody>
        </p:sp>
        <p:sp>
          <p:nvSpPr>
            <p:cNvPr id="59427" name="Line 230">
              <a:extLst>
                <a:ext uri="{FF2B5EF4-FFF2-40B4-BE49-F238E27FC236}">
                  <a16:creationId xmlns:a16="http://schemas.microsoft.com/office/drawing/2014/main" id="{2474BA5E-16F9-448E-9C85-1B80161B8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769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8" name="Line 231">
              <a:extLst>
                <a:ext uri="{FF2B5EF4-FFF2-40B4-BE49-F238E27FC236}">
                  <a16:creationId xmlns:a16="http://schemas.microsoft.com/office/drawing/2014/main" id="{A8C3E418-F5C0-4C07-942F-38B2C0F03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5" y="21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9" name="Rectangle 232">
              <a:extLst>
                <a:ext uri="{FF2B5EF4-FFF2-40B4-BE49-F238E27FC236}">
                  <a16:creationId xmlns:a16="http://schemas.microsoft.com/office/drawing/2014/main" id="{B3C30D88-F2BF-4E7A-8554-60098C469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86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14</a:t>
              </a:r>
            </a:p>
          </p:txBody>
        </p:sp>
        <p:sp>
          <p:nvSpPr>
            <p:cNvPr id="59430" name="Line 233">
              <a:extLst>
                <a:ext uri="{FF2B5EF4-FFF2-40B4-BE49-F238E27FC236}">
                  <a16:creationId xmlns:a16="http://schemas.microsoft.com/office/drawing/2014/main" id="{E03F8ACF-5515-4347-9ECE-DC40A160B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" y="769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1" name="Line 234">
              <a:extLst>
                <a:ext uri="{FF2B5EF4-FFF2-40B4-BE49-F238E27FC236}">
                  <a16:creationId xmlns:a16="http://schemas.microsoft.com/office/drawing/2014/main" id="{20EA9FB8-1259-445D-B1A5-E00A5B002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21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2" name="Rectangle 235">
              <a:extLst>
                <a:ext uri="{FF2B5EF4-FFF2-40B4-BE49-F238E27FC236}">
                  <a16:creationId xmlns:a16="http://schemas.microsoft.com/office/drawing/2014/main" id="{5E7EC4BF-83D3-4C13-A301-BE9BA118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86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16</a:t>
              </a:r>
            </a:p>
          </p:txBody>
        </p:sp>
        <p:sp>
          <p:nvSpPr>
            <p:cNvPr id="59433" name="Line 236">
              <a:extLst>
                <a:ext uri="{FF2B5EF4-FFF2-40B4-BE49-F238E27FC236}">
                  <a16:creationId xmlns:a16="http://schemas.microsoft.com/office/drawing/2014/main" id="{AC51EDB2-B455-49CE-A8A1-B7C3C51A2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769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4" name="Line 237">
              <a:extLst>
                <a:ext uri="{FF2B5EF4-FFF2-40B4-BE49-F238E27FC236}">
                  <a16:creationId xmlns:a16="http://schemas.microsoft.com/office/drawing/2014/main" id="{D42B3CE6-6A47-4F53-8400-54B764765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17"/>
              <a:ext cx="1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5" name="Rectangle 238">
              <a:extLst>
                <a:ext uri="{FF2B5EF4-FFF2-40B4-BE49-F238E27FC236}">
                  <a16:creationId xmlns:a16="http://schemas.microsoft.com/office/drawing/2014/main" id="{7F6F4751-28F5-493F-BEA4-8E33B659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86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18</a:t>
              </a:r>
            </a:p>
          </p:txBody>
        </p:sp>
        <p:sp>
          <p:nvSpPr>
            <p:cNvPr id="59436" name="Line 239">
              <a:extLst>
                <a:ext uri="{FF2B5EF4-FFF2-40B4-BE49-F238E27FC236}">
                  <a16:creationId xmlns:a16="http://schemas.microsoft.com/office/drawing/2014/main" id="{8E36B30E-2B59-4CF2-93F2-19139722D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769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7" name="Line 240">
              <a:extLst>
                <a:ext uri="{FF2B5EF4-FFF2-40B4-BE49-F238E27FC236}">
                  <a16:creationId xmlns:a16="http://schemas.microsoft.com/office/drawing/2014/main" id="{F1362886-C101-44EA-9D72-3C8ED3E0D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17"/>
              <a:ext cx="2" cy="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8" name="Rectangle 241">
              <a:extLst>
                <a:ext uri="{FF2B5EF4-FFF2-40B4-BE49-F238E27FC236}">
                  <a16:creationId xmlns:a16="http://schemas.microsoft.com/office/drawing/2014/main" id="{B04D4B21-4B9D-410C-9BF5-CD9B65763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86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20</a:t>
              </a:r>
            </a:p>
          </p:txBody>
        </p:sp>
        <p:sp>
          <p:nvSpPr>
            <p:cNvPr id="59439" name="Line 242">
              <a:extLst>
                <a:ext uri="{FF2B5EF4-FFF2-40B4-BE49-F238E27FC236}">
                  <a16:creationId xmlns:a16="http://schemas.microsoft.com/office/drawing/2014/main" id="{0B0C154E-A18A-48B4-B44A-37DF6487D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20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0" name="Line 243">
              <a:extLst>
                <a:ext uri="{FF2B5EF4-FFF2-40B4-BE49-F238E27FC236}">
                  <a16:creationId xmlns:a16="http://schemas.microsoft.com/office/drawing/2014/main" id="{FA639A02-2EA3-4A9A-974F-FE2886309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820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1" name="Rectangle 244">
              <a:extLst>
                <a:ext uri="{FF2B5EF4-FFF2-40B4-BE49-F238E27FC236}">
                  <a16:creationId xmlns:a16="http://schemas.microsoft.com/office/drawing/2014/main" id="{02E72195-34DB-4CB3-BCC7-4A50F055E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71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</a:p>
          </p:txBody>
        </p:sp>
        <p:sp>
          <p:nvSpPr>
            <p:cNvPr id="59442" name="Line 245">
              <a:extLst>
                <a:ext uri="{FF2B5EF4-FFF2-40B4-BE49-F238E27FC236}">
                  <a16:creationId xmlns:a16="http://schemas.microsoft.com/office/drawing/2014/main" id="{7029C85A-3AAF-43D5-84F5-7DE3F7C87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519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3" name="Line 246">
              <a:extLst>
                <a:ext uri="{FF2B5EF4-FFF2-40B4-BE49-F238E27FC236}">
                  <a16:creationId xmlns:a16="http://schemas.microsoft.com/office/drawing/2014/main" id="{800DD969-93B6-4F9E-B7C2-697D9B5EE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519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4" name="Rectangle 247">
              <a:extLst>
                <a:ext uri="{FF2B5EF4-FFF2-40B4-BE49-F238E27FC236}">
                  <a16:creationId xmlns:a16="http://schemas.microsoft.com/office/drawing/2014/main" id="{4308AE66-CFCF-4A58-B5B1-3003DA1B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0.5</a:t>
              </a:r>
            </a:p>
          </p:txBody>
        </p:sp>
        <p:sp>
          <p:nvSpPr>
            <p:cNvPr id="59445" name="Line 248">
              <a:extLst>
                <a:ext uri="{FF2B5EF4-FFF2-40B4-BE49-F238E27FC236}">
                  <a16:creationId xmlns:a16="http://schemas.microsoft.com/office/drawing/2014/main" id="{04ABE217-AE65-4C05-98A3-926216640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17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6" name="Line 249">
              <a:extLst>
                <a:ext uri="{FF2B5EF4-FFF2-40B4-BE49-F238E27FC236}">
                  <a16:creationId xmlns:a16="http://schemas.microsoft.com/office/drawing/2014/main" id="{850FBE9A-A37C-46AE-90C3-D00123441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8" y="217"/>
              <a:ext cx="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7" name="Rectangle 250">
              <a:extLst>
                <a:ext uri="{FF2B5EF4-FFF2-40B4-BE49-F238E27FC236}">
                  <a16:creationId xmlns:a16="http://schemas.microsoft.com/office/drawing/2014/main" id="{4F61EB91-71C1-42EE-963A-5478A761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11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1</a:t>
              </a:r>
            </a:p>
          </p:txBody>
        </p:sp>
        <p:sp>
          <p:nvSpPr>
            <p:cNvPr id="59448" name="Line 251">
              <a:extLst>
                <a:ext uri="{FF2B5EF4-FFF2-40B4-BE49-F238E27FC236}">
                  <a16:creationId xmlns:a16="http://schemas.microsoft.com/office/drawing/2014/main" id="{6699A4DB-E490-4C11-8DFE-6F2285FDB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820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9" name="Line 252">
              <a:extLst>
                <a:ext uri="{FF2B5EF4-FFF2-40B4-BE49-F238E27FC236}">
                  <a16:creationId xmlns:a16="http://schemas.microsoft.com/office/drawing/2014/main" id="{1EF4259B-43A8-41B6-BC85-6375EDF02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17"/>
              <a:ext cx="481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0" name="Line 253">
              <a:extLst>
                <a:ext uri="{FF2B5EF4-FFF2-40B4-BE49-F238E27FC236}">
                  <a16:creationId xmlns:a16="http://schemas.microsoft.com/office/drawing/2014/main" id="{8336ECFF-F9C7-40BF-AB1E-535700155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217"/>
              <a:ext cx="2" cy="6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1" name="Line 254">
              <a:extLst>
                <a:ext uri="{FF2B5EF4-FFF2-40B4-BE49-F238E27FC236}">
                  <a16:creationId xmlns:a16="http://schemas.microsoft.com/office/drawing/2014/main" id="{918CD073-5949-4C9B-B1E7-E27C1F223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217"/>
              <a:ext cx="2" cy="6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2" name="Oval 255">
              <a:extLst>
                <a:ext uri="{FF2B5EF4-FFF2-40B4-BE49-F238E27FC236}">
                  <a16:creationId xmlns:a16="http://schemas.microsoft.com/office/drawing/2014/main" id="{92B10680-D348-4913-A404-7AB5A777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657"/>
              <a:ext cx="88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3" name="Oval 256">
              <a:extLst>
                <a:ext uri="{FF2B5EF4-FFF2-40B4-BE49-F238E27FC236}">
                  <a16:creationId xmlns:a16="http://schemas.microsoft.com/office/drawing/2014/main" id="{7CC821E0-33FD-4045-9B1A-1B0E92EED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594"/>
              <a:ext cx="89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4" name="Oval 257">
              <a:extLst>
                <a:ext uri="{FF2B5EF4-FFF2-40B4-BE49-F238E27FC236}">
                  <a16:creationId xmlns:a16="http://schemas.microsoft.com/office/drawing/2014/main" id="{25B398A6-3313-42C3-89C2-930C1B8D4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532"/>
              <a:ext cx="89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5" name="Oval 258">
              <a:extLst>
                <a:ext uri="{FF2B5EF4-FFF2-40B4-BE49-F238E27FC236}">
                  <a16:creationId xmlns:a16="http://schemas.microsoft.com/office/drawing/2014/main" id="{4B1FD4AF-7AE4-49AE-A900-D66C99E55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468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6" name="Oval 259">
              <a:extLst>
                <a:ext uri="{FF2B5EF4-FFF2-40B4-BE49-F238E27FC236}">
                  <a16:creationId xmlns:a16="http://schemas.microsoft.com/office/drawing/2014/main" id="{49C4B12D-20DF-444B-A79E-45F93695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406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7" name="Oval 260">
              <a:extLst>
                <a:ext uri="{FF2B5EF4-FFF2-40B4-BE49-F238E27FC236}">
                  <a16:creationId xmlns:a16="http://schemas.microsoft.com/office/drawing/2014/main" id="{49C315F9-0621-4A86-9DCB-74B554417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43"/>
              <a:ext cx="90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8" name="Oval 261">
              <a:extLst>
                <a:ext uri="{FF2B5EF4-FFF2-40B4-BE49-F238E27FC236}">
                  <a16:creationId xmlns:a16="http://schemas.microsoft.com/office/drawing/2014/main" id="{54BB08B6-C766-435B-B504-195277C7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293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59" name="Oval 262">
              <a:extLst>
                <a:ext uri="{FF2B5EF4-FFF2-40B4-BE49-F238E27FC236}">
                  <a16:creationId xmlns:a16="http://schemas.microsoft.com/office/drawing/2014/main" id="{D8851750-A4DD-42FF-9064-8DC61BC31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44"/>
              <a:ext cx="89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0" name="Oval 263">
              <a:extLst>
                <a:ext uri="{FF2B5EF4-FFF2-40B4-BE49-F238E27FC236}">
                  <a16:creationId xmlns:a16="http://schemas.microsoft.com/office/drawing/2014/main" id="{B1F29077-D12C-4B7E-B602-33ECB5514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205"/>
              <a:ext cx="88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1" name="Oval 264">
              <a:extLst>
                <a:ext uri="{FF2B5EF4-FFF2-40B4-BE49-F238E27FC236}">
                  <a16:creationId xmlns:a16="http://schemas.microsoft.com/office/drawing/2014/main" id="{ED6160AD-585C-4F41-99CC-6C4B26C3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92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2" name="Oval 265">
              <a:extLst>
                <a:ext uri="{FF2B5EF4-FFF2-40B4-BE49-F238E27FC236}">
                  <a16:creationId xmlns:a16="http://schemas.microsoft.com/office/drawing/2014/main" id="{EA1EF57A-BB29-44D5-908C-EA63CC0E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80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3" name="Oval 266">
              <a:extLst>
                <a:ext uri="{FF2B5EF4-FFF2-40B4-BE49-F238E27FC236}">
                  <a16:creationId xmlns:a16="http://schemas.microsoft.com/office/drawing/2014/main" id="{02617BF3-7FF0-49F9-A2C1-588DA56D5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192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4" name="Oval 267">
              <a:extLst>
                <a:ext uri="{FF2B5EF4-FFF2-40B4-BE49-F238E27FC236}">
                  <a16:creationId xmlns:a16="http://schemas.microsoft.com/office/drawing/2014/main" id="{26A8D38A-6B58-47CF-9E6B-A7F0C43E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05"/>
              <a:ext cx="88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5" name="Oval 268">
              <a:extLst>
                <a:ext uri="{FF2B5EF4-FFF2-40B4-BE49-F238E27FC236}">
                  <a16:creationId xmlns:a16="http://schemas.microsoft.com/office/drawing/2014/main" id="{301D6466-E109-4550-B288-C03970DDE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44"/>
              <a:ext cx="90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6" name="Oval 269">
              <a:extLst>
                <a:ext uri="{FF2B5EF4-FFF2-40B4-BE49-F238E27FC236}">
                  <a16:creationId xmlns:a16="http://schemas.microsoft.com/office/drawing/2014/main" id="{703EFD35-B971-4DB5-A3A1-B34B0E3C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93"/>
              <a:ext cx="90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7" name="Oval 270">
              <a:extLst>
                <a:ext uri="{FF2B5EF4-FFF2-40B4-BE49-F238E27FC236}">
                  <a16:creationId xmlns:a16="http://schemas.microsoft.com/office/drawing/2014/main" id="{D7752731-4C28-4407-B16B-418753C0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343"/>
              <a:ext cx="90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8" name="Oval 271">
              <a:extLst>
                <a:ext uri="{FF2B5EF4-FFF2-40B4-BE49-F238E27FC236}">
                  <a16:creationId xmlns:a16="http://schemas.microsoft.com/office/drawing/2014/main" id="{DDFFB0C3-1D47-4125-96FE-CC61A722C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406"/>
              <a:ext cx="88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69" name="Oval 272">
              <a:extLst>
                <a:ext uri="{FF2B5EF4-FFF2-40B4-BE49-F238E27FC236}">
                  <a16:creationId xmlns:a16="http://schemas.microsoft.com/office/drawing/2014/main" id="{28DD24CA-4E5E-45D4-966B-EF40DB7A1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468"/>
              <a:ext cx="89" cy="101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70" name="Oval 273">
              <a:extLst>
                <a:ext uri="{FF2B5EF4-FFF2-40B4-BE49-F238E27FC236}">
                  <a16:creationId xmlns:a16="http://schemas.microsoft.com/office/drawing/2014/main" id="{C398A1F3-9EEB-4914-A009-67E71BD8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532"/>
              <a:ext cx="89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71" name="Oval 274">
              <a:extLst>
                <a:ext uri="{FF2B5EF4-FFF2-40B4-BE49-F238E27FC236}">
                  <a16:creationId xmlns:a16="http://schemas.microsoft.com/office/drawing/2014/main" id="{EBE1E995-F31D-4FA9-ADCB-8141A9811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594"/>
              <a:ext cx="88" cy="100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72" name="Oval 275">
              <a:extLst>
                <a:ext uri="{FF2B5EF4-FFF2-40B4-BE49-F238E27FC236}">
                  <a16:creationId xmlns:a16="http://schemas.microsoft.com/office/drawing/2014/main" id="{B2298F40-95F9-47B7-B5A7-C170BD51F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657"/>
              <a:ext cx="88" cy="99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73" name="Line 276">
              <a:extLst>
                <a:ext uri="{FF2B5EF4-FFF2-40B4-BE49-F238E27FC236}">
                  <a16:creationId xmlns:a16="http://schemas.microsoft.com/office/drawing/2014/main" id="{42F61336-9326-43CF-963B-8F8ACC470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" y="694"/>
              <a:ext cx="2" cy="126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4" name="Line 277">
              <a:extLst>
                <a:ext uri="{FF2B5EF4-FFF2-40B4-BE49-F238E27FC236}">
                  <a16:creationId xmlns:a16="http://schemas.microsoft.com/office/drawing/2014/main" id="{F842B63A-2D91-4F8B-92DC-6B5C67721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" y="631"/>
              <a:ext cx="2" cy="18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5" name="Line 278">
              <a:extLst>
                <a:ext uri="{FF2B5EF4-FFF2-40B4-BE49-F238E27FC236}">
                  <a16:creationId xmlns:a16="http://schemas.microsoft.com/office/drawing/2014/main" id="{44BCE039-055F-47D1-B465-340E5995C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569"/>
              <a:ext cx="1" cy="25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6" name="Line 279">
              <a:extLst>
                <a:ext uri="{FF2B5EF4-FFF2-40B4-BE49-F238E27FC236}">
                  <a16:creationId xmlns:a16="http://schemas.microsoft.com/office/drawing/2014/main" id="{A2D6322B-A015-4B06-BA5A-3F0719B67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8" y="507"/>
              <a:ext cx="1" cy="313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7" name="Line 280">
              <a:extLst>
                <a:ext uri="{FF2B5EF4-FFF2-40B4-BE49-F238E27FC236}">
                  <a16:creationId xmlns:a16="http://schemas.microsoft.com/office/drawing/2014/main" id="{50BB07DE-17A9-4924-A1B3-2347EFAC3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" y="443"/>
              <a:ext cx="1" cy="377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8" name="Line 281">
              <a:extLst>
                <a:ext uri="{FF2B5EF4-FFF2-40B4-BE49-F238E27FC236}">
                  <a16:creationId xmlns:a16="http://schemas.microsoft.com/office/drawing/2014/main" id="{DF059821-FD33-4AAF-9E8A-BA7E1C577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" y="381"/>
              <a:ext cx="2" cy="43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9" name="Line 282">
              <a:extLst>
                <a:ext uri="{FF2B5EF4-FFF2-40B4-BE49-F238E27FC236}">
                  <a16:creationId xmlns:a16="http://schemas.microsoft.com/office/drawing/2014/main" id="{DD952EC4-15AC-485D-B5DB-4AA68BD50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330"/>
              <a:ext cx="2" cy="4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0" name="Line 283">
              <a:extLst>
                <a:ext uri="{FF2B5EF4-FFF2-40B4-BE49-F238E27FC236}">
                  <a16:creationId xmlns:a16="http://schemas.microsoft.com/office/drawing/2014/main" id="{60C91FF1-C99D-4BBA-B8AE-F5BDFAFA3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6" y="281"/>
              <a:ext cx="1" cy="53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1" name="Line 284">
              <a:extLst>
                <a:ext uri="{FF2B5EF4-FFF2-40B4-BE49-F238E27FC236}">
                  <a16:creationId xmlns:a16="http://schemas.microsoft.com/office/drawing/2014/main" id="{A779721E-F6D7-433C-AF77-C69666C4C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" y="244"/>
              <a:ext cx="1" cy="576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2" name="Line 285">
              <a:extLst>
                <a:ext uri="{FF2B5EF4-FFF2-40B4-BE49-F238E27FC236}">
                  <a16:creationId xmlns:a16="http://schemas.microsoft.com/office/drawing/2014/main" id="{6DFBD80B-6021-4E91-A74F-47D1FED41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5" y="229"/>
              <a:ext cx="1" cy="59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3" name="Line 286">
              <a:extLst>
                <a:ext uri="{FF2B5EF4-FFF2-40B4-BE49-F238E27FC236}">
                  <a16:creationId xmlns:a16="http://schemas.microsoft.com/office/drawing/2014/main" id="{3C730018-41DE-4FC4-A56D-CC9D1CC6C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217"/>
              <a:ext cx="2" cy="603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4" name="Line 287">
              <a:extLst>
                <a:ext uri="{FF2B5EF4-FFF2-40B4-BE49-F238E27FC236}">
                  <a16:creationId xmlns:a16="http://schemas.microsoft.com/office/drawing/2014/main" id="{21EF21BF-241C-424A-BC68-827DB6877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229"/>
              <a:ext cx="2" cy="59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5" name="Line 288">
              <a:extLst>
                <a:ext uri="{FF2B5EF4-FFF2-40B4-BE49-F238E27FC236}">
                  <a16:creationId xmlns:a16="http://schemas.microsoft.com/office/drawing/2014/main" id="{A6A3FECC-E1A5-4B26-9D22-744E6EB09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244"/>
              <a:ext cx="2" cy="576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6" name="Line 289">
              <a:extLst>
                <a:ext uri="{FF2B5EF4-FFF2-40B4-BE49-F238E27FC236}">
                  <a16:creationId xmlns:a16="http://schemas.microsoft.com/office/drawing/2014/main" id="{547FAC19-0F07-4BD6-BCEA-23226D8E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2" y="281"/>
              <a:ext cx="1" cy="53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7" name="Line 290">
              <a:extLst>
                <a:ext uri="{FF2B5EF4-FFF2-40B4-BE49-F238E27FC236}">
                  <a16:creationId xmlns:a16="http://schemas.microsoft.com/office/drawing/2014/main" id="{653AE084-DA27-4BCA-976C-878A3DF46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330"/>
              <a:ext cx="2" cy="490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8" name="Line 291">
              <a:extLst>
                <a:ext uri="{FF2B5EF4-FFF2-40B4-BE49-F238E27FC236}">
                  <a16:creationId xmlns:a16="http://schemas.microsoft.com/office/drawing/2014/main" id="{815FAAF1-23C0-4070-9B48-B857B0DD9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381"/>
              <a:ext cx="2" cy="43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9" name="Line 292">
              <a:extLst>
                <a:ext uri="{FF2B5EF4-FFF2-40B4-BE49-F238E27FC236}">
                  <a16:creationId xmlns:a16="http://schemas.microsoft.com/office/drawing/2014/main" id="{97BF5628-D098-4969-8CDE-D6D53AE72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4" y="443"/>
              <a:ext cx="2" cy="377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0" name="Line 293">
              <a:extLst>
                <a:ext uri="{FF2B5EF4-FFF2-40B4-BE49-F238E27FC236}">
                  <a16:creationId xmlns:a16="http://schemas.microsoft.com/office/drawing/2014/main" id="{BE6C8DBD-0B72-4E2E-9BE7-8476F8CEE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9" y="507"/>
              <a:ext cx="2" cy="313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1" name="Line 294">
              <a:extLst>
                <a:ext uri="{FF2B5EF4-FFF2-40B4-BE49-F238E27FC236}">
                  <a16:creationId xmlns:a16="http://schemas.microsoft.com/office/drawing/2014/main" id="{01BFC64C-55AE-4FC8-BE62-47C3A67B0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569"/>
              <a:ext cx="1" cy="25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2" name="Line 295">
              <a:extLst>
                <a:ext uri="{FF2B5EF4-FFF2-40B4-BE49-F238E27FC236}">
                  <a16:creationId xmlns:a16="http://schemas.microsoft.com/office/drawing/2014/main" id="{E79CE70C-66FC-406E-B1FD-57EA789EB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7" y="631"/>
              <a:ext cx="1" cy="18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3" name="Line 296">
              <a:extLst>
                <a:ext uri="{FF2B5EF4-FFF2-40B4-BE49-F238E27FC236}">
                  <a16:creationId xmlns:a16="http://schemas.microsoft.com/office/drawing/2014/main" id="{FDFD2DE8-3614-4F43-B5D2-8D5C3EE4D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2" y="694"/>
              <a:ext cx="2" cy="126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4" name="Rectangle 297">
              <a:extLst>
                <a:ext uri="{FF2B5EF4-FFF2-40B4-BE49-F238E27FC236}">
                  <a16:creationId xmlns:a16="http://schemas.microsoft.com/office/drawing/2014/main" id="{193E9968-956C-4998-B23F-2A732A415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0"/>
              <a:ext cx="2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990033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zh-CN" sz="1600" b="1">
                  <a:solidFill>
                    <a:srgbClr val="990033"/>
                  </a:solidFill>
                </a:rPr>
                <a:t>=3</a:t>
              </a:r>
            </a:p>
          </p:txBody>
        </p:sp>
      </p:grp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Text Box 3">
            <a:extLst>
              <a:ext uri="{FF2B5EF4-FFF2-40B4-BE49-F238E27FC236}">
                <a16:creationId xmlns:a16="http://schemas.microsoft.com/office/drawing/2014/main" id="{E6C0EE47-6E9B-46BD-A9A0-22EF751E4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A</a:t>
            </a:r>
            <a:r>
              <a:rPr lang="en-US" altLang="zh-CN" sz="2800" b="1"/>
              <a:t>= </a:t>
            </a:r>
            <a:r>
              <a:rPr lang="en-US" altLang="zh-CN" sz="2800" b="1">
                <a:latin typeface="Symbol" panose="05050102010706020507" pitchFamily="18" charset="2"/>
              </a:rPr>
              <a:t>-</a:t>
            </a:r>
            <a:r>
              <a:rPr lang="en-US" altLang="zh-CN" sz="2800" b="1"/>
              <a:t>20lg (min{</a:t>
            </a:r>
            <a:r>
              <a:rPr lang="en-US" altLang="zh-CN" sz="2800" b="1" i="1">
                <a:latin typeface="Symbol" panose="05050102010706020507" pitchFamily="18" charset="2"/>
              </a:rPr>
              <a:t>d</a:t>
            </a:r>
            <a:r>
              <a:rPr lang="en-US" altLang="zh-CN" sz="2800" b="1" baseline="-25000"/>
              <a:t>p</a:t>
            </a:r>
            <a:r>
              <a:rPr lang="zh-CN" altLang="en-US" sz="2800" b="1"/>
              <a:t>，</a:t>
            </a:r>
            <a:r>
              <a:rPr lang="en-US" altLang="zh-CN" sz="2800" b="1" i="1">
                <a:latin typeface="Symbol" panose="05050102010706020507" pitchFamily="18" charset="2"/>
              </a:rPr>
              <a:t>d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 })</a:t>
            </a:r>
          </a:p>
        </p:txBody>
      </p:sp>
      <p:graphicFrame>
        <p:nvGraphicFramePr>
          <p:cNvPr id="272388" name="Object 4">
            <a:extLst>
              <a:ext uri="{FF2B5EF4-FFF2-40B4-BE49-F238E27FC236}">
                <a16:creationId xmlns:a16="http://schemas.microsoft.com/office/drawing/2014/main" id="{9BE9932A-70E9-47B7-81F0-A566360E8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343400"/>
          <a:ext cx="47926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r:id="rId3" imgW="1918017" imgH="457517" progId="Equation.3">
                  <p:embed/>
                </p:oleObj>
              </mc:Choice>
              <mc:Fallback>
                <p:oleObj r:id="rId3" imgW="1918017" imgH="4575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4792663" cy="1146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5">
            <a:extLst>
              <a:ext uri="{FF2B5EF4-FFF2-40B4-BE49-F238E27FC236}">
                <a16:creationId xmlns:a16="http://schemas.microsoft.com/office/drawing/2014/main" id="{C8387462-F432-44D4-A6C0-CEDAA6B33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447800"/>
          <a:ext cx="857726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r:id="rId5" imgW="3592858" imgH="711208" progId="Equation.3">
                  <p:embed/>
                </p:oleObj>
              </mc:Choice>
              <mc:Fallback>
                <p:oleObj r:id="rId5" imgW="3592858" imgH="7112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577263" cy="1776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0" name="Text Box 6">
            <a:extLst>
              <a:ext uri="{FF2B5EF4-FFF2-40B4-BE49-F238E27FC236}">
                <a16:creationId xmlns:a16="http://schemas.microsoft.com/office/drawing/2014/main" id="{39166232-5E98-42CE-B69E-A2B60C49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7"/>
              </a:buBlip>
            </a:pPr>
            <a:r>
              <a:rPr lang="en-US" altLang="zh-CN" sz="2800" b="1" i="1">
                <a:solidFill>
                  <a:srgbClr val="333399"/>
                </a:solidFill>
                <a:latin typeface="Symbol" panose="05050102010706020507" pitchFamily="18" charset="2"/>
              </a:rPr>
              <a:t>b </a:t>
            </a:r>
            <a:r>
              <a:rPr lang="zh-CN" altLang="en-US" sz="2800" b="1">
                <a:solidFill>
                  <a:srgbClr val="333399"/>
                </a:solidFill>
                <a:latin typeface="Symbol" panose="05050102010706020507" pitchFamily="18" charset="2"/>
              </a:rPr>
              <a:t>与</a:t>
            </a:r>
            <a:r>
              <a:rPr lang="en-US" altLang="zh-CN" sz="2800" b="1">
                <a:solidFill>
                  <a:srgbClr val="333399"/>
                </a:solidFill>
                <a:latin typeface="Symbol" panose="05050102010706020507" pitchFamily="18" charset="2"/>
              </a:rPr>
              <a:t>M</a:t>
            </a:r>
            <a:r>
              <a:rPr lang="zh-CN" altLang="en-US" sz="2800" b="1">
                <a:solidFill>
                  <a:srgbClr val="333399"/>
                </a:solidFill>
                <a:latin typeface="Symbol" panose="05050102010706020507" pitchFamily="18" charset="2"/>
              </a:rPr>
              <a:t>的确定（经验公式）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autoUpdateAnimBg="0"/>
      <p:bldP spid="27239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Text Box 4">
            <a:extLst>
              <a:ext uri="{FF2B5EF4-FFF2-40B4-BE49-F238E27FC236}">
                <a16:creationId xmlns:a16="http://schemas.microsoft.com/office/drawing/2014/main" id="{33E24907-27B0-4FE0-805C-09BF6E1B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77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</a:t>
            </a:r>
          </a:p>
        </p:txBody>
      </p:sp>
      <p:sp>
        <p:nvSpPr>
          <p:cNvPr id="275460" name="Text Box 5">
            <a:extLst>
              <a:ext uri="{FF2B5EF4-FFF2-40B4-BE49-F238E27FC236}">
                <a16:creationId xmlns:a16="http://schemas.microsoft.com/office/drawing/2014/main" id="{E5C9E3A4-FB05-4FDE-82B5-21D61F2D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82813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(1)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由给定指标确定待逼近理想低通的截频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c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275462" name="Text Box 7">
            <a:extLst>
              <a:ext uri="{FF2B5EF4-FFF2-40B4-BE49-F238E27FC236}">
                <a16:creationId xmlns:a16="http://schemas.microsoft.com/office/drawing/2014/main" id="{F75B7F38-1B42-40E4-B792-18FC3EF6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25000"/>
              <a:t>c</a:t>
            </a:r>
            <a:r>
              <a:rPr lang="en-US" altLang="zh-CN" sz="2800" b="1"/>
              <a:t> =(</a:t>
            </a: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25000"/>
              <a:t>p</a:t>
            </a:r>
            <a:r>
              <a:rPr lang="en-US" altLang="zh-CN" sz="2800" b="1"/>
              <a:t> + </a:t>
            </a: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 )/2=0.4</a:t>
            </a:r>
            <a:r>
              <a:rPr lang="en-US" altLang="zh-CN" sz="2800" b="1">
                <a:latin typeface="Symbol" panose="05050102010706020507" pitchFamily="18" charset="2"/>
              </a:rPr>
              <a:t>p</a:t>
            </a:r>
          </a:p>
        </p:txBody>
      </p:sp>
      <p:grpSp>
        <p:nvGrpSpPr>
          <p:cNvPr id="36870" name="Group 7">
            <a:extLst>
              <a:ext uri="{FF2B5EF4-FFF2-40B4-BE49-F238E27FC236}">
                <a16:creationId xmlns:a16="http://schemas.microsoft.com/office/drawing/2014/main" id="{DD14B967-6159-4358-93BC-E88AB1C2878E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390650"/>
            <a:ext cx="8828087" cy="127000"/>
            <a:chOff x="0" y="0"/>
            <a:chExt cx="5561" cy="80"/>
          </a:xfrm>
        </p:grpSpPr>
        <p:pic>
          <p:nvPicPr>
            <p:cNvPr id="36873" name="Rectangle 12">
              <a:extLst>
                <a:ext uri="{FF2B5EF4-FFF2-40B4-BE49-F238E27FC236}">
                  <a16:creationId xmlns:a16="http://schemas.microsoft.com/office/drawing/2014/main" id="{DAAA9E6E-E14D-4EE3-B244-F3A342E1C4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Text Box 9">
              <a:extLst>
                <a:ext uri="{FF2B5EF4-FFF2-40B4-BE49-F238E27FC236}">
                  <a16:creationId xmlns:a16="http://schemas.microsoft.com/office/drawing/2014/main" id="{BD2BA67C-2DD1-45D6-9875-D32EDDB90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id="{762AE4EA-34C5-401D-B77C-21DB93E0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191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(2)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设计截频</a:t>
            </a:r>
            <a:r>
              <a:rPr lang="en-US" altLang="zh-CN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W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=0.4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p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的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I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型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线性相位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FIR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低通滤波器</a:t>
            </a:r>
          </a:p>
        </p:txBody>
      </p:sp>
      <p:graphicFrame>
        <p:nvGraphicFramePr>
          <p:cNvPr id="277512" name="Object 8">
            <a:extLst>
              <a:ext uri="{FF2B5EF4-FFF2-40B4-BE49-F238E27FC236}">
                <a16:creationId xmlns:a16="http://schemas.microsoft.com/office/drawing/2014/main" id="{7A0491AF-15AD-4588-BFC1-D9FDB590E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876800"/>
          <a:ext cx="84359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4" imgW="3377880" imgH="393480" progId="Equation.3">
                  <p:embed/>
                </p:oleObj>
              </mc:Choice>
              <mc:Fallback>
                <p:oleObj name="公式" r:id="rId4" imgW="33778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76800"/>
                        <a:ext cx="8435975" cy="979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>
            <a:extLst>
              <a:ext uri="{FF2B5EF4-FFF2-40B4-BE49-F238E27FC236}">
                <a16:creationId xmlns:a16="http://schemas.microsoft.com/office/drawing/2014/main" id="{D1B7DAAD-0534-42BE-8299-5FB5F8428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11200" indent="-711200">
              <a:lnSpc>
                <a:spcPct val="125000"/>
              </a:lnSpc>
              <a:defRPr/>
            </a:pP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例：用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Kaiser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窗设计满足下列指标的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I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型线性相位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FIR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低通滤波器。</a:t>
            </a:r>
            <a:r>
              <a:rPr lang="en-US" sz="2800" b="1" i="1" kern="0" dirty="0" err="1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=0.3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,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2800" b="1" i="1" kern="0" dirty="0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=0.5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，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0.1dB, 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40dB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utoUpdateAnimBg="0"/>
      <p:bldP spid="275460" grpId="0" autoUpdateAnimBg="0"/>
      <p:bldP spid="275462" grpId="0" autoUpdateAnimBg="0"/>
      <p:bldP spid="1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3">
            <a:extLst>
              <a:ext uri="{FF2B5EF4-FFF2-40B4-BE49-F238E27FC236}">
                <a16:creationId xmlns:a16="http://schemas.microsoft.com/office/drawing/2014/main" id="{4FE010B9-A106-4CD2-9F68-4AF6A30A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77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</a:t>
            </a:r>
          </a:p>
        </p:txBody>
      </p:sp>
      <p:grpSp>
        <p:nvGrpSpPr>
          <p:cNvPr id="37895" name="Group 3">
            <a:extLst>
              <a:ext uri="{FF2B5EF4-FFF2-40B4-BE49-F238E27FC236}">
                <a16:creationId xmlns:a16="http://schemas.microsoft.com/office/drawing/2014/main" id="{0DB11CE6-6FE7-4902-AACD-B318C6DB356B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390650"/>
            <a:ext cx="8828087" cy="127000"/>
            <a:chOff x="0" y="0"/>
            <a:chExt cx="5561" cy="80"/>
          </a:xfrm>
        </p:grpSpPr>
        <p:pic>
          <p:nvPicPr>
            <p:cNvPr id="37900" name="Rectangle 7">
              <a:extLst>
                <a:ext uri="{FF2B5EF4-FFF2-40B4-BE49-F238E27FC236}">
                  <a16:creationId xmlns:a16="http://schemas.microsoft.com/office/drawing/2014/main" id="{B7E095F7-4C6A-4CF3-B498-E66C8A54D48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1" name="Text Box 5">
              <a:extLst>
                <a:ext uri="{FF2B5EF4-FFF2-40B4-BE49-F238E27FC236}">
                  <a16:creationId xmlns:a16="http://schemas.microsoft.com/office/drawing/2014/main" id="{BC05AE67-3768-40A5-B691-C043F6B9C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6486" name="Text Box 8">
            <a:extLst>
              <a:ext uri="{FF2B5EF4-FFF2-40B4-BE49-F238E27FC236}">
                <a16:creationId xmlns:a16="http://schemas.microsoft.com/office/drawing/2014/main" id="{EF6DA38C-640E-47E9-98D6-41E348A01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1843088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(3)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由给定指标确定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Kaiser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窗的参数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b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和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M</a:t>
            </a:r>
            <a:endParaRPr lang="en-US" altLang="zh-CN" sz="2800" b="1" i="1" dirty="0">
              <a:solidFill>
                <a:schemeClr val="bg2">
                  <a:lumMod val="60000"/>
                  <a:lumOff val="40000"/>
                </a:schemeClr>
              </a:solidFill>
              <a:latin typeface="Symbol" pitchFamily="18" charset="2"/>
            </a:endParaRPr>
          </a:p>
        </p:txBody>
      </p:sp>
      <p:graphicFrame>
        <p:nvGraphicFramePr>
          <p:cNvPr id="276487" name="Object 7">
            <a:extLst>
              <a:ext uri="{FF2B5EF4-FFF2-40B4-BE49-F238E27FC236}">
                <a16:creationId xmlns:a16="http://schemas.microsoft.com/office/drawing/2014/main" id="{0DECDCCF-376A-4BE7-AD08-EC814DC0D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2420938"/>
          <a:ext cx="41259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0" r:id="rId4" imgW="1651317" imgH="279717" progId="Equation.3">
                  <p:embed/>
                </p:oleObj>
              </mc:Choice>
              <mc:Fallback>
                <p:oleObj r:id="rId4" imgW="1651317" imgH="2797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420938"/>
                        <a:ext cx="4125912" cy="698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8">
            <a:extLst>
              <a:ext uri="{FF2B5EF4-FFF2-40B4-BE49-F238E27FC236}">
                <a16:creationId xmlns:a16="http://schemas.microsoft.com/office/drawing/2014/main" id="{F8D7911D-F619-4F93-A3B9-D6B84E8DE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2113" y="2470150"/>
          <a:ext cx="3173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" r:id="rId6" imgW="1270317" imgH="254317" progId="Equation.3">
                  <p:embed/>
                </p:oleObj>
              </mc:Choice>
              <mc:Fallback>
                <p:oleObj r:id="rId6" imgW="1270317" imgH="2543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470150"/>
                        <a:ext cx="3173412" cy="635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Text Box 11">
            <a:extLst>
              <a:ext uri="{FF2B5EF4-FFF2-40B4-BE49-F238E27FC236}">
                <a16:creationId xmlns:a16="http://schemas.microsoft.com/office/drawing/2014/main" id="{E4349D8B-45D2-40B2-B3B2-FA8E8EE3F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/>
              <a:t>A</a:t>
            </a:r>
            <a:r>
              <a:rPr lang="en-US" altLang="zh-CN" sz="2800"/>
              <a:t>= </a:t>
            </a:r>
            <a:r>
              <a:rPr lang="en-US" altLang="zh-CN" sz="2800">
                <a:latin typeface="Symbol" panose="05050102010706020507" pitchFamily="18" charset="2"/>
              </a:rPr>
              <a:t>-</a:t>
            </a:r>
            <a:r>
              <a:rPr lang="en-US" altLang="zh-CN" sz="2800"/>
              <a:t>20lg(min{</a:t>
            </a:r>
            <a:r>
              <a:rPr lang="en-US" altLang="zh-CN" sz="2800" i="1">
                <a:latin typeface="Symbol" panose="05050102010706020507" pitchFamily="18" charset="2"/>
              </a:rPr>
              <a:t>d</a:t>
            </a:r>
            <a:r>
              <a:rPr lang="en-US" altLang="zh-CN" sz="2800" baseline="-25000"/>
              <a:t>p</a:t>
            </a:r>
            <a:r>
              <a:rPr lang="zh-CN" altLang="en-US" sz="2800"/>
              <a:t>，</a:t>
            </a:r>
            <a:r>
              <a:rPr lang="en-US" altLang="zh-CN" sz="2800" i="1">
                <a:latin typeface="Symbol" panose="05050102010706020507" pitchFamily="18" charset="2"/>
              </a:rPr>
              <a:t>d</a:t>
            </a:r>
            <a:r>
              <a:rPr lang="en-US" altLang="zh-CN" sz="2800" baseline="-25000"/>
              <a:t>s</a:t>
            </a:r>
            <a:r>
              <a:rPr lang="en-US" altLang="zh-CN" sz="2800"/>
              <a:t> })=</a:t>
            </a:r>
            <a:r>
              <a:rPr lang="en-US" altLang="zh-CN" sz="2800" i="1"/>
              <a:t>A</a:t>
            </a:r>
            <a:r>
              <a:rPr lang="en-US" altLang="zh-CN" sz="2800" baseline="-25000"/>
              <a:t>s</a:t>
            </a:r>
            <a:r>
              <a:rPr lang="en-US" altLang="zh-CN" sz="2800"/>
              <a:t>=40dB</a:t>
            </a:r>
          </a:p>
        </p:txBody>
      </p:sp>
      <p:graphicFrame>
        <p:nvGraphicFramePr>
          <p:cNvPr id="276490" name="Object 10">
            <a:extLst>
              <a:ext uri="{FF2B5EF4-FFF2-40B4-BE49-F238E27FC236}">
                <a16:creationId xmlns:a16="http://schemas.microsoft.com/office/drawing/2014/main" id="{636C0450-8A32-46BF-86D3-8CC341A74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4495800"/>
          <a:ext cx="396716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r:id="rId8" imgW="1587817" imgH="457517" progId="Equation.3">
                  <p:embed/>
                </p:oleObj>
              </mc:Choice>
              <mc:Fallback>
                <p:oleObj r:id="rId8" imgW="1587817" imgH="4575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495800"/>
                        <a:ext cx="3967163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1" name="Rectangle 13">
            <a:extLst>
              <a:ext uri="{FF2B5EF4-FFF2-40B4-BE49-F238E27FC236}">
                <a16:creationId xmlns:a16="http://schemas.microsoft.com/office/drawing/2014/main" id="{F0F37C35-3B47-4D44-BDFF-943F7A71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070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I</a:t>
            </a:r>
            <a:r>
              <a:rPr lang="zh-CN" altLang="en-US" sz="2800" b="1"/>
              <a:t>型线性相位滤波器阶数必须是偶数，取</a:t>
            </a:r>
            <a:r>
              <a:rPr lang="en-US" altLang="zh-CN" sz="2800" b="1" i="1"/>
              <a:t>M</a:t>
            </a:r>
            <a:r>
              <a:rPr lang="en-US" altLang="zh-CN" sz="2800" b="1"/>
              <a:t>=24</a:t>
            </a:r>
          </a:p>
        </p:txBody>
      </p:sp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CAF483AA-9F96-467E-830E-C6B8C5230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810000"/>
          <a:ext cx="77120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r:id="rId10" imgW="3085078" imgH="241512" progId="Equation.3">
                  <p:embed/>
                </p:oleObj>
              </mc:Choice>
              <mc:Fallback>
                <p:oleObj r:id="rId10" imgW="3085078" imgH="2415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7712075" cy="603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>
            <a:extLst>
              <a:ext uri="{FF2B5EF4-FFF2-40B4-BE49-F238E27FC236}">
                <a16:creationId xmlns:a16="http://schemas.microsoft.com/office/drawing/2014/main" id="{632D4655-C1DA-45A1-9C57-BAFD897F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11200" indent="-711200">
              <a:lnSpc>
                <a:spcPct val="125000"/>
              </a:lnSpc>
              <a:defRPr/>
            </a:pP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例：用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Kaiser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窗设计满足下列指标的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I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型线性相位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FIR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低通滤波器。</a:t>
            </a:r>
            <a:r>
              <a:rPr lang="en-US" sz="2800" b="1" i="1" kern="0" dirty="0" err="1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=0.3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,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2800" b="1" i="1" kern="0" dirty="0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=0.5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，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0.1dB, 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40dB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 autoUpdateAnimBg="0"/>
      <p:bldP spid="276489" grpId="0" autoUpdateAnimBg="0"/>
      <p:bldP spid="27649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8275CE2A-E5CB-4CAF-AE39-69115BB4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77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D5F4333B-755A-45D4-9DCE-CD2DA8995A04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390650"/>
            <a:ext cx="8828087" cy="127000"/>
            <a:chOff x="0" y="0"/>
            <a:chExt cx="5561" cy="80"/>
          </a:xfrm>
        </p:grpSpPr>
        <p:pic>
          <p:nvPicPr>
            <p:cNvPr id="38919" name="Rectangle 4">
              <a:extLst>
                <a:ext uri="{FF2B5EF4-FFF2-40B4-BE49-F238E27FC236}">
                  <a16:creationId xmlns:a16="http://schemas.microsoft.com/office/drawing/2014/main" id="{4D6FC9CF-3FDC-4E32-ADED-68F899601A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0" name="Text Box 5">
              <a:extLst>
                <a:ext uri="{FF2B5EF4-FFF2-40B4-BE49-F238E27FC236}">
                  <a16:creationId xmlns:a16="http://schemas.microsoft.com/office/drawing/2014/main" id="{E998B9D1-FD95-40F3-85E1-6718BF9CE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7510" name="Text Box 12">
            <a:extLst>
              <a:ext uri="{FF2B5EF4-FFF2-40B4-BE49-F238E27FC236}">
                <a16:creationId xmlns:a16="http://schemas.microsoft.com/office/drawing/2014/main" id="{40090D1C-3158-405C-B88A-86DCFC21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297113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(4) 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利用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Kaiser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窗将</a:t>
            </a:r>
            <a:r>
              <a:rPr lang="en-US" altLang="zh-CN" sz="2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h</a:t>
            </a:r>
            <a:r>
              <a:rPr lang="en-US" altLang="zh-CN" sz="2800" b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[k]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截断</a:t>
            </a:r>
          </a:p>
        </p:txBody>
      </p:sp>
      <p:graphicFrame>
        <p:nvGraphicFramePr>
          <p:cNvPr id="277515" name="Object 11">
            <a:extLst>
              <a:ext uri="{FF2B5EF4-FFF2-40B4-BE49-F238E27FC236}">
                <a16:creationId xmlns:a16="http://schemas.microsoft.com/office/drawing/2014/main" id="{7CA4012D-2D6E-4F1E-A823-510E71AEB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276600"/>
          <a:ext cx="6665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r:id="rId4" imgW="2665004" imgH="203341" progId="Equation.3">
                  <p:embed/>
                </p:oleObj>
              </mc:Choice>
              <mc:Fallback>
                <p:oleObj r:id="rId4" imgW="2665004" imgH="20334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6665913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>
            <a:extLst>
              <a:ext uri="{FF2B5EF4-FFF2-40B4-BE49-F238E27FC236}">
                <a16:creationId xmlns:a16="http://schemas.microsoft.com/office/drawing/2014/main" id="{B7961CDE-0DCC-411E-AE70-4D107DD2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11200" indent="-711200">
              <a:lnSpc>
                <a:spcPct val="125000"/>
              </a:lnSpc>
              <a:defRPr/>
            </a:pP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例：用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Kaiser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窗设计满足下列指标的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I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型线性相位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FIR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低通滤波器。</a:t>
            </a:r>
            <a:r>
              <a:rPr lang="en-US" sz="2800" b="1" i="1" kern="0" dirty="0" err="1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=0.3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,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2800" b="1" i="1" kern="0" dirty="0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=0.5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，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0.1dB, 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40dB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3">
            <a:extLst>
              <a:ext uri="{FF2B5EF4-FFF2-40B4-BE49-F238E27FC236}">
                <a16:creationId xmlns:a16="http://schemas.microsoft.com/office/drawing/2014/main" id="{467801E4-55A5-4CA7-AA6E-BE260737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77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</a:t>
            </a:r>
          </a:p>
        </p:txBody>
      </p:sp>
      <p:grpSp>
        <p:nvGrpSpPr>
          <p:cNvPr id="39941" name="Group 3">
            <a:extLst>
              <a:ext uri="{FF2B5EF4-FFF2-40B4-BE49-F238E27FC236}">
                <a16:creationId xmlns:a16="http://schemas.microsoft.com/office/drawing/2014/main" id="{021E6AAA-1928-4F1C-A0C3-6DAED99EE371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390650"/>
            <a:ext cx="8828087" cy="127000"/>
            <a:chOff x="0" y="0"/>
            <a:chExt cx="5561" cy="80"/>
          </a:xfrm>
        </p:grpSpPr>
        <p:pic>
          <p:nvPicPr>
            <p:cNvPr id="39947" name="Rectangle 4">
              <a:extLst>
                <a:ext uri="{FF2B5EF4-FFF2-40B4-BE49-F238E27FC236}">
                  <a16:creationId xmlns:a16="http://schemas.microsoft.com/office/drawing/2014/main" id="{32C423C1-2795-492B-BE4D-E4CE07C8AF1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61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Text Box 5">
              <a:extLst>
                <a:ext uri="{FF2B5EF4-FFF2-40B4-BE49-F238E27FC236}">
                  <a16:creationId xmlns:a16="http://schemas.microsoft.com/office/drawing/2014/main" id="{ADA1707E-F9E5-4442-A788-A0F0024B2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4"/>
              <a:ext cx="55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78534" name="Object 11">
            <a:extLst>
              <a:ext uri="{FF2B5EF4-FFF2-40B4-BE49-F238E27FC236}">
                <a16:creationId xmlns:a16="http://schemas.microsoft.com/office/drawing/2014/main" id="{388C7766-68AE-401E-956E-CD6F96830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" y="2673350"/>
          <a:ext cx="4237038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r:id="rId4" imgW="1926336" imgH="1292352" progId="Visio.Drawing.11">
                  <p:embed/>
                </p:oleObj>
              </mc:Choice>
              <mc:Fallback>
                <p:oleObj r:id="rId4" imgW="1926336" imgH="129235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2673350"/>
                        <a:ext cx="4237038" cy="2843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12">
            <a:extLst>
              <a:ext uri="{FF2B5EF4-FFF2-40B4-BE49-F238E27FC236}">
                <a16:creationId xmlns:a16="http://schemas.microsoft.com/office/drawing/2014/main" id="{F9536DF9-07FA-4258-97AE-54596221E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6013" y="2776538"/>
          <a:ext cx="5319712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r:id="rId6" imgW="2856313" imgH="1521103" progId="Visio.Drawing.11">
                  <p:embed/>
                </p:oleObj>
              </mc:Choice>
              <mc:Fallback>
                <p:oleObj r:id="rId6" imgW="2856313" imgH="1521103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776538"/>
                        <a:ext cx="5319712" cy="2833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6" name="Text Box 13">
            <a:extLst>
              <a:ext uri="{FF2B5EF4-FFF2-40B4-BE49-F238E27FC236}">
                <a16:creationId xmlns:a16="http://schemas.microsoft.com/office/drawing/2014/main" id="{FF0AB3B9-C86A-4E47-8057-43E7968D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5672138"/>
            <a:ext cx="312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单位脉冲响应</a:t>
            </a:r>
          </a:p>
        </p:txBody>
      </p:sp>
      <p:sp>
        <p:nvSpPr>
          <p:cNvPr id="278537" name="Text Box 14">
            <a:extLst>
              <a:ext uri="{FF2B5EF4-FFF2-40B4-BE49-F238E27FC236}">
                <a16:creationId xmlns:a16="http://schemas.microsoft.com/office/drawing/2014/main" id="{A0A36D95-4F87-47BB-9DC4-735045759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5922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设计结果</a:t>
            </a:r>
          </a:p>
        </p:txBody>
      </p:sp>
      <p:sp>
        <p:nvSpPr>
          <p:cNvPr id="278538" name="Text Box 15">
            <a:extLst>
              <a:ext uri="{FF2B5EF4-FFF2-40B4-BE49-F238E27FC236}">
                <a16:creationId xmlns:a16="http://schemas.microsoft.com/office/drawing/2014/main" id="{8601583F-1DE0-40CF-BBCD-3C887CDE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672138"/>
            <a:ext cx="4211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增益响应 </a:t>
            </a:r>
            <a:r>
              <a:rPr lang="en-US" altLang="zh-CN" sz="2400" b="1" i="1"/>
              <a:t>G</a:t>
            </a:r>
            <a:r>
              <a:rPr lang="en-US" altLang="zh-CN" sz="2400" b="1"/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)= 20lg |</a:t>
            </a:r>
            <a:r>
              <a:rPr lang="en-US" altLang="zh-CN" sz="2400" b="1" i="1"/>
              <a:t>H</a:t>
            </a:r>
            <a:r>
              <a:rPr lang="en-US" altLang="zh-CN" sz="2400" b="1"/>
              <a:t>(e</a:t>
            </a:r>
            <a:r>
              <a:rPr lang="en-US" altLang="zh-CN" sz="2400" b="1" baseline="30000"/>
              <a:t>j</a:t>
            </a:r>
            <a:r>
              <a:rPr lang="en-US" altLang="zh-CN" sz="2400" b="1" i="1" baseline="30000">
                <a:latin typeface="Symbol" panose="05050102010706020507" pitchFamily="18" charset="2"/>
              </a:rPr>
              <a:t>W</a:t>
            </a:r>
            <a:r>
              <a:rPr lang="en-US" altLang="zh-CN" sz="2400" b="1"/>
              <a:t>)|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A2671F7-7B4B-4109-B93A-00B4EAC2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11200" indent="-711200">
              <a:lnSpc>
                <a:spcPct val="125000"/>
              </a:lnSpc>
              <a:defRPr/>
            </a:pP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例：用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Kaiser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窗设计满足下列指标的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I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型线性相位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FIR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低通滤波器。</a:t>
            </a:r>
            <a:r>
              <a:rPr lang="en-US" sz="2800" b="1" i="1" kern="0" dirty="0" err="1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=0.3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,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sz="2800" b="1" i="1" kern="0" dirty="0">
                <a:latin typeface="Symbol" pitchFamily="18" charset="2"/>
                <a:ea typeface="+mj-ea"/>
                <a:cs typeface="+mj-cs"/>
              </a:rPr>
              <a:t>W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=0.5</a:t>
            </a:r>
            <a:r>
              <a:rPr lang="en-US" sz="2800" b="1" kern="0" dirty="0">
                <a:latin typeface="Symbol" pitchFamily="18" charset="2"/>
                <a:ea typeface="+mj-ea"/>
                <a:cs typeface="+mj-cs"/>
              </a:rPr>
              <a:t>p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，</a:t>
            </a:r>
            <a:r>
              <a:rPr lang="en-US" sz="2800" b="1" i="1" kern="0" dirty="0" err="1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 err="1">
                <a:latin typeface="Times New Roman" pitchFamily="18" charset="0"/>
                <a:ea typeface="+mj-ea"/>
                <a:cs typeface="+mj-cs"/>
              </a:rPr>
              <a:t>p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0.1dB, </a:t>
            </a:r>
            <a:r>
              <a:rPr lang="en-US" sz="2800" b="1" i="1" kern="0" dirty="0">
                <a:latin typeface="Times New Roman" pitchFamily="18" charset="0"/>
                <a:ea typeface="+mj-ea"/>
                <a:cs typeface="+mj-cs"/>
              </a:rPr>
              <a:t>A</a:t>
            </a:r>
            <a:r>
              <a:rPr lang="en-US" sz="2800" b="1" kern="0" baseline="-25000" dirty="0">
                <a:latin typeface="Times New Roman" pitchFamily="18" charset="0"/>
                <a:ea typeface="+mj-ea"/>
                <a:cs typeface="+mj-cs"/>
              </a:rPr>
              <a:t>s</a:t>
            </a:r>
            <a:r>
              <a:rPr lang="en-US" altLang="zh-CN" sz="2800" b="1" dirty="0"/>
              <a:t>=</a:t>
            </a:r>
            <a:r>
              <a:rPr lang="en-US" sz="2800" b="1" kern="0" dirty="0">
                <a:latin typeface="Times New Roman" pitchFamily="18" charset="0"/>
                <a:ea typeface="+mj-ea"/>
                <a:cs typeface="+mj-cs"/>
              </a:rPr>
              <a:t>40dB</a:t>
            </a:r>
            <a:r>
              <a:rPr lang="zh-CN" altLang="en-US" sz="2800" b="1" kern="0" dirty="0">
                <a:latin typeface="Times New Roman" pitchFamily="18" charset="0"/>
                <a:ea typeface="+mj-ea"/>
                <a:cs typeface="+mj-cs"/>
              </a:rPr>
              <a:t>。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B3FF3999-5CAA-40A4-A525-744D2BC2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764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/>
              <a:t>= 0.0217dB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Symbol" panose="05050102010706020507" pitchFamily="18" charset="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/>
              <a:t>= 47.2042 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 autoUpdateAnimBg="0"/>
      <p:bldP spid="278537" grpId="0" autoUpdateAnimBg="0"/>
      <p:bldP spid="278538" grpId="0" autoUpdateAnimBg="0"/>
      <p:bldP spid="1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43147268-59C2-4E51-9D88-0E865965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本章小结</a:t>
            </a:r>
            <a:endParaRPr lang="zh-CN" altLang="en-US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3B6BB796-BA5C-47DF-B49F-7458375F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5.1 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线性相位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FIR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数字滤波器的特性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1" indent="-5143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5.1.1 </a:t>
            </a:r>
            <a:r>
              <a:rPr lang="zh-CN" altLang="en-US" sz="2400" dirty="0"/>
              <a:t>线性相位系统的定义</a:t>
            </a:r>
          </a:p>
          <a:p>
            <a:pPr marL="914400" lvl="1" indent="-5143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5.1.2 </a:t>
            </a:r>
            <a:r>
              <a:rPr lang="zh-CN" altLang="en-US" sz="2400" dirty="0"/>
              <a:t>线性相位条件</a:t>
            </a:r>
            <a:endParaRPr lang="en-US" altLang="zh-CN" sz="2400" dirty="0"/>
          </a:p>
          <a:p>
            <a:pPr marL="914400" lvl="1" indent="-5143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5.1.3 </a:t>
            </a:r>
            <a:r>
              <a:rPr lang="zh-CN" altLang="en-US" sz="2400" dirty="0"/>
              <a:t>线性相位系统的频域特性</a:t>
            </a:r>
          </a:p>
          <a:p>
            <a:pPr marL="914400" lvl="1" indent="-5143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5.1.4 </a:t>
            </a:r>
            <a:r>
              <a:rPr lang="zh-CN" altLang="en-US" sz="2400" dirty="0"/>
              <a:t>线性相位系统</a:t>
            </a:r>
            <a:r>
              <a:rPr lang="en-US" altLang="zh-CN" sz="2400" dirty="0"/>
              <a:t>H(z)</a:t>
            </a:r>
            <a:r>
              <a:rPr lang="zh-CN" altLang="en-US" sz="2400" dirty="0"/>
              <a:t>的零点分布特性</a:t>
            </a:r>
            <a:endParaRPr lang="zh-CN" altLang="en-US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5.2 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窗函数法设计线性相位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FIR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数字滤波器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1" indent="-5143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5.2.1 </a:t>
            </a:r>
            <a:r>
              <a:rPr lang="zh-CN" altLang="en-US" sz="2400" dirty="0"/>
              <a:t>基本思想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4F1E5D9F-F69A-433A-BFA7-87615C51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798B37B1-0967-4B46-BAEC-400B031B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5-11</a:t>
            </a:r>
          </a:p>
          <a:p>
            <a:r>
              <a:rPr lang="en-US" altLang="zh-CN" dirty="0"/>
              <a:t>5-12</a:t>
            </a:r>
          </a:p>
          <a:p>
            <a:r>
              <a:rPr lang="en-US" altLang="zh-CN" dirty="0"/>
              <a:t>5-13</a:t>
            </a:r>
          </a:p>
          <a:p>
            <a:r>
              <a:rPr lang="en-US" altLang="zh-CN" dirty="0"/>
              <a:t>5-14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">
            <a:extLst>
              <a:ext uri="{FF2B5EF4-FFF2-40B4-BE49-F238E27FC236}">
                <a16:creationId xmlns:a16="http://schemas.microsoft.com/office/drawing/2014/main" id="{B3947773-D728-4612-922B-D80A5E0D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5.1 </a:t>
            </a:r>
            <a:r>
              <a:rPr lang="zh-CN" altLang="en-US" sz="4000"/>
              <a:t>线性相位</a:t>
            </a:r>
            <a:r>
              <a:rPr lang="en-US" altLang="zh-CN" sz="4000"/>
              <a:t>FIR</a:t>
            </a:r>
            <a:r>
              <a:rPr lang="zh-CN" altLang="en-US" sz="4000"/>
              <a:t>数字滤波器的特性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BCE4FC10-612D-4E0D-AC63-67E932EC0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3888" indent="-623888" eaLnBrk="1" hangingPunct="1">
              <a:lnSpc>
                <a:spcPct val="120000"/>
              </a:lnSpc>
              <a:spcBef>
                <a:spcPct val="5500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5.1.1 </a:t>
            </a:r>
            <a:r>
              <a:rPr lang="zh-CN" altLang="en-US" dirty="0"/>
              <a:t>线性相位系统的定义</a:t>
            </a:r>
          </a:p>
          <a:p>
            <a:pPr marL="623888" indent="-623888" eaLnBrk="1" hangingPunct="1">
              <a:lnSpc>
                <a:spcPct val="120000"/>
              </a:lnSpc>
              <a:spcBef>
                <a:spcPct val="5500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5.1.2 </a:t>
            </a:r>
            <a:r>
              <a:rPr lang="zh-CN" altLang="en-US" dirty="0"/>
              <a:t>线性相位条件</a:t>
            </a:r>
          </a:p>
          <a:p>
            <a:pPr marL="623888" indent="-623888" eaLnBrk="1" hangingPunct="1">
              <a:lnSpc>
                <a:spcPct val="120000"/>
              </a:lnSpc>
              <a:spcBef>
                <a:spcPct val="5500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5.1.3 </a:t>
            </a:r>
            <a:r>
              <a:rPr lang="zh-CN" altLang="en-US" dirty="0"/>
              <a:t>线性相位</a:t>
            </a:r>
            <a:r>
              <a:rPr lang="en-US" altLang="zh-CN" dirty="0"/>
              <a:t>FIR</a:t>
            </a:r>
            <a:r>
              <a:rPr lang="zh-CN" altLang="en-US" dirty="0"/>
              <a:t>系统的频域特性</a:t>
            </a:r>
          </a:p>
          <a:p>
            <a:pPr marL="623888" indent="-623888" eaLnBrk="1" hangingPunct="1">
              <a:lnSpc>
                <a:spcPct val="120000"/>
              </a:lnSpc>
              <a:spcBef>
                <a:spcPct val="55000"/>
              </a:spcBef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5.1.4 </a:t>
            </a:r>
            <a:r>
              <a:rPr lang="zh-CN" altLang="en-US" dirty="0"/>
              <a:t>线性相位</a:t>
            </a:r>
            <a:r>
              <a:rPr lang="en-US" altLang="zh-CN" dirty="0"/>
              <a:t>FIR</a:t>
            </a:r>
            <a:r>
              <a:rPr lang="zh-CN" altLang="en-US" dirty="0"/>
              <a:t>系统的零点分布特性</a:t>
            </a:r>
          </a:p>
          <a:p>
            <a:pPr marL="623888" indent="-623888" eaLnBrk="1" hangingPunct="1">
              <a:lnSpc>
                <a:spcPct val="120000"/>
              </a:lnSpc>
              <a:spcBef>
                <a:spcPct val="55000"/>
              </a:spcBef>
              <a:buClr>
                <a:srgbClr val="FF3300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endParaRPr lang="zh-CN" altLang="en-US" dirty="0"/>
          </a:p>
        </p:txBody>
      </p:sp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4BB67A14-6EAB-4A67-ABFC-BB8BB2B78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0663" y="2471738"/>
          <a:ext cx="3530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3" imgW="1410017" imgH="254317" progId="Equation.3">
                  <p:embed/>
                </p:oleObj>
              </mc:Choice>
              <mc:Fallback>
                <p:oleObj r:id="rId3" imgW="1410017" imgH="2543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471738"/>
                        <a:ext cx="3530600" cy="631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Text Box 4">
            <a:extLst>
              <a:ext uri="{FF2B5EF4-FFF2-40B4-BE49-F238E27FC236}">
                <a16:creationId xmlns:a16="http://schemas.microsoft.com/office/drawing/2014/main" id="{4BEF2ADC-1930-4C5C-9A1C-525D91FE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24200"/>
            <a:ext cx="784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</a:t>
            </a:r>
            <a:r>
              <a:rPr lang="en-US" altLang="zh-CN" sz="2800" b="1" i="1">
                <a:latin typeface="Symbol" panose="05050102010706020507" pitchFamily="18" charset="2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Symbol" panose="05050102010706020507" pitchFamily="18" charset="2"/>
              </a:rPr>
              <a:t>W</a:t>
            </a:r>
            <a:r>
              <a:rPr lang="en-US" altLang="zh-CN" sz="2800" b="1"/>
              <a:t>)= </a:t>
            </a:r>
            <a:r>
              <a:rPr lang="en-US" altLang="zh-CN" sz="2800" b="1">
                <a:latin typeface="Symbol" panose="05050102010706020507" pitchFamily="18" charset="2"/>
              </a:rPr>
              <a:t>-</a:t>
            </a:r>
            <a:r>
              <a:rPr lang="en-US" altLang="zh-CN" sz="2800" b="1" i="1">
                <a:latin typeface="Symbol" panose="05050102010706020507" pitchFamily="18" charset="2"/>
              </a:rPr>
              <a:t> aW, </a:t>
            </a:r>
            <a:r>
              <a:rPr lang="zh-CN" altLang="en-US" sz="2800" b="1">
                <a:latin typeface="宋体" panose="02010600030101010101" pitchFamily="2" charset="-122"/>
              </a:rPr>
              <a:t>则称</a:t>
            </a:r>
            <a:r>
              <a:rPr lang="zh-CN" altLang="en-US" sz="2800" b="1"/>
              <a:t>系统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/>
              <a:t>z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是严格线性相位的。</a:t>
            </a:r>
            <a:endParaRPr lang="zh-CN" altLang="en-US" sz="2800" b="1"/>
          </a:p>
        </p:txBody>
      </p:sp>
      <p:sp>
        <p:nvSpPr>
          <p:cNvPr id="219141" name="Text Box 5">
            <a:extLst>
              <a:ext uri="{FF2B5EF4-FFF2-40B4-BE49-F238E27FC236}">
                <a16:creationId xmlns:a16="http://schemas.microsoft.com/office/drawing/2014/main" id="{2D6C89E2-B006-4159-B436-DB523F2F9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173196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800" b="1">
                <a:solidFill>
                  <a:srgbClr val="000066"/>
                </a:solidFill>
              </a:rPr>
              <a:t>  严格线性相位系统定义</a:t>
            </a:r>
            <a:endParaRPr lang="zh-CN" altLang="en-US" b="1">
              <a:solidFill>
                <a:srgbClr val="000066"/>
              </a:solidFill>
            </a:endParaRPr>
          </a:p>
        </p:txBody>
      </p:sp>
      <p:sp>
        <p:nvSpPr>
          <p:cNvPr id="219142" name="Text Box 6">
            <a:extLst>
              <a:ext uri="{FF2B5EF4-FFF2-40B4-BE49-F238E27FC236}">
                <a16:creationId xmlns:a16="http://schemas.microsoft.com/office/drawing/2014/main" id="{D6BB7FA0-E7EF-4440-B223-CEA147C06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3810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</a:rPr>
              <a:t> 广义</a:t>
            </a:r>
            <a:r>
              <a:rPr lang="zh-CN" altLang="en-US" sz="2800" b="1">
                <a:solidFill>
                  <a:srgbClr val="000066"/>
                </a:solidFill>
              </a:rPr>
              <a:t>线性相位系统定义</a:t>
            </a:r>
            <a:endParaRPr lang="zh-CN" altLang="en-US" b="1">
              <a:solidFill>
                <a:srgbClr val="000066"/>
              </a:solidFill>
            </a:endParaRPr>
          </a:p>
        </p:txBody>
      </p:sp>
      <p:graphicFrame>
        <p:nvGraphicFramePr>
          <p:cNvPr id="219143" name="Object 7">
            <a:extLst>
              <a:ext uri="{FF2B5EF4-FFF2-40B4-BE49-F238E27FC236}">
                <a16:creationId xmlns:a16="http://schemas.microsoft.com/office/drawing/2014/main" id="{4AA88FA5-A830-4646-9815-0ABE6DB0E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4495800"/>
          <a:ext cx="36210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6" imgW="1447560" imgH="228600" progId="Equation.3">
                  <p:embed/>
                </p:oleObj>
              </mc:Choice>
              <mc:Fallback>
                <p:oleObj name="公式" r:id="rId6" imgW="14475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495800"/>
                        <a:ext cx="3621088" cy="568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4" name="Text Box 8">
            <a:extLst>
              <a:ext uri="{FF2B5EF4-FFF2-40B4-BE49-F238E27FC236}">
                <a16:creationId xmlns:a16="http://schemas.microsoft.com/office/drawing/2014/main" id="{3FC35F20-3F75-41A3-B0AB-E705C9F16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562600"/>
            <a:ext cx="7767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1">
                <a:solidFill>
                  <a:srgbClr val="FF0000"/>
                </a:solidFill>
              </a:rPr>
              <a:t>A</a:t>
            </a:r>
            <a:r>
              <a:rPr lang="zh-CN" altLang="en-US" sz="2800" b="1" i="1" baseline="-25000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(</a:t>
            </a:r>
            <a:r>
              <a:rPr lang="zh-CN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zh-CN" altLang="en-US" sz="2800" b="1">
                <a:solidFill>
                  <a:srgbClr val="FF0000"/>
                </a:solidFill>
              </a:rPr>
              <a:t>)是</a:t>
            </a:r>
            <a:r>
              <a:rPr lang="zh-CN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zh-CN" altLang="en-US" sz="2800" b="1">
                <a:solidFill>
                  <a:srgbClr val="FF0000"/>
                </a:solidFill>
              </a:rPr>
              <a:t>的可正可负的实函数，称为幅度函数。</a:t>
            </a:r>
          </a:p>
        </p:txBody>
      </p:sp>
      <p:sp>
        <p:nvSpPr>
          <p:cNvPr id="3080" name="标题 8">
            <a:extLst>
              <a:ext uri="{FF2B5EF4-FFF2-40B4-BE49-F238E27FC236}">
                <a16:creationId xmlns:a16="http://schemas.microsoft.com/office/drawing/2014/main" id="{295E0949-EF6E-465C-8D15-85789683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5.1.1 </a:t>
            </a:r>
            <a:r>
              <a:rPr lang="zh-CN" altLang="en-US" sz="4000"/>
              <a:t>线性相位系统的定义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10503C6-AD16-43E5-8ADE-381DE7A7A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38725"/>
            <a:ext cx="7767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zh-CN" altLang="en-US" sz="2800" b="1" i="1" dirty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=</a:t>
            </a:r>
            <a:r>
              <a:rPr lang="en-US" altLang="zh-CN" sz="2800" b="1" dirty="0">
                <a:latin typeface="Symbol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Symbol" pitchFamily="18" charset="2"/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Symbol" pitchFamily="18" charset="2"/>
              </a:rPr>
              <a:t>aW</a:t>
            </a:r>
            <a:r>
              <a:rPr lang="en-US" altLang="zh-CN" sz="2800" b="1" i="1" dirty="0" err="1">
                <a:solidFill>
                  <a:srgbClr val="FF0000"/>
                </a:solidFill>
                <a:latin typeface="+mj-lt"/>
              </a:rPr>
              <a:t>+</a:t>
            </a:r>
            <a:r>
              <a:rPr lang="en-US" altLang="zh-CN" sz="2800" b="1" i="1" dirty="0" err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，称为相位函数。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utoUpdateAnimBg="0"/>
      <p:bldP spid="219141" grpId="0" autoUpdateAnimBg="0"/>
      <p:bldP spid="219142" grpId="0" autoUpdateAnimBg="0"/>
      <p:bldP spid="219144" grpId="0" autoUpdateAnimBg="0"/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3">
            <a:extLst>
              <a:ext uri="{FF2B5EF4-FFF2-40B4-BE49-F238E27FC236}">
                <a16:creationId xmlns:a16="http://schemas.microsoft.com/office/drawing/2014/main" id="{393F4351-F0DA-4694-AAA6-3B874FC4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29452"/>
            <a:ext cx="7415213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宋体" pitchFamily="2" charset="-122"/>
              </a:rPr>
              <a:t>如果</a:t>
            </a:r>
            <a:r>
              <a:rPr lang="en-US" altLang="zh-CN" sz="2400" b="1" i="1" dirty="0">
                <a:latin typeface="+mj-lt"/>
              </a:rPr>
              <a:t>M</a:t>
            </a:r>
            <a:r>
              <a:rPr lang="zh-CN" altLang="en-US" sz="2400" b="1" dirty="0">
                <a:latin typeface="宋体" pitchFamily="2" charset="-122"/>
              </a:rPr>
              <a:t>阶</a:t>
            </a:r>
            <a:r>
              <a:rPr lang="en-US" altLang="zh-CN" sz="2400" b="1" dirty="0">
                <a:latin typeface="+mj-lt"/>
              </a:rPr>
              <a:t>FIR</a:t>
            </a:r>
            <a:r>
              <a:rPr lang="zh-CN" altLang="en-US" sz="2400" b="1" dirty="0">
                <a:latin typeface="宋体" pitchFamily="2" charset="-122"/>
              </a:rPr>
              <a:t>滤波器的单位脉冲响应</a:t>
            </a:r>
            <a:r>
              <a:rPr lang="en-US" altLang="zh-CN" sz="2400" b="1" i="1" dirty="0">
                <a:latin typeface="+mj-lt"/>
              </a:rPr>
              <a:t>h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</a:t>
            </a:r>
            <a:r>
              <a:rPr lang="zh-CN" altLang="en-US" sz="2400" b="1" dirty="0">
                <a:latin typeface="宋体" pitchFamily="2" charset="-122"/>
              </a:rPr>
              <a:t>是实数，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宋体" pitchFamily="2" charset="-122"/>
              </a:rPr>
              <a:t>则可以证明系统是线性相位的充要条件为</a:t>
            </a:r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9D039604-2CE4-47F5-81AF-5B7C98DE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97166"/>
            <a:ext cx="358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altLang="zh-CN" sz="3200" b="1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</a:rPr>
              <a:t>] = 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 </a:t>
            </a:r>
            <a:r>
              <a:rPr lang="en-US" altLang="zh-CN" sz="3200" b="1" i="1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altLang="zh-CN" sz="3200" b="1" i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altLang="zh-CN" sz="3200" b="1" dirty="0">
                <a:solidFill>
                  <a:srgbClr val="FF0000"/>
                </a:solidFill>
                <a:latin typeface="Symbol" pitchFamily="18" charset="2"/>
              </a:rPr>
              <a:t>-</a:t>
            </a:r>
            <a:r>
              <a:rPr lang="en-US" altLang="zh-CN" sz="3200" b="1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6084" name="标题 5">
            <a:extLst>
              <a:ext uri="{FF2B5EF4-FFF2-40B4-BE49-F238E27FC236}">
                <a16:creationId xmlns:a16="http://schemas.microsoft.com/office/drawing/2014/main" id="{1A321AF2-27D7-427C-9F33-B23C5EBF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5.1.2 </a:t>
            </a:r>
            <a:r>
              <a:rPr lang="zh-CN" altLang="en-US" sz="4000" dirty="0"/>
              <a:t>线性相位条件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C3BF2-9907-4F18-825E-B9CB2ED3A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284" y="3200406"/>
            <a:ext cx="662942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i="1" dirty="0">
                <a:latin typeface="+mj-lt"/>
              </a:rPr>
              <a:t>h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]=</a:t>
            </a:r>
            <a:r>
              <a:rPr lang="en-US" altLang="zh-CN" sz="2400" b="1" i="1" dirty="0">
                <a:latin typeface="+mj-lt"/>
              </a:rPr>
              <a:t>h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M</a:t>
            </a:r>
            <a:r>
              <a:rPr lang="en-US" altLang="zh-CN" sz="2400" b="1" dirty="0">
                <a:latin typeface="Symbol" pitchFamily="18" charset="2"/>
              </a:rPr>
              <a:t>-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</a:t>
            </a:r>
            <a:r>
              <a:rPr lang="zh-CN" altLang="en-US" sz="2400" b="1" dirty="0">
                <a:latin typeface="Arial" charset="0"/>
              </a:rPr>
              <a:t>时，</a:t>
            </a:r>
            <a:r>
              <a:rPr lang="en-US" altLang="zh-CN" sz="2400" b="1" i="1" dirty="0">
                <a:latin typeface="+mj-lt"/>
              </a:rPr>
              <a:t>h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关于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/2</a:t>
            </a:r>
            <a:r>
              <a:rPr lang="zh-CN" altLang="en-US" sz="2400" b="1" dirty="0">
                <a:latin typeface="Arial" charset="0"/>
              </a:rPr>
              <a:t>为偶对称</a:t>
            </a:r>
            <a:endParaRPr lang="en-US" altLang="zh-CN" sz="2400" b="1" dirty="0">
              <a:latin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i="1" dirty="0">
                <a:latin typeface="+mj-lt"/>
              </a:rPr>
              <a:t>h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]=</a:t>
            </a:r>
            <a:r>
              <a:rPr lang="en-US" altLang="zh-CN" sz="2400" b="1" dirty="0">
                <a:latin typeface="Symbol" pitchFamily="18" charset="2"/>
              </a:rPr>
              <a:t>-</a:t>
            </a:r>
            <a:r>
              <a:rPr lang="en-US" altLang="zh-CN" sz="2400" b="1" i="1" dirty="0">
                <a:latin typeface="+mj-lt"/>
              </a:rPr>
              <a:t>h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M</a:t>
            </a:r>
            <a:r>
              <a:rPr lang="en-US" altLang="zh-CN" sz="2400" b="1" dirty="0">
                <a:latin typeface="Symbol" pitchFamily="18" charset="2"/>
              </a:rPr>
              <a:t>-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</a:t>
            </a:r>
            <a:r>
              <a:rPr lang="zh-CN" altLang="en-US" sz="2400" b="1" dirty="0">
                <a:latin typeface="Arial" charset="0"/>
              </a:rPr>
              <a:t>时，</a:t>
            </a:r>
            <a:r>
              <a:rPr lang="en-US" altLang="zh-CN" sz="2400" b="1" i="1" dirty="0">
                <a:latin typeface="+mj-lt"/>
              </a:rPr>
              <a:t>h</a:t>
            </a:r>
            <a:r>
              <a:rPr lang="en-US" altLang="zh-CN" sz="2400" b="1" dirty="0">
                <a:latin typeface="+mj-lt"/>
              </a:rPr>
              <a:t>[</a:t>
            </a:r>
            <a:r>
              <a:rPr lang="en-US" altLang="zh-CN" sz="2400" b="1" i="1" dirty="0">
                <a:latin typeface="+mj-lt"/>
              </a:rPr>
              <a:t>k</a:t>
            </a:r>
            <a:r>
              <a:rPr lang="en-US" altLang="zh-CN" sz="2400" b="1" dirty="0">
                <a:latin typeface="+mj-lt"/>
              </a:rPr>
              <a:t>]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关于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/2</a:t>
            </a:r>
            <a:r>
              <a:rPr lang="zh-CN" altLang="en-US" sz="2400" b="1" dirty="0">
                <a:latin typeface="Arial" charset="0"/>
              </a:rPr>
              <a:t>为奇对称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42AD3D-EC55-4C74-9930-AA74BA56DE6C}"/>
              </a:ext>
            </a:extLst>
          </p:cNvPr>
          <p:cNvSpPr/>
          <p:nvPr/>
        </p:nvSpPr>
        <p:spPr>
          <a:xfrm>
            <a:off x="118257" y="4643691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h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k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]=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h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M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-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k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]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头: 左右 3">
            <a:extLst>
              <a:ext uri="{FF2B5EF4-FFF2-40B4-BE49-F238E27FC236}">
                <a16:creationId xmlns:a16="http://schemas.microsoft.com/office/drawing/2014/main" id="{4714731A-01C2-4904-B54B-2C0BA6E13D54}"/>
              </a:ext>
            </a:extLst>
          </p:cNvPr>
          <p:cNvSpPr/>
          <p:nvPr/>
        </p:nvSpPr>
        <p:spPr>
          <a:xfrm>
            <a:off x="2057466" y="4737260"/>
            <a:ext cx="990574" cy="2946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C15E06-EBBC-41C3-A6E4-487279C4AFEE}"/>
              </a:ext>
            </a:extLst>
          </p:cNvPr>
          <p:cNvSpPr txBox="1"/>
          <p:nvPr/>
        </p:nvSpPr>
        <p:spPr>
          <a:xfrm>
            <a:off x="3124238" y="4648168"/>
            <a:ext cx="297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FIR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是线性相位，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2BAA168-9628-4014-9B82-60E96D1E16EB}"/>
              </a:ext>
            </a:extLst>
          </p:cNvPr>
          <p:cNvGrpSpPr/>
          <p:nvPr/>
        </p:nvGrpSpPr>
        <p:grpSpPr>
          <a:xfrm>
            <a:off x="5410178" y="4571970"/>
            <a:ext cx="3200424" cy="652402"/>
            <a:chOff x="4876792" y="5395420"/>
            <a:chExt cx="3200424" cy="65240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21D473-059E-4AE6-8ECD-4EA8C065DB36}"/>
                </a:ext>
              </a:extLst>
            </p:cNvPr>
            <p:cNvSpPr txBox="1"/>
            <p:nvPr/>
          </p:nvSpPr>
          <p:spPr>
            <a:xfrm>
              <a:off x="4876792" y="5453110"/>
              <a:ext cx="2971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且相位函数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616B2602-444B-4E84-92A5-E85810435A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372448"/>
                </p:ext>
              </p:extLst>
            </p:nvPr>
          </p:nvGraphicFramePr>
          <p:xfrm>
            <a:off x="6476950" y="5395420"/>
            <a:ext cx="1600266" cy="65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5" name="Equation" r:id="rId4" imgW="965160" imgH="393480" progId="Equation.DSMT4">
                    <p:embed/>
                  </p:oleObj>
                </mc:Choice>
                <mc:Fallback>
                  <p:oleObj name="Equation" r:id="rId4" imgW="9651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76950" y="5395420"/>
                          <a:ext cx="1600266" cy="6524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B7646D8-3DA6-4952-AF75-F0224DD44FEA}"/>
              </a:ext>
            </a:extLst>
          </p:cNvPr>
          <p:cNvSpPr/>
          <p:nvPr/>
        </p:nvSpPr>
        <p:spPr>
          <a:xfrm>
            <a:off x="118149" y="536285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h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k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]=</a:t>
            </a:r>
            <a:r>
              <a:rPr lang="en-US" altLang="zh-CN" sz="2400" b="1" dirty="0">
                <a:latin typeface="Symbol" pitchFamily="18" charset="2"/>
              </a:rPr>
              <a:t>-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h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[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M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Symbol" pitchFamily="18" charset="2"/>
              </a:rPr>
              <a:t>-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k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/>
              </a:rPr>
              <a:t>]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6F0A7614-641C-480F-8DBF-FB4F1743B743}"/>
              </a:ext>
            </a:extLst>
          </p:cNvPr>
          <p:cNvSpPr/>
          <p:nvPr/>
        </p:nvSpPr>
        <p:spPr>
          <a:xfrm>
            <a:off x="2057358" y="5456422"/>
            <a:ext cx="990574" cy="2946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4A649B-0DD3-4E7C-9DDE-7EA8F14F9F2E}"/>
              </a:ext>
            </a:extLst>
          </p:cNvPr>
          <p:cNvSpPr txBox="1"/>
          <p:nvPr/>
        </p:nvSpPr>
        <p:spPr>
          <a:xfrm>
            <a:off x="3124130" y="5367330"/>
            <a:ext cx="297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FIR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是线性相位，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14F23F-FED9-4831-9D31-72D666102171}"/>
              </a:ext>
            </a:extLst>
          </p:cNvPr>
          <p:cNvGrpSpPr/>
          <p:nvPr/>
        </p:nvGrpSpPr>
        <p:grpSpPr>
          <a:xfrm>
            <a:off x="5410070" y="5257752"/>
            <a:ext cx="3621154" cy="652462"/>
            <a:chOff x="4876792" y="5362040"/>
            <a:chExt cx="3621154" cy="65246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A19BBA-DAC4-4FB6-B712-622708A0A6DC}"/>
                </a:ext>
              </a:extLst>
            </p:cNvPr>
            <p:cNvSpPr txBox="1"/>
            <p:nvPr/>
          </p:nvSpPr>
          <p:spPr>
            <a:xfrm>
              <a:off x="4876792" y="5453110"/>
              <a:ext cx="2971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且相位函数</a:t>
              </a:r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75D0BB40-F9CE-4585-86E6-10C67D2087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1828386"/>
                </p:ext>
              </p:extLst>
            </p:nvPr>
          </p:nvGraphicFramePr>
          <p:xfrm>
            <a:off x="6477058" y="5362040"/>
            <a:ext cx="2020888" cy="652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6" name="Equation" r:id="rId6" imgW="1218960" imgH="393480" progId="Equation.DSMT4">
                    <p:embed/>
                  </p:oleObj>
                </mc:Choice>
                <mc:Fallback>
                  <p:oleObj name="Equation" r:id="rId6" imgW="1218960" imgH="393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16B2602-444B-4E84-92A5-E85810435A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77058" y="5362040"/>
                          <a:ext cx="2020888" cy="652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4" grpId="0"/>
      <p:bldP spid="3" grpId="0"/>
      <p:bldP spid="4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2">
            <a:extLst>
              <a:ext uri="{FF2B5EF4-FFF2-40B4-BE49-F238E27FC236}">
                <a16:creationId xmlns:a16="http://schemas.microsoft.com/office/drawing/2014/main" id="{4EC456B6-93D3-41A0-BE67-92AABD89F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4276725"/>
          <a:ext cx="327501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r:id="rId3" imgW="1092517" imgH="716597" progId="Word.Picture.8">
                  <p:embed/>
                </p:oleObj>
              </mc:Choice>
              <mc:Fallback>
                <p:oleObj r:id="rId3" imgW="1092517" imgH="716597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276725"/>
                        <a:ext cx="3275013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769BF19D-821B-49AF-8B2A-EA23E6D4A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4278313"/>
          <a:ext cx="3271837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r:id="rId5" imgW="1092517" imgH="716597" progId="Word.Picture.8">
                  <p:embed/>
                </p:oleObj>
              </mc:Choice>
              <mc:Fallback>
                <p:oleObj r:id="rId5" imgW="1092517" imgH="716597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278313"/>
                        <a:ext cx="3271837" cy="189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>
            <a:extLst>
              <a:ext uri="{FF2B5EF4-FFF2-40B4-BE49-F238E27FC236}">
                <a16:creationId xmlns:a16="http://schemas.microsoft.com/office/drawing/2014/main" id="{CE979F8F-A451-40C3-96F3-6F36F513F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1541463"/>
          <a:ext cx="3271838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r:id="rId7" imgW="1092517" imgH="716597" progId="Word.Picture.8">
                  <p:embed/>
                </p:oleObj>
              </mc:Choice>
              <mc:Fallback>
                <p:oleObj r:id="rId7" imgW="1092517" imgH="716597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541463"/>
                        <a:ext cx="3271838" cy="189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>
            <a:extLst>
              <a:ext uri="{FF2B5EF4-FFF2-40B4-BE49-F238E27FC236}">
                <a16:creationId xmlns:a16="http://schemas.microsoft.com/office/drawing/2014/main" id="{7DBD3844-6191-4A71-B21A-DA0691A4E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541463"/>
          <a:ext cx="3271838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r:id="rId9" imgW="1092517" imgH="716597" progId="Word.Picture.8">
                  <p:embed/>
                </p:oleObj>
              </mc:Choice>
              <mc:Fallback>
                <p:oleObj r:id="rId9" imgW="1092517" imgH="71659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41463"/>
                        <a:ext cx="3271838" cy="189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Text Box 6">
            <a:extLst>
              <a:ext uri="{FF2B5EF4-FFF2-40B4-BE49-F238E27FC236}">
                <a16:creationId xmlns:a16="http://schemas.microsoft.com/office/drawing/2014/main" id="{30A8DEA5-0200-407D-A273-E26317B7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817563"/>
            <a:ext cx="407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11"/>
              </a:buBlip>
            </a:pPr>
            <a:r>
              <a:rPr lang="zh-CN" altLang="en-US" sz="2400" b="1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型线性相位系统</a:t>
            </a:r>
          </a:p>
        </p:txBody>
      </p:sp>
      <p:sp>
        <p:nvSpPr>
          <p:cNvPr id="221191" name="Text Box 7">
            <a:extLst>
              <a:ext uri="{FF2B5EF4-FFF2-40B4-BE49-F238E27FC236}">
                <a16:creationId xmlns:a16="http://schemas.microsoft.com/office/drawing/2014/main" id="{C54A53F1-8B65-4E13-8289-5CE817BC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123825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h</a:t>
            </a:r>
            <a:r>
              <a:rPr lang="en-US" altLang="zh-CN" sz="2400" b="1"/>
              <a:t>[</a:t>
            </a:r>
            <a:r>
              <a:rPr lang="en-US" altLang="zh-CN" sz="2400" b="1" i="1"/>
              <a:t>k</a:t>
            </a:r>
            <a:r>
              <a:rPr lang="en-US" altLang="zh-CN" sz="2400" b="1"/>
              <a:t>]</a:t>
            </a:r>
            <a:r>
              <a:rPr lang="zh-CN" altLang="en-US" sz="2400" b="1"/>
              <a:t>偶对称，</a:t>
            </a:r>
            <a:r>
              <a:rPr lang="en-US" altLang="zh-CN" sz="2400" b="1" i="1"/>
              <a:t>M</a:t>
            </a:r>
            <a:r>
              <a:rPr lang="zh-CN" altLang="en-US" sz="2400" b="1"/>
              <a:t>为偶数</a:t>
            </a:r>
          </a:p>
        </p:txBody>
      </p:sp>
      <p:sp>
        <p:nvSpPr>
          <p:cNvPr id="221192" name="Text Box 8">
            <a:extLst>
              <a:ext uri="{FF2B5EF4-FFF2-40B4-BE49-F238E27FC236}">
                <a16:creationId xmlns:a16="http://schemas.microsoft.com/office/drawing/2014/main" id="{1743CE87-5AA0-4D8B-AE90-EEAD919F9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15589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M</a:t>
            </a:r>
            <a:r>
              <a:rPr lang="en-US" altLang="zh-CN" sz="2400" b="1"/>
              <a:t>=4</a:t>
            </a:r>
          </a:p>
        </p:txBody>
      </p:sp>
      <p:sp>
        <p:nvSpPr>
          <p:cNvPr id="221193" name="Text Box 9">
            <a:extLst>
              <a:ext uri="{FF2B5EF4-FFF2-40B4-BE49-F238E27FC236}">
                <a16:creationId xmlns:a16="http://schemas.microsoft.com/office/drawing/2014/main" id="{29AE7DD0-DF78-4894-9C9E-FB5FD3A4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817563"/>
            <a:ext cx="407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11"/>
              </a:buBlip>
            </a:pPr>
            <a:r>
              <a:rPr lang="zh-CN" altLang="en-US" sz="2400" b="1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II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型线性相位系统</a:t>
            </a:r>
          </a:p>
        </p:txBody>
      </p:sp>
      <p:sp>
        <p:nvSpPr>
          <p:cNvPr id="221194" name="Text Box 10">
            <a:extLst>
              <a:ext uri="{FF2B5EF4-FFF2-40B4-BE49-F238E27FC236}">
                <a16:creationId xmlns:a16="http://schemas.microsoft.com/office/drawing/2014/main" id="{0E61482B-29B9-4361-A383-D338B9495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123825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h</a:t>
            </a:r>
            <a:r>
              <a:rPr lang="en-US" altLang="zh-CN" sz="2400" b="1"/>
              <a:t>[</a:t>
            </a:r>
            <a:r>
              <a:rPr lang="en-US" altLang="zh-CN" sz="2400" b="1" i="1"/>
              <a:t>k</a:t>
            </a:r>
            <a:r>
              <a:rPr lang="en-US" altLang="zh-CN" sz="2400" b="1"/>
              <a:t>]</a:t>
            </a:r>
            <a:r>
              <a:rPr lang="zh-CN" altLang="en-US" sz="2400" b="1"/>
              <a:t>偶对称，</a:t>
            </a:r>
            <a:r>
              <a:rPr lang="en-US" altLang="zh-CN" sz="2400" b="1" i="1"/>
              <a:t>M</a:t>
            </a:r>
            <a:r>
              <a:rPr lang="zh-CN" altLang="en-US" sz="2400" b="1"/>
              <a:t>为奇数</a:t>
            </a:r>
          </a:p>
        </p:txBody>
      </p:sp>
      <p:sp>
        <p:nvSpPr>
          <p:cNvPr id="221195" name="Text Box 11">
            <a:extLst>
              <a:ext uri="{FF2B5EF4-FFF2-40B4-BE49-F238E27FC236}">
                <a16:creationId xmlns:a16="http://schemas.microsoft.com/office/drawing/2014/main" id="{0BA8DCDD-8A40-4A0C-AAF2-3039BC0C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16351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M</a:t>
            </a:r>
            <a:r>
              <a:rPr lang="en-US" altLang="zh-CN" sz="2400" b="1"/>
              <a:t>=3</a:t>
            </a:r>
          </a:p>
        </p:txBody>
      </p:sp>
      <p:sp>
        <p:nvSpPr>
          <p:cNvPr id="221196" name="Text Box 12">
            <a:extLst>
              <a:ext uri="{FF2B5EF4-FFF2-40B4-BE49-F238E27FC236}">
                <a16:creationId xmlns:a16="http://schemas.microsoft.com/office/drawing/2014/main" id="{093CEC43-8401-41AC-A60E-F82829D43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481388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11"/>
              </a:buBlip>
            </a:pPr>
            <a:r>
              <a:rPr lang="zh-CN" altLang="en-US" sz="2400" b="1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III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型线性相位系统</a:t>
            </a:r>
          </a:p>
        </p:txBody>
      </p:sp>
      <p:sp>
        <p:nvSpPr>
          <p:cNvPr id="221197" name="Text Box 13">
            <a:extLst>
              <a:ext uri="{FF2B5EF4-FFF2-40B4-BE49-F238E27FC236}">
                <a16:creationId xmlns:a16="http://schemas.microsoft.com/office/drawing/2014/main" id="{49DF32E3-4063-49C2-A553-E22178BB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914775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h</a:t>
            </a:r>
            <a:r>
              <a:rPr lang="en-US" altLang="zh-CN" sz="2400" b="1"/>
              <a:t>[</a:t>
            </a:r>
            <a:r>
              <a:rPr lang="en-US" altLang="zh-CN" sz="2400" b="1" i="1"/>
              <a:t>k</a:t>
            </a:r>
            <a:r>
              <a:rPr lang="en-US" altLang="zh-CN" sz="2400" b="1"/>
              <a:t>]</a:t>
            </a:r>
            <a:r>
              <a:rPr lang="zh-CN" altLang="en-US" sz="2400" b="1"/>
              <a:t>奇对称，</a:t>
            </a:r>
            <a:r>
              <a:rPr lang="en-US" altLang="zh-CN" sz="2400" b="1" i="1"/>
              <a:t>M</a:t>
            </a:r>
            <a:r>
              <a:rPr lang="zh-CN" altLang="en-US" sz="2400" b="1"/>
              <a:t>为偶数</a:t>
            </a:r>
          </a:p>
        </p:txBody>
      </p:sp>
      <p:sp>
        <p:nvSpPr>
          <p:cNvPr id="221198" name="Text Box 14">
            <a:extLst>
              <a:ext uri="{FF2B5EF4-FFF2-40B4-BE49-F238E27FC236}">
                <a16:creationId xmlns:a16="http://schemas.microsoft.com/office/drawing/2014/main" id="{CDE415A6-3FA2-4510-9EEA-B87F1F0F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44545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M</a:t>
            </a:r>
            <a:r>
              <a:rPr lang="en-US" altLang="zh-CN" sz="2400" b="1"/>
              <a:t>=4</a:t>
            </a:r>
          </a:p>
        </p:txBody>
      </p:sp>
      <p:sp>
        <p:nvSpPr>
          <p:cNvPr id="221199" name="Text Box 15">
            <a:extLst>
              <a:ext uri="{FF2B5EF4-FFF2-40B4-BE49-F238E27FC236}">
                <a16:creationId xmlns:a16="http://schemas.microsoft.com/office/drawing/2014/main" id="{D6966C75-5178-476E-8BEE-33644B4F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3481388"/>
            <a:ext cx="379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11"/>
              </a:buBlip>
            </a:pPr>
            <a:r>
              <a:rPr lang="zh-CN" altLang="en-US" sz="2400" b="1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IV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型线性相位系统</a:t>
            </a:r>
          </a:p>
        </p:txBody>
      </p:sp>
      <p:sp>
        <p:nvSpPr>
          <p:cNvPr id="221200" name="Text Box 16">
            <a:extLst>
              <a:ext uri="{FF2B5EF4-FFF2-40B4-BE49-F238E27FC236}">
                <a16:creationId xmlns:a16="http://schemas.microsoft.com/office/drawing/2014/main" id="{2939513C-80A1-413A-A0F5-35BF3E8E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3914775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h</a:t>
            </a:r>
            <a:r>
              <a:rPr lang="en-US" altLang="zh-CN" sz="2400" b="1"/>
              <a:t>[</a:t>
            </a:r>
            <a:r>
              <a:rPr lang="en-US" altLang="zh-CN" sz="2400" b="1" i="1"/>
              <a:t>k</a:t>
            </a:r>
            <a:r>
              <a:rPr lang="en-US" altLang="zh-CN" sz="2400" b="1"/>
              <a:t>]</a:t>
            </a:r>
            <a:r>
              <a:rPr lang="zh-CN" altLang="en-US" sz="2400" b="1"/>
              <a:t>奇对称，</a:t>
            </a:r>
            <a:r>
              <a:rPr lang="en-US" altLang="zh-CN" sz="2400" b="1" i="1"/>
              <a:t>M</a:t>
            </a:r>
            <a:r>
              <a:rPr lang="zh-CN" altLang="en-US" sz="2400" b="1"/>
              <a:t>为奇数</a:t>
            </a:r>
          </a:p>
        </p:txBody>
      </p:sp>
      <p:sp>
        <p:nvSpPr>
          <p:cNvPr id="221201" name="Text Box 17">
            <a:extLst>
              <a:ext uri="{FF2B5EF4-FFF2-40B4-BE49-F238E27FC236}">
                <a16:creationId xmlns:a16="http://schemas.microsoft.com/office/drawing/2014/main" id="{7D24AAFA-839C-423E-AD8A-13A68E0B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44545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/>
              <a:t>M</a:t>
            </a:r>
            <a:r>
              <a:rPr lang="en-US" altLang="zh-CN" sz="2400" b="1"/>
              <a:t>=3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B48D9BE-2958-4EAB-BB3D-D076F77085E4}"/>
              </a:ext>
            </a:extLst>
          </p:cNvPr>
          <p:cNvCxnSpPr/>
          <p:nvPr/>
        </p:nvCxnSpPr>
        <p:spPr>
          <a:xfrm>
            <a:off x="2514600" y="1752600"/>
            <a:ext cx="0" cy="1447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7FE4286-157C-4FC7-BF9C-1D1060C62720}"/>
              </a:ext>
            </a:extLst>
          </p:cNvPr>
          <p:cNvCxnSpPr/>
          <p:nvPr/>
        </p:nvCxnSpPr>
        <p:spPr>
          <a:xfrm>
            <a:off x="6324600" y="1676400"/>
            <a:ext cx="0" cy="1524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083A3A6-1E0E-4BB6-AD16-6F63AD70A12E}"/>
              </a:ext>
            </a:extLst>
          </p:cNvPr>
          <p:cNvCxnSpPr/>
          <p:nvPr/>
        </p:nvCxnSpPr>
        <p:spPr>
          <a:xfrm>
            <a:off x="2514600" y="4343400"/>
            <a:ext cx="0" cy="1828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5FF08CE-D29F-4B6F-8A00-44CD0B42D6D3}"/>
              </a:ext>
            </a:extLst>
          </p:cNvPr>
          <p:cNvCxnSpPr/>
          <p:nvPr/>
        </p:nvCxnSpPr>
        <p:spPr>
          <a:xfrm>
            <a:off x="6400800" y="4419600"/>
            <a:ext cx="0" cy="19050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2" grpId="0" autoUpdateAnimBg="0"/>
      <p:bldP spid="221195" grpId="0" autoUpdateAnimBg="0"/>
      <p:bldP spid="221198" grpId="0" autoUpdateAnimBg="0"/>
      <p:bldP spid="221201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4240</TotalTime>
  <Pages>0</Pages>
  <Words>3883</Words>
  <Characters>0</Characters>
  <Application>Microsoft Office PowerPoint</Application>
  <DocSecurity>0</DocSecurity>
  <PresentationFormat>全屏显示(4:3)</PresentationFormat>
  <Lines>0</Lines>
  <Paragraphs>527</Paragraphs>
  <Slides>59</Slides>
  <Notes>19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宋体</vt:lpstr>
      <vt:lpstr>Arial</vt:lpstr>
      <vt:lpstr>Arial Black</vt:lpstr>
      <vt:lpstr>Calibri</vt:lpstr>
      <vt:lpstr>Symbol</vt:lpstr>
      <vt:lpstr>Times New Roman</vt:lpstr>
      <vt:lpstr>Wingdings</vt:lpstr>
      <vt:lpstr>Pixel</vt:lpstr>
      <vt:lpstr>Microsoft 公式 3.0</vt:lpstr>
      <vt:lpstr>公式</vt:lpstr>
      <vt:lpstr>Equation</vt:lpstr>
      <vt:lpstr>Microsoft Word Picture</vt:lpstr>
      <vt:lpstr>Microsoft Visio 2003-2010 Drawing</vt:lpstr>
      <vt:lpstr>Visio</vt:lpstr>
      <vt:lpstr>Photo Editor 照片</vt:lpstr>
      <vt:lpstr>WPS文字 文档</vt:lpstr>
      <vt:lpstr>第5章  FIR数字滤波器的设计</vt:lpstr>
      <vt:lpstr> FIR数字滤波器的特点</vt:lpstr>
      <vt:lpstr> FIR滤波器的设计目标</vt:lpstr>
      <vt:lpstr> FIR与IIR数字滤波器比较</vt:lpstr>
      <vt:lpstr>数字滤波器设计方法的选择</vt:lpstr>
      <vt:lpstr>5.1 线性相位FIR数字滤波器的特性</vt:lpstr>
      <vt:lpstr>5.1.1 线性相位系统的定义</vt:lpstr>
      <vt:lpstr>5.1.2 线性相位条件</vt:lpstr>
      <vt:lpstr>PowerPoint 演示文稿</vt:lpstr>
      <vt:lpstr>5.1.3 线性相位FIR系统的频域特性</vt:lpstr>
      <vt:lpstr>PowerPoint 演示文稿</vt:lpstr>
      <vt:lpstr>PowerPoint 演示文稿</vt:lpstr>
      <vt:lpstr>PowerPoint 演示文稿</vt:lpstr>
      <vt:lpstr>PowerPoint 演示文稿</vt:lpstr>
      <vt:lpstr>5.1.4 线性相位FIR系统的零点分布特性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5.2 窗函数法设计  线性相位FIR数字滤波器</vt:lpstr>
      <vt:lpstr>5.2.1 基本思想</vt:lpstr>
      <vt:lpstr>PowerPoint 演示文稿</vt:lpstr>
      <vt:lpstr>例：设计一个幅度响应能逼近理想带通滤波器的线性相位FIR滤波器。 </vt:lpstr>
      <vt:lpstr>例：设计一个幅度响应能逼近理想带通滤波器的线性相位FIR滤波器。 </vt:lpstr>
      <vt:lpstr>PowerPoint 演示文稿</vt:lpstr>
      <vt:lpstr>例：设计一个幅度响应能逼近理想带通滤波器的线性相位FIR滤波器。 </vt:lpstr>
      <vt:lpstr>5.2.2 Gibbs（吉伯斯）现象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5.2.3 常用窗函数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常用窗函数性质</vt:lpstr>
      <vt:lpstr>例：设计一满足下列指标的I型线性相位 FIR高通滤波器。</vt:lpstr>
      <vt:lpstr>PowerPoint 演示文稿</vt:lpstr>
      <vt:lpstr>PowerPoint 演示文稿</vt:lpstr>
      <vt:lpstr>5. Kaiser(凯泽)窗</vt:lpstr>
      <vt:lpstr>Kaiser(凯泽)窗——b取不同值时窗的形状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作业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fhj</dc:creator>
  <cp:keywords/>
  <dc:description/>
  <cp:lastModifiedBy>hengfang_mail@126.com</cp:lastModifiedBy>
  <cp:revision>718</cp:revision>
  <cp:lastPrinted>1601-01-01T00:00:00Z</cp:lastPrinted>
  <dcterms:created xsi:type="dcterms:W3CDTF">1601-01-01T00:00:00Z</dcterms:created>
  <dcterms:modified xsi:type="dcterms:W3CDTF">2018-12-21T01:46:48Z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2052-6.6.0.2790</vt:lpwstr>
  </property>
</Properties>
</file>