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1" r:id="rId2"/>
  </p:sldMasterIdLst>
  <p:notesMasterIdLst>
    <p:notesMasterId r:id="rId28"/>
  </p:notesMasterIdLst>
  <p:sldIdLst>
    <p:sldId id="448" r:id="rId3"/>
    <p:sldId id="619" r:id="rId4"/>
    <p:sldId id="533" r:id="rId5"/>
    <p:sldId id="486" r:id="rId6"/>
    <p:sldId id="487" r:id="rId7"/>
    <p:sldId id="620" r:id="rId8"/>
    <p:sldId id="488" r:id="rId9"/>
    <p:sldId id="539" r:id="rId10"/>
    <p:sldId id="540" r:id="rId11"/>
    <p:sldId id="541" r:id="rId12"/>
    <p:sldId id="495" r:id="rId13"/>
    <p:sldId id="544" r:id="rId14"/>
    <p:sldId id="545" r:id="rId15"/>
    <p:sldId id="546" r:id="rId16"/>
    <p:sldId id="550" r:id="rId17"/>
    <p:sldId id="551" r:id="rId18"/>
    <p:sldId id="552" r:id="rId19"/>
    <p:sldId id="553" r:id="rId20"/>
    <p:sldId id="554" r:id="rId21"/>
    <p:sldId id="555" r:id="rId22"/>
    <p:sldId id="613" r:id="rId23"/>
    <p:sldId id="614" r:id="rId24"/>
    <p:sldId id="615" r:id="rId25"/>
    <p:sldId id="616" r:id="rId26"/>
    <p:sldId id="617" r:id="rId27"/>
  </p:sldIdLst>
  <p:sldSz cx="9144000" cy="6858000" type="screen4x3"/>
  <p:notesSz cx="6858000" cy="9144000"/>
  <p:embeddedFontLst>
    <p:embeddedFont>
      <p:font typeface="PMingLiU" panose="02020500000000000000" pitchFamily="18" charset="-120"/>
      <p:regular r:id="rId29"/>
    </p:embeddedFont>
    <p:embeddedFont>
      <p:font typeface="华文彩云" panose="02010800040101010101" pitchFamily="2" charset="-122"/>
      <p:regular r:id="rId30"/>
    </p:embeddedFont>
    <p:embeddedFont>
      <p:font typeface="华文行楷" panose="02010800040101010101" pitchFamily="2" charset="-122"/>
      <p:regular r:id="rId31"/>
    </p:embeddedFont>
    <p:embeddedFont>
      <p:font typeface="华文楷体" panose="02010600040101010101" pitchFamily="2" charset="-122"/>
      <p:regular r:id="rId32"/>
    </p:embeddedFont>
    <p:embeddedFont>
      <p:font typeface="Gulim" panose="020B0600000101010101" pitchFamily="34" charset="-127"/>
      <p:regular r:id="rId33"/>
    </p:embeddedFont>
    <p:embeddedFont>
      <p:font typeface="楷体" panose="02010609060101010101" pitchFamily="49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Helvetica" panose="020B0604020202020204" pitchFamily="34" charset="0"/>
      <p:regular r:id="rId39"/>
      <p:bold r:id="rId40"/>
      <p:italic r:id="rId41"/>
      <p:boldItalic r:id="rId42"/>
    </p:embeddedFont>
    <p:embeddedFont>
      <p:font typeface="Georgia" panose="02040502050405020303" pitchFamily="18" charset="0"/>
      <p:regular r:id="rId43"/>
      <p:bold r:id="rId44"/>
      <p:italic r:id="rId45"/>
      <p:boldItalic r:id="rId46"/>
    </p:embeddedFont>
    <p:embeddedFont>
      <p:font typeface="楷体_GB2312" panose="02010600030101010101" charset="-122"/>
      <p:regular r:id="rId47"/>
    </p:embeddedFont>
    <p:embeddedFont>
      <p:font typeface="华文新魏" panose="02010800040101010101" pitchFamily="2" charset="-122"/>
      <p:regular r:id="rId4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336600"/>
    <a:srgbClr val="2DC8FF"/>
    <a:srgbClr val="8E0000"/>
    <a:srgbClr val="71AE0E"/>
    <a:srgbClr val="B4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89239" autoAdjust="0"/>
  </p:normalViewPr>
  <p:slideViewPr>
    <p:cSldViewPr snapToObjects="1">
      <p:cViewPr varScale="1">
        <p:scale>
          <a:sx n="68" d="100"/>
          <a:sy n="68" d="100"/>
        </p:scale>
        <p:origin x="-13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7980B48-2AA0-46DA-AEE8-7FB043AEF4AD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51948A-C0A8-4967-B88C-82AD4ADC2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9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00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1A7866-D376-47C7-9CF0-C7C5C08BADFD}" type="slidenum">
              <a:rPr lang="zh-CN" altLang="en-US" sz="1200">
                <a:latin typeface="Calibri" pitchFamily="34" charset="0"/>
              </a:rPr>
              <a:pPr algn="r"/>
              <a:t>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81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FC9583-5DA9-4537-BBE2-EC986699C77D}" type="slidenum">
              <a:rPr lang="zh-CN" altLang="en-US" sz="1200">
                <a:latin typeface="Calibri" pitchFamily="34" charset="0"/>
              </a:rPr>
              <a:pPr algn="r"/>
              <a:t>18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9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72CF06-C284-47A9-9CF9-EAD25272655E}" type="slidenum">
              <a:rPr lang="zh-CN" altLang="en-US" sz="1200">
                <a:latin typeface="Calibri" pitchFamily="34" charset="0"/>
              </a:rPr>
              <a:pPr algn="r"/>
              <a:t>19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D5322-D795-4A93-8EF1-F9C21B2B82B7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00D4B8-11C6-4376-9139-979C37E604B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998903-4E6F-4142-B3FB-D20BBB4C707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58180-9EB3-45FD-A6AB-288BCB9D68B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E25F1C-30E3-4583-A912-955F65F2EE2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30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80772F-DAEF-4E40-8C41-24282814E94D}" type="slidenum">
              <a:rPr lang="zh-CN" altLang="en-US" sz="1200">
                <a:latin typeface="Calibri" pitchFamily="34" charset="0"/>
              </a:rPr>
              <a:pPr algn="r"/>
              <a:t>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E7B9BD-B15F-49EC-A043-9DF95FB22A0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53FA85-B38C-4575-8309-5A79F0ECC98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30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80772F-DAEF-4E40-8C41-24282814E94D}" type="slidenum">
              <a:rPr lang="zh-CN" altLang="en-US" sz="1200">
                <a:latin typeface="Calibri" pitchFamily="34" charset="0"/>
              </a:rPr>
              <a:pPr algn="r"/>
              <a:t>11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0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3E4189-C5BE-46C1-ADCD-1A6D99DF6FF6}" type="slidenum">
              <a:rPr lang="zh-CN" altLang="en-US" sz="1200">
                <a:latin typeface="Calibri" pitchFamily="34" charset="0"/>
              </a:rPr>
              <a:pPr algn="r"/>
              <a:t>12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51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ACC799-2A8C-46DE-B540-BACCECDC5940}" type="slidenum">
              <a:rPr lang="zh-CN" altLang="en-US" sz="1200">
                <a:latin typeface="Calibri" pitchFamily="34" charset="0"/>
              </a:rPr>
              <a:pPr algn="r"/>
              <a:t>13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61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F77F83-212C-4359-B93A-A1A309557F92}" type="slidenum">
              <a:rPr lang="zh-CN" altLang="en-US" sz="1200">
                <a:latin typeface="Calibri" pitchFamily="34" charset="0"/>
              </a:rPr>
              <a:pPr algn="r"/>
              <a:t>15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71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FBEF8B-5D0D-4FF2-86A2-F8B16D89708C}" type="slidenum">
              <a:rPr lang="zh-CN" altLang="en-US" sz="1200">
                <a:latin typeface="Calibri" pitchFamily="34" charset="0"/>
              </a:rPr>
              <a:pPr algn="r"/>
              <a:t>16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B5111-BC73-417D-B462-595E2FE0D4EE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2BA9-D544-494B-BE55-04A78374C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DFAF-EF3F-43FB-967D-3C82E15305CE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B065C-2A76-4233-B38B-2B967925D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535F4-E1A9-4778-A598-58CAFD57A0AA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F619E-ED50-4D62-B20C-851716FB4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8B59D3-59B7-4DFB-95ED-F9CCA884C45F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77B3548-49B5-40B6-8F0E-74D0397572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8650D1-9DC9-46FB-B8AC-7ACDF9FD1FCF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31AD3AE-AA55-418C-8286-BD49E896C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B3BECAB-1FBA-4D8B-B0E0-C823ECDFFD0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1B8A8F7-6051-484F-9B58-2242261FD3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B5566FD-74F7-4FE3-BCC1-2DBFC9CC05D0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9B20EBE-DB05-47EF-A49B-E3FFDDD42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0B34E70-96B5-4EA2-811A-F410038A6A4B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B5F1DBC-F7D2-43DE-A896-D172751E45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1634843-532F-407C-A64B-BFC6AA2BF139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2A55F7-EAAB-404A-B2D1-437E681C0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BFFE1E-C77E-4701-B3A6-46C62F3191E9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3A3E255-54C5-430B-8644-CB75B940B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6B94125-C582-411B-BFB3-557CEF81FBF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B137D32-6AE4-4E0D-8439-180828D4D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A4C-67CC-42EB-AFAE-616163D28974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FC1B-05C4-40CE-8C8A-89552923B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EE188E-DBC7-4DFD-9768-95AE9BCAB512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E4F88DF-51A8-4CAE-9A2F-8532407238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4D0972-A610-4C89-8EC1-2523EE1C3894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90E6F83-146B-44CF-8E88-7E33793E1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FDFB56C-04FA-4606-9355-13F879CB602F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BE855D-664F-499D-8D37-F3886BD46F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85EBF-F360-440C-86C6-5DDC6928054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82D33-AC39-4F05-ABF6-FE97C3DBA2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4B2DA-625A-4B6A-A50E-5AEC4F337741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0F844-8FC8-410E-9B66-7A03BDC36B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F1081-AA12-408C-B162-2E3E5245C647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12460-48DA-449E-B10C-CCB43BCA5B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80168-CBD6-40F0-A1B0-5CECC6408C12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94D7E-E073-46EE-BEC1-B54AC3D8C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F34D7-5622-419C-A89E-66B00A8268B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FA139-8411-4066-8DF4-E730210E0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9C3DD-AF41-4884-BB6F-12533548F226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3B755-C30C-40EF-8ED3-3D9DC3BC7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D08CD-5062-4DC5-9F8A-B76D491FF0EF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C1253-6D85-4C54-91DC-590C7C910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FAB0AF-A21A-45EE-9F61-46FD3BDAB940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851DD6-8925-4D3D-B60D-802B1B20D7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852ED899-7DEB-4550-AA08-8AD4CC6156F2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E470BA5-BD48-4D08-8F38-2CC9C07CD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2" name="Rectangle 10"/>
            <p:cNvSpPr/>
            <p:nvPr/>
          </p:nvSpPr>
          <p:spPr>
            <a:xfrm>
              <a:off x="0" y="6318250"/>
              <a:ext cx="9144000" cy="539750"/>
            </a:xfrm>
            <a:prstGeom prst="rect">
              <a:avLst/>
            </a:prstGeom>
            <a:solidFill>
              <a:srgbClr val="99CC00">
                <a:alpha val="8470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0" y="0"/>
              <a:ext cx="9144000" cy="9905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effectLst>
              <a:glow>
                <a:schemeClr val="tx1">
                  <a:lumMod val="50000"/>
                  <a:lumOff val="50000"/>
                </a:schemeClr>
              </a:glow>
              <a:outerShdw dist="23000" dir="5400000" sx="0" sy="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14343" name="图片 4" descr="新视野大学ppt首页标题字-02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4925"/>
              <a:ext cx="9144000" cy="158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5"/>
            <p:cNvSpPr/>
            <p:nvPr/>
          </p:nvSpPr>
          <p:spPr>
            <a:xfrm>
              <a:off x="4932363" y="128588"/>
              <a:ext cx="1371600" cy="7080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i="1" dirty="0">
                  <a:solidFill>
                    <a:srgbClr val="0B856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大黑简体"/>
                  <a:ea typeface="方正大黑简体"/>
                  <a:cs typeface="方正大黑简体"/>
                </a:rPr>
                <a:t>3</a:t>
              </a:r>
            </a:p>
          </p:txBody>
        </p:sp>
        <p:grpSp>
          <p:nvGrpSpPr>
            <p:cNvPr id="14345" name="组合 41"/>
            <p:cNvGrpSpPr>
              <a:grpSpLocks/>
            </p:cNvGrpSpPr>
            <p:nvPr/>
          </p:nvGrpSpPr>
          <p:grpSpPr bwMode="auto">
            <a:xfrm>
              <a:off x="409556" y="1412793"/>
              <a:ext cx="6050270" cy="2651206"/>
              <a:chOff x="1642127" y="1746412"/>
              <a:chExt cx="5715955" cy="2394317"/>
            </a:xfrm>
          </p:grpSpPr>
          <p:grpSp>
            <p:nvGrpSpPr>
              <p:cNvPr id="14348" name="组合 14"/>
              <p:cNvGrpSpPr>
                <a:grpSpLocks/>
              </p:cNvGrpSpPr>
              <p:nvPr/>
            </p:nvGrpSpPr>
            <p:grpSpPr bwMode="auto">
              <a:xfrm>
                <a:off x="3090968" y="1746412"/>
                <a:ext cx="4267114" cy="2393940"/>
                <a:chOff x="3836722" y="195124"/>
                <a:chExt cx="4807287" cy="3851678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5428321" y="195243"/>
                  <a:ext cx="1571363" cy="19030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7072339" y="2098260"/>
                  <a:ext cx="1571363" cy="185918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836683" y="2188220"/>
                  <a:ext cx="1493640" cy="1859189"/>
                </a:xfrm>
                <a:prstGeom prst="rect">
                  <a:avLst/>
                </a:prstGeom>
                <a:solidFill>
                  <a:srgbClr val="9966FF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21" name="Picture 19" descr="school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3090933" y="1746486"/>
                <a:ext cx="1325806" cy="117705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2" name="Picture 33" descr="BoysAtComputer"/>
              <p:cNvPicPr>
                <a:picLocks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4530723" y="3018160"/>
                <a:ext cx="1367800" cy="112257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3" name="Picture 31" descr="onlineuni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1642145" y="3018160"/>
                <a:ext cx="1367800" cy="112257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677863" y="4918075"/>
              <a:ext cx="757237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1000" sy="1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chemeClr val="accent3">
                      <a:lumMod val="50000"/>
                    </a:schemeClr>
                  </a:solidFill>
                  <a:latin typeface="Georgia" pitchFamily="18" charset="0"/>
                  <a:ea typeface="Gulim" pitchFamily="34" charset="-127"/>
                </a:rPr>
                <a:t>The Surprising purpose of travel</a:t>
              </a:r>
              <a:endParaRPr lang="zh-CN" altLang="en-US" sz="3200" b="1" dirty="0">
                <a:solidFill>
                  <a:schemeClr val="accent3">
                    <a:lumMod val="50000"/>
                  </a:schemeClr>
                </a:solidFill>
                <a:latin typeface="Georgia" pitchFamily="18" charset="0"/>
                <a:ea typeface="Gulim" pitchFamily="34" charset="-127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322388" y="4292600"/>
              <a:ext cx="64992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Unit 4 Section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50938" y="1412875"/>
            <a:ext cx="2298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往往， 多半</a:t>
            </a:r>
            <a:endParaRPr lang="en-US" altLang="zh-CN" sz="24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571603" y="4500570"/>
            <a:ext cx="5143537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( be easily affected/ the outside world</a:t>
            </a: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)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649413" y="4868863"/>
            <a:ext cx="66675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More often than not</a:t>
            </a:r>
            <a:r>
              <a:rPr kumimoji="1" lang="en-US" altLang="zh-CN" sz="2400">
                <a:latin typeface="Helvetica" pitchFamily="34" charset="0"/>
              </a:rPr>
              <a:t>, people are not happy because they are too easily affected by the outside world.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24463" y="1428750"/>
            <a:ext cx="3562350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>
                <a:latin typeface="Helvetica" pitchFamily="34" charset="0"/>
              </a:rPr>
              <a:t>more often than not </a:t>
            </a:r>
            <a:endParaRPr lang="en-US" altLang="zh-CN" sz="2400">
              <a:solidFill>
                <a:srgbClr val="984807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3313" y="1471613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0188" y="3230563"/>
            <a:ext cx="5810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人们觉得不幸福多半是因为他们太容易受到外界的影响了。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6375" y="4000500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66573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33375" y="1795463"/>
          <a:ext cx="8501122" cy="39908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7754"/>
                <a:gridCol w="3643368"/>
              </a:tblGrid>
              <a:tr h="53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930374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  <a:defRPr/>
                      </a:pPr>
                      <a:r>
                        <a:rPr kumimoji="1" lang="en-US" altLang="zh-CN" sz="2400" dirty="0" smtClean="0">
                          <a:latin typeface="Helvetica"/>
                        </a:rPr>
                        <a:t>1. Sb. almost</a:t>
                      </a:r>
                      <a:r>
                        <a:rPr kumimoji="1" lang="en-US" altLang="zh-CN" sz="2400" baseline="0" dirty="0" smtClean="0">
                          <a:latin typeface="Helvetica"/>
                        </a:rPr>
                        <a:t> do…before</a:t>
                      </a:r>
                      <a:r>
                        <a:rPr kumimoji="1" lang="en-US" altLang="zh-CN" sz="2400" dirty="0" smtClean="0">
                          <a:latin typeface="Helvetica"/>
                        </a:rPr>
                        <a:t>…and</a:t>
                      </a:r>
                      <a:r>
                        <a:rPr kumimoji="1" lang="en-US" altLang="zh-CN" sz="2400" baseline="0" dirty="0" smtClean="0">
                          <a:latin typeface="Helvetica"/>
                        </a:rPr>
                        <a:t> 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  <a:defRPr/>
                      </a:pPr>
                      <a:r>
                        <a:rPr kumimoji="1" lang="en-US" altLang="zh-CN" sz="2400" dirty="0" smtClean="0">
                          <a:latin typeface="Helvetica"/>
                        </a:rPr>
                        <a:t>    sb. do…, remembering that… </a:t>
                      </a:r>
                      <a:endParaRPr kumimoji="1" lang="en-US" altLang="zh-CN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1" lang="zh-CN" altLang="en-US" sz="2400" dirty="0" smtClean="0">
                          <a:latin typeface="华文楷体" pitchFamily="2" charset="-122"/>
                          <a:ea typeface="华文楷体" pitchFamily="2" charset="-122"/>
                        </a:rPr>
                        <a:t>用于表达“某人受到暗示或提示后采取的行动”。</a:t>
                      </a:r>
                      <a:endParaRPr kumimoji="1" lang="en-US" altLang="zh-CN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974390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latin typeface="Helvetica"/>
                        </a:rPr>
                        <a:t>2. Sb.</a:t>
                      </a: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 do </a:t>
                      </a:r>
                      <a:r>
                        <a:rPr kumimoji="1" lang="en-US" altLang="zh-CN" sz="2400" kern="1200" baseline="0" dirty="0" err="1" smtClean="0">
                          <a:latin typeface="Helvetica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. because sb. like / 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    dislike to, because….</a:t>
                      </a:r>
                      <a:endParaRPr kumimoji="1" lang="en-US" altLang="zh-CN" sz="24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latin typeface="华文楷体" pitchFamily="2" charset="-122"/>
                          <a:ea typeface="华文楷体" pitchFamily="2" charset="-122"/>
                        </a:rPr>
                        <a:t>用于表达“某人喜欢</a:t>
                      </a:r>
                      <a:r>
                        <a:rPr kumimoji="1" lang="en-US" altLang="zh-CN" sz="2400" kern="1200" dirty="0" smtClean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kumimoji="1" lang="zh-CN" altLang="en-US" sz="2400" kern="1200" dirty="0" smtClean="0">
                          <a:latin typeface="华文楷体" pitchFamily="2" charset="-122"/>
                          <a:ea typeface="华文楷体" pitchFamily="2" charset="-122"/>
                        </a:rPr>
                        <a:t>不喜欢做某事的种种原因”。</a:t>
                      </a:r>
                    </a:p>
                  </a:txBody>
                  <a:tcPr anchor="ctr"/>
                </a:tc>
              </a:tr>
              <a:tr h="1132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 According to research,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./sb.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   do…, making /leading …</a:t>
                      </a: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endParaRPr kumimoji="1" lang="zh-CN" altLang="en-US" sz="2400" kern="1200" baseline="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用于引证，表达“研究发现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结果表明”。</a:t>
                      </a:r>
                    </a:p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8627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1"/>
          <p:cNvSpPr>
            <a:spLocks noChangeArrowheads="1"/>
          </p:cNvSpPr>
          <p:nvPr/>
        </p:nvSpPr>
        <p:spPr bwMode="auto">
          <a:xfrm>
            <a:off x="1538288" y="1879600"/>
            <a:ext cx="65420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要不是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突然看见早已收拾好的行李箱，</a:t>
            </a:r>
            <a:r>
              <a:rPr lang="zh-CN" altLang="en-US" sz="2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我几乎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又要睡着。</a:t>
            </a:r>
            <a:r>
              <a:rPr lang="zh-CN" altLang="en-US" sz="2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想起来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还要去机场，</a:t>
            </a:r>
            <a:r>
              <a:rPr lang="zh-CN" altLang="en-US" sz="2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我叹了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口气。</a:t>
            </a:r>
            <a:endParaRPr kumimoji="1" lang="zh-CN" altLang="en-US" sz="2600" b="1">
              <a:solidFill>
                <a:srgbClr val="161616"/>
              </a:solidFill>
              <a:latin typeface="Calibri" pitchFamily="34" charset="0"/>
            </a:endParaRPr>
          </a:p>
          <a:p>
            <a:endParaRPr lang="zh-CN" altLang="en-US" sz="26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1538288" y="1214438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69636" name="TextBox 25"/>
          <p:cNvSpPr txBox="1">
            <a:spLocks noChangeArrowheads="1"/>
          </p:cNvSpPr>
          <p:nvPr/>
        </p:nvSpPr>
        <p:spPr bwMode="auto">
          <a:xfrm>
            <a:off x="1500188" y="3335338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3" y="3879850"/>
            <a:ext cx="650081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FF6600"/>
                </a:solidFill>
                <a:latin typeface="Helvetica" pitchFamily="34" charset="0"/>
              </a:rPr>
              <a:t>I almost return </a:t>
            </a:r>
            <a:r>
              <a:rPr lang="en-US" altLang="zh-CN" sz="2600">
                <a:latin typeface="Helvetica" pitchFamily="34" charset="0"/>
              </a:rPr>
              <a:t>back to sleep </a:t>
            </a:r>
            <a:r>
              <a:rPr lang="en-US" altLang="zh-CN" sz="2600" b="1">
                <a:solidFill>
                  <a:srgbClr val="FF6600"/>
                </a:solidFill>
                <a:latin typeface="Helvetica" pitchFamily="34" charset="0"/>
              </a:rPr>
              <a:t>before</a:t>
            </a:r>
            <a:r>
              <a:rPr lang="en-US" altLang="zh-CN" sz="2600">
                <a:latin typeface="Helvetica" pitchFamily="34" charset="0"/>
              </a:rPr>
              <a:t> my eye catches my packed suitcase and </a:t>
            </a:r>
            <a:r>
              <a:rPr lang="en-US" altLang="zh-CN" sz="2600" b="1">
                <a:solidFill>
                  <a:srgbClr val="FF6600"/>
                </a:solidFill>
                <a:latin typeface="Helvetica" pitchFamily="34" charset="0"/>
              </a:rPr>
              <a:t>I groan</a:t>
            </a:r>
            <a:r>
              <a:rPr lang="en-US" altLang="zh-CN" sz="2600">
                <a:latin typeface="Helvetica" pitchFamily="34" charset="0"/>
              </a:rPr>
              <a:t>, </a:t>
            </a:r>
            <a:r>
              <a:rPr lang="en-US" altLang="zh-CN" sz="2600" b="1">
                <a:solidFill>
                  <a:srgbClr val="FF6600"/>
                </a:solidFill>
                <a:latin typeface="Helvetica" pitchFamily="34" charset="0"/>
              </a:rPr>
              <a:t>remembering that </a:t>
            </a:r>
            <a:r>
              <a:rPr lang="en-US" altLang="zh-CN" sz="2600">
                <a:latin typeface="Helvetica" pitchFamily="34" charset="0"/>
              </a:rPr>
              <a:t>I’m going to the airport. (Para. 1)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25351" y="1785926"/>
            <a:ext cx="6232797" cy="1588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17755" y="3784602"/>
            <a:ext cx="6454707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29313" y="5429250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69641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1"/>
          <p:cNvSpPr>
            <a:spLocks noChangeArrowheads="1"/>
          </p:cNvSpPr>
          <p:nvPr/>
        </p:nvSpPr>
        <p:spPr bwMode="auto">
          <a:xfrm>
            <a:off x="1538288" y="2041525"/>
            <a:ext cx="62738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600">
                <a:latin typeface="Helvetica" pitchFamily="34" charset="0"/>
                <a:ea typeface="华文行楷" pitchFamily="2" charset="-122"/>
              </a:rPr>
              <a:t>Sb. do sth. </a:t>
            </a:r>
            <a:r>
              <a:rPr lang="en-US" altLang="zh-CN" sz="2600" b="1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before …and sb. </a:t>
            </a:r>
            <a:r>
              <a:rPr lang="en-US" altLang="zh-CN" sz="2600">
                <a:latin typeface="Helvetica" pitchFamily="34" charset="0"/>
                <a:ea typeface="华文行楷" pitchFamily="2" charset="-122"/>
              </a:rPr>
              <a:t>do sth, </a:t>
            </a:r>
            <a:r>
              <a:rPr lang="en-US" altLang="zh-CN" sz="2600" b="1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remembering</a:t>
            </a:r>
            <a:r>
              <a:rPr lang="en-US" altLang="zh-CN" sz="2600">
                <a:latin typeface="Helvetica" pitchFamily="34" charset="0"/>
                <a:ea typeface="华文行楷" pitchFamily="2" charset="-122"/>
              </a:rPr>
              <a:t> </a:t>
            </a:r>
            <a:r>
              <a:rPr lang="en-US" altLang="zh-CN" sz="2600" b="1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that</a:t>
            </a:r>
            <a:r>
              <a:rPr lang="en-US" altLang="zh-CN" sz="2600">
                <a:latin typeface="Helvetica" pitchFamily="34" charset="0"/>
                <a:ea typeface="华文行楷" pitchFamily="2" charset="-122"/>
              </a:rPr>
              <a:t>….</a:t>
            </a:r>
            <a:r>
              <a:rPr lang="en-US" altLang="zh-CN" sz="2600" b="1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 </a:t>
            </a:r>
            <a:r>
              <a:rPr lang="en-US" altLang="zh-CN" sz="2600">
                <a:latin typeface="Helvetica" pitchFamily="34" charset="0"/>
                <a:ea typeface="华文行楷" pitchFamily="2" charset="-122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70660" name="TextBox 25"/>
          <p:cNvSpPr txBox="1">
            <a:spLocks noChangeArrowheads="1"/>
          </p:cNvSpPr>
          <p:nvPr/>
        </p:nvSpPr>
        <p:spPr bwMode="auto">
          <a:xfrm>
            <a:off x="1538288" y="3333750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00188" y="4000500"/>
            <a:ext cx="608806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用于表达</a:t>
            </a:r>
            <a:r>
              <a:rPr lang="zh-CN" altLang="en-US" sz="260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“某人受到暗示或提示后采取的行动”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784602"/>
            <a:ext cx="5608176" cy="1588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16113"/>
            <a:ext cx="5608176" cy="206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13" y="5429250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句型应用</a:t>
            </a:r>
          </a:p>
        </p:txBody>
      </p:sp>
      <p:pic>
        <p:nvPicPr>
          <p:cNvPr id="70666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/>
          <a:stretch>
            <a:fillRect/>
          </a:stretch>
        </p:blipFill>
        <p:spPr bwMode="auto">
          <a:xfrm>
            <a:off x="571500" y="1268413"/>
            <a:ext cx="8262938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357290" y="3967467"/>
            <a:ext cx="4000528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expecting looks /compete in 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7313" y="1700213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57313" y="2060575"/>
            <a:ext cx="6659562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要不是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我突然瞥见妈妈期待的神情，</a:t>
            </a:r>
            <a:r>
              <a:rPr lang="zh-CN" altLang="en-US" sz="24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我几乎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都要放弃该场比赛了。</a:t>
            </a:r>
            <a:r>
              <a:rPr lang="zh-CN" altLang="en-US" sz="24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想起来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还有几个比赛，</a:t>
            </a:r>
            <a:r>
              <a:rPr lang="zh-CN" altLang="en-US" sz="24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我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又一次站了起来。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9375" y="3651250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03350" y="4471988"/>
            <a:ext cx="69961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  <a:defRPr/>
            </a:pPr>
            <a:r>
              <a:rPr lang="en-US" altLang="zh-CN" sz="2600" b="1" dirty="0">
                <a:solidFill>
                  <a:srgbClr val="FF6600"/>
                </a:solidFill>
                <a:latin typeface="Helvetica"/>
                <a:ea typeface="+mn-ea"/>
              </a:rPr>
              <a:t>I almost </a:t>
            </a:r>
            <a:r>
              <a:rPr kumimoji="1" lang="en-US" altLang="zh-CN" sz="2400" dirty="0">
                <a:latin typeface="Helvetica" pitchFamily="2" charset="0"/>
              </a:rPr>
              <a:t>gave up the game </a:t>
            </a:r>
            <a:r>
              <a:rPr lang="en-US" altLang="zh-CN" sz="2600" b="1" dirty="0">
                <a:solidFill>
                  <a:srgbClr val="FF6600"/>
                </a:solidFill>
                <a:latin typeface="Helvetica"/>
                <a:ea typeface="+mn-ea"/>
              </a:rPr>
              <a:t>before</a:t>
            </a:r>
            <a:r>
              <a:rPr kumimoji="1" lang="en-US" altLang="zh-CN" sz="2400" dirty="0">
                <a:latin typeface="Helvetica" pitchFamily="2" charset="0"/>
              </a:rPr>
              <a:t> my eyes caught my mom’s expecting looks she wore on the face </a:t>
            </a:r>
            <a:r>
              <a:rPr lang="en-US" altLang="zh-CN" sz="2600" b="1" dirty="0">
                <a:solidFill>
                  <a:srgbClr val="FF6600"/>
                </a:solidFill>
                <a:latin typeface="Helvetica"/>
                <a:ea typeface="+mn-ea"/>
              </a:rPr>
              <a:t>and I</a:t>
            </a:r>
            <a:r>
              <a:rPr kumimoji="1" lang="en-US" altLang="zh-CN" sz="2400" dirty="0">
                <a:latin typeface="Helvetica" pitchFamily="2" charset="0"/>
              </a:rPr>
              <a:t> stood up again, </a:t>
            </a:r>
            <a:r>
              <a:rPr lang="en-US" altLang="zh-CN" sz="2600" b="1" dirty="0">
                <a:solidFill>
                  <a:srgbClr val="FF6600"/>
                </a:solidFill>
                <a:latin typeface="Helvetica"/>
                <a:ea typeface="+mn-ea"/>
              </a:rPr>
              <a:t>remembering that </a:t>
            </a:r>
            <a:r>
              <a:rPr kumimoji="1" lang="en-US" altLang="zh-CN" sz="2400" dirty="0">
                <a:latin typeface="Helvetica" pitchFamily="2" charset="0"/>
              </a:rPr>
              <a:t>I still had more games to compete in.</a:t>
            </a:r>
          </a:p>
        </p:txBody>
      </p:sp>
      <p:pic>
        <p:nvPicPr>
          <p:cNvPr id="71690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1"/>
          <p:cNvSpPr>
            <a:spLocks noChangeArrowheads="1"/>
          </p:cNvSpPr>
          <p:nvPr/>
        </p:nvSpPr>
        <p:spPr bwMode="auto">
          <a:xfrm>
            <a:off x="755650" y="1822450"/>
            <a:ext cx="7416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我们旅行是因为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我们想要去旅行，</a:t>
            </a:r>
            <a:r>
              <a:rPr lang="zh-CN" altLang="en-US" sz="2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因为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到一个新地方的兴奋和激动可以抵消在机场的各种烦心事。</a:t>
            </a: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762000" y="1143000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72708" name="TextBox 25"/>
          <p:cNvSpPr txBox="1">
            <a:spLocks noChangeArrowheads="1"/>
          </p:cNvSpPr>
          <p:nvPr/>
        </p:nvSpPr>
        <p:spPr bwMode="auto">
          <a:xfrm>
            <a:off x="755650" y="3406779"/>
            <a:ext cx="18716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85813" y="4000500"/>
            <a:ext cx="7281862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FF6600"/>
                </a:solidFill>
                <a:latin typeface="Helvetica" pitchFamily="34" charset="0"/>
              </a:rPr>
              <a:t>We travel because </a:t>
            </a:r>
            <a:r>
              <a:rPr lang="en-US" altLang="zh-CN" sz="2600">
                <a:latin typeface="Helvetica" pitchFamily="34" charset="0"/>
              </a:rPr>
              <a:t>we want to,</a:t>
            </a:r>
            <a:r>
              <a:rPr lang="en-US" altLang="zh-CN" sz="2600" b="1">
                <a:solidFill>
                  <a:srgbClr val="FF6600"/>
                </a:solidFill>
                <a:latin typeface="Helvetica" pitchFamily="34" charset="0"/>
              </a:rPr>
              <a:t> because </a:t>
            </a:r>
            <a:r>
              <a:rPr lang="en-US" altLang="zh-CN" sz="2600">
                <a:latin typeface="Helvetica" pitchFamily="34" charset="0"/>
              </a:rPr>
              <a:t>the annoyances of the airport are offset by the thrill of being someplace new. (Para. 4)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91183" y="1668463"/>
            <a:ext cx="7281267" cy="1588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91183" y="3861048"/>
            <a:ext cx="7281267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7442200" y="6080125"/>
            <a:ext cx="1522413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72714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1"/>
          <p:cNvSpPr>
            <a:spLocks noChangeArrowheads="1"/>
          </p:cNvSpPr>
          <p:nvPr/>
        </p:nvSpPr>
        <p:spPr bwMode="auto">
          <a:xfrm>
            <a:off x="1158875" y="1857375"/>
            <a:ext cx="70564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2800">
                <a:latin typeface="Helvetica" pitchFamily="34" charset="0"/>
              </a:rPr>
              <a:t>Sb. do sth. </a:t>
            </a:r>
            <a:r>
              <a:rPr lang="en-US" altLang="zh-CN" sz="2600" b="1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because</a:t>
            </a:r>
            <a:r>
              <a:rPr kumimoji="1" lang="en-US" altLang="zh-CN" sz="2800">
                <a:latin typeface="Helvetica" pitchFamily="34" charset="0"/>
              </a:rPr>
              <a:t> sb.like/dislike to, </a:t>
            </a:r>
            <a:r>
              <a:rPr lang="en-US" altLang="zh-CN" sz="2600" b="1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because….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6013" y="1268413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73732" name="TextBox 25"/>
          <p:cNvSpPr txBox="1">
            <a:spLocks noChangeArrowheads="1"/>
          </p:cNvSpPr>
          <p:nvPr/>
        </p:nvSpPr>
        <p:spPr bwMode="auto">
          <a:xfrm>
            <a:off x="1116013" y="3190875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71563" y="3857625"/>
            <a:ext cx="6624637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用于表达</a:t>
            </a:r>
            <a:r>
              <a:rPr lang="zh-CN" altLang="en-US" sz="260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“某人喜欢</a:t>
            </a:r>
            <a:r>
              <a:rPr lang="en-US" altLang="zh-CN" sz="260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/</a:t>
            </a:r>
            <a:r>
              <a:rPr lang="zh-CN" altLang="en-US" sz="260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不喜欢做某事的种种原因或理由”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3643314"/>
            <a:ext cx="6696200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14414" y="1785926"/>
            <a:ext cx="66244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13" y="5429250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句型应用</a:t>
            </a:r>
          </a:p>
        </p:txBody>
      </p:sp>
      <p:pic>
        <p:nvPicPr>
          <p:cNvPr id="73738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14313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/>
          <a:stretch>
            <a:fillRect/>
          </a:stretch>
        </p:blipFill>
        <p:spPr bwMode="auto">
          <a:xfrm>
            <a:off x="500063" y="1341438"/>
            <a:ext cx="824865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071563" y="1857375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2286000"/>
            <a:ext cx="65151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我网购是因为我喜欢网购，因为网购可以免去我的腿脚之苦从而节省精力。</a:t>
            </a:r>
          </a:p>
        </p:txBody>
      </p:sp>
      <p:pic>
        <p:nvPicPr>
          <p:cNvPr id="74757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>
            <a:off x="1027834" y="3637408"/>
            <a:ext cx="3758480" cy="535531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(online shopping </a:t>
            </a: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/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save feet)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27113" y="4324350"/>
            <a:ext cx="7127875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  <a:defRPr/>
            </a:pPr>
            <a:r>
              <a:rPr lang="en-US" altLang="zh-CN" sz="2400" dirty="0">
                <a:latin typeface="Helvetica" pitchFamily="2" charset="0"/>
              </a:rPr>
              <a:t>I shop online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/>
                <a:ea typeface="+mn-ea"/>
              </a:rPr>
              <a:t>because I like to</a:t>
            </a:r>
            <a:r>
              <a:rPr lang="en-US" altLang="zh-CN" sz="2400" dirty="0">
                <a:latin typeface="Helvetica" pitchFamily="2" charset="0"/>
              </a:rPr>
              <a:t>,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/>
                <a:ea typeface="+mn-ea"/>
              </a:rPr>
              <a:t>because</a:t>
            </a:r>
            <a:r>
              <a:rPr lang="en-US" altLang="zh-CN" sz="2400" dirty="0">
                <a:latin typeface="Helvetica" pitchFamily="2" charset="0"/>
              </a:rPr>
              <a:t> online shopping </a:t>
            </a:r>
            <a:r>
              <a:rPr lang="en-US" altLang="zh-CN" sz="2400" dirty="0">
                <a:solidFill>
                  <a:srgbClr val="FF0000"/>
                </a:solidFill>
                <a:latin typeface="Helvetica" pitchFamily="2" charset="0"/>
              </a:rPr>
              <a:t>can save my feet</a:t>
            </a:r>
            <a:r>
              <a:rPr lang="en-US" altLang="zh-CN" sz="2400" dirty="0">
                <a:latin typeface="Helvetica" pitchFamily="2" charset="0"/>
              </a:rPr>
              <a:t> and energy. </a:t>
            </a:r>
            <a:endParaRPr lang="zh-CN" altLang="en-US" sz="2400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1"/>
          <p:cNvSpPr>
            <a:spLocks noChangeArrowheads="1"/>
          </p:cNvSpPr>
          <p:nvPr/>
        </p:nvSpPr>
        <p:spPr bwMode="auto">
          <a:xfrm>
            <a:off x="1187450" y="1808163"/>
            <a:ext cx="662463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有研究指出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，体验异国文化可以赋予我们宝贵的开放性思维，使我们更容易明白即使是微不足道的事物也可以有多种意义。</a:t>
            </a:r>
          </a:p>
        </p:txBody>
      </p:sp>
      <p:sp>
        <p:nvSpPr>
          <p:cNvPr id="75779" name="TextBox 4"/>
          <p:cNvSpPr txBox="1">
            <a:spLocks noChangeArrowheads="1"/>
          </p:cNvSpPr>
          <p:nvPr/>
        </p:nvSpPr>
        <p:spPr bwMode="auto">
          <a:xfrm>
            <a:off x="1258888" y="1125538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75780" name="TextBox 25"/>
          <p:cNvSpPr txBox="1">
            <a:spLocks noChangeArrowheads="1"/>
          </p:cNvSpPr>
          <p:nvPr/>
        </p:nvSpPr>
        <p:spPr bwMode="auto">
          <a:xfrm>
            <a:off x="1200150" y="3571875"/>
            <a:ext cx="18716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6013" y="4164013"/>
            <a:ext cx="70564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6600"/>
                </a:solidFill>
                <a:latin typeface="Helvetica" pitchFamily="34" charset="0"/>
              </a:rPr>
              <a:t>According to research</a:t>
            </a:r>
            <a:r>
              <a:rPr lang="en-US" altLang="zh-CN" sz="2400">
                <a:latin typeface="Helvetica" pitchFamily="34" charset="0"/>
              </a:rPr>
              <a:t>, the experience of an exotic culture endows us with a valuable open-mindedness, </a:t>
            </a:r>
            <a:r>
              <a:rPr lang="en-US" altLang="zh-CN" sz="2400" b="1">
                <a:solidFill>
                  <a:srgbClr val="FF6600"/>
                </a:solidFill>
                <a:latin typeface="Helvetica" pitchFamily="34" charset="0"/>
              </a:rPr>
              <a:t>making it easier </a:t>
            </a:r>
            <a:r>
              <a:rPr lang="en-US" altLang="zh-CN" sz="2400">
                <a:latin typeface="Helvetica" pitchFamily="34" charset="0"/>
              </a:rPr>
              <a:t>to realize that even a trivial thing can have multiple meanings. (Para. 6)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58888" y="1643050"/>
            <a:ext cx="6742136" cy="1588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303759" y="4005064"/>
            <a:ext cx="6697265" cy="319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6875463" y="5935663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75785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1"/>
          <p:cNvSpPr>
            <a:spLocks noChangeArrowheads="1"/>
          </p:cNvSpPr>
          <p:nvPr/>
        </p:nvSpPr>
        <p:spPr bwMode="auto">
          <a:xfrm>
            <a:off x="1444625" y="2071688"/>
            <a:ext cx="68421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600" b="1" dirty="0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According to research</a:t>
            </a:r>
            <a:r>
              <a:rPr kumimoji="1" lang="en-US" altLang="zh-CN" sz="2800" dirty="0">
                <a:solidFill>
                  <a:srgbClr val="000000"/>
                </a:solidFill>
                <a:latin typeface="Helvetica" pitchFamily="34" charset="0"/>
              </a:rPr>
              <a:t>, </a:t>
            </a:r>
            <a:r>
              <a:rPr kumimoji="1" lang="en-US" altLang="zh-CN" sz="2600" dirty="0" err="1">
                <a:solidFill>
                  <a:srgbClr val="000000"/>
                </a:solidFill>
                <a:latin typeface="Helvetica" pitchFamily="34" charset="0"/>
              </a:rPr>
              <a:t>sth</a:t>
            </a:r>
            <a:r>
              <a:rPr kumimoji="1" lang="en-US" altLang="zh-CN" sz="2600" dirty="0">
                <a:solidFill>
                  <a:srgbClr val="000000"/>
                </a:solidFill>
                <a:latin typeface="Helvetica" pitchFamily="34" charset="0"/>
              </a:rPr>
              <a:t>. / sb. do …, </a:t>
            </a:r>
            <a:r>
              <a:rPr lang="en-US" altLang="zh-CN" sz="2600" b="1" dirty="0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>making it easier </a:t>
            </a:r>
            <a:r>
              <a:rPr kumimoji="1" lang="en-US" altLang="zh-CN" sz="2600" dirty="0">
                <a:solidFill>
                  <a:srgbClr val="000000"/>
                </a:solidFill>
                <a:latin typeface="Helvetica" pitchFamily="34" charset="0"/>
              </a:rPr>
              <a:t>to do …</a:t>
            </a:r>
            <a:endParaRPr lang="en-US" altLang="zh-CN" sz="2600" dirty="0">
              <a:latin typeface="Helvetica" pitchFamily="34" charset="0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0" y="1404938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76804" name="TextBox 25"/>
          <p:cNvSpPr txBox="1">
            <a:spLocks noChangeArrowheads="1"/>
          </p:cNvSpPr>
          <p:nvPr/>
        </p:nvSpPr>
        <p:spPr bwMode="auto">
          <a:xfrm>
            <a:off x="1500188" y="3500438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6850" y="4214813"/>
            <a:ext cx="68199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用于引证，表达</a:t>
            </a:r>
            <a:r>
              <a:rPr lang="zh-CN" altLang="en-US" sz="260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“研究发现</a:t>
            </a:r>
            <a:r>
              <a:rPr lang="en-US" altLang="zh-CN" sz="260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/</a:t>
            </a:r>
            <a:r>
              <a:rPr lang="zh-CN" altLang="en-US" sz="260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结果表明”</a:t>
            </a:r>
            <a:r>
              <a:rPr lang="zh-CN" altLang="en-US" sz="260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38288" y="4000504"/>
            <a:ext cx="6274072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38288" y="1897360"/>
            <a:ext cx="6274072" cy="194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8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13" y="5429250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句型应用</a:t>
            </a:r>
          </a:p>
        </p:txBody>
      </p:sp>
      <p:pic>
        <p:nvPicPr>
          <p:cNvPr id="76810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4775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33375" y="1795463"/>
          <a:ext cx="8501122" cy="39908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7754"/>
                <a:gridCol w="3643368"/>
              </a:tblGrid>
              <a:tr h="53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930374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  <a:defRPr/>
                      </a:pPr>
                      <a:r>
                        <a:rPr kumimoji="1" lang="en-US" altLang="zh-CN" sz="2400" dirty="0" smtClean="0">
                          <a:latin typeface="Helvetica"/>
                        </a:rPr>
                        <a:t>1. Sb. almost</a:t>
                      </a:r>
                      <a:r>
                        <a:rPr kumimoji="1" lang="en-US" altLang="zh-CN" sz="2400" baseline="0" dirty="0" smtClean="0">
                          <a:latin typeface="Helvetica"/>
                        </a:rPr>
                        <a:t> do…before</a:t>
                      </a:r>
                      <a:r>
                        <a:rPr kumimoji="1" lang="en-US" altLang="zh-CN" sz="2400" dirty="0" smtClean="0">
                          <a:latin typeface="Helvetica"/>
                        </a:rPr>
                        <a:t>…and</a:t>
                      </a:r>
                      <a:r>
                        <a:rPr kumimoji="1" lang="en-US" altLang="zh-CN" sz="2400" baseline="0" dirty="0" smtClean="0">
                          <a:latin typeface="Helvetica"/>
                        </a:rPr>
                        <a:t> 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  <a:defRPr/>
                      </a:pPr>
                      <a:r>
                        <a:rPr kumimoji="1" lang="en-US" altLang="zh-CN" sz="2400" dirty="0" smtClean="0">
                          <a:latin typeface="Helvetica"/>
                        </a:rPr>
                        <a:t>    sb. do…, remembering that… </a:t>
                      </a:r>
                      <a:endParaRPr kumimoji="1" lang="en-US" altLang="zh-CN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1" lang="zh-CN" altLang="en-US" sz="2400" dirty="0" smtClean="0">
                          <a:latin typeface="华文楷体" pitchFamily="2" charset="-122"/>
                          <a:ea typeface="华文楷体" pitchFamily="2" charset="-122"/>
                        </a:rPr>
                        <a:t>用于表达“某人受到暗示或提示后采取的行动”。</a:t>
                      </a:r>
                      <a:endParaRPr kumimoji="1" lang="en-US" altLang="zh-CN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974390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latin typeface="Helvetica"/>
                        </a:rPr>
                        <a:t>2. Sb.</a:t>
                      </a: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 do </a:t>
                      </a:r>
                      <a:r>
                        <a:rPr kumimoji="1" lang="en-US" altLang="zh-CN" sz="2400" kern="1200" baseline="0" dirty="0" err="1" smtClean="0">
                          <a:latin typeface="Helvetica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. because sb. like / 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latin typeface="Helvetica"/>
                        </a:rPr>
                        <a:t>    dislike to, because….</a:t>
                      </a:r>
                      <a:endParaRPr kumimoji="1" lang="en-US" altLang="zh-CN" sz="24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latin typeface="华文楷体" pitchFamily="2" charset="-122"/>
                          <a:ea typeface="华文楷体" pitchFamily="2" charset="-122"/>
                        </a:rPr>
                        <a:t>用于表达“某人喜欢</a:t>
                      </a:r>
                      <a:r>
                        <a:rPr kumimoji="1" lang="en-US" altLang="zh-CN" sz="2400" kern="1200" dirty="0" smtClean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kumimoji="1" lang="zh-CN" altLang="en-US" sz="2400" kern="1200" dirty="0" smtClean="0">
                          <a:latin typeface="华文楷体" pitchFamily="2" charset="-122"/>
                          <a:ea typeface="华文楷体" pitchFamily="2" charset="-122"/>
                        </a:rPr>
                        <a:t>不喜欢做某事的种种原因”。</a:t>
                      </a:r>
                    </a:p>
                  </a:txBody>
                  <a:tcPr anchor="ctr"/>
                </a:tc>
              </a:tr>
              <a:tr h="1132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 According to research,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./sb.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   do…, making /leading …</a:t>
                      </a: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endParaRPr kumimoji="1" lang="zh-CN" altLang="en-US" sz="2400" kern="1200" baseline="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用于引证，表达“研究发现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结果表明”。</a:t>
                      </a:r>
                    </a:p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8627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 b="1074"/>
          <a:stretch>
            <a:fillRect/>
          </a:stretch>
        </p:blipFill>
        <p:spPr bwMode="auto">
          <a:xfrm>
            <a:off x="428625" y="1312863"/>
            <a:ext cx="85788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088446" y="3857628"/>
            <a:ext cx="4769438" cy="535531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recent survey / doubled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/ climbing )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63" y="1865313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2260600"/>
            <a:ext cx="70723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根据最近的调查，汽车拥有量已经在过去的五年时间里翻了一倍，致使交通事故不断攀升。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1563" y="3441700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103313" y="4514850"/>
            <a:ext cx="7612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According to a recent survey</a:t>
            </a:r>
            <a:r>
              <a:rPr lang="en-US" altLang="zh-CN" sz="2400" dirty="0">
                <a:latin typeface="Helvetica" pitchFamily="34" charset="0"/>
              </a:rPr>
              <a:t>, the number of car doubled over the past five years, </a:t>
            </a:r>
            <a:r>
              <a:rPr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leading to </a:t>
            </a:r>
            <a:r>
              <a:rPr lang="en-US" altLang="zh-CN" sz="2400" dirty="0">
                <a:latin typeface="Helvetica" pitchFamily="34" charset="0"/>
              </a:rPr>
              <a:t>the climbing traffic </a:t>
            </a:r>
            <a:r>
              <a:rPr lang="en-US" altLang="zh-CN" sz="2400" dirty="0" smtClean="0">
                <a:latin typeface="Helvetica" pitchFamily="34" charset="0"/>
              </a:rPr>
              <a:t>accidents.</a:t>
            </a:r>
            <a:endParaRPr lang="en-US" altLang="zh-CN" sz="2400" dirty="0">
              <a:latin typeface="Helvetica" pitchFamily="34" charset="0"/>
            </a:endParaRPr>
          </a:p>
        </p:txBody>
      </p:sp>
      <p:pic>
        <p:nvPicPr>
          <p:cNvPr id="77834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 rot="872659">
            <a:off x="5024438" y="1585913"/>
            <a:ext cx="3789362" cy="2544762"/>
            <a:chOff x="3387742" y="3567824"/>
            <a:chExt cx="1767998" cy="1582312"/>
          </a:xfrm>
        </p:grpSpPr>
        <p:grpSp>
          <p:nvGrpSpPr>
            <p:cNvPr id="78857" name="Group 21"/>
            <p:cNvGrpSpPr>
              <a:grpSpLocks/>
            </p:cNvGrpSpPr>
            <p:nvPr/>
          </p:nvGrpSpPr>
          <p:grpSpPr bwMode="auto">
            <a:xfrm rot="-396937">
              <a:off x="3387742" y="3567824"/>
              <a:ext cx="1767998" cy="1516886"/>
              <a:chOff x="772339" y="618631"/>
              <a:chExt cx="1767998" cy="1516886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800037" y="664470"/>
                <a:ext cx="1740300" cy="1303890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64136" y="613612"/>
                <a:ext cx="1741334" cy="1520126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78858" name="TextBox 28"/>
            <p:cNvSpPr txBox="1">
              <a:spLocks noChangeArrowheads="1"/>
            </p:cNvSpPr>
            <p:nvPr/>
          </p:nvSpPr>
          <p:spPr bwMode="auto">
            <a:xfrm rot="-60000">
              <a:off x="3524349" y="3886345"/>
              <a:ext cx="1504314" cy="1263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我们要想认识到旅</a:t>
              </a:r>
            </a:p>
            <a:p>
              <a:r>
                <a:rPr kumimoji="1" lang="zh-CN" altLang="en-US" sz="260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行在提高创新力方面的价值，还得再全面考虑其目的。</a:t>
              </a:r>
            </a:p>
            <a:p>
              <a:pPr algn="just" eaLnBrk="0" hangingPunct="0">
                <a:lnSpc>
                  <a:spcPct val="85000"/>
                </a:lnSpc>
              </a:pPr>
              <a:endParaRPr kumimoji="1" lang="en-US" altLang="zh-CN" sz="26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  <p:pic>
        <p:nvPicPr>
          <p:cNvPr id="78851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5"/>
          <p:cNvGrpSpPr>
            <a:grpSpLocks/>
          </p:cNvGrpSpPr>
          <p:nvPr/>
        </p:nvGrpSpPr>
        <p:grpSpPr bwMode="auto">
          <a:xfrm rot="-1117645">
            <a:off x="327025" y="2425700"/>
            <a:ext cx="5092700" cy="3116263"/>
            <a:chOff x="3388564" y="3501395"/>
            <a:chExt cx="1756176" cy="1572060"/>
          </a:xfrm>
        </p:grpSpPr>
        <p:grpSp>
          <p:nvGrpSpPr>
            <p:cNvPr id="78853" name="Group 21"/>
            <p:cNvGrpSpPr>
              <a:grpSpLocks/>
            </p:cNvGrpSpPr>
            <p:nvPr/>
          </p:nvGrpSpPr>
          <p:grpSpPr bwMode="auto">
            <a:xfrm rot="-396937">
              <a:off x="3388564" y="3501395"/>
              <a:ext cx="1756176" cy="1572060"/>
              <a:chOff x="777669" y="551874"/>
              <a:chExt cx="1756176" cy="1572060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2209" y="661226"/>
                <a:ext cx="1740301" cy="1460742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77599" y="549400"/>
                <a:ext cx="1741943" cy="1535221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78854" name="TextBox 28"/>
            <p:cNvSpPr txBox="1">
              <a:spLocks noChangeArrowheads="1"/>
            </p:cNvSpPr>
            <p:nvPr/>
          </p:nvSpPr>
          <p:spPr bwMode="auto">
            <a:xfrm rot="-60000">
              <a:off x="3524385" y="3632093"/>
              <a:ext cx="1534695" cy="105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260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a. If we want to realize the creative benefits of travel, then we have to rethinks its overall purpose. (Para. 5, L4)</a:t>
              </a:r>
            </a:p>
            <a:p>
              <a:pPr algn="just"/>
              <a:endParaRPr kumimoji="1" lang="en-US" altLang="zh-CN" sz="2600">
                <a:solidFill>
                  <a:srgbClr val="8E0000"/>
                </a:solidFill>
                <a:latin typeface="Helvetica" pitchFamily="34" charset="0"/>
                <a:ea typeface="楷体" pitchFamily="49" charset="-122"/>
                <a:cs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 rot="872659">
            <a:off x="5216525" y="2870200"/>
            <a:ext cx="3911600" cy="3457575"/>
            <a:chOff x="3425233" y="3476313"/>
            <a:chExt cx="1825201" cy="2024842"/>
          </a:xfrm>
        </p:grpSpPr>
        <p:grpSp>
          <p:nvGrpSpPr>
            <p:cNvPr id="79881" name="Group 21"/>
            <p:cNvGrpSpPr>
              <a:grpSpLocks/>
            </p:cNvGrpSpPr>
            <p:nvPr/>
          </p:nvGrpSpPr>
          <p:grpSpPr bwMode="auto">
            <a:xfrm rot="-396937">
              <a:off x="3425233" y="3476313"/>
              <a:ext cx="1778505" cy="2024842"/>
              <a:chOff x="790828" y="530962"/>
              <a:chExt cx="1778505" cy="2024842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790828" y="530962"/>
                <a:ext cx="1740300" cy="1799465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821083" y="596154"/>
                <a:ext cx="1740756" cy="1957905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79882" name="TextBox 28"/>
            <p:cNvSpPr txBox="1">
              <a:spLocks noChangeArrowheads="1"/>
            </p:cNvSpPr>
            <p:nvPr/>
          </p:nvSpPr>
          <p:spPr bwMode="auto">
            <a:xfrm rot="-60000">
              <a:off x="3505936" y="3651536"/>
              <a:ext cx="1744498" cy="1460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然而，一点的距离就可以帮助我们放松禁锢我们认知的链条，使新旧思想的结合更容易，使平淡无奇的事情可从更抽象的角度加以认知。</a:t>
              </a:r>
              <a:endParaRPr kumimoji="1" lang="en-US" altLang="zh-CN" sz="26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  <p:pic>
        <p:nvPicPr>
          <p:cNvPr id="79875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5"/>
          <p:cNvGrpSpPr>
            <a:grpSpLocks/>
          </p:cNvGrpSpPr>
          <p:nvPr/>
        </p:nvGrpSpPr>
        <p:grpSpPr bwMode="auto">
          <a:xfrm rot="-1117645">
            <a:off x="241300" y="1701800"/>
            <a:ext cx="5248275" cy="3333750"/>
            <a:chOff x="3388564" y="3501395"/>
            <a:chExt cx="1756176" cy="1572060"/>
          </a:xfrm>
        </p:grpSpPr>
        <p:grpSp>
          <p:nvGrpSpPr>
            <p:cNvPr id="79877" name="Group 21"/>
            <p:cNvGrpSpPr>
              <a:grpSpLocks/>
            </p:cNvGrpSpPr>
            <p:nvPr/>
          </p:nvGrpSpPr>
          <p:grpSpPr bwMode="auto">
            <a:xfrm rot="-396937">
              <a:off x="3388564" y="3501395"/>
              <a:ext cx="1756176" cy="1572060"/>
              <a:chOff x="777669" y="551874"/>
              <a:chExt cx="1756176" cy="1572060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3780" y="662299"/>
                <a:ext cx="1740240" cy="1460519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77630" y="543492"/>
                <a:ext cx="1741834" cy="1535379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79878" name="TextBox 28"/>
            <p:cNvSpPr txBox="1">
              <a:spLocks noChangeArrowheads="1"/>
            </p:cNvSpPr>
            <p:nvPr/>
          </p:nvSpPr>
          <p:spPr bwMode="auto">
            <a:xfrm rot="-60000">
              <a:off x="3443757" y="3557594"/>
              <a:ext cx="1661197" cy="1378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60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b.</a:t>
              </a:r>
              <a:r>
                <a:rPr lang="en-US" altLang="zh-CN" sz="2800">
                  <a:ea typeface="楷体" pitchFamily="49" charset="-122"/>
                  <a:cs typeface="华文新魏" pitchFamily="2" charset="-122"/>
                </a:rPr>
                <a:t> </a:t>
              </a:r>
              <a:r>
                <a:rPr kumimoji="1" lang="en-US" altLang="zh-CN" sz="260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A bit of distance, however, helps loosen the cognitive chains that imprison us, making it easier to mingle the new with the old; the mundane is grasped from a lightly more abstract perspective. (Para. 6, L4)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 rot="872659">
            <a:off x="5127625" y="2867025"/>
            <a:ext cx="3995738" cy="3489325"/>
            <a:chOff x="3385952" y="3480791"/>
            <a:chExt cx="1864482" cy="2043854"/>
          </a:xfrm>
        </p:grpSpPr>
        <p:grpSp>
          <p:nvGrpSpPr>
            <p:cNvPr id="80905" name="Group 21"/>
            <p:cNvGrpSpPr>
              <a:grpSpLocks/>
            </p:cNvGrpSpPr>
            <p:nvPr/>
          </p:nvGrpSpPr>
          <p:grpSpPr bwMode="auto">
            <a:xfrm rot="-396937">
              <a:off x="3385952" y="3480791"/>
              <a:ext cx="1780939" cy="2043854"/>
              <a:chOff x="750189" y="530962"/>
              <a:chExt cx="1780939" cy="2043854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790828" y="530962"/>
                <a:ext cx="1740300" cy="1799465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38832" y="606675"/>
                <a:ext cx="1740035" cy="1958306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80906" name="TextBox 28"/>
            <p:cNvSpPr txBox="1">
              <a:spLocks noChangeArrowheads="1"/>
            </p:cNvSpPr>
            <p:nvPr/>
          </p:nvSpPr>
          <p:spPr bwMode="auto">
            <a:xfrm rot="-60000">
              <a:off x="3505936" y="3651537"/>
              <a:ext cx="1744498" cy="1460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当然，这种思维的灵活性不仅仅来自纯粹的距离变化，即简单的经纬度的变化。相反，这种创造力的复兴似乎是差异所带来的副产品。</a:t>
              </a:r>
              <a:endParaRPr kumimoji="1" lang="en-US" altLang="zh-CN" sz="26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  <p:pic>
        <p:nvPicPr>
          <p:cNvPr id="80899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5"/>
          <p:cNvGrpSpPr>
            <a:grpSpLocks/>
          </p:cNvGrpSpPr>
          <p:nvPr/>
        </p:nvGrpSpPr>
        <p:grpSpPr bwMode="auto">
          <a:xfrm rot="-1117645">
            <a:off x="239713" y="1700213"/>
            <a:ext cx="5249862" cy="3336925"/>
            <a:chOff x="3388223" y="3500565"/>
            <a:chExt cx="1756469" cy="1572910"/>
          </a:xfrm>
        </p:grpSpPr>
        <p:grpSp>
          <p:nvGrpSpPr>
            <p:cNvPr id="80901" name="Group 21"/>
            <p:cNvGrpSpPr>
              <a:grpSpLocks/>
            </p:cNvGrpSpPr>
            <p:nvPr/>
          </p:nvGrpSpPr>
          <p:grpSpPr bwMode="auto">
            <a:xfrm rot="-396937">
              <a:off x="3388223" y="3500565"/>
              <a:ext cx="1756469" cy="1572910"/>
              <a:chOff x="777376" y="551024"/>
              <a:chExt cx="1756469" cy="1572910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2836" y="658451"/>
                <a:ext cx="1740535" cy="1460666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76625" y="548574"/>
                <a:ext cx="1741597" cy="1535495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80902" name="TextBox 28"/>
            <p:cNvSpPr txBox="1">
              <a:spLocks noChangeArrowheads="1"/>
            </p:cNvSpPr>
            <p:nvPr/>
          </p:nvSpPr>
          <p:spPr bwMode="auto">
            <a:xfrm rot="-60000">
              <a:off x="3443757" y="3564842"/>
              <a:ext cx="1661197" cy="1364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60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c. Of course, this mental flexibility doesn’t come from mere distance, a simple change in latitude and longitude. Instead, this renaissance of creativity appears to be a side effect of difference. (Para. 8, L6)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2" descr="H:\2015年修改\图片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 rot="-1117645">
            <a:off x="287338" y="1985963"/>
            <a:ext cx="5240337" cy="2660650"/>
            <a:chOff x="3398204" y="3503890"/>
            <a:chExt cx="1761695" cy="1564440"/>
          </a:xfrm>
        </p:grpSpPr>
        <p:grpSp>
          <p:nvGrpSpPr>
            <p:cNvPr id="81932" name="Group 21"/>
            <p:cNvGrpSpPr>
              <a:grpSpLocks/>
            </p:cNvGrpSpPr>
            <p:nvPr/>
          </p:nvGrpSpPr>
          <p:grpSpPr bwMode="auto">
            <a:xfrm rot="-396937">
              <a:off x="3398204" y="3503890"/>
              <a:ext cx="1761695" cy="1564440"/>
              <a:chOff x="787379" y="555804"/>
              <a:chExt cx="1761695" cy="1564440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3092" y="658950"/>
                <a:ext cx="1740881" cy="1460829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87472" y="550226"/>
                <a:ext cx="1761695" cy="1535503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81933" name="TextBox 28"/>
            <p:cNvSpPr txBox="1">
              <a:spLocks noChangeArrowheads="1"/>
            </p:cNvSpPr>
            <p:nvPr/>
          </p:nvSpPr>
          <p:spPr bwMode="auto">
            <a:xfrm rot="-60000">
              <a:off x="3481648" y="3677560"/>
              <a:ext cx="1577038" cy="123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60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d. We travel because we need to, because distance and  difference are the secret cornerstones of  creativity. (Para. 9, L4)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 rot="872659">
            <a:off x="4818063" y="2538413"/>
            <a:ext cx="3843337" cy="2573337"/>
            <a:chOff x="3385972" y="3481143"/>
            <a:chExt cx="1793558" cy="2042771"/>
          </a:xfrm>
        </p:grpSpPr>
        <p:grpSp>
          <p:nvGrpSpPr>
            <p:cNvPr id="81926" name="Group 21"/>
            <p:cNvGrpSpPr>
              <a:grpSpLocks/>
            </p:cNvGrpSpPr>
            <p:nvPr/>
          </p:nvGrpSpPr>
          <p:grpSpPr bwMode="auto">
            <a:xfrm rot="-396937">
              <a:off x="3385972" y="3481143"/>
              <a:ext cx="1793558" cy="2042771"/>
              <a:chOff x="750189" y="532045"/>
              <a:chExt cx="1793558" cy="2042771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803447" y="532045"/>
                <a:ext cx="1740300" cy="1372645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44460" y="607845"/>
                <a:ext cx="1741700" cy="1958339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81927" name="TextBox 28"/>
            <p:cNvSpPr txBox="1">
              <a:spLocks noChangeArrowheads="1"/>
            </p:cNvSpPr>
            <p:nvPr/>
          </p:nvSpPr>
          <p:spPr bwMode="auto">
            <a:xfrm rot="-60000">
              <a:off x="3433512" y="3518025"/>
              <a:ext cx="1744497" cy="102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我们旅行是因为我们需要旅行，因为距离与差异是创造力的秘密基石。</a:t>
              </a:r>
              <a:endParaRPr kumimoji="1" lang="en-US" altLang="zh-CN" sz="26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 rot="872659">
            <a:off x="4832350" y="2282825"/>
            <a:ext cx="3883025" cy="2571750"/>
            <a:chOff x="3385972" y="3481143"/>
            <a:chExt cx="1811433" cy="2042771"/>
          </a:xfrm>
        </p:grpSpPr>
        <p:grpSp>
          <p:nvGrpSpPr>
            <p:cNvPr id="82954" name="Group 21"/>
            <p:cNvGrpSpPr>
              <a:grpSpLocks/>
            </p:cNvGrpSpPr>
            <p:nvPr/>
          </p:nvGrpSpPr>
          <p:grpSpPr bwMode="auto">
            <a:xfrm rot="-396937">
              <a:off x="3385972" y="3481143"/>
              <a:ext cx="1793558" cy="2042771"/>
              <a:chOff x="750189" y="532045"/>
              <a:chExt cx="1793558" cy="2042771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803447" y="532045"/>
                <a:ext cx="1740300" cy="1372645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40325" y="597354"/>
                <a:ext cx="1742560" cy="1958286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82955" name="TextBox 28"/>
            <p:cNvSpPr txBox="1">
              <a:spLocks noChangeArrowheads="1"/>
            </p:cNvSpPr>
            <p:nvPr/>
          </p:nvSpPr>
          <p:spPr bwMode="auto">
            <a:xfrm rot="-60000">
              <a:off x="3452908" y="3486411"/>
              <a:ext cx="1744497" cy="1343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sz="260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我们回家后，家还是那个家，但是我们的思维已经有所改变，而这就可以改变一切。 。</a:t>
              </a:r>
              <a:endParaRPr kumimoji="1" lang="en-US" altLang="zh-CN" sz="26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  <p:pic>
        <p:nvPicPr>
          <p:cNvPr id="82947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2" descr="H:\2015年修改\图片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5"/>
          <p:cNvGrpSpPr>
            <a:grpSpLocks/>
          </p:cNvGrpSpPr>
          <p:nvPr/>
        </p:nvGrpSpPr>
        <p:grpSpPr bwMode="auto">
          <a:xfrm rot="-1117645">
            <a:off x="228600" y="2279650"/>
            <a:ext cx="4832350" cy="2946400"/>
            <a:chOff x="3402065" y="3486069"/>
            <a:chExt cx="1764006" cy="1582410"/>
          </a:xfrm>
        </p:grpSpPr>
        <p:grpSp>
          <p:nvGrpSpPr>
            <p:cNvPr id="82950" name="Group 21"/>
            <p:cNvGrpSpPr>
              <a:grpSpLocks/>
            </p:cNvGrpSpPr>
            <p:nvPr/>
          </p:nvGrpSpPr>
          <p:grpSpPr bwMode="auto">
            <a:xfrm rot="-396937">
              <a:off x="3402065" y="3486069"/>
              <a:ext cx="1764006" cy="1582410"/>
              <a:chOff x="792224" y="538620"/>
              <a:chExt cx="1764006" cy="1582410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1631" y="655496"/>
                <a:ext cx="1740246" cy="1460490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94609" y="538425"/>
                <a:ext cx="1761688" cy="1491183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82951" name="TextBox 28"/>
            <p:cNvSpPr txBox="1">
              <a:spLocks noChangeArrowheads="1"/>
            </p:cNvSpPr>
            <p:nvPr/>
          </p:nvSpPr>
          <p:spPr bwMode="auto">
            <a:xfrm rot="-60000">
              <a:off x="3444619" y="3601966"/>
              <a:ext cx="1661197" cy="135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60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e.</a:t>
              </a:r>
              <a:r>
                <a:rPr lang="en-US" altLang="zh-CN" sz="2800">
                  <a:ea typeface="楷体" pitchFamily="49" charset="-122"/>
                  <a:cs typeface="华文新魏" pitchFamily="2" charset="-122"/>
                </a:rPr>
                <a:t> </a:t>
              </a:r>
              <a:r>
                <a:rPr kumimoji="1" lang="en-US" altLang="zh-CN" sz="260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When we get home, home is still the same. But something in our mind has been changed, and that changes everything. (Para. 9, L6)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28625" y="1812925"/>
          <a:ext cx="8286808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43470"/>
                <a:gridCol w="3643338"/>
              </a:tblGrid>
              <a:tr h="433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Practical Phrases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Specific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Meanings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dirty="0" smtClean="0">
                          <a:latin typeface="Helvetica"/>
                        </a:rPr>
                        <a:t>1.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 be offset by </a:t>
                      </a:r>
                      <a:r>
                        <a:rPr lang="en-US" altLang="zh-CN" sz="2600" baseline="0" dirty="0" err="1" smtClean="0">
                          <a:latin typeface="Helvetica"/>
                        </a:rPr>
                        <a:t>sth</a:t>
                      </a:r>
                      <a:r>
                        <a:rPr lang="en-US" altLang="zh-CN" sz="2600" dirty="0" smtClean="0">
                          <a:latin typeface="Helvetica"/>
                        </a:rPr>
                        <a:t>.</a:t>
                      </a:r>
                      <a:endParaRPr lang="zh-CN" altLang="en-US" sz="26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    由</a:t>
                      </a:r>
                      <a:r>
                        <a:rPr lang="en-US" altLang="zh-CN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……</a:t>
                      </a:r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抵消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dirty="0" smtClean="0">
                          <a:latin typeface="Helvetica"/>
                        </a:rPr>
                        <a:t>2. on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 sale</a:t>
                      </a:r>
                      <a:endParaRPr lang="zh-CN" altLang="en-US" sz="26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    廉价出售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dirty="0" smtClean="0">
                          <a:latin typeface="Helvetica"/>
                        </a:rPr>
                        <a:t>3. be 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saturated with </a:t>
                      </a:r>
                      <a:endParaRPr lang="zh-CN" altLang="en-US" sz="26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    充满；使饱享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dirty="0" smtClean="0">
                          <a:latin typeface="Helvetica"/>
                        </a:rPr>
                        <a:t>4. mingle…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 with</a:t>
                      </a:r>
                      <a:r>
                        <a:rPr lang="en-US" altLang="zh-CN" sz="2600" dirty="0" smtClean="0">
                          <a:latin typeface="Helvetica"/>
                        </a:rPr>
                        <a:t> …</a:t>
                      </a:r>
                      <a:endParaRPr lang="zh-CN" altLang="en-US" sz="26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    与</a:t>
                      </a:r>
                      <a:r>
                        <a:rPr lang="en-US" altLang="zh-CN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……</a:t>
                      </a:r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混在一起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dirty="0" smtClean="0">
                          <a:latin typeface="Helvetica"/>
                        </a:rPr>
                        <a:t>5. endow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 …with…</a:t>
                      </a:r>
                      <a:endParaRPr lang="zh-CN" altLang="en-US" sz="26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    赋予</a:t>
                      </a:r>
                      <a:r>
                        <a:rPr lang="en-US" altLang="zh-CN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……(</a:t>
                      </a:r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天资</a:t>
                      </a:r>
                      <a:r>
                        <a:rPr lang="en-US" altLang="zh-CN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dirty="0" smtClean="0">
                          <a:latin typeface="Helvetica"/>
                        </a:rPr>
                        <a:t>6. be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 open to </a:t>
                      </a:r>
                      <a:r>
                        <a:rPr lang="en-US" altLang="zh-CN" sz="2600" baseline="0" dirty="0" err="1" smtClean="0">
                          <a:latin typeface="Helvetica"/>
                        </a:rPr>
                        <a:t>sth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.</a:t>
                      </a:r>
                      <a:endParaRPr lang="zh-CN" altLang="en-US" sz="26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solidFill>
                            <a:srgbClr val="0D0A1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    </a:t>
                      </a:r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愿意考虑</a:t>
                      </a:r>
                      <a:r>
                        <a:rPr lang="en-US" altLang="zh-CN" sz="2400" b="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0" dirty="0" smtClean="0">
                          <a:latin typeface="Helvetica"/>
                        </a:rPr>
                        <a:t>7. more</a:t>
                      </a:r>
                      <a:r>
                        <a:rPr lang="en-US" altLang="zh-CN" sz="2600" baseline="0" dirty="0" smtClean="0">
                          <a:latin typeface="Helvetica"/>
                        </a:rPr>
                        <a:t> often than not</a:t>
                      </a:r>
                      <a:endParaRPr lang="zh-CN" altLang="en-US" sz="26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华文楷体" pitchFamily="2" charset="-122"/>
                          <a:ea typeface="华文楷体" pitchFamily="2" charset="-122"/>
                        </a:rPr>
                        <a:t>    往往， 多半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0447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6000" y="1466850"/>
            <a:ext cx="254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……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抵消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014370" y="4253219"/>
            <a:ext cx="441488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(</a:t>
            </a: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salary increase /rising prices </a:t>
            </a: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)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81088" y="4786313"/>
            <a:ext cx="6978650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latin typeface="Helvetica" pitchFamily="34" charset="0"/>
              </a:rPr>
              <a:t>Their salary increase will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be offset by </a:t>
            </a:r>
            <a:r>
              <a:rPr kumimoji="1" lang="en-US" altLang="zh-CN" sz="2400">
                <a:latin typeface="Helvetica" pitchFamily="34" charset="0"/>
              </a:rPr>
              <a:t>rising prices.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57813" y="1508125"/>
            <a:ext cx="33670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latin typeface="Helvetica" pitchFamily="34" charset="0"/>
              </a:rPr>
              <a:t>be offset by sth.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3313" y="1538288"/>
            <a:ext cx="1651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0125" y="2722563"/>
            <a:ext cx="18272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3170238"/>
            <a:ext cx="6429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他们增加的工资会被上涨的物价所抵消。</a:t>
            </a:r>
            <a:endParaRPr lang="en-US" altLang="zh-CN" sz="240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2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775" y="379412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61453" name="Picture 3" descr="H:\2015年修改\图片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76375" y="1446213"/>
            <a:ext cx="3159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廉价出售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571604" y="4467533"/>
            <a:ext cx="371360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advertisement / on sale</a:t>
            </a: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71625" y="5030788"/>
            <a:ext cx="63007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Helvetica" pitchFamily="34" charset="0"/>
              </a:rPr>
              <a:t>By reading  the advertisement, you may find something you want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on sale</a:t>
            </a:r>
            <a:r>
              <a:rPr kumimoji="1" lang="en-US" altLang="zh-CN" sz="2400">
                <a:latin typeface="Helvetica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endParaRPr kumimoji="1" lang="en-US" altLang="zh-CN" sz="2400">
              <a:latin typeface="Helvetica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99125" y="1446213"/>
            <a:ext cx="1968500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latin typeface="Helvetica" pitchFamily="34" charset="0"/>
              </a:rPr>
              <a:t>on sale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87763" y="1471613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71625" y="3170238"/>
            <a:ext cx="65166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通过阅读这份广告，你也许会发现想要的某件商品正在减价。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6375" y="3937000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62477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633413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5813" y="1428750"/>
            <a:ext cx="2992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充满；使饱享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476375" y="4293096"/>
            <a:ext cx="6264275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powerful and seductive messages/the media</a:t>
            </a: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)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71625" y="4797425"/>
            <a:ext cx="6643688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/>
              <a:t>They've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become</a:t>
            </a:r>
            <a:r>
              <a:rPr lang="en-US" altLang="zh-CN" sz="2400"/>
              <a:t> thoroughly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saturated with </a:t>
            </a:r>
            <a:r>
              <a:rPr lang="en-US" altLang="zh-CN" sz="2400"/>
              <a:t>powerful and seductive messages from the media.</a:t>
            </a:r>
            <a:endParaRPr kumimoji="1" lang="en-US" altLang="zh-CN" sz="2400">
              <a:latin typeface="Helvetic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763" y="1471613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0188" y="3213100"/>
            <a:ext cx="6516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他们从媒体得到了大量</a:t>
            </a:r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煽情诱人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的消息</a:t>
            </a:r>
            <a:r>
              <a:rPr lang="zh-CN" altLang="en-US" sz="2400" dirty="0"/>
              <a:t>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6375" y="3786188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67596" name="Text Box 16"/>
          <p:cNvSpPr txBox="1">
            <a:spLocks noChangeArrowheads="1"/>
          </p:cNvSpPr>
          <p:nvPr/>
        </p:nvSpPr>
        <p:spPr bwMode="auto">
          <a:xfrm>
            <a:off x="5724525" y="1152525"/>
            <a:ext cx="2016125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786313" y="1428750"/>
            <a:ext cx="39814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>
                <a:latin typeface="Helvetica" pitchFamily="34" charset="0"/>
              </a:rPr>
              <a:t> be saturated with</a:t>
            </a:r>
            <a:endParaRPr lang="zh-CN" altLang="en-US" sz="2600" b="1">
              <a:latin typeface="Helvetica" pitchFamily="34" charset="0"/>
            </a:endParaRPr>
          </a:p>
        </p:txBody>
      </p:sp>
      <p:pic>
        <p:nvPicPr>
          <p:cNvPr id="67598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9000" y="1466850"/>
            <a:ext cx="2468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……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混在一起</a:t>
            </a:r>
            <a:endParaRPr lang="en-US" altLang="zh-CN" sz="24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285875" y="4324657"/>
            <a:ext cx="4752794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 to deliver a speech/praise/blame</a:t>
            </a: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)</a:t>
            </a:r>
            <a:endParaRPr lang="en-US" altLang="zh-CN" sz="2400" dirty="0">
              <a:solidFill>
                <a:srgbClr val="984807"/>
              </a:solidFill>
              <a:latin typeface="+mn-lt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285875" y="4991100"/>
            <a:ext cx="6715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Helvetica" pitchFamily="34" charset="0"/>
              </a:rPr>
              <a:t>The president delivered a speech that contained praise </a:t>
            </a:r>
            <a:r>
              <a:rPr kumimoji="1" lang="en-US" altLang="zh-CN" sz="2400" b="1" i="1" dirty="0">
                <a:solidFill>
                  <a:srgbClr val="FF6600"/>
                </a:solidFill>
                <a:latin typeface="Helvetica" pitchFamily="34" charset="0"/>
              </a:rPr>
              <a:t>mingled with </a:t>
            </a:r>
            <a:r>
              <a:rPr kumimoji="1" lang="en-US" altLang="zh-CN" sz="2400" dirty="0">
                <a:latin typeface="Helvetica" pitchFamily="34" charset="0"/>
              </a:rPr>
              <a:t>blame.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14938" y="1436688"/>
            <a:ext cx="3476625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dirty="0">
                <a:latin typeface="Helvetica" pitchFamily="34" charset="0"/>
              </a:rPr>
              <a:t>to </a:t>
            </a:r>
            <a:r>
              <a:rPr lang="en-US" altLang="zh-CN" sz="2600" b="1" dirty="0" smtClean="0">
                <a:latin typeface="Helvetica" pitchFamily="34" charset="0"/>
              </a:rPr>
              <a:t>mingle… with</a:t>
            </a:r>
            <a:r>
              <a:rPr lang="en-US" altLang="zh-CN" sz="2600" b="1" dirty="0">
                <a:latin typeface="Helvetica" pitchFamily="34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3313" y="1500188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4438" y="2708275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14438" y="3252788"/>
            <a:ext cx="6516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校长发表了一个褒贬兼蓄的演讲。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4438" y="3794125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63501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8675" y="1412875"/>
            <a:ext cx="3171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赋予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 (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天资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090710" y="4286256"/>
            <a:ext cx="4838612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 devoted supporter /godlike status)</a:t>
            </a: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165225" y="4956175"/>
            <a:ext cx="59785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Helvetica" pitchFamily="34" charset="0"/>
              </a:rPr>
              <a:t>The general’s devoted supporters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endow him with </a:t>
            </a:r>
            <a:r>
              <a:rPr kumimoji="1" lang="en-US" altLang="zh-CN" sz="2400">
                <a:latin typeface="Helvetica" pitchFamily="34" charset="0"/>
              </a:rPr>
              <a:t>an almost godlike status.</a:t>
            </a:r>
            <a:endParaRPr kumimoji="1" lang="en-US" altLang="zh-CN" sz="2400" b="1" i="1">
              <a:latin typeface="Helvetica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76825" y="1428750"/>
            <a:ext cx="3322638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>
                <a:latin typeface="Helvetica" pitchFamily="34" charset="0"/>
              </a:rPr>
              <a:t>to endow … with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0438" y="1471613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2988" y="2708275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3214688"/>
            <a:ext cx="6659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将军忠实的拥护者们几乎把他当神一样看待。</a:t>
            </a:r>
            <a:endParaRPr lang="en-US" altLang="zh-CN" sz="2400">
              <a:latin typeface="华文行楷" pitchFamily="2" charset="-122"/>
              <a:ea typeface="华文行楷" pitchFamily="2" charset="-122"/>
            </a:endParaRPr>
          </a:p>
          <a:p>
            <a:endParaRPr lang="en-US" altLang="zh-CN" sz="2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1563" y="3865563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64525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4563" y="1500188"/>
            <a:ext cx="2127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D0A10"/>
                </a:solidFill>
                <a:latin typeface="华文楷体" pitchFamily="2" charset="-122"/>
                <a:ea typeface="华文楷体" pitchFamily="2" charset="-122"/>
              </a:rPr>
              <a:t>愿意考虑</a:t>
            </a:r>
            <a:r>
              <a:rPr kumimoji="1" lang="en-US" altLang="zh-CN" sz="2400" b="1">
                <a:solidFill>
                  <a:srgbClr val="0D0A10"/>
                </a:solidFill>
                <a:latin typeface="华文楷体" pitchFamily="2" charset="-122"/>
                <a:ea typeface="华文楷体" pitchFamily="2" charset="-122"/>
              </a:rPr>
              <a:t>…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365252" y="4357694"/>
            <a:ext cx="649289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be sure/ any comments and suggestions from…</a:t>
            </a:r>
            <a:r>
              <a:rPr kumimoji="1" lang="en-US" altLang="zh-CN" sz="2400" dirty="0">
                <a:solidFill>
                  <a:srgbClr val="0D0A10"/>
                </a:solidFill>
                <a:latin typeface="Helvetica"/>
                <a:ea typeface="+mn-ea"/>
              </a:rPr>
              <a:t>)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57313" y="5000625"/>
            <a:ext cx="647065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latin typeface="Helvetica" pitchFamily="34" charset="0"/>
              </a:rPr>
              <a:t>I’m sure they will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be open to </a:t>
            </a:r>
            <a:r>
              <a:rPr kumimoji="1" lang="en-US" altLang="zh-CN" sz="2400">
                <a:latin typeface="Helvetica" pitchFamily="34" charset="0"/>
              </a:rPr>
              <a:t>any comments and suggestions from everyone.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62550" y="1500188"/>
            <a:ext cx="3767138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 </a:t>
            </a:r>
            <a:r>
              <a:rPr lang="en-US" altLang="zh-CN" sz="2600" b="1">
                <a:latin typeface="Helvetica" pitchFamily="34" charset="0"/>
              </a:rPr>
              <a:t>be open to sth.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1543050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2400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12875" y="3214688"/>
            <a:ext cx="6516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我肯定他们会愿意倾听大家任何意见和建议。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7313" y="3857625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65549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14913</TotalTime>
  <Words>1490</Words>
  <Application>Microsoft Office PowerPoint</Application>
  <PresentationFormat>全屏显示(4:3)</PresentationFormat>
  <Paragraphs>184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PMingLiU</vt:lpstr>
      <vt:lpstr>华文彩云</vt:lpstr>
      <vt:lpstr>华文行楷</vt:lpstr>
      <vt:lpstr>华文楷体</vt:lpstr>
      <vt:lpstr>Gulim</vt:lpstr>
      <vt:lpstr>楷体</vt:lpstr>
      <vt:lpstr>Calibri</vt:lpstr>
      <vt:lpstr>Helvetica</vt:lpstr>
      <vt:lpstr>方正大黑简体</vt:lpstr>
      <vt:lpstr>Georgia</vt:lpstr>
      <vt:lpstr>楷体_GB2312</vt:lpstr>
      <vt:lpstr>华文新魏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yzp</dc:creator>
  <cp:lastModifiedBy>ad</cp:lastModifiedBy>
  <cp:revision>598</cp:revision>
  <dcterms:modified xsi:type="dcterms:W3CDTF">2018-03-13T02:29:29Z</dcterms:modified>
</cp:coreProperties>
</file>