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1"/>
  </p:notesMasterIdLst>
  <p:sldIdLst>
    <p:sldId id="448" r:id="rId4"/>
    <p:sldId id="593" r:id="rId5"/>
    <p:sldId id="533" r:id="rId6"/>
    <p:sldId id="486" r:id="rId7"/>
    <p:sldId id="487" r:id="rId8"/>
    <p:sldId id="488" r:id="rId9"/>
    <p:sldId id="539" r:id="rId10"/>
    <p:sldId id="540" r:id="rId11"/>
    <p:sldId id="541" r:id="rId12"/>
    <p:sldId id="542" r:id="rId13"/>
    <p:sldId id="495" r:id="rId14"/>
    <p:sldId id="544" r:id="rId15"/>
    <p:sldId id="545" r:id="rId16"/>
    <p:sldId id="546" r:id="rId17"/>
    <p:sldId id="547" r:id="rId18"/>
    <p:sldId id="548" r:id="rId19"/>
    <p:sldId id="549" r:id="rId20"/>
    <p:sldId id="553" r:id="rId21"/>
    <p:sldId id="554" r:id="rId22"/>
    <p:sldId id="555" r:id="rId23"/>
    <p:sldId id="524" r:id="rId24"/>
    <p:sldId id="526" r:id="rId25"/>
    <p:sldId id="525" r:id="rId26"/>
    <p:sldId id="527" r:id="rId27"/>
    <p:sldId id="528" r:id="rId28"/>
    <p:sldId id="584" r:id="rId29"/>
    <p:sldId id="564" r:id="rId30"/>
  </p:sldIdLst>
  <p:sldSz cx="9144000" cy="6858000" type="screen4x3"/>
  <p:notesSz cx="6858000" cy="9144000"/>
  <p:embeddedFontLst>
    <p:embeddedFont>
      <p:font typeface="Comic Sans MS" panose="030F0702030302020204" pitchFamily="66" charset="0"/>
      <p:regular r:id="rId32"/>
      <p:bold r:id="rId33"/>
    </p:embeddedFont>
    <p:embeddedFont>
      <p:font typeface="Helvetica" panose="020B0604020202020204" pitchFamily="34" charset="0"/>
      <p:regular r:id="rId34"/>
      <p:bold r:id="rId35"/>
      <p:italic r:id="rId36"/>
      <p:boldItalic r:id="rId37"/>
    </p:embeddedFont>
    <p:embeddedFont>
      <p:font typeface="Arial Unicode MS" panose="020B0604020202020204" pitchFamily="34" charset="-122"/>
      <p:regular r:id="rId38"/>
    </p:embeddedFont>
    <p:embeddedFont>
      <p:font typeface="Georgia" panose="02040502050405020303" pitchFamily="18" charset="0"/>
      <p:regular r:id="rId39"/>
      <p:bold r:id="rId40"/>
      <p:italic r:id="rId41"/>
      <p:boldItalic r:id="rId42"/>
    </p:embeddedFont>
    <p:embeddedFont>
      <p:font typeface="Cooper Black" panose="0208090404030B020404" pitchFamily="18" charset="0"/>
      <p:regular r:id="rId43"/>
    </p:embeddedFont>
    <p:embeddedFont>
      <p:font typeface="华文彩云" panose="02010800040101010101" pitchFamily="2" charset="-122"/>
      <p:regular r:id="rId44"/>
    </p:embeddedFont>
    <p:embeddedFont>
      <p:font typeface="PMingLiU" panose="02020500000000000000" pitchFamily="18" charset="-120"/>
      <p:regular r:id="rId45"/>
    </p:embeddedFont>
    <p:embeddedFont>
      <p:font typeface="Calibri" panose="020F0502020204030204" pitchFamily="34" charset="0"/>
      <p:regular r:id="rId46"/>
      <p:bold r:id="rId47"/>
      <p:italic r:id="rId48"/>
      <p:boldItalic r:id="rId49"/>
    </p:embeddedFont>
    <p:embeddedFont>
      <p:font typeface="楷体_GB2312" panose="02010600030101010101" charset="-122"/>
      <p:regular r:id="rId50"/>
    </p:embeddedFont>
    <p:embeddedFont>
      <p:font typeface="华文楷体" panose="02010600040101010101" pitchFamily="2" charset="-122"/>
      <p:regular r:id="rId51"/>
    </p:embeddedFont>
    <p:embeddedFont>
      <p:font typeface="楷体" panose="02010609060101010101" pitchFamily="49" charset="-122"/>
      <p:regular r:id="rId52"/>
    </p:embeddedFont>
    <p:embeddedFont>
      <p:font typeface="华文行楷" panose="02010800040101010101" pitchFamily="2" charset="-122"/>
      <p:regular r:id="rId53"/>
    </p:embeddedFont>
    <p:embeddedFont>
      <p:font typeface="Gulim" panose="020B0600000101010101" pitchFamily="34" charset="-127"/>
      <p:regular r:id="rId54"/>
    </p:embeddedFont>
    <p:embeddedFont>
      <p:font typeface="Bodoni MT Condensed" panose="02070606080606020203" pitchFamily="18" charset="0"/>
      <p:regular r:id="rId55"/>
      <p:bold r:id="rId56"/>
      <p:italic r:id="rId57"/>
      <p:boldItalic r:id="rId58"/>
    </p:embeddedFont>
  </p:embeddedFont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336600"/>
    <a:srgbClr val="2DC8FF"/>
    <a:srgbClr val="8E0000"/>
    <a:srgbClr val="71AE0E"/>
    <a:srgbClr val="B4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8" autoAdjust="0"/>
    <p:restoredTop sz="94662" autoAdjust="0"/>
  </p:normalViewPr>
  <p:slideViewPr>
    <p:cSldViewPr snapToObjects="1">
      <p:cViewPr>
        <p:scale>
          <a:sx n="90" d="100"/>
          <a:sy n="90" d="100"/>
        </p:scale>
        <p:origin x="-2244" y="-6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8" Type="http://schemas.openxmlformats.org/officeDocument/2006/relationships/slide" Target="slides/slide5.xml"/><Relationship Id="rId51" Type="http://schemas.openxmlformats.org/officeDocument/2006/relationships/font" Target="fonts/font20.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6658ED8-F343-4A33-8770-37D4C7BA8122}" type="datetimeFigureOut">
              <a:rPr lang="zh-CN" altLang="en-US"/>
              <a:pPr>
                <a:defRPr/>
              </a:pPr>
              <a:t>2016/9/7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D2F8D46-12EA-4492-88BD-C0A605101ED9}" type="slidenum">
              <a:rPr lang="zh-CN" altLang="en-US"/>
              <a:pPr>
                <a:defRPr/>
              </a:pPr>
              <a:t>‹#›</a:t>
            </a:fld>
            <a:endParaRPr lang="zh-CN" altLang="en-US"/>
          </a:p>
        </p:txBody>
      </p:sp>
    </p:spTree>
    <p:extLst>
      <p:ext uri="{BB962C8B-B14F-4D97-AF65-F5344CB8AC3E}">
        <p14:creationId xmlns:p14="http://schemas.microsoft.com/office/powerpoint/2010/main" val="3339566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ADE9679-9BC7-46E1-ADF0-6E9CE4519CAE}" type="slidenum">
              <a:rPr lang="zh-CN" altLang="en-US" sz="1200"/>
              <a:pPr algn="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053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1FBB66F-6D29-4AA3-B79C-EF6F03E1E219}" type="slidenum">
              <a:rPr lang="zh-CN" altLang="en-US" sz="1200"/>
              <a:pPr algn="r"/>
              <a:t>18</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155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273F091-D7A6-4783-AF2A-C52AA77E6222}" type="slidenum">
              <a:rPr lang="zh-CN" altLang="en-US" sz="1200"/>
              <a:pPr algn="r"/>
              <a:t>19</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p:spPr>
      </p:sp>
      <p:sp>
        <p:nvSpPr>
          <p:cNvPr id="1525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95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CFE1F4-9712-416A-939C-631810002E5F}" type="slidenum">
              <a:rPr lang="zh-CN" altLang="en-US" smtClean="0">
                <a:solidFill>
                  <a:srgbClr val="000000"/>
                </a:solidFill>
              </a:rPr>
              <a:pPr fontAlgn="base">
                <a:spcBef>
                  <a:spcPct val="0"/>
                </a:spcBef>
                <a:spcAft>
                  <a:spcPct val="0"/>
                </a:spcAft>
                <a:defRPr/>
              </a:pPr>
              <a:t>21</a:t>
            </a:fld>
            <a:endParaRPr lang="zh-CN" altLang="en-US" smtClean="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05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2D2048-99A1-448E-895D-8E1492710FA2}" type="slidenum">
              <a:rPr lang="zh-CN" altLang="en-US" smtClean="0">
                <a:solidFill>
                  <a:srgbClr val="000000"/>
                </a:solidFill>
              </a:rPr>
              <a:pPr fontAlgn="base">
                <a:spcBef>
                  <a:spcPct val="0"/>
                </a:spcBef>
                <a:spcAft>
                  <a:spcPct val="0"/>
                </a:spcAft>
                <a:defRPr/>
              </a:pPr>
              <a:t>22</a:t>
            </a:fld>
            <a:endParaRPr lang="zh-CN" altLang="en-US" smtClean="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p:spPr>
      </p:sp>
      <p:sp>
        <p:nvSpPr>
          <p:cNvPr id="1546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15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74987C-D598-4514-A4F0-FD4CC81E4C6A}" type="slidenum">
              <a:rPr lang="zh-CN" altLang="en-US" smtClean="0">
                <a:solidFill>
                  <a:srgbClr val="000000"/>
                </a:solidFill>
              </a:rPr>
              <a:pPr fontAlgn="base">
                <a:spcBef>
                  <a:spcPct val="0"/>
                </a:spcBef>
                <a:spcAft>
                  <a:spcPct val="0"/>
                </a:spcAft>
                <a:defRPr/>
              </a:pPr>
              <a:t>23</a:t>
            </a:fld>
            <a:endParaRPr lang="zh-CN" altLang="en-US" smtClean="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25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CCA960-3614-4ECA-A654-805C344FD8E7}" type="slidenum">
              <a:rPr lang="zh-CN" altLang="en-US" smtClean="0">
                <a:solidFill>
                  <a:srgbClr val="000000"/>
                </a:solidFill>
              </a:rPr>
              <a:pPr fontAlgn="base">
                <a:spcBef>
                  <a:spcPct val="0"/>
                </a:spcBef>
                <a:spcAft>
                  <a:spcPct val="0"/>
                </a:spcAft>
                <a:defRPr/>
              </a:pPr>
              <a:t>24</a:t>
            </a:fld>
            <a:endParaRPr lang="zh-CN" altLang="en-US" smtClean="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p:spPr>
      </p:sp>
      <p:sp>
        <p:nvSpPr>
          <p:cNvPr id="1566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4327A4-3B03-42F0-B8C8-2D012EC71072}" type="slidenum">
              <a:rPr lang="zh-CN" altLang="en-US" smtClean="0">
                <a:solidFill>
                  <a:srgbClr val="000000"/>
                </a:solidFill>
              </a:rPr>
              <a:pPr fontAlgn="base">
                <a:spcBef>
                  <a:spcPct val="0"/>
                </a:spcBef>
                <a:spcAft>
                  <a:spcPct val="0"/>
                </a:spcAft>
                <a:defRPr/>
              </a:pPr>
              <a:t>25</a:t>
            </a:fld>
            <a:endParaRPr lang="zh-CN" altLang="en-US" smtClean="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p:spPr>
      </p:sp>
      <p:sp>
        <p:nvSpPr>
          <p:cNvPr id="1576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46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FF57C3-4FC2-4FB8-B55D-A34D9F904D3D}" type="slidenum">
              <a:rPr lang="zh-CN" altLang="en-US" smtClean="0">
                <a:solidFill>
                  <a:srgbClr val="000000"/>
                </a:solidFill>
              </a:rPr>
              <a:pPr fontAlgn="base">
                <a:spcBef>
                  <a:spcPct val="0"/>
                </a:spcBef>
                <a:spcAft>
                  <a:spcPct val="0"/>
                </a:spcAft>
                <a:defRPr/>
              </a:pPr>
              <a:t>26</a:t>
            </a:fld>
            <a:endParaRPr lang="zh-CN" altLang="en-US"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54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0858F9-9975-4401-80A1-C07923A8BB5F}" type="slidenum">
              <a:rPr lang="zh-CN" altLang="en-US" sz="1200"/>
              <a:pPr algn="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0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BF816A-88D7-4FBB-9FF3-173B540F2155}" type="slidenum">
              <a:rPr lang="zh-CN" altLang="en-US" smtClean="0"/>
              <a:pPr fontAlgn="base">
                <a:spcBef>
                  <a:spcPct val="0"/>
                </a:spcBef>
                <a:spcAft>
                  <a:spcPct val="0"/>
                </a:spcAft>
                <a:defRPr/>
              </a:pPr>
              <a:t>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13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B00EF7-B96C-4003-9BD4-9BB10547FD55}" type="slidenum">
              <a:rPr lang="zh-CN" altLang="en-US" smtClean="0"/>
              <a:pPr fontAlgn="base">
                <a:spcBef>
                  <a:spcPct val="0"/>
                </a:spcBef>
                <a:spcAft>
                  <a:spcPct val="0"/>
                </a:spcAft>
                <a:defRPr/>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54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0858F9-9975-4401-80A1-C07923A8BB5F}" type="slidenum">
              <a:rPr lang="zh-CN" altLang="en-US" sz="1200"/>
              <a:pPr algn="r"/>
              <a:t>11</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464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64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A7514B8-E287-45C7-8849-ECFD56CE29D2}" type="slidenum">
              <a:rPr lang="zh-CN" altLang="en-US" sz="1200"/>
              <a:pPr algn="r"/>
              <a:t>12</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74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90766B9-AACA-40F1-BF40-14689203E2F0}" type="slidenum">
              <a:rPr lang="zh-CN" altLang="en-US" sz="1200"/>
              <a:pPr algn="r"/>
              <a:t>13</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477290-30B0-46A8-AC02-A8FF4EE2F6F2}" type="slidenum">
              <a:rPr lang="zh-CN" altLang="en-US" sz="1200"/>
              <a:pPr algn="r"/>
              <a:t>15</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p:spPr>
      </p:sp>
      <p:sp>
        <p:nvSpPr>
          <p:cNvPr id="1495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950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1D87133-35D7-4C39-9113-AF64E27DD323}" type="slidenum">
              <a:rPr lang="zh-CN" altLang="en-US" sz="1200"/>
              <a:pPr algn="r"/>
              <a:t>16</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7BD4E3E-CFBD-4009-B1C4-9D2E6EB8F433}"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48216-1A82-4A38-91D0-599D6407551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1C8C4E1-39FD-4E6E-8969-CF0F3D88A573}"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948644-B9D2-4E85-8660-8FCBB10E745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33B001-A899-45AF-B115-C30E653AA2FC}"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335E2A-A3C1-44C7-A0D2-82A29A7D737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9F90FF4-CE44-478E-B8C2-EBB1A9B04979}"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52334F-4A4C-49E1-B6BC-038C9C174B19}"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F5CF07-06EE-4EC2-AC86-716D9F12412A}"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D29BD00-A45F-4A48-8673-AB24D0B0F31A}"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780A6F-0799-4509-942F-EEC1AC139644}"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895985-7FEC-4A41-A2B2-712D86A08F58}"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27EE753-4CE5-4A6A-AB27-6A1D0BF37555}"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15718D6-4400-4998-9FD5-3629BC8DB9D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BA399BD-F60B-4F14-B9EE-7C3D147FFC8E}" type="datetimeFigureOut">
              <a:rPr lang="zh-CN" altLang="en-US"/>
              <a:pPr>
                <a:defRPr/>
              </a:pPr>
              <a:t>2016/9/7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2A235A1-154F-4B13-8EB6-6F18D6BB242A}"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5AA5FBE-0827-44CF-AECE-57AE64E83229}" type="datetimeFigureOut">
              <a:rPr lang="zh-CN" altLang="en-US"/>
              <a:pPr>
                <a:defRPr/>
              </a:pPr>
              <a:t>2016/9/7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CFC5C1F-6569-4AA3-A545-19BE5AAB29E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2A26189-49A9-431E-AC03-3F9DB5A18D5F}" type="datetimeFigureOut">
              <a:rPr lang="zh-CN" altLang="en-US"/>
              <a:pPr>
                <a:defRPr/>
              </a:pPr>
              <a:t>2016/9/7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F703650-6392-420F-A9D7-5D45C8EB4EB3}"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FA79D38-94C3-44D7-A902-B8FC29E2A445}"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9361ECB-85CC-4CAA-80BF-F39FB20A267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6D9EC00-A969-45A3-98B7-ED8335285ADE}"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1B74EBC-7BDA-4069-8DA3-371EA959EB54}"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AAB747-1C9A-497A-970D-D66DCD580B15}"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5AAA36-35F1-4E4A-AADA-F6B78C66629B}"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196198-AD62-4960-A7B0-68845B2B859E}"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25BE4F-5B45-4FB4-9B33-92C3E8E41BD8}"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B7E9624-0219-4C65-9FBB-DCC4367B6E89}"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63AA5C-C81B-4120-8924-1AD578B59A6E}"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A68872E-1950-4A65-8192-E981B509A80B}"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A1FDD6-4A76-40DD-8750-F59E17071B8E}"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40FC8E7-F20F-4065-8EFD-3A2F92BEA389}"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CFDD4D-2E00-40D0-8B52-3AD50D059408}"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0F99DAB-C27F-43C4-A373-195DCD4E1A21}"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8C6E06-9EAA-4539-9831-B3E0BC5F6209}"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922CD5B-817F-4D48-98B4-88532B613544}"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3D93FB-1389-4097-A4C0-5AD95941BBF0}"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8FF09BA-237E-418A-A104-340095894F52}" type="datetimeFigureOut">
              <a:rPr lang="zh-CN" altLang="en-US"/>
              <a:pPr>
                <a:defRPr/>
              </a:pPr>
              <a:t>2016/9/7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6F2FD2B-2A53-403E-BF28-CABF1FB4AACC}"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E1F9A40-9835-462B-BB30-0AD4CE163282}" type="datetimeFigureOut">
              <a:rPr lang="zh-CN" altLang="en-US"/>
              <a:pPr>
                <a:defRPr/>
              </a:pPr>
              <a:t>2016/9/7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49D248-3728-421D-A48A-039039425EA6}"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5976D7B-D804-4259-9A55-CAA4060963CE}" type="datetimeFigureOut">
              <a:rPr lang="zh-CN" altLang="en-US"/>
              <a:pPr>
                <a:defRPr/>
              </a:pPr>
              <a:t>2016/9/7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E26FE6A-461B-482D-8086-03B4F7936A8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937A0E6-E1D5-49C4-9376-FA56990AF4CA}"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0EE712-2176-4276-A6D0-7000EBF9142B}"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F5788B-9B36-4D96-8A1B-57B79095D733}"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9FFB92-9B7F-4041-A550-D5B4E5A1EEB2}"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FFDFB3A-891D-4C61-9A1A-58E337D7E128}"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7E457A-C98C-4CBE-8E24-0E1F9460F459}"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503110-8BEC-4C5A-8146-15A86919BF50}"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2D5D8F-21EE-41C8-B9F5-14FD759734C4}"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11CE4F-510E-4FDA-8F0A-C2B6435F4549}" type="datetimeFigureOut">
              <a:rPr lang="zh-CN" altLang="en-US"/>
              <a:pPr>
                <a:defRPr/>
              </a:pPr>
              <a:t>2016/9/7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E11D29-79A9-4F08-ACC7-8514E1F1ADF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0D0218C-1980-4149-8808-F7ED8A1D0B21}"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AC658E-DB3C-456E-BE0E-8124A99B681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EBAB751-5C9E-4E94-B5AE-11E1D78E93C4}" type="datetimeFigureOut">
              <a:rPr lang="zh-CN" altLang="en-US"/>
              <a:pPr>
                <a:defRPr/>
              </a:pPr>
              <a:t>2016/9/7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DACC4DF-8A6B-43B2-8418-D266F89B492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00FF121-0548-4BA7-9840-8A0A6F6C843D}" type="datetimeFigureOut">
              <a:rPr lang="zh-CN" altLang="en-US"/>
              <a:pPr>
                <a:defRPr/>
              </a:pPr>
              <a:t>2016/9/7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B34921-C17D-43F4-911F-01D3F9DAD39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C5F940E-770D-4831-A20E-3E6A5F1FC6E7}" type="datetimeFigureOut">
              <a:rPr lang="zh-CN" altLang="en-US"/>
              <a:pPr>
                <a:defRPr/>
              </a:pPr>
              <a:t>2016/9/7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514AF4E-5394-4326-81BB-AF5861352EE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92636A8-F52A-4A35-825B-40A2654AC83C}"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1AA25AC-DE82-4716-83FA-E66CAAD4AE9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E4A58D-92DC-4882-85C2-AF2A88C360F7}" type="datetimeFigureOut">
              <a:rPr lang="zh-CN" altLang="en-US"/>
              <a:pPr>
                <a:defRPr/>
              </a:pPr>
              <a:t>2016/9/7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E04C8C-0DA1-4BA5-A05D-87309FAD3A6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483D0758-E701-437F-8855-4690E21160AB}" type="datetimeFigureOut">
              <a:rPr lang="zh-CN" altLang="en-US"/>
              <a:pPr>
                <a:defRPr/>
              </a:pPr>
              <a:t>2016/9/7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C997BBE-00D2-4612-94D1-B5DE2D25C15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E531BC4B-7ECE-4CB7-80F5-7597F55CEFE2}" type="datetimeFigureOut">
              <a:rPr lang="zh-CN" altLang="en-US"/>
              <a:pPr>
                <a:defRPr/>
              </a:pPr>
              <a:t>2016/9/7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73C24617-2E6B-4D26-9C89-2C778B23ADE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789F1625-FEF5-4732-9C27-7F2191AEC313}" type="datetimeFigureOut">
              <a:rPr lang="zh-CN" altLang="en-US"/>
              <a:pPr>
                <a:defRPr/>
              </a:pPr>
              <a:t>2016/9/7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2BDCE24F-DE6D-406C-83C8-63E9C246A8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7.jpe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9.jpeg"/><Relationship Id="rId4" Type="http://schemas.openxmlformats.org/officeDocument/2006/relationships/slide" Target="slide9.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6"/>
          <p:cNvGrpSpPr>
            <a:grpSpLocks/>
          </p:cNvGrpSpPr>
          <p:nvPr/>
        </p:nvGrpSpPr>
        <p:grpSpPr bwMode="auto">
          <a:xfrm>
            <a:off x="0" y="0"/>
            <a:ext cx="9144000" cy="6858000"/>
            <a:chOff x="0" y="0"/>
            <a:chExt cx="9144000" cy="685800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106"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a:solidFill>
                    <a:srgbClr val="0B856D"/>
                  </a:solidFill>
                  <a:effectLst>
                    <a:outerShdw blurRad="38100" dist="38100" dir="2700000" algn="tl">
                      <a:srgbClr val="C0C0C0"/>
                    </a:outerShdw>
                  </a:effectLst>
                  <a:latin typeface="方正大黑简体"/>
                  <a:ea typeface="方正大黑简体"/>
                  <a:cs typeface="方正大黑简体"/>
                </a:rPr>
                <a:t>3</a:t>
              </a:r>
            </a:p>
          </p:txBody>
        </p:sp>
        <p:grpSp>
          <p:nvGrpSpPr>
            <p:cNvPr id="4108" name="组合 14"/>
            <p:cNvGrpSpPr>
              <a:grpSpLocks/>
            </p:cNvGrpSpPr>
            <p:nvPr/>
          </p:nvGrpSpPr>
          <p:grpSpPr bwMode="auto">
            <a:xfrm>
              <a:off x="1943137" y="1412794"/>
              <a:ext cx="4516689" cy="2650789"/>
              <a:chOff x="3836722" y="195124"/>
              <a:chExt cx="4807287" cy="3851678"/>
            </a:xfrm>
          </p:grpSpPr>
          <p:sp>
            <p:nvSpPr>
              <p:cNvPr id="24" name="矩形 23"/>
              <p:cNvSpPr/>
              <p:nvPr/>
            </p:nvSpPr>
            <p:spPr>
              <a:xfrm>
                <a:off x="5428321" y="195242"/>
                <a:ext cx="1571363" cy="1903017"/>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7072339" y="2098259"/>
                <a:ext cx="1571363" cy="1859189"/>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3836683" y="2188219"/>
                <a:ext cx="1493640" cy="1859189"/>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sp>
          <p:nvSpPr>
            <p:cNvPr id="27" name="Text Box 14"/>
            <p:cNvSpPr txBox="1">
              <a:spLocks noChangeArrowheads="1"/>
            </p:cNvSpPr>
            <p:nvPr/>
          </p:nvSpPr>
          <p:spPr bwMode="auto">
            <a:xfrm>
              <a:off x="468313" y="4918075"/>
              <a:ext cx="8424862" cy="584200"/>
            </a:xfrm>
            <a:prstGeom prst="rect">
              <a:avLst/>
            </a:prstGeom>
            <a:noFill/>
            <a:ln w="9525">
              <a:noFill/>
              <a:miter lim="800000"/>
              <a:headEnd/>
              <a:tailEnd/>
            </a:ln>
            <a:effectLst>
              <a:outerShdw sx="1000" sy="1000" algn="ctr" rotWithShape="0">
                <a:schemeClr val="tx2"/>
              </a:outerShdw>
            </a:effectLst>
          </p:spPr>
          <p:txBody>
            <a:bodyPr>
              <a:spAutoFit/>
            </a:bodyPr>
            <a:lstStyle/>
            <a:p>
              <a:pPr algn="ctr" fontAlgn="auto" latinLnBrk="1">
                <a:spcBef>
                  <a:spcPct val="50000"/>
                </a:spcBef>
                <a:spcAft>
                  <a:spcPts val="0"/>
                </a:spcAft>
                <a:defRPr/>
              </a:pPr>
              <a:r>
                <a:rPr lang="en-US" altLang="zh-CN" sz="3200" b="1" dirty="0">
                  <a:solidFill>
                    <a:schemeClr val="accent3">
                      <a:lumMod val="50000"/>
                    </a:schemeClr>
                  </a:solidFill>
                  <a:latin typeface="Georgia" pitchFamily="18" charset="0"/>
                  <a:ea typeface="Gulim" pitchFamily="34" charset="-127"/>
                </a:rPr>
                <a:t>Never, ever give up!</a:t>
              </a:r>
              <a:endParaRPr lang="zh-CN" altLang="en-US" sz="3200" b="1" dirty="0">
                <a:solidFill>
                  <a:schemeClr val="accent3">
                    <a:lumMod val="50000"/>
                  </a:schemeClr>
                </a:solidFill>
                <a:latin typeface="Georgia" pitchFamily="18" charset="0"/>
                <a:ea typeface="Gulim" pitchFamily="34" charset="-127"/>
              </a:endParaRPr>
            </a:p>
          </p:txBody>
        </p:sp>
        <p:sp>
          <p:nvSpPr>
            <p:cNvPr id="28" name="Text Box 15"/>
            <p:cNvSpPr txBox="1">
              <a:spLocks noChangeArrowheads="1"/>
            </p:cNvSpPr>
            <p:nvPr/>
          </p:nvSpPr>
          <p:spPr bwMode="auto">
            <a:xfrm>
              <a:off x="1322388" y="4292600"/>
              <a:ext cx="6499225" cy="646113"/>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1 Section A</a:t>
              </a:r>
            </a:p>
          </p:txBody>
        </p:sp>
      </p:grpSp>
      <p:sp>
        <p:nvSpPr>
          <p:cNvPr id="4099" name="TextBox 45"/>
          <p:cNvSpPr txBox="1">
            <a:spLocks noChangeArrowheads="1"/>
          </p:cNvSpPr>
          <p:nvPr/>
        </p:nvSpPr>
        <p:spPr bwMode="auto">
          <a:xfrm>
            <a:off x="179388" y="6318250"/>
            <a:ext cx="8964612" cy="523875"/>
          </a:xfrm>
          <a:prstGeom prst="rect">
            <a:avLst/>
          </a:prstGeom>
          <a:noFill/>
          <a:ln w="9525">
            <a:noFill/>
            <a:miter lim="800000"/>
            <a:headEnd/>
            <a:tailEnd/>
          </a:ln>
        </p:spPr>
        <p:txBody>
          <a:bodyPr>
            <a:spAutoFit/>
          </a:bodyPr>
          <a:lstStyle/>
          <a:p>
            <a:r>
              <a:rPr lang="en-US" altLang="zh-CN" sz="1400" b="1">
                <a:solidFill>
                  <a:schemeClr val="bg1"/>
                </a:solidFill>
                <a:latin typeface="Bodoni MT Condensed"/>
              </a:rPr>
              <a:t>FOREIGN LANGUAGE TEACHING AND RESEARCH PRESS      </a:t>
            </a:r>
          </a:p>
          <a:p>
            <a:r>
              <a:rPr lang="en-US" altLang="zh-CN" sz="1400" b="1">
                <a:solidFill>
                  <a:schemeClr val="bg1"/>
                </a:solidFill>
                <a:latin typeface="Bodoni MT Condensed"/>
              </a:rPr>
              <a:t>AIR FORCE ENGINEERING UNIVERSITY</a:t>
            </a:r>
            <a:endParaRPr lang="zh-CN" altLang="en-US" sz="1400" b="1">
              <a:solidFill>
                <a:schemeClr val="bg1"/>
              </a:solidFill>
              <a:latin typeface="Bodoni MT Condensed"/>
            </a:endParaRPr>
          </a:p>
        </p:txBody>
      </p:sp>
      <p:pic>
        <p:nvPicPr>
          <p:cNvPr id="18" name="Picture 12" descr="D:\找图\新视野读写3\新视野读写3册 大图原图\新视野3读写3单元首页图_全\读写3_Unit1_TextA_3个图并排拜访示意图.jpg"/>
          <p:cNvPicPr>
            <a:picLocks noChangeAspect="1" noChangeArrowheads="1"/>
          </p:cNvPicPr>
          <p:nvPr/>
        </p:nvPicPr>
        <p:blipFill>
          <a:blip r:embed="rId4" cstate="print"/>
          <a:srcRect l="33606" t="6155" r="6686" b="1970"/>
          <a:stretch>
            <a:fillRect/>
          </a:stretch>
        </p:blipFill>
        <p:spPr bwMode="auto">
          <a:xfrm>
            <a:off x="1943100" y="1444625"/>
            <a:ext cx="1406525" cy="1270000"/>
          </a:xfrm>
          <a:prstGeom prst="rect">
            <a:avLst/>
          </a:prstGeom>
          <a:ln>
            <a:noFill/>
          </a:ln>
          <a:effectLst>
            <a:outerShdw blurRad="292100" dist="139700" dir="2700000" algn="tl" rotWithShape="0">
              <a:srgbClr val="333333">
                <a:alpha val="65000"/>
              </a:srgbClr>
            </a:outerShdw>
          </a:effectLst>
        </p:spPr>
      </p:pic>
      <p:pic>
        <p:nvPicPr>
          <p:cNvPr id="19" name="图片 18" descr="144450898.jpg"/>
          <p:cNvPicPr>
            <a:picLocks noChangeAspect="1"/>
          </p:cNvPicPr>
          <p:nvPr/>
        </p:nvPicPr>
        <p:blipFill>
          <a:blip r:embed="rId5" cstate="print"/>
          <a:stretch>
            <a:fillRect/>
          </a:stretch>
        </p:blipFill>
        <p:spPr>
          <a:xfrm>
            <a:off x="3438525" y="2786063"/>
            <a:ext cx="1476375" cy="12636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714375" y="1671638"/>
            <a:ext cx="2490788" cy="461962"/>
          </a:xfrm>
          <a:prstGeom prst="rect">
            <a:avLst/>
          </a:prstGeom>
          <a:noFill/>
          <a:ln w="9525">
            <a:noFill/>
            <a:miter lim="800000"/>
            <a:headEnd/>
            <a:tailEnd/>
          </a:ln>
        </p:spPr>
        <p:txBody>
          <a:bodyPr>
            <a:spAutoFit/>
          </a:bodyPr>
          <a:lstStyle/>
          <a:p>
            <a:pPr algn="ctr"/>
            <a:r>
              <a:rPr lang="zh-CN" altLang="en-US" sz="2400" b="1">
                <a:latin typeface="华文楷体" pitchFamily="2" charset="-122"/>
                <a:ea typeface="华文楷体" pitchFamily="2" charset="-122"/>
              </a:rPr>
              <a:t>专注于</a:t>
            </a:r>
            <a:r>
              <a:rPr lang="en-US" altLang="zh-CN" sz="2400" b="1">
                <a:latin typeface="华文楷体" pitchFamily="2" charset="-122"/>
                <a:ea typeface="华文楷体" pitchFamily="2" charset="-122"/>
              </a:rPr>
              <a:t>……</a:t>
            </a:r>
          </a:p>
        </p:txBody>
      </p:sp>
      <p:sp>
        <p:nvSpPr>
          <p:cNvPr id="13" name="文本框 5"/>
          <p:cNvSpPr txBox="1"/>
          <p:nvPr/>
        </p:nvSpPr>
        <p:spPr>
          <a:xfrm>
            <a:off x="1547665" y="4425950"/>
            <a:ext cx="3029098"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rgbClr val="0D0A10"/>
                </a:solidFill>
                <a:latin typeface="+mn-lt"/>
                <a:ea typeface="+mn-ea"/>
              </a:rPr>
              <a:t>(</a:t>
            </a:r>
            <a:r>
              <a:rPr lang="en-US" altLang="zh-CN" sz="2400" dirty="0">
                <a:latin typeface="+mn-lt"/>
                <a:ea typeface="+mn-ea"/>
              </a:rPr>
              <a:t>various distractions</a:t>
            </a:r>
            <a:r>
              <a:rPr kumimoji="1" lang="en-US" altLang="zh-CN" sz="2400" dirty="0">
                <a:solidFill>
                  <a:srgbClr val="0D0A10"/>
                </a:solidFill>
                <a:latin typeface="+mn-lt"/>
                <a:ea typeface="+mn-ea"/>
              </a:rPr>
              <a:t>) </a:t>
            </a:r>
          </a:p>
        </p:txBody>
      </p:sp>
      <p:sp>
        <p:nvSpPr>
          <p:cNvPr id="14" name="TextBox 8"/>
          <p:cNvSpPr txBox="1">
            <a:spLocks noChangeArrowheads="1"/>
          </p:cNvSpPr>
          <p:nvPr/>
        </p:nvSpPr>
        <p:spPr bwMode="auto">
          <a:xfrm>
            <a:off x="1547813" y="4892675"/>
            <a:ext cx="6445250" cy="1200150"/>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34" charset="0"/>
              </a:rPr>
              <a:t>College students should </a:t>
            </a:r>
            <a:r>
              <a:rPr kumimoji="1" lang="en-US" altLang="zh-CN" sz="2400" b="1" i="1">
                <a:solidFill>
                  <a:srgbClr val="FF6600"/>
                </a:solidFill>
                <a:latin typeface="Helvetica" pitchFamily="34" charset="0"/>
              </a:rPr>
              <a:t>focus</a:t>
            </a:r>
            <a:r>
              <a:rPr kumimoji="1" lang="en-US" altLang="zh-CN" sz="2400">
                <a:latin typeface="Helvetica" pitchFamily="34" charset="0"/>
              </a:rPr>
              <a:t> most of their energy </a:t>
            </a:r>
            <a:r>
              <a:rPr kumimoji="1" lang="en-US" altLang="zh-CN" sz="2400" b="1" i="1">
                <a:solidFill>
                  <a:srgbClr val="FF6600"/>
                </a:solidFill>
                <a:latin typeface="Helvetica" pitchFamily="34" charset="0"/>
              </a:rPr>
              <a:t>on</a:t>
            </a:r>
            <a:r>
              <a:rPr kumimoji="1" lang="en-US" altLang="zh-CN" sz="2400">
                <a:latin typeface="Helvetica" pitchFamily="34" charset="0"/>
              </a:rPr>
              <a:t> studies rather than on various distractions.</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88" y="3213100"/>
            <a:ext cx="6516687" cy="830263"/>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大学生应将主要精力专注于学习而不是各种令其分心的事物。</a:t>
            </a:r>
            <a:endParaRPr lang="en-US" altLang="zh-CN" sz="2400">
              <a:latin typeface="华文行楷" pitchFamily="2" charset="-122"/>
              <a:ea typeface="华文行楷" pitchFamily="2" charset="-122"/>
            </a:endParaRPr>
          </a:p>
        </p:txBody>
      </p:sp>
      <p:sp>
        <p:nvSpPr>
          <p:cNvPr id="25" name="TextBox 24"/>
          <p:cNvSpPr txBox="1"/>
          <p:nvPr/>
        </p:nvSpPr>
        <p:spPr>
          <a:xfrm>
            <a:off x="1476375" y="4008438"/>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4" name="TextBox 7"/>
          <p:cNvSpPr txBox="1">
            <a:spLocks noChangeArrowheads="1"/>
          </p:cNvSpPr>
          <p:nvPr/>
        </p:nvSpPr>
        <p:spPr bwMode="auto">
          <a:xfrm>
            <a:off x="5580063" y="1671638"/>
            <a:ext cx="3189287" cy="461962"/>
          </a:xfrm>
          <a:prstGeom prst="rect">
            <a:avLst/>
          </a:prstGeom>
          <a:noFill/>
          <a:ln w="9525">
            <a:noFill/>
            <a:miter lim="800000"/>
            <a:headEnd/>
            <a:tailEnd/>
          </a:ln>
        </p:spPr>
        <p:txBody>
          <a:bodyPr>
            <a:spAutoFit/>
          </a:bodyPr>
          <a:lstStyle/>
          <a:p>
            <a:pPr algn="ctr"/>
            <a:r>
              <a:rPr lang="en-US" altLang="zh-CN" sz="2400" b="1">
                <a:latin typeface="Helvetica" pitchFamily="34" charset="0"/>
              </a:rPr>
              <a:t>focus on …</a:t>
            </a:r>
          </a:p>
        </p:txBody>
      </p:sp>
      <p:grpSp>
        <p:nvGrpSpPr>
          <p:cNvPr id="50189" name="组合 14"/>
          <p:cNvGrpSpPr>
            <a:grpSpLocks/>
          </p:cNvGrpSpPr>
          <p:nvPr/>
        </p:nvGrpSpPr>
        <p:grpSpPr bwMode="auto">
          <a:xfrm>
            <a:off x="-14288" y="-26988"/>
            <a:ext cx="7115176" cy="1152526"/>
            <a:chOff x="-14288" y="-27384"/>
            <a:chExt cx="7115715" cy="1152525"/>
          </a:xfrm>
        </p:grpSpPr>
        <p:pic>
          <p:nvPicPr>
            <p:cNvPr id="50190"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7" name="TextBox 16">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9" name="矩形 18"/>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789113"/>
          <a:ext cx="8501062" cy="3568700"/>
        </p:xfrm>
        <a:graphic>
          <a:graphicData uri="http://schemas.openxmlformats.org/drawingml/2006/table">
            <a:tbl>
              <a:tblPr firstRow="1" bandRow="1">
                <a:tableStyleId>{93296810-A885-4BE3-A3E7-6D5BEEA58F35}</a:tableStyleId>
              </a:tblPr>
              <a:tblGrid>
                <a:gridCol w="4857720"/>
                <a:gridCol w="3643342"/>
              </a:tblGrid>
              <a:tr h="531576">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16" marB="45716" anchor="ct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16" marB="45716" anchor="ctr"/>
                </a:tc>
              </a:tr>
              <a:tr h="930289">
                <a:tc>
                  <a:txBody>
                    <a:bodyPr/>
                    <a:lstStyle/>
                    <a:p>
                      <a:pPr marL="0" indent="0">
                        <a:lnSpc>
                          <a:spcPct val="100000"/>
                        </a:lnSpc>
                        <a:spcBef>
                          <a:spcPct val="50000"/>
                        </a:spcBef>
                        <a:buNone/>
                        <a:defRPr/>
                      </a:pPr>
                      <a:r>
                        <a:rPr kumimoji="1" lang="en-US" altLang="zh-CN" sz="2400" dirty="0" smtClean="0">
                          <a:latin typeface="Helvetica"/>
                        </a:rPr>
                        <a:t>1. A, B, C –</a:t>
                      </a:r>
                      <a:r>
                        <a:rPr kumimoji="1" lang="en-US" altLang="zh-CN" sz="2400" b="1" baseline="0" dirty="0">
                          <a:solidFill>
                            <a:schemeClr val="accent1">
                              <a:lumMod val="50000"/>
                            </a:schemeClr>
                          </a:solidFill>
                          <a:latin typeface="Helvetica"/>
                          <a:ea typeface="华文楷体" pitchFamily="2" charset="-122"/>
                        </a:rPr>
                        <a:t> </a:t>
                      </a:r>
                      <a:r>
                        <a:rPr kumimoji="1" lang="en-US" altLang="zh-CN" sz="2400" kern="1200" dirty="0" smtClean="0">
                          <a:solidFill>
                            <a:schemeClr val="dk1"/>
                          </a:solidFill>
                          <a:latin typeface="Helvetica"/>
                          <a:ea typeface="+mn-ea"/>
                          <a:cs typeface="+mn-cs"/>
                        </a:rPr>
                        <a:t>none of these be/do…</a:t>
                      </a:r>
                    </a:p>
                  </a:txBody>
                  <a:tcPr marL="91439" marR="91439" marT="45716" marB="45716" anchor="ctr"/>
                </a:tc>
                <a:tc>
                  <a:txBody>
                    <a:bodyPr/>
                    <a:lstStyle/>
                    <a:p>
                      <a:pPr>
                        <a:lnSpc>
                          <a:spcPct val="100000"/>
                        </a:lnSpc>
                        <a:spcBef>
                          <a:spcPct val="50000"/>
                        </a:spcBef>
                        <a:defRPr/>
                      </a:pPr>
                      <a:r>
                        <a:rPr kumimoji="1" lang="zh-CN" altLang="en-US" sz="2400" dirty="0" smtClean="0">
                          <a:latin typeface="华文楷体" pitchFamily="2" charset="-122"/>
                          <a:ea typeface="华文楷体" pitchFamily="2" charset="-122"/>
                        </a:rPr>
                        <a:t>用于表达“对已知条件的否定”。</a:t>
                      </a:r>
                      <a:endParaRPr kumimoji="1" lang="en-US" altLang="zh-CN" sz="2400" b="1" dirty="0">
                        <a:solidFill>
                          <a:srgbClr val="000000"/>
                        </a:solidFill>
                        <a:latin typeface="华文楷体" pitchFamily="2" charset="-122"/>
                        <a:ea typeface="华文楷体" pitchFamily="2" charset="-122"/>
                      </a:endParaRPr>
                    </a:p>
                  </a:txBody>
                  <a:tcPr marL="91439" marR="91439" marT="45716" marB="45716" anchor="ctr"/>
                </a:tc>
              </a:tr>
              <a:tr h="974300">
                <a:tc>
                  <a:txBody>
                    <a:bodyPr/>
                    <a:lstStyle/>
                    <a:p>
                      <a:pPr>
                        <a:lnSpc>
                          <a:spcPct val="100000"/>
                        </a:lnSpc>
                      </a:pPr>
                      <a:r>
                        <a:rPr kumimoji="1" lang="en-US" altLang="zh-CN" sz="2400" kern="1200" dirty="0" smtClean="0">
                          <a:latin typeface="Helvetica"/>
                        </a:rPr>
                        <a:t>2. Sb. do </a:t>
                      </a:r>
                      <a:r>
                        <a:rPr kumimoji="1" lang="en-US" altLang="zh-CN" sz="2400" kern="1200" dirty="0" err="1" smtClean="0">
                          <a:latin typeface="Helvetica"/>
                        </a:rPr>
                        <a:t>sth</a:t>
                      </a:r>
                      <a:r>
                        <a:rPr kumimoji="1" lang="en-US" altLang="zh-CN" sz="2400" kern="1200" dirty="0" smtClean="0">
                          <a:latin typeface="Helvetica"/>
                        </a:rPr>
                        <a:t>.,</a:t>
                      </a:r>
                      <a:r>
                        <a:rPr kumimoji="1" lang="en-US" altLang="zh-CN" sz="2400" kern="1200" baseline="0" dirty="0" smtClean="0">
                          <a:latin typeface="Helvetica"/>
                        </a:rPr>
                        <a:t> not because …, but  </a:t>
                      </a:r>
                    </a:p>
                    <a:p>
                      <a:pPr>
                        <a:lnSpc>
                          <a:spcPct val="100000"/>
                        </a:lnSpc>
                      </a:pPr>
                      <a:r>
                        <a:rPr kumimoji="1" lang="en-US" altLang="zh-CN" sz="2400" kern="1200" baseline="0" dirty="0" smtClean="0">
                          <a:latin typeface="Helvetica"/>
                        </a:rPr>
                        <a:t>    because …</a:t>
                      </a:r>
                      <a:endParaRPr kumimoji="1" lang="zh-CN" altLang="en-US" sz="2400" b="1" kern="1200" dirty="0">
                        <a:solidFill>
                          <a:schemeClr val="accent1">
                            <a:lumMod val="50000"/>
                          </a:schemeClr>
                        </a:solidFill>
                        <a:latin typeface="Helvetica"/>
                        <a:ea typeface="+mn-ea"/>
                        <a:cs typeface="+mn-cs"/>
                      </a:endParaRP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latin typeface="华文楷体" pitchFamily="2" charset="-122"/>
                          <a:ea typeface="华文楷体" pitchFamily="2" charset="-122"/>
                        </a:rPr>
                        <a:t>用于表达“某人做某事的原因”。 </a:t>
                      </a:r>
                    </a:p>
                  </a:txBody>
                  <a:tcPr marL="91439" marR="91439" marT="45716" marB="45716" anchor="ctr"/>
                </a:tc>
              </a:tr>
              <a:tr h="1132535">
                <a:tc>
                  <a:txBody>
                    <a:bodyPr/>
                    <a:lstStyle/>
                    <a:p>
                      <a:pPr marL="361950" marR="0" indent="-36195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It’s not … that matters. It’s …that be/do…</a:t>
                      </a: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用于表达“对某事物最为重要的因素是</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txBody>
                  <a:tcPr marL="91439" marR="91439" marT="45716" marB="45716" anchor="ctr"/>
                </a:tc>
              </a:tr>
            </a:tbl>
          </a:graphicData>
        </a:graphic>
      </p:graphicFrame>
      <p:grpSp>
        <p:nvGrpSpPr>
          <p:cNvPr id="51219" name="组合 4"/>
          <p:cNvGrpSpPr>
            <a:grpSpLocks/>
          </p:cNvGrpSpPr>
          <p:nvPr/>
        </p:nvGrpSpPr>
        <p:grpSpPr bwMode="auto">
          <a:xfrm>
            <a:off x="-14288" y="-26988"/>
            <a:ext cx="7443788" cy="1152526"/>
            <a:chOff x="-14288" y="-27384"/>
            <a:chExt cx="7444331" cy="1152525"/>
          </a:xfrm>
        </p:grpSpPr>
        <p:pic>
          <p:nvPicPr>
            <p:cNvPr id="51220"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1"/>
          <p:cNvSpPr>
            <a:spLocks noChangeArrowheads="1"/>
          </p:cNvSpPr>
          <p:nvPr/>
        </p:nvSpPr>
        <p:spPr bwMode="auto">
          <a:xfrm>
            <a:off x="1538288" y="2047875"/>
            <a:ext cx="5976937" cy="1292225"/>
          </a:xfrm>
          <a:prstGeom prst="rect">
            <a:avLst/>
          </a:prstGeom>
          <a:noFill/>
          <a:ln w="9525">
            <a:noFill/>
            <a:miter lim="800000"/>
            <a:headEnd/>
            <a:tailEnd/>
          </a:ln>
        </p:spPr>
        <p:txBody>
          <a:bodyPr>
            <a:spAutoFit/>
          </a:bodyPr>
          <a:lstStyle/>
          <a:p>
            <a:r>
              <a:rPr lang="zh-CN" altLang="en-US" sz="2600">
                <a:solidFill>
                  <a:srgbClr val="C00000"/>
                </a:solidFill>
                <a:latin typeface="华文行楷" pitchFamily="2" charset="-122"/>
                <a:ea typeface="华文行楷" pitchFamily="2" charset="-122"/>
              </a:rPr>
              <a:t>个人经历、教育机会、个人困境，这些都不能</a:t>
            </a:r>
            <a:r>
              <a:rPr lang="zh-CN" altLang="en-US" sz="2600">
                <a:latin typeface="华文行楷" pitchFamily="2" charset="-122"/>
                <a:ea typeface="华文行楷" pitchFamily="2" charset="-122"/>
              </a:rPr>
              <a:t>阻挡一个全力以赴追求成功的、有着坚强意志的人。</a:t>
            </a:r>
          </a:p>
        </p:txBody>
      </p:sp>
      <p:sp>
        <p:nvSpPr>
          <p:cNvPr id="52227" name="TextBox 4"/>
          <p:cNvSpPr txBox="1">
            <a:spLocks noChangeArrowheads="1"/>
          </p:cNvSpPr>
          <p:nvPr/>
        </p:nvSpPr>
        <p:spPr bwMode="auto">
          <a:xfrm>
            <a:off x="1547813" y="1119188"/>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52228" name="TextBox 25"/>
          <p:cNvSpPr txBox="1">
            <a:spLocks noChangeArrowheads="1"/>
          </p:cNvSpPr>
          <p:nvPr/>
        </p:nvSpPr>
        <p:spPr bwMode="auto">
          <a:xfrm>
            <a:off x="1538288" y="3357563"/>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9563" y="4094163"/>
            <a:ext cx="6088062" cy="1528762"/>
          </a:xfrm>
          <a:prstGeom prst="rect">
            <a:avLst/>
          </a:prstGeom>
          <a:noFill/>
          <a:ln w="9525">
            <a:noFill/>
            <a:miter lim="800000"/>
            <a:headEnd/>
            <a:tailEnd/>
          </a:ln>
        </p:spPr>
        <p:txBody>
          <a:bodyPr>
            <a:spAutoFit/>
          </a:bodyPr>
          <a:lstStyle/>
          <a:p>
            <a:pPr>
              <a:lnSpc>
                <a:spcPts val="2800"/>
              </a:lnSpc>
              <a:spcBef>
                <a:spcPct val="50000"/>
              </a:spcBef>
            </a:pPr>
            <a:r>
              <a:rPr lang="en-US" altLang="zh-CN" sz="2600" b="1" dirty="0">
                <a:solidFill>
                  <a:srgbClr val="FF6600"/>
                </a:solidFill>
                <a:latin typeface="Helvetica" pitchFamily="34" charset="0"/>
              </a:rPr>
              <a:t>Personal history, educational opportunity, individual dilemmas—</a:t>
            </a:r>
            <a:r>
              <a:rPr lang="en-US" altLang="zh-CN" sz="2600" dirty="0">
                <a:latin typeface="Helvetica" pitchFamily="34" charset="0"/>
              </a:rPr>
              <a:t> </a:t>
            </a:r>
            <a:r>
              <a:rPr lang="en-US" altLang="zh-CN" sz="2600" b="1" dirty="0">
                <a:solidFill>
                  <a:srgbClr val="FF6600"/>
                </a:solidFill>
                <a:latin typeface="Helvetica" pitchFamily="34" charset="0"/>
              </a:rPr>
              <a:t>none of these </a:t>
            </a:r>
            <a:r>
              <a:rPr lang="en-US" altLang="zh-CN" sz="2600" dirty="0">
                <a:latin typeface="Helvetica" pitchFamily="34" charset="0"/>
              </a:rPr>
              <a:t>can inhibit a strong spirit committed to success.</a:t>
            </a:r>
          </a:p>
        </p:txBody>
      </p:sp>
      <p:cxnSp>
        <p:nvCxnSpPr>
          <p:cNvPr id="4" name="直接连接符 3"/>
          <p:cNvCxnSpPr/>
          <p:nvPr/>
        </p:nvCxnSpPr>
        <p:spPr>
          <a:xfrm>
            <a:off x="1558027" y="1643063"/>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527" y="387985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13" y="5446713"/>
            <a:ext cx="1522412" cy="735012"/>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grpSp>
        <p:nvGrpSpPr>
          <p:cNvPr id="52233" name="组合 10"/>
          <p:cNvGrpSpPr>
            <a:grpSpLocks/>
          </p:cNvGrpSpPr>
          <p:nvPr/>
        </p:nvGrpSpPr>
        <p:grpSpPr bwMode="auto">
          <a:xfrm>
            <a:off x="-14288" y="-26988"/>
            <a:ext cx="7443788" cy="1152526"/>
            <a:chOff x="-14288" y="-27384"/>
            <a:chExt cx="7444331" cy="1152525"/>
          </a:xfrm>
        </p:grpSpPr>
        <p:pic>
          <p:nvPicPr>
            <p:cNvPr id="52234"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5" name="TextBox 14">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1"/>
          <p:cNvSpPr>
            <a:spLocks noChangeArrowheads="1"/>
          </p:cNvSpPr>
          <p:nvPr/>
        </p:nvSpPr>
        <p:spPr bwMode="auto">
          <a:xfrm>
            <a:off x="1538288" y="2090738"/>
            <a:ext cx="6273800" cy="452437"/>
          </a:xfrm>
          <a:prstGeom prst="rect">
            <a:avLst/>
          </a:prstGeom>
          <a:noFill/>
          <a:ln w="9525">
            <a:noFill/>
            <a:miter lim="800000"/>
            <a:headEnd/>
            <a:tailEnd/>
          </a:ln>
        </p:spPr>
        <p:txBody>
          <a:bodyPr>
            <a:spAutoFit/>
          </a:bodyPr>
          <a:lstStyle/>
          <a:p>
            <a:pPr>
              <a:lnSpc>
                <a:spcPts val="2800"/>
              </a:lnSpc>
            </a:pPr>
            <a:r>
              <a:rPr lang="en-US" altLang="zh-CN" sz="2600" b="1">
                <a:solidFill>
                  <a:srgbClr val="E46C0A"/>
                </a:solidFill>
                <a:latin typeface="Helvetica" pitchFamily="34" charset="0"/>
                <a:ea typeface="华文行楷" pitchFamily="2" charset="-122"/>
              </a:rPr>
              <a:t>A, B, C — none of these be/do…</a:t>
            </a:r>
          </a:p>
        </p:txBody>
      </p:sp>
      <p:sp>
        <p:nvSpPr>
          <p:cNvPr id="5" name="TextBox 4"/>
          <p:cNvSpPr txBox="1"/>
          <p:nvPr/>
        </p:nvSpPr>
        <p:spPr>
          <a:xfrm>
            <a:off x="1538288" y="1214438"/>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53252" name="TextBox 25"/>
          <p:cNvSpPr txBox="1">
            <a:spLocks noChangeArrowheads="1"/>
          </p:cNvSpPr>
          <p:nvPr/>
        </p:nvSpPr>
        <p:spPr bwMode="auto">
          <a:xfrm>
            <a:off x="1538288" y="2857500"/>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903663"/>
            <a:ext cx="6088062" cy="461962"/>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用于表达</a:t>
            </a:r>
            <a:r>
              <a:rPr lang="zh-CN" altLang="en-US" sz="2600">
                <a:solidFill>
                  <a:srgbClr val="71AE0E"/>
                </a:solidFill>
                <a:latin typeface="华文行楷" pitchFamily="2" charset="-122"/>
                <a:ea typeface="华文行楷" pitchFamily="2" charset="-122"/>
              </a:rPr>
              <a:t>“对已知条件的否定”</a:t>
            </a:r>
            <a:r>
              <a:rPr lang="zh-CN" altLang="en-US" sz="2600">
                <a:latin typeface="华文行楷" pitchFamily="2" charset="-122"/>
                <a:ea typeface="华文行楷" pitchFamily="2" charset="-122"/>
              </a:rPr>
              <a:t>。</a:t>
            </a:r>
          </a:p>
        </p:txBody>
      </p:sp>
      <p:cxnSp>
        <p:nvCxnSpPr>
          <p:cNvPr id="4" name="直接连接符 3"/>
          <p:cNvCxnSpPr/>
          <p:nvPr/>
        </p:nvCxnSpPr>
        <p:spPr>
          <a:xfrm>
            <a:off x="1621299" y="3381375"/>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702262" y="1738313"/>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3256"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grpSp>
        <p:nvGrpSpPr>
          <p:cNvPr id="53258" name="组合 11"/>
          <p:cNvGrpSpPr>
            <a:grpSpLocks/>
          </p:cNvGrpSpPr>
          <p:nvPr/>
        </p:nvGrpSpPr>
        <p:grpSpPr bwMode="auto">
          <a:xfrm>
            <a:off x="-14288" y="-26988"/>
            <a:ext cx="7443788" cy="1152526"/>
            <a:chOff x="-14288" y="-27384"/>
            <a:chExt cx="7444331" cy="1152525"/>
          </a:xfrm>
        </p:grpSpPr>
        <p:pic>
          <p:nvPicPr>
            <p:cNvPr id="53259"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5" name="TextBox 14">
              <a:hlinkClick r:id="rId5"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cstate="print"/>
          <a:srcRect l="7280" t="15610"/>
          <a:stretch>
            <a:fillRect/>
          </a:stretch>
        </p:blipFill>
        <p:spPr bwMode="auto">
          <a:xfrm>
            <a:off x="857250" y="1484313"/>
            <a:ext cx="7745413" cy="5159375"/>
          </a:xfrm>
          <a:prstGeom prst="rect">
            <a:avLst/>
          </a:prstGeom>
          <a:noFill/>
          <a:ln w="9525">
            <a:noFill/>
            <a:miter lim="800000"/>
            <a:headEnd/>
            <a:tailEnd/>
          </a:ln>
        </p:spPr>
      </p:pic>
      <p:sp>
        <p:nvSpPr>
          <p:cNvPr id="13" name="文本框 5"/>
          <p:cNvSpPr txBox="1"/>
          <p:nvPr/>
        </p:nvSpPr>
        <p:spPr>
          <a:xfrm>
            <a:off x="1714480" y="3786190"/>
            <a:ext cx="4429156"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chemeClr val="accent4">
                    <a:lumMod val="10000"/>
                  </a:schemeClr>
                </a:solidFill>
                <a:latin typeface="Helvetica" pitchFamily="34" charset="0"/>
                <a:ea typeface="+mn-ea"/>
              </a:rPr>
              <a:t>  (</a:t>
            </a:r>
            <a:r>
              <a:rPr lang="en-US" altLang="zh-CN" sz="2400" dirty="0">
                <a:latin typeface="+mn-lt"/>
                <a:ea typeface="+mn-ea"/>
              </a:rPr>
              <a:t> to be regarded as/standard for )</a:t>
            </a:r>
            <a:endParaRPr kumimoji="1" lang="en-US" altLang="zh-CN" sz="2400" dirty="0">
              <a:solidFill>
                <a:schemeClr val="accent4">
                  <a:lumMod val="10000"/>
                </a:schemeClr>
              </a:solidFill>
              <a:latin typeface="Helvetica" pitchFamily="34" charset="0"/>
              <a:ea typeface="+mn-ea"/>
            </a:endParaRPr>
          </a:p>
        </p:txBody>
      </p:sp>
      <p:sp>
        <p:nvSpPr>
          <p:cNvPr id="23" name="TextBox 22"/>
          <p:cNvSpPr txBox="1"/>
          <p:nvPr/>
        </p:nvSpPr>
        <p:spPr>
          <a:xfrm>
            <a:off x="1403350" y="1844675"/>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547813" y="2309813"/>
            <a:ext cx="6515100" cy="831850"/>
          </a:xfrm>
          <a:prstGeom prst="rect">
            <a:avLst/>
          </a:prstGeom>
          <a:noFill/>
          <a:ln w="9525">
            <a:noFill/>
            <a:miter lim="800000"/>
            <a:headEnd/>
            <a:tailEnd/>
          </a:ln>
        </p:spPr>
        <p:txBody>
          <a:bodyPr>
            <a:spAutoFit/>
          </a:bodyPr>
          <a:lstStyle/>
          <a:p>
            <a:pPr>
              <a:spcBef>
                <a:spcPct val="50000"/>
              </a:spcBef>
            </a:pPr>
            <a:r>
              <a:rPr lang="zh-CN" altLang="en-US" sz="2400">
                <a:latin typeface="华文行楷" pitchFamily="2" charset="-122"/>
                <a:ea typeface="华文行楷" pitchFamily="2" charset="-122"/>
              </a:rPr>
              <a:t>金钱、名誉、社会地位，这些都不应作为判断一个人是否成功的唯一标准。</a:t>
            </a:r>
          </a:p>
        </p:txBody>
      </p:sp>
      <p:sp>
        <p:nvSpPr>
          <p:cNvPr id="25" name="TextBox 24"/>
          <p:cNvSpPr txBox="1"/>
          <p:nvPr/>
        </p:nvSpPr>
        <p:spPr>
          <a:xfrm>
            <a:off x="1403350" y="329088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579563" y="4357688"/>
            <a:ext cx="6305550" cy="1169987"/>
          </a:xfrm>
          <a:prstGeom prst="rect">
            <a:avLst/>
          </a:prstGeom>
          <a:noFill/>
          <a:ln w="9525">
            <a:noFill/>
            <a:miter lim="800000"/>
            <a:headEnd/>
            <a:tailEnd/>
          </a:ln>
        </p:spPr>
        <p:txBody>
          <a:bodyPr>
            <a:spAutoFit/>
          </a:bodyPr>
          <a:lstStyle/>
          <a:p>
            <a:pPr>
              <a:lnSpc>
                <a:spcPts val="2800"/>
              </a:lnSpc>
              <a:spcBef>
                <a:spcPct val="50000"/>
              </a:spcBef>
            </a:pPr>
            <a:r>
              <a:rPr kumimoji="1" lang="en-US" altLang="zh-CN" sz="2400">
                <a:latin typeface="Helvetica" pitchFamily="34" charset="0"/>
              </a:rPr>
              <a:t>Money, fame, social status — </a:t>
            </a:r>
            <a:r>
              <a:rPr kumimoji="1" lang="en-US" altLang="zh-CN" sz="2400" i="1">
                <a:solidFill>
                  <a:srgbClr val="FF6600"/>
                </a:solidFill>
                <a:latin typeface="Helvetica" pitchFamily="34" charset="0"/>
              </a:rPr>
              <a:t>none of these </a:t>
            </a:r>
            <a:r>
              <a:rPr kumimoji="1" lang="en-US" altLang="zh-CN" sz="2400">
                <a:latin typeface="Helvetica" pitchFamily="34" charset="0"/>
              </a:rPr>
              <a:t>should be regarded as the only standard for the judgment of one’s success.</a:t>
            </a:r>
          </a:p>
        </p:txBody>
      </p:sp>
      <p:grpSp>
        <p:nvGrpSpPr>
          <p:cNvPr id="54282" name="组合 9"/>
          <p:cNvGrpSpPr>
            <a:grpSpLocks/>
          </p:cNvGrpSpPr>
          <p:nvPr/>
        </p:nvGrpSpPr>
        <p:grpSpPr bwMode="auto">
          <a:xfrm>
            <a:off x="-14288" y="-26988"/>
            <a:ext cx="7443788" cy="1152526"/>
            <a:chOff x="-14288" y="-27384"/>
            <a:chExt cx="7444331" cy="1152525"/>
          </a:xfrm>
        </p:grpSpPr>
        <p:pic>
          <p:nvPicPr>
            <p:cNvPr id="54283"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4" name="矩形 13"/>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1"/>
          <p:cNvSpPr>
            <a:spLocks noChangeArrowheads="1"/>
          </p:cNvSpPr>
          <p:nvPr/>
        </p:nvSpPr>
        <p:spPr bwMode="auto">
          <a:xfrm>
            <a:off x="1538288" y="1916113"/>
            <a:ext cx="5976937" cy="1293812"/>
          </a:xfrm>
          <a:prstGeom prst="rect">
            <a:avLst/>
          </a:prstGeom>
          <a:noFill/>
          <a:ln w="9525">
            <a:noFill/>
            <a:miter lim="800000"/>
            <a:headEnd/>
            <a:tailEnd/>
          </a:ln>
        </p:spPr>
        <p:txBody>
          <a:bodyPr>
            <a:spAutoFit/>
          </a:bodyPr>
          <a:lstStyle/>
          <a:p>
            <a:r>
              <a:rPr lang="zh-CN" altLang="en-US" sz="2600" dirty="0">
                <a:latin typeface="华文行楷" pitchFamily="2" charset="-122"/>
                <a:ea typeface="华文行楷" pitchFamily="2" charset="-122"/>
              </a:rPr>
              <a:t>他们取得了成功，</a:t>
            </a:r>
            <a:r>
              <a:rPr lang="zh-CN" altLang="en-US" sz="2600" dirty="0">
                <a:solidFill>
                  <a:srgbClr val="C00000"/>
                </a:solidFill>
                <a:latin typeface="华文行楷" pitchFamily="2" charset="-122"/>
                <a:ea typeface="华文行楷" pitchFamily="2" charset="-122"/>
              </a:rPr>
              <a:t>并不是因为</a:t>
            </a:r>
            <a:r>
              <a:rPr lang="zh-CN" altLang="en-US" sz="2600" dirty="0">
                <a:latin typeface="华文行楷" pitchFamily="2" charset="-122"/>
                <a:ea typeface="华文行楷" pitchFamily="2" charset="-122"/>
              </a:rPr>
              <a:t>成功很容易，</a:t>
            </a:r>
            <a:r>
              <a:rPr lang="zh-CN" altLang="en-US" sz="2600" dirty="0">
                <a:solidFill>
                  <a:srgbClr val="C00000"/>
                </a:solidFill>
                <a:latin typeface="华文行楷" pitchFamily="2" charset="-122"/>
                <a:ea typeface="华文行楷" pitchFamily="2" charset="-122"/>
              </a:rPr>
              <a:t>而是因为</a:t>
            </a:r>
            <a:r>
              <a:rPr lang="zh-CN" altLang="en-US" sz="2600" dirty="0">
                <a:latin typeface="华文行楷" pitchFamily="2" charset="-122"/>
                <a:ea typeface="华文行楷" pitchFamily="2" charset="-122"/>
              </a:rPr>
              <a:t>他们拥有克服重重障碍的</a:t>
            </a:r>
          </a:p>
          <a:p>
            <a:r>
              <a:rPr lang="zh-CN" altLang="en-US" sz="2600" dirty="0">
                <a:latin typeface="华文行楷" pitchFamily="2" charset="-122"/>
                <a:ea typeface="华文行楷" pitchFamily="2" charset="-122"/>
              </a:rPr>
              <a:t>意志，为了追求目标而勤奋努力。</a:t>
            </a:r>
          </a:p>
        </p:txBody>
      </p:sp>
      <p:sp>
        <p:nvSpPr>
          <p:cNvPr id="55299" name="TextBox 4"/>
          <p:cNvSpPr txBox="1">
            <a:spLocks noChangeArrowheads="1"/>
          </p:cNvSpPr>
          <p:nvPr/>
        </p:nvSpPr>
        <p:spPr bwMode="auto">
          <a:xfrm>
            <a:off x="1538288" y="1071563"/>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55300" name="TextBox 25"/>
          <p:cNvSpPr txBox="1">
            <a:spLocks noChangeArrowheads="1"/>
          </p:cNvSpPr>
          <p:nvPr/>
        </p:nvSpPr>
        <p:spPr bwMode="auto">
          <a:xfrm>
            <a:off x="1547813" y="3214688"/>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213" y="3751263"/>
            <a:ext cx="6383337" cy="1692275"/>
          </a:xfrm>
          <a:prstGeom prst="rect">
            <a:avLst/>
          </a:prstGeom>
          <a:noFill/>
          <a:ln w="9525">
            <a:noFill/>
            <a:miter lim="800000"/>
            <a:headEnd/>
            <a:tailEnd/>
          </a:ln>
        </p:spPr>
        <p:txBody>
          <a:bodyPr>
            <a:spAutoFit/>
          </a:bodyPr>
          <a:lstStyle/>
          <a:p>
            <a:pPr>
              <a:spcBef>
                <a:spcPct val="50000"/>
              </a:spcBef>
            </a:pPr>
            <a:r>
              <a:rPr lang="en-US" altLang="zh-CN" sz="2600">
                <a:latin typeface="Helvetica" pitchFamily="34" charset="0"/>
              </a:rPr>
              <a:t>They attained success, </a:t>
            </a:r>
            <a:r>
              <a:rPr lang="en-US" altLang="zh-CN" sz="2600" b="1">
                <a:solidFill>
                  <a:srgbClr val="FF6600"/>
                </a:solidFill>
                <a:latin typeface="Helvetica" pitchFamily="34" charset="0"/>
              </a:rPr>
              <a:t>not because </a:t>
            </a:r>
            <a:r>
              <a:rPr lang="en-US" altLang="zh-CN" sz="2600">
                <a:latin typeface="Helvetica" pitchFamily="34" charset="0"/>
              </a:rPr>
              <a:t>it was easy, </a:t>
            </a:r>
            <a:r>
              <a:rPr lang="en-US" altLang="zh-CN" sz="2600" b="1">
                <a:solidFill>
                  <a:srgbClr val="FF6600"/>
                </a:solidFill>
                <a:latin typeface="Helvetica" pitchFamily="34" charset="0"/>
              </a:rPr>
              <a:t>but because </a:t>
            </a:r>
            <a:r>
              <a:rPr lang="en-US" altLang="zh-CN" sz="2600">
                <a:latin typeface="Helvetica" pitchFamily="34" charset="0"/>
              </a:rPr>
              <a:t>they had the will to overcome profound obstacles and to work diligently in the pursuit of their goals.</a:t>
            </a:r>
          </a:p>
        </p:txBody>
      </p:sp>
      <p:cxnSp>
        <p:nvCxnSpPr>
          <p:cNvPr id="4" name="直接连接符 3"/>
          <p:cNvCxnSpPr/>
          <p:nvPr/>
        </p:nvCxnSpPr>
        <p:spPr>
          <a:xfrm>
            <a:off x="1621527" y="147478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2965" y="3736975"/>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grpSp>
        <p:nvGrpSpPr>
          <p:cNvPr id="55305" name="组合 10"/>
          <p:cNvGrpSpPr>
            <a:grpSpLocks/>
          </p:cNvGrpSpPr>
          <p:nvPr/>
        </p:nvGrpSpPr>
        <p:grpSpPr bwMode="auto">
          <a:xfrm>
            <a:off x="-14288" y="-26988"/>
            <a:ext cx="7443788" cy="1152526"/>
            <a:chOff x="-14288" y="-27384"/>
            <a:chExt cx="7444331" cy="1152525"/>
          </a:xfrm>
        </p:grpSpPr>
        <p:pic>
          <p:nvPicPr>
            <p:cNvPr id="5530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3" name="TextBox 12">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1"/>
          <p:cNvSpPr>
            <a:spLocks noChangeArrowheads="1"/>
          </p:cNvSpPr>
          <p:nvPr/>
        </p:nvSpPr>
        <p:spPr bwMode="auto">
          <a:xfrm>
            <a:off x="1538288" y="1982788"/>
            <a:ext cx="6273800" cy="803275"/>
          </a:xfrm>
          <a:prstGeom prst="rect">
            <a:avLst/>
          </a:prstGeom>
          <a:noFill/>
          <a:ln w="9525">
            <a:noFill/>
            <a:miter lim="800000"/>
            <a:headEnd/>
            <a:tailEnd/>
          </a:ln>
        </p:spPr>
        <p:txBody>
          <a:bodyPr>
            <a:spAutoFit/>
          </a:bodyPr>
          <a:lstStyle/>
          <a:p>
            <a:pPr>
              <a:lnSpc>
                <a:spcPts val="2800"/>
              </a:lnSpc>
            </a:pPr>
            <a:r>
              <a:rPr lang="en-US" altLang="zh-CN" sz="2600">
                <a:latin typeface="Helvetica" pitchFamily="34" charset="0"/>
                <a:ea typeface="华文行楷" pitchFamily="2" charset="-122"/>
              </a:rPr>
              <a:t>Sb. do sth., </a:t>
            </a:r>
            <a:r>
              <a:rPr lang="en-US" altLang="zh-CN" sz="2600" b="1">
                <a:solidFill>
                  <a:srgbClr val="FF6600"/>
                </a:solidFill>
                <a:latin typeface="Helvetica" pitchFamily="34" charset="0"/>
              </a:rPr>
              <a:t>not because </a:t>
            </a:r>
            <a:r>
              <a:rPr lang="en-US" altLang="zh-CN" sz="2600">
                <a:latin typeface="Helvetica" pitchFamily="34" charset="0"/>
                <a:ea typeface="华文行楷" pitchFamily="2" charset="-122"/>
              </a:rPr>
              <a:t>…, </a:t>
            </a:r>
            <a:r>
              <a:rPr lang="en-US" altLang="zh-CN" sz="2600" b="1">
                <a:solidFill>
                  <a:srgbClr val="FF6600"/>
                </a:solidFill>
                <a:latin typeface="Helvetica" pitchFamily="34" charset="0"/>
              </a:rPr>
              <a:t>but because</a:t>
            </a:r>
            <a:r>
              <a:rPr lang="en-US" altLang="zh-CN" sz="2600">
                <a:latin typeface="Helvetica" pitchFamily="34" charset="0"/>
                <a:ea typeface="华文行楷" pitchFamily="2" charset="-122"/>
              </a:rPr>
              <a:t> …</a:t>
            </a:r>
            <a:endParaRPr lang="en-US" altLang="zh-CN" sz="2600" b="1">
              <a:solidFill>
                <a:srgbClr val="E46C0A"/>
              </a:solidFill>
              <a:latin typeface="Helvetica" pitchFamily="34" charset="0"/>
              <a:ea typeface="华文行楷" pitchFamily="2" charset="-122"/>
            </a:endParaRPr>
          </a:p>
        </p:txBody>
      </p:sp>
      <p:sp>
        <p:nvSpPr>
          <p:cNvPr id="5" name="TextBox 4"/>
          <p:cNvSpPr txBox="1"/>
          <p:nvPr/>
        </p:nvSpPr>
        <p:spPr>
          <a:xfrm>
            <a:off x="1539875" y="1143000"/>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56324" name="TextBox 25"/>
          <p:cNvSpPr txBox="1">
            <a:spLocks noChangeArrowheads="1"/>
          </p:cNvSpPr>
          <p:nvPr/>
        </p:nvSpPr>
        <p:spPr bwMode="auto">
          <a:xfrm>
            <a:off x="1500188" y="2928938"/>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836988"/>
            <a:ext cx="6088062" cy="1020762"/>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 用于表达“</a:t>
            </a:r>
            <a:r>
              <a:rPr lang="zh-CN" altLang="en-US" sz="2600">
                <a:solidFill>
                  <a:srgbClr val="71AE0E"/>
                </a:solidFill>
                <a:latin typeface="华文行楷" pitchFamily="2" charset="-122"/>
                <a:ea typeface="华文行楷" pitchFamily="2" charset="-122"/>
              </a:rPr>
              <a:t>某人做某事的原因”</a:t>
            </a:r>
            <a:r>
              <a:rPr lang="zh-CN" altLang="en-US" sz="2600">
                <a:latin typeface="华文行楷" pitchFamily="2" charset="-122"/>
                <a:ea typeface="华文行楷" pitchFamily="2" charset="-122"/>
              </a:rPr>
              <a:t>。 </a:t>
            </a:r>
          </a:p>
          <a:p>
            <a:pPr>
              <a:lnSpc>
                <a:spcPts val="2800"/>
              </a:lnSpc>
              <a:spcBef>
                <a:spcPct val="50000"/>
              </a:spcBef>
            </a:pPr>
            <a:endParaRPr lang="zh-CN" altLang="en-US" sz="2600">
              <a:latin typeface="华文行楷" pitchFamily="2" charset="-122"/>
              <a:ea typeface="华文行楷" pitchFamily="2" charset="-122"/>
            </a:endParaRPr>
          </a:p>
        </p:txBody>
      </p:sp>
      <p:cxnSp>
        <p:nvCxnSpPr>
          <p:cNvPr id="4" name="直接连接符 3"/>
          <p:cNvCxnSpPr/>
          <p:nvPr/>
        </p:nvCxnSpPr>
        <p:spPr>
          <a:xfrm>
            <a:off x="1621299" y="3328988"/>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54305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6328"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grpSp>
        <p:nvGrpSpPr>
          <p:cNvPr id="56330" name="组合 11"/>
          <p:cNvGrpSpPr>
            <a:grpSpLocks/>
          </p:cNvGrpSpPr>
          <p:nvPr/>
        </p:nvGrpSpPr>
        <p:grpSpPr bwMode="auto">
          <a:xfrm>
            <a:off x="-14288" y="-26988"/>
            <a:ext cx="7443788" cy="1152526"/>
            <a:chOff x="-14288" y="-27384"/>
            <a:chExt cx="7444331" cy="1152525"/>
          </a:xfrm>
        </p:grpSpPr>
        <p:pic>
          <p:nvPicPr>
            <p:cNvPr id="56331"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5" name="TextBox 14">
              <a:hlinkClick r:id="rId5"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cstate="print"/>
          <a:srcRect l="7280" t="15610"/>
          <a:stretch>
            <a:fillRect/>
          </a:stretch>
        </p:blipFill>
        <p:spPr bwMode="auto">
          <a:xfrm>
            <a:off x="1003300" y="1484313"/>
            <a:ext cx="7745413" cy="4945062"/>
          </a:xfrm>
          <a:prstGeom prst="rect">
            <a:avLst/>
          </a:prstGeom>
          <a:noFill/>
          <a:ln w="9525">
            <a:noFill/>
            <a:miter lim="800000"/>
            <a:headEnd/>
            <a:tailEnd/>
          </a:ln>
        </p:spPr>
      </p:pic>
      <p:sp>
        <p:nvSpPr>
          <p:cNvPr id="13" name="文本框 5"/>
          <p:cNvSpPr txBox="1"/>
          <p:nvPr/>
        </p:nvSpPr>
        <p:spPr>
          <a:xfrm>
            <a:off x="1579564" y="3643314"/>
            <a:ext cx="5849936"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chemeClr val="accent4">
                    <a:lumMod val="10000"/>
                  </a:schemeClr>
                </a:solidFill>
                <a:latin typeface="Helvetica" pitchFamily="34" charset="0"/>
                <a:ea typeface="+mn-ea"/>
              </a:rPr>
              <a:t>(</a:t>
            </a:r>
            <a:r>
              <a:rPr lang="en-US" altLang="zh-CN" sz="2400" dirty="0">
                <a:latin typeface="+mn-lt"/>
                <a:ea typeface="+mn-ea"/>
              </a:rPr>
              <a:t>honest and kind/ great virtue/hold the world)</a:t>
            </a:r>
            <a:endParaRPr kumimoji="1" lang="en-US" altLang="zh-CN" sz="2400" dirty="0">
              <a:solidFill>
                <a:schemeClr val="accent4">
                  <a:lumMod val="10000"/>
                </a:schemeClr>
              </a:solidFill>
              <a:latin typeface="Helvetica" pitchFamily="34" charset="0"/>
              <a:ea typeface="+mn-ea"/>
            </a:endParaRPr>
          </a:p>
        </p:txBody>
      </p:sp>
      <p:sp>
        <p:nvSpPr>
          <p:cNvPr id="23" name="TextBox 22"/>
          <p:cNvSpPr txBox="1"/>
          <p:nvPr/>
        </p:nvSpPr>
        <p:spPr>
          <a:xfrm>
            <a:off x="1403350" y="1844675"/>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547813" y="2309813"/>
            <a:ext cx="6515100" cy="831850"/>
          </a:xfrm>
          <a:prstGeom prst="rect">
            <a:avLst/>
          </a:prstGeom>
          <a:noFill/>
          <a:ln w="9525">
            <a:noFill/>
            <a:miter lim="800000"/>
            <a:headEnd/>
            <a:tailEnd/>
          </a:ln>
        </p:spPr>
        <p:txBody>
          <a:bodyPr>
            <a:spAutoFit/>
          </a:bodyPr>
          <a:lstStyle/>
          <a:p>
            <a:pPr>
              <a:spcBef>
                <a:spcPct val="50000"/>
              </a:spcBef>
            </a:pPr>
            <a:r>
              <a:rPr lang="zh-CN" altLang="en-US" sz="2400">
                <a:latin typeface="华文行楷" pitchFamily="2" charset="-122"/>
                <a:ea typeface="华文行楷" pitchFamily="2" charset="-122"/>
              </a:rPr>
              <a:t>我选择厚道，不是因为我笨拙，而是因为我深信，厚德能载物。</a:t>
            </a:r>
          </a:p>
        </p:txBody>
      </p:sp>
      <p:sp>
        <p:nvSpPr>
          <p:cNvPr id="25" name="TextBox 24"/>
          <p:cNvSpPr txBox="1"/>
          <p:nvPr/>
        </p:nvSpPr>
        <p:spPr>
          <a:xfrm>
            <a:off x="1403350" y="3143250"/>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571625" y="4114800"/>
            <a:ext cx="6143625" cy="1169988"/>
          </a:xfrm>
          <a:prstGeom prst="rect">
            <a:avLst/>
          </a:prstGeom>
          <a:noFill/>
          <a:ln w="9525">
            <a:noFill/>
            <a:miter lim="800000"/>
            <a:headEnd/>
            <a:tailEnd/>
          </a:ln>
        </p:spPr>
        <p:txBody>
          <a:bodyPr>
            <a:spAutoFit/>
          </a:bodyPr>
          <a:lstStyle/>
          <a:p>
            <a:pPr algn="just">
              <a:lnSpc>
                <a:spcPts val="2800"/>
              </a:lnSpc>
              <a:spcBef>
                <a:spcPct val="50000"/>
              </a:spcBef>
            </a:pPr>
            <a:r>
              <a:rPr kumimoji="1" lang="en-US" altLang="zh-CN" sz="2400">
                <a:latin typeface="Helvetica" pitchFamily="34" charset="0"/>
              </a:rPr>
              <a:t>I choose to be honest and kind, </a:t>
            </a:r>
            <a:r>
              <a:rPr kumimoji="1" lang="en-US" altLang="zh-CN" sz="2400" i="1">
                <a:solidFill>
                  <a:srgbClr val="FF6600"/>
                </a:solidFill>
                <a:latin typeface="Helvetica" pitchFamily="34" charset="0"/>
              </a:rPr>
              <a:t>not because </a:t>
            </a:r>
            <a:r>
              <a:rPr kumimoji="1" lang="en-US" altLang="zh-CN" sz="2400">
                <a:latin typeface="Helvetica" pitchFamily="34" charset="0"/>
              </a:rPr>
              <a:t>I am stupid, </a:t>
            </a:r>
            <a:r>
              <a:rPr kumimoji="1" lang="en-US" altLang="zh-CN" sz="2400" i="1">
                <a:solidFill>
                  <a:srgbClr val="FF6600"/>
                </a:solidFill>
                <a:latin typeface="Helvetica" pitchFamily="34" charset="0"/>
              </a:rPr>
              <a:t>but because </a:t>
            </a:r>
            <a:r>
              <a:rPr kumimoji="1" lang="en-US" altLang="zh-CN" sz="2400">
                <a:latin typeface="Helvetica" pitchFamily="34" charset="0"/>
              </a:rPr>
              <a:t>I firmly believe that great virtue holds the world.</a:t>
            </a:r>
          </a:p>
        </p:txBody>
      </p:sp>
      <p:grpSp>
        <p:nvGrpSpPr>
          <p:cNvPr id="57354" name="组合 9"/>
          <p:cNvGrpSpPr>
            <a:grpSpLocks/>
          </p:cNvGrpSpPr>
          <p:nvPr/>
        </p:nvGrpSpPr>
        <p:grpSpPr bwMode="auto">
          <a:xfrm>
            <a:off x="-14288" y="-26988"/>
            <a:ext cx="7443788" cy="1152526"/>
            <a:chOff x="-14288" y="-27384"/>
            <a:chExt cx="7444331" cy="1152525"/>
          </a:xfrm>
        </p:grpSpPr>
        <p:pic>
          <p:nvPicPr>
            <p:cNvPr id="57355"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4" name="矩形 13"/>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1"/>
          <p:cNvSpPr>
            <a:spLocks noChangeArrowheads="1"/>
          </p:cNvSpPr>
          <p:nvPr/>
        </p:nvSpPr>
        <p:spPr bwMode="auto">
          <a:xfrm>
            <a:off x="1538288" y="2154238"/>
            <a:ext cx="5976937" cy="1893887"/>
          </a:xfrm>
          <a:prstGeom prst="rect">
            <a:avLst/>
          </a:prstGeom>
          <a:noFill/>
          <a:ln w="9525">
            <a:noFill/>
            <a:miter lim="800000"/>
            <a:headEnd/>
            <a:tailEnd/>
          </a:ln>
        </p:spPr>
        <p:txBody>
          <a:bodyPr>
            <a:spAutoFit/>
          </a:bodyPr>
          <a:lstStyle/>
          <a:p>
            <a:pPr>
              <a:lnSpc>
                <a:spcPct val="125000"/>
              </a:lnSpc>
              <a:spcBef>
                <a:spcPct val="50000"/>
              </a:spcBef>
            </a:pPr>
            <a:r>
              <a:rPr lang="zh-CN" altLang="en-US" sz="2600">
                <a:latin typeface="华文行楷" pitchFamily="2" charset="-122"/>
                <a:ea typeface="华文行楷" pitchFamily="2" charset="-122"/>
              </a:rPr>
              <a:t>你摔倒了多少次</a:t>
            </a:r>
            <a:r>
              <a:rPr lang="zh-CN" altLang="en-US" sz="2600">
                <a:solidFill>
                  <a:srgbClr val="C00000"/>
                </a:solidFill>
                <a:latin typeface="华文行楷" pitchFamily="2" charset="-122"/>
                <a:ea typeface="华文行楷" pitchFamily="2" charset="-122"/>
              </a:rPr>
              <a:t>并不要紧；</a:t>
            </a:r>
            <a:r>
              <a:rPr lang="zh-CN" altLang="en-US" sz="2600">
                <a:latin typeface="华文行楷" pitchFamily="2" charset="-122"/>
                <a:ea typeface="华文行楷" pitchFamily="2" charset="-122"/>
              </a:rPr>
              <a:t>你能多少次重新站起来对成功</a:t>
            </a:r>
            <a:r>
              <a:rPr lang="zh-CN" altLang="en-US" sz="2600">
                <a:solidFill>
                  <a:srgbClr val="C00000"/>
                </a:solidFill>
                <a:latin typeface="华文行楷" pitchFamily="2" charset="-122"/>
                <a:ea typeface="华文行楷" pitchFamily="2" charset="-122"/>
              </a:rPr>
              <a:t>才至关重要！</a:t>
            </a:r>
            <a:endParaRPr lang="zh-CN" altLang="en-US" sz="2600">
              <a:latin typeface="华文行楷" pitchFamily="2" charset="-122"/>
              <a:ea typeface="华文行楷" pitchFamily="2" charset="-122"/>
            </a:endParaRPr>
          </a:p>
          <a:p>
            <a:endParaRPr lang="zh-CN" altLang="en-US" sz="2600">
              <a:latin typeface="华文行楷" pitchFamily="2" charset="-122"/>
              <a:ea typeface="华文行楷" pitchFamily="2" charset="-122"/>
            </a:endParaRPr>
          </a:p>
          <a:p>
            <a:endParaRPr lang="zh-CN" altLang="en-US" sz="2600">
              <a:latin typeface="华文行楷" pitchFamily="2" charset="-122"/>
              <a:ea typeface="华文行楷" pitchFamily="2" charset="-122"/>
            </a:endParaRPr>
          </a:p>
        </p:txBody>
      </p:sp>
      <p:sp>
        <p:nvSpPr>
          <p:cNvPr id="58371" name="TextBox 4"/>
          <p:cNvSpPr txBox="1">
            <a:spLocks noChangeArrowheads="1"/>
          </p:cNvSpPr>
          <p:nvPr/>
        </p:nvSpPr>
        <p:spPr bwMode="auto">
          <a:xfrm>
            <a:off x="1538288" y="1285875"/>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58372" name="TextBox 25"/>
          <p:cNvSpPr txBox="1">
            <a:spLocks noChangeArrowheads="1"/>
          </p:cNvSpPr>
          <p:nvPr/>
        </p:nvSpPr>
        <p:spPr bwMode="auto">
          <a:xfrm>
            <a:off x="1538288" y="3335338"/>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01775" y="4079875"/>
            <a:ext cx="6383338" cy="1293813"/>
          </a:xfrm>
          <a:prstGeom prst="rect">
            <a:avLst/>
          </a:prstGeom>
          <a:noFill/>
          <a:ln w="9525">
            <a:noFill/>
            <a:miter lim="800000"/>
            <a:headEnd/>
            <a:tailEnd/>
          </a:ln>
        </p:spPr>
        <p:txBody>
          <a:bodyPr>
            <a:spAutoFit/>
          </a:bodyPr>
          <a:lstStyle/>
          <a:p>
            <a:pPr>
              <a:spcBef>
                <a:spcPct val="50000"/>
              </a:spcBef>
            </a:pPr>
            <a:r>
              <a:rPr lang="en-US" altLang="zh-CN" sz="2600">
                <a:solidFill>
                  <a:srgbClr val="FF6600"/>
                </a:solidFill>
                <a:latin typeface="Helvetica" pitchFamily="34" charset="0"/>
              </a:rPr>
              <a:t>It’s not </a:t>
            </a:r>
            <a:r>
              <a:rPr lang="en-US" altLang="zh-CN" sz="2600">
                <a:latin typeface="Helvetica" pitchFamily="34" charset="0"/>
              </a:rPr>
              <a:t>how many times you fall down </a:t>
            </a:r>
            <a:r>
              <a:rPr lang="en-US" altLang="zh-CN" sz="2600">
                <a:solidFill>
                  <a:srgbClr val="FF6600"/>
                </a:solidFill>
                <a:latin typeface="Helvetica" pitchFamily="34" charset="0"/>
              </a:rPr>
              <a:t>that matters</a:t>
            </a:r>
            <a:r>
              <a:rPr lang="en-US" altLang="zh-CN" sz="2600">
                <a:latin typeface="Helvetica" pitchFamily="34" charset="0"/>
              </a:rPr>
              <a:t>. </a:t>
            </a:r>
            <a:r>
              <a:rPr lang="en-US" altLang="zh-CN" sz="2600">
                <a:solidFill>
                  <a:srgbClr val="FF6600"/>
                </a:solidFill>
                <a:latin typeface="Helvetica" pitchFamily="34" charset="0"/>
              </a:rPr>
              <a:t>It’s</a:t>
            </a:r>
            <a:r>
              <a:rPr lang="en-US" altLang="zh-CN" sz="2600">
                <a:latin typeface="Helvetica" pitchFamily="34" charset="0"/>
              </a:rPr>
              <a:t> how many times you get back up </a:t>
            </a:r>
            <a:r>
              <a:rPr lang="en-US" altLang="zh-CN" sz="2600">
                <a:solidFill>
                  <a:srgbClr val="FF6600"/>
                </a:solidFill>
                <a:latin typeface="Helvetica" pitchFamily="34" charset="0"/>
              </a:rPr>
              <a:t>that</a:t>
            </a:r>
            <a:r>
              <a:rPr lang="en-US" altLang="zh-CN" sz="2600">
                <a:latin typeface="Helvetica" pitchFamily="34" charset="0"/>
              </a:rPr>
              <a:t> makes success!”</a:t>
            </a:r>
          </a:p>
        </p:txBody>
      </p:sp>
      <p:cxnSp>
        <p:nvCxnSpPr>
          <p:cNvPr id="4" name="直接连接符 3"/>
          <p:cNvCxnSpPr/>
          <p:nvPr/>
        </p:nvCxnSpPr>
        <p:spPr>
          <a:xfrm>
            <a:off x="1621527" y="1689100"/>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527" y="3736975"/>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grpSp>
        <p:nvGrpSpPr>
          <p:cNvPr id="58377" name="组合 10"/>
          <p:cNvGrpSpPr>
            <a:grpSpLocks/>
          </p:cNvGrpSpPr>
          <p:nvPr/>
        </p:nvGrpSpPr>
        <p:grpSpPr bwMode="auto">
          <a:xfrm>
            <a:off x="-14288" y="-26988"/>
            <a:ext cx="7443788" cy="1152526"/>
            <a:chOff x="-14288" y="-27384"/>
            <a:chExt cx="7444331" cy="1152525"/>
          </a:xfrm>
        </p:grpSpPr>
        <p:pic>
          <p:nvPicPr>
            <p:cNvPr id="58378"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3" name="TextBox 12">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1"/>
          <p:cNvSpPr>
            <a:spLocks noChangeArrowheads="1"/>
          </p:cNvSpPr>
          <p:nvPr/>
        </p:nvSpPr>
        <p:spPr bwMode="auto">
          <a:xfrm>
            <a:off x="1538288" y="2133600"/>
            <a:ext cx="6273800" cy="811213"/>
          </a:xfrm>
          <a:prstGeom prst="rect">
            <a:avLst/>
          </a:prstGeom>
          <a:noFill/>
          <a:ln w="9525">
            <a:noFill/>
            <a:miter lim="800000"/>
            <a:headEnd/>
            <a:tailEnd/>
          </a:ln>
        </p:spPr>
        <p:txBody>
          <a:bodyPr>
            <a:spAutoFit/>
          </a:bodyPr>
          <a:lstStyle/>
          <a:p>
            <a:pPr>
              <a:lnSpc>
                <a:spcPts val="2800"/>
              </a:lnSpc>
            </a:pPr>
            <a:r>
              <a:rPr lang="en-US" altLang="zh-CN" sz="2600">
                <a:solidFill>
                  <a:srgbClr val="FF6600"/>
                </a:solidFill>
                <a:latin typeface="Helvetica" pitchFamily="34" charset="0"/>
                <a:ea typeface="华文行楷" pitchFamily="2" charset="-122"/>
              </a:rPr>
              <a:t>It’s not … that matters. It’s … that be/do…</a:t>
            </a:r>
          </a:p>
        </p:txBody>
      </p:sp>
      <p:sp>
        <p:nvSpPr>
          <p:cNvPr id="5" name="TextBox 4"/>
          <p:cNvSpPr txBox="1"/>
          <p:nvPr/>
        </p:nvSpPr>
        <p:spPr>
          <a:xfrm>
            <a:off x="1476375" y="1214438"/>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59396" name="TextBox 25"/>
          <p:cNvSpPr txBox="1">
            <a:spLocks noChangeArrowheads="1"/>
          </p:cNvSpPr>
          <p:nvPr/>
        </p:nvSpPr>
        <p:spPr bwMode="auto">
          <a:xfrm>
            <a:off x="1538288" y="3143250"/>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495425" y="4076700"/>
            <a:ext cx="6748463" cy="461963"/>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用于表达“</a:t>
            </a:r>
            <a:r>
              <a:rPr lang="zh-CN" altLang="en-US" sz="2600">
                <a:solidFill>
                  <a:srgbClr val="71AE0E"/>
                </a:solidFill>
                <a:latin typeface="华文行楷" pitchFamily="2" charset="-122"/>
                <a:ea typeface="华文行楷" pitchFamily="2" charset="-122"/>
              </a:rPr>
              <a:t>对某事物最为重要的因素</a:t>
            </a:r>
            <a:r>
              <a:rPr lang="en-US" altLang="zh-CN" sz="2600">
                <a:solidFill>
                  <a:srgbClr val="71AE0E"/>
                </a:solidFill>
                <a:latin typeface="华文行楷" pitchFamily="2" charset="-122"/>
                <a:ea typeface="华文行楷" pitchFamily="2" charset="-122"/>
              </a:rPr>
              <a:t>……</a:t>
            </a:r>
            <a:r>
              <a:rPr lang="zh-CN" altLang="en-US" sz="2600">
                <a:latin typeface="华文行楷" pitchFamily="2" charset="-122"/>
                <a:ea typeface="华文行楷" pitchFamily="2" charset="-122"/>
              </a:rPr>
              <a:t>”。</a:t>
            </a:r>
          </a:p>
        </p:txBody>
      </p:sp>
      <p:cxnSp>
        <p:nvCxnSpPr>
          <p:cNvPr id="4" name="直接连接符 3"/>
          <p:cNvCxnSpPr/>
          <p:nvPr/>
        </p:nvCxnSpPr>
        <p:spPr>
          <a:xfrm>
            <a:off x="1621299" y="354806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027" y="1616075"/>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9400"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grpSp>
        <p:nvGrpSpPr>
          <p:cNvPr id="59402" name="组合 11"/>
          <p:cNvGrpSpPr>
            <a:grpSpLocks/>
          </p:cNvGrpSpPr>
          <p:nvPr/>
        </p:nvGrpSpPr>
        <p:grpSpPr bwMode="auto">
          <a:xfrm>
            <a:off x="-14288" y="-26988"/>
            <a:ext cx="7443788" cy="1152526"/>
            <a:chOff x="-14288" y="-27384"/>
            <a:chExt cx="7444331" cy="1152525"/>
          </a:xfrm>
        </p:grpSpPr>
        <p:pic>
          <p:nvPicPr>
            <p:cNvPr id="59403"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5" name="TextBox 14">
              <a:hlinkClick r:id="rId5"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789113"/>
          <a:ext cx="8501062" cy="3568700"/>
        </p:xfrm>
        <a:graphic>
          <a:graphicData uri="http://schemas.openxmlformats.org/drawingml/2006/table">
            <a:tbl>
              <a:tblPr firstRow="1" bandRow="1">
                <a:tableStyleId>{93296810-A885-4BE3-A3E7-6D5BEEA58F35}</a:tableStyleId>
              </a:tblPr>
              <a:tblGrid>
                <a:gridCol w="4857720"/>
                <a:gridCol w="3643342"/>
              </a:tblGrid>
              <a:tr h="531576">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16" marB="45716" anchor="ct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16" marB="45716" anchor="ctr"/>
                </a:tc>
              </a:tr>
              <a:tr h="930289">
                <a:tc>
                  <a:txBody>
                    <a:bodyPr/>
                    <a:lstStyle/>
                    <a:p>
                      <a:pPr marL="0" indent="0">
                        <a:lnSpc>
                          <a:spcPct val="100000"/>
                        </a:lnSpc>
                        <a:spcBef>
                          <a:spcPct val="50000"/>
                        </a:spcBef>
                        <a:buNone/>
                        <a:defRPr/>
                      </a:pPr>
                      <a:r>
                        <a:rPr kumimoji="1" lang="en-US" altLang="zh-CN" sz="2400" dirty="0" smtClean="0">
                          <a:latin typeface="Helvetica"/>
                        </a:rPr>
                        <a:t>1. A, B, C –</a:t>
                      </a:r>
                      <a:r>
                        <a:rPr kumimoji="1" lang="en-US" altLang="zh-CN" sz="2400" b="1" baseline="0" dirty="0">
                          <a:solidFill>
                            <a:schemeClr val="accent1">
                              <a:lumMod val="50000"/>
                            </a:schemeClr>
                          </a:solidFill>
                          <a:latin typeface="Helvetica"/>
                          <a:ea typeface="华文楷体" pitchFamily="2" charset="-122"/>
                        </a:rPr>
                        <a:t> </a:t>
                      </a:r>
                      <a:r>
                        <a:rPr kumimoji="1" lang="en-US" altLang="zh-CN" sz="2400" kern="1200" dirty="0" smtClean="0">
                          <a:solidFill>
                            <a:schemeClr val="dk1"/>
                          </a:solidFill>
                          <a:latin typeface="Helvetica"/>
                          <a:ea typeface="+mn-ea"/>
                          <a:cs typeface="+mn-cs"/>
                        </a:rPr>
                        <a:t>none of these be/do…</a:t>
                      </a:r>
                    </a:p>
                  </a:txBody>
                  <a:tcPr marL="91439" marR="91439" marT="45716" marB="45716" anchor="ctr"/>
                </a:tc>
                <a:tc>
                  <a:txBody>
                    <a:bodyPr/>
                    <a:lstStyle/>
                    <a:p>
                      <a:pPr>
                        <a:lnSpc>
                          <a:spcPct val="100000"/>
                        </a:lnSpc>
                        <a:spcBef>
                          <a:spcPct val="50000"/>
                        </a:spcBef>
                        <a:defRPr/>
                      </a:pPr>
                      <a:r>
                        <a:rPr kumimoji="1" lang="zh-CN" altLang="en-US" sz="2400" dirty="0" smtClean="0">
                          <a:latin typeface="华文楷体" pitchFamily="2" charset="-122"/>
                          <a:ea typeface="华文楷体" pitchFamily="2" charset="-122"/>
                        </a:rPr>
                        <a:t>用于表达“对已知条件的否定”。</a:t>
                      </a:r>
                      <a:endParaRPr kumimoji="1" lang="en-US" altLang="zh-CN" sz="2400" b="1" dirty="0">
                        <a:solidFill>
                          <a:srgbClr val="000000"/>
                        </a:solidFill>
                        <a:latin typeface="华文楷体" pitchFamily="2" charset="-122"/>
                        <a:ea typeface="华文楷体" pitchFamily="2" charset="-122"/>
                      </a:endParaRPr>
                    </a:p>
                  </a:txBody>
                  <a:tcPr marL="91439" marR="91439" marT="45716" marB="45716" anchor="ctr"/>
                </a:tc>
              </a:tr>
              <a:tr h="974300">
                <a:tc>
                  <a:txBody>
                    <a:bodyPr/>
                    <a:lstStyle/>
                    <a:p>
                      <a:pPr>
                        <a:lnSpc>
                          <a:spcPct val="100000"/>
                        </a:lnSpc>
                      </a:pPr>
                      <a:r>
                        <a:rPr kumimoji="1" lang="en-US" altLang="zh-CN" sz="2400" kern="1200" dirty="0" smtClean="0">
                          <a:latin typeface="Helvetica"/>
                        </a:rPr>
                        <a:t>2. Sb. do </a:t>
                      </a:r>
                      <a:r>
                        <a:rPr kumimoji="1" lang="en-US" altLang="zh-CN" sz="2400" kern="1200" dirty="0" err="1" smtClean="0">
                          <a:latin typeface="Helvetica"/>
                        </a:rPr>
                        <a:t>sth</a:t>
                      </a:r>
                      <a:r>
                        <a:rPr kumimoji="1" lang="en-US" altLang="zh-CN" sz="2400" kern="1200" dirty="0" smtClean="0">
                          <a:latin typeface="Helvetica"/>
                        </a:rPr>
                        <a:t>.,</a:t>
                      </a:r>
                      <a:r>
                        <a:rPr kumimoji="1" lang="en-US" altLang="zh-CN" sz="2400" kern="1200" baseline="0" dirty="0" smtClean="0">
                          <a:latin typeface="Helvetica"/>
                        </a:rPr>
                        <a:t> not because …, but  </a:t>
                      </a:r>
                    </a:p>
                    <a:p>
                      <a:pPr>
                        <a:lnSpc>
                          <a:spcPct val="100000"/>
                        </a:lnSpc>
                      </a:pPr>
                      <a:r>
                        <a:rPr kumimoji="1" lang="en-US" altLang="zh-CN" sz="2400" kern="1200" baseline="0" dirty="0" smtClean="0">
                          <a:latin typeface="Helvetica"/>
                        </a:rPr>
                        <a:t>    because …</a:t>
                      </a:r>
                      <a:endParaRPr kumimoji="1" lang="zh-CN" altLang="en-US" sz="2400" b="1" kern="1200" dirty="0">
                        <a:solidFill>
                          <a:schemeClr val="accent1">
                            <a:lumMod val="50000"/>
                          </a:schemeClr>
                        </a:solidFill>
                        <a:latin typeface="Helvetica"/>
                        <a:ea typeface="+mn-ea"/>
                        <a:cs typeface="+mn-cs"/>
                      </a:endParaRP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latin typeface="华文楷体" pitchFamily="2" charset="-122"/>
                          <a:ea typeface="华文楷体" pitchFamily="2" charset="-122"/>
                        </a:rPr>
                        <a:t>用于表达“某人做某事的原因”。 </a:t>
                      </a:r>
                    </a:p>
                  </a:txBody>
                  <a:tcPr marL="91439" marR="91439" marT="45716" marB="45716" anchor="ctr"/>
                </a:tc>
              </a:tr>
              <a:tr h="1132535">
                <a:tc>
                  <a:txBody>
                    <a:bodyPr/>
                    <a:lstStyle/>
                    <a:p>
                      <a:pPr marL="361950" marR="0" indent="-36195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It’s not … that matters. It’s …that be/do…</a:t>
                      </a: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用于表达“对某事物最为重要的因素是</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txBody>
                  <a:tcPr marL="91439" marR="91439" marT="45716" marB="45716" anchor="ctr"/>
                </a:tc>
              </a:tr>
            </a:tbl>
          </a:graphicData>
        </a:graphic>
      </p:graphicFrame>
      <p:grpSp>
        <p:nvGrpSpPr>
          <p:cNvPr id="2" name="组合 4"/>
          <p:cNvGrpSpPr>
            <a:grpSpLocks/>
          </p:cNvGrpSpPr>
          <p:nvPr/>
        </p:nvGrpSpPr>
        <p:grpSpPr bwMode="auto">
          <a:xfrm>
            <a:off x="-14288" y="-26988"/>
            <a:ext cx="7443788" cy="1152526"/>
            <a:chOff x="-14288" y="-27384"/>
            <a:chExt cx="7444331" cy="1152525"/>
          </a:xfrm>
        </p:grpSpPr>
        <p:pic>
          <p:nvPicPr>
            <p:cNvPr id="51220"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cstate="print"/>
          <a:srcRect l="7280" t="15610" b="1074"/>
          <a:stretch>
            <a:fillRect/>
          </a:stretch>
        </p:blipFill>
        <p:spPr bwMode="auto">
          <a:xfrm>
            <a:off x="428625" y="1095375"/>
            <a:ext cx="8578850" cy="5545138"/>
          </a:xfrm>
          <a:prstGeom prst="rect">
            <a:avLst/>
          </a:prstGeom>
          <a:noFill/>
          <a:ln w="9525">
            <a:noFill/>
            <a:miter lim="800000"/>
            <a:headEnd/>
            <a:tailEnd/>
          </a:ln>
        </p:spPr>
      </p:pic>
      <p:sp>
        <p:nvSpPr>
          <p:cNvPr id="13" name="文本框 5"/>
          <p:cNvSpPr txBox="1"/>
          <p:nvPr/>
        </p:nvSpPr>
        <p:spPr>
          <a:xfrm>
            <a:off x="1196975" y="4005064"/>
            <a:ext cx="3803653" cy="535531"/>
          </a:xfrm>
          <a:prstGeom prst="rect">
            <a:avLst/>
          </a:prstGeom>
          <a:solidFill>
            <a:srgbClr val="FFC000"/>
          </a:solidFill>
          <a:effectLst>
            <a:softEdge rad="127000"/>
          </a:effectLst>
        </p:spPr>
        <p:txBody>
          <a:bodyPr>
            <a:spAutoFit/>
          </a:bodyPr>
          <a:lstStyle/>
          <a:p>
            <a:pPr fontAlgn="auto">
              <a:lnSpc>
                <a:spcPct val="120000"/>
              </a:lnSpc>
              <a:spcBef>
                <a:spcPct val="50000"/>
              </a:spcBef>
              <a:spcAft>
                <a:spcPts val="0"/>
              </a:spcAft>
              <a:defRPr/>
            </a:pPr>
            <a:r>
              <a:rPr kumimoji="1" lang="en-US" altLang="zh-CN" sz="2400" dirty="0">
                <a:solidFill>
                  <a:srgbClr val="000000"/>
                </a:solidFill>
                <a:latin typeface="+mn-lt"/>
                <a:ea typeface="+mn-ea"/>
              </a:rPr>
              <a:t>(current position</a:t>
            </a:r>
            <a:r>
              <a:rPr kumimoji="1" lang="en-US" altLang="zh-CN" sz="2400" dirty="0">
                <a:solidFill>
                  <a:schemeClr val="accent4">
                    <a:lumMod val="10000"/>
                  </a:schemeClr>
                </a:solidFill>
                <a:latin typeface="+mn-lt"/>
                <a:ea typeface="+mn-ea"/>
              </a:rPr>
              <a:t>/to head for</a:t>
            </a:r>
            <a:r>
              <a:rPr kumimoji="1" lang="en-US" altLang="zh-CN" sz="2400" dirty="0">
                <a:solidFill>
                  <a:srgbClr val="000000"/>
                </a:solidFill>
                <a:latin typeface="+mn-lt"/>
                <a:ea typeface="+mn-ea"/>
              </a:rPr>
              <a:t>)</a:t>
            </a:r>
            <a:endParaRPr kumimoji="1" lang="en-US" altLang="zh-CN" sz="2400" dirty="0">
              <a:solidFill>
                <a:schemeClr val="accent4">
                  <a:lumMod val="10000"/>
                </a:schemeClr>
              </a:solidFill>
              <a:latin typeface="+mn-lt"/>
              <a:ea typeface="+mn-ea"/>
            </a:endParaRPr>
          </a:p>
        </p:txBody>
      </p:sp>
      <p:sp>
        <p:nvSpPr>
          <p:cNvPr id="23" name="TextBox 22"/>
          <p:cNvSpPr txBox="1"/>
          <p:nvPr/>
        </p:nvSpPr>
        <p:spPr>
          <a:xfrm>
            <a:off x="1071563" y="178593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042988" y="2341563"/>
            <a:ext cx="7072312" cy="1016000"/>
          </a:xfrm>
          <a:prstGeom prst="rect">
            <a:avLst/>
          </a:prstGeom>
          <a:noFill/>
          <a:ln w="9525">
            <a:noFill/>
            <a:miter lim="800000"/>
            <a:headEnd/>
            <a:tailEnd/>
          </a:ln>
        </p:spPr>
        <p:txBody>
          <a:bodyPr>
            <a:spAutoFit/>
          </a:bodyPr>
          <a:lstStyle/>
          <a:p>
            <a:pPr>
              <a:lnSpc>
                <a:spcPct val="125000"/>
              </a:lnSpc>
              <a:spcBef>
                <a:spcPct val="50000"/>
              </a:spcBef>
            </a:pPr>
            <a:r>
              <a:rPr lang="zh-CN" altLang="en-US" sz="2400">
                <a:latin typeface="华文行楷" pitchFamily="2" charset="-122"/>
                <a:ea typeface="华文行楷" pitchFamily="2" charset="-122"/>
              </a:rPr>
              <a:t>要获得成功，你现在的位置不重要，重要的是你前进的方向。</a:t>
            </a:r>
          </a:p>
        </p:txBody>
      </p:sp>
      <p:sp>
        <p:nvSpPr>
          <p:cNvPr id="25" name="TextBox 24"/>
          <p:cNvSpPr txBox="1"/>
          <p:nvPr/>
        </p:nvSpPr>
        <p:spPr>
          <a:xfrm>
            <a:off x="1071563" y="343693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196975" y="4508500"/>
            <a:ext cx="6875463" cy="1201738"/>
          </a:xfrm>
          <a:prstGeom prst="rect">
            <a:avLst/>
          </a:prstGeom>
          <a:noFill/>
          <a:ln w="9525">
            <a:noFill/>
            <a:miter lim="800000"/>
            <a:headEnd/>
            <a:tailEnd/>
          </a:ln>
        </p:spPr>
        <p:txBody>
          <a:bodyPr>
            <a:spAutoFit/>
          </a:bodyPr>
          <a:lstStyle/>
          <a:p>
            <a:pPr>
              <a:spcBef>
                <a:spcPct val="50000"/>
              </a:spcBef>
            </a:pPr>
            <a:r>
              <a:rPr lang="en-US" altLang="zh-CN" sz="2400" i="1">
                <a:solidFill>
                  <a:srgbClr val="FF6600"/>
                </a:solidFill>
                <a:latin typeface="Helvetica" pitchFamily="34" charset="0"/>
              </a:rPr>
              <a:t>It’s not where </a:t>
            </a:r>
            <a:r>
              <a:rPr lang="en-US" altLang="zh-CN" sz="2400">
                <a:latin typeface="Helvetica" pitchFamily="34" charset="0"/>
              </a:rPr>
              <a:t>your current position is </a:t>
            </a:r>
            <a:r>
              <a:rPr lang="en-US" altLang="zh-CN" sz="2400" i="1">
                <a:solidFill>
                  <a:srgbClr val="FF6600"/>
                </a:solidFill>
                <a:latin typeface="Helvetica" pitchFamily="34" charset="0"/>
              </a:rPr>
              <a:t>that matters</a:t>
            </a:r>
            <a:r>
              <a:rPr lang="en-US" altLang="zh-CN" sz="2400">
                <a:latin typeface="Helvetica" pitchFamily="34" charset="0"/>
              </a:rPr>
              <a:t>. </a:t>
            </a:r>
            <a:r>
              <a:rPr lang="en-US" altLang="zh-CN" sz="2400" i="1">
                <a:solidFill>
                  <a:srgbClr val="FF6600"/>
                </a:solidFill>
                <a:latin typeface="Helvetica" pitchFamily="34" charset="0"/>
              </a:rPr>
              <a:t>It’s where </a:t>
            </a:r>
            <a:r>
              <a:rPr lang="en-US" altLang="zh-CN" sz="2400">
                <a:latin typeface="Helvetica" pitchFamily="34" charset="0"/>
              </a:rPr>
              <a:t>you are heading for that leads you to success.</a:t>
            </a:r>
          </a:p>
        </p:txBody>
      </p:sp>
      <p:grpSp>
        <p:nvGrpSpPr>
          <p:cNvPr id="60426" name="组合 9"/>
          <p:cNvGrpSpPr>
            <a:grpSpLocks/>
          </p:cNvGrpSpPr>
          <p:nvPr/>
        </p:nvGrpSpPr>
        <p:grpSpPr bwMode="auto">
          <a:xfrm>
            <a:off x="-14288" y="-26988"/>
            <a:ext cx="7443788" cy="1152526"/>
            <a:chOff x="-14288" y="-27384"/>
            <a:chExt cx="7444331" cy="1152525"/>
          </a:xfrm>
        </p:grpSpPr>
        <p:pic>
          <p:nvPicPr>
            <p:cNvPr id="60427"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4" action="ppaction://hlinksldjump"/>
            </p:cNvPr>
            <p:cNvSpPr txBox="1"/>
            <p:nvPr/>
          </p:nvSpPr>
          <p:spPr>
            <a:xfrm>
              <a:off x="192103" y="471092"/>
              <a:ext cx="2508433"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4" name="矩形 13"/>
            <p:cNvSpPr/>
            <p:nvPr/>
          </p:nvSpPr>
          <p:spPr>
            <a:xfrm>
              <a:off x="4130977" y="559991"/>
              <a:ext cx="3299066"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 name="Group 35"/>
          <p:cNvGrpSpPr>
            <a:grpSpLocks/>
          </p:cNvGrpSpPr>
          <p:nvPr/>
        </p:nvGrpSpPr>
        <p:grpSpPr bwMode="auto">
          <a:xfrm rot="872659">
            <a:off x="4824413" y="1568450"/>
            <a:ext cx="4005262" cy="2439988"/>
            <a:chOff x="3287926" y="3573092"/>
            <a:chExt cx="1868416" cy="1516885"/>
          </a:xfrm>
        </p:grpSpPr>
        <p:grpSp>
          <p:nvGrpSpPr>
            <p:cNvPr id="61452" name="Group 21"/>
            <p:cNvGrpSpPr>
              <a:grpSpLocks/>
            </p:cNvGrpSpPr>
            <p:nvPr/>
          </p:nvGrpSpPr>
          <p:grpSpPr bwMode="auto">
            <a:xfrm rot="-396937">
              <a:off x="3287926" y="3573092"/>
              <a:ext cx="1868416" cy="1516885"/>
              <a:chOff x="672246" y="618149"/>
              <a:chExt cx="1868416" cy="1516885"/>
            </a:xfrm>
          </p:grpSpPr>
          <p:sp>
            <p:nvSpPr>
              <p:cNvPr id="22" name="Freeform 6"/>
              <p:cNvSpPr>
                <a:spLocks/>
              </p:cNvSpPr>
              <p:nvPr/>
            </p:nvSpPr>
            <p:spPr bwMode="auto">
              <a:xfrm rot="346487">
                <a:off x="672246" y="655882"/>
                <a:ext cx="1868416"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66637" y="611454"/>
                <a:ext cx="1741041" cy="1516884"/>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61453" name="TextBox 28"/>
            <p:cNvSpPr txBox="1">
              <a:spLocks noChangeArrowheads="1"/>
            </p:cNvSpPr>
            <p:nvPr/>
          </p:nvSpPr>
          <p:spPr bwMode="auto">
            <a:xfrm rot="-60000">
              <a:off x="3295967" y="3933079"/>
              <a:ext cx="1822761" cy="691686"/>
            </a:xfrm>
            <a:prstGeom prst="rect">
              <a:avLst/>
            </a:prstGeom>
            <a:no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年轻人，要永不放弃。永不放弃！永不放弃！永不，永不，永不，永不！</a:t>
              </a:r>
              <a:endParaRPr kumimoji="1" lang="en-US" altLang="zh-CN" sz="2600">
                <a:solidFill>
                  <a:srgbClr val="000000"/>
                </a:solidFill>
                <a:latin typeface="华文行楷" pitchFamily="2" charset="-122"/>
                <a:ea typeface="华文行楷" pitchFamily="2" charset="-122"/>
              </a:endParaRPr>
            </a:p>
          </p:txBody>
        </p:sp>
      </p:grpSp>
      <p:grpSp>
        <p:nvGrpSpPr>
          <p:cNvPr id="4" name="Group 35"/>
          <p:cNvGrpSpPr>
            <a:grpSpLocks/>
          </p:cNvGrpSpPr>
          <p:nvPr/>
        </p:nvGrpSpPr>
        <p:grpSpPr bwMode="auto">
          <a:xfrm rot="-1117645">
            <a:off x="327025" y="2425700"/>
            <a:ext cx="5092700" cy="3116263"/>
            <a:chOff x="3388564" y="3501395"/>
            <a:chExt cx="1756176" cy="1572060"/>
          </a:xfrm>
        </p:grpSpPr>
        <p:grpSp>
          <p:nvGrpSpPr>
            <p:cNvPr id="61448" name="Group 21"/>
            <p:cNvGrpSpPr>
              <a:grpSpLocks/>
            </p:cNvGrpSpPr>
            <p:nvPr/>
          </p:nvGrpSpPr>
          <p:grpSpPr bwMode="auto">
            <a:xfrm rot="-396937">
              <a:off x="3388564" y="3501395"/>
              <a:ext cx="1756176" cy="1572060"/>
              <a:chOff x="777669" y="551874"/>
              <a:chExt cx="1756176" cy="1572060"/>
            </a:xfrm>
          </p:grpSpPr>
          <p:sp>
            <p:nvSpPr>
              <p:cNvPr id="26" name="Freeform 6"/>
              <p:cNvSpPr>
                <a:spLocks/>
              </p:cNvSpPr>
              <p:nvPr/>
            </p:nvSpPr>
            <p:spPr bwMode="auto">
              <a:xfrm rot="346487">
                <a:off x="792209" y="661226"/>
                <a:ext cx="1740301"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77599" y="549400"/>
                <a:ext cx="1741943"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1449" name="TextBox 28"/>
            <p:cNvSpPr txBox="1">
              <a:spLocks noChangeArrowheads="1"/>
            </p:cNvSpPr>
            <p:nvPr/>
          </p:nvSpPr>
          <p:spPr bwMode="auto">
            <a:xfrm rot="-60000">
              <a:off x="3490944" y="3638141"/>
              <a:ext cx="1534695" cy="1220216"/>
            </a:xfrm>
            <a:prstGeom prst="rect">
              <a:avLst/>
            </a:prstGeom>
            <a:noFill/>
            <a:ln w="9525">
              <a:noFill/>
              <a:miter lim="800000"/>
              <a:headEnd/>
              <a:tailEnd/>
            </a:ln>
          </p:spPr>
          <p:txBody>
            <a:bodyPr>
              <a:spAutoFit/>
            </a:bodyPr>
            <a:lstStyle/>
            <a:p>
              <a:pPr marL="355600" indent="-355600" algn="just">
                <a:lnSpc>
                  <a:spcPct val="150000"/>
                </a:lnSpc>
              </a:pPr>
              <a:r>
                <a:rPr kumimoji="1" lang="en-US" altLang="zh-CN" sz="2600">
                  <a:solidFill>
                    <a:srgbClr val="8E0000"/>
                  </a:solidFill>
                  <a:latin typeface="Helvetica" pitchFamily="34" charset="0"/>
                  <a:ea typeface="楷体"/>
                  <a:cs typeface="楷体"/>
                </a:rPr>
                <a:t>a. Young men, never give up. Never give up! Never give up! Never, never, never, never! (Para.2, L6)</a:t>
              </a:r>
            </a:p>
          </p:txBody>
        </p:sp>
      </p:grpSp>
      <p:grpSp>
        <p:nvGrpSpPr>
          <p:cNvPr id="61444" name="组合 13"/>
          <p:cNvGrpSpPr>
            <a:grpSpLocks/>
          </p:cNvGrpSpPr>
          <p:nvPr/>
        </p:nvGrpSpPr>
        <p:grpSpPr bwMode="auto">
          <a:xfrm>
            <a:off x="-14288" y="44450"/>
            <a:ext cx="7983538" cy="1152525"/>
            <a:chOff x="-14288" y="-27384"/>
            <a:chExt cx="7982940" cy="1152525"/>
          </a:xfrm>
        </p:grpSpPr>
        <p:pic>
          <p:nvPicPr>
            <p:cNvPr id="61445"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 name="组合 12"/>
          <p:cNvGrpSpPr>
            <a:grpSpLocks/>
          </p:cNvGrpSpPr>
          <p:nvPr/>
        </p:nvGrpSpPr>
        <p:grpSpPr bwMode="auto">
          <a:xfrm>
            <a:off x="5110163" y="1414463"/>
            <a:ext cx="3730625" cy="2349500"/>
            <a:chOff x="5110052" y="1415144"/>
            <a:chExt cx="3730062" cy="2348638"/>
          </a:xfrm>
        </p:grpSpPr>
        <p:grpSp>
          <p:nvGrpSpPr>
            <p:cNvPr id="62476" name="Group 35"/>
            <p:cNvGrpSpPr>
              <a:grpSpLocks/>
            </p:cNvGrpSpPr>
            <p:nvPr/>
          </p:nvGrpSpPr>
          <p:grpSpPr bwMode="auto">
            <a:xfrm rot="872659">
              <a:off x="5227659" y="1415144"/>
              <a:ext cx="3510840" cy="2233883"/>
              <a:chOff x="3386735" y="3573290"/>
              <a:chExt cx="1741311" cy="1352238"/>
            </a:xfrm>
          </p:grpSpPr>
          <p:sp>
            <p:nvSpPr>
              <p:cNvPr id="25" name="Freeform 6"/>
              <p:cNvSpPr>
                <a:spLocks/>
              </p:cNvSpPr>
              <p:nvPr/>
            </p:nvSpPr>
            <p:spPr bwMode="auto">
              <a:xfrm rot="88283">
                <a:off x="3376403" y="3567947"/>
                <a:ext cx="1742188" cy="1319878"/>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62481" name="TextBox 28"/>
              <p:cNvSpPr txBox="1">
                <a:spLocks noChangeArrowheads="1"/>
              </p:cNvSpPr>
              <p:nvPr/>
            </p:nvSpPr>
            <p:spPr bwMode="auto">
              <a:xfrm rot="-60000">
                <a:off x="3530595" y="3900841"/>
                <a:ext cx="1504314" cy="1024687"/>
              </a:xfrm>
              <a:prstGeom prst="rect">
                <a:avLst/>
              </a:prstGeom>
              <a:noFill/>
              <a:ln w="9525">
                <a:noFill/>
                <a:miter lim="800000"/>
                <a:headEnd/>
                <a:tailEnd/>
              </a:ln>
            </p:spPr>
            <p:txBody>
              <a:bodyPr>
                <a:spAutoFit/>
              </a:bodyPr>
              <a:lstStyle/>
              <a:p>
                <a:pPr algn="just" eaLnBrk="0" hangingPunct="0"/>
                <a:r>
                  <a:rPr kumimoji="1" lang="zh-CN" altLang="en-US" sz="2600">
                    <a:solidFill>
                      <a:srgbClr val="000000"/>
                    </a:solidFill>
                    <a:latin typeface="华文行楷" pitchFamily="2" charset="-122"/>
                    <a:ea typeface="华文行楷" pitchFamily="2" charset="-122"/>
                  </a:rPr>
                  <a:t>任务再苦，准备再长，难度再大，都不能放弃自己的追求。</a:t>
                </a:r>
              </a:p>
            </p:txBody>
          </p:sp>
        </p:gr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4" name="Group 35"/>
          <p:cNvGrpSpPr>
            <a:grpSpLocks/>
          </p:cNvGrpSpPr>
          <p:nvPr/>
        </p:nvGrpSpPr>
        <p:grpSpPr bwMode="auto">
          <a:xfrm rot="-1117645">
            <a:off x="327025" y="2425700"/>
            <a:ext cx="5092700" cy="3116263"/>
            <a:chOff x="3388564" y="3501395"/>
            <a:chExt cx="1756176" cy="1572060"/>
          </a:xfrm>
        </p:grpSpPr>
        <p:grpSp>
          <p:nvGrpSpPr>
            <p:cNvPr id="62472"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2209" y="661226"/>
                <a:ext cx="1740301"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599" y="549400"/>
                <a:ext cx="1741943"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2473" name="TextBox 28"/>
            <p:cNvSpPr txBox="1">
              <a:spLocks noChangeArrowheads="1"/>
            </p:cNvSpPr>
            <p:nvPr/>
          </p:nvSpPr>
          <p:spPr bwMode="auto">
            <a:xfrm rot="-60000">
              <a:off x="3465966" y="3632060"/>
              <a:ext cx="1592555" cy="1220216"/>
            </a:xfrm>
            <a:prstGeom prst="rect">
              <a:avLst/>
            </a:prstGeom>
            <a:noFill/>
            <a:ln w="9525">
              <a:noFill/>
              <a:miter lim="800000"/>
              <a:headEnd/>
              <a:tailEnd/>
            </a:ln>
          </p:spPr>
          <p:txBody>
            <a:bodyPr>
              <a:spAutoFit/>
            </a:bodyPr>
            <a:lstStyle/>
            <a:p>
              <a:pPr marL="355600" indent="-355600" algn="just" eaLnBrk="0" hangingPunct="0">
                <a:lnSpc>
                  <a:spcPct val="150000"/>
                </a:lnSpc>
              </a:pPr>
              <a:r>
                <a:rPr kumimoji="1" lang="en-US" altLang="zh-CN" sz="2600">
                  <a:solidFill>
                    <a:srgbClr val="8E0000"/>
                  </a:solidFill>
                  <a:latin typeface="Helvetica" pitchFamily="34" charset="0"/>
                  <a:ea typeface="楷体"/>
                  <a:cs typeface="楷体"/>
                </a:rPr>
                <a:t>b. No task is too hard. No amount of preparation is too long or too difficult. (Para.3, L2)</a:t>
              </a:r>
            </a:p>
          </p:txBody>
        </p:sp>
      </p:grpSp>
      <p:grpSp>
        <p:nvGrpSpPr>
          <p:cNvPr id="62468" name="组合 13"/>
          <p:cNvGrpSpPr>
            <a:grpSpLocks/>
          </p:cNvGrpSpPr>
          <p:nvPr/>
        </p:nvGrpSpPr>
        <p:grpSpPr bwMode="auto">
          <a:xfrm>
            <a:off x="-14288" y="44450"/>
            <a:ext cx="7983538" cy="1152525"/>
            <a:chOff x="-14288" y="-27384"/>
            <a:chExt cx="7982940" cy="1152525"/>
          </a:xfrm>
        </p:grpSpPr>
        <p:pic>
          <p:nvPicPr>
            <p:cNvPr id="62469"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 name="组合 12"/>
          <p:cNvGrpSpPr>
            <a:grpSpLocks/>
          </p:cNvGrpSpPr>
          <p:nvPr/>
        </p:nvGrpSpPr>
        <p:grpSpPr bwMode="auto">
          <a:xfrm>
            <a:off x="5110163" y="1423988"/>
            <a:ext cx="3730625" cy="2339975"/>
            <a:chOff x="5110052" y="1424151"/>
            <a:chExt cx="3730062" cy="2339631"/>
          </a:xfrm>
        </p:grpSpPr>
        <p:grpSp>
          <p:nvGrpSpPr>
            <p:cNvPr id="63500" name="Group 35"/>
            <p:cNvGrpSpPr>
              <a:grpSpLocks/>
            </p:cNvGrpSpPr>
            <p:nvPr/>
          </p:nvGrpSpPr>
          <p:grpSpPr bwMode="auto">
            <a:xfrm rot="872659">
              <a:off x="5297584" y="1424151"/>
              <a:ext cx="3448882" cy="2171700"/>
              <a:chOff x="3386714" y="3573094"/>
              <a:chExt cx="1741591" cy="1314597"/>
            </a:xfrm>
          </p:grpSpPr>
          <p:sp>
            <p:nvSpPr>
              <p:cNvPr id="25" name="Freeform 6"/>
              <p:cNvSpPr>
                <a:spLocks/>
              </p:cNvSpPr>
              <p:nvPr/>
            </p:nvSpPr>
            <p:spPr bwMode="auto">
              <a:xfrm rot="88283">
                <a:off x="3386577" y="3573115"/>
                <a:ext cx="1741709" cy="1314404"/>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63505" name="TextBox 28"/>
              <p:cNvSpPr txBox="1">
                <a:spLocks noChangeArrowheads="1"/>
              </p:cNvSpPr>
              <p:nvPr/>
            </p:nvSpPr>
            <p:spPr bwMode="auto">
              <a:xfrm rot="-60000">
                <a:off x="3475339" y="3952898"/>
                <a:ext cx="1588221" cy="888450"/>
              </a:xfrm>
              <a:prstGeom prst="rect">
                <a:avLst/>
              </a:prstGeom>
              <a:no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然而，坚强的意志鞭策着他，推动他前进，使他更加乐观、投入、坚毅。</a:t>
                </a:r>
              </a:p>
            </p:txBody>
          </p:sp>
        </p:grpSp>
        <p:sp>
          <p:nvSpPr>
            <p:cNvPr id="29"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4" name="Group 35"/>
          <p:cNvGrpSpPr>
            <a:grpSpLocks/>
          </p:cNvGrpSpPr>
          <p:nvPr/>
        </p:nvGrpSpPr>
        <p:grpSpPr bwMode="auto">
          <a:xfrm rot="-1117645">
            <a:off x="295275" y="2228850"/>
            <a:ext cx="5097463" cy="3319463"/>
            <a:chOff x="3388621" y="3501427"/>
            <a:chExt cx="1757865" cy="1572824"/>
          </a:xfrm>
        </p:grpSpPr>
        <p:grpSp>
          <p:nvGrpSpPr>
            <p:cNvPr id="63496" name="Group 21"/>
            <p:cNvGrpSpPr>
              <a:grpSpLocks/>
            </p:cNvGrpSpPr>
            <p:nvPr/>
          </p:nvGrpSpPr>
          <p:grpSpPr bwMode="auto">
            <a:xfrm rot="-396937">
              <a:off x="3388621" y="3501427"/>
              <a:ext cx="1757865" cy="1572824"/>
              <a:chOff x="777673" y="552007"/>
              <a:chExt cx="1757865" cy="1572824"/>
            </a:xfrm>
          </p:grpSpPr>
          <p:sp>
            <p:nvSpPr>
              <p:cNvPr id="36" name="Freeform 6"/>
              <p:cNvSpPr>
                <a:spLocks/>
              </p:cNvSpPr>
              <p:nvPr/>
            </p:nvSpPr>
            <p:spPr bwMode="auto">
              <a:xfrm rot="346487">
                <a:off x="790717" y="658678"/>
                <a:ext cx="1740347" cy="146150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77446" y="549545"/>
                <a:ext cx="1741441" cy="153521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3497" name="TextBox 28"/>
            <p:cNvSpPr txBox="1">
              <a:spLocks noChangeArrowheads="1"/>
            </p:cNvSpPr>
            <p:nvPr/>
          </p:nvSpPr>
          <p:spPr bwMode="auto">
            <a:xfrm rot="-60000">
              <a:off x="3471807" y="3714800"/>
              <a:ext cx="1592555" cy="1205592"/>
            </a:xfrm>
            <a:prstGeom prst="rect">
              <a:avLst/>
            </a:prstGeom>
            <a:noFill/>
            <a:ln w="9525">
              <a:noFill/>
              <a:miter lim="800000"/>
              <a:headEnd/>
              <a:tailEnd/>
            </a:ln>
          </p:spPr>
          <p:txBody>
            <a:bodyPr>
              <a:spAutoFit/>
            </a:bodyPr>
            <a:lstStyle/>
            <a:p>
              <a:pPr marL="355600" indent="-355600" algn="just" eaLnBrk="0" hangingPunct="0">
                <a:lnSpc>
                  <a:spcPct val="125000"/>
                </a:lnSpc>
              </a:pPr>
              <a:r>
                <a:rPr kumimoji="1" lang="en-US" altLang="zh-CN" sz="2600">
                  <a:solidFill>
                    <a:srgbClr val="8E0000"/>
                  </a:solidFill>
                  <a:latin typeface="Helvetica" pitchFamily="34" charset="0"/>
                  <a:ea typeface="楷体"/>
                  <a:cs typeface="楷体"/>
                </a:rPr>
                <a:t>c. Yet his strong will was the spur that pushed him forward, strengthening his optimism, dedication and determination. (Para.4, L6)</a:t>
              </a:r>
            </a:p>
          </p:txBody>
        </p:sp>
      </p:grpSp>
      <p:grpSp>
        <p:nvGrpSpPr>
          <p:cNvPr id="63492" name="组合 13"/>
          <p:cNvGrpSpPr>
            <a:grpSpLocks/>
          </p:cNvGrpSpPr>
          <p:nvPr/>
        </p:nvGrpSpPr>
        <p:grpSpPr bwMode="auto">
          <a:xfrm>
            <a:off x="-14288" y="44450"/>
            <a:ext cx="7983538" cy="1152525"/>
            <a:chOff x="-14288" y="-27384"/>
            <a:chExt cx="7982940" cy="1152525"/>
          </a:xfrm>
        </p:grpSpPr>
        <p:pic>
          <p:nvPicPr>
            <p:cNvPr id="63493"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 name="组合 12"/>
          <p:cNvGrpSpPr>
            <a:grpSpLocks/>
          </p:cNvGrpSpPr>
          <p:nvPr/>
        </p:nvGrpSpPr>
        <p:grpSpPr bwMode="auto">
          <a:xfrm>
            <a:off x="4879975" y="1312863"/>
            <a:ext cx="4127500" cy="2519362"/>
            <a:chOff x="5172651" y="1439341"/>
            <a:chExt cx="3738011" cy="2277035"/>
          </a:xfrm>
        </p:grpSpPr>
        <p:grpSp>
          <p:nvGrpSpPr>
            <p:cNvPr id="64524" name="Group 35"/>
            <p:cNvGrpSpPr>
              <a:grpSpLocks/>
            </p:cNvGrpSpPr>
            <p:nvPr/>
          </p:nvGrpSpPr>
          <p:grpSpPr bwMode="auto">
            <a:xfrm rot="872659">
              <a:off x="5240424" y="1439341"/>
              <a:ext cx="3670238" cy="2277035"/>
              <a:chOff x="3197831" y="3572612"/>
              <a:chExt cx="2027684" cy="1378359"/>
            </a:xfrm>
          </p:grpSpPr>
          <p:sp>
            <p:nvSpPr>
              <p:cNvPr id="30" name="Freeform 6"/>
              <p:cNvSpPr>
                <a:spLocks/>
              </p:cNvSpPr>
              <p:nvPr/>
            </p:nvSpPr>
            <p:spPr bwMode="auto">
              <a:xfrm rot="88283">
                <a:off x="3383858" y="3571781"/>
                <a:ext cx="1742649" cy="131495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64529" name="TextBox 28"/>
              <p:cNvSpPr txBox="1">
                <a:spLocks noChangeArrowheads="1"/>
              </p:cNvSpPr>
              <p:nvPr/>
            </p:nvSpPr>
            <p:spPr bwMode="auto">
              <a:xfrm rot="-60000">
                <a:off x="3197831" y="3684086"/>
                <a:ext cx="2027684" cy="1266885"/>
              </a:xfrm>
              <a:prstGeom prst="rect">
                <a:avLst/>
              </a:prstGeom>
              <a:noFill/>
              <a:ln w="9525">
                <a:noFill/>
                <a:miter lim="800000"/>
                <a:headEnd/>
                <a:tailEnd/>
              </a:ln>
            </p:spPr>
            <p:txBody>
              <a:bodyPr>
                <a:spAutoFit/>
              </a:bodyPr>
              <a:lstStyle/>
              <a:p>
                <a:pPr algn="just"/>
                <a:r>
                  <a:rPr kumimoji="1" lang="zh-CN" altLang="en-US" sz="2600">
                    <a:solidFill>
                      <a:srgbClr val="000000"/>
                    </a:solidFill>
                    <a:latin typeface="华文行楷" pitchFamily="2" charset="-122"/>
                    <a:ea typeface="华文行楷" pitchFamily="2" charset="-122"/>
                  </a:rPr>
                  <a:t>只有那些</a:t>
                </a:r>
                <a:r>
                  <a:rPr kumimoji="1" lang="zh-CN" altLang="en-US" sz="2600">
                    <a:solidFill>
                      <a:srgbClr val="000000"/>
                    </a:solidFill>
                    <a:latin typeface="Arial" pitchFamily="34" charset="0"/>
                    <a:ea typeface="华文行楷" pitchFamily="2" charset="-122"/>
                  </a:rPr>
                  <a:t>“</a:t>
                </a:r>
                <a:r>
                  <a:rPr kumimoji="1" lang="zh-CN" altLang="en-US" sz="2600">
                    <a:solidFill>
                      <a:srgbClr val="000000"/>
                    </a:solidFill>
                    <a:latin typeface="华文行楷" pitchFamily="2" charset="-122"/>
                    <a:ea typeface="华文行楷" pitchFamily="2" charset="-122"/>
                  </a:rPr>
                  <a:t>执着地追求成功</a:t>
                </a:r>
                <a:r>
                  <a:rPr kumimoji="1" lang="zh-CN" altLang="en-US" sz="2600">
                    <a:solidFill>
                      <a:srgbClr val="000000"/>
                    </a:solidFill>
                    <a:latin typeface="Arial" pitchFamily="34" charset="0"/>
                    <a:ea typeface="华文行楷" pitchFamily="2" charset="-122"/>
                  </a:rPr>
                  <a:t>”</a:t>
                </a:r>
                <a:r>
                  <a:rPr kumimoji="1" lang="zh-CN" altLang="en-US" sz="2600">
                    <a:solidFill>
                      <a:srgbClr val="000000"/>
                    </a:solidFill>
                    <a:latin typeface="华文行楷" pitchFamily="2" charset="-122"/>
                    <a:ea typeface="华文行楷" pitchFamily="2" charset="-122"/>
                  </a:rPr>
                  <a:t>的人，那些保持始终如一的精神意志的人，才会通过自身的努力，获得成功。</a:t>
                </a:r>
              </a:p>
            </p:txBody>
          </p:sp>
        </p:grpSp>
        <p:sp>
          <p:nvSpPr>
            <p:cNvPr id="36" name="Freeform 6"/>
            <p:cNvSpPr>
              <a:spLocks/>
            </p:cNvSpPr>
            <p:nvPr/>
          </p:nvSpPr>
          <p:spPr bwMode="auto">
            <a:xfrm rot="822209">
              <a:off x="5172651" y="1559852"/>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4" name="Group 35"/>
          <p:cNvGrpSpPr>
            <a:grpSpLocks/>
          </p:cNvGrpSpPr>
          <p:nvPr/>
        </p:nvGrpSpPr>
        <p:grpSpPr bwMode="auto">
          <a:xfrm rot="-1117645">
            <a:off x="476250" y="2398713"/>
            <a:ext cx="4922838" cy="3881437"/>
            <a:chOff x="3388564" y="3501395"/>
            <a:chExt cx="1756176" cy="1572060"/>
          </a:xfrm>
        </p:grpSpPr>
        <p:grpSp>
          <p:nvGrpSpPr>
            <p:cNvPr id="64520" name="Group 21"/>
            <p:cNvGrpSpPr>
              <a:grpSpLocks/>
            </p:cNvGrpSpPr>
            <p:nvPr/>
          </p:nvGrpSpPr>
          <p:grpSpPr bwMode="auto">
            <a:xfrm rot="-396937">
              <a:off x="3388564" y="3501395"/>
              <a:ext cx="1756176" cy="1572060"/>
              <a:chOff x="777669" y="551874"/>
              <a:chExt cx="1756176" cy="1572060"/>
            </a:xfrm>
          </p:grpSpPr>
          <p:sp>
            <p:nvSpPr>
              <p:cNvPr id="28" name="Freeform 6"/>
              <p:cNvSpPr>
                <a:spLocks/>
              </p:cNvSpPr>
              <p:nvPr/>
            </p:nvSpPr>
            <p:spPr bwMode="auto">
              <a:xfrm rot="346487">
                <a:off x="792954" y="651592"/>
                <a:ext cx="1740319" cy="146082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29" name="Freeform 6"/>
              <p:cNvSpPr>
                <a:spLocks/>
              </p:cNvSpPr>
              <p:nvPr/>
            </p:nvSpPr>
            <p:spPr bwMode="auto">
              <a:xfrm rot="485220">
                <a:off x="774833" y="543887"/>
                <a:ext cx="1742018" cy="1534768"/>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4521" name="TextBox 28"/>
            <p:cNvSpPr txBox="1">
              <a:spLocks noChangeArrowheads="1"/>
            </p:cNvSpPr>
            <p:nvPr/>
          </p:nvSpPr>
          <p:spPr bwMode="auto">
            <a:xfrm rot="-60000">
              <a:off x="3475668" y="3581099"/>
              <a:ext cx="1592493" cy="1371295"/>
            </a:xfrm>
            <a:prstGeom prst="rect">
              <a:avLst/>
            </a:prstGeom>
            <a:noFill/>
            <a:ln w="9525">
              <a:noFill/>
              <a:miter lim="800000"/>
              <a:headEnd/>
              <a:tailEnd/>
            </a:ln>
          </p:spPr>
          <p:txBody>
            <a:bodyPr>
              <a:spAutoFit/>
            </a:bodyPr>
            <a:lstStyle/>
            <a:p>
              <a:pPr marL="355600" indent="-355600" algn="just">
                <a:lnSpc>
                  <a:spcPct val="120000"/>
                </a:lnSpc>
              </a:pPr>
              <a:r>
                <a:rPr kumimoji="1" lang="en-US" altLang="zh-CN" sz="2600">
                  <a:solidFill>
                    <a:srgbClr val="8E0000"/>
                  </a:solidFill>
                  <a:latin typeface="Helvetica" pitchFamily="34" charset="0"/>
                  <a:ea typeface="楷体"/>
                  <a:cs typeface="楷体"/>
                </a:rPr>
                <a:t>d. Only those who “keep their eyes on the prize”, those who uphold a committed and focused will and spirit, will find their endeavors successful. (Para.5, L1)</a:t>
              </a:r>
            </a:p>
          </p:txBody>
        </p:sp>
      </p:grpSp>
      <p:grpSp>
        <p:nvGrpSpPr>
          <p:cNvPr id="64516" name="组合 13"/>
          <p:cNvGrpSpPr>
            <a:grpSpLocks/>
          </p:cNvGrpSpPr>
          <p:nvPr/>
        </p:nvGrpSpPr>
        <p:grpSpPr bwMode="auto">
          <a:xfrm>
            <a:off x="-14288" y="44450"/>
            <a:ext cx="7983538" cy="1152525"/>
            <a:chOff x="-14288" y="-27384"/>
            <a:chExt cx="7982940" cy="1152525"/>
          </a:xfrm>
        </p:grpSpPr>
        <p:pic>
          <p:nvPicPr>
            <p:cNvPr id="645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2" name="组合 10"/>
          <p:cNvGrpSpPr>
            <a:grpSpLocks/>
          </p:cNvGrpSpPr>
          <p:nvPr/>
        </p:nvGrpSpPr>
        <p:grpSpPr bwMode="auto">
          <a:xfrm>
            <a:off x="5110163" y="1666875"/>
            <a:ext cx="3730625" cy="2097088"/>
            <a:chOff x="5110052" y="1666417"/>
            <a:chExt cx="3730062" cy="2097365"/>
          </a:xfrm>
        </p:grpSpPr>
        <p:sp>
          <p:nvSpPr>
            <p:cNvPr id="65548" name="TextBox 28"/>
            <p:cNvSpPr txBox="1">
              <a:spLocks noChangeArrowheads="1"/>
            </p:cNvSpPr>
            <p:nvPr/>
          </p:nvSpPr>
          <p:spPr bwMode="auto">
            <a:xfrm rot="812659">
              <a:off x="5385902" y="1910777"/>
              <a:ext cx="3223977" cy="1692771"/>
            </a:xfrm>
            <a:prstGeom prst="rect">
              <a:avLst/>
            </a:prstGeom>
            <a:noFill/>
            <a:ln w="9525">
              <a:noFill/>
              <a:miter lim="800000"/>
              <a:headEnd/>
              <a:tailEnd/>
            </a:ln>
          </p:spPr>
          <p:txBody>
            <a:bodyPr>
              <a:spAutoFit/>
            </a:bodyPr>
            <a:lstStyle/>
            <a:p>
              <a:pPr algn="just"/>
              <a:r>
                <a:rPr kumimoji="1" lang="zh-CN" altLang="en-US" sz="2600">
                  <a:solidFill>
                    <a:srgbClr val="000000"/>
                  </a:solidFill>
                  <a:latin typeface="华文行楷" pitchFamily="2" charset="-122"/>
                  <a:ea typeface="华文行楷" pitchFamily="2" charset="-122"/>
                </a:rPr>
                <a:t>你摔倒了多少次并不要紧；你能多少次重新站起来对成功才至关重要！</a:t>
              </a:r>
            </a:p>
          </p:txBody>
        </p:sp>
        <p:sp>
          <p:nvSpPr>
            <p:cNvPr id="34" name="Freeform 6"/>
            <p:cNvSpPr>
              <a:spLocks/>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3" name="Group 35"/>
          <p:cNvGrpSpPr>
            <a:grpSpLocks/>
          </p:cNvGrpSpPr>
          <p:nvPr/>
        </p:nvGrpSpPr>
        <p:grpSpPr bwMode="auto">
          <a:xfrm rot="-1117645">
            <a:off x="327025" y="2425700"/>
            <a:ext cx="5092700" cy="3116263"/>
            <a:chOff x="3388564" y="3501395"/>
            <a:chExt cx="1756176" cy="1572060"/>
          </a:xfrm>
        </p:grpSpPr>
        <p:grpSp>
          <p:nvGrpSpPr>
            <p:cNvPr id="65544"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2209" y="661226"/>
                <a:ext cx="1740301"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599" y="549400"/>
                <a:ext cx="1741943"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5545" name="TextBox 28"/>
            <p:cNvSpPr txBox="1">
              <a:spLocks noChangeArrowheads="1"/>
            </p:cNvSpPr>
            <p:nvPr/>
          </p:nvSpPr>
          <p:spPr bwMode="auto">
            <a:xfrm rot="-60000">
              <a:off x="3431212" y="3668688"/>
              <a:ext cx="1658383" cy="1235354"/>
            </a:xfrm>
            <a:prstGeom prst="rect">
              <a:avLst/>
            </a:prstGeom>
            <a:noFill/>
            <a:ln w="9525">
              <a:noFill/>
              <a:miter lim="800000"/>
              <a:headEnd/>
              <a:tailEnd/>
            </a:ln>
          </p:spPr>
          <p:txBody>
            <a:bodyPr>
              <a:spAutoFit/>
            </a:bodyPr>
            <a:lstStyle/>
            <a:p>
              <a:pPr marL="355600" indent="-355600" algn="just">
                <a:lnSpc>
                  <a:spcPct val="120000"/>
                </a:lnSpc>
              </a:pPr>
              <a:r>
                <a:rPr kumimoji="1" lang="en-US" altLang="zh-CN" sz="2600">
                  <a:solidFill>
                    <a:srgbClr val="8E0000"/>
                  </a:solidFill>
                  <a:latin typeface="Helvetica" pitchFamily="34" charset="0"/>
                  <a:ea typeface="楷体"/>
                  <a:cs typeface="楷体"/>
                </a:rPr>
                <a:t>e. It’s not how many times you fall down that matters. It’s how many times you get back up that makes success!  (Para.7, L5)</a:t>
              </a:r>
            </a:p>
          </p:txBody>
        </p:sp>
      </p:grpSp>
      <p:grpSp>
        <p:nvGrpSpPr>
          <p:cNvPr id="65540" name="组合 11"/>
          <p:cNvGrpSpPr>
            <a:grpSpLocks/>
          </p:cNvGrpSpPr>
          <p:nvPr/>
        </p:nvGrpSpPr>
        <p:grpSpPr bwMode="auto">
          <a:xfrm>
            <a:off x="-14288" y="44450"/>
            <a:ext cx="7983538" cy="1152525"/>
            <a:chOff x="-14288" y="-27384"/>
            <a:chExt cx="7982940" cy="1152525"/>
          </a:xfrm>
        </p:grpSpPr>
        <p:pic>
          <p:nvPicPr>
            <p:cNvPr id="65541"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4" name="TextBox 13">
              <a:hlinkClick r:id="rId6"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5" name="矩形 14"/>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66562"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2" name="组合 10"/>
          <p:cNvGrpSpPr>
            <a:grpSpLocks/>
          </p:cNvGrpSpPr>
          <p:nvPr/>
        </p:nvGrpSpPr>
        <p:grpSpPr bwMode="auto">
          <a:xfrm>
            <a:off x="5065713" y="1703388"/>
            <a:ext cx="4076700" cy="2428875"/>
            <a:chOff x="5065716" y="1702636"/>
            <a:chExt cx="4075725" cy="2430253"/>
          </a:xfrm>
        </p:grpSpPr>
        <p:sp>
          <p:nvSpPr>
            <p:cNvPr id="66573" name="TextBox 28"/>
            <p:cNvSpPr txBox="1">
              <a:spLocks noChangeArrowheads="1"/>
            </p:cNvSpPr>
            <p:nvPr/>
          </p:nvSpPr>
          <p:spPr bwMode="auto">
            <a:xfrm rot="812659">
              <a:off x="5340169" y="1947867"/>
              <a:ext cx="3465937" cy="2092881"/>
            </a:xfrm>
            <a:prstGeom prst="rect">
              <a:avLst/>
            </a:prstGeom>
            <a:noFill/>
            <a:ln w="9525">
              <a:noFill/>
              <a:miter lim="800000"/>
              <a:headEnd/>
              <a:tailEnd/>
            </a:ln>
          </p:spPr>
          <p:txBody>
            <a:bodyPr>
              <a:spAutoFit/>
            </a:bodyPr>
            <a:lstStyle/>
            <a:p>
              <a:pPr algn="just"/>
              <a:r>
                <a:rPr kumimoji="1" lang="zh-CN" altLang="en-US" sz="2600">
                  <a:solidFill>
                    <a:srgbClr val="000000"/>
                  </a:solidFill>
                  <a:latin typeface="华文行楷" pitchFamily="2" charset="-122"/>
                  <a:ea typeface="华文行楷" pitchFamily="2" charset="-122"/>
                </a:rPr>
                <a:t>只要刻苦努力，意志坚决，专心投入，准备充分，你就能跨越一切障碍，达成所有壮举，取得成功！</a:t>
              </a:r>
            </a:p>
          </p:txBody>
        </p:sp>
        <p:sp>
          <p:nvSpPr>
            <p:cNvPr id="34" name="Freeform 6"/>
            <p:cNvSpPr>
              <a:spLocks/>
            </p:cNvSpPr>
            <p:nvPr/>
          </p:nvSpPr>
          <p:spPr bwMode="auto">
            <a:xfrm rot="822209">
              <a:off x="5065716" y="1702636"/>
              <a:ext cx="4075725" cy="24302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3" name="Group 35"/>
          <p:cNvGrpSpPr>
            <a:grpSpLocks/>
          </p:cNvGrpSpPr>
          <p:nvPr/>
        </p:nvGrpSpPr>
        <p:grpSpPr bwMode="auto">
          <a:xfrm rot="-1117645">
            <a:off x="327025" y="2425700"/>
            <a:ext cx="5092700" cy="3116263"/>
            <a:chOff x="3388564" y="3501395"/>
            <a:chExt cx="1756176" cy="1572060"/>
          </a:xfrm>
        </p:grpSpPr>
        <p:grpSp>
          <p:nvGrpSpPr>
            <p:cNvPr id="66569" name="Group 21"/>
            <p:cNvGrpSpPr>
              <a:grpSpLocks/>
            </p:cNvGrpSpPr>
            <p:nvPr/>
          </p:nvGrpSpPr>
          <p:grpSpPr bwMode="auto">
            <a:xfrm rot="-396937">
              <a:off x="3388564" y="3501395"/>
              <a:ext cx="1756176" cy="1572060"/>
              <a:chOff x="777669" y="551874"/>
              <a:chExt cx="1756176" cy="1572060"/>
            </a:xfrm>
          </p:grpSpPr>
          <p:sp>
            <p:nvSpPr>
              <p:cNvPr id="32" name="Freeform 6"/>
              <p:cNvSpPr>
                <a:spLocks/>
              </p:cNvSpPr>
              <p:nvPr/>
            </p:nvSpPr>
            <p:spPr bwMode="auto">
              <a:xfrm rot="346487">
                <a:off x="792209" y="661226"/>
                <a:ext cx="1740301"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7599" y="549400"/>
                <a:ext cx="1741943"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6"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latin typeface="Arial" pitchFamily="34" charset="0"/>
                  <a:ea typeface="楷体_GB2312" pitchFamily="49" charset="-122"/>
                </a:endParaRPr>
              </a:p>
            </p:txBody>
          </p:sp>
        </p:grpSp>
        <p:sp>
          <p:nvSpPr>
            <p:cNvPr id="66570" name="TextBox 28"/>
            <p:cNvSpPr txBox="1">
              <a:spLocks noChangeArrowheads="1"/>
            </p:cNvSpPr>
            <p:nvPr/>
          </p:nvSpPr>
          <p:spPr bwMode="auto">
            <a:xfrm rot="-60000">
              <a:off x="3431212" y="3536392"/>
              <a:ext cx="1663671" cy="1499814"/>
            </a:xfrm>
            <a:prstGeom prst="rect">
              <a:avLst/>
            </a:prstGeom>
            <a:noFill/>
            <a:ln w="9525">
              <a:noFill/>
              <a:miter lim="800000"/>
              <a:headEnd/>
              <a:tailEnd/>
            </a:ln>
          </p:spPr>
          <p:txBody>
            <a:bodyPr>
              <a:spAutoFit/>
            </a:bodyPr>
            <a:lstStyle/>
            <a:p>
              <a:pPr marL="355600" indent="-355600" algn="just">
                <a:lnSpc>
                  <a:spcPct val="120000"/>
                </a:lnSpc>
              </a:pPr>
              <a:r>
                <a:rPr kumimoji="1" lang="en-US" altLang="zh-CN" sz="2600">
                  <a:solidFill>
                    <a:srgbClr val="8E0000"/>
                  </a:solidFill>
                  <a:latin typeface="Helvetica" pitchFamily="34" charset="0"/>
                  <a:ea typeface="楷体"/>
                  <a:cs typeface="楷体"/>
                </a:rPr>
                <a:t>f.With hard work, determination, dedication and preparation, you can transcend any handicap, accomplish any feat, and achieve success! (Para.8, L4)</a:t>
              </a:r>
            </a:p>
          </p:txBody>
        </p:sp>
      </p:grpSp>
      <p:grpSp>
        <p:nvGrpSpPr>
          <p:cNvPr id="66565" name="组合 11"/>
          <p:cNvGrpSpPr>
            <a:grpSpLocks/>
          </p:cNvGrpSpPr>
          <p:nvPr/>
        </p:nvGrpSpPr>
        <p:grpSpPr bwMode="auto">
          <a:xfrm>
            <a:off x="-14288" y="44450"/>
            <a:ext cx="7983538" cy="1152525"/>
            <a:chOff x="-14288" y="-27384"/>
            <a:chExt cx="7982940" cy="1152525"/>
          </a:xfrm>
        </p:grpSpPr>
        <p:pic>
          <p:nvPicPr>
            <p:cNvPr id="66566" name="Picture 2"/>
            <p:cNvPicPr>
              <a:picLocks noChangeAspect="1" noChangeArrowheads="1"/>
            </p:cNvPicPr>
            <p:nvPr/>
          </p:nvPicPr>
          <p:blipFill>
            <a:blip r:embed="rId7" cstate="print"/>
            <a:srcRect/>
            <a:stretch>
              <a:fillRect/>
            </a:stretch>
          </p:blipFill>
          <p:spPr bwMode="auto">
            <a:xfrm>
              <a:off x="-14288" y="-27384"/>
              <a:ext cx="4014784" cy="1152525"/>
            </a:xfrm>
            <a:prstGeom prst="rect">
              <a:avLst/>
            </a:prstGeom>
            <a:noFill/>
            <a:ln w="9525">
              <a:noFill/>
              <a:miter lim="800000"/>
              <a:headEnd/>
              <a:tailEnd/>
            </a:ln>
          </p:spPr>
        </p:pic>
        <p:sp>
          <p:nvSpPr>
            <p:cNvPr id="14" name="TextBox 13">
              <a:hlinkClick r:id="rId8" action="ppaction://hlinksldjump"/>
            </p:cNvPr>
            <p:cNvSpPr txBox="1"/>
            <p:nvPr/>
          </p:nvSpPr>
          <p:spPr>
            <a:xfrm>
              <a:off x="192073" y="471091"/>
              <a:ext cx="2508062"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5" name="矩形 14"/>
            <p:cNvSpPr/>
            <p:nvPr/>
          </p:nvSpPr>
          <p:spPr>
            <a:xfrm>
              <a:off x="4130365" y="559991"/>
              <a:ext cx="3838287"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08725"/>
            <a:ext cx="9144000" cy="549275"/>
          </a:xfrm>
          <a:prstGeom prst="rect">
            <a:avLst/>
          </a:prstGeom>
          <a:solidFill>
            <a:srgbClr val="99CC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8547" name="组合 14"/>
          <p:cNvGrpSpPr>
            <a:grpSpLocks/>
          </p:cNvGrpSpPr>
          <p:nvPr/>
        </p:nvGrpSpPr>
        <p:grpSpPr bwMode="auto">
          <a:xfrm>
            <a:off x="762000" y="0"/>
            <a:ext cx="6437313" cy="5453063"/>
            <a:chOff x="762000" y="0"/>
            <a:chExt cx="6436975" cy="5452775"/>
          </a:xfrm>
        </p:grpSpPr>
        <p:sp>
          <p:nvSpPr>
            <p:cNvPr id="108553" name="TextBox 11"/>
            <p:cNvSpPr txBox="1">
              <a:spLocks noChangeArrowheads="1"/>
            </p:cNvSpPr>
            <p:nvPr/>
          </p:nvSpPr>
          <p:spPr bwMode="auto">
            <a:xfrm>
              <a:off x="762000" y="0"/>
              <a:ext cx="762000" cy="707886"/>
            </a:xfrm>
            <a:prstGeom prst="rect">
              <a:avLst/>
            </a:prstGeom>
            <a:noFill/>
            <a:ln w="9525">
              <a:noFill/>
              <a:miter lim="800000"/>
              <a:headEnd/>
              <a:tailEnd/>
            </a:ln>
          </p:spPr>
          <p:txBody>
            <a:bodyPr>
              <a:spAutoFit/>
            </a:bodyPr>
            <a:lstStyle/>
            <a:p>
              <a:endParaRPr lang="en-US" altLang="zh-CN" sz="4000" b="1" i="1">
                <a:latin typeface="Helvetica" pitchFamily="34" charset="0"/>
                <a:ea typeface="Arial Unicode MS" pitchFamily="34" charset="-122"/>
                <a:cs typeface="Arial Unicode MS" pitchFamily="34" charset="-122"/>
              </a:endParaRPr>
            </a:p>
          </p:txBody>
        </p:sp>
        <p:sp>
          <p:nvSpPr>
            <p:cNvPr id="16" name="Rectangle 6"/>
            <p:cNvSpPr>
              <a:spLocks noChangeArrowheads="1"/>
            </p:cNvSpPr>
            <p:nvPr/>
          </p:nvSpPr>
          <p:spPr bwMode="auto">
            <a:xfrm>
              <a:off x="3058992" y="4436829"/>
              <a:ext cx="4139983" cy="1015946"/>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zh-CN" sz="6000" dirty="0">
                  <a:solidFill>
                    <a:srgbClr val="FF6600"/>
                  </a:solidFill>
                  <a:effectLst>
                    <a:outerShdw blurRad="38100" dist="38100" dir="2700000" algn="tl">
                      <a:srgbClr val="000000">
                        <a:alpha val="43137"/>
                      </a:srgbClr>
                    </a:outerShdw>
                  </a:effectLst>
                  <a:latin typeface="Cooper Black" pitchFamily="18" charset="0"/>
                  <a:ea typeface="+mn-ea"/>
                </a:rPr>
                <a:t>The end</a:t>
              </a:r>
            </a:p>
          </p:txBody>
        </p:sp>
      </p:grpSp>
      <p:sp>
        <p:nvSpPr>
          <p:cNvPr id="14" name="Rectangle 10"/>
          <p:cNvSpPr/>
          <p:nvPr/>
        </p:nvSpPr>
        <p:spPr bwMode="auto">
          <a:xfrm>
            <a:off x="0" y="-15875"/>
            <a:ext cx="9144000" cy="708025"/>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15" name="TextBox 14"/>
          <p:cNvSpPr txBox="1"/>
          <p:nvPr/>
        </p:nvSpPr>
        <p:spPr bwMode="auto">
          <a:xfrm>
            <a:off x="1420813" y="188913"/>
            <a:ext cx="4122737" cy="477837"/>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fontAlgn="auto">
              <a:spcBef>
                <a:spcPts val="0"/>
              </a:spcBef>
              <a:spcAft>
                <a:spcPts val="0"/>
              </a:spcAft>
              <a:defRPr/>
            </a:pPr>
            <a:r>
              <a:rPr lang="en-US" altLang="zh-CN" sz="2500" dirty="0">
                <a:effectLst>
                  <a:glow rad="101600">
                    <a:schemeClr val="tx1">
                      <a:alpha val="60000"/>
                    </a:schemeClr>
                  </a:glow>
                  <a:outerShdw blurRad="38100" dist="38100" dir="2700000" algn="tl">
                    <a:srgbClr val="000000">
                      <a:alpha val="43137"/>
                    </a:srgbClr>
                  </a:outerShdw>
                </a:effectLst>
              </a:rPr>
              <a:t>Never, </a:t>
            </a:r>
            <a:r>
              <a:rPr lang="en-US" altLang="zh-CN" sz="2500" dirty="0" smtClean="0">
                <a:effectLst>
                  <a:glow rad="101600">
                    <a:schemeClr val="tx1">
                      <a:alpha val="60000"/>
                    </a:schemeClr>
                  </a:glow>
                  <a:outerShdw blurRad="38100" dist="38100" dir="2700000" algn="tl">
                    <a:srgbClr val="000000">
                      <a:alpha val="43137"/>
                    </a:srgbClr>
                  </a:outerShdw>
                </a:effectLst>
              </a:rPr>
              <a:t>ever </a:t>
            </a:r>
            <a:r>
              <a:rPr lang="en-US" altLang="zh-CN" sz="2500" dirty="0">
                <a:effectLst>
                  <a:glow rad="101600">
                    <a:schemeClr val="tx1">
                      <a:alpha val="60000"/>
                    </a:schemeClr>
                  </a:glow>
                  <a:outerShdw blurRad="38100" dist="38100" dir="2700000" algn="tl">
                    <a:srgbClr val="000000">
                      <a:alpha val="43137"/>
                    </a:srgbClr>
                  </a:outerShdw>
                </a:effectLst>
              </a:rPr>
              <a:t>give up!</a:t>
            </a:r>
          </a:p>
        </p:txBody>
      </p:sp>
      <p:sp>
        <p:nvSpPr>
          <p:cNvPr id="108550" name="TextBox 35"/>
          <p:cNvSpPr txBox="1">
            <a:spLocks noChangeArrowheads="1"/>
          </p:cNvSpPr>
          <p:nvPr/>
        </p:nvSpPr>
        <p:spPr bwMode="auto">
          <a:xfrm>
            <a:off x="160338" y="277813"/>
            <a:ext cx="1122362" cy="339725"/>
          </a:xfrm>
          <a:prstGeom prst="rect">
            <a:avLst/>
          </a:prstGeom>
          <a:noFill/>
          <a:ln w="9525">
            <a:noFill/>
            <a:miter lim="800000"/>
            <a:headEnd/>
            <a:tailEnd/>
          </a:ln>
        </p:spPr>
        <p:txBody>
          <a:bodyPr wrap="none">
            <a:spAutoFit/>
          </a:bodyPr>
          <a:lstStyle/>
          <a:p>
            <a:r>
              <a:rPr lang="en-US" altLang="zh-CN" sz="1600" b="1" i="1">
                <a:latin typeface="Helvetica" pitchFamily="34" charset="0"/>
                <a:ea typeface="Helvetica Neue"/>
                <a:cs typeface="Helvetica Neue"/>
              </a:rPr>
              <a:t>Section A</a:t>
            </a:r>
          </a:p>
        </p:txBody>
      </p:sp>
      <p:pic>
        <p:nvPicPr>
          <p:cNvPr id="12" name="图片 11" descr="144450898.jpg"/>
          <p:cNvPicPr>
            <a:picLocks noChangeAspect="1"/>
          </p:cNvPicPr>
          <p:nvPr/>
        </p:nvPicPr>
        <p:blipFill>
          <a:blip r:embed="rId2" cstate="print"/>
          <a:stretch>
            <a:fillRect/>
          </a:stretch>
        </p:blipFill>
        <p:spPr>
          <a:xfrm>
            <a:off x="1201725" y="1556792"/>
            <a:ext cx="2870209" cy="191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9580" name="Picture 12" descr="D:\找图\新视野读写3\新视野读写3册 大图原图\新视野3读写3单元首页图_全\读写3_Unit1_TextA_3个图并排拜访示意图.jpg"/>
          <p:cNvPicPr>
            <a:picLocks noChangeAspect="1" noChangeArrowheads="1"/>
          </p:cNvPicPr>
          <p:nvPr/>
        </p:nvPicPr>
        <p:blipFill>
          <a:blip r:embed="rId3" cstate="print"/>
          <a:srcRect t="6155" b="1970"/>
          <a:stretch>
            <a:fillRect/>
          </a:stretch>
        </p:blipFill>
        <p:spPr bwMode="auto">
          <a:xfrm>
            <a:off x="4429124" y="1556792"/>
            <a:ext cx="3544144" cy="191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428625" y="1643063"/>
          <a:ext cx="8286750" cy="4297472"/>
        </p:xfrm>
        <a:graphic>
          <a:graphicData uri="http://schemas.openxmlformats.org/drawingml/2006/table">
            <a:tbl>
              <a:tblPr firstRow="1" bandRow="1">
                <a:tableStyleId>{93296810-A885-4BE3-A3E7-6D5BEEA58F35}</a:tableStyleId>
              </a:tblPr>
              <a:tblGrid>
                <a:gridCol w="4575391"/>
                <a:gridCol w="3711359"/>
              </a:tblGrid>
              <a:tr h="487642">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07" marB="45707"/>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marL="91439" marR="91439" marT="45707" marB="45707"/>
                </a:tc>
              </a:tr>
              <a:tr h="487642">
                <a:tc>
                  <a:txBody>
                    <a:bodyPr/>
                    <a:lstStyle/>
                    <a:p>
                      <a:pPr algn="l"/>
                      <a:r>
                        <a:rPr lang="en-US" altLang="zh-CN" sz="2600" dirty="0" smtClean="0">
                          <a:latin typeface="Helvetica"/>
                        </a:rPr>
                        <a:t>1.</a:t>
                      </a:r>
                      <a:r>
                        <a:rPr lang="en-US" altLang="zh-CN" sz="2600" baseline="0" dirty="0" smtClean="0">
                          <a:latin typeface="Helvetica"/>
                        </a:rPr>
                        <a:t> d</a:t>
                      </a:r>
                      <a:r>
                        <a:rPr lang="en-US" altLang="zh-CN" sz="2600" dirty="0" smtClean="0">
                          <a:latin typeface="Helvetica"/>
                        </a:rPr>
                        <a:t>eviate from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偏离，背离</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r h="487642">
                <a:tc>
                  <a:txBody>
                    <a:bodyPr/>
                    <a:lstStyle/>
                    <a:p>
                      <a:pPr algn="l"/>
                      <a:r>
                        <a:rPr lang="en-US" altLang="zh-CN" sz="2600" dirty="0" smtClean="0">
                          <a:latin typeface="Helvetica"/>
                        </a:rPr>
                        <a:t>2. preclude sb. from doing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阻止某人做</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r h="487642">
                <a:tc>
                  <a:txBody>
                    <a:bodyPr/>
                    <a:lstStyle/>
                    <a:p>
                      <a:pPr algn="l"/>
                      <a:r>
                        <a:rPr lang="en-US" altLang="zh-CN" sz="2600" dirty="0" smtClean="0">
                          <a:latin typeface="Helvetica"/>
                        </a:rPr>
                        <a:t>3. triumph</a:t>
                      </a:r>
                      <a:r>
                        <a:rPr lang="en-US" altLang="zh-CN" sz="2600" baseline="0" dirty="0" smtClean="0">
                          <a:latin typeface="Helvetica"/>
                        </a:rPr>
                        <a:t> over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战胜</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r h="487642">
                <a:tc>
                  <a:txBody>
                    <a:bodyPr/>
                    <a:lstStyle/>
                    <a:p>
                      <a:pPr algn="l"/>
                      <a:r>
                        <a:rPr lang="en-US" altLang="zh-CN" sz="2600" dirty="0" smtClean="0">
                          <a:latin typeface="Helvetica"/>
                        </a:rPr>
                        <a:t>4. in (the) pursuit of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追求</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r h="883870">
                <a:tc>
                  <a:txBody>
                    <a:bodyPr/>
                    <a:lstStyle/>
                    <a:p>
                      <a:pPr algn="l"/>
                      <a:r>
                        <a:rPr lang="en-US" altLang="zh-CN" sz="2600" dirty="0" smtClean="0">
                          <a:latin typeface="Helvetica"/>
                        </a:rPr>
                        <a:t>5. work one’s way  </a:t>
                      </a:r>
                    </a:p>
                    <a:p>
                      <a:pPr algn="l"/>
                      <a:r>
                        <a:rPr lang="en-US" altLang="zh-CN" sz="2600" dirty="0" smtClean="0">
                          <a:latin typeface="Helvetica"/>
                        </a:rPr>
                        <a:t>    to/through/into…</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通过奋斗逐步达到</a:t>
                      </a:r>
                      <a:endParaRPr lang="zh-CN" altLang="en-US" sz="2400" b="0" dirty="0">
                        <a:solidFill>
                          <a:srgbClr val="000000"/>
                        </a:solidFill>
                        <a:latin typeface="华文楷体" pitchFamily="2" charset="-122"/>
                        <a:ea typeface="华文楷体" pitchFamily="2" charset="-122"/>
                      </a:endParaRPr>
                    </a:p>
                  </a:txBody>
                  <a:tcPr marL="91439" marR="91439" marT="45707" marB="45707" anchor="ctr"/>
                </a:tc>
              </a:tr>
              <a:tr h="487642">
                <a:tc>
                  <a:txBody>
                    <a:bodyPr/>
                    <a:lstStyle/>
                    <a:p>
                      <a:pPr algn="l"/>
                      <a:r>
                        <a:rPr lang="en-US" altLang="zh-CN" sz="2600" dirty="0" smtClean="0">
                          <a:latin typeface="Helvetica"/>
                        </a:rPr>
                        <a:t>6. give up on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放弃</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r h="487642">
                <a:tc>
                  <a:txBody>
                    <a:bodyPr/>
                    <a:lstStyle/>
                    <a:p>
                      <a:pPr algn="l"/>
                      <a:r>
                        <a:rPr lang="en-US" altLang="zh-CN" sz="2600" dirty="0" smtClean="0">
                          <a:latin typeface="Helvetica"/>
                        </a:rPr>
                        <a:t>7. focus</a:t>
                      </a:r>
                      <a:r>
                        <a:rPr lang="en-US" altLang="zh-CN" sz="2600" baseline="0" dirty="0" smtClean="0">
                          <a:latin typeface="Helvetica"/>
                        </a:rPr>
                        <a:t> on …</a:t>
                      </a:r>
                      <a:endParaRPr lang="zh-CN" altLang="en-US" sz="2600" b="1" dirty="0">
                        <a:solidFill>
                          <a:srgbClr val="25491F"/>
                        </a:solidFill>
                        <a:latin typeface="Helvetica"/>
                      </a:endParaRPr>
                    </a:p>
                  </a:txBody>
                  <a:tcPr marL="91439" marR="91439" marT="45707" marB="45707"/>
                </a:tc>
                <a:tc>
                  <a:txBody>
                    <a:bodyPr/>
                    <a:lstStyle/>
                    <a:p>
                      <a:pPr algn="l"/>
                      <a:r>
                        <a:rPr lang="zh-CN" altLang="en-US" sz="2400" b="0" dirty="0" smtClean="0">
                          <a:latin typeface="华文楷体" pitchFamily="2" charset="-122"/>
                          <a:ea typeface="华文楷体" pitchFamily="2" charset="-122"/>
                        </a:rPr>
                        <a:t>    专注于</a:t>
                      </a:r>
                      <a:r>
                        <a:rPr lang="en-US" altLang="zh-CN" sz="2400" b="0" dirty="0" smtClean="0">
                          <a:latin typeface="华文楷体" pitchFamily="2" charset="-122"/>
                          <a:ea typeface="华文楷体" pitchFamily="2" charset="-122"/>
                        </a:rPr>
                        <a:t>……</a:t>
                      </a:r>
                      <a:endParaRPr lang="zh-CN" altLang="en-US" sz="2400" b="0" dirty="0">
                        <a:solidFill>
                          <a:srgbClr val="000000"/>
                        </a:solidFill>
                        <a:latin typeface="华文楷体" pitchFamily="2" charset="-122"/>
                        <a:ea typeface="华文楷体" pitchFamily="2" charset="-122"/>
                      </a:endParaRPr>
                    </a:p>
                  </a:txBody>
                  <a:tcPr marL="91439" marR="91439" marT="45707" marB="45707"/>
                </a:tc>
              </a:tr>
            </a:tbl>
          </a:graphicData>
        </a:graphic>
      </p:graphicFrame>
      <p:grpSp>
        <p:nvGrpSpPr>
          <p:cNvPr id="43039" name="组合 4"/>
          <p:cNvGrpSpPr>
            <a:grpSpLocks/>
          </p:cNvGrpSpPr>
          <p:nvPr/>
        </p:nvGrpSpPr>
        <p:grpSpPr bwMode="auto">
          <a:xfrm>
            <a:off x="-14288" y="-26988"/>
            <a:ext cx="7115176" cy="1152526"/>
            <a:chOff x="-14288" y="-27384"/>
            <a:chExt cx="7115715" cy="1152525"/>
          </a:xfrm>
        </p:grpSpPr>
        <p:pic>
          <p:nvPicPr>
            <p:cNvPr id="43040"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900113" y="1671638"/>
            <a:ext cx="2835275" cy="461962"/>
          </a:xfrm>
          <a:prstGeom prst="rect">
            <a:avLst/>
          </a:prstGeom>
          <a:noFill/>
          <a:ln w="9525">
            <a:noFill/>
            <a:miter lim="800000"/>
            <a:headEnd/>
            <a:tailEnd/>
          </a:ln>
        </p:spPr>
        <p:txBody>
          <a:bodyPr>
            <a:spAutoFit/>
          </a:bodyPr>
          <a:lstStyle/>
          <a:p>
            <a:r>
              <a:rPr lang="zh-CN" altLang="en-US" sz="2400" b="1">
                <a:solidFill>
                  <a:srgbClr val="000000"/>
                </a:solidFill>
                <a:latin typeface="华文楷体" pitchFamily="2" charset="-122"/>
                <a:ea typeface="华文楷体" pitchFamily="2" charset="-122"/>
              </a:rPr>
              <a:t>偏离，背离</a:t>
            </a:r>
            <a:r>
              <a:rPr lang="en-US" altLang="zh-CN" sz="2400" b="1">
                <a:solidFill>
                  <a:srgbClr val="000000"/>
                </a:solidFill>
                <a:latin typeface="华文楷体" pitchFamily="2" charset="-122"/>
                <a:ea typeface="华文楷体" pitchFamily="2" charset="-122"/>
              </a:rPr>
              <a:t>……</a:t>
            </a:r>
          </a:p>
        </p:txBody>
      </p:sp>
      <p:sp>
        <p:nvSpPr>
          <p:cNvPr id="13" name="文本框 5"/>
          <p:cNvSpPr txBox="1"/>
          <p:nvPr/>
        </p:nvSpPr>
        <p:spPr>
          <a:xfrm>
            <a:off x="952453" y="4362451"/>
            <a:ext cx="3907579"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chemeClr val="accent4">
                    <a:lumMod val="10000"/>
                  </a:schemeClr>
                </a:solidFill>
                <a:latin typeface="+mn-lt"/>
                <a:ea typeface="+mn-ea"/>
              </a:rPr>
              <a:t>(life compass/correct course)</a:t>
            </a:r>
          </a:p>
        </p:txBody>
      </p:sp>
      <p:sp>
        <p:nvSpPr>
          <p:cNvPr id="14" name="TextBox 8"/>
          <p:cNvSpPr txBox="1">
            <a:spLocks noChangeArrowheads="1"/>
          </p:cNvSpPr>
          <p:nvPr/>
        </p:nvSpPr>
        <p:spPr bwMode="auto">
          <a:xfrm>
            <a:off x="1081088" y="4786313"/>
            <a:ext cx="6978650" cy="938212"/>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34" charset="0"/>
              </a:rPr>
              <a:t>Those who have a life compass in their mind will never </a:t>
            </a:r>
            <a:r>
              <a:rPr kumimoji="1" lang="en-US" altLang="zh-CN" sz="2400" b="1" i="1">
                <a:solidFill>
                  <a:srgbClr val="FF6600"/>
                </a:solidFill>
                <a:latin typeface="Helvetica" pitchFamily="34" charset="0"/>
              </a:rPr>
              <a:t>deviate from </a:t>
            </a:r>
            <a:r>
              <a:rPr kumimoji="1" lang="en-US" altLang="zh-CN" sz="2400">
                <a:latin typeface="Helvetica" pitchFamily="34" charset="0"/>
              </a:rPr>
              <a:t>the correct course.</a:t>
            </a:r>
          </a:p>
        </p:txBody>
      </p:sp>
      <p:sp>
        <p:nvSpPr>
          <p:cNvPr id="16" name="TextBox 15"/>
          <p:cNvSpPr txBox="1">
            <a:spLocks noChangeArrowheads="1"/>
          </p:cNvSpPr>
          <p:nvPr/>
        </p:nvSpPr>
        <p:spPr bwMode="auto">
          <a:xfrm>
            <a:off x="5357813" y="1671638"/>
            <a:ext cx="3101975" cy="461962"/>
          </a:xfrm>
          <a:prstGeom prst="rect">
            <a:avLst/>
          </a:prstGeom>
          <a:noFill/>
          <a:ln w="9525">
            <a:noFill/>
            <a:miter lim="800000"/>
            <a:headEnd/>
            <a:tailEnd/>
          </a:ln>
        </p:spPr>
        <p:txBody>
          <a:bodyPr>
            <a:spAutoFit/>
          </a:bodyPr>
          <a:lstStyle/>
          <a:p>
            <a:pPr>
              <a:spcBef>
                <a:spcPct val="50000"/>
              </a:spcBef>
            </a:pPr>
            <a:r>
              <a:rPr lang="en-US" altLang="zh-CN" sz="2400" b="1">
                <a:latin typeface="Helvetica" pitchFamily="34" charset="0"/>
              </a:rPr>
              <a:t>deviate from …</a:t>
            </a:r>
          </a:p>
        </p:txBody>
      </p:sp>
      <p:sp>
        <p:nvSpPr>
          <p:cNvPr id="2" name="TextBox 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87413" y="2643188"/>
            <a:ext cx="18272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00125" y="3146425"/>
            <a:ext cx="6429375" cy="461963"/>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有人生目标的人是永远不会偏离正确航向的。</a:t>
            </a:r>
            <a:endParaRPr lang="en-US" altLang="zh-CN" sz="2400">
              <a:latin typeface="华文行楷" pitchFamily="2" charset="-122"/>
              <a:ea typeface="华文行楷" pitchFamily="2" charset="-122"/>
            </a:endParaRPr>
          </a:p>
        </p:txBody>
      </p:sp>
      <p:sp>
        <p:nvSpPr>
          <p:cNvPr id="25" name="TextBox 24"/>
          <p:cNvSpPr txBox="1"/>
          <p:nvPr/>
        </p:nvSpPr>
        <p:spPr>
          <a:xfrm>
            <a:off x="928688" y="3900488"/>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4045" name="组合 14"/>
          <p:cNvGrpSpPr>
            <a:grpSpLocks/>
          </p:cNvGrpSpPr>
          <p:nvPr/>
        </p:nvGrpSpPr>
        <p:grpSpPr bwMode="auto">
          <a:xfrm>
            <a:off x="-14288" y="-26988"/>
            <a:ext cx="7115176" cy="1152526"/>
            <a:chOff x="-14288" y="-27384"/>
            <a:chExt cx="7115715" cy="1152525"/>
          </a:xfrm>
        </p:grpSpPr>
        <p:pic>
          <p:nvPicPr>
            <p:cNvPr id="44046"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5"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9" name="矩形 18"/>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928688" y="1671638"/>
            <a:ext cx="2422525" cy="461962"/>
          </a:xfrm>
          <a:prstGeom prst="rect">
            <a:avLst/>
          </a:prstGeom>
          <a:noFill/>
          <a:ln w="9525">
            <a:noFill/>
            <a:miter lim="800000"/>
            <a:headEnd/>
            <a:tailEnd/>
          </a:ln>
        </p:spPr>
        <p:txBody>
          <a:bodyPr>
            <a:spAutoFit/>
          </a:bodyPr>
          <a:lstStyle/>
          <a:p>
            <a:r>
              <a:rPr lang="zh-CN" altLang="en-US" sz="2400" b="1">
                <a:solidFill>
                  <a:srgbClr val="000000"/>
                </a:solidFill>
                <a:latin typeface="华文楷体" pitchFamily="2" charset="-122"/>
                <a:ea typeface="华文楷体" pitchFamily="2" charset="-122"/>
              </a:rPr>
              <a:t>阻止某人做</a:t>
            </a:r>
            <a:r>
              <a:rPr lang="en-US" altLang="zh-CN" sz="2400" b="1">
                <a:solidFill>
                  <a:srgbClr val="000000"/>
                </a:solidFill>
                <a:latin typeface="华文楷体" pitchFamily="2" charset="-122"/>
                <a:ea typeface="华文楷体" pitchFamily="2" charset="-122"/>
              </a:rPr>
              <a:t>……</a:t>
            </a:r>
          </a:p>
        </p:txBody>
      </p:sp>
      <p:sp>
        <p:nvSpPr>
          <p:cNvPr id="13" name="文本框 5"/>
          <p:cNvSpPr txBox="1"/>
          <p:nvPr/>
        </p:nvSpPr>
        <p:spPr>
          <a:xfrm>
            <a:off x="1571604" y="4467533"/>
            <a:ext cx="4357718"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rgbClr val="0D0A10"/>
                </a:solidFill>
                <a:latin typeface="+mn-lt"/>
                <a:ea typeface="+mn-ea"/>
              </a:rPr>
              <a:t>(willing heart</a:t>
            </a:r>
            <a:r>
              <a:rPr lang="en-US" altLang="zh-CN" sz="2400" dirty="0">
                <a:latin typeface="+mn-lt"/>
                <a:ea typeface="+mn-ea"/>
              </a:rPr>
              <a:t> / to achieve success)</a:t>
            </a:r>
            <a:endParaRPr kumimoji="1" lang="en-US" altLang="zh-CN" sz="2400" dirty="0">
              <a:solidFill>
                <a:srgbClr val="0D0A10"/>
              </a:solidFill>
              <a:latin typeface="+mn-lt"/>
              <a:ea typeface="+mn-ea"/>
            </a:endParaRPr>
          </a:p>
        </p:txBody>
      </p:sp>
      <p:sp>
        <p:nvSpPr>
          <p:cNvPr id="14" name="TextBox 8"/>
          <p:cNvSpPr txBox="1">
            <a:spLocks noChangeArrowheads="1"/>
          </p:cNvSpPr>
          <p:nvPr/>
        </p:nvSpPr>
        <p:spPr bwMode="auto">
          <a:xfrm>
            <a:off x="1571625" y="5030788"/>
            <a:ext cx="6300788" cy="830262"/>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34" charset="0"/>
              </a:rPr>
              <a:t>Nothing can </a:t>
            </a:r>
            <a:r>
              <a:rPr kumimoji="1" lang="en-US" altLang="zh-CN" sz="2400" b="1" i="1">
                <a:solidFill>
                  <a:srgbClr val="FF6600"/>
                </a:solidFill>
                <a:latin typeface="Helvetica" pitchFamily="34" charset="0"/>
              </a:rPr>
              <a:t>preclude a willing heart </a:t>
            </a:r>
            <a:r>
              <a:rPr kumimoji="1" lang="en-US" altLang="zh-CN" sz="2400" i="1">
                <a:latin typeface="Helvetica" pitchFamily="34" charset="0"/>
              </a:rPr>
              <a:t>from </a:t>
            </a:r>
            <a:r>
              <a:rPr kumimoji="1" lang="en-US" altLang="zh-CN" sz="2400" b="1" i="1">
                <a:solidFill>
                  <a:srgbClr val="FF6600"/>
                </a:solidFill>
                <a:latin typeface="Helvetica" pitchFamily="34" charset="0"/>
              </a:rPr>
              <a:t>achieving success</a:t>
            </a:r>
            <a:r>
              <a:rPr kumimoji="1" lang="en-US" altLang="zh-CN" sz="2400" i="1">
                <a:latin typeface="Helvetica" pitchFamily="34" charset="0"/>
              </a:rPr>
              <a:t>.</a:t>
            </a:r>
          </a:p>
        </p:txBody>
      </p:sp>
      <p:sp>
        <p:nvSpPr>
          <p:cNvPr id="16" name="TextBox 15"/>
          <p:cNvSpPr txBox="1">
            <a:spLocks noChangeArrowheads="1"/>
          </p:cNvSpPr>
          <p:nvPr/>
        </p:nvSpPr>
        <p:spPr bwMode="auto">
          <a:xfrm>
            <a:off x="5292725" y="1446213"/>
            <a:ext cx="3240088" cy="830262"/>
          </a:xfrm>
          <a:prstGeom prst="rect">
            <a:avLst/>
          </a:prstGeom>
          <a:noFill/>
          <a:ln w="9525" algn="ctr">
            <a:noFill/>
            <a:miter lim="800000"/>
            <a:headEnd/>
            <a:tailEnd/>
          </a:ln>
        </p:spPr>
        <p:txBody>
          <a:bodyPr>
            <a:spAutoFit/>
          </a:bodyPr>
          <a:lstStyle/>
          <a:p>
            <a:r>
              <a:rPr lang="en-US" altLang="zh-CN" sz="2400" b="1">
                <a:latin typeface="Helvetica" pitchFamily="34" charset="0"/>
              </a:rPr>
              <a:t>preclude sb. from doing …</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71625" y="3170238"/>
            <a:ext cx="6516688" cy="460375"/>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有志者事竟成。</a:t>
            </a:r>
          </a:p>
        </p:txBody>
      </p:sp>
      <p:sp>
        <p:nvSpPr>
          <p:cNvPr id="25" name="TextBox 24"/>
          <p:cNvSpPr txBox="1"/>
          <p:nvPr/>
        </p:nvSpPr>
        <p:spPr>
          <a:xfrm>
            <a:off x="1476375" y="3937000"/>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5069" name="组合 14"/>
          <p:cNvGrpSpPr>
            <a:grpSpLocks/>
          </p:cNvGrpSpPr>
          <p:nvPr/>
        </p:nvGrpSpPr>
        <p:grpSpPr bwMode="auto">
          <a:xfrm>
            <a:off x="-14288" y="-26988"/>
            <a:ext cx="7115176" cy="1152526"/>
            <a:chOff x="-14288" y="-27384"/>
            <a:chExt cx="7115715" cy="1152525"/>
          </a:xfrm>
        </p:grpSpPr>
        <p:pic>
          <p:nvPicPr>
            <p:cNvPr id="45070"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103313" y="1671638"/>
            <a:ext cx="2468562" cy="461962"/>
          </a:xfrm>
          <a:prstGeom prst="rect">
            <a:avLst/>
          </a:prstGeom>
          <a:noFill/>
          <a:ln w="9525">
            <a:noFill/>
            <a:miter lim="800000"/>
            <a:headEnd/>
            <a:tailEnd/>
          </a:ln>
        </p:spPr>
        <p:txBody>
          <a:bodyPr>
            <a:spAutoFit/>
          </a:bodyPr>
          <a:lstStyle/>
          <a:p>
            <a:r>
              <a:rPr lang="zh-CN" altLang="en-US" sz="2400" b="1">
                <a:solidFill>
                  <a:srgbClr val="000000"/>
                </a:solidFill>
                <a:latin typeface="华文楷体" pitchFamily="2" charset="-122"/>
                <a:ea typeface="华文楷体" pitchFamily="2" charset="-122"/>
              </a:rPr>
              <a:t>战胜</a:t>
            </a:r>
            <a:r>
              <a:rPr lang="en-US" altLang="zh-CN" sz="2400" b="1">
                <a:solidFill>
                  <a:srgbClr val="000000"/>
                </a:solidFill>
                <a:latin typeface="华文楷体" pitchFamily="2" charset="-122"/>
                <a:ea typeface="华文楷体" pitchFamily="2" charset="-122"/>
              </a:rPr>
              <a:t>……</a:t>
            </a:r>
          </a:p>
        </p:txBody>
      </p:sp>
      <p:sp>
        <p:nvSpPr>
          <p:cNvPr id="13" name="文本框 5"/>
          <p:cNvSpPr txBox="1"/>
          <p:nvPr/>
        </p:nvSpPr>
        <p:spPr>
          <a:xfrm>
            <a:off x="1105089" y="4182179"/>
            <a:ext cx="6923295" cy="830997"/>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rgbClr val="0D0A10"/>
                </a:solidFill>
                <a:latin typeface="+mn-lt"/>
                <a:ea typeface="+mn-ea"/>
              </a:rPr>
              <a:t>(to </a:t>
            </a:r>
            <a:r>
              <a:rPr lang="en-US" altLang="zh-CN" sz="2400" dirty="0">
                <a:latin typeface="+mn-lt"/>
                <a:ea typeface="+mn-ea"/>
              </a:rPr>
              <a:t>work with one heart and one mind/to stand on top of the world</a:t>
            </a:r>
            <a:r>
              <a:rPr kumimoji="1" lang="en-US" altLang="zh-CN" sz="2400" dirty="0">
                <a:solidFill>
                  <a:srgbClr val="0D0A10"/>
                </a:solidFill>
                <a:latin typeface="+mn-lt"/>
                <a:ea typeface="+mn-ea"/>
              </a:rPr>
              <a:t>)</a:t>
            </a:r>
            <a:endParaRPr lang="en-US" altLang="zh-CN" sz="2400" dirty="0">
              <a:solidFill>
                <a:srgbClr val="984807"/>
              </a:solidFill>
              <a:latin typeface="+mn-lt"/>
              <a:ea typeface="+mn-ea"/>
            </a:endParaRPr>
          </a:p>
        </p:txBody>
      </p:sp>
      <p:sp>
        <p:nvSpPr>
          <p:cNvPr id="14" name="TextBox 8"/>
          <p:cNvSpPr txBox="1">
            <a:spLocks noChangeArrowheads="1"/>
          </p:cNvSpPr>
          <p:nvPr/>
        </p:nvSpPr>
        <p:spPr bwMode="auto">
          <a:xfrm>
            <a:off x="1312863" y="4965700"/>
            <a:ext cx="6715125" cy="1200150"/>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34" charset="0"/>
              </a:rPr>
              <a:t>As long as the Chinese people work with one heart and one mind, they will </a:t>
            </a:r>
            <a:r>
              <a:rPr kumimoji="1" lang="en-US" altLang="zh-CN" sz="2400" b="1" i="1">
                <a:solidFill>
                  <a:srgbClr val="FF6600"/>
                </a:solidFill>
                <a:latin typeface="Helvetica" pitchFamily="34" charset="0"/>
              </a:rPr>
              <a:t>triumph over </a:t>
            </a:r>
            <a:r>
              <a:rPr kumimoji="1" lang="en-US" altLang="zh-CN" sz="2400">
                <a:latin typeface="Helvetica" pitchFamily="34" charset="0"/>
              </a:rPr>
              <a:t>any difficulties and stand on top of the world.</a:t>
            </a:r>
          </a:p>
        </p:txBody>
      </p:sp>
      <p:sp>
        <p:nvSpPr>
          <p:cNvPr id="16" name="TextBox 15"/>
          <p:cNvSpPr txBox="1">
            <a:spLocks noChangeArrowheads="1"/>
          </p:cNvSpPr>
          <p:nvPr/>
        </p:nvSpPr>
        <p:spPr bwMode="auto">
          <a:xfrm>
            <a:off x="5357813" y="1671638"/>
            <a:ext cx="2973387" cy="461962"/>
          </a:xfrm>
          <a:prstGeom prst="rect">
            <a:avLst/>
          </a:prstGeom>
          <a:noFill/>
          <a:ln w="9525" algn="ctr">
            <a:noFill/>
            <a:miter lim="800000"/>
            <a:headEnd/>
            <a:tailEnd/>
          </a:ln>
        </p:spPr>
        <p:txBody>
          <a:bodyPr>
            <a:spAutoFit/>
          </a:bodyPr>
          <a:lstStyle/>
          <a:p>
            <a:pPr algn="ctr"/>
            <a:r>
              <a:rPr lang="en-US" altLang="zh-CN" sz="2400" b="1">
                <a:latin typeface="Helvetica" pitchFamily="34" charset="0"/>
              </a:rPr>
              <a:t>triumph over …</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38" y="2636838"/>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14438" y="3030538"/>
            <a:ext cx="7000875" cy="830262"/>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中国人民只要万众一心，必将战胜任何困难，从而立足于世界之巅。</a:t>
            </a:r>
          </a:p>
        </p:txBody>
      </p:sp>
      <p:sp>
        <p:nvSpPr>
          <p:cNvPr id="25" name="TextBox 24"/>
          <p:cNvSpPr txBox="1"/>
          <p:nvPr/>
        </p:nvSpPr>
        <p:spPr>
          <a:xfrm>
            <a:off x="1214438" y="3800475"/>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6093" name="组合 14"/>
          <p:cNvGrpSpPr>
            <a:grpSpLocks/>
          </p:cNvGrpSpPr>
          <p:nvPr/>
        </p:nvGrpSpPr>
        <p:grpSpPr bwMode="auto">
          <a:xfrm>
            <a:off x="-14288" y="-26988"/>
            <a:ext cx="7115176" cy="1152526"/>
            <a:chOff x="-14288" y="-27384"/>
            <a:chExt cx="7115715" cy="1152525"/>
          </a:xfrm>
        </p:grpSpPr>
        <p:pic>
          <p:nvPicPr>
            <p:cNvPr id="46094"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071563" y="1671638"/>
            <a:ext cx="1692275" cy="461962"/>
          </a:xfrm>
          <a:prstGeom prst="rect">
            <a:avLst/>
          </a:prstGeom>
          <a:noFill/>
          <a:ln w="9525">
            <a:noFill/>
            <a:miter lim="800000"/>
            <a:headEnd/>
            <a:tailEnd/>
          </a:ln>
        </p:spPr>
        <p:txBody>
          <a:bodyPr>
            <a:spAutoFit/>
          </a:bodyPr>
          <a:lstStyle/>
          <a:p>
            <a:r>
              <a:rPr lang="zh-CN" altLang="en-US" sz="2400" b="1">
                <a:solidFill>
                  <a:srgbClr val="000000"/>
                </a:solidFill>
                <a:latin typeface="华文楷体" pitchFamily="2" charset="-122"/>
                <a:ea typeface="华文楷体" pitchFamily="2" charset="-122"/>
              </a:rPr>
              <a:t>追求</a:t>
            </a:r>
            <a:r>
              <a:rPr lang="en-US" altLang="zh-CN" sz="2400" b="1">
                <a:solidFill>
                  <a:srgbClr val="000000"/>
                </a:solidFill>
                <a:latin typeface="华文楷体" pitchFamily="2" charset="-122"/>
                <a:ea typeface="华文楷体" pitchFamily="2" charset="-122"/>
              </a:rPr>
              <a:t>……</a:t>
            </a:r>
          </a:p>
        </p:txBody>
      </p:sp>
      <p:sp>
        <p:nvSpPr>
          <p:cNvPr id="13" name="文本框 5"/>
          <p:cNvSpPr txBox="1"/>
          <p:nvPr/>
        </p:nvSpPr>
        <p:spPr>
          <a:xfrm>
            <a:off x="1512885" y="4286256"/>
            <a:ext cx="3416305" cy="461665"/>
          </a:xfrm>
          <a:prstGeom prst="rect">
            <a:avLst/>
          </a:prstGeom>
          <a:solidFill>
            <a:srgbClr val="FFC000"/>
          </a:solidFill>
          <a:effectLst>
            <a:softEdge rad="127000"/>
          </a:effectLst>
        </p:spPr>
        <p:txBody>
          <a:bodyPr>
            <a:spAutoFit/>
          </a:bodyPr>
          <a:lstStyle/>
          <a:p>
            <a:pPr indent="90488" fontAlgn="auto">
              <a:spcBef>
                <a:spcPts val="0"/>
              </a:spcBef>
              <a:spcAft>
                <a:spcPts val="0"/>
              </a:spcAft>
              <a:defRPr/>
            </a:pPr>
            <a:r>
              <a:rPr kumimoji="1" lang="en-US" altLang="zh-CN" sz="2400" dirty="0">
                <a:solidFill>
                  <a:srgbClr val="0D0A10"/>
                </a:solidFill>
                <a:latin typeface="+mn-lt"/>
                <a:ea typeface="+mn-ea"/>
              </a:rPr>
              <a:t>(</a:t>
            </a:r>
            <a:r>
              <a:rPr lang="en-US" altLang="zh-CN" sz="2400" dirty="0">
                <a:latin typeface="+mn-lt"/>
                <a:ea typeface="+mn-ea"/>
              </a:rPr>
              <a:t>to give due emphasis to)</a:t>
            </a:r>
            <a:r>
              <a:rPr kumimoji="1" lang="en-US" altLang="zh-CN" sz="2400" dirty="0">
                <a:solidFill>
                  <a:srgbClr val="0D0A10"/>
                </a:solidFill>
                <a:latin typeface="+mn-lt"/>
                <a:ea typeface="+mn-ea"/>
              </a:rPr>
              <a:t> </a:t>
            </a:r>
          </a:p>
        </p:txBody>
      </p:sp>
      <p:sp>
        <p:nvSpPr>
          <p:cNvPr id="14" name="TextBox 8"/>
          <p:cNvSpPr txBox="1">
            <a:spLocks noChangeArrowheads="1"/>
          </p:cNvSpPr>
          <p:nvPr/>
        </p:nvSpPr>
        <p:spPr bwMode="auto">
          <a:xfrm>
            <a:off x="1571625" y="4786313"/>
            <a:ext cx="5978525" cy="1200150"/>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34" charset="0"/>
              </a:rPr>
              <a:t>While </a:t>
            </a:r>
            <a:r>
              <a:rPr kumimoji="1" lang="en-US" altLang="zh-CN" sz="2400" b="1">
                <a:solidFill>
                  <a:srgbClr val="FF6600"/>
                </a:solidFill>
                <a:latin typeface="Helvetica" pitchFamily="34" charset="0"/>
              </a:rPr>
              <a:t>in pursuit </a:t>
            </a:r>
            <a:r>
              <a:rPr kumimoji="1" lang="en-US" altLang="zh-CN" sz="2400">
                <a:latin typeface="Helvetica" pitchFamily="34" charset="0"/>
              </a:rPr>
              <a:t>of economic growth, a nation should give due emphasis to the protection of the environment.</a:t>
            </a:r>
          </a:p>
        </p:txBody>
      </p:sp>
      <p:sp>
        <p:nvSpPr>
          <p:cNvPr id="16" name="TextBox 15"/>
          <p:cNvSpPr txBox="1">
            <a:spLocks noChangeArrowheads="1"/>
          </p:cNvSpPr>
          <p:nvPr/>
        </p:nvSpPr>
        <p:spPr bwMode="auto">
          <a:xfrm>
            <a:off x="5168900" y="1658938"/>
            <a:ext cx="3246438" cy="463550"/>
          </a:xfrm>
          <a:prstGeom prst="rect">
            <a:avLst/>
          </a:prstGeom>
          <a:noFill/>
          <a:ln w="9525" algn="ctr">
            <a:noFill/>
            <a:miter lim="800000"/>
            <a:headEnd/>
            <a:tailEnd/>
          </a:ln>
        </p:spPr>
        <p:txBody>
          <a:bodyPr>
            <a:spAutoFit/>
          </a:bodyPr>
          <a:lstStyle/>
          <a:p>
            <a:pPr algn="ctr"/>
            <a:r>
              <a:rPr lang="en-US" altLang="zh-CN" sz="2400" b="1">
                <a:latin typeface="Helvetica" pitchFamily="34" charset="0"/>
              </a:rPr>
              <a:t>in (the) pursuit of …</a:t>
            </a:r>
          </a:p>
        </p:txBody>
      </p:sp>
      <p:sp>
        <p:nvSpPr>
          <p:cNvPr id="2" name="TextBox 1"/>
          <p:cNvSpPr txBox="1"/>
          <p:nvPr/>
        </p:nvSpPr>
        <p:spPr>
          <a:xfrm>
            <a:off x="364331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41663"/>
            <a:ext cx="6516688" cy="1200150"/>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一个国家在追求经济发展的同时，应当对环境保护给予足够重视。</a:t>
            </a:r>
            <a:endParaRPr lang="en-US" altLang="zh-CN" sz="2400">
              <a:latin typeface="华文行楷" pitchFamily="2" charset="-122"/>
              <a:ea typeface="华文行楷" pitchFamily="2" charset="-122"/>
            </a:endParaRPr>
          </a:p>
          <a:p>
            <a:endParaRPr lang="en-US" altLang="zh-CN" sz="2400">
              <a:latin typeface="华文行楷" pitchFamily="2" charset="-122"/>
              <a:ea typeface="华文行楷" pitchFamily="2" charset="-122"/>
            </a:endParaRPr>
          </a:p>
        </p:txBody>
      </p:sp>
      <p:sp>
        <p:nvSpPr>
          <p:cNvPr id="25" name="TextBox 24"/>
          <p:cNvSpPr txBox="1"/>
          <p:nvPr/>
        </p:nvSpPr>
        <p:spPr>
          <a:xfrm>
            <a:off x="1493838" y="3944938"/>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7117" name="组合 14"/>
          <p:cNvGrpSpPr>
            <a:grpSpLocks/>
          </p:cNvGrpSpPr>
          <p:nvPr/>
        </p:nvGrpSpPr>
        <p:grpSpPr bwMode="auto">
          <a:xfrm>
            <a:off x="-14288" y="-26988"/>
            <a:ext cx="7115176" cy="1152526"/>
            <a:chOff x="-14288" y="-27384"/>
            <a:chExt cx="7115715" cy="1152525"/>
          </a:xfrm>
        </p:grpSpPr>
        <p:pic>
          <p:nvPicPr>
            <p:cNvPr id="47118"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539750" y="2039938"/>
            <a:ext cx="8532813" cy="4773612"/>
          </a:xfrm>
          <a:prstGeom prst="rect">
            <a:avLst/>
          </a:prstGeom>
          <a:noFill/>
          <a:ln w="9525">
            <a:noFill/>
            <a:miter lim="800000"/>
            <a:headEnd/>
            <a:tailEnd/>
          </a:ln>
        </p:spPr>
      </p:pic>
      <p:sp>
        <p:nvSpPr>
          <p:cNvPr id="8" name="TextBox 7"/>
          <p:cNvSpPr txBox="1">
            <a:spLocks noChangeArrowheads="1"/>
          </p:cNvSpPr>
          <p:nvPr/>
        </p:nvSpPr>
        <p:spPr bwMode="auto">
          <a:xfrm>
            <a:off x="785813" y="1450975"/>
            <a:ext cx="2630487" cy="461963"/>
          </a:xfrm>
          <a:prstGeom prst="rect">
            <a:avLst/>
          </a:prstGeom>
          <a:noFill/>
          <a:ln w="9525">
            <a:noFill/>
            <a:miter lim="800000"/>
            <a:headEnd/>
            <a:tailEnd/>
          </a:ln>
        </p:spPr>
        <p:txBody>
          <a:bodyPr>
            <a:spAutoFit/>
          </a:bodyPr>
          <a:lstStyle/>
          <a:p>
            <a:r>
              <a:rPr kumimoji="1" lang="zh-CN" altLang="en-US" sz="2400" b="1">
                <a:solidFill>
                  <a:srgbClr val="0D0A10"/>
                </a:solidFill>
                <a:latin typeface="华文楷体" pitchFamily="2" charset="-122"/>
                <a:ea typeface="华文楷体" pitchFamily="2" charset="-122"/>
              </a:rPr>
              <a:t>通过奋斗逐步达到</a:t>
            </a:r>
            <a:endParaRPr kumimoji="1" lang="en-US" altLang="zh-CN" sz="2400" b="1">
              <a:solidFill>
                <a:srgbClr val="0D0A10"/>
              </a:solidFill>
              <a:latin typeface="华文楷体" pitchFamily="2" charset="-122"/>
              <a:ea typeface="华文楷体" pitchFamily="2" charset="-122"/>
            </a:endParaRPr>
          </a:p>
        </p:txBody>
      </p:sp>
      <p:sp>
        <p:nvSpPr>
          <p:cNvPr id="13" name="文本框 5"/>
          <p:cNvSpPr txBox="1"/>
          <p:nvPr/>
        </p:nvSpPr>
        <p:spPr>
          <a:xfrm>
            <a:off x="1259632" y="4152342"/>
            <a:ext cx="4169624"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rgbClr val="0D0A10"/>
                </a:solidFill>
                <a:latin typeface="+mn-lt"/>
                <a:ea typeface="+mn-ea"/>
              </a:rPr>
              <a:t>(</a:t>
            </a:r>
            <a:r>
              <a:rPr lang="en-US" altLang="zh-CN" sz="2400" dirty="0">
                <a:latin typeface="+mn-lt"/>
                <a:ea typeface="+mn-ea"/>
              </a:rPr>
              <a:t> </a:t>
            </a:r>
            <a:r>
              <a:rPr kumimoji="1" lang="en-US" altLang="zh-CN" sz="2400" dirty="0">
                <a:latin typeface="Helvetica"/>
                <a:ea typeface="+mn-ea"/>
              </a:rPr>
              <a:t>to take … as / life endeavor </a:t>
            </a:r>
            <a:r>
              <a:rPr kumimoji="1" lang="en-US" altLang="zh-CN" sz="2400" dirty="0">
                <a:solidFill>
                  <a:srgbClr val="0D0A10"/>
                </a:solidFill>
                <a:latin typeface="+mn-lt"/>
                <a:ea typeface="+mn-ea"/>
              </a:rPr>
              <a:t>) </a:t>
            </a:r>
          </a:p>
        </p:txBody>
      </p:sp>
      <p:sp>
        <p:nvSpPr>
          <p:cNvPr id="14" name="TextBox 8"/>
          <p:cNvSpPr txBox="1">
            <a:spLocks noChangeArrowheads="1"/>
          </p:cNvSpPr>
          <p:nvPr/>
        </p:nvSpPr>
        <p:spPr bwMode="auto">
          <a:xfrm>
            <a:off x="1273175" y="4667250"/>
            <a:ext cx="7259638" cy="1570038"/>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34" charset="0"/>
              </a:rPr>
              <a:t>Students who have fiercely </a:t>
            </a:r>
            <a:r>
              <a:rPr kumimoji="1" lang="en-US" altLang="zh-CN" sz="2400" b="1" i="1">
                <a:solidFill>
                  <a:srgbClr val="FF6600"/>
                </a:solidFill>
                <a:latin typeface="Helvetica" pitchFamily="34" charset="0"/>
              </a:rPr>
              <a:t>worked their way int</a:t>
            </a:r>
            <a:r>
              <a:rPr kumimoji="1" lang="en-US" altLang="zh-CN" sz="2400" b="1">
                <a:solidFill>
                  <a:srgbClr val="FF6600"/>
                </a:solidFill>
                <a:latin typeface="Helvetica" pitchFamily="34" charset="0"/>
              </a:rPr>
              <a:t>o </a:t>
            </a:r>
            <a:r>
              <a:rPr kumimoji="1" lang="en-US" altLang="zh-CN" sz="2400">
                <a:latin typeface="Helvetica" pitchFamily="34" charset="0"/>
              </a:rPr>
              <a:t>universities should take college education as a new starting point rather than the finishing line of their life endeavor.</a:t>
            </a:r>
          </a:p>
        </p:txBody>
      </p:sp>
      <p:sp>
        <p:nvSpPr>
          <p:cNvPr id="16" name="TextBox 15"/>
          <p:cNvSpPr txBox="1">
            <a:spLocks noChangeArrowheads="1"/>
          </p:cNvSpPr>
          <p:nvPr/>
        </p:nvSpPr>
        <p:spPr bwMode="auto">
          <a:xfrm>
            <a:off x="5162550" y="1301750"/>
            <a:ext cx="3767138" cy="831850"/>
          </a:xfrm>
          <a:prstGeom prst="rect">
            <a:avLst/>
          </a:prstGeom>
          <a:noFill/>
          <a:ln w="9525" algn="ctr">
            <a:noFill/>
            <a:miter lim="800000"/>
            <a:headEnd/>
            <a:tailEnd/>
          </a:ln>
        </p:spPr>
        <p:txBody>
          <a:bodyPr>
            <a:spAutoFit/>
          </a:bodyPr>
          <a:lstStyle/>
          <a:p>
            <a:r>
              <a:rPr lang="en-US" altLang="zh-CN" sz="2400" b="1"/>
              <a:t>work one’s way to/through/into …</a:t>
            </a:r>
          </a:p>
        </p:txBody>
      </p:sp>
      <p:sp>
        <p:nvSpPr>
          <p:cNvPr id="2" name="TextBox 1"/>
          <p:cNvSpPr txBox="1"/>
          <p:nvPr/>
        </p:nvSpPr>
        <p:spPr>
          <a:xfrm>
            <a:off x="3511550" y="1455738"/>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042988" y="2525713"/>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58888" y="2957513"/>
            <a:ext cx="7129462" cy="831850"/>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通过激烈的竞争进入大学的同学们应当将大学教育作为人生奋斗的新起点而非终点。</a:t>
            </a:r>
          </a:p>
        </p:txBody>
      </p:sp>
      <p:sp>
        <p:nvSpPr>
          <p:cNvPr id="25" name="TextBox 24"/>
          <p:cNvSpPr txBox="1"/>
          <p:nvPr/>
        </p:nvSpPr>
        <p:spPr>
          <a:xfrm>
            <a:off x="1042988" y="3689350"/>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8141" name="组合 14"/>
          <p:cNvGrpSpPr>
            <a:grpSpLocks/>
          </p:cNvGrpSpPr>
          <p:nvPr/>
        </p:nvGrpSpPr>
        <p:grpSpPr bwMode="auto">
          <a:xfrm>
            <a:off x="-14288" y="-26988"/>
            <a:ext cx="7115176" cy="1152526"/>
            <a:chOff x="-14288" y="-27384"/>
            <a:chExt cx="7115715" cy="1152525"/>
          </a:xfrm>
        </p:grpSpPr>
        <p:pic>
          <p:nvPicPr>
            <p:cNvPr id="48142"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150938" y="1671638"/>
            <a:ext cx="2298700" cy="461962"/>
          </a:xfrm>
          <a:prstGeom prst="rect">
            <a:avLst/>
          </a:prstGeom>
          <a:noFill/>
          <a:ln w="9525">
            <a:noFill/>
            <a:miter lim="800000"/>
            <a:headEnd/>
            <a:tailEnd/>
          </a:ln>
        </p:spPr>
        <p:txBody>
          <a:bodyPr>
            <a:spAutoFit/>
          </a:bodyPr>
          <a:lstStyle/>
          <a:p>
            <a:r>
              <a:rPr lang="zh-CN" altLang="en-US" sz="2400" b="1">
                <a:latin typeface="华文楷体" pitchFamily="2" charset="-122"/>
                <a:ea typeface="华文楷体" pitchFamily="2" charset="-122"/>
              </a:rPr>
              <a:t>放弃</a:t>
            </a:r>
            <a:r>
              <a:rPr lang="en-US" altLang="zh-CN" sz="2400" b="1">
                <a:latin typeface="华文楷体" pitchFamily="2" charset="-122"/>
                <a:ea typeface="华文楷体" pitchFamily="2" charset="-122"/>
              </a:rPr>
              <a:t>……</a:t>
            </a:r>
          </a:p>
        </p:txBody>
      </p:sp>
      <p:sp>
        <p:nvSpPr>
          <p:cNvPr id="13" name="文本框 5"/>
          <p:cNvSpPr txBox="1"/>
          <p:nvPr/>
        </p:nvSpPr>
        <p:spPr>
          <a:xfrm>
            <a:off x="1571604" y="4335487"/>
            <a:ext cx="4429156" cy="461665"/>
          </a:xfrm>
          <a:prstGeom prst="rect">
            <a:avLst/>
          </a:prstGeom>
          <a:solidFill>
            <a:srgbClr val="FFC000"/>
          </a:solidFill>
          <a:effectLst>
            <a:softEdge rad="127000"/>
          </a:effectLst>
        </p:spPr>
        <p:txBody>
          <a:bodyPr>
            <a:spAutoFit/>
          </a:bodyPr>
          <a:lstStyle/>
          <a:p>
            <a:pPr fontAlgn="auto">
              <a:spcBef>
                <a:spcPts val="0"/>
              </a:spcBef>
              <a:spcAft>
                <a:spcPts val="0"/>
              </a:spcAft>
              <a:defRPr/>
            </a:pPr>
            <a:r>
              <a:rPr kumimoji="1" lang="en-US" altLang="zh-CN" sz="2400" dirty="0">
                <a:solidFill>
                  <a:srgbClr val="0D0A10"/>
                </a:solidFill>
                <a:latin typeface="Helvetica"/>
                <a:ea typeface="+mn-ea"/>
              </a:rPr>
              <a:t>(</a:t>
            </a:r>
            <a:r>
              <a:rPr lang="en-US" altLang="zh-CN" sz="2400" dirty="0">
                <a:latin typeface="+mn-lt"/>
                <a:ea typeface="+mn-ea"/>
              </a:rPr>
              <a:t>search and rescue work/life signs</a:t>
            </a:r>
            <a:r>
              <a:rPr kumimoji="1" lang="en-US" altLang="zh-CN" sz="2400" dirty="0">
                <a:solidFill>
                  <a:srgbClr val="0D0A10"/>
                </a:solidFill>
                <a:latin typeface="Helvetica"/>
                <a:ea typeface="+mn-ea"/>
              </a:rPr>
              <a:t>) </a:t>
            </a:r>
          </a:p>
        </p:txBody>
      </p:sp>
      <p:sp>
        <p:nvSpPr>
          <p:cNvPr id="14" name="TextBox 8"/>
          <p:cNvSpPr txBox="1">
            <a:spLocks noChangeArrowheads="1"/>
          </p:cNvSpPr>
          <p:nvPr/>
        </p:nvSpPr>
        <p:spPr bwMode="auto">
          <a:xfrm>
            <a:off x="1571625" y="4743450"/>
            <a:ext cx="6169025" cy="1422400"/>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34" charset="0"/>
              </a:rPr>
              <a:t>In the search and rescue work after the earthquake, the PLA soldiers didn’t </a:t>
            </a:r>
            <a:r>
              <a:rPr kumimoji="1" lang="en-US" altLang="zh-CN" sz="2400" b="1" i="1">
                <a:solidFill>
                  <a:srgbClr val="FF6600"/>
                </a:solidFill>
                <a:latin typeface="Helvetica" pitchFamily="34" charset="0"/>
              </a:rPr>
              <a:t>give up on</a:t>
            </a:r>
            <a:r>
              <a:rPr kumimoji="1" lang="en-US" altLang="zh-CN" sz="2400">
                <a:latin typeface="Helvetica" pitchFamily="34" charset="0"/>
              </a:rPr>
              <a:t> any life signs.</a:t>
            </a:r>
          </a:p>
        </p:txBody>
      </p:sp>
      <p:sp>
        <p:nvSpPr>
          <p:cNvPr id="16" name="TextBox 15"/>
          <p:cNvSpPr txBox="1">
            <a:spLocks noChangeArrowheads="1"/>
          </p:cNvSpPr>
          <p:nvPr/>
        </p:nvSpPr>
        <p:spPr bwMode="auto">
          <a:xfrm>
            <a:off x="5224463" y="1600200"/>
            <a:ext cx="3562350" cy="461963"/>
          </a:xfrm>
          <a:prstGeom prst="rect">
            <a:avLst/>
          </a:prstGeom>
          <a:noFill/>
          <a:ln w="9525" algn="ctr">
            <a:noFill/>
            <a:miter lim="800000"/>
            <a:headEnd/>
            <a:tailEnd/>
          </a:ln>
        </p:spPr>
        <p:txBody>
          <a:bodyPr>
            <a:spAutoFit/>
          </a:bodyPr>
          <a:lstStyle/>
          <a:p>
            <a:pPr algn="ctr"/>
            <a:r>
              <a:rPr lang="en-US" altLang="zh-CN" sz="2400" b="1">
                <a:latin typeface="Helvetica" pitchFamily="34" charset="0"/>
              </a:rPr>
              <a:t>give up on …</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647950"/>
            <a:ext cx="1649413" cy="49371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88" y="3101975"/>
            <a:ext cx="5810250" cy="831850"/>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在地震过后的搜救工作中，解放军战士不放弃任何生命迹象。</a:t>
            </a:r>
          </a:p>
        </p:txBody>
      </p:sp>
      <p:sp>
        <p:nvSpPr>
          <p:cNvPr id="25" name="TextBox 24"/>
          <p:cNvSpPr txBox="1"/>
          <p:nvPr/>
        </p:nvSpPr>
        <p:spPr>
          <a:xfrm>
            <a:off x="1476375" y="3871913"/>
            <a:ext cx="1649413" cy="493712"/>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grpSp>
        <p:nvGrpSpPr>
          <p:cNvPr id="49165" name="组合 14"/>
          <p:cNvGrpSpPr>
            <a:grpSpLocks/>
          </p:cNvGrpSpPr>
          <p:nvPr/>
        </p:nvGrpSpPr>
        <p:grpSpPr bwMode="auto">
          <a:xfrm>
            <a:off x="-14288" y="-26988"/>
            <a:ext cx="7115176" cy="1152526"/>
            <a:chOff x="-14288" y="-27384"/>
            <a:chExt cx="7115715" cy="1152525"/>
          </a:xfrm>
        </p:grpSpPr>
        <p:pic>
          <p:nvPicPr>
            <p:cNvPr id="49166" name="Picture 2"/>
            <p:cNvPicPr>
              <a:picLocks noChangeAspect="1" noChangeArrowheads="1"/>
            </p:cNvPicPr>
            <p:nvPr/>
          </p:nvPicPr>
          <p:blipFill>
            <a:blip r:embed="rId3"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4" action="ppaction://hlinksldjump"/>
            </p:cNvPr>
            <p:cNvSpPr txBox="1"/>
            <p:nvPr/>
          </p:nvSpPr>
          <p:spPr>
            <a:xfrm>
              <a:off x="192104" y="471092"/>
              <a:ext cx="2508440"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989" y="559991"/>
              <a:ext cx="2970438" cy="492125"/>
            </a:xfrm>
            <a:prstGeom prst="rect">
              <a:avLst/>
            </a:prstGeom>
          </p:spPr>
          <p:txBody>
            <a:bodyPr wrap="none">
              <a:spAutoFit/>
            </a:bodyPr>
            <a:lstStyle/>
            <a:p>
              <a:pPr>
                <a:defRPr/>
              </a:pPr>
              <a:r>
                <a:rPr lang="en-US" altLang="zh-CN" sz="2600" b="1" dirty="0">
                  <a:solidFill>
                    <a:schemeClr val="accent6">
                      <a:lumMod val="75000"/>
                    </a:schemeClr>
                  </a:solidFill>
                  <a:latin typeface="Helvetica"/>
                </a:rPr>
                <a:t>Practical phrases</a:t>
              </a:r>
              <a:endParaRPr lang="zh-CN" altLang="en-US" dirty="0">
                <a:solidFill>
                  <a:schemeClr val="accent6">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16260</TotalTime>
  <Words>1549</Words>
  <Application>Microsoft Office PowerPoint</Application>
  <PresentationFormat>全屏显示(4:3)</PresentationFormat>
  <Paragraphs>236</Paragraphs>
  <Slides>27</Slides>
  <Notes>17</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27</vt:i4>
      </vt:variant>
    </vt:vector>
  </HeadingPairs>
  <TitlesOfParts>
    <vt:vector size="48" baseType="lpstr">
      <vt:lpstr>Arial</vt:lpstr>
      <vt:lpstr>宋体</vt:lpstr>
      <vt:lpstr>Comic Sans MS</vt:lpstr>
      <vt:lpstr>Helvetica</vt:lpstr>
      <vt:lpstr>Arial Unicode MS</vt:lpstr>
      <vt:lpstr>Georgia</vt:lpstr>
      <vt:lpstr>Cooper Black</vt:lpstr>
      <vt:lpstr>华文彩云</vt:lpstr>
      <vt:lpstr>PMingLiU</vt:lpstr>
      <vt:lpstr>方正大黑简体</vt:lpstr>
      <vt:lpstr>Calibri</vt:lpstr>
      <vt:lpstr>楷体_GB2312</vt:lpstr>
      <vt:lpstr>华文楷体</vt:lpstr>
      <vt:lpstr>Helvetica Neue</vt:lpstr>
      <vt:lpstr>楷体</vt:lpstr>
      <vt:lpstr>华文行楷</vt:lpstr>
      <vt:lpstr>Gulim</vt:lpstr>
      <vt:lpstr>Bodoni MT Condensed</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James</dc:creator>
  <cp:lastModifiedBy>ad</cp:lastModifiedBy>
  <cp:revision>622</cp:revision>
  <dcterms:modified xsi:type="dcterms:W3CDTF">2016-09-07T07:38:00Z</dcterms:modified>
</cp:coreProperties>
</file>