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7"/>
  </p:notesMasterIdLst>
  <p:sldIdLst>
    <p:sldId id="448" r:id="rId3"/>
    <p:sldId id="653" r:id="rId4"/>
    <p:sldId id="533" r:id="rId5"/>
    <p:sldId id="486" r:id="rId6"/>
    <p:sldId id="487" r:id="rId7"/>
    <p:sldId id="488" r:id="rId8"/>
    <p:sldId id="539" r:id="rId9"/>
    <p:sldId id="540" r:id="rId10"/>
    <p:sldId id="542" r:id="rId11"/>
    <p:sldId id="495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24" r:id="rId22"/>
    <p:sldId id="526" r:id="rId23"/>
    <p:sldId id="525" r:id="rId24"/>
    <p:sldId id="628" r:id="rId25"/>
    <p:sldId id="564" r:id="rId26"/>
  </p:sldIdLst>
  <p:sldSz cx="9144000" cy="6858000" type="screen4x3"/>
  <p:notesSz cx="6858000" cy="9144000"/>
  <p:embeddedFontLst>
    <p:embeddedFont>
      <p:font typeface="Bodoni MT Condensed" pitchFamily="18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华文彩云" pitchFamily="2" charset="-122"/>
      <p:regular r:id="rId36"/>
    </p:embeddedFont>
    <p:embeddedFont>
      <p:font typeface="Georgia" pitchFamily="18" charset="0"/>
      <p:regular r:id="rId37"/>
      <p:bold r:id="rId38"/>
      <p:italic r:id="rId39"/>
      <p:boldItalic r:id="rId40"/>
    </p:embeddedFont>
    <p:embeddedFont>
      <p:font typeface="Gulim" pitchFamily="34" charset="-127"/>
      <p:regular r:id="rId41"/>
    </p:embeddedFont>
    <p:embeddedFont>
      <p:font typeface="Helvetica" pitchFamily="34" charset="0"/>
      <p:regular r:id="rId42"/>
      <p:bold r:id="rId43"/>
      <p:italic r:id="rId44"/>
      <p:boldItalic r:id="rId45"/>
    </p:embeddedFont>
    <p:embeddedFont>
      <p:font typeface="华文楷体" pitchFamily="2" charset="-122"/>
      <p:regular r:id="rId46"/>
    </p:embeddedFont>
    <p:embeddedFont>
      <p:font typeface="华文行楷" pitchFamily="2" charset="-122"/>
      <p:regular r:id="rId47"/>
    </p:embeddedFont>
    <p:embeddedFont>
      <p:font typeface="PMingLiU" pitchFamily="18" charset="-120"/>
      <p:regular r:id="rId48"/>
    </p:embeddedFont>
    <p:embeddedFont>
      <p:font typeface="楷体_GB2312" charset="-122"/>
      <p:regular r:id="rId49"/>
    </p:embeddedFont>
    <p:embeddedFont>
      <p:font typeface="楷体" pitchFamily="49" charset="-122"/>
      <p:regular r:id="rId50"/>
    </p:embeddedFont>
    <p:embeddedFont>
      <p:font typeface="华文新魏" pitchFamily="2" charset="-122"/>
      <p:regular r:id="rId51"/>
    </p:embeddedFont>
    <p:embeddedFont>
      <p:font typeface="Cooper Black" pitchFamily="18" charset="0"/>
      <p:regular r:id="rId52"/>
    </p:embeddedFont>
    <p:embeddedFont>
      <p:font typeface="Arial Unicode MS" pitchFamily="34" charset="-122"/>
      <p:regular r:id="rId5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E0000"/>
    <a:srgbClr val="386294"/>
    <a:srgbClr val="F5801F"/>
    <a:srgbClr val="FF9999"/>
    <a:srgbClr val="CD6209"/>
    <a:srgbClr val="D96709"/>
    <a:srgbClr val="FF6600"/>
    <a:srgbClr val="B40000"/>
    <a:srgbClr val="FF9900"/>
    <a:srgbClr val="2DC8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8" autoAdjust="0"/>
    <p:restoredTop sz="86175" autoAdjust="0"/>
  </p:normalViewPr>
  <p:slideViewPr>
    <p:cSldViewPr snapToObjects="1">
      <p:cViewPr>
        <p:scale>
          <a:sx n="66" d="100"/>
          <a:sy n="66" d="100"/>
        </p:scale>
        <p:origin x="-2107" y="-5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24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DCF0F6-028C-4CE4-9668-2556AC672D68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6A302E-30B3-4CE9-88F9-F2C490E798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3034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67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3E1464A-DC51-4C02-9E3A-001CF82F0607}" type="slidenum">
              <a:rPr lang="zh-CN" altLang="en-US" sz="1200"/>
              <a:pPr algn="r" eaLnBrk="1" hangingPunct="1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077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CBED231B-DF9F-4B39-A7B6-48EEAC740E0F}" type="slidenum">
              <a:rPr lang="zh-CN" altLang="en-US" sz="1200"/>
              <a:pPr algn="r" eaLnBrk="1" hangingPunct="1"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179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65619198-0272-4A4A-916E-1462D5C45691}" type="slidenum">
              <a:rPr lang="zh-CN" altLang="en-US" sz="1200"/>
              <a:pPr algn="r" eaLnBrk="1" hangingPunct="1"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7DD5ED-513C-4F06-B234-B936E5F7CE41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F5147F-22B1-4051-BF4E-A236731FCEC4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B8E88C-4487-4DBB-8998-C452FB1FC5FD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606B57-DD12-4954-847F-41EDC46E59C7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56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BE9F0905-AAFC-42F0-B11E-68E6691022DD}" type="slidenum">
              <a:rPr lang="zh-CN" altLang="en-US" sz="1200"/>
              <a:pPr algn="r" eaLnBrk="1" hangingPunct="1"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2159D2-7A4B-47F1-B407-3AE7B3BB1D83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0136D0-F79F-4CF3-8127-9D95B1F7E7BE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56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BE9F0905-AAFC-42F0-B11E-68E6691022DD}" type="slidenum">
              <a:rPr lang="zh-CN" altLang="en-US" sz="1200"/>
              <a:pPr algn="r" eaLnBrk="1" hangingPunct="1"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667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824DDADD-67CE-4908-A34A-C344F0026BD0}" type="slidenum">
              <a:rPr lang="zh-CN" altLang="en-US" sz="1200"/>
              <a:pPr algn="r" eaLnBrk="1" hangingPunct="1"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770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199B197B-8996-405A-A3BA-54E2A5C13CE1}" type="slidenum">
              <a:rPr lang="zh-CN" altLang="en-US" sz="1200"/>
              <a:pPr algn="r" eaLnBrk="1" hangingPunct="1"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872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50AB44CB-52AA-4E17-A653-51A1B20B5FEC}" type="slidenum">
              <a:rPr lang="zh-CN" altLang="en-US" sz="1200"/>
              <a:pPr algn="r" eaLnBrk="1" hangingPunct="1"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974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40B14E2-B9D1-40A7-9E2E-0CCA9B1805A9}" type="slidenum">
              <a:rPr lang="zh-CN" altLang="en-US" sz="1200"/>
              <a:pPr algn="r" eaLnBrk="1" hangingPunct="1"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BC78A-0E03-48D6-8108-C02B64999596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64FD8-CEDB-48E5-B0AC-2ADFBD4D2A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05334-0CE7-417B-A887-67E4703B459A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DAB7A-80F4-41D8-8E88-17D427B59A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AB336-6998-4599-A7FF-F0977151917B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2CE1A-EFDE-46E7-A2EA-A2D43295E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523CE-4C6B-43AB-957A-4C7A4AAE2DC6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DC70B-E4B9-4BC4-8394-7E0AB97660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15752-69B9-4BB9-8C53-007691D9BB39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7D4AD-3AB5-4291-AF60-997FAF46A2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66E3C-FA31-48BF-A82F-B22699238DDB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D1576-F62A-45DE-A963-10BD08DBDE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57DF1-56A1-4C1E-9F23-54C7FDD7F204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FB467-1EAB-4E3D-8A96-DC31525E8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1ABEA-57B0-47A3-8C71-6284C8A7D593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12F92-4749-4457-8877-C587FA7B0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6A029-0974-42BE-AF0B-87EE5D8922B6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33E6E-4D18-4B29-8AA3-2BF65919B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54FF3-43DC-4AFF-A1EF-308778406EED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AA59E-18FE-4309-9E91-945AC594C0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86D91-72CF-410F-9A88-4DD436864B35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CF3ED-E398-4C7D-A3CA-99EBCF94F5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35691-5605-45EE-A291-22F657612774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7CE5-ADA0-4F6C-BE5E-8CF06D81FB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02A4C-CE9F-4E53-B8A3-7C1D1E45C497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0637A-B32A-402C-89B2-66D6EEB7F2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8C372-562D-423F-8C93-B4F8987F6FCC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EDCDB-3D27-462E-A051-C5BE156AE6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5FA83-2BB0-4953-994B-555A74E4C1F6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19EFD-BD92-491C-876A-3657C6A0F1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4B80-C8F5-496E-AF5F-57694E3D982A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B5CF5-128A-4190-8C8B-55AD3C595B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581E5-1965-4A34-BB06-5BCE2FDEF08D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1AD26-901F-4D98-8621-7A1EA535E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E4E3F-9496-4410-8C1D-4BFBE65993C9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4666-53F3-46B0-A362-4FEB0C6A8F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D8ED2-3BDF-4411-AE01-D53717446E05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C9878-8ED6-4B08-A789-F1BEA6AB97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9456D-6C7F-4430-B4E7-A06378532B67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8D0C7-2A1B-4BA2-B438-B0F0FC6A3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71B88-2E93-4B96-B55F-C26AE1CEC489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66635-8B9A-4DB0-9FA5-5A1774218B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B3F7E-C378-4E75-96EC-E0BD6D8FF12F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4E12-8CA4-44B8-8D75-E7DD821206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58F9A7-7470-4B0D-9D38-F50A7CD3C332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AB5ECB-7E23-4992-8D81-3A70A39A5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0071A4-011A-4B4E-9949-D0FFDB516B64}" type="datetimeFigureOut">
              <a:rPr lang="zh-CN" altLang="en-US"/>
              <a:pPr>
                <a:defRPr/>
              </a:pPr>
              <a:t>2018/4/26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6DCE75-82A6-4B9D-96C9-CFDAC3F7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2.jpeg"/><Relationship Id="rId4" Type="http://schemas.openxmlformats.org/officeDocument/2006/relationships/slide" Target="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45"/>
          <p:cNvSpPr txBox="1">
            <a:spLocks noChangeArrowheads="1"/>
          </p:cNvSpPr>
          <p:nvPr/>
        </p:nvSpPr>
        <p:spPr bwMode="auto">
          <a:xfrm>
            <a:off x="179388" y="6318250"/>
            <a:ext cx="10072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FOREIGH LANGUAGE TEACHING AND RESEARCH PRESS      </a:t>
            </a:r>
          </a:p>
          <a:p>
            <a:pPr eaLnBrk="1" hangingPunct="1"/>
            <a:r>
              <a:rPr lang="en-US" altLang="zh-CN" sz="1400" b="1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AIR FORCE ENGINEERING UNIVERTISY</a:t>
            </a:r>
            <a:endParaRPr lang="zh-CN" altLang="en-US" sz="1400" b="1">
              <a:solidFill>
                <a:schemeClr val="bg1"/>
              </a:solidFill>
              <a:latin typeface="Bodoni MT Condensed" pitchFamily="18" charset="0"/>
              <a:ea typeface="HY견명조"/>
              <a:cs typeface="Times New Roman" pitchFamily="18" charset="0"/>
            </a:endParaRPr>
          </a:p>
        </p:txBody>
      </p:sp>
      <p:grpSp>
        <p:nvGrpSpPr>
          <p:cNvPr id="3075" name="组合 16"/>
          <p:cNvGrpSpPr>
            <a:grpSpLocks/>
          </p:cNvGrpSpPr>
          <p:nvPr/>
        </p:nvGrpSpPr>
        <p:grpSpPr bwMode="auto">
          <a:xfrm>
            <a:off x="0" y="26988"/>
            <a:ext cx="9144000" cy="6858000"/>
            <a:chOff x="0" y="0"/>
            <a:chExt cx="9144000" cy="6858000"/>
          </a:xfrm>
        </p:grpSpPr>
        <p:sp>
          <p:nvSpPr>
            <p:cNvPr id="32" name="Rectangle 10"/>
            <p:cNvSpPr/>
            <p:nvPr/>
          </p:nvSpPr>
          <p:spPr>
            <a:xfrm>
              <a:off x="0" y="6318250"/>
              <a:ext cx="9144000" cy="539750"/>
            </a:xfrm>
            <a:prstGeom prst="rect">
              <a:avLst/>
            </a:prstGeom>
            <a:solidFill>
              <a:srgbClr val="99CC00">
                <a:alpha val="84706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Rectangle 27"/>
            <p:cNvSpPr/>
            <p:nvPr/>
          </p:nvSpPr>
          <p:spPr>
            <a:xfrm>
              <a:off x="0" y="0"/>
              <a:ext cx="9144000" cy="9905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effectLst>
              <a:glow>
                <a:schemeClr val="tx1">
                  <a:lumMod val="50000"/>
                  <a:lumOff val="50000"/>
                </a:schemeClr>
              </a:glow>
              <a:outerShdw dist="23000" dir="5400000" sx="0" sy="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3085" name="图片 4" descr="新视野大学ppt首页标题字-02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4925"/>
              <a:ext cx="9144000" cy="158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5"/>
            <p:cNvSpPr/>
            <p:nvPr/>
          </p:nvSpPr>
          <p:spPr>
            <a:xfrm>
              <a:off x="4932363" y="128587"/>
              <a:ext cx="1371600" cy="7080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4000" b="1" i="1">
                  <a:solidFill>
                    <a:srgbClr val="0B856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大黑简体"/>
                  <a:ea typeface="方正大黑简体"/>
                  <a:cs typeface="方正大黑简体"/>
                </a:rPr>
                <a:t>3</a:t>
              </a:r>
            </a:p>
          </p:txBody>
        </p:sp>
        <p:grpSp>
          <p:nvGrpSpPr>
            <p:cNvPr id="3087" name="组合 14"/>
            <p:cNvGrpSpPr>
              <a:grpSpLocks/>
            </p:cNvGrpSpPr>
            <p:nvPr/>
          </p:nvGrpSpPr>
          <p:grpSpPr bwMode="auto">
            <a:xfrm>
              <a:off x="1943100" y="1412875"/>
              <a:ext cx="4516437" cy="2651125"/>
              <a:chOff x="3836683" y="195242"/>
              <a:chExt cx="4807019" cy="385216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428322" y="195242"/>
                <a:ext cx="1571363" cy="190301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072340" y="2158231"/>
                <a:ext cx="1571363" cy="1859189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836683" y="2188219"/>
                <a:ext cx="1493640" cy="1859189"/>
              </a:xfrm>
              <a:prstGeom prst="rect">
                <a:avLst/>
              </a:prstGeom>
              <a:solidFill>
                <a:srgbClr val="9966FF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1322388" y="4292600"/>
              <a:ext cx="6499225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eaLnBrk="1" fontAlgn="auto" latinLnBrk="1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华文彩云" pitchFamily="2" charset="-122"/>
                </a:rPr>
                <a:t>Unit 5 Section A</a:t>
              </a:r>
            </a:p>
          </p:txBody>
        </p:sp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77879" y="5157788"/>
            <a:ext cx="80660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3">
                    <a:lumMod val="50000"/>
                  </a:schemeClr>
                </a:solidFill>
                <a:latin typeface="Georgia" pitchFamily="18" charset="0"/>
                <a:ea typeface="Gulim" pitchFamily="34" charset="-127"/>
              </a:rPr>
              <a:t>Will you be a worker or a laborer?</a:t>
            </a:r>
          </a:p>
        </p:txBody>
      </p:sp>
      <p:sp>
        <p:nvSpPr>
          <p:cNvPr id="3080" name="TextBox 45"/>
          <p:cNvSpPr txBox="1">
            <a:spLocks noChangeArrowheads="1"/>
          </p:cNvSpPr>
          <p:nvPr/>
        </p:nvSpPr>
        <p:spPr bwMode="auto">
          <a:xfrm>
            <a:off x="0" y="631825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b="1" dirty="0" smtClean="0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FOREIGN </a:t>
            </a:r>
            <a:r>
              <a:rPr lang="en-US" altLang="zh-CN" sz="1400" b="1" dirty="0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LANGUAGE TEACHING AND RESEARCH PRESS      </a:t>
            </a:r>
          </a:p>
          <a:p>
            <a:pPr eaLnBrk="1" hangingPunct="1"/>
            <a:r>
              <a:rPr lang="en-US" altLang="zh-CN" sz="1400" b="1" dirty="0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AIR FORCE ENGINEERING UNIVERSITY</a:t>
            </a:r>
            <a:endParaRPr lang="zh-CN" altLang="en-US" sz="1400" b="1" dirty="0">
              <a:solidFill>
                <a:schemeClr val="bg1"/>
              </a:solidFill>
              <a:latin typeface="Bodoni MT Condensed" pitchFamily="18" charset="0"/>
              <a:ea typeface="HY견명조"/>
              <a:cs typeface="Times New Roman" pitchFamily="18" charset="0"/>
            </a:endParaRPr>
          </a:p>
        </p:txBody>
      </p:sp>
      <p:pic>
        <p:nvPicPr>
          <p:cNvPr id="18" name="图片 17" descr="u5课首.t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35163" y="1439863"/>
            <a:ext cx="1411287" cy="1309686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9" name="图片 18" descr="NHCE_dx_3_Unit5_Text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596" y="2857496"/>
            <a:ext cx="1435129" cy="12477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 descr="新视野大学英语（第三版）读写教程3 7849335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47017" y="2857496"/>
            <a:ext cx="1467883" cy="12366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23850" y="1762125"/>
          <a:ext cx="8501063" cy="4011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76778"/>
                <a:gridCol w="3824285"/>
              </a:tblGrid>
              <a:tr h="531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    Functional</a:t>
                      </a:r>
                      <a:r>
                        <a:rPr lang="en-US" altLang="zh-CN" sz="2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Patterns</a:t>
                      </a:r>
                      <a:endParaRPr lang="zh-CN" altLang="en-US" sz="26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Functions &amp; Usages</a:t>
                      </a:r>
                      <a:endParaRPr lang="zh-CN" altLang="en-US" sz="26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 marL="91439" marR="91439" marT="45721" marB="45721"/>
                </a:tc>
              </a:tr>
              <a:tr h="1188748">
                <a:tc>
                  <a:txBody>
                    <a:bodyPr/>
                    <a:lstStyle/>
                    <a:p>
                      <a:pPr marL="360000" indent="-360000">
                        <a:buFont typeface="Arial" pitchFamily="34" charset="0"/>
                        <a:buChar char="•"/>
                      </a:pPr>
                      <a:r>
                        <a:rPr kumimoji="1" lang="en-US" altLang="zh-CN" sz="2400" b="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What is sth. from the point of view of A is sth. else from the point of view of B.</a:t>
                      </a:r>
                      <a:endParaRPr kumimoji="1" lang="en-US" altLang="zh-CN" sz="2400" b="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spcBef>
                          <a:spcPct val="50000"/>
                        </a:spcBef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用于表达“不同的人对待同一件事有不同的看法”。</a:t>
                      </a:r>
                      <a:endParaRPr kumimoji="1" lang="en-US" altLang="zh-CN" sz="2400" b="1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L="91439" marR="91439" marT="45721" marB="45721" anchor="ctr"/>
                </a:tc>
              </a:tr>
              <a:tr h="974413">
                <a:tc>
                  <a:txBody>
                    <a:bodyPr/>
                    <a:lstStyle/>
                    <a:p>
                      <a:pPr marL="360000" indent="-360000" algn="l" defTabSz="914400" rtl="0" eaLnBrk="1" latinLnBrk="0" hangingPunct="1">
                        <a:lnSpc>
                          <a:spcPts val="2800"/>
                        </a:lnSpc>
                        <a:buFont typeface="Arial" pitchFamily="34" charset="0"/>
                        <a:buChar char="•"/>
                      </a:pPr>
                      <a:r>
                        <a:rPr kumimoji="1" lang="en-US" altLang="zh-CN" sz="2400" b="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Sb.  hurl the passion into sth. Or doing sth., be it… like/such as…, or…like/such as …</a:t>
                      </a:r>
                      <a:endParaRPr kumimoji="1" lang="zh-CN" altLang="en-US" sz="2400" b="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Bef>
                          <a:spcPct val="50000"/>
                        </a:spcBef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用于举例说明“某人执着地做某事</a:t>
                      </a:r>
                      <a:r>
                        <a:rPr kumimoji="1" lang="en-US" altLang="zh-CN" sz="24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”</a:t>
                      </a:r>
                      <a:r>
                        <a:rPr lang="zh-CN" altLang="en-US" sz="2400" b="1" dirty="0" smtClean="0"/>
                        <a:t>。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9" marR="91439" marT="45721" marB="45721" anchor="ctr"/>
                </a:tc>
              </a:tr>
              <a:tr h="1132665">
                <a:tc>
                  <a:txBody>
                    <a:bodyPr/>
                    <a:lstStyle/>
                    <a:p>
                      <a:pPr marL="360000" indent="-360000" algn="l" defTabSz="914400" rtl="0" eaLnBrk="1" latinLnBrk="0" hangingPunct="1">
                        <a:lnSpc>
                          <a:spcPts val="2800"/>
                        </a:lnSpc>
                        <a:buFont typeface="Arial" pitchFamily="34" charset="0"/>
                        <a:buChar char="•"/>
                      </a:pPr>
                      <a:r>
                        <a:rPr kumimoji="1" lang="en-US" altLang="zh-CN" sz="2400" b="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But while A  is doing sth., B is doing sth. else.</a:t>
                      </a: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spcBef>
                          <a:spcPct val="50000"/>
                        </a:spcBef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用于对比“不同人不同的做事风格”。</a:t>
                      </a:r>
                      <a:endParaRPr kumimoji="1" lang="zh-CN" altLang="en-US" sz="2400" b="1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L="91439" marR="91439" marT="45721" marB="45721" anchor="ctr"/>
                </a:tc>
              </a:tr>
            </a:tbl>
          </a:graphicData>
        </a:graphic>
      </p:graphicFrame>
      <p:pic>
        <p:nvPicPr>
          <p:cNvPr id="54292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1"/>
          <p:cNvSpPr>
            <a:spLocks noChangeArrowheads="1"/>
          </p:cNvSpPr>
          <p:nvPr/>
        </p:nvSpPr>
        <p:spPr bwMode="auto">
          <a:xfrm>
            <a:off x="1600200" y="2169375"/>
            <a:ext cx="5976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社会上看来一定是苦工的事情对个人来说却是自在的玩乐活动。</a:t>
            </a:r>
          </a:p>
        </p:txBody>
      </p:sp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1538288" y="1412875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55300" name="TextBox 25"/>
          <p:cNvSpPr txBox="1">
            <a:spLocks noChangeArrowheads="1"/>
          </p:cNvSpPr>
          <p:nvPr/>
        </p:nvSpPr>
        <p:spPr bwMode="auto">
          <a:xfrm>
            <a:off x="1500188" y="3500438"/>
            <a:ext cx="1871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52588" y="4157497"/>
            <a:ext cx="60880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What is necessary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labor</a:t>
            </a:r>
            <a:r>
              <a:rPr lang="en-US" altLang="zh-CN" sz="2400" dirty="0">
                <a:latin typeface="Helvetica" pitchFamily="34" charset="0"/>
              </a:rPr>
              <a:t> from the point of view of society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is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voluntary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play</a:t>
            </a:r>
            <a:r>
              <a:rPr lang="en-US" altLang="zh-CN" sz="2400" dirty="0">
                <a:latin typeface="Helvetica" pitchFamily="34" charset="0"/>
              </a:rPr>
              <a:t> from the individual’s personal point of view. (Para. 3)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653872" y="1857364"/>
            <a:ext cx="5893698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91680" y="3929066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" action="ppaction://hlinkshowjump?jump=nextslide"/>
          </p:cNvPr>
          <p:cNvSpPr txBox="1"/>
          <p:nvPr/>
        </p:nvSpPr>
        <p:spPr>
          <a:xfrm>
            <a:off x="5929313" y="5767388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句型提炼</a:t>
            </a:r>
          </a:p>
        </p:txBody>
      </p:sp>
      <p:pic>
        <p:nvPicPr>
          <p:cNvPr id="55306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1"/>
          <p:cNvSpPr>
            <a:spLocks noChangeArrowheads="1"/>
          </p:cNvSpPr>
          <p:nvPr/>
        </p:nvSpPr>
        <p:spPr bwMode="auto">
          <a:xfrm>
            <a:off x="1538288" y="2103438"/>
            <a:ext cx="627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Helvetica" pitchFamily="34" charset="0"/>
                <a:ea typeface="华文行楷" pitchFamily="2" charset="-122"/>
              </a:rPr>
              <a:t>What is sth. from the point of view of A is sth. else from the B’s point of view.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8288" y="1412875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56324" name="TextBox 25"/>
          <p:cNvSpPr txBox="1">
            <a:spLocks noChangeArrowheads="1"/>
          </p:cNvSpPr>
          <p:nvPr/>
        </p:nvSpPr>
        <p:spPr bwMode="auto">
          <a:xfrm>
            <a:off x="1538288" y="3214688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47813" y="4000504"/>
            <a:ext cx="6088062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2800"/>
              </a:lnSpc>
              <a:spcBef>
                <a:spcPct val="50000"/>
              </a:spcBef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用于表达</a:t>
            </a:r>
            <a:r>
              <a:rPr lang="zh-CN" altLang="en-US" sz="2400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“不同的人对待同一件事有不同的看法”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。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21299" y="3643314"/>
            <a:ext cx="5893698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21299" y="1857364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3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1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hlinkClick r:id="" action="ppaction://hlinkshowjump?jump=nextslide"/>
          </p:cNvPr>
          <p:cNvSpPr txBox="1"/>
          <p:nvPr/>
        </p:nvSpPr>
        <p:spPr>
          <a:xfrm>
            <a:off x="5929313" y="5767388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句型应用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7280" t="15610"/>
          <a:stretch>
            <a:fillRect/>
          </a:stretch>
        </p:blipFill>
        <p:spPr bwMode="auto">
          <a:xfrm>
            <a:off x="857250" y="1484313"/>
            <a:ext cx="7745413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5"/>
          <p:cNvSpPr txBox="1"/>
          <p:nvPr/>
        </p:nvSpPr>
        <p:spPr>
          <a:xfrm>
            <a:off x="1475656" y="3824591"/>
            <a:ext cx="4297680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(elderly people/weird dressing)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Helvetica" pitchFamily="34" charset="0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350" y="2078032"/>
            <a:ext cx="1651000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03350" y="2525712"/>
            <a:ext cx="58261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在老年人看来是怪异的打扮对年轻人来说却是时尚。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350" y="3436941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79563" y="4402153"/>
            <a:ext cx="644842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2800"/>
              </a:lnSpc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What is </a:t>
            </a:r>
            <a:r>
              <a:rPr lang="en-US" altLang="zh-CN" sz="2400" dirty="0">
                <a:latin typeface="Helvetica" pitchFamily="34" charset="0"/>
                <a:ea typeface="华文行楷" pitchFamily="2" charset="-122"/>
              </a:rPr>
              <a:t>weird dressing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from the point of view of</a:t>
            </a:r>
            <a:r>
              <a:rPr lang="en-US" altLang="zh-CN" sz="2400" dirty="0">
                <a:latin typeface="Helvetica" pitchFamily="34" charset="0"/>
                <a:ea typeface="华文行楷" pitchFamily="2" charset="-122"/>
              </a:rPr>
              <a:t> elderly people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is </a:t>
            </a:r>
            <a:r>
              <a:rPr lang="en-US" altLang="zh-CN" sz="2400" dirty="0">
                <a:latin typeface="Helvetica" pitchFamily="34" charset="0"/>
                <a:ea typeface="华文行楷" pitchFamily="2" charset="-122"/>
              </a:rPr>
              <a:t>fashion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from the point of view of </a:t>
            </a:r>
            <a:r>
              <a:rPr lang="en-US" altLang="zh-CN" sz="2400" dirty="0">
                <a:latin typeface="Helvetica" pitchFamily="34" charset="0"/>
                <a:ea typeface="华文行楷" pitchFamily="2" charset="-122"/>
              </a:rPr>
              <a:t>young people.</a:t>
            </a:r>
            <a:endParaRPr kumimoji="1" lang="en-US" altLang="zh-CN" sz="2400" dirty="0">
              <a:latin typeface="Helvetica" pitchFamily="34" charset="0"/>
            </a:endParaRPr>
          </a:p>
        </p:txBody>
      </p:sp>
      <p:pic>
        <p:nvPicPr>
          <p:cNvPr id="57355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2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1"/>
          <p:cNvSpPr>
            <a:spLocks noChangeArrowheads="1"/>
          </p:cNvSpPr>
          <p:nvPr/>
        </p:nvSpPr>
        <p:spPr bwMode="auto">
          <a:xfrm>
            <a:off x="1504950" y="2065337"/>
            <a:ext cx="601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无论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是铁匠的体力活，</a:t>
            </a:r>
            <a:r>
              <a:rPr lang="zh-CN" altLang="en-US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还是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像科学家或艺术家从事的偏脑力的活，他们在工作中都会投入激情。</a:t>
            </a:r>
          </a:p>
        </p:txBody>
      </p:sp>
      <p:sp>
        <p:nvSpPr>
          <p:cNvPr id="58371" name="TextBox 4"/>
          <p:cNvSpPr txBox="1">
            <a:spLocks noChangeArrowheads="1"/>
          </p:cNvSpPr>
          <p:nvPr/>
        </p:nvSpPr>
        <p:spPr bwMode="auto">
          <a:xfrm>
            <a:off x="1538288" y="1412875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58372" name="TextBox 25"/>
          <p:cNvSpPr txBox="1">
            <a:spLocks noChangeArrowheads="1"/>
          </p:cNvSpPr>
          <p:nvPr/>
        </p:nvSpPr>
        <p:spPr bwMode="auto">
          <a:xfrm>
            <a:off x="1547813" y="3484563"/>
            <a:ext cx="1871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3213" y="4094179"/>
            <a:ext cx="63833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  <a:latin typeface="Helvetica" pitchFamily="34" charset="0"/>
              </a:rPr>
              <a:t>They hurl their passion into </a:t>
            </a:r>
            <a:r>
              <a:rPr lang="en-US" altLang="zh-CN" sz="2400" dirty="0">
                <a:latin typeface="Helvetica" pitchFamily="34" charset="0"/>
              </a:rPr>
              <a:t>their work,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be it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physical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like</a:t>
            </a:r>
            <a:r>
              <a:rPr lang="en-US" altLang="zh-CN" sz="2400" dirty="0">
                <a:latin typeface="Helvetica" pitchFamily="34" charset="0"/>
              </a:rPr>
              <a:t> the work of a smith,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or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more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mental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like</a:t>
            </a:r>
            <a:r>
              <a:rPr lang="en-US" altLang="zh-CN" sz="2400" dirty="0">
                <a:latin typeface="Helvetica" pitchFamily="34" charset="0"/>
              </a:rPr>
              <a:t> that of a scientist or an artist. (Para. 8)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630630" y="1857364"/>
            <a:ext cx="5893698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30630" y="3929066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" action="ppaction://hlinkshowjump?jump=nextslide"/>
          </p:cNvPr>
          <p:cNvSpPr txBox="1"/>
          <p:nvPr/>
        </p:nvSpPr>
        <p:spPr>
          <a:xfrm>
            <a:off x="5929313" y="5648325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句型提炼</a:t>
            </a:r>
          </a:p>
        </p:txBody>
      </p:sp>
      <p:pic>
        <p:nvPicPr>
          <p:cNvPr id="58378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1"/>
          <p:cNvSpPr>
            <a:spLocks noChangeArrowheads="1"/>
          </p:cNvSpPr>
          <p:nvPr/>
        </p:nvSpPr>
        <p:spPr bwMode="auto">
          <a:xfrm>
            <a:off x="1538288" y="1982788"/>
            <a:ext cx="6273800" cy="152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en-US" altLang="zh-CN" sz="2400" dirty="0" smtClean="0">
                <a:latin typeface="Helvetica" pitchFamily="34" charset="0"/>
                <a:ea typeface="华文行楷" pitchFamily="2" charset="-122"/>
              </a:rPr>
              <a:t>Sb.</a:t>
            </a:r>
            <a:r>
              <a:rPr lang="en-US" altLang="zh-CN" sz="2400" dirty="0" smtClean="0">
                <a:latin typeface="Helvetica" pitchFamily="34" charset="0"/>
              </a:rPr>
              <a:t>  </a:t>
            </a:r>
            <a:r>
              <a:rPr lang="en-US" altLang="zh-CN" sz="2400" dirty="0">
                <a:latin typeface="Helvetica" pitchFamily="34" charset="0"/>
              </a:rPr>
              <a:t>hurl the passion into sth. or doing sth.</a:t>
            </a:r>
            <a:r>
              <a:rPr lang="en-US" altLang="zh-CN" sz="2400" dirty="0">
                <a:latin typeface="Helvetica" pitchFamily="34" charset="0"/>
                <a:ea typeface="华文行楷" pitchFamily="2" charset="-122"/>
              </a:rPr>
              <a:t>, be it… like/such as…, or… </a:t>
            </a:r>
            <a:r>
              <a:rPr lang="en-US" altLang="zh-CN" sz="2400" dirty="0" smtClean="0">
                <a:latin typeface="Helvetica" pitchFamily="34" charset="0"/>
                <a:ea typeface="华文行楷" pitchFamily="2" charset="-122"/>
              </a:rPr>
              <a:t>like/such </a:t>
            </a:r>
            <a:r>
              <a:rPr lang="en-US" altLang="zh-CN" sz="2400" dirty="0">
                <a:latin typeface="Helvetica" pitchFamily="34" charset="0"/>
                <a:ea typeface="华文行楷" pitchFamily="2" charset="-122"/>
              </a:rPr>
              <a:t>as …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sz="2600" b="1" dirty="0">
                <a:solidFill>
                  <a:srgbClr val="E46C0A"/>
                </a:solidFill>
                <a:latin typeface="Helvetica" pitchFamily="34" charset="0"/>
                <a:ea typeface="华文行楷" pitchFamily="2" charset="-122"/>
              </a:rPr>
              <a:t/>
            </a:r>
            <a:br>
              <a:rPr lang="en-US" altLang="zh-CN" sz="2600" b="1" dirty="0">
                <a:solidFill>
                  <a:srgbClr val="E46C0A"/>
                </a:solidFill>
                <a:latin typeface="Helvetica" pitchFamily="34" charset="0"/>
                <a:ea typeface="华文行楷" pitchFamily="2" charset="-122"/>
              </a:rPr>
            </a:br>
            <a:endParaRPr lang="en-US" altLang="zh-CN" sz="2600" b="1" dirty="0">
              <a:solidFill>
                <a:srgbClr val="E46C0A"/>
              </a:solidFill>
              <a:latin typeface="Helvetica" pitchFamily="34" charset="0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288" y="1412875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59396" name="TextBox 25"/>
          <p:cNvSpPr txBox="1">
            <a:spLocks noChangeArrowheads="1"/>
          </p:cNvSpPr>
          <p:nvPr/>
        </p:nvSpPr>
        <p:spPr bwMode="auto">
          <a:xfrm>
            <a:off x="1557330" y="3262315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55772" y="4041775"/>
            <a:ext cx="60880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ts val="2800"/>
              </a:lnSpc>
              <a:spcBef>
                <a:spcPct val="50000"/>
              </a:spcBef>
            </a:pPr>
            <a:r>
              <a:rPr lang="zh-CN" altLang="en-US" sz="2600" dirty="0">
                <a:latin typeface="华文行楷" pitchFamily="2" charset="-122"/>
                <a:ea typeface="华文行楷" pitchFamily="2" charset="-122"/>
              </a:rPr>
              <a:t>用于举例说明</a:t>
            </a:r>
            <a:r>
              <a:rPr lang="zh-CN" altLang="en-US" sz="2600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“某人执着地做某事</a:t>
            </a:r>
            <a:r>
              <a:rPr lang="en-US" altLang="zh-CN" sz="2600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”</a:t>
            </a:r>
            <a:r>
              <a:rPr lang="zh-CN" altLang="en-US" sz="2800" dirty="0"/>
              <a:t>。</a:t>
            </a:r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43042" y="3714752"/>
            <a:ext cx="5893698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49874" y="1857364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4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3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hlinkClick r:id="" action="ppaction://hlinkshowjump?jump=nextslide"/>
          </p:cNvPr>
          <p:cNvSpPr txBox="1"/>
          <p:nvPr/>
        </p:nvSpPr>
        <p:spPr>
          <a:xfrm>
            <a:off x="5929313" y="5767388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句型应用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l="7280" t="15610"/>
          <a:stretch>
            <a:fillRect/>
          </a:stretch>
        </p:blipFill>
        <p:spPr bwMode="auto">
          <a:xfrm>
            <a:off x="1003300" y="1484313"/>
            <a:ext cx="7745413" cy="49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5"/>
          <p:cNvSpPr txBox="1"/>
          <p:nvPr/>
        </p:nvSpPr>
        <p:spPr>
          <a:xfrm>
            <a:off x="1646442" y="3714752"/>
            <a:ext cx="3568500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(</a:t>
            </a:r>
            <a:r>
              <a:rPr lang="en-US" altLang="zh-CN" sz="2400" dirty="0">
                <a:latin typeface="+mn-lt"/>
                <a:ea typeface="+mn-ea"/>
              </a:rPr>
              <a:t>donate money / oil spills</a:t>
            </a: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  <a:ea typeface="+mn-ea"/>
              </a:rPr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6704" y="2000240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35139" y="2428868"/>
            <a:ext cx="68945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200" dirty="0">
                <a:latin typeface="华文行楷" pitchFamily="2" charset="-122"/>
                <a:ea typeface="华文行楷" pitchFamily="2" charset="-122"/>
              </a:rPr>
              <a:t> 公众为我们的事业捐款，为灾难受害者捐款，</a:t>
            </a:r>
            <a:r>
              <a:rPr lang="zh-CN" altLang="en-US" sz="22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无论是</a:t>
            </a:r>
            <a:r>
              <a:rPr lang="zh-CN" altLang="en-US" sz="2200" dirty="0">
                <a:latin typeface="华文行楷" pitchFamily="2" charset="-122"/>
                <a:ea typeface="华文行楷" pitchFamily="2" charset="-122"/>
              </a:rPr>
              <a:t>地震之类的自然灾难，</a:t>
            </a:r>
            <a:r>
              <a:rPr lang="zh-CN" altLang="en-US" sz="22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还是</a:t>
            </a:r>
            <a:r>
              <a:rPr lang="zh-CN" altLang="en-US" sz="2200" dirty="0">
                <a:latin typeface="华文行楷" pitchFamily="2" charset="-122"/>
                <a:ea typeface="华文行楷" pitchFamily="2" charset="-122"/>
              </a:rPr>
              <a:t>石油泄漏之类人为之灾。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06554" y="3286124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614513" y="4143380"/>
            <a:ext cx="66008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The public hurl their passion into </a:t>
            </a:r>
            <a:r>
              <a:rPr kumimoji="1" lang="en-US" altLang="zh-CN" sz="2400" dirty="0">
                <a:latin typeface="Helvetica" pitchFamily="34" charset="0"/>
              </a:rPr>
              <a:t>donating money to our cause and for the victims of disasters,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be it </a:t>
            </a:r>
            <a:r>
              <a:rPr kumimoji="1" lang="en-US" altLang="zh-CN" sz="2400" dirty="0">
                <a:latin typeface="Helvetica" pitchFamily="34" charset="0"/>
              </a:rPr>
              <a:t>natural,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such as </a:t>
            </a:r>
            <a:r>
              <a:rPr kumimoji="1" lang="en-US" altLang="zh-CN" sz="2400" dirty="0">
                <a:latin typeface="Helvetica" pitchFamily="34" charset="0"/>
              </a:rPr>
              <a:t>earthquakes,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or</a:t>
            </a:r>
            <a:r>
              <a:rPr kumimoji="1" lang="en-US" altLang="zh-CN" sz="2400" dirty="0">
                <a:latin typeface="Helvetica" pitchFamily="34" charset="0"/>
              </a:rPr>
              <a:t> man-made,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such as </a:t>
            </a:r>
            <a:r>
              <a:rPr kumimoji="1" lang="en-US" altLang="zh-CN" sz="2400" dirty="0">
                <a:latin typeface="Helvetica" pitchFamily="34" charset="0"/>
              </a:rPr>
              <a:t>oil spills.</a:t>
            </a:r>
          </a:p>
        </p:txBody>
      </p:sp>
      <p:pic>
        <p:nvPicPr>
          <p:cNvPr id="60427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2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1"/>
          <p:cNvSpPr>
            <a:spLocks noChangeArrowheads="1"/>
          </p:cNvSpPr>
          <p:nvPr/>
        </p:nvSpPr>
        <p:spPr bwMode="auto">
          <a:xfrm>
            <a:off x="1500188" y="2184400"/>
            <a:ext cx="5976937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但是当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劳役者倒数着时间之时，工作者</a:t>
            </a:r>
            <a:r>
              <a:rPr lang="zh-CN" altLang="en-US" sz="2400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则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干劲十足，全神贯注，从手头的任务中享受到最大的快乐。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1443" name="TextBox 4"/>
          <p:cNvSpPr txBox="1">
            <a:spLocks noChangeArrowheads="1"/>
          </p:cNvSpPr>
          <p:nvPr/>
        </p:nvSpPr>
        <p:spPr bwMode="auto">
          <a:xfrm>
            <a:off x="1538288" y="1571625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61444" name="TextBox 25"/>
          <p:cNvSpPr txBox="1">
            <a:spLocks noChangeArrowheads="1"/>
          </p:cNvSpPr>
          <p:nvPr/>
        </p:nvSpPr>
        <p:spPr bwMode="auto">
          <a:xfrm>
            <a:off x="1500188" y="3606800"/>
            <a:ext cx="18716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00166" y="4143380"/>
            <a:ext cx="5976938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But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while</a:t>
            </a:r>
            <a:r>
              <a:rPr lang="en-US" altLang="zh-CN" sz="2400" dirty="0">
                <a:latin typeface="Helvetica" pitchFamily="34" charset="0"/>
              </a:rPr>
              <a:t> laborers are counting down the hours, workers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are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energized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and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focused</a:t>
            </a:r>
            <a:r>
              <a:rPr lang="en-US" altLang="zh-CN" sz="2400" dirty="0">
                <a:latin typeface="Helvetica" pitchFamily="34" charset="0"/>
              </a:rPr>
              <a:t>,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taking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lang="en-US" altLang="zh-CN" sz="2400" b="1" dirty="0">
                <a:solidFill>
                  <a:srgbClr val="FF6600"/>
                </a:solidFill>
                <a:latin typeface="Helvetica" pitchFamily="34" charset="0"/>
              </a:rPr>
              <a:t>optimum pleasure </a:t>
            </a:r>
            <a:r>
              <a:rPr lang="en-US" altLang="zh-CN" sz="2400" dirty="0">
                <a:latin typeface="Helvetica" pitchFamily="34" charset="0"/>
              </a:rPr>
              <a:t>in the task at hand. (Para. 9)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630630" y="2000240"/>
            <a:ext cx="5893698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30630" y="4071942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" action="ppaction://hlinkshowjump?jump=nextslide"/>
          </p:cNvPr>
          <p:cNvSpPr txBox="1"/>
          <p:nvPr/>
        </p:nvSpPr>
        <p:spPr>
          <a:xfrm>
            <a:off x="5929313" y="5719763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/>
              <a:t>句型提炼</a:t>
            </a:r>
          </a:p>
        </p:txBody>
      </p:sp>
      <p:pic>
        <p:nvPicPr>
          <p:cNvPr id="61450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1"/>
          <p:cNvSpPr>
            <a:spLocks noChangeArrowheads="1"/>
          </p:cNvSpPr>
          <p:nvPr/>
        </p:nvSpPr>
        <p:spPr bwMode="auto">
          <a:xfrm>
            <a:off x="1619250" y="2071678"/>
            <a:ext cx="63373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en-US" altLang="zh-CN" sz="2400" dirty="0">
                <a:latin typeface="Helvetica" pitchFamily="34" charset="0"/>
              </a:rPr>
              <a:t>But while A. is doing sth., B is doing sth. else.</a:t>
            </a:r>
            <a:endParaRPr lang="en-US" altLang="zh-CN" sz="2400" dirty="0">
              <a:latin typeface="Helvetica" pitchFamily="34" charset="0"/>
              <a:ea typeface="华文行楷" pitchFamily="2" charset="-122"/>
            </a:endParaRPr>
          </a:p>
          <a:p>
            <a:pPr eaLnBrk="1" hangingPunct="1">
              <a:lnSpc>
                <a:spcPts val="2800"/>
              </a:lnSpc>
            </a:pPr>
            <a:endParaRPr lang="en-US" altLang="zh-CN" sz="2400" dirty="0">
              <a:latin typeface="Helvetica" pitchFamily="34" charset="0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288" y="1412875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62468" name="TextBox 25"/>
          <p:cNvSpPr txBox="1">
            <a:spLocks noChangeArrowheads="1"/>
          </p:cNvSpPr>
          <p:nvPr/>
        </p:nvSpPr>
        <p:spPr bwMode="auto">
          <a:xfrm>
            <a:off x="1538288" y="3213100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92287" y="3929066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2800"/>
              </a:lnSpc>
              <a:spcBef>
                <a:spcPct val="50000"/>
              </a:spcBef>
            </a:pPr>
            <a:r>
              <a:rPr lang="zh-CN" altLang="en-US" sz="2500" dirty="0">
                <a:latin typeface="华文行楷" pitchFamily="2" charset="-122"/>
                <a:ea typeface="华文行楷" pitchFamily="2" charset="-122"/>
              </a:rPr>
              <a:t>用于对比</a:t>
            </a:r>
            <a:r>
              <a:rPr lang="zh-CN" altLang="en-US" sz="2500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“不同人</a:t>
            </a:r>
            <a:r>
              <a:rPr lang="zh-CN" altLang="en-US" sz="25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不同的</a:t>
            </a:r>
            <a:r>
              <a:rPr lang="zh-CN" altLang="en-US" sz="2500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做事风格”</a:t>
            </a:r>
            <a:r>
              <a:rPr kumimoji="1" lang="zh-CN" altLang="en-US" sz="2500" dirty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500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97499" y="3643314"/>
            <a:ext cx="5893698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02638" y="1857364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4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5" name="Picture 2" descr="H:\2015年修改\图片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hlinkClick r:id="" action="ppaction://hlinkshowjump?jump=nextslide"/>
          </p:cNvPr>
          <p:cNvSpPr txBox="1"/>
          <p:nvPr/>
        </p:nvSpPr>
        <p:spPr>
          <a:xfrm>
            <a:off x="5929313" y="5767388"/>
            <a:ext cx="1522412" cy="733425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/>
              <a:t>句型应用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l="7280" t="15610"/>
          <a:stretch>
            <a:fillRect/>
          </a:stretch>
        </p:blipFill>
        <p:spPr bwMode="auto">
          <a:xfrm>
            <a:off x="500063" y="1484313"/>
            <a:ext cx="824865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5"/>
          <p:cNvSpPr txBox="1"/>
          <p:nvPr/>
        </p:nvSpPr>
        <p:spPr>
          <a:xfrm>
            <a:off x="1268752" y="4036477"/>
            <a:ext cx="5589264" cy="535531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</a:rPr>
              <a:t>quitter/struggler/dawdle away one’s time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)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79514" y="2006594"/>
            <a:ext cx="1649412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71610" y="2443164"/>
            <a:ext cx="6515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但是当懒人在</a:t>
            </a:r>
            <a:r>
              <a:rPr lang="zh-CN" altLang="en-US" sz="2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虚度光阴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的时候，奋斗者则目标坚定、信心十足，在努力工作中品尝到成功的喜悦。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7926" y="3651255"/>
            <a:ext cx="16510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214414" y="4545029"/>
            <a:ext cx="66436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2800"/>
              </a:lnSpc>
              <a:spcBef>
                <a:spcPct val="50000"/>
              </a:spcBef>
            </a:pP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But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while</a:t>
            </a:r>
            <a:r>
              <a:rPr lang="en-US" altLang="zh-CN" sz="2400" dirty="0">
                <a:latin typeface="Helvetica" pitchFamily="34" charset="0"/>
              </a:rPr>
              <a:t>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quitters are dawdling </a:t>
            </a:r>
            <a:r>
              <a:rPr lang="en-US" altLang="zh-CN" sz="2400" dirty="0">
                <a:latin typeface="Helvetica" pitchFamily="34" charset="0"/>
              </a:rPr>
              <a:t>away their time,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strugglers are determined</a:t>
            </a:r>
            <a:r>
              <a:rPr lang="en-US" altLang="zh-CN" sz="2400" dirty="0">
                <a:latin typeface="Helvetica" pitchFamily="34" charset="0"/>
              </a:rPr>
              <a:t> and confident, </a:t>
            </a:r>
            <a:r>
              <a:rPr kumimoji="1" lang="en-US" altLang="zh-CN" sz="2400" i="1" dirty="0">
                <a:solidFill>
                  <a:srgbClr val="FF0000"/>
                </a:solidFill>
                <a:latin typeface="Helvetica" pitchFamily="34" charset="0"/>
              </a:rPr>
              <a:t>tasting</a:t>
            </a:r>
            <a:r>
              <a:rPr lang="en-US" altLang="zh-CN" sz="2400" dirty="0">
                <a:latin typeface="Helvetica" pitchFamily="34" charset="0"/>
              </a:rPr>
              <a:t> the joy of success in their hard working. </a:t>
            </a:r>
          </a:p>
        </p:txBody>
      </p:sp>
      <p:pic>
        <p:nvPicPr>
          <p:cNvPr id="63499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  <p:bldP spid="2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23850" y="1762125"/>
          <a:ext cx="8501063" cy="4011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76778"/>
                <a:gridCol w="3824285"/>
              </a:tblGrid>
              <a:tr h="531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    Functional</a:t>
                      </a:r>
                      <a:r>
                        <a:rPr lang="en-US" altLang="zh-CN" sz="2600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Patterns</a:t>
                      </a:r>
                      <a:endParaRPr lang="zh-CN" altLang="en-US" sz="26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Functions &amp; Usages</a:t>
                      </a:r>
                      <a:endParaRPr lang="zh-CN" altLang="en-US" sz="2600" b="1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 marL="91439" marR="91439" marT="45721" marB="45721"/>
                </a:tc>
              </a:tr>
              <a:tr h="1188748">
                <a:tc>
                  <a:txBody>
                    <a:bodyPr/>
                    <a:lstStyle/>
                    <a:p>
                      <a:pPr marL="360000" indent="-360000">
                        <a:buFont typeface="Arial" pitchFamily="34" charset="0"/>
                        <a:buChar char="•"/>
                      </a:pPr>
                      <a:r>
                        <a:rPr kumimoji="1" lang="en-US" altLang="zh-CN" sz="2400" b="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What is sth. from the point of view of A is sth. else from the point of view of B.</a:t>
                      </a:r>
                      <a:endParaRPr kumimoji="1" lang="en-US" altLang="zh-CN" sz="2400" b="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spcBef>
                          <a:spcPct val="50000"/>
                        </a:spcBef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用于表达“不同的人对待同一件事有不同的看法”。</a:t>
                      </a:r>
                      <a:endParaRPr kumimoji="1" lang="en-US" altLang="zh-CN" sz="2400" b="1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L="91439" marR="91439" marT="45721" marB="45721" anchor="ctr"/>
                </a:tc>
              </a:tr>
              <a:tr h="974413">
                <a:tc>
                  <a:txBody>
                    <a:bodyPr/>
                    <a:lstStyle/>
                    <a:p>
                      <a:pPr marL="360000" indent="-360000" algn="l" defTabSz="914400" rtl="0" eaLnBrk="1" latinLnBrk="0" hangingPunct="1">
                        <a:lnSpc>
                          <a:spcPts val="2800"/>
                        </a:lnSpc>
                        <a:buFont typeface="Arial" pitchFamily="34" charset="0"/>
                        <a:buChar char="•"/>
                      </a:pPr>
                      <a:r>
                        <a:rPr kumimoji="1" lang="en-US" altLang="zh-CN" sz="2400" b="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Sb.  hurl the passion into sth. Or doing sth., be it… like/such as…, or…like/such as …</a:t>
                      </a:r>
                      <a:endParaRPr kumimoji="1" lang="zh-CN" altLang="en-US" sz="2400" b="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spcBef>
                          <a:spcPct val="50000"/>
                        </a:spcBef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用于举例说明“某人执着地做某事</a:t>
                      </a:r>
                      <a:r>
                        <a:rPr kumimoji="1" lang="en-US" altLang="zh-CN" sz="24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”</a:t>
                      </a:r>
                      <a:r>
                        <a:rPr lang="zh-CN" altLang="en-US" sz="2400" b="1" dirty="0" smtClean="0"/>
                        <a:t>。</a:t>
                      </a:r>
                      <a:endParaRPr lang="zh-CN" altLang="en-US" sz="1800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9" marR="91439" marT="45721" marB="45721" anchor="ctr"/>
                </a:tc>
              </a:tr>
              <a:tr h="1132665">
                <a:tc>
                  <a:txBody>
                    <a:bodyPr/>
                    <a:lstStyle/>
                    <a:p>
                      <a:pPr marL="360000" indent="-360000" algn="l" defTabSz="914400" rtl="0" eaLnBrk="1" latinLnBrk="0" hangingPunct="1">
                        <a:lnSpc>
                          <a:spcPts val="2800"/>
                        </a:lnSpc>
                        <a:buFont typeface="Arial" pitchFamily="34" charset="0"/>
                        <a:buChar char="•"/>
                      </a:pPr>
                      <a:r>
                        <a:rPr kumimoji="1" lang="en-US" altLang="zh-CN" sz="2400" b="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But while A  is doing sth., B is doing sth. else.</a:t>
                      </a: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2800"/>
                        </a:lnSpc>
                        <a:spcBef>
                          <a:spcPct val="50000"/>
                        </a:spcBef>
                      </a:pPr>
                      <a:r>
                        <a:rPr kumimoji="1" lang="zh-CN" altLang="en-US" sz="24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用于对比“不同人不同的做事风格”。</a:t>
                      </a:r>
                      <a:endParaRPr kumimoji="1" lang="zh-CN" altLang="en-US" sz="2400" b="1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L="91439" marR="91439" marT="45721" marB="45721" anchor="ctr"/>
                </a:tc>
              </a:tr>
            </a:tbl>
          </a:graphicData>
        </a:graphic>
      </p:graphicFrame>
      <p:pic>
        <p:nvPicPr>
          <p:cNvPr id="54292" name="Picture 2" descr="H:\2015年修改\图片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2294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2" descr="H:\2015年修改\图片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25" y="-24"/>
            <a:ext cx="8796338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5"/>
          <p:cNvGrpSpPr>
            <a:grpSpLocks/>
          </p:cNvGrpSpPr>
          <p:nvPr/>
        </p:nvGrpSpPr>
        <p:grpSpPr bwMode="auto">
          <a:xfrm rot="-1117645">
            <a:off x="448138" y="2066879"/>
            <a:ext cx="4597400" cy="3668712"/>
            <a:chOff x="3388564" y="3501395"/>
            <a:chExt cx="1756176" cy="1744239"/>
          </a:xfrm>
        </p:grpSpPr>
        <p:grpSp>
          <p:nvGrpSpPr>
            <p:cNvPr id="64524" name="Group 21"/>
            <p:cNvGrpSpPr>
              <a:grpSpLocks/>
            </p:cNvGrpSpPr>
            <p:nvPr/>
          </p:nvGrpSpPr>
          <p:grpSpPr bwMode="auto">
            <a:xfrm rot="-396937">
              <a:off x="3388564" y="3501395"/>
              <a:ext cx="1756176" cy="1572060"/>
              <a:chOff x="777669" y="551874"/>
              <a:chExt cx="1756176" cy="1572060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346487">
                <a:off x="791419" y="656294"/>
                <a:ext cx="1740409" cy="1461206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485220">
                <a:off x="776009" y="544744"/>
                <a:ext cx="1741622" cy="1535926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64525" name="TextBox 28"/>
            <p:cNvSpPr txBox="1">
              <a:spLocks noChangeArrowheads="1"/>
            </p:cNvSpPr>
            <p:nvPr/>
          </p:nvSpPr>
          <p:spPr bwMode="auto">
            <a:xfrm rot="-60000">
              <a:off x="3421698" y="3568170"/>
              <a:ext cx="1706882" cy="1677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a</a:t>
              </a:r>
              <a:r>
                <a:rPr kumimoji="1" lang="en-US" altLang="zh-CN" sz="2400" dirty="0" smtClean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. In a society </a:t>
              </a:r>
              <a:r>
                <a:rPr kumimoji="1" lang="en-US" altLang="zh-CN" sz="2400" dirty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where slavery in</a:t>
              </a:r>
            </a:p>
            <a:p>
              <a:pPr eaLnBrk="1" hangingPunct="1"/>
              <a:r>
                <a:rPr kumimoji="1" lang="en-US" altLang="zh-CN" sz="2400" dirty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the strict sense has been abolished, the social indications around work, the value of work and the salary, have degraded many laborers into modern slaves – “wage slaves”. (Para</a:t>
              </a:r>
              <a:r>
                <a:rPr kumimoji="1" lang="en-US" altLang="zh-CN" sz="2400" dirty="0" smtClean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. 1</a:t>
              </a:r>
              <a:r>
                <a:rPr kumimoji="1" lang="en-US" altLang="zh-CN" sz="2400" dirty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, L3)</a:t>
              </a:r>
            </a:p>
            <a:p>
              <a:pPr algn="just">
                <a:lnSpc>
                  <a:spcPct val="130000"/>
                </a:lnSpc>
              </a:pPr>
              <a:endParaRPr kumimoji="1" lang="en-US" altLang="zh-CN" sz="2400" dirty="0">
                <a:solidFill>
                  <a:srgbClr val="8E0000"/>
                </a:solidFill>
                <a:latin typeface="Helvetica" pitchFamily="34" charset="0"/>
                <a:ea typeface="楷体" pitchFamily="49" charset="-122"/>
                <a:cs typeface="华文新魏" pitchFamily="2" charset="-122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 rot="872659">
            <a:off x="5088400" y="1794677"/>
            <a:ext cx="3875088" cy="3070225"/>
            <a:chOff x="3416396" y="3559615"/>
            <a:chExt cx="1807742" cy="1516886"/>
          </a:xfrm>
        </p:grpSpPr>
        <p:grpSp>
          <p:nvGrpSpPr>
            <p:cNvPr id="64518" name="Group 21"/>
            <p:cNvGrpSpPr>
              <a:grpSpLocks/>
            </p:cNvGrpSpPr>
            <p:nvPr/>
          </p:nvGrpSpPr>
          <p:grpSpPr bwMode="auto">
            <a:xfrm rot="-396937">
              <a:off x="3416396" y="3559615"/>
              <a:ext cx="1777043" cy="1516886"/>
              <a:chOff x="801718" y="614299"/>
              <a:chExt cx="1777043" cy="1516886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346487">
                <a:off x="838461" y="658804"/>
                <a:ext cx="1740300" cy="1303890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solidFill>
                  <a:srgbClr val="71AE0E"/>
                </a:solidFill>
                <a:round/>
                <a:headEnd/>
                <a:tailEnd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2600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485220">
                <a:off x="797567" y="610543"/>
                <a:ext cx="1741831" cy="1516886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64519" name="TextBox 28"/>
            <p:cNvSpPr txBox="1">
              <a:spLocks noChangeArrowheads="1"/>
            </p:cNvSpPr>
            <p:nvPr/>
          </p:nvSpPr>
          <p:spPr bwMode="auto">
            <a:xfrm rot="-60000">
              <a:off x="3516623" y="3726563"/>
              <a:ext cx="1707515" cy="1140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在一个奴隶制度严</a:t>
              </a:r>
            </a:p>
            <a:p>
              <a:pPr eaLnBrk="1" hangingPunct="1"/>
              <a:r>
                <a:rPr kumimoji="1" lang="zh-CN" altLang="en-US" sz="24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格说来已经被废除的社会里，工作的社会含义、工</a:t>
              </a:r>
            </a:p>
            <a:p>
              <a:pPr eaLnBrk="1" hangingPunct="1"/>
              <a:r>
                <a:rPr kumimoji="1" lang="zh-CN" altLang="en-US" sz="24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作的价值和薪水，已经把许多劳役者降格为现代奴</a:t>
              </a:r>
            </a:p>
            <a:p>
              <a:pPr eaLnBrk="1" hangingPunct="1"/>
              <a:r>
                <a:rPr kumimoji="1" lang="zh-CN" altLang="en-US" sz="24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隶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——“</a:t>
              </a:r>
              <a:r>
                <a:rPr kumimoji="1" lang="zh-CN" altLang="en-US" sz="24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薪奴”</a:t>
              </a:r>
              <a:r>
                <a:rPr lang="zh-CN" altLang="en-US" sz="2400" dirty="0">
                  <a:ea typeface="华文行楷" pitchFamily="2" charset="-122"/>
                  <a:cs typeface="华文新魏" pitchFamily="2" charset="-122"/>
                </a:rPr>
                <a:t>。</a:t>
              </a:r>
              <a:endParaRPr kumimoji="1" lang="en-US" altLang="zh-CN" sz="2400" dirty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cs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 descr="H:\2015年修改\图片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796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5"/>
          <p:cNvGrpSpPr>
            <a:grpSpLocks/>
          </p:cNvGrpSpPr>
          <p:nvPr/>
        </p:nvGrpSpPr>
        <p:grpSpPr bwMode="auto">
          <a:xfrm rot="-1117645">
            <a:off x="392113" y="2072030"/>
            <a:ext cx="4745037" cy="3549650"/>
            <a:chOff x="3386003" y="3390641"/>
            <a:chExt cx="1754601" cy="1873050"/>
          </a:xfrm>
        </p:grpSpPr>
        <p:grpSp>
          <p:nvGrpSpPr>
            <p:cNvPr id="65548" name="Group 21"/>
            <p:cNvGrpSpPr>
              <a:grpSpLocks/>
            </p:cNvGrpSpPr>
            <p:nvPr/>
          </p:nvGrpSpPr>
          <p:grpSpPr bwMode="auto">
            <a:xfrm rot="-396937">
              <a:off x="3386003" y="3390641"/>
              <a:ext cx="1754601" cy="1722154"/>
              <a:chOff x="779244" y="440972"/>
              <a:chExt cx="1754601" cy="1722154"/>
            </a:xfrm>
          </p:grpSpPr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346487">
                <a:off x="792720" y="657743"/>
                <a:ext cx="1740513" cy="1460912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485220">
                <a:off x="778558" y="434581"/>
                <a:ext cx="1741687" cy="1722268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65549" name="TextBox 28"/>
            <p:cNvSpPr txBox="1">
              <a:spLocks noChangeArrowheads="1"/>
            </p:cNvSpPr>
            <p:nvPr/>
          </p:nvSpPr>
          <p:spPr bwMode="auto">
            <a:xfrm rot="-60000">
              <a:off x="3429259" y="3461465"/>
              <a:ext cx="1677074" cy="1802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b. Workers who enjoy their jobs will be happier, less stressed, and generally more satisfied with their lives. They will also work with more diligence and precision because they have fostered a sense of personal pride in their jobs.(Para</a:t>
              </a:r>
              <a:r>
                <a:rPr kumimoji="1" lang="en-US" altLang="zh-CN" sz="2400" dirty="0" smtClean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. 5</a:t>
              </a:r>
              <a:r>
                <a:rPr kumimoji="1" lang="en-US" altLang="zh-CN" sz="2400" dirty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, L2)</a:t>
              </a:r>
            </a:p>
            <a:p>
              <a:pPr algn="just"/>
              <a:endParaRPr kumimoji="1" lang="en-US" altLang="zh-CN" sz="2400" dirty="0">
                <a:solidFill>
                  <a:srgbClr val="8E0000"/>
                </a:solidFill>
                <a:latin typeface="Helvetica" pitchFamily="34" charset="0"/>
                <a:ea typeface="楷体" pitchFamily="49" charset="-122"/>
                <a:cs typeface="华文新魏" pitchFamily="2" charset="-122"/>
              </a:endParaRPr>
            </a:p>
          </p:txBody>
        </p:sp>
      </p:grp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5091285" y="1500143"/>
            <a:ext cx="3895674" cy="3214741"/>
            <a:chOff x="5006582" y="1410341"/>
            <a:chExt cx="3730062" cy="3214557"/>
          </a:xfrm>
        </p:grpSpPr>
        <p:grpSp>
          <p:nvGrpSpPr>
            <p:cNvPr id="65542" name="Group 35"/>
            <p:cNvGrpSpPr>
              <a:grpSpLocks/>
            </p:cNvGrpSpPr>
            <p:nvPr/>
          </p:nvGrpSpPr>
          <p:grpSpPr bwMode="auto">
            <a:xfrm rot="872659">
              <a:off x="5118273" y="1410341"/>
              <a:ext cx="3582972" cy="3097678"/>
              <a:chOff x="3386843" y="3573240"/>
              <a:chExt cx="1777087" cy="1875118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 rot="88283">
                <a:off x="3386843" y="3573240"/>
                <a:ext cx="1741064" cy="1314521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  <p:sp>
            <p:nvSpPr>
              <p:cNvPr id="65547" name="TextBox 28"/>
              <p:cNvSpPr txBox="1">
                <a:spLocks noChangeArrowheads="1"/>
              </p:cNvSpPr>
              <p:nvPr/>
            </p:nvSpPr>
            <p:spPr bwMode="auto">
              <a:xfrm rot="21328021">
                <a:off x="3394028" y="3648637"/>
                <a:ext cx="1769902" cy="1799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lnSpc>
                    <a:spcPct val="80000"/>
                  </a:lnSpc>
                </a:pPr>
                <a:endParaRPr kumimoji="1" lang="zh-CN" altLang="en-US" sz="24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  <a:p>
                <a:pPr eaLnBrk="1" hangingPunct="1"/>
                <a:r>
                  <a:rPr kumimoji="1" lang="zh-CN" altLang="en-US" sz="2400" dirty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工作者喜欢自己的工作，感觉更快乐，更轻松，通常对自己的生活更满意。他们工作起来也会更勤奋，更精细，因为他们对自己的工作已经产生了一种自豪感。</a:t>
                </a:r>
              </a:p>
            </p:txBody>
          </p:sp>
        </p:grpSp>
        <p:sp>
          <p:nvSpPr>
            <p:cNvPr id="34" name="Freeform 6"/>
            <p:cNvSpPr>
              <a:spLocks/>
            </p:cNvSpPr>
            <p:nvPr/>
          </p:nvSpPr>
          <p:spPr bwMode="auto">
            <a:xfrm rot="822209">
              <a:off x="5006582" y="1653984"/>
              <a:ext cx="3730062" cy="2970914"/>
            </a:xfrm>
            <a:custGeom>
              <a:avLst/>
              <a:gdLst>
                <a:gd name="T0" fmla="*/ 2049640 w 2279"/>
                <a:gd name="T1" fmla="*/ 0 h 2211"/>
                <a:gd name="T2" fmla="*/ 2083225 w 2279"/>
                <a:gd name="T3" fmla="*/ 351714 h 2211"/>
                <a:gd name="T4" fmla="*/ 2083225 w 2279"/>
                <a:gd name="T5" fmla="*/ 351714 h 2211"/>
                <a:gd name="T6" fmla="*/ 2086957 w 2279"/>
                <a:gd name="T7" fmla="*/ 407689 h 2211"/>
                <a:gd name="T8" fmla="*/ 2091622 w 2279"/>
                <a:gd name="T9" fmla="*/ 548561 h 2211"/>
                <a:gd name="T10" fmla="*/ 2096286 w 2279"/>
                <a:gd name="T11" fmla="*/ 732348 h 2211"/>
                <a:gd name="T12" fmla="*/ 2098152 w 2279"/>
                <a:gd name="T13" fmla="*/ 826573 h 2211"/>
                <a:gd name="T14" fmla="*/ 2098152 w 2279"/>
                <a:gd name="T15" fmla="*/ 918000 h 2211"/>
                <a:gd name="T16" fmla="*/ 2098152 w 2279"/>
                <a:gd name="T17" fmla="*/ 918000 h 2211"/>
                <a:gd name="T18" fmla="*/ 2098152 w 2279"/>
                <a:gd name="T19" fmla="*/ 1029019 h 2211"/>
                <a:gd name="T20" fmla="*/ 2101884 w 2279"/>
                <a:gd name="T21" fmla="*/ 1180153 h 2211"/>
                <a:gd name="T22" fmla="*/ 2111213 w 2279"/>
                <a:gd name="T23" fmla="*/ 1530933 h 2211"/>
                <a:gd name="T24" fmla="*/ 2126140 w 2279"/>
                <a:gd name="T25" fmla="*/ 1971275 h 2211"/>
                <a:gd name="T26" fmla="*/ 2126140 w 2279"/>
                <a:gd name="T27" fmla="*/ 1971275 h 2211"/>
                <a:gd name="T28" fmla="*/ 1766963 w 2279"/>
                <a:gd name="T29" fmla="*/ 1991800 h 2211"/>
                <a:gd name="T30" fmla="*/ 1076597 w 2279"/>
                <a:gd name="T31" fmla="*/ 2029117 h 2211"/>
                <a:gd name="T32" fmla="*/ 1076597 w 2279"/>
                <a:gd name="T33" fmla="*/ 2029117 h 2211"/>
                <a:gd name="T34" fmla="*/ 905872 w 2279"/>
                <a:gd name="T35" fmla="*/ 2037513 h 2211"/>
                <a:gd name="T36" fmla="*/ 728616 w 2279"/>
                <a:gd name="T37" fmla="*/ 2045909 h 2211"/>
                <a:gd name="T38" fmla="*/ 555091 w 2279"/>
                <a:gd name="T39" fmla="*/ 2051507 h 2211"/>
                <a:gd name="T40" fmla="*/ 392762 w 2279"/>
                <a:gd name="T41" fmla="*/ 2056172 h 2211"/>
                <a:gd name="T42" fmla="*/ 139006 w 2279"/>
                <a:gd name="T43" fmla="*/ 2060836 h 2211"/>
                <a:gd name="T44" fmla="*/ 40116 w 2279"/>
                <a:gd name="T45" fmla="*/ 2062702 h 2211"/>
                <a:gd name="T46" fmla="*/ 40116 w 2279"/>
                <a:gd name="T47" fmla="*/ 2062702 h 2211"/>
                <a:gd name="T48" fmla="*/ 34518 w 2279"/>
                <a:gd name="T49" fmla="*/ 1623293 h 2211"/>
                <a:gd name="T50" fmla="*/ 29854 w 2279"/>
                <a:gd name="T51" fmla="*/ 1259452 h 2211"/>
                <a:gd name="T52" fmla="*/ 26122 w 2279"/>
                <a:gd name="T53" fmla="*/ 964647 h 2211"/>
                <a:gd name="T54" fmla="*/ 26122 w 2279"/>
                <a:gd name="T55" fmla="*/ 964647 h 2211"/>
                <a:gd name="T56" fmla="*/ 19591 w 2279"/>
                <a:gd name="T57" fmla="*/ 755671 h 2211"/>
                <a:gd name="T58" fmla="*/ 13061 w 2279"/>
                <a:gd name="T59" fmla="*/ 582147 h 2211"/>
                <a:gd name="T60" fmla="*/ 6530 w 2279"/>
                <a:gd name="T61" fmla="*/ 416085 h 2211"/>
                <a:gd name="T62" fmla="*/ 0 w 2279"/>
                <a:gd name="T63" fmla="*/ 119415 h 2211"/>
                <a:gd name="T64" fmla="*/ 2049640 w 2279"/>
                <a:gd name="T65" fmla="*/ 0 h 22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79"/>
                <a:gd name="T100" fmla="*/ 0 h 2211"/>
                <a:gd name="T101" fmla="*/ 2279 w 2279"/>
                <a:gd name="T102" fmla="*/ 2211 h 22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79" h="2211">
                  <a:moveTo>
                    <a:pt x="2197" y="0"/>
                  </a:moveTo>
                  <a:lnTo>
                    <a:pt x="2233" y="377"/>
                  </a:lnTo>
                  <a:lnTo>
                    <a:pt x="2237" y="437"/>
                  </a:lnTo>
                  <a:lnTo>
                    <a:pt x="2242" y="588"/>
                  </a:lnTo>
                  <a:lnTo>
                    <a:pt x="2247" y="785"/>
                  </a:lnTo>
                  <a:lnTo>
                    <a:pt x="2249" y="886"/>
                  </a:lnTo>
                  <a:lnTo>
                    <a:pt x="2249" y="984"/>
                  </a:lnTo>
                  <a:lnTo>
                    <a:pt x="2249" y="1103"/>
                  </a:lnTo>
                  <a:lnTo>
                    <a:pt x="2253" y="1265"/>
                  </a:lnTo>
                  <a:lnTo>
                    <a:pt x="2263" y="1641"/>
                  </a:lnTo>
                  <a:lnTo>
                    <a:pt x="2279" y="2113"/>
                  </a:lnTo>
                  <a:lnTo>
                    <a:pt x="1894" y="2135"/>
                  </a:lnTo>
                  <a:lnTo>
                    <a:pt x="1154" y="2175"/>
                  </a:lnTo>
                  <a:lnTo>
                    <a:pt x="971" y="2184"/>
                  </a:lnTo>
                  <a:lnTo>
                    <a:pt x="781" y="2193"/>
                  </a:lnTo>
                  <a:lnTo>
                    <a:pt x="595" y="2199"/>
                  </a:lnTo>
                  <a:lnTo>
                    <a:pt x="421" y="2204"/>
                  </a:lnTo>
                  <a:lnTo>
                    <a:pt x="149" y="2209"/>
                  </a:lnTo>
                  <a:lnTo>
                    <a:pt x="43" y="2211"/>
                  </a:lnTo>
                  <a:lnTo>
                    <a:pt x="37" y="1740"/>
                  </a:lnTo>
                  <a:lnTo>
                    <a:pt x="32" y="1350"/>
                  </a:lnTo>
                  <a:lnTo>
                    <a:pt x="28" y="1034"/>
                  </a:lnTo>
                  <a:lnTo>
                    <a:pt x="21" y="810"/>
                  </a:lnTo>
                  <a:lnTo>
                    <a:pt x="14" y="624"/>
                  </a:lnTo>
                  <a:lnTo>
                    <a:pt x="7" y="446"/>
                  </a:lnTo>
                  <a:lnTo>
                    <a:pt x="0" y="128"/>
                  </a:lnTo>
                  <a:lnTo>
                    <a:pt x="2197" y="0"/>
                  </a:lnTo>
                  <a:close/>
                </a:path>
              </a:pathLst>
            </a:custGeom>
            <a:noFill/>
            <a:ln w="9525">
              <a:solidFill>
                <a:srgbClr val="71AE0E"/>
              </a:solidFill>
              <a:round/>
              <a:headEnd/>
              <a:tailEnd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600" kern="0">
                  <a:solidFill>
                    <a:sysClr val="windowText" lastClr="000000"/>
                  </a:solidFill>
                  <a:latin typeface="Arial" pitchFamily="34" charset="0"/>
                  <a:ea typeface="PMingLiU" pitchFamily="18" charset="-120"/>
                </a:rPr>
                <a:t>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2" descr="H:\2015年修改\图片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796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5"/>
          <p:cNvGrpSpPr>
            <a:grpSpLocks/>
          </p:cNvGrpSpPr>
          <p:nvPr/>
        </p:nvGrpSpPr>
        <p:grpSpPr bwMode="auto">
          <a:xfrm rot="-1117645">
            <a:off x="291914" y="2074564"/>
            <a:ext cx="4948670" cy="2789693"/>
            <a:chOff x="3328070" y="2667580"/>
            <a:chExt cx="2039338" cy="2818331"/>
          </a:xfrm>
        </p:grpSpPr>
        <p:grpSp>
          <p:nvGrpSpPr>
            <p:cNvPr id="66572" name="Group 21"/>
            <p:cNvGrpSpPr>
              <a:grpSpLocks/>
            </p:cNvGrpSpPr>
            <p:nvPr/>
          </p:nvGrpSpPr>
          <p:grpSpPr bwMode="auto">
            <a:xfrm rot="-396937">
              <a:off x="3328070" y="2667580"/>
              <a:ext cx="2022675" cy="2746216"/>
              <a:chOff x="745115" y="-271917"/>
              <a:chExt cx="2022675" cy="2746216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346487">
                <a:off x="791560" y="657715"/>
                <a:ext cx="1740812" cy="1459238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485220">
                <a:off x="744563" y="-274933"/>
                <a:ext cx="2022808" cy="2746215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5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66573" name="TextBox 28"/>
            <p:cNvSpPr txBox="1">
              <a:spLocks noChangeArrowheads="1"/>
            </p:cNvSpPr>
            <p:nvPr/>
          </p:nvSpPr>
          <p:spPr bwMode="auto">
            <a:xfrm rot="21596501">
              <a:off x="3373113" y="2668830"/>
              <a:ext cx="1994295" cy="2817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c. On the other hand, laborers, whose sole incentive is earning their livelihood, feel that the time they spend on the daily grind is wasted and doesn’t contribute to their happiness. </a:t>
              </a:r>
              <a:r>
                <a:rPr kumimoji="1" lang="en-US" altLang="zh-CN" sz="2400" dirty="0" smtClean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(Para. 5</a:t>
              </a:r>
              <a:r>
                <a:rPr kumimoji="1" lang="en-US" altLang="zh-CN" sz="2400" dirty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, L5)</a:t>
              </a:r>
            </a:p>
            <a:p>
              <a:pPr algn="just">
                <a:lnSpc>
                  <a:spcPct val="130000"/>
                </a:lnSpc>
              </a:pPr>
              <a:endParaRPr kumimoji="1" lang="en-US" altLang="zh-CN" sz="2400" dirty="0">
                <a:solidFill>
                  <a:srgbClr val="8E0000"/>
                </a:solidFill>
                <a:latin typeface="Helvetica" pitchFamily="34" charset="0"/>
                <a:ea typeface="楷体" pitchFamily="49" charset="-122"/>
                <a:cs typeface="华文新魏" pitchFamily="2" charset="-122"/>
              </a:endParaRPr>
            </a:p>
          </p:txBody>
        </p:sp>
      </p:grp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5196700" y="1714488"/>
            <a:ext cx="3947332" cy="2776537"/>
            <a:chOff x="5103830" y="1441678"/>
            <a:chExt cx="4155098" cy="2875554"/>
          </a:xfrm>
        </p:grpSpPr>
        <p:grpSp>
          <p:nvGrpSpPr>
            <p:cNvPr id="66566" name="Group 35"/>
            <p:cNvGrpSpPr>
              <a:grpSpLocks/>
            </p:cNvGrpSpPr>
            <p:nvPr/>
          </p:nvGrpSpPr>
          <p:grpSpPr bwMode="auto">
            <a:xfrm rot="872659">
              <a:off x="5256763" y="1489123"/>
              <a:ext cx="4002165" cy="2406787"/>
              <a:chOff x="3385431" y="3573034"/>
              <a:chExt cx="2020984" cy="1456902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 rot="88283">
                <a:off x="3385431" y="3573034"/>
                <a:ext cx="1740494" cy="1314701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  <p:sp>
            <p:nvSpPr>
              <p:cNvPr id="66571" name="TextBox 28"/>
              <p:cNvSpPr txBox="1">
                <a:spLocks noChangeArrowheads="1"/>
              </p:cNvSpPr>
              <p:nvPr/>
            </p:nvSpPr>
            <p:spPr bwMode="auto">
              <a:xfrm rot="21396221">
                <a:off x="3399178" y="3814868"/>
                <a:ext cx="2007237" cy="1215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zh-CN" altLang="en-US" sz="2400" dirty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相反，由于劳役者的唯一动力是挣生活费，他们觉得每天花在苦差上的时间是一种浪费，不会让自己快乐。</a:t>
                </a:r>
              </a:p>
            </p:txBody>
          </p:sp>
        </p:grpSp>
        <p:sp>
          <p:nvSpPr>
            <p:cNvPr id="29" name="Freeform 6"/>
            <p:cNvSpPr>
              <a:spLocks/>
            </p:cNvSpPr>
            <p:nvPr/>
          </p:nvSpPr>
          <p:spPr bwMode="auto">
            <a:xfrm rot="822209">
              <a:off x="5103830" y="1441678"/>
              <a:ext cx="3972958" cy="2875554"/>
            </a:xfrm>
            <a:custGeom>
              <a:avLst/>
              <a:gdLst>
                <a:gd name="T0" fmla="*/ 2049640 w 2279"/>
                <a:gd name="T1" fmla="*/ 0 h 2211"/>
                <a:gd name="T2" fmla="*/ 2083225 w 2279"/>
                <a:gd name="T3" fmla="*/ 351714 h 2211"/>
                <a:gd name="T4" fmla="*/ 2083225 w 2279"/>
                <a:gd name="T5" fmla="*/ 351714 h 2211"/>
                <a:gd name="T6" fmla="*/ 2086957 w 2279"/>
                <a:gd name="T7" fmla="*/ 407689 h 2211"/>
                <a:gd name="T8" fmla="*/ 2091622 w 2279"/>
                <a:gd name="T9" fmla="*/ 548561 h 2211"/>
                <a:gd name="T10" fmla="*/ 2096286 w 2279"/>
                <a:gd name="T11" fmla="*/ 732348 h 2211"/>
                <a:gd name="T12" fmla="*/ 2098152 w 2279"/>
                <a:gd name="T13" fmla="*/ 826573 h 2211"/>
                <a:gd name="T14" fmla="*/ 2098152 w 2279"/>
                <a:gd name="T15" fmla="*/ 918000 h 2211"/>
                <a:gd name="T16" fmla="*/ 2098152 w 2279"/>
                <a:gd name="T17" fmla="*/ 918000 h 2211"/>
                <a:gd name="T18" fmla="*/ 2098152 w 2279"/>
                <a:gd name="T19" fmla="*/ 1029019 h 2211"/>
                <a:gd name="T20" fmla="*/ 2101884 w 2279"/>
                <a:gd name="T21" fmla="*/ 1180153 h 2211"/>
                <a:gd name="T22" fmla="*/ 2111213 w 2279"/>
                <a:gd name="T23" fmla="*/ 1530933 h 2211"/>
                <a:gd name="T24" fmla="*/ 2126140 w 2279"/>
                <a:gd name="T25" fmla="*/ 1971275 h 2211"/>
                <a:gd name="T26" fmla="*/ 2126140 w 2279"/>
                <a:gd name="T27" fmla="*/ 1971275 h 2211"/>
                <a:gd name="T28" fmla="*/ 1766963 w 2279"/>
                <a:gd name="T29" fmla="*/ 1991800 h 2211"/>
                <a:gd name="T30" fmla="*/ 1076597 w 2279"/>
                <a:gd name="T31" fmla="*/ 2029117 h 2211"/>
                <a:gd name="T32" fmla="*/ 1076597 w 2279"/>
                <a:gd name="T33" fmla="*/ 2029117 h 2211"/>
                <a:gd name="T34" fmla="*/ 905872 w 2279"/>
                <a:gd name="T35" fmla="*/ 2037513 h 2211"/>
                <a:gd name="T36" fmla="*/ 728616 w 2279"/>
                <a:gd name="T37" fmla="*/ 2045909 h 2211"/>
                <a:gd name="T38" fmla="*/ 555091 w 2279"/>
                <a:gd name="T39" fmla="*/ 2051507 h 2211"/>
                <a:gd name="T40" fmla="*/ 392762 w 2279"/>
                <a:gd name="T41" fmla="*/ 2056172 h 2211"/>
                <a:gd name="T42" fmla="*/ 139006 w 2279"/>
                <a:gd name="T43" fmla="*/ 2060836 h 2211"/>
                <a:gd name="T44" fmla="*/ 40116 w 2279"/>
                <a:gd name="T45" fmla="*/ 2062702 h 2211"/>
                <a:gd name="T46" fmla="*/ 40116 w 2279"/>
                <a:gd name="T47" fmla="*/ 2062702 h 2211"/>
                <a:gd name="T48" fmla="*/ 34518 w 2279"/>
                <a:gd name="T49" fmla="*/ 1623293 h 2211"/>
                <a:gd name="T50" fmla="*/ 29854 w 2279"/>
                <a:gd name="T51" fmla="*/ 1259452 h 2211"/>
                <a:gd name="T52" fmla="*/ 26122 w 2279"/>
                <a:gd name="T53" fmla="*/ 964647 h 2211"/>
                <a:gd name="T54" fmla="*/ 26122 w 2279"/>
                <a:gd name="T55" fmla="*/ 964647 h 2211"/>
                <a:gd name="T56" fmla="*/ 19591 w 2279"/>
                <a:gd name="T57" fmla="*/ 755671 h 2211"/>
                <a:gd name="T58" fmla="*/ 13061 w 2279"/>
                <a:gd name="T59" fmla="*/ 582147 h 2211"/>
                <a:gd name="T60" fmla="*/ 6530 w 2279"/>
                <a:gd name="T61" fmla="*/ 416085 h 2211"/>
                <a:gd name="T62" fmla="*/ 0 w 2279"/>
                <a:gd name="T63" fmla="*/ 119415 h 2211"/>
                <a:gd name="T64" fmla="*/ 2049640 w 2279"/>
                <a:gd name="T65" fmla="*/ 0 h 22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79"/>
                <a:gd name="T100" fmla="*/ 0 h 2211"/>
                <a:gd name="T101" fmla="*/ 2279 w 2279"/>
                <a:gd name="T102" fmla="*/ 2211 h 22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79" h="2211">
                  <a:moveTo>
                    <a:pt x="2197" y="0"/>
                  </a:moveTo>
                  <a:lnTo>
                    <a:pt x="2233" y="377"/>
                  </a:lnTo>
                  <a:lnTo>
                    <a:pt x="2237" y="437"/>
                  </a:lnTo>
                  <a:lnTo>
                    <a:pt x="2242" y="588"/>
                  </a:lnTo>
                  <a:lnTo>
                    <a:pt x="2247" y="785"/>
                  </a:lnTo>
                  <a:lnTo>
                    <a:pt x="2249" y="886"/>
                  </a:lnTo>
                  <a:lnTo>
                    <a:pt x="2249" y="984"/>
                  </a:lnTo>
                  <a:lnTo>
                    <a:pt x="2249" y="1103"/>
                  </a:lnTo>
                  <a:lnTo>
                    <a:pt x="2253" y="1265"/>
                  </a:lnTo>
                  <a:lnTo>
                    <a:pt x="2263" y="1641"/>
                  </a:lnTo>
                  <a:lnTo>
                    <a:pt x="2279" y="2113"/>
                  </a:lnTo>
                  <a:lnTo>
                    <a:pt x="1894" y="2135"/>
                  </a:lnTo>
                  <a:lnTo>
                    <a:pt x="1154" y="2175"/>
                  </a:lnTo>
                  <a:lnTo>
                    <a:pt x="971" y="2184"/>
                  </a:lnTo>
                  <a:lnTo>
                    <a:pt x="781" y="2193"/>
                  </a:lnTo>
                  <a:lnTo>
                    <a:pt x="595" y="2199"/>
                  </a:lnTo>
                  <a:lnTo>
                    <a:pt x="421" y="2204"/>
                  </a:lnTo>
                  <a:lnTo>
                    <a:pt x="149" y="2209"/>
                  </a:lnTo>
                  <a:lnTo>
                    <a:pt x="43" y="2211"/>
                  </a:lnTo>
                  <a:lnTo>
                    <a:pt x="37" y="1740"/>
                  </a:lnTo>
                  <a:lnTo>
                    <a:pt x="32" y="1350"/>
                  </a:lnTo>
                  <a:lnTo>
                    <a:pt x="28" y="1034"/>
                  </a:lnTo>
                  <a:lnTo>
                    <a:pt x="21" y="810"/>
                  </a:lnTo>
                  <a:lnTo>
                    <a:pt x="14" y="624"/>
                  </a:lnTo>
                  <a:lnTo>
                    <a:pt x="7" y="446"/>
                  </a:lnTo>
                  <a:lnTo>
                    <a:pt x="0" y="128"/>
                  </a:lnTo>
                  <a:lnTo>
                    <a:pt x="2197" y="0"/>
                  </a:lnTo>
                  <a:close/>
                </a:path>
              </a:pathLst>
            </a:custGeom>
            <a:noFill/>
            <a:ln w="9525">
              <a:solidFill>
                <a:srgbClr val="71AE0E"/>
              </a:solidFill>
              <a:round/>
              <a:headEnd/>
              <a:tailEnd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600" kern="0">
                  <a:solidFill>
                    <a:sysClr val="windowText" lastClr="000000"/>
                  </a:solidFill>
                  <a:latin typeface="Arial" pitchFamily="34" charset="0"/>
                  <a:ea typeface="PMingLiU" pitchFamily="18" charset="-120"/>
                </a:rPr>
                <a:t>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2" descr="H:\2015年修改\图片1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8796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5"/>
          <p:cNvGrpSpPr>
            <a:grpSpLocks/>
          </p:cNvGrpSpPr>
          <p:nvPr/>
        </p:nvGrpSpPr>
        <p:grpSpPr bwMode="auto">
          <a:xfrm rot="-1117645">
            <a:off x="413976" y="2006975"/>
            <a:ext cx="5039395" cy="3195939"/>
            <a:chOff x="3388010" y="3499983"/>
            <a:chExt cx="1851518" cy="1670169"/>
          </a:xfrm>
        </p:grpSpPr>
        <p:grpSp>
          <p:nvGrpSpPr>
            <p:cNvPr id="67590" name="Group 21"/>
            <p:cNvGrpSpPr>
              <a:grpSpLocks/>
            </p:cNvGrpSpPr>
            <p:nvPr/>
          </p:nvGrpSpPr>
          <p:grpSpPr bwMode="auto">
            <a:xfrm rot="-396937">
              <a:off x="3388010" y="3499983"/>
              <a:ext cx="1756648" cy="1573504"/>
              <a:chOff x="777197" y="550430"/>
              <a:chExt cx="1756648" cy="1573504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346487">
                <a:off x="792951" y="655353"/>
                <a:ext cx="1739930" cy="1461779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485220">
                <a:off x="777141" y="542724"/>
                <a:ext cx="1741205" cy="1537274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7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67591" name="TextBox 28"/>
            <p:cNvSpPr txBox="1">
              <a:spLocks noChangeArrowheads="1"/>
            </p:cNvSpPr>
            <p:nvPr/>
          </p:nvSpPr>
          <p:spPr bwMode="auto">
            <a:xfrm rot="21540794">
              <a:off x="3436224" y="3712930"/>
              <a:ext cx="1803304" cy="1457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kumimoji="1" lang="en-US" altLang="zh-CN" sz="2400" dirty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d. By choosing a job that is both useful to society and personally fulfilling, workers maintain a simultaneous sense of purpose and enthusiasm that improves their whole lives.(Para</a:t>
              </a:r>
              <a:r>
                <a:rPr kumimoji="1" lang="en-US" altLang="zh-CN" sz="2400" dirty="0" smtClean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. 9</a:t>
              </a:r>
              <a:r>
                <a:rPr kumimoji="1" lang="en-US" altLang="zh-CN" sz="2400" dirty="0">
                  <a:solidFill>
                    <a:srgbClr val="8E0000"/>
                  </a:solidFill>
                  <a:latin typeface="Helvetica" pitchFamily="34" charset="0"/>
                  <a:ea typeface="楷体" pitchFamily="49" charset="-122"/>
                  <a:cs typeface="华文新魏" pitchFamily="2" charset="-122"/>
                </a:rPr>
                <a:t>, L4)</a:t>
              </a:r>
            </a:p>
            <a:p>
              <a:pPr algn="just">
                <a:lnSpc>
                  <a:spcPct val="130000"/>
                </a:lnSpc>
              </a:pPr>
              <a:endParaRPr kumimoji="1" lang="en-US" altLang="zh-CN" sz="2400" dirty="0">
                <a:solidFill>
                  <a:srgbClr val="8E0000"/>
                </a:solidFill>
                <a:latin typeface="Helvetica" pitchFamily="34" charset="0"/>
                <a:ea typeface="楷体" pitchFamily="49" charset="-122"/>
                <a:cs typeface="华文新魏" pitchFamily="2" charset="-122"/>
              </a:endParaRPr>
            </a:p>
          </p:txBody>
        </p:sp>
      </p:grp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5270500" y="1428736"/>
            <a:ext cx="3478213" cy="2887663"/>
            <a:chOff x="5110052" y="1443749"/>
            <a:chExt cx="3860043" cy="2320033"/>
          </a:xfrm>
        </p:grpSpPr>
        <p:grpSp>
          <p:nvGrpSpPr>
            <p:cNvPr id="67594" name="Group 35"/>
            <p:cNvGrpSpPr>
              <a:grpSpLocks/>
            </p:cNvGrpSpPr>
            <p:nvPr/>
          </p:nvGrpSpPr>
          <p:grpSpPr bwMode="auto">
            <a:xfrm rot="872659">
              <a:off x="5225055" y="1443749"/>
              <a:ext cx="3745040" cy="2171699"/>
              <a:chOff x="3351353" y="3573094"/>
              <a:chExt cx="1891143" cy="1314597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 rot="88283">
                <a:off x="3382273" y="3570996"/>
                <a:ext cx="1741928" cy="1316372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  <p:sp>
            <p:nvSpPr>
              <p:cNvPr id="67599" name="TextBox 28"/>
              <p:cNvSpPr txBox="1">
                <a:spLocks noChangeArrowheads="1"/>
              </p:cNvSpPr>
              <p:nvPr/>
            </p:nvSpPr>
            <p:spPr bwMode="auto">
              <a:xfrm rot="-60000">
                <a:off x="3351353" y="3867240"/>
                <a:ext cx="1891143" cy="10180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zh-CN" altLang="en-US" sz="2600" dirty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他们通过选择一份有益社会、成就自我的工作，怀揣着一种使命感和热情，提升了自己的整个生活。</a:t>
                </a:r>
              </a:p>
            </p:txBody>
          </p:sp>
        </p:grpSp>
        <p:sp>
          <p:nvSpPr>
            <p:cNvPr id="29" name="Freeform 6"/>
            <p:cNvSpPr>
              <a:spLocks/>
            </p:cNvSpPr>
            <p:nvPr/>
          </p:nvSpPr>
          <p:spPr bwMode="auto">
            <a:xfrm rot="822209">
              <a:off x="5110052" y="1666417"/>
              <a:ext cx="3730062" cy="2097365"/>
            </a:xfrm>
            <a:custGeom>
              <a:avLst/>
              <a:gdLst>
                <a:gd name="T0" fmla="*/ 2049640 w 2279"/>
                <a:gd name="T1" fmla="*/ 0 h 2211"/>
                <a:gd name="T2" fmla="*/ 2083225 w 2279"/>
                <a:gd name="T3" fmla="*/ 351714 h 2211"/>
                <a:gd name="T4" fmla="*/ 2083225 w 2279"/>
                <a:gd name="T5" fmla="*/ 351714 h 2211"/>
                <a:gd name="T6" fmla="*/ 2086957 w 2279"/>
                <a:gd name="T7" fmla="*/ 407689 h 2211"/>
                <a:gd name="T8" fmla="*/ 2091622 w 2279"/>
                <a:gd name="T9" fmla="*/ 548561 h 2211"/>
                <a:gd name="T10" fmla="*/ 2096286 w 2279"/>
                <a:gd name="T11" fmla="*/ 732348 h 2211"/>
                <a:gd name="T12" fmla="*/ 2098152 w 2279"/>
                <a:gd name="T13" fmla="*/ 826573 h 2211"/>
                <a:gd name="T14" fmla="*/ 2098152 w 2279"/>
                <a:gd name="T15" fmla="*/ 918000 h 2211"/>
                <a:gd name="T16" fmla="*/ 2098152 w 2279"/>
                <a:gd name="T17" fmla="*/ 918000 h 2211"/>
                <a:gd name="T18" fmla="*/ 2098152 w 2279"/>
                <a:gd name="T19" fmla="*/ 1029019 h 2211"/>
                <a:gd name="T20" fmla="*/ 2101884 w 2279"/>
                <a:gd name="T21" fmla="*/ 1180153 h 2211"/>
                <a:gd name="T22" fmla="*/ 2111213 w 2279"/>
                <a:gd name="T23" fmla="*/ 1530933 h 2211"/>
                <a:gd name="T24" fmla="*/ 2126140 w 2279"/>
                <a:gd name="T25" fmla="*/ 1971275 h 2211"/>
                <a:gd name="T26" fmla="*/ 2126140 w 2279"/>
                <a:gd name="T27" fmla="*/ 1971275 h 2211"/>
                <a:gd name="T28" fmla="*/ 1766963 w 2279"/>
                <a:gd name="T29" fmla="*/ 1991800 h 2211"/>
                <a:gd name="T30" fmla="*/ 1076597 w 2279"/>
                <a:gd name="T31" fmla="*/ 2029117 h 2211"/>
                <a:gd name="T32" fmla="*/ 1076597 w 2279"/>
                <a:gd name="T33" fmla="*/ 2029117 h 2211"/>
                <a:gd name="T34" fmla="*/ 905872 w 2279"/>
                <a:gd name="T35" fmla="*/ 2037513 h 2211"/>
                <a:gd name="T36" fmla="*/ 728616 w 2279"/>
                <a:gd name="T37" fmla="*/ 2045909 h 2211"/>
                <a:gd name="T38" fmla="*/ 555091 w 2279"/>
                <a:gd name="T39" fmla="*/ 2051507 h 2211"/>
                <a:gd name="T40" fmla="*/ 392762 w 2279"/>
                <a:gd name="T41" fmla="*/ 2056172 h 2211"/>
                <a:gd name="T42" fmla="*/ 139006 w 2279"/>
                <a:gd name="T43" fmla="*/ 2060836 h 2211"/>
                <a:gd name="T44" fmla="*/ 40116 w 2279"/>
                <a:gd name="T45" fmla="*/ 2062702 h 2211"/>
                <a:gd name="T46" fmla="*/ 40116 w 2279"/>
                <a:gd name="T47" fmla="*/ 2062702 h 2211"/>
                <a:gd name="T48" fmla="*/ 34518 w 2279"/>
                <a:gd name="T49" fmla="*/ 1623293 h 2211"/>
                <a:gd name="T50" fmla="*/ 29854 w 2279"/>
                <a:gd name="T51" fmla="*/ 1259452 h 2211"/>
                <a:gd name="T52" fmla="*/ 26122 w 2279"/>
                <a:gd name="T53" fmla="*/ 964647 h 2211"/>
                <a:gd name="T54" fmla="*/ 26122 w 2279"/>
                <a:gd name="T55" fmla="*/ 964647 h 2211"/>
                <a:gd name="T56" fmla="*/ 19591 w 2279"/>
                <a:gd name="T57" fmla="*/ 755671 h 2211"/>
                <a:gd name="T58" fmla="*/ 13061 w 2279"/>
                <a:gd name="T59" fmla="*/ 582147 h 2211"/>
                <a:gd name="T60" fmla="*/ 6530 w 2279"/>
                <a:gd name="T61" fmla="*/ 416085 h 2211"/>
                <a:gd name="T62" fmla="*/ 0 w 2279"/>
                <a:gd name="T63" fmla="*/ 119415 h 2211"/>
                <a:gd name="T64" fmla="*/ 2049640 w 2279"/>
                <a:gd name="T65" fmla="*/ 0 h 22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79"/>
                <a:gd name="T100" fmla="*/ 0 h 2211"/>
                <a:gd name="T101" fmla="*/ 2279 w 2279"/>
                <a:gd name="T102" fmla="*/ 2211 h 22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79" h="2211">
                  <a:moveTo>
                    <a:pt x="2197" y="0"/>
                  </a:moveTo>
                  <a:lnTo>
                    <a:pt x="2233" y="377"/>
                  </a:lnTo>
                  <a:lnTo>
                    <a:pt x="2237" y="437"/>
                  </a:lnTo>
                  <a:lnTo>
                    <a:pt x="2242" y="588"/>
                  </a:lnTo>
                  <a:lnTo>
                    <a:pt x="2247" y="785"/>
                  </a:lnTo>
                  <a:lnTo>
                    <a:pt x="2249" y="886"/>
                  </a:lnTo>
                  <a:lnTo>
                    <a:pt x="2249" y="984"/>
                  </a:lnTo>
                  <a:lnTo>
                    <a:pt x="2249" y="1103"/>
                  </a:lnTo>
                  <a:lnTo>
                    <a:pt x="2253" y="1265"/>
                  </a:lnTo>
                  <a:lnTo>
                    <a:pt x="2263" y="1641"/>
                  </a:lnTo>
                  <a:lnTo>
                    <a:pt x="2279" y="2113"/>
                  </a:lnTo>
                  <a:lnTo>
                    <a:pt x="1894" y="2135"/>
                  </a:lnTo>
                  <a:lnTo>
                    <a:pt x="1154" y="2175"/>
                  </a:lnTo>
                  <a:lnTo>
                    <a:pt x="971" y="2184"/>
                  </a:lnTo>
                  <a:lnTo>
                    <a:pt x="781" y="2193"/>
                  </a:lnTo>
                  <a:lnTo>
                    <a:pt x="595" y="2199"/>
                  </a:lnTo>
                  <a:lnTo>
                    <a:pt x="421" y="2204"/>
                  </a:lnTo>
                  <a:lnTo>
                    <a:pt x="149" y="2209"/>
                  </a:lnTo>
                  <a:lnTo>
                    <a:pt x="43" y="2211"/>
                  </a:lnTo>
                  <a:lnTo>
                    <a:pt x="37" y="1740"/>
                  </a:lnTo>
                  <a:lnTo>
                    <a:pt x="32" y="1350"/>
                  </a:lnTo>
                  <a:lnTo>
                    <a:pt x="28" y="1034"/>
                  </a:lnTo>
                  <a:lnTo>
                    <a:pt x="21" y="810"/>
                  </a:lnTo>
                  <a:lnTo>
                    <a:pt x="14" y="624"/>
                  </a:lnTo>
                  <a:lnTo>
                    <a:pt x="7" y="446"/>
                  </a:lnTo>
                  <a:lnTo>
                    <a:pt x="0" y="128"/>
                  </a:lnTo>
                  <a:lnTo>
                    <a:pt x="2197" y="0"/>
                  </a:lnTo>
                  <a:close/>
                </a:path>
              </a:pathLst>
            </a:custGeom>
            <a:noFill/>
            <a:ln w="9525">
              <a:solidFill>
                <a:srgbClr val="71AE0E"/>
              </a:solidFill>
              <a:round/>
              <a:headEnd/>
              <a:tailEnd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600" kern="0">
                  <a:solidFill>
                    <a:sysClr val="windowText" lastClr="000000"/>
                  </a:solidFill>
                  <a:latin typeface="Arial" pitchFamily="34" charset="0"/>
                  <a:ea typeface="PMingLiU" pitchFamily="18" charset="-120"/>
                </a:rPr>
                <a:t>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708025"/>
          </a:xfrm>
          <a:prstGeom prst="rect">
            <a:avLst/>
          </a:prstGeom>
          <a:solidFill>
            <a:srgbClr val="99CC00">
              <a:alpha val="8470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99CC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059113" y="4437063"/>
            <a:ext cx="4140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  <a:ea typeface="+mn-ea"/>
              </a:rPr>
              <a:t>The end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221038" y="1577461"/>
            <a:ext cx="2827015" cy="2003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084168" y="1596512"/>
            <a:ext cx="2854324" cy="1984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323529" y="1596511"/>
            <a:ext cx="2808311" cy="2003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1571658" y="122238"/>
            <a:ext cx="7643812" cy="5238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4200" spc="3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  <a:ea typeface="Arial Unicode MS" pitchFamily="34" charset="-122"/>
                <a:cs typeface="Helvetica Neue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you be a worker or a laborer?</a:t>
            </a:r>
          </a:p>
        </p:txBody>
      </p:sp>
      <p:sp>
        <p:nvSpPr>
          <p:cNvPr id="15" name="TextBox 31"/>
          <p:cNvSpPr txBox="1">
            <a:spLocks noChangeArrowheads="1"/>
          </p:cNvSpPr>
          <p:nvPr/>
        </p:nvSpPr>
        <p:spPr bwMode="auto">
          <a:xfrm>
            <a:off x="952480" y="-24"/>
            <a:ext cx="762000" cy="7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b="1" i="1" dirty="0">
                <a:latin typeface="Helvetica" pitchFamily="2" charset="0"/>
                <a:ea typeface="Arial Unicode MS" pitchFamily="34" charset="-122"/>
                <a:cs typeface="Helvetica Neue"/>
              </a:rPr>
              <a:t>A</a:t>
            </a:r>
          </a:p>
        </p:txBody>
      </p:sp>
      <p:sp>
        <p:nvSpPr>
          <p:cNvPr id="17" name="Isosceles Triangle 15"/>
          <p:cNvSpPr/>
          <p:nvPr/>
        </p:nvSpPr>
        <p:spPr bwMode="auto">
          <a:xfrm flipV="1">
            <a:off x="1450954" y="428604"/>
            <a:ext cx="192088" cy="115888"/>
          </a:xfrm>
          <a:prstGeom prst="triangl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-32" y="285728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i="1" dirty="0" smtClean="0">
                <a:latin typeface="Helvetica" pitchFamily="2" charset="0"/>
                <a:ea typeface="Helvetica Neue"/>
                <a:cs typeface="Helvetica Neue"/>
              </a:rPr>
              <a:t>SECTION</a:t>
            </a:r>
            <a:endParaRPr lang="en-US" altLang="zh-CN" sz="1600" b="1" i="1" dirty="0">
              <a:latin typeface="Helvetica" pitchFamily="2" charset="0"/>
              <a:ea typeface="Helvetica Neue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28625" y="1773238"/>
          <a:ext cx="8286750" cy="3461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643437"/>
                <a:gridCol w="3643313"/>
              </a:tblGrid>
              <a:tr h="48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Practical Phrases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 marL="91439" marR="91439" marT="45698" marB="45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Specific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Meanings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 marL="91439" marR="91439" marT="45698" marB="45698"/>
                </a:tc>
              </a:tr>
              <a:tr h="487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Helvetica"/>
                        </a:rPr>
                        <a:t>1.</a:t>
                      </a:r>
                      <a:r>
                        <a:rPr lang="en-US" altLang="zh-CN" sz="2400" baseline="0" dirty="0" smtClean="0">
                          <a:latin typeface="Helvetica"/>
                        </a:rPr>
                        <a:t> </a:t>
                      </a:r>
                      <a:r>
                        <a:rPr lang="en-US" altLang="zh-CN" sz="2400" dirty="0" smtClean="0">
                          <a:latin typeface="Helvetica"/>
                        </a:rPr>
                        <a:t>name only / but a few</a:t>
                      </a:r>
                      <a:endParaRPr lang="zh-CN" altLang="en-US" sz="24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 marL="91439" marR="91439" marT="45698" marB="456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略举几例 </a:t>
                      </a:r>
                      <a:r>
                        <a:rPr lang="en-US" altLang="zh-CN" sz="2400" b="1" smtClean="0">
                          <a:latin typeface="华文楷体" pitchFamily="2" charset="-122"/>
                          <a:ea typeface="华文楷体" pitchFamily="2" charset="-122"/>
                        </a:rPr>
                        <a:t>(e.g.P32)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9" marR="91439" marT="45698" marB="45698"/>
                </a:tc>
              </a:tr>
              <a:tr h="5364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Helvetica"/>
                        </a:rPr>
                        <a:t>2. sink one’s teeth into sth.</a:t>
                      </a:r>
                      <a:endParaRPr lang="zh-CN" altLang="en-US" sz="24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 marL="91439" marR="91439" marT="45698" marB="4569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专注于做某事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9" marR="91439" marT="45698" marB="45698"/>
                </a:tc>
              </a:tr>
              <a:tr h="48755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Helvetica"/>
                        </a:rPr>
                        <a:t>3. slave away </a:t>
                      </a:r>
                      <a:endParaRPr lang="zh-CN" altLang="en-US" sz="24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 marL="91439" marR="91439" marT="45698" marB="456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拼命干；苦干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9" marR="91439" marT="45698" marB="45698"/>
                </a:tc>
              </a:tr>
              <a:tr h="487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Helvetica"/>
                        </a:rPr>
                        <a:t>4. count down</a:t>
                      </a:r>
                      <a:endParaRPr lang="zh-CN" altLang="en-US" sz="24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 marL="91439" marR="91439" marT="45698" marB="456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倒数；倒计时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9" marR="91439" marT="45698" marB="45698"/>
                </a:tc>
              </a:tr>
              <a:tr h="4875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Helvetica"/>
                        </a:rPr>
                        <a:t>5. at hand</a:t>
                      </a:r>
                      <a:endParaRPr lang="zh-CN" altLang="en-US" sz="24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 marL="91439" marR="91439" marT="45698" marB="4569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手头的；需要马上处理的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9" marR="91439" marT="45698" marB="45698"/>
                </a:tc>
              </a:tr>
              <a:tr h="48755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smtClean="0">
                          <a:latin typeface="Helvetica"/>
                        </a:rPr>
                        <a:t>6. contend with sth.</a:t>
                      </a:r>
                      <a:endParaRPr lang="zh-CN" altLang="en-US" sz="2400" b="1" dirty="0">
                        <a:solidFill>
                          <a:srgbClr val="25491F"/>
                        </a:solidFill>
                        <a:latin typeface="Helvetica"/>
                      </a:endParaRPr>
                    </a:p>
                  </a:txBody>
                  <a:tcPr marL="91439" marR="91439" marT="45698" marB="45698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latin typeface="华文楷体" pitchFamily="2" charset="-122"/>
                          <a:ea typeface="华文楷体" pitchFamily="2" charset="-122"/>
                        </a:rPr>
                        <a:t>必须处理；不得不应付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9" marR="91439" marT="45698" marB="45698"/>
                </a:tc>
              </a:tr>
            </a:tbl>
          </a:graphicData>
        </a:graphic>
      </p:graphicFrame>
      <p:pic>
        <p:nvPicPr>
          <p:cNvPr id="47133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7698" t="13989"/>
          <a:stretch>
            <a:fillRect/>
          </a:stretch>
        </p:blipFill>
        <p:spPr bwMode="auto">
          <a:xfrm>
            <a:off x="428596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87470" y="1428736"/>
            <a:ext cx="2541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略举几例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952453" y="4396095"/>
            <a:ext cx="3589386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</a:rPr>
              <a:t>(to name only / but a few) 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71585" y="4868863"/>
            <a:ext cx="6715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dirty="0">
                <a:latin typeface="Helvetica" pitchFamily="34" charset="0"/>
              </a:rPr>
              <a:t>The international community is also offering</a:t>
            </a:r>
          </a:p>
          <a:p>
            <a:pPr eaLnBrk="1" hangingPunct="1"/>
            <a:r>
              <a:rPr kumimoji="1" lang="en-US" altLang="zh-CN" sz="2400" dirty="0">
                <a:latin typeface="Helvetica" pitchFamily="34" charset="0"/>
              </a:rPr>
              <a:t>assistance, including the United States, France</a:t>
            </a:r>
          </a:p>
          <a:p>
            <a:pPr eaLnBrk="1" hangingPunct="1"/>
            <a:r>
              <a:rPr kumimoji="1" lang="en-US" altLang="zh-CN" sz="2400" dirty="0">
                <a:latin typeface="Helvetica" pitchFamily="34" charset="0"/>
              </a:rPr>
              <a:t>and China, </a:t>
            </a:r>
            <a:r>
              <a:rPr kumimoji="1" lang="en-US" altLang="zh-CN" sz="2400" b="1" i="1" dirty="0">
                <a:solidFill>
                  <a:srgbClr val="FF6600"/>
                </a:solidFill>
                <a:latin typeface="Helvetica" pitchFamily="34" charset="0"/>
              </a:rPr>
              <a:t>to name only a few</a:t>
            </a:r>
            <a:r>
              <a:rPr kumimoji="1" lang="en-US" altLang="zh-CN" sz="2400" dirty="0">
                <a:latin typeface="Helvetica" pitchFamily="34" charset="0"/>
              </a:rPr>
              <a:t>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37138" y="1428736"/>
            <a:ext cx="4071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Helvetica" pitchFamily="34" charset="0"/>
              </a:rPr>
              <a:t>name only / but a few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3938" y="1428736"/>
            <a:ext cx="1651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16025" y="3170242"/>
            <a:ext cx="70564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国际社会也在提供援助，略举几例，如美国、法国和中国。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3762" y="4000504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48142" name="Picture 3" descr="H:\2015年修改\图片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000125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3" grpId="0"/>
      <p:bldP spid="25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625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52500" y="1455738"/>
            <a:ext cx="3619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专注于做某事</a:t>
            </a:r>
            <a:endParaRPr lang="zh-CN" altLang="en-US" sz="24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000100" y="4437112"/>
            <a:ext cx="3355876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</a:rPr>
              <a:t>(sink one’s teeth into sth)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98550" y="4868863"/>
            <a:ext cx="6929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latin typeface="Helvetica" pitchFamily="34" charset="0"/>
              </a:rPr>
              <a:t>Playing the part of Queen Victoria is the kind of</a:t>
            </a:r>
          </a:p>
          <a:p>
            <a:pPr eaLnBrk="1" hangingPunct="1"/>
            <a:r>
              <a:rPr kumimoji="1" lang="en-US" altLang="zh-CN" sz="2400">
                <a:latin typeface="Helvetica" pitchFamily="34" charset="0"/>
              </a:rPr>
              <a:t>role that is made for you, the kind of role you</a:t>
            </a:r>
          </a:p>
          <a:p>
            <a:pPr eaLnBrk="1" hangingPunct="1"/>
            <a:r>
              <a:rPr kumimoji="1" lang="en-US" altLang="zh-CN" sz="2400">
                <a:latin typeface="Helvetica" pitchFamily="34" charset="0"/>
              </a:rPr>
              <a:t>can </a:t>
            </a:r>
            <a:r>
              <a:rPr kumimoji="1" lang="en-US" altLang="zh-CN" sz="2400" b="1" i="1">
                <a:solidFill>
                  <a:srgbClr val="FF6600"/>
                </a:solidFill>
                <a:latin typeface="Helvetica" pitchFamily="34" charset="0"/>
              </a:rPr>
              <a:t>sink your teeth into</a:t>
            </a:r>
            <a:r>
              <a:rPr kumimoji="1" lang="en-US" altLang="zh-CN" sz="2400">
                <a:latin typeface="Helvetica" pitchFamily="34" charset="0"/>
              </a:rPr>
              <a:t>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22863" y="1455738"/>
            <a:ext cx="3986212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Helvetica" pitchFamily="34" charset="0"/>
              </a:rPr>
              <a:t>sink one’s teeth into sth.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0125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0125" y="3141663"/>
            <a:ext cx="70008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维多利亚女王这个角色，就是为你而设，是一个你能倾情投入的角色。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6950" y="40163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49166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63938" y="1455738"/>
            <a:ext cx="1651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625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00125" y="1428736"/>
            <a:ext cx="2468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拼命干；苦干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105089" y="4396095"/>
            <a:ext cx="5411127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</a:rPr>
              <a:t>(slave away/notation signs/old-fashioned)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144588" y="4856163"/>
            <a:ext cx="72437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latin typeface="Helvetica" pitchFamily="34" charset="0"/>
              </a:rPr>
              <a:t>After </a:t>
            </a:r>
            <a:r>
              <a:rPr kumimoji="1" lang="en-US" altLang="zh-CN" sz="2400" b="1" i="1">
                <a:solidFill>
                  <a:srgbClr val="FF6600"/>
                </a:solidFill>
                <a:latin typeface="Helvetica" pitchFamily="34" charset="0"/>
              </a:rPr>
              <a:t>slaving away </a:t>
            </a:r>
            <a:r>
              <a:rPr kumimoji="1" lang="en-US" altLang="zh-CN" sz="2400">
                <a:latin typeface="Helvetica" pitchFamily="34" charset="0"/>
              </a:rPr>
              <a:t>at the computer keyboard,</a:t>
            </a:r>
          </a:p>
          <a:p>
            <a:pPr eaLnBrk="1" hangingPunct="1"/>
            <a:r>
              <a:rPr kumimoji="1" lang="en-US" altLang="zh-CN" sz="2400">
                <a:latin typeface="Helvetica" pitchFamily="34" charset="0"/>
              </a:rPr>
              <a:t>you then still have to write notation signs by</a:t>
            </a:r>
          </a:p>
          <a:p>
            <a:pPr eaLnBrk="1" hangingPunct="1"/>
            <a:r>
              <a:rPr kumimoji="1" lang="en-US" altLang="zh-CN" sz="2400">
                <a:latin typeface="Helvetica" pitchFamily="34" charset="0"/>
              </a:rPr>
              <a:t>hand, the old-fashioned way.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57813" y="1428736"/>
            <a:ext cx="2643187" cy="492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 b="1" dirty="0">
                <a:latin typeface="Helvetica" pitchFamily="34" charset="0"/>
              </a:rPr>
              <a:t>slave</a:t>
            </a:r>
            <a:r>
              <a:rPr lang="en-US" altLang="zh-CN" sz="2600" b="1" dirty="0">
                <a:latin typeface="Helvetica" pitchFamily="34" charset="0"/>
              </a:rPr>
              <a:t> </a:t>
            </a:r>
            <a:r>
              <a:rPr lang="en-US" altLang="zh-CN" sz="2400" b="1" dirty="0">
                <a:latin typeface="Helvetica" pitchFamily="34" charset="0"/>
              </a:rPr>
              <a:t>away</a:t>
            </a:r>
            <a:r>
              <a:rPr lang="en-US" altLang="zh-CN" sz="2600" b="1" dirty="0">
                <a:latin typeface="Helvetica" pitchFamily="34" charset="0"/>
              </a:rPr>
              <a:t>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1563" y="3168654"/>
            <a:ext cx="70008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辛辛苦苦用电脑键盘输入后，你还得按老办法手工写上注释符号。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0100" y="4008445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50190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63938" y="1428736"/>
            <a:ext cx="1651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125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3" grpId="0"/>
      <p:bldP spid="2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625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1380" y="1428750"/>
            <a:ext cx="2630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倒数；倒计时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116013" y="4821238"/>
            <a:ext cx="61769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>
                <a:latin typeface="Helvetica" pitchFamily="34" charset="0"/>
              </a:rPr>
              <a:t>A giant electronic display is </a:t>
            </a:r>
            <a:r>
              <a:rPr kumimoji="1" lang="en-US" altLang="zh-CN" sz="2400" b="1" i="1">
                <a:solidFill>
                  <a:srgbClr val="FF6600"/>
                </a:solidFill>
                <a:latin typeface="Helvetica" pitchFamily="34" charset="0"/>
              </a:rPr>
              <a:t>counting</a:t>
            </a:r>
            <a:r>
              <a:rPr kumimoji="1" lang="en-US" altLang="zh-CN" sz="2400">
                <a:latin typeface="Helvetica" pitchFamily="34" charset="0"/>
              </a:rPr>
              <a:t> </a:t>
            </a:r>
            <a:r>
              <a:rPr kumimoji="1" lang="en-US" altLang="zh-CN" sz="2400" b="1" i="1">
                <a:solidFill>
                  <a:srgbClr val="FF6600"/>
                </a:solidFill>
                <a:latin typeface="Helvetica" pitchFamily="34" charset="0"/>
              </a:rPr>
              <a:t>down</a:t>
            </a:r>
            <a:r>
              <a:rPr kumimoji="1" lang="en-US" altLang="zh-CN" sz="2400">
                <a:latin typeface="Helvetica" pitchFamily="34" charset="0"/>
              </a:rPr>
              <a:t> the days to the start of the Pan-American Games here. 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70513" y="1428750"/>
            <a:ext cx="29733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 b="1" dirty="0">
                <a:latin typeface="Helvetica" pitchFamily="34" charset="0"/>
              </a:rPr>
              <a:t>count down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1563" y="3170242"/>
            <a:ext cx="7064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一块巨大的电子显示屏对即将在此举行的泛美</a:t>
            </a:r>
          </a:p>
          <a:p>
            <a:pPr eaLnBrk="1" hangingPunct="1"/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运动会进行倒计时。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0100" y="4008445"/>
            <a:ext cx="1649412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51211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本框 5"/>
          <p:cNvSpPr txBox="1"/>
          <p:nvPr/>
        </p:nvSpPr>
        <p:spPr>
          <a:xfrm>
            <a:off x="1036610" y="4396095"/>
            <a:ext cx="4975550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</a:rPr>
              <a:t>(count down / Pan-American Games)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938" y="1428750"/>
            <a:ext cx="1651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0125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3" grpId="0"/>
      <p:bldP spid="25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625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42964" y="1384292"/>
            <a:ext cx="2057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0D0A10"/>
                </a:solidFill>
                <a:latin typeface="华文楷体" pitchFamily="2" charset="-122"/>
                <a:ea typeface="华文楷体" pitchFamily="2" charset="-122"/>
              </a:rPr>
              <a:t>手头的；需要马上处理的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000101" y="4396095"/>
            <a:ext cx="2923827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</a:rPr>
              <a:t>(at hand/ most likely ) 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42988" y="4799031"/>
            <a:ext cx="7072312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dirty="0">
                <a:latin typeface="Helvetica" pitchFamily="34" charset="0"/>
              </a:rPr>
              <a:t>If</a:t>
            </a:r>
            <a:r>
              <a:rPr lang="en-US" altLang="zh-CN" sz="2400" i="1" dirty="0"/>
              <a:t> </a:t>
            </a:r>
            <a:r>
              <a:rPr kumimoji="1" lang="en-US" altLang="zh-CN" sz="2400" dirty="0">
                <a:latin typeface="Helvetica" pitchFamily="34" charset="0"/>
              </a:rPr>
              <a:t>they would take a few seconds to understand</a:t>
            </a:r>
          </a:p>
          <a:p>
            <a:pPr eaLnBrk="1" hangingPunct="1"/>
            <a:r>
              <a:rPr kumimoji="1" lang="en-US" altLang="zh-CN" sz="2400" dirty="0">
                <a:latin typeface="Helvetica" pitchFamily="34" charset="0"/>
              </a:rPr>
              <a:t>the problem </a:t>
            </a:r>
            <a:r>
              <a:rPr kumimoji="1" lang="en-US" altLang="zh-CN" sz="2400" b="1" i="1" dirty="0">
                <a:solidFill>
                  <a:srgbClr val="FF6600"/>
                </a:solidFill>
                <a:latin typeface="Helvetica" pitchFamily="34" charset="0"/>
              </a:rPr>
              <a:t>at</a:t>
            </a:r>
            <a:r>
              <a:rPr kumimoji="1" lang="en-US" altLang="zh-CN" sz="2400" dirty="0">
                <a:latin typeface="Helvetica" pitchFamily="34" charset="0"/>
              </a:rPr>
              <a:t> </a:t>
            </a:r>
            <a:r>
              <a:rPr kumimoji="1" lang="en-US" altLang="zh-CN" sz="2400" b="1" i="1" dirty="0">
                <a:solidFill>
                  <a:srgbClr val="FF6600"/>
                </a:solidFill>
                <a:latin typeface="Helvetica" pitchFamily="34" charset="0"/>
              </a:rPr>
              <a:t>hand</a:t>
            </a:r>
            <a:r>
              <a:rPr kumimoji="1" lang="en-US" altLang="zh-CN" sz="2400" dirty="0">
                <a:latin typeface="Helvetica" pitchFamily="34" charset="0"/>
              </a:rPr>
              <a:t>, they would most likely find</a:t>
            </a:r>
          </a:p>
          <a:p>
            <a:pPr eaLnBrk="1" hangingPunct="1"/>
            <a:r>
              <a:rPr kumimoji="1" lang="en-US" altLang="zh-CN" sz="2400" dirty="0">
                <a:latin typeface="Helvetica" pitchFamily="34" charset="0"/>
              </a:rPr>
              <a:t>an easy answer and without needing a calculator.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954713" y="1384292"/>
            <a:ext cx="157003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/>
              <a:t> </a:t>
            </a:r>
            <a:r>
              <a:rPr lang="en-US" altLang="zh-CN" sz="2400" b="1" dirty="0">
                <a:latin typeface="Helvetica" pitchFamily="34" charset="0"/>
              </a:rPr>
              <a:t>at hand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0150" y="3168654"/>
            <a:ext cx="71437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如果他们花上一点时间去弄懂手头的题目，则极有可能不需要计算器就能找到一个简单的答案。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0100" y="400844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52238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63938" y="1384292"/>
            <a:ext cx="1651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125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3" grpId="0"/>
      <p:bldP spid="2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625" y="2214563"/>
            <a:ext cx="8296275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15988" y="1357298"/>
            <a:ext cx="1912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必须处理；不得不应付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142977" y="4396095"/>
            <a:ext cx="4005087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(contend with/ financial year ) 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71538" y="4821238"/>
            <a:ext cx="71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2400" dirty="0">
                <a:latin typeface="Helvetica" pitchFamily="34" charset="0"/>
              </a:rPr>
              <a:t>Euro Disney had to </a:t>
            </a:r>
            <a:r>
              <a:rPr kumimoji="1" lang="en-US" altLang="zh-CN" sz="2400" b="1" i="1" dirty="0">
                <a:solidFill>
                  <a:srgbClr val="FF6600"/>
                </a:solidFill>
                <a:latin typeface="Helvetica" pitchFamily="34" charset="0"/>
              </a:rPr>
              <a:t>contend</a:t>
            </a:r>
            <a:r>
              <a:rPr kumimoji="1" lang="en-US" altLang="zh-CN" sz="2400" dirty="0">
                <a:latin typeface="Helvetica" pitchFamily="34" charset="0"/>
              </a:rPr>
              <a:t> </a:t>
            </a:r>
            <a:r>
              <a:rPr kumimoji="1" lang="en-US" altLang="zh-CN" sz="2400" b="1" i="1" dirty="0">
                <a:solidFill>
                  <a:srgbClr val="FF6600"/>
                </a:solidFill>
                <a:latin typeface="Helvetica" pitchFamily="34" charset="0"/>
              </a:rPr>
              <a:t>with</a:t>
            </a:r>
            <a:r>
              <a:rPr kumimoji="1" lang="en-US" altLang="zh-CN" sz="2400" dirty="0">
                <a:latin typeface="Helvetica" pitchFamily="34" charset="0"/>
              </a:rPr>
              <a:t> many difficulties when its first financial year came </a:t>
            </a:r>
            <a:r>
              <a:rPr kumimoji="1" lang="en-US" altLang="zh-CN" sz="2400" dirty="0" smtClean="0">
                <a:latin typeface="Helvetica" pitchFamily="34" charset="0"/>
              </a:rPr>
              <a:t>to </a:t>
            </a:r>
            <a:r>
              <a:rPr kumimoji="1" lang="en-US" altLang="zh-CN" sz="2400" dirty="0">
                <a:latin typeface="Helvetica" pitchFamily="34" charset="0"/>
              </a:rPr>
              <a:t>an end.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0100" y="3170242"/>
            <a:ext cx="65166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 当第一个财年结束时，欧洲迪斯尼乐园不得不去应对很多的困难。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0100" y="400844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5435600" y="1357298"/>
            <a:ext cx="3024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 dirty="0">
                <a:latin typeface="Helvetica" pitchFamily="34" charset="0"/>
              </a:rPr>
              <a:t>contend with sth.</a:t>
            </a:r>
          </a:p>
        </p:txBody>
      </p:sp>
      <p:pic>
        <p:nvPicPr>
          <p:cNvPr id="53262" name="Picture 3" descr="H:\2015年修改\图片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0707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563938" y="1357298"/>
            <a:ext cx="1651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25" y="2708275"/>
            <a:ext cx="1649413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5" grpId="0"/>
      <p:bldP spid="4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12635</TotalTime>
  <Words>1535</Words>
  <Application>Microsoft Office PowerPoint</Application>
  <PresentationFormat>全屏显示(4:3)</PresentationFormat>
  <Paragraphs>180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6" baseType="lpstr">
      <vt:lpstr>Arial</vt:lpstr>
      <vt:lpstr>宋体</vt:lpstr>
      <vt:lpstr>Bodoni MT Condensed</vt:lpstr>
      <vt:lpstr>HY견명조</vt:lpstr>
      <vt:lpstr>Times New Roman</vt:lpstr>
      <vt:lpstr>Calibri</vt:lpstr>
      <vt:lpstr>方正大黑简体</vt:lpstr>
      <vt:lpstr>华文彩云</vt:lpstr>
      <vt:lpstr>Georgia</vt:lpstr>
      <vt:lpstr>Gulim</vt:lpstr>
      <vt:lpstr>Helvetica</vt:lpstr>
      <vt:lpstr>华文楷体</vt:lpstr>
      <vt:lpstr>华文行楷</vt:lpstr>
      <vt:lpstr>PMingLiU</vt:lpstr>
      <vt:lpstr>楷体_GB2312</vt:lpstr>
      <vt:lpstr>楷体</vt:lpstr>
      <vt:lpstr>华文新魏</vt:lpstr>
      <vt:lpstr>Cooper Black</vt:lpstr>
      <vt:lpstr>Arial Unicode MS</vt:lpstr>
      <vt:lpstr>Helvetica Neue</vt:lpstr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张荃柯</dc:creator>
  <cp:lastModifiedBy>谢俊荣</cp:lastModifiedBy>
  <cp:revision>1069</cp:revision>
  <dcterms:modified xsi:type="dcterms:W3CDTF">2018-04-26T06:00:36Z</dcterms:modified>
</cp:coreProperties>
</file>