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448" r:id="rId4"/>
    <p:sldId id="533" r:id="rId5"/>
    <p:sldId id="659" r:id="rId6"/>
    <p:sldId id="486" r:id="rId7"/>
    <p:sldId id="487" r:id="rId8"/>
    <p:sldId id="488" r:id="rId9"/>
    <p:sldId id="539" r:id="rId10"/>
    <p:sldId id="540" r:id="rId11"/>
    <p:sldId id="542" r:id="rId12"/>
    <p:sldId id="621" r:id="rId13"/>
    <p:sldId id="622" r:id="rId14"/>
    <p:sldId id="495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623" r:id="rId25"/>
    <p:sldId id="624" r:id="rId26"/>
    <p:sldId id="625" r:id="rId27"/>
    <p:sldId id="524" r:id="rId28"/>
    <p:sldId id="526" r:id="rId29"/>
    <p:sldId id="525" r:id="rId30"/>
    <p:sldId id="527" r:id="rId31"/>
    <p:sldId id="626" r:id="rId32"/>
  </p:sldIdLst>
  <p:sldSz cx="9144000" cy="6858000" type="screen4x3"/>
  <p:notesSz cx="6858000" cy="9144000"/>
  <p:embeddedFontLst>
    <p:embeddedFont>
      <p:font typeface="Bodoni MT Condensed" pitchFamily="18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Georgia" pitchFamily="18" charset="0"/>
      <p:regular r:id="rId42"/>
      <p:bold r:id="rId43"/>
      <p:italic r:id="rId44"/>
      <p:boldItalic r:id="rId45"/>
    </p:embeddedFont>
    <p:embeddedFont>
      <p:font typeface="Gulim" pitchFamily="34" charset="-127"/>
      <p:regular r:id="rId46"/>
    </p:embeddedFont>
    <p:embeddedFont>
      <p:font typeface="华文彩云" pitchFamily="2" charset="-122"/>
      <p:regular r:id="rId47"/>
    </p:embeddedFont>
    <p:embeddedFont>
      <p:font typeface="Helvetica" pitchFamily="34" charset="0"/>
      <p:regular r:id="rId48"/>
      <p:bold r:id="rId49"/>
      <p:italic r:id="rId50"/>
      <p:boldItalic r:id="rId51"/>
    </p:embeddedFont>
    <p:embeddedFont>
      <p:font typeface="华文楷体" pitchFamily="2" charset="-122"/>
      <p:regular r:id="rId52"/>
    </p:embeddedFont>
    <p:embeddedFont>
      <p:font typeface="华文行楷" pitchFamily="2" charset="-122"/>
      <p:regular r:id="rId53"/>
    </p:embeddedFont>
    <p:embeddedFont>
      <p:font typeface="PMingLiU" pitchFamily="18" charset="-120"/>
      <p:regular r:id="rId54"/>
    </p:embeddedFont>
    <p:embeddedFont>
      <p:font typeface="楷体_GB2312" charset="-122"/>
      <p:regular r:id="rId55"/>
    </p:embeddedFont>
    <p:embeddedFont>
      <p:font typeface="华文新魏" pitchFamily="2" charset="-122"/>
      <p:regular r:id="rId56"/>
    </p:embeddedFont>
    <p:embeddedFont>
      <p:font typeface="楷体" pitchFamily="49" charset="-122"/>
      <p:regular r:id="rId5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2DC8FF"/>
    <a:srgbClr val="71AE0E"/>
    <a:srgbClr val="3399FF"/>
    <a:srgbClr val="FF6600"/>
    <a:srgbClr val="336600"/>
    <a:srgbClr val="FF9900"/>
    <a:srgbClr val="8E0000"/>
    <a:srgbClr val="FF9999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-160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5.xml"/><Relationship Id="rId51" Type="http://schemas.openxmlformats.org/officeDocument/2006/relationships/font" Target="fonts/font1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5C41-F861-4B21-AD2F-85AEA56BBAE1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421ED-5742-4DCC-9643-02C7D3C6BE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132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4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926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A31EE46-0019-4961-845C-C6BF13F331A7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22BBDA7-D4F5-414D-856C-BA67A43105D9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19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70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3D12E82-1BEB-42C5-9305-45481AD1CE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20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22BBDA7-D4F5-414D-856C-BA67A43105D9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22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70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3D12E82-1BEB-42C5-9305-45481AD1CE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21ED-5742-4DCC-9643-02C7D3C6BEE0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91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21ED-5742-4DCC-9643-02C7D3C6BEE0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91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21ED-5742-4DCC-9643-02C7D3C6BEE0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919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21ED-5742-4DCC-9643-02C7D3C6BEE0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919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21ED-5742-4DCC-9643-02C7D3C6BEE0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9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27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F24BE-808F-457B-A722-CF20A20910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BE9704-E3C8-466D-B02F-9208A4C9D88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27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F24BE-808F-457B-A722-CF20A20910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BE9704-E3C8-466D-B02F-9208A4C9D88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12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BE9704-E3C8-466D-B02F-9208A4C9D88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70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A17BC62-5AEF-4B39-A66A-5706ED3AC782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14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9A25AD0-1147-4099-9558-D3B39D81C4D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16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70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127B037-994A-48F6-B78B-E7E7E51D8555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17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38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1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69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18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120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5266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6978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7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286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772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097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3387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664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315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602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379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009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12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98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515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9406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76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9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04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jpeg"/><Relationship Id="rId5" Type="http://schemas.openxmlformats.org/officeDocument/2006/relationships/slide" Target="slide11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5"/>
          <p:cNvSpPr txBox="1">
            <a:spLocks noChangeArrowheads="1"/>
          </p:cNvSpPr>
          <p:nvPr/>
        </p:nvSpPr>
        <p:spPr bwMode="auto">
          <a:xfrm>
            <a:off x="179512" y="6318250"/>
            <a:ext cx="10072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FOREIGH LANGUAGE TEACHING AND RESEARCH PRESS      </a:t>
            </a:r>
            <a:endParaRPr lang="en-US" altLang="zh-CN" sz="1400" b="1" dirty="0" smtClean="0">
              <a:solidFill>
                <a:schemeClr val="bg1"/>
              </a:solidFill>
              <a:latin typeface="Bodoni MT Condensed" pitchFamily="18" charset="0"/>
              <a:ea typeface="HY견명조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AIR </a:t>
            </a:r>
            <a:r>
              <a:rPr lang="en-US" altLang="zh-CN" sz="1400" b="1" dirty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FORCE ENGINEERING UNIVERTISY</a:t>
            </a:r>
            <a:endParaRPr lang="zh-CN" altLang="en-US" sz="1400" b="1" dirty="0">
              <a:solidFill>
                <a:schemeClr val="bg1"/>
              </a:solidFill>
              <a:latin typeface="Bodoni MT Condensed" pitchFamily="18" charset="0"/>
              <a:ea typeface="HY견명조"/>
              <a:cs typeface="Times New Roman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0"/>
            <a:ext cx="9501221" cy="6858000"/>
            <a:chOff x="0" y="0"/>
            <a:chExt cx="9501221" cy="6858000"/>
          </a:xfrm>
        </p:grpSpPr>
        <p:grpSp>
          <p:nvGrpSpPr>
            <p:cNvPr id="17" name="组合 16"/>
            <p:cNvGrpSpPr/>
            <p:nvPr/>
          </p:nvGrpSpPr>
          <p:grpSpPr>
            <a:xfrm>
              <a:off x="0" y="0"/>
              <a:ext cx="9501221" cy="6858000"/>
              <a:chOff x="0" y="0"/>
              <a:chExt cx="9501221" cy="6858000"/>
            </a:xfrm>
          </p:grpSpPr>
          <p:sp>
            <p:nvSpPr>
              <p:cNvPr id="32" name="Rectangle 10"/>
              <p:cNvSpPr/>
              <p:nvPr/>
            </p:nvSpPr>
            <p:spPr>
              <a:xfrm>
                <a:off x="0" y="6318250"/>
                <a:ext cx="9144000" cy="539750"/>
              </a:xfrm>
              <a:prstGeom prst="rect">
                <a:avLst/>
              </a:prstGeom>
              <a:solidFill>
                <a:srgbClr val="99CC00">
                  <a:alpha val="84706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Rectangle 27"/>
              <p:cNvSpPr/>
              <p:nvPr/>
            </p:nvSpPr>
            <p:spPr>
              <a:xfrm>
                <a:off x="0" y="0"/>
                <a:ext cx="9144000" cy="99059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effectLst>
                <a:glow>
                  <a:schemeClr val="tx1">
                    <a:lumMod val="50000"/>
                    <a:lumOff val="50000"/>
                  </a:schemeClr>
                </a:glow>
                <a:outerShdw dist="23000" dir="5400000" sx="0" sy="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/>
              </a:p>
            </p:txBody>
          </p:sp>
          <p:pic>
            <p:nvPicPr>
              <p:cNvPr id="13" name="图片 4" descr="新视野大学ppt首页标题字-02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4925"/>
                <a:ext cx="9144000" cy="158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ectangle 5"/>
              <p:cNvSpPr/>
              <p:nvPr/>
            </p:nvSpPr>
            <p:spPr>
              <a:xfrm>
                <a:off x="4932363" y="128588"/>
                <a:ext cx="1371600" cy="7080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4000" b="1" i="1" dirty="0" smtClean="0">
                    <a:solidFill>
                      <a:srgbClr val="0B856D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方正大黑简体"/>
                    <a:ea typeface="方正大黑简体"/>
                    <a:cs typeface="方正大黑简体"/>
                  </a:rPr>
                  <a:t>4</a:t>
                </a:r>
                <a:endParaRPr lang="en-US" altLang="zh-CN" sz="4000" b="1" i="1" dirty="0">
                  <a:solidFill>
                    <a:srgbClr val="0B856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大黑简体"/>
                  <a:ea typeface="方正大黑简体"/>
                  <a:cs typeface="方正大黑简体"/>
                </a:endParaRPr>
              </a:p>
            </p:txBody>
          </p:sp>
          <p:grpSp>
            <p:nvGrpSpPr>
              <p:cNvPr id="20" name="组合 14"/>
              <p:cNvGrpSpPr>
                <a:grpSpLocks/>
              </p:cNvGrpSpPr>
              <p:nvPr/>
            </p:nvGrpSpPr>
            <p:grpSpPr bwMode="auto">
              <a:xfrm>
                <a:off x="1943014" y="1412776"/>
                <a:ext cx="4516812" cy="2664296"/>
                <a:chOff x="3836591" y="195098"/>
                <a:chExt cx="4807418" cy="3871305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5428333" y="195098"/>
                  <a:ext cx="1572068" cy="190245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7071940" y="2207360"/>
                  <a:ext cx="1572069" cy="18590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836591" y="2207360"/>
                  <a:ext cx="1493375" cy="1859043"/>
                </a:xfrm>
                <a:prstGeom prst="rect">
                  <a:avLst/>
                </a:prstGeom>
                <a:solidFill>
                  <a:srgbClr val="9966FF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0" y="4941168"/>
                <a:ext cx="9501221" cy="486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sx="1000" sy="1000" algn="ctr" rotWithShape="0">
                  <a:schemeClr val="tx2"/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lang="en-US" altLang="zh-CN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Georgia" pitchFamily="18" charset="0"/>
                    <a:ea typeface="Gulim" pitchFamily="34" charset="-127"/>
                  </a:rPr>
                  <a:t>The confusing pursuit of beauty</a:t>
                </a:r>
                <a:endParaRPr lang="zh-CN" altLang="en-US" sz="3200" b="1" dirty="0">
                  <a:solidFill>
                    <a:schemeClr val="accent3">
                      <a:lumMod val="50000"/>
                    </a:schemeClr>
                  </a:solidFill>
                  <a:latin typeface="Georgia" pitchFamily="18" charset="0"/>
                  <a:ea typeface="Gulim" pitchFamily="34" charset="-127"/>
                </a:endParaRPr>
              </a:p>
            </p:txBody>
          </p:sp>
          <p:sp>
            <p:nvSpPr>
              <p:cNvPr id="28" name="Text Box 15"/>
              <p:cNvSpPr txBox="1">
                <a:spLocks noChangeArrowheads="1"/>
              </p:cNvSpPr>
              <p:nvPr/>
            </p:nvSpPr>
            <p:spPr bwMode="auto">
              <a:xfrm>
                <a:off x="1321594" y="4293096"/>
                <a:ext cx="6500812" cy="646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 fontAlgn="auto" latinLnBrk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华文彩云" pitchFamily="2" charset="-122"/>
                  </a:rPr>
                  <a:t>Unit </a:t>
                </a:r>
                <a:r>
                  <a:rPr kumimoji="1" lang="en-US" altLang="zh-CN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华文彩云" pitchFamily="2" charset="-122"/>
                  </a:rPr>
                  <a:t>2 </a:t>
                </a:r>
                <a:r>
                  <a:rPr kumimoji="1" lang="en-US" altLang="zh-CN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华文彩云" pitchFamily="2" charset="-122"/>
                  </a:rPr>
                  <a:t>Section A</a:t>
                </a:r>
              </a:p>
            </p:txBody>
          </p:sp>
        </p:grpSp>
        <p:pic>
          <p:nvPicPr>
            <p:cNvPr id="13314" name="Picture 2" descr="c:\documents and settings\administrator\application data\360se6\User Data\temp\414881b2-001b-436e-a234-ddfce86e2fc9.jp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1943014" y="1412776"/>
              <a:ext cx="1388881" cy="1298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316" name="Picture 4" descr="c:\documents and settings\administrator\application data\360se6\User Data\temp\1372296219749.jp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67544" y="2830698"/>
              <a:ext cx="1414540" cy="12463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324" name="Picture 12" descr="c:\documents and settings\administrator\application data\360se6\User Data\temp\20080430155424467.jp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3428992" y="2830697"/>
              <a:ext cx="1450699" cy="12463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5326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4348" y="1568405"/>
            <a:ext cx="30321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华文楷体"/>
                <a:ea typeface="华文楷体"/>
                <a:cs typeface="华文楷体"/>
              </a:rPr>
              <a:t>（变得）对</a:t>
            </a:r>
            <a:r>
              <a:rPr lang="en-US" altLang="zh-CN" sz="2400" b="1" dirty="0" smtClean="0">
                <a:latin typeface="华文楷体"/>
                <a:ea typeface="华文楷体"/>
                <a:cs typeface="华文楷体"/>
              </a:rPr>
              <a:t>…</a:t>
            </a:r>
            <a:r>
              <a:rPr lang="zh-CN" altLang="en-US" sz="2400" b="1" dirty="0" smtClean="0">
                <a:latin typeface="华文楷体"/>
                <a:ea typeface="华文楷体"/>
                <a:cs typeface="华文楷体"/>
              </a:rPr>
              <a:t>迷恋</a:t>
            </a:r>
          </a:p>
          <a:p>
            <a:endParaRPr lang="zh-CN" altLang="en-US" sz="2400" b="1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899592" y="4423158"/>
            <a:ext cx="4672540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(racing toy cars /be obsessed with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 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899592" y="4974267"/>
            <a:ext cx="69056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It’s hard to believe that these grown men </a:t>
            </a:r>
            <a:r>
              <a:rPr kumimoji="1" lang="en-US" altLang="zh-CN" sz="2400" b="1" i="1" dirty="0" smtClean="0">
                <a:solidFill>
                  <a:srgbClr val="FF6600"/>
                </a:solidFill>
                <a:latin typeface="Helvetica"/>
              </a:rPr>
              <a:t>are so obsessed with </a:t>
            </a:r>
            <a:r>
              <a:rPr kumimoji="1" lang="en-US" altLang="zh-CN" sz="2400" dirty="0" smtClean="0">
                <a:latin typeface="Helvetica"/>
              </a:rPr>
              <a:t>racing toy cars. </a:t>
            </a:r>
            <a:endParaRPr kumimoji="1" lang="en-US" altLang="zh-CN" sz="2400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6500" y="1568405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2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99592" y="3290162"/>
            <a:ext cx="7321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很难相信，这群成年人竟然对玩具赛车如此着迷。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3841271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397501" y="1357298"/>
            <a:ext cx="320694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Helvetica"/>
              </a:rPr>
              <a:t>become / be obsessed with</a:t>
            </a:r>
          </a:p>
        </p:txBody>
      </p:sp>
      <p:pic>
        <p:nvPicPr>
          <p:cNvPr id="22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657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14414" y="1568405"/>
            <a:ext cx="25320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华文楷体"/>
                <a:ea typeface="华文楷体"/>
                <a:cs typeface="华文楷体"/>
              </a:rPr>
              <a:t>表达对</a:t>
            </a:r>
            <a:r>
              <a:rPr lang="en-US" altLang="zh-CN" sz="2400" b="1" dirty="0" smtClean="0">
                <a:latin typeface="华文楷体"/>
                <a:ea typeface="华文楷体"/>
                <a:cs typeface="华文楷体"/>
              </a:rPr>
              <a:t>…</a:t>
            </a:r>
            <a:r>
              <a:rPr lang="zh-CN" altLang="en-US" sz="2400" b="1" dirty="0" smtClean="0">
                <a:latin typeface="华文楷体"/>
                <a:ea typeface="华文楷体"/>
                <a:cs typeface="华文楷体"/>
              </a:rPr>
              <a:t>的看法</a:t>
            </a:r>
          </a:p>
          <a:p>
            <a:endParaRPr lang="zh-CN" altLang="en-US" sz="2400" b="1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899592" y="4506345"/>
            <a:ext cx="4497908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(voice one’s opinion on/ prospect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 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899592" y="5085184"/>
            <a:ext cx="69056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At the meeting, everyone was required to </a:t>
            </a:r>
            <a:r>
              <a:rPr kumimoji="1" lang="en-US" altLang="zh-CN" sz="2400" b="1" i="1" dirty="0" smtClean="0">
                <a:solidFill>
                  <a:srgbClr val="FF6600"/>
                </a:solidFill>
                <a:latin typeface="Helvetica"/>
              </a:rPr>
              <a:t>voice his opinion on </a:t>
            </a:r>
            <a:r>
              <a:rPr kumimoji="1" lang="en-US" altLang="zh-CN" sz="2400" dirty="0" smtClean="0">
                <a:latin typeface="Helvetica"/>
              </a:rPr>
              <a:t>the prospect of the company. </a:t>
            </a:r>
            <a:endParaRPr kumimoji="1" lang="en-US" altLang="zh-CN" sz="2400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6500" y="1568405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2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99592" y="3317891"/>
            <a:ext cx="7321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会上，每个人都要发表自己对公司前景的看法。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3896729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214942" y="1568405"/>
            <a:ext cx="338950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Helvetica"/>
              </a:rPr>
              <a:t>voice an opinion on</a:t>
            </a:r>
          </a:p>
        </p:txBody>
      </p:sp>
      <p:pic>
        <p:nvPicPr>
          <p:cNvPr id="22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657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57188" y="1529819"/>
          <a:ext cx="8501122" cy="4366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7754"/>
                <a:gridCol w="3643368"/>
              </a:tblGrid>
              <a:tr h="53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930374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latin typeface="Helvetica"/>
                        </a:rPr>
                        <a:t>1. 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no amount of </a:t>
                      </a:r>
                      <a:r>
                        <a:rPr lang="en-US" altLang="zh-CN" sz="2400" dirty="0" err="1" smtClean="0">
                          <a:latin typeface="Helvetica"/>
                          <a:ea typeface="华文行楷" pitchFamily="2" charset="-122"/>
                        </a:rPr>
                        <a:t>sth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. will do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用于表达“无论如何都不会发生期待的结果”。</a:t>
                      </a:r>
                      <a:endParaRPr kumimoji="1" lang="en-US" altLang="zh-CN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869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dirty="0" smtClean="0">
                          <a:latin typeface="Helvetica"/>
                        </a:rPr>
                        <a:t>2. </a:t>
                      </a:r>
                      <a:r>
                        <a:rPr lang="en-US" altLang="zh-CN" sz="2400" dirty="0" err="1" smtClean="0">
                          <a:latin typeface="Helvetica"/>
                          <a:ea typeface="华文行楷" pitchFamily="2" charset="-122"/>
                        </a:rPr>
                        <a:t>sth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. happens, especially </a:t>
                      </a:r>
                      <a:b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</a:b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    when…</a:t>
                      </a:r>
                      <a:endParaRPr kumimoji="1" lang="zh-CN" altLang="en-US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用于表达“事物的普遍性或严重性”。</a:t>
                      </a: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902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dirty="0" smtClean="0">
                          <a:latin typeface="Helvetica"/>
                        </a:rPr>
                        <a:t>3. I’m not saying that …</a:t>
                      </a:r>
                      <a:r>
                        <a:rPr kumimoji="1" lang="en-US" altLang="zh-CN" sz="2400" kern="1200" baseline="0" dirty="0" smtClean="0">
                          <a:latin typeface="Helvetica"/>
                        </a:rPr>
                        <a:t>                        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    I’m just saying that…</a:t>
                      </a:r>
                      <a:endParaRPr kumimoji="1" lang="en-US" altLang="zh-CN" sz="24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用于更正“某人真实的想</a:t>
                      </a:r>
                      <a:endParaRPr kumimoji="1" lang="en-US" altLang="zh-CN" sz="24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法”。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1132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华文行楷" pitchFamily="2" charset="-122"/>
                          <a:cs typeface="+mn-cs"/>
                        </a:rPr>
                        <a:t>4. 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Anyway, to get back to my </a:t>
                      </a:r>
                      <a:b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</a:b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  </a:t>
                      </a:r>
                      <a:r>
                        <a:rPr lang="en-US" altLang="zh-CN" sz="2400" baseline="0" dirty="0" smtClean="0">
                          <a:latin typeface="Helvetica"/>
                          <a:ea typeface="华文行楷" pitchFamily="2" charset="-122"/>
                        </a:rPr>
                        <a:t>  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original point:…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用于表达“言归正传”。</a:t>
                      </a: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6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1"/>
          <p:cNvSpPr>
            <a:spLocks noChangeArrowheads="1"/>
          </p:cNvSpPr>
          <p:nvPr/>
        </p:nvSpPr>
        <p:spPr bwMode="auto">
          <a:xfrm>
            <a:off x="1538288" y="2047875"/>
            <a:ext cx="59769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对于她的这一问题，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无论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你事先练习多少次，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都不会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找到正确答案。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32451" name="TextBox 4"/>
          <p:cNvSpPr txBox="1">
            <a:spLocks noChangeArrowheads="1"/>
          </p:cNvSpPr>
          <p:nvPr/>
        </p:nvSpPr>
        <p:spPr bwMode="auto">
          <a:xfrm>
            <a:off x="1538288" y="1412875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文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32452" name="TextBox 25"/>
          <p:cNvSpPr txBox="1">
            <a:spLocks noChangeArrowheads="1"/>
          </p:cNvSpPr>
          <p:nvPr/>
        </p:nvSpPr>
        <p:spPr bwMode="auto">
          <a:xfrm>
            <a:off x="1500166" y="3429000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</a:t>
            </a:r>
            <a:r>
              <a:rPr lang="zh-CN" altLang="en-US" sz="2800" b="1" dirty="0" smtClean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习</a:t>
            </a:r>
            <a:endParaRPr lang="zh-CN" altLang="en-US" sz="2800" b="1" dirty="0">
              <a:solidFill>
                <a:srgbClr val="FF66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563" y="4008559"/>
            <a:ext cx="60880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FF6600"/>
                </a:solidFill>
                <a:latin typeface="Helvetica"/>
              </a:rPr>
              <a:t>No amount of </a:t>
            </a:r>
            <a:r>
              <a:rPr lang="en-US" altLang="zh-CN" sz="2400" dirty="0" smtClean="0">
                <a:latin typeface="Helvetica"/>
              </a:rPr>
              <a:t>rehearsal </a:t>
            </a:r>
            <a:r>
              <a:rPr lang="en-US" altLang="zh-CN" sz="2400" b="1" dirty="0" smtClean="0">
                <a:solidFill>
                  <a:srgbClr val="FF6600"/>
                </a:solidFill>
                <a:latin typeface="Helvetica"/>
              </a:rPr>
              <a:t>will</a:t>
            </a:r>
            <a:r>
              <a:rPr lang="en-US" altLang="zh-CN" sz="2400" dirty="0" smtClean="0">
                <a:latin typeface="Helvetica"/>
              </a:rPr>
              <a:t> help you come up with the right answer. </a:t>
            </a:r>
            <a:endParaRPr lang="en-US" altLang="zh-CN" sz="2400" dirty="0">
              <a:latin typeface="Helvetic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58622" y="1928802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58622" y="3951287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929322" y="5767171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句型提炼</a:t>
            </a:r>
          </a:p>
        </p:txBody>
      </p:sp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46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1"/>
          <p:cNvSpPr>
            <a:spLocks noChangeArrowheads="1"/>
          </p:cNvSpPr>
          <p:nvPr/>
        </p:nvSpPr>
        <p:spPr bwMode="auto">
          <a:xfrm>
            <a:off x="1538288" y="2091516"/>
            <a:ext cx="62738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600" dirty="0" smtClean="0">
                <a:latin typeface="Helvetica"/>
                <a:ea typeface="华文行楷" pitchFamily="2" charset="-122"/>
              </a:rPr>
              <a:t>No amount of </a:t>
            </a:r>
            <a:r>
              <a:rPr lang="en-US" altLang="zh-CN" sz="2600" dirty="0" err="1" smtClean="0">
                <a:latin typeface="Helvetica"/>
                <a:ea typeface="华文行楷" pitchFamily="2" charset="-122"/>
              </a:rPr>
              <a:t>sth</a:t>
            </a:r>
            <a:r>
              <a:rPr lang="en-US" altLang="zh-CN" sz="2600" dirty="0" smtClean="0">
                <a:latin typeface="Helvetica"/>
                <a:ea typeface="华文行楷" pitchFamily="2" charset="-122"/>
              </a:rPr>
              <a:t>. will do …</a:t>
            </a:r>
            <a:endParaRPr lang="en-US" altLang="zh-CN" sz="2600" dirty="0"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234500" name="TextBox 25"/>
          <p:cNvSpPr txBox="1">
            <a:spLocks noChangeArrowheads="1"/>
          </p:cNvSpPr>
          <p:nvPr/>
        </p:nvSpPr>
        <p:spPr bwMode="auto">
          <a:xfrm>
            <a:off x="1538288" y="3214686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563" y="3904406"/>
            <a:ext cx="6088062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用于表达</a:t>
            </a:r>
            <a:r>
              <a:rPr lang="zh-CN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“无论如何都不会发生期待的结果”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。</a:t>
            </a:r>
            <a:endParaRPr lang="en-US" altLang="zh-CN" sz="2600" dirty="0" smtClean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3714752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91683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22" y="5429264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/>
              <a:t>句型</a:t>
            </a:r>
            <a:r>
              <a:rPr lang="zh-CN" altLang="en-US" b="1" dirty="0" smtClean="0"/>
              <a:t>应用</a:t>
            </a:r>
            <a:endParaRPr lang="zh-CN" altLang="en-US" sz="1800" b="1" dirty="0"/>
          </a:p>
        </p:txBody>
      </p:sp>
      <p:pic>
        <p:nvPicPr>
          <p:cNvPr id="20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41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80" t="15609"/>
          <a:stretch/>
        </p:blipFill>
        <p:spPr bwMode="auto">
          <a:xfrm>
            <a:off x="857224" y="1484784"/>
            <a:ext cx="7744854" cy="51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5"/>
          <p:cNvSpPr txBox="1"/>
          <p:nvPr/>
        </p:nvSpPr>
        <p:spPr>
          <a:xfrm>
            <a:off x="1403648" y="4035836"/>
            <a:ext cx="4382798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(stubborn /</a:t>
            </a:r>
            <a:r>
              <a:rPr lang="en-US" sz="2400" dirty="0" smtClean="0"/>
              <a:t> no amount of words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</a:rPr>
              <a:t>) 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Helvetic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2095713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726370"/>
            <a:ext cx="669674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他十分固执，无论怎么说，都不会使他改变心意。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3549195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03648" y="4706754"/>
            <a:ext cx="651585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He is very stubborn and 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Helvetica"/>
              </a:rPr>
              <a:t>no amount of </a:t>
            </a:r>
            <a:r>
              <a:rPr kumimoji="1" lang="en-US" altLang="zh-CN" sz="2400" dirty="0" smtClean="0">
                <a:latin typeface="Helvetica"/>
              </a:rPr>
              <a:t>words will make him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Helvetica"/>
              </a:rPr>
              <a:t> </a:t>
            </a:r>
            <a:r>
              <a:rPr kumimoji="1" lang="en-US" altLang="zh-CN" sz="2400" dirty="0" smtClean="0">
                <a:latin typeface="Helvetica"/>
              </a:rPr>
              <a:t>change his mind.</a:t>
            </a:r>
          </a:p>
        </p:txBody>
      </p:sp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00605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3" grpId="0"/>
      <p:bldP spid="2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1"/>
          <p:cNvSpPr>
            <a:spLocks noChangeArrowheads="1"/>
          </p:cNvSpPr>
          <p:nvPr/>
        </p:nvSpPr>
        <p:spPr bwMode="auto">
          <a:xfrm>
            <a:off x="1538288" y="1993462"/>
            <a:ext cx="59769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要达到这样的标准是很荒唐的，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尤其是当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我们想想那种洋娃娃的腰围尺寸，就知道其相对尺寸对任何一个活人来说都是不可企及的。</a:t>
            </a:r>
          </a:p>
        </p:txBody>
      </p:sp>
      <p:sp>
        <p:nvSpPr>
          <p:cNvPr id="240643" name="TextBox 4"/>
          <p:cNvSpPr txBox="1">
            <a:spLocks noChangeArrowheads="1"/>
          </p:cNvSpPr>
          <p:nvPr/>
        </p:nvSpPr>
        <p:spPr bwMode="auto">
          <a:xfrm>
            <a:off x="1538288" y="1412875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240644" name="TextBox 25"/>
          <p:cNvSpPr txBox="1">
            <a:spLocks noChangeArrowheads="1"/>
          </p:cNvSpPr>
          <p:nvPr/>
        </p:nvSpPr>
        <p:spPr bwMode="auto">
          <a:xfrm>
            <a:off x="1548210" y="3266753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3039" y="3751263"/>
            <a:ext cx="623932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Helvetica"/>
              </a:rPr>
              <a:t>This is an absurd standard to live up to, </a:t>
            </a:r>
            <a:r>
              <a:rPr lang="en-US" altLang="zh-CN" sz="2400" b="1" dirty="0" smtClean="0">
                <a:solidFill>
                  <a:srgbClr val="FF6600"/>
                </a:solidFill>
                <a:latin typeface="Helvetica"/>
              </a:rPr>
              <a:t>especially when </a:t>
            </a:r>
            <a:r>
              <a:rPr lang="en-US" altLang="zh-CN" sz="2400" dirty="0" smtClean="0">
                <a:latin typeface="Helvetica"/>
              </a:rPr>
              <a:t>you consider the size of the doll’s waist, a relative measurement physically impossible for a living human to achieve.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58622" y="1844824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38333" y="371703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5929322" y="5429264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句型提炼</a:t>
            </a:r>
          </a:p>
        </p:txBody>
      </p:sp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334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1"/>
          <p:cNvSpPr>
            <a:spLocks noChangeArrowheads="1"/>
          </p:cNvSpPr>
          <p:nvPr/>
        </p:nvSpPr>
        <p:spPr bwMode="auto">
          <a:xfrm>
            <a:off x="1538288" y="1982783"/>
            <a:ext cx="62738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600" dirty="0" err="1" smtClean="0">
                <a:latin typeface="Helvetica"/>
                <a:ea typeface="华文行楷" pitchFamily="2" charset="-122"/>
              </a:rPr>
              <a:t>Sth</a:t>
            </a:r>
            <a:r>
              <a:rPr lang="en-US" altLang="zh-CN" sz="2600" dirty="0" smtClean="0">
                <a:latin typeface="Helvetica"/>
                <a:ea typeface="华文行楷" pitchFamily="2" charset="-122"/>
              </a:rPr>
              <a:t>. happens, especially when…</a:t>
            </a:r>
            <a:r>
              <a:rPr lang="en-US" altLang="zh-CN" sz="2600" dirty="0">
                <a:latin typeface="Helvetica"/>
                <a:ea typeface="华文行楷" pitchFamily="2" charset="-122"/>
              </a:rPr>
              <a:t/>
            </a:r>
            <a:br>
              <a:rPr lang="en-US" altLang="zh-CN" sz="2600" dirty="0">
                <a:latin typeface="Helvetica"/>
                <a:ea typeface="华文行楷" pitchFamily="2" charset="-122"/>
              </a:rPr>
            </a:br>
            <a:endParaRPr lang="en-US" altLang="zh-CN" sz="2600" dirty="0"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242692" name="TextBox 25"/>
          <p:cNvSpPr txBox="1">
            <a:spLocks noChangeArrowheads="1"/>
          </p:cNvSpPr>
          <p:nvPr/>
        </p:nvSpPr>
        <p:spPr bwMode="auto">
          <a:xfrm>
            <a:off x="1538288" y="3212976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00166" y="3931042"/>
            <a:ext cx="6088062" cy="102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用于表达</a:t>
            </a:r>
            <a:r>
              <a:rPr lang="zh-CN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“事物的普遍性或严重性”。</a:t>
            </a:r>
          </a:p>
          <a:p>
            <a:pPr>
              <a:lnSpc>
                <a:spcPts val="2800"/>
              </a:lnSpc>
              <a:spcBef>
                <a:spcPct val="50000"/>
              </a:spcBef>
            </a:pPr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3694113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92880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22" y="5429264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/>
              <a:t>句型应用</a:t>
            </a:r>
            <a:endParaRPr lang="zh-CN" altLang="en-US" sz="1800" b="1" dirty="0"/>
          </a:p>
        </p:txBody>
      </p:sp>
      <p:pic>
        <p:nvPicPr>
          <p:cNvPr id="20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430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80" t="15609"/>
          <a:stretch/>
        </p:blipFill>
        <p:spPr bwMode="auto">
          <a:xfrm>
            <a:off x="1003610" y="1484784"/>
            <a:ext cx="7744854" cy="494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5"/>
          <p:cNvSpPr txBox="1"/>
          <p:nvPr/>
        </p:nvSpPr>
        <p:spPr>
          <a:xfrm>
            <a:off x="1492848" y="3770463"/>
            <a:ext cx="3936408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(study abroad/ beloved ones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</a:rPr>
              <a:t>) 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Helvetic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2848" y="1987700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2848" y="2469103"/>
            <a:ext cx="651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出国留学会是一次艰难的经历，特别是当你不得不离开所爱的人，独自面对全新的环境。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2848" y="3289060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92848" y="4221088"/>
            <a:ext cx="6515850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latin typeface="Helvetica"/>
              </a:rPr>
              <a:t>Studying abroad can be a difficult experience, 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Helvetica"/>
              </a:rPr>
              <a:t>especially when </a:t>
            </a:r>
            <a:r>
              <a:rPr kumimoji="1" lang="en-US" altLang="zh-CN" sz="2400" dirty="0" smtClean="0">
                <a:latin typeface="Helvetica"/>
              </a:rPr>
              <a:t>you have to leave your beloved ones and face the new environment all alone.</a:t>
            </a:r>
          </a:p>
        </p:txBody>
      </p:sp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006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3" grpId="0"/>
      <p:bldP spid="2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1"/>
          <p:cNvSpPr>
            <a:spLocks noChangeArrowheads="1"/>
          </p:cNvSpPr>
          <p:nvPr/>
        </p:nvSpPr>
        <p:spPr bwMode="auto">
          <a:xfrm>
            <a:off x="1331641" y="1988840"/>
            <a:ext cx="652821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我并不是说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男性优于女性。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我的意思是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你不可能让一群中年男子在布拉德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· 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皮特的指导下把化妆品敷到自己脸上，期望自己能看起来更像布拉德。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44739" name="TextBox 4"/>
          <p:cNvSpPr txBox="1">
            <a:spLocks noChangeArrowheads="1"/>
          </p:cNvSpPr>
          <p:nvPr/>
        </p:nvSpPr>
        <p:spPr bwMode="auto">
          <a:xfrm>
            <a:off x="1369763" y="1484784"/>
            <a:ext cx="2132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244740" name="TextBox 25"/>
          <p:cNvSpPr txBox="1">
            <a:spLocks noChangeArrowheads="1"/>
          </p:cNvSpPr>
          <p:nvPr/>
        </p:nvSpPr>
        <p:spPr bwMode="auto">
          <a:xfrm>
            <a:off x="1331641" y="3520366"/>
            <a:ext cx="2044294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31640" y="4004760"/>
            <a:ext cx="667223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6600"/>
                </a:solidFill>
                <a:latin typeface="Helvetica"/>
              </a:rPr>
              <a:t>I’m not saying that </a:t>
            </a:r>
            <a:r>
              <a:rPr lang="en-US" altLang="zh-CN" sz="2400" dirty="0" smtClean="0">
                <a:latin typeface="Helvetica"/>
              </a:rPr>
              <a:t>men are superior. </a:t>
            </a:r>
            <a:r>
              <a:rPr lang="en-US" altLang="zh-CN" sz="2400" b="1" dirty="0" smtClean="0">
                <a:solidFill>
                  <a:srgbClr val="FF6600"/>
                </a:solidFill>
                <a:latin typeface="Helvetica"/>
              </a:rPr>
              <a:t>I’m just saying that </a:t>
            </a:r>
            <a:r>
              <a:rPr lang="en-US" altLang="zh-CN" sz="2400" dirty="0" smtClean="0">
                <a:latin typeface="Helvetica"/>
              </a:rPr>
              <a:t>you’re not going to get a group of middle-aged men to plaster cosmetics to themselves under the instruction of Brad Pitt in hopes of looking more like him. </a:t>
            </a:r>
            <a:endParaRPr lang="en-US" altLang="zh-CN" sz="2400" dirty="0">
              <a:latin typeface="Helvetic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69808" y="1984850"/>
            <a:ext cx="6202019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69808" y="4020432"/>
            <a:ext cx="643730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5929322" y="5943752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句型提炼</a:t>
            </a:r>
          </a:p>
        </p:txBody>
      </p:sp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104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23528" y="1357298"/>
          <a:ext cx="8535864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79480"/>
                <a:gridCol w="3456384"/>
              </a:tblGrid>
              <a:tr h="433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Practical Phrases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Specific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Meanings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1. affix value to </a:t>
                      </a:r>
                      <a:endParaRPr lang="zh-CN" altLang="en-US" sz="2600" b="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认为</a:t>
                      </a:r>
                      <a:r>
                        <a:rPr lang="en-US" altLang="zh-CN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</a:t>
                      </a: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有价值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2. live up to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不辜负；符合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3. complete with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包括，连同，齐备的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4. adhere to 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遵守；拥护；坚信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5. in hopes of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怀有</a:t>
                      </a:r>
                      <a:r>
                        <a:rPr lang="en-US" altLang="zh-CN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</a:t>
                      </a: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的希望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6. reach out to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请求</a:t>
                      </a:r>
                      <a:r>
                        <a:rPr lang="en-US" altLang="zh-CN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</a:t>
                      </a: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的帮助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7. become/be obsessed with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（变得）对</a:t>
                      </a:r>
                      <a:r>
                        <a:rPr lang="en-US" altLang="zh-CN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</a:t>
                      </a: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迷恋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8. voice an</a:t>
                      </a:r>
                      <a:r>
                        <a:rPr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opinion on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表达对</a:t>
                      </a:r>
                      <a:r>
                        <a:rPr lang="en-US" altLang="zh-CN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</a:t>
                      </a: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的看法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347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9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1"/>
          <p:cNvSpPr>
            <a:spLocks noChangeArrowheads="1"/>
          </p:cNvSpPr>
          <p:nvPr/>
        </p:nvSpPr>
        <p:spPr bwMode="auto">
          <a:xfrm>
            <a:off x="1595686" y="2045135"/>
            <a:ext cx="597671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500" dirty="0" smtClean="0">
                <a:latin typeface="Helvetica"/>
                <a:ea typeface="华文行楷" pitchFamily="2" charset="-122"/>
              </a:rPr>
              <a:t>I’m not saying that…. I’m just saying that.…</a:t>
            </a:r>
          </a:p>
          <a:p>
            <a:pPr>
              <a:lnSpc>
                <a:spcPts val="2800"/>
              </a:lnSpc>
            </a:pPr>
            <a:endParaRPr lang="en-US" altLang="zh-CN" sz="2500" dirty="0"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246788" name="TextBox 25"/>
          <p:cNvSpPr txBox="1">
            <a:spLocks noChangeArrowheads="1"/>
          </p:cNvSpPr>
          <p:nvPr/>
        </p:nvSpPr>
        <p:spPr bwMode="auto">
          <a:xfrm>
            <a:off x="1538288" y="3212976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1146" y="3857628"/>
            <a:ext cx="6408440" cy="45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用于更正</a:t>
            </a:r>
            <a:r>
              <a:rPr lang="zh-CN" altLang="en-US" sz="24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“某人真实的想法”</a:t>
            </a:r>
            <a:r>
              <a:rPr kumimoji="1" lang="zh-CN" altLang="en-US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3694113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91683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22" y="5429264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/>
              <a:t>句型应用</a:t>
            </a:r>
            <a:endParaRPr lang="zh-CN" altLang="en-US" sz="1800" b="1" dirty="0"/>
          </a:p>
        </p:txBody>
      </p:sp>
      <p:pic>
        <p:nvPicPr>
          <p:cNvPr id="20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050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80" t="15609"/>
          <a:stretch/>
        </p:blipFill>
        <p:spPr bwMode="auto">
          <a:xfrm>
            <a:off x="500034" y="1484784"/>
            <a:ext cx="8248430" cy="501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5"/>
          <p:cNvSpPr txBox="1"/>
          <p:nvPr/>
        </p:nvSpPr>
        <p:spPr>
          <a:xfrm>
            <a:off x="1071538" y="3913835"/>
            <a:ext cx="6786610" cy="535531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(be of no importance 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</a:rPr>
              <a:t>/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inner beauty/ valuable)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1928445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2391213"/>
            <a:ext cx="65158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我不是说外貌不重要；我的意思是内在美在大多数情况下更加珍贵。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1538" y="3451067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71538" y="4419689"/>
            <a:ext cx="664373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  <a:defRPr/>
            </a:pPr>
            <a:r>
              <a:rPr kumimoji="1" lang="en-US" altLang="zh-CN" sz="2400" i="1" dirty="0" smtClean="0">
                <a:solidFill>
                  <a:srgbClr val="FF0000"/>
                </a:solidFill>
                <a:latin typeface="Helvetica"/>
              </a:rPr>
              <a:t>I’m not saying that </a:t>
            </a:r>
            <a:r>
              <a:rPr kumimoji="1" lang="en-US" altLang="zh-CN" sz="2400" dirty="0" smtClean="0">
                <a:latin typeface="Helvetica"/>
              </a:rPr>
              <a:t>appearance is of no importance. 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Helvetica"/>
              </a:rPr>
              <a:t>I’m just saying that </a:t>
            </a:r>
            <a:r>
              <a:rPr kumimoji="1" lang="en-US" altLang="zh-CN" sz="2400" dirty="0" smtClean="0">
                <a:latin typeface="Helvetica"/>
              </a:rPr>
              <a:t>inner beauty, under most conditions, is more valuable.</a:t>
            </a:r>
          </a:p>
        </p:txBody>
      </p:sp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006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3" grpId="0"/>
      <p:bldP spid="2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1"/>
          <p:cNvSpPr>
            <a:spLocks noChangeArrowheads="1"/>
          </p:cNvSpPr>
          <p:nvPr/>
        </p:nvSpPr>
        <p:spPr bwMode="auto">
          <a:xfrm>
            <a:off x="1500166" y="2132856"/>
            <a:ext cx="59769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不管怎样，言归正传：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如果你是一位男性，当有女士问你她看起来怎么样时，你千万不能说她看起来很糟糕，那样肯定会使她立刻迁怒于你，这也是你咎由自取。</a:t>
            </a:r>
          </a:p>
        </p:txBody>
      </p:sp>
      <p:sp>
        <p:nvSpPr>
          <p:cNvPr id="244739" name="TextBox 4"/>
          <p:cNvSpPr txBox="1">
            <a:spLocks noChangeArrowheads="1"/>
          </p:cNvSpPr>
          <p:nvPr/>
        </p:nvSpPr>
        <p:spPr bwMode="auto">
          <a:xfrm>
            <a:off x="1538288" y="1571612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244740" name="TextBox 25"/>
          <p:cNvSpPr txBox="1">
            <a:spLocks noChangeArrowheads="1"/>
          </p:cNvSpPr>
          <p:nvPr/>
        </p:nvSpPr>
        <p:spPr bwMode="auto">
          <a:xfrm>
            <a:off x="1500166" y="3607194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00166" y="4091588"/>
            <a:ext cx="624018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6600"/>
                </a:solidFill>
                <a:latin typeface="Helvetica"/>
              </a:rPr>
              <a:t>Anyway, to get back to my original point:</a:t>
            </a:r>
            <a:r>
              <a:rPr lang="en-US" altLang="zh-CN" sz="2400" dirty="0" smtClean="0">
                <a:latin typeface="Helvetica"/>
              </a:rPr>
              <a:t> If you’re a man, and a woman asks you how she looks, you can’t say she looks bad without receiving immediate and well-deserved outrage.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38333" y="2071678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38333" y="4107260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5929322" y="6030580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句型提炼</a:t>
            </a:r>
          </a:p>
        </p:txBody>
      </p:sp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104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1"/>
          <p:cNvSpPr>
            <a:spLocks noChangeArrowheads="1"/>
          </p:cNvSpPr>
          <p:nvPr/>
        </p:nvSpPr>
        <p:spPr bwMode="auto">
          <a:xfrm>
            <a:off x="1595686" y="2045135"/>
            <a:ext cx="597671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500" dirty="0" smtClean="0">
                <a:latin typeface="Helvetica"/>
                <a:ea typeface="华文行楷" pitchFamily="2" charset="-122"/>
              </a:rPr>
              <a:t>Anyway, to get back to my original point:… </a:t>
            </a:r>
          </a:p>
          <a:p>
            <a:pPr>
              <a:lnSpc>
                <a:spcPts val="2800"/>
              </a:lnSpc>
            </a:pPr>
            <a:endParaRPr lang="en-US" altLang="zh-CN" sz="2500" dirty="0"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246788" name="TextBox 25"/>
          <p:cNvSpPr txBox="1">
            <a:spLocks noChangeArrowheads="1"/>
          </p:cNvSpPr>
          <p:nvPr/>
        </p:nvSpPr>
        <p:spPr bwMode="auto">
          <a:xfrm>
            <a:off x="1538288" y="3212976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1146" y="3857628"/>
            <a:ext cx="6408440" cy="45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500" dirty="0" smtClean="0">
                <a:latin typeface="华文行楷" pitchFamily="2" charset="-122"/>
                <a:ea typeface="华文行楷" pitchFamily="2" charset="-122"/>
              </a:rPr>
              <a:t>用于表达</a:t>
            </a:r>
            <a:r>
              <a:rPr lang="zh-CN" altLang="en-US" sz="25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“言归正传”</a:t>
            </a:r>
            <a:r>
              <a:rPr kumimoji="1" lang="zh-CN" altLang="en-US" sz="25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5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3694113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91683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22" y="5429264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/>
              <a:t>句型应用</a:t>
            </a:r>
            <a:endParaRPr lang="zh-CN" altLang="en-US" sz="1800" b="1" dirty="0"/>
          </a:p>
        </p:txBody>
      </p:sp>
      <p:pic>
        <p:nvPicPr>
          <p:cNvPr id="20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050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80" t="15609"/>
          <a:stretch/>
        </p:blipFill>
        <p:spPr bwMode="auto">
          <a:xfrm>
            <a:off x="500034" y="1484784"/>
            <a:ext cx="8248430" cy="501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5"/>
          <p:cNvSpPr txBox="1"/>
          <p:nvPr/>
        </p:nvSpPr>
        <p:spPr>
          <a:xfrm>
            <a:off x="1071538" y="3913835"/>
            <a:ext cx="5857916" cy="535531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(shower sb. with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sth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. /material things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</a:rPr>
              <a:t>/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spoil)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1928445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2391213"/>
            <a:ext cx="678661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不管怎样，言归正传：父母不应给孩子太多物质的东西而宠坏孩子。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1538" y="3451067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71538" y="4419689"/>
            <a:ext cx="664373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  <a:defRPr/>
            </a:pPr>
            <a:r>
              <a:rPr kumimoji="1" lang="en-US" altLang="zh-CN" sz="2400" i="1" dirty="0" smtClean="0">
                <a:solidFill>
                  <a:srgbClr val="FF0000"/>
                </a:solidFill>
                <a:latin typeface="Helvetica"/>
              </a:rPr>
              <a:t>Anyway, to get back my original point: </a:t>
            </a:r>
            <a:r>
              <a:rPr kumimoji="1" lang="en-US" altLang="zh-CN" sz="2400" dirty="0" smtClean="0">
                <a:latin typeface="Helvetica"/>
              </a:rPr>
              <a:t>Parents should not spoil their children by showering them with too many material things. </a:t>
            </a:r>
          </a:p>
        </p:txBody>
      </p:sp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006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3" grpId="0"/>
      <p:bldP spid="2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5"/>
          <p:cNvGrpSpPr>
            <a:grpSpLocks/>
          </p:cNvGrpSpPr>
          <p:nvPr/>
        </p:nvGrpSpPr>
        <p:grpSpPr bwMode="auto">
          <a:xfrm rot="872659">
            <a:off x="4911559" y="1520935"/>
            <a:ext cx="3830813" cy="2679608"/>
            <a:chOff x="3336773" y="3541721"/>
            <a:chExt cx="1929465" cy="1643141"/>
          </a:xfrm>
        </p:grpSpPr>
        <p:grpSp>
          <p:nvGrpSpPr>
            <p:cNvPr id="20" name="Group 21"/>
            <p:cNvGrpSpPr>
              <a:grpSpLocks/>
            </p:cNvGrpSpPr>
            <p:nvPr/>
          </p:nvGrpSpPr>
          <p:grpSpPr bwMode="auto">
            <a:xfrm rot="-396937">
              <a:off x="3336773" y="3541721"/>
              <a:ext cx="1929465" cy="1643141"/>
              <a:chOff x="716906" y="595710"/>
              <a:chExt cx="1929465" cy="1643141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737666" y="595710"/>
                <a:ext cx="1908705" cy="1643141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716906" y="631685"/>
                <a:ext cx="1794888" cy="1496511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 rot="21540000">
              <a:off x="3419985" y="3754027"/>
              <a:ext cx="1773076" cy="1301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6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一位女士，无论她看起来多么吸引人，她对自己的看法总是由于受美容业的影响而蒙着一层阴影。</a:t>
              </a:r>
              <a:endParaRPr kumimoji="1" lang="en-US" altLang="zh-CN" sz="26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  <p:pic>
        <p:nvPicPr>
          <p:cNvPr id="60418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4"/>
            <a:ext cx="8796337" cy="1163637"/>
          </a:xfrm>
          <a:prstGeom prst="rect">
            <a:avLst/>
          </a:prstGeom>
          <a:noFill/>
        </p:spPr>
      </p:pic>
      <p:grpSp>
        <p:nvGrpSpPr>
          <p:cNvPr id="23" name="Group 35"/>
          <p:cNvGrpSpPr>
            <a:grpSpLocks/>
          </p:cNvGrpSpPr>
          <p:nvPr/>
        </p:nvGrpSpPr>
        <p:grpSpPr bwMode="auto">
          <a:xfrm rot="-1117645">
            <a:off x="417726" y="2338847"/>
            <a:ext cx="4449632" cy="2938270"/>
            <a:chOff x="3386488" y="3502351"/>
            <a:chExt cx="1741712" cy="1535185"/>
          </a:xfrm>
        </p:grpSpPr>
        <p:grpSp>
          <p:nvGrpSpPr>
            <p:cNvPr id="24" name="Group 21"/>
            <p:cNvGrpSpPr>
              <a:grpSpLocks/>
            </p:cNvGrpSpPr>
            <p:nvPr/>
          </p:nvGrpSpPr>
          <p:grpSpPr bwMode="auto">
            <a:xfrm rot="-396937">
              <a:off x="3386488" y="3502351"/>
              <a:ext cx="1741712" cy="1535185"/>
              <a:chOff x="777669" y="551874"/>
              <a:chExt cx="1741712" cy="1535185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97640" y="649446"/>
                <a:ext cx="1531069" cy="1366162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8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77669" y="551874"/>
                <a:ext cx="1741712" cy="1535185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5" name="TextBox 28"/>
            <p:cNvSpPr txBox="1">
              <a:spLocks noChangeArrowheads="1"/>
            </p:cNvSpPr>
            <p:nvPr/>
          </p:nvSpPr>
          <p:spPr bwMode="auto">
            <a:xfrm rot="21540000">
              <a:off x="3481105" y="3719310"/>
              <a:ext cx="1618407" cy="1093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6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charset="0"/>
                </a:rPr>
                <a:t>a. No matter how attractive a woman may be, her perception of herself is eclipsed by the beauty industry. (Para. 5, L2)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1522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807381" y="1068894"/>
            <a:ext cx="4192179" cy="3135116"/>
            <a:chOff x="4673013" y="1394203"/>
            <a:chExt cx="4299970" cy="2813107"/>
          </a:xfrm>
        </p:grpSpPr>
        <p:grpSp>
          <p:nvGrpSpPr>
            <p:cNvPr id="18" name="Group 35"/>
            <p:cNvGrpSpPr>
              <a:grpSpLocks/>
            </p:cNvGrpSpPr>
            <p:nvPr/>
          </p:nvGrpSpPr>
          <p:grpSpPr bwMode="auto">
            <a:xfrm rot="872659">
              <a:off x="4915673" y="1394203"/>
              <a:ext cx="3927516" cy="2593062"/>
              <a:chOff x="3253402" y="3573290"/>
              <a:chExt cx="1947974" cy="1569659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6735" y="3573290"/>
                <a:ext cx="1741311" cy="1314597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TextBox 28"/>
              <p:cNvSpPr txBox="1">
                <a:spLocks noChangeArrowheads="1"/>
              </p:cNvSpPr>
              <p:nvPr/>
            </p:nvSpPr>
            <p:spPr bwMode="auto">
              <a:xfrm rot="21540000">
                <a:off x="3253402" y="4006187"/>
                <a:ext cx="1947974" cy="1136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6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她把身体上的极小的不完美之处加以放大，并且幻想这些缺点十分明显，以至于全世界的人都会注意到并且嘲笑她。</a:t>
                </a:r>
                <a:endParaRPr kumimoji="1" lang="zh-CN" altLang="en-US" sz="26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</p:txBody>
          </p:sp>
        </p:grpSp>
        <p:sp>
          <p:nvSpPr>
            <p:cNvPr id="34" name="Freeform 6"/>
            <p:cNvSpPr>
              <a:spLocks/>
            </p:cNvSpPr>
            <p:nvPr/>
          </p:nvSpPr>
          <p:spPr bwMode="auto">
            <a:xfrm rot="822209">
              <a:off x="4673013" y="1788527"/>
              <a:ext cx="4299970" cy="2418783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  <p:pic>
        <p:nvPicPr>
          <p:cNvPr id="17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4"/>
            <a:ext cx="8796337" cy="1163637"/>
          </a:xfrm>
          <a:prstGeom prst="rect">
            <a:avLst/>
          </a:prstGeom>
          <a:noFill/>
        </p:spPr>
      </p:pic>
      <p:grpSp>
        <p:nvGrpSpPr>
          <p:cNvPr id="29" name="Group 35"/>
          <p:cNvGrpSpPr>
            <a:grpSpLocks/>
          </p:cNvGrpSpPr>
          <p:nvPr/>
        </p:nvGrpSpPr>
        <p:grpSpPr bwMode="auto">
          <a:xfrm rot="-1117645">
            <a:off x="355722" y="2150223"/>
            <a:ext cx="4644293" cy="3024537"/>
            <a:chOff x="3387372" y="3385496"/>
            <a:chExt cx="1662232" cy="1890386"/>
          </a:xfrm>
        </p:grpSpPr>
        <p:grpSp>
          <p:nvGrpSpPr>
            <p:cNvPr id="30" name="Group 21"/>
            <p:cNvGrpSpPr>
              <a:grpSpLocks/>
            </p:cNvGrpSpPr>
            <p:nvPr/>
          </p:nvGrpSpPr>
          <p:grpSpPr bwMode="auto">
            <a:xfrm rot="-396937">
              <a:off x="3387372" y="3385496"/>
              <a:ext cx="1613044" cy="1850177"/>
              <a:chOff x="774293" y="427440"/>
              <a:chExt cx="1613044" cy="1850177"/>
            </a:xfrm>
          </p:grpSpPr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346487">
                <a:off x="794233" y="654842"/>
                <a:ext cx="1592190" cy="146070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8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485220">
                <a:off x="774293" y="427440"/>
                <a:ext cx="1613044" cy="1850177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 rot="21540000">
              <a:off x="3422778" y="3556135"/>
              <a:ext cx="1626826" cy="1719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pitchFamily="2" charset="-122"/>
                </a:rPr>
                <a:t>b. She magnifies the smallest imperfections in her body and imagines them as glaring flaws the whole world will notice and ridicule. (Para. 5, L4)</a:t>
              </a:r>
            </a:p>
            <a:p>
              <a:pPr algn="just" eaLnBrk="0" hangingPunct="0">
                <a:lnSpc>
                  <a:spcPct val="120000"/>
                </a:lnSpc>
              </a:pPr>
              <a:endParaRPr kumimoji="1" lang="en-US" altLang="zh-CN" sz="2400" dirty="0">
                <a:solidFill>
                  <a:srgbClr val="8E0000"/>
                </a:solidFill>
                <a:latin typeface="Helvetica"/>
                <a:ea typeface="楷体"/>
                <a:cs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117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35"/>
          <p:cNvGrpSpPr>
            <a:grpSpLocks/>
          </p:cNvGrpSpPr>
          <p:nvPr/>
        </p:nvGrpSpPr>
        <p:grpSpPr bwMode="auto">
          <a:xfrm rot="-1117645">
            <a:off x="493493" y="1984431"/>
            <a:ext cx="5322531" cy="3982427"/>
            <a:chOff x="3387211" y="3502328"/>
            <a:chExt cx="1788733" cy="1790045"/>
          </a:xfrm>
        </p:grpSpPr>
        <p:grpSp>
          <p:nvGrpSpPr>
            <p:cNvPr id="27" name="Group 21"/>
            <p:cNvGrpSpPr>
              <a:grpSpLocks/>
            </p:cNvGrpSpPr>
            <p:nvPr/>
          </p:nvGrpSpPr>
          <p:grpSpPr bwMode="auto">
            <a:xfrm rot="-396937">
              <a:off x="3387211" y="3502328"/>
              <a:ext cx="1788733" cy="1774744"/>
              <a:chOff x="764434" y="553846"/>
              <a:chExt cx="1788733" cy="1774744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346487">
                <a:off x="793537" y="663226"/>
                <a:ext cx="1740308" cy="146070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8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485220">
                <a:off x="764434" y="553846"/>
                <a:ext cx="1788733" cy="1774744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4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8" name="TextBox 28"/>
            <p:cNvSpPr txBox="1">
              <a:spLocks noChangeArrowheads="1"/>
            </p:cNvSpPr>
            <p:nvPr/>
          </p:nvSpPr>
          <p:spPr bwMode="auto">
            <a:xfrm rot="21540000">
              <a:off x="3403483" y="3675856"/>
              <a:ext cx="1659703" cy="1616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300" dirty="0">
                  <a:solidFill>
                    <a:srgbClr val="8E0000"/>
                  </a:solidFill>
                  <a:latin typeface="Helvetica"/>
                  <a:ea typeface="楷体"/>
                  <a:cs typeface="华文新魏" pitchFamily="2" charset="-122"/>
                </a:rPr>
                <a:t>c. </a:t>
              </a:r>
              <a:r>
                <a:rPr kumimoji="1" lang="en-US" altLang="zh-CN" sz="23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pitchFamily="2" charset="-122"/>
                </a:rPr>
                <a:t>Nonetheless, the multibillion-dollar beauty industry, complete with its own aisle in the grocery store, is devoted to constant warfare on female self-esteem, convincing women that they must buy all the newest moisturizing creams, bronzing powders and appliances that promise to “stimulate and restore” their skin. (Para. 7, L2)</a:t>
              </a:r>
            </a:p>
            <a:p>
              <a:pPr algn="just" eaLnBrk="0" hangingPunct="0">
                <a:lnSpc>
                  <a:spcPct val="90000"/>
                </a:lnSpc>
              </a:pPr>
              <a:endParaRPr kumimoji="1" lang="en-US" altLang="zh-CN" sz="2300" dirty="0">
                <a:solidFill>
                  <a:srgbClr val="8E0000"/>
                </a:solidFill>
                <a:latin typeface="Helvetica"/>
                <a:ea typeface="楷体"/>
                <a:cs typeface="华文新魏" pitchFamily="2" charset="-122"/>
              </a:endParaRPr>
            </a:p>
          </p:txBody>
        </p:sp>
      </p:grpSp>
      <p:pic>
        <p:nvPicPr>
          <p:cNvPr id="17" name="Picture 2" descr="H:\2015年修改\图片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24"/>
            <a:ext cx="8796337" cy="1163637"/>
          </a:xfrm>
          <a:prstGeom prst="rect">
            <a:avLst/>
          </a:prstGeom>
          <a:noFill/>
        </p:spPr>
      </p:pic>
      <p:grpSp>
        <p:nvGrpSpPr>
          <p:cNvPr id="13" name="组合 12"/>
          <p:cNvGrpSpPr/>
          <p:nvPr/>
        </p:nvGrpSpPr>
        <p:grpSpPr>
          <a:xfrm>
            <a:off x="4000496" y="1298462"/>
            <a:ext cx="5019375" cy="2773480"/>
            <a:chOff x="5098911" y="1426064"/>
            <a:chExt cx="3662543" cy="3916003"/>
          </a:xfrm>
        </p:grpSpPr>
        <p:grpSp>
          <p:nvGrpSpPr>
            <p:cNvPr id="18" name="Group 35"/>
            <p:cNvGrpSpPr>
              <a:grpSpLocks/>
            </p:cNvGrpSpPr>
            <p:nvPr/>
          </p:nvGrpSpPr>
          <p:grpSpPr bwMode="auto">
            <a:xfrm rot="872659">
              <a:off x="5098911" y="1426064"/>
              <a:ext cx="3662543" cy="3726633"/>
              <a:chOff x="3386714" y="3573094"/>
              <a:chExt cx="1849485" cy="2255845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6714" y="3573094"/>
                <a:ext cx="1741591" cy="1314597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TextBox 28"/>
              <p:cNvSpPr txBox="1">
                <a:spLocks noChangeArrowheads="1"/>
              </p:cNvSpPr>
              <p:nvPr/>
            </p:nvSpPr>
            <p:spPr bwMode="auto">
              <a:xfrm rot="21540000">
                <a:off x="3684390" y="3628668"/>
                <a:ext cx="1551809" cy="2200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24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尽管如此，产值达几十亿美元的美容业，在超市化妆品销售专区的配合下，总是在不停地攻击着女性的自尊，使其相信自己只有购买最新的保湿面霜、古铜散粉，以及各种美容器具，才能“激发和恢复”肌肤活力。</a:t>
                </a:r>
                <a:endParaRPr kumimoji="1" lang="zh-CN" altLang="en-US" sz="24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</p:txBody>
          </p:sp>
        </p:grpSp>
        <p:sp>
          <p:nvSpPr>
            <p:cNvPr id="29" name="Freeform 6"/>
            <p:cNvSpPr>
              <a:spLocks/>
            </p:cNvSpPr>
            <p:nvPr/>
          </p:nvSpPr>
          <p:spPr bwMode="auto">
            <a:xfrm rot="822209">
              <a:off x="5614804" y="1432384"/>
              <a:ext cx="3101824" cy="3909683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117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4"/>
            <a:ext cx="8796337" cy="1163637"/>
          </a:xfrm>
          <a:prstGeom prst="rect">
            <a:avLst/>
          </a:prstGeom>
          <a:noFill/>
        </p:spPr>
      </p:pic>
      <p:grpSp>
        <p:nvGrpSpPr>
          <p:cNvPr id="13" name="组合 12"/>
          <p:cNvGrpSpPr/>
          <p:nvPr/>
        </p:nvGrpSpPr>
        <p:grpSpPr>
          <a:xfrm>
            <a:off x="4839353" y="1241207"/>
            <a:ext cx="4187984" cy="2810465"/>
            <a:chOff x="4839350" y="1387006"/>
            <a:chExt cx="3899450" cy="2376776"/>
          </a:xfrm>
        </p:grpSpPr>
        <p:grpSp>
          <p:nvGrpSpPr>
            <p:cNvPr id="15" name="Group 35"/>
            <p:cNvGrpSpPr>
              <a:grpSpLocks/>
            </p:cNvGrpSpPr>
            <p:nvPr/>
          </p:nvGrpSpPr>
          <p:grpSpPr bwMode="auto">
            <a:xfrm rot="872659">
              <a:off x="5004347" y="1387006"/>
              <a:ext cx="3734453" cy="2299591"/>
              <a:chOff x="3065320" y="3572734"/>
              <a:chExt cx="2063160" cy="1392013"/>
            </a:xfrm>
          </p:grpSpPr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88283">
                <a:off x="3386678" y="3572734"/>
                <a:ext cx="1741802" cy="1314597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 rot="21540000">
                <a:off x="3065320" y="3893357"/>
                <a:ext cx="2009290" cy="1071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6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女性参与这种极端的从众行为，实际上是把自己置于其他女性的审视之下，因为只有那些女性才有资格评价她们所付出的努力。</a:t>
                </a:r>
                <a:endParaRPr kumimoji="1" lang="zh-CN" altLang="en-US" sz="26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</p:txBody>
          </p:sp>
        </p:grpSp>
        <p:sp>
          <p:nvSpPr>
            <p:cNvPr id="36" name="Freeform 6"/>
            <p:cNvSpPr>
              <a:spLocks/>
            </p:cNvSpPr>
            <p:nvPr/>
          </p:nvSpPr>
          <p:spPr bwMode="auto">
            <a:xfrm rot="822209">
              <a:off x="4839350" y="1666417"/>
              <a:ext cx="3730062" cy="2097365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  <p:grpSp>
        <p:nvGrpSpPr>
          <p:cNvPr id="19" name="Group 35"/>
          <p:cNvGrpSpPr>
            <a:grpSpLocks/>
          </p:cNvGrpSpPr>
          <p:nvPr/>
        </p:nvGrpSpPr>
        <p:grpSpPr bwMode="auto">
          <a:xfrm rot="-1117645">
            <a:off x="244576" y="2421812"/>
            <a:ext cx="4799514" cy="2998036"/>
            <a:chOff x="3388564" y="3501395"/>
            <a:chExt cx="1756176" cy="1572060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 rot="-396937">
              <a:off x="3388564" y="3501395"/>
              <a:ext cx="1756176" cy="1572060"/>
              <a:chOff x="777669" y="551874"/>
              <a:chExt cx="1756176" cy="1572060"/>
            </a:xfrm>
          </p:grpSpPr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346487">
                <a:off x="793537" y="663226"/>
                <a:ext cx="1740308" cy="146070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8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485220">
                <a:off x="777669" y="551874"/>
                <a:ext cx="1741712" cy="1535185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 rot="21540000">
              <a:off x="3454557" y="3645677"/>
              <a:ext cx="1652682" cy="1161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3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pitchFamily="2" charset="-122"/>
                </a:rPr>
                <a:t>d. By participating in this system of extreme conformity, women are actually opening themselves up to the scrutiny of other women, the only ones qualified to judge their efforts. </a:t>
              </a:r>
              <a:r>
                <a:rPr kumimoji="1" lang="en-US" altLang="zh-CN" sz="2300" smtClean="0">
                  <a:solidFill>
                    <a:srgbClr val="8E0000"/>
                  </a:solidFill>
                  <a:latin typeface="Helvetica"/>
                  <a:ea typeface="楷体"/>
                  <a:cs typeface="华文新魏" pitchFamily="2" charset="-122"/>
                </a:rPr>
                <a:t>(Para. 10</a:t>
              </a:r>
              <a:r>
                <a:rPr kumimoji="1" lang="en-US" altLang="zh-CN" sz="23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pitchFamily="2" charset="-122"/>
                </a:rPr>
                <a:t>, L1)</a:t>
              </a:r>
              <a:endParaRPr kumimoji="1" lang="en-US" altLang="zh-CN" sz="2300" dirty="0">
                <a:solidFill>
                  <a:srgbClr val="8E0000"/>
                </a:solidFill>
                <a:latin typeface="Helvetica"/>
                <a:ea typeface="楷体"/>
                <a:cs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65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:\2015年修改\图片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4"/>
            <a:ext cx="8796337" cy="1163637"/>
          </a:xfrm>
          <a:prstGeom prst="rect">
            <a:avLst/>
          </a:prstGeom>
          <a:noFill/>
        </p:spPr>
      </p:pic>
      <p:grpSp>
        <p:nvGrpSpPr>
          <p:cNvPr id="2" name="组合 12"/>
          <p:cNvGrpSpPr/>
          <p:nvPr/>
        </p:nvGrpSpPr>
        <p:grpSpPr>
          <a:xfrm>
            <a:off x="4926274" y="1275877"/>
            <a:ext cx="4187544" cy="2824157"/>
            <a:chOff x="4839350" y="1399008"/>
            <a:chExt cx="3899043" cy="2364774"/>
          </a:xfrm>
        </p:grpSpPr>
        <p:grpSp>
          <p:nvGrpSpPr>
            <p:cNvPr id="3" name="Group 35"/>
            <p:cNvGrpSpPr>
              <a:grpSpLocks/>
            </p:cNvGrpSpPr>
            <p:nvPr/>
          </p:nvGrpSpPr>
          <p:grpSpPr bwMode="auto">
            <a:xfrm rot="872659">
              <a:off x="5098416" y="1399008"/>
              <a:ext cx="3639977" cy="2290763"/>
              <a:chOff x="3117514" y="3572734"/>
              <a:chExt cx="2010966" cy="1386670"/>
            </a:xfrm>
          </p:grpSpPr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88283">
                <a:off x="3386678" y="3572734"/>
                <a:ext cx="1741802" cy="1314597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 rot="21540000">
                <a:off x="3117514" y="3898592"/>
                <a:ext cx="1873875" cy="1060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6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但是，你也不能慷慨地大放空洞之词，赞美她</a:t>
                </a:r>
              </a:p>
              <a:p>
                <a:r>
                  <a:rPr kumimoji="1" lang="zh-CN" altLang="en-US" sz="26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的鞋子和裙子是多么相配，因为她知道你是在说谎。</a:t>
                </a:r>
                <a:r>
                  <a:rPr kumimoji="1" lang="zh-CN" altLang="en-US" sz="2600" dirty="0" smtClean="0">
                    <a:solidFill>
                      <a:srgbClr val="FF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大放阙词</a:t>
                </a:r>
              </a:p>
            </p:txBody>
          </p:sp>
        </p:grpSp>
        <p:sp>
          <p:nvSpPr>
            <p:cNvPr id="36" name="Freeform 6"/>
            <p:cNvSpPr>
              <a:spLocks/>
            </p:cNvSpPr>
            <p:nvPr/>
          </p:nvSpPr>
          <p:spPr bwMode="auto">
            <a:xfrm rot="822209">
              <a:off x="4839350" y="1666417"/>
              <a:ext cx="3730062" cy="2097365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 rot="-1117645">
            <a:off x="361597" y="2285519"/>
            <a:ext cx="4678748" cy="3260078"/>
            <a:chOff x="3397187" y="3501717"/>
            <a:chExt cx="1747572" cy="1571240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 rot="-396937">
              <a:off x="3397187" y="3501717"/>
              <a:ext cx="1747572" cy="1571240"/>
              <a:chOff x="786273" y="552694"/>
              <a:chExt cx="1747572" cy="1571240"/>
            </a:xfrm>
          </p:grpSpPr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346487">
                <a:off x="793537" y="663226"/>
                <a:ext cx="1740308" cy="146070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8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485220">
                <a:off x="786273" y="552694"/>
                <a:ext cx="1741712" cy="1370278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4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 rot="21540000">
              <a:off x="3433749" y="3626384"/>
              <a:ext cx="1652682" cy="106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3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pitchFamily="2" charset="-122"/>
                </a:rPr>
                <a:t>e. But you also can’t shower her with empty compliments about how her shoes complement her dress nicely because she’ll know you’re lying. (Para. 11, L3)</a:t>
              </a:r>
              <a:endParaRPr kumimoji="1" lang="en-US" altLang="zh-CN" sz="2300" dirty="0">
                <a:solidFill>
                  <a:srgbClr val="8E0000"/>
                </a:solidFill>
                <a:latin typeface="Helvetica"/>
                <a:ea typeface="楷体"/>
                <a:cs typeface="华文新魏" pitchFamily="2" charset="-122"/>
              </a:endParaRPr>
            </a:p>
          </p:txBody>
        </p:sp>
      </p:grpSp>
      <p:pic>
        <p:nvPicPr>
          <p:cNvPr id="13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1191" y="6215082"/>
            <a:ext cx="435146" cy="4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5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57188" y="1529819"/>
          <a:ext cx="8501122" cy="4366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7754"/>
                <a:gridCol w="3643368"/>
              </a:tblGrid>
              <a:tr h="53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930374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latin typeface="Helvetica"/>
                        </a:rPr>
                        <a:t>1. 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no amount of </a:t>
                      </a:r>
                      <a:r>
                        <a:rPr lang="en-US" altLang="zh-CN" sz="2400" dirty="0" err="1" smtClean="0">
                          <a:latin typeface="Helvetica"/>
                          <a:ea typeface="华文行楷" pitchFamily="2" charset="-122"/>
                        </a:rPr>
                        <a:t>sth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. will do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用于表达“无论如何都不会发生期待的结果”。</a:t>
                      </a:r>
                      <a:endParaRPr kumimoji="1" lang="en-US" altLang="zh-CN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869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dirty="0" smtClean="0">
                          <a:latin typeface="Helvetica"/>
                        </a:rPr>
                        <a:t>2. </a:t>
                      </a:r>
                      <a:r>
                        <a:rPr lang="en-US" altLang="zh-CN" sz="2400" dirty="0" err="1" smtClean="0">
                          <a:latin typeface="Helvetica"/>
                          <a:ea typeface="华文行楷" pitchFamily="2" charset="-122"/>
                        </a:rPr>
                        <a:t>sth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. happens, especially </a:t>
                      </a:r>
                      <a:b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</a:b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    when…</a:t>
                      </a:r>
                      <a:endParaRPr kumimoji="1" lang="zh-CN" altLang="en-US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用于表达“事物的普遍性或严重性”。</a:t>
                      </a: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902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dirty="0" smtClean="0">
                          <a:latin typeface="Helvetica"/>
                        </a:rPr>
                        <a:t>3. I’m not saying that …</a:t>
                      </a:r>
                      <a:r>
                        <a:rPr kumimoji="1" lang="en-US" altLang="zh-CN" sz="2400" kern="1200" baseline="0" dirty="0" smtClean="0">
                          <a:latin typeface="Helvetica"/>
                        </a:rPr>
                        <a:t>                        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    I’m just saying that…</a:t>
                      </a:r>
                      <a:endParaRPr kumimoji="1" lang="en-US" altLang="zh-CN" sz="24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用于更正“某人真实的想</a:t>
                      </a:r>
                      <a:endParaRPr kumimoji="1" lang="en-US" altLang="zh-CN" sz="24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法”。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1132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华文行楷" pitchFamily="2" charset="-122"/>
                          <a:cs typeface="+mn-cs"/>
                        </a:rPr>
                        <a:t>4. 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Anyway, to get back to my </a:t>
                      </a:r>
                      <a:b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</a:b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  </a:t>
                      </a:r>
                      <a:r>
                        <a:rPr lang="en-US" altLang="zh-CN" sz="2400" baseline="0" dirty="0" smtClean="0">
                          <a:latin typeface="Helvetica"/>
                          <a:ea typeface="华文行楷" pitchFamily="2" charset="-122"/>
                        </a:rPr>
                        <a:t>  </a:t>
                      </a:r>
                      <a:r>
                        <a:rPr lang="en-US" altLang="zh-CN" sz="2400" dirty="0" smtClean="0">
                          <a:latin typeface="Helvetica"/>
                          <a:ea typeface="华文行楷" pitchFamily="2" charset="-122"/>
                        </a:rPr>
                        <a:t>original point:…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用于表达“言归正传”。</a:t>
                      </a: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6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01718" y="1484784"/>
            <a:ext cx="2541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认为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有价值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887933" y="4422426"/>
            <a:ext cx="375550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(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</a:rPr>
              <a:t>attract/ affix great value to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) 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887932" y="4871877"/>
            <a:ext cx="69562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If you really want to attract customers, you need to </a:t>
            </a:r>
            <a:r>
              <a:rPr kumimoji="1" lang="en-US" altLang="zh-CN" sz="2400" b="1" i="1" dirty="0" smtClean="0">
                <a:solidFill>
                  <a:srgbClr val="FF6600"/>
                </a:solidFill>
                <a:latin typeface="Helvetica"/>
              </a:rPr>
              <a:t>affix great value to </a:t>
            </a:r>
            <a:r>
              <a:rPr kumimoji="1" lang="en-US" altLang="zh-CN" sz="2400" dirty="0" smtClean="0">
                <a:latin typeface="Helvetica"/>
              </a:rPr>
              <a:t>the quality of the products sold in your store.</a:t>
            </a: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4844" y="1484784"/>
            <a:ext cx="30416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600" b="1" dirty="0" smtClean="0">
                <a:latin typeface="Helvetica"/>
              </a:rPr>
              <a:t>affix value to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6500" y="1484785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7932" y="2643182"/>
            <a:ext cx="18266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932" y="3123412"/>
            <a:ext cx="69562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如果你真正想要吸引顾客，你就必须十分重视自己店里所卖产品的质量。 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7932" y="3942196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1" name="Picture 3" descr="H:\2015年修改\图片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96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143932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96871" y="1412776"/>
            <a:ext cx="2932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不辜负；符合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993761" y="4465023"/>
            <a:ext cx="4345002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(</a:t>
            </a:r>
            <a:r>
              <a:rPr lang="en-US" altLang="zh-CN" sz="2400" dirty="0" smtClean="0"/>
              <a:t>live up to/ minimum standards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993761" y="5030088"/>
            <a:ext cx="69294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If you want to graduate, you must </a:t>
            </a:r>
            <a:r>
              <a:rPr kumimoji="1" lang="en-US" altLang="zh-CN" sz="2400" b="1" i="1" dirty="0" smtClean="0">
                <a:solidFill>
                  <a:srgbClr val="FF6600"/>
                </a:solidFill>
                <a:latin typeface="Helvetica"/>
              </a:rPr>
              <a:t>live up to </a:t>
            </a:r>
            <a:r>
              <a:rPr kumimoji="1" lang="en-US" altLang="zh-CN" sz="2400" dirty="0" smtClean="0">
                <a:latin typeface="Helvetica"/>
              </a:rPr>
              <a:t>the minimum standards set by the university. </a:t>
            </a: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910267" y="1412776"/>
            <a:ext cx="2162195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Helvetica"/>
              </a:rPr>
              <a:t>live up 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87763" y="1412776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3761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93761" y="3304117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如果你想毕业，就必须达到大学设定的最低标准。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761" y="3869181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6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42976" y="1357298"/>
            <a:ext cx="2143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包括，连同，齐备的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827585" y="4407495"/>
            <a:ext cx="4315919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(complete with/ a running track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</a:t>
            </a:r>
            <a:endParaRPr lang="en-US" altLang="zh-CN" sz="2400" dirty="0">
              <a:solidFill>
                <a:srgbClr val="984807"/>
              </a:solidFill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827584" y="4869160"/>
            <a:ext cx="66019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The newly-built school campus is very modern, </a:t>
            </a:r>
            <a:r>
              <a:rPr kumimoji="1" lang="en-US" altLang="zh-CN" sz="2400" b="1" i="1" dirty="0" smtClean="0">
                <a:solidFill>
                  <a:srgbClr val="FF6600"/>
                </a:solidFill>
                <a:latin typeface="Helvetica"/>
              </a:rPr>
              <a:t>complete with</a:t>
            </a:r>
            <a:r>
              <a:rPr kumimoji="1" lang="en-US" altLang="zh-CN" sz="2400" dirty="0" smtClean="0">
                <a:latin typeface="Helvetica"/>
              </a:rPr>
              <a:t> an indoor swimming pool and a running track on the roof.</a:t>
            </a: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57817" y="1424389"/>
            <a:ext cx="2814583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600" b="1" dirty="0" smtClean="0">
                <a:latin typeface="Helvetica"/>
              </a:rPr>
              <a:t>complete with</a:t>
            </a:r>
            <a:endParaRPr lang="zh-CN" altLang="en-US" sz="2600" b="1" dirty="0" smtClean="0">
              <a:latin typeface="Helvetica"/>
            </a:endParaRPr>
          </a:p>
          <a:p>
            <a:pPr algn="ctr"/>
            <a:endParaRPr lang="en-US" altLang="zh-CN" sz="2600" b="1" dirty="0" smtClean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763" y="1424389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7584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27584" y="3140968"/>
            <a:ext cx="70009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新建的校园十分现代，包括一个室内游泳池以及楼顶上的跑道。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7584" y="3944669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659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5786" y="1568405"/>
            <a:ext cx="2630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遵守；拥护；坚信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36610" y="4974267"/>
            <a:ext cx="69866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As a devoted senior official, he always </a:t>
            </a:r>
            <a:r>
              <a:rPr kumimoji="1" lang="en-US" altLang="zh-CN" sz="2400" b="1" i="1" dirty="0" smtClean="0">
                <a:solidFill>
                  <a:srgbClr val="FF6600"/>
                </a:solidFill>
                <a:latin typeface="Helvetica"/>
              </a:rPr>
              <a:t>adheres to </a:t>
            </a:r>
            <a:r>
              <a:rPr kumimoji="1" lang="en-US" altLang="zh-CN" sz="2400" dirty="0" smtClean="0">
                <a:latin typeface="Helvetica"/>
              </a:rPr>
              <a:t>his principle of conduct. </a:t>
            </a:r>
            <a:endParaRPr kumimoji="1" lang="en-US" altLang="zh-CN" sz="2400" b="1" i="1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86380" y="1568405"/>
            <a:ext cx="2973388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600" b="1" dirty="0" smtClean="0">
                <a:latin typeface="Helvetica"/>
              </a:rPr>
              <a:t>adhere to</a:t>
            </a:r>
            <a:endParaRPr lang="en-US" altLang="zh-CN" sz="2600" b="1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6500" y="1568405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610" y="2780283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36610" y="3215256"/>
            <a:ext cx="706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作为一名忠诚的高级官员，他始终坚守自己的行为准则。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6610" y="3937259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  <p:sp>
        <p:nvSpPr>
          <p:cNvPr id="17" name="文本框 5"/>
          <p:cNvSpPr txBox="1"/>
          <p:nvPr/>
        </p:nvSpPr>
        <p:spPr>
          <a:xfrm>
            <a:off x="1036610" y="4396665"/>
            <a:ext cx="6250034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(senior official /adhere to / principle of conduct)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 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61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12819" y="1496397"/>
            <a:ext cx="2630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0D0A10"/>
                </a:solidFill>
                <a:latin typeface="华文楷体"/>
                <a:ea typeface="华文楷体"/>
                <a:cs typeface="华文楷体"/>
              </a:rPr>
              <a:t>怀有</a:t>
            </a:r>
            <a:r>
              <a:rPr kumimoji="1" lang="en-US" altLang="zh-CN" sz="2400" b="1" dirty="0" smtClean="0">
                <a:solidFill>
                  <a:srgbClr val="0D0A10"/>
                </a:solidFill>
                <a:latin typeface="华文楷体"/>
                <a:ea typeface="华文楷体"/>
                <a:cs typeface="华文楷体"/>
              </a:rPr>
              <a:t>…</a:t>
            </a:r>
            <a:r>
              <a:rPr kumimoji="1" lang="zh-CN" altLang="en-US" sz="2400" b="1" dirty="0" smtClean="0">
                <a:solidFill>
                  <a:srgbClr val="0D0A10"/>
                </a:solidFill>
                <a:latin typeface="华文楷体"/>
                <a:ea typeface="华文楷体"/>
                <a:cs typeface="华文楷体"/>
              </a:rPr>
              <a:t>的希望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922323" y="4492277"/>
            <a:ext cx="7143800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(be buried / ruins / in hopes of / attract one’s attention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 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922323" y="4943315"/>
            <a:ext cx="69072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The victim buried under the ruins made some sound by knocking </a:t>
            </a:r>
            <a:r>
              <a:rPr kumimoji="1" lang="en-US" altLang="zh-CN" sz="2400" b="1" i="1" dirty="0" smtClean="0">
                <a:solidFill>
                  <a:srgbClr val="FF6600"/>
                </a:solidFill>
                <a:latin typeface="Helvetica"/>
              </a:rPr>
              <a:t>in hopes of </a:t>
            </a:r>
            <a:r>
              <a:rPr kumimoji="1" lang="en-US" altLang="zh-CN" sz="2400" dirty="0" smtClean="0">
                <a:latin typeface="Helvetica"/>
              </a:rPr>
              <a:t>attracting the rescuer’s attention.</a:t>
            </a: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51090" y="1496397"/>
            <a:ext cx="298135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Helvetica"/>
              </a:rPr>
              <a:t>in hopes of</a:t>
            </a:r>
            <a:endParaRPr lang="en-US" altLang="zh-CN" sz="2600" b="1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1550" y="1496397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2323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22323" y="3190091"/>
            <a:ext cx="71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埋在废墟下的受害者通过敲击发出一些声响，希望能够引起救援人员的注意。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323" y="4010461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96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2657" y="1568405"/>
            <a:ext cx="2427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华文楷体"/>
                <a:ea typeface="华文楷体"/>
                <a:cs typeface="华文楷体"/>
              </a:rPr>
              <a:t>请求</a:t>
            </a:r>
            <a:r>
              <a:rPr lang="en-US" altLang="zh-CN" sz="2400" b="1" dirty="0" smtClean="0">
                <a:latin typeface="华文楷体"/>
                <a:ea typeface="华文楷体"/>
                <a:cs typeface="华文楷体"/>
              </a:rPr>
              <a:t>…</a:t>
            </a:r>
            <a:r>
              <a:rPr lang="zh-CN" altLang="en-US" sz="2400" b="1" dirty="0" smtClean="0">
                <a:latin typeface="华文楷体"/>
                <a:ea typeface="华文楷体"/>
                <a:cs typeface="华文楷体"/>
              </a:rPr>
              <a:t>的帮助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899592" y="4481690"/>
            <a:ext cx="4958292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(reach out to / encounter / challenge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 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899592" y="4929198"/>
            <a:ext cx="690569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Sometimes, we need to learn to </a:t>
            </a:r>
            <a:r>
              <a:rPr kumimoji="1" lang="en-US" altLang="zh-CN" sz="2400" b="1" i="1" dirty="0" smtClean="0">
                <a:solidFill>
                  <a:srgbClr val="FF6600"/>
                </a:solidFill>
                <a:latin typeface="Helvetica"/>
              </a:rPr>
              <a:t>reach out to </a:t>
            </a:r>
            <a:r>
              <a:rPr kumimoji="1" lang="en-US" altLang="zh-CN" sz="2400" dirty="0" smtClean="0">
                <a:latin typeface="Helvetica"/>
              </a:rPr>
              <a:t>others, especially when we encounter big challenges. </a:t>
            </a:r>
            <a:endParaRPr kumimoji="1" lang="en-US" altLang="zh-CN" sz="2400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6500" y="1568405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2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99592" y="3186562"/>
            <a:ext cx="7321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有时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我们需要学会向他人求助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特别是当我们遭遇巨大挑战时。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4003403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572133" y="1568405"/>
            <a:ext cx="26484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Helvetica"/>
              </a:rPr>
              <a:t>reach out to</a:t>
            </a:r>
          </a:p>
        </p:txBody>
      </p:sp>
      <p:pic>
        <p:nvPicPr>
          <p:cNvPr id="22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657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5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13557</TotalTime>
  <Words>1768</Words>
  <Application>Microsoft Office PowerPoint</Application>
  <PresentationFormat>全屏显示(4:3)</PresentationFormat>
  <Paragraphs>210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Bodoni MT Condensed</vt:lpstr>
      <vt:lpstr>HY견명조</vt:lpstr>
      <vt:lpstr>Times New Roman</vt:lpstr>
      <vt:lpstr>Calibri</vt:lpstr>
      <vt:lpstr>方正大黑简体</vt:lpstr>
      <vt:lpstr>Georgia</vt:lpstr>
      <vt:lpstr>Gulim</vt:lpstr>
      <vt:lpstr>华文彩云</vt:lpstr>
      <vt:lpstr>Helvetica</vt:lpstr>
      <vt:lpstr>华文楷体</vt:lpstr>
      <vt:lpstr>华文行楷</vt:lpstr>
      <vt:lpstr>PMingLiU</vt:lpstr>
      <vt:lpstr>楷体_GB2312</vt:lpstr>
      <vt:lpstr>华文新魏</vt:lpstr>
      <vt:lpstr>楷体</vt:lpstr>
      <vt:lpstr>Office 主题</vt:lpstr>
      <vt:lpstr>1_Office 主题</vt:lpstr>
      <vt:lpstr>2_Office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谢俊荣</cp:lastModifiedBy>
  <cp:revision>1107</cp:revision>
  <dcterms:modified xsi:type="dcterms:W3CDTF">2018-05-31T02:24:17Z</dcterms:modified>
</cp:coreProperties>
</file>