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448" r:id="rId3"/>
    <p:sldId id="533" r:id="rId4"/>
    <p:sldId id="609" r:id="rId5"/>
    <p:sldId id="486" r:id="rId6"/>
    <p:sldId id="487" r:id="rId7"/>
    <p:sldId id="488" r:id="rId8"/>
    <p:sldId id="539" r:id="rId9"/>
    <p:sldId id="540" r:id="rId10"/>
    <p:sldId id="541" r:id="rId11"/>
    <p:sldId id="495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24" r:id="rId22"/>
    <p:sldId id="526" r:id="rId23"/>
    <p:sldId id="52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9900"/>
    <a:srgbClr val="FF6600"/>
    <a:srgbClr val="2DC8FF"/>
    <a:srgbClr val="8E0000"/>
    <a:srgbClr val="71AE0E"/>
    <a:srgbClr val="B40000"/>
    <a:srgbClr val="FF9999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8" autoAdjust="0"/>
    <p:restoredTop sz="96125" autoAdjust="0"/>
  </p:normalViewPr>
  <p:slideViewPr>
    <p:cSldViewPr snapToObjects="1">
      <p:cViewPr>
        <p:scale>
          <a:sx n="90" d="100"/>
          <a:sy n="90" d="100"/>
        </p:scale>
        <p:origin x="-134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9BCC50B-2766-490C-8267-47B7AEA6F192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909E18-B9BB-402A-A179-CF6A342646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46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70D526-D947-401F-90F2-C01F923AC121}" type="slidenum">
              <a:rPr lang="zh-CN" altLang="en-US" sz="1200">
                <a:latin typeface="Calibri" pitchFamily="34" charset="0"/>
              </a:rPr>
              <a:pPr algn="r"/>
              <a:t>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56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E1CD216-F191-43D8-81E6-C3A9E007167F}" type="slidenum">
              <a:rPr lang="zh-CN" altLang="en-US" sz="1200">
                <a:latin typeface="Calibri" pitchFamily="34" charset="0"/>
              </a:rPr>
              <a:pPr algn="r"/>
              <a:t>17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667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F74A72-2653-43E5-AB14-9D486406FC3C}" type="slidenum">
              <a:rPr lang="zh-CN" altLang="en-US" sz="1200">
                <a:latin typeface="Calibri" pitchFamily="34" charset="0"/>
              </a:rPr>
              <a:pPr algn="r"/>
              <a:t>18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0FB44B-182E-406F-986F-30BBE5CD792F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BB0661-160B-4BD7-8E64-2F85ACF6A75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8DC562-4F6A-43B6-A3BF-532611CBCBA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35B989-79C7-4414-AD0B-39ABCFA7B99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05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DDCA3B-F6B2-4811-A091-07925604F419}" type="slidenum">
              <a:rPr lang="zh-CN" altLang="en-US" sz="1200">
                <a:latin typeface="Calibri" pitchFamily="34" charset="0"/>
              </a:rPr>
              <a:pPr algn="r"/>
              <a:t>3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D1F3F2-DAD8-4A23-80A9-A5CEB845A4E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05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DDCA3B-F6B2-4811-A091-07925604F419}" type="slidenum">
              <a:rPr lang="zh-CN" altLang="en-US" sz="1200">
                <a:latin typeface="Calibri" pitchFamily="34" charset="0"/>
              </a:rPr>
              <a:pPr algn="r"/>
              <a:t>10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15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624408-1330-4B9D-AC2A-1FFD82072034}" type="slidenum">
              <a:rPr lang="zh-CN" altLang="en-US" sz="1200">
                <a:latin typeface="Calibri" pitchFamily="34" charset="0"/>
              </a:rPr>
              <a:pPr algn="r"/>
              <a:t>11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25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3FFCBD-3E2B-4361-8988-81E9D29831B7}" type="slidenum">
              <a:rPr lang="zh-CN" altLang="en-US" sz="1200">
                <a:latin typeface="Calibri" pitchFamily="34" charset="0"/>
              </a:rPr>
              <a:pPr algn="r"/>
              <a:t>12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036B9D-25FB-4269-A82F-06215F4B676D}" type="slidenum">
              <a:rPr lang="zh-CN" altLang="en-US" sz="1200">
                <a:latin typeface="Calibri" pitchFamily="34" charset="0"/>
              </a:rPr>
              <a:pPr algn="r"/>
              <a:t>14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462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A01605E-110F-474C-9CBC-A2B589FC2D62}" type="slidenum">
              <a:rPr lang="zh-CN" altLang="en-US" sz="1200">
                <a:latin typeface="Calibri" pitchFamily="34" charset="0"/>
              </a:rPr>
              <a:pPr algn="r"/>
              <a:t>15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1DD83-8285-46DC-B0CE-A47A85E98FD3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9A2E3-9EEE-404C-A588-4884823425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E8D04-79A4-41E9-9CF8-09CD7F0B6EE6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A6C5D-B44E-452B-B8CA-461736F846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94C18-9A38-4C9B-86A9-70FB6F6AA56F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3CA6-3C3B-48D5-8C2E-17C532672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3B487-D6C7-4AFF-9105-8CA00C0E99E7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7AC1F-07F7-4C5E-B8F5-4939DE89C9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0F7EA-9AD5-436B-B039-C491A54CD10F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6B3BB-81C8-4CD3-B453-0092A2DCC7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54D8B-6FD4-467B-85EF-EA7DD6C755B4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E7966-FAE8-4CFB-8A86-6E0324FA8A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06432-5677-4CC3-B5AA-14867EAFABB7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1F5F2-6872-49FD-986B-642B96EFE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C974E-9E54-4C67-AB75-3E53E72EF9CD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9EA2B-E68F-4CB6-81D9-13D434AD67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E1CCA-E5F8-4B3D-843C-CE8C2038ABC5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237BE-1051-42C0-8723-7471CBB34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30B94-1381-4DBD-A460-7EE09F6706D1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CCC64-BAE2-43A9-A1A7-2E2FF5BD9E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9AB8A-5193-463A-9826-22C9D5964F1F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3232-FA66-4BF5-A41C-033E61FD01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5858E-2919-45B6-9538-CC3A1638479E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0283C-38A6-4AF4-B22C-AF7ED45944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3700D-7B1E-401E-BD7F-60509B5BE662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5AC9-CDD9-494E-AFBF-011309227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DC036-2244-4598-AB95-23A39A4633FE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9F31A-9160-4B8A-BED0-DC5C875876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1F5BA-3867-4022-8BE1-21CCC2826716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CD737-3EF2-4AFF-8FA5-1B95596A4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11480-E055-4F95-BFF6-2AA18021D999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CC389-246E-4132-8D89-DFC1EF5123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3FA31-AED9-4CFC-8514-C13D2001F3CB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23676-72F1-40BD-8740-261C913F33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81BDC-57FC-4572-ABAA-739C19D103C9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0DA5E-7230-4583-8C9A-BA3D97C09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DAFAC-575E-456C-8C1C-0718C8F9FC3B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C2152-499F-47C8-B652-FD47348FDF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C7909-5B73-4DD1-8CC2-2205213B361D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E1FC0-8298-4AF1-B53D-8EFB29FDD2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1AC55-7A07-4247-8510-D83679D2FCAA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C9B5F-13C1-4537-9BCC-4A55C3C95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496F4-8786-430D-9EEB-7B6C8C3E0ED6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1CD6E-1966-4BC9-A27C-F3F3E1BB0A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7A04C0-0F8D-425E-9873-5F881F8D94A1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BEDC1B-D0DD-45A6-85DB-CA4A6B030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9BCC36-FBBC-4DDA-B8E9-87D4FB271EAC}" type="datetimeFigureOut">
              <a:rPr lang="zh-CN" altLang="en-US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851245-2358-4017-B37D-4D33D92583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2.jpeg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2" name="Rectangle 10"/>
            <p:cNvSpPr/>
            <p:nvPr/>
          </p:nvSpPr>
          <p:spPr>
            <a:xfrm>
              <a:off x="0" y="6318250"/>
              <a:ext cx="9144000" cy="539750"/>
            </a:xfrm>
            <a:prstGeom prst="rect">
              <a:avLst/>
            </a:prstGeom>
            <a:solidFill>
              <a:srgbClr val="99CC00">
                <a:alpha val="8470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0" y="0"/>
              <a:ext cx="9144000" cy="9905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effectLst>
              <a:glow>
                <a:schemeClr val="tx1">
                  <a:lumMod val="50000"/>
                  <a:lumOff val="50000"/>
                </a:schemeClr>
              </a:glow>
              <a:outerShdw dist="23000" dir="5400000" sx="0" sy="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8" name="图片 4" descr="新视野大学ppt首页标题字-02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158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5"/>
            <p:cNvSpPr/>
            <p:nvPr/>
          </p:nvSpPr>
          <p:spPr>
            <a:xfrm>
              <a:off x="4932363" y="128588"/>
              <a:ext cx="1371600" cy="7080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i="1" dirty="0">
                  <a:solidFill>
                    <a:srgbClr val="0B856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大黑简体"/>
                  <a:ea typeface="方正大黑简体"/>
                  <a:cs typeface="方正大黑简体"/>
                </a:rPr>
                <a:t>4</a:t>
              </a:r>
            </a:p>
          </p:txBody>
        </p:sp>
        <p:grpSp>
          <p:nvGrpSpPr>
            <p:cNvPr id="5133" name="组合 14"/>
            <p:cNvGrpSpPr>
              <a:grpSpLocks/>
            </p:cNvGrpSpPr>
            <p:nvPr/>
          </p:nvGrpSpPr>
          <p:grpSpPr bwMode="auto">
            <a:xfrm>
              <a:off x="1943100" y="1412875"/>
              <a:ext cx="4516437" cy="2659067"/>
              <a:chOff x="3836683" y="195242"/>
              <a:chExt cx="4807019" cy="386370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428321" y="195242"/>
                <a:ext cx="1571363" cy="19030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072339" y="2199759"/>
                <a:ext cx="1571363" cy="185918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836683" y="2188219"/>
                <a:ext cx="1493640" cy="1859189"/>
              </a:xfrm>
              <a:prstGeom prst="rect">
                <a:avLst/>
              </a:prstGeom>
              <a:solidFill>
                <a:srgbClr val="9966FF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320805" y="5130241"/>
              <a:ext cx="696597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1000" sy="1000" algn="ctr" rotWithShape="0">
                <a:schemeClr val="tx2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accent3">
                      <a:lumMod val="50000"/>
                    </a:schemeClr>
                  </a:solidFill>
                  <a:latin typeface="Georgia" pitchFamily="18" charset="0"/>
                  <a:ea typeface="Gulim" pitchFamily="34" charset="-127"/>
                </a:rPr>
                <a:t>Speaking Chinese in America</a:t>
              </a:r>
              <a:endParaRPr lang="zh-CN" altLang="en-US" sz="3200" b="1" dirty="0">
                <a:solidFill>
                  <a:schemeClr val="accent3">
                    <a:lumMod val="50000"/>
                  </a:schemeClr>
                </a:solidFill>
                <a:latin typeface="Georgia" pitchFamily="18" charset="0"/>
                <a:ea typeface="Gulim" pitchFamily="34" charset="-127"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1322388" y="4292600"/>
              <a:ext cx="64992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 latinLnBrk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华文彩云" pitchFamily="2" charset="-122"/>
                </a:rPr>
                <a:t>Unit </a:t>
              </a:r>
              <a:r>
                <a:rPr kumimoji="1" lang="en-US" altLang="zh-CN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华文彩云" pitchFamily="2" charset="-122"/>
                </a:rPr>
                <a:t>5 </a:t>
              </a:r>
              <a:r>
                <a:rPr kumimoji="1" lang="en-US" altLang="zh-CN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华文彩云" pitchFamily="2" charset="-122"/>
                </a:rPr>
                <a:t>Section A</a:t>
              </a:r>
            </a:p>
          </p:txBody>
        </p:sp>
      </p:grpSp>
      <p:sp>
        <p:nvSpPr>
          <p:cNvPr id="5123" name="TextBox 45"/>
          <p:cNvSpPr txBox="1">
            <a:spLocks noChangeArrowheads="1"/>
          </p:cNvSpPr>
          <p:nvPr/>
        </p:nvSpPr>
        <p:spPr bwMode="auto">
          <a:xfrm>
            <a:off x="179388" y="6318250"/>
            <a:ext cx="10072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FOREIGH LANGUAGE TEACHING AND RESEARCH PRESS      </a:t>
            </a:r>
          </a:p>
          <a:p>
            <a:r>
              <a:rPr lang="en-US" altLang="zh-CN" sz="1400" b="1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AIR FORCE ENGINEERING UNIVERTISY</a:t>
            </a:r>
            <a:endParaRPr lang="zh-CN" altLang="en-US" sz="1400" b="1">
              <a:solidFill>
                <a:schemeClr val="bg1"/>
              </a:solidFill>
              <a:latin typeface="Bodoni MT Condensed" pitchFamily="18" charset="0"/>
              <a:ea typeface="HY견명조"/>
              <a:cs typeface="Times New Roman" pitchFamily="18" charset="0"/>
            </a:endParaRPr>
          </a:p>
        </p:txBody>
      </p:sp>
      <p:pic>
        <p:nvPicPr>
          <p:cNvPr id="15361" name="Picture 1" descr="C:\Users\diaorc\Desktop\Unit 5 Section A\U5图\新视野大学英语（第三版）读写教程4 8053256539_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3100" y="1412875"/>
            <a:ext cx="1403350" cy="1309688"/>
          </a:xfrm>
          <a:prstGeom prst="rect">
            <a:avLst/>
          </a:prstGeom>
          <a:noFill/>
        </p:spPr>
      </p:pic>
      <p:pic>
        <p:nvPicPr>
          <p:cNvPr id="15362" name="Picture 2" descr="C:\Users\diaorc\Desktop\Unit 5 Section A\U5图\新视野大学英语（第三版）读写教程4 15418597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164" y="2800349"/>
            <a:ext cx="1447800" cy="1263651"/>
          </a:xfrm>
          <a:prstGeom prst="rect">
            <a:avLst/>
          </a:prstGeom>
          <a:noFill/>
        </p:spPr>
      </p:pic>
      <p:pic>
        <p:nvPicPr>
          <p:cNvPr id="15363" name="Picture 3" descr="C:\Users\diaorc\Desktop\Unit 5 Section A\U5图\新标准大学英语（第三版）读写教程4 16323097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09954" y="2854327"/>
            <a:ext cx="1522409" cy="1209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4282" y="1285860"/>
          <a:ext cx="8810715" cy="47881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0"/>
                <a:gridCol w="3810055"/>
              </a:tblGrid>
              <a:tr h="64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709889">
                <a:tc>
                  <a:txBody>
                    <a:bodyPr/>
                    <a:lstStyle/>
                    <a:p>
                      <a:pPr marL="514350" marR="0" indent="-5143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1. Why + </a:t>
                      </a:r>
                      <a:r>
                        <a:rPr kumimoji="1" lang="en-US" altLang="zh-CN" sz="2600" i="1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v.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/ </a:t>
                      </a:r>
                      <a:r>
                        <a:rPr kumimoji="1" lang="en-US" altLang="zh-CN" sz="2600" i="1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n.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/ </a:t>
                      </a:r>
                      <a:r>
                        <a:rPr kumimoji="1" lang="en-US" altLang="zh-CN" sz="2600" i="1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prep.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phrase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用于含蓄地表达观点。</a:t>
                      </a:r>
                    </a:p>
                  </a:txBody>
                  <a:tcPr marL="68580" marR="68580" marT="0" marB="0"/>
                </a:tc>
              </a:tr>
              <a:tr h="1996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2. If I consider my upbringing carefully, I find there </a:t>
                      </a: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was nothing discreet / important about </a:t>
                      </a:r>
                      <a:r>
                        <a:rPr kumimoji="1" lang="en-US" altLang="zh-CN" sz="2600" kern="120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. / sb. I grew up</a:t>
                      </a:r>
                      <a:r>
                        <a:rPr kumimoji="1"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with….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用于表示“通过个人经历而形成的对某人</a:t>
                      </a:r>
                      <a:r>
                        <a:rPr kumimoji="1" lang="en-US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事的正确认识”。</a:t>
                      </a:r>
                    </a:p>
                  </a:txBody>
                  <a:tcPr marL="68580" marR="68580" marT="0" marB="0"/>
                </a:tc>
              </a:tr>
              <a:tr h="1437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3.</a:t>
                      </a:r>
                      <a:r>
                        <a:rPr kumimoji="1"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At this junction, I do agree</a:t>
                      </a:r>
                      <a:r>
                        <a:rPr kumimoji="1"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in part with </a:t>
                      </a:r>
                      <a:r>
                        <a:rPr kumimoji="1" lang="en-US" altLang="zh-CN" sz="2600" kern="120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用于表示“部分认同”。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3271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4290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1"/>
          <p:cNvSpPr>
            <a:spLocks noChangeArrowheads="1"/>
          </p:cNvSpPr>
          <p:nvPr/>
        </p:nvSpPr>
        <p:spPr bwMode="auto">
          <a:xfrm>
            <a:off x="1538288" y="2319875"/>
            <a:ext cx="59769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何必费劲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讲究形式上的客套呢？</a:t>
            </a:r>
          </a:p>
          <a:p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  <a:p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1538288" y="1690679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54276" name="TextBox 25"/>
          <p:cNvSpPr txBox="1">
            <a:spLocks noChangeArrowheads="1"/>
          </p:cNvSpPr>
          <p:nvPr/>
        </p:nvSpPr>
        <p:spPr bwMode="auto">
          <a:xfrm>
            <a:off x="1538288" y="3406779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563" y="3929066"/>
            <a:ext cx="5649912" cy="233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6600"/>
                </a:solidFill>
                <a:latin typeface="Helvetica"/>
                <a:ea typeface="+mn-ea"/>
              </a:rPr>
              <a:t>Why bother with </a:t>
            </a:r>
            <a:r>
              <a:rPr lang="en-US" altLang="zh-CN" sz="2800" dirty="0" smtClean="0">
                <a:latin typeface="Helvetica"/>
              </a:rPr>
              <a:t>such nominal courtesy?</a:t>
            </a:r>
            <a:endParaRPr lang="zh-CN" altLang="en-US" sz="2800" dirty="0" smtClean="0">
              <a:latin typeface="Helvetica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endParaRPr lang="en-US" altLang="zh-CN" sz="2600" dirty="0">
              <a:latin typeface="Helvetica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endParaRPr lang="en-US" altLang="zh-CN" sz="2600" dirty="0">
              <a:latin typeface="Helvetic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21527" y="2214554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527" y="3929066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" action="ppaction://hlinkshowjump?jump=nextslide"/>
          </p:cNvPr>
          <p:cNvSpPr txBox="1"/>
          <p:nvPr/>
        </p:nvSpPr>
        <p:spPr>
          <a:xfrm>
            <a:off x="5929313" y="5767409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句型提炼</a:t>
            </a:r>
          </a:p>
        </p:txBody>
      </p:sp>
      <p:pic>
        <p:nvPicPr>
          <p:cNvPr id="54282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1"/>
          <p:cNvSpPr>
            <a:spLocks noChangeArrowheads="1"/>
          </p:cNvSpPr>
          <p:nvPr/>
        </p:nvSpPr>
        <p:spPr bwMode="auto">
          <a:xfrm>
            <a:off x="1584348" y="2428868"/>
            <a:ext cx="627380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600" b="1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why + </a:t>
            </a:r>
            <a:r>
              <a:rPr lang="en-US" altLang="zh-CN" sz="2600" b="1" i="1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v</a:t>
            </a:r>
            <a:r>
              <a:rPr lang="en-US" altLang="zh-CN" sz="2600" b="1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. / </a:t>
            </a:r>
            <a:r>
              <a:rPr lang="en-US" altLang="zh-CN" sz="2600" b="1" i="1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n</a:t>
            </a:r>
            <a:r>
              <a:rPr lang="en-US" altLang="zh-CN" sz="2600" b="1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. / </a:t>
            </a:r>
            <a:r>
              <a:rPr lang="en-US" altLang="zh-CN" sz="2600" b="1" i="1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prep</a:t>
            </a:r>
            <a:r>
              <a:rPr lang="en-US" altLang="zh-CN" sz="2600" b="1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. phrase</a:t>
            </a:r>
            <a:endParaRPr lang="zh-CN" altLang="en-US" sz="2600" b="1" dirty="0" smtClean="0">
              <a:solidFill>
                <a:srgbClr val="E46C0A"/>
              </a:solidFill>
              <a:latin typeface="Helvetica"/>
              <a:ea typeface="华文行楷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600" dirty="0"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762117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55300" name="TextBox 25"/>
          <p:cNvSpPr txBox="1">
            <a:spLocks noChangeArrowheads="1"/>
          </p:cNvSpPr>
          <p:nvPr/>
        </p:nvSpPr>
        <p:spPr bwMode="auto">
          <a:xfrm>
            <a:off x="1538288" y="3548067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00166" y="4263478"/>
            <a:ext cx="6421461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用于含蓄地表达观点。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66841" y="4071942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66841" y="228599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3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13" y="5429250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句型应用</a:t>
            </a:r>
          </a:p>
        </p:txBody>
      </p:sp>
      <p:pic>
        <p:nvPicPr>
          <p:cNvPr id="55307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l="7280" t="15610"/>
          <a:stretch>
            <a:fillRect/>
          </a:stretch>
        </p:blipFill>
        <p:spPr bwMode="auto">
          <a:xfrm>
            <a:off x="857224" y="1484313"/>
            <a:ext cx="7977188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5"/>
          <p:cNvSpPr txBox="1"/>
          <p:nvPr/>
        </p:nvSpPr>
        <p:spPr>
          <a:xfrm>
            <a:off x="1428728" y="4181781"/>
            <a:ext cx="2428892" cy="492443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(TV </a:t>
            </a:r>
            <a:r>
              <a:rPr lang="en-US" altLang="zh-CN" sz="2600" dirty="0" smtClean="0">
                <a:latin typeface="+mn-lt"/>
                <a:ea typeface="+mn-ea"/>
              </a:rPr>
              <a:t>program</a:t>
            </a:r>
            <a:r>
              <a:rPr lang="en-US" altLang="zh-CN" sz="2400" dirty="0" smtClean="0">
                <a:latin typeface="+mn-lt"/>
                <a:ea typeface="+mn-ea"/>
              </a:rPr>
              <a:t>) </a:t>
            </a:r>
            <a:endParaRPr lang="en-US" altLang="zh-CN" sz="2400" dirty="0"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350" y="2071678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14486" y="2643182"/>
            <a:ext cx="65151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你可以在电脑上看电视节目，何必费劲买个</a:t>
            </a:r>
          </a:p>
          <a:p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电视机呢？</a:t>
            </a:r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350" y="3651255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58917" y="4778791"/>
            <a:ext cx="7042173" cy="14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600" dirty="0" smtClean="0">
                <a:latin typeface="Helvetica"/>
              </a:rPr>
              <a:t>You can watch TV </a:t>
            </a:r>
            <a:r>
              <a:rPr kumimoji="1" lang="en-US" altLang="zh-CN" sz="2600" i="1" dirty="0" smtClean="0">
                <a:solidFill>
                  <a:srgbClr val="FF0000"/>
                </a:solidFill>
                <a:latin typeface="Helvetica"/>
              </a:rPr>
              <a:t>programs</a:t>
            </a:r>
            <a:r>
              <a:rPr kumimoji="1" lang="en-US" altLang="zh-CN" sz="2600" dirty="0" smtClean="0">
                <a:latin typeface="Helvetica"/>
              </a:rPr>
              <a:t> on the</a:t>
            </a:r>
            <a:r>
              <a:rPr kumimoji="1" lang="en-US" altLang="zh-CN" sz="2600" i="1" dirty="0" smtClean="0">
                <a:solidFill>
                  <a:srgbClr val="FF0000"/>
                </a:solidFill>
                <a:latin typeface="Helvetica"/>
              </a:rPr>
              <a:t> computer</a:t>
            </a:r>
            <a:r>
              <a:rPr kumimoji="1" lang="en-US" altLang="zh-CN" sz="2600" dirty="0" smtClean="0">
                <a:latin typeface="Helvetica"/>
              </a:rPr>
              <a:t>, so why a television?</a:t>
            </a:r>
            <a:endParaRPr kumimoji="1" lang="zh-CN" altLang="en-US" sz="2600" dirty="0" smtClean="0">
              <a:latin typeface="Helvetica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</p:txBody>
      </p:sp>
      <p:pic>
        <p:nvPicPr>
          <p:cNvPr id="56331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2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1"/>
          <p:cNvSpPr>
            <a:spLocks noChangeArrowheads="1"/>
          </p:cNvSpPr>
          <p:nvPr/>
        </p:nvSpPr>
        <p:spPr bwMode="auto">
          <a:xfrm>
            <a:off x="1538289" y="1907623"/>
            <a:ext cx="5748356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仔细想想自己的成长过程，我发现，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我从小到大所接触到的中文</a:t>
            </a:r>
            <a:r>
              <a:rPr lang="zh-CN" altLang="en-US" sz="26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并不是什么特别谨慎的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语言。</a:t>
            </a:r>
          </a:p>
          <a:p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  <a:p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1538288" y="1214422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57348" name="TextBox 25"/>
          <p:cNvSpPr txBox="1">
            <a:spLocks noChangeArrowheads="1"/>
          </p:cNvSpPr>
          <p:nvPr/>
        </p:nvSpPr>
        <p:spPr bwMode="auto">
          <a:xfrm>
            <a:off x="1547813" y="3406778"/>
            <a:ext cx="18716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14507" y="3950807"/>
            <a:ext cx="567213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600" b="1" dirty="0" smtClean="0">
                <a:solidFill>
                  <a:srgbClr val="FF6600"/>
                </a:solidFill>
                <a:latin typeface="Helvetica"/>
                <a:ea typeface="+mn-ea"/>
              </a:rPr>
              <a:t>If I consider my upbringing carefully</a:t>
            </a:r>
            <a:r>
              <a:rPr lang="en-US" altLang="zh-CN" sz="2600" dirty="0" smtClean="0">
                <a:latin typeface="Helvetica"/>
              </a:rPr>
              <a:t>,</a:t>
            </a:r>
            <a:r>
              <a:rPr lang="en-US" altLang="zh-CN" sz="2600" b="1" dirty="0" smtClean="0">
                <a:solidFill>
                  <a:srgbClr val="FF6600"/>
                </a:solidFill>
                <a:latin typeface="Helvetica"/>
                <a:ea typeface="+mn-ea"/>
              </a:rPr>
              <a:t> I find there was nothing discreet about</a:t>
            </a:r>
            <a:r>
              <a:rPr lang="en-US" altLang="zh-CN" sz="2600" dirty="0" smtClean="0">
                <a:latin typeface="Helvetica"/>
              </a:rPr>
              <a:t> the Chinese language I grew up with.</a:t>
            </a:r>
            <a:endParaRPr lang="en-US" altLang="zh-CN" sz="2600" dirty="0">
              <a:latin typeface="Helvetic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30060" y="1785926"/>
            <a:ext cx="5599415" cy="1588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71604" y="3927478"/>
            <a:ext cx="5748312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5929313" y="5981723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句型提炼</a:t>
            </a:r>
          </a:p>
        </p:txBody>
      </p:sp>
      <p:pic>
        <p:nvPicPr>
          <p:cNvPr id="57354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1"/>
          <p:cNvSpPr>
            <a:spLocks noChangeArrowheads="1"/>
          </p:cNvSpPr>
          <p:nvPr/>
        </p:nvSpPr>
        <p:spPr bwMode="auto">
          <a:xfrm>
            <a:off x="1538288" y="1928802"/>
            <a:ext cx="6129337" cy="205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600" b="1" dirty="0" smtClean="0">
                <a:solidFill>
                  <a:srgbClr val="FF6600"/>
                </a:solidFill>
                <a:latin typeface="Helvetica"/>
                <a:ea typeface="+mn-ea"/>
              </a:rPr>
              <a:t>If I consider my upbringing </a:t>
            </a:r>
            <a:r>
              <a:rPr lang="en-US" altLang="zh-CN" sz="2600" dirty="0" smtClean="0">
                <a:latin typeface="Helvetica"/>
              </a:rPr>
              <a:t>carefully, </a:t>
            </a:r>
            <a:r>
              <a:rPr lang="en-US" altLang="zh-CN" sz="2600" b="1" dirty="0" smtClean="0">
                <a:solidFill>
                  <a:srgbClr val="FF6600"/>
                </a:solidFill>
                <a:latin typeface="Helvetica"/>
                <a:ea typeface="+mn-ea"/>
              </a:rPr>
              <a:t>I find there </a:t>
            </a:r>
            <a:r>
              <a:rPr lang="zh-CN" altLang="en-US" sz="2600" b="1" dirty="0" smtClean="0">
                <a:solidFill>
                  <a:srgbClr val="FF6600"/>
                </a:solidFill>
                <a:latin typeface="Helvetica"/>
                <a:ea typeface="+mn-ea"/>
              </a:rPr>
              <a:t> </a:t>
            </a:r>
            <a:r>
              <a:rPr lang="en-US" altLang="zh-CN" sz="2600" b="1" dirty="0" smtClean="0">
                <a:solidFill>
                  <a:srgbClr val="FF6600"/>
                </a:solidFill>
                <a:latin typeface="Helvetica"/>
                <a:ea typeface="+mn-ea"/>
              </a:rPr>
              <a:t>was nothing discreet / difficult about</a:t>
            </a:r>
            <a:r>
              <a:rPr lang="en-US" altLang="zh-CN" sz="2600" dirty="0" smtClean="0">
                <a:latin typeface="Helvetica"/>
              </a:rPr>
              <a:t> </a:t>
            </a:r>
            <a:r>
              <a:rPr lang="en-US" altLang="zh-CN" sz="2600" dirty="0" err="1" smtClean="0">
                <a:latin typeface="Helvetica"/>
              </a:rPr>
              <a:t>sth</a:t>
            </a:r>
            <a:r>
              <a:rPr lang="en-US" altLang="zh-CN" sz="2600" dirty="0" smtClean="0">
                <a:latin typeface="Helvetica"/>
              </a:rPr>
              <a:t>. / sb. I grew up with….</a:t>
            </a:r>
          </a:p>
          <a:p>
            <a:pPr>
              <a:lnSpc>
                <a:spcPts val="2800"/>
              </a:lnSpc>
            </a:pPr>
            <a:endParaRPr lang="en-US" altLang="zh-CN" sz="2600" b="1" dirty="0">
              <a:solidFill>
                <a:srgbClr val="E46C0A"/>
              </a:solidFill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285860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58372" name="TextBox 25"/>
          <p:cNvSpPr txBox="1">
            <a:spLocks noChangeArrowheads="1"/>
          </p:cNvSpPr>
          <p:nvPr/>
        </p:nvSpPr>
        <p:spPr bwMode="auto">
          <a:xfrm>
            <a:off x="1538288" y="3786190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563" y="4500570"/>
            <a:ext cx="5872162" cy="137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600" dirty="0">
                <a:latin typeface="华文行楷" pitchFamily="2" charset="-122"/>
                <a:ea typeface="华文行楷" pitchFamily="2" charset="-122"/>
              </a:rPr>
              <a:t> 用于表达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“</a:t>
            </a:r>
            <a:r>
              <a:rPr lang="zh-CN" altLang="en-US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通过个人经历而形成的对某人</a:t>
            </a:r>
            <a:r>
              <a:rPr lang="en-US" altLang="en-US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/</a:t>
            </a:r>
            <a:r>
              <a:rPr lang="zh-CN" altLang="en-US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事的正确认识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”</a:t>
            </a:r>
            <a:r>
              <a:rPr lang="zh-CN" altLang="en-US" sz="2600" dirty="0">
                <a:latin typeface="华文行楷" pitchFamily="2" charset="-122"/>
                <a:ea typeface="华文行楷" pitchFamily="2" charset="-122"/>
              </a:rPr>
              <a:t>。 </a:t>
            </a:r>
          </a:p>
          <a:p>
            <a:pPr>
              <a:lnSpc>
                <a:spcPts val="2800"/>
              </a:lnSpc>
              <a:spcBef>
                <a:spcPct val="50000"/>
              </a:spcBef>
            </a:pPr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4356106"/>
            <a:ext cx="6046326" cy="1588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97508" y="1855776"/>
            <a:ext cx="6070117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13" y="5429250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句型应用</a:t>
            </a:r>
          </a:p>
        </p:txBody>
      </p:sp>
      <p:pic>
        <p:nvPicPr>
          <p:cNvPr id="58379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l="7280" t="15610"/>
          <a:stretch>
            <a:fillRect/>
          </a:stretch>
        </p:blipFill>
        <p:spPr bwMode="auto">
          <a:xfrm>
            <a:off x="785786" y="1214422"/>
            <a:ext cx="7962927" cy="571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5"/>
          <p:cNvSpPr txBox="1"/>
          <p:nvPr/>
        </p:nvSpPr>
        <p:spPr>
          <a:xfrm>
            <a:off x="1428728" y="4000504"/>
            <a:ext cx="3786214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(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upbringing </a:t>
            </a:r>
            <a:r>
              <a:rPr lang="en-US" altLang="zh-CN" sz="2400" dirty="0" smtClean="0">
                <a:latin typeface="+mn-lt"/>
                <a:ea typeface="+mn-ea"/>
              </a:rPr>
              <a:t>/  grow up with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) 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350" y="1714488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29" y="2161637"/>
            <a:ext cx="6572295" cy="269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仔细想想自己的成长过程，我发现，我从小到大所接触到的英文并不是什么特别难的语言。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2400" dirty="0" smtClean="0"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7290" y="3571876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28728" y="4429132"/>
            <a:ext cx="6572296" cy="247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6600"/>
                </a:solidFill>
                <a:latin typeface="Helvetica"/>
              </a:rPr>
              <a:t>If I consider my upbringing carefully</a:t>
            </a:r>
            <a:r>
              <a:rPr lang="en-US" altLang="zh-CN" sz="2800" dirty="0" smtClean="0">
                <a:latin typeface="Helvetica"/>
              </a:rPr>
              <a:t>,</a:t>
            </a:r>
            <a:r>
              <a:rPr lang="en-US" altLang="zh-CN" sz="2800" b="1" dirty="0" smtClean="0">
                <a:solidFill>
                  <a:srgbClr val="FF6600"/>
                </a:solidFill>
                <a:latin typeface="Helvetica"/>
              </a:rPr>
              <a:t> I find there was </a:t>
            </a:r>
            <a:r>
              <a:rPr kumimoji="1" lang="en-US" altLang="zh-CN" sz="2800" dirty="0" smtClean="0">
                <a:latin typeface="Helvetica"/>
              </a:rPr>
              <a:t>nothing difficult about the English language I </a:t>
            </a:r>
            <a:r>
              <a:rPr lang="en-US" altLang="zh-CN" sz="2800" dirty="0" smtClean="0">
                <a:latin typeface="Helvetica"/>
              </a:rPr>
              <a:t>grew up with</a:t>
            </a:r>
            <a:r>
              <a:rPr kumimoji="1" lang="en-US" altLang="zh-CN" sz="2800" dirty="0" smtClean="0">
                <a:latin typeface="Helvetica"/>
              </a:rPr>
              <a:t>.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endParaRPr kumimoji="1" lang="zh-CN" altLang="en-US" sz="2400" dirty="0" smtClean="0">
              <a:latin typeface="Helvetica"/>
            </a:endParaRP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</p:txBody>
      </p:sp>
      <p:pic>
        <p:nvPicPr>
          <p:cNvPr id="59403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2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1"/>
          <p:cNvSpPr>
            <a:spLocks noChangeArrowheads="1"/>
          </p:cNvSpPr>
          <p:nvPr/>
        </p:nvSpPr>
        <p:spPr bwMode="auto">
          <a:xfrm>
            <a:off x="1538288" y="2060382"/>
            <a:ext cx="5976937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在这一点上，我的确</a:t>
            </a:r>
            <a:r>
              <a:rPr lang="zh-CN" altLang="en-US" sz="28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在某种程度上同意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纽约时报杂志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》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的那篇文章。</a:t>
            </a:r>
          </a:p>
          <a:p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  <a:p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  <a:p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1538288" y="1428736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60420" name="TextBox 25"/>
          <p:cNvSpPr txBox="1">
            <a:spLocks noChangeArrowheads="1"/>
          </p:cNvSpPr>
          <p:nvPr/>
        </p:nvSpPr>
        <p:spPr bwMode="auto">
          <a:xfrm>
            <a:off x="1538288" y="3478216"/>
            <a:ext cx="18716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1625" y="4071942"/>
            <a:ext cx="6500837" cy="224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Helvetica"/>
              </a:rPr>
              <a:t>At this junction, I do </a:t>
            </a:r>
            <a:r>
              <a:rPr lang="en-US" altLang="zh-CN" sz="2800" b="1" dirty="0" smtClean="0">
                <a:solidFill>
                  <a:srgbClr val="FF6600"/>
                </a:solidFill>
                <a:latin typeface="Helvetica"/>
                <a:ea typeface="+mn-ea"/>
              </a:rPr>
              <a:t>agree in part with</a:t>
            </a:r>
            <a:r>
              <a:rPr lang="en-US" altLang="zh-CN" sz="2800" dirty="0" smtClean="0">
                <a:latin typeface="Helvetica"/>
              </a:rPr>
              <a:t> </a:t>
            </a:r>
            <a:r>
              <a:rPr lang="en-US" altLang="zh-CN" sz="2800" i="1" dirty="0" smtClean="0">
                <a:latin typeface="Helvetica"/>
              </a:rPr>
              <a:t>The New York Times Magazine </a:t>
            </a:r>
            <a:r>
              <a:rPr lang="en-US" altLang="zh-CN" sz="2800" dirty="0" smtClean="0">
                <a:latin typeface="Helvetica"/>
              </a:rPr>
              <a:t>article.</a:t>
            </a:r>
            <a:endParaRPr lang="en-US" altLang="zh-CN" sz="2800" dirty="0">
              <a:latin typeface="Helvetica"/>
            </a:endParaRPr>
          </a:p>
          <a:p>
            <a:pPr>
              <a:spcBef>
                <a:spcPct val="50000"/>
              </a:spcBef>
            </a:pPr>
            <a:endParaRPr lang="en-US" altLang="zh-CN" sz="2600" dirty="0">
              <a:latin typeface="Helvetic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38333" y="2000240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38333" y="4071942"/>
            <a:ext cx="5976892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5500694" y="5429264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句型提炼</a:t>
            </a:r>
          </a:p>
        </p:txBody>
      </p:sp>
      <p:pic>
        <p:nvPicPr>
          <p:cNvPr id="60426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1"/>
          <p:cNvSpPr>
            <a:spLocks noChangeArrowheads="1"/>
          </p:cNvSpPr>
          <p:nvPr/>
        </p:nvSpPr>
        <p:spPr bwMode="auto">
          <a:xfrm>
            <a:off x="1538288" y="2143755"/>
            <a:ext cx="5913438" cy="225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Helvetica"/>
              </a:rPr>
              <a:t>At this junction, I</a:t>
            </a:r>
            <a:r>
              <a:rPr lang="en-US" altLang="zh-CN" sz="2600" b="1" dirty="0" smtClean="0">
                <a:solidFill>
                  <a:srgbClr val="FF6600"/>
                </a:solidFill>
                <a:latin typeface="Helvetica"/>
                <a:ea typeface="+mn-ea"/>
              </a:rPr>
              <a:t> </a:t>
            </a:r>
            <a:r>
              <a:rPr lang="en-US" altLang="zh-CN" sz="2600" dirty="0" smtClean="0">
                <a:latin typeface="Helvetica"/>
              </a:rPr>
              <a:t>do</a:t>
            </a:r>
            <a:r>
              <a:rPr lang="en-US" altLang="zh-CN" sz="2600" b="1" dirty="0" smtClean="0">
                <a:solidFill>
                  <a:srgbClr val="FF6600"/>
                </a:solidFill>
                <a:latin typeface="Helvetica"/>
                <a:ea typeface="+mn-ea"/>
              </a:rPr>
              <a:t> agree in part with </a:t>
            </a:r>
            <a:r>
              <a:rPr lang="en-US" altLang="zh-CN" sz="2600" dirty="0" err="1" smtClean="0">
                <a:latin typeface="Helvetica"/>
              </a:rPr>
              <a:t>sth</a:t>
            </a:r>
            <a:r>
              <a:rPr lang="en-US" altLang="zh-CN" sz="2600" dirty="0" smtClean="0">
                <a:latin typeface="Helvetica"/>
              </a:rPr>
              <a:t>.</a:t>
            </a:r>
          </a:p>
          <a:p>
            <a:pPr>
              <a:lnSpc>
                <a:spcPct val="120000"/>
              </a:lnSpc>
            </a:pPr>
            <a:endParaRPr lang="zh-CN" altLang="en-US" sz="2600" dirty="0" smtClean="0">
              <a:latin typeface="Helvetica"/>
              <a:ea typeface="华文行楷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600" dirty="0">
              <a:latin typeface="Helvetica"/>
              <a:ea typeface="华文行楷" pitchFamily="2" charset="-122"/>
            </a:endParaRPr>
          </a:p>
          <a:p>
            <a:pPr>
              <a:lnSpc>
                <a:spcPts val="2800"/>
              </a:lnSpc>
            </a:pPr>
            <a:endParaRPr lang="en-US" altLang="zh-CN" sz="2600" dirty="0"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547803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61444" name="TextBox 25"/>
          <p:cNvSpPr txBox="1">
            <a:spLocks noChangeArrowheads="1"/>
          </p:cNvSpPr>
          <p:nvPr/>
        </p:nvSpPr>
        <p:spPr bwMode="auto">
          <a:xfrm>
            <a:off x="1538288" y="3714752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49410" y="4429132"/>
            <a:ext cx="6408738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600" dirty="0">
                <a:latin typeface="华文行楷" pitchFamily="2" charset="-122"/>
                <a:ea typeface="华文行楷" pitchFamily="2" charset="-122"/>
              </a:rPr>
              <a:t> 用于表达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“</a:t>
            </a:r>
            <a:r>
              <a:rPr lang="zh-CN" altLang="en-US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部分认同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”</a:t>
            </a:r>
            <a:r>
              <a:rPr lang="zh-CN" altLang="en-US" sz="2600" dirty="0">
                <a:latin typeface="华文行楷" pitchFamily="2" charset="-122"/>
                <a:ea typeface="华文行楷" pitchFamily="2" charset="-122"/>
              </a:rPr>
              <a:t>。</a:t>
            </a:r>
          </a:p>
          <a:p>
            <a:pPr>
              <a:lnSpc>
                <a:spcPts val="2800"/>
              </a:lnSpc>
              <a:spcBef>
                <a:spcPct val="50000"/>
              </a:spcBef>
            </a:pPr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4284668"/>
            <a:ext cx="5608176" cy="1588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2141528"/>
            <a:ext cx="5608176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13" y="5429250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句型应用</a:t>
            </a:r>
          </a:p>
        </p:txBody>
      </p:sp>
      <p:pic>
        <p:nvPicPr>
          <p:cNvPr id="61451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l="7280" t="15610"/>
          <a:stretch>
            <a:fillRect/>
          </a:stretch>
        </p:blipFill>
        <p:spPr bwMode="auto">
          <a:xfrm>
            <a:off x="500063" y="1484313"/>
            <a:ext cx="824865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5"/>
          <p:cNvSpPr txBox="1"/>
          <p:nvPr/>
        </p:nvSpPr>
        <p:spPr>
          <a:xfrm>
            <a:off x="1142976" y="3643314"/>
            <a:ext cx="6086499" cy="542456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  <a:latin typeface="+mn-lt"/>
                <a:ea typeface="+mn-ea"/>
              </a:rPr>
              <a:t>(At this junction / agree in part with / raise)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63" y="1936743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28707" y="2306772"/>
            <a:ext cx="6157937" cy="226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在这一点上，我的确在某种程度上同意女孩要富养的理念。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2400" dirty="0" smtClean="0"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1563" y="3222627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214438" y="4185770"/>
            <a:ext cx="6483350" cy="281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rgbClr val="FF0000"/>
                </a:solidFill>
                <a:latin typeface="Helvetica"/>
              </a:rPr>
              <a:t>At this junction</a:t>
            </a:r>
            <a:r>
              <a:rPr kumimoji="1" lang="en-US" altLang="zh-CN" sz="2800" dirty="0" smtClean="0">
                <a:latin typeface="Helvetica"/>
              </a:rPr>
              <a:t>, I do 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Helvetica"/>
              </a:rPr>
              <a:t>agree in part with </a:t>
            </a:r>
            <a:r>
              <a:rPr kumimoji="1" lang="en-US" altLang="zh-CN" sz="2800" dirty="0" smtClean="0">
                <a:latin typeface="Helvetica"/>
              </a:rPr>
              <a:t>the idea that daughters should be 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Helvetica"/>
              </a:rPr>
              <a:t>raised</a:t>
            </a:r>
            <a:r>
              <a:rPr kumimoji="1" lang="en-US" altLang="zh-CN" sz="2800" dirty="0" smtClean="0">
                <a:latin typeface="Helvetica"/>
              </a:rPr>
              <a:t> in richness and happiness.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2400" dirty="0" smtClean="0"/>
          </a:p>
          <a:p>
            <a:pPr>
              <a:lnSpc>
                <a:spcPts val="2800"/>
              </a:lnSpc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</p:txBody>
      </p:sp>
      <p:pic>
        <p:nvPicPr>
          <p:cNvPr id="62475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2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4282" y="1500174"/>
          <a:ext cx="8715409" cy="45100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7969"/>
                <a:gridCol w="4207440"/>
              </a:tblGrid>
              <a:tr h="433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Practical Phrases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Specific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Meanings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be</a:t>
                      </a:r>
                      <a:r>
                        <a:rPr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attached to</a:t>
                      </a:r>
                      <a:endParaRPr lang="zh-CN" altLang="zh-CN" sz="2600" kern="120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与……有联系</a:t>
                      </a:r>
                    </a:p>
                  </a:txBody>
                  <a:tcPr marL="68580" marR="68580" marT="0" marB="0"/>
                </a:tc>
              </a:tr>
              <a:tr h="5553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2. on</a:t>
                      </a:r>
                      <a:r>
                        <a:rPr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the side</a:t>
                      </a:r>
                      <a:endParaRPr lang="zh-CN" altLang="zh-CN" sz="2600" kern="120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作为副业；作为兼职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3. get / come to the point </a:t>
                      </a:r>
                      <a:endParaRPr lang="en-US" altLang="zh-CN" sz="26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切入主题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4. hedge … in with / by … </a:t>
                      </a:r>
                      <a:endParaRPr lang="en-US" altLang="zh-CN" sz="26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以</a:t>
                      </a:r>
                      <a:r>
                        <a:rPr lang="en-US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……</a:t>
                      </a:r>
                      <a:r>
                        <a:rPr lang="zh-CN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限制某人（的自由、    机会等）； 包围；围住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5. be representative of</a:t>
                      </a:r>
                      <a:endParaRPr lang="zh-CN" altLang="zh-CN" sz="2600" kern="120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有代表性的；代表</a:t>
                      </a:r>
                      <a:r>
                        <a:rPr lang="en-US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……</a:t>
                      </a:r>
                      <a:r>
                        <a:rPr lang="zh-CN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的</a:t>
                      </a:r>
                      <a:endParaRPr lang="en-US" altLang="zh-CN" sz="2600" b="0" kern="1200" baseline="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6.</a:t>
                      </a:r>
                      <a:r>
                        <a:rPr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anything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endParaRPr lang="zh-CN" altLang="zh-CN" sz="2600" kern="120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600" b="0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如果有什么不同；甚至正  相反；甚至还不如说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4064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 rot="900315">
            <a:off x="4887825" y="1580001"/>
            <a:ext cx="4225436" cy="2996155"/>
            <a:chOff x="3381720" y="3399084"/>
            <a:chExt cx="1741334" cy="1847283"/>
          </a:xfrm>
        </p:grpSpPr>
        <p:grpSp>
          <p:nvGrpSpPr>
            <p:cNvPr id="66570" name="Group 21"/>
            <p:cNvGrpSpPr>
              <a:grpSpLocks/>
            </p:cNvGrpSpPr>
            <p:nvPr/>
          </p:nvGrpSpPr>
          <p:grpSpPr bwMode="auto">
            <a:xfrm rot="-396937">
              <a:off x="3381720" y="3399084"/>
              <a:ext cx="1741334" cy="1833593"/>
              <a:chOff x="767642" y="447730"/>
              <a:chExt cx="1741334" cy="1833593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346487">
                <a:off x="794382" y="656512"/>
                <a:ext cx="1633099" cy="1487549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solidFill>
                  <a:srgbClr val="71AE0E"/>
                </a:solidFill>
                <a:round/>
                <a:headEnd/>
                <a:tailEnd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2600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485220">
                <a:off x="767642" y="447730"/>
                <a:ext cx="1741334" cy="1833593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66571" name="TextBox 28"/>
            <p:cNvSpPr txBox="1">
              <a:spLocks noChangeArrowheads="1"/>
            </p:cNvSpPr>
            <p:nvPr/>
          </p:nvSpPr>
          <p:spPr bwMode="auto">
            <a:xfrm rot="21416819">
              <a:off x="3437569" y="3854638"/>
              <a:ext cx="1569735" cy="1391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ct val="85000"/>
                </a:lnSpc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生于移民家庭的孩子都清楚，有一种特殊的两难境地与说两种语言的生活联系在一起。</a:t>
              </a:r>
            </a:p>
            <a:p>
              <a:pPr algn="just" eaLnBrk="0" hangingPunct="0">
                <a:lnSpc>
                  <a:spcPct val="85000"/>
                </a:lnSpc>
              </a:pPr>
              <a:endParaRPr kumimoji="1" lang="zh-CN" altLang="en-US" sz="2600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  <a:p>
              <a:pPr algn="just" eaLnBrk="0" hangingPunct="0">
                <a:lnSpc>
                  <a:spcPct val="85000"/>
                </a:lnSpc>
              </a:pPr>
              <a:endParaRPr kumimoji="1" lang="en-US" altLang="zh-CN" sz="2600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</p:txBody>
        </p:sp>
      </p:grpSp>
      <p:pic>
        <p:nvPicPr>
          <p:cNvPr id="66564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5"/>
          <p:cNvGrpSpPr>
            <a:grpSpLocks/>
          </p:cNvGrpSpPr>
          <p:nvPr/>
        </p:nvGrpSpPr>
        <p:grpSpPr bwMode="auto">
          <a:xfrm rot="20909521">
            <a:off x="211009" y="1766662"/>
            <a:ext cx="4877926" cy="3671519"/>
            <a:chOff x="3390263" y="3341238"/>
            <a:chExt cx="1743772" cy="1730230"/>
          </a:xfrm>
        </p:grpSpPr>
        <p:grpSp>
          <p:nvGrpSpPr>
            <p:cNvPr id="66566" name="Group 21"/>
            <p:cNvGrpSpPr>
              <a:grpSpLocks/>
            </p:cNvGrpSpPr>
            <p:nvPr/>
          </p:nvGrpSpPr>
          <p:grpSpPr bwMode="auto">
            <a:xfrm rot="-396937">
              <a:off x="3390263" y="3341238"/>
              <a:ext cx="1743772" cy="1730230"/>
              <a:chOff x="788738" y="391738"/>
              <a:chExt cx="1743772" cy="1730230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346487">
                <a:off x="792209" y="661226"/>
                <a:ext cx="1740301" cy="1460742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485220">
                <a:off x="788738" y="391738"/>
                <a:ext cx="1705094" cy="1682242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66567" name="TextBox 28"/>
            <p:cNvSpPr txBox="1">
              <a:spLocks noChangeArrowheads="1"/>
            </p:cNvSpPr>
            <p:nvPr/>
          </p:nvSpPr>
          <p:spPr bwMode="auto">
            <a:xfrm rot="21525040">
              <a:off x="3446034" y="3506126"/>
              <a:ext cx="1597464" cy="1422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dirty="0" smtClean="0">
                  <a:solidFill>
                    <a:srgbClr val="8E0000"/>
                  </a:solidFill>
                  <a:latin typeface="Helvetica"/>
                  <a:ea typeface="楷体" pitchFamily="49" charset="-122"/>
                  <a:cs typeface="华文新魏" pitchFamily="2" charset="-122"/>
                </a:rPr>
                <a:t>a. As any child of immigrant parents knows, there is a special kind of double bind attached to knowing two languages. (Para. 12</a:t>
              </a:r>
              <a:r>
                <a:rPr kumimoji="1" lang="zh-CN" altLang="en-US" sz="2800" dirty="0" smtClean="0">
                  <a:solidFill>
                    <a:srgbClr val="8E0000"/>
                  </a:solidFill>
                  <a:latin typeface="Helvetica"/>
                  <a:ea typeface="楷体" pitchFamily="49" charset="-122"/>
                  <a:cs typeface="华文新魏" pitchFamily="2" charset="-122"/>
                </a:rPr>
                <a:t>，</a:t>
              </a:r>
              <a:r>
                <a:rPr kumimoji="1" lang="en-US" altLang="zh-CN" sz="2800" dirty="0" smtClean="0">
                  <a:solidFill>
                    <a:srgbClr val="8E0000"/>
                  </a:solidFill>
                  <a:latin typeface="Helvetica"/>
                  <a:ea typeface="楷体" pitchFamily="49" charset="-122"/>
                  <a:cs typeface="华文新魏" pitchFamily="2" charset="-122"/>
                </a:rPr>
                <a:t>L1)</a:t>
              </a:r>
              <a:endParaRPr kumimoji="1" lang="zh-CN" altLang="en-US" sz="2800" dirty="0" smtClean="0">
                <a:solidFill>
                  <a:srgbClr val="8E0000"/>
                </a:solidFill>
                <a:latin typeface="Helvetica"/>
                <a:ea typeface="楷体" pitchFamily="49" charset="-122"/>
                <a:cs typeface="华文新魏" pitchFamily="2" charset="-122"/>
              </a:endParaRPr>
            </a:p>
            <a:p>
              <a:pPr algn="just" eaLnBrk="0" hangingPunct="0">
                <a:lnSpc>
                  <a:spcPct val="85000"/>
                </a:lnSpc>
              </a:pPr>
              <a:endParaRPr kumimoji="1" lang="en-US" altLang="zh-CN" sz="2600" dirty="0">
                <a:solidFill>
                  <a:srgbClr val="8E0000"/>
                </a:solidFill>
                <a:latin typeface="Helvetica"/>
                <a:ea typeface="楷体" pitchFamily="49" charset="-122"/>
                <a:cs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 rot="271345">
            <a:off x="4939328" y="1958858"/>
            <a:ext cx="3886063" cy="4037865"/>
            <a:chOff x="5033970" y="1218450"/>
            <a:chExt cx="3885476" cy="4037992"/>
          </a:xfrm>
        </p:grpSpPr>
        <p:grpSp>
          <p:nvGrpSpPr>
            <p:cNvPr id="67594" name="Group 35"/>
            <p:cNvGrpSpPr>
              <a:grpSpLocks/>
            </p:cNvGrpSpPr>
            <p:nvPr/>
          </p:nvGrpSpPr>
          <p:grpSpPr bwMode="auto">
            <a:xfrm rot="872659">
              <a:off x="5033970" y="1347557"/>
              <a:ext cx="3885476" cy="3908885"/>
              <a:chOff x="3386664" y="3518414"/>
              <a:chExt cx="1927123" cy="2366169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88283">
                <a:off x="3386664" y="3572980"/>
                <a:ext cx="1741401" cy="1314638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7599" name="TextBox 28"/>
              <p:cNvSpPr txBox="1">
                <a:spLocks noChangeArrowheads="1"/>
              </p:cNvSpPr>
              <p:nvPr/>
            </p:nvSpPr>
            <p:spPr bwMode="auto">
              <a:xfrm rot="20972636">
                <a:off x="3560872" y="3518414"/>
                <a:ext cx="1752915" cy="2366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kumimoji="1" lang="zh-CN" altLang="en-US" sz="28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由于一直同时听着中英文两种语言，故而我对它们之间的任何对比总是心存怀疑，因为我注意到它们各自都有对方所没有的难点。</a:t>
                </a:r>
              </a:p>
              <a:p>
                <a:pPr algn="just" eaLnBrk="0" hangingPunct="0"/>
                <a:endParaRPr kumimoji="1" lang="zh-CN" altLang="en-US" sz="26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  <a:p>
                <a:pPr algn="just" eaLnBrk="0" hangingPunct="0"/>
                <a:endParaRPr kumimoji="1" lang="zh-CN" altLang="en-US" sz="26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</p:txBody>
          </p:sp>
        </p:grpSp>
        <p:sp>
          <p:nvSpPr>
            <p:cNvPr id="34" name="Freeform 6"/>
            <p:cNvSpPr>
              <a:spLocks/>
            </p:cNvSpPr>
            <p:nvPr/>
          </p:nvSpPr>
          <p:spPr bwMode="auto">
            <a:xfrm rot="437031">
              <a:off x="5347370" y="1218450"/>
              <a:ext cx="3539892" cy="3406238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ea typeface="PMingLiU" pitchFamily="18" charset="-120"/>
                </a:rPr>
                <a:t>  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 rot="20826933">
            <a:off x="126771" y="1609333"/>
            <a:ext cx="5046663" cy="4270117"/>
            <a:chOff x="3368606" y="2906453"/>
            <a:chExt cx="1740301" cy="2166267"/>
          </a:xfrm>
        </p:grpSpPr>
        <p:grpSp>
          <p:nvGrpSpPr>
            <p:cNvPr id="67590" name="Group 21"/>
            <p:cNvGrpSpPr>
              <a:grpSpLocks/>
            </p:cNvGrpSpPr>
            <p:nvPr/>
          </p:nvGrpSpPr>
          <p:grpSpPr bwMode="auto">
            <a:xfrm rot="-396937">
              <a:off x="3368606" y="2906453"/>
              <a:ext cx="1740301" cy="2166267"/>
              <a:chOff x="792209" y="-44299"/>
              <a:chExt cx="1740301" cy="2166267"/>
            </a:xfrm>
          </p:grpSpPr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346487">
                <a:off x="792209" y="661226"/>
                <a:ext cx="1740301" cy="1460742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451839">
                <a:off x="830987" y="-44299"/>
                <a:ext cx="1638108" cy="2067426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67591" name="TextBox 28"/>
            <p:cNvSpPr txBox="1">
              <a:spLocks noChangeArrowheads="1"/>
            </p:cNvSpPr>
            <p:nvPr/>
          </p:nvSpPr>
          <p:spPr bwMode="auto">
            <a:xfrm rot="21467835">
              <a:off x="3457205" y="3132909"/>
              <a:ext cx="1571356" cy="1881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dirty="0">
                  <a:solidFill>
                    <a:srgbClr val="8E0000"/>
                  </a:solidFill>
                  <a:latin typeface="Helvetica"/>
                  <a:ea typeface="楷体" pitchFamily="49" charset="-122"/>
                  <a:cs typeface="华文新魏" pitchFamily="2" charset="-122"/>
                </a:rPr>
                <a:t>b. </a:t>
              </a:r>
              <a:r>
                <a:rPr kumimoji="1" lang="en-US" altLang="zh-CN" sz="2800" dirty="0" smtClean="0">
                  <a:solidFill>
                    <a:srgbClr val="8E0000"/>
                  </a:solidFill>
                  <a:latin typeface="Helvetica"/>
                  <a:ea typeface="楷体" pitchFamily="49" charset="-122"/>
                  <a:cs typeface="华文新魏" pitchFamily="2" charset="-122"/>
                </a:rPr>
                <a:t>Having listened to both Chinese and English, I’m suspicious of comparisons between the two languages, as I notice the reciprocal challenges they each present. (Para. 20, L1)</a:t>
              </a:r>
              <a:endParaRPr kumimoji="1" lang="en-US" altLang="zh-CN" sz="2800" dirty="0">
                <a:solidFill>
                  <a:srgbClr val="8E0000"/>
                </a:solidFill>
                <a:latin typeface="Helvetica"/>
                <a:ea typeface="楷体" pitchFamily="49" charset="-122"/>
                <a:cs typeface="华文新魏" pitchFamily="2" charset="-122"/>
              </a:endParaRPr>
            </a:p>
            <a:p>
              <a:pPr algn="just" eaLnBrk="0" hangingPunct="0">
                <a:lnSpc>
                  <a:spcPct val="150000"/>
                </a:lnSpc>
              </a:pPr>
              <a:endParaRPr kumimoji="1" lang="en-US" altLang="zh-CN" sz="2600" dirty="0">
                <a:solidFill>
                  <a:srgbClr val="8E0000"/>
                </a:solidFill>
                <a:latin typeface="Helvetica"/>
                <a:ea typeface="楷体" pitchFamily="49" charset="-122"/>
                <a:cs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2" descr="H:\2015年修改\图片1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 rot="383218">
            <a:off x="5122197" y="1465174"/>
            <a:ext cx="3781986" cy="4089061"/>
            <a:chOff x="5052966" y="1421022"/>
            <a:chExt cx="3781414" cy="4089385"/>
          </a:xfrm>
        </p:grpSpPr>
        <p:grpSp>
          <p:nvGrpSpPr>
            <p:cNvPr id="68618" name="Group 35"/>
            <p:cNvGrpSpPr>
              <a:grpSpLocks/>
            </p:cNvGrpSpPr>
            <p:nvPr/>
          </p:nvGrpSpPr>
          <p:grpSpPr bwMode="auto">
            <a:xfrm rot="872659">
              <a:off x="5052966" y="1421022"/>
              <a:ext cx="3675293" cy="4089385"/>
              <a:chOff x="3386513" y="3572639"/>
              <a:chExt cx="1855922" cy="2475432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88283">
                <a:off x="3386513" y="3572639"/>
                <a:ext cx="1741709" cy="1314703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8623" name="TextBox 28"/>
              <p:cNvSpPr txBox="1">
                <a:spLocks noChangeArrowheads="1"/>
              </p:cNvSpPr>
              <p:nvPr/>
            </p:nvSpPr>
            <p:spPr bwMode="auto">
              <a:xfrm rot="20942859">
                <a:off x="3502968" y="3747000"/>
                <a:ext cx="1739467" cy="2301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kumimoji="1" lang="zh-CN" altLang="en-US" sz="28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我担心语言的力量，即如果一个人将一件事说了很多遍，无论其是否有恶意，这件事都会变成事实。</a:t>
                </a:r>
              </a:p>
              <a:p>
                <a:pPr eaLnBrk="0" hangingPunct="0">
                  <a:lnSpc>
                    <a:spcPct val="120000"/>
                  </a:lnSpc>
                </a:pPr>
                <a:endParaRPr kumimoji="1" lang="zh-CN" altLang="en-US" sz="2400" dirty="0" smtClean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  <a:p>
                <a:pPr algn="just" eaLnBrk="0" hangingPunct="0">
                  <a:lnSpc>
                    <a:spcPct val="85000"/>
                  </a:lnSpc>
                </a:pPr>
                <a:endParaRPr kumimoji="1" lang="zh-CN" altLang="en-US" sz="26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  <a:p>
                <a:pPr algn="just" eaLnBrk="0" hangingPunct="0">
                  <a:lnSpc>
                    <a:spcPct val="85000"/>
                  </a:lnSpc>
                </a:pPr>
                <a:endParaRPr kumimoji="1" lang="zh-CN" altLang="en-US" sz="26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</p:txBody>
          </p:sp>
        </p:grpSp>
        <p:sp>
          <p:nvSpPr>
            <p:cNvPr id="29" name="Freeform 6"/>
            <p:cNvSpPr>
              <a:spLocks/>
            </p:cNvSpPr>
            <p:nvPr/>
          </p:nvSpPr>
          <p:spPr bwMode="auto">
            <a:xfrm rot="261305">
              <a:off x="5104320" y="1467020"/>
              <a:ext cx="3730060" cy="3231971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ea typeface="PMingLiU" pitchFamily="18" charset="-120"/>
                </a:rPr>
                <a:t>  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 rot="20907169">
            <a:off x="198229" y="1907212"/>
            <a:ext cx="5093053" cy="4000853"/>
            <a:chOff x="3346288" y="3475775"/>
            <a:chExt cx="1796151" cy="1835889"/>
          </a:xfrm>
        </p:grpSpPr>
        <p:grpSp>
          <p:nvGrpSpPr>
            <p:cNvPr id="68614" name="Group 21"/>
            <p:cNvGrpSpPr>
              <a:grpSpLocks/>
            </p:cNvGrpSpPr>
            <p:nvPr/>
          </p:nvGrpSpPr>
          <p:grpSpPr bwMode="auto">
            <a:xfrm rot="-396937">
              <a:off x="3346288" y="3475775"/>
              <a:ext cx="1796151" cy="1592968"/>
              <a:chOff x="737289" y="523787"/>
              <a:chExt cx="1796151" cy="1592968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346487">
                <a:off x="793094" y="656993"/>
                <a:ext cx="1740346" cy="1459762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485220">
                <a:off x="737289" y="523787"/>
                <a:ext cx="1741441" cy="1535031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7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68615" name="TextBox 28"/>
            <p:cNvSpPr txBox="1">
              <a:spLocks noChangeArrowheads="1"/>
            </p:cNvSpPr>
            <p:nvPr/>
          </p:nvSpPr>
          <p:spPr bwMode="auto">
            <a:xfrm rot="21540000">
              <a:off x="3468154" y="3572147"/>
              <a:ext cx="1559342" cy="1739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dirty="0">
                  <a:solidFill>
                    <a:srgbClr val="8E0000"/>
                  </a:solidFill>
                  <a:latin typeface="Helvetica"/>
                  <a:ea typeface="楷体" pitchFamily="49" charset="-122"/>
                  <a:cs typeface="华文新魏" pitchFamily="2" charset="-122"/>
                </a:rPr>
                <a:t>c. </a:t>
              </a:r>
              <a:r>
                <a:rPr kumimoji="1" lang="en-US" altLang="zh-CN" sz="2800" dirty="0" smtClean="0">
                  <a:solidFill>
                    <a:srgbClr val="8E0000"/>
                  </a:solidFill>
                  <a:latin typeface="Helvetica"/>
                  <a:ea typeface="楷体" pitchFamily="49" charset="-122"/>
                  <a:cs typeface="华文新魏" pitchFamily="2" charset="-122"/>
                </a:rPr>
                <a:t>I worry about the power of language: If one says anything enough times, it might become true with or without malicious intent. (Para. 22,L4)</a:t>
              </a:r>
              <a:endParaRPr kumimoji="1" lang="zh-CN" altLang="en-US" sz="2800" dirty="0" smtClean="0">
                <a:solidFill>
                  <a:srgbClr val="8E0000"/>
                </a:solidFill>
                <a:latin typeface="Helvetica"/>
                <a:ea typeface="楷体" pitchFamily="49" charset="-122"/>
                <a:cs typeface="华文新魏" pitchFamily="2" charset="-122"/>
              </a:endParaRPr>
            </a:p>
            <a:p>
              <a:pPr algn="just" eaLnBrk="0" hangingPunct="0">
                <a:lnSpc>
                  <a:spcPct val="85000"/>
                </a:lnSpc>
              </a:pPr>
              <a:endParaRPr kumimoji="1" lang="en-US" altLang="zh-CN" sz="2600" dirty="0">
                <a:solidFill>
                  <a:srgbClr val="8E0000"/>
                </a:solidFill>
                <a:latin typeface="Helvetica"/>
                <a:ea typeface="楷体" pitchFamily="49" charset="-122"/>
                <a:cs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4282" y="1285860"/>
          <a:ext cx="8810715" cy="47881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0"/>
                <a:gridCol w="3810055"/>
              </a:tblGrid>
              <a:tr h="64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709889">
                <a:tc>
                  <a:txBody>
                    <a:bodyPr/>
                    <a:lstStyle/>
                    <a:p>
                      <a:pPr marL="514350" marR="0" indent="-5143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1. Why + </a:t>
                      </a:r>
                      <a:r>
                        <a:rPr kumimoji="1" lang="en-US" altLang="zh-CN" sz="2600" i="1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v.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/ </a:t>
                      </a:r>
                      <a:r>
                        <a:rPr kumimoji="1" lang="en-US" altLang="zh-CN" sz="2600" i="1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n.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/ </a:t>
                      </a:r>
                      <a:r>
                        <a:rPr kumimoji="1" lang="en-US" altLang="zh-CN" sz="2600" i="1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prep.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phrase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用于含蓄地表达观点。</a:t>
                      </a:r>
                    </a:p>
                  </a:txBody>
                  <a:tcPr marL="68580" marR="68580" marT="0" marB="0"/>
                </a:tc>
              </a:tr>
              <a:tr h="1996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2. If I consider my upbringing carefully, I find there </a:t>
                      </a: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was nothing discreet / important about </a:t>
                      </a:r>
                      <a:r>
                        <a:rPr kumimoji="1" lang="en-US" altLang="zh-CN" sz="2600" kern="120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. / sb. I grew up</a:t>
                      </a:r>
                      <a:r>
                        <a:rPr kumimoji="1"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with….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用于表示“通过个人经历而形成的对某人</a:t>
                      </a:r>
                      <a:r>
                        <a:rPr kumimoji="1" lang="en-US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事的正确认识”。</a:t>
                      </a:r>
                    </a:p>
                  </a:txBody>
                  <a:tcPr marL="68580" marR="68580" marT="0" marB="0"/>
                </a:tc>
              </a:tr>
              <a:tr h="1437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3.</a:t>
                      </a:r>
                      <a:r>
                        <a:rPr kumimoji="1"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At this junction, I do agree</a:t>
                      </a:r>
                      <a:r>
                        <a:rPr kumimoji="1" lang="en-US" altLang="zh-CN" sz="26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in part with </a:t>
                      </a:r>
                      <a:r>
                        <a:rPr kumimoji="1" lang="en-US" altLang="zh-CN" sz="2600" kern="120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6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用于表示“部分认同”。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3271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4290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7698" t="13989"/>
          <a:stretch>
            <a:fillRect/>
          </a:stretch>
        </p:blipFill>
        <p:spPr bwMode="auto">
          <a:xfrm>
            <a:off x="428625" y="1959579"/>
            <a:ext cx="8296275" cy="477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87470" y="1454995"/>
            <a:ext cx="254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与……有联系</a:t>
            </a:r>
          </a:p>
          <a:p>
            <a:pPr lvl="0"/>
            <a:endParaRPr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958851" y="4263102"/>
            <a:ext cx="5327661" cy="523220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(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an accident / blame / be attached to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) 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00100" y="4786322"/>
            <a:ext cx="6643709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latin typeface="Helvetica"/>
              </a:rPr>
              <a:t>Don’t worry because it was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an accident  </a:t>
            </a:r>
            <a:r>
              <a:rPr kumimoji="1" lang="en-US" altLang="zh-CN" sz="2800" dirty="0" smtClean="0">
                <a:latin typeface="Helvetica"/>
              </a:rPr>
              <a:t>and no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 blame is attached to students</a:t>
            </a:r>
            <a:r>
              <a:rPr kumimoji="1" lang="en-US" altLang="zh-CN" sz="2800" dirty="0" smtClean="0">
                <a:latin typeface="Helvetica"/>
              </a:rPr>
              <a:t>.</a:t>
            </a:r>
            <a:endParaRPr kumimoji="1" lang="zh-CN" altLang="en-US" sz="2800" dirty="0" smtClean="0">
              <a:latin typeface="Helvetica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19755" y="1436359"/>
            <a:ext cx="33670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 smtClean="0">
                <a:latin typeface="Helvetica"/>
              </a:rPr>
              <a:t>be attached to</a:t>
            </a:r>
            <a:endParaRPr lang="en-US" altLang="zh-CN" sz="2600" b="1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6338" y="1500174"/>
            <a:ext cx="1651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7413" y="2500306"/>
            <a:ext cx="18272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28662" y="2928934"/>
            <a:ext cx="671514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不要担心，因为这仅是意外，学生不应该受到指责。</a:t>
            </a:r>
            <a:endParaRPr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8688" y="3857628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45070" name="Picture 3" descr="H:\2015年修改\图片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538163" y="1857365"/>
            <a:ext cx="829627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8141" y="1097805"/>
            <a:ext cx="16494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作为副业；作为兼职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271587" y="4263102"/>
            <a:ext cx="4800611" cy="523220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dirty="0" smtClean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kumimoji="1" lang="en-US" altLang="zh-CN" sz="2800" dirty="0" smtClean="0">
                <a:solidFill>
                  <a:srgbClr val="0D0A10"/>
                </a:solidFill>
                <a:latin typeface="+mn-lt"/>
                <a:ea typeface="+mn-ea"/>
              </a:rPr>
              <a:t>make sculptures </a:t>
            </a:r>
            <a:r>
              <a:rPr lang="en-US" altLang="zh-CN" sz="2800" dirty="0" smtClean="0">
                <a:latin typeface="+mn-lt"/>
                <a:ea typeface="+mn-ea"/>
              </a:rPr>
              <a:t>/ on the side)</a:t>
            </a: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271588" y="4929198"/>
            <a:ext cx="66008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latin typeface="Helvetica"/>
              </a:rPr>
              <a:t>Her husband is a doctor who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makes sculptures</a:t>
            </a:r>
            <a:r>
              <a:rPr kumimoji="1" lang="en-US" altLang="zh-CN" sz="2800" dirty="0" smtClean="0">
                <a:latin typeface="Helvetica"/>
              </a:rPr>
              <a:t>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on the side</a:t>
            </a:r>
            <a:r>
              <a:rPr lang="en-US" altLang="zh-CN" sz="2800" i="1" dirty="0" smtClean="0"/>
              <a:t>. </a:t>
            </a:r>
            <a:endParaRPr kumimoji="1" lang="zh-CN" altLang="en-US" sz="2800" dirty="0" smtClean="0">
              <a:latin typeface="Helvetica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57818" y="1285860"/>
            <a:ext cx="2090757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Helvetica"/>
              </a:rPr>
              <a:t>on the side</a:t>
            </a:r>
            <a:endParaRPr lang="en-US" altLang="zh-CN" sz="2600" b="1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763" y="1357298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4414" y="2428868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14414" y="3024372"/>
            <a:ext cx="7000924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她的丈夫是个医生，业余时间做些雕塑。</a:t>
            </a:r>
            <a:endParaRPr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 smtClean="0">
              <a:latin typeface="华文行楷" pitchFamily="2" charset="-122"/>
              <a:ea typeface="华文行楷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8075" y="365125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46094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571472" y="2000240"/>
            <a:ext cx="7858180" cy="47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43042" y="1169243"/>
            <a:ext cx="16430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切入主题</a:t>
            </a:r>
          </a:p>
          <a:p>
            <a:endParaRPr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176528" y="4143380"/>
            <a:ext cx="6110116" cy="492443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600" dirty="0" smtClean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kumimoji="1" lang="en-US" altLang="zh-CN" sz="2600" dirty="0" smtClean="0">
                <a:solidFill>
                  <a:srgbClr val="0D0A10"/>
                </a:solidFill>
                <a:latin typeface="+mn-lt"/>
                <a:ea typeface="+mn-ea"/>
              </a:rPr>
              <a:t>not</a:t>
            </a:r>
            <a:r>
              <a:rPr kumimoji="1" lang="en-US" altLang="zh-CN" sz="2600" dirty="0" smtClean="0">
                <a:solidFill>
                  <a:srgbClr val="0D0A10"/>
                </a:solidFill>
                <a:latin typeface="Helvetica"/>
                <a:ea typeface="+mn-ea"/>
              </a:rPr>
              <a:t> </a:t>
            </a:r>
            <a:r>
              <a:rPr kumimoji="1" lang="en-US" altLang="zh-CN" sz="2600" dirty="0" smtClean="0">
                <a:solidFill>
                  <a:srgbClr val="0D0A10"/>
                </a:solidFill>
                <a:latin typeface="+mn-lt"/>
                <a:ea typeface="+mn-ea"/>
              </a:rPr>
              <a:t>have much time </a:t>
            </a:r>
            <a:r>
              <a:rPr lang="en-US" altLang="zh-CN" sz="2600" dirty="0" smtClean="0">
                <a:latin typeface="+mn-lt"/>
                <a:ea typeface="+mn-ea"/>
              </a:rPr>
              <a:t>/ come to the point</a:t>
            </a:r>
            <a:r>
              <a:rPr kumimoji="1" lang="en-US" altLang="zh-CN" sz="2600" dirty="0" smtClean="0">
                <a:solidFill>
                  <a:srgbClr val="0D0A10"/>
                </a:solidFill>
                <a:latin typeface="Helvetica"/>
                <a:ea typeface="+mn-ea"/>
              </a:rPr>
              <a:t>)</a:t>
            </a:r>
            <a:endParaRPr lang="en-US" altLang="zh-CN" sz="2600" dirty="0">
              <a:solidFill>
                <a:srgbClr val="984807"/>
              </a:solidFill>
              <a:latin typeface="+mn-lt"/>
              <a:ea typeface="+mn-e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214414" y="4714884"/>
            <a:ext cx="67151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latin typeface="Helvetica"/>
              </a:rPr>
              <a:t>We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don’t have much time</a:t>
            </a:r>
            <a:r>
              <a:rPr kumimoji="1" lang="en-US" altLang="zh-CN" sz="2800" dirty="0" smtClean="0">
                <a:latin typeface="Helvetica"/>
              </a:rPr>
              <a:t>, so I’ll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come</a:t>
            </a:r>
            <a:r>
              <a:rPr kumimoji="1" lang="en-US" altLang="zh-CN" sz="2800" dirty="0" smtClean="0">
                <a:latin typeface="Helvetica"/>
              </a:rPr>
              <a:t> straight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to the point</a:t>
            </a:r>
            <a:r>
              <a:rPr kumimoji="1" lang="en-US" altLang="zh-CN" sz="2800" dirty="0" smtClean="0">
                <a:latin typeface="Helvetica"/>
              </a:rPr>
              <a:t>.</a:t>
            </a:r>
            <a:endParaRPr kumimoji="1" lang="zh-CN" altLang="en-US" sz="2800" dirty="0" smtClean="0">
              <a:latin typeface="Helvetica"/>
            </a:endParaRPr>
          </a:p>
          <a:p>
            <a:pPr>
              <a:spcBef>
                <a:spcPct val="50000"/>
              </a:spcBef>
            </a:pPr>
            <a:endParaRPr kumimoji="1" lang="en-US" altLang="zh-CN" sz="2400" b="1" dirty="0">
              <a:solidFill>
                <a:srgbClr val="161616"/>
              </a:solidFill>
              <a:latin typeface="Helvetica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29304" y="1142984"/>
            <a:ext cx="2786034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600" b="1" dirty="0" smtClean="0">
                <a:latin typeface="Helvetica"/>
              </a:rPr>
              <a:t>get / come to the point </a:t>
            </a:r>
            <a:endParaRPr lang="en-US" altLang="zh-CN" sz="2600" b="1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763" y="1357298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4438" y="2500306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14439" y="3071810"/>
            <a:ext cx="6072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我们时间不多，所以我就直入主题吧。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4438" y="3643314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47118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4290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847728" y="2428877"/>
            <a:ext cx="7939114" cy="442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5786" y="1142984"/>
            <a:ext cx="285752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以</a:t>
            </a:r>
            <a:r>
              <a:rPr lang="en-US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……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限制某人（的自由、机会等）； 包围；围住</a:t>
            </a:r>
          </a:p>
          <a:p>
            <a:endParaRPr lang="zh-CN" altLang="en-US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512885" y="4467533"/>
            <a:ext cx="3773495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+mn-lt"/>
                <a:ea typeface="+mn-ea"/>
              </a:rPr>
              <a:t>politicians </a:t>
            </a:r>
            <a:r>
              <a:rPr lang="en-US" altLang="zh-CN" sz="2400" dirty="0" smtClean="0">
                <a:latin typeface="+mn-lt"/>
                <a:ea typeface="+mn-ea"/>
              </a:rPr>
              <a:t>/ hedge in with)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  <a:ea typeface="+mn-ea"/>
              </a:rPr>
              <a:t> </a:t>
            </a:r>
            <a:endParaRPr kumimoji="1" lang="en-US" altLang="zh-CN" sz="2400" dirty="0">
              <a:solidFill>
                <a:srgbClr val="0D0A10"/>
              </a:solidFill>
              <a:latin typeface="Helvetica"/>
              <a:ea typeface="+mn-e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71625" y="5026895"/>
            <a:ext cx="644522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latin typeface="Helvetica"/>
              </a:rPr>
              <a:t>It is clear that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politicians</a:t>
            </a:r>
            <a:r>
              <a:rPr kumimoji="1" lang="en-US" altLang="zh-CN" sz="2800" dirty="0" smtClean="0">
                <a:latin typeface="Helvetica"/>
              </a:rPr>
              <a:t> are often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hedged in with </a:t>
            </a:r>
            <a:r>
              <a:rPr kumimoji="1" lang="en-US" altLang="zh-CN" sz="2800" dirty="0" smtClean="0">
                <a:latin typeface="Helvetica"/>
              </a:rPr>
              <a:t>their own interests.</a:t>
            </a:r>
            <a:endParaRPr kumimoji="1" lang="en-US" altLang="zh-CN" sz="28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84826" y="1322002"/>
            <a:ext cx="2632028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Helvetica"/>
              </a:rPr>
              <a:t>hedge … in with / by …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5380" y="1643050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6375" y="2865437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00165" y="3357562"/>
            <a:ext cx="6899297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很明显，政客们通常受到本身利益的制约。</a:t>
            </a:r>
            <a:endParaRPr lang="en-US" altLang="zh-CN" sz="2800" dirty="0">
              <a:latin typeface="华文行楷" pitchFamily="2" charset="-122"/>
              <a:ea typeface="华文行楷" pitchFamily="2" charset="-122"/>
            </a:endParaRPr>
          </a:p>
          <a:p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3838" y="3937007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48142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714348" y="2214562"/>
            <a:ext cx="8001056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57319" y="1357298"/>
            <a:ext cx="21431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0D0A10"/>
                </a:solidFill>
                <a:latin typeface="华文楷体" pitchFamily="2" charset="-122"/>
                <a:ea typeface="华文楷体" pitchFamily="2" charset="-122"/>
              </a:rPr>
              <a:t>有代表性的；代表</a:t>
            </a:r>
            <a:r>
              <a:rPr kumimoji="1" lang="en-US" altLang="en-US" sz="2400" b="1" dirty="0" smtClean="0">
                <a:solidFill>
                  <a:srgbClr val="0D0A10"/>
                </a:solidFill>
                <a:latin typeface="华文楷体" pitchFamily="2" charset="-122"/>
                <a:ea typeface="华文楷体" pitchFamily="2" charset="-122"/>
              </a:rPr>
              <a:t>……</a:t>
            </a:r>
            <a:r>
              <a:rPr kumimoji="1" lang="zh-CN" altLang="en-US" sz="2400" b="1" dirty="0" smtClean="0">
                <a:solidFill>
                  <a:srgbClr val="0D0A10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endParaRPr kumimoji="1" lang="en-US" altLang="zh-CN" sz="2400" b="1" dirty="0" smtClean="0">
              <a:solidFill>
                <a:srgbClr val="0D0A1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357290" y="4429132"/>
            <a:ext cx="657229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+mn-lt"/>
                <a:ea typeface="+mn-ea"/>
              </a:rPr>
              <a:t>be </a:t>
            </a:r>
            <a:r>
              <a:rPr lang="en-US" altLang="zh-CN" sz="2400" dirty="0" smtClean="0">
                <a:latin typeface="+mn-lt"/>
                <a:ea typeface="+mn-ea"/>
              </a:rPr>
              <a:t>representative of / dominant / literary  themes ) </a:t>
            </a:r>
            <a:endParaRPr lang="en-US" altLang="zh-CN" sz="2400" dirty="0">
              <a:latin typeface="+mn-lt"/>
              <a:ea typeface="+mn-e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57290" y="4786322"/>
            <a:ext cx="6572296" cy="309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600" dirty="0" smtClean="0">
                <a:latin typeface="Helvetica"/>
              </a:rPr>
              <a:t>These short stories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are representative of </a:t>
            </a:r>
            <a:r>
              <a:rPr kumimoji="1" lang="en-US" altLang="zh-CN" sz="2600" dirty="0" smtClean="0">
                <a:latin typeface="Helvetica"/>
              </a:rPr>
              <a:t>the </a:t>
            </a:r>
            <a:r>
              <a:rPr kumimoji="1" lang="en-US" altLang="zh-CN" sz="2800" b="1" i="1" dirty="0" smtClean="0">
                <a:solidFill>
                  <a:srgbClr val="FF6600"/>
                </a:solidFill>
                <a:latin typeface="Helvetica"/>
              </a:rPr>
              <a:t>dominant literary themes </a:t>
            </a:r>
            <a:r>
              <a:rPr kumimoji="1" lang="en-US" altLang="zh-CN" sz="2600" dirty="0" smtClean="0">
                <a:latin typeface="Helvetica"/>
              </a:rPr>
              <a:t>of the 20th century.</a:t>
            </a:r>
            <a:endParaRPr kumimoji="1" lang="zh-CN" altLang="en-US" sz="2600" dirty="0" smtClean="0">
              <a:latin typeface="Helvetica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58" y="1500188"/>
            <a:ext cx="4000498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itchFamily="34" charset="0"/>
              </a:rPr>
              <a:t> </a:t>
            </a:r>
            <a:r>
              <a:rPr lang="en-US" altLang="zh-CN" sz="2600" b="1" dirty="0" smtClean="0">
                <a:latin typeface="Helvetica"/>
              </a:rPr>
              <a:t>be representative of</a:t>
            </a:r>
            <a:endParaRPr lang="en-US" altLang="zh-CN" sz="2600" b="1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1550" y="1681163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5852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57290" y="3143248"/>
            <a:ext cx="635798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这些短篇小说代表了</a:t>
            </a:r>
            <a:r>
              <a:rPr lang="en-US" altLang="zh-CN" sz="2600" dirty="0" smtClean="0">
                <a:latin typeface="华文行楷" pitchFamily="2" charset="-122"/>
                <a:ea typeface="华文行楷" pitchFamily="2" charset="-122"/>
              </a:rPr>
              <a:t>20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世纪具有主导性的文学主题。</a:t>
            </a:r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5852" y="400844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49166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1000100" y="2285992"/>
            <a:ext cx="762641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60427" y="1132818"/>
            <a:ext cx="248287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如果有什么不同；甚至正相反；甚至还不如说</a:t>
            </a:r>
          </a:p>
          <a:p>
            <a:endParaRPr lang="zh-CN" altLang="en-US" sz="2400" b="1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500166" y="4324657"/>
            <a:ext cx="4214842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  <a:ea typeface="+mn-ea"/>
              </a:rPr>
              <a:t>(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+mn-lt"/>
                <a:ea typeface="+mn-ea"/>
              </a:rPr>
              <a:t>losing </a:t>
            </a:r>
            <a:r>
              <a:rPr lang="en-US" altLang="zh-CN" sz="2400" dirty="0" smtClean="0">
                <a:latin typeface="+mn-lt"/>
                <a:ea typeface="+mn-ea"/>
              </a:rPr>
              <a:t>/ if anything / relieve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  <a:ea typeface="+mn-ea"/>
              </a:rPr>
              <a:t>) </a:t>
            </a:r>
            <a:endParaRPr kumimoji="1" lang="en-US" altLang="zh-CN" sz="2400" dirty="0">
              <a:solidFill>
                <a:srgbClr val="0D0A10"/>
              </a:solidFill>
              <a:latin typeface="Helvetica"/>
              <a:ea typeface="+mn-e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00166" y="4921968"/>
            <a:ext cx="6143668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Helvetica"/>
              </a:rPr>
              <a:t>Xiao Ming didn’t seem too disappointed at losing.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Helvetica"/>
              </a:rPr>
              <a:t>If anything</a:t>
            </a:r>
            <a:r>
              <a:rPr kumimoji="1" lang="en-US" altLang="zh-CN" sz="2400" dirty="0" smtClean="0">
                <a:latin typeface="Helvetica"/>
              </a:rPr>
              <a:t>, he seemed relieved that it was all over.</a:t>
            </a:r>
            <a:endParaRPr kumimoji="1" lang="zh-CN" altLang="en-US" sz="2400" dirty="0" smtClean="0">
              <a:latin typeface="Helvetica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43438" y="1436359"/>
            <a:ext cx="356235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 dirty="0" smtClean="0">
                <a:latin typeface="Helvetica"/>
              </a:rPr>
              <a:t>if anything</a:t>
            </a:r>
            <a:endParaRPr lang="en-US" altLang="zh-CN" sz="2600" b="1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6182" y="1500174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637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00187" y="3143248"/>
            <a:ext cx="6899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小明看上去对输掉比赛并不是太失望。相反，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他好像因为比赛都已结束而感到如释重负。</a:t>
            </a:r>
          </a:p>
          <a:p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6375" y="3929066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50190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9797</TotalTime>
  <Words>1228</Words>
  <Application>Microsoft Office PowerPoint</Application>
  <PresentationFormat>全屏显示(4:3)</PresentationFormat>
  <Paragraphs>162</Paragraphs>
  <Slides>22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谢俊荣</cp:lastModifiedBy>
  <cp:revision>852</cp:revision>
  <dcterms:modified xsi:type="dcterms:W3CDTF">2018-06-18T17:48:32Z</dcterms:modified>
</cp:coreProperties>
</file>