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notesMasterIdLst>
    <p:notesMasterId r:id="rId25"/>
  </p:notesMasterIdLst>
  <p:sldIdLst>
    <p:sldId id="448" r:id="rId3"/>
    <p:sldId id="533" r:id="rId4"/>
    <p:sldId id="486" r:id="rId5"/>
    <p:sldId id="487" r:id="rId6"/>
    <p:sldId id="488" r:id="rId7"/>
    <p:sldId id="539" r:id="rId8"/>
    <p:sldId id="540" r:id="rId9"/>
    <p:sldId id="541" r:id="rId10"/>
    <p:sldId id="542" r:id="rId11"/>
    <p:sldId id="495" r:id="rId12"/>
    <p:sldId id="544" r:id="rId13"/>
    <p:sldId id="545" r:id="rId14"/>
    <p:sldId id="546" r:id="rId15"/>
    <p:sldId id="547" r:id="rId16"/>
    <p:sldId id="548" r:id="rId17"/>
    <p:sldId id="549" r:id="rId18"/>
    <p:sldId id="550" r:id="rId19"/>
    <p:sldId id="551" r:id="rId20"/>
    <p:sldId id="552" r:id="rId21"/>
    <p:sldId id="524" r:id="rId22"/>
    <p:sldId id="526" r:id="rId23"/>
    <p:sldId id="525" r:id="rId24"/>
  </p:sldIdLst>
  <p:sldSz cx="9144000" cy="6858000" type="screen4x3"/>
  <p:notesSz cx="6858000" cy="9144000"/>
  <p:embeddedFontLst>
    <p:embeddedFont>
      <p:font typeface="Calibri" pitchFamily="34" charset="0"/>
      <p:regular r:id="rId26"/>
      <p:bold r:id="rId27"/>
      <p:italic r:id="rId28"/>
      <p:boldItalic r:id="rId29"/>
    </p:embeddedFont>
    <p:embeddedFont>
      <p:font typeface="Georgia" pitchFamily="18" charset="0"/>
      <p:regular r:id="rId30"/>
      <p:bold r:id="rId31"/>
      <p:italic r:id="rId32"/>
      <p:boldItalic r:id="rId33"/>
    </p:embeddedFont>
    <p:embeddedFont>
      <p:font typeface="Gulim" pitchFamily="34" charset="-127"/>
      <p:regular r:id="rId34"/>
    </p:embeddedFont>
    <p:embeddedFont>
      <p:font typeface="华文彩云" pitchFamily="2" charset="-122"/>
      <p:regular r:id="rId35"/>
    </p:embeddedFont>
    <p:embeddedFont>
      <p:font typeface="Bodoni MT Condensed" pitchFamily="18" charset="0"/>
      <p:regular r:id="rId36"/>
      <p:bold r:id="rId37"/>
      <p:italic r:id="rId38"/>
      <p:boldItalic r:id="rId39"/>
    </p:embeddedFont>
    <p:embeddedFont>
      <p:font typeface="Helvetica" pitchFamily="34" charset="0"/>
      <p:regular r:id="rId40"/>
      <p:bold r:id="rId41"/>
      <p:italic r:id="rId42"/>
      <p:boldItalic r:id="rId43"/>
    </p:embeddedFont>
    <p:embeddedFont>
      <p:font typeface="华文楷体" pitchFamily="2" charset="-122"/>
      <p:regular r:id="rId44"/>
    </p:embeddedFont>
    <p:embeddedFont>
      <p:font typeface="华文行楷" pitchFamily="2" charset="-122"/>
      <p:regular r:id="rId45"/>
    </p:embeddedFont>
    <p:embeddedFont>
      <p:font typeface="PMingLiU" pitchFamily="18" charset="-120"/>
      <p:regular r:id="rId46"/>
    </p:embeddedFont>
    <p:embeddedFont>
      <p:font typeface="楷体_GB2312" charset="-122"/>
      <p:regular r:id="rId47"/>
    </p:embeddedFont>
    <p:embeddedFont>
      <p:font typeface="楷体" pitchFamily="49" charset="-122"/>
      <p:regular r:id="rId48"/>
    </p:embeddedFont>
    <p:embeddedFont>
      <p:font typeface="华文新魏" pitchFamily="2" charset="-122"/>
      <p:regular r:id="rId4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99FF"/>
    <a:srgbClr val="FF6600"/>
    <a:srgbClr val="FF5050"/>
    <a:srgbClr val="FF9900"/>
    <a:srgbClr val="0033CC"/>
    <a:srgbClr val="008000"/>
    <a:srgbClr val="00CC00"/>
    <a:srgbClr val="33CC33"/>
    <a:srgbClr val="66FF3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25" autoAdjust="0"/>
    <p:restoredTop sz="88609" autoAdjust="0"/>
  </p:normalViewPr>
  <p:slideViewPr>
    <p:cSldViewPr snapToObjects="1">
      <p:cViewPr varScale="1">
        <p:scale>
          <a:sx n="77" d="100"/>
          <a:sy n="77" d="100"/>
        </p:scale>
        <p:origin x="-1790"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454"/>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font" Target="fonts/font22.fntdata"/><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font" Target="fonts/font2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4" Type="http://schemas.openxmlformats.org/officeDocument/2006/relationships/font" Target="fonts/font19.fntdata"/><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font" Target="fonts/font23.fntdata"/><Relationship Id="rId8" Type="http://schemas.openxmlformats.org/officeDocument/2006/relationships/slide" Target="slides/slide6.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7C5C41-F861-4B21-AD2F-85AEA56BBAE1}" type="datetimeFigureOut">
              <a:rPr lang="zh-CN" altLang="en-US" smtClean="0"/>
              <a:pPr/>
              <a:t>2018/5/31 Thursday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5421ED-5742-4DCC-9643-02C7D3C6BEE0}" type="slidenum">
              <a:rPr lang="zh-CN" altLang="en-US" smtClean="0"/>
              <a:pPr/>
              <a:t>‹#›</a:t>
            </a:fld>
            <a:endParaRPr lang="zh-CN" altLang="en-US"/>
          </a:p>
        </p:txBody>
      </p:sp>
    </p:spTree>
    <p:extLst>
      <p:ext uri="{BB962C8B-B14F-4D97-AF65-F5344CB8AC3E}">
        <p14:creationId xmlns="" xmlns:p14="http://schemas.microsoft.com/office/powerpoint/2010/main" val="2621325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幻灯片图像占位符 1"/>
          <p:cNvSpPr>
            <a:spLocks noGrp="1" noRot="1" noChangeAspect="1" noTextEdit="1"/>
          </p:cNvSpPr>
          <p:nvPr>
            <p:ph type="sldImg"/>
          </p:nvPr>
        </p:nvSpPr>
        <p:spPr bwMode="auto">
          <a:noFill/>
          <a:ln>
            <a:solidFill>
              <a:srgbClr val="000000"/>
            </a:solidFill>
            <a:miter lim="800000"/>
            <a:headEnd/>
            <a:tailEnd/>
          </a:ln>
        </p:spPr>
      </p:sp>
      <p:sp>
        <p:nvSpPr>
          <p:cNvPr id="3246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39267"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AA31EE46-0019-4961-845C-C6BF13F331A7}" type="slidenum">
              <a:rPr lang="zh-CN" altLang="en-US" sz="1200">
                <a:latin typeface="+mn-lt"/>
                <a:ea typeface="+mn-ea"/>
              </a:rPr>
              <a:pPr algn="r">
                <a:defRPr/>
              </a:pPr>
              <a:t>1</a:t>
            </a:fld>
            <a:endParaRPr lang="en-US" altLang="zh-CN" sz="1200">
              <a:latin typeface="+mn-lt"/>
              <a:ea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1" name="幻灯片图像占位符 1"/>
          <p:cNvSpPr>
            <a:spLocks noGrp="1" noRot="1" noChangeAspect="1" noTextEdit="1"/>
          </p:cNvSpPr>
          <p:nvPr>
            <p:ph type="sldImg"/>
          </p:nvPr>
        </p:nvSpPr>
        <p:spPr bwMode="auto">
          <a:noFill/>
          <a:ln>
            <a:solidFill>
              <a:srgbClr val="000000"/>
            </a:solidFill>
            <a:miter lim="800000"/>
            <a:headEnd/>
            <a:tailEnd/>
          </a:ln>
        </p:spPr>
      </p:sp>
      <p:sp>
        <p:nvSpPr>
          <p:cNvPr id="24576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5043"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122BBDA7-D4F5-414D-856C-BA67A43105D9}" type="slidenum">
              <a:rPr lang="zh-CN" altLang="en-US" sz="1200">
                <a:latin typeface="+mn-lt"/>
                <a:ea typeface="+mn-ea"/>
              </a:rPr>
              <a:pPr algn="r">
                <a:defRPr/>
              </a:pPr>
              <a:t>17</a:t>
            </a:fld>
            <a:endParaRPr lang="en-US" altLang="zh-CN" sz="1200">
              <a:latin typeface="+mn-lt"/>
              <a:ea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09" name="幻灯片图像占位符 1"/>
          <p:cNvSpPr>
            <a:spLocks noGrp="1" noRot="1" noChangeAspect="1" noTextEdit="1"/>
          </p:cNvSpPr>
          <p:nvPr>
            <p:ph type="sldImg"/>
          </p:nvPr>
        </p:nvSpPr>
        <p:spPr bwMode="auto">
          <a:noFill/>
          <a:ln>
            <a:solidFill>
              <a:srgbClr val="000000"/>
            </a:solidFill>
            <a:miter lim="800000"/>
            <a:headEnd/>
            <a:tailEnd/>
          </a:ln>
        </p:spPr>
      </p:sp>
      <p:sp>
        <p:nvSpPr>
          <p:cNvPr id="24781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7091"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43D12E82-1BEB-42C5-9305-45481AD1CE10}" type="slidenum">
              <a:rPr lang="zh-CN" altLang="en-US" sz="1200">
                <a:latin typeface="+mn-lt"/>
                <a:ea typeface="+mn-ea"/>
              </a:rPr>
              <a:pPr algn="r">
                <a:defRPr/>
              </a:pPr>
              <a:t>18</a:t>
            </a:fld>
            <a:endParaRPr lang="en-US" altLang="zh-CN" sz="1200">
              <a:latin typeface="+mn-lt"/>
              <a:ea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solidFill>
                  <a:prstClr val="black"/>
                </a:solidFill>
              </a:rPr>
              <a:pPr/>
              <a:t>20</a:t>
            </a:fld>
            <a:endParaRPr lang="zh-CN" altLang="en-US">
              <a:solidFill>
                <a:prstClr val="black"/>
              </a:solidFill>
            </a:endParaRPr>
          </a:p>
        </p:txBody>
      </p:sp>
    </p:spTree>
    <p:extLst>
      <p:ext uri="{BB962C8B-B14F-4D97-AF65-F5344CB8AC3E}">
        <p14:creationId xmlns="" xmlns:p14="http://schemas.microsoft.com/office/powerpoint/2010/main" val="3770919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solidFill>
                  <a:prstClr val="black"/>
                </a:solidFill>
              </a:rPr>
              <a:pPr/>
              <a:t>21</a:t>
            </a:fld>
            <a:endParaRPr lang="zh-CN" altLang="en-US">
              <a:solidFill>
                <a:prstClr val="black"/>
              </a:solidFill>
            </a:endParaRPr>
          </a:p>
        </p:txBody>
      </p:sp>
    </p:spTree>
    <p:extLst>
      <p:ext uri="{BB962C8B-B14F-4D97-AF65-F5344CB8AC3E}">
        <p14:creationId xmlns="" xmlns:p14="http://schemas.microsoft.com/office/powerpoint/2010/main" val="3770919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solidFill>
                  <a:prstClr val="black"/>
                </a:solidFill>
              </a:rPr>
              <a:pPr/>
              <a:t>22</a:t>
            </a:fld>
            <a:endParaRPr lang="zh-CN" altLang="en-US">
              <a:solidFill>
                <a:prstClr val="black"/>
              </a:solidFill>
            </a:endParaRPr>
          </a:p>
        </p:txBody>
      </p:sp>
    </p:spTree>
    <p:extLst>
      <p:ext uri="{BB962C8B-B14F-4D97-AF65-F5344CB8AC3E}">
        <p14:creationId xmlns="" xmlns:p14="http://schemas.microsoft.com/office/powerpoint/2010/main" val="3770919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幻灯片图像占位符 1"/>
          <p:cNvSpPr>
            <a:spLocks noGrp="1" noRot="1" noChangeAspect="1"/>
          </p:cNvSpPr>
          <p:nvPr>
            <p:ph type="sldImg"/>
          </p:nvPr>
        </p:nvSpPr>
        <p:spPr bwMode="auto">
          <a:noFill/>
          <a:ln>
            <a:solidFill>
              <a:srgbClr val="000000"/>
            </a:solidFill>
            <a:miter lim="800000"/>
            <a:headEnd/>
            <a:tailEnd/>
          </a:ln>
        </p:spPr>
      </p:sp>
      <p:sp>
        <p:nvSpPr>
          <p:cNvPr id="21197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027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7F24BE-808F-457B-A722-CF20A209101D}" type="slidenum">
              <a:rPr lang="zh-CN" altLang="en-US"/>
              <a:pPr fontAlgn="base">
                <a:spcBef>
                  <a:spcPct val="0"/>
                </a:spcBef>
                <a:spcAft>
                  <a:spcPct val="0"/>
                </a:spcAft>
                <a:defRPr/>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幻灯片图像占位符 1"/>
          <p:cNvSpPr>
            <a:spLocks noGrp="1" noRot="1" noChangeAspect="1"/>
          </p:cNvSpPr>
          <p:nvPr>
            <p:ph type="sldImg"/>
          </p:nvPr>
        </p:nvSpPr>
        <p:spPr bwMode="auto">
          <a:noFill/>
          <a:ln>
            <a:solidFill>
              <a:srgbClr val="000000"/>
            </a:solidFill>
            <a:miter lim="800000"/>
            <a:headEnd/>
            <a:tailEnd/>
          </a:ln>
        </p:spPr>
      </p:sp>
      <p:sp>
        <p:nvSpPr>
          <p:cNvPr id="21197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027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7F24BE-808F-457B-A722-CF20A209101D}" type="slidenum">
              <a:rPr lang="zh-CN" altLang="en-US"/>
              <a:pPr fontAlgn="base">
                <a:spcBef>
                  <a:spcPct val="0"/>
                </a:spcBef>
                <a:spcAft>
                  <a:spcPct val="0"/>
                </a:spcAft>
                <a:defRPr/>
              </a:pPr>
              <a:t>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幻灯片图像占位符 1"/>
          <p:cNvSpPr>
            <a:spLocks noGrp="1" noRot="1" noChangeAspect="1" noTextEdit="1"/>
          </p:cNvSpPr>
          <p:nvPr>
            <p:ph type="sldImg"/>
          </p:nvPr>
        </p:nvSpPr>
        <p:spPr bwMode="auto">
          <a:noFill/>
          <a:ln>
            <a:solidFill>
              <a:srgbClr val="000000"/>
            </a:solidFill>
            <a:miter lim="800000"/>
            <a:headEnd/>
            <a:tailEnd/>
          </a:ln>
        </p:spPr>
      </p:sp>
      <p:sp>
        <p:nvSpPr>
          <p:cNvPr id="23347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5043"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7BE9704-E3C8-466D-B02F-9208A4C9D880}" type="slidenum">
              <a:rPr lang="zh-CN" altLang="en-US" sz="1200">
                <a:latin typeface="+mn-lt"/>
                <a:ea typeface="+mn-ea"/>
              </a:rPr>
              <a:pPr algn="r">
                <a:defRPr/>
              </a:pPr>
              <a:t>10</a:t>
            </a:fld>
            <a:endParaRPr lang="en-US" altLang="zh-CN" sz="1200">
              <a:latin typeface="+mn-lt"/>
              <a:ea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幻灯片图像占位符 1"/>
          <p:cNvSpPr>
            <a:spLocks noGrp="1" noRot="1" noChangeAspect="1" noTextEdit="1"/>
          </p:cNvSpPr>
          <p:nvPr>
            <p:ph type="sldImg"/>
          </p:nvPr>
        </p:nvSpPr>
        <p:spPr bwMode="auto">
          <a:noFill/>
          <a:ln>
            <a:solidFill>
              <a:srgbClr val="000000"/>
            </a:solidFill>
            <a:miter lim="800000"/>
            <a:headEnd/>
            <a:tailEnd/>
          </a:ln>
        </p:spPr>
      </p:sp>
      <p:sp>
        <p:nvSpPr>
          <p:cNvPr id="23347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5043"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7BE9704-E3C8-466D-B02F-9208A4C9D880}" type="slidenum">
              <a:rPr lang="zh-CN" altLang="en-US" sz="1200">
                <a:latin typeface="+mn-lt"/>
                <a:ea typeface="+mn-ea"/>
              </a:rPr>
              <a:pPr algn="r">
                <a:defRPr/>
              </a:pPr>
              <a:t>11</a:t>
            </a:fld>
            <a:endParaRPr lang="en-US" altLang="zh-CN" sz="1200">
              <a:latin typeface="+mn-lt"/>
              <a:ea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幻灯片图像占位符 1"/>
          <p:cNvSpPr>
            <a:spLocks noGrp="1" noRot="1" noChangeAspect="1" noTextEdit="1"/>
          </p:cNvSpPr>
          <p:nvPr>
            <p:ph type="sldImg"/>
          </p:nvPr>
        </p:nvSpPr>
        <p:spPr bwMode="auto">
          <a:noFill/>
          <a:ln>
            <a:solidFill>
              <a:srgbClr val="000000"/>
            </a:solidFill>
            <a:miter lim="800000"/>
            <a:headEnd/>
            <a:tailEnd/>
          </a:ln>
        </p:spPr>
      </p:sp>
      <p:sp>
        <p:nvSpPr>
          <p:cNvPr id="23552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7091"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A17BC62-5AEF-4B39-A66A-5706ED3AC782}" type="slidenum">
              <a:rPr lang="zh-CN" altLang="en-US" sz="1200">
                <a:latin typeface="+mn-lt"/>
                <a:ea typeface="+mn-ea"/>
              </a:rPr>
              <a:pPr algn="r">
                <a:defRPr/>
              </a:pPr>
              <a:t>12</a:t>
            </a:fld>
            <a:endParaRPr lang="en-US" altLang="zh-CN" sz="1200">
              <a:latin typeface="+mn-lt"/>
              <a:ea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幻灯片图像占位符 1"/>
          <p:cNvSpPr>
            <a:spLocks noGrp="1" noRot="1" noChangeAspect="1" noTextEdit="1"/>
          </p:cNvSpPr>
          <p:nvPr>
            <p:ph type="sldImg"/>
          </p:nvPr>
        </p:nvSpPr>
        <p:spPr bwMode="auto">
          <a:noFill/>
          <a:ln>
            <a:solidFill>
              <a:srgbClr val="000000"/>
            </a:solidFill>
            <a:miter lim="800000"/>
            <a:headEnd/>
            <a:tailEnd/>
          </a:ln>
        </p:spPr>
      </p:sp>
      <p:sp>
        <p:nvSpPr>
          <p:cNvPr id="24166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5043"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49A25AD0-1147-4099-9558-D3B39D81C4D1}" type="slidenum">
              <a:rPr lang="zh-CN" altLang="en-US" sz="1200">
                <a:latin typeface="+mn-lt"/>
                <a:ea typeface="+mn-ea"/>
              </a:rPr>
              <a:pPr algn="r">
                <a:defRPr/>
              </a:pPr>
              <a:t>14</a:t>
            </a:fld>
            <a:endParaRPr lang="en-US" altLang="zh-CN" sz="1200">
              <a:latin typeface="+mn-lt"/>
              <a:ea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3" name="幻灯片图像占位符 1"/>
          <p:cNvSpPr>
            <a:spLocks noGrp="1" noRot="1" noChangeAspect="1" noTextEdit="1"/>
          </p:cNvSpPr>
          <p:nvPr>
            <p:ph type="sldImg"/>
          </p:nvPr>
        </p:nvSpPr>
        <p:spPr bwMode="auto">
          <a:noFill/>
          <a:ln>
            <a:solidFill>
              <a:srgbClr val="000000"/>
            </a:solidFill>
            <a:miter lim="800000"/>
            <a:headEnd/>
            <a:tailEnd/>
          </a:ln>
        </p:spPr>
      </p:sp>
      <p:sp>
        <p:nvSpPr>
          <p:cNvPr id="24371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7091"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0127B037-994A-48F6-B78B-E7E7E51D8555}" type="slidenum">
              <a:rPr lang="zh-CN" altLang="en-US" sz="1200">
                <a:latin typeface="+mn-lt"/>
                <a:ea typeface="+mn-ea"/>
              </a:rPr>
              <a:pPr algn="r">
                <a:defRPr/>
              </a:pPr>
              <a:t>15</a:t>
            </a:fld>
            <a:endParaRPr lang="en-US" altLang="zh-CN" sz="1200">
              <a:latin typeface="+mn-lt"/>
              <a:ea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2018/5/31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2018/5/31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2018/5/31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2018/5/31 Thursday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637386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2018/5/31 Thursday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986812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2018/5/31 Thursday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200690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2018/5/31 Thursday</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4079188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2018/5/31 Thursday</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371208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2018/5/31 Thursday</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7552664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2018/5/31 Thursday</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8069780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2018/5/31 Thursday</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562771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2018/5/31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2018/5/31 Thursday</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7022862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2018/5/31 Thursday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0497722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2018/5/31 Thursday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694097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2018/5/31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2018/5/31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2018/5/31 Thursday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2018/5/31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2018/5/31 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2018/5/31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2018/5/31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2018/5/31 Thursday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2018/5/31 Thursday</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7539016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1.jpeg"/><Relationship Id="rId4" Type="http://schemas.openxmlformats.org/officeDocument/2006/relationships/image" Target="../media/image10.jpeg"/></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12.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9144000" cy="6858000"/>
            <a:chOff x="0" y="0"/>
            <a:chExt cx="9144000" cy="6858000"/>
          </a:xfrm>
        </p:grpSpPr>
        <p:sp>
          <p:nvSpPr>
            <p:cNvPr id="32" name="Rectangle 10"/>
            <p:cNvSpPr/>
            <p:nvPr/>
          </p:nvSpPr>
          <p:spPr>
            <a:xfrm>
              <a:off x="0" y="6318250"/>
              <a:ext cx="9144000" cy="539750"/>
            </a:xfrm>
            <a:prstGeom prst="rect">
              <a:avLst/>
            </a:prstGeom>
            <a:solidFill>
              <a:srgbClr val="99CC00">
                <a:alpha val="84706"/>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solidFill>
                  <a:schemeClr val="bg2">
                    <a:lumMod val="50000"/>
                  </a:schemeClr>
                </a:solidFill>
              </a:endParaRPr>
            </a:p>
          </p:txBody>
        </p:sp>
        <p:sp>
          <p:nvSpPr>
            <p:cNvPr id="12" name="Rectangle 27"/>
            <p:cNvSpPr/>
            <p:nvPr/>
          </p:nvSpPr>
          <p:spPr>
            <a:xfrm>
              <a:off x="0" y="0"/>
              <a:ext cx="9144000" cy="990598"/>
            </a:xfrm>
            <a:prstGeom prst="rect">
              <a:avLst/>
            </a:prstGeom>
            <a:gradFill flip="none" rotWithShape="1">
              <a:gsLst>
                <a:gs pos="0">
                  <a:schemeClr val="bg1">
                    <a:lumMod val="75000"/>
                  </a:schemeClr>
                </a:gs>
                <a:gs pos="100000">
                  <a:srgbClr val="FFFFFF"/>
                </a:gs>
              </a:gsLst>
              <a:lin ang="16200000" scaled="0"/>
              <a:tileRect/>
            </a:gradFill>
            <a:effectLst>
              <a:glow>
                <a:schemeClr val="tx1">
                  <a:lumMod val="50000"/>
                  <a:lumOff val="50000"/>
                </a:schemeClr>
              </a:glow>
              <a:outerShdw dist="23000" dir="5400000" sx="0" sy="0" rotWithShape="0">
                <a:srgbClr val="000000"/>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13" name="图片 4" descr="新视野大学ppt首页标题字-02.png"/>
            <p:cNvPicPr>
              <a:picLocks noChangeAspect="1"/>
            </p:cNvPicPr>
            <p:nvPr/>
          </p:nvPicPr>
          <p:blipFill>
            <a:blip r:embed="rId3" cstate="print"/>
            <a:srcRect/>
            <a:stretch>
              <a:fillRect/>
            </a:stretch>
          </p:blipFill>
          <p:spPr bwMode="auto">
            <a:xfrm>
              <a:off x="0" y="34925"/>
              <a:ext cx="9144000" cy="1587500"/>
            </a:xfrm>
            <a:prstGeom prst="rect">
              <a:avLst/>
            </a:prstGeom>
            <a:noFill/>
            <a:ln w="9525">
              <a:noFill/>
              <a:miter lim="800000"/>
              <a:headEnd/>
              <a:tailEnd/>
            </a:ln>
          </p:spPr>
        </p:pic>
        <p:sp>
          <p:nvSpPr>
            <p:cNvPr id="15" name="Rectangle 5"/>
            <p:cNvSpPr/>
            <p:nvPr/>
          </p:nvSpPr>
          <p:spPr>
            <a:xfrm>
              <a:off x="4932363" y="128588"/>
              <a:ext cx="1371600" cy="708025"/>
            </a:xfrm>
            <a:prstGeom prst="rect">
              <a:avLst/>
            </a:prstGeom>
          </p:spPr>
          <p:txBody>
            <a:bodyPr>
              <a:spAutoFit/>
            </a:bodyPr>
            <a:lstStyle/>
            <a:p>
              <a:pPr>
                <a:defRPr/>
              </a:pPr>
              <a:r>
                <a:rPr lang="en-US" altLang="zh-CN" sz="4000" b="1" i="1" dirty="0" smtClean="0">
                  <a:solidFill>
                    <a:srgbClr val="0B856D"/>
                  </a:solidFill>
                  <a:effectLst>
                    <a:outerShdw blurRad="38100" dist="38100" dir="2700000" algn="tl">
                      <a:srgbClr val="C0C0C0"/>
                    </a:outerShdw>
                  </a:effectLst>
                  <a:latin typeface="方正大黑简体"/>
                  <a:ea typeface="方正大黑简体"/>
                  <a:cs typeface="方正大黑简体"/>
                </a:rPr>
                <a:t>4</a:t>
              </a:r>
              <a:endParaRPr lang="en-US" altLang="zh-CN" sz="4000" b="1" i="1" dirty="0">
                <a:solidFill>
                  <a:srgbClr val="0B856D"/>
                </a:solidFill>
                <a:effectLst>
                  <a:outerShdw blurRad="38100" dist="38100" dir="2700000" algn="tl">
                    <a:srgbClr val="C0C0C0"/>
                  </a:outerShdw>
                </a:effectLst>
                <a:latin typeface="方正大黑简体"/>
                <a:ea typeface="方正大黑简体"/>
                <a:cs typeface="方正大黑简体"/>
              </a:endParaRPr>
            </a:p>
          </p:txBody>
        </p:sp>
        <p:grpSp>
          <p:nvGrpSpPr>
            <p:cNvPr id="20" name="组合 14"/>
            <p:cNvGrpSpPr>
              <a:grpSpLocks/>
            </p:cNvGrpSpPr>
            <p:nvPr/>
          </p:nvGrpSpPr>
          <p:grpSpPr bwMode="auto">
            <a:xfrm>
              <a:off x="1943014" y="1412776"/>
              <a:ext cx="4516812" cy="2662936"/>
              <a:chOff x="3836591" y="195098"/>
              <a:chExt cx="4807418" cy="3869329"/>
            </a:xfrm>
          </p:grpSpPr>
          <p:sp>
            <p:nvSpPr>
              <p:cNvPr id="24" name="矩形 23"/>
              <p:cNvSpPr/>
              <p:nvPr/>
            </p:nvSpPr>
            <p:spPr>
              <a:xfrm>
                <a:off x="5428333" y="195098"/>
                <a:ext cx="1572068" cy="1902456"/>
              </a:xfrm>
              <a:prstGeom prst="rect">
                <a:avLst/>
              </a:prstGeom>
              <a:solidFill>
                <a:srgbClr val="92D050"/>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7071940" y="2199905"/>
                <a:ext cx="1572069" cy="1859042"/>
              </a:xfrm>
              <a:prstGeom prst="rect">
                <a:avLst/>
              </a:prstGeom>
              <a:solidFill>
                <a:srgbClr val="00B0F0"/>
              </a:solidFill>
            </p:spPr>
            <p:style>
              <a:lnRef idx="3">
                <a:schemeClr val="lt1"/>
              </a:lnRef>
              <a:fillRef idx="1">
                <a:schemeClr val="accent5"/>
              </a:fillRef>
              <a:effectRef idx="1">
                <a:schemeClr val="accent5"/>
              </a:effectRef>
              <a:fontRef idx="minor">
                <a:schemeClr val="lt1"/>
              </a:fontRef>
            </p:style>
            <p:txBody>
              <a:bodyPr anchor="ctr"/>
              <a:lstStyle/>
              <a:p>
                <a:pPr algn="ctr" fontAlgn="auto">
                  <a:spcBef>
                    <a:spcPts val="0"/>
                  </a:spcBef>
                  <a:spcAft>
                    <a:spcPts val="0"/>
                  </a:spcAft>
                  <a:defRPr/>
                </a:pPr>
                <a:endParaRPr lang="zh-CN" altLang="en-US"/>
              </a:p>
            </p:txBody>
          </p:sp>
          <p:sp>
            <p:nvSpPr>
              <p:cNvPr id="26" name="矩形 25"/>
              <p:cNvSpPr/>
              <p:nvPr/>
            </p:nvSpPr>
            <p:spPr>
              <a:xfrm>
                <a:off x="3836591" y="2205384"/>
                <a:ext cx="1493375" cy="1859043"/>
              </a:xfrm>
              <a:prstGeom prst="rect">
                <a:avLst/>
              </a:prstGeom>
              <a:solidFill>
                <a:srgbClr val="9966FF"/>
              </a:solidFill>
            </p:spPr>
            <p:style>
              <a:lnRef idx="3">
                <a:schemeClr val="lt1"/>
              </a:lnRef>
              <a:fillRef idx="1">
                <a:schemeClr val="accent6"/>
              </a:fillRef>
              <a:effectRef idx="1">
                <a:schemeClr val="accent6"/>
              </a:effectRef>
              <a:fontRef idx="minor">
                <a:schemeClr val="lt1"/>
              </a:fontRef>
            </p:style>
            <p:txBody>
              <a:bodyPr anchor="ctr"/>
              <a:lstStyle/>
              <a:p>
                <a:pPr algn="ctr" fontAlgn="auto">
                  <a:spcBef>
                    <a:spcPts val="0"/>
                  </a:spcBef>
                  <a:spcAft>
                    <a:spcPts val="0"/>
                  </a:spcAft>
                  <a:defRPr/>
                </a:pPr>
                <a:endParaRPr lang="zh-CN" altLang="en-US"/>
              </a:p>
            </p:txBody>
          </p:sp>
        </p:grpSp>
        <p:sp>
          <p:nvSpPr>
            <p:cNvPr id="27" name="Text Box 14"/>
            <p:cNvSpPr txBox="1">
              <a:spLocks noChangeArrowheads="1"/>
            </p:cNvSpPr>
            <p:nvPr/>
          </p:nvSpPr>
          <p:spPr bwMode="auto">
            <a:xfrm>
              <a:off x="678656" y="4917486"/>
              <a:ext cx="7572375" cy="584775"/>
            </a:xfrm>
            <a:prstGeom prst="rect">
              <a:avLst/>
            </a:prstGeom>
            <a:noFill/>
            <a:ln w="9525">
              <a:noFill/>
              <a:miter lim="800000"/>
              <a:headEnd/>
              <a:tailEnd/>
            </a:ln>
            <a:effectLst>
              <a:outerShdw sx="1000" sy="1000" algn="ctr" rotWithShape="0">
                <a:schemeClr val="tx2"/>
              </a:outerShdw>
            </a:effectLst>
          </p:spPr>
          <p:txBody>
            <a:bodyPr>
              <a:spAutoFit/>
            </a:bodyPr>
            <a:lstStyle/>
            <a:p>
              <a:pPr algn="ctr" latinLnBrk="1">
                <a:spcBef>
                  <a:spcPct val="50000"/>
                </a:spcBef>
                <a:defRPr/>
              </a:pPr>
              <a:r>
                <a:rPr lang="en-US" altLang="zh-CN" sz="3200" b="1" dirty="0" smtClean="0">
                  <a:solidFill>
                    <a:schemeClr val="accent3">
                      <a:lumMod val="50000"/>
                    </a:schemeClr>
                  </a:solidFill>
                  <a:latin typeface="Georgia" pitchFamily="18" charset="0"/>
                  <a:ea typeface="Gulim" pitchFamily="34" charset="-127"/>
                </a:rPr>
                <a:t>Passion guides life choices</a:t>
              </a:r>
            </a:p>
          </p:txBody>
        </p:sp>
        <p:sp>
          <p:nvSpPr>
            <p:cNvPr id="28" name="Text Box 15"/>
            <p:cNvSpPr txBox="1">
              <a:spLocks noChangeArrowheads="1"/>
            </p:cNvSpPr>
            <p:nvPr/>
          </p:nvSpPr>
          <p:spPr bwMode="auto">
            <a:xfrm>
              <a:off x="1321594" y="4293096"/>
              <a:ext cx="6500812" cy="646112"/>
            </a:xfrm>
            <a:prstGeom prst="rect">
              <a:avLst/>
            </a:prstGeom>
            <a:noFill/>
            <a:ln w="9525">
              <a:noFill/>
              <a:miter lim="800000"/>
              <a:headEnd/>
              <a:tailEnd/>
            </a:ln>
            <a:effectLst>
              <a:outerShdw dist="107763" dir="2700000" algn="ctr" rotWithShape="0">
                <a:schemeClr val="bg2">
                  <a:alpha val="50000"/>
                </a:schemeClr>
              </a:outerShdw>
            </a:effectLst>
          </p:spPr>
          <p:txBody>
            <a:bodyPr>
              <a:spAutoFit/>
            </a:bodyPr>
            <a:lstStyle/>
            <a:p>
              <a:pPr algn="ctr" fontAlgn="auto" latinLnBrk="1">
                <a:spcBef>
                  <a:spcPct val="50000"/>
                </a:spcBef>
                <a:spcAft>
                  <a:spcPts val="0"/>
                </a:spcAft>
                <a:defRPr/>
              </a:pPr>
              <a:r>
                <a:rPr kumimoji="1" lang="en-US" altLang="zh-CN" sz="3600" b="1" dirty="0">
                  <a:effectLst>
                    <a:outerShdw blurRad="38100" dist="38100" dir="2700000" algn="tl">
                      <a:srgbClr val="000000">
                        <a:alpha val="43137"/>
                      </a:srgbClr>
                    </a:outerShdw>
                  </a:effectLst>
                  <a:latin typeface="+mj-lt"/>
                  <a:ea typeface="华文彩云" pitchFamily="2" charset="-122"/>
                </a:rPr>
                <a:t>Unit </a:t>
              </a:r>
              <a:r>
                <a:rPr kumimoji="1" lang="en-US" altLang="zh-CN" sz="3600" b="1" dirty="0" smtClean="0">
                  <a:effectLst>
                    <a:outerShdw blurRad="38100" dist="38100" dir="2700000" algn="tl">
                      <a:srgbClr val="000000">
                        <a:alpha val="43137"/>
                      </a:srgbClr>
                    </a:outerShdw>
                  </a:effectLst>
                  <a:latin typeface="+mj-lt"/>
                  <a:ea typeface="华文彩云" pitchFamily="2" charset="-122"/>
                </a:rPr>
                <a:t>8 </a:t>
              </a:r>
              <a:r>
                <a:rPr kumimoji="1" lang="en-US" altLang="zh-CN" sz="3600" b="1" dirty="0">
                  <a:effectLst>
                    <a:outerShdw blurRad="38100" dist="38100" dir="2700000" algn="tl">
                      <a:srgbClr val="000000">
                        <a:alpha val="43137"/>
                      </a:srgbClr>
                    </a:outerShdw>
                  </a:effectLst>
                  <a:latin typeface="+mj-lt"/>
                  <a:ea typeface="华文彩云" pitchFamily="2" charset="-122"/>
                </a:rPr>
                <a:t>Section A</a:t>
              </a:r>
            </a:p>
          </p:txBody>
        </p:sp>
      </p:grpSp>
      <p:sp>
        <p:nvSpPr>
          <p:cNvPr id="30" name="TextBox 45"/>
          <p:cNvSpPr txBox="1">
            <a:spLocks noChangeArrowheads="1"/>
          </p:cNvSpPr>
          <p:nvPr/>
        </p:nvSpPr>
        <p:spPr bwMode="auto">
          <a:xfrm>
            <a:off x="179512" y="6318250"/>
            <a:ext cx="8464454" cy="523220"/>
          </a:xfrm>
          <a:prstGeom prst="rect">
            <a:avLst/>
          </a:prstGeom>
          <a:noFill/>
          <a:ln w="9525">
            <a:noFill/>
            <a:miter lim="800000"/>
            <a:headEnd/>
            <a:tailEnd/>
          </a:ln>
        </p:spPr>
        <p:txBody>
          <a:bodyPr wrap="square">
            <a:spAutoFit/>
          </a:bodyPr>
          <a:lstStyle/>
          <a:p>
            <a:pPr>
              <a:defRPr/>
            </a:pPr>
            <a:r>
              <a:rPr lang="en-US" altLang="zh-CN" sz="1400" b="1" dirty="0" smtClean="0">
                <a:solidFill>
                  <a:schemeClr val="bg1"/>
                </a:solidFill>
                <a:latin typeface="Bodoni MT Condensed" pitchFamily="18" charset="0"/>
                <a:ea typeface="HY견명조"/>
                <a:cs typeface="Times New Roman" pitchFamily="18" charset="0"/>
              </a:rPr>
              <a:t>FOREIGN </a:t>
            </a:r>
            <a:r>
              <a:rPr lang="en-US" altLang="zh-CN" sz="1400" b="1" dirty="0">
                <a:solidFill>
                  <a:schemeClr val="bg1"/>
                </a:solidFill>
                <a:latin typeface="Bodoni MT Condensed" pitchFamily="18" charset="0"/>
                <a:ea typeface="HY견명조"/>
                <a:cs typeface="Times New Roman" pitchFamily="18" charset="0"/>
              </a:rPr>
              <a:t>LANGUAGE TEACHING AND RESEARCH PRESS      </a:t>
            </a:r>
            <a:endParaRPr lang="en-US" altLang="zh-CN" sz="1400" b="1" dirty="0" smtClean="0">
              <a:solidFill>
                <a:schemeClr val="bg1"/>
              </a:solidFill>
              <a:latin typeface="Bodoni MT Condensed" pitchFamily="18" charset="0"/>
              <a:ea typeface="HY견명조"/>
              <a:cs typeface="Times New Roman" pitchFamily="18" charset="0"/>
            </a:endParaRPr>
          </a:p>
          <a:p>
            <a:pPr>
              <a:defRPr/>
            </a:pPr>
            <a:r>
              <a:rPr lang="en-US" altLang="zh-CN" sz="1400" b="1" dirty="0" smtClean="0">
                <a:solidFill>
                  <a:schemeClr val="bg1"/>
                </a:solidFill>
                <a:latin typeface="Bodoni MT Condensed" pitchFamily="18" charset="0"/>
                <a:ea typeface="HY견명조"/>
                <a:cs typeface="Times New Roman" pitchFamily="18" charset="0"/>
              </a:rPr>
              <a:t>AIR </a:t>
            </a:r>
            <a:r>
              <a:rPr lang="en-US" altLang="zh-CN" sz="1400" b="1" dirty="0">
                <a:solidFill>
                  <a:schemeClr val="bg1"/>
                </a:solidFill>
                <a:latin typeface="Bodoni MT Condensed" pitchFamily="18" charset="0"/>
                <a:ea typeface="HY견명조"/>
                <a:cs typeface="Times New Roman" pitchFamily="18" charset="0"/>
              </a:rPr>
              <a:t>FORCE ENGINEERING </a:t>
            </a:r>
            <a:r>
              <a:rPr lang="en-US" altLang="zh-CN" sz="1400" b="1" dirty="0" smtClean="0">
                <a:solidFill>
                  <a:schemeClr val="bg1"/>
                </a:solidFill>
                <a:latin typeface="Bodoni MT Condensed" pitchFamily="18" charset="0"/>
                <a:ea typeface="HY견명조"/>
                <a:cs typeface="Times New Roman" pitchFamily="18" charset="0"/>
              </a:rPr>
              <a:t>UNIVERSITY</a:t>
            </a:r>
            <a:endParaRPr lang="zh-CN" altLang="en-US" sz="1400" b="1" dirty="0">
              <a:solidFill>
                <a:schemeClr val="bg1"/>
              </a:solidFill>
              <a:latin typeface="Bodoni MT Condensed" pitchFamily="18" charset="0"/>
              <a:ea typeface="HY견명조"/>
              <a:cs typeface="Times New Roman" pitchFamily="18" charset="0"/>
            </a:endParaRPr>
          </a:p>
        </p:txBody>
      </p:sp>
      <p:pic>
        <p:nvPicPr>
          <p:cNvPr id="18" name="Picture 2" descr="D:\图片\新视野读写4\买图\U8\U8-P3-th2(09-23-10-01-30).jpg"/>
          <p:cNvPicPr>
            <a:picLocks noChangeAspect="1" noChangeArrowheads="1"/>
          </p:cNvPicPr>
          <p:nvPr/>
        </p:nvPicPr>
        <p:blipFill>
          <a:blip r:embed="rId4" cstate="print"/>
          <a:srcRect l="11091" r="7601"/>
          <a:stretch>
            <a:fillRect/>
          </a:stretch>
        </p:blipFill>
        <p:spPr bwMode="auto">
          <a:xfrm>
            <a:off x="1943014" y="1412776"/>
            <a:ext cx="1438262" cy="1309302"/>
          </a:xfrm>
          <a:prstGeom prst="rect">
            <a:avLst/>
          </a:prstGeom>
          <a:noFill/>
        </p:spPr>
      </p:pic>
      <p:pic>
        <p:nvPicPr>
          <p:cNvPr id="1026" name="Picture 2" descr="D:\图片\新视野读写4\买图\U8\新标准大学英语（第三版）读写教程4 149281585.jpg"/>
          <p:cNvPicPr>
            <a:picLocks noChangeAspect="1" noChangeArrowheads="1"/>
          </p:cNvPicPr>
          <p:nvPr/>
        </p:nvPicPr>
        <p:blipFill>
          <a:blip r:embed="rId5" cstate="print"/>
          <a:srcRect l="24935"/>
          <a:stretch>
            <a:fillRect/>
          </a:stretch>
        </p:blipFill>
        <p:spPr bwMode="auto">
          <a:xfrm>
            <a:off x="3441215" y="2783588"/>
            <a:ext cx="1474358" cy="1309882"/>
          </a:xfrm>
          <a:prstGeom prst="rect">
            <a:avLst/>
          </a:prstGeom>
          <a:noFill/>
        </p:spPr>
      </p:pic>
      <p:pic>
        <p:nvPicPr>
          <p:cNvPr id="1027" name="Picture 3" descr="D:\图片\新视野读写4\买图\U8\U8-P18-xiaofy2(09-23-10-02-51).jpg"/>
          <p:cNvPicPr>
            <a:picLocks noChangeAspect="1" noChangeArrowheads="1"/>
          </p:cNvPicPr>
          <p:nvPr/>
        </p:nvPicPr>
        <p:blipFill>
          <a:blip r:embed="rId6" cstate="print"/>
          <a:srcRect/>
          <a:stretch>
            <a:fillRect/>
          </a:stretch>
        </p:blipFill>
        <p:spPr bwMode="auto">
          <a:xfrm>
            <a:off x="304653" y="2783588"/>
            <a:ext cx="1638361" cy="1310400"/>
          </a:xfrm>
          <a:prstGeom prst="rect">
            <a:avLst/>
          </a:prstGeom>
          <a:noFill/>
        </p:spPr>
      </p:pic>
    </p:spTree>
    <p:extLst>
      <p:ext uri="{BB962C8B-B14F-4D97-AF65-F5344CB8AC3E}">
        <p14:creationId xmlns="" xmlns:p14="http://schemas.microsoft.com/office/powerpoint/2010/main" val="5326402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格 12"/>
          <p:cNvGraphicFramePr>
            <a:graphicFrameLocks noGrp="1"/>
          </p:cNvGraphicFramePr>
          <p:nvPr/>
        </p:nvGraphicFramePr>
        <p:xfrm>
          <a:off x="357188" y="1285859"/>
          <a:ext cx="8501122" cy="4868775"/>
        </p:xfrm>
        <a:graphic>
          <a:graphicData uri="http://schemas.openxmlformats.org/drawingml/2006/table">
            <a:tbl>
              <a:tblPr firstRow="1" bandRow="1">
                <a:tableStyleId>{93296810-A885-4BE3-A3E7-6D5BEEA58F35}</a:tableStyleId>
              </a:tblPr>
              <a:tblGrid>
                <a:gridCol w="4857754"/>
                <a:gridCol w="3643368"/>
              </a:tblGrid>
              <a:tr h="647432">
                <a:tc>
                  <a:txBody>
                    <a:bodyPr/>
                    <a:lstStyle/>
                    <a:p>
                      <a:pPr>
                        <a:lnSpc>
                          <a:spcPct val="100000"/>
                        </a:lnSpc>
                      </a:pPr>
                      <a:r>
                        <a:rPr lang="en-US" altLang="zh-CN" sz="2600" dirty="0" smtClean="0">
                          <a:effectLst>
                            <a:outerShdw blurRad="38100" dist="38100" dir="2700000" algn="tl">
                              <a:srgbClr val="000000">
                                <a:alpha val="43137"/>
                              </a:srgbClr>
                            </a:outerShdw>
                          </a:effectLst>
                          <a:latin typeface="Helvetica"/>
                        </a:rPr>
                        <a:t>     Functional</a:t>
                      </a:r>
                      <a:r>
                        <a:rPr lang="en-US" altLang="zh-CN" sz="2600" baseline="0" dirty="0" smtClean="0">
                          <a:effectLst>
                            <a:outerShdw blurRad="38100" dist="38100" dir="2700000" algn="tl">
                              <a:srgbClr val="000000">
                                <a:alpha val="43137"/>
                              </a:srgbClr>
                            </a:outerShdw>
                          </a:effectLst>
                          <a:latin typeface="Helvetica"/>
                        </a:rPr>
                        <a:t> Patterns</a:t>
                      </a:r>
                      <a:endParaRPr lang="zh-CN" altLang="en-US" sz="2600" dirty="0">
                        <a:solidFill>
                          <a:srgbClr val="FFFF00"/>
                        </a:solidFill>
                        <a:effectLst>
                          <a:outerShdw blurRad="38100" dist="38100" dir="2700000" algn="tl">
                            <a:srgbClr val="000000">
                              <a:alpha val="43137"/>
                            </a:srgbClr>
                          </a:outerShdw>
                        </a:effectLst>
                        <a:latin typeface="Helvetica"/>
                      </a:endParaRPr>
                    </a:p>
                  </a:txBody>
                  <a:tcPr/>
                </a:tc>
                <a:tc>
                  <a:txBody>
                    <a:bodyPr/>
                    <a:lstStyle/>
                    <a:p>
                      <a:pPr>
                        <a:lnSpc>
                          <a:spcPct val="100000"/>
                        </a:lnSpc>
                      </a:pPr>
                      <a:r>
                        <a:rPr lang="en-US" altLang="zh-CN" sz="2600" dirty="0" smtClean="0">
                          <a:effectLst>
                            <a:outerShdw blurRad="38100" dist="38100" dir="2700000" algn="tl">
                              <a:srgbClr val="000000">
                                <a:alpha val="43137"/>
                              </a:srgbClr>
                            </a:outerShdw>
                          </a:effectLst>
                          <a:latin typeface="Helvetica"/>
                        </a:rPr>
                        <a:t> Functions &amp; Usages</a:t>
                      </a:r>
                      <a:endParaRPr lang="zh-CN" altLang="en-US" sz="2600" dirty="0">
                        <a:solidFill>
                          <a:srgbClr val="FFFF00"/>
                        </a:solidFill>
                        <a:effectLst>
                          <a:outerShdw blurRad="38100" dist="38100" dir="2700000" algn="tl">
                            <a:srgbClr val="000000">
                              <a:alpha val="43137"/>
                            </a:srgbClr>
                          </a:outerShdw>
                        </a:effectLst>
                        <a:latin typeface="Helvetica"/>
                      </a:endParaRPr>
                    </a:p>
                  </a:txBody>
                  <a:tcPr/>
                </a:tc>
              </a:tr>
              <a:tr h="1135669">
                <a:tc>
                  <a:txBody>
                    <a:bodyPr/>
                    <a:lstStyle/>
                    <a:p>
                      <a:pPr marL="457200" indent="-457200">
                        <a:lnSpc>
                          <a:spcPct val="100000"/>
                        </a:lnSpc>
                        <a:spcBef>
                          <a:spcPct val="50000"/>
                        </a:spcBef>
                        <a:buAutoNum type="arabicPeriod"/>
                        <a:defRPr/>
                      </a:pPr>
                      <a:r>
                        <a:rPr kumimoji="1" lang="en-US" altLang="zh-CN" sz="2400" kern="1200" dirty="0" smtClean="0">
                          <a:solidFill>
                            <a:schemeClr val="dk1"/>
                          </a:solidFill>
                          <a:latin typeface="Helvetica"/>
                          <a:ea typeface="+mn-ea"/>
                          <a:cs typeface="+mn-cs"/>
                        </a:rPr>
                        <a:t>From decades / years / </a:t>
                      </a:r>
                      <a:r>
                        <a:rPr kumimoji="1" lang="en-US" altLang="zh-CN" sz="2400" kern="1200" baseline="0" dirty="0" smtClean="0">
                          <a:solidFill>
                            <a:schemeClr val="dk1"/>
                          </a:solidFill>
                          <a:latin typeface="Helvetica"/>
                          <a:ea typeface="+mn-ea"/>
                          <a:cs typeface="+mn-cs"/>
                        </a:rPr>
                        <a:t>months spent doing </a:t>
                      </a:r>
                      <a:r>
                        <a:rPr kumimoji="1" lang="en-US" altLang="zh-CN" sz="2400" kern="1200" baseline="0" dirty="0" err="1" smtClean="0">
                          <a:solidFill>
                            <a:schemeClr val="dk1"/>
                          </a:solidFill>
                          <a:latin typeface="Helvetica"/>
                          <a:ea typeface="+mn-ea"/>
                          <a:cs typeface="+mn-cs"/>
                        </a:rPr>
                        <a:t>sth</a:t>
                      </a:r>
                      <a:r>
                        <a:rPr kumimoji="1" lang="en-US" altLang="zh-CN" sz="2400" kern="1200" baseline="0" dirty="0" smtClean="0">
                          <a:solidFill>
                            <a:schemeClr val="dk1"/>
                          </a:solidFill>
                          <a:latin typeface="Helvetica"/>
                          <a:ea typeface="+mn-ea"/>
                          <a:cs typeface="+mn-cs"/>
                        </a:rPr>
                        <a:t>., sb. became good / efficient / skilled / skillful / adept at …</a:t>
                      </a:r>
                      <a:endParaRPr kumimoji="1" lang="en-US" altLang="zh-CN" sz="2400" kern="1200" dirty="0">
                        <a:solidFill>
                          <a:schemeClr val="dk1"/>
                        </a:solidFill>
                        <a:latin typeface="Helvetica"/>
                        <a:ea typeface="+mn-ea"/>
                        <a:cs typeface="+mn-cs"/>
                      </a:endParaRPr>
                    </a:p>
                  </a:txBody>
                  <a:tcPr/>
                </a:tc>
                <a:tc>
                  <a:txBody>
                    <a:bodyPr/>
                    <a:lstStyle/>
                    <a:p>
                      <a:pPr>
                        <a:lnSpc>
                          <a:spcPct val="100000"/>
                        </a:lnSpc>
                        <a:spcBef>
                          <a:spcPct val="50000"/>
                        </a:spcBef>
                        <a:defRPr/>
                      </a:pPr>
                      <a:r>
                        <a:rPr kumimoji="1" lang="zh-CN" altLang="en-US" sz="2400" kern="1200" dirty="0" smtClean="0">
                          <a:solidFill>
                            <a:schemeClr val="dk1"/>
                          </a:solidFill>
                          <a:latin typeface="华文楷体" pitchFamily="2" charset="-122"/>
                          <a:ea typeface="华文楷体" pitchFamily="2" charset="-122"/>
                          <a:cs typeface="+mn-cs"/>
                        </a:rPr>
                        <a:t>用于表达“长期做某事对某人的影响”。</a:t>
                      </a:r>
                      <a:endParaRPr kumimoji="1" lang="en-US" altLang="zh-CN" sz="2400" kern="1200" dirty="0">
                        <a:solidFill>
                          <a:schemeClr val="dk1"/>
                        </a:solidFill>
                        <a:latin typeface="华文楷体" pitchFamily="2" charset="-122"/>
                        <a:ea typeface="华文楷体" pitchFamily="2" charset="-122"/>
                        <a:cs typeface="+mn-cs"/>
                      </a:endParaRPr>
                    </a:p>
                  </a:txBody>
                  <a:tcPr/>
                </a:tc>
              </a:tr>
              <a:tr h="1080120">
                <a:tc>
                  <a:txBody>
                    <a:bodyPr/>
                    <a:lstStyle/>
                    <a:p>
                      <a:pPr marL="439738" indent="-439738">
                        <a:lnSpc>
                          <a:spcPct val="100000"/>
                        </a:lnSpc>
                      </a:pPr>
                      <a:r>
                        <a:rPr kumimoji="1" lang="en-US" altLang="zh-CN" sz="2400" kern="1200" dirty="0" smtClean="0">
                          <a:solidFill>
                            <a:schemeClr val="dk1"/>
                          </a:solidFill>
                          <a:latin typeface="Helvetica"/>
                          <a:ea typeface="+mn-ea"/>
                          <a:cs typeface="+mn-cs"/>
                        </a:rPr>
                        <a:t>2.  When sb.</a:t>
                      </a:r>
                      <a:r>
                        <a:rPr kumimoji="1" lang="en-US" altLang="zh-CN" sz="2400" kern="1200" baseline="0" dirty="0" smtClean="0">
                          <a:solidFill>
                            <a:schemeClr val="dk1"/>
                          </a:solidFill>
                          <a:latin typeface="Helvetica"/>
                          <a:ea typeface="+mn-ea"/>
                          <a:cs typeface="+mn-cs"/>
                        </a:rPr>
                        <a:t> began to do </a:t>
                      </a:r>
                      <a:r>
                        <a:rPr kumimoji="1" lang="en-US" altLang="zh-CN" sz="2400" kern="1200" baseline="0" dirty="0" err="1" smtClean="0">
                          <a:solidFill>
                            <a:schemeClr val="dk1"/>
                          </a:solidFill>
                          <a:latin typeface="Helvetica"/>
                          <a:ea typeface="+mn-ea"/>
                          <a:cs typeface="+mn-cs"/>
                        </a:rPr>
                        <a:t>sth</a:t>
                      </a:r>
                      <a:r>
                        <a:rPr kumimoji="1" lang="en-US" altLang="zh-CN" sz="2400" kern="1200" baseline="0" dirty="0" smtClean="0">
                          <a:solidFill>
                            <a:schemeClr val="dk1"/>
                          </a:solidFill>
                          <a:latin typeface="Helvetica"/>
                          <a:ea typeface="+mn-ea"/>
                          <a:cs typeface="+mn-cs"/>
                        </a:rPr>
                        <a:t>.,</a:t>
                      </a:r>
                      <a:r>
                        <a:rPr kumimoji="1" lang="en-US" altLang="zh-CN" sz="2400" kern="1200" dirty="0" smtClean="0">
                          <a:solidFill>
                            <a:schemeClr val="dk1"/>
                          </a:solidFill>
                          <a:latin typeface="Helvetica"/>
                          <a:ea typeface="+mn-ea"/>
                          <a:cs typeface="+mn-cs"/>
                        </a:rPr>
                        <a:t> sb. never thought … , but …</a:t>
                      </a:r>
                      <a:endParaRPr kumimoji="1" lang="zh-CN" altLang="en-US" sz="2400" kern="1200" dirty="0">
                        <a:solidFill>
                          <a:schemeClr val="dk1"/>
                        </a:solidFill>
                        <a:latin typeface="Helvetica"/>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400" kern="1200" dirty="0" smtClean="0">
                          <a:solidFill>
                            <a:schemeClr val="dk1"/>
                          </a:solidFill>
                          <a:latin typeface="华文楷体" pitchFamily="2" charset="-122"/>
                          <a:ea typeface="华文楷体" pitchFamily="2" charset="-122"/>
                          <a:cs typeface="+mn-cs"/>
                        </a:rPr>
                        <a:t>用于表达“事情的发展超出某人最初的预料”。 </a:t>
                      </a:r>
                    </a:p>
                    <a:p>
                      <a:pPr>
                        <a:lnSpc>
                          <a:spcPct val="100000"/>
                        </a:lnSpc>
                      </a:pPr>
                      <a:endParaRPr lang="zh-CN" altLang="en-US" sz="2600" b="1" kern="1200" dirty="0">
                        <a:solidFill>
                          <a:schemeClr val="tx1"/>
                        </a:solidFill>
                        <a:latin typeface="华文行楷" pitchFamily="2" charset="-122"/>
                        <a:ea typeface="华文行楷" pitchFamily="2" charset="-122"/>
                        <a:cs typeface="+mn-cs"/>
                      </a:endParaRPr>
                    </a:p>
                  </a:txBody>
                  <a:tcPr/>
                </a:tc>
              </a:tr>
              <a:tr h="14476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2400" kern="1200" dirty="0" smtClean="0">
                          <a:solidFill>
                            <a:schemeClr val="dk1"/>
                          </a:solidFill>
                          <a:latin typeface="Helvetica"/>
                          <a:ea typeface="+mn-ea"/>
                          <a:cs typeface="+mn-cs"/>
                        </a:rPr>
                        <a:t>3.  One essential mark of … is …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400" kern="1200" dirty="0" smtClean="0">
                          <a:solidFill>
                            <a:schemeClr val="dk1"/>
                          </a:solidFill>
                          <a:latin typeface="华文楷体" pitchFamily="2" charset="-122"/>
                          <a:ea typeface="华文楷体" pitchFamily="2" charset="-122"/>
                          <a:cs typeface="+mn-cs"/>
                        </a:rPr>
                        <a:t>用于表达“</a:t>
                      </a:r>
                      <a:r>
                        <a:rPr kumimoji="1" lang="en-US" altLang="zh-CN" sz="2400" kern="1200" dirty="0" smtClean="0">
                          <a:solidFill>
                            <a:schemeClr val="dk1"/>
                          </a:solidFill>
                          <a:latin typeface="华文楷体" pitchFamily="2" charset="-122"/>
                          <a:ea typeface="华文楷体" pitchFamily="2" charset="-122"/>
                          <a:cs typeface="+mn-cs"/>
                        </a:rPr>
                        <a:t>……</a:t>
                      </a:r>
                      <a:r>
                        <a:rPr kumimoji="1" lang="zh-CN" altLang="en-US" sz="2400" kern="1200" dirty="0" smtClean="0">
                          <a:solidFill>
                            <a:schemeClr val="dk1"/>
                          </a:solidFill>
                          <a:latin typeface="华文楷体" pitchFamily="2" charset="-122"/>
                          <a:ea typeface="华文楷体" pitchFamily="2" charset="-122"/>
                          <a:cs typeface="+mn-cs"/>
                        </a:rPr>
                        <a:t>的一个根本标志是</a:t>
                      </a:r>
                      <a:r>
                        <a:rPr kumimoji="1" lang="en-US" altLang="zh-CN" sz="2400" kern="1200" dirty="0" smtClean="0">
                          <a:solidFill>
                            <a:schemeClr val="dk1"/>
                          </a:solidFill>
                          <a:latin typeface="华文楷体" pitchFamily="2" charset="-122"/>
                          <a:ea typeface="华文楷体" pitchFamily="2" charset="-122"/>
                          <a:cs typeface="+mn-cs"/>
                        </a:rPr>
                        <a:t>……</a:t>
                      </a:r>
                      <a:r>
                        <a:rPr kumimoji="1" lang="zh-CN" altLang="en-US" sz="2400" kern="1200" dirty="0" smtClean="0">
                          <a:solidFill>
                            <a:schemeClr val="dk1"/>
                          </a:solidFill>
                          <a:latin typeface="华文楷体" pitchFamily="2" charset="-122"/>
                          <a:ea typeface="华文楷体" pitchFamily="2" charset="-122"/>
                          <a:cs typeface="+mn-cs"/>
                        </a:rPr>
                        <a:t>”。</a:t>
                      </a:r>
                    </a:p>
                    <a:p>
                      <a:pPr>
                        <a:lnSpc>
                          <a:spcPct val="100000"/>
                        </a:lnSpc>
                      </a:pPr>
                      <a:endParaRPr lang="zh-CN" altLang="en-US" sz="2600" b="1" kern="1200" dirty="0">
                        <a:solidFill>
                          <a:schemeClr val="tx1"/>
                        </a:solidFill>
                        <a:latin typeface="华文行楷" pitchFamily="2" charset="-122"/>
                        <a:ea typeface="华文行楷" pitchFamily="2" charset="-122"/>
                        <a:cs typeface="+mn-cs"/>
                      </a:endParaRPr>
                    </a:p>
                  </a:txBody>
                  <a:tcPr/>
                </a:tc>
              </a:tr>
            </a:tbl>
          </a:graphicData>
        </a:graphic>
      </p:graphicFrame>
      <p:pic>
        <p:nvPicPr>
          <p:cNvPr id="9" name="Picture 2" descr="H:\2015年修改\图片14.jpg"/>
          <p:cNvPicPr>
            <a:picLocks noChangeAspect="1" noChangeArrowheads="1"/>
          </p:cNvPicPr>
          <p:nvPr/>
        </p:nvPicPr>
        <p:blipFill>
          <a:blip r:embed="rId3" cstate="print"/>
          <a:srcRect/>
          <a:stretch>
            <a:fillRect/>
          </a:stretch>
        </p:blipFill>
        <p:spPr bwMode="auto">
          <a:xfrm>
            <a:off x="-32" y="-24"/>
            <a:ext cx="7229475" cy="1163637"/>
          </a:xfrm>
          <a:prstGeom prst="rect">
            <a:avLst/>
          </a:prstGeom>
          <a:noFill/>
        </p:spPr>
      </p:pic>
    </p:spTree>
    <p:extLst>
      <p:ext uri="{BB962C8B-B14F-4D97-AF65-F5344CB8AC3E}">
        <p14:creationId xmlns="" xmlns:p14="http://schemas.microsoft.com/office/powerpoint/2010/main" val="39346939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1"/>
          <p:cNvSpPr>
            <a:spLocks noChangeArrowheads="1"/>
          </p:cNvSpPr>
          <p:nvPr/>
        </p:nvSpPr>
        <p:spPr bwMode="auto">
          <a:xfrm>
            <a:off x="1538288" y="2047875"/>
            <a:ext cx="5976937" cy="892552"/>
          </a:xfrm>
          <a:prstGeom prst="rect">
            <a:avLst/>
          </a:prstGeom>
          <a:noFill/>
          <a:ln w="9525">
            <a:noFill/>
            <a:miter lim="800000"/>
            <a:headEnd/>
            <a:tailEnd/>
          </a:ln>
        </p:spPr>
        <p:txBody>
          <a:bodyPr>
            <a:spAutoFit/>
          </a:bodyPr>
          <a:lstStyle/>
          <a:p>
            <a:r>
              <a:rPr lang="zh-CN" altLang="en-US" sz="2600" dirty="0" smtClean="0">
                <a:solidFill>
                  <a:srgbClr val="C00000"/>
                </a:solidFill>
                <a:latin typeface="华文行楷" pitchFamily="2" charset="-122"/>
                <a:ea typeface="华文行楷" pitchFamily="2" charset="-122"/>
              </a:rPr>
              <a:t>经过几十年</a:t>
            </a:r>
            <a:r>
              <a:rPr lang="zh-CN" altLang="en-US" sz="2600" dirty="0" smtClean="0">
                <a:latin typeface="华文行楷" pitchFamily="2" charset="-122"/>
                <a:ea typeface="华文行楷" pitchFamily="2" charset="-122"/>
              </a:rPr>
              <a:t>为弱势及受压迫群体所做的抗争，亨利</a:t>
            </a:r>
            <a:r>
              <a:rPr lang="zh-CN" altLang="en-US" sz="2600" dirty="0" smtClean="0">
                <a:solidFill>
                  <a:srgbClr val="C00000"/>
                </a:solidFill>
                <a:latin typeface="华文行楷" pitchFamily="2" charset="-122"/>
                <a:ea typeface="华文行楷" pitchFamily="2" charset="-122"/>
              </a:rPr>
              <a:t>变得非常善于</a:t>
            </a:r>
            <a:r>
              <a:rPr lang="zh-CN" altLang="en-US" sz="2600" dirty="0" smtClean="0">
                <a:latin typeface="华文行楷" pitchFamily="2" charset="-122"/>
                <a:ea typeface="华文行楷" pitchFamily="2" charset="-122"/>
              </a:rPr>
              <a:t>策划各种活动。</a:t>
            </a:r>
            <a:endParaRPr lang="zh-CN" altLang="en-US" sz="2600" dirty="0">
              <a:latin typeface="华文行楷" pitchFamily="2" charset="-122"/>
              <a:ea typeface="华文行楷" pitchFamily="2" charset="-122"/>
            </a:endParaRPr>
          </a:p>
        </p:txBody>
      </p:sp>
      <p:sp>
        <p:nvSpPr>
          <p:cNvPr id="232451" name="TextBox 4"/>
          <p:cNvSpPr txBox="1">
            <a:spLocks noChangeArrowheads="1"/>
          </p:cNvSpPr>
          <p:nvPr/>
        </p:nvSpPr>
        <p:spPr bwMode="auto">
          <a:xfrm>
            <a:off x="1538288" y="1412875"/>
            <a:ext cx="1952625" cy="523875"/>
          </a:xfrm>
          <a:prstGeom prst="rect">
            <a:avLst/>
          </a:prstGeom>
          <a:noFill/>
          <a:ln w="9525">
            <a:noFill/>
            <a:miter lim="800000"/>
            <a:headEnd/>
            <a:tailEnd/>
          </a:ln>
        </p:spPr>
        <p:txBody>
          <a:bodyPr>
            <a:spAutoFit/>
          </a:bodyPr>
          <a:lstStyle/>
          <a:p>
            <a:r>
              <a:rPr lang="zh-CN" altLang="en-US" sz="2800" b="1" dirty="0">
                <a:solidFill>
                  <a:srgbClr val="C00000"/>
                </a:solidFill>
                <a:latin typeface="华文行楷" pitchFamily="2" charset="-122"/>
                <a:ea typeface="华文行楷" pitchFamily="2" charset="-122"/>
              </a:rPr>
              <a:t>原句译文</a:t>
            </a:r>
          </a:p>
        </p:txBody>
      </p:sp>
      <p:sp>
        <p:nvSpPr>
          <p:cNvPr id="232452" name="TextBox 25"/>
          <p:cNvSpPr txBox="1">
            <a:spLocks noChangeArrowheads="1"/>
          </p:cNvSpPr>
          <p:nvPr/>
        </p:nvSpPr>
        <p:spPr bwMode="auto">
          <a:xfrm>
            <a:off x="1538288" y="3141663"/>
            <a:ext cx="1871662" cy="522287"/>
          </a:xfrm>
          <a:prstGeom prst="rect">
            <a:avLst/>
          </a:prstGeom>
          <a:noFill/>
          <a:ln w="9525">
            <a:noFill/>
            <a:miter lim="800000"/>
            <a:headEnd/>
            <a:tailEnd/>
          </a:ln>
        </p:spPr>
        <p:txBody>
          <a:bodyPr>
            <a:spAutoFit/>
          </a:bodyPr>
          <a:lstStyle/>
          <a:p>
            <a:r>
              <a:rPr lang="zh-CN" altLang="en-US" sz="2800" b="1" dirty="0">
                <a:solidFill>
                  <a:srgbClr val="FF6600"/>
                </a:solidFill>
                <a:latin typeface="华文行楷" pitchFamily="2" charset="-122"/>
                <a:ea typeface="华文行楷" pitchFamily="2" charset="-122"/>
              </a:rPr>
              <a:t>逆译练习</a:t>
            </a:r>
          </a:p>
        </p:txBody>
      </p:sp>
      <p:sp>
        <p:nvSpPr>
          <p:cNvPr id="6" name="矩形 5"/>
          <p:cNvSpPr>
            <a:spLocks noChangeArrowheads="1"/>
          </p:cNvSpPr>
          <p:nvPr/>
        </p:nvSpPr>
        <p:spPr bwMode="auto">
          <a:xfrm>
            <a:off x="1538288" y="3744924"/>
            <a:ext cx="6088062" cy="2251899"/>
          </a:xfrm>
          <a:prstGeom prst="rect">
            <a:avLst/>
          </a:prstGeom>
          <a:noFill/>
          <a:ln w="9525">
            <a:noFill/>
            <a:miter lim="800000"/>
            <a:headEnd/>
            <a:tailEnd/>
          </a:ln>
        </p:spPr>
        <p:txBody>
          <a:bodyPr>
            <a:spAutoFit/>
          </a:bodyPr>
          <a:lstStyle/>
          <a:p>
            <a:r>
              <a:rPr kumimoji="1" lang="en-US" altLang="zh-CN" sz="2600" b="1" i="1" dirty="0" smtClean="0">
                <a:solidFill>
                  <a:srgbClr val="FF6600"/>
                </a:solidFill>
                <a:latin typeface="Helvetica"/>
              </a:rPr>
              <a:t>From decades spent working on </a:t>
            </a:r>
            <a:r>
              <a:rPr lang="en-US" altLang="zh-CN" sz="2600" dirty="0" smtClean="0">
                <a:latin typeface="Helvetica"/>
              </a:rPr>
              <a:t>the side of the weak and oppressed, Henry </a:t>
            </a:r>
            <a:r>
              <a:rPr kumimoji="1" lang="en-US" altLang="zh-CN" sz="2600" b="1" i="1" dirty="0" smtClean="0">
                <a:solidFill>
                  <a:srgbClr val="FF6600"/>
                </a:solidFill>
                <a:latin typeface="Helvetica"/>
              </a:rPr>
              <a:t>became efficient at </a:t>
            </a:r>
            <a:r>
              <a:rPr lang="en-US" altLang="zh-CN" sz="2600" dirty="0" smtClean="0">
                <a:latin typeface="Helvetica"/>
              </a:rPr>
              <a:t>masterminding campaigns. </a:t>
            </a:r>
            <a:r>
              <a:rPr lang="zh-CN" altLang="zh-CN" sz="2600" dirty="0" smtClean="0">
                <a:latin typeface="Helvetica"/>
              </a:rPr>
              <a:t>（</a:t>
            </a:r>
            <a:r>
              <a:rPr lang="en-US" altLang="zh-CN" sz="2600" dirty="0" smtClean="0">
                <a:latin typeface="Helvetica"/>
              </a:rPr>
              <a:t>Line 1, Para. 5</a:t>
            </a:r>
            <a:r>
              <a:rPr lang="zh-CN" altLang="zh-CN" sz="2600" dirty="0" smtClean="0">
                <a:latin typeface="Helvetica"/>
              </a:rPr>
              <a:t>）</a:t>
            </a:r>
          </a:p>
          <a:p>
            <a:pPr>
              <a:lnSpc>
                <a:spcPts val="2800"/>
              </a:lnSpc>
              <a:spcBef>
                <a:spcPct val="50000"/>
              </a:spcBef>
            </a:pPr>
            <a:endParaRPr lang="en-US" altLang="zh-CN" sz="2600" dirty="0">
              <a:latin typeface="Helvetica"/>
            </a:endParaRPr>
          </a:p>
        </p:txBody>
      </p:sp>
      <p:cxnSp>
        <p:nvCxnSpPr>
          <p:cNvPr id="4" name="直接连接符 3"/>
          <p:cNvCxnSpPr/>
          <p:nvPr/>
        </p:nvCxnSpPr>
        <p:spPr>
          <a:xfrm>
            <a:off x="1558622" y="1928802"/>
            <a:ext cx="5893698" cy="0"/>
          </a:xfrm>
          <a:prstGeom prst="line">
            <a:avLst/>
          </a:prstGeom>
          <a:ln>
            <a:solidFill>
              <a:srgbClr val="B40000"/>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558622" y="3643314"/>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2" name="TextBox 11">
            <a:hlinkClick r:id="" action="ppaction://hlinkshowjump?jump=nextslide"/>
          </p:cNvPr>
          <p:cNvSpPr txBox="1"/>
          <p:nvPr/>
        </p:nvSpPr>
        <p:spPr>
          <a:xfrm>
            <a:off x="5929322" y="5429264"/>
            <a:ext cx="1522998" cy="733663"/>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fontAlgn="auto">
              <a:spcBef>
                <a:spcPts val="0"/>
              </a:spcBef>
              <a:spcAft>
                <a:spcPts val="0"/>
              </a:spcAft>
              <a:defRPr/>
            </a:pPr>
            <a:r>
              <a:rPr lang="zh-CN" altLang="en-US" sz="1800" b="1" dirty="0"/>
              <a:t>句型提炼</a:t>
            </a:r>
          </a:p>
        </p:txBody>
      </p:sp>
      <p:pic>
        <p:nvPicPr>
          <p:cNvPr id="19" name="Picture 2" descr="H:\2015年修改\图片14.jpg"/>
          <p:cNvPicPr>
            <a:picLocks noChangeAspect="1" noChangeArrowheads="1"/>
          </p:cNvPicPr>
          <p:nvPr/>
        </p:nvPicPr>
        <p:blipFill>
          <a:blip r:embed="rId3" cstate="print"/>
          <a:srcRect/>
          <a:stretch>
            <a:fillRect/>
          </a:stretch>
        </p:blipFill>
        <p:spPr bwMode="auto">
          <a:xfrm>
            <a:off x="-32" y="-24"/>
            <a:ext cx="7229475" cy="1163637"/>
          </a:xfrm>
          <a:prstGeom prst="rect">
            <a:avLst/>
          </a:prstGeom>
          <a:noFill/>
        </p:spPr>
      </p:pic>
    </p:spTree>
    <p:extLst>
      <p:ext uri="{BB962C8B-B14F-4D97-AF65-F5344CB8AC3E}">
        <p14:creationId xmlns:p14="http://schemas.microsoft.com/office/powerpoint/2010/main" xmlns="" val="393469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1"/>
          <p:cNvSpPr>
            <a:spLocks noChangeArrowheads="1"/>
          </p:cNvSpPr>
          <p:nvPr/>
        </p:nvSpPr>
        <p:spPr bwMode="auto">
          <a:xfrm>
            <a:off x="1538288" y="1988840"/>
            <a:ext cx="6273800" cy="1169551"/>
          </a:xfrm>
          <a:prstGeom prst="rect">
            <a:avLst/>
          </a:prstGeom>
          <a:noFill/>
          <a:ln w="9525">
            <a:noFill/>
            <a:miter lim="800000"/>
            <a:headEnd/>
            <a:tailEnd/>
          </a:ln>
        </p:spPr>
        <p:txBody>
          <a:bodyPr>
            <a:spAutoFit/>
          </a:bodyPr>
          <a:lstStyle/>
          <a:p>
            <a:pPr>
              <a:lnSpc>
                <a:spcPts val="2800"/>
              </a:lnSpc>
            </a:pPr>
            <a:r>
              <a:rPr lang="en-US" altLang="zh-CN" sz="2400" dirty="0" smtClean="0">
                <a:latin typeface="Helvetica"/>
                <a:ea typeface="华文行楷" pitchFamily="2" charset="-122"/>
              </a:rPr>
              <a:t>From decades / years / months spent doing sth, sb. became good / efficient / skilled / skillful / adept at …</a:t>
            </a:r>
            <a:endParaRPr lang="en-US" altLang="zh-CN" sz="2400" dirty="0">
              <a:latin typeface="Helvetica"/>
              <a:ea typeface="华文行楷" pitchFamily="2" charset="-122"/>
            </a:endParaRPr>
          </a:p>
        </p:txBody>
      </p:sp>
      <p:sp>
        <p:nvSpPr>
          <p:cNvPr id="5" name="TextBox 4"/>
          <p:cNvSpPr txBox="1"/>
          <p:nvPr/>
        </p:nvSpPr>
        <p:spPr>
          <a:xfrm>
            <a:off x="1538288" y="1412875"/>
            <a:ext cx="1952625" cy="523875"/>
          </a:xfrm>
          <a:prstGeom prst="rect">
            <a:avLst/>
          </a:prstGeom>
          <a:noFill/>
        </p:spPr>
        <p:txBody>
          <a:bodyPr>
            <a:spAutoFit/>
          </a:bodyPr>
          <a:lstStyle/>
          <a:p>
            <a:pPr fontAlgn="auto">
              <a:spcBef>
                <a:spcPts val="0"/>
              </a:spcBef>
              <a:spcAft>
                <a:spcPts val="0"/>
              </a:spcAft>
              <a:defRPr/>
            </a:pPr>
            <a:r>
              <a:rPr lang="zh-CN" altLang="en-US" sz="2800" b="1" dirty="0">
                <a:solidFill>
                  <a:schemeClr val="accent6">
                    <a:lumMod val="75000"/>
                  </a:schemeClr>
                </a:solidFill>
                <a:latin typeface="华文行楷" pitchFamily="2" charset="-122"/>
                <a:ea typeface="华文行楷" pitchFamily="2" charset="-122"/>
              </a:rPr>
              <a:t>句型提炼</a:t>
            </a:r>
          </a:p>
        </p:txBody>
      </p:sp>
      <p:sp>
        <p:nvSpPr>
          <p:cNvPr id="234500" name="TextBox 25"/>
          <p:cNvSpPr txBox="1">
            <a:spLocks noChangeArrowheads="1"/>
          </p:cNvSpPr>
          <p:nvPr/>
        </p:nvSpPr>
        <p:spPr bwMode="auto">
          <a:xfrm>
            <a:off x="1538288" y="3440002"/>
            <a:ext cx="1871662" cy="523875"/>
          </a:xfrm>
          <a:prstGeom prst="rect">
            <a:avLst/>
          </a:prstGeom>
          <a:noFill/>
          <a:ln w="9525">
            <a:noFill/>
            <a:miter lim="800000"/>
            <a:headEnd/>
            <a:tailEnd/>
          </a:ln>
        </p:spPr>
        <p:txBody>
          <a:bodyPr>
            <a:spAutoFit/>
          </a:bodyPr>
          <a:lstStyle/>
          <a:p>
            <a:r>
              <a:rPr lang="zh-CN" altLang="en-US" sz="2800" b="1" dirty="0">
                <a:solidFill>
                  <a:srgbClr val="71AE0E"/>
                </a:solidFill>
                <a:latin typeface="华文行楷" pitchFamily="2" charset="-122"/>
                <a:ea typeface="华文行楷" pitchFamily="2" charset="-122"/>
              </a:rPr>
              <a:t>应用提示</a:t>
            </a:r>
          </a:p>
        </p:txBody>
      </p:sp>
      <p:sp>
        <p:nvSpPr>
          <p:cNvPr id="6" name="矩形 5"/>
          <p:cNvSpPr>
            <a:spLocks noChangeArrowheads="1"/>
          </p:cNvSpPr>
          <p:nvPr/>
        </p:nvSpPr>
        <p:spPr bwMode="auto">
          <a:xfrm>
            <a:off x="1538288" y="4129722"/>
            <a:ext cx="6088062" cy="451406"/>
          </a:xfrm>
          <a:prstGeom prst="rect">
            <a:avLst/>
          </a:prstGeom>
          <a:noFill/>
          <a:ln w="9525">
            <a:noFill/>
            <a:miter lim="800000"/>
            <a:headEnd/>
            <a:tailEnd/>
          </a:ln>
        </p:spPr>
        <p:txBody>
          <a:bodyPr>
            <a:spAutoFit/>
          </a:bodyPr>
          <a:lstStyle/>
          <a:p>
            <a:pPr>
              <a:lnSpc>
                <a:spcPts val="2800"/>
              </a:lnSpc>
              <a:spcBef>
                <a:spcPct val="50000"/>
              </a:spcBef>
            </a:pPr>
            <a:r>
              <a:rPr lang="zh-CN" altLang="en-US" sz="2600" dirty="0">
                <a:latin typeface="华文行楷" pitchFamily="2" charset="-122"/>
                <a:ea typeface="华文行楷" pitchFamily="2" charset="-122"/>
              </a:rPr>
              <a:t>用于表达</a:t>
            </a:r>
            <a:r>
              <a:rPr lang="zh-CN" altLang="en-US" sz="2600" dirty="0" smtClean="0">
                <a:solidFill>
                  <a:srgbClr val="71AE0E"/>
                </a:solidFill>
                <a:latin typeface="华文行楷" pitchFamily="2" charset="-122"/>
                <a:ea typeface="华文行楷" pitchFamily="2" charset="-122"/>
              </a:rPr>
              <a:t>“长期做某事对某人的影响”</a:t>
            </a:r>
            <a:r>
              <a:rPr lang="zh-CN" altLang="en-US" sz="2600" dirty="0" smtClean="0">
                <a:latin typeface="华文行楷" pitchFamily="2" charset="-122"/>
                <a:ea typeface="华文行楷" pitchFamily="2" charset="-122"/>
              </a:rPr>
              <a:t>。</a:t>
            </a:r>
            <a:endParaRPr lang="zh-CN" altLang="en-US" sz="2600" dirty="0">
              <a:latin typeface="华文行楷" pitchFamily="2" charset="-122"/>
              <a:ea typeface="华文行楷" pitchFamily="2" charset="-122"/>
            </a:endParaRPr>
          </a:p>
        </p:txBody>
      </p:sp>
      <p:cxnSp>
        <p:nvCxnSpPr>
          <p:cNvPr id="4" name="直接连接符 3"/>
          <p:cNvCxnSpPr/>
          <p:nvPr/>
        </p:nvCxnSpPr>
        <p:spPr>
          <a:xfrm>
            <a:off x="1621299" y="3940068"/>
            <a:ext cx="5893698" cy="0"/>
          </a:xfrm>
          <a:prstGeom prst="line">
            <a:avLst/>
          </a:prstGeom>
          <a:ln>
            <a:solidFill>
              <a:srgbClr val="71AE0E"/>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621299" y="1916832"/>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12" name="Picture 2"/>
          <p:cNvPicPr>
            <a:picLocks noChangeAspect="1" noChangeArrowheads="1"/>
          </p:cNvPicPr>
          <p:nvPr/>
        </p:nvPicPr>
        <p:blipFill>
          <a:blip r:embed="rId3" cstate="print"/>
          <a:srcRect/>
          <a:stretch>
            <a:fillRect/>
          </a:stretch>
        </p:blipFill>
        <p:spPr bwMode="auto">
          <a:xfrm>
            <a:off x="0" y="5876925"/>
            <a:ext cx="4208463" cy="957263"/>
          </a:xfrm>
          <a:prstGeom prst="rect">
            <a:avLst/>
          </a:prstGeom>
          <a:noFill/>
          <a:ln w="9525">
            <a:noFill/>
            <a:miter lim="800000"/>
            <a:headEnd/>
            <a:tailEnd/>
          </a:ln>
        </p:spPr>
      </p:pic>
      <p:sp>
        <p:nvSpPr>
          <p:cNvPr id="18" name="TextBox 17">
            <a:hlinkClick r:id="" action="ppaction://hlinkshowjump?jump=nextslide"/>
          </p:cNvPr>
          <p:cNvSpPr txBox="1"/>
          <p:nvPr/>
        </p:nvSpPr>
        <p:spPr>
          <a:xfrm>
            <a:off x="5929322" y="5429264"/>
            <a:ext cx="1522998" cy="733663"/>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fontAlgn="auto">
              <a:spcBef>
                <a:spcPts val="0"/>
              </a:spcBef>
              <a:spcAft>
                <a:spcPts val="0"/>
              </a:spcAft>
              <a:defRPr/>
            </a:pPr>
            <a:r>
              <a:rPr lang="zh-CN" altLang="en-US" sz="1800" b="1" dirty="0" smtClean="0"/>
              <a:t>句型</a:t>
            </a:r>
            <a:r>
              <a:rPr lang="zh-CN" altLang="en-US" b="1" dirty="0" smtClean="0"/>
              <a:t>应用</a:t>
            </a:r>
            <a:endParaRPr lang="zh-CN" altLang="en-US" sz="1800" b="1" dirty="0"/>
          </a:p>
        </p:txBody>
      </p:sp>
      <p:pic>
        <p:nvPicPr>
          <p:cNvPr id="20" name="Picture 2" descr="H:\2015年修改\图片14.jpg"/>
          <p:cNvPicPr>
            <a:picLocks noChangeAspect="1" noChangeArrowheads="1"/>
          </p:cNvPicPr>
          <p:nvPr/>
        </p:nvPicPr>
        <p:blipFill>
          <a:blip r:embed="rId4" cstate="print"/>
          <a:srcRect/>
          <a:stretch>
            <a:fillRect/>
          </a:stretch>
        </p:blipFill>
        <p:spPr bwMode="auto">
          <a:xfrm>
            <a:off x="-32" y="-24"/>
            <a:ext cx="7229475" cy="1163637"/>
          </a:xfrm>
          <a:prstGeom prst="rect">
            <a:avLst/>
          </a:prstGeom>
          <a:noFill/>
        </p:spPr>
      </p:pic>
    </p:spTree>
    <p:extLst>
      <p:ext uri="{BB962C8B-B14F-4D97-AF65-F5344CB8AC3E}">
        <p14:creationId xmlns:p14="http://schemas.microsoft.com/office/powerpoint/2010/main" xmlns="" val="398415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7280" t="15609"/>
          <a:stretch/>
        </p:blipFill>
        <p:spPr bwMode="auto">
          <a:xfrm>
            <a:off x="857224" y="1484784"/>
            <a:ext cx="7744854" cy="5158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3" name="文本框 5"/>
          <p:cNvSpPr txBox="1"/>
          <p:nvPr/>
        </p:nvSpPr>
        <p:spPr>
          <a:xfrm>
            <a:off x="1403648" y="3786190"/>
            <a:ext cx="2453402" cy="461665"/>
          </a:xfrm>
          <a:prstGeom prst="rect">
            <a:avLst/>
          </a:prstGeom>
          <a:solidFill>
            <a:srgbClr val="FFC000"/>
          </a:solidFill>
          <a:effectLst>
            <a:softEdge rad="127000"/>
          </a:effectLst>
        </p:spPr>
        <p:txBody>
          <a:bodyPr wrap="square" rtlCol="0">
            <a:spAutoFit/>
          </a:bodyPr>
          <a:lstStyle/>
          <a:p>
            <a:r>
              <a:rPr lang="en-US" altLang="zh-CN" sz="2400" dirty="0" smtClean="0"/>
              <a:t>(collaborate with</a:t>
            </a:r>
            <a:r>
              <a:rPr kumimoji="1" lang="en-US" altLang="zh-CN" sz="2400" dirty="0" smtClean="0">
                <a:solidFill>
                  <a:schemeClr val="accent4">
                    <a:lumMod val="10000"/>
                  </a:schemeClr>
                </a:solidFill>
                <a:latin typeface="Helvetica" pitchFamily="34" charset="0"/>
              </a:rPr>
              <a:t>) </a:t>
            </a:r>
            <a:endParaRPr kumimoji="1" lang="en-US" altLang="zh-CN" sz="2400" dirty="0">
              <a:solidFill>
                <a:schemeClr val="accent4">
                  <a:lumMod val="10000"/>
                </a:schemeClr>
              </a:solidFill>
              <a:latin typeface="Helvetica" pitchFamily="34" charset="0"/>
            </a:endParaRPr>
          </a:p>
        </p:txBody>
      </p:sp>
      <p:sp>
        <p:nvSpPr>
          <p:cNvPr id="23" name="TextBox 22"/>
          <p:cNvSpPr txBox="1"/>
          <p:nvPr/>
        </p:nvSpPr>
        <p:spPr>
          <a:xfrm>
            <a:off x="1403648" y="1844824"/>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典型例句</a:t>
            </a:r>
            <a:endParaRPr lang="zh-CN" altLang="en-US" sz="2600" dirty="0">
              <a:solidFill>
                <a:schemeClr val="accent6">
                  <a:lumMod val="50000"/>
                </a:schemeClr>
              </a:solidFill>
              <a:latin typeface="华文行楷" pitchFamily="2" charset="-122"/>
              <a:ea typeface="华文行楷" pitchFamily="2" charset="-122"/>
            </a:endParaRPr>
          </a:p>
        </p:txBody>
      </p:sp>
      <p:sp>
        <p:nvSpPr>
          <p:cNvPr id="3" name="TextBox 2"/>
          <p:cNvSpPr txBox="1"/>
          <p:nvPr/>
        </p:nvSpPr>
        <p:spPr>
          <a:xfrm>
            <a:off x="1403648" y="2309971"/>
            <a:ext cx="6515850" cy="830997"/>
          </a:xfrm>
          <a:prstGeom prst="rect">
            <a:avLst/>
          </a:prstGeom>
          <a:noFill/>
        </p:spPr>
        <p:txBody>
          <a:bodyPr wrap="square" rtlCol="0">
            <a:spAutoFit/>
          </a:bodyPr>
          <a:lstStyle/>
          <a:p>
            <a:pPr lvl="0" fontAlgn="base">
              <a:spcBef>
                <a:spcPct val="50000"/>
              </a:spcBef>
              <a:spcAft>
                <a:spcPct val="0"/>
              </a:spcAft>
              <a:defRPr/>
            </a:pPr>
            <a:r>
              <a:rPr lang="zh-CN" altLang="en-US" sz="2400" dirty="0" smtClean="0">
                <a:latin typeface="华文行楷" pitchFamily="2" charset="-122"/>
                <a:ea typeface="华文行楷" pitchFamily="2" charset="-122"/>
              </a:rPr>
              <a:t>数年的外企工作经历使她变得善于与来自不同文化背景的人合作</a:t>
            </a:r>
            <a:r>
              <a:rPr lang="zh-CN" altLang="zh-CN" sz="2400" dirty="0" smtClean="0">
                <a:latin typeface="华文行楷" pitchFamily="2" charset="-122"/>
                <a:ea typeface="华文行楷" pitchFamily="2" charset="-122"/>
              </a:rPr>
              <a:t>。</a:t>
            </a:r>
            <a:endParaRPr lang="zh-CN" altLang="en-US" sz="2400" dirty="0">
              <a:latin typeface="华文行楷" pitchFamily="2" charset="-122"/>
              <a:ea typeface="华文行楷" pitchFamily="2" charset="-122"/>
            </a:endParaRPr>
          </a:p>
        </p:txBody>
      </p:sp>
      <p:sp>
        <p:nvSpPr>
          <p:cNvPr id="25" name="TextBox 24"/>
          <p:cNvSpPr txBox="1"/>
          <p:nvPr/>
        </p:nvSpPr>
        <p:spPr>
          <a:xfrm>
            <a:off x="1403648" y="3290798"/>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sp>
        <p:nvSpPr>
          <p:cNvPr id="16" name="矩形 15"/>
          <p:cNvSpPr>
            <a:spLocks noChangeArrowheads="1"/>
          </p:cNvSpPr>
          <p:nvPr/>
        </p:nvSpPr>
        <p:spPr bwMode="auto">
          <a:xfrm>
            <a:off x="1403648" y="4357694"/>
            <a:ext cx="6341075" cy="2072362"/>
          </a:xfrm>
          <a:prstGeom prst="rect">
            <a:avLst/>
          </a:prstGeom>
          <a:noFill/>
          <a:ln w="9525">
            <a:noFill/>
            <a:miter lim="800000"/>
            <a:headEnd/>
            <a:tailEnd/>
          </a:ln>
        </p:spPr>
        <p:txBody>
          <a:bodyPr wrap="square">
            <a:spAutoFit/>
          </a:bodyPr>
          <a:lstStyle/>
          <a:p>
            <a:pPr>
              <a:lnSpc>
                <a:spcPts val="2800"/>
              </a:lnSpc>
              <a:spcBef>
                <a:spcPct val="50000"/>
              </a:spcBef>
            </a:pPr>
            <a:r>
              <a:rPr kumimoji="1" lang="en-US" altLang="zh-CN" sz="2600" b="1" i="1" dirty="0" smtClean="0">
                <a:solidFill>
                  <a:srgbClr val="FF6600"/>
                </a:solidFill>
                <a:latin typeface="Helvetica"/>
              </a:rPr>
              <a:t>From years spent working </a:t>
            </a:r>
            <a:r>
              <a:rPr kumimoji="1" lang="en-US" altLang="zh-CN" sz="2400" dirty="0" smtClean="0">
                <a:latin typeface="Helvetica"/>
              </a:rPr>
              <a:t>in a foreign company, </a:t>
            </a:r>
            <a:r>
              <a:rPr kumimoji="1" lang="en-US" altLang="zh-CN" sz="2600" b="1" i="1" dirty="0" smtClean="0">
                <a:solidFill>
                  <a:srgbClr val="FF6600"/>
                </a:solidFill>
                <a:latin typeface="Helvetica"/>
              </a:rPr>
              <a:t>she became skillful at </a:t>
            </a:r>
            <a:r>
              <a:rPr kumimoji="1" lang="en-US" altLang="zh-CN" sz="2400" dirty="0" smtClean="0">
                <a:latin typeface="Helvetica"/>
              </a:rPr>
              <a:t>collaborating with people from different cultures.</a:t>
            </a:r>
            <a:endParaRPr kumimoji="1" lang="zh-CN" altLang="zh-CN" sz="2400" dirty="0" smtClean="0">
              <a:latin typeface="Helvetica"/>
            </a:endParaRPr>
          </a:p>
          <a:p>
            <a:pPr>
              <a:lnSpc>
                <a:spcPts val="2800"/>
              </a:lnSpc>
              <a:spcBef>
                <a:spcPct val="50000"/>
              </a:spcBef>
            </a:pPr>
            <a:endParaRPr kumimoji="1" lang="en-US" altLang="zh-CN" sz="2400" dirty="0" smtClean="0">
              <a:latin typeface="Helvetica"/>
            </a:endParaRPr>
          </a:p>
        </p:txBody>
      </p:sp>
      <p:pic>
        <p:nvPicPr>
          <p:cNvPr id="19" name="Picture 2" descr="H:\2015年修改\图片14.jpg"/>
          <p:cNvPicPr>
            <a:picLocks noChangeAspect="1" noChangeArrowheads="1"/>
          </p:cNvPicPr>
          <p:nvPr/>
        </p:nvPicPr>
        <p:blipFill>
          <a:blip r:embed="rId3" cstate="print"/>
          <a:srcRect/>
          <a:stretch>
            <a:fillRect/>
          </a:stretch>
        </p:blipFill>
        <p:spPr bwMode="auto">
          <a:xfrm>
            <a:off x="-32" y="-24"/>
            <a:ext cx="7229475" cy="1163637"/>
          </a:xfrm>
          <a:prstGeom prst="rect">
            <a:avLst/>
          </a:prstGeom>
          <a:noFill/>
        </p:spPr>
      </p:pic>
    </p:spTree>
    <p:extLst>
      <p:ext uri="{BB962C8B-B14F-4D97-AF65-F5344CB8AC3E}">
        <p14:creationId xmlns="" xmlns:p14="http://schemas.microsoft.com/office/powerpoint/2010/main" val="350060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p:bldP spid="3" grpId="0"/>
      <p:bldP spid="2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1"/>
          <p:cNvSpPr>
            <a:spLocks noChangeArrowheads="1"/>
          </p:cNvSpPr>
          <p:nvPr/>
        </p:nvSpPr>
        <p:spPr bwMode="auto">
          <a:xfrm>
            <a:off x="1357015" y="1916832"/>
            <a:ext cx="6183585" cy="1292662"/>
          </a:xfrm>
          <a:prstGeom prst="rect">
            <a:avLst/>
          </a:prstGeom>
          <a:noFill/>
          <a:ln w="9525">
            <a:noFill/>
            <a:miter lim="800000"/>
            <a:headEnd/>
            <a:tailEnd/>
          </a:ln>
        </p:spPr>
        <p:txBody>
          <a:bodyPr wrap="square">
            <a:spAutoFit/>
          </a:bodyPr>
          <a:lstStyle/>
          <a:p>
            <a:r>
              <a:rPr lang="zh-CN" altLang="en-US" sz="2600" dirty="0" smtClean="0">
                <a:solidFill>
                  <a:srgbClr val="C00000"/>
                </a:solidFill>
                <a:latin typeface="华文行楷" pitchFamily="2" charset="-122"/>
                <a:ea typeface="华文行楷" pitchFamily="2" charset="-122"/>
              </a:rPr>
              <a:t>在我开始</a:t>
            </a:r>
            <a:r>
              <a:rPr lang="zh-CN" altLang="en-US" sz="2600" dirty="0" smtClean="0">
                <a:latin typeface="华文行楷" pitchFamily="2" charset="-122"/>
                <a:ea typeface="华文行楷" pitchFamily="2" charset="-122"/>
              </a:rPr>
              <a:t>动笔</a:t>
            </a:r>
            <a:r>
              <a:rPr lang="zh-CN" altLang="en-US" sz="2600" dirty="0" smtClean="0">
                <a:solidFill>
                  <a:srgbClr val="C00000"/>
                </a:solidFill>
                <a:latin typeface="华文行楷" pitchFamily="2" charset="-122"/>
                <a:ea typeface="华文行楷" pitchFamily="2" charset="-122"/>
              </a:rPr>
              <a:t>的时候</a:t>
            </a:r>
            <a:r>
              <a:rPr lang="zh-CN" altLang="en-US" sz="2600" dirty="0" smtClean="0">
                <a:latin typeface="华文行楷" pitchFamily="2" charset="-122"/>
                <a:ea typeface="华文行楷" pitchFamily="2" charset="-122"/>
              </a:rPr>
              <a:t>，</a:t>
            </a:r>
            <a:r>
              <a:rPr lang="zh-CN" altLang="en-US" sz="2600" dirty="0" smtClean="0">
                <a:solidFill>
                  <a:srgbClr val="C00000"/>
                </a:solidFill>
                <a:latin typeface="华文行楷" pitchFamily="2" charset="-122"/>
                <a:ea typeface="华文行楷" pitchFamily="2" charset="-122"/>
              </a:rPr>
              <a:t>我从来没想到</a:t>
            </a:r>
            <a:r>
              <a:rPr lang="zh-CN" altLang="en-US" sz="2600" dirty="0" smtClean="0">
                <a:latin typeface="华文行楷" pitchFamily="2" charset="-122"/>
                <a:ea typeface="华文行楷" pitchFamily="2" charset="-122"/>
              </a:rPr>
              <a:t>亨利能看到完整的初稿，</a:t>
            </a:r>
            <a:r>
              <a:rPr lang="zh-CN" altLang="en-US" sz="2600" dirty="0" smtClean="0">
                <a:solidFill>
                  <a:srgbClr val="C00000"/>
                </a:solidFill>
                <a:latin typeface="华文行楷" pitchFamily="2" charset="-122"/>
                <a:ea typeface="华文行楷" pitchFamily="2" charset="-122"/>
              </a:rPr>
              <a:t>但是</a:t>
            </a:r>
            <a:r>
              <a:rPr lang="zh-CN" altLang="en-US" sz="2600" dirty="0" smtClean="0">
                <a:latin typeface="华文行楷" pitchFamily="2" charset="-122"/>
                <a:ea typeface="华文行楷" pitchFamily="2" charset="-122"/>
              </a:rPr>
              <a:t>他一直活到亲眼看到书在纽约的书店出售。 </a:t>
            </a:r>
            <a:endParaRPr lang="zh-CN" altLang="en-US" sz="2600" dirty="0">
              <a:latin typeface="华文行楷" pitchFamily="2" charset="-122"/>
              <a:ea typeface="华文行楷" pitchFamily="2" charset="-122"/>
            </a:endParaRPr>
          </a:p>
        </p:txBody>
      </p:sp>
      <p:sp>
        <p:nvSpPr>
          <p:cNvPr id="240643" name="TextBox 4"/>
          <p:cNvSpPr txBox="1">
            <a:spLocks noChangeArrowheads="1"/>
          </p:cNvSpPr>
          <p:nvPr/>
        </p:nvSpPr>
        <p:spPr bwMode="auto">
          <a:xfrm>
            <a:off x="1357015" y="1333489"/>
            <a:ext cx="1952625" cy="523875"/>
          </a:xfrm>
          <a:prstGeom prst="rect">
            <a:avLst/>
          </a:prstGeom>
          <a:noFill/>
          <a:ln w="9525">
            <a:noFill/>
            <a:miter lim="800000"/>
            <a:headEnd/>
            <a:tailEnd/>
          </a:ln>
        </p:spPr>
        <p:txBody>
          <a:bodyPr>
            <a:spAutoFit/>
          </a:bodyPr>
          <a:lstStyle/>
          <a:p>
            <a:r>
              <a:rPr lang="zh-CN" altLang="en-US" sz="2800" b="1" dirty="0">
                <a:solidFill>
                  <a:srgbClr val="C00000"/>
                </a:solidFill>
                <a:latin typeface="华文行楷" pitchFamily="2" charset="-122"/>
                <a:ea typeface="华文行楷" pitchFamily="2" charset="-122"/>
              </a:rPr>
              <a:t>原句译文</a:t>
            </a:r>
          </a:p>
        </p:txBody>
      </p:sp>
      <p:sp>
        <p:nvSpPr>
          <p:cNvPr id="240644" name="TextBox 25"/>
          <p:cNvSpPr txBox="1">
            <a:spLocks noChangeArrowheads="1"/>
          </p:cNvSpPr>
          <p:nvPr/>
        </p:nvSpPr>
        <p:spPr bwMode="auto">
          <a:xfrm>
            <a:off x="1357015" y="3286124"/>
            <a:ext cx="1871662" cy="522287"/>
          </a:xfrm>
          <a:prstGeom prst="rect">
            <a:avLst/>
          </a:prstGeom>
          <a:noFill/>
          <a:ln w="9525">
            <a:noFill/>
            <a:miter lim="800000"/>
            <a:headEnd/>
            <a:tailEnd/>
          </a:ln>
        </p:spPr>
        <p:txBody>
          <a:bodyPr>
            <a:spAutoFit/>
          </a:bodyPr>
          <a:lstStyle/>
          <a:p>
            <a:r>
              <a:rPr lang="zh-CN" altLang="en-US" sz="2800" b="1" dirty="0">
                <a:solidFill>
                  <a:srgbClr val="FF6600"/>
                </a:solidFill>
                <a:latin typeface="华文行楷" pitchFamily="2" charset="-122"/>
                <a:ea typeface="华文行楷" pitchFamily="2" charset="-122"/>
              </a:rPr>
              <a:t>逆译练习</a:t>
            </a:r>
          </a:p>
        </p:txBody>
      </p:sp>
      <p:sp>
        <p:nvSpPr>
          <p:cNvPr id="6" name="矩形 5"/>
          <p:cNvSpPr>
            <a:spLocks noChangeArrowheads="1"/>
          </p:cNvSpPr>
          <p:nvPr/>
        </p:nvSpPr>
        <p:spPr bwMode="auto">
          <a:xfrm>
            <a:off x="1357015" y="3861048"/>
            <a:ext cx="6383337" cy="1528624"/>
          </a:xfrm>
          <a:prstGeom prst="rect">
            <a:avLst/>
          </a:prstGeom>
          <a:noFill/>
          <a:ln w="9525">
            <a:noFill/>
            <a:miter lim="800000"/>
            <a:headEnd/>
            <a:tailEnd/>
          </a:ln>
        </p:spPr>
        <p:txBody>
          <a:bodyPr>
            <a:spAutoFit/>
          </a:bodyPr>
          <a:lstStyle/>
          <a:p>
            <a:pPr>
              <a:lnSpc>
                <a:spcPts val="2800"/>
              </a:lnSpc>
              <a:spcBef>
                <a:spcPct val="50000"/>
              </a:spcBef>
              <a:defRPr/>
            </a:pPr>
            <a:r>
              <a:rPr kumimoji="1" lang="en-US" altLang="zh-CN" sz="2400" b="1" i="1" dirty="0" smtClean="0">
                <a:solidFill>
                  <a:srgbClr val="FF6600"/>
                </a:solidFill>
                <a:latin typeface="Helvetica"/>
              </a:rPr>
              <a:t>When I began </a:t>
            </a:r>
            <a:r>
              <a:rPr kumimoji="1" lang="en-US" altLang="zh-CN" sz="2400" dirty="0" smtClean="0">
                <a:latin typeface="Helvetica"/>
              </a:rPr>
              <a:t>writing, </a:t>
            </a:r>
            <a:r>
              <a:rPr kumimoji="1" lang="en-US" altLang="zh-CN" sz="2400" b="1" i="1" dirty="0" smtClean="0">
                <a:solidFill>
                  <a:srgbClr val="FF6600"/>
                </a:solidFill>
                <a:latin typeface="Helvetica"/>
              </a:rPr>
              <a:t>I never thought </a:t>
            </a:r>
            <a:r>
              <a:rPr kumimoji="1" lang="en-US" altLang="zh-CN" sz="2400" dirty="0" smtClean="0">
                <a:latin typeface="Helvetica"/>
              </a:rPr>
              <a:t>Henry would see a completed draft, </a:t>
            </a:r>
            <a:r>
              <a:rPr kumimoji="1" lang="en-US" altLang="zh-CN" sz="2400" b="1" i="1" dirty="0" smtClean="0">
                <a:solidFill>
                  <a:srgbClr val="FF6600"/>
                </a:solidFill>
                <a:latin typeface="Helvetica"/>
              </a:rPr>
              <a:t>but</a:t>
            </a:r>
            <a:r>
              <a:rPr kumimoji="1" lang="en-US" altLang="zh-CN" sz="2400" i="1" dirty="0" smtClean="0">
                <a:solidFill>
                  <a:srgbClr val="FF6600"/>
                </a:solidFill>
                <a:latin typeface="Helvetica"/>
              </a:rPr>
              <a:t> </a:t>
            </a:r>
            <a:r>
              <a:rPr kumimoji="1" lang="en-US" altLang="zh-CN" sz="2400" dirty="0" smtClean="0">
                <a:latin typeface="Helvetica"/>
              </a:rPr>
              <a:t>he lived to see the book on sale in a New York bookstore. </a:t>
            </a:r>
            <a:r>
              <a:rPr kumimoji="1" lang="zh-CN" altLang="zh-CN" sz="2400" dirty="0" smtClean="0">
                <a:latin typeface="Helvetica"/>
              </a:rPr>
              <a:t>（</a:t>
            </a:r>
            <a:r>
              <a:rPr kumimoji="1" lang="en-US" altLang="zh-CN" sz="2400" dirty="0" smtClean="0">
                <a:latin typeface="Helvetica"/>
              </a:rPr>
              <a:t>Line 3, Para.12</a:t>
            </a:r>
            <a:r>
              <a:rPr kumimoji="1" lang="zh-CN" altLang="zh-CN" sz="2400" dirty="0" smtClean="0">
                <a:latin typeface="Helvetica"/>
              </a:rPr>
              <a:t>）</a:t>
            </a:r>
            <a:endParaRPr kumimoji="1" lang="en-US" altLang="zh-CN" sz="2400" dirty="0" smtClean="0">
              <a:latin typeface="Helvetica"/>
            </a:endParaRPr>
          </a:p>
        </p:txBody>
      </p:sp>
      <p:cxnSp>
        <p:nvCxnSpPr>
          <p:cNvPr id="4" name="直接连接符 3"/>
          <p:cNvCxnSpPr/>
          <p:nvPr/>
        </p:nvCxnSpPr>
        <p:spPr>
          <a:xfrm>
            <a:off x="1558622" y="1844824"/>
            <a:ext cx="5893698" cy="0"/>
          </a:xfrm>
          <a:prstGeom prst="line">
            <a:avLst/>
          </a:prstGeom>
          <a:ln>
            <a:solidFill>
              <a:srgbClr val="B40000"/>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538333" y="3789040"/>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5" name="TextBox 14">
            <a:hlinkClick r:id="" action="ppaction://hlinkshowjump?jump=nextslide"/>
          </p:cNvPr>
          <p:cNvSpPr txBox="1"/>
          <p:nvPr/>
        </p:nvSpPr>
        <p:spPr>
          <a:xfrm>
            <a:off x="5929322" y="5429264"/>
            <a:ext cx="1522998" cy="733663"/>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fontAlgn="auto">
              <a:spcBef>
                <a:spcPts val="0"/>
              </a:spcBef>
              <a:spcAft>
                <a:spcPts val="0"/>
              </a:spcAft>
              <a:defRPr/>
            </a:pPr>
            <a:r>
              <a:rPr lang="zh-CN" altLang="en-US" sz="1800" b="1" dirty="0"/>
              <a:t>句型提炼</a:t>
            </a:r>
          </a:p>
        </p:txBody>
      </p:sp>
      <p:pic>
        <p:nvPicPr>
          <p:cNvPr id="19" name="Picture 2" descr="H:\2015年修改\图片14.jpg"/>
          <p:cNvPicPr>
            <a:picLocks noChangeAspect="1" noChangeArrowheads="1"/>
          </p:cNvPicPr>
          <p:nvPr/>
        </p:nvPicPr>
        <p:blipFill>
          <a:blip r:embed="rId3" cstate="print"/>
          <a:srcRect/>
          <a:stretch>
            <a:fillRect/>
          </a:stretch>
        </p:blipFill>
        <p:spPr bwMode="auto">
          <a:xfrm>
            <a:off x="-32" y="-24"/>
            <a:ext cx="7229475" cy="1163637"/>
          </a:xfrm>
          <a:prstGeom prst="rect">
            <a:avLst/>
          </a:prstGeom>
          <a:noFill/>
        </p:spPr>
      </p:pic>
    </p:spTree>
    <p:extLst>
      <p:ext uri="{BB962C8B-B14F-4D97-AF65-F5344CB8AC3E}">
        <p14:creationId xmlns:p14="http://schemas.microsoft.com/office/powerpoint/2010/main" xmlns="" val="83346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1"/>
          <p:cNvSpPr>
            <a:spLocks noChangeArrowheads="1"/>
          </p:cNvSpPr>
          <p:nvPr/>
        </p:nvSpPr>
        <p:spPr bwMode="auto">
          <a:xfrm>
            <a:off x="1538288" y="1982783"/>
            <a:ext cx="6273800" cy="892552"/>
          </a:xfrm>
          <a:prstGeom prst="rect">
            <a:avLst/>
          </a:prstGeom>
          <a:noFill/>
          <a:ln w="9525">
            <a:noFill/>
            <a:miter lim="800000"/>
            <a:headEnd/>
            <a:tailEnd/>
          </a:ln>
        </p:spPr>
        <p:txBody>
          <a:bodyPr>
            <a:spAutoFit/>
          </a:bodyPr>
          <a:lstStyle/>
          <a:p>
            <a:pPr>
              <a:lnSpc>
                <a:spcPct val="100000"/>
              </a:lnSpc>
            </a:pPr>
            <a:r>
              <a:rPr lang="en-US" altLang="zh-CN" sz="2600" dirty="0" smtClean="0">
                <a:latin typeface="Helvetica"/>
                <a:ea typeface="华文行楷" pitchFamily="2" charset="-122"/>
              </a:rPr>
              <a:t>When sb. began to do </a:t>
            </a:r>
            <a:r>
              <a:rPr lang="en-US" altLang="zh-CN" sz="2600" dirty="0" err="1" smtClean="0">
                <a:latin typeface="Helvetica"/>
                <a:ea typeface="华文行楷" pitchFamily="2" charset="-122"/>
              </a:rPr>
              <a:t>sth</a:t>
            </a:r>
            <a:r>
              <a:rPr lang="en-US" altLang="zh-CN" sz="2600" dirty="0" smtClean="0">
                <a:latin typeface="Helvetica"/>
                <a:ea typeface="华文行楷" pitchFamily="2" charset="-122"/>
              </a:rPr>
              <a:t>., sb. never thought …, but …</a:t>
            </a:r>
            <a:endParaRPr lang="zh-CN" altLang="en-US" sz="2600" dirty="0" smtClean="0">
              <a:latin typeface="Helvetica"/>
              <a:ea typeface="华文行楷" pitchFamily="2" charset="-122"/>
            </a:endParaRPr>
          </a:p>
        </p:txBody>
      </p:sp>
      <p:sp>
        <p:nvSpPr>
          <p:cNvPr id="5" name="TextBox 4"/>
          <p:cNvSpPr txBox="1"/>
          <p:nvPr/>
        </p:nvSpPr>
        <p:spPr>
          <a:xfrm>
            <a:off x="1538288" y="1412875"/>
            <a:ext cx="1952625" cy="523875"/>
          </a:xfrm>
          <a:prstGeom prst="rect">
            <a:avLst/>
          </a:prstGeom>
          <a:noFill/>
        </p:spPr>
        <p:txBody>
          <a:bodyPr>
            <a:spAutoFit/>
          </a:bodyPr>
          <a:lstStyle/>
          <a:p>
            <a:pPr fontAlgn="auto">
              <a:spcBef>
                <a:spcPts val="0"/>
              </a:spcBef>
              <a:spcAft>
                <a:spcPts val="0"/>
              </a:spcAft>
              <a:defRPr/>
            </a:pPr>
            <a:r>
              <a:rPr lang="zh-CN" altLang="en-US" sz="2800" b="1" dirty="0">
                <a:solidFill>
                  <a:schemeClr val="accent6">
                    <a:lumMod val="75000"/>
                  </a:schemeClr>
                </a:solidFill>
                <a:latin typeface="华文行楷" pitchFamily="2" charset="-122"/>
                <a:ea typeface="华文行楷" pitchFamily="2" charset="-122"/>
              </a:rPr>
              <a:t>句型提炼</a:t>
            </a:r>
          </a:p>
        </p:txBody>
      </p:sp>
      <p:sp>
        <p:nvSpPr>
          <p:cNvPr id="242692" name="TextBox 25"/>
          <p:cNvSpPr txBox="1">
            <a:spLocks noChangeArrowheads="1"/>
          </p:cNvSpPr>
          <p:nvPr/>
        </p:nvSpPr>
        <p:spPr bwMode="auto">
          <a:xfrm>
            <a:off x="1538288" y="3212976"/>
            <a:ext cx="1871662" cy="523875"/>
          </a:xfrm>
          <a:prstGeom prst="rect">
            <a:avLst/>
          </a:prstGeom>
          <a:noFill/>
          <a:ln w="9525">
            <a:noFill/>
            <a:miter lim="800000"/>
            <a:headEnd/>
            <a:tailEnd/>
          </a:ln>
        </p:spPr>
        <p:txBody>
          <a:bodyPr>
            <a:spAutoFit/>
          </a:bodyPr>
          <a:lstStyle/>
          <a:p>
            <a:r>
              <a:rPr lang="zh-CN" altLang="en-US" sz="2800" b="1" dirty="0">
                <a:solidFill>
                  <a:srgbClr val="71AE0E"/>
                </a:solidFill>
                <a:latin typeface="华文行楷" pitchFamily="2" charset="-122"/>
                <a:ea typeface="华文行楷" pitchFamily="2" charset="-122"/>
              </a:rPr>
              <a:t>应用提示</a:t>
            </a:r>
          </a:p>
        </p:txBody>
      </p:sp>
      <p:sp>
        <p:nvSpPr>
          <p:cNvPr id="6" name="矩形 5"/>
          <p:cNvSpPr>
            <a:spLocks noChangeArrowheads="1"/>
          </p:cNvSpPr>
          <p:nvPr/>
        </p:nvSpPr>
        <p:spPr bwMode="auto">
          <a:xfrm>
            <a:off x="1538288" y="3836968"/>
            <a:ext cx="6088062" cy="892552"/>
          </a:xfrm>
          <a:prstGeom prst="rect">
            <a:avLst/>
          </a:prstGeom>
          <a:noFill/>
          <a:ln w="9525">
            <a:noFill/>
            <a:miter lim="800000"/>
            <a:headEnd/>
            <a:tailEnd/>
          </a:ln>
        </p:spPr>
        <p:txBody>
          <a:bodyPr>
            <a:spAutoFit/>
          </a:bodyPr>
          <a:lstStyle/>
          <a:p>
            <a:r>
              <a:rPr lang="zh-CN" altLang="en-US" sz="2600" dirty="0" smtClean="0">
                <a:latin typeface="华文行楷" pitchFamily="2" charset="-122"/>
                <a:ea typeface="华文行楷" pitchFamily="2" charset="-122"/>
              </a:rPr>
              <a:t>用于</a:t>
            </a:r>
            <a:r>
              <a:rPr lang="zh-CN" altLang="en-US" sz="2600" dirty="0">
                <a:latin typeface="华文行楷" pitchFamily="2" charset="-122"/>
                <a:ea typeface="华文行楷" pitchFamily="2" charset="-122"/>
              </a:rPr>
              <a:t>表</a:t>
            </a:r>
            <a:r>
              <a:rPr lang="zh-CN" altLang="en-US" sz="2600" dirty="0" smtClean="0">
                <a:latin typeface="华文行楷" pitchFamily="2" charset="-122"/>
                <a:ea typeface="华文行楷" pitchFamily="2" charset="-122"/>
              </a:rPr>
              <a:t>达</a:t>
            </a:r>
            <a:r>
              <a:rPr lang="zh-CN" altLang="zh-CN" sz="2600" dirty="0" smtClean="0">
                <a:solidFill>
                  <a:srgbClr val="71AE0E"/>
                </a:solidFill>
                <a:latin typeface="华文行楷" pitchFamily="2" charset="-122"/>
                <a:ea typeface="华文行楷" pitchFamily="2" charset="-122"/>
              </a:rPr>
              <a:t>“</a:t>
            </a:r>
            <a:r>
              <a:rPr lang="zh-CN" altLang="en-US" sz="2600" dirty="0" smtClean="0">
                <a:solidFill>
                  <a:srgbClr val="71AE0E"/>
                </a:solidFill>
                <a:latin typeface="华文行楷" pitchFamily="2" charset="-122"/>
                <a:ea typeface="华文行楷" pitchFamily="2" charset="-122"/>
              </a:rPr>
              <a:t>事情的发展超出某人最初的预料</a:t>
            </a:r>
            <a:r>
              <a:rPr lang="zh-CN" altLang="zh-CN" sz="2600" dirty="0" smtClean="0">
                <a:solidFill>
                  <a:srgbClr val="71AE0E"/>
                </a:solidFill>
                <a:latin typeface="华文行楷" pitchFamily="2" charset="-122"/>
                <a:ea typeface="华文行楷" pitchFamily="2" charset="-122"/>
              </a:rPr>
              <a:t>”</a:t>
            </a:r>
            <a:r>
              <a:rPr lang="zh-CN" altLang="zh-CN" sz="2600" dirty="0" smtClean="0">
                <a:latin typeface="华文行楷" pitchFamily="2" charset="-122"/>
                <a:ea typeface="华文行楷" pitchFamily="2" charset="-122"/>
              </a:rPr>
              <a:t>。</a:t>
            </a:r>
          </a:p>
        </p:txBody>
      </p:sp>
      <p:cxnSp>
        <p:nvCxnSpPr>
          <p:cNvPr id="4" name="直接连接符 3"/>
          <p:cNvCxnSpPr/>
          <p:nvPr/>
        </p:nvCxnSpPr>
        <p:spPr>
          <a:xfrm>
            <a:off x="1621299" y="3694113"/>
            <a:ext cx="5893698" cy="0"/>
          </a:xfrm>
          <a:prstGeom prst="line">
            <a:avLst/>
          </a:prstGeom>
          <a:ln>
            <a:solidFill>
              <a:srgbClr val="71AE0E"/>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621299" y="1928802"/>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12" name="Picture 2"/>
          <p:cNvPicPr>
            <a:picLocks noChangeAspect="1" noChangeArrowheads="1"/>
          </p:cNvPicPr>
          <p:nvPr/>
        </p:nvPicPr>
        <p:blipFill>
          <a:blip r:embed="rId3" cstate="print"/>
          <a:srcRect/>
          <a:stretch>
            <a:fillRect/>
          </a:stretch>
        </p:blipFill>
        <p:spPr bwMode="auto">
          <a:xfrm>
            <a:off x="0" y="5876925"/>
            <a:ext cx="4208463" cy="957263"/>
          </a:xfrm>
          <a:prstGeom prst="rect">
            <a:avLst/>
          </a:prstGeom>
          <a:noFill/>
          <a:ln w="9525">
            <a:noFill/>
            <a:miter lim="800000"/>
            <a:headEnd/>
            <a:tailEnd/>
          </a:ln>
        </p:spPr>
      </p:pic>
      <p:sp>
        <p:nvSpPr>
          <p:cNvPr id="18" name="TextBox 17">
            <a:hlinkClick r:id="" action="ppaction://hlinkshowjump?jump=nextslide"/>
          </p:cNvPr>
          <p:cNvSpPr txBox="1"/>
          <p:nvPr/>
        </p:nvSpPr>
        <p:spPr>
          <a:xfrm>
            <a:off x="5929322" y="5429264"/>
            <a:ext cx="1522998" cy="733663"/>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fontAlgn="auto">
              <a:spcBef>
                <a:spcPts val="0"/>
              </a:spcBef>
              <a:spcAft>
                <a:spcPts val="0"/>
              </a:spcAft>
              <a:defRPr/>
            </a:pPr>
            <a:r>
              <a:rPr lang="zh-CN" altLang="en-US" sz="1800" b="1" dirty="0" smtClean="0"/>
              <a:t>句型应用</a:t>
            </a:r>
            <a:endParaRPr lang="zh-CN" altLang="en-US" sz="1800" b="1" dirty="0"/>
          </a:p>
        </p:txBody>
      </p:sp>
      <p:pic>
        <p:nvPicPr>
          <p:cNvPr id="20" name="Picture 2" descr="H:\2015年修改\图片14.jpg"/>
          <p:cNvPicPr>
            <a:picLocks noChangeAspect="1" noChangeArrowheads="1"/>
          </p:cNvPicPr>
          <p:nvPr/>
        </p:nvPicPr>
        <p:blipFill>
          <a:blip r:embed="rId4" cstate="print"/>
          <a:srcRect/>
          <a:stretch>
            <a:fillRect/>
          </a:stretch>
        </p:blipFill>
        <p:spPr bwMode="auto">
          <a:xfrm>
            <a:off x="-32" y="-24"/>
            <a:ext cx="7229475" cy="1163637"/>
          </a:xfrm>
          <a:prstGeom prst="rect">
            <a:avLst/>
          </a:prstGeom>
          <a:noFill/>
        </p:spPr>
      </p:pic>
    </p:spTree>
    <p:extLst>
      <p:ext uri="{BB962C8B-B14F-4D97-AF65-F5344CB8AC3E}">
        <p14:creationId xmlns:p14="http://schemas.microsoft.com/office/powerpoint/2010/main" xmlns="" val="2643022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7280" t="15609"/>
          <a:stretch/>
        </p:blipFill>
        <p:spPr bwMode="auto">
          <a:xfrm>
            <a:off x="1003610" y="1484784"/>
            <a:ext cx="7744854" cy="49446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3" name="文本框 5"/>
          <p:cNvSpPr txBox="1"/>
          <p:nvPr/>
        </p:nvSpPr>
        <p:spPr>
          <a:xfrm>
            <a:off x="1403648" y="3687415"/>
            <a:ext cx="3992568" cy="461665"/>
          </a:xfrm>
          <a:prstGeom prst="rect">
            <a:avLst/>
          </a:prstGeom>
          <a:solidFill>
            <a:srgbClr val="FFC000"/>
          </a:solidFill>
          <a:effectLst>
            <a:softEdge rad="127000"/>
          </a:effectLst>
        </p:spPr>
        <p:txBody>
          <a:bodyPr wrap="square" rtlCol="0">
            <a:spAutoFit/>
          </a:bodyPr>
          <a:lstStyle/>
          <a:p>
            <a:r>
              <a:rPr kumimoji="1" lang="en-US" altLang="zh-CN" sz="2400" dirty="0" smtClean="0">
                <a:solidFill>
                  <a:schemeClr val="accent4">
                    <a:lumMod val="10000"/>
                  </a:schemeClr>
                </a:solidFill>
                <a:latin typeface="Helvetica" pitchFamily="34" charset="0"/>
              </a:rPr>
              <a:t>(make a hit / stir / bestseller) </a:t>
            </a:r>
            <a:endParaRPr kumimoji="1" lang="en-US" altLang="zh-CN" sz="2400" dirty="0">
              <a:solidFill>
                <a:schemeClr val="accent4">
                  <a:lumMod val="10000"/>
                </a:schemeClr>
              </a:solidFill>
              <a:latin typeface="Helvetica" pitchFamily="34" charset="0"/>
            </a:endParaRPr>
          </a:p>
        </p:txBody>
      </p:sp>
      <p:sp>
        <p:nvSpPr>
          <p:cNvPr id="23" name="TextBox 22"/>
          <p:cNvSpPr txBox="1"/>
          <p:nvPr/>
        </p:nvSpPr>
        <p:spPr>
          <a:xfrm>
            <a:off x="1403648" y="1844824"/>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典型例句</a:t>
            </a:r>
            <a:endParaRPr lang="zh-CN" altLang="en-US" sz="2600" dirty="0">
              <a:solidFill>
                <a:schemeClr val="accent6">
                  <a:lumMod val="50000"/>
                </a:schemeClr>
              </a:solidFill>
              <a:latin typeface="华文行楷" pitchFamily="2" charset="-122"/>
              <a:ea typeface="华文行楷" pitchFamily="2" charset="-122"/>
            </a:endParaRPr>
          </a:p>
        </p:txBody>
      </p:sp>
      <p:sp>
        <p:nvSpPr>
          <p:cNvPr id="3" name="TextBox 2"/>
          <p:cNvSpPr txBox="1"/>
          <p:nvPr/>
        </p:nvSpPr>
        <p:spPr>
          <a:xfrm>
            <a:off x="1403648" y="2275484"/>
            <a:ext cx="6659866" cy="892552"/>
          </a:xfrm>
          <a:prstGeom prst="rect">
            <a:avLst/>
          </a:prstGeom>
          <a:noFill/>
        </p:spPr>
        <p:txBody>
          <a:bodyPr wrap="square" rtlCol="0">
            <a:spAutoFit/>
          </a:bodyPr>
          <a:lstStyle/>
          <a:p>
            <a:r>
              <a:rPr lang="zh-CN" altLang="en-US" sz="2600" dirty="0" smtClean="0">
                <a:latin typeface="华文行楷" pitchFamily="2" charset="-122"/>
                <a:ea typeface="华文行楷" pitchFamily="2" charset="-122"/>
              </a:rPr>
              <a:t>当我着手写这部小说时，我从没想到它能引起轰动，但是它竟然成为年度最畅销书之一。</a:t>
            </a:r>
            <a:endParaRPr lang="zh-CN" altLang="zh-CN" sz="2600" dirty="0" smtClean="0">
              <a:latin typeface="华文行楷" pitchFamily="2" charset="-122"/>
              <a:ea typeface="华文行楷" pitchFamily="2" charset="-122"/>
            </a:endParaRPr>
          </a:p>
        </p:txBody>
      </p:sp>
      <p:sp>
        <p:nvSpPr>
          <p:cNvPr id="25" name="TextBox 24"/>
          <p:cNvSpPr txBox="1"/>
          <p:nvPr/>
        </p:nvSpPr>
        <p:spPr>
          <a:xfrm>
            <a:off x="1403648" y="3187349"/>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sp>
        <p:nvSpPr>
          <p:cNvPr id="16" name="矩形 15"/>
          <p:cNvSpPr>
            <a:spLocks noChangeArrowheads="1"/>
          </p:cNvSpPr>
          <p:nvPr/>
        </p:nvSpPr>
        <p:spPr bwMode="auto">
          <a:xfrm>
            <a:off x="1403648" y="4235990"/>
            <a:ext cx="6659866" cy="1713290"/>
          </a:xfrm>
          <a:prstGeom prst="rect">
            <a:avLst/>
          </a:prstGeom>
          <a:noFill/>
          <a:ln w="9525">
            <a:noFill/>
            <a:miter lim="800000"/>
            <a:headEnd/>
            <a:tailEnd/>
          </a:ln>
        </p:spPr>
        <p:txBody>
          <a:bodyPr wrap="square">
            <a:spAutoFit/>
          </a:bodyPr>
          <a:lstStyle/>
          <a:p>
            <a:pPr>
              <a:lnSpc>
                <a:spcPts val="2800"/>
              </a:lnSpc>
              <a:spcBef>
                <a:spcPct val="50000"/>
              </a:spcBef>
              <a:defRPr/>
            </a:pPr>
            <a:r>
              <a:rPr kumimoji="1" lang="en-US" altLang="zh-CN" sz="2400" b="1" i="1" dirty="0" smtClean="0">
                <a:solidFill>
                  <a:srgbClr val="FF6600"/>
                </a:solidFill>
                <a:latin typeface="Helvetica"/>
              </a:rPr>
              <a:t>When I began </a:t>
            </a:r>
            <a:r>
              <a:rPr kumimoji="1" lang="en-US" altLang="zh-CN" sz="2400" dirty="0" smtClean="0">
                <a:latin typeface="Helvetica"/>
              </a:rPr>
              <a:t>to write the novel, </a:t>
            </a:r>
            <a:r>
              <a:rPr kumimoji="1" lang="en-US" altLang="zh-CN" sz="2400" b="1" i="1" dirty="0" smtClean="0">
                <a:solidFill>
                  <a:srgbClr val="FF6600"/>
                </a:solidFill>
                <a:latin typeface="Helvetica"/>
              </a:rPr>
              <a:t>I never thought</a:t>
            </a:r>
            <a:r>
              <a:rPr kumimoji="1" lang="en-US" altLang="zh-CN" sz="2400" b="1" i="1" dirty="0" smtClean="0">
                <a:solidFill>
                  <a:srgbClr val="FF0000"/>
                </a:solidFill>
                <a:latin typeface="Helvetica"/>
              </a:rPr>
              <a:t> </a:t>
            </a:r>
            <a:r>
              <a:rPr kumimoji="1" lang="en-US" altLang="zh-CN" sz="2400" dirty="0" smtClean="0">
                <a:latin typeface="Helvetica"/>
              </a:rPr>
              <a:t>it would make a hit, </a:t>
            </a:r>
            <a:r>
              <a:rPr kumimoji="1" lang="en-US" altLang="zh-CN" sz="2400" b="1" i="1" dirty="0" smtClean="0">
                <a:solidFill>
                  <a:srgbClr val="FF6600"/>
                </a:solidFill>
                <a:latin typeface="Helvetica"/>
              </a:rPr>
              <a:t>but</a:t>
            </a:r>
            <a:r>
              <a:rPr kumimoji="1" lang="en-US" altLang="zh-CN" sz="2400" i="1" dirty="0" smtClean="0">
                <a:solidFill>
                  <a:srgbClr val="FF0000"/>
                </a:solidFill>
                <a:latin typeface="Helvetica"/>
              </a:rPr>
              <a:t> </a:t>
            </a:r>
            <a:r>
              <a:rPr kumimoji="1" lang="en-US" altLang="zh-CN" sz="2400" dirty="0" smtClean="0">
                <a:latin typeface="Helvetica"/>
              </a:rPr>
              <a:t>it turned out to be one of the bestsellers of the year.</a:t>
            </a:r>
            <a:endParaRPr kumimoji="1" lang="zh-CN" altLang="zh-CN" sz="2400" dirty="0" smtClean="0">
              <a:latin typeface="Helvetica"/>
            </a:endParaRPr>
          </a:p>
          <a:p>
            <a:pPr algn="just">
              <a:lnSpc>
                <a:spcPts val="2800"/>
              </a:lnSpc>
              <a:spcBef>
                <a:spcPct val="50000"/>
              </a:spcBef>
              <a:defRPr/>
            </a:pPr>
            <a:endParaRPr kumimoji="1" lang="en-US" altLang="zh-CN" sz="2400" dirty="0" smtClean="0">
              <a:latin typeface="Helvetica"/>
            </a:endParaRPr>
          </a:p>
        </p:txBody>
      </p:sp>
      <p:pic>
        <p:nvPicPr>
          <p:cNvPr id="19" name="Picture 2" descr="H:\2015年修改\图片14.jpg"/>
          <p:cNvPicPr>
            <a:picLocks noChangeAspect="1" noChangeArrowheads="1"/>
          </p:cNvPicPr>
          <p:nvPr/>
        </p:nvPicPr>
        <p:blipFill>
          <a:blip r:embed="rId3" cstate="print"/>
          <a:srcRect/>
          <a:stretch>
            <a:fillRect/>
          </a:stretch>
        </p:blipFill>
        <p:spPr bwMode="auto">
          <a:xfrm>
            <a:off x="-32" y="-24"/>
            <a:ext cx="7229475" cy="1163637"/>
          </a:xfrm>
          <a:prstGeom prst="rect">
            <a:avLst/>
          </a:prstGeom>
          <a:noFill/>
        </p:spPr>
      </p:pic>
    </p:spTree>
    <p:extLst>
      <p:ext uri="{BB962C8B-B14F-4D97-AF65-F5344CB8AC3E}">
        <p14:creationId xmlns="" xmlns:p14="http://schemas.microsoft.com/office/powerpoint/2010/main" val="350060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p:bldP spid="3" grpId="0"/>
      <p:bldP spid="25"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1"/>
          <p:cNvSpPr>
            <a:spLocks noChangeArrowheads="1"/>
          </p:cNvSpPr>
          <p:nvPr/>
        </p:nvSpPr>
        <p:spPr bwMode="auto">
          <a:xfrm>
            <a:off x="1447155" y="1844824"/>
            <a:ext cx="6408712" cy="1692771"/>
          </a:xfrm>
          <a:prstGeom prst="rect">
            <a:avLst/>
          </a:prstGeom>
          <a:noFill/>
          <a:ln w="9525">
            <a:noFill/>
            <a:miter lim="800000"/>
            <a:headEnd/>
            <a:tailEnd/>
          </a:ln>
        </p:spPr>
        <p:txBody>
          <a:bodyPr wrap="square">
            <a:spAutoFit/>
          </a:bodyPr>
          <a:lstStyle/>
          <a:p>
            <a:r>
              <a:rPr lang="zh-CN" altLang="en-US" sz="2600" dirty="0" smtClean="0">
                <a:latin typeface="华文行楷" pitchFamily="2" charset="-122"/>
                <a:ea typeface="华文行楷" pitchFamily="2" charset="-122"/>
              </a:rPr>
              <a:t>一个人活得好的</a:t>
            </a:r>
            <a:r>
              <a:rPr lang="zh-CN" altLang="en-US" sz="2600" dirty="0" smtClean="0">
                <a:solidFill>
                  <a:srgbClr val="C00000"/>
                </a:solidFill>
                <a:latin typeface="华文行楷" pitchFamily="2" charset="-122"/>
                <a:ea typeface="华文行楷" pitchFamily="2" charset="-122"/>
              </a:rPr>
              <a:t>一个根本标志就是</a:t>
            </a:r>
            <a:r>
              <a:rPr lang="zh-CN" altLang="en-US" sz="2600" dirty="0" smtClean="0">
                <a:latin typeface="华文行楷" pitchFamily="2" charset="-122"/>
                <a:ea typeface="华文行楷" pitchFamily="2" charset="-122"/>
              </a:rPr>
              <a:t>，在他回首自己人生的时候，他对自己的成就感到满意，而且能够冷静地接受死亡、面对永恒。</a:t>
            </a:r>
            <a:endParaRPr lang="zh-CN" altLang="en-US" sz="2600" dirty="0">
              <a:latin typeface="华文行楷" pitchFamily="2" charset="-122"/>
              <a:ea typeface="华文行楷" pitchFamily="2" charset="-122"/>
            </a:endParaRPr>
          </a:p>
        </p:txBody>
      </p:sp>
      <p:sp>
        <p:nvSpPr>
          <p:cNvPr id="244739" name="TextBox 4"/>
          <p:cNvSpPr txBox="1">
            <a:spLocks noChangeArrowheads="1"/>
          </p:cNvSpPr>
          <p:nvPr/>
        </p:nvSpPr>
        <p:spPr bwMode="auto">
          <a:xfrm>
            <a:off x="1447155" y="1268760"/>
            <a:ext cx="1952625" cy="523875"/>
          </a:xfrm>
          <a:prstGeom prst="rect">
            <a:avLst/>
          </a:prstGeom>
          <a:noFill/>
          <a:ln w="9525">
            <a:noFill/>
            <a:miter lim="800000"/>
            <a:headEnd/>
            <a:tailEnd/>
          </a:ln>
        </p:spPr>
        <p:txBody>
          <a:bodyPr>
            <a:spAutoFit/>
          </a:bodyPr>
          <a:lstStyle/>
          <a:p>
            <a:r>
              <a:rPr lang="zh-CN" altLang="en-US" sz="2800" b="1" dirty="0">
                <a:solidFill>
                  <a:srgbClr val="C00000"/>
                </a:solidFill>
                <a:latin typeface="华文行楷" pitchFamily="2" charset="-122"/>
                <a:ea typeface="华文行楷" pitchFamily="2" charset="-122"/>
              </a:rPr>
              <a:t>原句译文</a:t>
            </a:r>
          </a:p>
        </p:txBody>
      </p:sp>
      <p:sp>
        <p:nvSpPr>
          <p:cNvPr id="244740" name="TextBox 25"/>
          <p:cNvSpPr txBox="1">
            <a:spLocks noChangeArrowheads="1"/>
          </p:cNvSpPr>
          <p:nvPr/>
        </p:nvSpPr>
        <p:spPr bwMode="auto">
          <a:xfrm>
            <a:off x="1447155" y="3500438"/>
            <a:ext cx="1871662" cy="522287"/>
          </a:xfrm>
          <a:prstGeom prst="rect">
            <a:avLst/>
          </a:prstGeom>
          <a:noFill/>
          <a:ln w="9525">
            <a:noFill/>
            <a:miter lim="800000"/>
            <a:headEnd/>
            <a:tailEnd/>
          </a:ln>
        </p:spPr>
        <p:txBody>
          <a:bodyPr>
            <a:spAutoFit/>
          </a:bodyPr>
          <a:lstStyle/>
          <a:p>
            <a:r>
              <a:rPr lang="zh-CN" altLang="en-US" sz="2800" b="1" dirty="0">
                <a:solidFill>
                  <a:srgbClr val="FF6600"/>
                </a:solidFill>
                <a:latin typeface="华文行楷" pitchFamily="2" charset="-122"/>
                <a:ea typeface="华文行楷" pitchFamily="2" charset="-122"/>
              </a:rPr>
              <a:t>逆译</a:t>
            </a:r>
            <a:r>
              <a:rPr lang="zh-CN" altLang="en-US" sz="2800" b="1" dirty="0" smtClean="0">
                <a:solidFill>
                  <a:srgbClr val="FF6600"/>
                </a:solidFill>
                <a:latin typeface="华文行楷" pitchFamily="2" charset="-122"/>
                <a:ea typeface="华文行楷" pitchFamily="2" charset="-122"/>
              </a:rPr>
              <a:t>练习</a:t>
            </a:r>
            <a:endParaRPr lang="zh-CN" altLang="en-US" sz="2800" b="1" dirty="0">
              <a:solidFill>
                <a:srgbClr val="FF6600"/>
              </a:solidFill>
              <a:latin typeface="华文行楷" pitchFamily="2" charset="-122"/>
              <a:ea typeface="华文行楷" pitchFamily="2" charset="-122"/>
            </a:endParaRPr>
          </a:p>
        </p:txBody>
      </p:sp>
      <p:sp>
        <p:nvSpPr>
          <p:cNvPr id="6" name="矩形 5"/>
          <p:cNvSpPr>
            <a:spLocks noChangeArrowheads="1"/>
          </p:cNvSpPr>
          <p:nvPr/>
        </p:nvSpPr>
        <p:spPr bwMode="auto">
          <a:xfrm>
            <a:off x="1447155" y="4094733"/>
            <a:ext cx="6696745" cy="2308324"/>
          </a:xfrm>
          <a:prstGeom prst="rect">
            <a:avLst/>
          </a:prstGeom>
          <a:noFill/>
          <a:ln w="9525">
            <a:noFill/>
            <a:miter lim="800000"/>
            <a:headEnd/>
            <a:tailEnd/>
          </a:ln>
        </p:spPr>
        <p:txBody>
          <a:bodyPr wrap="square">
            <a:spAutoFit/>
          </a:bodyPr>
          <a:lstStyle/>
          <a:p>
            <a:r>
              <a:rPr kumimoji="1" lang="en-US" altLang="zh-CN" sz="2400" b="1" i="1" dirty="0" smtClean="0">
                <a:solidFill>
                  <a:srgbClr val="FF6600"/>
                </a:solidFill>
                <a:latin typeface="Helvetica"/>
              </a:rPr>
              <a:t>One</a:t>
            </a:r>
            <a:r>
              <a:rPr kumimoji="1" lang="en-US" altLang="zh-CN" sz="2400" i="1" dirty="0" smtClean="0">
                <a:solidFill>
                  <a:srgbClr val="FF6600"/>
                </a:solidFill>
                <a:latin typeface="Helvetica"/>
              </a:rPr>
              <a:t> </a:t>
            </a:r>
            <a:r>
              <a:rPr kumimoji="1" lang="en-US" altLang="zh-CN" sz="2400" b="1" i="1" dirty="0" smtClean="0">
                <a:solidFill>
                  <a:srgbClr val="FF6600"/>
                </a:solidFill>
                <a:latin typeface="Helvetica"/>
              </a:rPr>
              <a:t>essential</a:t>
            </a:r>
            <a:r>
              <a:rPr kumimoji="1" lang="en-US" altLang="zh-CN" sz="2400" i="1" dirty="0" smtClean="0">
                <a:solidFill>
                  <a:srgbClr val="FF6600"/>
                </a:solidFill>
                <a:latin typeface="Helvetica"/>
              </a:rPr>
              <a:t> </a:t>
            </a:r>
            <a:r>
              <a:rPr kumimoji="1" lang="en-US" altLang="zh-CN" sz="2400" b="1" i="1" dirty="0" smtClean="0">
                <a:solidFill>
                  <a:srgbClr val="FF6600"/>
                </a:solidFill>
                <a:latin typeface="Helvetica"/>
              </a:rPr>
              <a:t>mark</a:t>
            </a:r>
            <a:r>
              <a:rPr kumimoji="1" lang="en-US" altLang="zh-CN" sz="2400" i="1" dirty="0" smtClean="0">
                <a:solidFill>
                  <a:srgbClr val="FF6600"/>
                </a:solidFill>
                <a:latin typeface="Helvetica"/>
              </a:rPr>
              <a:t> </a:t>
            </a:r>
            <a:r>
              <a:rPr kumimoji="1" lang="en-US" altLang="zh-CN" sz="2400" b="1" i="1" dirty="0" smtClean="0">
                <a:solidFill>
                  <a:srgbClr val="FF6600"/>
                </a:solidFill>
                <a:latin typeface="Helvetica"/>
              </a:rPr>
              <a:t>of</a:t>
            </a:r>
            <a:r>
              <a:rPr kumimoji="1" lang="en-US" altLang="zh-CN" sz="2400" i="1" dirty="0" smtClean="0">
                <a:solidFill>
                  <a:srgbClr val="FF6600"/>
                </a:solidFill>
                <a:latin typeface="Helvetica"/>
              </a:rPr>
              <a:t> </a:t>
            </a:r>
            <a:r>
              <a:rPr lang="en-US" altLang="zh-CN" sz="2400" dirty="0" smtClean="0">
                <a:latin typeface="Helvetica"/>
                <a:ea typeface="华文行楷" pitchFamily="2" charset="-122"/>
              </a:rPr>
              <a:t>living well </a:t>
            </a:r>
            <a:r>
              <a:rPr kumimoji="1" lang="en-US" altLang="zh-CN" sz="2400" b="1" i="1" dirty="0" smtClean="0">
                <a:solidFill>
                  <a:srgbClr val="FF6600"/>
                </a:solidFill>
                <a:latin typeface="Helvetica"/>
              </a:rPr>
              <a:t>is</a:t>
            </a:r>
            <a:r>
              <a:rPr lang="en-US" altLang="zh-CN" sz="2400" dirty="0" smtClean="0">
                <a:latin typeface="Helvetica"/>
                <a:ea typeface="华文行楷" pitchFamily="2" charset="-122"/>
              </a:rPr>
              <a:t> to be satisfied with one’s accomplishments when taking a retrospectivelook at life, and to be able to accept death and face infinity calmly. </a:t>
            </a:r>
            <a:r>
              <a:rPr kumimoji="1" lang="en-US" altLang="zh-CN" sz="2400" dirty="0" smtClean="0">
                <a:latin typeface="Helvetica"/>
                <a:ea typeface="华文行楷" pitchFamily="2" charset="-122"/>
              </a:rPr>
              <a:t>(</a:t>
            </a:r>
            <a:r>
              <a:rPr kumimoji="1" lang="en-US" altLang="zh-CN" sz="2400" dirty="0" smtClean="0">
                <a:latin typeface="Helvetica"/>
              </a:rPr>
              <a:t>Line 1, Para.13)</a:t>
            </a:r>
          </a:p>
          <a:p>
            <a:endParaRPr lang="en-US" altLang="zh-CN" sz="2400" dirty="0">
              <a:latin typeface="Helvetica"/>
            </a:endParaRPr>
          </a:p>
        </p:txBody>
      </p:sp>
      <p:cxnSp>
        <p:nvCxnSpPr>
          <p:cNvPr id="4" name="直接连接符 3"/>
          <p:cNvCxnSpPr/>
          <p:nvPr/>
        </p:nvCxnSpPr>
        <p:spPr>
          <a:xfrm>
            <a:off x="1538333" y="1772816"/>
            <a:ext cx="5893698" cy="0"/>
          </a:xfrm>
          <a:prstGeom prst="line">
            <a:avLst/>
          </a:prstGeom>
          <a:ln>
            <a:solidFill>
              <a:srgbClr val="B40000"/>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538333" y="4004494"/>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5" name="TextBox 14">
            <a:hlinkClick r:id="" action="ppaction://hlinkshowjump?jump=nextslide"/>
          </p:cNvPr>
          <p:cNvSpPr txBox="1"/>
          <p:nvPr/>
        </p:nvSpPr>
        <p:spPr>
          <a:xfrm>
            <a:off x="6467944" y="5906850"/>
            <a:ext cx="1522998" cy="733663"/>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fontAlgn="auto">
              <a:spcBef>
                <a:spcPts val="0"/>
              </a:spcBef>
              <a:spcAft>
                <a:spcPts val="0"/>
              </a:spcAft>
              <a:defRPr/>
            </a:pPr>
            <a:r>
              <a:rPr lang="zh-CN" altLang="en-US" sz="1800" b="1" dirty="0"/>
              <a:t>句型提炼</a:t>
            </a:r>
          </a:p>
        </p:txBody>
      </p:sp>
      <p:pic>
        <p:nvPicPr>
          <p:cNvPr id="19" name="Picture 2" descr="H:\2015年修改\图片14.jpg"/>
          <p:cNvPicPr>
            <a:picLocks noChangeAspect="1" noChangeArrowheads="1"/>
          </p:cNvPicPr>
          <p:nvPr/>
        </p:nvPicPr>
        <p:blipFill>
          <a:blip r:embed="rId3" cstate="print"/>
          <a:srcRect/>
          <a:stretch>
            <a:fillRect/>
          </a:stretch>
        </p:blipFill>
        <p:spPr bwMode="auto">
          <a:xfrm>
            <a:off x="-32" y="-24"/>
            <a:ext cx="7229475" cy="1163637"/>
          </a:xfrm>
          <a:prstGeom prst="rect">
            <a:avLst/>
          </a:prstGeom>
          <a:noFill/>
        </p:spPr>
      </p:pic>
    </p:spTree>
    <p:extLst>
      <p:ext uri="{BB962C8B-B14F-4D97-AF65-F5344CB8AC3E}">
        <p14:creationId xmlns:p14="http://schemas.microsoft.com/office/powerpoint/2010/main" xmlns="" val="4110420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1"/>
          <p:cNvSpPr>
            <a:spLocks noChangeArrowheads="1"/>
          </p:cNvSpPr>
          <p:nvPr/>
        </p:nvSpPr>
        <p:spPr bwMode="auto">
          <a:xfrm>
            <a:off x="1520304" y="2143116"/>
            <a:ext cx="6480720" cy="461665"/>
          </a:xfrm>
          <a:prstGeom prst="rect">
            <a:avLst/>
          </a:prstGeom>
          <a:noFill/>
          <a:ln w="9525">
            <a:noFill/>
            <a:miter lim="800000"/>
            <a:headEnd/>
            <a:tailEnd/>
          </a:ln>
        </p:spPr>
        <p:txBody>
          <a:bodyPr wrap="square">
            <a:spAutoFit/>
          </a:bodyPr>
          <a:lstStyle/>
          <a:p>
            <a:pPr>
              <a:defRPr/>
            </a:pPr>
            <a:r>
              <a:rPr kumimoji="1" lang="en-US" altLang="zh-CN" sz="2400" dirty="0" smtClean="0">
                <a:latin typeface="Helvetica"/>
              </a:rPr>
              <a:t>One essential mark of … is … </a:t>
            </a:r>
          </a:p>
        </p:txBody>
      </p:sp>
      <p:sp>
        <p:nvSpPr>
          <p:cNvPr id="5" name="TextBox 4"/>
          <p:cNvSpPr txBox="1"/>
          <p:nvPr/>
        </p:nvSpPr>
        <p:spPr>
          <a:xfrm>
            <a:off x="1520304" y="1412875"/>
            <a:ext cx="1952625" cy="523875"/>
          </a:xfrm>
          <a:prstGeom prst="rect">
            <a:avLst/>
          </a:prstGeom>
          <a:noFill/>
        </p:spPr>
        <p:txBody>
          <a:bodyPr>
            <a:spAutoFit/>
          </a:bodyPr>
          <a:lstStyle/>
          <a:p>
            <a:pPr fontAlgn="auto">
              <a:spcBef>
                <a:spcPts val="0"/>
              </a:spcBef>
              <a:spcAft>
                <a:spcPts val="0"/>
              </a:spcAft>
              <a:defRPr/>
            </a:pPr>
            <a:r>
              <a:rPr lang="zh-CN" altLang="en-US" sz="2800" b="1" dirty="0">
                <a:solidFill>
                  <a:schemeClr val="accent6">
                    <a:lumMod val="75000"/>
                  </a:schemeClr>
                </a:solidFill>
                <a:latin typeface="华文行楷" pitchFamily="2" charset="-122"/>
                <a:ea typeface="华文行楷" pitchFamily="2" charset="-122"/>
              </a:rPr>
              <a:t>句型提炼</a:t>
            </a:r>
          </a:p>
        </p:txBody>
      </p:sp>
      <p:sp>
        <p:nvSpPr>
          <p:cNvPr id="246788" name="TextBox 25"/>
          <p:cNvSpPr txBox="1">
            <a:spLocks noChangeArrowheads="1"/>
          </p:cNvSpPr>
          <p:nvPr/>
        </p:nvSpPr>
        <p:spPr bwMode="auto">
          <a:xfrm>
            <a:off x="1500166" y="3212976"/>
            <a:ext cx="1871662" cy="523875"/>
          </a:xfrm>
          <a:prstGeom prst="rect">
            <a:avLst/>
          </a:prstGeom>
          <a:noFill/>
          <a:ln w="9525">
            <a:noFill/>
            <a:miter lim="800000"/>
            <a:headEnd/>
            <a:tailEnd/>
          </a:ln>
        </p:spPr>
        <p:txBody>
          <a:bodyPr>
            <a:spAutoFit/>
          </a:bodyPr>
          <a:lstStyle/>
          <a:p>
            <a:r>
              <a:rPr lang="zh-CN" altLang="en-US" sz="2800" b="1" dirty="0">
                <a:solidFill>
                  <a:srgbClr val="71AE0E"/>
                </a:solidFill>
                <a:latin typeface="华文行楷" pitchFamily="2" charset="-122"/>
                <a:ea typeface="华文行楷" pitchFamily="2" charset="-122"/>
              </a:rPr>
              <a:t>应用提示</a:t>
            </a:r>
          </a:p>
        </p:txBody>
      </p:sp>
      <p:sp>
        <p:nvSpPr>
          <p:cNvPr id="6" name="矩形 5"/>
          <p:cNvSpPr>
            <a:spLocks noChangeArrowheads="1"/>
          </p:cNvSpPr>
          <p:nvPr/>
        </p:nvSpPr>
        <p:spPr bwMode="auto">
          <a:xfrm>
            <a:off x="1500166" y="3857628"/>
            <a:ext cx="6408440" cy="1641475"/>
          </a:xfrm>
          <a:prstGeom prst="rect">
            <a:avLst/>
          </a:prstGeom>
          <a:noFill/>
          <a:ln w="9525">
            <a:noFill/>
            <a:miter lim="800000"/>
            <a:headEnd/>
            <a:tailEnd/>
          </a:ln>
        </p:spPr>
        <p:txBody>
          <a:bodyPr wrap="square">
            <a:spAutoFit/>
          </a:bodyPr>
          <a:lstStyle/>
          <a:p>
            <a:r>
              <a:rPr lang="zh-CN" altLang="en-US" sz="2600" dirty="0" smtClean="0">
                <a:latin typeface="华文行楷" pitchFamily="2" charset="-122"/>
                <a:ea typeface="华文行楷" pitchFamily="2" charset="-122"/>
              </a:rPr>
              <a:t>用于</a:t>
            </a:r>
            <a:r>
              <a:rPr lang="zh-CN" altLang="en-US" sz="2600" dirty="0">
                <a:latin typeface="华文行楷" pitchFamily="2" charset="-122"/>
                <a:ea typeface="华文行楷" pitchFamily="2" charset="-122"/>
              </a:rPr>
              <a:t>表</a:t>
            </a:r>
            <a:r>
              <a:rPr lang="zh-CN" altLang="en-US" sz="2600" dirty="0" smtClean="0">
                <a:latin typeface="华文行楷" pitchFamily="2" charset="-122"/>
                <a:ea typeface="华文行楷" pitchFamily="2" charset="-122"/>
              </a:rPr>
              <a:t>达</a:t>
            </a:r>
            <a:r>
              <a:rPr lang="en-US" altLang="zh-CN" sz="2600" dirty="0" smtClean="0">
                <a:solidFill>
                  <a:srgbClr val="71AE0E"/>
                </a:solidFill>
                <a:latin typeface="华文行楷" pitchFamily="2" charset="-122"/>
                <a:ea typeface="华文行楷" pitchFamily="2" charset="-122"/>
              </a:rPr>
              <a:t>“…</a:t>
            </a:r>
            <a:r>
              <a:rPr lang="zh-CN" altLang="en-US" sz="2600" dirty="0" smtClean="0">
                <a:solidFill>
                  <a:srgbClr val="71AE0E"/>
                </a:solidFill>
                <a:latin typeface="华文行楷" pitchFamily="2" charset="-122"/>
                <a:ea typeface="华文行楷" pitchFamily="2" charset="-122"/>
              </a:rPr>
              <a:t>的一个根本标志是</a:t>
            </a:r>
            <a:r>
              <a:rPr lang="en-US" altLang="zh-CN" sz="2600" dirty="0" smtClean="0">
                <a:solidFill>
                  <a:srgbClr val="71AE0E"/>
                </a:solidFill>
                <a:latin typeface="华文行楷" pitchFamily="2" charset="-122"/>
                <a:ea typeface="华文行楷" pitchFamily="2" charset="-122"/>
              </a:rPr>
              <a:t>…”</a:t>
            </a:r>
            <a:r>
              <a:rPr lang="zh-CN" altLang="zh-CN" sz="2600" dirty="0" smtClean="0">
                <a:latin typeface="华文行楷" pitchFamily="2" charset="-122"/>
                <a:ea typeface="华文行楷" pitchFamily="2" charset="-122"/>
              </a:rPr>
              <a:t>。</a:t>
            </a:r>
          </a:p>
          <a:p>
            <a:pPr>
              <a:lnSpc>
                <a:spcPts val="2800"/>
              </a:lnSpc>
              <a:spcBef>
                <a:spcPct val="50000"/>
              </a:spcBef>
            </a:pPr>
            <a:endParaRPr lang="zh-CN" altLang="en-US" sz="2600" dirty="0">
              <a:latin typeface="华文行楷" pitchFamily="2" charset="-122"/>
              <a:ea typeface="华文行楷" pitchFamily="2" charset="-122"/>
            </a:endParaRPr>
          </a:p>
          <a:p>
            <a:pPr>
              <a:lnSpc>
                <a:spcPts val="2800"/>
              </a:lnSpc>
              <a:spcBef>
                <a:spcPct val="50000"/>
              </a:spcBef>
            </a:pPr>
            <a:endParaRPr lang="zh-CN" altLang="en-US" sz="2600" dirty="0">
              <a:latin typeface="华文行楷" pitchFamily="2" charset="-122"/>
              <a:ea typeface="华文行楷" pitchFamily="2" charset="-122"/>
            </a:endParaRPr>
          </a:p>
        </p:txBody>
      </p:sp>
      <p:cxnSp>
        <p:nvCxnSpPr>
          <p:cNvPr id="4" name="直接连接符 3"/>
          <p:cNvCxnSpPr/>
          <p:nvPr/>
        </p:nvCxnSpPr>
        <p:spPr>
          <a:xfrm>
            <a:off x="1621299" y="3694113"/>
            <a:ext cx="5893698" cy="0"/>
          </a:xfrm>
          <a:prstGeom prst="line">
            <a:avLst/>
          </a:prstGeom>
          <a:ln>
            <a:solidFill>
              <a:srgbClr val="71AE0E"/>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621299" y="1916832"/>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12" name="Picture 2"/>
          <p:cNvPicPr>
            <a:picLocks noChangeAspect="1" noChangeArrowheads="1"/>
          </p:cNvPicPr>
          <p:nvPr/>
        </p:nvPicPr>
        <p:blipFill>
          <a:blip r:embed="rId3" cstate="print"/>
          <a:srcRect/>
          <a:stretch>
            <a:fillRect/>
          </a:stretch>
        </p:blipFill>
        <p:spPr bwMode="auto">
          <a:xfrm>
            <a:off x="0" y="5876925"/>
            <a:ext cx="4208463" cy="957263"/>
          </a:xfrm>
          <a:prstGeom prst="rect">
            <a:avLst/>
          </a:prstGeom>
          <a:noFill/>
          <a:ln w="9525">
            <a:noFill/>
            <a:miter lim="800000"/>
            <a:headEnd/>
            <a:tailEnd/>
          </a:ln>
        </p:spPr>
      </p:pic>
      <p:sp>
        <p:nvSpPr>
          <p:cNvPr id="18" name="TextBox 17">
            <a:hlinkClick r:id="" action="ppaction://hlinkshowjump?jump=nextslide"/>
          </p:cNvPr>
          <p:cNvSpPr txBox="1"/>
          <p:nvPr/>
        </p:nvSpPr>
        <p:spPr>
          <a:xfrm>
            <a:off x="5929322" y="5429264"/>
            <a:ext cx="1522998" cy="733663"/>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fontAlgn="auto">
              <a:spcBef>
                <a:spcPts val="0"/>
              </a:spcBef>
              <a:spcAft>
                <a:spcPts val="0"/>
              </a:spcAft>
              <a:defRPr/>
            </a:pPr>
            <a:r>
              <a:rPr lang="zh-CN" altLang="en-US" sz="1800" b="1" dirty="0" smtClean="0"/>
              <a:t>句型应用</a:t>
            </a:r>
            <a:endParaRPr lang="zh-CN" altLang="en-US" sz="1800" b="1" dirty="0"/>
          </a:p>
        </p:txBody>
      </p:sp>
      <p:pic>
        <p:nvPicPr>
          <p:cNvPr id="20" name="Picture 2" descr="H:\2015年修改\图片14.jpg"/>
          <p:cNvPicPr>
            <a:picLocks noChangeAspect="1" noChangeArrowheads="1"/>
          </p:cNvPicPr>
          <p:nvPr/>
        </p:nvPicPr>
        <p:blipFill>
          <a:blip r:embed="rId4" cstate="print"/>
          <a:srcRect/>
          <a:stretch>
            <a:fillRect/>
          </a:stretch>
        </p:blipFill>
        <p:spPr bwMode="auto">
          <a:xfrm>
            <a:off x="-32" y="-24"/>
            <a:ext cx="7229475" cy="1163637"/>
          </a:xfrm>
          <a:prstGeom prst="rect">
            <a:avLst/>
          </a:prstGeom>
          <a:noFill/>
        </p:spPr>
      </p:pic>
    </p:spTree>
    <p:extLst>
      <p:ext uri="{BB962C8B-B14F-4D97-AF65-F5344CB8AC3E}">
        <p14:creationId xmlns:p14="http://schemas.microsoft.com/office/powerpoint/2010/main" xmlns="" val="3100509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7280" t="15609"/>
          <a:stretch/>
        </p:blipFill>
        <p:spPr bwMode="auto">
          <a:xfrm>
            <a:off x="500034" y="1484784"/>
            <a:ext cx="8248430" cy="501604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3" name="文本框 5"/>
          <p:cNvSpPr txBox="1"/>
          <p:nvPr/>
        </p:nvSpPr>
        <p:spPr>
          <a:xfrm>
            <a:off x="1071538" y="3643314"/>
            <a:ext cx="6885978" cy="535531"/>
          </a:xfrm>
          <a:prstGeom prst="rect">
            <a:avLst/>
          </a:prstGeom>
          <a:solidFill>
            <a:srgbClr val="FFC000"/>
          </a:solidFill>
          <a:effectLst>
            <a:softEdge rad="127000"/>
          </a:effectLst>
        </p:spPr>
        <p:txBody>
          <a:bodyPr wrap="square" rtlCol="0">
            <a:spAutoFit/>
          </a:bodyPr>
          <a:lstStyle/>
          <a:p>
            <a:pPr>
              <a:lnSpc>
                <a:spcPct val="120000"/>
              </a:lnSpc>
              <a:spcBef>
                <a:spcPct val="50000"/>
              </a:spcBef>
              <a:defRPr/>
            </a:pPr>
            <a:r>
              <a:rPr kumimoji="1" lang="en-US" altLang="zh-CN" sz="2400" dirty="0" smtClean="0">
                <a:solidFill>
                  <a:srgbClr val="000000"/>
                </a:solidFill>
              </a:rPr>
              <a:t>(differentiate between / rational / emotional impulse)</a:t>
            </a:r>
            <a:endParaRPr kumimoji="1" lang="en-US" altLang="zh-CN" sz="2400" dirty="0">
              <a:solidFill>
                <a:srgbClr val="000000"/>
              </a:solidFill>
            </a:endParaRPr>
          </a:p>
        </p:txBody>
      </p:sp>
      <p:sp>
        <p:nvSpPr>
          <p:cNvPr id="23" name="TextBox 22"/>
          <p:cNvSpPr txBox="1"/>
          <p:nvPr/>
        </p:nvSpPr>
        <p:spPr>
          <a:xfrm>
            <a:off x="1071538" y="1844824"/>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典型例句</a:t>
            </a:r>
            <a:endParaRPr lang="zh-CN" altLang="en-US" sz="2600" dirty="0">
              <a:solidFill>
                <a:schemeClr val="accent6">
                  <a:lumMod val="50000"/>
                </a:schemeClr>
              </a:solidFill>
              <a:latin typeface="华文行楷" pitchFamily="2" charset="-122"/>
              <a:ea typeface="华文行楷" pitchFamily="2" charset="-122"/>
            </a:endParaRPr>
          </a:p>
        </p:txBody>
      </p:sp>
      <p:sp>
        <p:nvSpPr>
          <p:cNvPr id="3" name="TextBox 2"/>
          <p:cNvSpPr txBox="1"/>
          <p:nvPr/>
        </p:nvSpPr>
        <p:spPr>
          <a:xfrm>
            <a:off x="1071538" y="2309971"/>
            <a:ext cx="6515850" cy="830997"/>
          </a:xfrm>
          <a:prstGeom prst="rect">
            <a:avLst/>
          </a:prstGeom>
          <a:noFill/>
        </p:spPr>
        <p:txBody>
          <a:bodyPr wrap="square" rtlCol="0">
            <a:spAutoFit/>
          </a:bodyPr>
          <a:lstStyle/>
          <a:p>
            <a:r>
              <a:rPr lang="zh-CN" altLang="en-US" sz="2400" dirty="0" smtClean="0">
                <a:latin typeface="华文行楷" pitchFamily="2" charset="-122"/>
                <a:ea typeface="华文行楷" pitchFamily="2" charset="-122"/>
              </a:rPr>
              <a:t>一个人走向成熟的一个根本标志是，他能够区分理智决定和情感冲动之间的不同。</a:t>
            </a:r>
            <a:endParaRPr lang="zh-CN" altLang="zh-CN" sz="2400" dirty="0" smtClean="0">
              <a:latin typeface="华文行楷" pitchFamily="2" charset="-122"/>
              <a:ea typeface="华文行楷" pitchFamily="2" charset="-122"/>
            </a:endParaRPr>
          </a:p>
        </p:txBody>
      </p:sp>
      <p:sp>
        <p:nvSpPr>
          <p:cNvPr id="25" name="TextBox 24"/>
          <p:cNvSpPr txBox="1"/>
          <p:nvPr/>
        </p:nvSpPr>
        <p:spPr>
          <a:xfrm>
            <a:off x="1071538" y="3143248"/>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sp>
        <p:nvSpPr>
          <p:cNvPr id="16" name="矩形 15"/>
          <p:cNvSpPr>
            <a:spLocks noChangeArrowheads="1"/>
          </p:cNvSpPr>
          <p:nvPr/>
        </p:nvSpPr>
        <p:spPr bwMode="auto">
          <a:xfrm>
            <a:off x="1071538" y="4293096"/>
            <a:ext cx="6483951" cy="1569660"/>
          </a:xfrm>
          <a:prstGeom prst="rect">
            <a:avLst/>
          </a:prstGeom>
          <a:noFill/>
          <a:ln w="9525">
            <a:noFill/>
            <a:miter lim="800000"/>
            <a:headEnd/>
            <a:tailEnd/>
          </a:ln>
        </p:spPr>
        <p:txBody>
          <a:bodyPr wrap="square">
            <a:spAutoFit/>
          </a:bodyPr>
          <a:lstStyle/>
          <a:p>
            <a:r>
              <a:rPr kumimoji="1" lang="en-US" altLang="zh-CN" sz="2400" b="1" i="1" dirty="0" smtClean="0">
                <a:solidFill>
                  <a:srgbClr val="FF6600"/>
                </a:solidFill>
                <a:latin typeface="Helvetica"/>
              </a:rPr>
              <a:t>One</a:t>
            </a:r>
            <a:r>
              <a:rPr kumimoji="1" lang="en-US" altLang="zh-CN" sz="2400" i="1" dirty="0" smtClean="0">
                <a:solidFill>
                  <a:srgbClr val="FF6600"/>
                </a:solidFill>
                <a:latin typeface="Helvetica"/>
              </a:rPr>
              <a:t> </a:t>
            </a:r>
            <a:r>
              <a:rPr kumimoji="1" lang="en-US" altLang="zh-CN" sz="2400" b="1" i="1" dirty="0" smtClean="0">
                <a:solidFill>
                  <a:srgbClr val="FF6600"/>
                </a:solidFill>
                <a:latin typeface="Helvetica"/>
              </a:rPr>
              <a:t>essential</a:t>
            </a:r>
            <a:r>
              <a:rPr kumimoji="1" lang="en-US" altLang="zh-CN" sz="2400" i="1" dirty="0" smtClean="0">
                <a:solidFill>
                  <a:srgbClr val="FF6600"/>
                </a:solidFill>
                <a:latin typeface="Helvetica"/>
              </a:rPr>
              <a:t> </a:t>
            </a:r>
            <a:r>
              <a:rPr kumimoji="1" lang="en-US" altLang="zh-CN" sz="2400" b="1" i="1" dirty="0" smtClean="0">
                <a:solidFill>
                  <a:srgbClr val="FF6600"/>
                </a:solidFill>
                <a:latin typeface="Helvetica"/>
              </a:rPr>
              <a:t>mark</a:t>
            </a:r>
            <a:r>
              <a:rPr kumimoji="1" lang="en-US" altLang="zh-CN" sz="2400" i="1" dirty="0" smtClean="0">
                <a:solidFill>
                  <a:srgbClr val="FF6600"/>
                </a:solidFill>
                <a:latin typeface="Helvetica"/>
              </a:rPr>
              <a:t> </a:t>
            </a:r>
            <a:r>
              <a:rPr kumimoji="1" lang="en-US" altLang="zh-CN" sz="2400" b="1" i="1" dirty="0" smtClean="0">
                <a:solidFill>
                  <a:srgbClr val="FF6600"/>
                </a:solidFill>
                <a:latin typeface="Helvetica"/>
              </a:rPr>
              <a:t>of</a:t>
            </a:r>
            <a:r>
              <a:rPr lang="en-US" altLang="zh-CN" sz="2400" dirty="0" smtClean="0">
                <a:latin typeface="Helvetica" pitchFamily="34" charset="0"/>
                <a:cs typeface="Helvetica" pitchFamily="34" charset="0"/>
              </a:rPr>
              <a:t> a person growing mature </a:t>
            </a:r>
            <a:r>
              <a:rPr kumimoji="1" lang="en-US" altLang="zh-CN" sz="2400" b="1" i="1" dirty="0" smtClean="0">
                <a:solidFill>
                  <a:srgbClr val="FF6600"/>
                </a:solidFill>
                <a:latin typeface="Helvetica"/>
              </a:rPr>
              <a:t>is</a:t>
            </a:r>
            <a:r>
              <a:rPr kumimoji="1" lang="en-US" altLang="zh-CN" sz="2400" i="1" dirty="0" smtClean="0">
                <a:solidFill>
                  <a:srgbClr val="FF6600"/>
                </a:solidFill>
                <a:latin typeface="Helvetica"/>
              </a:rPr>
              <a:t> </a:t>
            </a:r>
            <a:r>
              <a:rPr kumimoji="1" lang="en-US" altLang="zh-CN" sz="2400" b="1" i="1" dirty="0" smtClean="0">
                <a:solidFill>
                  <a:srgbClr val="FF6600"/>
                </a:solidFill>
                <a:latin typeface="Helvetica"/>
              </a:rPr>
              <a:t>to</a:t>
            </a:r>
            <a:r>
              <a:rPr kumimoji="1" lang="en-US" altLang="zh-CN" sz="2400" i="1" dirty="0" smtClean="0">
                <a:solidFill>
                  <a:srgbClr val="FF6600"/>
                </a:solidFill>
                <a:latin typeface="Helvetica"/>
              </a:rPr>
              <a:t> </a:t>
            </a:r>
            <a:r>
              <a:rPr lang="en-US" altLang="zh-CN" sz="2400" dirty="0" smtClean="0">
                <a:latin typeface="Helvetica" pitchFamily="34" charset="0"/>
                <a:cs typeface="Helvetica" pitchFamily="34" charset="0"/>
              </a:rPr>
              <a:t>be able to differentiate between rational decision making and emotional impulse.</a:t>
            </a:r>
            <a:endParaRPr kumimoji="1" lang="en-US" altLang="zh-CN" sz="2400" dirty="0" smtClean="0">
              <a:latin typeface="Helvetica" pitchFamily="34" charset="0"/>
              <a:cs typeface="Helvetica" pitchFamily="34" charset="0"/>
            </a:endParaRPr>
          </a:p>
        </p:txBody>
      </p:sp>
      <p:pic>
        <p:nvPicPr>
          <p:cNvPr id="19" name="Picture 2" descr="H:\2015年修改\图片14.jpg"/>
          <p:cNvPicPr>
            <a:picLocks noChangeAspect="1" noChangeArrowheads="1"/>
          </p:cNvPicPr>
          <p:nvPr/>
        </p:nvPicPr>
        <p:blipFill>
          <a:blip r:embed="rId3" cstate="print"/>
          <a:srcRect/>
          <a:stretch>
            <a:fillRect/>
          </a:stretch>
        </p:blipFill>
        <p:spPr bwMode="auto">
          <a:xfrm>
            <a:off x="-32" y="-24"/>
            <a:ext cx="7229475" cy="1163637"/>
          </a:xfrm>
          <a:prstGeom prst="rect">
            <a:avLst/>
          </a:prstGeom>
          <a:noFill/>
        </p:spPr>
      </p:pic>
    </p:spTree>
    <p:extLst>
      <p:ext uri="{BB962C8B-B14F-4D97-AF65-F5344CB8AC3E}">
        <p14:creationId xmlns="" xmlns:p14="http://schemas.microsoft.com/office/powerpoint/2010/main" val="350060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p:bldP spid="3" grpId="0"/>
      <p:bldP spid="2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表格 14"/>
          <p:cNvGraphicFramePr>
            <a:graphicFrameLocks noGrp="1"/>
          </p:cNvGraphicFramePr>
          <p:nvPr/>
        </p:nvGraphicFramePr>
        <p:xfrm>
          <a:off x="428625" y="1996116"/>
          <a:ext cx="8286808" cy="3819288"/>
        </p:xfrm>
        <a:graphic>
          <a:graphicData uri="http://schemas.openxmlformats.org/drawingml/2006/table">
            <a:tbl>
              <a:tblPr firstRow="1" bandRow="1">
                <a:tableStyleId>{93296810-A885-4BE3-A3E7-6D5BEEA58F35}</a:tableStyleId>
              </a:tblPr>
              <a:tblGrid>
                <a:gridCol w="4357689"/>
                <a:gridCol w="3929119"/>
              </a:tblGrid>
              <a:tr h="433348">
                <a:tc>
                  <a:txBody>
                    <a:bodyPr/>
                    <a:lstStyle/>
                    <a:p>
                      <a:pPr algn="ctr"/>
                      <a:r>
                        <a:rPr lang="en-US" altLang="zh-CN" sz="2600" dirty="0" smtClean="0">
                          <a:effectLst>
                            <a:outerShdw blurRad="38100" dist="38100" dir="2700000" algn="tl">
                              <a:srgbClr val="000000">
                                <a:alpha val="43137"/>
                              </a:srgbClr>
                            </a:outerShdw>
                          </a:effectLst>
                          <a:latin typeface="Helvetica"/>
                        </a:rPr>
                        <a:t>Practical Phrases</a:t>
                      </a:r>
                      <a:endParaRPr lang="zh-CN" altLang="en-US" sz="2600" dirty="0">
                        <a:solidFill>
                          <a:srgbClr val="FFFF00"/>
                        </a:solidFill>
                        <a:effectLst>
                          <a:outerShdw blurRad="38100" dist="38100" dir="2700000" algn="tl">
                            <a:srgbClr val="000000">
                              <a:alpha val="43137"/>
                            </a:srgbClr>
                          </a:outerShdw>
                        </a:effectLst>
                        <a:latin typeface="Helvetica"/>
                      </a:endParaRPr>
                    </a:p>
                  </a:txBody>
                  <a:tcPr/>
                </a:tc>
                <a:tc>
                  <a:txBody>
                    <a:bodyPr/>
                    <a:lstStyle/>
                    <a:p>
                      <a:pPr algn="ctr"/>
                      <a:r>
                        <a:rPr lang="en-US" altLang="zh-CN" sz="2600" dirty="0" smtClean="0">
                          <a:effectLst>
                            <a:outerShdw blurRad="38100" dist="38100" dir="2700000" algn="tl">
                              <a:srgbClr val="000000">
                                <a:alpha val="43137"/>
                              </a:srgbClr>
                            </a:outerShdw>
                          </a:effectLst>
                          <a:latin typeface="Helvetica"/>
                        </a:rPr>
                        <a:t> </a:t>
                      </a:r>
                      <a:r>
                        <a:rPr lang="en-US" altLang="zh-CN" sz="2600" baseline="0" dirty="0" smtClean="0">
                          <a:effectLst>
                            <a:outerShdw blurRad="38100" dist="38100" dir="2700000" algn="tl">
                              <a:srgbClr val="000000">
                                <a:alpha val="43137"/>
                              </a:srgbClr>
                            </a:outerShdw>
                          </a:effectLst>
                          <a:latin typeface="Helvetica"/>
                        </a:rPr>
                        <a:t>Meanings</a:t>
                      </a:r>
                      <a:endParaRPr lang="zh-CN" altLang="en-US" sz="2600" dirty="0">
                        <a:solidFill>
                          <a:srgbClr val="FFFF00"/>
                        </a:solidFill>
                        <a:effectLst>
                          <a:outerShdw blurRad="38100" dist="38100" dir="2700000" algn="tl">
                            <a:srgbClr val="000000">
                              <a:alpha val="43137"/>
                            </a:srgbClr>
                          </a:outerShdw>
                        </a:effectLst>
                        <a:latin typeface="Helvetica"/>
                      </a:endParaRPr>
                    </a:p>
                  </a:txBody>
                  <a:tcPr/>
                </a:tc>
              </a:tr>
              <a:tr h="433348">
                <a:tc>
                  <a:txBody>
                    <a:bodyPr/>
                    <a:lstStyle/>
                    <a:p>
                      <a:pPr algn="just">
                        <a:spcAft>
                          <a:spcPts val="0"/>
                        </a:spcAft>
                      </a:pPr>
                      <a:r>
                        <a:rPr kumimoji="1" lang="en-US" altLang="zh-CN" sz="2400" kern="1200" dirty="0" smtClean="0">
                          <a:solidFill>
                            <a:schemeClr val="tx1"/>
                          </a:solidFill>
                          <a:latin typeface="Helvetica"/>
                          <a:ea typeface="+mn-ea"/>
                          <a:cs typeface="+mn-cs"/>
                        </a:rPr>
                        <a:t>1. put</a:t>
                      </a:r>
                      <a:r>
                        <a:rPr kumimoji="1" lang="en-US" altLang="zh-CN" sz="2400" kern="1200" baseline="0" dirty="0" smtClean="0">
                          <a:solidFill>
                            <a:schemeClr val="tx1"/>
                          </a:solidFill>
                          <a:latin typeface="Helvetica"/>
                          <a:ea typeface="+mn-ea"/>
                          <a:cs typeface="+mn-cs"/>
                        </a:rPr>
                        <a:t> out</a:t>
                      </a:r>
                      <a:endParaRPr kumimoji="1" lang="zh-CN" altLang="zh-CN" sz="2400" kern="1200" dirty="0" smtClean="0">
                        <a:solidFill>
                          <a:schemeClr val="tx1"/>
                        </a:solidFill>
                        <a:latin typeface="Helvetica"/>
                        <a:ea typeface="+mn-ea"/>
                        <a:cs typeface="+mn-cs"/>
                      </a:endParaRPr>
                    </a:p>
                  </a:txBody>
                  <a:tcPr marL="68580" marR="68580" marT="0" marB="0"/>
                </a:tc>
                <a:tc>
                  <a:txBody>
                    <a:bodyPr/>
                    <a:lstStyle/>
                    <a:p>
                      <a:pPr algn="just">
                        <a:spcAft>
                          <a:spcPts val="0"/>
                        </a:spcAft>
                      </a:pPr>
                      <a:r>
                        <a:rPr lang="zh-CN" altLang="en-US" sz="2400" b="0" kern="1200" dirty="0" smtClean="0">
                          <a:solidFill>
                            <a:srgbClr val="000000"/>
                          </a:solidFill>
                          <a:latin typeface="华文楷体" pitchFamily="2" charset="-122"/>
                          <a:ea typeface="华文楷体" pitchFamily="2" charset="-122"/>
                          <a:cs typeface="+mn-cs"/>
                        </a:rPr>
                        <a:t>展示；张贴；公告</a:t>
                      </a:r>
                    </a:p>
                  </a:txBody>
                  <a:tcPr marL="68580" marR="68580" marT="0" marB="0"/>
                </a:tc>
              </a:tr>
              <a:tr h="433348">
                <a:tc>
                  <a:txBody>
                    <a:bodyPr/>
                    <a:lstStyle/>
                    <a:p>
                      <a:pPr algn="just">
                        <a:spcAft>
                          <a:spcPts val="0"/>
                        </a:spcAft>
                      </a:pPr>
                      <a:r>
                        <a:rPr kumimoji="1" lang="en-US" altLang="zh-CN" sz="2400" kern="1200" dirty="0" smtClean="0">
                          <a:solidFill>
                            <a:schemeClr val="tx1"/>
                          </a:solidFill>
                          <a:latin typeface="Helvetica"/>
                          <a:ea typeface="+mn-ea"/>
                          <a:cs typeface="+mn-cs"/>
                        </a:rPr>
                        <a:t>2. alert</a:t>
                      </a:r>
                      <a:r>
                        <a:rPr kumimoji="1" lang="en-US" altLang="zh-CN" sz="2400" kern="1200" baseline="0" dirty="0" smtClean="0">
                          <a:solidFill>
                            <a:schemeClr val="tx1"/>
                          </a:solidFill>
                          <a:latin typeface="Helvetica"/>
                          <a:ea typeface="+mn-ea"/>
                          <a:cs typeface="+mn-cs"/>
                        </a:rPr>
                        <a:t> sb. to sth.</a:t>
                      </a:r>
                      <a:endParaRPr kumimoji="1" lang="zh-CN" altLang="zh-CN" sz="2400" kern="1200" dirty="0" smtClean="0">
                        <a:solidFill>
                          <a:schemeClr val="tx1"/>
                        </a:solidFill>
                        <a:latin typeface="Helvetica"/>
                        <a:ea typeface="+mn-ea"/>
                        <a:cs typeface="+mn-cs"/>
                      </a:endParaRPr>
                    </a:p>
                  </a:txBody>
                  <a:tcPr marL="68580" marR="68580" marT="0" marB="0"/>
                </a:tc>
                <a:tc>
                  <a:txBody>
                    <a:bodyPr/>
                    <a:lstStyle/>
                    <a:p>
                      <a:pPr marL="0" algn="just" defTabSz="914400" rtl="0" eaLnBrk="1" latinLnBrk="0" hangingPunct="1">
                        <a:spcAft>
                          <a:spcPts val="0"/>
                        </a:spcAft>
                      </a:pPr>
                      <a:r>
                        <a:rPr lang="zh-CN" altLang="en-US" sz="2400" b="0" kern="1200" dirty="0" smtClean="0">
                          <a:solidFill>
                            <a:srgbClr val="000000"/>
                          </a:solidFill>
                          <a:latin typeface="华文楷体" pitchFamily="2" charset="-122"/>
                          <a:ea typeface="华文楷体" pitchFamily="2" charset="-122"/>
                          <a:cs typeface="+mn-cs"/>
                        </a:rPr>
                        <a:t>提醒（某人）注意</a:t>
                      </a:r>
                    </a:p>
                  </a:txBody>
                  <a:tcPr marL="68580" marR="68580" marT="0" marB="0"/>
                </a:tc>
              </a:tr>
              <a:tr h="433348">
                <a:tc>
                  <a:txBody>
                    <a:bodyPr/>
                    <a:lstStyle/>
                    <a:p>
                      <a:pPr algn="just">
                        <a:spcAft>
                          <a:spcPts val="0"/>
                        </a:spcAft>
                      </a:pPr>
                      <a:r>
                        <a:rPr kumimoji="1" lang="en-US" altLang="zh-CN" sz="2400" kern="1200" dirty="0" smtClean="0">
                          <a:solidFill>
                            <a:schemeClr val="tx1"/>
                          </a:solidFill>
                          <a:latin typeface="Helvetica"/>
                          <a:ea typeface="+mn-ea"/>
                          <a:cs typeface="+mn-cs"/>
                        </a:rPr>
                        <a:t>3. lay siege to sth. / sb</a:t>
                      </a:r>
                      <a:endParaRPr kumimoji="1" lang="zh-CN" altLang="zh-CN" sz="2400" kern="1200" dirty="0" smtClean="0">
                        <a:solidFill>
                          <a:schemeClr val="tx1"/>
                        </a:solidFill>
                        <a:latin typeface="Helvetica"/>
                        <a:ea typeface="+mn-ea"/>
                        <a:cs typeface="+mn-cs"/>
                      </a:endParaRPr>
                    </a:p>
                  </a:txBody>
                  <a:tcPr marL="68580" marR="68580" marT="0" marB="0"/>
                </a:tc>
                <a:tc>
                  <a:txBody>
                    <a:bodyPr/>
                    <a:lstStyle/>
                    <a:p>
                      <a:pPr marL="0" algn="just" defTabSz="914400" rtl="0" eaLnBrk="1" latinLnBrk="0" hangingPunct="1">
                        <a:spcAft>
                          <a:spcPts val="0"/>
                        </a:spcAft>
                      </a:pPr>
                      <a:r>
                        <a:rPr lang="zh-CN" altLang="en-US" sz="2400" b="0" kern="1200" dirty="0" smtClean="0">
                          <a:solidFill>
                            <a:srgbClr val="000000"/>
                          </a:solidFill>
                          <a:latin typeface="华文楷体" pitchFamily="2" charset="-122"/>
                          <a:ea typeface="华文楷体" pitchFamily="2" charset="-122"/>
                          <a:cs typeface="+mn-cs"/>
                        </a:rPr>
                        <a:t>向</a:t>
                      </a:r>
                      <a:r>
                        <a:rPr lang="en-US" altLang="zh-CN" sz="2400" b="0" kern="1200" dirty="0" smtClean="0">
                          <a:solidFill>
                            <a:srgbClr val="000000"/>
                          </a:solidFill>
                          <a:latin typeface="华文楷体" pitchFamily="2" charset="-122"/>
                          <a:ea typeface="华文楷体" pitchFamily="2" charset="-122"/>
                          <a:cs typeface="+mn-cs"/>
                        </a:rPr>
                        <a:t>…</a:t>
                      </a:r>
                      <a:r>
                        <a:rPr lang="zh-CN" altLang="en-US" sz="2400" b="0" kern="1200" dirty="0" smtClean="0">
                          <a:solidFill>
                            <a:srgbClr val="000000"/>
                          </a:solidFill>
                          <a:latin typeface="华文楷体" pitchFamily="2" charset="-122"/>
                          <a:ea typeface="华文楷体" pitchFamily="2" charset="-122"/>
                          <a:cs typeface="+mn-cs"/>
                        </a:rPr>
                        <a:t>展开攻势；围攻</a:t>
                      </a:r>
                    </a:p>
                  </a:txBody>
                  <a:tcPr marL="68580" marR="68580" marT="0" marB="0"/>
                </a:tc>
              </a:tr>
              <a:tr h="433348">
                <a:tc>
                  <a:txBody>
                    <a:bodyPr/>
                    <a:lstStyle/>
                    <a:p>
                      <a:pPr algn="just">
                        <a:spcAft>
                          <a:spcPts val="0"/>
                        </a:spcAft>
                      </a:pPr>
                      <a:r>
                        <a:rPr kumimoji="1" lang="en-US" altLang="zh-CN" sz="2400" kern="1200" dirty="0" smtClean="0">
                          <a:solidFill>
                            <a:schemeClr val="tx1"/>
                          </a:solidFill>
                          <a:latin typeface="Helvetica"/>
                          <a:ea typeface="+mn-ea"/>
                          <a:cs typeface="+mn-cs"/>
                        </a:rPr>
                        <a:t>4. follow suit</a:t>
                      </a:r>
                      <a:endParaRPr kumimoji="1" lang="zh-CN" altLang="zh-CN" sz="2400" kern="1200" dirty="0" smtClean="0">
                        <a:solidFill>
                          <a:schemeClr val="tx1"/>
                        </a:solidFill>
                        <a:latin typeface="Helvetica"/>
                        <a:ea typeface="+mn-ea"/>
                        <a:cs typeface="+mn-cs"/>
                      </a:endParaRPr>
                    </a:p>
                  </a:txBody>
                  <a:tcPr marL="68580" marR="68580" marT="0" marB="0"/>
                </a:tc>
                <a:tc>
                  <a:txBody>
                    <a:bodyPr/>
                    <a:lstStyle/>
                    <a:p>
                      <a:pPr marL="0" algn="just" defTabSz="914400" rtl="0" eaLnBrk="1" latinLnBrk="0" hangingPunct="1">
                        <a:spcAft>
                          <a:spcPts val="0"/>
                        </a:spcAft>
                      </a:pPr>
                      <a:r>
                        <a:rPr lang="zh-CN" altLang="en-US" sz="2400" b="0" kern="1200" dirty="0" smtClean="0">
                          <a:solidFill>
                            <a:srgbClr val="000000"/>
                          </a:solidFill>
                          <a:latin typeface="华文楷体" pitchFamily="2" charset="-122"/>
                          <a:ea typeface="华文楷体" pitchFamily="2" charset="-122"/>
                          <a:cs typeface="+mn-cs"/>
                        </a:rPr>
                        <a:t>跟着做；仿效</a:t>
                      </a:r>
                    </a:p>
                  </a:txBody>
                  <a:tcPr marL="68580" marR="68580" marT="0" marB="0"/>
                </a:tc>
              </a:tr>
              <a:tr h="433348">
                <a:tc>
                  <a:txBody>
                    <a:bodyPr/>
                    <a:lstStyle/>
                    <a:p>
                      <a:pPr algn="just">
                        <a:spcAft>
                          <a:spcPts val="0"/>
                        </a:spcAft>
                      </a:pPr>
                      <a:r>
                        <a:rPr kumimoji="1" lang="en-US" altLang="zh-CN" sz="2400" kern="1200" dirty="0" smtClean="0">
                          <a:solidFill>
                            <a:schemeClr val="tx1"/>
                          </a:solidFill>
                          <a:latin typeface="Helvetica"/>
                          <a:ea typeface="+mn-ea"/>
                          <a:cs typeface="+mn-cs"/>
                        </a:rPr>
                        <a:t>5. stand / stay / remain on the </a:t>
                      </a:r>
                    </a:p>
                    <a:p>
                      <a:pPr algn="just">
                        <a:spcAft>
                          <a:spcPts val="0"/>
                        </a:spcAft>
                      </a:pPr>
                      <a:r>
                        <a:rPr kumimoji="1" lang="en-US" altLang="zh-CN" sz="2400" kern="1200" dirty="0" smtClean="0">
                          <a:solidFill>
                            <a:schemeClr val="tx1"/>
                          </a:solidFill>
                          <a:latin typeface="Helvetica"/>
                          <a:ea typeface="+mn-ea"/>
                          <a:cs typeface="+mn-cs"/>
                        </a:rPr>
                        <a:t>    sidelines</a:t>
                      </a:r>
                      <a:endParaRPr kumimoji="1" lang="zh-CN" altLang="zh-CN" sz="2400" kern="1200" dirty="0" smtClean="0">
                        <a:solidFill>
                          <a:schemeClr val="tx1"/>
                        </a:solidFill>
                        <a:latin typeface="Helvetica"/>
                        <a:ea typeface="+mn-ea"/>
                        <a:cs typeface="+mn-cs"/>
                      </a:endParaRPr>
                    </a:p>
                  </a:txBody>
                  <a:tcPr marL="68580" marR="68580" marT="0" marB="0"/>
                </a:tc>
                <a:tc>
                  <a:txBody>
                    <a:bodyPr/>
                    <a:lstStyle/>
                    <a:p>
                      <a:pPr marL="0" algn="just" defTabSz="914400" rtl="0" eaLnBrk="1" latinLnBrk="0" hangingPunct="1">
                        <a:spcAft>
                          <a:spcPts val="0"/>
                        </a:spcAft>
                      </a:pPr>
                      <a:r>
                        <a:rPr lang="zh-CN" altLang="en-US" sz="2400" b="0" kern="1200" dirty="0" smtClean="0">
                          <a:solidFill>
                            <a:srgbClr val="000000"/>
                          </a:solidFill>
                          <a:latin typeface="华文楷体" pitchFamily="2" charset="-122"/>
                          <a:ea typeface="华文楷体" pitchFamily="2" charset="-122"/>
                          <a:cs typeface="+mn-cs"/>
                        </a:rPr>
                        <a:t>袖手旁观；置身事外</a:t>
                      </a:r>
                    </a:p>
                  </a:txBody>
                  <a:tcPr marL="68580" marR="68580" marT="0" marB="0"/>
                </a:tc>
              </a:tr>
              <a:tr h="433348">
                <a:tc>
                  <a:txBody>
                    <a:bodyPr/>
                    <a:lstStyle/>
                    <a:p>
                      <a:pPr algn="just">
                        <a:spcAft>
                          <a:spcPts val="0"/>
                        </a:spcAft>
                      </a:pPr>
                      <a:r>
                        <a:rPr kumimoji="1" lang="en-US" altLang="zh-CN" sz="2400" kern="1200" dirty="0" smtClean="0">
                          <a:solidFill>
                            <a:schemeClr val="tx1"/>
                          </a:solidFill>
                          <a:latin typeface="Helvetica"/>
                          <a:ea typeface="+mn-ea"/>
                          <a:cs typeface="+mn-cs"/>
                        </a:rPr>
                        <a:t>6. get revenge (on sb.) for sth.</a:t>
                      </a:r>
                      <a:endParaRPr kumimoji="1" lang="zh-CN" altLang="zh-CN" sz="2400" kern="1200" dirty="0" smtClean="0">
                        <a:solidFill>
                          <a:schemeClr val="tx1"/>
                        </a:solidFill>
                        <a:latin typeface="Helvetica"/>
                        <a:ea typeface="+mn-ea"/>
                        <a:cs typeface="+mn-cs"/>
                      </a:endParaRPr>
                    </a:p>
                  </a:txBody>
                  <a:tcPr marL="68580" marR="68580" marT="0" marB="0"/>
                </a:tc>
                <a:tc>
                  <a:txBody>
                    <a:bodyPr/>
                    <a:lstStyle/>
                    <a:p>
                      <a:pPr marL="0" algn="just" defTabSz="914400" rtl="0" eaLnBrk="1" latinLnBrk="0" hangingPunct="1">
                        <a:spcAft>
                          <a:spcPts val="0"/>
                        </a:spcAft>
                      </a:pPr>
                      <a:r>
                        <a:rPr lang="zh-CN" altLang="en-US" sz="2400" b="0" kern="1200" dirty="0" smtClean="0">
                          <a:solidFill>
                            <a:srgbClr val="000000"/>
                          </a:solidFill>
                          <a:latin typeface="华文楷体" pitchFamily="2" charset="-122"/>
                          <a:ea typeface="华文楷体" pitchFamily="2" charset="-122"/>
                          <a:cs typeface="+mn-cs"/>
                        </a:rPr>
                        <a:t>因为</a:t>
                      </a:r>
                      <a:r>
                        <a:rPr lang="en-US" altLang="zh-CN" sz="2400" b="0" kern="1200" dirty="0" smtClean="0">
                          <a:solidFill>
                            <a:srgbClr val="000000"/>
                          </a:solidFill>
                          <a:latin typeface="华文楷体" pitchFamily="2" charset="-122"/>
                          <a:ea typeface="华文楷体" pitchFamily="2" charset="-122"/>
                          <a:cs typeface="+mn-cs"/>
                        </a:rPr>
                        <a:t>…</a:t>
                      </a:r>
                      <a:r>
                        <a:rPr lang="zh-CN" altLang="en-US" sz="2400" b="0" kern="1200" dirty="0" smtClean="0">
                          <a:solidFill>
                            <a:srgbClr val="000000"/>
                          </a:solidFill>
                          <a:latin typeface="华文楷体" pitchFamily="2" charset="-122"/>
                          <a:ea typeface="华文楷体" pitchFamily="2" charset="-122"/>
                          <a:cs typeface="+mn-cs"/>
                        </a:rPr>
                        <a:t>报复（某人）</a:t>
                      </a:r>
                    </a:p>
                  </a:txBody>
                  <a:tcPr marL="68580" marR="68580" marT="0" marB="0"/>
                </a:tc>
              </a:tr>
              <a:tr h="433348">
                <a:tc>
                  <a:txBody>
                    <a:bodyPr/>
                    <a:lstStyle/>
                    <a:p>
                      <a:pPr algn="just">
                        <a:spcAft>
                          <a:spcPts val="0"/>
                        </a:spcAft>
                      </a:pPr>
                      <a:r>
                        <a:rPr kumimoji="1" lang="en-US" altLang="zh-CN" sz="2400" kern="1200" dirty="0" smtClean="0">
                          <a:solidFill>
                            <a:schemeClr val="tx1"/>
                          </a:solidFill>
                          <a:latin typeface="Helvetica"/>
                          <a:ea typeface="+mn-ea"/>
                          <a:cs typeface="+mn-cs"/>
                        </a:rPr>
                        <a:t>7. appeal to sb. to do sth.</a:t>
                      </a:r>
                      <a:endParaRPr kumimoji="1" lang="zh-CN" altLang="zh-CN" sz="2400" kern="1200" dirty="0" smtClean="0">
                        <a:solidFill>
                          <a:schemeClr val="tx1"/>
                        </a:solidFill>
                        <a:latin typeface="Helvetica"/>
                        <a:ea typeface="+mn-ea"/>
                        <a:cs typeface="+mn-cs"/>
                      </a:endParaRPr>
                    </a:p>
                  </a:txBody>
                  <a:tcPr marL="68580" marR="68580" marT="0" marB="0"/>
                </a:tc>
                <a:tc>
                  <a:txBody>
                    <a:bodyPr/>
                    <a:lstStyle/>
                    <a:p>
                      <a:pPr marL="0" algn="just" defTabSz="914400" rtl="0" eaLnBrk="1" latinLnBrk="0" hangingPunct="1">
                        <a:spcAft>
                          <a:spcPts val="0"/>
                        </a:spcAft>
                      </a:pPr>
                      <a:r>
                        <a:rPr lang="zh-CN" altLang="en-US" sz="2400" b="0" kern="1200" dirty="0" smtClean="0">
                          <a:solidFill>
                            <a:srgbClr val="000000"/>
                          </a:solidFill>
                          <a:latin typeface="华文楷体" pitchFamily="2" charset="-122"/>
                          <a:ea typeface="华文楷体" pitchFamily="2" charset="-122"/>
                          <a:cs typeface="+mn-cs"/>
                        </a:rPr>
                        <a:t>呼吁某人做某事</a:t>
                      </a:r>
                    </a:p>
                  </a:txBody>
                  <a:tcPr marL="68580" marR="68580" marT="0" marB="0"/>
                </a:tc>
              </a:tr>
            </a:tbl>
          </a:graphicData>
        </a:graphic>
      </p:graphicFrame>
      <p:pic>
        <p:nvPicPr>
          <p:cNvPr id="57347" name="Picture 3" descr="H:\2015年修改\图片13.jpg"/>
          <p:cNvPicPr>
            <a:picLocks noChangeAspect="1" noChangeArrowheads="1"/>
          </p:cNvPicPr>
          <p:nvPr/>
        </p:nvPicPr>
        <p:blipFill>
          <a:blip r:embed="rId3" cstate="print"/>
          <a:srcRect/>
          <a:stretch>
            <a:fillRect/>
          </a:stretch>
        </p:blipFill>
        <p:spPr bwMode="auto">
          <a:xfrm>
            <a:off x="0" y="0"/>
            <a:ext cx="7070725" cy="1163637"/>
          </a:xfrm>
          <a:prstGeom prst="rect">
            <a:avLst/>
          </a:prstGeom>
          <a:noFill/>
        </p:spPr>
      </p:pic>
    </p:spTree>
    <p:extLst>
      <p:ext uri="{BB962C8B-B14F-4D97-AF65-F5344CB8AC3E}">
        <p14:creationId xmlns="" xmlns:p14="http://schemas.microsoft.com/office/powerpoint/2010/main" val="539602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15000"/>
            <a:lum/>
          </a:blip>
          <a:srcRect/>
          <a:stretch>
            <a:fillRect l="14000" t="7000" r="-5000" b="-11000"/>
          </a:stretch>
        </a:blipFill>
        <a:effectLst/>
      </p:bgPr>
    </p:bg>
    <p:spTree>
      <p:nvGrpSpPr>
        <p:cNvPr id="1" name=""/>
        <p:cNvGrpSpPr/>
        <p:nvPr/>
      </p:nvGrpSpPr>
      <p:grpSpPr>
        <a:xfrm>
          <a:off x="0" y="0"/>
          <a:ext cx="0" cy="0"/>
          <a:chOff x="0" y="0"/>
          <a:chExt cx="0" cy="0"/>
        </a:xfrm>
      </p:grpSpPr>
      <p:pic>
        <p:nvPicPr>
          <p:cNvPr id="60418" name="Picture 2" descr="H:\2015年修改\图片15.jpg"/>
          <p:cNvPicPr>
            <a:picLocks noChangeAspect="1" noChangeArrowheads="1"/>
          </p:cNvPicPr>
          <p:nvPr/>
        </p:nvPicPr>
        <p:blipFill>
          <a:blip r:embed="rId4" cstate="print"/>
          <a:srcRect/>
          <a:stretch>
            <a:fillRect/>
          </a:stretch>
        </p:blipFill>
        <p:spPr bwMode="auto">
          <a:xfrm>
            <a:off x="0" y="105123"/>
            <a:ext cx="8796337" cy="1163637"/>
          </a:xfrm>
          <a:prstGeom prst="rect">
            <a:avLst/>
          </a:prstGeom>
          <a:noFill/>
        </p:spPr>
      </p:pic>
      <p:grpSp>
        <p:nvGrpSpPr>
          <p:cNvPr id="23" name="Group 35"/>
          <p:cNvGrpSpPr>
            <a:grpSpLocks/>
          </p:cNvGrpSpPr>
          <p:nvPr/>
        </p:nvGrpSpPr>
        <p:grpSpPr bwMode="auto">
          <a:xfrm rot="-1117645">
            <a:off x="147087" y="2068480"/>
            <a:ext cx="5099102" cy="2675627"/>
            <a:chOff x="3415564" y="3452018"/>
            <a:chExt cx="1758473" cy="1722761"/>
          </a:xfrm>
        </p:grpSpPr>
        <p:grpSp>
          <p:nvGrpSpPr>
            <p:cNvPr id="24" name="Group 21"/>
            <p:cNvGrpSpPr>
              <a:grpSpLocks/>
            </p:cNvGrpSpPr>
            <p:nvPr/>
          </p:nvGrpSpPr>
          <p:grpSpPr bwMode="auto">
            <a:xfrm rot="-396937">
              <a:off x="3415564" y="3452018"/>
              <a:ext cx="1758473" cy="1722761"/>
              <a:chOff x="801489" y="505567"/>
              <a:chExt cx="1758473" cy="1722761"/>
            </a:xfrm>
          </p:grpSpPr>
          <p:sp>
            <p:nvSpPr>
              <p:cNvPr id="26" name="Freeform 6"/>
              <p:cNvSpPr>
                <a:spLocks/>
              </p:cNvSpPr>
              <p:nvPr/>
            </p:nvSpPr>
            <p:spPr bwMode="auto">
              <a:xfrm rot="346487">
                <a:off x="801489" y="637021"/>
                <a:ext cx="1740308" cy="1460708"/>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gradFill rotWithShape="1">
                <a:gsLst>
                  <a:gs pos="0">
                    <a:srgbClr val="000000">
                      <a:alpha val="57999"/>
                    </a:srgbClr>
                  </a:gs>
                  <a:gs pos="100000">
                    <a:srgbClr val="949494">
                      <a:alpha val="0"/>
                    </a:srgbClr>
                  </a:gs>
                </a:gsLst>
                <a:lin ang="5400000" scaled="1"/>
              </a:gradFill>
              <a:ln w="9525">
                <a:noFill/>
                <a:round/>
                <a:headEnd/>
                <a:tailEnd/>
              </a:ln>
            </p:spPr>
            <p:txBody>
              <a:bodyPr/>
              <a:lstStyle/>
              <a:p>
                <a:pPr fontAlgn="auto">
                  <a:spcBef>
                    <a:spcPts val="0"/>
                  </a:spcBef>
                  <a:spcAft>
                    <a:spcPts val="0"/>
                  </a:spcAft>
                  <a:defRPr/>
                </a:pPr>
                <a:r>
                  <a:rPr kumimoji="1" lang="en-US" altLang="zh-CN" sz="1800" kern="0">
                    <a:solidFill>
                      <a:sysClr val="windowText" lastClr="000000"/>
                    </a:solidFill>
                    <a:latin typeface="Arial" pitchFamily="34" charset="0"/>
                    <a:ea typeface="PMingLiU" pitchFamily="18" charset="-120"/>
                  </a:rPr>
                  <a:t>  </a:t>
                </a:r>
              </a:p>
            </p:txBody>
          </p:sp>
          <p:sp>
            <p:nvSpPr>
              <p:cNvPr id="27" name="Freeform 6"/>
              <p:cNvSpPr>
                <a:spLocks/>
              </p:cNvSpPr>
              <p:nvPr/>
            </p:nvSpPr>
            <p:spPr bwMode="auto">
              <a:xfrm rot="485220">
                <a:off x="818250" y="505567"/>
                <a:ext cx="1741712" cy="1722761"/>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blipFill>
                <a:blip r:embed="rId5" cstate="print"/>
                <a:tile tx="0" ty="0" sx="100000" sy="100000" flip="none" algn="tl"/>
              </a:blipFill>
              <a:ln w="9525">
                <a:noFill/>
                <a:round/>
                <a:headEnd/>
                <a:tailEnd/>
              </a:ln>
            </p:spPr>
            <p:txBody>
              <a:bodyPr/>
              <a:lstStyle/>
              <a:p>
                <a:pPr fontAlgn="auto">
                  <a:spcBef>
                    <a:spcPts val="0"/>
                  </a:spcBef>
                  <a:spcAft>
                    <a:spcPts val="0"/>
                  </a:spcAft>
                  <a:defRPr/>
                </a:pPr>
                <a:endParaRPr lang="zh-CN" altLang="en-US" sz="1800" kern="0">
                  <a:solidFill>
                    <a:srgbClr val="8E0000"/>
                  </a:solidFill>
                  <a:latin typeface="Arial" pitchFamily="34" charset="0"/>
                  <a:ea typeface="楷体_GB2312" pitchFamily="49" charset="-122"/>
                </a:endParaRPr>
              </a:p>
            </p:txBody>
          </p:sp>
        </p:grpSp>
        <p:sp>
          <p:nvSpPr>
            <p:cNvPr id="25" name="TextBox 28"/>
            <p:cNvSpPr txBox="1">
              <a:spLocks noChangeArrowheads="1"/>
            </p:cNvSpPr>
            <p:nvPr/>
          </p:nvSpPr>
          <p:spPr bwMode="auto">
            <a:xfrm rot="21540000">
              <a:off x="3466644" y="3489949"/>
              <a:ext cx="1654680" cy="1394895"/>
            </a:xfrm>
            <a:prstGeom prst="rect">
              <a:avLst/>
            </a:prstGeom>
            <a:noFill/>
            <a:ln w="9525">
              <a:noFill/>
              <a:miter lim="800000"/>
              <a:headEnd/>
              <a:tailEnd/>
            </a:ln>
          </p:spPr>
          <p:txBody>
            <a:bodyPr wrap="square">
              <a:spAutoFit/>
            </a:bodyPr>
            <a:lstStyle/>
            <a:p>
              <a:r>
                <a:rPr kumimoji="1" lang="en-US" altLang="zh-CN" sz="2600" dirty="0" smtClean="0">
                  <a:solidFill>
                    <a:srgbClr val="8E0000"/>
                  </a:solidFill>
                  <a:latin typeface="Helvetica"/>
                  <a:ea typeface="楷体"/>
                  <a:cs typeface="华文新魏" charset="0"/>
                </a:rPr>
                <a:t>a. His clothes were untidy, and his hair uncombed. His language was so blunt and earthy that at times I thought I was listening to an assassin from a violent mob.(Para.4, L3)</a:t>
              </a:r>
              <a:endParaRPr kumimoji="1" lang="en-US" altLang="zh-CN" sz="2600" dirty="0">
                <a:solidFill>
                  <a:srgbClr val="8E0000"/>
                </a:solidFill>
                <a:latin typeface="Helvetica"/>
                <a:ea typeface="楷体"/>
                <a:cs typeface="华文新魏" pitchFamily="2" charset="-122"/>
              </a:endParaRPr>
            </a:p>
          </p:txBody>
        </p:sp>
      </p:grpSp>
      <p:grpSp>
        <p:nvGrpSpPr>
          <p:cNvPr id="15" name="Group 35"/>
          <p:cNvGrpSpPr>
            <a:grpSpLocks/>
          </p:cNvGrpSpPr>
          <p:nvPr/>
        </p:nvGrpSpPr>
        <p:grpSpPr bwMode="auto">
          <a:xfrm rot="872659">
            <a:off x="5283415" y="1281708"/>
            <a:ext cx="3673165" cy="4219807"/>
            <a:chOff x="3387717" y="3567372"/>
            <a:chExt cx="1824512" cy="1516886"/>
          </a:xfrm>
        </p:grpSpPr>
        <p:grpSp>
          <p:nvGrpSpPr>
            <p:cNvPr id="20" name="Group 21"/>
            <p:cNvGrpSpPr>
              <a:grpSpLocks/>
            </p:cNvGrpSpPr>
            <p:nvPr/>
          </p:nvGrpSpPr>
          <p:grpSpPr bwMode="auto">
            <a:xfrm rot="-396937">
              <a:off x="3387717" y="3567372"/>
              <a:ext cx="1775826" cy="1516886"/>
              <a:chOff x="772339" y="618631"/>
              <a:chExt cx="1775826" cy="1516886"/>
            </a:xfrm>
          </p:grpSpPr>
          <p:sp>
            <p:nvSpPr>
              <p:cNvPr id="22" name="Freeform 6"/>
              <p:cNvSpPr>
                <a:spLocks/>
              </p:cNvSpPr>
              <p:nvPr/>
            </p:nvSpPr>
            <p:spPr bwMode="auto">
              <a:xfrm rot="346487">
                <a:off x="807865" y="719763"/>
                <a:ext cx="1740300" cy="1067828"/>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solidFill>
                  <a:srgbClr val="71AE0E"/>
                </a:solidFill>
                <a:round/>
                <a:headEnd/>
                <a:tailEnd/>
              </a:ln>
              <a:effectLst>
                <a:glow rad="228600">
                  <a:schemeClr val="accent3">
                    <a:satMod val="175000"/>
                    <a:alpha val="40000"/>
                  </a:schemeClr>
                </a:glow>
              </a:effectLst>
            </p:spPr>
            <p:txBody>
              <a:bodyPr/>
              <a:lstStyle/>
              <a:p>
                <a:pPr fontAlgn="auto">
                  <a:spcBef>
                    <a:spcPts val="0"/>
                  </a:spcBef>
                  <a:spcAft>
                    <a:spcPts val="0"/>
                  </a:spcAft>
                  <a:defRPr/>
                </a:pPr>
                <a:r>
                  <a:rPr kumimoji="1" lang="en-US" altLang="zh-CN" sz="2600" kern="0">
                    <a:solidFill>
                      <a:sysClr val="windowText" lastClr="000000"/>
                    </a:solidFill>
                    <a:latin typeface="Arial" pitchFamily="34" charset="0"/>
                    <a:ea typeface="PMingLiU" pitchFamily="18" charset="-120"/>
                  </a:rPr>
                  <a:t>  </a:t>
                </a:r>
              </a:p>
            </p:txBody>
          </p:sp>
          <p:sp>
            <p:nvSpPr>
              <p:cNvPr id="30" name="Freeform 6"/>
              <p:cNvSpPr>
                <a:spLocks/>
              </p:cNvSpPr>
              <p:nvPr/>
            </p:nvSpPr>
            <p:spPr bwMode="auto">
              <a:xfrm rot="485220">
                <a:off x="772339" y="618631"/>
                <a:ext cx="1741616" cy="1516886"/>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noFill/>
                <a:round/>
                <a:headEnd/>
                <a:tailEnd/>
              </a:ln>
            </p:spPr>
            <p:txBody>
              <a:bodyPr/>
              <a:lstStyle/>
              <a:p>
                <a:pPr fontAlgn="auto">
                  <a:spcBef>
                    <a:spcPts val="0"/>
                  </a:spcBef>
                  <a:spcAft>
                    <a:spcPts val="0"/>
                  </a:spcAft>
                  <a:defRPr/>
                </a:pPr>
                <a:endParaRPr lang="zh-CN" altLang="en-US" sz="2600" kern="0">
                  <a:solidFill>
                    <a:srgbClr val="99CC00"/>
                  </a:solidFill>
                  <a:latin typeface="Arial" pitchFamily="34" charset="0"/>
                  <a:ea typeface="楷体_GB2312" pitchFamily="49" charset="-122"/>
                </a:endParaRPr>
              </a:p>
            </p:txBody>
          </p:sp>
        </p:grpSp>
        <p:sp>
          <p:nvSpPr>
            <p:cNvPr id="21" name="TextBox 28"/>
            <p:cNvSpPr txBox="1">
              <a:spLocks noChangeArrowheads="1"/>
            </p:cNvSpPr>
            <p:nvPr/>
          </p:nvSpPr>
          <p:spPr bwMode="auto">
            <a:xfrm rot="21540000">
              <a:off x="3500687" y="3749552"/>
              <a:ext cx="1711542" cy="878783"/>
            </a:xfrm>
            <a:prstGeom prst="rect">
              <a:avLst/>
            </a:prstGeom>
            <a:noFill/>
            <a:ln w="9525">
              <a:noFill/>
              <a:miter lim="800000"/>
              <a:headEnd/>
              <a:tailEnd/>
            </a:ln>
          </p:spPr>
          <p:txBody>
            <a:bodyPr wrap="square">
              <a:spAutoFit/>
            </a:bodyPr>
            <a:lstStyle/>
            <a:p>
              <a:r>
                <a:rPr kumimoji="1" lang="zh-CN" altLang="en-US" sz="2600" dirty="0" smtClean="0">
                  <a:solidFill>
                    <a:srgbClr val="000000"/>
                  </a:solidFill>
                  <a:latin typeface="华文行楷" pitchFamily="2" charset="-122"/>
                  <a:ea typeface="华文行楷" pitchFamily="2" charset="-122"/>
                  <a:cs typeface="华文新魏" pitchFamily="2" charset="-122"/>
                </a:rPr>
                <a:t>他的衣着邋遢，头发也未曾梳理。他说话非常直率并且粗俗，有时我甚至认为，我好像是在听一个暴力团伙的杀手在讲话。</a:t>
              </a:r>
              <a:endParaRPr kumimoji="1" lang="en-US" altLang="zh-CN" sz="2600" dirty="0" smtClean="0">
                <a:solidFill>
                  <a:srgbClr val="000000"/>
                </a:solidFill>
                <a:latin typeface="华文行楷" pitchFamily="2" charset="-122"/>
                <a:ea typeface="华文行楷" pitchFamily="2" charset="-122"/>
                <a:cs typeface="华文新魏" pitchFamily="2" charset="-122"/>
              </a:endParaRPr>
            </a:p>
            <a:p>
              <a:pPr algn="just" eaLnBrk="0" hangingPunct="0">
                <a:lnSpc>
                  <a:spcPct val="85000"/>
                </a:lnSpc>
              </a:pPr>
              <a:endParaRPr kumimoji="1" lang="zh-CN" altLang="en-US" sz="2600" dirty="0" smtClean="0">
                <a:solidFill>
                  <a:srgbClr val="000000"/>
                </a:solidFill>
                <a:latin typeface="华文行楷" pitchFamily="2" charset="-122"/>
                <a:ea typeface="华文行楷" pitchFamily="2" charset="-122"/>
                <a:cs typeface="华文新魏" pitchFamily="2" charset="-122"/>
              </a:endParaRPr>
            </a:p>
            <a:p>
              <a:pPr algn="just" eaLnBrk="0" hangingPunct="0">
                <a:lnSpc>
                  <a:spcPct val="85000"/>
                </a:lnSpc>
              </a:pPr>
              <a:endParaRPr kumimoji="1" lang="en-US" altLang="zh-CN" sz="2600" dirty="0">
                <a:solidFill>
                  <a:srgbClr val="000000"/>
                </a:solidFill>
                <a:latin typeface="华文行楷" pitchFamily="2" charset="-122"/>
                <a:ea typeface="华文行楷" pitchFamily="2" charset="-122"/>
                <a:cs typeface="华文新魏" pitchFamily="2" charset="-122"/>
              </a:endParaRPr>
            </a:p>
          </p:txBody>
        </p:sp>
      </p:grpSp>
    </p:spTree>
    <p:extLst>
      <p:ext uri="{BB962C8B-B14F-4D97-AF65-F5344CB8AC3E}">
        <p14:creationId xmlns="" xmlns:p14="http://schemas.microsoft.com/office/powerpoint/2010/main" val="261522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1000" fill="hold"/>
                                        <p:tgtEl>
                                          <p:spTgt spid="23"/>
                                        </p:tgtEl>
                                        <p:attrNameLst>
                                          <p:attrName>ppt_w</p:attrName>
                                        </p:attrNameLst>
                                      </p:cBhvr>
                                      <p:tavLst>
                                        <p:tav tm="0">
                                          <p:val>
                                            <p:strVal val="#ppt_w*0.70"/>
                                          </p:val>
                                        </p:tav>
                                        <p:tav tm="100000">
                                          <p:val>
                                            <p:strVal val="#ppt_w"/>
                                          </p:val>
                                        </p:tav>
                                      </p:tavLst>
                                    </p:anim>
                                    <p:anim calcmode="lin" valueType="num">
                                      <p:cBhvr>
                                        <p:cTn id="8" dur="1000" fill="hold"/>
                                        <p:tgtEl>
                                          <p:spTgt spid="23"/>
                                        </p:tgtEl>
                                        <p:attrNameLst>
                                          <p:attrName>ppt_h</p:attrName>
                                        </p:attrNameLst>
                                      </p:cBhvr>
                                      <p:tavLst>
                                        <p:tav tm="0">
                                          <p:val>
                                            <p:strVal val="#ppt_h"/>
                                          </p:val>
                                        </p:tav>
                                        <p:tav tm="100000">
                                          <p:val>
                                            <p:strVal val="#ppt_h"/>
                                          </p:val>
                                        </p:tav>
                                      </p:tavLst>
                                    </p:anim>
                                    <p:animEffect transition="in" filter="fade">
                                      <p:cBhvr>
                                        <p:cTn id="9" dur="1000"/>
                                        <p:tgtEl>
                                          <p:spTgt spid="23"/>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1000" fill="hold"/>
                                        <p:tgtEl>
                                          <p:spTgt spid="15"/>
                                        </p:tgtEl>
                                        <p:attrNameLst>
                                          <p:attrName>ppt_w</p:attrName>
                                        </p:attrNameLst>
                                      </p:cBhvr>
                                      <p:tavLst>
                                        <p:tav tm="0">
                                          <p:val>
                                            <p:strVal val="#ppt_w*0.70"/>
                                          </p:val>
                                        </p:tav>
                                        <p:tav tm="100000">
                                          <p:val>
                                            <p:strVal val="#ppt_w"/>
                                          </p:val>
                                        </p:tav>
                                      </p:tavLst>
                                    </p:anim>
                                    <p:anim calcmode="lin" valueType="num">
                                      <p:cBhvr>
                                        <p:cTn id="15" dur="1000" fill="hold"/>
                                        <p:tgtEl>
                                          <p:spTgt spid="15"/>
                                        </p:tgtEl>
                                        <p:attrNameLst>
                                          <p:attrName>ppt_h</p:attrName>
                                        </p:attrNameLst>
                                      </p:cBhvr>
                                      <p:tavLst>
                                        <p:tav tm="0">
                                          <p:val>
                                            <p:strVal val="#ppt_h"/>
                                          </p:val>
                                        </p:tav>
                                        <p:tav tm="100000">
                                          <p:val>
                                            <p:strVal val="#ppt_h"/>
                                          </p:val>
                                        </p:tav>
                                      </p:tavLst>
                                    </p:anim>
                                    <p:animEffect transition="in" filter="fade">
                                      <p:cBhvr>
                                        <p:cTn id="16"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15000"/>
            <a:lum/>
          </a:blip>
          <a:srcRect/>
          <a:stretch>
            <a:fillRect l="14000" t="7000" r="-5000" b="-11000"/>
          </a:stretch>
        </a:blipFill>
        <a:effectLst/>
      </p:bgPr>
    </p:bg>
    <p:spTree>
      <p:nvGrpSpPr>
        <p:cNvPr id="1" name=""/>
        <p:cNvGrpSpPr/>
        <p:nvPr/>
      </p:nvGrpSpPr>
      <p:grpSpPr>
        <a:xfrm>
          <a:off x="0" y="0"/>
          <a:ext cx="0" cy="0"/>
          <a:chOff x="0" y="0"/>
          <a:chExt cx="0" cy="0"/>
        </a:xfrm>
      </p:grpSpPr>
      <p:pic>
        <p:nvPicPr>
          <p:cNvPr id="17" name="Picture 2" descr="H:\2015年修改\图片15.jpg"/>
          <p:cNvPicPr>
            <a:picLocks noChangeAspect="1" noChangeArrowheads="1"/>
          </p:cNvPicPr>
          <p:nvPr/>
        </p:nvPicPr>
        <p:blipFill>
          <a:blip r:embed="rId4" cstate="print"/>
          <a:srcRect/>
          <a:stretch>
            <a:fillRect/>
          </a:stretch>
        </p:blipFill>
        <p:spPr bwMode="auto">
          <a:xfrm>
            <a:off x="0" y="-24"/>
            <a:ext cx="8796337" cy="1163637"/>
          </a:xfrm>
          <a:prstGeom prst="rect">
            <a:avLst/>
          </a:prstGeom>
          <a:noFill/>
        </p:spPr>
      </p:pic>
      <p:grpSp>
        <p:nvGrpSpPr>
          <p:cNvPr id="29" name="Group 35"/>
          <p:cNvGrpSpPr>
            <a:grpSpLocks/>
          </p:cNvGrpSpPr>
          <p:nvPr/>
        </p:nvGrpSpPr>
        <p:grpSpPr bwMode="auto">
          <a:xfrm rot="21022122">
            <a:off x="279882" y="1616300"/>
            <a:ext cx="5092095" cy="4630932"/>
            <a:chOff x="3427932" y="3381229"/>
            <a:chExt cx="1773462" cy="1460708"/>
          </a:xfrm>
        </p:grpSpPr>
        <p:grpSp>
          <p:nvGrpSpPr>
            <p:cNvPr id="30" name="Group 21"/>
            <p:cNvGrpSpPr>
              <a:grpSpLocks/>
            </p:cNvGrpSpPr>
            <p:nvPr/>
          </p:nvGrpSpPr>
          <p:grpSpPr bwMode="auto">
            <a:xfrm rot="-396937">
              <a:off x="3427932" y="3381229"/>
              <a:ext cx="1773462" cy="1460708"/>
              <a:chOff x="836979" y="438410"/>
              <a:chExt cx="1773462" cy="1460708"/>
            </a:xfrm>
          </p:grpSpPr>
          <p:sp>
            <p:nvSpPr>
              <p:cNvPr id="32" name="Freeform 6"/>
              <p:cNvSpPr>
                <a:spLocks/>
              </p:cNvSpPr>
              <p:nvPr/>
            </p:nvSpPr>
            <p:spPr bwMode="auto">
              <a:xfrm rot="346487">
                <a:off x="836979" y="438410"/>
                <a:ext cx="1740307" cy="1460708"/>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gradFill rotWithShape="1">
                <a:gsLst>
                  <a:gs pos="0">
                    <a:srgbClr val="000000">
                      <a:alpha val="57999"/>
                    </a:srgbClr>
                  </a:gs>
                  <a:gs pos="100000">
                    <a:srgbClr val="949494">
                      <a:alpha val="0"/>
                    </a:srgbClr>
                  </a:gs>
                </a:gsLst>
                <a:lin ang="5400000" scaled="1"/>
              </a:gradFill>
              <a:ln w="9525">
                <a:noFill/>
                <a:round/>
                <a:headEnd/>
                <a:tailEnd/>
              </a:ln>
            </p:spPr>
            <p:txBody>
              <a:bodyPr/>
              <a:lstStyle/>
              <a:p>
                <a:pPr fontAlgn="auto">
                  <a:spcBef>
                    <a:spcPts val="0"/>
                  </a:spcBef>
                  <a:spcAft>
                    <a:spcPts val="0"/>
                  </a:spcAft>
                  <a:defRPr/>
                </a:pPr>
                <a:r>
                  <a:rPr kumimoji="1" lang="en-US" altLang="zh-CN" sz="1800" kern="0">
                    <a:solidFill>
                      <a:sysClr val="windowText" lastClr="000000"/>
                    </a:solidFill>
                    <a:latin typeface="Arial" pitchFamily="34" charset="0"/>
                    <a:ea typeface="PMingLiU" pitchFamily="18" charset="-120"/>
                  </a:rPr>
                  <a:t>  </a:t>
                </a:r>
              </a:p>
            </p:txBody>
          </p:sp>
          <p:sp>
            <p:nvSpPr>
              <p:cNvPr id="33" name="Freeform 6"/>
              <p:cNvSpPr>
                <a:spLocks/>
              </p:cNvSpPr>
              <p:nvPr/>
            </p:nvSpPr>
            <p:spPr bwMode="auto">
              <a:xfrm rot="485220">
                <a:off x="868730" y="440826"/>
                <a:ext cx="1741711" cy="1018331"/>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blipFill>
                <a:blip r:embed="rId5" cstate="print"/>
                <a:tile tx="0" ty="0" sx="100000" sy="100000" flip="none" algn="tl"/>
              </a:blipFill>
              <a:ln w="9525">
                <a:noFill/>
                <a:round/>
                <a:headEnd/>
                <a:tailEnd/>
              </a:ln>
            </p:spPr>
            <p:txBody>
              <a:bodyPr/>
              <a:lstStyle/>
              <a:p>
                <a:pPr fontAlgn="auto">
                  <a:spcBef>
                    <a:spcPts val="0"/>
                  </a:spcBef>
                  <a:spcAft>
                    <a:spcPts val="0"/>
                  </a:spcAft>
                  <a:defRPr/>
                </a:pPr>
                <a:endParaRPr lang="zh-CN" altLang="en-US" sz="1800" kern="0">
                  <a:solidFill>
                    <a:srgbClr val="8E0000"/>
                  </a:solidFill>
                  <a:latin typeface="Arial" pitchFamily="34" charset="0"/>
                  <a:ea typeface="楷体_GB2312" pitchFamily="49" charset="-122"/>
                </a:endParaRPr>
              </a:p>
            </p:txBody>
          </p:sp>
        </p:grpSp>
        <p:sp>
          <p:nvSpPr>
            <p:cNvPr id="31" name="TextBox 28"/>
            <p:cNvSpPr txBox="1">
              <a:spLocks noChangeArrowheads="1"/>
            </p:cNvSpPr>
            <p:nvPr/>
          </p:nvSpPr>
          <p:spPr bwMode="auto">
            <a:xfrm rot="21540000">
              <a:off x="3450038" y="3430827"/>
              <a:ext cx="1715585" cy="912554"/>
            </a:xfrm>
            <a:prstGeom prst="rect">
              <a:avLst/>
            </a:prstGeom>
            <a:noFill/>
            <a:ln w="9525">
              <a:noFill/>
              <a:miter lim="800000"/>
              <a:headEnd/>
              <a:tailEnd/>
            </a:ln>
          </p:spPr>
          <p:txBody>
            <a:bodyPr wrap="square">
              <a:spAutoFit/>
            </a:bodyPr>
            <a:lstStyle/>
            <a:p>
              <a:r>
                <a:rPr kumimoji="1" lang="en-US" altLang="zh-CN" sz="2600" dirty="0" smtClean="0">
                  <a:solidFill>
                    <a:srgbClr val="8E0000"/>
                  </a:solidFill>
                  <a:latin typeface="Helvetica"/>
                  <a:ea typeface="楷体"/>
                  <a:cs typeface="华文新魏" charset="0"/>
                </a:rPr>
                <a:t>b. How could one individual, however humane and passionate, possibly bring about change in the face of powerful global corporations, ministerial indifference and complicated parliamentary rules?(Para.6, L2) </a:t>
              </a:r>
              <a:endParaRPr kumimoji="1" lang="zh-CN" altLang="zh-CN" sz="2600" dirty="0" smtClean="0">
                <a:solidFill>
                  <a:srgbClr val="8E0000"/>
                </a:solidFill>
                <a:latin typeface="Helvetica"/>
                <a:ea typeface="楷体"/>
                <a:cs typeface="华文新魏" charset="0"/>
              </a:endParaRPr>
            </a:p>
          </p:txBody>
        </p:sp>
      </p:grpSp>
      <p:grpSp>
        <p:nvGrpSpPr>
          <p:cNvPr id="13" name="组合 12"/>
          <p:cNvGrpSpPr/>
          <p:nvPr/>
        </p:nvGrpSpPr>
        <p:grpSpPr>
          <a:xfrm>
            <a:off x="5477312" y="1639539"/>
            <a:ext cx="3381889" cy="3429449"/>
            <a:chOff x="5278033" y="1971337"/>
            <a:chExt cx="3381889" cy="2271142"/>
          </a:xfrm>
        </p:grpSpPr>
        <p:grpSp>
          <p:nvGrpSpPr>
            <p:cNvPr id="18" name="Group 35"/>
            <p:cNvGrpSpPr>
              <a:grpSpLocks/>
            </p:cNvGrpSpPr>
            <p:nvPr/>
          </p:nvGrpSpPr>
          <p:grpSpPr bwMode="auto">
            <a:xfrm rot="872659">
              <a:off x="5278033" y="2061562"/>
              <a:ext cx="3381889" cy="2180917"/>
              <a:chOff x="3489161" y="3954704"/>
              <a:chExt cx="1677353" cy="1320176"/>
            </a:xfrm>
          </p:grpSpPr>
          <p:sp>
            <p:nvSpPr>
              <p:cNvPr id="25" name="Freeform 6"/>
              <p:cNvSpPr>
                <a:spLocks/>
              </p:cNvSpPr>
              <p:nvPr/>
            </p:nvSpPr>
            <p:spPr bwMode="auto">
              <a:xfrm rot="88283">
                <a:off x="3630511" y="3969237"/>
                <a:ext cx="1435197" cy="915506"/>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noFill/>
                <a:round/>
                <a:headEnd/>
                <a:tailEnd/>
              </a:ln>
            </p:spPr>
            <p:txBody>
              <a:bodyPr/>
              <a:lstStyle/>
              <a:p>
                <a:pPr fontAlgn="auto">
                  <a:spcBef>
                    <a:spcPts val="0"/>
                  </a:spcBef>
                  <a:spcAft>
                    <a:spcPts val="0"/>
                  </a:spcAft>
                  <a:defRPr/>
                </a:pPr>
                <a:endParaRPr lang="zh-CN" altLang="en-US" sz="2600" kern="0">
                  <a:solidFill>
                    <a:srgbClr val="99CC00"/>
                  </a:solidFill>
                  <a:latin typeface="Arial" pitchFamily="34" charset="0"/>
                  <a:ea typeface="楷体_GB2312" pitchFamily="49" charset="-122"/>
                </a:endParaRPr>
              </a:p>
            </p:txBody>
          </p:sp>
          <p:sp>
            <p:nvSpPr>
              <p:cNvPr id="23" name="TextBox 28"/>
              <p:cNvSpPr txBox="1">
                <a:spLocks noChangeArrowheads="1"/>
              </p:cNvSpPr>
              <p:nvPr/>
            </p:nvSpPr>
            <p:spPr bwMode="auto">
              <a:xfrm rot="21540000">
                <a:off x="3489161" y="3954704"/>
                <a:ext cx="1677353" cy="1320176"/>
              </a:xfrm>
              <a:prstGeom prst="rect">
                <a:avLst/>
              </a:prstGeom>
              <a:noFill/>
              <a:ln w="9525">
                <a:noFill/>
                <a:miter lim="800000"/>
                <a:headEnd/>
                <a:tailEnd/>
              </a:ln>
            </p:spPr>
            <p:txBody>
              <a:bodyPr wrap="square">
                <a:spAutoFit/>
              </a:bodyPr>
              <a:lstStyle/>
              <a:p>
                <a:r>
                  <a:rPr kumimoji="1" lang="zh-CN" altLang="en-US" sz="2600" dirty="0" smtClean="0">
                    <a:solidFill>
                      <a:srgbClr val="000000"/>
                    </a:solidFill>
                    <a:latin typeface="华文行楷" pitchFamily="2" charset="-122"/>
                    <a:ea typeface="华文行楷" pitchFamily="2" charset="-122"/>
                    <a:cs typeface="华文新魏" pitchFamily="2" charset="-122"/>
                  </a:rPr>
                  <a:t>在面对强大的跨国公司、冷漠的执政部门和众多复杂的议会规则时，单单一个人，不管他多么具有人道主义，多么富有激情，又如何能促成改变呢？</a:t>
                </a:r>
                <a:endParaRPr kumimoji="1" lang="en-US" altLang="zh-CN" sz="2400" dirty="0" smtClean="0">
                  <a:solidFill>
                    <a:srgbClr val="8E0000"/>
                  </a:solidFill>
                  <a:latin typeface="Helvetica"/>
                  <a:ea typeface="楷体"/>
                  <a:cs typeface="华文新魏" pitchFamily="2" charset="-122"/>
                </a:endParaRPr>
              </a:p>
              <a:p>
                <a:pPr algn="just" eaLnBrk="0" hangingPunct="0"/>
                <a:endParaRPr kumimoji="1" lang="zh-CN" altLang="en-US" sz="2600" dirty="0">
                  <a:solidFill>
                    <a:srgbClr val="000000"/>
                  </a:solidFill>
                  <a:latin typeface="华文行楷" pitchFamily="2" charset="-122"/>
                  <a:ea typeface="华文行楷" pitchFamily="2" charset="-122"/>
                  <a:cs typeface="华文新魏" pitchFamily="2" charset="-122"/>
                </a:endParaRPr>
              </a:p>
            </p:txBody>
          </p:sp>
        </p:grpSp>
        <p:sp>
          <p:nvSpPr>
            <p:cNvPr id="34" name="Freeform 6"/>
            <p:cNvSpPr>
              <a:spLocks/>
            </p:cNvSpPr>
            <p:nvPr/>
          </p:nvSpPr>
          <p:spPr bwMode="auto">
            <a:xfrm rot="822209">
              <a:off x="5348324" y="1971337"/>
              <a:ext cx="3278371" cy="2038962"/>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solidFill>
                <a:srgbClr val="71AE0E"/>
              </a:solidFill>
              <a:round/>
              <a:headEnd/>
              <a:tailEnd/>
            </a:ln>
            <a:effectLst>
              <a:glow rad="228600">
                <a:schemeClr val="accent3">
                  <a:satMod val="175000"/>
                  <a:alpha val="40000"/>
                </a:schemeClr>
              </a:glow>
            </a:effectLst>
          </p:spPr>
          <p:txBody>
            <a:bodyPr/>
            <a:lstStyle/>
            <a:p>
              <a:pPr fontAlgn="auto">
                <a:spcBef>
                  <a:spcPts val="0"/>
                </a:spcBef>
                <a:spcAft>
                  <a:spcPts val="0"/>
                </a:spcAft>
                <a:defRPr/>
              </a:pPr>
              <a:r>
                <a:rPr kumimoji="1" lang="en-US" altLang="zh-CN" sz="2600" kern="0">
                  <a:solidFill>
                    <a:sysClr val="windowText" lastClr="000000"/>
                  </a:solidFill>
                  <a:latin typeface="Arial" pitchFamily="34" charset="0"/>
                  <a:ea typeface="PMingLiU" pitchFamily="18" charset="-120"/>
                </a:rPr>
                <a:t>  </a:t>
              </a:r>
            </a:p>
          </p:txBody>
        </p:sp>
      </p:grpSp>
    </p:spTree>
    <p:extLst>
      <p:ext uri="{BB962C8B-B14F-4D97-AF65-F5344CB8AC3E}">
        <p14:creationId xmlns="" xmlns:p14="http://schemas.microsoft.com/office/powerpoint/2010/main" val="151176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1000" fill="hold"/>
                                        <p:tgtEl>
                                          <p:spTgt spid="29"/>
                                        </p:tgtEl>
                                        <p:attrNameLst>
                                          <p:attrName>ppt_w</p:attrName>
                                        </p:attrNameLst>
                                      </p:cBhvr>
                                      <p:tavLst>
                                        <p:tav tm="0">
                                          <p:val>
                                            <p:strVal val="#ppt_w*0.70"/>
                                          </p:val>
                                        </p:tav>
                                        <p:tav tm="100000">
                                          <p:val>
                                            <p:strVal val="#ppt_w"/>
                                          </p:val>
                                        </p:tav>
                                      </p:tavLst>
                                    </p:anim>
                                    <p:anim calcmode="lin" valueType="num">
                                      <p:cBhvr>
                                        <p:cTn id="8" dur="1000" fill="hold"/>
                                        <p:tgtEl>
                                          <p:spTgt spid="29"/>
                                        </p:tgtEl>
                                        <p:attrNameLst>
                                          <p:attrName>ppt_h</p:attrName>
                                        </p:attrNameLst>
                                      </p:cBhvr>
                                      <p:tavLst>
                                        <p:tav tm="0">
                                          <p:val>
                                            <p:strVal val="#ppt_h"/>
                                          </p:val>
                                        </p:tav>
                                        <p:tav tm="100000">
                                          <p:val>
                                            <p:strVal val="#ppt_h"/>
                                          </p:val>
                                        </p:tav>
                                      </p:tavLst>
                                    </p:anim>
                                    <p:animEffect transition="in" filter="fade">
                                      <p:cBhvr>
                                        <p:cTn id="9" dur="1000"/>
                                        <p:tgtEl>
                                          <p:spTgt spid="29"/>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1000" fill="hold"/>
                                        <p:tgtEl>
                                          <p:spTgt spid="13"/>
                                        </p:tgtEl>
                                        <p:attrNameLst>
                                          <p:attrName>ppt_w</p:attrName>
                                        </p:attrNameLst>
                                      </p:cBhvr>
                                      <p:tavLst>
                                        <p:tav tm="0">
                                          <p:val>
                                            <p:strVal val="#ppt_w*0.70"/>
                                          </p:val>
                                        </p:tav>
                                        <p:tav tm="100000">
                                          <p:val>
                                            <p:strVal val="#ppt_w"/>
                                          </p:val>
                                        </p:tav>
                                      </p:tavLst>
                                    </p:anim>
                                    <p:anim calcmode="lin" valueType="num">
                                      <p:cBhvr>
                                        <p:cTn id="15" dur="1000" fill="hold"/>
                                        <p:tgtEl>
                                          <p:spTgt spid="13"/>
                                        </p:tgtEl>
                                        <p:attrNameLst>
                                          <p:attrName>ppt_h</p:attrName>
                                        </p:attrNameLst>
                                      </p:cBhvr>
                                      <p:tavLst>
                                        <p:tav tm="0">
                                          <p:val>
                                            <p:strVal val="#ppt_h"/>
                                          </p:val>
                                        </p:tav>
                                        <p:tav tm="100000">
                                          <p:val>
                                            <p:strVal val="#ppt_h"/>
                                          </p:val>
                                        </p:tav>
                                      </p:tavLst>
                                    </p:anim>
                                    <p:animEffect transition="in" filter="fade">
                                      <p:cBhvr>
                                        <p:cTn id="1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15000"/>
            <a:lum/>
          </a:blip>
          <a:srcRect/>
          <a:stretch>
            <a:fillRect l="14000" t="7000" r="-5000" b="-11000"/>
          </a:stretch>
        </a:blipFill>
        <a:effectLst/>
      </p:bgPr>
    </p:bg>
    <p:spTree>
      <p:nvGrpSpPr>
        <p:cNvPr id="1" name=""/>
        <p:cNvGrpSpPr/>
        <p:nvPr/>
      </p:nvGrpSpPr>
      <p:grpSpPr>
        <a:xfrm>
          <a:off x="0" y="0"/>
          <a:ext cx="0" cy="0"/>
          <a:chOff x="0" y="0"/>
          <a:chExt cx="0" cy="0"/>
        </a:xfrm>
      </p:grpSpPr>
      <p:pic>
        <p:nvPicPr>
          <p:cNvPr id="16" name="Picture 4">
            <a:hlinkClick r:id="" action="ppaction://noaction"/>
          </p:cNvPr>
          <p:cNvPicPr>
            <a:picLocks noChangeAspect="1" noChangeArrowheads="1"/>
          </p:cNvPicPr>
          <p:nvPr/>
        </p:nvPicPr>
        <p:blipFill>
          <a:blip r:embed="rId4" cstate="print">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17" name="Picture 2" descr="H:\2015年修改\图片15.jpg"/>
          <p:cNvPicPr>
            <a:picLocks noChangeAspect="1" noChangeArrowheads="1"/>
          </p:cNvPicPr>
          <p:nvPr/>
        </p:nvPicPr>
        <p:blipFill>
          <a:blip r:embed="rId5" cstate="print"/>
          <a:srcRect/>
          <a:stretch>
            <a:fillRect/>
          </a:stretch>
        </p:blipFill>
        <p:spPr bwMode="auto">
          <a:xfrm>
            <a:off x="0" y="-24"/>
            <a:ext cx="8796337" cy="1163637"/>
          </a:xfrm>
          <a:prstGeom prst="rect">
            <a:avLst/>
          </a:prstGeom>
          <a:noFill/>
        </p:spPr>
      </p:pic>
      <p:grpSp>
        <p:nvGrpSpPr>
          <p:cNvPr id="26" name="Group 35"/>
          <p:cNvGrpSpPr>
            <a:grpSpLocks/>
          </p:cNvGrpSpPr>
          <p:nvPr/>
        </p:nvGrpSpPr>
        <p:grpSpPr bwMode="auto">
          <a:xfrm rot="-1117645">
            <a:off x="212912" y="2324162"/>
            <a:ext cx="4705189" cy="3033696"/>
            <a:chOff x="3395183" y="3477043"/>
            <a:chExt cx="1758185" cy="1596030"/>
          </a:xfrm>
        </p:grpSpPr>
        <p:grpSp>
          <p:nvGrpSpPr>
            <p:cNvPr id="27" name="Group 21"/>
            <p:cNvGrpSpPr>
              <a:grpSpLocks/>
            </p:cNvGrpSpPr>
            <p:nvPr/>
          </p:nvGrpSpPr>
          <p:grpSpPr bwMode="auto">
            <a:xfrm rot="-396937">
              <a:off x="3395183" y="3477043"/>
              <a:ext cx="1748149" cy="1596030"/>
              <a:chOff x="785696" y="527904"/>
              <a:chExt cx="1748149" cy="1596030"/>
            </a:xfrm>
          </p:grpSpPr>
          <p:sp>
            <p:nvSpPr>
              <p:cNvPr id="36" name="Freeform 6"/>
              <p:cNvSpPr>
                <a:spLocks/>
              </p:cNvSpPr>
              <p:nvPr/>
            </p:nvSpPr>
            <p:spPr bwMode="auto">
              <a:xfrm rot="346487">
                <a:off x="793537" y="663226"/>
                <a:ext cx="1740308" cy="1460708"/>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gradFill rotWithShape="1">
                <a:gsLst>
                  <a:gs pos="0">
                    <a:srgbClr val="000000">
                      <a:alpha val="57999"/>
                    </a:srgbClr>
                  </a:gs>
                  <a:gs pos="100000">
                    <a:srgbClr val="949494">
                      <a:alpha val="0"/>
                    </a:srgbClr>
                  </a:gs>
                </a:gsLst>
                <a:lin ang="5400000" scaled="1"/>
              </a:gradFill>
              <a:ln w="9525">
                <a:noFill/>
                <a:round/>
                <a:headEnd/>
                <a:tailEnd/>
              </a:ln>
            </p:spPr>
            <p:txBody>
              <a:bodyPr/>
              <a:lstStyle/>
              <a:p>
                <a:pPr fontAlgn="auto">
                  <a:spcBef>
                    <a:spcPts val="0"/>
                  </a:spcBef>
                  <a:spcAft>
                    <a:spcPts val="0"/>
                  </a:spcAft>
                  <a:defRPr/>
                </a:pPr>
                <a:r>
                  <a:rPr kumimoji="1" lang="en-US" altLang="zh-CN" sz="1800" kern="0">
                    <a:solidFill>
                      <a:sysClr val="windowText" lastClr="000000"/>
                    </a:solidFill>
                    <a:latin typeface="Arial" pitchFamily="34" charset="0"/>
                    <a:ea typeface="PMingLiU" pitchFamily="18" charset="-120"/>
                  </a:rPr>
                  <a:t>  </a:t>
                </a:r>
              </a:p>
            </p:txBody>
          </p:sp>
          <p:sp>
            <p:nvSpPr>
              <p:cNvPr id="37" name="Freeform 6"/>
              <p:cNvSpPr>
                <a:spLocks/>
              </p:cNvSpPr>
              <p:nvPr/>
            </p:nvSpPr>
            <p:spPr bwMode="auto">
              <a:xfrm rot="485220">
                <a:off x="785696" y="527904"/>
                <a:ext cx="1741712" cy="1535185"/>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blipFill>
                <a:blip r:embed="rId6" cstate="print"/>
                <a:tile tx="0" ty="0" sx="100000" sy="100000" flip="none" algn="tl"/>
              </a:blipFill>
              <a:ln w="9525">
                <a:noFill/>
                <a:round/>
                <a:headEnd/>
                <a:tailEnd/>
              </a:ln>
            </p:spPr>
            <p:txBody>
              <a:bodyPr/>
              <a:lstStyle/>
              <a:p>
                <a:pPr fontAlgn="auto">
                  <a:spcBef>
                    <a:spcPts val="0"/>
                  </a:spcBef>
                  <a:spcAft>
                    <a:spcPts val="0"/>
                  </a:spcAft>
                  <a:defRPr/>
                </a:pPr>
                <a:endParaRPr lang="zh-CN" altLang="en-US" sz="1800" kern="0">
                  <a:solidFill>
                    <a:srgbClr val="8E0000"/>
                  </a:solidFill>
                  <a:latin typeface="Arial" pitchFamily="34" charset="0"/>
                  <a:ea typeface="楷体_GB2312" pitchFamily="49" charset="-122"/>
                </a:endParaRPr>
              </a:p>
            </p:txBody>
          </p:sp>
        </p:grpSp>
        <p:sp>
          <p:nvSpPr>
            <p:cNvPr id="28" name="TextBox 28"/>
            <p:cNvSpPr txBox="1">
              <a:spLocks noChangeArrowheads="1"/>
            </p:cNvSpPr>
            <p:nvPr/>
          </p:nvSpPr>
          <p:spPr bwMode="auto">
            <a:xfrm rot="21540000">
              <a:off x="3402032" y="3481594"/>
              <a:ext cx="1751336" cy="1522062"/>
            </a:xfrm>
            <a:prstGeom prst="rect">
              <a:avLst/>
            </a:prstGeom>
            <a:noFill/>
            <a:ln w="9525">
              <a:noFill/>
              <a:miter lim="800000"/>
              <a:headEnd/>
              <a:tailEnd/>
            </a:ln>
          </p:spPr>
          <p:txBody>
            <a:bodyPr wrap="square">
              <a:spAutoFit/>
            </a:bodyPr>
            <a:lstStyle/>
            <a:p>
              <a:r>
                <a:rPr kumimoji="1" lang="en-US" altLang="zh-CN" sz="2600" dirty="0" smtClean="0">
                  <a:solidFill>
                    <a:srgbClr val="8E0000"/>
                  </a:solidFill>
                  <a:latin typeface="Helvetica"/>
                  <a:ea typeface="楷体"/>
                  <a:cs typeface="华文新魏" charset="0"/>
                </a:rPr>
                <a:t>c. One essential mark of living well is to be satisfied with one’s accomplishments when taking a retrospective look at life, and to be able to accept death and face infinity calmly. (Para.13, L1)</a:t>
              </a:r>
            </a:p>
          </p:txBody>
        </p:sp>
      </p:grpSp>
      <p:grpSp>
        <p:nvGrpSpPr>
          <p:cNvPr id="13" name="组合 12"/>
          <p:cNvGrpSpPr/>
          <p:nvPr/>
        </p:nvGrpSpPr>
        <p:grpSpPr>
          <a:xfrm>
            <a:off x="5041100" y="1463462"/>
            <a:ext cx="4083154" cy="3792649"/>
            <a:chOff x="5041100" y="1463848"/>
            <a:chExt cx="4083154" cy="3367791"/>
          </a:xfrm>
        </p:grpSpPr>
        <p:grpSp>
          <p:nvGrpSpPr>
            <p:cNvPr id="18" name="Group 35"/>
            <p:cNvGrpSpPr>
              <a:grpSpLocks/>
            </p:cNvGrpSpPr>
            <p:nvPr/>
          </p:nvGrpSpPr>
          <p:grpSpPr bwMode="auto">
            <a:xfrm rot="872659">
              <a:off x="5073172" y="1463848"/>
              <a:ext cx="4051082" cy="3367791"/>
              <a:chOff x="3353028" y="3573094"/>
              <a:chExt cx="2045686" cy="2038628"/>
            </a:xfrm>
          </p:grpSpPr>
          <p:sp>
            <p:nvSpPr>
              <p:cNvPr id="25" name="Freeform 6"/>
              <p:cNvSpPr>
                <a:spLocks/>
              </p:cNvSpPr>
              <p:nvPr/>
            </p:nvSpPr>
            <p:spPr bwMode="auto">
              <a:xfrm rot="88283">
                <a:off x="3386714" y="3573094"/>
                <a:ext cx="1741591" cy="1314597"/>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noFill/>
                <a:round/>
                <a:headEnd/>
                <a:tailEnd/>
              </a:ln>
            </p:spPr>
            <p:txBody>
              <a:bodyPr/>
              <a:lstStyle/>
              <a:p>
                <a:pPr fontAlgn="auto">
                  <a:spcBef>
                    <a:spcPts val="0"/>
                  </a:spcBef>
                  <a:spcAft>
                    <a:spcPts val="0"/>
                  </a:spcAft>
                  <a:defRPr/>
                </a:pPr>
                <a:endParaRPr lang="zh-CN" altLang="en-US" sz="2600" kern="0">
                  <a:solidFill>
                    <a:srgbClr val="99CC00"/>
                  </a:solidFill>
                  <a:latin typeface="Arial" pitchFamily="34" charset="0"/>
                  <a:ea typeface="楷体_GB2312" pitchFamily="49" charset="-122"/>
                </a:endParaRPr>
              </a:p>
            </p:txBody>
          </p:sp>
          <p:sp>
            <p:nvSpPr>
              <p:cNvPr id="23" name="TextBox 28"/>
              <p:cNvSpPr txBox="1">
                <a:spLocks noChangeArrowheads="1"/>
              </p:cNvSpPr>
              <p:nvPr/>
            </p:nvSpPr>
            <p:spPr bwMode="auto">
              <a:xfrm rot="21540000">
                <a:off x="3353028" y="3906073"/>
                <a:ext cx="2045686" cy="1705649"/>
              </a:xfrm>
              <a:prstGeom prst="rect">
                <a:avLst/>
              </a:prstGeom>
              <a:noFill/>
              <a:ln w="9525">
                <a:noFill/>
                <a:miter lim="800000"/>
                <a:headEnd/>
                <a:tailEnd/>
              </a:ln>
            </p:spPr>
            <p:txBody>
              <a:bodyPr wrap="square">
                <a:spAutoFit/>
              </a:bodyPr>
              <a:lstStyle/>
              <a:p>
                <a:r>
                  <a:rPr kumimoji="1" lang="zh-CN" altLang="en-US" sz="2600" dirty="0" smtClean="0">
                    <a:solidFill>
                      <a:srgbClr val="000000"/>
                    </a:solidFill>
                    <a:latin typeface="华文行楷" pitchFamily="2" charset="-122"/>
                    <a:ea typeface="华文行楷" pitchFamily="2" charset="-122"/>
                    <a:cs typeface="华文新魏" pitchFamily="2" charset="-122"/>
                  </a:rPr>
                  <a:t>一个人活得好的一个根本标志就是，在他回首自己人生的时候，他对自己的成就感到满意，而且能够冷静地接受死亡、面对永恒。</a:t>
                </a:r>
                <a:r>
                  <a:rPr lang="en-US" altLang="zh-CN" sz="2600" dirty="0" smtClean="0"/>
                  <a:t> </a:t>
                </a:r>
                <a:endParaRPr lang="zh-CN" altLang="zh-CN" sz="2600" dirty="0" smtClean="0"/>
              </a:p>
              <a:p>
                <a:pPr algn="just" eaLnBrk="0" hangingPunct="0">
                  <a:lnSpc>
                    <a:spcPct val="85000"/>
                  </a:lnSpc>
                </a:pPr>
                <a:endParaRPr kumimoji="1" lang="en-US" altLang="zh-CN" sz="2600" dirty="0" smtClean="0">
                  <a:solidFill>
                    <a:srgbClr val="8E0000"/>
                  </a:solidFill>
                  <a:latin typeface="Helvetica"/>
                  <a:ea typeface="楷体"/>
                  <a:cs typeface="华文新魏" pitchFamily="2" charset="-122"/>
                </a:endParaRPr>
              </a:p>
              <a:p>
                <a:pPr algn="just" eaLnBrk="0" hangingPunct="0">
                  <a:lnSpc>
                    <a:spcPct val="85000"/>
                  </a:lnSpc>
                </a:pPr>
                <a:endParaRPr kumimoji="1" lang="zh-CN" altLang="en-US" sz="2600" dirty="0">
                  <a:solidFill>
                    <a:srgbClr val="000000"/>
                  </a:solidFill>
                  <a:latin typeface="华文行楷" pitchFamily="2" charset="-122"/>
                  <a:ea typeface="华文行楷" pitchFamily="2" charset="-122"/>
                  <a:cs typeface="华文新魏" pitchFamily="2" charset="-122"/>
                </a:endParaRPr>
              </a:p>
            </p:txBody>
          </p:sp>
        </p:grpSp>
        <p:sp>
          <p:nvSpPr>
            <p:cNvPr id="29" name="Freeform 6"/>
            <p:cNvSpPr>
              <a:spLocks/>
            </p:cNvSpPr>
            <p:nvPr/>
          </p:nvSpPr>
          <p:spPr bwMode="auto">
            <a:xfrm rot="822209">
              <a:off x="5041100" y="1812275"/>
              <a:ext cx="4032881" cy="2434127"/>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solidFill>
                <a:srgbClr val="71AE0E"/>
              </a:solidFill>
              <a:round/>
              <a:headEnd/>
              <a:tailEnd/>
            </a:ln>
            <a:effectLst>
              <a:glow rad="228600">
                <a:schemeClr val="accent3">
                  <a:satMod val="175000"/>
                  <a:alpha val="40000"/>
                </a:schemeClr>
              </a:glow>
            </a:effectLst>
          </p:spPr>
          <p:txBody>
            <a:bodyPr/>
            <a:lstStyle/>
            <a:p>
              <a:pPr fontAlgn="auto">
                <a:spcBef>
                  <a:spcPts val="0"/>
                </a:spcBef>
                <a:spcAft>
                  <a:spcPts val="0"/>
                </a:spcAft>
                <a:defRPr/>
              </a:pPr>
              <a:r>
                <a:rPr kumimoji="1" lang="en-US" altLang="zh-CN" sz="2600" kern="0">
                  <a:solidFill>
                    <a:sysClr val="windowText" lastClr="000000"/>
                  </a:solidFill>
                  <a:latin typeface="Arial" pitchFamily="34" charset="0"/>
                  <a:ea typeface="PMingLiU" pitchFamily="18" charset="-120"/>
                </a:rPr>
                <a:t>  </a:t>
              </a:r>
            </a:p>
          </p:txBody>
        </p:sp>
      </p:grpSp>
    </p:spTree>
    <p:extLst>
      <p:ext uri="{BB962C8B-B14F-4D97-AF65-F5344CB8AC3E}">
        <p14:creationId xmlns="" xmlns:p14="http://schemas.microsoft.com/office/powerpoint/2010/main" val="151176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1000" fill="hold"/>
                                        <p:tgtEl>
                                          <p:spTgt spid="26"/>
                                        </p:tgtEl>
                                        <p:attrNameLst>
                                          <p:attrName>ppt_w</p:attrName>
                                        </p:attrNameLst>
                                      </p:cBhvr>
                                      <p:tavLst>
                                        <p:tav tm="0">
                                          <p:val>
                                            <p:strVal val="#ppt_w*0.70"/>
                                          </p:val>
                                        </p:tav>
                                        <p:tav tm="100000">
                                          <p:val>
                                            <p:strVal val="#ppt_w"/>
                                          </p:val>
                                        </p:tav>
                                      </p:tavLst>
                                    </p:anim>
                                    <p:anim calcmode="lin" valueType="num">
                                      <p:cBhvr>
                                        <p:cTn id="8" dur="1000" fill="hold"/>
                                        <p:tgtEl>
                                          <p:spTgt spid="26"/>
                                        </p:tgtEl>
                                        <p:attrNameLst>
                                          <p:attrName>ppt_h</p:attrName>
                                        </p:attrNameLst>
                                      </p:cBhvr>
                                      <p:tavLst>
                                        <p:tav tm="0">
                                          <p:val>
                                            <p:strVal val="#ppt_h"/>
                                          </p:val>
                                        </p:tav>
                                        <p:tav tm="100000">
                                          <p:val>
                                            <p:strVal val="#ppt_h"/>
                                          </p:val>
                                        </p:tav>
                                      </p:tavLst>
                                    </p:anim>
                                    <p:animEffect transition="in" filter="fade">
                                      <p:cBhvr>
                                        <p:cTn id="9" dur="1000"/>
                                        <p:tgtEl>
                                          <p:spTgt spid="26"/>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1000" fill="hold"/>
                                        <p:tgtEl>
                                          <p:spTgt spid="13"/>
                                        </p:tgtEl>
                                        <p:attrNameLst>
                                          <p:attrName>ppt_w</p:attrName>
                                        </p:attrNameLst>
                                      </p:cBhvr>
                                      <p:tavLst>
                                        <p:tav tm="0">
                                          <p:val>
                                            <p:strVal val="#ppt_w*0.70"/>
                                          </p:val>
                                        </p:tav>
                                        <p:tav tm="100000">
                                          <p:val>
                                            <p:strVal val="#ppt_w"/>
                                          </p:val>
                                        </p:tav>
                                      </p:tavLst>
                                    </p:anim>
                                    <p:anim calcmode="lin" valueType="num">
                                      <p:cBhvr>
                                        <p:cTn id="15" dur="1000" fill="hold"/>
                                        <p:tgtEl>
                                          <p:spTgt spid="13"/>
                                        </p:tgtEl>
                                        <p:attrNameLst>
                                          <p:attrName>ppt_h</p:attrName>
                                        </p:attrNameLst>
                                      </p:cBhvr>
                                      <p:tavLst>
                                        <p:tav tm="0">
                                          <p:val>
                                            <p:strVal val="#ppt_h"/>
                                          </p:val>
                                        </p:tav>
                                        <p:tav tm="100000">
                                          <p:val>
                                            <p:strVal val="#ppt_h"/>
                                          </p:val>
                                        </p:tav>
                                      </p:tavLst>
                                    </p:anim>
                                    <p:animEffect transition="in" filter="fade">
                                      <p:cBhvr>
                                        <p:cTn id="1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a:blip r:embed="rId3" cstate="print"/>
          <a:srcRect l="7698" t="13989"/>
          <a:stretch>
            <a:fillRect/>
          </a:stretch>
        </p:blipFill>
        <p:spPr bwMode="auto">
          <a:xfrm>
            <a:off x="428596" y="2214554"/>
            <a:ext cx="8296304" cy="4521200"/>
          </a:xfrm>
          <a:prstGeom prst="rect">
            <a:avLst/>
          </a:prstGeom>
          <a:noFill/>
          <a:ln w="9525">
            <a:noFill/>
            <a:miter lim="800000"/>
            <a:headEnd/>
            <a:tailEnd/>
          </a:ln>
        </p:spPr>
      </p:pic>
      <p:sp>
        <p:nvSpPr>
          <p:cNvPr id="8" name="TextBox 7"/>
          <p:cNvSpPr txBox="1">
            <a:spLocks noChangeArrowheads="1"/>
          </p:cNvSpPr>
          <p:nvPr/>
        </p:nvSpPr>
        <p:spPr bwMode="auto">
          <a:xfrm>
            <a:off x="1000100" y="1714488"/>
            <a:ext cx="1815020" cy="461665"/>
          </a:xfrm>
          <a:prstGeom prst="rect">
            <a:avLst/>
          </a:prstGeom>
          <a:noFill/>
          <a:ln w="9525">
            <a:noFill/>
            <a:miter lim="800000"/>
            <a:headEnd/>
            <a:tailEnd/>
          </a:ln>
        </p:spPr>
        <p:txBody>
          <a:bodyPr wrap="square">
            <a:spAutoFit/>
          </a:bodyPr>
          <a:lstStyle/>
          <a:p>
            <a:pPr fontAlgn="t">
              <a:defRPr/>
            </a:pPr>
            <a:r>
              <a:rPr lang="zh-CN" altLang="zh-CN" sz="2400" b="1" dirty="0" smtClean="0">
                <a:solidFill>
                  <a:srgbClr val="000000"/>
                </a:solidFill>
                <a:latin typeface="华文楷体" pitchFamily="2" charset="-122"/>
                <a:ea typeface="华文楷体" pitchFamily="2" charset="-122"/>
              </a:rPr>
              <a:t>展示；公告</a:t>
            </a:r>
          </a:p>
        </p:txBody>
      </p:sp>
      <p:sp>
        <p:nvSpPr>
          <p:cNvPr id="16" name="TextBox 15"/>
          <p:cNvSpPr txBox="1"/>
          <p:nvPr/>
        </p:nvSpPr>
        <p:spPr>
          <a:xfrm>
            <a:off x="6286545" y="1643050"/>
            <a:ext cx="2071669" cy="492443"/>
          </a:xfrm>
          <a:prstGeom prst="rect">
            <a:avLst/>
          </a:prstGeom>
          <a:noFill/>
        </p:spPr>
        <p:txBody>
          <a:bodyPr wrap="square">
            <a:spAutoFit/>
          </a:bodyPr>
          <a:lstStyle/>
          <a:p>
            <a:pPr>
              <a:spcBef>
                <a:spcPct val="50000"/>
              </a:spcBef>
              <a:defRPr/>
            </a:pPr>
            <a:r>
              <a:rPr lang="en-US" altLang="zh-CN" sz="2600" b="1" dirty="0" smtClean="0">
                <a:latin typeface="Helvetica"/>
              </a:rPr>
              <a:t> put out</a:t>
            </a:r>
            <a:endParaRPr lang="zh-CN" altLang="zh-CN" sz="2600" b="1" dirty="0" smtClean="0">
              <a:latin typeface="Helvetica"/>
            </a:endParaRPr>
          </a:p>
        </p:txBody>
      </p:sp>
      <p:sp>
        <p:nvSpPr>
          <p:cNvPr id="2" name="TextBox 1"/>
          <p:cNvSpPr txBox="1"/>
          <p:nvPr/>
        </p:nvSpPr>
        <p:spPr>
          <a:xfrm>
            <a:off x="3716338" y="1717675"/>
            <a:ext cx="1651000" cy="461963"/>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
        <p:nvSpPr>
          <p:cNvPr id="13" name="文本框 5"/>
          <p:cNvSpPr txBox="1"/>
          <p:nvPr/>
        </p:nvSpPr>
        <p:spPr>
          <a:xfrm>
            <a:off x="1094509" y="4110343"/>
            <a:ext cx="2828406" cy="461665"/>
          </a:xfrm>
          <a:prstGeom prst="rect">
            <a:avLst/>
          </a:prstGeom>
          <a:solidFill>
            <a:srgbClr val="FFC000"/>
          </a:solidFill>
          <a:effectLst>
            <a:softEdge rad="127000"/>
          </a:effectLst>
        </p:spPr>
        <p:txBody>
          <a:bodyPr wrap="square">
            <a:spAutoFit/>
          </a:bodyPr>
          <a:lstStyle/>
          <a:p>
            <a:pPr fontAlgn="auto">
              <a:spcBef>
                <a:spcPts val="0"/>
              </a:spcBef>
              <a:spcAft>
                <a:spcPts val="0"/>
              </a:spcAft>
              <a:defRPr/>
            </a:pPr>
            <a:r>
              <a:rPr kumimoji="1" lang="en-US" altLang="zh-CN" sz="2400" dirty="0" smtClean="0">
                <a:solidFill>
                  <a:schemeClr val="accent4">
                    <a:lumMod val="10000"/>
                  </a:schemeClr>
                </a:solidFill>
              </a:rPr>
              <a:t>(statement / rumour</a:t>
            </a:r>
            <a:r>
              <a:rPr kumimoji="1" lang="en-US" altLang="zh-CN" sz="2400" dirty="0" smtClean="0">
                <a:solidFill>
                  <a:schemeClr val="accent4">
                    <a:lumMod val="10000"/>
                  </a:schemeClr>
                </a:solidFill>
                <a:latin typeface="Helvetica" pitchFamily="34" charset="0"/>
                <a:ea typeface="+mn-ea"/>
              </a:rPr>
              <a:t>) </a:t>
            </a:r>
            <a:endParaRPr kumimoji="1" lang="en-US" altLang="zh-CN" sz="2400" dirty="0">
              <a:solidFill>
                <a:schemeClr val="accent4">
                  <a:lumMod val="10000"/>
                </a:schemeClr>
              </a:solidFill>
              <a:latin typeface="Helvetica" pitchFamily="34" charset="0"/>
              <a:ea typeface="+mn-ea"/>
            </a:endParaRPr>
          </a:p>
        </p:txBody>
      </p:sp>
      <p:sp>
        <p:nvSpPr>
          <p:cNvPr id="14" name="TextBox 8"/>
          <p:cNvSpPr txBox="1">
            <a:spLocks noChangeArrowheads="1"/>
          </p:cNvSpPr>
          <p:nvPr/>
        </p:nvSpPr>
        <p:spPr bwMode="auto">
          <a:xfrm>
            <a:off x="1094509" y="4786322"/>
            <a:ext cx="6977953" cy="1418081"/>
          </a:xfrm>
          <a:prstGeom prst="rect">
            <a:avLst/>
          </a:prstGeom>
          <a:noFill/>
          <a:ln w="9525">
            <a:noFill/>
            <a:miter lim="800000"/>
            <a:headEnd/>
            <a:tailEnd/>
          </a:ln>
        </p:spPr>
        <p:txBody>
          <a:bodyPr wrap="square">
            <a:spAutoFit/>
          </a:bodyPr>
          <a:lstStyle/>
          <a:p>
            <a:r>
              <a:rPr kumimoji="1" lang="en-US" altLang="zh-CN" sz="2400" dirty="0" smtClean="0">
                <a:latin typeface="Helvetica"/>
              </a:rPr>
              <a:t>The government has </a:t>
            </a:r>
            <a:r>
              <a:rPr kumimoji="1" lang="en-US" altLang="zh-CN" sz="2400" b="1" i="1" dirty="0" smtClean="0">
                <a:solidFill>
                  <a:srgbClr val="FF6600"/>
                </a:solidFill>
                <a:latin typeface="Helvetica"/>
              </a:rPr>
              <a:t>put out </a:t>
            </a:r>
            <a:r>
              <a:rPr kumimoji="1" lang="en-US" altLang="zh-CN" sz="2400" dirty="0" smtClean="0">
                <a:latin typeface="Helvetica"/>
              </a:rPr>
              <a:t>a statement denying these rumours.</a:t>
            </a:r>
            <a:endParaRPr kumimoji="1" lang="zh-CN" altLang="zh-CN" sz="2400" dirty="0" smtClean="0">
              <a:latin typeface="Helvetica"/>
            </a:endParaRPr>
          </a:p>
          <a:p>
            <a:pPr>
              <a:lnSpc>
                <a:spcPct val="120000"/>
              </a:lnSpc>
              <a:spcBef>
                <a:spcPct val="50000"/>
              </a:spcBef>
            </a:pPr>
            <a:endParaRPr kumimoji="1" lang="en-US" altLang="zh-CN" sz="2400" dirty="0">
              <a:latin typeface="Helvetica"/>
            </a:endParaRPr>
          </a:p>
        </p:txBody>
      </p:sp>
      <p:sp>
        <p:nvSpPr>
          <p:cNvPr id="23" name="TextBox 22"/>
          <p:cNvSpPr txBox="1"/>
          <p:nvPr/>
        </p:nvSpPr>
        <p:spPr>
          <a:xfrm>
            <a:off x="1094509" y="2643182"/>
            <a:ext cx="1826680" cy="492443"/>
          </a:xfrm>
          <a:prstGeom prst="rect">
            <a:avLst/>
          </a:prstGeom>
          <a:noFill/>
        </p:spPr>
        <p:txBody>
          <a:bodyPr wrap="square">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1094509" y="3146420"/>
            <a:ext cx="6429422" cy="830997"/>
          </a:xfrm>
          <a:prstGeom prst="rect">
            <a:avLst/>
          </a:prstGeom>
          <a:noFill/>
          <a:ln w="9525">
            <a:noFill/>
            <a:miter lim="800000"/>
            <a:headEnd/>
            <a:tailEnd/>
          </a:ln>
        </p:spPr>
        <p:txBody>
          <a:bodyPr wrap="square">
            <a:spAutoFit/>
          </a:bodyPr>
          <a:lstStyle/>
          <a:p>
            <a:r>
              <a:rPr lang="zh-CN" altLang="en-US" sz="2400" dirty="0" smtClean="0">
                <a:latin typeface="华文行楷" pitchFamily="2" charset="-122"/>
                <a:ea typeface="华文行楷" pitchFamily="2" charset="-122"/>
              </a:rPr>
              <a:t>政府发表了一项声明，否认了这些谣言。</a:t>
            </a:r>
            <a:endParaRPr lang="zh-CN" altLang="zh-CN" sz="2400" dirty="0" smtClean="0">
              <a:latin typeface="华文行楷" pitchFamily="2" charset="-122"/>
              <a:ea typeface="华文行楷" pitchFamily="2" charset="-122"/>
            </a:endParaRPr>
          </a:p>
          <a:p>
            <a:endParaRPr lang="zh-CN" altLang="en-US" sz="2400" dirty="0">
              <a:latin typeface="华文行楷" pitchFamily="2" charset="-122"/>
              <a:ea typeface="华文行楷" pitchFamily="2" charset="-122"/>
            </a:endParaRPr>
          </a:p>
        </p:txBody>
      </p:sp>
      <p:sp>
        <p:nvSpPr>
          <p:cNvPr id="25" name="TextBox 24"/>
          <p:cNvSpPr txBox="1"/>
          <p:nvPr/>
        </p:nvSpPr>
        <p:spPr>
          <a:xfrm>
            <a:off x="1094509" y="3714752"/>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pic>
        <p:nvPicPr>
          <p:cNvPr id="21" name="Picture 3" descr="H:\2015年修改\图片13.jpg"/>
          <p:cNvPicPr>
            <a:picLocks noChangeAspect="1" noChangeArrowheads="1"/>
          </p:cNvPicPr>
          <p:nvPr/>
        </p:nvPicPr>
        <p:blipFill>
          <a:blip r:embed="rId4" cstate="print"/>
          <a:srcRect/>
          <a:stretch>
            <a:fillRect/>
          </a:stretch>
        </p:blipFill>
        <p:spPr bwMode="auto">
          <a:xfrm>
            <a:off x="0" y="0"/>
            <a:ext cx="7070725" cy="1163637"/>
          </a:xfrm>
          <a:prstGeom prst="rect">
            <a:avLst/>
          </a:prstGeom>
          <a:noFill/>
        </p:spPr>
      </p:pic>
    </p:spTree>
    <p:extLst>
      <p:ext uri="{BB962C8B-B14F-4D97-AF65-F5344CB8AC3E}">
        <p14:creationId xmlns="" xmlns:p14="http://schemas.microsoft.com/office/powerpoint/2010/main" val="53960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19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3" grpId="0" animBg="1"/>
      <p:bldP spid="14" grpId="0"/>
      <p:bldP spid="23" grpId="0"/>
      <p:bldP spid="3"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p:cNvPicPr>
            <a:picLocks noChangeAspect="1" noChangeArrowheads="1"/>
          </p:cNvPicPr>
          <p:nvPr/>
        </p:nvPicPr>
        <p:blipFill>
          <a:blip r:embed="rId2" cstate="print"/>
          <a:srcRect l="7698" t="13989"/>
          <a:stretch>
            <a:fillRect/>
          </a:stretch>
        </p:blipFill>
        <p:spPr bwMode="auto">
          <a:xfrm>
            <a:off x="428596" y="2214554"/>
            <a:ext cx="8296304" cy="4521200"/>
          </a:xfrm>
          <a:prstGeom prst="rect">
            <a:avLst/>
          </a:prstGeom>
          <a:noFill/>
          <a:ln w="9525">
            <a:noFill/>
            <a:miter lim="800000"/>
            <a:headEnd/>
            <a:tailEnd/>
          </a:ln>
        </p:spPr>
      </p:pic>
      <p:sp>
        <p:nvSpPr>
          <p:cNvPr id="8" name="TextBox 7"/>
          <p:cNvSpPr txBox="1">
            <a:spLocks noChangeArrowheads="1"/>
          </p:cNvSpPr>
          <p:nvPr/>
        </p:nvSpPr>
        <p:spPr bwMode="auto">
          <a:xfrm>
            <a:off x="571472" y="1726175"/>
            <a:ext cx="3159151" cy="461665"/>
          </a:xfrm>
          <a:prstGeom prst="rect">
            <a:avLst/>
          </a:prstGeom>
          <a:noFill/>
          <a:ln w="9525">
            <a:noFill/>
            <a:miter lim="800000"/>
            <a:headEnd/>
            <a:tailEnd/>
          </a:ln>
        </p:spPr>
        <p:txBody>
          <a:bodyPr wrap="square">
            <a:spAutoFit/>
          </a:bodyPr>
          <a:lstStyle/>
          <a:p>
            <a:pPr fontAlgn="t">
              <a:defRPr/>
            </a:pPr>
            <a:r>
              <a:rPr lang="zh-CN" altLang="zh-CN" sz="2400" b="1" dirty="0" smtClean="0">
                <a:solidFill>
                  <a:srgbClr val="000000"/>
                </a:solidFill>
                <a:latin typeface="华文楷体" pitchFamily="2" charset="-122"/>
                <a:ea typeface="华文楷体" pitchFamily="2" charset="-122"/>
              </a:rPr>
              <a:t>提醒（某人）注意</a:t>
            </a:r>
          </a:p>
        </p:txBody>
      </p:sp>
      <p:sp>
        <p:nvSpPr>
          <p:cNvPr id="13" name="文本框 5"/>
          <p:cNvSpPr txBox="1"/>
          <p:nvPr/>
        </p:nvSpPr>
        <p:spPr>
          <a:xfrm>
            <a:off x="1080183" y="4253219"/>
            <a:ext cx="6420775" cy="461665"/>
          </a:xfrm>
          <a:prstGeom prst="rect">
            <a:avLst/>
          </a:prstGeom>
          <a:solidFill>
            <a:srgbClr val="FFC000"/>
          </a:solidFill>
          <a:effectLst>
            <a:softEdge rad="127000"/>
          </a:effectLst>
        </p:spPr>
        <p:txBody>
          <a:bodyPr wrap="square">
            <a:spAutoFit/>
          </a:bodyPr>
          <a:lstStyle/>
          <a:p>
            <a:pPr>
              <a:defRPr/>
            </a:pPr>
            <a:r>
              <a:rPr kumimoji="1" lang="en-US" altLang="zh-CN" sz="2400" dirty="0" smtClean="0">
                <a:solidFill>
                  <a:schemeClr val="accent4">
                    <a:lumMod val="10000"/>
                  </a:schemeClr>
                </a:solidFill>
              </a:rPr>
              <a:t>(</a:t>
            </a:r>
            <a:r>
              <a:rPr kumimoji="1" lang="zh-CN" altLang="zh-CN" sz="2400" dirty="0" smtClean="0">
                <a:solidFill>
                  <a:schemeClr val="accent4">
                    <a:lumMod val="10000"/>
                  </a:schemeClr>
                </a:solidFill>
              </a:rPr>
              <a:t>print </a:t>
            </a:r>
            <a:r>
              <a:rPr kumimoji="1" lang="en-US" altLang="zh-CN" sz="2400" dirty="0" smtClean="0">
                <a:solidFill>
                  <a:schemeClr val="accent4">
                    <a:lumMod val="10000"/>
                  </a:schemeClr>
                </a:solidFill>
              </a:rPr>
              <a:t>and </a:t>
            </a:r>
            <a:r>
              <a:rPr kumimoji="1" lang="zh-CN" altLang="zh-CN" sz="2400" dirty="0" smtClean="0">
                <a:solidFill>
                  <a:schemeClr val="accent4">
                    <a:lumMod val="10000"/>
                  </a:schemeClr>
                </a:solidFill>
              </a:rPr>
              <a:t>broadcast ad</a:t>
            </a:r>
            <a:r>
              <a:rPr kumimoji="1" lang="en-US" altLang="zh-CN" sz="2400" dirty="0" smtClean="0">
                <a:solidFill>
                  <a:schemeClr val="accent4">
                    <a:lumMod val="10000"/>
                  </a:schemeClr>
                </a:solidFill>
              </a:rPr>
              <a:t>s / drink driving / speeding)</a:t>
            </a:r>
          </a:p>
        </p:txBody>
      </p:sp>
      <p:sp>
        <p:nvSpPr>
          <p:cNvPr id="14" name="TextBox 8"/>
          <p:cNvSpPr txBox="1">
            <a:spLocks noChangeArrowheads="1"/>
          </p:cNvSpPr>
          <p:nvPr/>
        </p:nvSpPr>
        <p:spPr bwMode="auto">
          <a:xfrm>
            <a:off x="1080184" y="4858872"/>
            <a:ext cx="7275847" cy="1754326"/>
          </a:xfrm>
          <a:prstGeom prst="rect">
            <a:avLst/>
          </a:prstGeom>
          <a:noFill/>
          <a:ln w="9525">
            <a:noFill/>
            <a:miter lim="800000"/>
            <a:headEnd/>
            <a:tailEnd/>
          </a:ln>
        </p:spPr>
        <p:txBody>
          <a:bodyPr wrap="square">
            <a:spAutoFit/>
          </a:bodyPr>
          <a:lstStyle/>
          <a:p>
            <a:pPr lvl="0"/>
            <a:r>
              <a:rPr kumimoji="1" lang="en-US" altLang="zh-CN" sz="2400" dirty="0" smtClean="0">
                <a:latin typeface="Helvetica"/>
              </a:rPr>
              <a:t>The organization</a:t>
            </a:r>
            <a:r>
              <a:rPr kumimoji="1" lang="zh-CN" altLang="zh-CN" sz="2400" dirty="0" smtClean="0">
                <a:latin typeface="Helvetica"/>
              </a:rPr>
              <a:t> unveiled a </a:t>
            </a:r>
            <a:r>
              <a:rPr kumimoji="1" lang="en-US" altLang="zh-CN" sz="2400" dirty="0" smtClean="0">
                <a:latin typeface="Helvetica"/>
              </a:rPr>
              <a:t>s</a:t>
            </a:r>
            <a:r>
              <a:rPr kumimoji="1" lang="zh-CN" altLang="zh-CN" sz="2400" dirty="0" smtClean="0">
                <a:latin typeface="Helvetica"/>
              </a:rPr>
              <a:t>eries of print </a:t>
            </a:r>
            <a:r>
              <a:rPr kumimoji="1" lang="en-US" altLang="zh-CN" sz="2400" dirty="0" smtClean="0">
                <a:latin typeface="Helvetica"/>
              </a:rPr>
              <a:t>and </a:t>
            </a:r>
            <a:r>
              <a:rPr kumimoji="1" lang="zh-CN" altLang="zh-CN" sz="2400" dirty="0" smtClean="0">
                <a:latin typeface="Helvetica"/>
              </a:rPr>
              <a:t>broadcast ads</a:t>
            </a:r>
            <a:r>
              <a:rPr kumimoji="1" lang="en-US" altLang="zh-CN" sz="2400" dirty="0" smtClean="0">
                <a:latin typeface="Helvetica"/>
              </a:rPr>
              <a:t>, hoping to </a:t>
            </a:r>
            <a:r>
              <a:rPr kumimoji="1" lang="en-US" altLang="zh-CN" sz="2400" b="1" i="1" dirty="0" smtClean="0">
                <a:solidFill>
                  <a:srgbClr val="FF6600"/>
                </a:solidFill>
                <a:latin typeface="Helvetica"/>
              </a:rPr>
              <a:t>alert</a:t>
            </a:r>
            <a:r>
              <a:rPr kumimoji="1" lang="en-US" altLang="zh-CN" sz="2400" dirty="0" smtClean="0">
                <a:latin typeface="Helvetica"/>
              </a:rPr>
              <a:t> the young people </a:t>
            </a:r>
            <a:r>
              <a:rPr kumimoji="1" lang="zh-CN" altLang="zh-CN" sz="2400" b="1" i="1" dirty="0" smtClean="0">
                <a:solidFill>
                  <a:srgbClr val="FF6600"/>
                </a:solidFill>
                <a:latin typeface="Helvetica"/>
              </a:rPr>
              <a:t>to</a:t>
            </a:r>
            <a:r>
              <a:rPr kumimoji="1" lang="en-US" altLang="zh-CN" sz="2400" b="1" i="1" dirty="0" smtClean="0">
                <a:solidFill>
                  <a:srgbClr val="FF6600"/>
                </a:solidFill>
                <a:latin typeface="Helvetica"/>
              </a:rPr>
              <a:t> </a:t>
            </a:r>
            <a:r>
              <a:rPr kumimoji="1" lang="en-US" altLang="zh-CN" sz="2400" dirty="0" smtClean="0">
                <a:latin typeface="Helvetica"/>
              </a:rPr>
              <a:t>the dangers of drink driving and speeding. </a:t>
            </a:r>
            <a:endParaRPr kumimoji="1" lang="zh-CN" altLang="zh-CN" sz="2400" dirty="0" smtClean="0">
              <a:latin typeface="Helvetica"/>
            </a:endParaRPr>
          </a:p>
          <a:p>
            <a:pPr>
              <a:spcBef>
                <a:spcPct val="50000"/>
              </a:spcBef>
            </a:pPr>
            <a:endParaRPr kumimoji="1" lang="en-US" altLang="zh-CN" sz="2400" dirty="0">
              <a:latin typeface="Helvetica"/>
            </a:endParaRPr>
          </a:p>
        </p:txBody>
      </p:sp>
      <p:sp>
        <p:nvSpPr>
          <p:cNvPr id="16" name="TextBox 15"/>
          <p:cNvSpPr txBox="1">
            <a:spLocks noChangeArrowheads="1"/>
          </p:cNvSpPr>
          <p:nvPr/>
        </p:nvSpPr>
        <p:spPr bwMode="auto">
          <a:xfrm>
            <a:off x="5759807" y="1655709"/>
            <a:ext cx="2847970" cy="523220"/>
          </a:xfrm>
          <a:prstGeom prst="rect">
            <a:avLst/>
          </a:prstGeom>
          <a:noFill/>
          <a:ln w="9525" algn="ctr">
            <a:noFill/>
            <a:miter lim="800000"/>
            <a:headEnd/>
            <a:tailEnd/>
          </a:ln>
        </p:spPr>
        <p:txBody>
          <a:bodyPr wrap="square">
            <a:spAutoFit/>
          </a:bodyPr>
          <a:lstStyle/>
          <a:p>
            <a:r>
              <a:rPr lang="zh-CN" altLang="zh-CN" sz="2800" b="1" dirty="0" smtClean="0"/>
              <a:t> </a:t>
            </a:r>
            <a:r>
              <a:rPr lang="en-US" altLang="zh-CN" sz="2600" b="1" dirty="0" smtClean="0">
                <a:latin typeface="Helvetica"/>
              </a:rPr>
              <a:t>alert sb. to sth.</a:t>
            </a:r>
          </a:p>
        </p:txBody>
      </p:sp>
      <p:sp>
        <p:nvSpPr>
          <p:cNvPr id="23" name="TextBox 22"/>
          <p:cNvSpPr txBox="1"/>
          <p:nvPr/>
        </p:nvSpPr>
        <p:spPr>
          <a:xfrm>
            <a:off x="1080184" y="2636912"/>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1080184" y="3069605"/>
            <a:ext cx="6611917" cy="830997"/>
          </a:xfrm>
          <a:prstGeom prst="rect">
            <a:avLst/>
          </a:prstGeom>
          <a:noFill/>
          <a:ln w="9525">
            <a:noFill/>
            <a:miter lim="800000"/>
            <a:headEnd/>
            <a:tailEnd/>
          </a:ln>
        </p:spPr>
        <p:txBody>
          <a:bodyPr wrap="square">
            <a:spAutoFit/>
          </a:bodyPr>
          <a:lstStyle/>
          <a:p>
            <a:pPr lvl="0"/>
            <a:r>
              <a:rPr lang="zh-CN" altLang="en-US" sz="2400" dirty="0" smtClean="0">
                <a:latin typeface="华文行楷" pitchFamily="2" charset="-122"/>
                <a:ea typeface="华文行楷" pitchFamily="2" charset="-122"/>
              </a:rPr>
              <a:t>该组织公</a:t>
            </a:r>
            <a:r>
              <a:rPr lang="zh-CN" altLang="zh-CN" sz="2400" dirty="0" smtClean="0">
                <a:latin typeface="华文行楷" pitchFamily="2" charset="-122"/>
                <a:ea typeface="华文行楷" pitchFamily="2" charset="-122"/>
              </a:rPr>
              <a:t>布</a:t>
            </a:r>
            <a:r>
              <a:rPr lang="zh-CN" altLang="en-US" sz="2400" dirty="0" smtClean="0">
                <a:latin typeface="华文行楷" pitchFamily="2" charset="-122"/>
                <a:ea typeface="华文行楷" pitchFamily="2" charset="-122"/>
              </a:rPr>
              <a:t>了</a:t>
            </a:r>
            <a:r>
              <a:rPr lang="zh-CN" altLang="zh-CN" sz="2400" dirty="0" smtClean="0">
                <a:latin typeface="华文行楷" pitchFamily="2" charset="-122"/>
                <a:ea typeface="华文行楷" pitchFamily="2" charset="-122"/>
              </a:rPr>
              <a:t>一</a:t>
            </a:r>
            <a:r>
              <a:rPr lang="zh-CN" altLang="en-US" sz="2400" dirty="0" smtClean="0">
                <a:latin typeface="华文行楷" pitchFamily="2" charset="-122"/>
                <a:ea typeface="华文行楷" pitchFamily="2" charset="-122"/>
              </a:rPr>
              <a:t>系列</a:t>
            </a:r>
            <a:r>
              <a:rPr lang="zh-CN" altLang="zh-CN" sz="2400" dirty="0" smtClean="0">
                <a:latin typeface="华文行楷" pitchFamily="2" charset="-122"/>
                <a:ea typeface="华文行楷" pitchFamily="2" charset="-122"/>
              </a:rPr>
              <a:t>平面广告</a:t>
            </a:r>
            <a:r>
              <a:rPr lang="zh-CN" altLang="en-US" sz="2400" dirty="0" smtClean="0">
                <a:latin typeface="华文行楷" pitchFamily="2" charset="-122"/>
                <a:ea typeface="华文行楷" pitchFamily="2" charset="-122"/>
              </a:rPr>
              <a:t>和</a:t>
            </a:r>
            <a:r>
              <a:rPr lang="zh-CN" altLang="zh-CN" sz="2400" dirty="0" smtClean="0">
                <a:latin typeface="华文行楷" pitchFamily="2" charset="-122"/>
                <a:ea typeface="华文行楷" pitchFamily="2" charset="-122"/>
              </a:rPr>
              <a:t>广播广告，</a:t>
            </a:r>
            <a:r>
              <a:rPr lang="zh-CN" altLang="en-US" sz="2400" dirty="0" smtClean="0">
                <a:latin typeface="华文行楷" pitchFamily="2" charset="-122"/>
                <a:ea typeface="华文行楷" pitchFamily="2" charset="-122"/>
              </a:rPr>
              <a:t>希望提醒人们注意酒后驾驶和超速</a:t>
            </a:r>
            <a:r>
              <a:rPr lang="zh-CN" altLang="zh-CN" sz="2400" dirty="0" smtClean="0">
                <a:latin typeface="华文行楷" pitchFamily="2" charset="-122"/>
                <a:ea typeface="华文行楷" pitchFamily="2" charset="-122"/>
              </a:rPr>
              <a:t>的危险。</a:t>
            </a:r>
            <a:endParaRPr lang="zh-CN" altLang="zh-CN" sz="2400" dirty="0">
              <a:latin typeface="华文行楷" pitchFamily="2" charset="-122"/>
              <a:ea typeface="华文行楷" pitchFamily="2" charset="-122"/>
            </a:endParaRPr>
          </a:p>
        </p:txBody>
      </p:sp>
      <p:sp>
        <p:nvSpPr>
          <p:cNvPr id="25" name="TextBox 24"/>
          <p:cNvSpPr txBox="1"/>
          <p:nvPr/>
        </p:nvSpPr>
        <p:spPr>
          <a:xfrm>
            <a:off x="1080184" y="3865326"/>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pic>
        <p:nvPicPr>
          <p:cNvPr id="24" name="Picture 3" descr="H:\2015年修改\图片13.jpg"/>
          <p:cNvPicPr>
            <a:picLocks noChangeAspect="1" noChangeArrowheads="1"/>
          </p:cNvPicPr>
          <p:nvPr/>
        </p:nvPicPr>
        <p:blipFill>
          <a:blip r:embed="rId3" cstate="print"/>
          <a:srcRect/>
          <a:stretch>
            <a:fillRect/>
          </a:stretch>
        </p:blipFill>
        <p:spPr bwMode="auto">
          <a:xfrm>
            <a:off x="0" y="0"/>
            <a:ext cx="7070725" cy="1163637"/>
          </a:xfrm>
          <a:prstGeom prst="rect">
            <a:avLst/>
          </a:prstGeom>
          <a:noFill/>
        </p:spPr>
      </p:pic>
      <p:sp>
        <p:nvSpPr>
          <p:cNvPr id="12" name="TextBox 11"/>
          <p:cNvSpPr txBox="1"/>
          <p:nvPr/>
        </p:nvSpPr>
        <p:spPr>
          <a:xfrm>
            <a:off x="3716338" y="1717675"/>
            <a:ext cx="1651000" cy="461963"/>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Tree>
    <p:extLst>
      <p:ext uri="{BB962C8B-B14F-4D97-AF65-F5344CB8AC3E}">
        <p14:creationId xmlns="" xmlns:p14="http://schemas.microsoft.com/office/powerpoint/2010/main" val="176656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23" grpId="0"/>
      <p:bldP spid="3"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p:cNvPicPr>
            <a:picLocks noChangeAspect="1" noChangeArrowheads="1"/>
          </p:cNvPicPr>
          <p:nvPr/>
        </p:nvPicPr>
        <p:blipFill>
          <a:blip r:embed="rId3" cstate="print"/>
          <a:srcRect l="7698" t="13989"/>
          <a:stretch>
            <a:fillRect/>
          </a:stretch>
        </p:blipFill>
        <p:spPr bwMode="auto">
          <a:xfrm>
            <a:off x="428596" y="2214554"/>
            <a:ext cx="8296304" cy="4521200"/>
          </a:xfrm>
          <a:prstGeom prst="rect">
            <a:avLst/>
          </a:prstGeom>
          <a:noFill/>
          <a:ln w="9525">
            <a:noFill/>
            <a:miter lim="800000"/>
            <a:headEnd/>
            <a:tailEnd/>
          </a:ln>
        </p:spPr>
      </p:pic>
      <p:sp>
        <p:nvSpPr>
          <p:cNvPr id="8" name="TextBox 7"/>
          <p:cNvSpPr txBox="1">
            <a:spLocks noChangeArrowheads="1"/>
          </p:cNvSpPr>
          <p:nvPr/>
        </p:nvSpPr>
        <p:spPr bwMode="auto">
          <a:xfrm>
            <a:off x="404846" y="1733986"/>
            <a:ext cx="3351316" cy="461665"/>
          </a:xfrm>
          <a:prstGeom prst="rect">
            <a:avLst/>
          </a:prstGeom>
          <a:noFill/>
          <a:ln w="9525">
            <a:noFill/>
            <a:miter lim="800000"/>
            <a:headEnd/>
            <a:tailEnd/>
          </a:ln>
        </p:spPr>
        <p:txBody>
          <a:bodyPr wrap="square">
            <a:spAutoFit/>
          </a:bodyPr>
          <a:lstStyle/>
          <a:p>
            <a:pPr fontAlgn="t">
              <a:defRPr/>
            </a:pPr>
            <a:r>
              <a:rPr lang="zh-CN" altLang="zh-CN" sz="2400" b="1" dirty="0" smtClean="0">
                <a:solidFill>
                  <a:srgbClr val="000000"/>
                </a:solidFill>
                <a:latin typeface="华文楷体" pitchFamily="2" charset="-122"/>
                <a:ea typeface="华文楷体" pitchFamily="2" charset="-122"/>
              </a:rPr>
              <a:t>向</a:t>
            </a:r>
            <a:r>
              <a:rPr lang="en-US" altLang="zh-CN" sz="2400" b="1" dirty="0" smtClean="0">
                <a:solidFill>
                  <a:srgbClr val="000000"/>
                </a:solidFill>
                <a:latin typeface="华文楷体" pitchFamily="2" charset="-122"/>
                <a:ea typeface="华文楷体" pitchFamily="2" charset="-122"/>
              </a:rPr>
              <a:t>…</a:t>
            </a:r>
            <a:r>
              <a:rPr lang="zh-CN" altLang="zh-CN" sz="2400" b="1" dirty="0" smtClean="0">
                <a:solidFill>
                  <a:srgbClr val="000000"/>
                </a:solidFill>
                <a:latin typeface="华文楷体" pitchFamily="2" charset="-122"/>
                <a:ea typeface="华文楷体" pitchFamily="2" charset="-122"/>
              </a:rPr>
              <a:t>展开攻势；围攻</a:t>
            </a:r>
          </a:p>
        </p:txBody>
      </p:sp>
      <p:sp>
        <p:nvSpPr>
          <p:cNvPr id="16" name="TextBox 15"/>
          <p:cNvSpPr txBox="1">
            <a:spLocks noChangeArrowheads="1"/>
          </p:cNvSpPr>
          <p:nvPr/>
        </p:nvSpPr>
        <p:spPr bwMode="auto">
          <a:xfrm>
            <a:off x="5417193" y="1674423"/>
            <a:ext cx="3476620" cy="492443"/>
          </a:xfrm>
          <a:prstGeom prst="rect">
            <a:avLst/>
          </a:prstGeom>
          <a:noFill/>
          <a:ln w="9525" algn="ctr">
            <a:noFill/>
            <a:miter lim="800000"/>
            <a:headEnd/>
            <a:tailEnd/>
          </a:ln>
        </p:spPr>
        <p:txBody>
          <a:bodyPr wrap="square">
            <a:spAutoFit/>
          </a:bodyPr>
          <a:lstStyle/>
          <a:p>
            <a:pPr algn="ctr"/>
            <a:r>
              <a:rPr lang="en-US" altLang="zh-CN" sz="2600" b="1" dirty="0" smtClean="0">
                <a:latin typeface="Helvetica"/>
              </a:rPr>
              <a:t>lay siege to sth. / sb.</a:t>
            </a:r>
          </a:p>
        </p:txBody>
      </p:sp>
      <p:sp>
        <p:nvSpPr>
          <p:cNvPr id="13" name="文本框 5"/>
          <p:cNvSpPr txBox="1"/>
          <p:nvPr/>
        </p:nvSpPr>
        <p:spPr>
          <a:xfrm>
            <a:off x="1071538" y="4388323"/>
            <a:ext cx="6715171" cy="461665"/>
          </a:xfrm>
          <a:prstGeom prst="rect">
            <a:avLst/>
          </a:prstGeom>
          <a:solidFill>
            <a:srgbClr val="FFC000"/>
          </a:solidFill>
          <a:effectLst>
            <a:softEdge rad="127000"/>
          </a:effectLst>
        </p:spPr>
        <p:txBody>
          <a:bodyPr wrap="square">
            <a:spAutoFit/>
          </a:bodyPr>
          <a:lstStyle/>
          <a:p>
            <a:pPr>
              <a:defRPr/>
            </a:pPr>
            <a:r>
              <a:rPr lang="en-US" altLang="zh-CN" sz="2400" dirty="0" smtClean="0"/>
              <a:t>(have sth. stopped / persuade sb. to  / vote against </a:t>
            </a:r>
            <a:r>
              <a:rPr kumimoji="1" lang="en-US" altLang="zh-CN" sz="2400" dirty="0" smtClean="0">
                <a:solidFill>
                  <a:srgbClr val="0D0A10"/>
                </a:solidFill>
                <a:latin typeface="Helvetica"/>
              </a:rPr>
              <a:t>)</a:t>
            </a:r>
            <a:endParaRPr lang="en-US" altLang="zh-CN" sz="2400" dirty="0">
              <a:solidFill>
                <a:srgbClr val="984807"/>
              </a:solidFill>
            </a:endParaRPr>
          </a:p>
        </p:txBody>
      </p:sp>
      <p:sp>
        <p:nvSpPr>
          <p:cNvPr id="14" name="TextBox 8"/>
          <p:cNvSpPr txBox="1">
            <a:spLocks noChangeArrowheads="1"/>
          </p:cNvSpPr>
          <p:nvPr/>
        </p:nvSpPr>
        <p:spPr bwMode="auto">
          <a:xfrm>
            <a:off x="1071538" y="4925377"/>
            <a:ext cx="6715172" cy="1200329"/>
          </a:xfrm>
          <a:prstGeom prst="rect">
            <a:avLst/>
          </a:prstGeom>
          <a:noFill/>
          <a:ln w="9525">
            <a:noFill/>
            <a:miter lim="800000"/>
            <a:headEnd/>
            <a:tailEnd/>
          </a:ln>
        </p:spPr>
        <p:txBody>
          <a:bodyPr wrap="square">
            <a:spAutoFit/>
          </a:bodyPr>
          <a:lstStyle/>
          <a:p>
            <a:r>
              <a:rPr kumimoji="1" lang="en-US" altLang="zh-CN" sz="2400" dirty="0" smtClean="0">
                <a:latin typeface="Helvetica"/>
              </a:rPr>
              <a:t>The only way to have the new law stopped is to </a:t>
            </a:r>
            <a:r>
              <a:rPr kumimoji="1" lang="en-US" altLang="zh-CN" sz="2400" b="1" i="1" dirty="0" smtClean="0">
                <a:solidFill>
                  <a:srgbClr val="FF6600"/>
                </a:solidFill>
                <a:latin typeface="Helvetica"/>
              </a:rPr>
              <a:t>lay siege to</a:t>
            </a:r>
            <a:r>
              <a:rPr kumimoji="1" lang="en-US" altLang="zh-CN" sz="2400" dirty="0" smtClean="0">
                <a:latin typeface="Helvetica"/>
              </a:rPr>
              <a:t> all members of the committee and persuade them to vote against it.</a:t>
            </a:r>
            <a:endParaRPr kumimoji="1" lang="zh-CN" altLang="zh-CN" sz="2400" dirty="0" smtClean="0">
              <a:latin typeface="Helvetica"/>
            </a:endParaRPr>
          </a:p>
        </p:txBody>
      </p:sp>
      <p:sp>
        <p:nvSpPr>
          <p:cNvPr id="23" name="TextBox 22"/>
          <p:cNvSpPr txBox="1"/>
          <p:nvPr/>
        </p:nvSpPr>
        <p:spPr>
          <a:xfrm>
            <a:off x="1071538" y="2643182"/>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1071538" y="3075875"/>
            <a:ext cx="6516688" cy="1200329"/>
          </a:xfrm>
          <a:prstGeom prst="rect">
            <a:avLst/>
          </a:prstGeom>
          <a:noFill/>
          <a:ln w="9525">
            <a:noFill/>
            <a:miter lim="800000"/>
            <a:headEnd/>
            <a:tailEnd/>
          </a:ln>
        </p:spPr>
        <p:txBody>
          <a:bodyPr>
            <a:spAutoFit/>
          </a:bodyPr>
          <a:lstStyle/>
          <a:p>
            <a:r>
              <a:rPr lang="zh-CN" altLang="en-US" sz="2400" dirty="0" smtClean="0">
                <a:latin typeface="华文行楷" pitchFamily="2" charset="-122"/>
                <a:ea typeface="华文行楷" pitchFamily="2" charset="-122"/>
              </a:rPr>
              <a:t>阻止新法规实施的唯一办法就是向委员会的所有成员展开攻势说服其投反对票。</a:t>
            </a:r>
            <a:endParaRPr lang="zh-CN" altLang="zh-CN" sz="2400" dirty="0" smtClean="0">
              <a:latin typeface="华文行楷" pitchFamily="2" charset="-122"/>
              <a:ea typeface="华文行楷" pitchFamily="2" charset="-122"/>
            </a:endParaRPr>
          </a:p>
          <a:p>
            <a:endParaRPr lang="zh-CN" altLang="en-US" sz="2400" dirty="0">
              <a:latin typeface="华文行楷" pitchFamily="2" charset="-122"/>
              <a:ea typeface="华文行楷" pitchFamily="2" charset="-122"/>
            </a:endParaRPr>
          </a:p>
        </p:txBody>
      </p:sp>
      <p:sp>
        <p:nvSpPr>
          <p:cNvPr id="25" name="TextBox 24"/>
          <p:cNvSpPr txBox="1"/>
          <p:nvPr/>
        </p:nvSpPr>
        <p:spPr>
          <a:xfrm>
            <a:off x="1071538" y="3951584"/>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pic>
        <p:nvPicPr>
          <p:cNvPr id="24" name="Picture 3" descr="H:\2015年修改\图片13.jpg"/>
          <p:cNvPicPr>
            <a:picLocks noChangeAspect="1" noChangeArrowheads="1"/>
          </p:cNvPicPr>
          <p:nvPr/>
        </p:nvPicPr>
        <p:blipFill>
          <a:blip r:embed="rId4" cstate="print"/>
          <a:srcRect/>
          <a:stretch>
            <a:fillRect/>
          </a:stretch>
        </p:blipFill>
        <p:spPr bwMode="auto">
          <a:xfrm>
            <a:off x="0" y="0"/>
            <a:ext cx="7070725" cy="1163637"/>
          </a:xfrm>
          <a:prstGeom prst="rect">
            <a:avLst/>
          </a:prstGeom>
          <a:noFill/>
        </p:spPr>
      </p:pic>
      <p:sp>
        <p:nvSpPr>
          <p:cNvPr id="17" name="TextBox 16"/>
          <p:cNvSpPr txBox="1"/>
          <p:nvPr/>
        </p:nvSpPr>
        <p:spPr>
          <a:xfrm>
            <a:off x="3716338" y="1717675"/>
            <a:ext cx="1651000" cy="461963"/>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Tree>
    <p:extLst>
      <p:ext uri="{BB962C8B-B14F-4D97-AF65-F5344CB8AC3E}">
        <p14:creationId xmlns="" xmlns:p14="http://schemas.microsoft.com/office/powerpoint/2010/main" val="396598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3" grpId="0" animBg="1"/>
      <p:bldP spid="14" grpId="0"/>
      <p:bldP spid="23" grpId="0"/>
      <p:bldP spid="3"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p:cNvPicPr>
            <a:picLocks noChangeAspect="1" noChangeArrowheads="1"/>
          </p:cNvPicPr>
          <p:nvPr/>
        </p:nvPicPr>
        <p:blipFill>
          <a:blip r:embed="rId2" cstate="print"/>
          <a:srcRect l="7698" t="13989"/>
          <a:stretch>
            <a:fillRect/>
          </a:stretch>
        </p:blipFill>
        <p:spPr bwMode="auto">
          <a:xfrm>
            <a:off x="428596" y="2214554"/>
            <a:ext cx="8296304" cy="4521200"/>
          </a:xfrm>
          <a:prstGeom prst="rect">
            <a:avLst/>
          </a:prstGeom>
          <a:noFill/>
          <a:ln w="9525">
            <a:noFill/>
            <a:miter lim="800000"/>
            <a:headEnd/>
            <a:tailEnd/>
          </a:ln>
        </p:spPr>
      </p:pic>
      <p:sp>
        <p:nvSpPr>
          <p:cNvPr id="8" name="TextBox 7"/>
          <p:cNvSpPr txBox="1">
            <a:spLocks noChangeArrowheads="1"/>
          </p:cNvSpPr>
          <p:nvPr/>
        </p:nvSpPr>
        <p:spPr bwMode="auto">
          <a:xfrm>
            <a:off x="1258875" y="1710048"/>
            <a:ext cx="1169797" cy="461665"/>
          </a:xfrm>
          <a:prstGeom prst="rect">
            <a:avLst/>
          </a:prstGeom>
          <a:noFill/>
          <a:ln w="9525">
            <a:noFill/>
            <a:miter lim="800000"/>
            <a:headEnd/>
            <a:tailEnd/>
          </a:ln>
        </p:spPr>
        <p:txBody>
          <a:bodyPr wrap="square">
            <a:spAutoFit/>
          </a:bodyPr>
          <a:lstStyle/>
          <a:p>
            <a:pPr fontAlgn="t">
              <a:defRPr/>
            </a:pPr>
            <a:r>
              <a:rPr lang="zh-CN" altLang="zh-CN" sz="2400" b="1" dirty="0" smtClean="0">
                <a:solidFill>
                  <a:srgbClr val="000000"/>
                </a:solidFill>
                <a:latin typeface="华文楷体" pitchFamily="2" charset="-122"/>
                <a:ea typeface="华文楷体" pitchFamily="2" charset="-122"/>
              </a:rPr>
              <a:t>仿效</a:t>
            </a:r>
          </a:p>
        </p:txBody>
      </p:sp>
      <p:sp>
        <p:nvSpPr>
          <p:cNvPr id="16" name="TextBox 15"/>
          <p:cNvSpPr txBox="1">
            <a:spLocks noChangeArrowheads="1"/>
          </p:cNvSpPr>
          <p:nvPr/>
        </p:nvSpPr>
        <p:spPr bwMode="auto">
          <a:xfrm>
            <a:off x="5384826" y="1670646"/>
            <a:ext cx="2973388" cy="492443"/>
          </a:xfrm>
          <a:prstGeom prst="rect">
            <a:avLst/>
          </a:prstGeom>
          <a:noFill/>
          <a:ln w="9525" algn="ctr">
            <a:noFill/>
            <a:miter lim="800000"/>
            <a:headEnd/>
            <a:tailEnd/>
          </a:ln>
        </p:spPr>
        <p:txBody>
          <a:bodyPr wrap="square">
            <a:spAutoFit/>
          </a:bodyPr>
          <a:lstStyle/>
          <a:p>
            <a:pPr algn="ctr"/>
            <a:r>
              <a:rPr lang="en-US" altLang="zh-CN" sz="2600" b="1" dirty="0" smtClean="0">
                <a:latin typeface="Helvetica"/>
              </a:rPr>
              <a:t>follow suit</a:t>
            </a:r>
            <a:endParaRPr lang="en-US" altLang="zh-CN" sz="2600" b="1" dirty="0">
              <a:latin typeface="Helvetica"/>
            </a:endParaRPr>
          </a:p>
        </p:txBody>
      </p:sp>
      <p:sp>
        <p:nvSpPr>
          <p:cNvPr id="13" name="文本框 5"/>
          <p:cNvSpPr txBox="1"/>
          <p:nvPr/>
        </p:nvSpPr>
        <p:spPr>
          <a:xfrm>
            <a:off x="1071538" y="4064319"/>
            <a:ext cx="4561023" cy="461665"/>
          </a:xfrm>
          <a:prstGeom prst="rect">
            <a:avLst/>
          </a:prstGeom>
          <a:solidFill>
            <a:srgbClr val="FFC000"/>
          </a:solidFill>
          <a:effectLst>
            <a:softEdge rad="127000"/>
          </a:effectLst>
        </p:spPr>
        <p:txBody>
          <a:bodyPr wrap="square">
            <a:spAutoFit/>
          </a:bodyPr>
          <a:lstStyle/>
          <a:p>
            <a:pPr>
              <a:defRPr/>
            </a:pPr>
            <a:r>
              <a:rPr lang="en-US" altLang="zh-CN" sz="2400" dirty="0" smtClean="0"/>
              <a:t>(the smoking ban / spark a debate )</a:t>
            </a:r>
            <a:r>
              <a:rPr kumimoji="1" lang="en-US" altLang="zh-CN" sz="2400" dirty="0" smtClean="0">
                <a:solidFill>
                  <a:srgbClr val="0D0A10"/>
                </a:solidFill>
                <a:latin typeface="Helvetica"/>
              </a:rPr>
              <a:t> </a:t>
            </a:r>
            <a:endParaRPr kumimoji="1" lang="en-US" altLang="zh-CN" sz="2400" dirty="0">
              <a:solidFill>
                <a:srgbClr val="0D0A10"/>
              </a:solidFill>
              <a:latin typeface="Helvetica"/>
            </a:endParaRPr>
          </a:p>
        </p:txBody>
      </p:sp>
      <p:sp>
        <p:nvSpPr>
          <p:cNvPr id="14" name="TextBox 8"/>
          <p:cNvSpPr txBox="1">
            <a:spLocks noChangeArrowheads="1"/>
          </p:cNvSpPr>
          <p:nvPr/>
        </p:nvSpPr>
        <p:spPr bwMode="auto">
          <a:xfrm>
            <a:off x="1071538" y="4707261"/>
            <a:ext cx="6563615" cy="830997"/>
          </a:xfrm>
          <a:prstGeom prst="rect">
            <a:avLst/>
          </a:prstGeom>
          <a:noFill/>
          <a:ln w="9525">
            <a:noFill/>
            <a:miter lim="800000"/>
            <a:headEnd/>
            <a:tailEnd/>
          </a:ln>
        </p:spPr>
        <p:txBody>
          <a:bodyPr wrap="square">
            <a:spAutoFit/>
          </a:bodyPr>
          <a:lstStyle/>
          <a:p>
            <a:r>
              <a:rPr kumimoji="1" lang="en-US" altLang="zh-CN" sz="2400" dirty="0" smtClean="0">
                <a:latin typeface="Helvetica"/>
              </a:rPr>
              <a:t>The smoking ban has sparked a debate as to the other provinces should </a:t>
            </a:r>
            <a:r>
              <a:rPr kumimoji="1" lang="en-US" altLang="zh-CN" sz="2400" b="1" i="1" dirty="0" smtClean="0">
                <a:solidFill>
                  <a:srgbClr val="FF6600"/>
                </a:solidFill>
                <a:latin typeface="Helvetica"/>
              </a:rPr>
              <a:t>follow suit</a:t>
            </a:r>
            <a:r>
              <a:rPr kumimoji="1" lang="en-US" altLang="zh-CN" sz="2400" dirty="0" smtClean="0">
                <a:latin typeface="Helvetica"/>
              </a:rPr>
              <a:t>.</a:t>
            </a:r>
            <a:endParaRPr kumimoji="1" lang="zh-CN" altLang="zh-CN" sz="2400" dirty="0" smtClean="0">
              <a:latin typeface="Helvetica"/>
            </a:endParaRPr>
          </a:p>
        </p:txBody>
      </p:sp>
      <p:sp>
        <p:nvSpPr>
          <p:cNvPr id="23" name="TextBox 22"/>
          <p:cNvSpPr txBox="1"/>
          <p:nvPr/>
        </p:nvSpPr>
        <p:spPr>
          <a:xfrm>
            <a:off x="1071538" y="2643182"/>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1071538" y="3143248"/>
            <a:ext cx="6659563" cy="830997"/>
          </a:xfrm>
          <a:prstGeom prst="rect">
            <a:avLst/>
          </a:prstGeom>
          <a:noFill/>
          <a:ln w="9525">
            <a:noFill/>
            <a:miter lim="800000"/>
            <a:headEnd/>
            <a:tailEnd/>
          </a:ln>
        </p:spPr>
        <p:txBody>
          <a:bodyPr wrap="square">
            <a:spAutoFit/>
          </a:bodyPr>
          <a:lstStyle/>
          <a:p>
            <a:r>
              <a:rPr lang="zh-CN" altLang="en-US" sz="2400" dirty="0" smtClean="0">
                <a:latin typeface="华文行楷" pitchFamily="2" charset="-122"/>
                <a:ea typeface="华文行楷" pitchFamily="2" charset="-122"/>
              </a:rPr>
              <a:t>禁烟令引发了关于其他省份是否也要仿效的争议。</a:t>
            </a:r>
            <a:endParaRPr lang="zh-CN" altLang="zh-CN" sz="2400" dirty="0" smtClean="0">
              <a:latin typeface="华文行楷" pitchFamily="2" charset="-122"/>
              <a:ea typeface="华文行楷" pitchFamily="2" charset="-122"/>
            </a:endParaRPr>
          </a:p>
          <a:p>
            <a:endParaRPr lang="en-US" altLang="zh-CN" sz="2400" dirty="0">
              <a:latin typeface="华文行楷" pitchFamily="2" charset="-122"/>
              <a:ea typeface="华文行楷" pitchFamily="2" charset="-122"/>
            </a:endParaRPr>
          </a:p>
        </p:txBody>
      </p:sp>
      <p:sp>
        <p:nvSpPr>
          <p:cNvPr id="25" name="TextBox 24"/>
          <p:cNvSpPr txBox="1"/>
          <p:nvPr/>
        </p:nvSpPr>
        <p:spPr>
          <a:xfrm>
            <a:off x="1071538" y="3643314"/>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pic>
        <p:nvPicPr>
          <p:cNvPr id="24" name="Picture 3" descr="H:\2015年修改\图片13.jpg"/>
          <p:cNvPicPr>
            <a:picLocks noChangeAspect="1" noChangeArrowheads="1"/>
          </p:cNvPicPr>
          <p:nvPr/>
        </p:nvPicPr>
        <p:blipFill>
          <a:blip r:embed="rId3" cstate="print"/>
          <a:srcRect/>
          <a:stretch>
            <a:fillRect/>
          </a:stretch>
        </p:blipFill>
        <p:spPr bwMode="auto">
          <a:xfrm>
            <a:off x="0" y="0"/>
            <a:ext cx="7070725" cy="1163637"/>
          </a:xfrm>
          <a:prstGeom prst="rect">
            <a:avLst/>
          </a:prstGeom>
          <a:noFill/>
        </p:spPr>
      </p:pic>
      <p:sp>
        <p:nvSpPr>
          <p:cNvPr id="15" name="TextBox 14"/>
          <p:cNvSpPr txBox="1"/>
          <p:nvPr/>
        </p:nvSpPr>
        <p:spPr>
          <a:xfrm>
            <a:off x="3716338" y="1717675"/>
            <a:ext cx="1651000" cy="461963"/>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Tree>
    <p:extLst>
      <p:ext uri="{BB962C8B-B14F-4D97-AF65-F5344CB8AC3E}">
        <p14:creationId xmlns:p14="http://schemas.microsoft.com/office/powerpoint/2010/main" xmlns="" val="285613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3" grpId="0" animBg="1"/>
      <p:bldP spid="14" grpId="0"/>
      <p:bldP spid="23" grpId="0"/>
      <p:bldP spid="3"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p:cNvPicPr>
            <a:picLocks noChangeAspect="1" noChangeArrowheads="1"/>
          </p:cNvPicPr>
          <p:nvPr/>
        </p:nvPicPr>
        <p:blipFill>
          <a:blip r:embed="rId2" cstate="print"/>
          <a:srcRect l="7698" t="13989"/>
          <a:stretch>
            <a:fillRect/>
          </a:stretch>
        </p:blipFill>
        <p:spPr bwMode="auto">
          <a:xfrm>
            <a:off x="428596" y="2214554"/>
            <a:ext cx="8296304" cy="4521200"/>
          </a:xfrm>
          <a:prstGeom prst="rect">
            <a:avLst/>
          </a:prstGeom>
          <a:noFill/>
          <a:ln w="9525">
            <a:noFill/>
            <a:miter lim="800000"/>
            <a:headEnd/>
            <a:tailEnd/>
          </a:ln>
        </p:spPr>
      </p:pic>
      <p:sp>
        <p:nvSpPr>
          <p:cNvPr id="8" name="TextBox 7"/>
          <p:cNvSpPr txBox="1">
            <a:spLocks noChangeArrowheads="1"/>
          </p:cNvSpPr>
          <p:nvPr/>
        </p:nvSpPr>
        <p:spPr bwMode="auto">
          <a:xfrm>
            <a:off x="1000100" y="1500174"/>
            <a:ext cx="2071702" cy="830997"/>
          </a:xfrm>
          <a:prstGeom prst="rect">
            <a:avLst/>
          </a:prstGeom>
          <a:noFill/>
          <a:ln w="9525">
            <a:noFill/>
            <a:miter lim="800000"/>
            <a:headEnd/>
            <a:tailEnd/>
          </a:ln>
        </p:spPr>
        <p:txBody>
          <a:bodyPr wrap="square">
            <a:spAutoFit/>
          </a:bodyPr>
          <a:lstStyle/>
          <a:p>
            <a:pPr fontAlgn="t">
              <a:defRPr/>
            </a:pPr>
            <a:r>
              <a:rPr lang="zh-CN" altLang="zh-CN" sz="2400" b="1" dirty="0" smtClean="0">
                <a:solidFill>
                  <a:srgbClr val="000000"/>
                </a:solidFill>
                <a:latin typeface="华文楷体" pitchFamily="2" charset="-122"/>
                <a:ea typeface="华文楷体" pitchFamily="2" charset="-122"/>
              </a:rPr>
              <a:t>袖手旁观；</a:t>
            </a:r>
            <a:endParaRPr lang="en-US" altLang="zh-CN" sz="2400" b="1" dirty="0" smtClean="0">
              <a:solidFill>
                <a:srgbClr val="000000"/>
              </a:solidFill>
              <a:latin typeface="华文楷体" pitchFamily="2" charset="-122"/>
              <a:ea typeface="华文楷体" pitchFamily="2" charset="-122"/>
            </a:endParaRPr>
          </a:p>
          <a:p>
            <a:pPr fontAlgn="t">
              <a:defRPr/>
            </a:pPr>
            <a:r>
              <a:rPr lang="zh-CN" altLang="zh-CN" sz="2400" b="1" dirty="0" smtClean="0">
                <a:solidFill>
                  <a:srgbClr val="000000"/>
                </a:solidFill>
                <a:latin typeface="华文楷体" pitchFamily="2" charset="-122"/>
                <a:ea typeface="华文楷体" pitchFamily="2" charset="-122"/>
              </a:rPr>
              <a:t>置身事外</a:t>
            </a:r>
          </a:p>
        </p:txBody>
      </p:sp>
      <p:sp>
        <p:nvSpPr>
          <p:cNvPr id="16" name="TextBox 15"/>
          <p:cNvSpPr txBox="1">
            <a:spLocks noChangeArrowheads="1"/>
          </p:cNvSpPr>
          <p:nvPr/>
        </p:nvSpPr>
        <p:spPr bwMode="auto">
          <a:xfrm>
            <a:off x="5197320" y="1464878"/>
            <a:ext cx="3767168" cy="892552"/>
          </a:xfrm>
          <a:prstGeom prst="rect">
            <a:avLst/>
          </a:prstGeom>
          <a:noFill/>
          <a:ln w="9525" algn="ctr">
            <a:noFill/>
            <a:miter lim="800000"/>
            <a:headEnd/>
            <a:tailEnd/>
          </a:ln>
        </p:spPr>
        <p:txBody>
          <a:bodyPr wrap="square">
            <a:spAutoFit/>
          </a:bodyPr>
          <a:lstStyle/>
          <a:p>
            <a:pPr marL="58738" indent="-58738"/>
            <a:r>
              <a:rPr lang="en-US" altLang="zh-CN" sz="2400" b="1" dirty="0" smtClean="0"/>
              <a:t> </a:t>
            </a:r>
            <a:r>
              <a:rPr lang="en-US" altLang="zh-CN" sz="2600" b="1" dirty="0" smtClean="0">
                <a:latin typeface="Helvetica"/>
              </a:rPr>
              <a:t>stand / stay / remain  on the sidelines</a:t>
            </a:r>
            <a:endParaRPr lang="en-US" altLang="zh-CN" sz="2600" b="1" dirty="0">
              <a:latin typeface="Helvetica"/>
            </a:endParaRPr>
          </a:p>
        </p:txBody>
      </p:sp>
      <p:sp>
        <p:nvSpPr>
          <p:cNvPr id="13" name="文本框 5"/>
          <p:cNvSpPr txBox="1"/>
          <p:nvPr/>
        </p:nvSpPr>
        <p:spPr>
          <a:xfrm>
            <a:off x="1071538" y="4357694"/>
            <a:ext cx="2454542" cy="461665"/>
          </a:xfrm>
          <a:prstGeom prst="rect">
            <a:avLst/>
          </a:prstGeom>
          <a:solidFill>
            <a:srgbClr val="FFC000"/>
          </a:solidFill>
          <a:effectLst>
            <a:softEdge rad="127000"/>
          </a:effectLst>
        </p:spPr>
        <p:txBody>
          <a:bodyPr wrap="square">
            <a:spAutoFit/>
          </a:bodyPr>
          <a:lstStyle/>
          <a:p>
            <a:pPr>
              <a:defRPr/>
            </a:pPr>
            <a:r>
              <a:rPr lang="en-US" altLang="zh-CN" sz="2400" dirty="0" smtClean="0"/>
              <a:t>(defer / purchase) </a:t>
            </a:r>
            <a:endParaRPr lang="en-US" altLang="zh-CN" sz="2400" dirty="0"/>
          </a:p>
        </p:txBody>
      </p:sp>
      <p:sp>
        <p:nvSpPr>
          <p:cNvPr id="14" name="TextBox 8"/>
          <p:cNvSpPr txBox="1">
            <a:spLocks noChangeArrowheads="1"/>
          </p:cNvSpPr>
          <p:nvPr/>
        </p:nvSpPr>
        <p:spPr bwMode="auto">
          <a:xfrm>
            <a:off x="1071538" y="4941168"/>
            <a:ext cx="6480719" cy="1200329"/>
          </a:xfrm>
          <a:prstGeom prst="rect">
            <a:avLst/>
          </a:prstGeom>
          <a:noFill/>
          <a:ln w="9525">
            <a:noFill/>
            <a:miter lim="800000"/>
            <a:headEnd/>
            <a:tailEnd/>
          </a:ln>
        </p:spPr>
        <p:txBody>
          <a:bodyPr wrap="square">
            <a:spAutoFit/>
          </a:bodyPr>
          <a:lstStyle/>
          <a:p>
            <a:r>
              <a:rPr kumimoji="1" lang="en-US" altLang="zh-CN" sz="2400" dirty="0" smtClean="0">
                <a:latin typeface="Helvetica"/>
              </a:rPr>
              <a:t>For the last two years, consumers have been </a:t>
            </a:r>
            <a:r>
              <a:rPr kumimoji="1" lang="en-US" altLang="zh-CN" sz="2400" b="1" i="1" dirty="0" smtClean="0">
                <a:solidFill>
                  <a:srgbClr val="FF6600"/>
                </a:solidFill>
                <a:latin typeface="Helvetica"/>
              </a:rPr>
              <a:t>standing on the sidelines</a:t>
            </a:r>
            <a:r>
              <a:rPr kumimoji="1" lang="en-US" altLang="zh-CN" sz="2400" dirty="0" smtClean="0">
                <a:latin typeface="Helvetica"/>
              </a:rPr>
              <a:t> and deferring purchases of automobiles.</a:t>
            </a:r>
            <a:endParaRPr kumimoji="1" lang="en-US" altLang="zh-CN" sz="2400" dirty="0">
              <a:latin typeface="Helvetica"/>
            </a:endParaRPr>
          </a:p>
        </p:txBody>
      </p:sp>
      <p:sp>
        <p:nvSpPr>
          <p:cNvPr id="23" name="TextBox 22"/>
          <p:cNvSpPr txBox="1"/>
          <p:nvPr/>
        </p:nvSpPr>
        <p:spPr>
          <a:xfrm>
            <a:off x="1071538" y="2643182"/>
            <a:ext cx="2179191" cy="492443"/>
          </a:xfrm>
          <a:prstGeom prst="rect">
            <a:avLst/>
          </a:prstGeom>
          <a:noFill/>
        </p:spPr>
        <p:txBody>
          <a:bodyPr wrap="square">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a:t>
            </a:r>
            <a:r>
              <a:rPr lang="zh-CN" altLang="en-US" sz="2600" dirty="0" smtClean="0">
                <a:solidFill>
                  <a:schemeClr val="accent6">
                    <a:lumMod val="50000"/>
                  </a:schemeClr>
                </a:solidFill>
                <a:latin typeface="华文行楷" pitchFamily="2" charset="-122"/>
                <a:ea typeface="华文行楷" pitchFamily="2" charset="-122"/>
              </a:rPr>
              <a:t>用</a:t>
            </a:r>
            <a:endParaRPr lang="zh-CN" altLang="en-US" sz="2600" dirty="0">
              <a:solidFill>
                <a:schemeClr val="accent6">
                  <a:lumMod val="50000"/>
                </a:schemeClr>
              </a:solidFill>
              <a:latin typeface="华文行楷" pitchFamily="2" charset="-122"/>
              <a:ea typeface="华文行楷" pitchFamily="2" charset="-122"/>
            </a:endParaRPr>
          </a:p>
        </p:txBody>
      </p:sp>
      <p:sp>
        <p:nvSpPr>
          <p:cNvPr id="3" name="TextBox 2"/>
          <p:cNvSpPr txBox="1">
            <a:spLocks noChangeArrowheads="1"/>
          </p:cNvSpPr>
          <p:nvPr/>
        </p:nvSpPr>
        <p:spPr bwMode="auto">
          <a:xfrm>
            <a:off x="1071538" y="3140968"/>
            <a:ext cx="6804298" cy="830997"/>
          </a:xfrm>
          <a:prstGeom prst="rect">
            <a:avLst/>
          </a:prstGeom>
          <a:noFill/>
          <a:ln w="9525">
            <a:noFill/>
            <a:miter lim="800000"/>
            <a:headEnd/>
            <a:tailEnd/>
          </a:ln>
        </p:spPr>
        <p:txBody>
          <a:bodyPr wrap="square">
            <a:spAutoFit/>
          </a:bodyPr>
          <a:lstStyle/>
          <a:p>
            <a:r>
              <a:rPr lang="zh-CN" altLang="en-US" sz="2400" dirty="0" smtClean="0">
                <a:latin typeface="华文行楷" pitchFamily="2" charset="-122"/>
                <a:ea typeface="华文行楷" pitchFamily="2" charset="-122"/>
              </a:rPr>
              <a:t>过去两年里，消费者一直处于观望的状态，推迟了他们的购车计划。</a:t>
            </a:r>
            <a:endParaRPr lang="zh-CN" altLang="zh-CN" sz="2400" dirty="0" smtClean="0">
              <a:latin typeface="华文行楷" pitchFamily="2" charset="-122"/>
              <a:ea typeface="华文行楷" pitchFamily="2" charset="-122"/>
            </a:endParaRPr>
          </a:p>
        </p:txBody>
      </p:sp>
      <p:sp>
        <p:nvSpPr>
          <p:cNvPr id="25" name="TextBox 24"/>
          <p:cNvSpPr txBox="1"/>
          <p:nvPr/>
        </p:nvSpPr>
        <p:spPr>
          <a:xfrm>
            <a:off x="1071538" y="3936689"/>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a:t>
            </a:r>
            <a:r>
              <a:rPr lang="zh-CN" altLang="en-US" sz="2600" dirty="0" smtClean="0">
                <a:solidFill>
                  <a:schemeClr val="accent6">
                    <a:lumMod val="50000"/>
                  </a:schemeClr>
                </a:solidFill>
                <a:latin typeface="华文行楷" pitchFamily="2" charset="-122"/>
                <a:ea typeface="华文行楷" pitchFamily="2" charset="-122"/>
              </a:rPr>
              <a:t>示</a:t>
            </a:r>
            <a:endParaRPr lang="zh-CN" altLang="en-US" sz="2600" dirty="0">
              <a:solidFill>
                <a:schemeClr val="accent6">
                  <a:lumMod val="50000"/>
                </a:schemeClr>
              </a:solidFill>
              <a:latin typeface="华文行楷" pitchFamily="2" charset="-122"/>
              <a:ea typeface="华文行楷" pitchFamily="2" charset="-122"/>
            </a:endParaRPr>
          </a:p>
        </p:txBody>
      </p:sp>
      <p:pic>
        <p:nvPicPr>
          <p:cNvPr id="24" name="Picture 3" descr="H:\2015年修改\图片13.jpg"/>
          <p:cNvPicPr>
            <a:picLocks noChangeAspect="1" noChangeArrowheads="1"/>
          </p:cNvPicPr>
          <p:nvPr/>
        </p:nvPicPr>
        <p:blipFill>
          <a:blip r:embed="rId3" cstate="print"/>
          <a:srcRect/>
          <a:stretch>
            <a:fillRect/>
          </a:stretch>
        </p:blipFill>
        <p:spPr bwMode="auto">
          <a:xfrm>
            <a:off x="0" y="0"/>
            <a:ext cx="7070725" cy="1163637"/>
          </a:xfrm>
          <a:prstGeom prst="rect">
            <a:avLst/>
          </a:prstGeom>
          <a:noFill/>
        </p:spPr>
      </p:pic>
      <p:sp>
        <p:nvSpPr>
          <p:cNvPr id="15" name="TextBox 14"/>
          <p:cNvSpPr txBox="1"/>
          <p:nvPr/>
        </p:nvSpPr>
        <p:spPr>
          <a:xfrm>
            <a:off x="3716338" y="1717675"/>
            <a:ext cx="1651000" cy="461963"/>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Tree>
    <p:extLst>
      <p:ext uri="{BB962C8B-B14F-4D97-AF65-F5344CB8AC3E}">
        <p14:creationId xmlns:p14="http://schemas.microsoft.com/office/powerpoint/2010/main" xmlns="" val="154968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3" grpId="0" animBg="1"/>
      <p:bldP spid="14" grpId="0"/>
      <p:bldP spid="23" grpId="0"/>
      <p:bldP spid="3"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p:cNvPicPr>
            <a:picLocks noChangeAspect="1" noChangeArrowheads="1"/>
          </p:cNvPicPr>
          <p:nvPr/>
        </p:nvPicPr>
        <p:blipFill>
          <a:blip r:embed="rId2" cstate="print"/>
          <a:srcRect l="7698" t="13989"/>
          <a:stretch>
            <a:fillRect/>
          </a:stretch>
        </p:blipFill>
        <p:spPr bwMode="auto">
          <a:xfrm>
            <a:off x="452160" y="2239970"/>
            <a:ext cx="8296304" cy="4521200"/>
          </a:xfrm>
          <a:prstGeom prst="rect">
            <a:avLst/>
          </a:prstGeom>
          <a:noFill/>
          <a:ln w="9525">
            <a:noFill/>
            <a:miter lim="800000"/>
            <a:headEnd/>
            <a:tailEnd/>
          </a:ln>
        </p:spPr>
      </p:pic>
      <p:sp>
        <p:nvSpPr>
          <p:cNvPr id="8" name="TextBox 7"/>
          <p:cNvSpPr txBox="1">
            <a:spLocks noChangeArrowheads="1"/>
          </p:cNvSpPr>
          <p:nvPr/>
        </p:nvSpPr>
        <p:spPr bwMode="auto">
          <a:xfrm>
            <a:off x="571472" y="1698361"/>
            <a:ext cx="3126903" cy="461665"/>
          </a:xfrm>
          <a:prstGeom prst="rect">
            <a:avLst/>
          </a:prstGeom>
          <a:noFill/>
          <a:ln w="9525">
            <a:noFill/>
            <a:miter lim="800000"/>
            <a:headEnd/>
            <a:tailEnd/>
          </a:ln>
        </p:spPr>
        <p:txBody>
          <a:bodyPr wrap="square">
            <a:spAutoFit/>
          </a:bodyPr>
          <a:lstStyle/>
          <a:p>
            <a:pPr fontAlgn="t">
              <a:defRPr/>
            </a:pPr>
            <a:r>
              <a:rPr lang="zh-CN" altLang="zh-CN" sz="2400" b="1" dirty="0" smtClean="0">
                <a:solidFill>
                  <a:srgbClr val="000000"/>
                </a:solidFill>
                <a:latin typeface="华文楷体" pitchFamily="2" charset="-122"/>
                <a:ea typeface="华文楷体" pitchFamily="2" charset="-122"/>
              </a:rPr>
              <a:t>因</a:t>
            </a:r>
            <a:r>
              <a:rPr lang="zh-CN" altLang="en-US" sz="2400" b="1" dirty="0" smtClean="0">
                <a:solidFill>
                  <a:srgbClr val="000000"/>
                </a:solidFill>
                <a:latin typeface="华文楷体" pitchFamily="2" charset="-122"/>
                <a:ea typeface="华文楷体" pitchFamily="2" charset="-122"/>
              </a:rPr>
              <a:t>为</a:t>
            </a:r>
            <a:r>
              <a:rPr lang="en-US" altLang="zh-CN" sz="2400" b="1" dirty="0" smtClean="0">
                <a:solidFill>
                  <a:srgbClr val="000000"/>
                </a:solidFill>
                <a:latin typeface="华文楷体" pitchFamily="2" charset="-122"/>
                <a:ea typeface="华文楷体" pitchFamily="2" charset="-122"/>
              </a:rPr>
              <a:t>…</a:t>
            </a:r>
            <a:r>
              <a:rPr lang="zh-CN" altLang="zh-CN" sz="2400" b="1" dirty="0" smtClean="0">
                <a:solidFill>
                  <a:srgbClr val="000000"/>
                </a:solidFill>
                <a:latin typeface="华文楷体" pitchFamily="2" charset="-122"/>
                <a:ea typeface="华文楷体" pitchFamily="2" charset="-122"/>
              </a:rPr>
              <a:t>报复（某人）</a:t>
            </a:r>
          </a:p>
        </p:txBody>
      </p:sp>
      <p:sp>
        <p:nvSpPr>
          <p:cNvPr id="13" name="文本框 5"/>
          <p:cNvSpPr txBox="1"/>
          <p:nvPr/>
        </p:nvSpPr>
        <p:spPr>
          <a:xfrm>
            <a:off x="1142976" y="4286256"/>
            <a:ext cx="3284438" cy="461665"/>
          </a:xfrm>
          <a:prstGeom prst="rect">
            <a:avLst/>
          </a:prstGeom>
          <a:solidFill>
            <a:srgbClr val="FFC000"/>
          </a:solidFill>
          <a:effectLst>
            <a:softEdge rad="127000"/>
          </a:effectLst>
        </p:spPr>
        <p:txBody>
          <a:bodyPr wrap="square">
            <a:spAutoFit/>
          </a:bodyPr>
          <a:lstStyle/>
          <a:p>
            <a:pPr>
              <a:defRPr/>
            </a:pPr>
            <a:r>
              <a:rPr lang="en-US" altLang="zh-CN" sz="2400" dirty="0" smtClean="0"/>
              <a:t>(swear / do wrong to sb.) </a:t>
            </a:r>
          </a:p>
        </p:txBody>
      </p:sp>
      <p:sp>
        <p:nvSpPr>
          <p:cNvPr id="14" name="TextBox 8"/>
          <p:cNvSpPr txBox="1">
            <a:spLocks noChangeArrowheads="1"/>
          </p:cNvSpPr>
          <p:nvPr/>
        </p:nvSpPr>
        <p:spPr bwMode="auto">
          <a:xfrm>
            <a:off x="1142976" y="4929198"/>
            <a:ext cx="6572296" cy="830997"/>
          </a:xfrm>
          <a:prstGeom prst="rect">
            <a:avLst/>
          </a:prstGeom>
          <a:noFill/>
          <a:ln w="9525">
            <a:noFill/>
            <a:miter lim="800000"/>
            <a:headEnd/>
            <a:tailEnd/>
          </a:ln>
        </p:spPr>
        <p:txBody>
          <a:bodyPr wrap="square">
            <a:spAutoFit/>
          </a:bodyPr>
          <a:lstStyle/>
          <a:p>
            <a:r>
              <a:rPr kumimoji="1" lang="en-US" altLang="zh-CN" sz="2400" dirty="0" smtClean="0">
                <a:latin typeface="Helvetica"/>
              </a:rPr>
              <a:t>She swore to </a:t>
            </a:r>
            <a:r>
              <a:rPr kumimoji="1" lang="en-US" altLang="zh-CN" sz="2400" b="1" i="1" dirty="0" smtClean="0">
                <a:solidFill>
                  <a:srgbClr val="FF6600"/>
                </a:solidFill>
                <a:latin typeface="Helvetica"/>
              </a:rPr>
              <a:t>get revenge for </a:t>
            </a:r>
            <a:r>
              <a:rPr kumimoji="1" lang="en-US" altLang="zh-CN" sz="2400" dirty="0" smtClean="0">
                <a:latin typeface="Helvetica"/>
              </a:rPr>
              <a:t>the wrongs he had done to her.</a:t>
            </a:r>
            <a:endParaRPr kumimoji="1" lang="zh-CN" altLang="zh-CN" sz="2400" dirty="0" smtClean="0">
              <a:latin typeface="Helvetica"/>
            </a:endParaRPr>
          </a:p>
        </p:txBody>
      </p:sp>
      <p:sp>
        <p:nvSpPr>
          <p:cNvPr id="16" name="TextBox 15"/>
          <p:cNvSpPr txBox="1">
            <a:spLocks noChangeArrowheads="1"/>
          </p:cNvSpPr>
          <p:nvPr/>
        </p:nvSpPr>
        <p:spPr bwMode="auto">
          <a:xfrm>
            <a:off x="5510244" y="1607754"/>
            <a:ext cx="3562350" cy="892552"/>
          </a:xfrm>
          <a:prstGeom prst="rect">
            <a:avLst/>
          </a:prstGeom>
          <a:noFill/>
          <a:ln w="9525" algn="ctr">
            <a:noFill/>
            <a:miter lim="800000"/>
            <a:headEnd/>
            <a:tailEnd/>
          </a:ln>
        </p:spPr>
        <p:txBody>
          <a:bodyPr wrap="square">
            <a:spAutoFit/>
          </a:bodyPr>
          <a:lstStyle/>
          <a:p>
            <a:pPr algn="ctr"/>
            <a:r>
              <a:rPr lang="en-US" altLang="zh-CN" sz="2600" b="1" dirty="0" smtClean="0">
                <a:latin typeface="Helvetica"/>
              </a:rPr>
              <a:t>get revenge (on sb.) for sth. </a:t>
            </a:r>
            <a:endParaRPr lang="en-US" altLang="zh-CN" sz="2600" b="1" dirty="0">
              <a:latin typeface="Helvetica"/>
            </a:endParaRPr>
          </a:p>
        </p:txBody>
      </p:sp>
      <p:sp>
        <p:nvSpPr>
          <p:cNvPr id="23" name="TextBox 22"/>
          <p:cNvSpPr txBox="1"/>
          <p:nvPr/>
        </p:nvSpPr>
        <p:spPr>
          <a:xfrm>
            <a:off x="1142976" y="2708275"/>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1142976" y="3231063"/>
            <a:ext cx="5810270" cy="461665"/>
          </a:xfrm>
          <a:prstGeom prst="rect">
            <a:avLst/>
          </a:prstGeom>
          <a:noFill/>
          <a:ln w="9525">
            <a:noFill/>
            <a:miter lim="800000"/>
            <a:headEnd/>
            <a:tailEnd/>
          </a:ln>
        </p:spPr>
        <p:txBody>
          <a:bodyPr wrap="square">
            <a:spAutoFit/>
          </a:bodyPr>
          <a:lstStyle/>
          <a:p>
            <a:r>
              <a:rPr lang="zh-CN" altLang="en-US" sz="2400" dirty="0" smtClean="0">
                <a:latin typeface="华文行楷" pitchFamily="2" charset="-122"/>
                <a:ea typeface="华文行楷" pitchFamily="2" charset="-122"/>
              </a:rPr>
              <a:t>她发誓要报复他曾经对她做的那些坏事。</a:t>
            </a:r>
            <a:endParaRPr lang="zh-CN" altLang="zh-CN" sz="2400" dirty="0" smtClean="0">
              <a:latin typeface="华文行楷" pitchFamily="2" charset="-122"/>
              <a:ea typeface="华文行楷" pitchFamily="2" charset="-122"/>
            </a:endParaRPr>
          </a:p>
        </p:txBody>
      </p:sp>
      <p:sp>
        <p:nvSpPr>
          <p:cNvPr id="25" name="TextBox 24"/>
          <p:cNvSpPr txBox="1"/>
          <p:nvPr/>
        </p:nvSpPr>
        <p:spPr>
          <a:xfrm>
            <a:off x="1142976" y="3861048"/>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pic>
        <p:nvPicPr>
          <p:cNvPr id="24" name="Picture 3" descr="H:\2015年修改\图片13.jpg"/>
          <p:cNvPicPr>
            <a:picLocks noChangeAspect="1" noChangeArrowheads="1"/>
          </p:cNvPicPr>
          <p:nvPr/>
        </p:nvPicPr>
        <p:blipFill>
          <a:blip r:embed="rId3" cstate="print"/>
          <a:srcRect/>
          <a:stretch>
            <a:fillRect/>
          </a:stretch>
        </p:blipFill>
        <p:spPr bwMode="auto">
          <a:xfrm>
            <a:off x="0" y="0"/>
            <a:ext cx="7070725" cy="1163637"/>
          </a:xfrm>
          <a:prstGeom prst="rect">
            <a:avLst/>
          </a:prstGeom>
          <a:noFill/>
        </p:spPr>
      </p:pic>
      <p:sp>
        <p:nvSpPr>
          <p:cNvPr id="12" name="TextBox 11"/>
          <p:cNvSpPr txBox="1"/>
          <p:nvPr/>
        </p:nvSpPr>
        <p:spPr>
          <a:xfrm>
            <a:off x="3716338" y="1717675"/>
            <a:ext cx="1651000" cy="461963"/>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Tree>
    <p:extLst>
      <p:ext uri="{BB962C8B-B14F-4D97-AF65-F5344CB8AC3E}">
        <p14:creationId xmlns:p14="http://schemas.microsoft.com/office/powerpoint/2010/main" xmlns="" val="3571892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23" grpId="0"/>
      <p:bldP spid="3"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5"/>
          <p:cNvPicPr>
            <a:picLocks noChangeAspect="1" noChangeArrowheads="1"/>
          </p:cNvPicPr>
          <p:nvPr/>
        </p:nvPicPr>
        <p:blipFill>
          <a:blip r:embed="rId2" cstate="print"/>
          <a:srcRect l="7698" t="13989"/>
          <a:stretch>
            <a:fillRect/>
          </a:stretch>
        </p:blipFill>
        <p:spPr bwMode="auto">
          <a:xfrm>
            <a:off x="452160" y="2239970"/>
            <a:ext cx="8296304" cy="4521200"/>
          </a:xfrm>
          <a:prstGeom prst="rect">
            <a:avLst/>
          </a:prstGeom>
          <a:noFill/>
          <a:ln w="9525">
            <a:noFill/>
            <a:miter lim="800000"/>
            <a:headEnd/>
            <a:tailEnd/>
          </a:ln>
        </p:spPr>
      </p:pic>
      <p:sp>
        <p:nvSpPr>
          <p:cNvPr id="8" name="TextBox 7"/>
          <p:cNvSpPr txBox="1">
            <a:spLocks noChangeArrowheads="1"/>
          </p:cNvSpPr>
          <p:nvPr/>
        </p:nvSpPr>
        <p:spPr bwMode="auto">
          <a:xfrm>
            <a:off x="865183" y="1698173"/>
            <a:ext cx="2992437" cy="461665"/>
          </a:xfrm>
          <a:prstGeom prst="rect">
            <a:avLst/>
          </a:prstGeom>
          <a:noFill/>
          <a:ln w="9525">
            <a:noFill/>
            <a:miter lim="800000"/>
            <a:headEnd/>
            <a:tailEnd/>
          </a:ln>
        </p:spPr>
        <p:txBody>
          <a:bodyPr wrap="square">
            <a:spAutoFit/>
          </a:bodyPr>
          <a:lstStyle/>
          <a:p>
            <a:pPr fontAlgn="t">
              <a:defRPr/>
            </a:pPr>
            <a:r>
              <a:rPr lang="zh-CN" altLang="zh-CN" sz="2400" b="1" dirty="0" smtClean="0">
                <a:solidFill>
                  <a:srgbClr val="000000"/>
                </a:solidFill>
                <a:latin typeface="华文楷体" pitchFamily="2" charset="-122"/>
                <a:ea typeface="华文楷体" pitchFamily="2" charset="-122"/>
              </a:rPr>
              <a:t>呼吁某人做某事</a:t>
            </a:r>
          </a:p>
        </p:txBody>
      </p:sp>
      <p:sp>
        <p:nvSpPr>
          <p:cNvPr id="13" name="文本框 5"/>
          <p:cNvSpPr txBox="1"/>
          <p:nvPr/>
        </p:nvSpPr>
        <p:spPr>
          <a:xfrm>
            <a:off x="1142976" y="4382826"/>
            <a:ext cx="5881708" cy="461665"/>
          </a:xfrm>
          <a:prstGeom prst="rect">
            <a:avLst/>
          </a:prstGeom>
          <a:solidFill>
            <a:srgbClr val="FFC000"/>
          </a:solidFill>
          <a:effectLst>
            <a:softEdge rad="127000"/>
          </a:effectLst>
        </p:spPr>
        <p:txBody>
          <a:bodyPr wrap="square">
            <a:spAutoFit/>
          </a:bodyPr>
          <a:lstStyle/>
          <a:p>
            <a:pPr>
              <a:defRPr/>
            </a:pPr>
            <a:r>
              <a:rPr lang="en-US" altLang="zh-CN" sz="2400" dirty="0" smtClean="0"/>
              <a:t>(international community / a lasting solution ) </a:t>
            </a:r>
            <a:endParaRPr lang="en-US" altLang="zh-CN" sz="2400" dirty="0"/>
          </a:p>
        </p:txBody>
      </p:sp>
      <p:sp>
        <p:nvSpPr>
          <p:cNvPr id="14" name="TextBox 8"/>
          <p:cNvSpPr txBox="1">
            <a:spLocks noChangeArrowheads="1"/>
          </p:cNvSpPr>
          <p:nvPr/>
        </p:nvSpPr>
        <p:spPr bwMode="auto">
          <a:xfrm>
            <a:off x="1142976" y="4898211"/>
            <a:ext cx="6643734" cy="1200329"/>
          </a:xfrm>
          <a:prstGeom prst="rect">
            <a:avLst/>
          </a:prstGeom>
          <a:noFill/>
          <a:ln w="9525">
            <a:noFill/>
            <a:miter lim="800000"/>
            <a:headEnd/>
            <a:tailEnd/>
          </a:ln>
        </p:spPr>
        <p:txBody>
          <a:bodyPr wrap="square">
            <a:spAutoFit/>
          </a:bodyPr>
          <a:lstStyle/>
          <a:p>
            <a:r>
              <a:rPr kumimoji="1" lang="en-US" altLang="zh-CN" sz="2400" dirty="0" smtClean="0">
                <a:latin typeface="Helvetica"/>
              </a:rPr>
              <a:t>He </a:t>
            </a:r>
            <a:r>
              <a:rPr kumimoji="1" lang="en-US" altLang="zh-CN" sz="2400" b="1" i="1" dirty="0" smtClean="0">
                <a:solidFill>
                  <a:srgbClr val="FF6600"/>
                </a:solidFill>
                <a:latin typeface="Helvetica"/>
              </a:rPr>
              <a:t>appealed to </a:t>
            </a:r>
            <a:r>
              <a:rPr kumimoji="1" lang="en-US" altLang="zh-CN" sz="2400" dirty="0" smtClean="0">
                <a:latin typeface="Helvetica"/>
              </a:rPr>
              <a:t>the international community </a:t>
            </a:r>
            <a:r>
              <a:rPr kumimoji="1" lang="en-US" altLang="zh-CN" sz="2400" b="1" i="1" dirty="0" smtClean="0">
                <a:solidFill>
                  <a:srgbClr val="FF6600"/>
                </a:solidFill>
                <a:latin typeface="Helvetica"/>
              </a:rPr>
              <a:t>to </a:t>
            </a:r>
            <a:r>
              <a:rPr kumimoji="1" lang="en-US" altLang="zh-CN" sz="2400" dirty="0" smtClean="0">
                <a:latin typeface="Helvetica"/>
              </a:rPr>
              <a:t>continue to work for a lasting solution through dialogue. </a:t>
            </a:r>
            <a:endParaRPr kumimoji="1" lang="zh-CN" altLang="zh-CN" sz="2400" dirty="0" smtClean="0">
              <a:latin typeface="Helvetica"/>
            </a:endParaRPr>
          </a:p>
        </p:txBody>
      </p:sp>
      <p:sp>
        <p:nvSpPr>
          <p:cNvPr id="23" name="TextBox 22"/>
          <p:cNvSpPr txBox="1"/>
          <p:nvPr/>
        </p:nvSpPr>
        <p:spPr>
          <a:xfrm>
            <a:off x="1142976" y="2636912"/>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1142976" y="3141064"/>
            <a:ext cx="6516688" cy="830997"/>
          </a:xfrm>
          <a:prstGeom prst="rect">
            <a:avLst/>
          </a:prstGeom>
          <a:noFill/>
          <a:ln w="9525">
            <a:noFill/>
            <a:miter lim="800000"/>
            <a:headEnd/>
            <a:tailEnd/>
          </a:ln>
        </p:spPr>
        <p:txBody>
          <a:bodyPr>
            <a:spAutoFit/>
          </a:bodyPr>
          <a:lstStyle/>
          <a:p>
            <a:r>
              <a:rPr lang="zh-CN" altLang="en-US" sz="2400" dirty="0" smtClean="0">
                <a:latin typeface="华文行楷" pitchFamily="2" charset="-122"/>
                <a:ea typeface="华文行楷" pitchFamily="2" charset="-122"/>
              </a:rPr>
              <a:t>他呼吁国际社会继续努力，通过对话找到一个持久的解决方案。</a:t>
            </a:r>
            <a:endParaRPr lang="zh-CN" altLang="zh-CN" sz="2400" dirty="0" smtClean="0">
              <a:latin typeface="华文行楷" pitchFamily="2" charset="-122"/>
              <a:ea typeface="华文行楷" pitchFamily="2" charset="-122"/>
            </a:endParaRPr>
          </a:p>
        </p:txBody>
      </p:sp>
      <p:sp>
        <p:nvSpPr>
          <p:cNvPr id="25" name="TextBox 24"/>
          <p:cNvSpPr txBox="1"/>
          <p:nvPr/>
        </p:nvSpPr>
        <p:spPr>
          <a:xfrm>
            <a:off x="1142976" y="3951344"/>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sp>
        <p:nvSpPr>
          <p:cNvPr id="228367" name="Text Box 16"/>
          <p:cNvSpPr txBox="1">
            <a:spLocks noChangeArrowheads="1"/>
          </p:cNvSpPr>
          <p:nvPr/>
        </p:nvSpPr>
        <p:spPr bwMode="auto">
          <a:xfrm>
            <a:off x="5724525" y="1152525"/>
            <a:ext cx="2016125" cy="579438"/>
          </a:xfrm>
          <a:prstGeom prst="rect">
            <a:avLst/>
          </a:prstGeom>
          <a:noFill/>
          <a:ln w="25400" algn="ctr">
            <a:noFill/>
            <a:miter lim="800000"/>
            <a:headEnd/>
            <a:tailEnd/>
          </a:ln>
        </p:spPr>
        <p:txBody>
          <a:bodyPr>
            <a:spAutoFit/>
          </a:bodyPr>
          <a:lstStyle/>
          <a:p>
            <a:pPr marL="342900" indent="-342900">
              <a:spcBef>
                <a:spcPct val="50000"/>
              </a:spcBef>
            </a:pPr>
            <a:endParaRPr lang="zh-CN" altLang="en-US"/>
          </a:p>
        </p:txBody>
      </p:sp>
      <p:sp>
        <p:nvSpPr>
          <p:cNvPr id="4" name="TextBox 7"/>
          <p:cNvSpPr txBox="1">
            <a:spLocks noChangeArrowheads="1"/>
          </p:cNvSpPr>
          <p:nvPr/>
        </p:nvSpPr>
        <p:spPr bwMode="auto">
          <a:xfrm>
            <a:off x="5190028" y="1662360"/>
            <a:ext cx="3981450" cy="492443"/>
          </a:xfrm>
          <a:prstGeom prst="rect">
            <a:avLst/>
          </a:prstGeom>
          <a:noFill/>
          <a:ln w="9525">
            <a:noFill/>
            <a:miter lim="800000"/>
            <a:headEnd/>
            <a:tailEnd/>
          </a:ln>
        </p:spPr>
        <p:txBody>
          <a:bodyPr>
            <a:spAutoFit/>
          </a:bodyPr>
          <a:lstStyle/>
          <a:p>
            <a:pPr algn="ctr"/>
            <a:r>
              <a:rPr lang="en-US" altLang="zh-CN" sz="2600" b="1" dirty="0" smtClean="0">
                <a:latin typeface="Helvetica"/>
              </a:rPr>
              <a:t>appeal to sb. to do sth.</a:t>
            </a:r>
            <a:endParaRPr lang="zh-CN" altLang="en-US" sz="2600" b="1" dirty="0">
              <a:latin typeface="Helvetica"/>
            </a:endParaRPr>
          </a:p>
        </p:txBody>
      </p:sp>
      <p:pic>
        <p:nvPicPr>
          <p:cNvPr id="22" name="Picture 3" descr="H:\2015年修改\图片13.jpg"/>
          <p:cNvPicPr>
            <a:picLocks noChangeAspect="1" noChangeArrowheads="1"/>
          </p:cNvPicPr>
          <p:nvPr/>
        </p:nvPicPr>
        <p:blipFill>
          <a:blip r:embed="rId3" cstate="print"/>
          <a:srcRect/>
          <a:stretch>
            <a:fillRect/>
          </a:stretch>
        </p:blipFill>
        <p:spPr bwMode="auto">
          <a:xfrm>
            <a:off x="0" y="0"/>
            <a:ext cx="7070725" cy="1163637"/>
          </a:xfrm>
          <a:prstGeom prst="rect">
            <a:avLst/>
          </a:prstGeom>
          <a:noFill/>
        </p:spPr>
      </p:pic>
      <p:sp>
        <p:nvSpPr>
          <p:cNvPr id="17" name="TextBox 16"/>
          <p:cNvSpPr txBox="1"/>
          <p:nvPr/>
        </p:nvSpPr>
        <p:spPr>
          <a:xfrm>
            <a:off x="3716338" y="1717675"/>
            <a:ext cx="1651000" cy="461963"/>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Tree>
    <p:extLst>
      <p:ext uri="{BB962C8B-B14F-4D97-AF65-F5344CB8AC3E}">
        <p14:creationId xmlns:p14="http://schemas.microsoft.com/office/powerpoint/2010/main" xmlns="" val="96570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4" grpId="0"/>
      <p:bldP spid="23" grpId="0"/>
      <p:bldP spid="3" grpId="0"/>
      <p:bldP spid="25" grpId="0"/>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18288</TotalTime>
  <Words>1321</Words>
  <Application>Microsoft Office PowerPoint</Application>
  <PresentationFormat>全屏显示(4:3)</PresentationFormat>
  <Paragraphs>158</Paragraphs>
  <Slides>22</Slides>
  <Notes>14</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22</vt:i4>
      </vt:variant>
    </vt:vector>
  </HeadingPairs>
  <TitlesOfParts>
    <vt:vector size="41" baseType="lpstr">
      <vt:lpstr>Arial</vt:lpstr>
      <vt:lpstr>宋体</vt:lpstr>
      <vt:lpstr>Calibri</vt:lpstr>
      <vt:lpstr>方正大黑简体</vt:lpstr>
      <vt:lpstr>Georgia</vt:lpstr>
      <vt:lpstr>Gulim</vt:lpstr>
      <vt:lpstr>华文彩云</vt:lpstr>
      <vt:lpstr>Bodoni MT Condensed</vt:lpstr>
      <vt:lpstr>HY견명조</vt:lpstr>
      <vt:lpstr>Times New Roman</vt:lpstr>
      <vt:lpstr>Helvetica</vt:lpstr>
      <vt:lpstr>华文楷体</vt:lpstr>
      <vt:lpstr>华文行楷</vt:lpstr>
      <vt:lpstr>PMingLiU</vt:lpstr>
      <vt:lpstr>楷体_GB2312</vt:lpstr>
      <vt:lpstr>楷体</vt:lpstr>
      <vt:lpstr>华文新魏</vt:lpstr>
      <vt:lpstr>Office 主题</vt:lpstr>
      <vt:lpstr>1_Office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Lisa</dc:creator>
  <cp:lastModifiedBy>谢俊荣</cp:lastModifiedBy>
  <cp:revision>1877</cp:revision>
  <dcterms:modified xsi:type="dcterms:W3CDTF">2018-05-31T02:23:24Z</dcterms:modified>
</cp:coreProperties>
</file>