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31"/>
  </p:notesMasterIdLst>
  <p:sldIdLst>
    <p:sldId id="448" r:id="rId4"/>
    <p:sldId id="533" r:id="rId5"/>
    <p:sldId id="616" r:id="rId6"/>
    <p:sldId id="486" r:id="rId7"/>
    <p:sldId id="487" r:id="rId8"/>
    <p:sldId id="488" r:id="rId9"/>
    <p:sldId id="539" r:id="rId10"/>
    <p:sldId id="540" r:id="rId11"/>
    <p:sldId id="541" r:id="rId12"/>
    <p:sldId id="542" r:id="rId13"/>
    <p:sldId id="495" r:id="rId14"/>
    <p:sldId id="544" r:id="rId15"/>
    <p:sldId id="545" r:id="rId16"/>
    <p:sldId id="546" r:id="rId17"/>
    <p:sldId id="547" r:id="rId18"/>
    <p:sldId id="548" r:id="rId19"/>
    <p:sldId id="549" r:id="rId20"/>
    <p:sldId id="550" r:id="rId21"/>
    <p:sldId id="551" r:id="rId22"/>
    <p:sldId id="552" r:id="rId23"/>
    <p:sldId id="524" r:id="rId24"/>
    <p:sldId id="525" r:id="rId25"/>
    <p:sldId id="617" r:id="rId26"/>
    <p:sldId id="527" r:id="rId27"/>
    <p:sldId id="528" r:id="rId28"/>
    <p:sldId id="584" r:id="rId29"/>
    <p:sldId id="612" r:id="rId30"/>
  </p:sldIdLst>
  <p:sldSz cx="9144000" cy="6858000" type="screen4x3"/>
  <p:notesSz cx="6858000" cy="9144000"/>
  <p:embeddedFontLst>
    <p:embeddedFont>
      <p:font typeface="Calibri" pitchFamily="34" charset="0"/>
      <p:regular r:id="rId32"/>
      <p:bold r:id="rId33"/>
      <p:italic r:id="rId34"/>
      <p:boldItalic r:id="rId35"/>
    </p:embeddedFont>
    <p:embeddedFont>
      <p:font typeface="Georgia" pitchFamily="18" charset="0"/>
      <p:regular r:id="rId36"/>
      <p:bold r:id="rId37"/>
      <p:italic r:id="rId38"/>
      <p:boldItalic r:id="rId39"/>
    </p:embeddedFont>
    <p:embeddedFont>
      <p:font typeface="Gulim" pitchFamily="34" charset="-127"/>
      <p:regular r:id="rId40"/>
    </p:embeddedFont>
    <p:embeddedFont>
      <p:font typeface="华文彩云" pitchFamily="2" charset="-122"/>
      <p:regular r:id="rId41"/>
    </p:embeddedFont>
    <p:embeddedFont>
      <p:font typeface="Bodoni MT Condensed" pitchFamily="18" charset="0"/>
      <p:regular r:id="rId42"/>
      <p:bold r:id="rId43"/>
      <p:italic r:id="rId44"/>
      <p:boldItalic r:id="rId45"/>
    </p:embeddedFont>
    <p:embeddedFont>
      <p:font typeface="Helvetica" pitchFamily="34" charset="0"/>
      <p:regular r:id="rId46"/>
      <p:bold r:id="rId47"/>
      <p:italic r:id="rId48"/>
      <p:boldItalic r:id="rId49"/>
    </p:embeddedFont>
    <p:embeddedFont>
      <p:font typeface="华文楷体" pitchFamily="2" charset="-122"/>
      <p:regular r:id="rId50"/>
    </p:embeddedFont>
    <p:embeddedFont>
      <p:font typeface="华文行楷" pitchFamily="2" charset="-122"/>
      <p:regular r:id="rId51"/>
    </p:embeddedFont>
    <p:embeddedFont>
      <p:font typeface="PMingLiU" pitchFamily="18" charset="-120"/>
      <p:regular r:id="rId52"/>
    </p:embeddedFont>
    <p:embeddedFont>
      <p:font typeface="华文新魏" pitchFamily="2" charset="-122"/>
      <p:regular r:id="rId53"/>
    </p:embeddedFont>
    <p:embeddedFont>
      <p:font typeface="楷体" pitchFamily="49" charset="-122"/>
      <p:regular r:id="rId5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CC3300"/>
    <a:srgbClr val="996600"/>
    <a:srgbClr val="FF9900"/>
    <a:srgbClr val="996633"/>
    <a:srgbClr val="336600"/>
    <a:srgbClr val="2DC8FF"/>
    <a:srgbClr val="8E0000"/>
    <a:srgbClr val="71AE0E"/>
    <a:srgbClr val="B4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0" autoAdjust="0"/>
    <p:restoredTop sz="94662" autoAdjust="0"/>
  </p:normalViewPr>
  <p:slideViewPr>
    <p:cSldViewPr snapToObjects="1">
      <p:cViewPr varScale="1">
        <p:scale>
          <a:sx n="82" d="100"/>
          <a:sy n="82" d="100"/>
        </p:scale>
        <p:origin x="-1584" y="-91"/>
      </p:cViewPr>
      <p:guideLst>
        <p:guide orient="horz" pos="2160"/>
        <p:guide pos="2880"/>
      </p:guideLst>
    </p:cSldViewPr>
  </p:slideViewPr>
  <p:outlineViewPr>
    <p:cViewPr>
      <p:scale>
        <a:sx n="33" d="100"/>
        <a:sy n="33" d="100"/>
      </p:scale>
      <p:origin x="0" y="9132"/>
    </p:cViewPr>
  </p:outlineViewPr>
  <p:notesTextViewPr>
    <p:cViewPr>
      <p:scale>
        <a:sx n="100" d="100"/>
        <a:sy n="100" d="100"/>
      </p:scale>
      <p:origin x="0" y="0"/>
    </p:cViewPr>
  </p:notesTextViewPr>
  <p:sorterViewPr>
    <p:cViewPr>
      <p:scale>
        <a:sx n="66" d="100"/>
        <a:sy n="66" d="100"/>
      </p:scale>
      <p:origin x="0" y="428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20.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pPr/>
              <a:t>2018/5/21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p14="http://schemas.microsoft.com/office/powerpoint/2010/main" xmlns=""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bwMode="auto">
          <a:noFill/>
          <a:ln>
            <a:solidFill>
              <a:srgbClr val="000000"/>
            </a:solidFill>
            <a:miter lim="800000"/>
            <a:headEnd/>
            <a:tailEnd/>
          </a:ln>
        </p:spPr>
      </p:sp>
      <p:sp>
        <p:nvSpPr>
          <p:cNvPr id="324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9267"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A31EE46-0019-4961-845C-C6BF13F331A7}" type="slidenum">
              <a:rPr lang="zh-CN" altLang="en-US" sz="1200">
                <a:latin typeface="+mn-lt"/>
                <a:ea typeface="+mn-ea"/>
              </a:rPr>
              <a:pPr algn="r">
                <a:defRPr/>
              </a:pPr>
              <a:t>1</a:t>
            </a:fld>
            <a:endParaRPr lang="en-US" altLang="zh-CN" sz="120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22BBDA7-D4F5-414D-856C-BA67A43105D9}" type="slidenum">
              <a:rPr lang="zh-CN" altLang="en-US" sz="1200">
                <a:latin typeface="+mn-lt"/>
                <a:ea typeface="+mn-ea"/>
              </a:rPr>
              <a:pPr algn="r">
                <a:defRPr/>
              </a:pPr>
              <a:t>18</a:t>
            </a:fld>
            <a:endParaRPr lang="en-US" altLang="zh-CN" sz="1200">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p:cNvSpPr>
            <a:spLocks noGrp="1" noRot="1" noChangeAspect="1" noTextEdit="1"/>
          </p:cNvSpPr>
          <p:nvPr>
            <p:ph type="sldImg"/>
          </p:nvPr>
        </p:nvSpPr>
        <p:spPr bwMode="auto">
          <a:noFill/>
          <a:ln>
            <a:solidFill>
              <a:srgbClr val="000000"/>
            </a:solidFill>
            <a:miter lim="800000"/>
            <a:headEnd/>
            <a:tailEnd/>
          </a:ln>
        </p:spPr>
      </p:sp>
      <p:sp>
        <p:nvSpPr>
          <p:cNvPr id="2478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3D12E82-1BEB-42C5-9305-45481AD1CE10}" type="slidenum">
              <a:rPr lang="zh-CN" altLang="en-US" sz="1200">
                <a:latin typeface="+mn-lt"/>
                <a:ea typeface="+mn-ea"/>
              </a:rPr>
              <a:pPr algn="r">
                <a:defRPr/>
              </a:pPr>
              <a:t>19</a:t>
            </a:fld>
            <a:endParaRPr lang="en-US" altLang="zh-CN" sz="1200">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3</a:t>
            </a:fld>
            <a:endParaRPr lang="en-US" altLang="zh-CN" sz="1200">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11</a:t>
            </a:fld>
            <a:endParaRPr lang="en-US" altLang="zh-CN" sz="1200">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12</a:t>
            </a:fld>
            <a:endParaRPr lang="en-US" altLang="zh-CN" sz="1200">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A17BC62-5AEF-4B39-A66A-5706ED3AC782}" type="slidenum">
              <a:rPr lang="zh-CN" altLang="en-US" sz="1200">
                <a:latin typeface="+mn-lt"/>
                <a:ea typeface="+mn-ea"/>
              </a:rPr>
              <a:pPr algn="r">
                <a:defRPr/>
              </a:pPr>
              <a:t>13</a:t>
            </a:fld>
            <a:endParaRPr lang="en-US" altLang="zh-CN" sz="1200">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p:cNvSpPr>
            <a:spLocks noGrp="1" noRot="1" noChangeAspect="1" noTextEdit="1"/>
          </p:cNvSpPr>
          <p:nvPr>
            <p:ph type="sldImg"/>
          </p:nvPr>
        </p:nvSpPr>
        <p:spPr bwMode="auto">
          <a:noFill/>
          <a:ln>
            <a:solidFill>
              <a:srgbClr val="000000"/>
            </a:solidFill>
            <a:miter lim="800000"/>
            <a:headEnd/>
            <a:tailEnd/>
          </a:ln>
        </p:spPr>
      </p:sp>
      <p:sp>
        <p:nvSpPr>
          <p:cNvPr id="2416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9A25AD0-1147-4099-9558-D3B39D81C4D1}" type="slidenum">
              <a:rPr lang="zh-CN" altLang="en-US" sz="1200">
                <a:latin typeface="+mn-lt"/>
                <a:ea typeface="+mn-ea"/>
              </a:rPr>
              <a:pPr algn="r">
                <a:defRPr/>
              </a:pPr>
              <a:t>15</a:t>
            </a:fld>
            <a:endParaRPr lang="en-US" altLang="zh-CN" sz="1200">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p:cNvSpPr>
            <a:spLocks noGrp="1" noRot="1" noChangeAspect="1" noTextEdit="1"/>
          </p:cNvSpPr>
          <p:nvPr>
            <p:ph type="sldImg"/>
          </p:nvPr>
        </p:nvSpPr>
        <p:spPr bwMode="auto">
          <a:noFill/>
          <a:ln>
            <a:solidFill>
              <a:srgbClr val="000000"/>
            </a:solidFill>
            <a:miter lim="800000"/>
            <a:headEnd/>
            <a:tailEnd/>
          </a:ln>
        </p:spPr>
      </p:sp>
      <p:sp>
        <p:nvSpPr>
          <p:cNvPr id="2437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127B037-994A-48F6-B78B-E7E7E51D8555}" type="slidenum">
              <a:rPr lang="zh-CN" altLang="en-US" sz="1200">
                <a:latin typeface="+mn-lt"/>
                <a:ea typeface="+mn-ea"/>
              </a:rPr>
              <a:pPr algn="r">
                <a:defRPr/>
              </a:pPr>
              <a:t>16</a:t>
            </a:fld>
            <a:endParaRPr lang="en-US" altLang="zh-CN" sz="1200">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3738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98681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20069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07918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37120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55266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06978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5627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70228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049772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94097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493387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688664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87315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16560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586379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92009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18112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089498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137515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589406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21076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2018/5/21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5390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2018/5/21 Monday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8490440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12.jpe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5.jpeg"/><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 name="图片 4" descr="新视野大学ppt首页标题字-02.png"/>
          <p:cNvPicPr>
            <a:picLocks noChangeAspect="1"/>
          </p:cNvPicPr>
          <p:nvPr/>
        </p:nvPicPr>
        <p:blipFill>
          <a:blip r:embed="rId3" cstate="print"/>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63" y="128588"/>
            <a:ext cx="1371600" cy="708025"/>
          </a:xfrm>
          <a:prstGeom prst="rect">
            <a:avLst/>
          </a:prstGeom>
        </p:spPr>
        <p:txBody>
          <a:bodyPr>
            <a:spAutoFit/>
          </a:bodyPr>
          <a:lstStyle/>
          <a:p>
            <a:pPr>
              <a:defRPr/>
            </a:pPr>
            <a:r>
              <a:rPr lang="en-US" altLang="zh-CN" sz="4000" b="1" i="1" dirty="0" smtClean="0">
                <a:solidFill>
                  <a:srgbClr val="0B856D"/>
                </a:solidFill>
                <a:effectLst>
                  <a:outerShdw blurRad="38100" dist="38100" dir="2700000" algn="tl">
                    <a:srgbClr val="C0C0C0"/>
                  </a:outerShdw>
                </a:effectLst>
                <a:latin typeface="方正大黑简体"/>
                <a:ea typeface="方正大黑简体"/>
                <a:cs typeface="方正大黑简体"/>
              </a:rPr>
              <a:t>4</a:t>
            </a:r>
            <a:endParaRPr lang="en-US" altLang="zh-CN" sz="4000" b="1" i="1" dirty="0">
              <a:solidFill>
                <a:srgbClr val="0B856D"/>
              </a:solidFill>
              <a:effectLst>
                <a:outerShdw blurRad="38100" dist="38100" dir="2700000" algn="tl">
                  <a:srgbClr val="C0C0C0"/>
                </a:outerShdw>
              </a:effectLst>
              <a:latin typeface="方正大黑简体"/>
              <a:ea typeface="方正大黑简体"/>
              <a:cs typeface="方正大黑简体"/>
            </a:endParaRPr>
          </a:p>
        </p:txBody>
      </p:sp>
      <p:sp>
        <p:nvSpPr>
          <p:cNvPr id="27" name="Text Box 14"/>
          <p:cNvSpPr txBox="1">
            <a:spLocks noChangeArrowheads="1"/>
          </p:cNvSpPr>
          <p:nvPr/>
        </p:nvSpPr>
        <p:spPr bwMode="auto">
          <a:xfrm>
            <a:off x="433344" y="4939208"/>
            <a:ext cx="8424936" cy="1323439"/>
          </a:xfrm>
          <a:prstGeom prst="rect">
            <a:avLst/>
          </a:prstGeom>
          <a:noFill/>
          <a:ln w="9525">
            <a:noFill/>
            <a:miter lim="800000"/>
            <a:headEnd/>
            <a:tailEnd/>
          </a:ln>
          <a:effectLst>
            <a:outerShdw sx="1000" sy="1000" algn="ctr" rotWithShape="0">
              <a:schemeClr val="tx2"/>
            </a:outerShdw>
          </a:effectLst>
        </p:spPr>
        <p:txBody>
          <a:bodyPr wrap="square">
            <a:spAutoFit/>
          </a:bodyPr>
          <a:lstStyle/>
          <a:p>
            <a:pPr algn="ctr" latinLnBrk="1">
              <a:spcBef>
                <a:spcPct val="50000"/>
              </a:spcBef>
              <a:defRPr/>
            </a:pPr>
            <a:r>
              <a:rPr lang="en-US" altLang="zh-CN" sz="3200" b="1" dirty="0" smtClean="0">
                <a:solidFill>
                  <a:schemeClr val="accent3">
                    <a:lumMod val="50000"/>
                  </a:schemeClr>
                </a:solidFill>
                <a:latin typeface="Georgia" pitchFamily="18" charset="0"/>
                <a:ea typeface="Gulim" pitchFamily="34" charset="-127"/>
              </a:rPr>
              <a:t>Love and logic:</a:t>
            </a:r>
          </a:p>
          <a:p>
            <a:pPr algn="ctr" latinLnBrk="1">
              <a:spcBef>
                <a:spcPct val="50000"/>
              </a:spcBef>
              <a:defRPr/>
            </a:pPr>
            <a:r>
              <a:rPr lang="en-US" altLang="zh-CN" sz="3200" b="1" dirty="0" smtClean="0">
                <a:solidFill>
                  <a:schemeClr val="accent3">
                    <a:lumMod val="50000"/>
                  </a:schemeClr>
                </a:solidFill>
                <a:latin typeface="Georgia" pitchFamily="18" charset="0"/>
                <a:ea typeface="Gulim" pitchFamily="34" charset="-127"/>
              </a:rPr>
              <a:t>The story of a fallacy</a:t>
            </a:r>
            <a:endParaRPr lang="zh-CN" altLang="en-US" sz="3200" b="1" dirty="0">
              <a:solidFill>
                <a:schemeClr val="accent3">
                  <a:lumMod val="50000"/>
                </a:schemeClr>
              </a:solidFill>
              <a:latin typeface="Georgia" pitchFamily="18" charset="0"/>
              <a:ea typeface="Gulim" pitchFamily="34" charset="-127"/>
            </a:endParaRPr>
          </a:p>
        </p:txBody>
      </p:sp>
      <p:sp>
        <p:nvSpPr>
          <p:cNvPr id="28" name="Text Box 15"/>
          <p:cNvSpPr txBox="1">
            <a:spLocks noChangeArrowheads="1"/>
          </p:cNvSpPr>
          <p:nvPr/>
        </p:nvSpPr>
        <p:spPr bwMode="auto">
          <a:xfrm>
            <a:off x="1321594" y="4293096"/>
            <a:ext cx="6500812" cy="646112"/>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fontAlgn="auto" latinLnBrk="1">
              <a:spcBef>
                <a:spcPct val="50000"/>
              </a:spcBef>
              <a:spcAft>
                <a:spcPts val="0"/>
              </a:spcAft>
              <a:defRPr/>
            </a:pPr>
            <a:r>
              <a:rPr kumimoji="1" lang="en-US" altLang="zh-CN" sz="3600" b="1" dirty="0">
                <a:effectLst>
                  <a:outerShdw blurRad="38100" dist="38100" dir="2700000" algn="tl">
                    <a:srgbClr val="000000">
                      <a:alpha val="43137"/>
                    </a:srgbClr>
                  </a:outerShdw>
                </a:effectLst>
                <a:latin typeface="+mj-lt"/>
                <a:ea typeface="华文彩云" pitchFamily="2" charset="-122"/>
              </a:rPr>
              <a:t>Unit 1 Section A</a:t>
            </a:r>
          </a:p>
        </p:txBody>
      </p:sp>
      <p:sp>
        <p:nvSpPr>
          <p:cNvPr id="30" name="TextBox 45"/>
          <p:cNvSpPr txBox="1">
            <a:spLocks noChangeArrowheads="1"/>
          </p:cNvSpPr>
          <p:nvPr/>
        </p:nvSpPr>
        <p:spPr bwMode="auto">
          <a:xfrm>
            <a:off x="179512" y="6318250"/>
            <a:ext cx="10072688" cy="523220"/>
          </a:xfrm>
          <a:prstGeom prst="rect">
            <a:avLst/>
          </a:prstGeom>
          <a:noFill/>
          <a:ln w="9525">
            <a:noFill/>
            <a:miter lim="800000"/>
            <a:headEnd/>
            <a:tailEnd/>
          </a:ln>
        </p:spPr>
        <p:txBody>
          <a:bodyPr>
            <a:spAutoFit/>
          </a:bodyPr>
          <a:lstStyle/>
          <a:p>
            <a:pPr>
              <a:defRPr/>
            </a:pPr>
            <a:r>
              <a:rPr lang="en-US" altLang="zh-CN" sz="1400" b="1" dirty="0" smtClean="0">
                <a:solidFill>
                  <a:schemeClr val="bg1"/>
                </a:solidFill>
                <a:latin typeface="Bodoni MT Condensed" pitchFamily="18" charset="0"/>
                <a:ea typeface="HY견명조"/>
                <a:cs typeface="Times New Roman" pitchFamily="18" charset="0"/>
              </a:rPr>
              <a:t>FOREIGN LANGUAGE </a:t>
            </a:r>
            <a:r>
              <a:rPr lang="en-US" altLang="zh-CN" sz="1400" b="1" dirty="0">
                <a:solidFill>
                  <a:schemeClr val="bg1"/>
                </a:solidFill>
                <a:latin typeface="Bodoni MT Condensed" pitchFamily="18" charset="0"/>
                <a:ea typeface="HY견명조"/>
                <a:cs typeface="Times New Roman" pitchFamily="18" charset="0"/>
              </a:rPr>
              <a:t>TEACHING AND RESEARCH PRESS      </a:t>
            </a:r>
            <a:endParaRPr lang="en-US" altLang="zh-CN" sz="1400" b="1" dirty="0" smtClean="0">
              <a:solidFill>
                <a:schemeClr val="bg1"/>
              </a:solidFill>
              <a:latin typeface="Bodoni MT Condensed" pitchFamily="18" charset="0"/>
              <a:ea typeface="HY견명조"/>
              <a:cs typeface="Times New Roman" pitchFamily="18" charset="0"/>
            </a:endParaRPr>
          </a:p>
          <a:p>
            <a:pPr>
              <a:defRPr/>
            </a:pPr>
            <a:r>
              <a:rPr lang="en-US" altLang="zh-CN" sz="1400" b="1" dirty="0" smtClean="0">
                <a:solidFill>
                  <a:schemeClr val="bg1"/>
                </a:solidFill>
                <a:latin typeface="Bodoni MT Condensed" pitchFamily="18" charset="0"/>
                <a:ea typeface="HY견명조"/>
                <a:cs typeface="Times New Roman" pitchFamily="18" charset="0"/>
              </a:rPr>
              <a:t>AIR </a:t>
            </a:r>
            <a:r>
              <a:rPr lang="en-US" altLang="zh-CN" sz="1400" b="1" dirty="0">
                <a:solidFill>
                  <a:schemeClr val="bg1"/>
                </a:solidFill>
                <a:latin typeface="Bodoni MT Condensed" pitchFamily="18" charset="0"/>
                <a:ea typeface="HY견명조"/>
                <a:cs typeface="Times New Roman" pitchFamily="18" charset="0"/>
              </a:rPr>
              <a:t>FORCE ENGINEERING UNIVERTISY</a:t>
            </a:r>
            <a:endParaRPr lang="zh-CN" altLang="en-US" sz="1400" b="1" dirty="0">
              <a:solidFill>
                <a:schemeClr val="bg1"/>
              </a:solidFill>
              <a:latin typeface="Bodoni MT Condensed" pitchFamily="18" charset="0"/>
              <a:ea typeface="HY견명조"/>
              <a:cs typeface="Times New Roman" pitchFamily="18" charset="0"/>
            </a:endParaRPr>
          </a:p>
        </p:txBody>
      </p:sp>
      <p:sp>
        <p:nvSpPr>
          <p:cNvPr id="33"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grpSp>
        <p:nvGrpSpPr>
          <p:cNvPr id="20" name="组合 41"/>
          <p:cNvGrpSpPr>
            <a:grpSpLocks/>
          </p:cNvGrpSpPr>
          <p:nvPr/>
        </p:nvGrpSpPr>
        <p:grpSpPr bwMode="auto">
          <a:xfrm>
            <a:off x="428596" y="1357298"/>
            <a:ext cx="5989137" cy="2664296"/>
            <a:chOff x="1699882" y="1746396"/>
            <a:chExt cx="5658199" cy="2406138"/>
          </a:xfrm>
        </p:grpSpPr>
        <p:grpSp>
          <p:nvGrpSpPr>
            <p:cNvPr id="23" name="组合 14"/>
            <p:cNvGrpSpPr>
              <a:grpSpLocks/>
            </p:cNvGrpSpPr>
            <p:nvPr/>
          </p:nvGrpSpPr>
          <p:grpSpPr bwMode="auto">
            <a:xfrm>
              <a:off x="3090851" y="1746396"/>
              <a:ext cx="4267230" cy="2393441"/>
              <a:chOff x="3836591" y="195098"/>
              <a:chExt cx="4807418" cy="3850875"/>
            </a:xfrm>
          </p:grpSpPr>
          <p:sp>
            <p:nvSpPr>
              <p:cNvPr id="29" name="矩形 28"/>
              <p:cNvSpPr/>
              <p:nvPr/>
            </p:nvSpPr>
            <p:spPr>
              <a:xfrm>
                <a:off x="5428333" y="195098"/>
                <a:ext cx="1572068" cy="1902456"/>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32" name="矩形 31"/>
              <p:cNvSpPr/>
              <p:nvPr/>
            </p:nvSpPr>
            <p:spPr>
              <a:xfrm>
                <a:off x="7071940" y="2097554"/>
                <a:ext cx="1572069" cy="1859043"/>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4"/>
              <p:cNvSpPr/>
              <p:nvPr/>
            </p:nvSpPr>
            <p:spPr>
              <a:xfrm>
                <a:off x="3836591" y="2186930"/>
                <a:ext cx="1493375" cy="1859043"/>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grpSp>
        <p:pic>
          <p:nvPicPr>
            <p:cNvPr id="24" name="Picture 19" descr="school"/>
            <p:cNvPicPr>
              <a:picLocks noChangeAspect="1" noChangeArrowheads="1"/>
            </p:cNvPicPr>
            <p:nvPr/>
          </p:nvPicPr>
          <p:blipFill>
            <a:blip r:embed="rId4" cstate="print"/>
            <a:stretch>
              <a:fillRect/>
            </a:stretch>
          </p:blipFill>
          <p:spPr bwMode="auto">
            <a:xfrm>
              <a:off x="3090851" y="1746396"/>
              <a:ext cx="1330335" cy="1182437"/>
            </a:xfrm>
            <a:prstGeom prst="rect">
              <a:avLst/>
            </a:prstGeom>
            <a:ln>
              <a:noFill/>
            </a:ln>
            <a:effectLst>
              <a:outerShdw blurRad="292100" dist="139700" dir="2700000" algn="tl" rotWithShape="0">
                <a:srgbClr val="333333">
                  <a:alpha val="65000"/>
                </a:srgbClr>
              </a:outerShdw>
            </a:effectLst>
          </p:spPr>
        </p:pic>
        <p:pic>
          <p:nvPicPr>
            <p:cNvPr id="25" name="Picture 33" descr="BoysAtComputer"/>
            <p:cNvPicPr>
              <a:picLocks noChangeArrowheads="1"/>
            </p:cNvPicPr>
            <p:nvPr/>
          </p:nvPicPr>
          <p:blipFill>
            <a:blip r:embed="rId5" cstate="print"/>
            <a:stretch>
              <a:fillRect/>
            </a:stretch>
          </p:blipFill>
          <p:spPr bwMode="auto">
            <a:xfrm>
              <a:off x="1699882" y="3000254"/>
              <a:ext cx="1254756" cy="1152280"/>
            </a:xfrm>
            <a:prstGeom prst="rect">
              <a:avLst/>
            </a:prstGeom>
            <a:ln>
              <a:noFill/>
            </a:ln>
            <a:effectLst>
              <a:outerShdw blurRad="292100" dist="139700" dir="2700000" algn="tl" rotWithShape="0">
                <a:srgbClr val="333333">
                  <a:alpha val="65000"/>
                </a:srgbClr>
              </a:outerShdw>
            </a:effectLst>
          </p:spPr>
        </p:pic>
        <p:pic>
          <p:nvPicPr>
            <p:cNvPr id="26" name="Picture 31" descr="onlineuni"/>
            <p:cNvPicPr>
              <a:picLocks noChangeAspect="1" noChangeArrowheads="1"/>
            </p:cNvPicPr>
            <p:nvPr/>
          </p:nvPicPr>
          <p:blipFill>
            <a:blip r:embed="rId6" cstate="print"/>
            <a:stretch>
              <a:fillRect/>
            </a:stretch>
          </p:blipFill>
          <p:spPr bwMode="auto">
            <a:xfrm>
              <a:off x="4503736" y="3017124"/>
              <a:ext cx="1395420" cy="1118541"/>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xmlns="" val="53264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cstate="print"/>
          <a:srcRect l="7698" t="13989"/>
          <a:stretch>
            <a:fillRect/>
          </a:stretch>
        </p:blipFill>
        <p:spPr bwMode="auto">
          <a:xfrm>
            <a:off x="714348" y="2122510"/>
            <a:ext cx="8010552" cy="4521200"/>
          </a:xfrm>
          <a:prstGeom prst="rect">
            <a:avLst/>
          </a:prstGeom>
          <a:noFill/>
          <a:ln w="9525">
            <a:noFill/>
            <a:miter lim="800000"/>
            <a:headEnd/>
            <a:tailEnd/>
          </a:ln>
        </p:spPr>
      </p:pic>
      <p:sp>
        <p:nvSpPr>
          <p:cNvPr id="8" name="TextBox 7"/>
          <p:cNvSpPr txBox="1">
            <a:spLocks noChangeArrowheads="1"/>
          </p:cNvSpPr>
          <p:nvPr/>
        </p:nvSpPr>
        <p:spPr bwMode="auto">
          <a:xfrm>
            <a:off x="928662" y="1285860"/>
            <a:ext cx="2992437" cy="461665"/>
          </a:xfrm>
          <a:prstGeom prst="rect">
            <a:avLst/>
          </a:prstGeom>
          <a:noFill/>
          <a:ln w="9525">
            <a:noFill/>
            <a:miter lim="800000"/>
            <a:headEnd/>
            <a:tailEnd/>
          </a:ln>
        </p:spPr>
        <p:txBody>
          <a:bodyPr wrap="square">
            <a:spAutoFit/>
          </a:bodyPr>
          <a:lstStyle/>
          <a:p>
            <a:pPr algn="ctr"/>
            <a:r>
              <a:rPr lang="zh-CN" altLang="en-US" sz="2400" b="1" dirty="0">
                <a:latin typeface="华文楷体"/>
                <a:ea typeface="华文楷体"/>
                <a:cs typeface="华文楷体"/>
              </a:rPr>
              <a:t>满是</a:t>
            </a:r>
            <a:r>
              <a:rPr lang="en-US" altLang="zh-CN" sz="2400" b="1" dirty="0">
                <a:latin typeface="华文楷体"/>
                <a:ea typeface="华文楷体"/>
                <a:cs typeface="华文楷体"/>
              </a:rPr>
              <a:t>……</a:t>
            </a:r>
          </a:p>
        </p:txBody>
      </p:sp>
      <p:sp>
        <p:nvSpPr>
          <p:cNvPr id="13" name="文本框 5"/>
          <p:cNvSpPr txBox="1"/>
          <p:nvPr/>
        </p:nvSpPr>
        <p:spPr>
          <a:xfrm>
            <a:off x="1476375" y="4253219"/>
            <a:ext cx="5759921"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rPr>
              <a:t>(words and actions/</a:t>
            </a:r>
            <a:r>
              <a:rPr lang="en-US" altLang="zh-CN" sz="2400" dirty="0" smtClean="0"/>
              <a:t>vulgarity </a:t>
            </a:r>
            <a:r>
              <a:rPr lang="en-US" altLang="zh-CN" sz="2400" dirty="0"/>
              <a:t>and rudeness</a:t>
            </a:r>
            <a:r>
              <a:rPr kumimoji="1" lang="en-US" altLang="zh-CN" sz="2400" dirty="0" smtClean="0">
                <a:solidFill>
                  <a:srgbClr val="0D0A10"/>
                </a:solidFill>
              </a:rPr>
              <a:t>) </a:t>
            </a:r>
            <a:endParaRPr kumimoji="1" lang="en-US" altLang="zh-CN" sz="2400" dirty="0">
              <a:solidFill>
                <a:srgbClr val="0D0A10"/>
              </a:solidFill>
            </a:endParaRPr>
          </a:p>
        </p:txBody>
      </p:sp>
      <p:sp>
        <p:nvSpPr>
          <p:cNvPr id="14" name="TextBox 8"/>
          <p:cNvSpPr txBox="1">
            <a:spLocks noChangeArrowheads="1"/>
          </p:cNvSpPr>
          <p:nvPr/>
        </p:nvSpPr>
        <p:spPr bwMode="auto">
          <a:xfrm>
            <a:off x="1547664" y="4650278"/>
            <a:ext cx="6445250" cy="1421928"/>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sz="2400" dirty="0" smtClean="0">
                <a:latin typeface="Helvetica"/>
              </a:rPr>
              <a:t>Though the beautiful lady is dripping with jewels, her </a:t>
            </a:r>
            <a:r>
              <a:rPr kumimoji="1" lang="en-US" altLang="zh-CN" sz="2400" dirty="0" smtClean="0">
                <a:solidFill>
                  <a:srgbClr val="FF6600"/>
                </a:solidFill>
                <a:latin typeface="Helvetica"/>
              </a:rPr>
              <a:t>words and actions </a:t>
            </a:r>
            <a:r>
              <a:rPr kumimoji="1" lang="en-US" altLang="zh-CN" sz="2400" dirty="0" smtClean="0">
                <a:latin typeface="Helvetica"/>
              </a:rPr>
              <a:t>are dripping with </a:t>
            </a:r>
            <a:r>
              <a:rPr kumimoji="1" lang="en-US" altLang="zh-CN" sz="2400" dirty="0" smtClean="0">
                <a:solidFill>
                  <a:srgbClr val="FF6600"/>
                </a:solidFill>
                <a:latin typeface="Helvetica"/>
              </a:rPr>
              <a:t>vulgarity and rudeness</a:t>
            </a:r>
            <a:r>
              <a:rPr kumimoji="1" lang="en-US" altLang="zh-CN" sz="2400" dirty="0" smtClean="0">
                <a:latin typeface="Helvetica"/>
              </a:rPr>
              <a:t>.</a:t>
            </a:r>
            <a:endParaRPr kumimoji="1" lang="en-US" altLang="zh-CN" sz="2400" dirty="0">
              <a:latin typeface="Helvetica"/>
            </a:endParaRPr>
          </a:p>
        </p:txBody>
      </p:sp>
      <p:sp>
        <p:nvSpPr>
          <p:cNvPr id="2" name="TextBox 1"/>
          <p:cNvSpPr txBox="1"/>
          <p:nvPr/>
        </p:nvSpPr>
        <p:spPr>
          <a:xfrm>
            <a:off x="3687763" y="1328726"/>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579367"/>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026631"/>
            <a:ext cx="6516688" cy="830997"/>
          </a:xfrm>
          <a:prstGeom prst="rect">
            <a:avLst/>
          </a:prstGeom>
          <a:noFill/>
          <a:ln w="9525">
            <a:noFill/>
            <a:miter lim="800000"/>
            <a:headEnd/>
            <a:tailEnd/>
          </a:ln>
        </p:spPr>
        <p:txBody>
          <a:bodyPr>
            <a:spAutoFit/>
          </a:bodyPr>
          <a:lstStyle/>
          <a:p>
            <a:r>
              <a:rPr lang="zh-CN" altLang="en-US" sz="2400" dirty="0">
                <a:latin typeface="华文行楷" pitchFamily="2" charset="-122"/>
                <a:ea typeface="华文行楷" pitchFamily="2" charset="-122"/>
              </a:rPr>
              <a:t>这位漂亮的</a:t>
            </a:r>
            <a:r>
              <a:rPr lang="zh-CN" altLang="en-US" sz="2400" dirty="0" smtClean="0">
                <a:latin typeface="华文行楷" pitchFamily="2" charset="-122"/>
                <a:ea typeface="华文行楷" pitchFamily="2" charset="-122"/>
              </a:rPr>
              <a:t>女士尽管浑身珠光宝气，言行却低俗无礼。</a:t>
            </a:r>
            <a:endParaRPr lang="en-US" altLang="zh-CN" sz="2400" dirty="0">
              <a:latin typeface="华文行楷" pitchFamily="2" charset="-122"/>
              <a:ea typeface="华文行楷" pitchFamily="2" charset="-122"/>
            </a:endParaRPr>
          </a:p>
        </p:txBody>
      </p:sp>
      <p:sp>
        <p:nvSpPr>
          <p:cNvPr id="25" name="TextBox 24"/>
          <p:cNvSpPr txBox="1"/>
          <p:nvPr/>
        </p:nvSpPr>
        <p:spPr>
          <a:xfrm>
            <a:off x="1476375" y="3865251"/>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4" name="TextBox 7"/>
          <p:cNvSpPr txBox="1">
            <a:spLocks noChangeArrowheads="1"/>
          </p:cNvSpPr>
          <p:nvPr/>
        </p:nvSpPr>
        <p:spPr bwMode="auto">
          <a:xfrm>
            <a:off x="4860032" y="1324261"/>
            <a:ext cx="3981450" cy="461665"/>
          </a:xfrm>
          <a:prstGeom prst="rect">
            <a:avLst/>
          </a:prstGeom>
          <a:noFill/>
          <a:ln w="9525">
            <a:noFill/>
            <a:miter lim="800000"/>
            <a:headEnd/>
            <a:tailEnd/>
          </a:ln>
        </p:spPr>
        <p:txBody>
          <a:bodyPr>
            <a:spAutoFit/>
          </a:bodyPr>
          <a:lstStyle/>
          <a:p>
            <a:pPr algn="ctr"/>
            <a:r>
              <a:rPr lang="en-US" altLang="zh-CN" sz="2400" b="1" dirty="0" smtClean="0">
                <a:latin typeface="Helvetica"/>
              </a:rPr>
              <a:t>be dripping with …</a:t>
            </a:r>
            <a:endParaRPr lang="en-US" altLang="zh-CN" sz="2400" b="1" dirty="0">
              <a:latin typeface="Helvetica"/>
            </a:endParaRPr>
          </a:p>
        </p:txBody>
      </p:sp>
      <p:pic>
        <p:nvPicPr>
          <p:cNvPr id="22"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9657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5"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xmlns="" val="3158226150"/>
              </p:ext>
            </p:extLst>
          </p:nvPr>
        </p:nvGraphicFramePr>
        <p:xfrm>
          <a:off x="333316" y="1340768"/>
          <a:ext cx="8501122" cy="4752529"/>
        </p:xfrm>
        <a:graphic>
          <a:graphicData uri="http://schemas.openxmlformats.org/drawingml/2006/table">
            <a:tbl>
              <a:tblPr firstRow="1" bandRow="1">
                <a:tableStyleId>{93296810-A885-4BE3-A3E7-6D5BEEA58F35}</a:tableStyleId>
              </a:tblPr>
              <a:tblGrid>
                <a:gridCol w="4857754"/>
                <a:gridCol w="3643368"/>
              </a:tblGrid>
              <a:tr h="654739">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nchor="ct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nchor="ctr"/>
                </a:tc>
              </a:tr>
              <a:tr h="1255177">
                <a:tc>
                  <a:txBody>
                    <a:bodyPr/>
                    <a:lstStyle/>
                    <a:p>
                      <a:pPr marL="0" indent="0">
                        <a:lnSpc>
                          <a:spcPct val="100000"/>
                        </a:lnSpc>
                        <a:spcBef>
                          <a:spcPct val="50000"/>
                        </a:spcBef>
                        <a:buFontTx/>
                        <a:buNone/>
                        <a:defRPr/>
                      </a:pPr>
                      <a:r>
                        <a:rPr kumimoji="1" lang="en-US" altLang="zh-CN" sz="2400" dirty="0" smtClean="0">
                          <a:latin typeface="Helvetica"/>
                        </a:rPr>
                        <a:t>1. If sb. could do …, sb. just might   </a:t>
                      </a:r>
                    </a:p>
                    <a:p>
                      <a:pPr marL="0" indent="0">
                        <a:lnSpc>
                          <a:spcPct val="100000"/>
                        </a:lnSpc>
                        <a:spcBef>
                          <a:spcPct val="50000"/>
                        </a:spcBef>
                        <a:buFontTx/>
                        <a:buNone/>
                        <a:defRPr/>
                      </a:pPr>
                      <a:r>
                        <a:rPr kumimoji="1" lang="en-US" altLang="zh-CN" sz="2400" dirty="0" smtClean="0">
                          <a:latin typeface="Helvetica"/>
                        </a:rPr>
                        <a:t>    do …</a:t>
                      </a:r>
                      <a:endParaRPr kumimoji="1" lang="en-US" altLang="zh-CN" sz="2400" kern="1200" dirty="0" smtClean="0">
                        <a:solidFill>
                          <a:schemeClr val="dk1"/>
                        </a:solidFill>
                        <a:latin typeface="Helvetica"/>
                        <a:ea typeface="+mn-ea"/>
                        <a:cs typeface="+mn-cs"/>
                      </a:endParaRPr>
                    </a:p>
                  </a:txBody>
                  <a:tcPr anchor="ctr"/>
                </a:tc>
                <a:tc>
                  <a:txBody>
                    <a:bodyPr/>
                    <a:lstStyle/>
                    <a:p>
                      <a:pPr>
                        <a:lnSpc>
                          <a:spcPct val="100000"/>
                        </a:lnSpc>
                        <a:spcBef>
                          <a:spcPct val="50000"/>
                        </a:spcBef>
                        <a:defRPr/>
                      </a:pPr>
                      <a:r>
                        <a:rPr kumimoji="1" lang="zh-CN" altLang="en-US" sz="2800" dirty="0" smtClean="0">
                          <a:latin typeface="华文楷体" pitchFamily="2" charset="-122"/>
                          <a:ea typeface="华文楷体" pitchFamily="2" charset="-122"/>
                        </a:rPr>
                        <a:t>用于表达“假设”</a:t>
                      </a:r>
                      <a:endParaRPr kumimoji="1" lang="en-US" altLang="zh-CN" sz="2800" b="1" dirty="0">
                        <a:solidFill>
                          <a:srgbClr val="000000"/>
                        </a:solidFill>
                        <a:latin typeface="华文楷体" pitchFamily="2" charset="-122"/>
                        <a:ea typeface="华文楷体" pitchFamily="2" charset="-122"/>
                      </a:endParaRPr>
                    </a:p>
                  </a:txBody>
                  <a:tcPr anchor="ctr"/>
                </a:tc>
              </a:tr>
              <a:tr h="1314559">
                <a:tc>
                  <a:txBody>
                    <a:bodyPr/>
                    <a:lstStyle/>
                    <a:p>
                      <a:pPr>
                        <a:lnSpc>
                          <a:spcPct val="150000"/>
                        </a:lnSpc>
                      </a:pPr>
                      <a:r>
                        <a:rPr kumimoji="1" lang="en-US" altLang="zh-CN" sz="2400" kern="1200" dirty="0" smtClean="0">
                          <a:latin typeface="Helvetica"/>
                        </a:rPr>
                        <a:t>2. Sb. never/seldom do ....</a:t>
                      </a:r>
                      <a:r>
                        <a:rPr kumimoji="1" lang="en-US" altLang="zh-CN" sz="2400" kern="1200" baseline="0" dirty="0" smtClean="0">
                          <a:latin typeface="Helvetica"/>
                        </a:rPr>
                        <a:t> Instead, </a:t>
                      </a:r>
                    </a:p>
                    <a:p>
                      <a:pPr>
                        <a:lnSpc>
                          <a:spcPct val="150000"/>
                        </a:lnSpc>
                      </a:pPr>
                      <a:r>
                        <a:rPr kumimoji="1" lang="en-US" altLang="zh-CN" sz="2400" kern="1200" baseline="0" dirty="0" smtClean="0">
                          <a:latin typeface="Helvetica"/>
                        </a:rPr>
                        <a:t>    sb. do …</a:t>
                      </a:r>
                      <a:endParaRPr kumimoji="1" lang="zh-CN" altLang="en-US" sz="2400" b="1" kern="1200" dirty="0">
                        <a:solidFill>
                          <a:schemeClr val="accent1">
                            <a:lumMod val="50000"/>
                          </a:schemeClr>
                        </a:solidFill>
                        <a:latin typeface="Helvetic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kern="1200" dirty="0" smtClean="0">
                          <a:latin typeface="华文楷体" pitchFamily="2" charset="-122"/>
                          <a:ea typeface="华文楷体" pitchFamily="2" charset="-122"/>
                        </a:rPr>
                        <a:t>用于表达“强调” </a:t>
                      </a:r>
                    </a:p>
                  </a:txBody>
                  <a:tcPr anchor="ctr"/>
                </a:tc>
              </a:tr>
              <a:tr h="1528054">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zh-CN" sz="2400" kern="1200" dirty="0" smtClean="0">
                          <a:latin typeface="Helvetica"/>
                        </a:rPr>
                        <a:t>3. Look</a:t>
                      </a:r>
                      <a:r>
                        <a:rPr kumimoji="1" lang="en-US" altLang="zh-CN" sz="2400" kern="1200" baseline="0" dirty="0" smtClean="0">
                          <a:latin typeface="Helvetica"/>
                        </a:rPr>
                        <a:t> at …, look at …. Can you </a:t>
                      </a:r>
                    </a:p>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zh-CN" sz="2400" kern="1200" baseline="0" dirty="0" smtClean="0">
                          <a:latin typeface="Helvetica"/>
                        </a:rPr>
                        <a:t>    do …?</a:t>
                      </a:r>
                      <a:endParaRPr kumimoji="1" lang="en-US" altLang="zh-CN" sz="2400" b="1" kern="1200" dirty="0" smtClean="0">
                        <a:solidFill>
                          <a:schemeClr val="accent1">
                            <a:lumMod val="50000"/>
                          </a:schemeClr>
                        </a:solidFill>
                        <a:latin typeface="Helvetic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kern="1200" dirty="0" smtClean="0">
                          <a:latin typeface="华文楷体" pitchFamily="2" charset="-122"/>
                          <a:ea typeface="华文楷体" pitchFamily="2" charset="-122"/>
                        </a:rPr>
                        <a:t>用于表达“对比”</a:t>
                      </a:r>
                    </a:p>
                  </a:txBody>
                  <a:tcPr anchor="ctr"/>
                </a:tc>
              </a:tr>
            </a:tbl>
          </a:graphicData>
        </a:graphic>
      </p:graphicFrame>
      <p:pic>
        <p:nvPicPr>
          <p:cNvPr id="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934693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1"/>
          <p:cNvSpPr>
            <a:spLocks noChangeArrowheads="1"/>
          </p:cNvSpPr>
          <p:nvPr/>
        </p:nvSpPr>
        <p:spPr bwMode="auto">
          <a:xfrm>
            <a:off x="1538288" y="1741612"/>
            <a:ext cx="5976937" cy="1692771"/>
          </a:xfrm>
          <a:prstGeom prst="rect">
            <a:avLst/>
          </a:prstGeom>
          <a:noFill/>
          <a:ln w="9525">
            <a:noFill/>
            <a:miter lim="800000"/>
            <a:headEnd/>
            <a:tailEnd/>
          </a:ln>
        </p:spPr>
        <p:txBody>
          <a:bodyPr>
            <a:spAutoFit/>
          </a:bodyPr>
          <a:lstStyle/>
          <a:p>
            <a:r>
              <a:rPr lang="zh-CN" altLang="en-US" sz="2600" dirty="0">
                <a:solidFill>
                  <a:srgbClr val="C00000"/>
                </a:solidFill>
                <a:latin typeface="华文行楷" pitchFamily="2" charset="-122"/>
                <a:ea typeface="华文行楷" pitchFamily="2" charset="-122"/>
              </a:rPr>
              <a:t>如果我能够</a:t>
            </a:r>
            <a:r>
              <a:rPr lang="zh-CN" altLang="en-US" sz="2600" dirty="0">
                <a:latin typeface="华文行楷" pitchFamily="2" charset="-122"/>
                <a:ea typeface="华文行楷" pitchFamily="2" charset="-122"/>
              </a:rPr>
              <a:t>让我所申请的顶尖律师事务所看到我身边伴随着一位光彩照人、谈吐优雅的另一半，</a:t>
            </a:r>
            <a:r>
              <a:rPr lang="zh-CN" altLang="en-US" sz="2600" dirty="0">
                <a:solidFill>
                  <a:srgbClr val="C00000"/>
                </a:solidFill>
                <a:latin typeface="华文行楷" pitchFamily="2" charset="-122"/>
                <a:ea typeface="华文行楷" pitchFamily="2" charset="-122"/>
              </a:rPr>
              <a:t>我就很有可能</a:t>
            </a:r>
            <a:r>
              <a:rPr lang="zh-CN" altLang="en-US" sz="2600" dirty="0">
                <a:latin typeface="华文行楷" pitchFamily="2" charset="-122"/>
                <a:ea typeface="华文行楷" pitchFamily="2" charset="-122"/>
              </a:rPr>
              <a:t>在竞聘中以微弱</a:t>
            </a:r>
            <a:r>
              <a:rPr lang="zh-CN" altLang="en-US" sz="2600" dirty="0" smtClean="0">
                <a:latin typeface="华文行楷" pitchFamily="2" charset="-122"/>
                <a:ea typeface="华文行楷" pitchFamily="2" charset="-122"/>
              </a:rPr>
              <a:t>优势</a:t>
            </a:r>
            <a:r>
              <a:rPr lang="zh-CN" altLang="en-US" sz="2600" dirty="0">
                <a:latin typeface="华文行楷" pitchFamily="2" charset="-122"/>
                <a:ea typeface="华文行楷" pitchFamily="2" charset="-122"/>
              </a:rPr>
              <a:t>获胜。</a:t>
            </a:r>
          </a:p>
        </p:txBody>
      </p:sp>
      <p:sp>
        <p:nvSpPr>
          <p:cNvPr id="232451" name="TextBox 4"/>
          <p:cNvSpPr txBox="1">
            <a:spLocks noChangeArrowheads="1"/>
          </p:cNvSpPr>
          <p:nvPr/>
        </p:nvSpPr>
        <p:spPr bwMode="auto">
          <a:xfrm>
            <a:off x="1538288" y="1052736"/>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32452" name="TextBox 25"/>
          <p:cNvSpPr txBox="1">
            <a:spLocks noChangeArrowheads="1"/>
          </p:cNvSpPr>
          <p:nvPr/>
        </p:nvSpPr>
        <p:spPr bwMode="auto">
          <a:xfrm>
            <a:off x="1538288" y="3501008"/>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629692" y="4094817"/>
            <a:ext cx="6326684" cy="1528624"/>
          </a:xfrm>
          <a:prstGeom prst="rect">
            <a:avLst/>
          </a:prstGeom>
          <a:noFill/>
          <a:ln w="9525">
            <a:noFill/>
            <a:miter lim="800000"/>
            <a:headEnd/>
            <a:tailEnd/>
          </a:ln>
        </p:spPr>
        <p:txBody>
          <a:bodyPr wrap="square">
            <a:spAutoFit/>
          </a:bodyPr>
          <a:lstStyle/>
          <a:p>
            <a:pPr>
              <a:lnSpc>
                <a:spcPts val="2800"/>
              </a:lnSpc>
              <a:spcBef>
                <a:spcPct val="50000"/>
              </a:spcBef>
            </a:pPr>
            <a:r>
              <a:rPr lang="en-US" altLang="zh-CN" sz="2600" dirty="0">
                <a:solidFill>
                  <a:srgbClr val="FF6600"/>
                </a:solidFill>
                <a:latin typeface="Helvetica"/>
              </a:rPr>
              <a:t>If I could </a:t>
            </a:r>
            <a:r>
              <a:rPr lang="en-US" altLang="zh-CN" sz="2600" dirty="0">
                <a:latin typeface="Helvetica"/>
              </a:rPr>
              <a:t>show the elite law firms I applied to that I had a radiant, </a:t>
            </a:r>
            <a:r>
              <a:rPr lang="en-US" altLang="zh-CN" sz="2600" dirty="0" smtClean="0">
                <a:latin typeface="Helvetica"/>
              </a:rPr>
              <a:t>well-spoken counterpart </a:t>
            </a:r>
            <a:r>
              <a:rPr lang="en-US" altLang="zh-CN" sz="2600" dirty="0">
                <a:latin typeface="Helvetica"/>
              </a:rPr>
              <a:t>by my side, </a:t>
            </a:r>
            <a:r>
              <a:rPr lang="en-US" altLang="zh-CN" sz="2600" dirty="0">
                <a:solidFill>
                  <a:srgbClr val="FF6600"/>
                </a:solidFill>
                <a:latin typeface="Helvetica"/>
              </a:rPr>
              <a:t>I just might </a:t>
            </a:r>
            <a:r>
              <a:rPr lang="en-US" altLang="zh-CN" sz="2600" dirty="0">
                <a:latin typeface="Helvetica"/>
              </a:rPr>
              <a:t>edge past the competition.</a:t>
            </a:r>
          </a:p>
        </p:txBody>
      </p:sp>
      <p:cxnSp>
        <p:nvCxnSpPr>
          <p:cNvPr id="4" name="直接连接符 3"/>
          <p:cNvCxnSpPr/>
          <p:nvPr/>
        </p:nvCxnSpPr>
        <p:spPr>
          <a:xfrm>
            <a:off x="1558622" y="1622539"/>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622" y="348037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hlinkClick r:id="" action="ppaction://hlinkshowjump?jump=nextslide"/>
          </p:cNvPr>
          <p:cNvSpPr txBox="1"/>
          <p:nvPr/>
        </p:nvSpPr>
        <p:spPr>
          <a:xfrm>
            <a:off x="5929322" y="5447495"/>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93469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1"/>
          <p:cNvSpPr>
            <a:spLocks noChangeArrowheads="1"/>
          </p:cNvSpPr>
          <p:nvPr/>
        </p:nvSpPr>
        <p:spPr bwMode="auto">
          <a:xfrm>
            <a:off x="1538288" y="2091516"/>
            <a:ext cx="6273800" cy="451406"/>
          </a:xfrm>
          <a:prstGeom prst="rect">
            <a:avLst/>
          </a:prstGeom>
          <a:noFill/>
          <a:ln w="9525">
            <a:noFill/>
            <a:miter lim="800000"/>
            <a:headEnd/>
            <a:tailEnd/>
          </a:ln>
        </p:spPr>
        <p:txBody>
          <a:bodyPr>
            <a:spAutoFit/>
          </a:bodyPr>
          <a:lstStyle/>
          <a:p>
            <a:pPr>
              <a:lnSpc>
                <a:spcPts val="2800"/>
              </a:lnSpc>
            </a:pPr>
            <a:r>
              <a:rPr lang="en-US" altLang="zh-CN" sz="2600" b="1" dirty="0">
                <a:solidFill>
                  <a:srgbClr val="E46C0A"/>
                </a:solidFill>
                <a:latin typeface="Helvetica"/>
                <a:ea typeface="华文行楷" pitchFamily="2" charset="-122"/>
              </a:rPr>
              <a:t>If sb. could do …, sb. just might  </a:t>
            </a:r>
            <a:r>
              <a:rPr lang="en-US" altLang="zh-CN" sz="2600" b="1" dirty="0" smtClean="0">
                <a:solidFill>
                  <a:srgbClr val="E46C0A"/>
                </a:solidFill>
                <a:latin typeface="Helvetica"/>
                <a:ea typeface="华文行楷" pitchFamily="2" charset="-122"/>
              </a:rPr>
              <a:t>do </a:t>
            </a:r>
            <a:r>
              <a:rPr lang="en-US" altLang="zh-CN" sz="2600" b="1" dirty="0">
                <a:solidFill>
                  <a:srgbClr val="E46C0A"/>
                </a:solidFill>
                <a:latin typeface="Helvetica"/>
                <a:ea typeface="华文行楷" pitchFamily="2" charset="-122"/>
              </a:rPr>
              <a:t>…</a:t>
            </a: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34500" name="TextBox 25"/>
          <p:cNvSpPr txBox="1">
            <a:spLocks noChangeArrowheads="1"/>
          </p:cNvSpPr>
          <p:nvPr/>
        </p:nvSpPr>
        <p:spPr bwMode="auto">
          <a:xfrm>
            <a:off x="1538288" y="321468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904406"/>
            <a:ext cx="6088062" cy="451406"/>
          </a:xfrm>
          <a:prstGeom prst="rect">
            <a:avLst/>
          </a:prstGeom>
          <a:noFill/>
          <a:ln w="9525">
            <a:noFill/>
            <a:miter lim="800000"/>
            <a:headEnd/>
            <a:tailEnd/>
          </a:ln>
        </p:spPr>
        <p:txBody>
          <a:bodyPr>
            <a:spAutoFit/>
          </a:bodyPr>
          <a:lstStyle/>
          <a:p>
            <a:pPr>
              <a:lnSpc>
                <a:spcPts val="2800"/>
              </a:lnSpc>
              <a:spcBef>
                <a:spcPct val="50000"/>
              </a:spcBef>
            </a:pPr>
            <a:r>
              <a:rPr lang="zh-CN" altLang="en-US" sz="2600" dirty="0">
                <a:latin typeface="华文行楷" pitchFamily="2" charset="-122"/>
                <a:ea typeface="华文行楷" pitchFamily="2" charset="-122"/>
              </a:rPr>
              <a:t>用于</a:t>
            </a:r>
            <a:r>
              <a:rPr lang="zh-CN" altLang="en-US" sz="2600" dirty="0" smtClean="0">
                <a:latin typeface="华文行楷" pitchFamily="2" charset="-122"/>
                <a:ea typeface="华文行楷" pitchFamily="2" charset="-122"/>
              </a:rPr>
              <a:t>表达</a:t>
            </a:r>
            <a:r>
              <a:rPr lang="zh-CN" altLang="en-US" sz="2600" dirty="0" smtClean="0">
                <a:solidFill>
                  <a:srgbClr val="71AE0E"/>
                </a:solidFill>
                <a:latin typeface="华文行楷" pitchFamily="2" charset="-122"/>
                <a:ea typeface="华文行楷" pitchFamily="2" charset="-122"/>
              </a:rPr>
              <a:t> “假设”</a:t>
            </a:r>
            <a:r>
              <a:rPr lang="zh-CN" altLang="en-US" sz="2600" dirty="0" smtClean="0">
                <a:latin typeface="华文行楷" pitchFamily="2" charset="-122"/>
                <a:ea typeface="华文行楷" pitchFamily="2" charset="-122"/>
              </a:rPr>
              <a:t>。</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714752"/>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a:t>
            </a:r>
            <a:r>
              <a:rPr lang="zh-CN" altLang="en-US" b="1" dirty="0" smtClean="0"/>
              <a:t>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98415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280" t="15609"/>
          <a:stretch/>
        </p:blipFill>
        <p:spPr bwMode="auto">
          <a:xfrm>
            <a:off x="857224" y="1484784"/>
            <a:ext cx="7744854" cy="51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1500166" y="3786190"/>
            <a:ext cx="4297680"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 make the best of/dream of)</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21410" y="193642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428728" y="2383689"/>
            <a:ext cx="6515850" cy="830997"/>
          </a:xfrm>
          <a:prstGeom prst="rect">
            <a:avLst/>
          </a:prstGeom>
          <a:noFill/>
        </p:spPr>
        <p:txBody>
          <a:bodyPr wrap="square" rtlCol="0">
            <a:spAutoFit/>
          </a:bodyPr>
          <a:lstStyle/>
          <a:p>
            <a:pPr lvl="0" fontAlgn="base">
              <a:spcBef>
                <a:spcPct val="50000"/>
              </a:spcBef>
              <a:spcAft>
                <a:spcPct val="0"/>
              </a:spcAft>
              <a:defRPr/>
            </a:pPr>
            <a:r>
              <a:rPr lang="zh-CN" altLang="en-US" sz="2400" dirty="0" smtClean="0">
                <a:latin typeface="华文行楷" pitchFamily="2" charset="-122"/>
                <a:ea typeface="华文行楷" pitchFamily="2" charset="-122"/>
              </a:rPr>
              <a:t>如果你能好好利用现有的一切而不是幻想你所没有的，你很可能已经取得巨大的成功了。</a:t>
            </a:r>
            <a:endParaRPr lang="zh-CN" altLang="en-US" sz="2400" dirty="0">
              <a:latin typeface="华文行楷" pitchFamily="2" charset="-122"/>
              <a:ea typeface="华文行楷" pitchFamily="2" charset="-122"/>
            </a:endParaRPr>
          </a:p>
        </p:txBody>
      </p:sp>
      <p:sp>
        <p:nvSpPr>
          <p:cNvPr id="25" name="TextBox 24"/>
          <p:cNvSpPr txBox="1"/>
          <p:nvPr/>
        </p:nvSpPr>
        <p:spPr>
          <a:xfrm>
            <a:off x="1428728" y="3293747"/>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579562" y="4357694"/>
            <a:ext cx="6304805" cy="1528624"/>
          </a:xfrm>
          <a:prstGeom prst="rect">
            <a:avLst/>
          </a:prstGeom>
          <a:noFill/>
          <a:ln w="9525">
            <a:noFill/>
            <a:miter lim="800000"/>
            <a:headEnd/>
            <a:tailEnd/>
          </a:ln>
        </p:spPr>
        <p:txBody>
          <a:bodyPr wrap="square">
            <a:spAutoFit/>
          </a:bodyPr>
          <a:lstStyle/>
          <a:p>
            <a:pPr>
              <a:lnSpc>
                <a:spcPts val="2800"/>
              </a:lnSpc>
              <a:spcBef>
                <a:spcPct val="50000"/>
              </a:spcBef>
            </a:pPr>
            <a:r>
              <a:rPr kumimoji="1" lang="en-US" altLang="zh-CN" sz="2400" dirty="0" smtClean="0">
                <a:latin typeface="Helvetica"/>
              </a:rPr>
              <a:t>If you could </a:t>
            </a:r>
            <a:r>
              <a:rPr kumimoji="1" lang="en-US" altLang="zh-CN" sz="2400" dirty="0" smtClean="0">
                <a:solidFill>
                  <a:srgbClr val="FF6600"/>
                </a:solidFill>
                <a:latin typeface="Helvetica"/>
              </a:rPr>
              <a:t>make the best of </a:t>
            </a:r>
            <a:r>
              <a:rPr kumimoji="1" lang="en-US" altLang="zh-CN" sz="2400" dirty="0" smtClean="0">
                <a:latin typeface="Helvetica"/>
              </a:rPr>
              <a:t>what you have instead of </a:t>
            </a:r>
            <a:r>
              <a:rPr kumimoji="1" lang="en-US" altLang="zh-CN" sz="2400" dirty="0" smtClean="0">
                <a:solidFill>
                  <a:srgbClr val="FF6600"/>
                </a:solidFill>
                <a:latin typeface="Helvetica"/>
              </a:rPr>
              <a:t>dreaming of </a:t>
            </a:r>
            <a:r>
              <a:rPr kumimoji="1" lang="en-US" altLang="zh-CN" sz="2400" dirty="0" smtClean="0">
                <a:latin typeface="Helvetica"/>
              </a:rPr>
              <a:t>what you don’t have, you just might have already achieved great success.</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1"/>
          <p:cNvSpPr>
            <a:spLocks noChangeArrowheads="1"/>
          </p:cNvSpPr>
          <p:nvPr/>
        </p:nvSpPr>
        <p:spPr bwMode="auto">
          <a:xfrm>
            <a:off x="1538288" y="1916832"/>
            <a:ext cx="5976937" cy="892552"/>
          </a:xfrm>
          <a:prstGeom prst="rect">
            <a:avLst/>
          </a:prstGeom>
          <a:noFill/>
          <a:ln w="9525">
            <a:noFill/>
            <a:miter lim="800000"/>
            <a:headEnd/>
            <a:tailEnd/>
          </a:ln>
        </p:spPr>
        <p:txBody>
          <a:bodyPr>
            <a:spAutoFit/>
          </a:bodyPr>
          <a:lstStyle/>
          <a:p>
            <a:r>
              <a:rPr lang="zh-CN" altLang="en-US" sz="2600" dirty="0">
                <a:latin typeface="华文行楷" pitchFamily="2" charset="-122"/>
                <a:ea typeface="华文行楷" pitchFamily="2" charset="-122"/>
              </a:rPr>
              <a:t>这个人</a:t>
            </a:r>
            <a:r>
              <a:rPr lang="zh-CN" altLang="en-US" sz="2600" dirty="0">
                <a:solidFill>
                  <a:srgbClr val="C00000"/>
                </a:solidFill>
                <a:latin typeface="华文行楷" pitchFamily="2" charset="-122"/>
                <a:ea typeface="华文行楷" pitchFamily="2" charset="-122"/>
              </a:rPr>
              <a:t>根本没有</a:t>
            </a:r>
            <a:r>
              <a:rPr lang="zh-CN" altLang="en-US" sz="2600" dirty="0">
                <a:latin typeface="华文行楷" pitchFamily="2" charset="-122"/>
                <a:ea typeface="华文行楷" pitchFamily="2" charset="-122"/>
              </a:rPr>
              <a:t>回答老板的问题，</a:t>
            </a:r>
            <a:r>
              <a:rPr lang="zh-CN" altLang="en-US" sz="2600" dirty="0">
                <a:solidFill>
                  <a:srgbClr val="C00000"/>
                </a:solidFill>
                <a:latin typeface="华文行楷" pitchFamily="2" charset="-122"/>
                <a:ea typeface="华文行楷" pitchFamily="2" charset="-122"/>
              </a:rPr>
              <a:t>而只是在</a:t>
            </a:r>
            <a:r>
              <a:rPr lang="zh-CN" altLang="en-US" sz="2600" dirty="0">
                <a:latin typeface="华文行楷" pitchFamily="2" charset="-122"/>
                <a:ea typeface="华文行楷" pitchFamily="2" charset="-122"/>
              </a:rPr>
              <a:t>博取老板的</a:t>
            </a:r>
            <a:r>
              <a:rPr lang="zh-CN" altLang="en-US" sz="2600" dirty="0" smtClean="0">
                <a:latin typeface="华文行楷" pitchFamily="2" charset="-122"/>
                <a:ea typeface="华文行楷" pitchFamily="2" charset="-122"/>
              </a:rPr>
              <a:t>同情。</a:t>
            </a:r>
            <a:endParaRPr lang="zh-CN" altLang="en-US" sz="2600" dirty="0">
              <a:latin typeface="华文行楷" pitchFamily="2" charset="-122"/>
              <a:ea typeface="华文行楷" pitchFamily="2" charset="-122"/>
            </a:endParaRPr>
          </a:p>
        </p:txBody>
      </p:sp>
      <p:sp>
        <p:nvSpPr>
          <p:cNvPr id="240643" name="TextBox 4"/>
          <p:cNvSpPr txBox="1">
            <a:spLocks noChangeArrowheads="1"/>
          </p:cNvSpPr>
          <p:nvPr/>
        </p:nvSpPr>
        <p:spPr bwMode="auto">
          <a:xfrm>
            <a:off x="1538288" y="1412875"/>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0644" name="TextBox 25"/>
          <p:cNvSpPr txBox="1">
            <a:spLocks noChangeArrowheads="1"/>
          </p:cNvSpPr>
          <p:nvPr/>
        </p:nvSpPr>
        <p:spPr bwMode="auto">
          <a:xfrm>
            <a:off x="1548210" y="2996952"/>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3039" y="3717032"/>
            <a:ext cx="6383337" cy="1292662"/>
          </a:xfrm>
          <a:prstGeom prst="rect">
            <a:avLst/>
          </a:prstGeom>
          <a:noFill/>
          <a:ln w="9525">
            <a:noFill/>
            <a:miter lim="800000"/>
            <a:headEnd/>
            <a:tailEnd/>
          </a:ln>
        </p:spPr>
        <p:txBody>
          <a:bodyPr>
            <a:spAutoFit/>
          </a:bodyPr>
          <a:lstStyle/>
          <a:p>
            <a:pPr>
              <a:spcBef>
                <a:spcPct val="50000"/>
              </a:spcBef>
            </a:pPr>
            <a:r>
              <a:rPr lang="en-US" altLang="zh-CN" sz="2600" dirty="0">
                <a:solidFill>
                  <a:srgbClr val="FF6600"/>
                </a:solidFill>
                <a:latin typeface="Helvetica"/>
              </a:rPr>
              <a:t>The man never answered </a:t>
            </a:r>
            <a:r>
              <a:rPr lang="en-US" altLang="zh-CN" sz="2600" dirty="0">
                <a:latin typeface="Helvetica"/>
              </a:rPr>
              <a:t>the boss’s question. </a:t>
            </a:r>
            <a:r>
              <a:rPr lang="en-US" altLang="zh-CN" sz="2600" dirty="0">
                <a:solidFill>
                  <a:srgbClr val="FF6600"/>
                </a:solidFill>
                <a:latin typeface="Helvetica"/>
              </a:rPr>
              <a:t>Instead he appealed to </a:t>
            </a:r>
            <a:r>
              <a:rPr lang="en-US" altLang="zh-CN" sz="2600" dirty="0">
                <a:latin typeface="Helvetica"/>
              </a:rPr>
              <a:t>the boss’s </a:t>
            </a:r>
            <a:r>
              <a:rPr lang="en-US" altLang="zh-CN" sz="2600" dirty="0" smtClean="0">
                <a:latin typeface="Helvetica"/>
              </a:rPr>
              <a:t>sympathy</a:t>
            </a:r>
            <a:r>
              <a:rPr lang="en-US" altLang="zh-CN" sz="2600" dirty="0">
                <a:latin typeface="Helvetica"/>
              </a:rPr>
              <a:t>.</a:t>
            </a:r>
          </a:p>
        </p:txBody>
      </p:sp>
      <p:cxnSp>
        <p:nvCxnSpPr>
          <p:cNvPr id="4" name="直接连接符 3"/>
          <p:cNvCxnSpPr/>
          <p:nvPr/>
        </p:nvCxnSpPr>
        <p:spPr>
          <a:xfrm>
            <a:off x="1558622" y="1844824"/>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501008"/>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1"/>
          <p:cNvSpPr>
            <a:spLocks noChangeArrowheads="1"/>
          </p:cNvSpPr>
          <p:nvPr/>
        </p:nvSpPr>
        <p:spPr bwMode="auto">
          <a:xfrm>
            <a:off x="1538288" y="1982783"/>
            <a:ext cx="6273800" cy="803275"/>
          </a:xfrm>
          <a:prstGeom prst="rect">
            <a:avLst/>
          </a:prstGeom>
          <a:noFill/>
          <a:ln w="9525">
            <a:noFill/>
            <a:miter lim="800000"/>
            <a:headEnd/>
            <a:tailEnd/>
          </a:ln>
        </p:spPr>
        <p:txBody>
          <a:bodyPr>
            <a:spAutoFit/>
          </a:bodyPr>
          <a:lstStyle/>
          <a:p>
            <a:pPr>
              <a:lnSpc>
                <a:spcPts val="2800"/>
              </a:lnSpc>
            </a:pPr>
            <a:r>
              <a:rPr lang="en-US" altLang="zh-CN" sz="2600" b="1" dirty="0">
                <a:solidFill>
                  <a:srgbClr val="E46C0A"/>
                </a:solidFill>
                <a:latin typeface="Helvetica"/>
                <a:ea typeface="华文行楷" pitchFamily="2" charset="-122"/>
              </a:rPr>
              <a:t>Sb. never/seldom do .... Instead, sb. do …</a:t>
            </a: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2692" name="TextBox 25"/>
          <p:cNvSpPr txBox="1">
            <a:spLocks noChangeArrowheads="1"/>
          </p:cNvSpPr>
          <p:nvPr/>
        </p:nvSpPr>
        <p:spPr bwMode="auto">
          <a:xfrm>
            <a:off x="1538288"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836968"/>
            <a:ext cx="6088062" cy="1020792"/>
          </a:xfrm>
          <a:prstGeom prst="rect">
            <a:avLst/>
          </a:prstGeom>
          <a:noFill/>
          <a:ln w="9525">
            <a:noFill/>
            <a:miter lim="800000"/>
            <a:headEnd/>
            <a:tailEnd/>
          </a:ln>
        </p:spPr>
        <p:txBody>
          <a:bodyPr>
            <a:spAutoFit/>
          </a:bodyPr>
          <a:lstStyle/>
          <a:p>
            <a:pPr>
              <a:lnSpc>
                <a:spcPts val="2800"/>
              </a:lnSpc>
              <a:spcBef>
                <a:spcPct val="50000"/>
              </a:spcBef>
            </a:pPr>
            <a:r>
              <a:rPr lang="zh-CN" altLang="en-US" sz="2600" dirty="0" smtClean="0">
                <a:latin typeface="华文行楷" pitchFamily="2" charset="-122"/>
                <a:ea typeface="华文行楷" pitchFamily="2" charset="-122"/>
              </a:rPr>
              <a:t> 用于</a:t>
            </a:r>
            <a:r>
              <a:rPr lang="zh-CN" altLang="en-US" sz="2600" dirty="0">
                <a:latin typeface="华文行楷" pitchFamily="2" charset="-122"/>
                <a:ea typeface="华文行楷" pitchFamily="2" charset="-122"/>
              </a:rPr>
              <a:t>表达</a:t>
            </a:r>
            <a:r>
              <a:rPr lang="zh-CN" altLang="en-US" sz="2600" dirty="0" smtClean="0">
                <a:latin typeface="华文行楷" pitchFamily="2" charset="-122"/>
                <a:ea typeface="华文行楷" pitchFamily="2" charset="-122"/>
              </a:rPr>
              <a:t>“</a:t>
            </a:r>
            <a:r>
              <a:rPr lang="zh-CN" altLang="en-US" sz="2600" dirty="0">
                <a:solidFill>
                  <a:srgbClr val="71AE0E"/>
                </a:solidFill>
                <a:latin typeface="华文行楷" pitchFamily="2" charset="-122"/>
                <a:ea typeface="华文行楷" pitchFamily="2" charset="-122"/>
              </a:rPr>
              <a:t>强调</a:t>
            </a:r>
            <a:r>
              <a:rPr lang="zh-CN" altLang="en-US" sz="2600" dirty="0" smtClean="0">
                <a:solidFill>
                  <a:srgbClr val="71AE0E"/>
                </a:solidFill>
                <a:latin typeface="华文行楷" pitchFamily="2" charset="-122"/>
                <a:ea typeface="华文行楷" pitchFamily="2" charset="-122"/>
              </a:rPr>
              <a:t>”</a:t>
            </a:r>
            <a:r>
              <a:rPr lang="zh-CN" altLang="en-US" sz="2600" dirty="0">
                <a:latin typeface="华文行楷" pitchFamily="2" charset="-122"/>
                <a:ea typeface="华文行楷" pitchFamily="2" charset="-122"/>
              </a:rPr>
              <a:t>。 </a:t>
            </a:r>
          </a:p>
          <a:p>
            <a:pPr>
              <a:lnSpc>
                <a:spcPts val="2800"/>
              </a:lnSpc>
              <a:spcBef>
                <a:spcPct val="50000"/>
              </a:spcBef>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2880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2643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280" t="15609"/>
          <a:stretch/>
        </p:blipFill>
        <p:spPr bwMode="auto">
          <a:xfrm>
            <a:off x="1003610" y="1484784"/>
            <a:ext cx="7744854" cy="5373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1579564" y="3643314"/>
            <a:ext cx="6483950" cy="830997"/>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(public servant</a:t>
            </a:r>
            <a:r>
              <a:rPr kumimoji="1" lang="en-US" altLang="zh-CN" sz="2400" dirty="0">
                <a:solidFill>
                  <a:schemeClr val="accent4">
                    <a:lumMod val="10000"/>
                  </a:schemeClr>
                </a:solidFill>
                <a:latin typeface="Helvetica" pitchFamily="34" charset="0"/>
              </a:rPr>
              <a:t>/ take advantage of/privileges and authorities)</a:t>
            </a:r>
          </a:p>
        </p:txBody>
      </p:sp>
      <p:sp>
        <p:nvSpPr>
          <p:cNvPr id="23" name="TextBox 22"/>
          <p:cNvSpPr txBox="1"/>
          <p:nvPr/>
        </p:nvSpPr>
        <p:spPr>
          <a:xfrm>
            <a:off x="1564286"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571604" y="2309971"/>
            <a:ext cx="6515850" cy="830997"/>
          </a:xfrm>
          <a:prstGeom prst="rect">
            <a:avLst/>
          </a:prstGeom>
          <a:noFill/>
        </p:spPr>
        <p:txBody>
          <a:bodyPr wrap="square" rtlCol="0">
            <a:spAutoFit/>
          </a:bodyPr>
          <a:lstStyle/>
          <a:p>
            <a:pPr fontAlgn="base">
              <a:spcBef>
                <a:spcPct val="50000"/>
              </a:spcBef>
              <a:spcAft>
                <a:spcPct val="0"/>
              </a:spcAft>
              <a:defRPr/>
            </a:pPr>
            <a:r>
              <a:rPr lang="zh-CN" altLang="en-US" sz="2400" dirty="0" smtClean="0">
                <a:latin typeface="华文行楷" pitchFamily="2" charset="-122"/>
                <a:ea typeface="华文行楷" pitchFamily="2" charset="-122"/>
              </a:rPr>
              <a:t>一些人民公仆从不为人民服务，而只是利用手中的特权、职权最大程度地为自己谋取私利。</a:t>
            </a:r>
          </a:p>
        </p:txBody>
      </p:sp>
      <p:sp>
        <p:nvSpPr>
          <p:cNvPr id="25" name="TextBox 24"/>
          <p:cNvSpPr txBox="1"/>
          <p:nvPr/>
        </p:nvSpPr>
        <p:spPr>
          <a:xfrm>
            <a:off x="1564286"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571604" y="4437112"/>
            <a:ext cx="6143668" cy="1528624"/>
          </a:xfrm>
          <a:prstGeom prst="rect">
            <a:avLst/>
          </a:prstGeom>
          <a:noFill/>
          <a:ln w="9525">
            <a:noFill/>
            <a:miter lim="800000"/>
            <a:headEnd/>
            <a:tailEnd/>
          </a:ln>
        </p:spPr>
        <p:txBody>
          <a:bodyPr wrap="square">
            <a:spAutoFit/>
          </a:bodyPr>
          <a:lstStyle/>
          <a:p>
            <a:pPr algn="just">
              <a:lnSpc>
                <a:spcPts val="2800"/>
              </a:lnSpc>
              <a:spcBef>
                <a:spcPct val="50000"/>
              </a:spcBef>
              <a:defRPr/>
            </a:pPr>
            <a:r>
              <a:rPr kumimoji="1" lang="en-US" altLang="zh-CN" sz="2400" dirty="0" smtClean="0">
                <a:latin typeface="Helvetica"/>
              </a:rPr>
              <a:t>Some of our </a:t>
            </a:r>
            <a:r>
              <a:rPr kumimoji="1" lang="en-US" altLang="zh-CN" sz="2400" dirty="0" smtClean="0">
                <a:solidFill>
                  <a:srgbClr val="FF6600"/>
                </a:solidFill>
                <a:latin typeface="Helvetica"/>
              </a:rPr>
              <a:t>public servants </a:t>
            </a:r>
            <a:r>
              <a:rPr kumimoji="1" lang="en-US" altLang="zh-CN" sz="2400" dirty="0" smtClean="0">
                <a:latin typeface="Helvetica"/>
              </a:rPr>
              <a:t>never serve the people, instead they </a:t>
            </a:r>
            <a:r>
              <a:rPr kumimoji="1" lang="en-US" altLang="zh-CN" sz="2400" dirty="0" smtClean="0">
                <a:solidFill>
                  <a:srgbClr val="FF6600"/>
                </a:solidFill>
                <a:latin typeface="Helvetica"/>
              </a:rPr>
              <a:t>take advantage of </a:t>
            </a:r>
            <a:r>
              <a:rPr kumimoji="1" lang="en-US" altLang="zh-CN" sz="2400" dirty="0" smtClean="0">
                <a:latin typeface="Helvetica"/>
              </a:rPr>
              <a:t>their </a:t>
            </a:r>
            <a:r>
              <a:rPr kumimoji="1" lang="en-US" altLang="zh-CN" sz="2400" dirty="0" smtClean="0">
                <a:solidFill>
                  <a:srgbClr val="FF6600"/>
                </a:solidFill>
                <a:latin typeface="Helvetica"/>
              </a:rPr>
              <a:t>privileges and authorities </a:t>
            </a:r>
            <a:r>
              <a:rPr kumimoji="1" lang="en-US" altLang="zh-CN" sz="2400" dirty="0" smtClean="0">
                <a:latin typeface="Helvetica"/>
              </a:rPr>
              <a:t>to seek personal interests to the maximum extent.</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1"/>
          <p:cNvSpPr>
            <a:spLocks noChangeArrowheads="1"/>
          </p:cNvSpPr>
          <p:nvPr/>
        </p:nvSpPr>
        <p:spPr bwMode="auto">
          <a:xfrm>
            <a:off x="714348" y="1665183"/>
            <a:ext cx="7582918" cy="1692771"/>
          </a:xfrm>
          <a:prstGeom prst="rect">
            <a:avLst/>
          </a:prstGeom>
          <a:noFill/>
          <a:ln w="9525">
            <a:noFill/>
            <a:miter lim="800000"/>
            <a:headEnd/>
            <a:tailEnd/>
          </a:ln>
        </p:spPr>
        <p:txBody>
          <a:bodyPr wrap="square">
            <a:spAutoFit/>
          </a:bodyPr>
          <a:lstStyle/>
          <a:p>
            <a:r>
              <a:rPr lang="zh-CN" altLang="en-US" sz="2600" dirty="0">
                <a:solidFill>
                  <a:srgbClr val="C00000"/>
                </a:solidFill>
                <a:latin typeface="华文行楷" pitchFamily="2" charset="-122"/>
                <a:ea typeface="华文行楷" pitchFamily="2" charset="-122"/>
              </a:rPr>
              <a:t>看看我，</a:t>
            </a:r>
            <a:r>
              <a:rPr lang="zh-CN" altLang="en-US" sz="2600" dirty="0">
                <a:latin typeface="华文行楷" pitchFamily="2" charset="-122"/>
                <a:ea typeface="华文行楷" pitchFamily="2" charset="-122"/>
              </a:rPr>
              <a:t>一个聪明过人的学生，一个</a:t>
            </a:r>
            <a:r>
              <a:rPr lang="zh-CN" altLang="en-US" sz="2600" dirty="0" smtClean="0">
                <a:latin typeface="华文行楷" pitchFamily="2" charset="-122"/>
                <a:ea typeface="华文行楷" pitchFamily="2" charset="-122"/>
              </a:rPr>
              <a:t>不同凡响</a:t>
            </a:r>
            <a:r>
              <a:rPr lang="zh-CN" altLang="en-US" sz="2600" dirty="0">
                <a:latin typeface="华文行楷" pitchFamily="2" charset="-122"/>
                <a:ea typeface="华文行楷" pitchFamily="2" charset="-122"/>
              </a:rPr>
              <a:t>的学者，一个前途无量的人。</a:t>
            </a:r>
            <a:r>
              <a:rPr lang="zh-CN" altLang="en-US" sz="2600" dirty="0">
                <a:solidFill>
                  <a:srgbClr val="C00000"/>
                </a:solidFill>
                <a:latin typeface="华文行楷" pitchFamily="2" charset="-122"/>
                <a:ea typeface="华文行楷" pitchFamily="2" charset="-122"/>
              </a:rPr>
              <a:t>再看看罗伯，</a:t>
            </a:r>
            <a:r>
              <a:rPr lang="zh-CN" altLang="en-US" sz="2600" dirty="0">
                <a:latin typeface="华文行楷" pitchFamily="2" charset="-122"/>
                <a:ea typeface="华文行楷" pitchFamily="2" charset="-122"/>
              </a:rPr>
              <a:t>一个</a:t>
            </a:r>
            <a:r>
              <a:rPr lang="zh-CN" altLang="en-US" sz="2600" dirty="0" smtClean="0">
                <a:latin typeface="华文行楷" pitchFamily="2" charset="-122"/>
                <a:ea typeface="华文行楷" pitchFamily="2" charset="-122"/>
              </a:rPr>
              <a:t>肌肉</a:t>
            </a:r>
            <a:r>
              <a:rPr lang="zh-CN" altLang="en-US" sz="2600" dirty="0">
                <a:latin typeface="华文行楷" pitchFamily="2" charset="-122"/>
                <a:ea typeface="华文行楷" pitchFamily="2" charset="-122"/>
              </a:rPr>
              <a:t>发达的蠢材，一个有了上顿没下顿的家伙。</a:t>
            </a:r>
            <a:r>
              <a:rPr lang="zh-CN" altLang="en-US" sz="2600" dirty="0">
                <a:solidFill>
                  <a:srgbClr val="C00000"/>
                </a:solidFill>
                <a:latin typeface="华文行楷" pitchFamily="2" charset="-122"/>
                <a:ea typeface="华文行楷" pitchFamily="2" charset="-122"/>
              </a:rPr>
              <a:t>你</a:t>
            </a:r>
            <a:r>
              <a:rPr lang="zh-CN" altLang="en-US" sz="2600" dirty="0" smtClean="0">
                <a:solidFill>
                  <a:srgbClr val="C00000"/>
                </a:solidFill>
                <a:latin typeface="华文行楷" pitchFamily="2" charset="-122"/>
                <a:ea typeface="华文行楷" pitchFamily="2" charset="-122"/>
              </a:rPr>
              <a:t>是否</a:t>
            </a:r>
            <a:r>
              <a:rPr lang="zh-CN" altLang="en-US" sz="2600" dirty="0" smtClean="0">
                <a:latin typeface="华文行楷" pitchFamily="2" charset="-122"/>
                <a:ea typeface="华文行楷" pitchFamily="2" charset="-122"/>
              </a:rPr>
              <a:t>能</a:t>
            </a:r>
            <a:r>
              <a:rPr lang="zh-CN" altLang="en-US" sz="2600" dirty="0">
                <a:latin typeface="华文行楷" pitchFamily="2" charset="-122"/>
                <a:ea typeface="华文行楷" pitchFamily="2" charset="-122"/>
              </a:rPr>
              <a:t>给我一个充足的理由，为什么要选择跟他？”</a:t>
            </a:r>
          </a:p>
        </p:txBody>
      </p:sp>
      <p:sp>
        <p:nvSpPr>
          <p:cNvPr id="244739" name="TextBox 4"/>
          <p:cNvSpPr txBox="1">
            <a:spLocks noChangeArrowheads="1"/>
          </p:cNvSpPr>
          <p:nvPr/>
        </p:nvSpPr>
        <p:spPr bwMode="auto">
          <a:xfrm>
            <a:off x="714348" y="1071546"/>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4740" name="TextBox 25"/>
          <p:cNvSpPr txBox="1">
            <a:spLocks noChangeArrowheads="1"/>
          </p:cNvSpPr>
          <p:nvPr/>
        </p:nvSpPr>
        <p:spPr bwMode="auto">
          <a:xfrm>
            <a:off x="714348" y="3429000"/>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755577" y="3861048"/>
            <a:ext cx="7560840" cy="2092881"/>
          </a:xfrm>
          <a:prstGeom prst="rect">
            <a:avLst/>
          </a:prstGeom>
          <a:noFill/>
          <a:ln w="9525">
            <a:noFill/>
            <a:miter lim="800000"/>
            <a:headEnd/>
            <a:tailEnd/>
          </a:ln>
        </p:spPr>
        <p:txBody>
          <a:bodyPr wrap="square">
            <a:spAutoFit/>
          </a:bodyPr>
          <a:lstStyle/>
          <a:p>
            <a:pPr>
              <a:spcBef>
                <a:spcPct val="50000"/>
              </a:spcBef>
            </a:pPr>
            <a:r>
              <a:rPr lang="en-US" altLang="zh-CN" sz="2600" dirty="0">
                <a:solidFill>
                  <a:srgbClr val="FF6600"/>
                </a:solidFill>
                <a:latin typeface="Helvetica"/>
              </a:rPr>
              <a:t>Look at </a:t>
            </a:r>
            <a:r>
              <a:rPr lang="en-US" altLang="zh-CN" sz="2600" dirty="0" smtClean="0">
                <a:solidFill>
                  <a:srgbClr val="FF6600"/>
                </a:solidFill>
                <a:latin typeface="Helvetica"/>
              </a:rPr>
              <a:t>me, </a:t>
            </a:r>
            <a:r>
              <a:rPr lang="en-US" altLang="zh-CN" sz="2600" dirty="0" smtClean="0">
                <a:latin typeface="Helvetica"/>
              </a:rPr>
              <a:t>an </a:t>
            </a:r>
            <a:r>
              <a:rPr lang="en-US" altLang="zh-CN" sz="2600" dirty="0">
                <a:latin typeface="Helvetica"/>
              </a:rPr>
              <a:t>ingenious student, a tremendous intellectual, a man with an assured future. </a:t>
            </a:r>
            <a:r>
              <a:rPr lang="en-US" altLang="zh-CN" sz="2600" dirty="0">
                <a:solidFill>
                  <a:srgbClr val="FF6600"/>
                </a:solidFill>
                <a:latin typeface="Helvetica"/>
              </a:rPr>
              <a:t>Look </a:t>
            </a:r>
            <a:r>
              <a:rPr lang="en-US" altLang="zh-CN" sz="2600" dirty="0" smtClean="0">
                <a:solidFill>
                  <a:srgbClr val="FF6600"/>
                </a:solidFill>
                <a:latin typeface="Helvetica"/>
              </a:rPr>
              <a:t>at Rob</a:t>
            </a:r>
            <a:r>
              <a:rPr lang="en-US" altLang="zh-CN" sz="2600" dirty="0">
                <a:solidFill>
                  <a:srgbClr val="FF6600"/>
                </a:solidFill>
                <a:latin typeface="Helvetica"/>
              </a:rPr>
              <a:t>, </a:t>
            </a:r>
            <a:r>
              <a:rPr lang="en-US" altLang="zh-CN" sz="2600" dirty="0">
                <a:latin typeface="Helvetica"/>
              </a:rPr>
              <a:t>a muscular idiot, a guy who’ll never know where his next meal is coming </a:t>
            </a:r>
            <a:r>
              <a:rPr lang="en-US" altLang="zh-CN" sz="2600" dirty="0" smtClean="0">
                <a:latin typeface="Helvetica"/>
              </a:rPr>
              <a:t>from. </a:t>
            </a:r>
            <a:r>
              <a:rPr lang="en-US" altLang="zh-CN" sz="2600" dirty="0" smtClean="0">
                <a:solidFill>
                  <a:srgbClr val="FF6600"/>
                </a:solidFill>
                <a:latin typeface="Helvetica"/>
              </a:rPr>
              <a:t>Can </a:t>
            </a:r>
            <a:r>
              <a:rPr lang="en-US" altLang="zh-CN" sz="2600" dirty="0">
                <a:solidFill>
                  <a:srgbClr val="FF6600"/>
                </a:solidFill>
                <a:latin typeface="Helvetica"/>
              </a:rPr>
              <a:t>you </a:t>
            </a:r>
            <a:r>
              <a:rPr lang="en-US" altLang="zh-CN" sz="2600" dirty="0">
                <a:latin typeface="Helvetica"/>
              </a:rPr>
              <a:t>give me one good reason why you should be with him?”</a:t>
            </a:r>
          </a:p>
        </p:txBody>
      </p:sp>
      <p:cxnSp>
        <p:nvCxnSpPr>
          <p:cNvPr id="4" name="直接连接符 3"/>
          <p:cNvCxnSpPr/>
          <p:nvPr/>
        </p:nvCxnSpPr>
        <p:spPr>
          <a:xfrm>
            <a:off x="816545" y="1628800"/>
            <a:ext cx="7355855"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16545" y="3356992"/>
            <a:ext cx="7355855"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6007705"/>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411042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1"/>
          <p:cNvSpPr>
            <a:spLocks noChangeArrowheads="1"/>
          </p:cNvSpPr>
          <p:nvPr/>
        </p:nvSpPr>
        <p:spPr bwMode="auto">
          <a:xfrm>
            <a:off x="1538288" y="2060848"/>
            <a:ext cx="6273800" cy="451406"/>
          </a:xfrm>
          <a:prstGeom prst="rect">
            <a:avLst/>
          </a:prstGeom>
          <a:noFill/>
          <a:ln w="9525">
            <a:noFill/>
            <a:miter lim="800000"/>
            <a:headEnd/>
            <a:tailEnd/>
          </a:ln>
        </p:spPr>
        <p:txBody>
          <a:bodyPr>
            <a:spAutoFit/>
          </a:bodyPr>
          <a:lstStyle/>
          <a:p>
            <a:pPr>
              <a:lnSpc>
                <a:spcPts val="2800"/>
              </a:lnSpc>
            </a:pPr>
            <a:r>
              <a:rPr lang="en-US" altLang="zh-CN" sz="2600" b="1" dirty="0">
                <a:solidFill>
                  <a:srgbClr val="E46C0A"/>
                </a:solidFill>
                <a:latin typeface="Helvetica"/>
                <a:ea typeface="华文行楷" pitchFamily="2" charset="-122"/>
              </a:rPr>
              <a:t>Look at …, look at …. Can </a:t>
            </a:r>
            <a:r>
              <a:rPr lang="en-US" altLang="zh-CN" sz="2600" b="1" dirty="0" smtClean="0">
                <a:solidFill>
                  <a:srgbClr val="E46C0A"/>
                </a:solidFill>
                <a:latin typeface="Helvetica"/>
                <a:ea typeface="华文行楷" pitchFamily="2" charset="-122"/>
              </a:rPr>
              <a:t>you do </a:t>
            </a:r>
            <a:r>
              <a:rPr lang="en-US" altLang="zh-CN" sz="2600" b="1" dirty="0">
                <a:solidFill>
                  <a:srgbClr val="E46C0A"/>
                </a:solidFill>
                <a:latin typeface="Helvetica"/>
                <a:ea typeface="华文行楷" pitchFamily="2" charset="-122"/>
              </a:rPr>
              <a:t>…?</a:t>
            </a: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6788" name="TextBox 25"/>
          <p:cNvSpPr txBox="1">
            <a:spLocks noChangeArrowheads="1"/>
          </p:cNvSpPr>
          <p:nvPr/>
        </p:nvSpPr>
        <p:spPr bwMode="auto">
          <a:xfrm>
            <a:off x="1538288"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403648" y="3857628"/>
            <a:ext cx="6408440" cy="1020792"/>
          </a:xfrm>
          <a:prstGeom prst="rect">
            <a:avLst/>
          </a:prstGeom>
          <a:noFill/>
          <a:ln w="9525">
            <a:noFill/>
            <a:miter lim="800000"/>
            <a:headEnd/>
            <a:tailEnd/>
          </a:ln>
        </p:spPr>
        <p:txBody>
          <a:bodyPr wrap="square">
            <a:spAutoFit/>
          </a:bodyPr>
          <a:lstStyle/>
          <a:p>
            <a:pPr>
              <a:lnSpc>
                <a:spcPts val="2800"/>
              </a:lnSpc>
              <a:spcBef>
                <a:spcPct val="50000"/>
              </a:spcBef>
            </a:pPr>
            <a:r>
              <a:rPr lang="zh-CN" altLang="en-US" sz="2600" dirty="0" smtClean="0">
                <a:latin typeface="华文行楷" pitchFamily="2" charset="-122"/>
                <a:ea typeface="华文行楷" pitchFamily="2" charset="-122"/>
              </a:rPr>
              <a:t> </a:t>
            </a:r>
            <a:r>
              <a:rPr lang="zh-CN" altLang="en-US" sz="2600" dirty="0">
                <a:latin typeface="华文行楷" pitchFamily="2" charset="-122"/>
                <a:ea typeface="华文行楷" pitchFamily="2" charset="-122"/>
              </a:rPr>
              <a:t>用于表达</a:t>
            </a:r>
            <a:r>
              <a:rPr lang="zh-CN" altLang="en-US" sz="2600" dirty="0" smtClean="0">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对比</a:t>
            </a:r>
            <a:r>
              <a:rPr lang="zh-CN" altLang="en-US" sz="2600" dirty="0" smtClean="0">
                <a:latin typeface="华文行楷" pitchFamily="2" charset="-122"/>
                <a:ea typeface="华文行楷" pitchFamily="2" charset="-122"/>
              </a:rPr>
              <a:t>”</a:t>
            </a:r>
            <a:r>
              <a:rPr lang="zh-CN" altLang="en-US" sz="2600" dirty="0">
                <a:latin typeface="华文行楷" pitchFamily="2" charset="-122"/>
                <a:ea typeface="华文行楷" pitchFamily="2" charset="-122"/>
              </a:rPr>
              <a:t>。</a:t>
            </a:r>
          </a:p>
          <a:p>
            <a:pPr>
              <a:lnSpc>
                <a:spcPts val="2800"/>
              </a:lnSpc>
              <a:spcBef>
                <a:spcPct val="50000"/>
              </a:spcBef>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10050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xmlns="" val="4289923860"/>
              </p:ext>
            </p:extLst>
          </p:nvPr>
        </p:nvGraphicFramePr>
        <p:xfrm>
          <a:off x="347278" y="1643063"/>
          <a:ext cx="8424936" cy="4297680"/>
        </p:xfrm>
        <a:graphic>
          <a:graphicData uri="http://schemas.openxmlformats.org/drawingml/2006/table">
            <a:tbl>
              <a:tblPr firstRow="1" bandRow="1">
                <a:tableStyleId>{93296810-A885-4BE3-A3E7-6D5BEEA58F35}</a:tableStyleId>
              </a:tblPr>
              <a:tblGrid>
                <a:gridCol w="5310561"/>
                <a:gridCol w="3114375"/>
              </a:tblGrid>
              <a:tr h="433348">
                <a:tc>
                  <a:txBody>
                    <a:bodyPr/>
                    <a:lstStyle/>
                    <a:p>
                      <a:pPr algn="ctr">
                        <a:spcBef>
                          <a:spcPts val="1200"/>
                        </a:spcBef>
                      </a:pP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nchor="ctr"/>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algn="l"/>
                      <a:r>
                        <a:rPr lang="en-US" altLang="zh-CN" sz="2600" dirty="0" smtClean="0">
                          <a:latin typeface="Helvetica"/>
                        </a:rPr>
                        <a:t>1.</a:t>
                      </a:r>
                      <a:r>
                        <a:rPr lang="en-US" altLang="zh-CN" sz="2600" baseline="0" dirty="0" smtClean="0">
                          <a:latin typeface="Helvetica"/>
                        </a:rPr>
                        <a:t> i</a:t>
                      </a:r>
                      <a:r>
                        <a:rPr lang="en-US" altLang="zh-CN" sz="2600" dirty="0" smtClean="0">
                          <a:latin typeface="Helvetica"/>
                        </a:rPr>
                        <a:t>n exchange for…</a:t>
                      </a:r>
                      <a:endParaRPr lang="zh-CN" altLang="en-US" sz="2600" b="1" dirty="0">
                        <a:solidFill>
                          <a:srgbClr val="25491F"/>
                        </a:solidFill>
                        <a:latin typeface="Helvetica"/>
                      </a:endParaRPr>
                    </a:p>
                  </a:txBody>
                  <a:tcPr/>
                </a:tc>
                <a:tc>
                  <a:txBody>
                    <a:bodyPr/>
                    <a:lstStyle/>
                    <a:p>
                      <a:pPr algn="l"/>
                      <a:r>
                        <a:rPr lang="zh-CN" altLang="en-US" sz="2400" b="0" dirty="0" smtClean="0">
                          <a:latin typeface="华文楷体" pitchFamily="2" charset="-122"/>
                          <a:ea typeface="华文楷体" pitchFamily="2" charset="-122"/>
                        </a:rPr>
                        <a:t> 作为对</a:t>
                      </a:r>
                      <a:r>
                        <a:rPr lang="en-US" altLang="zh-CN" sz="2400" b="0" dirty="0" smtClean="0">
                          <a:latin typeface="华文楷体" pitchFamily="2" charset="-122"/>
                          <a:ea typeface="华文楷体" pitchFamily="2" charset="-122"/>
                        </a:rPr>
                        <a:t>……</a:t>
                      </a:r>
                      <a:r>
                        <a:rPr lang="zh-CN" altLang="en-US" sz="2400" b="0" dirty="0" smtClean="0">
                          <a:latin typeface="华文楷体" pitchFamily="2" charset="-122"/>
                          <a:ea typeface="华文楷体" pitchFamily="2" charset="-122"/>
                        </a:rPr>
                        <a:t>的交换</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2. set a date for</a:t>
                      </a:r>
                      <a:endParaRPr lang="zh-CN" altLang="en-US" sz="2600" b="1" dirty="0">
                        <a:solidFill>
                          <a:srgbClr val="25491F"/>
                        </a:solidFill>
                        <a:latin typeface="Helvetica"/>
                      </a:endParaRPr>
                    </a:p>
                  </a:txBody>
                  <a:tcPr/>
                </a:tc>
                <a:tc>
                  <a:txBody>
                    <a:bodyPr/>
                    <a:lstStyle/>
                    <a:p>
                      <a:pPr algn="l"/>
                      <a:r>
                        <a:rPr lang="zh-CN" altLang="en-US" sz="2400" b="0" dirty="0" smtClean="0">
                          <a:latin typeface="华文楷体" pitchFamily="2" charset="-122"/>
                          <a:ea typeface="华文楷体" pitchFamily="2" charset="-122"/>
                        </a:rPr>
                        <a:t> 为</a:t>
                      </a:r>
                      <a:r>
                        <a:rPr lang="en-US" altLang="zh-CN" sz="2400" b="0" dirty="0" smtClean="0">
                          <a:latin typeface="华文楷体" pitchFamily="2" charset="-122"/>
                          <a:ea typeface="华文楷体" pitchFamily="2" charset="-122"/>
                        </a:rPr>
                        <a:t>……</a:t>
                      </a:r>
                      <a:r>
                        <a:rPr lang="zh-CN" altLang="en-US" sz="2400" b="0" dirty="0" smtClean="0">
                          <a:latin typeface="华文楷体" pitchFamily="2" charset="-122"/>
                          <a:ea typeface="华文楷体" pitchFamily="2" charset="-122"/>
                        </a:rPr>
                        <a:t>定日期</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3. appeal to</a:t>
                      </a:r>
                      <a:endParaRPr lang="zh-CN" altLang="en-US" sz="2600" b="1" dirty="0">
                        <a:solidFill>
                          <a:srgbClr val="25491F"/>
                        </a:solidFill>
                        <a:latin typeface="Helvetica"/>
                      </a:endParaRPr>
                    </a:p>
                  </a:txBody>
                  <a:tcPr/>
                </a:tc>
                <a:tc>
                  <a:txBody>
                    <a:bodyPr/>
                    <a:lstStyle/>
                    <a:p>
                      <a:pPr algn="l"/>
                      <a:r>
                        <a:rPr lang="zh-CN" altLang="en-US" sz="2400" b="0" dirty="0" smtClean="0">
                          <a:latin typeface="华文楷体" pitchFamily="2" charset="-122"/>
                          <a:ea typeface="华文楷体" pitchFamily="2" charset="-122"/>
                        </a:rPr>
                        <a:t> 唤起；吸引</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4. make/draw</a:t>
                      </a:r>
                      <a:r>
                        <a:rPr lang="en-US" altLang="zh-CN" sz="2600" baseline="0" dirty="0" smtClean="0">
                          <a:latin typeface="Helvetica"/>
                        </a:rPr>
                        <a:t> an analogy between</a:t>
                      </a:r>
                      <a:endParaRPr lang="zh-CN" altLang="en-US" sz="2600" b="1" dirty="0">
                        <a:solidFill>
                          <a:srgbClr val="25491F"/>
                        </a:solidFill>
                        <a:latin typeface="Helvetica"/>
                      </a:endParaRPr>
                    </a:p>
                  </a:txBody>
                  <a:tcPr/>
                </a:tc>
                <a:tc>
                  <a:txBody>
                    <a:bodyPr/>
                    <a:lstStyle/>
                    <a:p>
                      <a:pPr algn="l"/>
                      <a:r>
                        <a:rPr lang="zh-CN" altLang="en-US" sz="2400" b="0" dirty="0" smtClean="0">
                          <a:solidFill>
                            <a:srgbClr val="000000"/>
                          </a:solidFill>
                          <a:latin typeface="华文楷体" pitchFamily="2" charset="-122"/>
                          <a:ea typeface="华文楷体" pitchFamily="2" charset="-122"/>
                        </a:rPr>
                        <a:t> 在</a:t>
                      </a:r>
                      <a:r>
                        <a:rPr lang="en-US" altLang="zh-CN" sz="2400" b="0" dirty="0" smtClean="0">
                          <a:solidFill>
                            <a:srgbClr val="000000"/>
                          </a:solidFill>
                          <a:latin typeface="华文楷体" pitchFamily="2" charset="-122"/>
                          <a:ea typeface="华文楷体" pitchFamily="2" charset="-122"/>
                        </a:rPr>
                        <a:t>……</a:t>
                      </a:r>
                      <a:r>
                        <a:rPr lang="zh-CN" altLang="en-US" sz="2400" b="0" dirty="0" smtClean="0">
                          <a:solidFill>
                            <a:srgbClr val="000000"/>
                          </a:solidFill>
                          <a:latin typeface="华文楷体" pitchFamily="2" charset="-122"/>
                          <a:ea typeface="华文楷体" pitchFamily="2" charset="-122"/>
                        </a:rPr>
                        <a:t>之间作类比</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5. make </a:t>
                      </a:r>
                      <a:r>
                        <a:rPr lang="en-US" altLang="zh-CN" sz="2600" dirty="0" err="1" smtClean="0">
                          <a:latin typeface="Helvetica"/>
                        </a:rPr>
                        <a:t>sth</a:t>
                      </a:r>
                      <a:r>
                        <a:rPr lang="en-US" altLang="zh-CN" sz="2600" dirty="0" smtClean="0">
                          <a:latin typeface="Helvetica"/>
                        </a:rPr>
                        <a:t>. out of sb./</a:t>
                      </a:r>
                      <a:r>
                        <a:rPr lang="en-US" altLang="zh-CN" sz="2600" dirty="0" err="1" smtClean="0">
                          <a:latin typeface="Helvetica"/>
                        </a:rPr>
                        <a:t>sth</a:t>
                      </a:r>
                      <a:r>
                        <a:rPr lang="en-US" altLang="zh-CN" sz="2600" dirty="0" smtClean="0">
                          <a:latin typeface="Helvetica"/>
                        </a:rPr>
                        <a:t>.</a:t>
                      </a:r>
                      <a:endParaRPr lang="zh-CN" altLang="en-US" sz="2600" b="1" dirty="0">
                        <a:solidFill>
                          <a:srgbClr val="25491F"/>
                        </a:solidFill>
                        <a:latin typeface="Helvetica"/>
                      </a:endParaRPr>
                    </a:p>
                  </a:txBody>
                  <a:tcPr/>
                </a:tc>
                <a:tc>
                  <a:txBody>
                    <a:bodyPr/>
                    <a:lstStyle/>
                    <a:p>
                      <a:pPr algn="l"/>
                      <a:r>
                        <a:rPr lang="zh-CN" altLang="en-US" sz="2400" b="0" dirty="0" smtClean="0">
                          <a:latin typeface="华文楷体" pitchFamily="2" charset="-122"/>
                          <a:ea typeface="华文楷体" pitchFamily="2" charset="-122"/>
                        </a:rPr>
                        <a:t> 使</a:t>
                      </a:r>
                      <a:r>
                        <a:rPr lang="en-US" altLang="zh-CN" sz="2400" b="0" dirty="0" smtClean="0">
                          <a:latin typeface="华文楷体" pitchFamily="2" charset="-122"/>
                          <a:ea typeface="华文楷体" pitchFamily="2" charset="-122"/>
                        </a:rPr>
                        <a:t>……</a:t>
                      </a:r>
                      <a:r>
                        <a:rPr lang="zh-CN" altLang="en-US" sz="2400" b="0" dirty="0" smtClean="0">
                          <a:latin typeface="华文楷体" pitchFamily="2" charset="-122"/>
                          <a:ea typeface="华文楷体" pitchFamily="2" charset="-122"/>
                        </a:rPr>
                        <a:t>变成</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anchor="ctr"/>
                </a:tc>
              </a:tr>
              <a:tr h="433348">
                <a:tc>
                  <a:txBody>
                    <a:bodyPr/>
                    <a:lstStyle/>
                    <a:p>
                      <a:pPr algn="l"/>
                      <a:r>
                        <a:rPr lang="en-US" altLang="zh-CN" sz="2600" dirty="0" smtClean="0">
                          <a:latin typeface="Helvetica"/>
                        </a:rPr>
                        <a:t>6. give sb. the axe</a:t>
                      </a:r>
                      <a:endParaRPr lang="zh-CN" altLang="en-US" sz="2600" b="1" dirty="0">
                        <a:solidFill>
                          <a:srgbClr val="25491F"/>
                        </a:solidFill>
                        <a:latin typeface="Helvetica"/>
                      </a:endParaRPr>
                    </a:p>
                  </a:txBody>
                  <a:tcPr/>
                </a:tc>
                <a:tc>
                  <a:txBody>
                    <a:bodyPr/>
                    <a:lstStyle/>
                    <a:p>
                      <a:pPr algn="l"/>
                      <a:r>
                        <a:rPr lang="zh-CN" altLang="en-US" sz="2400" b="0" dirty="0" smtClean="0">
                          <a:solidFill>
                            <a:schemeClr val="dk1"/>
                          </a:solidFill>
                          <a:latin typeface="华文楷体" pitchFamily="2" charset="-122"/>
                          <a:ea typeface="华文楷体" pitchFamily="2" charset="-122"/>
                        </a:rPr>
                        <a:t> 抛弃（恋人）；解雇</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7. be dripping with …</a:t>
                      </a:r>
                      <a:endParaRPr lang="zh-CN" altLang="en-US" sz="2600" b="1" dirty="0">
                        <a:solidFill>
                          <a:srgbClr val="25491F"/>
                        </a:solidFill>
                        <a:latin typeface="Helvetica"/>
                      </a:endParaRPr>
                    </a:p>
                  </a:txBody>
                  <a:tcPr/>
                </a:tc>
                <a:tc>
                  <a:txBody>
                    <a:bodyPr/>
                    <a:lstStyle/>
                    <a:p>
                      <a:pPr algn="l"/>
                      <a:r>
                        <a:rPr lang="zh-CN" altLang="en-US" sz="2400" b="0" dirty="0" smtClean="0">
                          <a:latin typeface="华文楷体" pitchFamily="2" charset="-122"/>
                          <a:ea typeface="华文楷体" pitchFamily="2" charset="-122"/>
                        </a:rPr>
                        <a:t> 满是</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a:tc>
              </a:tr>
            </a:tbl>
          </a:graphicData>
        </a:graphic>
      </p:graphicFrame>
      <p:pic>
        <p:nvPicPr>
          <p:cNvPr id="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7347" name="Picture 3" descr="H:\2015年修改\图片13.jpg"/>
          <p:cNvPicPr>
            <a:picLocks noChangeAspect="1" noChangeArrowheads="1"/>
          </p:cNvPicPr>
          <p:nvPr/>
        </p:nvPicPr>
        <p:blipFill>
          <a:blip r:embed="rId5"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280" t="15609"/>
          <a:stretch/>
        </p:blipFill>
        <p:spPr bwMode="auto">
          <a:xfrm>
            <a:off x="0" y="1124744"/>
            <a:ext cx="9144000" cy="5976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827584" y="3564533"/>
            <a:ext cx="7416824" cy="505972"/>
          </a:xfrm>
          <a:prstGeom prst="rect">
            <a:avLst/>
          </a:prstGeom>
          <a:solidFill>
            <a:srgbClr val="FFC000"/>
          </a:solidFill>
          <a:effectLst>
            <a:softEdge rad="127000"/>
          </a:effectLst>
        </p:spPr>
        <p:txBody>
          <a:bodyPr wrap="square" rtlCol="0">
            <a:spAutoFit/>
          </a:bodyPr>
          <a:lstStyle/>
          <a:p>
            <a:pPr>
              <a:lnSpc>
                <a:spcPct val="120000"/>
              </a:lnSpc>
              <a:spcBef>
                <a:spcPct val="50000"/>
              </a:spcBef>
              <a:defRPr/>
            </a:pPr>
            <a:r>
              <a:rPr kumimoji="1" lang="en-US" altLang="zh-CN" sz="2400" dirty="0" smtClean="0">
                <a:solidFill>
                  <a:srgbClr val="000000"/>
                </a:solidFill>
              </a:rPr>
              <a:t>(tall buildings</a:t>
            </a:r>
            <a:r>
              <a:rPr kumimoji="1" lang="en-US" altLang="zh-CN" sz="2400" dirty="0">
                <a:solidFill>
                  <a:srgbClr val="000000"/>
                </a:solidFill>
              </a:rPr>
              <a:t>/</a:t>
            </a:r>
            <a:r>
              <a:rPr kumimoji="1" lang="en-US" altLang="zh-CN" sz="2400" dirty="0" smtClean="0">
                <a:solidFill>
                  <a:srgbClr val="000000"/>
                </a:solidFill>
              </a:rPr>
              <a:t>war stricken areas</a:t>
            </a:r>
            <a:r>
              <a:rPr kumimoji="1" lang="en-US" altLang="zh-CN" sz="2400" dirty="0" smtClean="0">
                <a:solidFill>
                  <a:schemeClr val="accent4">
                    <a:lumMod val="10000"/>
                  </a:schemeClr>
                </a:solidFill>
              </a:rPr>
              <a:t>/poor straw sheds</a:t>
            </a:r>
            <a:r>
              <a:rPr kumimoji="1" lang="en-US" altLang="zh-CN" sz="2400" dirty="0" smtClean="0">
                <a:solidFill>
                  <a:srgbClr val="000000"/>
                </a:solidFill>
              </a:rPr>
              <a:t>)</a:t>
            </a:r>
            <a:endParaRPr kumimoji="1" lang="en-US" altLang="zh-CN" sz="2400" dirty="0">
              <a:solidFill>
                <a:schemeClr val="accent4">
                  <a:lumMod val="10000"/>
                </a:schemeClr>
              </a:solidFill>
            </a:endParaRPr>
          </a:p>
        </p:txBody>
      </p:sp>
      <p:sp>
        <p:nvSpPr>
          <p:cNvPr id="23" name="TextBox 22"/>
          <p:cNvSpPr txBox="1"/>
          <p:nvPr/>
        </p:nvSpPr>
        <p:spPr>
          <a:xfrm>
            <a:off x="833376" y="142438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816545" y="1772816"/>
            <a:ext cx="7787903" cy="1569660"/>
          </a:xfrm>
          <a:prstGeom prst="rect">
            <a:avLst/>
          </a:prstGeom>
          <a:noFill/>
        </p:spPr>
        <p:txBody>
          <a:bodyPr wrap="square" rtlCol="0">
            <a:spAutoFit/>
          </a:bodyPr>
          <a:lstStyle/>
          <a:p>
            <a:pPr fontAlgn="base">
              <a:spcBef>
                <a:spcPct val="50000"/>
              </a:spcBef>
              <a:spcAft>
                <a:spcPct val="0"/>
              </a:spcAft>
              <a:defRPr/>
            </a:pPr>
            <a:r>
              <a:rPr lang="zh-CN" altLang="en-US" sz="2400" dirty="0" smtClean="0">
                <a:latin typeface="华文行楷" pitchFamily="2" charset="-122"/>
                <a:ea typeface="华文行楷" pitchFamily="2" charset="-122"/>
              </a:rPr>
              <a:t>看看我们，住着高楼大厦，穿着耐克、阿迪，吃着麦当劳、肯德基，喝着百事和可乐。</a:t>
            </a:r>
            <a:r>
              <a:rPr lang="zh-CN" altLang="en-US" sz="2400" dirty="0">
                <a:latin typeface="华文行楷" pitchFamily="2" charset="-122"/>
                <a:ea typeface="华文行楷" pitchFamily="2" charset="-122"/>
              </a:rPr>
              <a:t>再</a:t>
            </a:r>
            <a:r>
              <a:rPr lang="zh-CN" altLang="en-US" sz="2400" dirty="0" smtClean="0">
                <a:latin typeface="华文行楷" pitchFamily="2" charset="-122"/>
                <a:ea typeface="华文行楷" pitchFamily="2" charset="-122"/>
              </a:rPr>
              <a:t>看看那些战乱地区的难民们，躲在破烂不堪的草棚里，没穿、没吃、没喝。我们怎么还能抱怨我们的生活呢？</a:t>
            </a:r>
          </a:p>
        </p:txBody>
      </p:sp>
      <p:sp>
        <p:nvSpPr>
          <p:cNvPr id="25" name="TextBox 24"/>
          <p:cNvSpPr txBox="1"/>
          <p:nvPr/>
        </p:nvSpPr>
        <p:spPr>
          <a:xfrm>
            <a:off x="755576" y="322458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959098" y="4005064"/>
            <a:ext cx="7789366" cy="2246769"/>
          </a:xfrm>
          <a:prstGeom prst="rect">
            <a:avLst/>
          </a:prstGeom>
          <a:noFill/>
          <a:ln w="9525">
            <a:noFill/>
            <a:miter lim="800000"/>
            <a:headEnd/>
            <a:tailEnd/>
          </a:ln>
        </p:spPr>
        <p:txBody>
          <a:bodyPr wrap="square">
            <a:spAutoFit/>
          </a:bodyPr>
          <a:lstStyle/>
          <a:p>
            <a:pPr>
              <a:lnSpc>
                <a:spcPts val="2800"/>
              </a:lnSpc>
              <a:spcBef>
                <a:spcPct val="50000"/>
              </a:spcBef>
              <a:defRPr/>
            </a:pPr>
            <a:r>
              <a:rPr kumimoji="1" lang="en-US" altLang="zh-CN" sz="2400" dirty="0" smtClean="0">
                <a:latin typeface="Helvetica"/>
              </a:rPr>
              <a:t>Look at us, living in </a:t>
            </a:r>
            <a:r>
              <a:rPr kumimoji="1" lang="en-US" altLang="zh-CN" sz="2400" dirty="0" smtClean="0">
                <a:solidFill>
                  <a:srgbClr val="FF6600"/>
                </a:solidFill>
                <a:latin typeface="Helvetica"/>
              </a:rPr>
              <a:t>tall buildings</a:t>
            </a:r>
            <a:r>
              <a:rPr kumimoji="1" lang="en-US" altLang="zh-CN" sz="2400" dirty="0" smtClean="0">
                <a:latin typeface="Helvetica"/>
              </a:rPr>
              <a:t>, wearing Nike and Adidas, eating McDonalds and KFCs, </a:t>
            </a:r>
            <a:r>
              <a:rPr kumimoji="1" lang="en-US" altLang="zh-CN" sz="2400" dirty="0">
                <a:latin typeface="Helvetica"/>
              </a:rPr>
              <a:t>drinking </a:t>
            </a:r>
            <a:r>
              <a:rPr kumimoji="1" lang="en-US" altLang="zh-CN" sz="2400" dirty="0" smtClean="0">
                <a:latin typeface="Helvetica"/>
              </a:rPr>
              <a:t>Pepsis and Colas. Look at the refugees in </a:t>
            </a:r>
            <a:r>
              <a:rPr kumimoji="1" lang="en-US" altLang="zh-CN" sz="2400" dirty="0" smtClean="0">
                <a:solidFill>
                  <a:srgbClr val="FF6600"/>
                </a:solidFill>
                <a:latin typeface="Helvetica"/>
              </a:rPr>
              <a:t>the war stricken areas</a:t>
            </a:r>
            <a:r>
              <a:rPr kumimoji="1" lang="en-US" altLang="zh-CN" sz="2400" dirty="0" smtClean="0">
                <a:latin typeface="Helvetica"/>
              </a:rPr>
              <a:t>, sheltering in </a:t>
            </a:r>
            <a:r>
              <a:rPr kumimoji="1" lang="en-US" altLang="zh-CN" sz="2400" dirty="0" smtClean="0">
                <a:solidFill>
                  <a:srgbClr val="FF6600"/>
                </a:solidFill>
                <a:latin typeface="Helvetica"/>
              </a:rPr>
              <a:t>poor straw sheds</a:t>
            </a:r>
            <a:r>
              <a:rPr kumimoji="1" lang="en-US" altLang="zh-CN" sz="2400" dirty="0" smtClean="0">
                <a:latin typeface="Helvetica"/>
              </a:rPr>
              <a:t>, having almost nothing to wear, to eat and to drink. How can we complain about our lives?</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5" name="Group 35"/>
          <p:cNvGrpSpPr>
            <a:grpSpLocks/>
          </p:cNvGrpSpPr>
          <p:nvPr/>
        </p:nvGrpSpPr>
        <p:grpSpPr bwMode="auto">
          <a:xfrm rot="872659">
            <a:off x="5037510" y="1587656"/>
            <a:ext cx="3789428" cy="2439979"/>
            <a:chOff x="3387742" y="3567824"/>
            <a:chExt cx="1767998" cy="1516886"/>
          </a:xfrm>
        </p:grpSpPr>
        <p:grpSp>
          <p:nvGrpSpPr>
            <p:cNvPr id="20" name="Group 21"/>
            <p:cNvGrpSpPr>
              <a:grpSpLocks/>
            </p:cNvGrpSpPr>
            <p:nvPr/>
          </p:nvGrpSpPr>
          <p:grpSpPr bwMode="auto">
            <a:xfrm rot="-396937">
              <a:off x="3387742" y="3567824"/>
              <a:ext cx="1767998" cy="1516886"/>
              <a:chOff x="772339" y="618631"/>
              <a:chExt cx="1767998" cy="1516886"/>
            </a:xfrm>
          </p:grpSpPr>
          <p:sp>
            <p:nvSpPr>
              <p:cNvPr id="22" name="Freeform 6"/>
              <p:cNvSpPr>
                <a:spLocks/>
              </p:cNvSpPr>
              <p:nvPr/>
            </p:nvSpPr>
            <p:spPr bwMode="auto">
              <a:xfrm rot="346487">
                <a:off x="800037" y="664470"/>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0" name="Freeform 6"/>
              <p:cNvSpPr>
                <a:spLocks/>
              </p:cNvSpPr>
              <p:nvPr/>
            </p:nvSpPr>
            <p:spPr bwMode="auto">
              <a:xfrm rot="485220">
                <a:off x="772339" y="618631"/>
                <a:ext cx="1741616"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1" name="TextBox 28"/>
            <p:cNvSpPr txBox="1">
              <a:spLocks noChangeArrowheads="1"/>
            </p:cNvSpPr>
            <p:nvPr/>
          </p:nvSpPr>
          <p:spPr bwMode="auto">
            <a:xfrm rot="21540000">
              <a:off x="3529927" y="3750584"/>
              <a:ext cx="1504314" cy="1123875"/>
            </a:xfrm>
            <a:prstGeom prst="rect">
              <a:avLst/>
            </a:prstGeom>
            <a:noFill/>
            <a:ln w="9525">
              <a:noFill/>
              <a:miter lim="800000"/>
              <a:headEnd/>
              <a:tailEnd/>
            </a:ln>
          </p:spPr>
          <p:txBody>
            <a:bodyPr>
              <a:spAutoFit/>
            </a:bodyPr>
            <a:lstStyle/>
            <a:p>
              <a:pPr algn="just" eaLnBrk="0" hangingPunct="0">
                <a:lnSpc>
                  <a:spcPct val="85000"/>
                </a:lnSpc>
              </a:pPr>
              <a:r>
                <a:rPr kumimoji="1" lang="zh-CN" altLang="en-US" sz="2600" dirty="0">
                  <a:solidFill>
                    <a:srgbClr val="000000"/>
                  </a:solidFill>
                  <a:latin typeface="华文行楷" pitchFamily="2" charset="-122"/>
                  <a:ea typeface="华文行楷" pitchFamily="2" charset="-122"/>
                  <a:cs typeface="华文新魏" pitchFamily="2" charset="-122"/>
                </a:rPr>
                <a:t>她已经是</a:t>
              </a:r>
              <a:r>
                <a:rPr kumimoji="1" lang="zh-CN" altLang="en-US" sz="2600" dirty="0" smtClean="0">
                  <a:solidFill>
                    <a:srgbClr val="000000"/>
                  </a:solidFill>
                  <a:latin typeface="华文行楷" pitchFamily="2" charset="-122"/>
                  <a:ea typeface="华文行楷" pitchFamily="2" charset="-122"/>
                  <a:cs typeface="华文新魏" pitchFamily="2" charset="-122"/>
                </a:rPr>
                <a:t>“光彩照人”了。</a:t>
              </a:r>
              <a:r>
                <a:rPr kumimoji="1" lang="zh-CN" altLang="en-US" sz="2600" dirty="0">
                  <a:solidFill>
                    <a:srgbClr val="000000"/>
                  </a:solidFill>
                  <a:latin typeface="华文行楷" pitchFamily="2" charset="-122"/>
                  <a:ea typeface="华文行楷" pitchFamily="2" charset="-122"/>
                  <a:cs typeface="华文新魏" pitchFamily="2" charset="-122"/>
                </a:rPr>
                <a:t>但</a:t>
              </a:r>
              <a:r>
                <a:rPr kumimoji="1" lang="zh-CN" altLang="en-US" sz="2600" dirty="0" smtClean="0">
                  <a:solidFill>
                    <a:srgbClr val="000000"/>
                  </a:solidFill>
                  <a:latin typeface="华文行楷" pitchFamily="2" charset="-122"/>
                  <a:ea typeface="华文行楷" pitchFamily="2" charset="-122"/>
                  <a:cs typeface="华文新魏" pitchFamily="2" charset="-122"/>
                </a:rPr>
                <a:t>我能够施</a:t>
              </a:r>
              <a:r>
                <a:rPr kumimoji="1" lang="zh-CN" altLang="en-US" sz="2600" dirty="0">
                  <a:solidFill>
                    <a:srgbClr val="000000"/>
                  </a:solidFill>
                  <a:latin typeface="华文行楷" pitchFamily="2" charset="-122"/>
                  <a:ea typeface="华文行楷" pitchFamily="2" charset="-122"/>
                  <a:cs typeface="华文新魏" pitchFamily="2" charset="-122"/>
                </a:rPr>
                <a:t>予她足够多</a:t>
              </a:r>
              <a:r>
                <a:rPr kumimoji="1" lang="zh-CN" altLang="en-US" sz="2600" dirty="0" smtClean="0">
                  <a:solidFill>
                    <a:srgbClr val="000000"/>
                  </a:solidFill>
                  <a:latin typeface="华文行楷" pitchFamily="2" charset="-122"/>
                  <a:ea typeface="华文行楷" pitchFamily="2" charset="-122"/>
                  <a:cs typeface="华文新魏" pitchFamily="2" charset="-122"/>
                </a:rPr>
                <a:t>的“智慧之珠”</a:t>
              </a:r>
              <a:r>
                <a:rPr kumimoji="1" lang="zh-CN" altLang="en-US" sz="2600" dirty="0">
                  <a:solidFill>
                    <a:srgbClr val="000000"/>
                  </a:solidFill>
                  <a:latin typeface="华文行楷" pitchFamily="2" charset="-122"/>
                  <a:ea typeface="华文行楷" pitchFamily="2" charset="-122"/>
                  <a:cs typeface="华文新魏" pitchFamily="2" charset="-122"/>
                </a:rPr>
                <a:t>，让她变得“谈吐优雅”。</a:t>
              </a:r>
              <a:endParaRPr kumimoji="1" lang="en-US" altLang="zh-CN" sz="2600" dirty="0">
                <a:solidFill>
                  <a:srgbClr val="000000"/>
                </a:solidFill>
                <a:latin typeface="华文行楷" pitchFamily="2" charset="-122"/>
                <a:ea typeface="华文行楷" pitchFamily="2" charset="-122"/>
                <a:cs typeface="华文新魏" pitchFamily="2" charset="-122"/>
              </a:endParaRPr>
            </a:p>
          </p:txBody>
        </p:sp>
      </p:grpSp>
      <p:pic>
        <p:nvPicPr>
          <p:cNvPr id="60418"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23" name="Group 35"/>
          <p:cNvGrpSpPr>
            <a:grpSpLocks/>
          </p:cNvGrpSpPr>
          <p:nvPr/>
        </p:nvGrpSpPr>
        <p:grpSpPr bwMode="auto">
          <a:xfrm rot="-1117645">
            <a:off x="327155" y="2426365"/>
            <a:ext cx="5092442" cy="3116337"/>
            <a:chOff x="3388564" y="3501395"/>
            <a:chExt cx="1756176" cy="1572060"/>
          </a:xfrm>
        </p:grpSpPr>
        <p:grpSp>
          <p:nvGrpSpPr>
            <p:cNvPr id="24" name="Group 21"/>
            <p:cNvGrpSpPr>
              <a:grpSpLocks/>
            </p:cNvGrpSpPr>
            <p:nvPr/>
          </p:nvGrpSpPr>
          <p:grpSpPr bwMode="auto">
            <a:xfrm rot="-396937">
              <a:off x="3388564" y="3501395"/>
              <a:ext cx="1756176" cy="1572060"/>
              <a:chOff x="777669" y="551874"/>
              <a:chExt cx="1756176" cy="1572060"/>
            </a:xfrm>
          </p:grpSpPr>
          <p:sp>
            <p:nvSpPr>
              <p:cNvPr id="26"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463006" y="3634537"/>
              <a:ext cx="1591767" cy="1257608"/>
            </a:xfrm>
            <a:prstGeom prst="rect">
              <a:avLst/>
            </a:prstGeom>
            <a:noFill/>
            <a:ln w="9525">
              <a:noFill/>
              <a:miter lim="800000"/>
              <a:headEnd/>
              <a:tailEnd/>
            </a:ln>
          </p:spPr>
          <p:txBody>
            <a:bodyPr wrap="square">
              <a:spAutoFit/>
            </a:bodyPr>
            <a:lstStyle/>
            <a:p>
              <a:pPr algn="just" fontAlgn="auto">
                <a:lnSpc>
                  <a:spcPct val="150000"/>
                </a:lnSpc>
                <a:spcBef>
                  <a:spcPts val="0"/>
                </a:spcBef>
                <a:spcAft>
                  <a:spcPts val="0"/>
                </a:spcAft>
                <a:defRPr/>
              </a:pPr>
              <a:r>
                <a:rPr kumimoji="1" lang="en-US" altLang="zh-CN" sz="2600" dirty="0" smtClean="0">
                  <a:solidFill>
                    <a:srgbClr val="8E0000"/>
                  </a:solidFill>
                  <a:latin typeface="Helvetica"/>
                  <a:ea typeface="楷体"/>
                  <a:cs typeface="华文新魏" charset="0"/>
                </a:rPr>
                <a:t>a. “Radiant</a:t>
              </a:r>
              <a:r>
                <a:rPr kumimoji="1" lang="en-US" altLang="zh-CN" sz="2600" dirty="0">
                  <a:solidFill>
                    <a:srgbClr val="8E0000"/>
                  </a:solidFill>
                  <a:latin typeface="Helvetica"/>
                  <a:ea typeface="楷体"/>
                  <a:cs typeface="华文新魏" charset="0"/>
                </a:rPr>
                <a:t>” she was already. I could dispense her enough pearls of wisdom to make </a:t>
              </a:r>
              <a:r>
                <a:rPr kumimoji="1" lang="en-US" altLang="zh-CN" sz="2600" dirty="0" smtClean="0">
                  <a:solidFill>
                    <a:srgbClr val="8E0000"/>
                  </a:solidFill>
                  <a:latin typeface="Helvetica"/>
                  <a:ea typeface="楷体"/>
                  <a:cs typeface="华文新魏" charset="0"/>
                </a:rPr>
                <a:t>her “well-spoken”. (Para.3, L1)</a:t>
              </a:r>
            </a:p>
          </p:txBody>
        </p:sp>
      </p:grpSp>
    </p:spTree>
    <p:extLst>
      <p:ext uri="{BB962C8B-B14F-4D97-AF65-F5344CB8AC3E}">
        <p14:creationId xmlns:p14="http://schemas.microsoft.com/office/powerpoint/2010/main" xmlns="" val="2615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strVal val="#ppt_w*0.70"/>
                                          </p:val>
                                        </p:tav>
                                        <p:tav tm="100000">
                                          <p:val>
                                            <p:strVal val="#ppt_w"/>
                                          </p:val>
                                        </p:tav>
                                      </p:tavLst>
                                    </p:anim>
                                    <p:anim calcmode="lin" valueType="num">
                                      <p:cBhvr>
                                        <p:cTn id="15" dur="1000" fill="hold"/>
                                        <p:tgtEl>
                                          <p:spTgt spid="15"/>
                                        </p:tgtEl>
                                        <p:attrNameLst>
                                          <p:attrName>ppt_h</p:attrName>
                                        </p:attrNameLst>
                                      </p:cBhvr>
                                      <p:tavLst>
                                        <p:tav tm="0">
                                          <p:val>
                                            <p:strVal val="#ppt_h"/>
                                          </p:val>
                                        </p:tav>
                                        <p:tav tm="100000">
                                          <p:val>
                                            <p:strVal val="#ppt_h"/>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13" name="组合 12"/>
          <p:cNvGrpSpPr/>
          <p:nvPr/>
        </p:nvGrpSpPr>
        <p:grpSpPr>
          <a:xfrm>
            <a:off x="5110052" y="1424151"/>
            <a:ext cx="3730062" cy="2339631"/>
            <a:chOff x="5110052" y="1424151"/>
            <a:chExt cx="3730062" cy="2339631"/>
          </a:xfrm>
        </p:grpSpPr>
        <p:grpSp>
          <p:nvGrpSpPr>
            <p:cNvPr id="18" name="Group 35"/>
            <p:cNvGrpSpPr>
              <a:grpSpLocks/>
            </p:cNvGrpSpPr>
            <p:nvPr/>
          </p:nvGrpSpPr>
          <p:grpSpPr bwMode="auto">
            <a:xfrm rot="872659">
              <a:off x="5297584" y="1424151"/>
              <a:ext cx="3448882" cy="2171700"/>
              <a:chOff x="3386714" y="3573094"/>
              <a:chExt cx="1741591" cy="1314597"/>
            </a:xfrm>
          </p:grpSpPr>
          <p:sp>
            <p:nvSpPr>
              <p:cNvPr id="25" name="Freeform 6"/>
              <p:cNvSpPr>
                <a:spLocks/>
              </p:cNvSpPr>
              <p:nvPr/>
            </p:nvSpPr>
            <p:spPr bwMode="auto">
              <a:xfrm rot="88283">
                <a:off x="3386714" y="3573094"/>
                <a:ext cx="174159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475339" y="4060374"/>
                <a:ext cx="1588221" cy="673498"/>
              </a:xfrm>
              <a:prstGeom prst="rect">
                <a:avLst/>
              </a:prstGeom>
              <a:noFill/>
              <a:ln w="9525">
                <a:noFill/>
                <a:miter lim="800000"/>
                <a:headEnd/>
                <a:tailEnd/>
              </a:ln>
            </p:spPr>
            <p:txBody>
              <a:bodyPr wrap="square">
                <a:spAutoFit/>
              </a:bodyPr>
              <a:lstStyle/>
              <a:p>
                <a:pPr algn="just" eaLnBrk="0" hangingPunct="0">
                  <a:lnSpc>
                    <a:spcPct val="85000"/>
                  </a:lnSpc>
                </a:pPr>
                <a:r>
                  <a:rPr kumimoji="1" lang="zh-CN" altLang="en-US" sz="2600" dirty="0" smtClean="0">
                    <a:solidFill>
                      <a:srgbClr val="000000"/>
                    </a:solidFill>
                    <a:latin typeface="华文行楷" pitchFamily="2" charset="-122"/>
                    <a:ea typeface="华文行楷" pitchFamily="2" charset="-122"/>
                    <a:cs typeface="华文新魏" pitchFamily="2" charset="-122"/>
                  </a:rPr>
                  <a:t>毕竟你不需要吃掉整个蛋糕才知道它好不好。</a:t>
                </a:r>
                <a:endParaRPr kumimoji="1" lang="zh-CN" altLang="en-US" sz="2600" dirty="0">
                  <a:solidFill>
                    <a:srgbClr val="000000"/>
                  </a:solidFill>
                  <a:latin typeface="华文行楷" pitchFamily="2" charset="-122"/>
                  <a:ea typeface="华文行楷" pitchFamily="2" charset="-122"/>
                  <a:cs typeface="华文新魏" pitchFamily="2" charset="-122"/>
                </a:endParaRPr>
              </a:p>
            </p:txBody>
          </p:sp>
        </p:grpSp>
        <p:sp>
          <p:nvSpPr>
            <p:cNvPr id="29"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26" name="Group 35"/>
          <p:cNvGrpSpPr>
            <a:grpSpLocks/>
          </p:cNvGrpSpPr>
          <p:nvPr/>
        </p:nvGrpSpPr>
        <p:grpSpPr bwMode="auto">
          <a:xfrm rot="-1117645">
            <a:off x="295161" y="2228694"/>
            <a:ext cx="5097340" cy="3319998"/>
            <a:chOff x="3388621" y="3501427"/>
            <a:chExt cx="1757865" cy="1572824"/>
          </a:xfrm>
        </p:grpSpPr>
        <p:grpSp>
          <p:nvGrpSpPr>
            <p:cNvPr id="27" name="Group 21"/>
            <p:cNvGrpSpPr>
              <a:grpSpLocks/>
            </p:cNvGrpSpPr>
            <p:nvPr/>
          </p:nvGrpSpPr>
          <p:grpSpPr bwMode="auto">
            <a:xfrm rot="-396937">
              <a:off x="3388621" y="3501427"/>
              <a:ext cx="1757865" cy="1572824"/>
              <a:chOff x="777673" y="552007"/>
              <a:chExt cx="1757865" cy="1572824"/>
            </a:xfrm>
          </p:grpSpPr>
          <p:sp>
            <p:nvSpPr>
              <p:cNvPr id="36"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8" name="TextBox 28"/>
            <p:cNvSpPr txBox="1">
              <a:spLocks noChangeArrowheads="1"/>
            </p:cNvSpPr>
            <p:nvPr/>
          </p:nvSpPr>
          <p:spPr bwMode="auto">
            <a:xfrm rot="21540000">
              <a:off x="3463726" y="3863688"/>
              <a:ext cx="1592555" cy="861597"/>
            </a:xfrm>
            <a:prstGeom prst="rect">
              <a:avLst/>
            </a:prstGeom>
            <a:noFill/>
            <a:ln w="9525">
              <a:noFill/>
              <a:miter lim="800000"/>
              <a:headEnd/>
              <a:tailEnd/>
            </a:ln>
          </p:spPr>
          <p:txBody>
            <a:bodyPr wrap="square">
              <a:spAutoFit/>
            </a:bodyPr>
            <a:lstStyle/>
            <a:p>
              <a:pPr algn="just" eaLnBrk="0" hangingPunct="0">
                <a:lnSpc>
                  <a:spcPct val="150000"/>
                </a:lnSpc>
              </a:pPr>
              <a:r>
                <a:rPr kumimoji="1" lang="en-US" altLang="zh-CN" sz="2600" dirty="0">
                  <a:solidFill>
                    <a:srgbClr val="8E0000"/>
                  </a:solidFill>
                  <a:latin typeface="Helvetica"/>
                  <a:ea typeface="楷体"/>
                  <a:cs typeface="华文新魏" pitchFamily="2" charset="-122"/>
                </a:rPr>
                <a:t>c. After all, you don’t have to eat a whole cake to know it’s </a:t>
              </a:r>
              <a:r>
                <a:rPr kumimoji="1" lang="en-US" altLang="zh-CN" sz="2600" dirty="0" smtClean="0">
                  <a:solidFill>
                    <a:srgbClr val="8E0000"/>
                  </a:solidFill>
                  <a:latin typeface="Helvetica"/>
                  <a:ea typeface="楷体"/>
                  <a:cs typeface="华文新魏" pitchFamily="2" charset="-122"/>
                </a:rPr>
                <a:t>good</a:t>
              </a:r>
              <a:r>
                <a:rPr kumimoji="1" lang="en-US" altLang="zh-CN" sz="2600" dirty="0">
                  <a:solidFill>
                    <a:srgbClr val="8E0000"/>
                  </a:solidFill>
                  <a:latin typeface="Helvetica"/>
                  <a:ea typeface="楷体"/>
                  <a:cs typeface="华文新魏" pitchFamily="2" charset="-122"/>
                </a:rPr>
                <a:t>.</a:t>
              </a:r>
              <a:r>
                <a:rPr kumimoji="1" lang="en-US" altLang="zh-CN" sz="2600" dirty="0" smtClean="0">
                  <a:solidFill>
                    <a:srgbClr val="8E0000"/>
                  </a:solidFill>
                  <a:latin typeface="Helvetica"/>
                  <a:ea typeface="楷体"/>
                  <a:cs typeface="华文新魏" pitchFamily="2" charset="-122"/>
                </a:rPr>
                <a:t> </a:t>
              </a:r>
              <a:r>
                <a:rPr kumimoji="1" lang="en-US" altLang="zh-CN" sz="2600" dirty="0">
                  <a:solidFill>
                    <a:srgbClr val="8E0000"/>
                  </a:solidFill>
                  <a:latin typeface="Helvetica"/>
                  <a:ea typeface="楷体"/>
                  <a:cs typeface="华文新魏" pitchFamily="2" charset="-122"/>
                </a:rPr>
                <a:t>(Para.4, L6)</a:t>
              </a:r>
              <a:endParaRPr kumimoji="1" lang="en-US" altLang="zh-CN" sz="2600" dirty="0" smtClean="0">
                <a:solidFill>
                  <a:srgbClr val="8E0000"/>
                </a:solidFill>
                <a:latin typeface="Helvetica"/>
                <a:ea typeface="楷体"/>
                <a:cs typeface="华文新魏" pitchFamily="2" charset="-122"/>
              </a:endParaRPr>
            </a:p>
          </p:txBody>
        </p:sp>
      </p:grpSp>
    </p:spTree>
    <p:extLst>
      <p:ext uri="{BB962C8B-B14F-4D97-AF65-F5344CB8AC3E}">
        <p14:creationId xmlns:p14="http://schemas.microsoft.com/office/powerpoint/2010/main" xmlns=""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0.70"/>
                                          </p:val>
                                        </p:tav>
                                        <p:tav tm="100000">
                                          <p:val>
                                            <p:strVal val="#ppt_w"/>
                                          </p:val>
                                        </p:tav>
                                      </p:tavLst>
                                    </p:anim>
                                    <p:anim calcmode="lin" valueType="num">
                                      <p:cBhvr>
                                        <p:cTn id="8" dur="1000" fill="hold"/>
                                        <p:tgtEl>
                                          <p:spTgt spid="26"/>
                                        </p:tgtEl>
                                        <p:attrNameLst>
                                          <p:attrName>ppt_h</p:attrName>
                                        </p:attrNameLst>
                                      </p:cBhvr>
                                      <p:tavLst>
                                        <p:tav tm="0">
                                          <p:val>
                                            <p:strVal val="#ppt_h"/>
                                          </p:val>
                                        </p:tav>
                                        <p:tav tm="100000">
                                          <p:val>
                                            <p:strVal val="#ppt_h"/>
                                          </p:val>
                                        </p:tav>
                                      </p:tavLst>
                                    </p:anim>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3" cstate="print"/>
          <a:srcRect/>
          <a:stretch>
            <a:fillRect/>
          </a:stretch>
        </p:blipFill>
        <p:spPr bwMode="auto">
          <a:xfrm>
            <a:off x="0" y="-24"/>
            <a:ext cx="8796337" cy="1163637"/>
          </a:xfrm>
          <a:prstGeom prst="rect">
            <a:avLst/>
          </a:prstGeom>
          <a:noFill/>
        </p:spPr>
      </p:pic>
      <p:grpSp>
        <p:nvGrpSpPr>
          <p:cNvPr id="2" name="组合 12"/>
          <p:cNvGrpSpPr/>
          <p:nvPr/>
        </p:nvGrpSpPr>
        <p:grpSpPr>
          <a:xfrm>
            <a:off x="5110052" y="1416139"/>
            <a:ext cx="3730062" cy="2347643"/>
            <a:chOff x="5110052" y="1416139"/>
            <a:chExt cx="3730062" cy="2347643"/>
          </a:xfrm>
        </p:grpSpPr>
        <p:grpSp>
          <p:nvGrpSpPr>
            <p:cNvPr id="3" name="Group 35"/>
            <p:cNvGrpSpPr>
              <a:grpSpLocks/>
            </p:cNvGrpSpPr>
            <p:nvPr/>
          </p:nvGrpSpPr>
          <p:grpSpPr bwMode="auto">
            <a:xfrm rot="872659">
              <a:off x="5235467" y="1416139"/>
              <a:ext cx="3510840" cy="2171700"/>
              <a:chOff x="3386735" y="3573290"/>
              <a:chExt cx="1741311" cy="1314597"/>
            </a:xfrm>
          </p:grpSpPr>
          <p:sp>
            <p:nvSpPr>
              <p:cNvPr id="25" name="Freeform 6"/>
              <p:cNvSpPr>
                <a:spLocks/>
              </p:cNvSpPr>
              <p:nvPr/>
            </p:nvSpPr>
            <p:spPr bwMode="auto">
              <a:xfrm rot="88283">
                <a:off x="3386735" y="3573290"/>
                <a:ext cx="174131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530595" y="4143041"/>
                <a:ext cx="1504314" cy="540289"/>
              </a:xfrm>
              <a:prstGeom prst="rect">
                <a:avLst/>
              </a:prstGeom>
              <a:noFill/>
              <a:ln w="9525">
                <a:noFill/>
                <a:miter lim="800000"/>
                <a:headEnd/>
                <a:tailEnd/>
              </a:ln>
            </p:spPr>
            <p:txBody>
              <a:bodyPr>
                <a:spAutoFit/>
              </a:bodyPr>
              <a:lstStyle/>
              <a:p>
                <a:pPr algn="just" eaLnBrk="0" hangingPunct="0"/>
                <a:r>
                  <a:rPr kumimoji="1" lang="zh-CN" altLang="en-US" sz="2600" dirty="0">
                    <a:solidFill>
                      <a:srgbClr val="000000"/>
                    </a:solidFill>
                    <a:latin typeface="华文行楷" pitchFamily="2" charset="-122"/>
                    <a:ea typeface="华文行楷" pitchFamily="2" charset="-122"/>
                    <a:cs typeface="华文新魏" pitchFamily="2" charset="-122"/>
                  </a:rPr>
                  <a:t>我们可以成为很好</a:t>
                </a:r>
                <a:r>
                  <a:rPr kumimoji="1" lang="zh-CN" altLang="en-US" sz="2600" dirty="0" smtClean="0">
                    <a:solidFill>
                      <a:srgbClr val="000000"/>
                    </a:solidFill>
                    <a:latin typeface="华文行楷" pitchFamily="2" charset="-122"/>
                    <a:ea typeface="华文行楷" pitchFamily="2" charset="-122"/>
                    <a:cs typeface="华文新魏" pitchFamily="2" charset="-122"/>
                  </a:rPr>
                  <a:t>的一对儿。</a:t>
                </a:r>
                <a:endParaRPr kumimoji="1" lang="zh-CN" altLang="en-US" sz="2600" dirty="0">
                  <a:solidFill>
                    <a:srgbClr val="000000"/>
                  </a:solidFill>
                  <a:latin typeface="华文行楷" pitchFamily="2" charset="-122"/>
                  <a:ea typeface="华文行楷" pitchFamily="2" charset="-122"/>
                  <a:cs typeface="华文新魏" pitchFamily="2" charset="-122"/>
                </a:endParaRPr>
              </a:p>
            </p:txBody>
          </p:sp>
        </p:grpSp>
        <p:sp>
          <p:nvSpPr>
            <p:cNvPr id="34"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4" name="Group 35"/>
          <p:cNvGrpSpPr>
            <a:grpSpLocks/>
          </p:cNvGrpSpPr>
          <p:nvPr/>
        </p:nvGrpSpPr>
        <p:grpSpPr bwMode="auto">
          <a:xfrm rot="-1117645">
            <a:off x="367149" y="2517861"/>
            <a:ext cx="5075696" cy="3015910"/>
            <a:chOff x="3397238" y="3551555"/>
            <a:chExt cx="1750401" cy="1521399"/>
          </a:xfrm>
        </p:grpSpPr>
        <p:grpSp>
          <p:nvGrpSpPr>
            <p:cNvPr id="5" name="Group 21"/>
            <p:cNvGrpSpPr>
              <a:grpSpLocks/>
            </p:cNvGrpSpPr>
            <p:nvPr/>
          </p:nvGrpSpPr>
          <p:grpSpPr bwMode="auto">
            <a:xfrm rot="-396937">
              <a:off x="3397238" y="3551555"/>
              <a:ext cx="1750401" cy="1521399"/>
              <a:chOff x="783444" y="602535"/>
              <a:chExt cx="1750401" cy="1521399"/>
            </a:xfrm>
          </p:grpSpPr>
          <p:sp>
            <p:nvSpPr>
              <p:cNvPr id="32"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83444" y="602535"/>
                <a:ext cx="1741712" cy="129617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31" name="TextBox 28"/>
            <p:cNvSpPr txBox="1">
              <a:spLocks noChangeArrowheads="1"/>
            </p:cNvSpPr>
            <p:nvPr/>
          </p:nvSpPr>
          <p:spPr bwMode="auto">
            <a:xfrm rot="21540000">
              <a:off x="3478034" y="3882446"/>
              <a:ext cx="1592555" cy="614702"/>
            </a:xfrm>
            <a:prstGeom prst="rect">
              <a:avLst/>
            </a:prstGeom>
            <a:noFill/>
            <a:ln w="9525">
              <a:noFill/>
              <a:miter lim="800000"/>
              <a:headEnd/>
              <a:tailEnd/>
            </a:ln>
          </p:spPr>
          <p:txBody>
            <a:bodyPr wrap="square">
              <a:spAutoFit/>
            </a:bodyPr>
            <a:lstStyle/>
            <a:p>
              <a:pPr algn="just" eaLnBrk="0" hangingPunct="0">
                <a:lnSpc>
                  <a:spcPct val="150000"/>
                </a:lnSpc>
              </a:pPr>
              <a:r>
                <a:rPr kumimoji="1" lang="en-US" altLang="zh-CN" sz="2600" dirty="0">
                  <a:solidFill>
                    <a:srgbClr val="8E0000"/>
                  </a:solidFill>
                  <a:latin typeface="Helvetica"/>
                  <a:ea typeface="楷体"/>
                  <a:cs typeface="华文新魏" pitchFamily="2" charset="-122"/>
                </a:rPr>
                <a:t>b. We make a pretty good </a:t>
              </a:r>
              <a:r>
                <a:rPr kumimoji="1" lang="en-US" altLang="zh-CN" sz="2600" dirty="0" smtClean="0">
                  <a:solidFill>
                    <a:srgbClr val="8E0000"/>
                  </a:solidFill>
                  <a:latin typeface="Helvetica"/>
                  <a:ea typeface="楷体"/>
                  <a:cs typeface="华文新魏" pitchFamily="2" charset="-122"/>
                </a:rPr>
                <a:t>couple</a:t>
              </a:r>
              <a:r>
                <a:rPr kumimoji="1" lang="en-US" altLang="zh-CN" sz="2600" dirty="0">
                  <a:solidFill>
                    <a:srgbClr val="8E0000"/>
                  </a:solidFill>
                  <a:latin typeface="Helvetica"/>
                  <a:ea typeface="楷体"/>
                  <a:cs typeface="华文新魏" pitchFamily="2" charset="-122"/>
                </a:rPr>
                <a:t>.</a:t>
              </a:r>
              <a:r>
                <a:rPr kumimoji="1" lang="en-US" altLang="zh-CN" sz="2600" dirty="0" smtClean="0">
                  <a:solidFill>
                    <a:srgbClr val="8E0000"/>
                  </a:solidFill>
                  <a:latin typeface="Helvetica"/>
                  <a:ea typeface="楷体"/>
                  <a:cs typeface="华文新魏" pitchFamily="2" charset="-122"/>
                </a:rPr>
                <a:t> </a:t>
              </a:r>
              <a:r>
                <a:rPr kumimoji="1" lang="en-US" altLang="zh-CN" sz="2600" dirty="0">
                  <a:solidFill>
                    <a:srgbClr val="8E0000"/>
                  </a:solidFill>
                  <a:latin typeface="Helvetica"/>
                  <a:ea typeface="楷体"/>
                  <a:cs typeface="华文新魏" pitchFamily="2" charset="-122"/>
                </a:rPr>
                <a:t>(</a:t>
              </a:r>
              <a:r>
                <a:rPr kumimoji="1" lang="en-US" altLang="zh-CN" sz="2600" dirty="0" smtClean="0">
                  <a:solidFill>
                    <a:srgbClr val="8E0000"/>
                  </a:solidFill>
                  <a:latin typeface="Helvetica"/>
                  <a:ea typeface="楷体"/>
                  <a:cs typeface="华文新魏" pitchFamily="2" charset="-122"/>
                </a:rPr>
                <a:t>Para.29, L1)</a:t>
              </a:r>
            </a:p>
          </p:txBody>
        </p:sp>
      </p:grpSp>
    </p:spTree>
    <p:extLst>
      <p:ext uri="{BB962C8B-B14F-4D97-AF65-F5344CB8AC3E}">
        <p14:creationId xmlns:p14="http://schemas.microsoft.com/office/powerpoint/2010/main" xmlns=""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3" name="组合 12"/>
          <p:cNvGrpSpPr/>
          <p:nvPr/>
        </p:nvGrpSpPr>
        <p:grpSpPr>
          <a:xfrm>
            <a:off x="5039085" y="1343609"/>
            <a:ext cx="3925403" cy="2222741"/>
            <a:chOff x="5172651" y="1434476"/>
            <a:chExt cx="3730062" cy="2222741"/>
          </a:xfrm>
        </p:grpSpPr>
        <p:grpSp>
          <p:nvGrpSpPr>
            <p:cNvPr id="15" name="Group 35"/>
            <p:cNvGrpSpPr>
              <a:grpSpLocks/>
            </p:cNvGrpSpPr>
            <p:nvPr/>
          </p:nvGrpSpPr>
          <p:grpSpPr bwMode="auto">
            <a:xfrm rot="872659">
              <a:off x="5227597" y="1434476"/>
              <a:ext cx="3670236" cy="2171700"/>
              <a:chOff x="3182990" y="3572734"/>
              <a:chExt cx="2027683" cy="1314597"/>
            </a:xfrm>
          </p:grpSpPr>
          <p:sp>
            <p:nvSpPr>
              <p:cNvPr id="30" name="Freeform 6"/>
              <p:cNvSpPr>
                <a:spLocks/>
              </p:cNvSpPr>
              <p:nvPr/>
            </p:nvSpPr>
            <p:spPr bwMode="auto">
              <a:xfrm rot="88283">
                <a:off x="3386678" y="3572734"/>
                <a:ext cx="1741802"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1" name="TextBox 28"/>
              <p:cNvSpPr txBox="1">
                <a:spLocks noChangeArrowheads="1"/>
              </p:cNvSpPr>
              <p:nvPr/>
            </p:nvSpPr>
            <p:spPr bwMode="auto">
              <a:xfrm rot="21540000">
                <a:off x="3182990" y="4102451"/>
                <a:ext cx="2027683" cy="540289"/>
              </a:xfrm>
              <a:prstGeom prst="rect">
                <a:avLst/>
              </a:prstGeom>
              <a:noFill/>
              <a:ln w="9525">
                <a:noFill/>
                <a:miter lim="800000"/>
                <a:headEnd/>
                <a:tailEnd/>
              </a:ln>
            </p:spPr>
            <p:txBody>
              <a:bodyPr wrap="square">
                <a:spAutoFit/>
              </a:bodyPr>
              <a:lstStyle/>
              <a:p>
                <a:pPr algn="just" fontAlgn="auto">
                  <a:spcBef>
                    <a:spcPts val="0"/>
                  </a:spcBef>
                  <a:spcAft>
                    <a:spcPts val="0"/>
                  </a:spcAft>
                  <a:defRPr/>
                </a:pPr>
                <a:r>
                  <a:rPr kumimoji="1" lang="zh-CN" altLang="en-US" sz="2600" dirty="0" smtClean="0">
                    <a:solidFill>
                      <a:srgbClr val="000000"/>
                    </a:solidFill>
                    <a:latin typeface="华文行楷" pitchFamily="2" charset="-122"/>
                    <a:ea typeface="华文行楷" pitchFamily="2" charset="-122"/>
                    <a:cs typeface="华文新魏" pitchFamily="2" charset="-122"/>
                  </a:rPr>
                  <a:t>再</a:t>
                </a:r>
                <a:r>
                  <a:rPr kumimoji="1" lang="zh-CN" altLang="en-US" sz="2600" dirty="0">
                    <a:solidFill>
                      <a:srgbClr val="000000"/>
                    </a:solidFill>
                    <a:latin typeface="华文行楷" pitchFamily="2" charset="-122"/>
                    <a:ea typeface="华文行楷" pitchFamily="2" charset="-122"/>
                    <a:cs typeface="华文新魏" pitchFamily="2" charset="-122"/>
                  </a:rPr>
                  <a:t>错几步我可就无法挽回</a:t>
                </a:r>
              </a:p>
              <a:p>
                <a:pPr algn="just" fontAlgn="auto">
                  <a:spcBef>
                    <a:spcPts val="0"/>
                  </a:spcBef>
                  <a:spcAft>
                    <a:spcPts val="0"/>
                  </a:spcAft>
                  <a:defRPr/>
                </a:pPr>
                <a:r>
                  <a:rPr kumimoji="1" lang="zh-CN" altLang="en-US" sz="2600" dirty="0" smtClean="0">
                    <a:solidFill>
                      <a:srgbClr val="000000"/>
                    </a:solidFill>
                    <a:latin typeface="华文行楷" pitchFamily="2" charset="-122"/>
                    <a:ea typeface="华文行楷" pitchFamily="2" charset="-122"/>
                    <a:cs typeface="华文新魏" pitchFamily="2" charset="-122"/>
                  </a:rPr>
                  <a:t>了</a:t>
                </a:r>
                <a:r>
                  <a:rPr kumimoji="1" lang="zh-CN" altLang="en-US" sz="2600" dirty="0">
                    <a:solidFill>
                      <a:srgbClr val="000000"/>
                    </a:solidFill>
                    <a:latin typeface="华文行楷" pitchFamily="2" charset="-122"/>
                    <a:ea typeface="华文行楷" pitchFamily="2" charset="-122"/>
                    <a:cs typeface="华文新魏" pitchFamily="2" charset="-122"/>
                  </a:rPr>
                  <a:t>。</a:t>
                </a:r>
              </a:p>
            </p:txBody>
          </p:sp>
        </p:grpSp>
        <p:sp>
          <p:nvSpPr>
            <p:cNvPr id="36" name="Freeform 6"/>
            <p:cNvSpPr>
              <a:spLocks/>
            </p:cNvSpPr>
            <p:nvPr/>
          </p:nvSpPr>
          <p:spPr bwMode="auto">
            <a:xfrm rot="822209">
              <a:off x="5172651" y="1559852"/>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pic>
        <p:nvPicPr>
          <p:cNvPr id="18"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19" name="Group 35"/>
          <p:cNvGrpSpPr>
            <a:grpSpLocks/>
          </p:cNvGrpSpPr>
          <p:nvPr/>
        </p:nvGrpSpPr>
        <p:grpSpPr bwMode="auto">
          <a:xfrm rot="-1117645">
            <a:off x="470851" y="2565926"/>
            <a:ext cx="5129392" cy="3205660"/>
            <a:chOff x="3405531" y="3569742"/>
            <a:chExt cx="1768919" cy="1501243"/>
          </a:xfrm>
        </p:grpSpPr>
        <p:grpSp>
          <p:nvGrpSpPr>
            <p:cNvPr id="23" name="Group 21"/>
            <p:cNvGrpSpPr>
              <a:grpSpLocks/>
            </p:cNvGrpSpPr>
            <p:nvPr/>
          </p:nvGrpSpPr>
          <p:grpSpPr bwMode="auto">
            <a:xfrm rot="-396937">
              <a:off x="3405531" y="3569742"/>
              <a:ext cx="1768919" cy="1501243"/>
              <a:chOff x="790687" y="622691"/>
              <a:chExt cx="1768919" cy="1501243"/>
            </a:xfrm>
          </p:grpSpPr>
          <p:sp>
            <p:nvSpPr>
              <p:cNvPr id="28"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29" name="Freeform 6"/>
              <p:cNvSpPr>
                <a:spLocks/>
              </p:cNvSpPr>
              <p:nvPr/>
            </p:nvSpPr>
            <p:spPr bwMode="auto">
              <a:xfrm rot="485220">
                <a:off x="790687" y="622691"/>
                <a:ext cx="1768919" cy="1214290"/>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4" name="TextBox 28"/>
            <p:cNvSpPr txBox="1">
              <a:spLocks noChangeArrowheads="1"/>
            </p:cNvSpPr>
            <p:nvPr/>
          </p:nvSpPr>
          <p:spPr bwMode="auto">
            <a:xfrm rot="21540000">
              <a:off x="3486455" y="3876528"/>
              <a:ext cx="1592555" cy="1036330"/>
            </a:xfrm>
            <a:prstGeom prst="rect">
              <a:avLst/>
            </a:prstGeom>
            <a:noFill/>
            <a:ln w="9525">
              <a:noFill/>
              <a:miter lim="800000"/>
              <a:headEnd/>
              <a:tailEnd/>
            </a:ln>
          </p:spPr>
          <p:txBody>
            <a:bodyPr wrap="square">
              <a:spAutoFit/>
            </a:bodyPr>
            <a:lstStyle/>
            <a:p>
              <a:pPr algn="just" fontAlgn="auto">
                <a:lnSpc>
                  <a:spcPct val="120000"/>
                </a:lnSpc>
                <a:spcBef>
                  <a:spcPts val="0"/>
                </a:spcBef>
                <a:spcAft>
                  <a:spcPts val="0"/>
                </a:spcAft>
                <a:defRPr/>
              </a:pPr>
              <a:r>
                <a:rPr kumimoji="1" lang="en-US" altLang="zh-CN" sz="2600" dirty="0">
                  <a:solidFill>
                    <a:srgbClr val="8E0000"/>
                  </a:solidFill>
                  <a:latin typeface="Helvetica"/>
                  <a:ea typeface="楷体"/>
                  <a:cs typeface="华文新魏" pitchFamily="2" charset="-122"/>
                </a:rPr>
                <a:t>d. A few more false steps would be my doom. (</a:t>
              </a:r>
              <a:r>
                <a:rPr kumimoji="1" lang="en-US" altLang="zh-CN" sz="2600" dirty="0" smtClean="0">
                  <a:solidFill>
                    <a:srgbClr val="8E0000"/>
                  </a:solidFill>
                  <a:latin typeface="Helvetica"/>
                  <a:ea typeface="楷体"/>
                  <a:cs typeface="华文新魏" pitchFamily="2" charset="-122"/>
                </a:rPr>
                <a:t>Para.33, L2)</a:t>
              </a:r>
              <a:endParaRPr kumimoji="1" lang="en-US" altLang="zh-CN" sz="2600" i="1" kern="0" dirty="0" smtClean="0">
                <a:solidFill>
                  <a:schemeClr val="accent6">
                    <a:lumMod val="50000"/>
                  </a:schemeClr>
                </a:solidFill>
                <a:latin typeface="Helvetica"/>
                <a:ea typeface="PMingLiU" pitchFamily="18" charset="-120"/>
              </a:endParaRPr>
            </a:p>
            <a:p>
              <a:pPr algn="just" eaLnBrk="0" hangingPunct="0">
                <a:lnSpc>
                  <a:spcPct val="85000"/>
                </a:lnSpc>
              </a:pPr>
              <a:endParaRPr kumimoji="1" lang="en-US" altLang="zh-CN" sz="2600" dirty="0" smtClean="0">
                <a:solidFill>
                  <a:srgbClr val="8E0000"/>
                </a:solidFill>
                <a:latin typeface="Helvetica"/>
                <a:ea typeface="楷体"/>
                <a:cs typeface="华文新魏" pitchFamily="2" charset="-122"/>
              </a:endParaRPr>
            </a:p>
            <a:p>
              <a:pPr algn="just" eaLnBrk="0" hangingPunct="0">
                <a:lnSpc>
                  <a:spcPct val="85000"/>
                </a:lnSpc>
              </a:pPr>
              <a:endParaRPr kumimoji="1" lang="en-US" altLang="zh-CN" sz="2600" dirty="0">
                <a:solidFill>
                  <a:srgbClr val="8E0000"/>
                </a:solidFill>
                <a:latin typeface="Helvetica"/>
                <a:ea typeface="楷体"/>
                <a:cs typeface="华文新魏" pitchFamily="2" charset="-122"/>
              </a:endParaRPr>
            </a:p>
          </p:txBody>
        </p:sp>
      </p:grpSp>
    </p:spTree>
    <p:extLst>
      <p:ext uri="{BB962C8B-B14F-4D97-AF65-F5344CB8AC3E}">
        <p14:creationId xmlns:p14="http://schemas.microsoft.com/office/powerpoint/2010/main" xmlns="" val="4650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11" name="组合 10"/>
          <p:cNvGrpSpPr/>
          <p:nvPr/>
        </p:nvGrpSpPr>
        <p:grpSpPr>
          <a:xfrm>
            <a:off x="5110052" y="1666417"/>
            <a:ext cx="3730062" cy="2097365"/>
            <a:chOff x="5110052" y="1666417"/>
            <a:chExt cx="3730062" cy="2097365"/>
          </a:xfrm>
        </p:grpSpPr>
        <p:sp>
          <p:nvSpPr>
            <p:cNvPr id="23" name="TextBox 28"/>
            <p:cNvSpPr txBox="1">
              <a:spLocks noChangeArrowheads="1"/>
            </p:cNvSpPr>
            <p:nvPr/>
          </p:nvSpPr>
          <p:spPr bwMode="auto">
            <a:xfrm rot="812659">
              <a:off x="5385902" y="2310887"/>
              <a:ext cx="3223977" cy="892552"/>
            </a:xfrm>
            <a:prstGeom prst="rect">
              <a:avLst/>
            </a:prstGeom>
            <a:noFill/>
            <a:ln w="9525">
              <a:noFill/>
              <a:miter lim="800000"/>
              <a:headEnd/>
              <a:tailEnd/>
            </a:ln>
          </p:spPr>
          <p:txBody>
            <a:bodyPr wrap="square">
              <a:spAutoFit/>
            </a:bodyPr>
            <a:lstStyle/>
            <a:p>
              <a:pPr algn="just" fontAlgn="auto">
                <a:spcBef>
                  <a:spcPts val="0"/>
                </a:spcBef>
                <a:spcAft>
                  <a:spcPts val="0"/>
                </a:spcAft>
                <a:defRPr/>
              </a:pPr>
              <a:r>
                <a:rPr kumimoji="1" lang="zh-CN" altLang="en-US" sz="2600" dirty="0" smtClean="0">
                  <a:solidFill>
                    <a:srgbClr val="000000"/>
                  </a:solidFill>
                  <a:latin typeface="华文行楷" pitchFamily="2" charset="-122"/>
                  <a:ea typeface="华文行楷" pitchFamily="2" charset="-122"/>
                  <a:cs typeface="华文新魏" pitchFamily="2" charset="-122"/>
                </a:rPr>
                <a:t>我一下跳了起来，怒火中烧。</a:t>
              </a:r>
              <a:endParaRPr kumimoji="1" lang="zh-CN" altLang="en-US" sz="2600" dirty="0">
                <a:solidFill>
                  <a:srgbClr val="000000"/>
                </a:solidFill>
                <a:latin typeface="华文行楷" pitchFamily="2" charset="-122"/>
                <a:ea typeface="华文行楷" pitchFamily="2" charset="-122"/>
                <a:cs typeface="华文新魏" pitchFamily="2" charset="-122"/>
              </a:endParaRPr>
            </a:p>
          </p:txBody>
        </p:sp>
        <p:sp>
          <p:nvSpPr>
            <p:cNvPr id="34"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29" name="Group 35"/>
          <p:cNvGrpSpPr>
            <a:grpSpLocks/>
          </p:cNvGrpSpPr>
          <p:nvPr/>
        </p:nvGrpSpPr>
        <p:grpSpPr bwMode="auto">
          <a:xfrm rot="-1117645">
            <a:off x="327155" y="2426365"/>
            <a:ext cx="5092442" cy="3116337"/>
            <a:chOff x="3388564" y="3501395"/>
            <a:chExt cx="1756176" cy="1572060"/>
          </a:xfrm>
        </p:grpSpPr>
        <p:grpSp>
          <p:nvGrpSpPr>
            <p:cNvPr id="30" name="Group 21"/>
            <p:cNvGrpSpPr>
              <a:grpSpLocks/>
            </p:cNvGrpSpPr>
            <p:nvPr/>
          </p:nvGrpSpPr>
          <p:grpSpPr bwMode="auto">
            <a:xfrm rot="-396937">
              <a:off x="3388564" y="3501395"/>
              <a:ext cx="1756176" cy="1572060"/>
              <a:chOff x="777669" y="551874"/>
              <a:chExt cx="1756176" cy="1572060"/>
            </a:xfrm>
          </p:grpSpPr>
          <p:sp>
            <p:nvSpPr>
              <p:cNvPr id="32"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31" name="TextBox 28"/>
            <p:cNvSpPr txBox="1">
              <a:spLocks noChangeArrowheads="1"/>
            </p:cNvSpPr>
            <p:nvPr/>
          </p:nvSpPr>
          <p:spPr bwMode="auto">
            <a:xfrm rot="21540000">
              <a:off x="3431212" y="4031997"/>
              <a:ext cx="1658383" cy="508736"/>
            </a:xfrm>
            <a:prstGeom prst="rect">
              <a:avLst/>
            </a:prstGeom>
            <a:noFill/>
            <a:ln w="9525">
              <a:noFill/>
              <a:miter lim="800000"/>
              <a:headEnd/>
              <a:tailEnd/>
            </a:ln>
          </p:spPr>
          <p:txBody>
            <a:bodyPr wrap="square">
              <a:spAutoFit/>
            </a:bodyPr>
            <a:lstStyle/>
            <a:p>
              <a:pPr algn="just" fontAlgn="auto">
                <a:lnSpc>
                  <a:spcPct val="120000"/>
                </a:lnSpc>
                <a:spcBef>
                  <a:spcPts val="0"/>
                </a:spcBef>
                <a:spcAft>
                  <a:spcPts val="0"/>
                </a:spcAft>
                <a:defRPr/>
              </a:pPr>
              <a:r>
                <a:rPr kumimoji="1" lang="en-US" altLang="zh-CN" sz="2600" dirty="0">
                  <a:solidFill>
                    <a:srgbClr val="8E0000"/>
                  </a:solidFill>
                  <a:latin typeface="Helvetica"/>
                  <a:ea typeface="楷体"/>
                  <a:cs typeface="华文新魏" pitchFamily="2" charset="-122"/>
                </a:rPr>
                <a:t>e. I leaped to my feet, my temper flaring up</a:t>
              </a:r>
              <a:r>
                <a:rPr kumimoji="1" lang="en-US" altLang="zh-CN" sz="2600" dirty="0" smtClean="0">
                  <a:solidFill>
                    <a:srgbClr val="8E0000"/>
                  </a:solidFill>
                  <a:latin typeface="Helvetica"/>
                  <a:ea typeface="楷体"/>
                  <a:cs typeface="华文新魏" pitchFamily="2" charset="-122"/>
                </a:rPr>
                <a:t>. (Para.38, L1)</a:t>
              </a:r>
            </a:p>
          </p:txBody>
        </p:sp>
      </p:grpSp>
    </p:spTree>
    <p:extLst>
      <p:ext uri="{BB962C8B-B14F-4D97-AF65-F5344CB8AC3E}">
        <p14:creationId xmlns:p14="http://schemas.microsoft.com/office/powerpoint/2010/main" xmlns="" val="204007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0.70"/>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11" name="组合 10"/>
          <p:cNvGrpSpPr/>
          <p:nvPr/>
        </p:nvGrpSpPr>
        <p:grpSpPr>
          <a:xfrm>
            <a:off x="5110052" y="1666417"/>
            <a:ext cx="3730062" cy="2097365"/>
            <a:chOff x="5110052" y="1666417"/>
            <a:chExt cx="3730062" cy="2097365"/>
          </a:xfrm>
        </p:grpSpPr>
        <p:sp>
          <p:nvSpPr>
            <p:cNvPr id="23" name="TextBox 28"/>
            <p:cNvSpPr txBox="1">
              <a:spLocks noChangeArrowheads="1"/>
            </p:cNvSpPr>
            <p:nvPr/>
          </p:nvSpPr>
          <p:spPr bwMode="auto">
            <a:xfrm rot="812659">
              <a:off x="5385902" y="1910777"/>
              <a:ext cx="3223977" cy="1692771"/>
            </a:xfrm>
            <a:prstGeom prst="rect">
              <a:avLst/>
            </a:prstGeom>
            <a:noFill/>
            <a:ln w="9525">
              <a:noFill/>
              <a:miter lim="800000"/>
              <a:headEnd/>
              <a:tailEnd/>
            </a:ln>
          </p:spPr>
          <p:txBody>
            <a:bodyPr wrap="square">
              <a:spAutoFit/>
            </a:bodyPr>
            <a:lstStyle/>
            <a:p>
              <a:pPr algn="just" fontAlgn="auto">
                <a:spcBef>
                  <a:spcPts val="0"/>
                </a:spcBef>
                <a:spcAft>
                  <a:spcPts val="0"/>
                </a:spcAft>
                <a:defRPr/>
              </a:pPr>
              <a:r>
                <a:rPr kumimoji="1" lang="zh-CN" altLang="en-US" sz="2600" dirty="0">
                  <a:solidFill>
                    <a:srgbClr val="000000"/>
                  </a:solidFill>
                  <a:latin typeface="华文行楷" pitchFamily="2" charset="-122"/>
                  <a:ea typeface="华文行楷" pitchFamily="2" charset="-122"/>
                  <a:cs typeface="华文新魏" pitchFamily="2" charset="-122"/>
                </a:rPr>
                <a:t>看看我，一个聪明过人的学生，一个</a:t>
              </a:r>
              <a:r>
                <a:rPr kumimoji="1" lang="zh-CN" altLang="en-US" sz="2600" dirty="0" smtClean="0">
                  <a:solidFill>
                    <a:srgbClr val="000000"/>
                  </a:solidFill>
                  <a:latin typeface="华文行楷" pitchFamily="2" charset="-122"/>
                  <a:ea typeface="华文行楷" pitchFamily="2" charset="-122"/>
                  <a:cs typeface="华文新魏" pitchFamily="2" charset="-122"/>
                </a:rPr>
                <a:t>不同凡响</a:t>
              </a:r>
              <a:r>
                <a:rPr kumimoji="1" lang="zh-CN" altLang="en-US" sz="2600" dirty="0">
                  <a:solidFill>
                    <a:srgbClr val="000000"/>
                  </a:solidFill>
                  <a:latin typeface="华文行楷" pitchFamily="2" charset="-122"/>
                  <a:ea typeface="华文行楷" pitchFamily="2" charset="-122"/>
                  <a:cs typeface="华文新魏" pitchFamily="2" charset="-122"/>
                </a:rPr>
                <a:t>的学者，一个前途无量的人。</a:t>
              </a:r>
            </a:p>
          </p:txBody>
        </p:sp>
        <p:sp>
          <p:nvSpPr>
            <p:cNvPr id="34"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29" name="Group 35"/>
          <p:cNvGrpSpPr>
            <a:grpSpLocks/>
          </p:cNvGrpSpPr>
          <p:nvPr/>
        </p:nvGrpSpPr>
        <p:grpSpPr bwMode="auto">
          <a:xfrm rot="-1117645">
            <a:off x="327154" y="2426366"/>
            <a:ext cx="5092442" cy="3116337"/>
            <a:chOff x="3388564" y="3501395"/>
            <a:chExt cx="1756176" cy="1572060"/>
          </a:xfrm>
        </p:grpSpPr>
        <p:grpSp>
          <p:nvGrpSpPr>
            <p:cNvPr id="30" name="Group 21"/>
            <p:cNvGrpSpPr>
              <a:grpSpLocks/>
            </p:cNvGrpSpPr>
            <p:nvPr/>
          </p:nvGrpSpPr>
          <p:grpSpPr bwMode="auto">
            <a:xfrm rot="-396937">
              <a:off x="3388564" y="3501395"/>
              <a:ext cx="1756176" cy="1572060"/>
              <a:chOff x="777669" y="551874"/>
              <a:chExt cx="1756176" cy="1572060"/>
            </a:xfrm>
          </p:grpSpPr>
          <p:sp>
            <p:nvSpPr>
              <p:cNvPr id="32"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31" name="TextBox 28"/>
            <p:cNvSpPr txBox="1">
              <a:spLocks noChangeArrowheads="1"/>
            </p:cNvSpPr>
            <p:nvPr/>
          </p:nvSpPr>
          <p:spPr bwMode="auto">
            <a:xfrm rot="21540000">
              <a:off x="3445174" y="3770084"/>
              <a:ext cx="1663671" cy="1015402"/>
            </a:xfrm>
            <a:prstGeom prst="rect">
              <a:avLst/>
            </a:prstGeom>
            <a:noFill/>
            <a:ln w="9525">
              <a:noFill/>
              <a:miter lim="800000"/>
              <a:headEnd/>
              <a:tailEnd/>
            </a:ln>
          </p:spPr>
          <p:txBody>
            <a:bodyPr wrap="square">
              <a:spAutoFit/>
            </a:bodyPr>
            <a:lstStyle/>
            <a:p>
              <a:pPr fontAlgn="auto">
                <a:lnSpc>
                  <a:spcPct val="120000"/>
                </a:lnSpc>
                <a:spcBef>
                  <a:spcPts val="0"/>
                </a:spcBef>
                <a:spcAft>
                  <a:spcPts val="0"/>
                </a:spcAft>
                <a:defRPr/>
              </a:pPr>
              <a:r>
                <a:rPr kumimoji="1" lang="en-US" altLang="zh-CN" sz="2600" dirty="0">
                  <a:solidFill>
                    <a:srgbClr val="8E0000"/>
                  </a:solidFill>
                  <a:latin typeface="Helvetica"/>
                  <a:ea typeface="楷体"/>
                  <a:cs typeface="华文新魏" pitchFamily="2" charset="-122"/>
                </a:rPr>
                <a:t>f. Look at </a:t>
              </a:r>
              <a:r>
                <a:rPr kumimoji="1" lang="en-US" altLang="zh-CN" sz="2600" dirty="0" smtClean="0">
                  <a:solidFill>
                    <a:srgbClr val="8E0000"/>
                  </a:solidFill>
                  <a:latin typeface="Helvetica"/>
                  <a:ea typeface="楷体"/>
                  <a:cs typeface="华文新魏" pitchFamily="2" charset="-122"/>
                </a:rPr>
                <a:t>me, an </a:t>
              </a:r>
              <a:r>
                <a:rPr kumimoji="1" lang="en-US" altLang="zh-CN" sz="2600" dirty="0">
                  <a:solidFill>
                    <a:srgbClr val="8E0000"/>
                  </a:solidFill>
                  <a:latin typeface="Helvetica"/>
                  <a:ea typeface="楷体"/>
                  <a:cs typeface="华文新魏" pitchFamily="2" charset="-122"/>
                </a:rPr>
                <a:t>ingenious student, a tremendous intellectual, a man with an assured future. (</a:t>
              </a:r>
              <a:r>
                <a:rPr kumimoji="1" lang="en-US" altLang="zh-CN" sz="2600" dirty="0" smtClean="0">
                  <a:solidFill>
                    <a:srgbClr val="8E0000"/>
                  </a:solidFill>
                  <a:latin typeface="Helvetica"/>
                  <a:ea typeface="楷体"/>
                  <a:cs typeface="华文新魏" pitchFamily="2" charset="-122"/>
                </a:rPr>
                <a:t>Para.42, L1-2)</a:t>
              </a:r>
            </a:p>
          </p:txBody>
        </p:sp>
      </p:grpSp>
    </p:spTree>
    <p:extLst>
      <p:ext uri="{BB962C8B-B14F-4D97-AF65-F5344CB8AC3E}">
        <p14:creationId xmlns:p14="http://schemas.microsoft.com/office/powerpoint/2010/main" xmlns="" val="35221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0.70"/>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6"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7" name="Picture 2" descr="H:\2015年修改\图片15.jpg"/>
          <p:cNvPicPr>
            <a:picLocks noChangeAspect="1" noChangeArrowheads="1"/>
          </p:cNvPicPr>
          <p:nvPr/>
        </p:nvPicPr>
        <p:blipFill>
          <a:blip r:embed="rId6" cstate="print"/>
          <a:srcRect/>
          <a:stretch>
            <a:fillRect/>
          </a:stretch>
        </p:blipFill>
        <p:spPr bwMode="auto">
          <a:xfrm>
            <a:off x="0" y="-24"/>
            <a:ext cx="8796337" cy="1163637"/>
          </a:xfrm>
          <a:prstGeom prst="rect">
            <a:avLst/>
          </a:prstGeom>
          <a:noFill/>
        </p:spPr>
      </p:pic>
      <p:grpSp>
        <p:nvGrpSpPr>
          <p:cNvPr id="11" name="组合 10"/>
          <p:cNvGrpSpPr/>
          <p:nvPr/>
        </p:nvGrpSpPr>
        <p:grpSpPr>
          <a:xfrm>
            <a:off x="5110052" y="1666417"/>
            <a:ext cx="3730062" cy="2097365"/>
            <a:chOff x="5110052" y="1666417"/>
            <a:chExt cx="3730062" cy="2097365"/>
          </a:xfrm>
        </p:grpSpPr>
        <p:sp>
          <p:nvSpPr>
            <p:cNvPr id="23" name="TextBox 28"/>
            <p:cNvSpPr txBox="1">
              <a:spLocks noChangeArrowheads="1"/>
            </p:cNvSpPr>
            <p:nvPr/>
          </p:nvSpPr>
          <p:spPr bwMode="auto">
            <a:xfrm rot="812659">
              <a:off x="5385902" y="1910777"/>
              <a:ext cx="3223977" cy="1692771"/>
            </a:xfrm>
            <a:prstGeom prst="rect">
              <a:avLst/>
            </a:prstGeom>
            <a:noFill/>
            <a:ln w="9525">
              <a:noFill/>
              <a:miter lim="800000"/>
              <a:headEnd/>
              <a:tailEnd/>
            </a:ln>
          </p:spPr>
          <p:txBody>
            <a:bodyPr wrap="square">
              <a:spAutoFit/>
            </a:bodyPr>
            <a:lstStyle/>
            <a:p>
              <a:pPr algn="just" fontAlgn="auto">
                <a:spcBef>
                  <a:spcPts val="0"/>
                </a:spcBef>
                <a:spcAft>
                  <a:spcPts val="0"/>
                </a:spcAft>
                <a:defRPr/>
              </a:pPr>
              <a:r>
                <a:rPr kumimoji="1" lang="zh-CN" altLang="en-US" sz="2600" dirty="0">
                  <a:solidFill>
                    <a:srgbClr val="000000"/>
                  </a:solidFill>
                  <a:latin typeface="华文行楷" pitchFamily="2" charset="-122"/>
                  <a:ea typeface="华文行楷" pitchFamily="2" charset="-122"/>
                  <a:cs typeface="华文新魏" pitchFamily="2" charset="-122"/>
                </a:rPr>
                <a:t>再看看罗伯，一个肌</a:t>
              </a:r>
            </a:p>
            <a:p>
              <a:pPr algn="just" fontAlgn="auto">
                <a:spcBef>
                  <a:spcPts val="0"/>
                </a:spcBef>
                <a:spcAft>
                  <a:spcPts val="0"/>
                </a:spcAft>
                <a:defRPr/>
              </a:pPr>
              <a:r>
                <a:rPr kumimoji="1" lang="zh-CN" altLang="en-US" sz="2600" dirty="0">
                  <a:solidFill>
                    <a:srgbClr val="000000"/>
                  </a:solidFill>
                  <a:latin typeface="华文行楷" pitchFamily="2" charset="-122"/>
                  <a:ea typeface="华文行楷" pitchFamily="2" charset="-122"/>
                  <a:cs typeface="华文新魏" pitchFamily="2" charset="-122"/>
                </a:rPr>
                <a:t>肉发达的蠢材，一个有了上顿没下顿的家伙。</a:t>
              </a:r>
            </a:p>
          </p:txBody>
        </p:sp>
        <p:sp>
          <p:nvSpPr>
            <p:cNvPr id="34"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29" name="Group 35"/>
          <p:cNvGrpSpPr>
            <a:grpSpLocks/>
          </p:cNvGrpSpPr>
          <p:nvPr/>
        </p:nvGrpSpPr>
        <p:grpSpPr bwMode="auto">
          <a:xfrm rot="-1117645">
            <a:off x="327155" y="2426365"/>
            <a:ext cx="5092442" cy="3116337"/>
            <a:chOff x="3388564" y="3501395"/>
            <a:chExt cx="1756176" cy="1572060"/>
          </a:xfrm>
        </p:grpSpPr>
        <p:grpSp>
          <p:nvGrpSpPr>
            <p:cNvPr id="30" name="Group 21"/>
            <p:cNvGrpSpPr>
              <a:grpSpLocks/>
            </p:cNvGrpSpPr>
            <p:nvPr/>
          </p:nvGrpSpPr>
          <p:grpSpPr bwMode="auto">
            <a:xfrm rot="-396937">
              <a:off x="3388564" y="3501395"/>
              <a:ext cx="1756176" cy="1572060"/>
              <a:chOff x="777669" y="551874"/>
              <a:chExt cx="1756176" cy="1572060"/>
            </a:xfrm>
          </p:grpSpPr>
          <p:sp>
            <p:nvSpPr>
              <p:cNvPr id="32"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7"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31" name="TextBox 28"/>
            <p:cNvSpPr txBox="1">
              <a:spLocks noChangeArrowheads="1"/>
            </p:cNvSpPr>
            <p:nvPr/>
          </p:nvSpPr>
          <p:spPr bwMode="auto">
            <a:xfrm rot="21540000">
              <a:off x="3431212" y="3778598"/>
              <a:ext cx="1663671" cy="1015402"/>
            </a:xfrm>
            <a:prstGeom prst="rect">
              <a:avLst/>
            </a:prstGeom>
            <a:noFill/>
            <a:ln w="9525">
              <a:noFill/>
              <a:miter lim="800000"/>
              <a:headEnd/>
              <a:tailEnd/>
            </a:ln>
          </p:spPr>
          <p:txBody>
            <a:bodyPr wrap="square">
              <a:spAutoFit/>
            </a:bodyPr>
            <a:lstStyle/>
            <a:p>
              <a:pPr algn="just" fontAlgn="auto">
                <a:lnSpc>
                  <a:spcPct val="120000"/>
                </a:lnSpc>
                <a:spcBef>
                  <a:spcPts val="0"/>
                </a:spcBef>
                <a:spcAft>
                  <a:spcPts val="0"/>
                </a:spcAft>
                <a:defRPr/>
              </a:pPr>
              <a:r>
                <a:rPr kumimoji="1" lang="en-US" altLang="zh-CN" sz="2600" dirty="0" smtClean="0">
                  <a:solidFill>
                    <a:srgbClr val="8E0000"/>
                  </a:solidFill>
                  <a:latin typeface="Helvetica"/>
                  <a:ea typeface="楷体"/>
                  <a:cs typeface="华文新魏" pitchFamily="2" charset="-122"/>
                </a:rPr>
                <a:t>g. </a:t>
              </a:r>
              <a:r>
                <a:rPr kumimoji="1" lang="en-US" altLang="zh-CN" sz="2600" dirty="0">
                  <a:solidFill>
                    <a:srgbClr val="8E0000"/>
                  </a:solidFill>
                  <a:latin typeface="Helvetica"/>
                  <a:ea typeface="楷体"/>
                  <a:cs typeface="华文新魏" pitchFamily="2" charset="-122"/>
                </a:rPr>
                <a:t>Look </a:t>
              </a:r>
              <a:r>
                <a:rPr kumimoji="1" lang="en-US" altLang="zh-CN" sz="2600" dirty="0" smtClean="0">
                  <a:solidFill>
                    <a:srgbClr val="8E0000"/>
                  </a:solidFill>
                  <a:latin typeface="Helvetica"/>
                  <a:ea typeface="楷体"/>
                  <a:cs typeface="华文新魏" pitchFamily="2" charset="-122"/>
                </a:rPr>
                <a:t>at Rob</a:t>
              </a:r>
              <a:r>
                <a:rPr kumimoji="1" lang="en-US" altLang="zh-CN" sz="2600" dirty="0">
                  <a:solidFill>
                    <a:srgbClr val="8E0000"/>
                  </a:solidFill>
                  <a:latin typeface="Helvetica"/>
                  <a:ea typeface="楷体"/>
                  <a:cs typeface="华文新魏" pitchFamily="2" charset="-122"/>
                </a:rPr>
                <a:t>, a muscular idiot, a guy who’ll never know where his next meal is coming from</a:t>
              </a:r>
              <a:r>
                <a:rPr kumimoji="1" lang="en-US" altLang="zh-CN" sz="2600" dirty="0" smtClean="0">
                  <a:solidFill>
                    <a:srgbClr val="8E0000"/>
                  </a:solidFill>
                  <a:latin typeface="Helvetica"/>
                  <a:ea typeface="楷体"/>
                  <a:cs typeface="华文新魏" pitchFamily="2" charset="-122"/>
                </a:rPr>
                <a:t>. (Para.42, L2-3)</a:t>
              </a:r>
            </a:p>
          </p:txBody>
        </p:sp>
      </p:grpSp>
    </p:spTree>
    <p:extLst>
      <p:ext uri="{BB962C8B-B14F-4D97-AF65-F5344CB8AC3E}">
        <p14:creationId xmlns:p14="http://schemas.microsoft.com/office/powerpoint/2010/main" xmlns="" val="68144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0.70"/>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xmlns="" val="3158226150"/>
              </p:ext>
            </p:extLst>
          </p:nvPr>
        </p:nvGraphicFramePr>
        <p:xfrm>
          <a:off x="333316" y="1340768"/>
          <a:ext cx="8501122" cy="4752529"/>
        </p:xfrm>
        <a:graphic>
          <a:graphicData uri="http://schemas.openxmlformats.org/drawingml/2006/table">
            <a:tbl>
              <a:tblPr firstRow="1" bandRow="1">
                <a:tableStyleId>{93296810-A885-4BE3-A3E7-6D5BEEA58F35}</a:tableStyleId>
              </a:tblPr>
              <a:tblGrid>
                <a:gridCol w="4857754"/>
                <a:gridCol w="3643368"/>
              </a:tblGrid>
              <a:tr h="654739">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nchor="ct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nchor="ctr"/>
                </a:tc>
              </a:tr>
              <a:tr h="1255177">
                <a:tc>
                  <a:txBody>
                    <a:bodyPr/>
                    <a:lstStyle/>
                    <a:p>
                      <a:pPr marL="0" indent="0">
                        <a:lnSpc>
                          <a:spcPct val="100000"/>
                        </a:lnSpc>
                        <a:spcBef>
                          <a:spcPct val="50000"/>
                        </a:spcBef>
                        <a:buFontTx/>
                        <a:buNone/>
                        <a:defRPr/>
                      </a:pPr>
                      <a:r>
                        <a:rPr kumimoji="1" lang="en-US" altLang="zh-CN" sz="2400" dirty="0" smtClean="0">
                          <a:latin typeface="Helvetica"/>
                        </a:rPr>
                        <a:t>1. If sb. could do …, sb. just might   </a:t>
                      </a:r>
                    </a:p>
                    <a:p>
                      <a:pPr marL="0" indent="0">
                        <a:lnSpc>
                          <a:spcPct val="100000"/>
                        </a:lnSpc>
                        <a:spcBef>
                          <a:spcPct val="50000"/>
                        </a:spcBef>
                        <a:buFontTx/>
                        <a:buNone/>
                        <a:defRPr/>
                      </a:pPr>
                      <a:r>
                        <a:rPr kumimoji="1" lang="en-US" altLang="zh-CN" sz="2400" dirty="0" smtClean="0">
                          <a:latin typeface="Helvetica"/>
                        </a:rPr>
                        <a:t>    do …</a:t>
                      </a:r>
                      <a:endParaRPr kumimoji="1" lang="en-US" altLang="zh-CN" sz="2400" kern="1200" dirty="0" smtClean="0">
                        <a:solidFill>
                          <a:schemeClr val="dk1"/>
                        </a:solidFill>
                        <a:latin typeface="Helvetica"/>
                        <a:ea typeface="+mn-ea"/>
                        <a:cs typeface="+mn-cs"/>
                      </a:endParaRPr>
                    </a:p>
                  </a:txBody>
                  <a:tcPr anchor="ctr"/>
                </a:tc>
                <a:tc>
                  <a:txBody>
                    <a:bodyPr/>
                    <a:lstStyle/>
                    <a:p>
                      <a:pPr>
                        <a:lnSpc>
                          <a:spcPct val="100000"/>
                        </a:lnSpc>
                        <a:spcBef>
                          <a:spcPct val="50000"/>
                        </a:spcBef>
                        <a:defRPr/>
                      </a:pPr>
                      <a:r>
                        <a:rPr kumimoji="1" lang="zh-CN" altLang="en-US" sz="2800" dirty="0" smtClean="0">
                          <a:latin typeface="华文楷体" pitchFamily="2" charset="-122"/>
                          <a:ea typeface="华文楷体" pitchFamily="2" charset="-122"/>
                        </a:rPr>
                        <a:t>用于表达“假设”</a:t>
                      </a:r>
                      <a:endParaRPr kumimoji="1" lang="en-US" altLang="zh-CN" sz="2800" b="1" dirty="0">
                        <a:solidFill>
                          <a:srgbClr val="000000"/>
                        </a:solidFill>
                        <a:latin typeface="华文楷体" pitchFamily="2" charset="-122"/>
                        <a:ea typeface="华文楷体" pitchFamily="2" charset="-122"/>
                      </a:endParaRPr>
                    </a:p>
                  </a:txBody>
                  <a:tcPr anchor="ctr"/>
                </a:tc>
              </a:tr>
              <a:tr h="1314559">
                <a:tc>
                  <a:txBody>
                    <a:bodyPr/>
                    <a:lstStyle/>
                    <a:p>
                      <a:pPr>
                        <a:lnSpc>
                          <a:spcPct val="150000"/>
                        </a:lnSpc>
                      </a:pPr>
                      <a:r>
                        <a:rPr kumimoji="1" lang="en-US" altLang="zh-CN" sz="2400" kern="1200" dirty="0" smtClean="0">
                          <a:latin typeface="Helvetica"/>
                        </a:rPr>
                        <a:t>2. Sb. never/seldom do ....</a:t>
                      </a:r>
                      <a:r>
                        <a:rPr kumimoji="1" lang="en-US" altLang="zh-CN" sz="2400" kern="1200" baseline="0" dirty="0" smtClean="0">
                          <a:latin typeface="Helvetica"/>
                        </a:rPr>
                        <a:t> Instead, </a:t>
                      </a:r>
                    </a:p>
                    <a:p>
                      <a:pPr>
                        <a:lnSpc>
                          <a:spcPct val="150000"/>
                        </a:lnSpc>
                      </a:pPr>
                      <a:r>
                        <a:rPr kumimoji="1" lang="en-US" altLang="zh-CN" sz="2400" kern="1200" baseline="0" dirty="0" smtClean="0">
                          <a:latin typeface="Helvetica"/>
                        </a:rPr>
                        <a:t>    sb. do …</a:t>
                      </a:r>
                      <a:endParaRPr kumimoji="1" lang="zh-CN" altLang="en-US" sz="2400" b="1" kern="1200" dirty="0">
                        <a:solidFill>
                          <a:schemeClr val="accent1">
                            <a:lumMod val="50000"/>
                          </a:schemeClr>
                        </a:solidFill>
                        <a:latin typeface="Helvetic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kern="1200" dirty="0" smtClean="0">
                          <a:latin typeface="华文楷体" pitchFamily="2" charset="-122"/>
                          <a:ea typeface="华文楷体" pitchFamily="2" charset="-122"/>
                        </a:rPr>
                        <a:t>用于表达“强调” </a:t>
                      </a:r>
                    </a:p>
                  </a:txBody>
                  <a:tcPr anchor="ctr"/>
                </a:tc>
              </a:tr>
              <a:tr h="1528054">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zh-CN" sz="2400" kern="1200" dirty="0" smtClean="0">
                          <a:latin typeface="Helvetica"/>
                        </a:rPr>
                        <a:t>3. Look</a:t>
                      </a:r>
                      <a:r>
                        <a:rPr kumimoji="1" lang="en-US" altLang="zh-CN" sz="2400" kern="1200" baseline="0" dirty="0" smtClean="0">
                          <a:latin typeface="Helvetica"/>
                        </a:rPr>
                        <a:t> at …, look at …. Can you </a:t>
                      </a:r>
                    </a:p>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zh-CN" sz="2400" kern="1200" baseline="0" dirty="0" smtClean="0">
                          <a:latin typeface="Helvetica"/>
                        </a:rPr>
                        <a:t>    do …?</a:t>
                      </a:r>
                      <a:endParaRPr kumimoji="1" lang="en-US" altLang="zh-CN" sz="2400" b="1" kern="1200" dirty="0" smtClean="0">
                        <a:solidFill>
                          <a:schemeClr val="accent1">
                            <a:lumMod val="50000"/>
                          </a:schemeClr>
                        </a:solidFill>
                        <a:latin typeface="Helvetic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kern="1200" dirty="0" smtClean="0">
                          <a:latin typeface="华文楷体" pitchFamily="2" charset="-122"/>
                          <a:ea typeface="华文楷体" pitchFamily="2" charset="-122"/>
                        </a:rPr>
                        <a:t>用于表达“对比”</a:t>
                      </a:r>
                    </a:p>
                  </a:txBody>
                  <a:tcPr anchor="ctr"/>
                </a:tc>
              </a:tr>
            </a:tbl>
          </a:graphicData>
        </a:graphic>
      </p:graphicFrame>
      <p:pic>
        <p:nvPicPr>
          <p:cNvPr id="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934693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cstate="print"/>
          <a:srcRect l="7698" t="13989"/>
          <a:stretch>
            <a:fillRect/>
          </a:stretch>
        </p:blipFill>
        <p:spPr bwMode="auto">
          <a:xfrm>
            <a:off x="571472" y="1946200"/>
            <a:ext cx="8153428" cy="4911800"/>
          </a:xfrm>
          <a:prstGeom prst="rect">
            <a:avLst/>
          </a:prstGeom>
          <a:noFill/>
          <a:ln w="9525">
            <a:noFill/>
            <a:miter lim="800000"/>
            <a:headEnd/>
            <a:tailEnd/>
          </a:ln>
        </p:spPr>
      </p:pic>
      <p:sp>
        <p:nvSpPr>
          <p:cNvPr id="8" name="TextBox 7"/>
          <p:cNvSpPr txBox="1">
            <a:spLocks noChangeArrowheads="1"/>
          </p:cNvSpPr>
          <p:nvPr/>
        </p:nvSpPr>
        <p:spPr bwMode="auto">
          <a:xfrm>
            <a:off x="899592" y="1285860"/>
            <a:ext cx="2835920" cy="461665"/>
          </a:xfrm>
          <a:prstGeom prst="rect">
            <a:avLst/>
          </a:prstGeom>
          <a:noFill/>
          <a:ln w="9525">
            <a:noFill/>
            <a:miter lim="800000"/>
            <a:headEnd/>
            <a:tailEnd/>
          </a:ln>
        </p:spPr>
        <p:txBody>
          <a:bodyPr wrap="square">
            <a:spAutoFit/>
          </a:bodyPr>
          <a:lstStyle/>
          <a:p>
            <a:r>
              <a:rPr lang="zh-CN" altLang="en-US" sz="2400" b="1" dirty="0">
                <a:solidFill>
                  <a:srgbClr val="000000"/>
                </a:solidFill>
                <a:latin typeface="华文楷体" pitchFamily="2" charset="-122"/>
                <a:ea typeface="华文楷体" pitchFamily="2" charset="-122"/>
              </a:rPr>
              <a:t>作为对</a:t>
            </a:r>
            <a:r>
              <a:rPr lang="en-US" altLang="zh-CN" sz="2400" b="1" dirty="0">
                <a:solidFill>
                  <a:srgbClr val="000000"/>
                </a:solidFill>
                <a:latin typeface="华文楷体" pitchFamily="2" charset="-122"/>
                <a:ea typeface="华文楷体" pitchFamily="2" charset="-122"/>
              </a:rPr>
              <a:t>……</a:t>
            </a:r>
            <a:r>
              <a:rPr lang="zh-CN" altLang="en-US" sz="2400" b="1" dirty="0">
                <a:solidFill>
                  <a:srgbClr val="000000"/>
                </a:solidFill>
                <a:latin typeface="华文楷体" pitchFamily="2" charset="-122"/>
                <a:ea typeface="华文楷体" pitchFamily="2" charset="-122"/>
              </a:rPr>
              <a:t>的交换</a:t>
            </a:r>
          </a:p>
        </p:txBody>
      </p:sp>
      <p:sp>
        <p:nvSpPr>
          <p:cNvPr id="13" name="文本框 5"/>
          <p:cNvSpPr txBox="1"/>
          <p:nvPr/>
        </p:nvSpPr>
        <p:spPr>
          <a:xfrm>
            <a:off x="952451" y="3789040"/>
            <a:ext cx="7003925" cy="830997"/>
          </a:xfrm>
          <a:prstGeom prst="rect">
            <a:avLst/>
          </a:prstGeom>
          <a:solidFill>
            <a:srgbClr val="FFC000"/>
          </a:solidFill>
          <a:effectLst>
            <a:softEdge rad="127000"/>
          </a:effectLst>
        </p:spPr>
        <p:txBody>
          <a:bodyPr wrap="square">
            <a:spAutoFit/>
          </a:bodyPr>
          <a:lstStyle/>
          <a:p>
            <a:pPr fontAlgn="auto">
              <a:spcBef>
                <a:spcPts val="0"/>
              </a:spcBef>
              <a:spcAft>
                <a:spcPts val="0"/>
              </a:spcAft>
              <a:defRPr/>
            </a:pPr>
            <a:r>
              <a:rPr kumimoji="1" lang="en-US" altLang="zh-CN" sz="2400" dirty="0" smtClean="0">
                <a:solidFill>
                  <a:schemeClr val="accent4">
                    <a:lumMod val="10000"/>
                  </a:schemeClr>
                </a:solidFill>
              </a:rPr>
              <a:t>(revolutionary predecessors/shed </a:t>
            </a:r>
            <a:r>
              <a:rPr kumimoji="1" lang="en-US" altLang="zh-CN" sz="2400" dirty="0">
                <a:solidFill>
                  <a:schemeClr val="accent4">
                    <a:lumMod val="10000"/>
                  </a:schemeClr>
                </a:solidFill>
              </a:rPr>
              <a:t>blood/sacrifice one’s </a:t>
            </a:r>
            <a:r>
              <a:rPr kumimoji="1" lang="en-US" altLang="zh-CN" sz="2400" dirty="0" smtClean="0">
                <a:solidFill>
                  <a:schemeClr val="accent4">
                    <a:lumMod val="10000"/>
                  </a:schemeClr>
                </a:solidFill>
              </a:rPr>
              <a:t>life)</a:t>
            </a:r>
            <a:endParaRPr kumimoji="1" lang="en-US" altLang="zh-CN" sz="2400" dirty="0">
              <a:solidFill>
                <a:schemeClr val="accent4">
                  <a:lumMod val="10000"/>
                </a:schemeClr>
              </a:solidFill>
            </a:endParaRPr>
          </a:p>
        </p:txBody>
      </p:sp>
      <p:sp>
        <p:nvSpPr>
          <p:cNvPr id="14" name="TextBox 8"/>
          <p:cNvSpPr txBox="1">
            <a:spLocks noChangeArrowheads="1"/>
          </p:cNvSpPr>
          <p:nvPr/>
        </p:nvSpPr>
        <p:spPr bwMode="auto">
          <a:xfrm>
            <a:off x="1043608" y="4516202"/>
            <a:ext cx="7318379" cy="1865126"/>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sz="2400" dirty="0" smtClean="0">
                <a:latin typeface="Helvetica"/>
              </a:rPr>
              <a:t>In exchange for a peaceful environment for the future generations, our </a:t>
            </a:r>
            <a:r>
              <a:rPr kumimoji="1" lang="en-US" altLang="zh-CN" sz="2400" dirty="0" smtClean="0">
                <a:solidFill>
                  <a:srgbClr val="FF6600"/>
                </a:solidFill>
                <a:latin typeface="Helvetica"/>
              </a:rPr>
              <a:t>revolutionary predecessors shed their blood </a:t>
            </a:r>
            <a:r>
              <a:rPr kumimoji="1" lang="en-US" altLang="zh-CN" sz="2400" dirty="0" smtClean="0">
                <a:latin typeface="Helvetica"/>
              </a:rPr>
              <a:t>and even </a:t>
            </a:r>
            <a:r>
              <a:rPr kumimoji="1" lang="en-US" altLang="zh-CN" sz="2400" dirty="0" smtClean="0">
                <a:solidFill>
                  <a:srgbClr val="FF6600"/>
                </a:solidFill>
                <a:latin typeface="Helvetica"/>
              </a:rPr>
              <a:t>sacrificed their precious lives</a:t>
            </a:r>
            <a:r>
              <a:rPr kumimoji="1" lang="en-US" altLang="zh-CN" sz="2400" dirty="0" smtClean="0">
                <a:latin typeface="Helvetica"/>
              </a:rPr>
              <a:t>. </a:t>
            </a:r>
            <a:endParaRPr kumimoji="1" lang="en-US" altLang="zh-CN" sz="2400" dirty="0">
              <a:latin typeface="Helvetica"/>
            </a:endParaRPr>
          </a:p>
        </p:txBody>
      </p:sp>
      <p:sp>
        <p:nvSpPr>
          <p:cNvPr id="16" name="TextBox 15"/>
          <p:cNvSpPr txBox="1"/>
          <p:nvPr/>
        </p:nvSpPr>
        <p:spPr>
          <a:xfrm>
            <a:off x="5357851" y="1285860"/>
            <a:ext cx="4071933" cy="461665"/>
          </a:xfrm>
          <a:prstGeom prst="rect">
            <a:avLst/>
          </a:prstGeom>
          <a:noFill/>
        </p:spPr>
        <p:txBody>
          <a:bodyPr wrap="square">
            <a:spAutoFit/>
          </a:bodyPr>
          <a:lstStyle/>
          <a:p>
            <a:pPr fontAlgn="auto">
              <a:spcBef>
                <a:spcPct val="50000"/>
              </a:spcBef>
              <a:spcAft>
                <a:spcPts val="0"/>
              </a:spcAft>
              <a:defRPr/>
            </a:pPr>
            <a:r>
              <a:rPr lang="en-US" altLang="zh-CN" sz="2400" b="1" dirty="0" smtClean="0">
                <a:latin typeface="Helvetica"/>
              </a:rPr>
              <a:t>in exchange for…</a:t>
            </a:r>
            <a:endParaRPr lang="en-US" altLang="zh-CN" sz="2400" b="1" dirty="0">
              <a:latin typeface="Helvetica"/>
            </a:endParaRPr>
          </a:p>
        </p:txBody>
      </p:sp>
      <p:sp>
        <p:nvSpPr>
          <p:cNvPr id="2" name="TextBox 1"/>
          <p:cNvSpPr txBox="1"/>
          <p:nvPr/>
        </p:nvSpPr>
        <p:spPr>
          <a:xfrm>
            <a:off x="3716338" y="1323963"/>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000100" y="2214554"/>
            <a:ext cx="1826680" cy="492443"/>
          </a:xfrm>
          <a:prstGeom prst="rect">
            <a:avLst/>
          </a:prstGeom>
          <a:noFill/>
        </p:spPr>
        <p:txBody>
          <a:bodyPr wrap="square">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00098" y="2670011"/>
            <a:ext cx="6429422" cy="830997"/>
          </a:xfrm>
          <a:prstGeom prst="rect">
            <a:avLst/>
          </a:prstGeom>
          <a:noFill/>
          <a:ln w="9525">
            <a:noFill/>
            <a:miter lim="800000"/>
            <a:headEnd/>
            <a:tailEnd/>
          </a:ln>
        </p:spPr>
        <p:txBody>
          <a:bodyPr wrap="square">
            <a:spAutoFit/>
          </a:bodyPr>
          <a:lstStyle/>
          <a:p>
            <a:r>
              <a:rPr lang="zh-CN" altLang="en-US" sz="2400" dirty="0">
                <a:latin typeface="华文行楷" pitchFamily="2" charset="-122"/>
                <a:ea typeface="华文行楷" pitchFamily="2" charset="-122"/>
              </a:rPr>
              <a:t>为了给后代换</a:t>
            </a:r>
            <a:r>
              <a:rPr lang="zh-CN" altLang="en-US" sz="2400" dirty="0" smtClean="0">
                <a:latin typeface="华文行楷" pitchFamily="2" charset="-122"/>
                <a:ea typeface="华文行楷" pitchFamily="2" charset="-122"/>
              </a:rPr>
              <a:t>来一个和平的环境，我们的革命先烈们抛头颅、洒热血。</a:t>
            </a:r>
            <a:endParaRPr lang="en-US" altLang="zh-CN" sz="2400" dirty="0" smtClean="0">
              <a:latin typeface="华文行楷" pitchFamily="2" charset="-122"/>
              <a:ea typeface="华文行楷" pitchFamily="2" charset="-122"/>
            </a:endParaRPr>
          </a:p>
        </p:txBody>
      </p:sp>
      <p:sp>
        <p:nvSpPr>
          <p:cNvPr id="25" name="TextBox 24"/>
          <p:cNvSpPr txBox="1"/>
          <p:nvPr/>
        </p:nvSpPr>
        <p:spPr>
          <a:xfrm>
            <a:off x="993761" y="3436623"/>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3" descr="H:\2015年修改\图片13.jpg"/>
          <p:cNvPicPr>
            <a:picLocks noChangeAspect="1" noChangeArrowheads="1"/>
          </p:cNvPicPr>
          <p:nvPr/>
        </p:nvPicPr>
        <p:blipFill>
          <a:blip r:embed="rId4"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539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476375" y="1446053"/>
            <a:ext cx="3159151" cy="461665"/>
          </a:xfrm>
          <a:prstGeom prst="rect">
            <a:avLst/>
          </a:prstGeom>
          <a:noFill/>
          <a:ln w="9525">
            <a:noFill/>
            <a:miter lim="800000"/>
            <a:headEnd/>
            <a:tailEnd/>
          </a:ln>
        </p:spPr>
        <p:txBody>
          <a:bodyPr wrap="square">
            <a:spAutoFit/>
          </a:bodyPr>
          <a:lstStyle/>
          <a:p>
            <a:r>
              <a:rPr lang="zh-CN" altLang="en-US" sz="2400" b="1" dirty="0">
                <a:solidFill>
                  <a:srgbClr val="000000"/>
                </a:solidFill>
                <a:latin typeface="华文楷体" pitchFamily="2" charset="-122"/>
                <a:ea typeface="华文楷体" pitchFamily="2" charset="-122"/>
              </a:rPr>
              <a:t>为</a:t>
            </a:r>
            <a:r>
              <a:rPr lang="en-US" altLang="zh-CN" sz="2400" b="1" dirty="0">
                <a:solidFill>
                  <a:srgbClr val="000000"/>
                </a:solidFill>
                <a:latin typeface="华文楷体" pitchFamily="2" charset="-122"/>
                <a:ea typeface="华文楷体" pitchFamily="2" charset="-122"/>
              </a:rPr>
              <a:t>……</a:t>
            </a:r>
            <a:r>
              <a:rPr lang="zh-CN" altLang="en-US" sz="2400" b="1" dirty="0">
                <a:solidFill>
                  <a:srgbClr val="000000"/>
                </a:solidFill>
                <a:latin typeface="华文楷体" pitchFamily="2" charset="-122"/>
                <a:ea typeface="华文楷体" pitchFamily="2" charset="-122"/>
              </a:rPr>
              <a:t>定日期</a:t>
            </a:r>
          </a:p>
        </p:txBody>
      </p:sp>
      <p:sp>
        <p:nvSpPr>
          <p:cNvPr id="13" name="文本框 5"/>
          <p:cNvSpPr txBox="1"/>
          <p:nvPr/>
        </p:nvSpPr>
        <p:spPr>
          <a:xfrm>
            <a:off x="1571604" y="4357694"/>
            <a:ext cx="4440556"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rPr>
              <a:t>(</a:t>
            </a:r>
            <a:r>
              <a:rPr lang="en-US" altLang="zh-CN" sz="2400" dirty="0" smtClean="0"/>
              <a:t>to achieve success/rather than)</a:t>
            </a:r>
            <a:endParaRPr kumimoji="1" lang="en-US" altLang="zh-CN" sz="2400" dirty="0" smtClean="0">
              <a:solidFill>
                <a:srgbClr val="0D0A10"/>
              </a:solidFill>
            </a:endParaRPr>
          </a:p>
        </p:txBody>
      </p:sp>
      <p:sp>
        <p:nvSpPr>
          <p:cNvPr id="14" name="TextBox 8"/>
          <p:cNvSpPr txBox="1">
            <a:spLocks noChangeArrowheads="1"/>
          </p:cNvSpPr>
          <p:nvPr/>
        </p:nvSpPr>
        <p:spPr bwMode="auto">
          <a:xfrm>
            <a:off x="1571604" y="4871877"/>
            <a:ext cx="6300788" cy="1200329"/>
          </a:xfrm>
          <a:prstGeom prst="rect">
            <a:avLst/>
          </a:prstGeom>
          <a:noFill/>
          <a:ln w="9525">
            <a:noFill/>
            <a:miter lim="800000"/>
            <a:headEnd/>
            <a:tailEnd/>
          </a:ln>
        </p:spPr>
        <p:txBody>
          <a:bodyPr>
            <a:spAutoFit/>
          </a:bodyPr>
          <a:lstStyle/>
          <a:p>
            <a:pPr>
              <a:spcBef>
                <a:spcPct val="50000"/>
              </a:spcBef>
            </a:pPr>
            <a:r>
              <a:rPr kumimoji="1" lang="en-US" altLang="zh-CN" sz="2400" dirty="0" smtClean="0">
                <a:latin typeface="Helvetica"/>
              </a:rPr>
              <a:t>In order </a:t>
            </a:r>
            <a:r>
              <a:rPr kumimoji="1" lang="en-US" altLang="zh-CN" sz="2400" dirty="0" smtClean="0">
                <a:solidFill>
                  <a:srgbClr val="FF6600"/>
                </a:solidFill>
                <a:latin typeface="Helvetica"/>
              </a:rPr>
              <a:t>to achieve success</a:t>
            </a:r>
            <a:r>
              <a:rPr kumimoji="1" lang="en-US" altLang="zh-CN" sz="2400" dirty="0" smtClean="0">
                <a:latin typeface="Helvetica"/>
              </a:rPr>
              <a:t>, one had better start immediately </a:t>
            </a:r>
            <a:r>
              <a:rPr kumimoji="1" lang="en-US" altLang="zh-CN" sz="2400" dirty="0" smtClean="0">
                <a:solidFill>
                  <a:srgbClr val="FF6600"/>
                </a:solidFill>
                <a:latin typeface="Helvetica"/>
              </a:rPr>
              <a:t>rather than </a:t>
            </a:r>
            <a:r>
              <a:rPr kumimoji="1" lang="en-US" altLang="zh-CN" sz="2400" dirty="0" smtClean="0">
                <a:latin typeface="Helvetica"/>
              </a:rPr>
              <a:t>set dates for his/her efforts.</a:t>
            </a:r>
            <a:endParaRPr kumimoji="1" lang="en-US" altLang="zh-CN" sz="2400" dirty="0">
              <a:latin typeface="Helvetica"/>
            </a:endParaRPr>
          </a:p>
        </p:txBody>
      </p:sp>
      <p:sp>
        <p:nvSpPr>
          <p:cNvPr id="16" name="TextBox 15"/>
          <p:cNvSpPr txBox="1">
            <a:spLocks noChangeArrowheads="1"/>
          </p:cNvSpPr>
          <p:nvPr/>
        </p:nvSpPr>
        <p:spPr bwMode="auto">
          <a:xfrm>
            <a:off x="5292080" y="1446053"/>
            <a:ext cx="3240360" cy="461665"/>
          </a:xfrm>
          <a:prstGeom prst="rect">
            <a:avLst/>
          </a:prstGeom>
          <a:noFill/>
          <a:ln w="9525" algn="ctr">
            <a:noFill/>
            <a:miter lim="800000"/>
            <a:headEnd/>
            <a:tailEnd/>
          </a:ln>
        </p:spPr>
        <p:txBody>
          <a:bodyPr wrap="square">
            <a:spAutoFit/>
          </a:bodyPr>
          <a:lstStyle/>
          <a:p>
            <a:r>
              <a:rPr lang="en-US" altLang="zh-CN" sz="2400" b="1" dirty="0" smtClean="0">
                <a:latin typeface="Helvetica"/>
              </a:rPr>
              <a:t>set a date for</a:t>
            </a:r>
            <a:endParaRPr lang="en-US" altLang="zh-CN" sz="2400" b="1" dirty="0">
              <a:latin typeface="Helvetica"/>
            </a:endParaRPr>
          </a:p>
        </p:txBody>
      </p:sp>
      <p:sp>
        <p:nvSpPr>
          <p:cNvPr id="2" name="TextBox 1"/>
          <p:cNvSpPr txBox="1"/>
          <p:nvPr/>
        </p:nvSpPr>
        <p:spPr>
          <a:xfrm>
            <a:off x="3687763" y="150017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169507"/>
            <a:ext cx="6516688" cy="830997"/>
          </a:xfrm>
          <a:prstGeom prst="rect">
            <a:avLst/>
          </a:prstGeom>
          <a:noFill/>
          <a:ln w="9525">
            <a:noFill/>
            <a:miter lim="800000"/>
            <a:headEnd/>
            <a:tailEnd/>
          </a:ln>
        </p:spPr>
        <p:txBody>
          <a:bodyPr>
            <a:spAutoFit/>
          </a:bodyPr>
          <a:lstStyle/>
          <a:p>
            <a:r>
              <a:rPr lang="zh-CN" altLang="en-US" sz="2400" dirty="0">
                <a:latin typeface="华文行楷" pitchFamily="2" charset="-122"/>
                <a:ea typeface="华文行楷" pitchFamily="2" charset="-122"/>
              </a:rPr>
              <a:t>要</a:t>
            </a:r>
            <a:r>
              <a:rPr lang="zh-CN" altLang="en-US" sz="2400" dirty="0" smtClean="0">
                <a:latin typeface="华文行楷" pitchFamily="2" charset="-122"/>
                <a:ea typeface="华文行楷" pitchFamily="2" charset="-122"/>
              </a:rPr>
              <a:t>想取得成功，最好马上开始努力，不要推三推四。</a:t>
            </a:r>
            <a:endParaRPr lang="zh-CN" altLang="en-US" sz="2400" dirty="0">
              <a:latin typeface="华文行楷" pitchFamily="2" charset="-122"/>
              <a:ea typeface="华文行楷" pitchFamily="2" charset="-122"/>
            </a:endParaRPr>
          </a:p>
        </p:txBody>
      </p:sp>
      <p:sp>
        <p:nvSpPr>
          <p:cNvPr id="25" name="TextBox 24"/>
          <p:cNvSpPr txBox="1"/>
          <p:nvPr/>
        </p:nvSpPr>
        <p:spPr>
          <a:xfrm>
            <a:off x="1476375" y="3929066"/>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1766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642910" y="1745951"/>
            <a:ext cx="8081990" cy="5112048"/>
          </a:xfrm>
          <a:prstGeom prst="rect">
            <a:avLst/>
          </a:prstGeom>
          <a:noFill/>
          <a:ln w="9525">
            <a:noFill/>
            <a:miter lim="800000"/>
            <a:headEnd/>
            <a:tailEnd/>
          </a:ln>
        </p:spPr>
      </p:pic>
      <p:sp>
        <p:nvSpPr>
          <p:cNvPr id="8" name="TextBox 7"/>
          <p:cNvSpPr txBox="1">
            <a:spLocks noChangeArrowheads="1"/>
          </p:cNvSpPr>
          <p:nvPr/>
        </p:nvSpPr>
        <p:spPr bwMode="auto">
          <a:xfrm>
            <a:off x="1187624" y="1109947"/>
            <a:ext cx="2468562" cy="461665"/>
          </a:xfrm>
          <a:prstGeom prst="rect">
            <a:avLst/>
          </a:prstGeom>
          <a:noFill/>
          <a:ln w="9525">
            <a:noFill/>
            <a:miter lim="800000"/>
            <a:headEnd/>
            <a:tailEnd/>
          </a:ln>
        </p:spPr>
        <p:txBody>
          <a:bodyPr>
            <a:spAutoFit/>
          </a:bodyPr>
          <a:lstStyle/>
          <a:p>
            <a:r>
              <a:rPr lang="zh-CN" altLang="en-US" sz="2400" b="1" dirty="0">
                <a:solidFill>
                  <a:srgbClr val="000000"/>
                </a:solidFill>
                <a:latin typeface="华文楷体" pitchFamily="2" charset="-122"/>
                <a:ea typeface="华文楷体" pitchFamily="2" charset="-122"/>
              </a:rPr>
              <a:t>唤起；吸引</a:t>
            </a:r>
          </a:p>
        </p:txBody>
      </p:sp>
      <p:sp>
        <p:nvSpPr>
          <p:cNvPr id="13" name="文本框 5"/>
          <p:cNvSpPr txBox="1"/>
          <p:nvPr/>
        </p:nvSpPr>
        <p:spPr>
          <a:xfrm>
            <a:off x="1249449" y="4000504"/>
            <a:ext cx="3754599"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rPr>
              <a:t>(boast</a:t>
            </a:r>
            <a:r>
              <a:rPr lang="en-US" altLang="zh-CN" sz="2400" dirty="0" smtClean="0"/>
              <a:t>/</a:t>
            </a:r>
            <a:r>
              <a:rPr kumimoji="1" lang="en-US" altLang="zh-CN" sz="2400" dirty="0" smtClean="0">
                <a:solidFill>
                  <a:srgbClr val="0D0A10"/>
                </a:solidFill>
              </a:rPr>
              <a:t>research library</a:t>
            </a:r>
            <a:r>
              <a:rPr lang="en-US" altLang="zh-CN" sz="2400" dirty="0" smtClean="0"/>
              <a:t>)</a:t>
            </a:r>
            <a:endParaRPr lang="en-US" altLang="zh-CN" sz="2400" dirty="0">
              <a:solidFill>
                <a:srgbClr val="984807"/>
              </a:solidFill>
            </a:endParaRPr>
          </a:p>
        </p:txBody>
      </p:sp>
      <p:sp>
        <p:nvSpPr>
          <p:cNvPr id="14" name="TextBox 8"/>
          <p:cNvSpPr txBox="1">
            <a:spLocks noChangeArrowheads="1"/>
          </p:cNvSpPr>
          <p:nvPr/>
        </p:nvSpPr>
        <p:spPr bwMode="auto">
          <a:xfrm>
            <a:off x="1259632" y="4431108"/>
            <a:ext cx="6715172" cy="1569660"/>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This university </a:t>
            </a:r>
            <a:r>
              <a:rPr kumimoji="1" lang="en-US" altLang="zh-CN" sz="2400" dirty="0" smtClean="0">
                <a:solidFill>
                  <a:srgbClr val="FF6600"/>
                </a:solidFill>
                <a:latin typeface="Helvetica"/>
              </a:rPr>
              <a:t>boasts</a:t>
            </a:r>
            <a:r>
              <a:rPr kumimoji="1" lang="en-US" altLang="zh-CN" sz="2400" dirty="0" smtClean="0">
                <a:latin typeface="Helvetica"/>
              </a:rPr>
              <a:t> many world-famous experts, professors, and the world’s best </a:t>
            </a:r>
            <a:r>
              <a:rPr kumimoji="1" lang="en-US" altLang="zh-CN" sz="2400" dirty="0" smtClean="0">
                <a:solidFill>
                  <a:srgbClr val="FF6600"/>
                </a:solidFill>
                <a:latin typeface="Helvetica"/>
              </a:rPr>
              <a:t>research library</a:t>
            </a:r>
            <a:r>
              <a:rPr kumimoji="1" lang="en-US" altLang="zh-CN" sz="2400" dirty="0" smtClean="0">
                <a:latin typeface="Helvetica"/>
              </a:rPr>
              <a:t>, therefore, it appeals to students and researchers from all over the world.</a:t>
            </a:r>
            <a:endParaRPr kumimoji="1" lang="en-US" altLang="zh-CN" sz="2400" dirty="0">
              <a:latin typeface="Helvetica"/>
            </a:endParaRPr>
          </a:p>
        </p:txBody>
      </p:sp>
      <p:sp>
        <p:nvSpPr>
          <p:cNvPr id="16" name="TextBox 15"/>
          <p:cNvSpPr txBox="1">
            <a:spLocks noChangeArrowheads="1"/>
          </p:cNvSpPr>
          <p:nvPr/>
        </p:nvSpPr>
        <p:spPr bwMode="auto">
          <a:xfrm>
            <a:off x="5357818" y="1109947"/>
            <a:ext cx="2973388" cy="461665"/>
          </a:xfrm>
          <a:prstGeom prst="rect">
            <a:avLst/>
          </a:prstGeom>
          <a:noFill/>
          <a:ln w="9525" algn="ctr">
            <a:noFill/>
            <a:miter lim="800000"/>
            <a:headEnd/>
            <a:tailEnd/>
          </a:ln>
        </p:spPr>
        <p:txBody>
          <a:bodyPr wrap="square">
            <a:spAutoFit/>
          </a:bodyPr>
          <a:lstStyle/>
          <a:p>
            <a:pPr algn="ctr"/>
            <a:r>
              <a:rPr lang="en-US" altLang="zh-CN" sz="2400" b="1" dirty="0" smtClean="0">
                <a:latin typeface="Helvetica"/>
              </a:rPr>
              <a:t>appeal to</a:t>
            </a:r>
            <a:endParaRPr lang="en-US" altLang="zh-CN" sz="2400" b="1" dirty="0">
              <a:latin typeface="Helvetica"/>
            </a:endParaRPr>
          </a:p>
        </p:txBody>
      </p:sp>
      <p:sp>
        <p:nvSpPr>
          <p:cNvPr id="2" name="TextBox 1"/>
          <p:cNvSpPr txBox="1"/>
          <p:nvPr/>
        </p:nvSpPr>
        <p:spPr>
          <a:xfrm>
            <a:off x="3687763" y="114298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214414" y="2079301"/>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214414" y="2514423"/>
            <a:ext cx="7000924" cy="1200329"/>
          </a:xfrm>
          <a:prstGeom prst="rect">
            <a:avLst/>
          </a:prstGeom>
          <a:noFill/>
          <a:ln w="9525">
            <a:noFill/>
            <a:miter lim="800000"/>
            <a:headEnd/>
            <a:tailEnd/>
          </a:ln>
        </p:spPr>
        <p:txBody>
          <a:bodyPr wrap="square">
            <a:spAutoFit/>
          </a:bodyPr>
          <a:lstStyle/>
          <a:p>
            <a:r>
              <a:rPr lang="zh-CN" altLang="en-US" sz="2400" dirty="0">
                <a:latin typeface="华文行楷" pitchFamily="2" charset="-122"/>
                <a:ea typeface="华文行楷" pitchFamily="2" charset="-122"/>
              </a:rPr>
              <a:t>这所大学</a:t>
            </a:r>
            <a:r>
              <a:rPr lang="zh-CN" altLang="en-US" sz="2400" dirty="0" smtClean="0">
                <a:latin typeface="华文行楷" pitchFamily="2" charset="-122"/>
                <a:ea typeface="华文行楷" pitchFamily="2" charset="-122"/>
              </a:rPr>
              <a:t>拥有许多世界知名的专家、教授以及世界上最好的研究图书馆，因此吸引了来自世界各地的学子和研究人员。</a:t>
            </a:r>
            <a:endParaRPr lang="zh-CN" altLang="en-US" sz="2400" dirty="0">
              <a:latin typeface="华文行楷" pitchFamily="2" charset="-122"/>
              <a:ea typeface="华文行楷" pitchFamily="2" charset="-122"/>
            </a:endParaRPr>
          </a:p>
        </p:txBody>
      </p:sp>
      <p:sp>
        <p:nvSpPr>
          <p:cNvPr id="25" name="TextBox 24"/>
          <p:cNvSpPr txBox="1"/>
          <p:nvPr/>
        </p:nvSpPr>
        <p:spPr>
          <a:xfrm>
            <a:off x="1214414" y="3650937"/>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39659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1946449"/>
            <a:ext cx="8296304" cy="4789305"/>
          </a:xfrm>
          <a:prstGeom prst="rect">
            <a:avLst/>
          </a:prstGeom>
          <a:noFill/>
          <a:ln w="9525">
            <a:noFill/>
            <a:miter lim="800000"/>
            <a:headEnd/>
            <a:tailEnd/>
          </a:ln>
        </p:spPr>
      </p:pic>
      <p:sp>
        <p:nvSpPr>
          <p:cNvPr id="8" name="TextBox 7"/>
          <p:cNvSpPr txBox="1">
            <a:spLocks noChangeArrowheads="1"/>
          </p:cNvSpPr>
          <p:nvPr/>
        </p:nvSpPr>
        <p:spPr bwMode="auto">
          <a:xfrm>
            <a:off x="971600" y="1285860"/>
            <a:ext cx="2630487" cy="461665"/>
          </a:xfrm>
          <a:prstGeom prst="rect">
            <a:avLst/>
          </a:prstGeom>
          <a:noFill/>
          <a:ln w="9525">
            <a:noFill/>
            <a:miter lim="800000"/>
            <a:headEnd/>
            <a:tailEnd/>
          </a:ln>
        </p:spPr>
        <p:txBody>
          <a:bodyPr>
            <a:spAutoFit/>
          </a:bodyPr>
          <a:lstStyle/>
          <a:p>
            <a:r>
              <a:rPr lang="zh-CN" altLang="en-US" sz="2400" b="1" dirty="0">
                <a:solidFill>
                  <a:srgbClr val="000000"/>
                </a:solidFill>
                <a:latin typeface="华文楷体" pitchFamily="2" charset="-122"/>
                <a:ea typeface="华文楷体" pitchFamily="2" charset="-122"/>
              </a:rPr>
              <a:t>在</a:t>
            </a:r>
            <a:r>
              <a:rPr lang="en-US" altLang="zh-CN" sz="2400" b="1" dirty="0">
                <a:solidFill>
                  <a:srgbClr val="000000"/>
                </a:solidFill>
                <a:latin typeface="华文楷体" pitchFamily="2" charset="-122"/>
                <a:ea typeface="华文楷体" pitchFamily="2" charset="-122"/>
              </a:rPr>
              <a:t>……</a:t>
            </a:r>
            <a:r>
              <a:rPr lang="zh-CN" altLang="en-US" sz="2400" b="1" dirty="0">
                <a:solidFill>
                  <a:srgbClr val="000000"/>
                </a:solidFill>
                <a:latin typeface="华文楷体" pitchFamily="2" charset="-122"/>
                <a:ea typeface="华文楷体" pitchFamily="2" charset="-122"/>
              </a:rPr>
              <a:t>之间作类比</a:t>
            </a:r>
          </a:p>
        </p:txBody>
      </p:sp>
      <p:sp>
        <p:nvSpPr>
          <p:cNvPr id="13" name="文本框 5"/>
          <p:cNvSpPr txBox="1"/>
          <p:nvPr/>
        </p:nvSpPr>
        <p:spPr>
          <a:xfrm>
            <a:off x="1512885" y="4005064"/>
            <a:ext cx="5260189"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rPr>
              <a:t>(require great efforts</a:t>
            </a:r>
            <a:r>
              <a:rPr lang="en-US" altLang="zh-CN" sz="2400" dirty="0" smtClean="0"/>
              <a:t>/reach the top)</a:t>
            </a:r>
            <a:endParaRPr kumimoji="1" lang="en-US" altLang="zh-CN" sz="2400" dirty="0">
              <a:solidFill>
                <a:srgbClr val="0D0A10"/>
              </a:solidFill>
            </a:endParaRPr>
          </a:p>
        </p:txBody>
      </p:sp>
      <p:sp>
        <p:nvSpPr>
          <p:cNvPr id="14" name="TextBox 8"/>
          <p:cNvSpPr txBox="1">
            <a:spLocks noChangeArrowheads="1"/>
          </p:cNvSpPr>
          <p:nvPr/>
        </p:nvSpPr>
        <p:spPr bwMode="auto">
          <a:xfrm>
            <a:off x="1571604" y="4509120"/>
            <a:ext cx="5978525" cy="1569660"/>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We often make an analogy between studying and climbing a mountain: both of them </a:t>
            </a:r>
            <a:r>
              <a:rPr kumimoji="1" lang="en-US" altLang="zh-CN" sz="2400" dirty="0" smtClean="0">
                <a:solidFill>
                  <a:srgbClr val="FF6600"/>
                </a:solidFill>
                <a:latin typeface="Helvetica"/>
              </a:rPr>
              <a:t>require great efforts </a:t>
            </a:r>
            <a:r>
              <a:rPr kumimoji="1" lang="en-US" altLang="zh-CN" sz="2400" dirty="0" smtClean="0">
                <a:latin typeface="Helvetica"/>
              </a:rPr>
              <a:t>before you can </a:t>
            </a:r>
            <a:r>
              <a:rPr kumimoji="1" lang="en-US" altLang="zh-CN" sz="2400" dirty="0" smtClean="0">
                <a:solidFill>
                  <a:srgbClr val="FF6600"/>
                </a:solidFill>
                <a:latin typeface="Helvetica"/>
              </a:rPr>
              <a:t>reach the top</a:t>
            </a:r>
            <a:r>
              <a:rPr kumimoji="1" lang="en-US" altLang="zh-CN" sz="2400" dirty="0" smtClean="0">
                <a:latin typeface="Helvetica"/>
              </a:rPr>
              <a:t>.</a:t>
            </a:r>
            <a:endParaRPr kumimoji="1" lang="en-US" altLang="zh-CN" sz="2400" b="1" i="1" dirty="0">
              <a:latin typeface="Helvetica"/>
            </a:endParaRPr>
          </a:p>
        </p:txBody>
      </p:sp>
      <p:sp>
        <p:nvSpPr>
          <p:cNvPr id="16" name="TextBox 15"/>
          <p:cNvSpPr txBox="1">
            <a:spLocks noChangeArrowheads="1"/>
          </p:cNvSpPr>
          <p:nvPr/>
        </p:nvSpPr>
        <p:spPr bwMode="auto">
          <a:xfrm>
            <a:off x="4500562" y="1142984"/>
            <a:ext cx="4572032" cy="830997"/>
          </a:xfrm>
          <a:prstGeom prst="rect">
            <a:avLst/>
          </a:prstGeom>
          <a:noFill/>
          <a:ln w="9525" algn="ctr">
            <a:noFill/>
            <a:miter lim="800000"/>
            <a:headEnd/>
            <a:tailEnd/>
          </a:ln>
        </p:spPr>
        <p:txBody>
          <a:bodyPr wrap="square">
            <a:spAutoFit/>
          </a:bodyPr>
          <a:lstStyle/>
          <a:p>
            <a:pPr algn="ctr"/>
            <a:r>
              <a:rPr lang="en-US" altLang="zh-CN" sz="2400" b="1" dirty="0" smtClean="0">
                <a:latin typeface="Helvetica"/>
              </a:rPr>
              <a:t>make/draw an analogy between</a:t>
            </a:r>
            <a:endParaRPr lang="en-US" altLang="zh-CN" sz="2400" b="1" dirty="0">
              <a:latin typeface="Helvetica"/>
            </a:endParaRPr>
          </a:p>
        </p:txBody>
      </p:sp>
      <p:sp>
        <p:nvSpPr>
          <p:cNvPr id="2" name="TextBox 1"/>
          <p:cNvSpPr txBox="1"/>
          <p:nvPr/>
        </p:nvSpPr>
        <p:spPr>
          <a:xfrm>
            <a:off x="3643306" y="1285860"/>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420888"/>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2800175"/>
            <a:ext cx="6516688" cy="1200329"/>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我们经常把学习和登山进行类比：两者在你达到巅峰之前都需要付出巨大的努力。</a:t>
            </a:r>
            <a:endParaRPr lang="en-US" altLang="zh-CN" sz="2400" dirty="0">
              <a:latin typeface="华文行楷" pitchFamily="2" charset="-122"/>
              <a:ea typeface="华文行楷" pitchFamily="2" charset="-122"/>
            </a:endParaRPr>
          </a:p>
          <a:p>
            <a:endParaRPr lang="en-US" altLang="zh-CN" sz="2400" dirty="0">
              <a:latin typeface="华文行楷" pitchFamily="2" charset="-122"/>
              <a:ea typeface="华文行楷" pitchFamily="2" charset="-122"/>
            </a:endParaRPr>
          </a:p>
        </p:txBody>
      </p:sp>
      <p:sp>
        <p:nvSpPr>
          <p:cNvPr id="25" name="TextBox 24"/>
          <p:cNvSpPr txBox="1"/>
          <p:nvPr/>
        </p:nvSpPr>
        <p:spPr>
          <a:xfrm>
            <a:off x="1493827" y="358462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28561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539552" y="2039461"/>
            <a:ext cx="8532440" cy="4773915"/>
          </a:xfrm>
          <a:prstGeom prst="rect">
            <a:avLst/>
          </a:prstGeom>
          <a:noFill/>
          <a:ln w="9525">
            <a:noFill/>
            <a:miter lim="800000"/>
            <a:headEnd/>
            <a:tailEnd/>
          </a:ln>
        </p:spPr>
      </p:pic>
      <p:sp>
        <p:nvSpPr>
          <p:cNvPr id="8" name="TextBox 7"/>
          <p:cNvSpPr txBox="1">
            <a:spLocks noChangeArrowheads="1"/>
          </p:cNvSpPr>
          <p:nvPr/>
        </p:nvSpPr>
        <p:spPr bwMode="auto">
          <a:xfrm>
            <a:off x="827088" y="1324261"/>
            <a:ext cx="2630487" cy="461665"/>
          </a:xfrm>
          <a:prstGeom prst="rect">
            <a:avLst/>
          </a:prstGeom>
          <a:noFill/>
          <a:ln w="9525">
            <a:noFill/>
            <a:miter lim="800000"/>
            <a:headEnd/>
            <a:tailEnd/>
          </a:ln>
        </p:spPr>
        <p:txBody>
          <a:bodyPr>
            <a:spAutoFit/>
          </a:bodyPr>
          <a:lstStyle/>
          <a:p>
            <a:r>
              <a:rPr kumimoji="1" lang="zh-CN" altLang="en-US" sz="2400" b="1" dirty="0">
                <a:solidFill>
                  <a:srgbClr val="0D0A10"/>
                </a:solidFill>
                <a:latin typeface="华文楷体"/>
                <a:ea typeface="华文楷体"/>
                <a:cs typeface="华文楷体"/>
              </a:rPr>
              <a:t>使</a:t>
            </a:r>
            <a:r>
              <a:rPr kumimoji="1" lang="en-US" altLang="zh-CN" sz="2400" b="1" dirty="0">
                <a:solidFill>
                  <a:srgbClr val="0D0A10"/>
                </a:solidFill>
                <a:latin typeface="华文楷体"/>
                <a:ea typeface="华文楷体"/>
                <a:cs typeface="华文楷体"/>
              </a:rPr>
              <a:t>……</a:t>
            </a:r>
            <a:r>
              <a:rPr kumimoji="1" lang="zh-CN" altLang="en-US" sz="2400" b="1" dirty="0">
                <a:solidFill>
                  <a:srgbClr val="0D0A10"/>
                </a:solidFill>
                <a:latin typeface="华文楷体"/>
                <a:ea typeface="华文楷体"/>
                <a:cs typeface="华文楷体"/>
              </a:rPr>
              <a:t>变成</a:t>
            </a:r>
            <a:r>
              <a:rPr kumimoji="1" lang="en-US" altLang="zh-CN" sz="2400" b="1" dirty="0">
                <a:solidFill>
                  <a:srgbClr val="0D0A10"/>
                </a:solidFill>
                <a:latin typeface="华文楷体"/>
                <a:ea typeface="华文楷体"/>
                <a:cs typeface="华文楷体"/>
              </a:rPr>
              <a:t>……</a:t>
            </a:r>
          </a:p>
        </p:txBody>
      </p:sp>
      <p:sp>
        <p:nvSpPr>
          <p:cNvPr id="13" name="文本框 5"/>
          <p:cNvSpPr txBox="1"/>
          <p:nvPr/>
        </p:nvSpPr>
        <p:spPr>
          <a:xfrm>
            <a:off x="1259632" y="4181781"/>
            <a:ext cx="7200800"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rPr>
              <a:t>(military academy/young cadets) </a:t>
            </a:r>
            <a:endParaRPr kumimoji="1" lang="en-US" altLang="zh-CN" sz="2400" dirty="0">
              <a:solidFill>
                <a:srgbClr val="0D0A10"/>
              </a:solidFill>
            </a:endParaRPr>
          </a:p>
        </p:txBody>
      </p:sp>
      <p:sp>
        <p:nvSpPr>
          <p:cNvPr id="14" name="TextBox 8"/>
          <p:cNvSpPr txBox="1">
            <a:spLocks noChangeArrowheads="1"/>
          </p:cNvSpPr>
          <p:nvPr/>
        </p:nvSpPr>
        <p:spPr bwMode="auto">
          <a:xfrm>
            <a:off x="1245640" y="4725144"/>
            <a:ext cx="6826822" cy="1200329"/>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The aim of the </a:t>
            </a:r>
            <a:r>
              <a:rPr kumimoji="1" lang="en-US" altLang="zh-CN" sz="2400" dirty="0" smtClean="0">
                <a:solidFill>
                  <a:srgbClr val="FF6600"/>
                </a:solidFill>
                <a:latin typeface="Helvetica"/>
              </a:rPr>
              <a:t>military academy </a:t>
            </a:r>
            <a:r>
              <a:rPr kumimoji="1" lang="en-US" altLang="zh-CN" sz="2400" dirty="0" smtClean="0">
                <a:latin typeface="Helvetica"/>
              </a:rPr>
              <a:t>is to make qualified officers out of the </a:t>
            </a:r>
            <a:r>
              <a:rPr kumimoji="1" lang="en-US" altLang="zh-CN" sz="2400" dirty="0" smtClean="0">
                <a:solidFill>
                  <a:srgbClr val="FF6600"/>
                </a:solidFill>
                <a:latin typeface="Helvetica"/>
              </a:rPr>
              <a:t>young cadets </a:t>
            </a:r>
            <a:r>
              <a:rPr kumimoji="1" lang="en-US" altLang="zh-CN" sz="2400" dirty="0" smtClean="0">
                <a:latin typeface="Helvetica"/>
              </a:rPr>
              <a:t>after </a:t>
            </a:r>
            <a:r>
              <a:rPr kumimoji="1" lang="en-US" altLang="zh-CN" sz="2400" dirty="0">
                <a:latin typeface="Helvetica"/>
              </a:rPr>
              <a:t>four years’ study </a:t>
            </a:r>
            <a:r>
              <a:rPr kumimoji="1" lang="en-US" altLang="zh-CN" sz="2400" dirty="0" smtClean="0">
                <a:latin typeface="Helvetica"/>
              </a:rPr>
              <a:t>and training.</a:t>
            </a:r>
            <a:endParaRPr kumimoji="1" lang="en-US" altLang="zh-CN" sz="2400" dirty="0">
              <a:latin typeface="Helvetica"/>
            </a:endParaRPr>
          </a:p>
        </p:txBody>
      </p:sp>
      <p:sp>
        <p:nvSpPr>
          <p:cNvPr id="16" name="TextBox 15"/>
          <p:cNvSpPr txBox="1">
            <a:spLocks noChangeArrowheads="1"/>
          </p:cNvSpPr>
          <p:nvPr/>
        </p:nvSpPr>
        <p:spPr bwMode="auto">
          <a:xfrm>
            <a:off x="5162550" y="1324261"/>
            <a:ext cx="3767168" cy="461665"/>
          </a:xfrm>
          <a:prstGeom prst="rect">
            <a:avLst/>
          </a:prstGeom>
          <a:noFill/>
          <a:ln w="9525" algn="ctr">
            <a:noFill/>
            <a:miter lim="800000"/>
            <a:headEnd/>
            <a:tailEnd/>
          </a:ln>
        </p:spPr>
        <p:txBody>
          <a:bodyPr wrap="square">
            <a:spAutoFit/>
          </a:bodyPr>
          <a:lstStyle/>
          <a:p>
            <a:r>
              <a:rPr lang="en-US" altLang="zh-CN" sz="2400" b="1" dirty="0" smtClean="0"/>
              <a:t>make </a:t>
            </a:r>
            <a:r>
              <a:rPr lang="en-US" altLang="zh-CN" sz="2400" b="1" dirty="0" err="1" smtClean="0"/>
              <a:t>sth</a:t>
            </a:r>
            <a:r>
              <a:rPr lang="en-US" altLang="zh-CN" sz="2400" b="1" dirty="0" smtClean="0"/>
              <a:t>. out of sb./</a:t>
            </a:r>
            <a:r>
              <a:rPr lang="en-US" altLang="zh-CN" sz="2400" b="1" dirty="0" err="1" smtClean="0"/>
              <a:t>sth</a:t>
            </a:r>
            <a:r>
              <a:rPr lang="en-US" altLang="zh-CN" sz="2400" b="1" dirty="0" smtClean="0"/>
              <a:t>.</a:t>
            </a:r>
            <a:endParaRPr lang="en-US" altLang="zh-CN" sz="2400" b="1" dirty="0"/>
          </a:p>
        </p:txBody>
      </p:sp>
      <p:sp>
        <p:nvSpPr>
          <p:cNvPr id="2" name="TextBox 1"/>
          <p:cNvSpPr txBox="1"/>
          <p:nvPr/>
        </p:nvSpPr>
        <p:spPr>
          <a:xfrm>
            <a:off x="3563942" y="1328726"/>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214414" y="25257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229422" y="2957823"/>
            <a:ext cx="7128792" cy="830997"/>
          </a:xfrm>
          <a:prstGeom prst="rect">
            <a:avLst/>
          </a:prstGeom>
          <a:noFill/>
          <a:ln w="9525">
            <a:noFill/>
            <a:miter lim="800000"/>
            <a:headEnd/>
            <a:tailEnd/>
          </a:ln>
        </p:spPr>
        <p:txBody>
          <a:bodyPr wrap="square">
            <a:spAutoFit/>
          </a:bodyPr>
          <a:lstStyle/>
          <a:p>
            <a:r>
              <a:rPr lang="zh-CN" altLang="en-US" sz="2400" dirty="0">
                <a:latin typeface="华文行楷" pitchFamily="2" charset="-122"/>
                <a:ea typeface="华文行楷" pitchFamily="2" charset="-122"/>
              </a:rPr>
              <a:t>这</a:t>
            </a:r>
            <a:r>
              <a:rPr lang="zh-CN" altLang="en-US" sz="2400" dirty="0" smtClean="0">
                <a:latin typeface="华文行楷" pitchFamily="2" charset="-122"/>
                <a:ea typeface="华文行楷" pitchFamily="2" charset="-122"/>
              </a:rPr>
              <a:t>所军校的目标是经过四年的学习与训练将这些年轻的军校生变成合格的军官。</a:t>
            </a:r>
            <a:endParaRPr lang="zh-CN" altLang="en-US" sz="2400" dirty="0">
              <a:latin typeface="华文行楷" pitchFamily="2" charset="-122"/>
              <a:ea typeface="华文行楷" pitchFamily="2" charset="-122"/>
            </a:endParaRPr>
          </a:p>
        </p:txBody>
      </p:sp>
      <p:sp>
        <p:nvSpPr>
          <p:cNvPr id="25" name="TextBox 24"/>
          <p:cNvSpPr txBox="1"/>
          <p:nvPr/>
        </p:nvSpPr>
        <p:spPr>
          <a:xfrm>
            <a:off x="1208075" y="3793813"/>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15496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755576" y="2214554"/>
            <a:ext cx="7969324" cy="4521200"/>
          </a:xfrm>
          <a:prstGeom prst="rect">
            <a:avLst/>
          </a:prstGeom>
          <a:noFill/>
          <a:ln w="9525">
            <a:noFill/>
            <a:miter lim="800000"/>
            <a:headEnd/>
            <a:tailEnd/>
          </a:ln>
        </p:spPr>
      </p:pic>
      <p:sp>
        <p:nvSpPr>
          <p:cNvPr id="8" name="TextBox 7"/>
          <p:cNvSpPr txBox="1">
            <a:spLocks noChangeArrowheads="1"/>
          </p:cNvSpPr>
          <p:nvPr/>
        </p:nvSpPr>
        <p:spPr bwMode="auto">
          <a:xfrm>
            <a:off x="755576" y="1357298"/>
            <a:ext cx="2988221" cy="461665"/>
          </a:xfrm>
          <a:prstGeom prst="rect">
            <a:avLst/>
          </a:prstGeom>
          <a:noFill/>
          <a:ln w="9525">
            <a:noFill/>
            <a:miter lim="800000"/>
            <a:headEnd/>
            <a:tailEnd/>
          </a:ln>
        </p:spPr>
        <p:txBody>
          <a:bodyPr wrap="square">
            <a:spAutoFit/>
          </a:bodyPr>
          <a:lstStyle/>
          <a:p>
            <a:r>
              <a:rPr lang="zh-CN" altLang="en-US" sz="2400" b="1" dirty="0">
                <a:latin typeface="华文楷体"/>
                <a:ea typeface="华文楷体"/>
                <a:cs typeface="华文楷体"/>
              </a:rPr>
              <a:t>抛弃（恋人）；解雇</a:t>
            </a:r>
          </a:p>
        </p:txBody>
      </p:sp>
      <p:sp>
        <p:nvSpPr>
          <p:cNvPr id="13" name="文本框 5"/>
          <p:cNvSpPr txBox="1"/>
          <p:nvPr/>
        </p:nvSpPr>
        <p:spPr>
          <a:xfrm>
            <a:off x="1500166" y="4365104"/>
            <a:ext cx="6384772" cy="461665"/>
          </a:xfrm>
          <a:prstGeom prst="rect">
            <a:avLst/>
          </a:prstGeom>
          <a:solidFill>
            <a:srgbClr val="FFC000"/>
          </a:solidFill>
          <a:effectLst>
            <a:softEdge rad="127000"/>
          </a:effectLst>
        </p:spPr>
        <p:txBody>
          <a:bodyPr wrap="square">
            <a:spAutoFit/>
          </a:bodyPr>
          <a:lstStyle/>
          <a:p>
            <a:pPr>
              <a:defRPr/>
            </a:pPr>
            <a:r>
              <a:rPr lang="en-US" altLang="zh-CN" sz="2400" dirty="0"/>
              <a:t>(play away/upon </a:t>
            </a:r>
            <a:r>
              <a:rPr lang="en-US" altLang="zh-CN" sz="2400" dirty="0" smtClean="0"/>
              <a:t>graduation</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547664" y="4797152"/>
            <a:ext cx="6384772" cy="1421928"/>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sz="2400" dirty="0" smtClean="0">
                <a:latin typeface="Helvetica"/>
              </a:rPr>
              <a:t>If you continue </a:t>
            </a:r>
            <a:r>
              <a:rPr kumimoji="1" lang="en-US" altLang="zh-CN" sz="2400" dirty="0" smtClean="0">
                <a:solidFill>
                  <a:srgbClr val="FF6600"/>
                </a:solidFill>
                <a:latin typeface="Helvetica"/>
              </a:rPr>
              <a:t>playing </a:t>
            </a:r>
            <a:r>
              <a:rPr kumimoji="1" lang="en-US" altLang="zh-CN" sz="2400" dirty="0">
                <a:solidFill>
                  <a:srgbClr val="FF6600"/>
                </a:solidFill>
                <a:latin typeface="Helvetica"/>
              </a:rPr>
              <a:t>your </a:t>
            </a:r>
            <a:r>
              <a:rPr kumimoji="1" lang="en-US" altLang="zh-CN" sz="2400" dirty="0" smtClean="0">
                <a:solidFill>
                  <a:srgbClr val="FF6600"/>
                </a:solidFill>
                <a:latin typeface="Helvetica"/>
              </a:rPr>
              <a:t>precious college years away</a:t>
            </a:r>
            <a:r>
              <a:rPr kumimoji="1" lang="en-US" altLang="zh-CN" sz="2400" dirty="0" smtClean="0">
                <a:latin typeface="Helvetica"/>
              </a:rPr>
              <a:t>, success will give you the axe </a:t>
            </a:r>
            <a:r>
              <a:rPr kumimoji="1" lang="en-US" altLang="zh-CN" sz="2400" dirty="0" smtClean="0">
                <a:solidFill>
                  <a:srgbClr val="FF6600"/>
                </a:solidFill>
                <a:latin typeface="Helvetica"/>
              </a:rPr>
              <a:t>upon graduation</a:t>
            </a:r>
            <a:r>
              <a:rPr kumimoji="1" lang="en-US" altLang="zh-CN" sz="2400" dirty="0" smtClean="0">
                <a:latin typeface="Helvetica"/>
              </a:rPr>
              <a:t>.</a:t>
            </a:r>
            <a:endParaRPr kumimoji="1" lang="en-US" altLang="zh-CN" sz="2400" dirty="0">
              <a:latin typeface="Helvetica"/>
            </a:endParaRPr>
          </a:p>
        </p:txBody>
      </p:sp>
      <p:sp>
        <p:nvSpPr>
          <p:cNvPr id="16" name="TextBox 15"/>
          <p:cNvSpPr txBox="1">
            <a:spLocks noChangeArrowheads="1"/>
          </p:cNvSpPr>
          <p:nvPr/>
        </p:nvSpPr>
        <p:spPr bwMode="auto">
          <a:xfrm>
            <a:off x="4929190" y="1324261"/>
            <a:ext cx="3562350" cy="461665"/>
          </a:xfrm>
          <a:prstGeom prst="rect">
            <a:avLst/>
          </a:prstGeom>
          <a:noFill/>
          <a:ln w="9525" algn="ctr">
            <a:noFill/>
            <a:miter lim="800000"/>
            <a:headEnd/>
            <a:tailEnd/>
          </a:ln>
        </p:spPr>
        <p:txBody>
          <a:bodyPr wrap="square">
            <a:spAutoFit/>
          </a:bodyPr>
          <a:lstStyle/>
          <a:p>
            <a:pPr algn="ctr"/>
            <a:r>
              <a:rPr lang="en-US" altLang="zh-CN" sz="2400" b="1" dirty="0" smtClean="0">
                <a:latin typeface="Helvetica"/>
              </a:rPr>
              <a:t>give sb. the axe</a:t>
            </a:r>
            <a:endParaRPr lang="en-US" altLang="zh-CN" sz="2400" b="1" dirty="0">
              <a:latin typeface="Helvetica"/>
            </a:endParaRPr>
          </a:p>
        </p:txBody>
      </p:sp>
      <p:sp>
        <p:nvSpPr>
          <p:cNvPr id="2" name="TextBox 1"/>
          <p:cNvSpPr txBox="1"/>
          <p:nvPr/>
        </p:nvSpPr>
        <p:spPr>
          <a:xfrm>
            <a:off x="3778256" y="1357298"/>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93827" y="264318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102059"/>
            <a:ext cx="5810270" cy="830997"/>
          </a:xfrm>
          <a:prstGeom prst="rect">
            <a:avLst/>
          </a:prstGeom>
          <a:noFill/>
          <a:ln w="9525">
            <a:noFill/>
            <a:miter lim="800000"/>
            <a:headEnd/>
            <a:tailEnd/>
          </a:ln>
        </p:spPr>
        <p:txBody>
          <a:bodyPr wrap="square">
            <a:spAutoFit/>
          </a:bodyPr>
          <a:lstStyle/>
          <a:p>
            <a:r>
              <a:rPr lang="zh-CN" altLang="en-US" sz="2400" dirty="0">
                <a:latin typeface="华文行楷" pitchFamily="2" charset="-122"/>
                <a:ea typeface="华文行楷" pitchFamily="2" charset="-122"/>
              </a:rPr>
              <a:t>如果</a:t>
            </a:r>
            <a:r>
              <a:rPr lang="zh-CN" altLang="en-US" sz="2400" dirty="0" smtClean="0">
                <a:latin typeface="华文行楷" pitchFamily="2" charset="-122"/>
                <a:ea typeface="华文行楷" pitchFamily="2" charset="-122"/>
              </a:rPr>
              <a:t>你继续浪费宝贵的大学时光，毕业时你</a:t>
            </a:r>
            <a:r>
              <a:rPr lang="zh-CN" altLang="en-US" sz="2400" dirty="0">
                <a:latin typeface="华文行楷" pitchFamily="2" charset="-122"/>
                <a:ea typeface="华文行楷" pitchFamily="2" charset="-122"/>
              </a:rPr>
              <a:t>将</a:t>
            </a:r>
            <a:r>
              <a:rPr lang="zh-CN" altLang="en-US" sz="2400" dirty="0" smtClean="0">
                <a:latin typeface="华文行楷" pitchFamily="2" charset="-122"/>
                <a:ea typeface="华文行楷" pitchFamily="2" charset="-122"/>
              </a:rPr>
              <a:t>一事无成。</a:t>
            </a:r>
            <a:endParaRPr lang="zh-CN" altLang="en-US" sz="2400" dirty="0">
              <a:latin typeface="华文行楷" pitchFamily="2" charset="-122"/>
              <a:ea typeface="华文行楷" pitchFamily="2" charset="-122"/>
            </a:endParaRPr>
          </a:p>
        </p:txBody>
      </p:sp>
      <p:sp>
        <p:nvSpPr>
          <p:cNvPr id="25" name="TextBox 24"/>
          <p:cNvSpPr txBox="1"/>
          <p:nvPr/>
        </p:nvSpPr>
        <p:spPr>
          <a:xfrm>
            <a:off x="1476375" y="3872661"/>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357189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21609</TotalTime>
  <Words>1558</Words>
  <Application>Microsoft Office PowerPoint</Application>
  <PresentationFormat>全屏显示(4:3)</PresentationFormat>
  <Paragraphs>193</Paragraphs>
  <Slides>27</Slides>
  <Notes>18</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27</vt:i4>
      </vt:variant>
    </vt:vector>
  </HeadingPairs>
  <TitlesOfParts>
    <vt:vector size="47" baseType="lpstr">
      <vt:lpstr>Arial</vt:lpstr>
      <vt:lpstr>宋体</vt:lpstr>
      <vt:lpstr>Calibri</vt:lpstr>
      <vt:lpstr>方正大黑简体</vt:lpstr>
      <vt:lpstr>Georgia</vt:lpstr>
      <vt:lpstr>Gulim</vt:lpstr>
      <vt:lpstr>华文彩云</vt:lpstr>
      <vt:lpstr>Bodoni MT Condensed</vt:lpstr>
      <vt:lpstr>HY견명조</vt:lpstr>
      <vt:lpstr>Times New Roman</vt:lpstr>
      <vt:lpstr>Helvetica</vt:lpstr>
      <vt:lpstr>华文楷体</vt:lpstr>
      <vt:lpstr>华文行楷</vt:lpstr>
      <vt:lpstr>PMingLiU</vt:lpstr>
      <vt:lpstr>楷体_GB2312</vt:lpstr>
      <vt:lpstr>华文新魏</vt:lpstr>
      <vt:lpstr>楷体</vt:lpstr>
      <vt:lpstr>Office 主题</vt:lpstr>
      <vt:lpstr>1_Office 主题</vt:lpstr>
      <vt:lpstr>2_Office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James</dc:creator>
  <cp:lastModifiedBy>谢俊荣</cp:lastModifiedBy>
  <cp:revision>698</cp:revision>
  <dcterms:modified xsi:type="dcterms:W3CDTF">2018-05-21T15:24:02Z</dcterms:modified>
</cp:coreProperties>
</file>