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29"/>
  </p:notesMasterIdLst>
  <p:sldIdLst>
    <p:sldId id="448" r:id="rId4"/>
    <p:sldId id="533" r:id="rId5"/>
    <p:sldId id="673" r:id="rId6"/>
    <p:sldId id="486" r:id="rId7"/>
    <p:sldId id="487" r:id="rId8"/>
    <p:sldId id="488" r:id="rId9"/>
    <p:sldId id="539" r:id="rId10"/>
    <p:sldId id="540" r:id="rId11"/>
    <p:sldId id="542" r:id="rId12"/>
    <p:sldId id="621" r:id="rId13"/>
    <p:sldId id="495" r:id="rId14"/>
    <p:sldId id="544" r:id="rId15"/>
    <p:sldId id="545" r:id="rId16"/>
    <p:sldId id="546" r:id="rId17"/>
    <p:sldId id="547" r:id="rId18"/>
    <p:sldId id="548" r:id="rId19"/>
    <p:sldId id="549" r:id="rId20"/>
    <p:sldId id="550" r:id="rId21"/>
    <p:sldId id="551" r:id="rId22"/>
    <p:sldId id="552" r:id="rId23"/>
    <p:sldId id="524" r:id="rId24"/>
    <p:sldId id="526" r:id="rId25"/>
    <p:sldId id="525" r:id="rId26"/>
    <p:sldId id="527" r:id="rId27"/>
    <p:sldId id="564" r:id="rId28"/>
  </p:sldIdLst>
  <p:sldSz cx="9144000" cy="6858000" type="screen4x3"/>
  <p:notesSz cx="6858000" cy="9144000"/>
  <p:embeddedFontLst>
    <p:embeddedFont>
      <p:font typeface="Bodoni MT Condensed" pitchFamily="18" charset="0"/>
      <p:regular r:id="rId30"/>
      <p:bold r:id="rId31"/>
      <p:italic r:id="rId32"/>
      <p:boldItalic r:id="rId33"/>
    </p:embeddedFont>
    <p:embeddedFont>
      <p:font typeface="Calibri" pitchFamily="34" charset="0"/>
      <p:regular r:id="rId34"/>
      <p:bold r:id="rId35"/>
      <p:italic r:id="rId36"/>
      <p:boldItalic r:id="rId37"/>
    </p:embeddedFont>
    <p:embeddedFont>
      <p:font typeface="Georgia" pitchFamily="18" charset="0"/>
      <p:regular r:id="rId38"/>
      <p:bold r:id="rId39"/>
      <p:italic r:id="rId40"/>
      <p:boldItalic r:id="rId41"/>
    </p:embeddedFont>
    <p:embeddedFont>
      <p:font typeface="Gulim" pitchFamily="34" charset="-127"/>
      <p:regular r:id="rId42"/>
    </p:embeddedFont>
    <p:embeddedFont>
      <p:font typeface="华文彩云" pitchFamily="2" charset="-122"/>
      <p:regular r:id="rId43"/>
    </p:embeddedFont>
    <p:embeddedFont>
      <p:font typeface="Helvetica" pitchFamily="34" charset="0"/>
      <p:regular r:id="rId44"/>
      <p:bold r:id="rId45"/>
      <p:italic r:id="rId46"/>
      <p:boldItalic r:id="rId47"/>
    </p:embeddedFont>
    <p:embeddedFont>
      <p:font typeface="华文楷体" pitchFamily="2" charset="-122"/>
      <p:regular r:id="rId48"/>
    </p:embeddedFont>
    <p:embeddedFont>
      <p:font typeface="华文行楷" pitchFamily="2" charset="-122"/>
      <p:regular r:id="rId49"/>
    </p:embeddedFont>
    <p:embeddedFont>
      <p:font typeface="PMingLiU" pitchFamily="18" charset="-120"/>
      <p:regular r:id="rId50"/>
    </p:embeddedFont>
    <p:embeddedFont>
      <p:font typeface="楷体_GB2312" charset="-122"/>
      <p:regular r:id="rId51"/>
    </p:embeddedFont>
    <p:embeddedFont>
      <p:font typeface="华文新魏" pitchFamily="2" charset="-122"/>
      <p:regular r:id="rId52"/>
    </p:embeddedFont>
    <p:embeddedFont>
      <p:font typeface="楷体" pitchFamily="49" charset="-122"/>
      <p:regular r:id="rId53"/>
    </p:embeddedFont>
    <p:embeddedFont>
      <p:font typeface="Cooper Black" pitchFamily="18" charset="0"/>
      <p:regular r:id="rId54"/>
    </p:embeddedFont>
    <p:embeddedFont>
      <p:font typeface="Arial Unicode MS" pitchFamily="34" charset="-122"/>
      <p:regular r:id="rId5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enxx"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1AE0E"/>
    <a:srgbClr val="2DC8FF"/>
    <a:srgbClr val="3399FF"/>
    <a:srgbClr val="FF6600"/>
    <a:srgbClr val="336600"/>
    <a:srgbClr val="FF9900"/>
    <a:srgbClr val="8E0000"/>
    <a:srgbClr val="B40000"/>
    <a:srgbClr val="FF9999"/>
    <a:srgbClr val="99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8" autoAdjust="0"/>
    <p:restoredTop sz="94660"/>
  </p:normalViewPr>
  <p:slideViewPr>
    <p:cSldViewPr snapToObjects="1">
      <p:cViewPr varScale="1">
        <p:scale>
          <a:sx n="108" d="100"/>
          <a:sy n="108" d="100"/>
        </p:scale>
        <p:origin x="-185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73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font" Target="fonts/font22.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pPr/>
              <a:t>2017/5/2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 xmlns:p14="http://schemas.microsoft.com/office/powerpoint/2010/main"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bwMode="auto">
          <a:noFill/>
          <a:ln>
            <a:solidFill>
              <a:srgbClr val="000000"/>
            </a:solidFill>
            <a:miter lim="800000"/>
            <a:headEnd/>
            <a:tailEnd/>
          </a:ln>
        </p:spPr>
      </p:sp>
      <p:sp>
        <p:nvSpPr>
          <p:cNvPr id="324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9267"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A31EE46-0019-4961-845C-C6BF13F331A7}" type="slidenum">
              <a:rPr lang="zh-CN" altLang="en-US" sz="1200">
                <a:latin typeface="+mn-lt"/>
                <a:ea typeface="+mn-ea"/>
              </a:rPr>
              <a:pPr algn="r">
                <a:defRPr/>
              </a:pPr>
              <a:t>1</a:t>
            </a:fld>
            <a:endParaRPr lang="en-US" altLang="zh-CN" sz="120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22BBDA7-D4F5-414D-856C-BA67A43105D9}" type="slidenum">
              <a:rPr lang="zh-CN" altLang="en-US" sz="1200">
                <a:latin typeface="+mn-lt"/>
                <a:ea typeface="+mn-ea"/>
              </a:rPr>
              <a:pPr algn="r">
                <a:defRPr/>
              </a:pPr>
              <a:t>18</a:t>
            </a:fld>
            <a:endParaRPr lang="en-US" altLang="zh-CN" sz="1200">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p:cNvSpPr>
            <a:spLocks noGrp="1" noRot="1" noChangeAspect="1" noTextEdit="1"/>
          </p:cNvSpPr>
          <p:nvPr>
            <p:ph type="sldImg"/>
          </p:nvPr>
        </p:nvSpPr>
        <p:spPr bwMode="auto">
          <a:noFill/>
          <a:ln>
            <a:solidFill>
              <a:srgbClr val="000000"/>
            </a:solidFill>
            <a:miter lim="800000"/>
            <a:headEnd/>
            <a:tailEnd/>
          </a:ln>
        </p:spPr>
      </p:sp>
      <p:sp>
        <p:nvSpPr>
          <p:cNvPr id="2478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3D12E82-1BEB-42C5-9305-45481AD1CE10}" type="slidenum">
              <a:rPr lang="zh-CN" altLang="en-US" sz="1200">
                <a:latin typeface="+mn-lt"/>
                <a:ea typeface="+mn-ea"/>
              </a:rPr>
              <a:pPr algn="r">
                <a:defRPr/>
              </a:pPr>
              <a:t>19</a:t>
            </a:fld>
            <a:endParaRPr lang="en-US" altLang="zh-CN" sz="1200">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 xmlns:p14="http://schemas.microsoft.com/office/powerpoint/2010/main" val="377091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 xmlns:p14="http://schemas.microsoft.com/office/powerpoint/2010/main" val="377091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 xmlns:p14="http://schemas.microsoft.com/office/powerpoint/2010/main" val="377091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 xmlns:p14="http://schemas.microsoft.com/office/powerpoint/2010/main" val="37709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3</a:t>
            </a:fld>
            <a:endParaRPr lang="en-US" altLang="zh-CN" sz="1200">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11</a:t>
            </a:fld>
            <a:endParaRPr lang="en-US" altLang="zh-CN" sz="1200">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12</a:t>
            </a:fld>
            <a:endParaRPr lang="en-US" altLang="zh-CN" sz="1200">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A17BC62-5AEF-4B39-A66A-5706ED3AC782}" type="slidenum">
              <a:rPr lang="zh-CN" altLang="en-US" sz="1200">
                <a:latin typeface="+mn-lt"/>
                <a:ea typeface="+mn-ea"/>
              </a:rPr>
              <a:pPr algn="r">
                <a:defRPr/>
              </a:pPr>
              <a:t>13</a:t>
            </a:fld>
            <a:endParaRPr lang="en-US" altLang="zh-CN" sz="1200">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p:cNvSpPr>
            <a:spLocks noGrp="1" noRot="1" noChangeAspect="1" noTextEdit="1"/>
          </p:cNvSpPr>
          <p:nvPr>
            <p:ph type="sldImg"/>
          </p:nvPr>
        </p:nvSpPr>
        <p:spPr bwMode="auto">
          <a:noFill/>
          <a:ln>
            <a:solidFill>
              <a:srgbClr val="000000"/>
            </a:solidFill>
            <a:miter lim="800000"/>
            <a:headEnd/>
            <a:tailEnd/>
          </a:ln>
        </p:spPr>
      </p:sp>
      <p:sp>
        <p:nvSpPr>
          <p:cNvPr id="2416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9A25AD0-1147-4099-9558-D3B39D81C4D1}" type="slidenum">
              <a:rPr lang="zh-CN" altLang="en-US" sz="1200">
                <a:latin typeface="+mn-lt"/>
                <a:ea typeface="+mn-ea"/>
              </a:rPr>
              <a:pPr algn="r">
                <a:defRPr/>
              </a:pPr>
              <a:t>15</a:t>
            </a:fld>
            <a:endParaRPr lang="en-US" altLang="zh-CN" sz="1200">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p:cNvSpPr>
            <a:spLocks noGrp="1" noRot="1" noChangeAspect="1" noTextEdit="1"/>
          </p:cNvSpPr>
          <p:nvPr>
            <p:ph type="sldImg"/>
          </p:nvPr>
        </p:nvSpPr>
        <p:spPr bwMode="auto">
          <a:noFill/>
          <a:ln>
            <a:solidFill>
              <a:srgbClr val="000000"/>
            </a:solidFill>
            <a:miter lim="800000"/>
            <a:headEnd/>
            <a:tailEnd/>
          </a:ln>
        </p:spPr>
      </p:sp>
      <p:sp>
        <p:nvSpPr>
          <p:cNvPr id="2437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127B037-994A-48F6-B78B-E7E7E51D8555}" type="slidenum">
              <a:rPr lang="zh-CN" altLang="en-US" sz="1200">
                <a:latin typeface="+mn-lt"/>
                <a:ea typeface="+mn-ea"/>
              </a:rPr>
              <a:pPr algn="r">
                <a:defRPr/>
              </a:pPr>
              <a:t>16</a:t>
            </a:fld>
            <a:endParaRPr lang="en-US" altLang="zh-CN" sz="1200">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3738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98681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20069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07918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7120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55266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806978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5627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0228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049772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694097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493387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6886647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587315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165602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586379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892009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18112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089498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1375156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589406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21076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2017/5/2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2017/5/2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5390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2017/5/2 Tuesday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8490440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10.jpeg"/><Relationship Id="rId5" Type="http://schemas.openxmlformats.org/officeDocument/2006/relationships/image" Target="../media/image12.jpeg"/><Relationship Id="rId4" Type="http://schemas.openxmlformats.org/officeDocument/2006/relationships/slide" Target="slide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5"/>
          <p:cNvSpPr txBox="1">
            <a:spLocks noChangeArrowheads="1"/>
          </p:cNvSpPr>
          <p:nvPr/>
        </p:nvSpPr>
        <p:spPr bwMode="auto">
          <a:xfrm>
            <a:off x="179512" y="6318250"/>
            <a:ext cx="10072688" cy="523220"/>
          </a:xfrm>
          <a:prstGeom prst="rect">
            <a:avLst/>
          </a:prstGeom>
          <a:noFill/>
          <a:ln w="9525">
            <a:noFill/>
            <a:miter lim="800000"/>
            <a:headEnd/>
            <a:tailEnd/>
          </a:ln>
        </p:spPr>
        <p:txBody>
          <a:bodyPr>
            <a:spAutoFit/>
          </a:bodyPr>
          <a:lstStyle/>
          <a:p>
            <a:pPr>
              <a:defRPr/>
            </a:pPr>
            <a:r>
              <a:rPr lang="en-US" altLang="zh-CN" sz="1400" b="1" dirty="0">
                <a:solidFill>
                  <a:schemeClr val="bg1"/>
                </a:solidFill>
                <a:latin typeface="Bodoni MT Condensed" pitchFamily="18" charset="0"/>
                <a:ea typeface="HY견명조"/>
                <a:cs typeface="Times New Roman" pitchFamily="18" charset="0"/>
              </a:rPr>
              <a:t>FOREIGH LANGUAGE TEACHING AND RESEARCH PRESS      </a:t>
            </a:r>
            <a:endParaRPr lang="en-US" altLang="zh-CN" sz="1400" b="1" dirty="0" smtClean="0">
              <a:solidFill>
                <a:schemeClr val="bg1"/>
              </a:solidFill>
              <a:latin typeface="Bodoni MT Condensed" pitchFamily="18" charset="0"/>
              <a:ea typeface="HY견명조"/>
              <a:cs typeface="Times New Roman" pitchFamily="18" charset="0"/>
            </a:endParaRPr>
          </a:p>
          <a:p>
            <a:pPr>
              <a:defRPr/>
            </a:pPr>
            <a:r>
              <a:rPr lang="en-US" altLang="zh-CN" sz="1400" b="1" dirty="0" smtClean="0">
                <a:solidFill>
                  <a:schemeClr val="bg1"/>
                </a:solidFill>
                <a:latin typeface="Bodoni MT Condensed" pitchFamily="18" charset="0"/>
                <a:ea typeface="HY견명조"/>
                <a:cs typeface="Times New Roman" pitchFamily="18" charset="0"/>
              </a:rPr>
              <a:t>AIR </a:t>
            </a:r>
            <a:r>
              <a:rPr lang="en-US" altLang="zh-CN" sz="1400" b="1" dirty="0">
                <a:solidFill>
                  <a:schemeClr val="bg1"/>
                </a:solidFill>
                <a:latin typeface="Bodoni MT Condensed" pitchFamily="18" charset="0"/>
                <a:ea typeface="HY견명조"/>
                <a:cs typeface="Times New Roman" pitchFamily="18" charset="0"/>
              </a:rPr>
              <a:t>FORCE ENGINEERING UNIVERTISY</a:t>
            </a:r>
            <a:endParaRPr lang="zh-CN" altLang="en-US" sz="1400" b="1" dirty="0">
              <a:solidFill>
                <a:schemeClr val="bg1"/>
              </a:solidFill>
              <a:latin typeface="Bodoni MT Condensed" pitchFamily="18" charset="0"/>
              <a:ea typeface="HY견명조"/>
              <a:cs typeface="Times New Roman" pitchFamily="18" charset="0"/>
            </a:endParaRPr>
          </a:p>
        </p:txBody>
      </p:sp>
      <p:grpSp>
        <p:nvGrpSpPr>
          <p:cNvPr id="17" name="组合 16"/>
          <p:cNvGrpSpPr/>
          <p:nvPr/>
        </p:nvGrpSpPr>
        <p:grpSpPr>
          <a:xfrm>
            <a:off x="0" y="0"/>
            <a:ext cx="9144000" cy="6858000"/>
            <a:chOff x="0" y="0"/>
            <a:chExt cx="9144000" cy="6858000"/>
          </a:xfrm>
        </p:grpSpPr>
        <p:sp>
          <p:nvSpPr>
            <p:cNvPr id="32"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 name="图片 4" descr="新视野大学ppt首页标题字-02.png"/>
            <p:cNvPicPr>
              <a:picLocks noChangeAspect="1"/>
            </p:cNvPicPr>
            <p:nvPr/>
          </p:nvPicPr>
          <p:blipFill>
            <a:blip r:embed="rId3" cstate="print"/>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63" y="128588"/>
              <a:ext cx="1371600" cy="708025"/>
            </a:xfrm>
            <a:prstGeom prst="rect">
              <a:avLst/>
            </a:prstGeom>
          </p:spPr>
          <p:txBody>
            <a:bodyPr>
              <a:spAutoFit/>
            </a:bodyPr>
            <a:lstStyle/>
            <a:p>
              <a:pPr>
                <a:defRPr/>
              </a:pPr>
              <a:r>
                <a:rPr lang="en-US" altLang="zh-CN" sz="4000" b="1" i="1" dirty="0" smtClean="0">
                  <a:solidFill>
                    <a:srgbClr val="0B856D"/>
                  </a:solidFill>
                  <a:effectLst>
                    <a:outerShdw blurRad="38100" dist="38100" dir="2700000" algn="tl">
                      <a:srgbClr val="C0C0C0"/>
                    </a:outerShdw>
                  </a:effectLst>
                  <a:latin typeface="方正大黑简体"/>
                  <a:ea typeface="方正大黑简体"/>
                  <a:cs typeface="方正大黑简体"/>
                </a:rPr>
                <a:t>4</a:t>
              </a:r>
              <a:endParaRPr lang="en-US" altLang="zh-CN" sz="4000" b="1" i="1" dirty="0">
                <a:solidFill>
                  <a:srgbClr val="0B856D"/>
                </a:solidFill>
                <a:effectLst>
                  <a:outerShdw blurRad="38100" dist="38100" dir="2700000" algn="tl">
                    <a:srgbClr val="C0C0C0"/>
                  </a:outerShdw>
                </a:effectLst>
                <a:latin typeface="方正大黑简体"/>
                <a:ea typeface="方正大黑简体"/>
                <a:cs typeface="方正大黑简体"/>
              </a:endParaRPr>
            </a:p>
          </p:txBody>
        </p:sp>
        <p:grpSp>
          <p:nvGrpSpPr>
            <p:cNvPr id="20" name="组合 14"/>
            <p:cNvGrpSpPr>
              <a:grpSpLocks/>
            </p:cNvGrpSpPr>
            <p:nvPr/>
          </p:nvGrpSpPr>
          <p:grpSpPr bwMode="auto">
            <a:xfrm>
              <a:off x="1943014" y="1412776"/>
              <a:ext cx="4516812" cy="2638896"/>
              <a:chOff x="3836591" y="195098"/>
              <a:chExt cx="4807418" cy="3834398"/>
            </a:xfrm>
          </p:grpSpPr>
          <p:sp>
            <p:nvSpPr>
              <p:cNvPr id="24" name="矩形 23"/>
              <p:cNvSpPr/>
              <p:nvPr/>
            </p:nvSpPr>
            <p:spPr>
              <a:xfrm>
                <a:off x="5468884" y="195098"/>
                <a:ext cx="1572068" cy="1902457"/>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7071940" y="2170453"/>
                <a:ext cx="1572069" cy="1859043"/>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3836591" y="2170453"/>
                <a:ext cx="1591743" cy="1859043"/>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grpSp>
        <p:sp>
          <p:nvSpPr>
            <p:cNvPr id="27" name="Text Box 14"/>
            <p:cNvSpPr txBox="1">
              <a:spLocks noChangeArrowheads="1"/>
            </p:cNvSpPr>
            <p:nvPr/>
          </p:nvSpPr>
          <p:spPr bwMode="auto">
            <a:xfrm>
              <a:off x="250950" y="5157291"/>
              <a:ext cx="8750206" cy="486287"/>
            </a:xfrm>
            <a:prstGeom prst="rect">
              <a:avLst/>
            </a:prstGeom>
            <a:noFill/>
            <a:ln w="9525">
              <a:noFill/>
              <a:miter lim="800000"/>
              <a:headEnd/>
              <a:tailEnd/>
            </a:ln>
            <a:effectLst>
              <a:outerShdw sx="1000" sy="1000" algn="ctr" rotWithShape="0">
                <a:schemeClr val="tx2"/>
              </a:outerShdw>
            </a:effectLst>
          </p:spPr>
          <p:txBody>
            <a:bodyPr wrap="square">
              <a:spAutoFit/>
            </a:bodyPr>
            <a:lstStyle/>
            <a:p>
              <a:pPr algn="ctr" latinLnBrk="1">
                <a:lnSpc>
                  <a:spcPct val="80000"/>
                </a:lnSpc>
                <a:spcBef>
                  <a:spcPct val="50000"/>
                </a:spcBef>
                <a:defRPr/>
              </a:pPr>
              <a:r>
                <a:rPr lang="en-US" altLang="zh-CN" sz="3200" b="1" dirty="0" smtClean="0">
                  <a:solidFill>
                    <a:schemeClr val="accent3">
                      <a:lumMod val="50000"/>
                    </a:schemeClr>
                  </a:solidFill>
                  <a:latin typeface="Georgia" pitchFamily="18" charset="0"/>
                  <a:ea typeface="Gulim" pitchFamily="34" charset="-127"/>
                </a:rPr>
                <a:t>Achieving sustainable environmentalism</a:t>
              </a:r>
              <a:endParaRPr lang="zh-CN" altLang="en-US" sz="3200" b="1" dirty="0">
                <a:solidFill>
                  <a:schemeClr val="accent3">
                    <a:lumMod val="50000"/>
                  </a:schemeClr>
                </a:solidFill>
                <a:latin typeface="Georgia" pitchFamily="18" charset="0"/>
                <a:ea typeface="Gulim" pitchFamily="34" charset="-127"/>
              </a:endParaRPr>
            </a:p>
          </p:txBody>
        </p:sp>
        <p:sp>
          <p:nvSpPr>
            <p:cNvPr id="28" name="Text Box 15"/>
            <p:cNvSpPr txBox="1">
              <a:spLocks noChangeArrowheads="1"/>
            </p:cNvSpPr>
            <p:nvPr/>
          </p:nvSpPr>
          <p:spPr bwMode="auto">
            <a:xfrm>
              <a:off x="1321594" y="4293096"/>
              <a:ext cx="6500812" cy="646112"/>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fontAlgn="auto" latinLnBrk="1">
                <a:spcBef>
                  <a:spcPct val="50000"/>
                </a:spcBef>
                <a:spcAft>
                  <a:spcPts val="0"/>
                </a:spcAft>
                <a:defRPr/>
              </a:pPr>
              <a:r>
                <a:rPr kumimoji="1" lang="en-US" altLang="zh-CN" sz="3600" b="1" dirty="0">
                  <a:effectLst>
                    <a:outerShdw blurRad="38100" dist="38100" dir="2700000" algn="tl">
                      <a:srgbClr val="000000">
                        <a:alpha val="43137"/>
                      </a:srgbClr>
                    </a:outerShdw>
                  </a:effectLst>
                  <a:latin typeface="+mj-lt"/>
                  <a:ea typeface="华文彩云" pitchFamily="2" charset="-122"/>
                </a:rPr>
                <a:t>Unit </a:t>
              </a:r>
              <a:r>
                <a:rPr kumimoji="1" lang="en-US" altLang="zh-CN" sz="3600" b="1" dirty="0" smtClean="0">
                  <a:effectLst>
                    <a:outerShdw blurRad="38100" dist="38100" dir="2700000" algn="tl">
                      <a:srgbClr val="000000">
                        <a:alpha val="43137"/>
                      </a:srgbClr>
                    </a:outerShdw>
                  </a:effectLst>
                  <a:latin typeface="+mj-lt"/>
                  <a:ea typeface="华文彩云" pitchFamily="2" charset="-122"/>
                </a:rPr>
                <a:t>4 </a:t>
              </a:r>
              <a:r>
                <a:rPr kumimoji="1" lang="en-US" altLang="zh-CN" sz="3600" b="1" dirty="0">
                  <a:effectLst>
                    <a:outerShdw blurRad="38100" dist="38100" dir="2700000" algn="tl">
                      <a:srgbClr val="000000">
                        <a:alpha val="43137"/>
                      </a:srgbClr>
                    </a:outerShdw>
                  </a:effectLst>
                  <a:latin typeface="+mj-lt"/>
                  <a:ea typeface="华文彩云" pitchFamily="2" charset="-122"/>
                </a:rPr>
                <a:t>Section A</a:t>
              </a:r>
            </a:p>
          </p:txBody>
        </p:sp>
      </p:grpSp>
      <p:sp>
        <p:nvSpPr>
          <p:cNvPr id="19" name="TextBox 45"/>
          <p:cNvSpPr txBox="1">
            <a:spLocks noChangeArrowheads="1"/>
          </p:cNvSpPr>
          <p:nvPr/>
        </p:nvSpPr>
        <p:spPr bwMode="auto">
          <a:xfrm>
            <a:off x="71406" y="6334804"/>
            <a:ext cx="10429948" cy="523220"/>
          </a:xfrm>
          <a:prstGeom prst="rect">
            <a:avLst/>
          </a:prstGeom>
          <a:noFill/>
          <a:ln w="9525">
            <a:noFill/>
            <a:miter lim="800000"/>
            <a:headEnd/>
            <a:tailEnd/>
          </a:ln>
        </p:spPr>
        <p:txBody>
          <a:bodyPr wrap="square">
            <a:spAutoFit/>
          </a:bodyPr>
          <a:lstStyle/>
          <a:p>
            <a:pPr fontAlgn="base">
              <a:spcBef>
                <a:spcPct val="0"/>
              </a:spcBef>
              <a:spcAft>
                <a:spcPct val="0"/>
              </a:spcAft>
              <a:defRPr/>
            </a:pPr>
            <a:r>
              <a:rPr lang="en-US" altLang="zh-CN" sz="1400" b="1" dirty="0" smtClean="0">
                <a:solidFill>
                  <a:schemeClr val="bg1"/>
                </a:solidFill>
                <a:latin typeface="Bodoni MT Condensed"/>
                <a:ea typeface="HY견명조"/>
                <a:cs typeface="Times New Roman" pitchFamily="18" charset="0"/>
              </a:rPr>
              <a:t>FOREIGN </a:t>
            </a:r>
            <a:r>
              <a:rPr lang="en-US" altLang="zh-CN" sz="1400" b="1" dirty="0">
                <a:solidFill>
                  <a:schemeClr val="bg1"/>
                </a:solidFill>
                <a:latin typeface="Bodoni MT Condensed"/>
                <a:ea typeface="HY견명조"/>
                <a:cs typeface="Times New Roman" pitchFamily="18" charset="0"/>
              </a:rPr>
              <a:t>LANGUAGE TEACHING AND RESEARCH PRESS      </a:t>
            </a:r>
            <a:endParaRPr lang="en-US" altLang="zh-CN" sz="1400" b="1" dirty="0" smtClean="0">
              <a:solidFill>
                <a:schemeClr val="bg1"/>
              </a:solidFill>
              <a:latin typeface="Bodoni MT Condensed"/>
              <a:ea typeface="HY견명조"/>
              <a:cs typeface="Times New Roman" pitchFamily="18" charset="0"/>
            </a:endParaRPr>
          </a:p>
          <a:p>
            <a:pPr fontAlgn="base">
              <a:spcBef>
                <a:spcPct val="0"/>
              </a:spcBef>
              <a:spcAft>
                <a:spcPct val="0"/>
              </a:spcAft>
              <a:defRPr/>
            </a:pPr>
            <a:r>
              <a:rPr lang="en-US" altLang="zh-CN" sz="1400" b="1" dirty="0" smtClean="0">
                <a:solidFill>
                  <a:schemeClr val="bg1"/>
                </a:solidFill>
                <a:latin typeface="Bodoni MT Condensed"/>
                <a:ea typeface="HY견명조"/>
                <a:cs typeface="Times New Roman" pitchFamily="18" charset="0"/>
              </a:rPr>
              <a:t>AIR </a:t>
            </a:r>
            <a:r>
              <a:rPr lang="en-US" altLang="zh-CN" sz="1400" b="1" dirty="0">
                <a:solidFill>
                  <a:schemeClr val="bg1"/>
                </a:solidFill>
                <a:latin typeface="Bodoni MT Condensed"/>
                <a:ea typeface="HY견명조"/>
                <a:cs typeface="Times New Roman" pitchFamily="18" charset="0"/>
              </a:rPr>
              <a:t>FORCE ENGINEERING </a:t>
            </a:r>
            <a:r>
              <a:rPr lang="en-US" altLang="zh-CN" sz="1400" b="1" dirty="0" smtClean="0">
                <a:solidFill>
                  <a:schemeClr val="bg1"/>
                </a:solidFill>
                <a:latin typeface="Bodoni MT Condensed"/>
                <a:ea typeface="HY견명조"/>
                <a:cs typeface="Times New Roman" pitchFamily="18" charset="0"/>
              </a:rPr>
              <a:t>UNIVERSITY</a:t>
            </a:r>
            <a:endParaRPr lang="zh-CN" altLang="en-US" sz="1400" b="1" dirty="0">
              <a:solidFill>
                <a:schemeClr val="bg1"/>
              </a:solidFill>
              <a:latin typeface="Bodoni MT Condensed"/>
              <a:ea typeface="HY견명조"/>
              <a:cs typeface="Times New Roman" pitchFamily="18" charset="0"/>
            </a:endParaRPr>
          </a:p>
        </p:txBody>
      </p:sp>
      <p:pic>
        <p:nvPicPr>
          <p:cNvPr id="1026" name="Picture 2" descr="D:\图片\新视野读写4\买图\U4\新标准大学英语（第三版）读写教程4 82548999.jpg"/>
          <p:cNvPicPr>
            <a:picLocks noChangeAspect="1" noChangeArrowheads="1"/>
          </p:cNvPicPr>
          <p:nvPr/>
        </p:nvPicPr>
        <p:blipFill>
          <a:blip r:embed="rId4" cstate="print"/>
          <a:srcRect l="10402" r="17839"/>
          <a:stretch>
            <a:fillRect/>
          </a:stretch>
        </p:blipFill>
        <p:spPr bwMode="auto">
          <a:xfrm>
            <a:off x="1987532" y="1412776"/>
            <a:ext cx="1423332" cy="1327244"/>
          </a:xfrm>
          <a:prstGeom prst="rect">
            <a:avLst/>
          </a:prstGeom>
          <a:noFill/>
        </p:spPr>
      </p:pic>
      <p:pic>
        <p:nvPicPr>
          <p:cNvPr id="1027" name="Picture 3" descr="D:\图片\新视野读写4\买图\U4\新标准大学英语（第三版）读写教程4 f5b6a2761.jpg"/>
          <p:cNvPicPr>
            <a:picLocks noChangeAspect="1" noChangeArrowheads="1"/>
          </p:cNvPicPr>
          <p:nvPr/>
        </p:nvPicPr>
        <p:blipFill>
          <a:blip r:embed="rId5" cstate="print"/>
          <a:srcRect r="16965"/>
          <a:stretch>
            <a:fillRect/>
          </a:stretch>
        </p:blipFill>
        <p:spPr bwMode="auto">
          <a:xfrm>
            <a:off x="3475030" y="2793995"/>
            <a:ext cx="1482358" cy="1292905"/>
          </a:xfrm>
          <a:prstGeom prst="rect">
            <a:avLst/>
          </a:prstGeom>
          <a:noFill/>
        </p:spPr>
      </p:pic>
      <p:pic>
        <p:nvPicPr>
          <p:cNvPr id="1028" name="Picture 4" descr="D:\图片\新视野读写4\买图\U4\新标准大学英语（第三版）读写教程4 713434ddf.jpg"/>
          <p:cNvPicPr>
            <a:picLocks noChangeAspect="1" noChangeArrowheads="1"/>
          </p:cNvPicPr>
          <p:nvPr/>
        </p:nvPicPr>
        <p:blipFill>
          <a:blip r:embed="rId6" cstate="print"/>
          <a:srcRect/>
          <a:stretch>
            <a:fillRect/>
          </a:stretch>
        </p:blipFill>
        <p:spPr bwMode="auto">
          <a:xfrm>
            <a:off x="562805" y="2793996"/>
            <a:ext cx="1380209" cy="1260000"/>
          </a:xfrm>
          <a:prstGeom prst="rect">
            <a:avLst/>
          </a:prstGeom>
          <a:noFill/>
        </p:spPr>
      </p:pic>
    </p:spTree>
    <p:extLst>
      <p:ext uri="{BB962C8B-B14F-4D97-AF65-F5344CB8AC3E}">
        <p14:creationId xmlns="" xmlns:p14="http://schemas.microsoft.com/office/powerpoint/2010/main" val="53264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cstate="print"/>
          <a:srcRect l="7698" t="13989"/>
          <a:stretch>
            <a:fillRect/>
          </a:stretch>
        </p:blipFill>
        <p:spPr bwMode="auto">
          <a:xfrm>
            <a:off x="438120" y="2331171"/>
            <a:ext cx="8296304" cy="4521200"/>
          </a:xfrm>
          <a:prstGeom prst="rect">
            <a:avLst/>
          </a:prstGeom>
          <a:noFill/>
          <a:ln w="9525">
            <a:noFill/>
            <a:miter lim="800000"/>
            <a:headEnd/>
            <a:tailEnd/>
          </a:ln>
        </p:spPr>
      </p:pic>
      <p:sp>
        <p:nvSpPr>
          <p:cNvPr id="8" name="TextBox 7"/>
          <p:cNvSpPr txBox="1">
            <a:spLocks noChangeArrowheads="1"/>
          </p:cNvSpPr>
          <p:nvPr/>
        </p:nvSpPr>
        <p:spPr bwMode="auto">
          <a:xfrm>
            <a:off x="785786" y="1500174"/>
            <a:ext cx="2846908" cy="830997"/>
          </a:xfrm>
          <a:prstGeom prst="rect">
            <a:avLst/>
          </a:prstGeom>
          <a:noFill/>
          <a:ln w="9525">
            <a:noFill/>
            <a:miter lim="800000"/>
            <a:headEnd/>
            <a:tailEnd/>
          </a:ln>
        </p:spPr>
        <p:txBody>
          <a:bodyPr wrap="square">
            <a:spAutoFit/>
          </a:bodyPr>
          <a:lstStyle/>
          <a:p>
            <a:r>
              <a:rPr lang="zh-CN" altLang="en-US" sz="2400" b="1" dirty="0" smtClean="0">
                <a:latin typeface="华文楷体"/>
                <a:ea typeface="华文楷体"/>
                <a:cs typeface="华文楷体"/>
              </a:rPr>
              <a:t>优先选择</a:t>
            </a:r>
            <a:r>
              <a:rPr lang="en-US" altLang="zh-CN" sz="2400" b="1" dirty="0" smtClean="0">
                <a:latin typeface="华文楷体"/>
                <a:ea typeface="华文楷体"/>
                <a:cs typeface="华文楷体"/>
              </a:rPr>
              <a:t>(</a:t>
            </a:r>
            <a:r>
              <a:rPr lang="zh-CN" altLang="en-US" sz="2400" b="1" dirty="0" smtClean="0">
                <a:latin typeface="华文楷体"/>
                <a:ea typeface="华文楷体"/>
                <a:cs typeface="华文楷体"/>
              </a:rPr>
              <a:t>某物</a:t>
            </a:r>
            <a:r>
              <a:rPr lang="en-US" altLang="zh-CN" sz="2400" b="1" dirty="0" smtClean="0">
                <a:latin typeface="华文楷体"/>
                <a:ea typeface="华文楷体"/>
                <a:cs typeface="华文楷体"/>
              </a:rPr>
              <a:t>)</a:t>
            </a:r>
            <a:r>
              <a:rPr lang="zh-CN" altLang="en-US" sz="2400" b="1" dirty="0" smtClean="0">
                <a:latin typeface="华文楷体"/>
                <a:ea typeface="华文楷体"/>
                <a:cs typeface="华文楷体"/>
              </a:rPr>
              <a:t>而非（另一物）</a:t>
            </a:r>
          </a:p>
        </p:txBody>
      </p:sp>
      <p:sp>
        <p:nvSpPr>
          <p:cNvPr id="13" name="文本框 5"/>
          <p:cNvSpPr txBox="1"/>
          <p:nvPr/>
        </p:nvSpPr>
        <p:spPr>
          <a:xfrm>
            <a:off x="899592" y="4423158"/>
            <a:ext cx="3386656" cy="461665"/>
          </a:xfrm>
          <a:prstGeom prst="rect">
            <a:avLst/>
          </a:prstGeom>
          <a:solidFill>
            <a:srgbClr val="FFC000"/>
          </a:solidFill>
          <a:effectLst>
            <a:softEdge rad="127000"/>
          </a:effectLst>
        </p:spPr>
        <p:txBody>
          <a:bodyPr wrap="square">
            <a:spAutoFit/>
          </a:bodyPr>
          <a:lstStyle/>
          <a:p>
            <a:pPr>
              <a:defRPr/>
            </a:pPr>
            <a:r>
              <a:rPr lang="en-US" altLang="zh-CN" sz="2400" dirty="0" smtClean="0"/>
              <a:t>(making friends / honesty</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899592" y="4974267"/>
            <a:ext cx="6905695" cy="830997"/>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In making friends with other people in modern society, we </a:t>
            </a:r>
            <a:r>
              <a:rPr kumimoji="1" lang="en-US" altLang="zh-CN" sz="2400" b="1" i="1" dirty="0" smtClean="0">
                <a:solidFill>
                  <a:srgbClr val="FF6600"/>
                </a:solidFill>
                <a:latin typeface="Helvetica"/>
              </a:rPr>
              <a:t>choose </a:t>
            </a:r>
            <a:r>
              <a:rPr kumimoji="1" lang="en-US" altLang="zh-CN" sz="2400" dirty="0" smtClean="0">
                <a:latin typeface="Helvetica"/>
              </a:rPr>
              <a:t>honesty </a:t>
            </a:r>
            <a:r>
              <a:rPr kumimoji="1" lang="en-US" altLang="zh-CN" sz="2400" b="1" i="1" dirty="0" smtClean="0">
                <a:solidFill>
                  <a:srgbClr val="FF6600"/>
                </a:solidFill>
                <a:latin typeface="Helvetica"/>
              </a:rPr>
              <a:t>over </a:t>
            </a:r>
            <a:r>
              <a:rPr kumimoji="1" lang="en-US" altLang="zh-CN" sz="2400" dirty="0" smtClean="0">
                <a:latin typeface="Helvetica"/>
              </a:rPr>
              <a:t>other qualities.</a:t>
            </a:r>
            <a:endParaRPr kumimoji="1" lang="en-US" altLang="zh-CN" sz="2400" dirty="0">
              <a:latin typeface="Helvetica"/>
            </a:endParaRPr>
          </a:p>
        </p:txBody>
      </p:sp>
      <p:sp>
        <p:nvSpPr>
          <p:cNvPr id="2" name="TextBox 1"/>
          <p:cNvSpPr txBox="1"/>
          <p:nvPr/>
        </p:nvSpPr>
        <p:spPr>
          <a:xfrm>
            <a:off x="3746500" y="1500174"/>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99592"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899592" y="3290162"/>
            <a:ext cx="7321025" cy="461665"/>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在现代社会中，我们交友时更加看重诚实的品德。</a:t>
            </a:r>
            <a:endParaRPr lang="en-US" altLang="zh-CN" sz="2400" dirty="0">
              <a:latin typeface="华文行楷" pitchFamily="2" charset="-122"/>
              <a:ea typeface="华文行楷" pitchFamily="2" charset="-122"/>
            </a:endParaRPr>
          </a:p>
        </p:txBody>
      </p:sp>
      <p:sp>
        <p:nvSpPr>
          <p:cNvPr id="25" name="TextBox 24"/>
          <p:cNvSpPr txBox="1"/>
          <p:nvPr/>
        </p:nvSpPr>
        <p:spPr>
          <a:xfrm>
            <a:off x="899592" y="3841271"/>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4" name="TextBox 7"/>
          <p:cNvSpPr txBox="1">
            <a:spLocks noChangeArrowheads="1"/>
          </p:cNvSpPr>
          <p:nvPr/>
        </p:nvSpPr>
        <p:spPr bwMode="auto">
          <a:xfrm>
            <a:off x="5407025" y="1322002"/>
            <a:ext cx="3327399" cy="892552"/>
          </a:xfrm>
          <a:prstGeom prst="rect">
            <a:avLst/>
          </a:prstGeom>
          <a:noFill/>
          <a:ln w="9525">
            <a:noFill/>
            <a:miter lim="800000"/>
            <a:headEnd/>
            <a:tailEnd/>
          </a:ln>
        </p:spPr>
        <p:txBody>
          <a:bodyPr wrap="square">
            <a:spAutoFit/>
          </a:bodyPr>
          <a:lstStyle/>
          <a:p>
            <a:pPr algn="ctr"/>
            <a:r>
              <a:rPr lang="en-US" altLang="zh-CN" sz="2600" b="1" dirty="0" smtClean="0">
                <a:latin typeface="Helvetica"/>
              </a:rPr>
              <a:t>choose </a:t>
            </a:r>
            <a:r>
              <a:rPr lang="en-US" altLang="zh-CN" sz="2600" b="1" dirty="0" err="1" smtClean="0">
                <a:latin typeface="Helvetica"/>
              </a:rPr>
              <a:t>sth</a:t>
            </a:r>
            <a:r>
              <a:rPr lang="en-US" altLang="zh-CN" sz="2600" b="1" dirty="0" smtClean="0">
                <a:latin typeface="Helvetica"/>
              </a:rPr>
              <a:t>. over </a:t>
            </a:r>
            <a:r>
              <a:rPr lang="en-US" altLang="zh-CN" sz="2600" b="1" dirty="0" err="1" smtClean="0">
                <a:latin typeface="Helvetica"/>
              </a:rPr>
              <a:t>sth</a:t>
            </a:r>
            <a:r>
              <a:rPr lang="en-US" altLang="zh-CN" sz="2600" b="1" dirty="0" smtClean="0">
                <a:latin typeface="Helvetica"/>
              </a:rPr>
              <a:t>. else</a:t>
            </a:r>
          </a:p>
        </p:txBody>
      </p:sp>
      <p:pic>
        <p:nvPicPr>
          <p:cNvPr id="22"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9657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5"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57188" y="1936737"/>
          <a:ext cx="8501122" cy="3492527"/>
        </p:xfrm>
        <a:graphic>
          <a:graphicData uri="http://schemas.openxmlformats.org/drawingml/2006/table">
            <a:tbl>
              <a:tblPr firstRow="1" bandRow="1">
                <a:tableStyleId>{93296810-A885-4BE3-A3E7-6D5BEEA58F35}</a:tableStyleId>
              </a:tblPr>
              <a:tblGrid>
                <a:gridCol w="4857754"/>
                <a:gridCol w="3643368"/>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330200" marR="0" indent="-330200" algn="l" defTabSz="914400" rtl="0" eaLnBrk="1" fontAlgn="auto" latinLnBrk="0" hangingPunct="1">
                        <a:lnSpc>
                          <a:spcPct val="100000"/>
                        </a:lnSpc>
                        <a:spcBef>
                          <a:spcPct val="50000"/>
                        </a:spcBef>
                        <a:spcAft>
                          <a:spcPts val="0"/>
                        </a:spcAft>
                        <a:buClrTx/>
                        <a:buSzTx/>
                        <a:buFontTx/>
                        <a:buNone/>
                        <a:tabLst/>
                        <a:defRPr/>
                      </a:pPr>
                      <a:r>
                        <a:rPr kumimoji="1" lang="en-US" altLang="zh-CN" sz="2400" dirty="0" smtClean="0">
                          <a:latin typeface="Helvetica"/>
                        </a:rPr>
                        <a:t>1. </a:t>
                      </a:r>
                      <a:r>
                        <a:rPr kumimoji="1" lang="en-US" altLang="zh-CN" sz="2400" dirty="0" err="1" smtClean="0">
                          <a:latin typeface="Helvetica"/>
                          <a:ea typeface="华文行楷" pitchFamily="2" charset="-122"/>
                        </a:rPr>
                        <a:t>s</a:t>
                      </a:r>
                      <a:r>
                        <a:rPr lang="en-US" altLang="zh-CN" sz="2400" dirty="0" err="1" smtClean="0">
                          <a:latin typeface="Helvetica"/>
                          <a:ea typeface="华文行楷" pitchFamily="2" charset="-122"/>
                        </a:rPr>
                        <a:t>th</a:t>
                      </a:r>
                      <a:r>
                        <a:rPr lang="en-US" altLang="zh-CN" sz="2400" dirty="0" smtClean="0">
                          <a:latin typeface="Helvetica"/>
                          <a:ea typeface="华文行楷" pitchFamily="2" charset="-122"/>
                        </a:rPr>
                        <a:t>.</a:t>
                      </a:r>
                      <a:r>
                        <a:rPr lang="en-US" altLang="zh-CN" sz="2400" baseline="0" dirty="0" smtClean="0">
                          <a:latin typeface="Helvetica"/>
                          <a:ea typeface="华文行楷" pitchFamily="2" charset="-122"/>
                        </a:rPr>
                        <a:t> is now as required an attitude in </a:t>
                      </a:r>
                      <a:r>
                        <a:rPr lang="en-US" altLang="zh-CN" sz="2400" dirty="0" smtClean="0">
                          <a:latin typeface="Helvetica"/>
                          <a:ea typeface="华文行楷" pitchFamily="2" charset="-122"/>
                        </a:rPr>
                        <a:t>... </a:t>
                      </a:r>
                      <a:r>
                        <a:rPr lang="en-US" altLang="zh-CN" sz="2400" baseline="0" dirty="0" smtClean="0">
                          <a:latin typeface="Helvetica"/>
                          <a:ea typeface="华文行楷" pitchFamily="2" charset="-122"/>
                        </a:rPr>
                        <a:t>as is, say, </a:t>
                      </a:r>
                      <a:r>
                        <a:rPr lang="en-US" altLang="zh-CN" sz="2400" dirty="0" err="1" smtClean="0">
                          <a:latin typeface="Helvetica"/>
                          <a:ea typeface="华文行楷" pitchFamily="2" charset="-122"/>
                        </a:rPr>
                        <a:t>sth</a:t>
                      </a:r>
                      <a:r>
                        <a:rPr lang="en-US" altLang="zh-CN" sz="2400" dirty="0" smtClean="0">
                          <a:latin typeface="Helvetica"/>
                          <a:ea typeface="华文行楷" pitchFamily="2" charset="-122"/>
                        </a:rPr>
                        <a:t>. else</a:t>
                      </a:r>
                      <a:r>
                        <a:rPr lang="en-US" altLang="zh-CN" sz="2400" baseline="0" dirty="0" smtClean="0">
                          <a:latin typeface="Helvetica"/>
                          <a:ea typeface="华文行楷" pitchFamily="2" charset="-122"/>
                        </a:rPr>
                        <a:t> in … or …</a:t>
                      </a:r>
                      <a:endParaRPr kumimoji="1" lang="en-US" altLang="zh-CN" sz="2400" b="1" dirty="0">
                        <a:solidFill>
                          <a:schemeClr val="accent1">
                            <a:lumMod val="50000"/>
                          </a:schemeClr>
                        </a:solidFill>
                        <a:latin typeface="Helvetica"/>
                        <a:ea typeface="华文楷体" pitchFamily="2" charset="-122"/>
                      </a:endParaRPr>
                    </a:p>
                  </a:txBody>
                  <a:tcPr/>
                </a:tc>
                <a:tc>
                  <a: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用于表达比较，“说明某种态度的重要性”。</a:t>
                      </a:r>
                      <a:endParaRPr kumimoji="1" lang="en-US" altLang="zh-CN" sz="2400" kern="1200" dirty="0">
                        <a:solidFill>
                          <a:schemeClr val="dk1"/>
                        </a:solidFill>
                        <a:latin typeface="华文楷体" pitchFamily="2" charset="-122"/>
                        <a:ea typeface="华文楷体" pitchFamily="2" charset="-122"/>
                        <a:cs typeface="+mn-cs"/>
                      </a:endParaRPr>
                    </a:p>
                  </a:txBody>
                  <a:tcPr/>
                </a:tc>
              </a:tr>
              <a:tr h="869230">
                <a:tc>
                  <a:txBody>
                    <a:bodyPr/>
                    <a:lstStyle/>
                    <a:p>
                      <a:pPr marL="342900" indent="-342900">
                        <a:lnSpc>
                          <a:spcPct val="100000"/>
                        </a:lnSpc>
                      </a:pPr>
                      <a:r>
                        <a:rPr kumimoji="1" lang="en-US" altLang="zh-CN" sz="2400" kern="1200" dirty="0" smtClean="0">
                          <a:latin typeface="Helvetica"/>
                        </a:rPr>
                        <a:t>2. </a:t>
                      </a:r>
                      <a:r>
                        <a:rPr kumimoji="1" lang="en-US" altLang="zh-CN" sz="2400" kern="1200" dirty="0" err="1" smtClean="0">
                          <a:latin typeface="Helvetica"/>
                          <a:ea typeface="华文行楷" pitchFamily="2" charset="-122"/>
                        </a:rPr>
                        <a:t>s</a:t>
                      </a:r>
                      <a:r>
                        <a:rPr lang="en-US" altLang="zh-CN" sz="2400" dirty="0" err="1" smtClean="0">
                          <a:latin typeface="Helvetica"/>
                          <a:ea typeface="华文行楷" pitchFamily="2" charset="-122"/>
                        </a:rPr>
                        <a:t>th</a:t>
                      </a:r>
                      <a:r>
                        <a:rPr lang="en-US" altLang="zh-CN" sz="2400" dirty="0" smtClean="0">
                          <a:latin typeface="Helvetica"/>
                          <a:ea typeface="华文行楷" pitchFamily="2" charset="-122"/>
                        </a:rPr>
                        <a:t>.</a:t>
                      </a:r>
                      <a:r>
                        <a:rPr lang="en-US" altLang="zh-CN" sz="2400" baseline="0" dirty="0" smtClean="0">
                          <a:latin typeface="Helvetica"/>
                          <a:ea typeface="华文行楷" pitchFamily="2" charset="-122"/>
                        </a:rPr>
                        <a:t> is one founded on one’s  idea that “</a:t>
                      </a:r>
                      <a:r>
                        <a:rPr lang="en-US" altLang="zh-CN" sz="2400" dirty="0" smtClean="0">
                          <a:latin typeface="Helvetica"/>
                          <a:ea typeface="华文行楷" pitchFamily="2" charset="-122"/>
                        </a:rPr>
                        <a:t>…”</a:t>
                      </a:r>
                      <a:endParaRPr kumimoji="1" lang="zh-CN" altLang="en-US" sz="2400" b="1" kern="1200" dirty="0">
                        <a:solidFill>
                          <a:schemeClr val="accent1">
                            <a:lumMod val="50000"/>
                          </a:schemeClr>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用于表达“某种思想或观点的理据”。</a:t>
                      </a:r>
                      <a:endParaRPr kumimoji="1" lang="zh-CN" altLang="en-US" sz="2400" kern="1200" dirty="0">
                        <a:solidFill>
                          <a:schemeClr val="dk1"/>
                        </a:solidFill>
                        <a:latin typeface="华文楷体" pitchFamily="2" charset="-122"/>
                        <a:ea typeface="华文楷体" pitchFamily="2" charset="-122"/>
                        <a:cs typeface="+mn-cs"/>
                      </a:endParaRPr>
                    </a:p>
                  </a:txBody>
                  <a:tcPr/>
                </a:tc>
              </a:tr>
              <a:tr h="902952">
                <a:tc>
                  <a:txBody>
                    <a:bodyPr/>
                    <a:lstStyle/>
                    <a:p>
                      <a:pPr marL="355600" marR="0" indent="-355600"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latin typeface="Helvetica"/>
                        </a:rPr>
                        <a:t>3. </a:t>
                      </a:r>
                      <a:r>
                        <a:rPr kumimoji="1" lang="en-US" altLang="zh-CN" sz="2400" kern="1200" dirty="0" smtClean="0">
                          <a:latin typeface="Helvetica"/>
                          <a:ea typeface="华文行楷" pitchFamily="2" charset="-122"/>
                        </a:rPr>
                        <a:t>s</a:t>
                      </a:r>
                      <a:r>
                        <a:rPr lang="en-US" altLang="zh-CN" sz="2400" dirty="0" smtClean="0">
                          <a:latin typeface="Helvetica"/>
                          <a:ea typeface="华文行楷" pitchFamily="2" charset="-122"/>
                        </a:rPr>
                        <a:t>b.</a:t>
                      </a:r>
                      <a:r>
                        <a:rPr lang="en-US" altLang="zh-CN" sz="2400" baseline="0" dirty="0" smtClean="0">
                          <a:latin typeface="Helvetica"/>
                          <a:ea typeface="华文行楷" pitchFamily="2" charset="-122"/>
                        </a:rPr>
                        <a:t> should do / does </a:t>
                      </a:r>
                      <a:r>
                        <a:rPr lang="en-US" altLang="zh-CN" sz="2400" baseline="0" dirty="0" err="1" smtClean="0">
                          <a:latin typeface="Helvetica"/>
                          <a:ea typeface="华文行楷" pitchFamily="2" charset="-122"/>
                        </a:rPr>
                        <a:t>sth</a:t>
                      </a:r>
                      <a:r>
                        <a:rPr lang="en-US" altLang="zh-CN" sz="2400" baseline="0" dirty="0" smtClean="0">
                          <a:latin typeface="Helvetica"/>
                          <a:ea typeface="华文行楷" pitchFamily="2" charset="-122"/>
                        </a:rPr>
                        <a:t>. only when </a:t>
                      </a:r>
                      <a:r>
                        <a:rPr lang="en-US" altLang="zh-CN" sz="2400" dirty="0" smtClean="0">
                          <a:latin typeface="Helvetica"/>
                          <a:ea typeface="华文行楷" pitchFamily="2" charset="-122"/>
                        </a:rPr>
                        <a:t>…</a:t>
                      </a:r>
                      <a:endParaRPr kumimoji="1" lang="en-US" altLang="zh-CN" sz="2400" b="1" kern="1200" dirty="0" smtClean="0">
                        <a:solidFill>
                          <a:schemeClr val="accent1">
                            <a:lumMod val="50000"/>
                          </a:schemeClr>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用于表达“某人做某事的必要条件”。</a:t>
                      </a:r>
                      <a:endParaRPr lang="zh-CN" altLang="en-US" b="1" dirty="0">
                        <a:solidFill>
                          <a:srgbClr val="000000"/>
                        </a:solidFill>
                        <a:latin typeface="华文楷体" pitchFamily="2" charset="-122"/>
                        <a:ea typeface="华文楷体" pitchFamily="2" charset="-122"/>
                      </a:endParaRPr>
                    </a:p>
                  </a:txBody>
                  <a:tcPr/>
                </a:tc>
              </a:tr>
            </a:tbl>
          </a:graphicData>
        </a:graphic>
      </p:graphicFrame>
      <p:pic>
        <p:nvPicPr>
          <p:cNvPr id="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934693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1"/>
          <p:cNvSpPr>
            <a:spLocks noChangeArrowheads="1"/>
          </p:cNvSpPr>
          <p:nvPr/>
        </p:nvSpPr>
        <p:spPr bwMode="auto">
          <a:xfrm>
            <a:off x="1538288" y="2047875"/>
            <a:ext cx="5976937" cy="1292662"/>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在上流社会，对环境的敏感就</a:t>
            </a:r>
            <a:r>
              <a:rPr lang="zh-CN" altLang="en-US" sz="2600" dirty="0" smtClean="0">
                <a:solidFill>
                  <a:srgbClr val="C00000"/>
                </a:solidFill>
                <a:latin typeface="华文行楷" pitchFamily="2" charset="-122"/>
                <a:ea typeface="华文行楷" pitchFamily="2" charset="-122"/>
              </a:rPr>
              <a:t>如同</a:t>
            </a:r>
            <a:r>
              <a:rPr lang="zh-CN" altLang="en-US" sz="2400" dirty="0" smtClean="0">
                <a:latin typeface="华文行楷" pitchFamily="2" charset="-122"/>
                <a:ea typeface="华文行楷" pitchFamily="2" charset="-122"/>
              </a:rPr>
              <a:t>信仰民主、反对整容</a:t>
            </a:r>
            <a:r>
              <a:rPr lang="zh-CN" altLang="en-US" sz="2600" dirty="0" smtClean="0">
                <a:solidFill>
                  <a:srgbClr val="C00000"/>
                </a:solidFill>
                <a:latin typeface="华文行楷" pitchFamily="2" charset="-122"/>
                <a:ea typeface="华文行楷" pitchFamily="2" charset="-122"/>
              </a:rPr>
              <a:t>一样</a:t>
            </a:r>
            <a:r>
              <a:rPr lang="zh-CN" altLang="en-US" sz="2400" dirty="0" smtClean="0">
                <a:latin typeface="华文行楷" pitchFamily="2" charset="-122"/>
                <a:ea typeface="华文行楷" pitchFamily="2" charset="-122"/>
              </a:rPr>
              <a:t>，</a:t>
            </a:r>
            <a:r>
              <a:rPr lang="zh-CN" altLang="en-US" sz="2600" dirty="0" smtClean="0">
                <a:solidFill>
                  <a:srgbClr val="C00000"/>
                </a:solidFill>
                <a:latin typeface="华文行楷" pitchFamily="2" charset="-122"/>
                <a:ea typeface="华文行楷" pitchFamily="2" charset="-122"/>
              </a:rPr>
              <a:t>是一种不可或缺的态度</a:t>
            </a:r>
            <a:r>
              <a:rPr lang="zh-CN" altLang="en-US" sz="2400" dirty="0" smtClean="0">
                <a:latin typeface="华文行楷" pitchFamily="2" charset="-122"/>
                <a:ea typeface="华文行楷" pitchFamily="2" charset="-122"/>
              </a:rPr>
              <a:t>。</a:t>
            </a:r>
            <a:endParaRPr lang="zh-CN" altLang="en-US" sz="2400" dirty="0">
              <a:latin typeface="华文行楷" pitchFamily="2" charset="-122"/>
              <a:ea typeface="华文行楷" pitchFamily="2" charset="-122"/>
            </a:endParaRPr>
          </a:p>
        </p:txBody>
      </p:sp>
      <p:sp>
        <p:nvSpPr>
          <p:cNvPr id="232451" name="TextBox 4"/>
          <p:cNvSpPr txBox="1">
            <a:spLocks noChangeArrowheads="1"/>
          </p:cNvSpPr>
          <p:nvPr/>
        </p:nvSpPr>
        <p:spPr bwMode="auto">
          <a:xfrm>
            <a:off x="1538288" y="1412875"/>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a:t>
            </a:r>
            <a:r>
              <a:rPr lang="zh-CN" altLang="en-US" sz="2800" b="1" dirty="0" smtClean="0">
                <a:solidFill>
                  <a:srgbClr val="C00000"/>
                </a:solidFill>
                <a:latin typeface="华文行楷" pitchFamily="2" charset="-122"/>
                <a:ea typeface="华文行楷" pitchFamily="2" charset="-122"/>
              </a:rPr>
              <a:t>文</a:t>
            </a:r>
            <a:endParaRPr lang="zh-CN" altLang="en-US" sz="2800" b="1" dirty="0">
              <a:solidFill>
                <a:srgbClr val="C00000"/>
              </a:solidFill>
              <a:latin typeface="华文行楷" pitchFamily="2" charset="-122"/>
              <a:ea typeface="华文行楷" pitchFamily="2" charset="-122"/>
            </a:endParaRPr>
          </a:p>
        </p:txBody>
      </p:sp>
      <p:sp>
        <p:nvSpPr>
          <p:cNvPr id="232452" name="TextBox 25"/>
          <p:cNvSpPr txBox="1">
            <a:spLocks noChangeArrowheads="1"/>
          </p:cNvSpPr>
          <p:nvPr/>
        </p:nvSpPr>
        <p:spPr bwMode="auto">
          <a:xfrm>
            <a:off x="1500166" y="3478217"/>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a:t>
            </a:r>
            <a:r>
              <a:rPr lang="zh-CN" altLang="en-US" sz="2800" b="1" dirty="0" smtClean="0">
                <a:solidFill>
                  <a:srgbClr val="FF6600"/>
                </a:solidFill>
                <a:latin typeface="华文行楷" pitchFamily="2" charset="-122"/>
                <a:ea typeface="华文行楷" pitchFamily="2" charset="-122"/>
              </a:rPr>
              <a:t>习</a:t>
            </a:r>
            <a:endParaRPr lang="zh-CN" altLang="en-US" sz="2800" b="1" dirty="0">
              <a:solidFill>
                <a:srgbClr val="FF6600"/>
              </a:solidFill>
              <a:latin typeface="华文行楷" pitchFamily="2" charset="-122"/>
              <a:ea typeface="华文行楷" pitchFamily="2" charset="-122"/>
            </a:endParaRPr>
          </a:p>
        </p:txBody>
      </p:sp>
      <p:cxnSp>
        <p:nvCxnSpPr>
          <p:cNvPr id="4" name="直接连接符 3"/>
          <p:cNvCxnSpPr/>
          <p:nvPr/>
        </p:nvCxnSpPr>
        <p:spPr>
          <a:xfrm>
            <a:off x="1558622" y="1928802"/>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622" y="4000200"/>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hlinkClick r:id="" action="ppaction://hlinkshowjump?jump=nextslide"/>
          </p:cNvPr>
          <p:cNvSpPr txBox="1"/>
          <p:nvPr/>
        </p:nvSpPr>
        <p:spPr>
          <a:xfrm>
            <a:off x="5929322" y="5767171"/>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
        <p:nvSpPr>
          <p:cNvPr id="11" name="矩形 10"/>
          <p:cNvSpPr>
            <a:spLocks noChangeArrowheads="1"/>
          </p:cNvSpPr>
          <p:nvPr/>
        </p:nvSpPr>
        <p:spPr bwMode="auto">
          <a:xfrm>
            <a:off x="1484334" y="4143380"/>
            <a:ext cx="6088062" cy="1569660"/>
          </a:xfrm>
          <a:prstGeom prst="rect">
            <a:avLst/>
          </a:prstGeom>
          <a:noFill/>
          <a:ln w="9525">
            <a:noFill/>
            <a:miter lim="800000"/>
            <a:headEnd/>
            <a:tailEnd/>
          </a:ln>
        </p:spPr>
        <p:txBody>
          <a:bodyPr>
            <a:spAutoFit/>
          </a:bodyPr>
          <a:lstStyle/>
          <a:p>
            <a:r>
              <a:rPr lang="en-US" altLang="zh-CN" sz="2400" dirty="0" smtClean="0">
                <a:latin typeface="Helvetica"/>
              </a:rPr>
              <a:t>Environmental sensitivity </a:t>
            </a:r>
            <a:r>
              <a:rPr lang="en-US" altLang="zh-CN" sz="2400" b="1" dirty="0" smtClean="0">
                <a:solidFill>
                  <a:srgbClr val="FF6600"/>
                </a:solidFill>
                <a:latin typeface="Helvetica"/>
              </a:rPr>
              <a:t>is now as required an attitude in </a:t>
            </a:r>
            <a:r>
              <a:rPr lang="en-US" altLang="zh-CN" sz="2400" dirty="0" smtClean="0">
                <a:latin typeface="Helvetica"/>
              </a:rPr>
              <a:t>polite society </a:t>
            </a:r>
            <a:r>
              <a:rPr lang="en-US" altLang="zh-CN" sz="2400" b="1" dirty="0" smtClean="0">
                <a:solidFill>
                  <a:srgbClr val="FF6600"/>
                </a:solidFill>
                <a:latin typeface="Helvetica"/>
              </a:rPr>
              <a:t>as is, say, </a:t>
            </a:r>
            <a:r>
              <a:rPr lang="en-US" altLang="zh-CN" sz="2400" dirty="0" smtClean="0">
                <a:latin typeface="Helvetica"/>
              </a:rPr>
              <a:t>belief</a:t>
            </a:r>
            <a:r>
              <a:rPr lang="en-US" altLang="zh-CN" sz="2400" b="1" dirty="0" smtClean="0">
                <a:solidFill>
                  <a:srgbClr val="FF6600"/>
                </a:solidFill>
                <a:latin typeface="Helvetica"/>
              </a:rPr>
              <a:t> in </a:t>
            </a:r>
            <a:r>
              <a:rPr lang="en-US" altLang="zh-CN" sz="2400" dirty="0" smtClean="0">
                <a:latin typeface="Helvetica"/>
              </a:rPr>
              <a:t>democracy </a:t>
            </a:r>
            <a:r>
              <a:rPr lang="en-US" altLang="zh-CN" sz="2400" b="1" dirty="0" smtClean="0">
                <a:solidFill>
                  <a:srgbClr val="FF6600"/>
                </a:solidFill>
                <a:latin typeface="Helvetica"/>
              </a:rPr>
              <a:t>or </a:t>
            </a:r>
            <a:r>
              <a:rPr lang="en-US" altLang="zh-CN" sz="2400" dirty="0" smtClean="0">
                <a:latin typeface="Helvetica"/>
              </a:rPr>
              <a:t>disapproval of plastic surgery. </a:t>
            </a:r>
            <a:endParaRPr lang="en-US" altLang="zh-CN" sz="2400" dirty="0">
              <a:latin typeface="Helvetica"/>
            </a:endParaRPr>
          </a:p>
        </p:txBody>
      </p:sp>
    </p:spTree>
    <p:extLst>
      <p:ext uri="{BB962C8B-B14F-4D97-AF65-F5344CB8AC3E}">
        <p14:creationId xmlns:p14="http://schemas.microsoft.com/office/powerpoint/2010/main" xmlns="" val="393469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1"/>
          <p:cNvSpPr>
            <a:spLocks noChangeArrowheads="1"/>
          </p:cNvSpPr>
          <p:nvPr/>
        </p:nvSpPr>
        <p:spPr bwMode="auto">
          <a:xfrm>
            <a:off x="1538288" y="2091516"/>
            <a:ext cx="6273800" cy="810478"/>
          </a:xfrm>
          <a:prstGeom prst="rect">
            <a:avLst/>
          </a:prstGeom>
          <a:noFill/>
          <a:ln w="9525">
            <a:noFill/>
            <a:miter lim="800000"/>
            <a:headEnd/>
            <a:tailEnd/>
          </a:ln>
        </p:spPr>
        <p:txBody>
          <a:bodyPr>
            <a:spAutoFit/>
          </a:bodyPr>
          <a:lstStyle/>
          <a:p>
            <a:pPr>
              <a:lnSpc>
                <a:spcPts val="2800"/>
              </a:lnSpc>
            </a:pPr>
            <a:r>
              <a:rPr lang="en-US" altLang="zh-CN" sz="2600" dirty="0" err="1" smtClean="0">
                <a:solidFill>
                  <a:prstClr val="black"/>
                </a:solidFill>
                <a:latin typeface="Helvetica"/>
                <a:ea typeface="华文行楷" pitchFamily="2" charset="-122"/>
              </a:rPr>
              <a:t>sth</a:t>
            </a:r>
            <a:r>
              <a:rPr lang="en-US" altLang="zh-CN" sz="2600" dirty="0" smtClean="0">
                <a:solidFill>
                  <a:prstClr val="black"/>
                </a:solidFill>
                <a:latin typeface="Helvetica"/>
                <a:ea typeface="华文行楷" pitchFamily="2" charset="-122"/>
              </a:rPr>
              <a:t>. is now as required an attitude in ... as is, say,  </a:t>
            </a:r>
            <a:r>
              <a:rPr lang="en-US" altLang="zh-CN" sz="2600" dirty="0" err="1" smtClean="0">
                <a:solidFill>
                  <a:prstClr val="black"/>
                </a:solidFill>
                <a:latin typeface="Helvetica"/>
                <a:ea typeface="华文行楷" pitchFamily="2" charset="-122"/>
              </a:rPr>
              <a:t>sth</a:t>
            </a:r>
            <a:r>
              <a:rPr lang="en-US" altLang="zh-CN" sz="2600" dirty="0" smtClean="0">
                <a:solidFill>
                  <a:prstClr val="black"/>
                </a:solidFill>
                <a:latin typeface="Helvetica"/>
                <a:ea typeface="华文行楷" pitchFamily="2" charset="-122"/>
              </a:rPr>
              <a:t>. else in … or …</a:t>
            </a:r>
            <a:endParaRPr lang="en-US" altLang="zh-CN" sz="26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34500" name="TextBox 25"/>
          <p:cNvSpPr txBox="1">
            <a:spLocks noChangeArrowheads="1"/>
          </p:cNvSpPr>
          <p:nvPr/>
        </p:nvSpPr>
        <p:spPr bwMode="auto">
          <a:xfrm>
            <a:off x="1538288" y="321468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904406"/>
            <a:ext cx="6088062" cy="828368"/>
          </a:xfrm>
          <a:prstGeom prst="rect">
            <a:avLst/>
          </a:prstGeom>
          <a:noFill/>
          <a:ln w="9525">
            <a:noFill/>
            <a:miter lim="800000"/>
            <a:headEnd/>
            <a:tailEnd/>
          </a:ln>
        </p:spPr>
        <p:txBody>
          <a:bodyPr wrap="square">
            <a:spAutoFit/>
          </a:bodyPr>
          <a:lstStyle/>
          <a:p>
            <a:pPr>
              <a:lnSpc>
                <a:spcPts val="2800"/>
              </a:lnSpc>
              <a:spcBef>
                <a:spcPct val="50000"/>
              </a:spcBef>
            </a:pPr>
            <a:r>
              <a:rPr kumimoji="1" lang="zh-CN" altLang="en-US" sz="2800" dirty="0" smtClean="0">
                <a:solidFill>
                  <a:schemeClr val="dk1"/>
                </a:solidFill>
                <a:latin typeface="华文楷体" pitchFamily="2" charset="-122"/>
                <a:ea typeface="华文楷体" pitchFamily="2" charset="-122"/>
              </a:rPr>
              <a:t>用于表达比较，</a:t>
            </a:r>
            <a:r>
              <a:rPr kumimoji="1" lang="zh-CN" altLang="en-US" sz="2800" dirty="0" smtClean="0">
                <a:latin typeface="华文楷体" pitchFamily="2" charset="-122"/>
                <a:ea typeface="华文楷体" pitchFamily="2" charset="-122"/>
              </a:rPr>
              <a:t> </a:t>
            </a:r>
            <a:r>
              <a:rPr lang="zh-CN" altLang="en-US" sz="2600" dirty="0" smtClean="0">
                <a:latin typeface="华文行楷" pitchFamily="2" charset="-122"/>
                <a:ea typeface="华文行楷" pitchFamily="2" charset="-122"/>
              </a:rPr>
              <a:t>“</a:t>
            </a:r>
            <a:r>
              <a:rPr lang="zh-CN" altLang="en-US" sz="2600" dirty="0" smtClean="0">
                <a:solidFill>
                  <a:srgbClr val="71AE0E"/>
                </a:solidFill>
                <a:latin typeface="华文行楷" pitchFamily="2" charset="-122"/>
                <a:ea typeface="华文行楷" pitchFamily="2" charset="-122"/>
              </a:rPr>
              <a:t>说明某种态度的重要性</a:t>
            </a:r>
            <a:r>
              <a:rPr lang="zh-CN" altLang="en-US" sz="2600" dirty="0" smtClean="0">
                <a:latin typeface="华文行楷" pitchFamily="2" charset="-122"/>
                <a:ea typeface="华文行楷" pitchFamily="2" charset="-122"/>
              </a:rPr>
              <a:t>”</a:t>
            </a:r>
            <a:r>
              <a:rPr kumimoji="1" lang="zh-CN" altLang="en-US" sz="2800" dirty="0" smtClean="0">
                <a:latin typeface="华文楷体" pitchFamily="2" charset="-122"/>
                <a:ea typeface="华文楷体" pitchFamily="2" charset="-122"/>
              </a:rPr>
              <a:t>。</a:t>
            </a:r>
            <a:endParaRPr kumimoji="1" lang="en-US" altLang="zh-CN" sz="2800" dirty="0" smtClean="0">
              <a:latin typeface="华文楷体" pitchFamily="2" charset="-122"/>
              <a:ea typeface="华文楷体" pitchFamily="2" charset="-122"/>
            </a:endParaRPr>
          </a:p>
        </p:txBody>
      </p:sp>
      <p:cxnSp>
        <p:nvCxnSpPr>
          <p:cNvPr id="4" name="直接连接符 3"/>
          <p:cNvCxnSpPr/>
          <p:nvPr/>
        </p:nvCxnSpPr>
        <p:spPr>
          <a:xfrm>
            <a:off x="1621299" y="3714752"/>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a:t>
            </a:r>
            <a:r>
              <a:rPr lang="zh-CN" altLang="en-US" b="1" dirty="0" smtClean="0"/>
              <a:t>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98415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7280" t="15609"/>
          <a:stretch/>
        </p:blipFill>
        <p:spPr bwMode="auto">
          <a:xfrm>
            <a:off x="857224" y="1484784"/>
            <a:ext cx="7744854" cy="5373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403648" y="4035836"/>
            <a:ext cx="5382930" cy="461665"/>
          </a:xfrm>
          <a:prstGeom prst="rect">
            <a:avLst/>
          </a:prstGeom>
          <a:solidFill>
            <a:srgbClr val="FFC000"/>
          </a:solidFill>
          <a:effectLst>
            <a:softEdge rad="127000"/>
          </a:effectLst>
        </p:spPr>
        <p:txBody>
          <a:bodyPr wrap="square" rtlCol="0">
            <a:spAutoFit/>
          </a:bodyPr>
          <a:lstStyle/>
          <a:p>
            <a:r>
              <a:rPr lang="en-US" altLang="zh-CN" sz="2400" dirty="0" smtClean="0"/>
              <a:t>(cultural awareness /</a:t>
            </a:r>
            <a:r>
              <a:rPr lang="en-US" sz="2400" dirty="0" smtClean="0"/>
              <a:t> time-consciousness</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03648" y="1978827"/>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403648" y="2465468"/>
            <a:ext cx="6515850" cy="1772793"/>
          </a:xfrm>
          <a:prstGeom prst="rect">
            <a:avLst/>
          </a:prstGeom>
          <a:noFill/>
        </p:spPr>
        <p:txBody>
          <a:bodyPr wrap="square" rtlCol="0">
            <a:spAutoFit/>
          </a:bodyPr>
          <a:lstStyle/>
          <a:p>
            <a:pPr fontAlgn="base">
              <a:lnSpc>
                <a:spcPct val="135000"/>
              </a:lnSpc>
              <a:spcBef>
                <a:spcPct val="50000"/>
              </a:spcBef>
              <a:spcAft>
                <a:spcPct val="0"/>
              </a:spcAft>
              <a:defRPr/>
            </a:pPr>
            <a:r>
              <a:rPr lang="zh-CN" altLang="en-US" sz="2400" dirty="0" smtClean="0">
                <a:latin typeface="华文行楷" pitchFamily="2" charset="-122"/>
                <a:ea typeface="华文行楷" pitchFamily="2" charset="-122"/>
              </a:rPr>
              <a:t>在跨文化交际中，文化意识就如同约会时守时、社交时礼貌一样，是一种不可或缺的态度。</a:t>
            </a:r>
          </a:p>
          <a:p>
            <a:pPr fontAlgn="base">
              <a:lnSpc>
                <a:spcPct val="135000"/>
              </a:lnSpc>
              <a:spcBef>
                <a:spcPct val="50000"/>
              </a:spcBef>
              <a:spcAft>
                <a:spcPct val="0"/>
              </a:spcAft>
              <a:defRPr/>
            </a:pPr>
            <a:r>
              <a:rPr lang="zh-CN" altLang="en-US" sz="2400" dirty="0" smtClean="0">
                <a:latin typeface="华文行楷" pitchFamily="2" charset="-122"/>
                <a:ea typeface="华文行楷" pitchFamily="2" charset="-122"/>
              </a:rPr>
              <a:t>。</a:t>
            </a:r>
            <a:endParaRPr lang="en-US" altLang="zh-CN" sz="2400" dirty="0" smtClean="0">
              <a:latin typeface="华文行楷" pitchFamily="2" charset="-122"/>
              <a:ea typeface="华文行楷" pitchFamily="2" charset="-122"/>
            </a:endParaRPr>
          </a:p>
        </p:txBody>
      </p:sp>
      <p:sp>
        <p:nvSpPr>
          <p:cNvPr id="25" name="TextBox 24"/>
          <p:cNvSpPr txBox="1"/>
          <p:nvPr/>
        </p:nvSpPr>
        <p:spPr>
          <a:xfrm>
            <a:off x="1403648" y="354919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403648" y="4509120"/>
            <a:ext cx="6768752" cy="1528624"/>
          </a:xfrm>
          <a:prstGeom prst="rect">
            <a:avLst/>
          </a:prstGeom>
          <a:noFill/>
          <a:ln w="9525">
            <a:noFill/>
            <a:miter lim="800000"/>
            <a:headEnd/>
            <a:tailEnd/>
          </a:ln>
        </p:spPr>
        <p:txBody>
          <a:bodyPr wrap="square">
            <a:spAutoFit/>
          </a:bodyPr>
          <a:lstStyle/>
          <a:p>
            <a:pPr>
              <a:lnSpc>
                <a:spcPts val="2800"/>
              </a:lnSpc>
              <a:spcBef>
                <a:spcPct val="50000"/>
              </a:spcBef>
            </a:pPr>
            <a:r>
              <a:rPr kumimoji="1" lang="en-US" altLang="zh-CN" sz="2400" dirty="0" smtClean="0">
                <a:latin typeface="Helvetica"/>
              </a:rPr>
              <a:t>Cultural awareness </a:t>
            </a:r>
            <a:r>
              <a:rPr kumimoji="1" lang="en-US" altLang="zh-CN" sz="2400" i="1" dirty="0" smtClean="0">
                <a:solidFill>
                  <a:srgbClr val="FF0000"/>
                </a:solidFill>
                <a:latin typeface="Helvetica"/>
              </a:rPr>
              <a:t>is now as required an attitude in</a:t>
            </a:r>
            <a:r>
              <a:rPr kumimoji="1" lang="en-US" altLang="zh-CN" sz="2400" dirty="0" smtClean="0">
                <a:latin typeface="Helvetica"/>
              </a:rPr>
              <a:t> cross-cultural communication </a:t>
            </a:r>
            <a:r>
              <a:rPr kumimoji="1" lang="en-US" altLang="zh-CN" sz="2400" i="1" dirty="0" smtClean="0">
                <a:solidFill>
                  <a:srgbClr val="FF0000"/>
                </a:solidFill>
                <a:latin typeface="Helvetica"/>
              </a:rPr>
              <a:t>as is, say,</a:t>
            </a:r>
            <a:r>
              <a:rPr kumimoji="1" lang="en-US" altLang="zh-CN" sz="2400" dirty="0" smtClean="0">
                <a:latin typeface="Helvetica"/>
              </a:rPr>
              <a:t> time-consciousness in keeping appointment or politeness in social exchanges.</a:t>
            </a:r>
          </a:p>
        </p:txBody>
      </p:sp>
      <p:pic>
        <p:nvPicPr>
          <p:cNvPr id="19"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5006057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1"/>
          <p:cNvSpPr>
            <a:spLocks noChangeArrowheads="1"/>
          </p:cNvSpPr>
          <p:nvPr/>
        </p:nvSpPr>
        <p:spPr bwMode="auto">
          <a:xfrm>
            <a:off x="1548210" y="2071678"/>
            <a:ext cx="5976937" cy="892552"/>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非感情用事的环保主义</a:t>
            </a:r>
            <a:r>
              <a:rPr lang="zh-CN" altLang="en-US" sz="2600" dirty="0" smtClean="0">
                <a:solidFill>
                  <a:srgbClr val="C00000"/>
                </a:solidFill>
                <a:latin typeface="华文行楷" pitchFamily="2" charset="-122"/>
                <a:ea typeface="华文行楷" pitchFamily="2" charset="-122"/>
              </a:rPr>
              <a:t>是建立在</a:t>
            </a:r>
            <a:r>
              <a:rPr lang="zh-CN" altLang="en-US" sz="2400" dirty="0" smtClean="0">
                <a:latin typeface="华文行楷" pitchFamily="2" charset="-122"/>
                <a:ea typeface="华文行楷" pitchFamily="2" charset="-122"/>
              </a:rPr>
              <a:t>普罗泰哥拉的格言“人是万物的尺度”</a:t>
            </a:r>
            <a:r>
              <a:rPr lang="zh-CN" altLang="en-US" sz="2600" dirty="0" smtClean="0">
                <a:solidFill>
                  <a:srgbClr val="C00000"/>
                </a:solidFill>
                <a:latin typeface="华文行楷" pitchFamily="2" charset="-122"/>
                <a:ea typeface="华文行楷" pitchFamily="2" charset="-122"/>
              </a:rPr>
              <a:t>的基础上的</a:t>
            </a:r>
            <a:r>
              <a:rPr lang="zh-CN" altLang="en-US" sz="2400" dirty="0" smtClean="0">
                <a:latin typeface="华文行楷" pitchFamily="2" charset="-122"/>
                <a:ea typeface="华文行楷" pitchFamily="2" charset="-122"/>
              </a:rPr>
              <a:t>。</a:t>
            </a:r>
            <a:endParaRPr lang="zh-CN" altLang="en-US" sz="2400" dirty="0">
              <a:latin typeface="华文行楷" pitchFamily="2" charset="-122"/>
              <a:ea typeface="华文行楷" pitchFamily="2" charset="-122"/>
            </a:endParaRPr>
          </a:p>
        </p:txBody>
      </p:sp>
      <p:sp>
        <p:nvSpPr>
          <p:cNvPr id="240643" name="TextBox 4"/>
          <p:cNvSpPr txBox="1">
            <a:spLocks noChangeArrowheads="1"/>
          </p:cNvSpPr>
          <p:nvPr/>
        </p:nvSpPr>
        <p:spPr bwMode="auto">
          <a:xfrm>
            <a:off x="1538288" y="1357298"/>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0644" name="TextBox 25"/>
          <p:cNvSpPr txBox="1">
            <a:spLocks noChangeArrowheads="1"/>
          </p:cNvSpPr>
          <p:nvPr/>
        </p:nvSpPr>
        <p:spPr bwMode="auto">
          <a:xfrm>
            <a:off x="1548210" y="3266753"/>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3039" y="3884855"/>
            <a:ext cx="6239321" cy="1200329"/>
          </a:xfrm>
          <a:prstGeom prst="rect">
            <a:avLst/>
          </a:prstGeom>
          <a:noFill/>
          <a:ln w="9525">
            <a:noFill/>
            <a:miter lim="800000"/>
            <a:headEnd/>
            <a:tailEnd/>
          </a:ln>
        </p:spPr>
        <p:txBody>
          <a:bodyPr wrap="square">
            <a:spAutoFit/>
          </a:bodyPr>
          <a:lstStyle/>
          <a:p>
            <a:r>
              <a:rPr lang="en-US" altLang="zh-CN" sz="2400" dirty="0" smtClean="0">
                <a:latin typeface="Helvetica"/>
              </a:rPr>
              <a:t>A non-sentimental environmentalism </a:t>
            </a:r>
            <a:r>
              <a:rPr lang="en-US" altLang="zh-CN" sz="2400" b="1" dirty="0" smtClean="0">
                <a:solidFill>
                  <a:srgbClr val="FF6600"/>
                </a:solidFill>
                <a:latin typeface="Helvetica"/>
              </a:rPr>
              <a:t>is one founded on </a:t>
            </a:r>
            <a:r>
              <a:rPr lang="en-US" altLang="zh-CN" sz="2400" dirty="0" smtClean="0">
                <a:latin typeface="Helvetica"/>
              </a:rPr>
              <a:t>Protagoras’s</a:t>
            </a:r>
            <a:r>
              <a:rPr lang="en-US" altLang="zh-CN" sz="2400" b="1" dirty="0" smtClean="0">
                <a:solidFill>
                  <a:srgbClr val="FF6600"/>
                </a:solidFill>
                <a:latin typeface="Helvetica"/>
              </a:rPr>
              <a:t> idea that </a:t>
            </a:r>
            <a:r>
              <a:rPr lang="en-US" altLang="zh-CN" sz="2400" dirty="0" smtClean="0">
                <a:latin typeface="Helvetica"/>
              </a:rPr>
              <a:t>“Man </a:t>
            </a:r>
          </a:p>
          <a:p>
            <a:r>
              <a:rPr lang="en-US" altLang="zh-CN" sz="2400" dirty="0" smtClean="0">
                <a:latin typeface="Helvetica"/>
              </a:rPr>
              <a:t>is the measure of all things.”     </a:t>
            </a:r>
            <a:endParaRPr lang="en-US" altLang="zh-CN" sz="2400" dirty="0">
              <a:latin typeface="Helvetica"/>
            </a:endParaRPr>
          </a:p>
        </p:txBody>
      </p:sp>
      <p:cxnSp>
        <p:nvCxnSpPr>
          <p:cNvPr id="4" name="直接连接符 3"/>
          <p:cNvCxnSpPr/>
          <p:nvPr/>
        </p:nvCxnSpPr>
        <p:spPr>
          <a:xfrm>
            <a:off x="1558622" y="1844824"/>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7170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1"/>
          <p:cNvSpPr>
            <a:spLocks noChangeArrowheads="1"/>
          </p:cNvSpPr>
          <p:nvPr/>
        </p:nvSpPr>
        <p:spPr bwMode="auto">
          <a:xfrm>
            <a:off x="1538288" y="1982783"/>
            <a:ext cx="6273800" cy="451406"/>
          </a:xfrm>
          <a:prstGeom prst="rect">
            <a:avLst/>
          </a:prstGeom>
          <a:noFill/>
          <a:ln w="9525">
            <a:noFill/>
            <a:miter lim="800000"/>
            <a:headEnd/>
            <a:tailEnd/>
          </a:ln>
        </p:spPr>
        <p:txBody>
          <a:bodyPr>
            <a:spAutoFit/>
          </a:bodyPr>
          <a:lstStyle/>
          <a:p>
            <a:pPr>
              <a:lnSpc>
                <a:spcPts val="2800"/>
              </a:lnSpc>
            </a:pPr>
            <a:r>
              <a:rPr lang="en-US" altLang="zh-CN" sz="2600" dirty="0" err="1" smtClean="0">
                <a:latin typeface="Helvetica"/>
                <a:ea typeface="华文行楷" pitchFamily="2" charset="-122"/>
              </a:rPr>
              <a:t>sth</a:t>
            </a:r>
            <a:r>
              <a:rPr lang="en-US" altLang="zh-CN" sz="2600" dirty="0" smtClean="0">
                <a:latin typeface="Helvetica"/>
                <a:ea typeface="华文行楷" pitchFamily="2" charset="-122"/>
              </a:rPr>
              <a:t>. is one founded on one’s idea that “…”</a:t>
            </a:r>
            <a:endParaRPr lang="en-US" altLang="zh-CN" sz="26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2692" name="TextBox 25"/>
          <p:cNvSpPr txBox="1">
            <a:spLocks noChangeArrowheads="1"/>
          </p:cNvSpPr>
          <p:nvPr/>
        </p:nvSpPr>
        <p:spPr bwMode="auto">
          <a:xfrm>
            <a:off x="1538288"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00166" y="3931043"/>
            <a:ext cx="6088062" cy="1010533"/>
          </a:xfrm>
          <a:prstGeom prst="rect">
            <a:avLst/>
          </a:prstGeom>
          <a:noFill/>
          <a:ln w="9525">
            <a:noFill/>
            <a:miter lim="800000"/>
            <a:headEnd/>
            <a:tailEnd/>
          </a:ln>
        </p:spPr>
        <p:txBody>
          <a:bodyPr wrap="square">
            <a:spAutoFit/>
          </a:bodyPr>
          <a:lstStyle/>
          <a:p>
            <a:pPr>
              <a:lnSpc>
                <a:spcPts val="2800"/>
              </a:lnSpc>
              <a:spcBef>
                <a:spcPct val="50000"/>
              </a:spcBef>
            </a:pPr>
            <a:r>
              <a:rPr lang="zh-CN" altLang="en-US" sz="2600" dirty="0" smtClean="0">
                <a:latin typeface="华文行楷" pitchFamily="2" charset="-122"/>
                <a:ea typeface="华文行楷" pitchFamily="2" charset="-122"/>
              </a:rPr>
              <a:t>用于表达</a:t>
            </a:r>
            <a:r>
              <a:rPr lang="zh-CN" altLang="en-US" sz="2600" dirty="0" smtClean="0">
                <a:solidFill>
                  <a:srgbClr val="71AE0E"/>
                </a:solidFill>
                <a:latin typeface="华文行楷" pitchFamily="2" charset="-122"/>
                <a:ea typeface="华文行楷" pitchFamily="2" charset="-122"/>
              </a:rPr>
              <a:t>“某种思想或观点的理据”</a:t>
            </a:r>
            <a:r>
              <a:rPr kumimoji="1" lang="zh-CN" altLang="en-US" sz="2800" dirty="0" smtClean="0">
                <a:solidFill>
                  <a:schemeClr val="dk1"/>
                </a:solidFill>
                <a:latin typeface="华文楷体" pitchFamily="2" charset="-122"/>
                <a:ea typeface="华文楷体" pitchFamily="2" charset="-122"/>
              </a:rPr>
              <a:t>。</a:t>
            </a:r>
          </a:p>
          <a:p>
            <a:pPr>
              <a:lnSpc>
                <a:spcPts val="2800"/>
              </a:lnSpc>
              <a:spcBef>
                <a:spcPct val="50000"/>
              </a:spcBef>
            </a:pPr>
            <a:r>
              <a:rPr lang="zh-CN" altLang="en-US" sz="2600" dirty="0" smtClean="0">
                <a:solidFill>
                  <a:srgbClr val="71AE0E"/>
                </a:solidFill>
                <a:latin typeface="华文行楷" pitchFamily="2" charset="-122"/>
                <a:ea typeface="华文行楷" pitchFamily="2" charset="-122"/>
              </a:rPr>
              <a:t> </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2880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2643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7280" t="15609"/>
          <a:stretch/>
        </p:blipFill>
        <p:spPr bwMode="auto">
          <a:xfrm>
            <a:off x="1003610" y="1484784"/>
            <a:ext cx="7744854" cy="49446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492848" y="3997114"/>
            <a:ext cx="4365036"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anti-racism / self-evident truth </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92848" y="1987700"/>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492848" y="2480143"/>
            <a:ext cx="6515850" cy="1016817"/>
          </a:xfrm>
          <a:prstGeom prst="rect">
            <a:avLst/>
          </a:prstGeom>
          <a:noFill/>
        </p:spPr>
        <p:txBody>
          <a:bodyPr wrap="square" rtlCol="0">
            <a:spAutoFit/>
          </a:bodyPr>
          <a:lstStyle/>
          <a:p>
            <a:pPr fontAlgn="base">
              <a:lnSpc>
                <a:spcPct val="135000"/>
              </a:lnSpc>
              <a:spcBef>
                <a:spcPct val="50000"/>
              </a:spcBef>
              <a:spcAft>
                <a:spcPct val="0"/>
              </a:spcAft>
              <a:defRPr/>
            </a:pPr>
            <a:r>
              <a:rPr lang="zh-CN" altLang="en-US" sz="2400" dirty="0" smtClean="0">
                <a:latin typeface="华文行楷" pitchFamily="2" charset="-122"/>
                <a:ea typeface="华文行楷" pitchFamily="2" charset="-122"/>
              </a:rPr>
              <a:t>马丁路德金的反对种族主义是建立在这个不言自明的真理“人生来就平等”的基础上。</a:t>
            </a:r>
          </a:p>
        </p:txBody>
      </p:sp>
      <p:sp>
        <p:nvSpPr>
          <p:cNvPr id="25" name="TextBox 24"/>
          <p:cNvSpPr txBox="1"/>
          <p:nvPr/>
        </p:nvSpPr>
        <p:spPr>
          <a:xfrm>
            <a:off x="1492848" y="352633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492848" y="4437112"/>
            <a:ext cx="6143668" cy="1169551"/>
          </a:xfrm>
          <a:prstGeom prst="rect">
            <a:avLst/>
          </a:prstGeom>
          <a:noFill/>
          <a:ln w="9525">
            <a:noFill/>
            <a:miter lim="800000"/>
            <a:headEnd/>
            <a:tailEnd/>
          </a:ln>
        </p:spPr>
        <p:txBody>
          <a:bodyPr wrap="square">
            <a:spAutoFit/>
          </a:bodyPr>
          <a:lstStyle/>
          <a:p>
            <a:pPr>
              <a:lnSpc>
                <a:spcPts val="2800"/>
              </a:lnSpc>
              <a:spcBef>
                <a:spcPct val="50000"/>
              </a:spcBef>
              <a:defRPr/>
            </a:pPr>
            <a:r>
              <a:rPr kumimoji="1" lang="en-US" altLang="zh-CN" sz="2400" dirty="0" smtClean="0">
                <a:latin typeface="Helvetica"/>
              </a:rPr>
              <a:t>Martin Luther King’s anti-racism </a:t>
            </a:r>
            <a:r>
              <a:rPr kumimoji="1" lang="en-US" altLang="zh-CN" sz="2400" i="1" dirty="0" smtClean="0">
                <a:solidFill>
                  <a:srgbClr val="FF0000"/>
                </a:solidFill>
                <a:latin typeface="Helvetica"/>
              </a:rPr>
              <a:t>is one founded on</a:t>
            </a:r>
            <a:r>
              <a:rPr kumimoji="1" lang="en-US" altLang="zh-CN" sz="2400" dirty="0" smtClean="0">
                <a:latin typeface="Helvetica"/>
              </a:rPr>
              <a:t> the self-evident truths </a:t>
            </a:r>
            <a:r>
              <a:rPr lang="en-US" altLang="zh-CN" sz="2400" dirty="0" smtClean="0"/>
              <a:t>“</a:t>
            </a:r>
            <a:r>
              <a:rPr kumimoji="1" lang="en-US" altLang="zh-CN" sz="2400" i="1" dirty="0" smtClean="0">
                <a:solidFill>
                  <a:srgbClr val="FF0000"/>
                </a:solidFill>
                <a:latin typeface="Helvetica"/>
              </a:rPr>
              <a:t>that all men are created equal</a:t>
            </a:r>
            <a:r>
              <a:rPr lang="en-US" altLang="zh-CN" sz="2400" dirty="0" smtClean="0"/>
              <a:t>”.</a:t>
            </a:r>
            <a:endParaRPr kumimoji="1" lang="en-US" altLang="zh-CN" sz="2400" dirty="0" smtClean="0">
              <a:latin typeface="Helvetica"/>
            </a:endParaRP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1"/>
          <p:cNvSpPr>
            <a:spLocks noChangeArrowheads="1"/>
          </p:cNvSpPr>
          <p:nvPr/>
        </p:nvSpPr>
        <p:spPr bwMode="auto">
          <a:xfrm>
            <a:off x="1500166" y="2183666"/>
            <a:ext cx="5976937" cy="892552"/>
          </a:xfrm>
          <a:prstGeom prst="rect">
            <a:avLst/>
          </a:prstGeom>
          <a:noFill/>
          <a:ln w="9525">
            <a:noFill/>
            <a:miter lim="800000"/>
            <a:headEnd/>
            <a:tailEnd/>
          </a:ln>
        </p:spPr>
        <p:txBody>
          <a:bodyPr>
            <a:spAutoFit/>
          </a:bodyPr>
          <a:lstStyle/>
          <a:p>
            <a:r>
              <a:rPr lang="zh-CN" altLang="en-US" sz="2600" dirty="0" smtClean="0">
                <a:solidFill>
                  <a:srgbClr val="C00000"/>
                </a:solidFill>
                <a:latin typeface="华文行楷" pitchFamily="2" charset="-122"/>
                <a:ea typeface="华文行楷" pitchFamily="2" charset="-122"/>
              </a:rPr>
              <a:t>只有当</a:t>
            </a:r>
            <a:r>
              <a:rPr lang="zh-CN" altLang="en-US" sz="2400" dirty="0" smtClean="0">
                <a:latin typeface="华文行楷" pitchFamily="2" charset="-122"/>
                <a:ea typeface="华文行楷" pitchFamily="2" charset="-122"/>
              </a:rPr>
              <a:t>人类的命运与自然的命运密不可分时</a:t>
            </a:r>
            <a:r>
              <a:rPr lang="en-US" altLang="zh-CN" sz="2400" dirty="0" smtClean="0">
                <a:latin typeface="华文行楷" pitchFamily="2" charset="-122"/>
                <a:ea typeface="华文行楷" pitchFamily="2" charset="-122"/>
              </a:rPr>
              <a:t>, </a:t>
            </a:r>
            <a:r>
              <a:rPr lang="zh-CN" altLang="en-US" sz="2400" dirty="0" smtClean="0">
                <a:latin typeface="华文行楷" pitchFamily="2" charset="-122"/>
                <a:ea typeface="华文行楷" pitchFamily="2" charset="-122"/>
              </a:rPr>
              <a:t>人类</a:t>
            </a:r>
            <a:r>
              <a:rPr lang="zh-CN" altLang="en-US" sz="2600" dirty="0" smtClean="0">
                <a:solidFill>
                  <a:srgbClr val="C00000"/>
                </a:solidFill>
                <a:latin typeface="华文行楷" pitchFamily="2" charset="-122"/>
                <a:ea typeface="华文行楷" pitchFamily="2" charset="-122"/>
              </a:rPr>
              <a:t>才应该</a:t>
            </a:r>
            <a:r>
              <a:rPr lang="zh-CN" altLang="en-US" sz="2400" dirty="0" smtClean="0">
                <a:latin typeface="华文行楷" pitchFamily="2" charset="-122"/>
                <a:ea typeface="华文行楷" pitchFamily="2" charset="-122"/>
              </a:rPr>
              <a:t>做出让步。</a:t>
            </a:r>
            <a:endParaRPr lang="zh-CN" altLang="en-US" sz="2400" dirty="0">
              <a:latin typeface="华文行楷" pitchFamily="2" charset="-122"/>
              <a:ea typeface="华文行楷" pitchFamily="2" charset="-122"/>
            </a:endParaRPr>
          </a:p>
        </p:txBody>
      </p:sp>
      <p:sp>
        <p:nvSpPr>
          <p:cNvPr id="244739" name="TextBox 4"/>
          <p:cNvSpPr txBox="1">
            <a:spLocks noChangeArrowheads="1"/>
          </p:cNvSpPr>
          <p:nvPr/>
        </p:nvSpPr>
        <p:spPr bwMode="auto">
          <a:xfrm>
            <a:off x="1538288" y="1571612"/>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4740" name="TextBox 25"/>
          <p:cNvSpPr txBox="1">
            <a:spLocks noChangeArrowheads="1"/>
          </p:cNvSpPr>
          <p:nvPr/>
        </p:nvSpPr>
        <p:spPr bwMode="auto">
          <a:xfrm>
            <a:off x="1500166" y="3284984"/>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00166" y="3800307"/>
            <a:ext cx="6312194" cy="1200329"/>
          </a:xfrm>
          <a:prstGeom prst="rect">
            <a:avLst/>
          </a:prstGeom>
          <a:noFill/>
          <a:ln w="9525">
            <a:noFill/>
            <a:miter lim="800000"/>
            <a:headEnd/>
            <a:tailEnd/>
          </a:ln>
        </p:spPr>
        <p:txBody>
          <a:bodyPr wrap="square">
            <a:spAutoFit/>
          </a:bodyPr>
          <a:lstStyle/>
          <a:p>
            <a:r>
              <a:rPr lang="en-US" altLang="zh-CN" sz="2400" dirty="0" smtClean="0">
                <a:latin typeface="Helvetica"/>
              </a:rPr>
              <a:t>Humanity </a:t>
            </a:r>
            <a:r>
              <a:rPr lang="en-US" altLang="zh-CN" sz="2400" b="1" dirty="0" smtClean="0">
                <a:solidFill>
                  <a:srgbClr val="FF6600"/>
                </a:solidFill>
                <a:latin typeface="Helvetica"/>
              </a:rPr>
              <a:t>should</a:t>
            </a:r>
            <a:r>
              <a:rPr lang="en-US" altLang="zh-CN" sz="2400" dirty="0" smtClean="0">
                <a:latin typeface="Helvetica"/>
              </a:rPr>
              <a:t> accommodate </a:t>
            </a:r>
            <a:r>
              <a:rPr lang="en-US" altLang="zh-CN" sz="2400" b="1" dirty="0" smtClean="0">
                <a:solidFill>
                  <a:srgbClr val="FF6600"/>
                </a:solidFill>
                <a:latin typeface="Helvetica"/>
              </a:rPr>
              <a:t>only when </a:t>
            </a:r>
            <a:r>
              <a:rPr lang="en-US" altLang="zh-CN" sz="2400" dirty="0" smtClean="0">
                <a:latin typeface="Helvetica"/>
              </a:rPr>
              <a:t>its fate and that of nature are inseparably </a:t>
            </a:r>
          </a:p>
          <a:p>
            <a:r>
              <a:rPr lang="en-US" altLang="zh-CN" sz="2400" dirty="0" smtClean="0">
                <a:latin typeface="Helvetica"/>
              </a:rPr>
              <a:t>bound up.</a:t>
            </a:r>
            <a:endParaRPr lang="en-US" altLang="zh-CN" sz="2400" dirty="0">
              <a:latin typeface="Helvetica"/>
            </a:endParaRPr>
          </a:p>
        </p:txBody>
      </p:sp>
      <p:cxnSp>
        <p:nvCxnSpPr>
          <p:cNvPr id="4" name="直接连接符 3"/>
          <p:cNvCxnSpPr/>
          <p:nvPr/>
        </p:nvCxnSpPr>
        <p:spPr>
          <a:xfrm>
            <a:off x="1538333" y="2071678"/>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815979"/>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5552857"/>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411042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1"/>
          <p:cNvSpPr>
            <a:spLocks noChangeArrowheads="1"/>
          </p:cNvSpPr>
          <p:nvPr/>
        </p:nvSpPr>
        <p:spPr bwMode="auto">
          <a:xfrm>
            <a:off x="1595686" y="2045135"/>
            <a:ext cx="5976710" cy="451406"/>
          </a:xfrm>
          <a:prstGeom prst="rect">
            <a:avLst/>
          </a:prstGeom>
          <a:noFill/>
          <a:ln w="9525">
            <a:noFill/>
            <a:miter lim="800000"/>
            <a:headEnd/>
            <a:tailEnd/>
          </a:ln>
        </p:spPr>
        <p:txBody>
          <a:bodyPr wrap="square">
            <a:spAutoFit/>
          </a:bodyPr>
          <a:lstStyle/>
          <a:p>
            <a:pPr>
              <a:lnSpc>
                <a:spcPts val="2800"/>
              </a:lnSpc>
            </a:pPr>
            <a:r>
              <a:rPr lang="en-US" altLang="zh-CN" sz="2600" dirty="0" smtClean="0">
                <a:latin typeface="Helvetica"/>
                <a:ea typeface="华文行楷" pitchFamily="2" charset="-122"/>
              </a:rPr>
              <a:t>sb. should do / does </a:t>
            </a:r>
            <a:r>
              <a:rPr lang="en-US" altLang="zh-CN" sz="2600" dirty="0" err="1" smtClean="0">
                <a:latin typeface="Helvetica"/>
                <a:ea typeface="华文行楷" pitchFamily="2" charset="-122"/>
              </a:rPr>
              <a:t>sth</a:t>
            </a:r>
            <a:r>
              <a:rPr lang="en-US" altLang="zh-CN" sz="2600" dirty="0" smtClean="0">
                <a:latin typeface="Helvetica"/>
                <a:ea typeface="华文行楷" pitchFamily="2" charset="-122"/>
              </a:rPr>
              <a:t>. only when …</a:t>
            </a:r>
            <a:endParaRPr lang="en-US" altLang="zh-CN" sz="26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6788" name="TextBox 25"/>
          <p:cNvSpPr txBox="1">
            <a:spLocks noChangeArrowheads="1"/>
          </p:cNvSpPr>
          <p:nvPr/>
        </p:nvSpPr>
        <p:spPr bwMode="auto">
          <a:xfrm>
            <a:off x="1538288"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21146" y="3857628"/>
            <a:ext cx="6408440" cy="995144"/>
          </a:xfrm>
          <a:prstGeom prst="rect">
            <a:avLst/>
          </a:prstGeom>
          <a:noFill/>
          <a:ln w="9525">
            <a:noFill/>
            <a:miter lim="800000"/>
            <a:headEnd/>
            <a:tailEnd/>
          </a:ln>
        </p:spPr>
        <p:txBody>
          <a:bodyPr wrap="square">
            <a:spAutoFit/>
          </a:bodyPr>
          <a:lstStyle/>
          <a:p>
            <a:pPr>
              <a:lnSpc>
                <a:spcPts val="2800"/>
              </a:lnSpc>
              <a:spcBef>
                <a:spcPct val="50000"/>
              </a:spcBef>
            </a:pPr>
            <a:r>
              <a:rPr lang="zh-CN" altLang="en-US" sz="2400" dirty="0" smtClean="0">
                <a:latin typeface="华文行楷" pitchFamily="2" charset="-122"/>
                <a:ea typeface="华文行楷" pitchFamily="2" charset="-122"/>
              </a:rPr>
              <a:t>用于表达</a:t>
            </a:r>
            <a:r>
              <a:rPr lang="zh-CN" altLang="en-US" sz="2400" dirty="0" smtClean="0">
                <a:solidFill>
                  <a:srgbClr val="71AE0E"/>
                </a:solidFill>
                <a:latin typeface="华文行楷" pitchFamily="2" charset="-122"/>
                <a:ea typeface="华文行楷" pitchFamily="2" charset="-122"/>
              </a:rPr>
              <a:t>“某人做某事的必要条件”</a:t>
            </a:r>
            <a:r>
              <a:rPr lang="zh-CN" altLang="en-US" sz="2400" dirty="0" smtClean="0">
                <a:latin typeface="华文行楷" pitchFamily="2" charset="-122"/>
                <a:ea typeface="华文行楷" pitchFamily="2" charset="-122"/>
              </a:rPr>
              <a:t>。</a:t>
            </a:r>
          </a:p>
          <a:p>
            <a:pPr>
              <a:lnSpc>
                <a:spcPts val="2800"/>
              </a:lnSpc>
              <a:spcBef>
                <a:spcPct val="50000"/>
              </a:spcBef>
            </a:pPr>
            <a:endParaRPr lang="zh-CN" altLang="en-US" sz="24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20" name="Picture 2" descr="H:\2015年修改\图片14.jpg"/>
          <p:cNvPicPr>
            <a:picLocks noChangeAspect="1" noChangeArrowheads="1"/>
          </p:cNvPicPr>
          <p:nvPr/>
        </p:nvPicPr>
        <p:blipFill>
          <a:blip r:embed="rId4" cstate="print"/>
          <a:srcRect/>
          <a:stretch>
            <a:fillRect/>
          </a:stretch>
        </p:blipFill>
        <p:spPr bwMode="auto">
          <a:xfrm>
            <a:off x="-32" y="-24"/>
            <a:ext cx="7229475" cy="1163637"/>
          </a:xfrm>
          <a:prstGeom prst="rect">
            <a:avLst/>
          </a:prstGeom>
          <a:noFill/>
        </p:spPr>
      </p:pic>
    </p:spTree>
    <p:extLst>
      <p:ext uri="{BB962C8B-B14F-4D97-AF65-F5344CB8AC3E}">
        <p14:creationId xmlns:p14="http://schemas.microsoft.com/office/powerpoint/2010/main" xmlns="" val="310050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323528" y="1543784"/>
          <a:ext cx="8535864" cy="3901440"/>
        </p:xfrm>
        <a:graphic>
          <a:graphicData uri="http://schemas.openxmlformats.org/drawingml/2006/table">
            <a:tbl>
              <a:tblPr firstRow="1" bandRow="1">
                <a:tableStyleId>{93296810-A885-4BE3-A3E7-6D5BEEA58F35}</a:tableStyleId>
              </a:tblPr>
              <a:tblGrid>
                <a:gridCol w="5079480"/>
                <a:gridCol w="3456384"/>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a:t>
                      </a:r>
                      <a:r>
                        <a:rPr lang="en-US" altLang="zh-CN" sz="2600" baseline="0" dirty="0" smtClean="0">
                          <a:effectLst>
                            <a:outerShdw blurRad="38100" dist="38100" dir="2700000" algn="tl">
                              <a:srgbClr val="000000">
                                <a:alpha val="43137"/>
                              </a:srgbClr>
                            </a:outerShdw>
                          </a:effectLst>
                          <a:latin typeface="Helvetica"/>
                        </a:rPr>
                        <a:t>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600" kern="1200" dirty="0" smtClean="0">
                          <a:solidFill>
                            <a:schemeClr val="dk1"/>
                          </a:solidFill>
                          <a:latin typeface="Helvetica"/>
                          <a:ea typeface="+mn-ea"/>
                          <a:cs typeface="+mn-cs"/>
                        </a:rPr>
                        <a:t>1. differentiate between</a:t>
                      </a:r>
                      <a:endParaRPr lang="zh-CN" altLang="en-US" sz="26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dk1"/>
                          </a:solidFill>
                          <a:latin typeface="华文楷体" pitchFamily="2" charset="-122"/>
                          <a:ea typeface="华文楷体" pitchFamily="2" charset="-122"/>
                          <a:cs typeface="+mn-cs"/>
                        </a:rPr>
                        <a:t>把</a:t>
                      </a:r>
                      <a:r>
                        <a:rPr lang="en-US" altLang="zh-CN"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区分</a:t>
                      </a:r>
                      <a:endParaRPr lang="zh-CN" altLang="en-US" sz="2400" b="0" kern="1200" dirty="0">
                        <a:solidFill>
                          <a:schemeClr val="dk1"/>
                        </a:solidFill>
                        <a:latin typeface="华文楷体" pitchFamily="2" charset="-122"/>
                        <a:ea typeface="华文楷体" pitchFamily="2" charset="-122"/>
                        <a:cs typeface="+mn-cs"/>
                      </a:endParaRPr>
                    </a:p>
                  </a:txBody>
                  <a:tcPr/>
                </a:tc>
              </a:tr>
              <a:tr h="433348">
                <a:tc>
                  <a:txBody>
                    <a:bodyPr/>
                    <a:lstStyle/>
                    <a:p>
                      <a:pPr algn="l"/>
                      <a:r>
                        <a:rPr lang="en-US" altLang="zh-CN" sz="2600" kern="1200" dirty="0" smtClean="0">
                          <a:solidFill>
                            <a:schemeClr val="dk1"/>
                          </a:solidFill>
                          <a:latin typeface="Helvetica"/>
                          <a:ea typeface="+mn-ea"/>
                          <a:cs typeface="+mn-cs"/>
                        </a:rPr>
                        <a:t>2. take on</a:t>
                      </a:r>
                      <a:endParaRPr lang="zh-CN" altLang="en-US" sz="26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dk1"/>
                          </a:solidFill>
                          <a:latin typeface="华文楷体" pitchFamily="2" charset="-122"/>
                          <a:ea typeface="华文楷体" pitchFamily="2" charset="-122"/>
                          <a:cs typeface="+mn-cs"/>
                        </a:rPr>
                        <a:t>呈现（某种特征）</a:t>
                      </a:r>
                      <a:endParaRPr lang="zh-CN" altLang="en-US" sz="2400" b="0" kern="1200" dirty="0">
                        <a:solidFill>
                          <a:schemeClr val="dk1"/>
                        </a:solidFill>
                        <a:latin typeface="华文楷体" pitchFamily="2" charset="-122"/>
                        <a:ea typeface="华文楷体" pitchFamily="2" charset="-122"/>
                        <a:cs typeface="+mn-cs"/>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600" kern="1200" dirty="0" smtClean="0">
                          <a:solidFill>
                            <a:schemeClr val="dk1"/>
                          </a:solidFill>
                          <a:latin typeface="Helvetica"/>
                          <a:ea typeface="+mn-ea"/>
                          <a:cs typeface="+mn-cs"/>
                        </a:rPr>
                        <a:t>3. strike</a:t>
                      </a:r>
                      <a:r>
                        <a:rPr lang="en-US" altLang="zh-CN" sz="2600" kern="1200" baseline="0" dirty="0" smtClean="0">
                          <a:solidFill>
                            <a:schemeClr val="dk1"/>
                          </a:solidFill>
                          <a:latin typeface="Helvetica"/>
                          <a:ea typeface="+mn-ea"/>
                          <a:cs typeface="+mn-cs"/>
                        </a:rPr>
                        <a:t> a chord with</a:t>
                      </a:r>
                      <a:endParaRPr lang="zh-CN" altLang="en-US" sz="26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dk1"/>
                          </a:solidFill>
                          <a:latin typeface="华文楷体" pitchFamily="2" charset="-122"/>
                          <a:ea typeface="华文楷体" pitchFamily="2" charset="-122"/>
                          <a:cs typeface="+mn-cs"/>
                        </a:rPr>
                        <a:t>引起共鸣</a:t>
                      </a:r>
                      <a:endParaRPr lang="zh-CN" altLang="en-US" sz="2400" b="0" kern="1200" dirty="0">
                        <a:solidFill>
                          <a:schemeClr val="dk1"/>
                        </a:solidFill>
                        <a:latin typeface="华文楷体" pitchFamily="2" charset="-122"/>
                        <a:ea typeface="华文楷体" pitchFamily="2" charset="-122"/>
                        <a:cs typeface="+mn-cs"/>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600" kern="1200" dirty="0" smtClean="0">
                          <a:solidFill>
                            <a:schemeClr val="dk1"/>
                          </a:solidFill>
                          <a:latin typeface="Helvetica"/>
                          <a:ea typeface="+mn-ea"/>
                          <a:cs typeface="+mn-cs"/>
                        </a:rPr>
                        <a:t>4. run / go against the grains</a:t>
                      </a:r>
                      <a:endParaRPr lang="zh-CN" altLang="en-US" sz="26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smtClean="0">
                          <a:solidFill>
                            <a:schemeClr val="dk1"/>
                          </a:solidFill>
                          <a:latin typeface="华文楷体" pitchFamily="2" charset="-122"/>
                          <a:ea typeface="华文楷体" pitchFamily="2" charset="-122"/>
                          <a:cs typeface="+mn-cs"/>
                        </a:rPr>
                        <a:t>与</a:t>
                      </a:r>
                      <a:r>
                        <a:rPr lang="en-US" altLang="zh-CN"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格格不入</a:t>
                      </a:r>
                      <a:endParaRPr lang="zh-CN" altLang="en-US" sz="2400" b="0" kern="1200" dirty="0">
                        <a:solidFill>
                          <a:schemeClr val="dk1"/>
                        </a:solidFill>
                        <a:latin typeface="华文楷体" pitchFamily="2" charset="-122"/>
                        <a:ea typeface="华文楷体" pitchFamily="2" charset="-122"/>
                        <a:cs typeface="+mn-cs"/>
                      </a:endParaRPr>
                    </a:p>
                  </a:txBody>
                  <a:tcPr/>
                </a:tc>
              </a:tr>
              <a:tr h="433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600" kern="1200" dirty="0" smtClean="0">
                          <a:solidFill>
                            <a:schemeClr val="dk1"/>
                          </a:solidFill>
                          <a:latin typeface="Helvetica"/>
                          <a:ea typeface="+mn-ea"/>
                          <a:cs typeface="+mn-cs"/>
                        </a:rPr>
                        <a:t>5. be in</a:t>
                      </a:r>
                      <a:r>
                        <a:rPr lang="en-US" altLang="zh-CN" sz="2600" kern="1200" baseline="0" dirty="0" smtClean="0">
                          <a:solidFill>
                            <a:schemeClr val="dk1"/>
                          </a:solidFill>
                          <a:latin typeface="Helvetica"/>
                          <a:ea typeface="+mn-ea"/>
                          <a:cs typeface="+mn-cs"/>
                        </a:rPr>
                        <a:t>compatible with</a:t>
                      </a:r>
                      <a:endParaRPr lang="zh-CN" altLang="en-US" sz="2600" kern="1200" dirty="0">
                        <a:solidFill>
                          <a:schemeClr val="dk1"/>
                        </a:solidFill>
                        <a:latin typeface="Helvetica"/>
                        <a:ea typeface="+mn-ea"/>
                        <a:cs typeface="+mn-cs"/>
                      </a:endParaRPr>
                    </a:p>
                  </a:txBody>
                  <a:tcPr/>
                </a:tc>
                <a:tc>
                  <a:txBody>
                    <a:bodyPr/>
                    <a:lstStyle/>
                    <a:p>
                      <a:pPr algn="l"/>
                      <a:r>
                        <a:rPr lang="zh-CN" altLang="en-US" sz="2400" b="0" kern="1200" dirty="0" smtClean="0">
                          <a:solidFill>
                            <a:schemeClr val="dk1"/>
                          </a:solidFill>
                          <a:latin typeface="华文楷体" pitchFamily="2" charset="-122"/>
                          <a:ea typeface="华文楷体" pitchFamily="2" charset="-122"/>
                          <a:cs typeface="+mn-cs"/>
                        </a:rPr>
                        <a:t>与</a:t>
                      </a:r>
                      <a:r>
                        <a:rPr lang="en-US" altLang="zh-CN"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不相容的</a:t>
                      </a:r>
                      <a:endParaRPr lang="zh-CN" altLang="en-US" sz="2400" b="0" kern="1200" dirty="0">
                        <a:solidFill>
                          <a:schemeClr val="dk1"/>
                        </a:solidFill>
                        <a:latin typeface="华文楷体" pitchFamily="2" charset="-122"/>
                        <a:ea typeface="华文楷体" pitchFamily="2" charset="-122"/>
                        <a:cs typeface="+mn-cs"/>
                      </a:endParaRPr>
                    </a:p>
                  </a:txBody>
                  <a:tcPr/>
                </a:tc>
              </a:tr>
              <a:tr h="433348">
                <a:tc>
                  <a:txBody>
                    <a:bodyPr/>
                    <a:lstStyle/>
                    <a:p>
                      <a:pPr algn="l"/>
                      <a:r>
                        <a:rPr lang="en-US" altLang="zh-CN" sz="2600" kern="1200" dirty="0" smtClean="0">
                          <a:solidFill>
                            <a:schemeClr val="dk1"/>
                          </a:solidFill>
                          <a:latin typeface="Helvetica"/>
                          <a:ea typeface="+mn-ea"/>
                          <a:cs typeface="+mn-cs"/>
                        </a:rPr>
                        <a:t>6. come through</a:t>
                      </a:r>
                      <a:endParaRPr lang="zh-CN" altLang="en-US" sz="2600" kern="1200" dirty="0">
                        <a:solidFill>
                          <a:schemeClr val="dk1"/>
                        </a:solidFill>
                        <a:latin typeface="Helvetica"/>
                        <a:ea typeface="+mn-ea"/>
                        <a:cs typeface="+mn-cs"/>
                      </a:endParaRPr>
                    </a:p>
                  </a:txBody>
                  <a:tcPr/>
                </a:tc>
                <a:tc>
                  <a:txBody>
                    <a:bodyPr/>
                    <a:lstStyle/>
                    <a:p>
                      <a:pPr algn="l"/>
                      <a:r>
                        <a:rPr lang="zh-CN" altLang="en-US" sz="2400" b="0" kern="1200" dirty="0" smtClean="0">
                          <a:solidFill>
                            <a:schemeClr val="dk1"/>
                          </a:solidFill>
                          <a:latin typeface="华文楷体" pitchFamily="2" charset="-122"/>
                          <a:ea typeface="华文楷体" pitchFamily="2" charset="-122"/>
                          <a:cs typeface="+mn-cs"/>
                        </a:rPr>
                        <a:t>安然度过</a:t>
                      </a:r>
                      <a:endParaRPr lang="zh-CN" altLang="en-US" sz="2400" b="0" kern="1200" dirty="0">
                        <a:solidFill>
                          <a:schemeClr val="dk1"/>
                        </a:solidFill>
                        <a:latin typeface="华文楷体" pitchFamily="2" charset="-122"/>
                        <a:ea typeface="华文楷体" pitchFamily="2" charset="-122"/>
                        <a:cs typeface="+mn-cs"/>
                      </a:endParaRPr>
                    </a:p>
                  </a:txBody>
                  <a:tcPr/>
                </a:tc>
              </a:tr>
              <a:tr h="433348">
                <a:tc>
                  <a:txBody>
                    <a:bodyPr/>
                    <a:lstStyle/>
                    <a:p>
                      <a:pPr algn="l"/>
                      <a:r>
                        <a:rPr lang="en-US" altLang="zh-CN" sz="2600" kern="1200" dirty="0" smtClean="0">
                          <a:solidFill>
                            <a:schemeClr val="dk1"/>
                          </a:solidFill>
                          <a:latin typeface="Helvetica"/>
                          <a:ea typeface="+mn-ea"/>
                          <a:cs typeface="+mn-cs"/>
                        </a:rPr>
                        <a:t>7. choose</a:t>
                      </a:r>
                      <a:r>
                        <a:rPr lang="en-US" altLang="zh-CN" sz="2600" kern="1200" baseline="0" dirty="0" smtClean="0">
                          <a:solidFill>
                            <a:schemeClr val="dk1"/>
                          </a:solidFill>
                          <a:latin typeface="Helvetica"/>
                          <a:ea typeface="+mn-ea"/>
                          <a:cs typeface="+mn-cs"/>
                        </a:rPr>
                        <a:t> </a:t>
                      </a:r>
                      <a:r>
                        <a:rPr lang="en-US" altLang="zh-CN" sz="2600" kern="1200" baseline="0" dirty="0" err="1" smtClean="0">
                          <a:solidFill>
                            <a:schemeClr val="dk1"/>
                          </a:solidFill>
                          <a:latin typeface="Helvetica"/>
                          <a:ea typeface="+mn-ea"/>
                          <a:cs typeface="+mn-cs"/>
                        </a:rPr>
                        <a:t>sth</a:t>
                      </a:r>
                      <a:r>
                        <a:rPr lang="en-US" altLang="zh-CN" sz="2600" kern="1200" baseline="0" dirty="0" smtClean="0">
                          <a:solidFill>
                            <a:schemeClr val="dk1"/>
                          </a:solidFill>
                          <a:latin typeface="Helvetica"/>
                          <a:ea typeface="+mn-ea"/>
                          <a:cs typeface="+mn-cs"/>
                        </a:rPr>
                        <a:t>. over </a:t>
                      </a:r>
                      <a:r>
                        <a:rPr lang="en-US" altLang="zh-CN" sz="2600" kern="1200" baseline="0" dirty="0" err="1" smtClean="0">
                          <a:solidFill>
                            <a:schemeClr val="dk1"/>
                          </a:solidFill>
                          <a:latin typeface="Helvetica"/>
                          <a:ea typeface="+mn-ea"/>
                          <a:cs typeface="+mn-cs"/>
                        </a:rPr>
                        <a:t>sth</a:t>
                      </a:r>
                      <a:r>
                        <a:rPr lang="en-US" altLang="zh-CN" sz="2600" kern="1200" baseline="0" dirty="0" smtClean="0">
                          <a:solidFill>
                            <a:schemeClr val="dk1"/>
                          </a:solidFill>
                          <a:latin typeface="Helvetica"/>
                          <a:ea typeface="+mn-ea"/>
                          <a:cs typeface="+mn-cs"/>
                        </a:rPr>
                        <a:t>. else</a:t>
                      </a:r>
                      <a:endParaRPr lang="zh-CN" altLang="en-US" sz="2600" kern="1200" dirty="0">
                        <a:solidFill>
                          <a:schemeClr val="dk1"/>
                        </a:solidFill>
                        <a:latin typeface="Helvetica"/>
                        <a:ea typeface="+mn-ea"/>
                        <a:cs typeface="+mn-cs"/>
                      </a:endParaRPr>
                    </a:p>
                  </a:txBody>
                  <a:tcPr/>
                </a:tc>
                <a:tc>
                  <a:txBody>
                    <a:bodyPr/>
                    <a:lstStyle/>
                    <a:p>
                      <a:pPr algn="l"/>
                      <a:r>
                        <a:rPr lang="zh-CN" altLang="en-US" sz="2400" b="0" kern="1200" dirty="0" smtClean="0">
                          <a:solidFill>
                            <a:schemeClr val="dk1"/>
                          </a:solidFill>
                          <a:latin typeface="华文楷体" pitchFamily="2" charset="-122"/>
                          <a:ea typeface="华文楷体" pitchFamily="2" charset="-122"/>
                          <a:cs typeface="+mn-cs"/>
                        </a:rPr>
                        <a:t>优先选择</a:t>
                      </a:r>
                      <a:r>
                        <a:rPr lang="en-US" altLang="zh-CN"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某物</a:t>
                      </a:r>
                      <a:r>
                        <a:rPr lang="en-US" altLang="zh-CN" sz="2400" b="0" kern="1200" dirty="0" smtClean="0">
                          <a:solidFill>
                            <a:schemeClr val="dk1"/>
                          </a:solidFill>
                          <a:latin typeface="华文楷体" pitchFamily="2" charset="-122"/>
                          <a:ea typeface="华文楷体" pitchFamily="2" charset="-122"/>
                          <a:cs typeface="+mn-cs"/>
                        </a:rPr>
                        <a:t>)</a:t>
                      </a:r>
                      <a:r>
                        <a:rPr lang="zh-CN" altLang="en-US" sz="2400" b="0" kern="1200" dirty="0" smtClean="0">
                          <a:solidFill>
                            <a:schemeClr val="dk1"/>
                          </a:solidFill>
                          <a:latin typeface="华文楷体" pitchFamily="2" charset="-122"/>
                          <a:ea typeface="华文楷体" pitchFamily="2" charset="-122"/>
                          <a:cs typeface="+mn-cs"/>
                        </a:rPr>
                        <a:t>而非</a:t>
                      </a:r>
                      <a:endParaRPr lang="zh-CN" altLang="en-US" sz="2400" b="0" kern="1200" dirty="0">
                        <a:solidFill>
                          <a:schemeClr val="dk1"/>
                        </a:solidFill>
                        <a:latin typeface="华文楷体" pitchFamily="2" charset="-122"/>
                        <a:ea typeface="华文楷体" pitchFamily="2" charset="-122"/>
                        <a:cs typeface="+mn-cs"/>
                      </a:endParaRPr>
                    </a:p>
                  </a:txBody>
                  <a:tcPr/>
                </a:tc>
              </a:tr>
            </a:tbl>
          </a:graphicData>
        </a:graphic>
      </p:graphicFrame>
      <p:pic>
        <p:nvPicPr>
          <p:cNvPr id="57347"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 xmlns:p14="http://schemas.microsoft.com/office/powerpoint/2010/main"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7280" t="15609"/>
          <a:stretch/>
        </p:blipFill>
        <p:spPr bwMode="auto">
          <a:xfrm>
            <a:off x="500034" y="1484784"/>
            <a:ext cx="8248430" cy="50160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071538" y="3913835"/>
            <a:ext cx="5143536" cy="535531"/>
          </a:xfrm>
          <a:prstGeom prst="rect">
            <a:avLst/>
          </a:prstGeom>
          <a:solidFill>
            <a:srgbClr val="FFC000"/>
          </a:solidFill>
          <a:effectLst>
            <a:softEdge rad="127000"/>
          </a:effectLst>
        </p:spPr>
        <p:txBody>
          <a:bodyPr wrap="square" rtlCol="0">
            <a:spAutoFit/>
          </a:bodyPr>
          <a:lstStyle/>
          <a:p>
            <a:pPr>
              <a:lnSpc>
                <a:spcPct val="120000"/>
              </a:lnSpc>
              <a:spcBef>
                <a:spcPct val="50000"/>
              </a:spcBef>
              <a:defRPr/>
            </a:pPr>
            <a:r>
              <a:rPr kumimoji="1" lang="en-US" altLang="zh-CN" sz="2400" dirty="0" smtClean="0">
                <a:solidFill>
                  <a:srgbClr val="000000"/>
                </a:solidFill>
              </a:rPr>
              <a:t>(conquer the outside world </a:t>
            </a:r>
            <a:r>
              <a:rPr kumimoji="1" lang="en-US" altLang="zh-CN" sz="2400" dirty="0" smtClean="0">
                <a:solidFill>
                  <a:schemeClr val="accent4">
                    <a:lumMod val="10000"/>
                  </a:schemeClr>
                </a:solidFill>
              </a:rPr>
              <a:t>/ </a:t>
            </a:r>
            <a:r>
              <a:rPr kumimoji="1" lang="en-US" altLang="zh-CN" sz="2400" dirty="0" smtClean="0">
                <a:solidFill>
                  <a:srgbClr val="000000"/>
                </a:solidFill>
              </a:rPr>
              <a:t>inner side)</a:t>
            </a:r>
            <a:endParaRPr kumimoji="1" lang="en-US" altLang="zh-CN" sz="2400" dirty="0">
              <a:solidFill>
                <a:schemeClr val="accent4">
                  <a:lumMod val="10000"/>
                </a:schemeClr>
              </a:solidFill>
            </a:endParaRPr>
          </a:p>
        </p:txBody>
      </p:sp>
      <p:sp>
        <p:nvSpPr>
          <p:cNvPr id="23" name="TextBox 22"/>
          <p:cNvSpPr txBox="1"/>
          <p:nvPr/>
        </p:nvSpPr>
        <p:spPr>
          <a:xfrm>
            <a:off x="1071538" y="1928445"/>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071538" y="2391213"/>
            <a:ext cx="6786610" cy="830997"/>
          </a:xfrm>
          <a:prstGeom prst="rect">
            <a:avLst/>
          </a:prstGeom>
          <a:noFill/>
        </p:spPr>
        <p:txBody>
          <a:bodyPr wrap="square" rtlCol="0">
            <a:spAutoFit/>
          </a:bodyPr>
          <a:lstStyle/>
          <a:p>
            <a:r>
              <a:rPr lang="zh-CN" altLang="en-US" sz="2400" dirty="0" smtClean="0">
                <a:latin typeface="华文行楷" pitchFamily="2" charset="-122"/>
                <a:ea typeface="华文行楷" pitchFamily="2" charset="-122"/>
              </a:rPr>
              <a:t>只有当一个人强大到不仅能够战胜外部世界而且能够战胜自己的内心时</a:t>
            </a:r>
            <a:r>
              <a:rPr lang="en-US" altLang="zh-CN" sz="2400" dirty="0" smtClean="0">
                <a:latin typeface="华文行楷" pitchFamily="2" charset="-122"/>
                <a:ea typeface="华文行楷" pitchFamily="2" charset="-122"/>
              </a:rPr>
              <a:t>, </a:t>
            </a:r>
            <a:r>
              <a:rPr lang="zh-CN" altLang="en-US" sz="2400" dirty="0" smtClean="0">
                <a:latin typeface="华文行楷" pitchFamily="2" charset="-122"/>
                <a:ea typeface="华文行楷" pitchFamily="2" charset="-122"/>
              </a:rPr>
              <a:t>他才成为真正的强者。</a:t>
            </a:r>
            <a:endParaRPr lang="zh-CN" altLang="en-US" sz="2400" dirty="0">
              <a:latin typeface="华文行楷" pitchFamily="2" charset="-122"/>
              <a:ea typeface="华文行楷" pitchFamily="2" charset="-122"/>
            </a:endParaRPr>
          </a:p>
        </p:txBody>
      </p:sp>
      <p:sp>
        <p:nvSpPr>
          <p:cNvPr id="25" name="TextBox 24"/>
          <p:cNvSpPr txBox="1"/>
          <p:nvPr/>
        </p:nvSpPr>
        <p:spPr>
          <a:xfrm>
            <a:off x="1071538" y="3451067"/>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071538" y="4419689"/>
            <a:ext cx="6643734" cy="1169551"/>
          </a:xfrm>
          <a:prstGeom prst="rect">
            <a:avLst/>
          </a:prstGeom>
          <a:noFill/>
          <a:ln w="9525">
            <a:noFill/>
            <a:miter lim="800000"/>
            <a:headEnd/>
            <a:tailEnd/>
          </a:ln>
        </p:spPr>
        <p:txBody>
          <a:bodyPr wrap="square">
            <a:spAutoFit/>
          </a:bodyPr>
          <a:lstStyle/>
          <a:p>
            <a:pPr algn="just">
              <a:lnSpc>
                <a:spcPts val="2800"/>
              </a:lnSpc>
              <a:spcBef>
                <a:spcPct val="50000"/>
              </a:spcBef>
              <a:defRPr/>
            </a:pPr>
            <a:r>
              <a:rPr kumimoji="1" lang="en-US" altLang="zh-CN" sz="2400" dirty="0" smtClean="0">
                <a:latin typeface="Helvetica"/>
              </a:rPr>
              <a:t>A man </a:t>
            </a:r>
            <a:r>
              <a:rPr kumimoji="1" lang="en-US" altLang="zh-CN" sz="2400" i="1" dirty="0" smtClean="0">
                <a:solidFill>
                  <a:srgbClr val="FF0000"/>
                </a:solidFill>
                <a:latin typeface="Helvetica"/>
              </a:rPr>
              <a:t>becomes a hero only when </a:t>
            </a:r>
            <a:r>
              <a:rPr kumimoji="1" lang="en-US" altLang="zh-CN" sz="2400" dirty="0" smtClean="0">
                <a:latin typeface="Helvetica"/>
              </a:rPr>
              <a:t>he is strong enough to conquer both the outside world and his inner side.</a:t>
            </a:r>
          </a:p>
        </p:txBody>
      </p:sp>
      <p:pic>
        <p:nvPicPr>
          <p:cNvPr id="1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5" name="Group 35"/>
          <p:cNvGrpSpPr>
            <a:grpSpLocks/>
          </p:cNvGrpSpPr>
          <p:nvPr/>
        </p:nvGrpSpPr>
        <p:grpSpPr bwMode="auto">
          <a:xfrm rot="872659">
            <a:off x="4910284" y="1567475"/>
            <a:ext cx="4196775" cy="2643065"/>
            <a:chOff x="3336773" y="3541721"/>
            <a:chExt cx="1958050" cy="1643141"/>
          </a:xfrm>
        </p:grpSpPr>
        <p:grpSp>
          <p:nvGrpSpPr>
            <p:cNvPr id="20" name="Group 21"/>
            <p:cNvGrpSpPr>
              <a:grpSpLocks/>
            </p:cNvGrpSpPr>
            <p:nvPr/>
          </p:nvGrpSpPr>
          <p:grpSpPr bwMode="auto">
            <a:xfrm rot="-396937">
              <a:off x="3336773" y="3541721"/>
              <a:ext cx="1929465" cy="1643141"/>
              <a:chOff x="716906" y="595710"/>
              <a:chExt cx="1929465" cy="1643141"/>
            </a:xfrm>
          </p:grpSpPr>
          <p:sp>
            <p:nvSpPr>
              <p:cNvPr id="22" name="Freeform 6"/>
              <p:cNvSpPr>
                <a:spLocks/>
              </p:cNvSpPr>
              <p:nvPr/>
            </p:nvSpPr>
            <p:spPr bwMode="auto">
              <a:xfrm rot="346487">
                <a:off x="737666" y="595710"/>
                <a:ext cx="1908705" cy="1643141"/>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0" name="Freeform 6"/>
              <p:cNvSpPr>
                <a:spLocks/>
              </p:cNvSpPr>
              <p:nvPr/>
            </p:nvSpPr>
            <p:spPr bwMode="auto">
              <a:xfrm rot="485220">
                <a:off x="716906" y="631685"/>
                <a:ext cx="1794888" cy="149651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1" name="TextBox 28"/>
            <p:cNvSpPr txBox="1">
              <a:spLocks noChangeArrowheads="1"/>
            </p:cNvSpPr>
            <p:nvPr/>
          </p:nvSpPr>
          <p:spPr bwMode="auto">
            <a:xfrm rot="21540000">
              <a:off x="3521747" y="3626149"/>
              <a:ext cx="1773076" cy="1549843"/>
            </a:xfrm>
            <a:prstGeom prst="rect">
              <a:avLst/>
            </a:prstGeom>
            <a:noFill/>
            <a:ln w="9525">
              <a:noFill/>
              <a:miter lim="800000"/>
              <a:headEnd/>
              <a:tailEnd/>
            </a:ln>
          </p:spPr>
          <p:txBody>
            <a:bodyPr wrap="square">
              <a:spAutoFit/>
            </a:bodyPr>
            <a:lstStyle/>
            <a:p>
              <a:r>
                <a:rPr kumimoji="1" lang="zh-CN" altLang="en-US" sz="2600" dirty="0" smtClean="0">
                  <a:solidFill>
                    <a:srgbClr val="000000"/>
                  </a:solidFill>
                  <a:latin typeface="华文行楷" pitchFamily="2" charset="-122"/>
                  <a:ea typeface="华文行楷" pitchFamily="2" charset="-122"/>
                  <a:cs typeface="华文新魏" pitchFamily="2" charset="-122"/>
                </a:rPr>
                <a:t>奢侈品是指那些无需人类付出代价就能拥有的给人美好感受的东西。必需品则是指那些无论</a:t>
              </a:r>
            </a:p>
            <a:p>
              <a:r>
                <a:rPr kumimoji="1" lang="zh-CN" altLang="en-US" sz="2600" dirty="0" smtClean="0">
                  <a:solidFill>
                    <a:srgbClr val="000000"/>
                  </a:solidFill>
                  <a:latin typeface="华文行楷" pitchFamily="2" charset="-122"/>
                  <a:ea typeface="华文行楷" pitchFamily="2" charset="-122"/>
                  <a:cs typeface="华文新魏" pitchFamily="2" charset="-122"/>
                </a:rPr>
                <a:t>付出什么代价，都一定要去拥有的东西 。</a:t>
              </a:r>
              <a:endParaRPr kumimoji="1" lang="en-US" altLang="zh-CN" sz="2600" dirty="0">
                <a:solidFill>
                  <a:srgbClr val="000000"/>
                </a:solidFill>
                <a:latin typeface="华文行楷" pitchFamily="2" charset="-122"/>
                <a:ea typeface="华文行楷" pitchFamily="2" charset="-122"/>
                <a:cs typeface="华文新魏" pitchFamily="2" charset="-122"/>
              </a:endParaRPr>
            </a:p>
          </p:txBody>
        </p:sp>
      </p:grpSp>
      <p:pic>
        <p:nvPicPr>
          <p:cNvPr id="60418"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23" name="Group 35"/>
          <p:cNvGrpSpPr>
            <a:grpSpLocks/>
          </p:cNvGrpSpPr>
          <p:nvPr/>
        </p:nvGrpSpPr>
        <p:grpSpPr bwMode="auto">
          <a:xfrm rot="-1117645">
            <a:off x="222911" y="2292238"/>
            <a:ext cx="4736446" cy="2824435"/>
            <a:chOff x="3388564" y="3501395"/>
            <a:chExt cx="1756176" cy="1572060"/>
          </a:xfrm>
        </p:grpSpPr>
        <p:grpSp>
          <p:nvGrpSpPr>
            <p:cNvPr id="24" name="Group 21"/>
            <p:cNvGrpSpPr>
              <a:grpSpLocks/>
            </p:cNvGrpSpPr>
            <p:nvPr/>
          </p:nvGrpSpPr>
          <p:grpSpPr bwMode="auto">
            <a:xfrm rot="-396937">
              <a:off x="3388564" y="3501395"/>
              <a:ext cx="1756176" cy="1572060"/>
              <a:chOff x="777669" y="551874"/>
              <a:chExt cx="1756176" cy="1572060"/>
            </a:xfrm>
          </p:grpSpPr>
          <p:sp>
            <p:nvSpPr>
              <p:cNvPr id="26"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466017" y="3670932"/>
              <a:ext cx="1618407" cy="1164882"/>
            </a:xfrm>
            <a:prstGeom prst="rect">
              <a:avLst/>
            </a:prstGeom>
            <a:noFill/>
            <a:ln w="9525">
              <a:noFill/>
              <a:miter lim="800000"/>
              <a:headEnd/>
              <a:tailEnd/>
            </a:ln>
          </p:spPr>
          <p:txBody>
            <a:bodyPr wrap="square">
              <a:spAutoFit/>
            </a:bodyPr>
            <a:lstStyle/>
            <a:p>
              <a:r>
                <a:rPr kumimoji="1" lang="en-US" altLang="zh-CN" sz="2600" dirty="0" smtClean="0">
                  <a:solidFill>
                    <a:srgbClr val="8E0000"/>
                  </a:solidFill>
                  <a:latin typeface="Helvetica"/>
                  <a:ea typeface="楷体"/>
                  <a:cs typeface="华文新魏" charset="0"/>
                </a:rPr>
                <a:t>a. Luxuries are those things that would be nice to have if </a:t>
              </a:r>
            </a:p>
            <a:p>
              <a:r>
                <a:rPr kumimoji="1" lang="en-US" altLang="zh-CN" sz="2600" dirty="0" smtClean="0">
                  <a:solidFill>
                    <a:srgbClr val="8E0000"/>
                  </a:solidFill>
                  <a:latin typeface="Helvetica"/>
                  <a:ea typeface="楷体"/>
                  <a:cs typeface="华文新魏" charset="0"/>
                </a:rPr>
                <a:t>costless. Necessities are those things we must have regardless.(Para. 2, L2)</a:t>
              </a:r>
              <a:endParaRPr kumimoji="1" lang="en-US" altLang="zh-CN" sz="2600" dirty="0">
                <a:solidFill>
                  <a:srgbClr val="8E0000"/>
                </a:solidFill>
                <a:latin typeface="Helvetica"/>
                <a:ea typeface="楷体"/>
                <a:cs typeface="华文新魏" charset="0"/>
              </a:endParaRPr>
            </a:p>
          </p:txBody>
        </p:sp>
      </p:grpSp>
    </p:spTree>
    <p:extLst>
      <p:ext uri="{BB962C8B-B14F-4D97-AF65-F5344CB8AC3E}">
        <p14:creationId xmlns="" xmlns:p14="http://schemas.microsoft.com/office/powerpoint/2010/main" val="2615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strVal val="#ppt_w*0.70"/>
                                          </p:val>
                                        </p:tav>
                                        <p:tav tm="100000">
                                          <p:val>
                                            <p:strVal val="#ppt_w"/>
                                          </p:val>
                                        </p:tav>
                                      </p:tavLst>
                                    </p:anim>
                                    <p:anim calcmode="lin" valueType="num">
                                      <p:cBhvr>
                                        <p:cTn id="15" dur="1000" fill="hold"/>
                                        <p:tgtEl>
                                          <p:spTgt spid="15"/>
                                        </p:tgtEl>
                                        <p:attrNameLst>
                                          <p:attrName>ppt_h</p:attrName>
                                        </p:attrNameLst>
                                      </p:cBhvr>
                                      <p:tavLst>
                                        <p:tav tm="0">
                                          <p:val>
                                            <p:strVal val="#ppt_h"/>
                                          </p:val>
                                        </p:tav>
                                        <p:tav tm="100000">
                                          <p:val>
                                            <p:strVal val="#ppt_h"/>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grpSp>
        <p:nvGrpSpPr>
          <p:cNvPr id="13" name="组合 12"/>
          <p:cNvGrpSpPr/>
          <p:nvPr/>
        </p:nvGrpSpPr>
        <p:grpSpPr>
          <a:xfrm>
            <a:off x="4807381" y="1058664"/>
            <a:ext cx="4192179" cy="3145352"/>
            <a:chOff x="4673013" y="1385021"/>
            <a:chExt cx="4299970" cy="2822289"/>
          </a:xfrm>
        </p:grpSpPr>
        <p:grpSp>
          <p:nvGrpSpPr>
            <p:cNvPr id="18" name="Group 35"/>
            <p:cNvGrpSpPr>
              <a:grpSpLocks/>
            </p:cNvGrpSpPr>
            <p:nvPr/>
          </p:nvGrpSpPr>
          <p:grpSpPr bwMode="auto">
            <a:xfrm rot="872659">
              <a:off x="4880125" y="1385021"/>
              <a:ext cx="3927516" cy="2595633"/>
              <a:chOff x="3235352" y="3573290"/>
              <a:chExt cx="1947974" cy="1571216"/>
            </a:xfrm>
          </p:grpSpPr>
          <p:sp>
            <p:nvSpPr>
              <p:cNvPr id="25" name="Freeform 6"/>
              <p:cNvSpPr>
                <a:spLocks/>
              </p:cNvSpPr>
              <p:nvPr/>
            </p:nvSpPr>
            <p:spPr bwMode="auto">
              <a:xfrm rot="88283">
                <a:off x="3386735" y="3573290"/>
                <a:ext cx="174131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235352" y="4116406"/>
                <a:ext cx="1947974" cy="1028100"/>
              </a:xfrm>
              <a:prstGeom prst="rect">
                <a:avLst/>
              </a:prstGeom>
              <a:noFill/>
              <a:ln w="9525">
                <a:noFill/>
                <a:miter lim="800000"/>
                <a:headEnd/>
                <a:tailEnd/>
              </a:ln>
            </p:spPr>
            <p:txBody>
              <a:bodyPr wrap="square">
                <a:spAutoFit/>
              </a:bodyPr>
              <a:lstStyle/>
              <a:p>
                <a:pPr algn="just" eaLnBrk="0" hangingPunct="0">
                  <a:lnSpc>
                    <a:spcPct val="90000"/>
                  </a:lnSpc>
                </a:pPr>
                <a:r>
                  <a:rPr kumimoji="1" lang="zh-CN" altLang="en-US" sz="2600" dirty="0" smtClean="0">
                    <a:solidFill>
                      <a:srgbClr val="000000"/>
                    </a:solidFill>
                    <a:latin typeface="华文行楷" pitchFamily="2" charset="-122"/>
                    <a:ea typeface="华文行楷" pitchFamily="2" charset="-122"/>
                    <a:cs typeface="华文新魏" pitchFamily="2" charset="-122"/>
                  </a:rPr>
                  <a:t>我像别人一样喜欢驯鹿。如果他们的交配模式受到干扰，我会感到非常遗憾。但是，鱼和熊掌不能兼得。</a:t>
                </a:r>
                <a:r>
                  <a:rPr kumimoji="1" lang="zh-CN" altLang="en-US" sz="2300" dirty="0" smtClean="0">
                    <a:solidFill>
                      <a:srgbClr val="000000"/>
                    </a:solidFill>
                    <a:latin typeface="华文行楷" pitchFamily="2" charset="-122"/>
                    <a:ea typeface="华文行楷" pitchFamily="2" charset="-122"/>
                    <a:cs typeface="华文新魏" pitchFamily="2" charset="-122"/>
                  </a:rPr>
                  <a:t> </a:t>
                </a:r>
                <a:endParaRPr kumimoji="1" lang="zh-CN" altLang="en-US" sz="2300" dirty="0">
                  <a:solidFill>
                    <a:srgbClr val="000000"/>
                  </a:solidFill>
                  <a:latin typeface="华文行楷" pitchFamily="2" charset="-122"/>
                  <a:ea typeface="华文行楷" pitchFamily="2" charset="-122"/>
                  <a:cs typeface="华文新魏" pitchFamily="2" charset="-122"/>
                </a:endParaRPr>
              </a:p>
            </p:txBody>
          </p:sp>
        </p:grpSp>
        <p:sp>
          <p:nvSpPr>
            <p:cNvPr id="34" name="Freeform 6"/>
            <p:cNvSpPr>
              <a:spLocks/>
            </p:cNvSpPr>
            <p:nvPr/>
          </p:nvSpPr>
          <p:spPr bwMode="auto">
            <a:xfrm rot="822209">
              <a:off x="4673013" y="1788527"/>
              <a:ext cx="4299970" cy="241878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pic>
        <p:nvPicPr>
          <p:cNvPr id="17"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29" name="Group 35"/>
          <p:cNvGrpSpPr>
            <a:grpSpLocks/>
          </p:cNvGrpSpPr>
          <p:nvPr/>
        </p:nvGrpSpPr>
        <p:grpSpPr bwMode="auto">
          <a:xfrm rot="-1117645">
            <a:off x="379450" y="1932352"/>
            <a:ext cx="4644226" cy="3601078"/>
            <a:chOff x="3387372" y="3385496"/>
            <a:chExt cx="1662208" cy="1850177"/>
          </a:xfrm>
        </p:grpSpPr>
        <p:grpSp>
          <p:nvGrpSpPr>
            <p:cNvPr id="30" name="Group 21"/>
            <p:cNvGrpSpPr>
              <a:grpSpLocks/>
            </p:cNvGrpSpPr>
            <p:nvPr/>
          </p:nvGrpSpPr>
          <p:grpSpPr bwMode="auto">
            <a:xfrm rot="-396937">
              <a:off x="3387372" y="3385496"/>
              <a:ext cx="1613044" cy="1850177"/>
              <a:chOff x="774293" y="427440"/>
              <a:chExt cx="1613044" cy="1850177"/>
            </a:xfrm>
          </p:grpSpPr>
          <p:sp>
            <p:nvSpPr>
              <p:cNvPr id="32" name="Freeform 6"/>
              <p:cNvSpPr>
                <a:spLocks/>
              </p:cNvSpPr>
              <p:nvPr/>
            </p:nvSpPr>
            <p:spPr bwMode="auto">
              <a:xfrm rot="346487">
                <a:off x="794233" y="654842"/>
                <a:ext cx="1592190"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74293" y="427440"/>
                <a:ext cx="1613044" cy="185017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31" name="TextBox 28"/>
            <p:cNvSpPr txBox="1">
              <a:spLocks noChangeArrowheads="1"/>
            </p:cNvSpPr>
            <p:nvPr/>
          </p:nvSpPr>
          <p:spPr bwMode="auto">
            <a:xfrm rot="21540000">
              <a:off x="3422754" y="3725742"/>
              <a:ext cx="1626826" cy="1375737"/>
            </a:xfrm>
            <a:prstGeom prst="rect">
              <a:avLst/>
            </a:prstGeom>
            <a:noFill/>
            <a:ln w="9525">
              <a:noFill/>
              <a:miter lim="800000"/>
              <a:headEnd/>
              <a:tailEnd/>
            </a:ln>
          </p:spPr>
          <p:txBody>
            <a:bodyPr wrap="square">
              <a:spAutoFit/>
            </a:bodyPr>
            <a:lstStyle/>
            <a:p>
              <a:r>
                <a:rPr kumimoji="1" lang="en-US" altLang="zh-CN" sz="2400" dirty="0" smtClean="0">
                  <a:solidFill>
                    <a:srgbClr val="8E0000"/>
                  </a:solidFill>
                  <a:latin typeface="Helvetica"/>
                  <a:ea typeface="楷体"/>
                  <a:cs typeface="华文新魏" pitchFamily="2" charset="-122"/>
                </a:rPr>
                <a:t>b. I like the caribou as much as the next person. And I would be rather sorry if their mating patterns were disturbed. But you can’t have your cake and eat it too. (Para.9, L1)</a:t>
              </a:r>
            </a:p>
            <a:p>
              <a:pPr algn="just" eaLnBrk="0" hangingPunct="0"/>
              <a:endParaRPr kumimoji="1" lang="en-US" altLang="zh-CN" sz="2400" dirty="0">
                <a:solidFill>
                  <a:srgbClr val="8E0000"/>
                </a:solidFill>
                <a:latin typeface="Helvetica"/>
                <a:ea typeface="楷体"/>
                <a:cs typeface="华文新魏" pitchFamily="2" charset="-122"/>
              </a:endParaRPr>
            </a:p>
          </p:txBody>
        </p:sp>
      </p:grpSp>
    </p:spTree>
    <p:extLst>
      <p:ext uri="{BB962C8B-B14F-4D97-AF65-F5344CB8AC3E}">
        <p14:creationId xmlns="" xmlns:p14="http://schemas.microsoft.com/office/powerpoint/2010/main"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strVal val="#ppt_w*0.70"/>
                                          </p:val>
                                        </p:tav>
                                        <p:tav tm="100000">
                                          <p:val>
                                            <p:strVal val="#ppt_w"/>
                                          </p:val>
                                        </p:tav>
                                      </p:tavLst>
                                    </p:anim>
                                    <p:anim calcmode="lin" valueType="num">
                                      <p:cBhvr>
                                        <p:cTn id="8" dur="1000" fill="hold"/>
                                        <p:tgtEl>
                                          <p:spTgt spid="29"/>
                                        </p:tgtEl>
                                        <p:attrNameLst>
                                          <p:attrName>ppt_h</p:attrName>
                                        </p:attrNameLst>
                                      </p:cBhvr>
                                      <p:tavLst>
                                        <p:tav tm="0">
                                          <p:val>
                                            <p:strVal val="#ppt_h"/>
                                          </p:val>
                                        </p:tav>
                                        <p:tav tm="100000">
                                          <p:val>
                                            <p:strVal val="#ppt_h"/>
                                          </p:val>
                                        </p:tav>
                                      </p:tavLst>
                                    </p:anim>
                                    <p:animEffect transition="in" filter="fade">
                                      <p:cBhvr>
                                        <p:cTn id="9" dur="1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2" descr="H:\2015年修改\图片15.jpg"/>
          <p:cNvPicPr>
            <a:picLocks noChangeAspect="1" noChangeArrowheads="1"/>
          </p:cNvPicPr>
          <p:nvPr/>
        </p:nvPicPr>
        <p:blipFill>
          <a:blip r:embed="rId4" cstate="print"/>
          <a:srcRect/>
          <a:stretch>
            <a:fillRect/>
          </a:stretch>
        </p:blipFill>
        <p:spPr bwMode="auto">
          <a:xfrm>
            <a:off x="0" y="-24"/>
            <a:ext cx="8796337" cy="1163637"/>
          </a:xfrm>
          <a:prstGeom prst="rect">
            <a:avLst/>
          </a:prstGeom>
          <a:noFill/>
        </p:spPr>
      </p:pic>
      <p:grpSp>
        <p:nvGrpSpPr>
          <p:cNvPr id="13" name="组合 12"/>
          <p:cNvGrpSpPr/>
          <p:nvPr/>
        </p:nvGrpSpPr>
        <p:grpSpPr>
          <a:xfrm>
            <a:off x="5136768" y="1423813"/>
            <a:ext cx="3730062" cy="2405733"/>
            <a:chOff x="5136768" y="1423813"/>
            <a:chExt cx="3730062" cy="2405733"/>
          </a:xfrm>
        </p:grpSpPr>
        <p:grpSp>
          <p:nvGrpSpPr>
            <p:cNvPr id="18" name="Group 35"/>
            <p:cNvGrpSpPr>
              <a:grpSpLocks/>
            </p:cNvGrpSpPr>
            <p:nvPr/>
          </p:nvGrpSpPr>
          <p:grpSpPr bwMode="auto">
            <a:xfrm rot="872659">
              <a:off x="5182504" y="1423813"/>
              <a:ext cx="3646630" cy="2405733"/>
              <a:chOff x="3343664" y="3573094"/>
              <a:chExt cx="1841449" cy="1456266"/>
            </a:xfrm>
          </p:grpSpPr>
          <p:sp>
            <p:nvSpPr>
              <p:cNvPr id="25" name="Freeform 6"/>
              <p:cNvSpPr>
                <a:spLocks/>
              </p:cNvSpPr>
              <p:nvPr/>
            </p:nvSpPr>
            <p:spPr bwMode="auto">
              <a:xfrm rot="88283">
                <a:off x="3386714" y="3573094"/>
                <a:ext cx="174159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343664" y="3632059"/>
                <a:ext cx="1841449" cy="1397301"/>
              </a:xfrm>
              <a:prstGeom prst="rect">
                <a:avLst/>
              </a:prstGeom>
              <a:noFill/>
              <a:ln w="9525">
                <a:noFill/>
                <a:miter lim="800000"/>
                <a:headEnd/>
                <a:tailEnd/>
              </a:ln>
            </p:spPr>
            <p:txBody>
              <a:bodyPr wrap="square">
                <a:spAutoFit/>
              </a:bodyPr>
              <a:lstStyle/>
              <a:p>
                <a:r>
                  <a:rPr kumimoji="1" lang="zh-CN" altLang="en-US" sz="2400" dirty="0" smtClean="0">
                    <a:solidFill>
                      <a:srgbClr val="000000"/>
                    </a:solidFill>
                    <a:latin typeface="华文行楷" pitchFamily="2" charset="-122"/>
                    <a:ea typeface="华文行楷" pitchFamily="2" charset="-122"/>
                    <a:cs typeface="华文新魏" pitchFamily="2" charset="-122"/>
                  </a:rPr>
                  <a:t>但是，我们必须记住，保持生物多样性并不意味着要留住每一种物种。有时候，为了更加根本的利益，我们不得不牺牲一部分生活中美的东西。 </a:t>
                </a:r>
                <a:endParaRPr kumimoji="1" lang="zh-CN" altLang="en-US" sz="2400" dirty="0">
                  <a:solidFill>
                    <a:srgbClr val="000000"/>
                  </a:solidFill>
                  <a:latin typeface="华文行楷" pitchFamily="2" charset="-122"/>
                  <a:ea typeface="华文行楷" pitchFamily="2" charset="-122"/>
                  <a:cs typeface="华文新魏" pitchFamily="2" charset="-122"/>
                </a:endParaRPr>
              </a:p>
            </p:txBody>
          </p:sp>
        </p:grpSp>
        <p:sp>
          <p:nvSpPr>
            <p:cNvPr id="29" name="Freeform 6"/>
            <p:cNvSpPr>
              <a:spLocks/>
            </p:cNvSpPr>
            <p:nvPr/>
          </p:nvSpPr>
          <p:spPr bwMode="auto">
            <a:xfrm rot="822209">
              <a:off x="5136768" y="1444077"/>
              <a:ext cx="3730062" cy="2322916"/>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26" name="Group 35"/>
          <p:cNvGrpSpPr>
            <a:grpSpLocks/>
          </p:cNvGrpSpPr>
          <p:nvPr/>
        </p:nvGrpSpPr>
        <p:grpSpPr bwMode="auto">
          <a:xfrm rot="-1117645">
            <a:off x="487644" y="1918265"/>
            <a:ext cx="4869875" cy="3812256"/>
            <a:chOff x="3463862" y="3494929"/>
            <a:chExt cx="1763455" cy="1613996"/>
          </a:xfrm>
        </p:grpSpPr>
        <p:grpSp>
          <p:nvGrpSpPr>
            <p:cNvPr id="27" name="Group 21"/>
            <p:cNvGrpSpPr>
              <a:grpSpLocks/>
            </p:cNvGrpSpPr>
            <p:nvPr/>
          </p:nvGrpSpPr>
          <p:grpSpPr bwMode="auto">
            <a:xfrm rot="-396937">
              <a:off x="3463862" y="3528198"/>
              <a:ext cx="1763455" cy="1580727"/>
              <a:chOff x="848856" y="587564"/>
              <a:chExt cx="1763455" cy="1580727"/>
            </a:xfrm>
          </p:grpSpPr>
          <p:sp>
            <p:nvSpPr>
              <p:cNvPr id="36" name="Freeform 6"/>
              <p:cNvSpPr>
                <a:spLocks/>
              </p:cNvSpPr>
              <p:nvPr/>
            </p:nvSpPr>
            <p:spPr bwMode="auto">
              <a:xfrm rot="346487">
                <a:off x="872003" y="707583"/>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848856" y="587564"/>
                <a:ext cx="1741712" cy="135469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5"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8" name="TextBox 28"/>
            <p:cNvSpPr txBox="1">
              <a:spLocks noChangeArrowheads="1"/>
            </p:cNvSpPr>
            <p:nvPr/>
          </p:nvSpPr>
          <p:spPr bwMode="auto">
            <a:xfrm rot="21540000">
              <a:off x="3468244" y="3494929"/>
              <a:ext cx="1715910" cy="1612505"/>
            </a:xfrm>
            <a:prstGeom prst="rect">
              <a:avLst/>
            </a:prstGeom>
            <a:noFill/>
            <a:ln w="9525">
              <a:noFill/>
              <a:miter lim="800000"/>
              <a:headEnd/>
              <a:tailEnd/>
            </a:ln>
          </p:spPr>
          <p:txBody>
            <a:bodyPr wrap="square">
              <a:spAutoFit/>
            </a:bodyPr>
            <a:lstStyle/>
            <a:p>
              <a:pPr>
                <a:lnSpc>
                  <a:spcPct val="150000"/>
                </a:lnSpc>
              </a:pPr>
              <a:r>
                <a:rPr kumimoji="1" lang="en-US" altLang="zh-CN" sz="2300" dirty="0">
                  <a:solidFill>
                    <a:srgbClr val="8E0000"/>
                  </a:solidFill>
                  <a:latin typeface="Helvetica"/>
                  <a:ea typeface="楷体"/>
                  <a:cs typeface="华文新魏" pitchFamily="2" charset="-122"/>
                </a:rPr>
                <a:t>c. </a:t>
              </a:r>
              <a:r>
                <a:rPr kumimoji="1" lang="en-US" altLang="zh-CN" sz="2300" dirty="0" smtClean="0">
                  <a:solidFill>
                    <a:srgbClr val="8E0000"/>
                  </a:solidFill>
                  <a:latin typeface="Helvetica"/>
                  <a:ea typeface="楷体"/>
                  <a:cs typeface="华文新魏" pitchFamily="2" charset="-122"/>
                </a:rPr>
                <a:t>But we must remember that not every species is needed to keep that diversity. Sometimes aesthetic aspects of life have to be sacrificed to more fundamental ones. (Para.10, L3)</a:t>
              </a:r>
            </a:p>
            <a:p>
              <a:pPr algn="just" eaLnBrk="0" hangingPunct="0">
                <a:lnSpc>
                  <a:spcPct val="150000"/>
                </a:lnSpc>
              </a:pPr>
              <a:endParaRPr kumimoji="1" lang="en-US" altLang="zh-CN" sz="2300" dirty="0">
                <a:solidFill>
                  <a:srgbClr val="8E0000"/>
                </a:solidFill>
                <a:latin typeface="Helvetica"/>
                <a:ea typeface="楷体"/>
                <a:cs typeface="华文新魏" pitchFamily="2" charset="-122"/>
              </a:endParaRPr>
            </a:p>
          </p:txBody>
        </p:sp>
      </p:grpSp>
    </p:spTree>
    <p:extLst>
      <p:ext uri="{BB962C8B-B14F-4D97-AF65-F5344CB8AC3E}">
        <p14:creationId xmlns="" xmlns:p14="http://schemas.microsoft.com/office/powerpoint/2010/main"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strVal val="#ppt_w*0.70"/>
                                          </p:val>
                                        </p:tav>
                                        <p:tav tm="100000">
                                          <p:val>
                                            <p:strVal val="#ppt_w"/>
                                          </p:val>
                                        </p:tav>
                                      </p:tavLst>
                                    </p:anim>
                                    <p:anim calcmode="lin" valueType="num">
                                      <p:cBhvr>
                                        <p:cTn id="8" dur="1000" fill="hold"/>
                                        <p:tgtEl>
                                          <p:spTgt spid="26"/>
                                        </p:tgtEl>
                                        <p:attrNameLst>
                                          <p:attrName>ppt_h</p:attrName>
                                        </p:attrNameLst>
                                      </p:cBhvr>
                                      <p:tavLst>
                                        <p:tav tm="0">
                                          <p:val>
                                            <p:strVal val="#ppt_h"/>
                                          </p:val>
                                        </p:tav>
                                        <p:tav tm="100000">
                                          <p:val>
                                            <p:strVal val="#ppt_h"/>
                                          </p:val>
                                        </p:tav>
                                      </p:tavLst>
                                    </p:anim>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7"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pic>
        <p:nvPicPr>
          <p:cNvPr id="18" name="Picture 2" descr="H:\2015年修改\图片15.jpg"/>
          <p:cNvPicPr>
            <a:picLocks noChangeAspect="1" noChangeArrowheads="1"/>
          </p:cNvPicPr>
          <p:nvPr/>
        </p:nvPicPr>
        <p:blipFill>
          <a:blip r:embed="rId6" cstate="print"/>
          <a:srcRect/>
          <a:stretch>
            <a:fillRect/>
          </a:stretch>
        </p:blipFill>
        <p:spPr bwMode="auto">
          <a:xfrm>
            <a:off x="0" y="-24"/>
            <a:ext cx="8796337" cy="1163637"/>
          </a:xfrm>
          <a:prstGeom prst="rect">
            <a:avLst/>
          </a:prstGeom>
          <a:noFill/>
        </p:spPr>
      </p:pic>
      <p:grpSp>
        <p:nvGrpSpPr>
          <p:cNvPr id="13" name="组合 12"/>
          <p:cNvGrpSpPr/>
          <p:nvPr/>
        </p:nvGrpSpPr>
        <p:grpSpPr>
          <a:xfrm>
            <a:off x="5101704" y="1609834"/>
            <a:ext cx="3905422" cy="2359030"/>
            <a:chOff x="4839350" y="1404752"/>
            <a:chExt cx="3905422" cy="2359030"/>
          </a:xfrm>
        </p:grpSpPr>
        <p:grpSp>
          <p:nvGrpSpPr>
            <p:cNvPr id="15" name="Group 35"/>
            <p:cNvGrpSpPr>
              <a:grpSpLocks/>
            </p:cNvGrpSpPr>
            <p:nvPr/>
          </p:nvGrpSpPr>
          <p:grpSpPr bwMode="auto">
            <a:xfrm rot="872659">
              <a:off x="5143465" y="1404752"/>
              <a:ext cx="3601307" cy="2235026"/>
              <a:chOff x="3138878" y="3572734"/>
              <a:chExt cx="1989602" cy="1352931"/>
            </a:xfrm>
          </p:grpSpPr>
          <p:sp>
            <p:nvSpPr>
              <p:cNvPr id="30" name="Freeform 6"/>
              <p:cNvSpPr>
                <a:spLocks/>
              </p:cNvSpPr>
              <p:nvPr/>
            </p:nvSpPr>
            <p:spPr bwMode="auto">
              <a:xfrm rot="88283">
                <a:off x="3386678" y="3572734"/>
                <a:ext cx="1741802"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1" name="TextBox 28"/>
              <p:cNvSpPr txBox="1">
                <a:spLocks noChangeArrowheads="1"/>
              </p:cNvSpPr>
              <p:nvPr/>
            </p:nvSpPr>
            <p:spPr bwMode="auto">
              <a:xfrm rot="21540000">
                <a:off x="3138878" y="3975501"/>
                <a:ext cx="1873875" cy="950164"/>
              </a:xfrm>
              <a:prstGeom prst="rect">
                <a:avLst/>
              </a:prstGeom>
              <a:noFill/>
              <a:ln w="9525">
                <a:noFill/>
                <a:miter lim="800000"/>
                <a:headEnd/>
                <a:tailEnd/>
              </a:ln>
            </p:spPr>
            <p:txBody>
              <a:bodyPr wrap="square">
                <a:spAutoFit/>
              </a:bodyPr>
              <a:lstStyle/>
              <a:p>
                <a:r>
                  <a:rPr kumimoji="1" lang="zh-CN" altLang="en-US" sz="2400" dirty="0" smtClean="0">
                    <a:solidFill>
                      <a:srgbClr val="000000"/>
                    </a:solidFill>
                    <a:latin typeface="华文行楷" pitchFamily="2" charset="-122"/>
                    <a:ea typeface="华文行楷" pitchFamily="2" charset="-122"/>
                    <a:cs typeface="华文新魏" pitchFamily="2" charset="-122"/>
                  </a:rPr>
                  <a:t>自然受我们的监护，而不是我们的主人。我们应该尊重自然，也可以开发利用自然。 </a:t>
                </a:r>
                <a:endParaRPr kumimoji="1" lang="zh-CN" altLang="en-US" sz="2400" dirty="0">
                  <a:solidFill>
                    <a:srgbClr val="000000"/>
                  </a:solidFill>
                  <a:latin typeface="华文行楷" pitchFamily="2" charset="-122"/>
                  <a:ea typeface="华文行楷" pitchFamily="2" charset="-122"/>
                  <a:cs typeface="华文新魏" pitchFamily="2" charset="-122"/>
                </a:endParaRPr>
              </a:p>
            </p:txBody>
          </p:sp>
        </p:grpSp>
        <p:sp>
          <p:nvSpPr>
            <p:cNvPr id="36" name="Freeform 6"/>
            <p:cNvSpPr>
              <a:spLocks/>
            </p:cNvSpPr>
            <p:nvPr/>
          </p:nvSpPr>
          <p:spPr bwMode="auto">
            <a:xfrm rot="822209">
              <a:off x="4839350" y="1666417"/>
              <a:ext cx="3730062" cy="2097365"/>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19" name="Group 35"/>
          <p:cNvGrpSpPr>
            <a:grpSpLocks/>
          </p:cNvGrpSpPr>
          <p:nvPr/>
        </p:nvGrpSpPr>
        <p:grpSpPr bwMode="auto">
          <a:xfrm rot="-1117645">
            <a:off x="364801" y="2444608"/>
            <a:ext cx="4799514" cy="2449024"/>
            <a:chOff x="3388564" y="3501395"/>
            <a:chExt cx="1756176" cy="1572060"/>
          </a:xfrm>
        </p:grpSpPr>
        <p:grpSp>
          <p:nvGrpSpPr>
            <p:cNvPr id="23" name="Group 21"/>
            <p:cNvGrpSpPr>
              <a:grpSpLocks/>
            </p:cNvGrpSpPr>
            <p:nvPr/>
          </p:nvGrpSpPr>
          <p:grpSpPr bwMode="auto">
            <a:xfrm rot="-396937">
              <a:off x="3388564" y="3501395"/>
              <a:ext cx="1756176" cy="1572060"/>
              <a:chOff x="777669" y="551874"/>
              <a:chExt cx="1756176" cy="1572060"/>
            </a:xfrm>
          </p:grpSpPr>
          <p:sp>
            <p:nvSpPr>
              <p:cNvPr id="28"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29"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7"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4" name="TextBox 28"/>
            <p:cNvSpPr txBox="1">
              <a:spLocks noChangeArrowheads="1"/>
            </p:cNvSpPr>
            <p:nvPr/>
          </p:nvSpPr>
          <p:spPr bwMode="auto">
            <a:xfrm rot="21540000">
              <a:off x="3457744" y="3611455"/>
              <a:ext cx="1652682" cy="1197248"/>
            </a:xfrm>
            <a:prstGeom prst="rect">
              <a:avLst/>
            </a:prstGeom>
            <a:noFill/>
            <a:ln w="9525">
              <a:noFill/>
              <a:miter lim="800000"/>
              <a:headEnd/>
              <a:tailEnd/>
            </a:ln>
          </p:spPr>
          <p:txBody>
            <a:bodyPr wrap="square">
              <a:spAutoFit/>
            </a:bodyPr>
            <a:lstStyle/>
            <a:p>
              <a:pPr>
                <a:lnSpc>
                  <a:spcPct val="120000"/>
                </a:lnSpc>
              </a:pPr>
              <a:r>
                <a:rPr kumimoji="1" lang="en-US" altLang="zh-CN" sz="2400" dirty="0" smtClean="0">
                  <a:solidFill>
                    <a:srgbClr val="8E0000"/>
                  </a:solidFill>
                  <a:latin typeface="Helvetica"/>
                  <a:ea typeface="楷体"/>
                  <a:cs typeface="华文新魏" pitchFamily="2" charset="-122"/>
                </a:rPr>
                <a:t>d. Nature is our ward, not our master. It is to be respected and even cultivated. (Para. 11, L2)</a:t>
              </a:r>
              <a:endParaRPr kumimoji="1" lang="en-US" altLang="zh-CN" sz="2400" dirty="0">
                <a:solidFill>
                  <a:srgbClr val="8E0000"/>
                </a:solidFill>
                <a:latin typeface="Helvetica"/>
                <a:ea typeface="楷体"/>
                <a:cs typeface="华文新魏" pitchFamily="2" charset="-122"/>
              </a:endParaRPr>
            </a:p>
          </p:txBody>
        </p:sp>
      </p:grpSp>
    </p:spTree>
    <p:extLst>
      <p:ext uri="{BB962C8B-B14F-4D97-AF65-F5344CB8AC3E}">
        <p14:creationId xmlns="" xmlns:p14="http://schemas.microsoft.com/office/powerpoint/2010/main" val="4650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4000" cy="707886"/>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4" name="矩形 3"/>
          <p:cNvSpPr/>
          <p:nvPr/>
        </p:nvSpPr>
        <p:spPr>
          <a:xfrm>
            <a:off x="0" y="6309320"/>
            <a:ext cx="9144000" cy="548680"/>
          </a:xfrm>
          <a:prstGeom prst="rect">
            <a:avLst/>
          </a:prstGeom>
          <a:solidFill>
            <a:srgbClr val="99CC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6"/>
          <p:cNvSpPr>
            <a:spLocks noChangeArrowheads="1"/>
          </p:cNvSpPr>
          <p:nvPr/>
        </p:nvSpPr>
        <p:spPr bwMode="auto">
          <a:xfrm>
            <a:off x="3059832" y="4437112"/>
            <a:ext cx="4139143" cy="1015663"/>
          </a:xfrm>
          <a:prstGeom prst="rect">
            <a:avLst/>
          </a:prstGeom>
          <a:noFill/>
          <a:ln w="9525">
            <a:noFill/>
            <a:miter lim="800000"/>
            <a:headEnd/>
            <a:tailEnd/>
          </a:ln>
        </p:spPr>
        <p:txBody>
          <a:bodyPr wrap="square">
            <a:prstTxWarp prst="textNoShape">
              <a:avLst/>
            </a:prstTxWarp>
            <a:spAutoFit/>
          </a:bodyPr>
          <a:lstStyle/>
          <a:p>
            <a:pPr eaLnBrk="0" hangingPunct="0"/>
            <a:r>
              <a:rPr lang="en-US" altLang="zh-CN" sz="6000" dirty="0" smtClean="0">
                <a:solidFill>
                  <a:srgbClr val="FF6600"/>
                </a:solidFill>
                <a:effectLst>
                  <a:outerShdw blurRad="38100" dist="38100" dir="2700000" algn="tl">
                    <a:srgbClr val="000000">
                      <a:alpha val="43137"/>
                    </a:srgbClr>
                  </a:outerShdw>
                </a:effectLst>
                <a:latin typeface="Cooper Black" pitchFamily="18" charset="0"/>
              </a:rPr>
              <a:t>The end</a:t>
            </a:r>
            <a:endParaRPr lang="en-US" altLang="zh-CN" sz="6000" dirty="0">
              <a:solidFill>
                <a:srgbClr val="FF6600"/>
              </a:solidFill>
              <a:effectLst>
                <a:outerShdw blurRad="38100" dist="38100" dir="2700000" algn="tl">
                  <a:srgbClr val="000000">
                    <a:alpha val="43137"/>
                  </a:srgbClr>
                </a:outerShdw>
              </a:effectLst>
              <a:latin typeface="Cooper Black" pitchFamily="18" charset="0"/>
            </a:endParaRPr>
          </a:p>
        </p:txBody>
      </p:sp>
      <p:sp>
        <p:nvSpPr>
          <p:cNvPr id="18" name="Text Box 14"/>
          <p:cNvSpPr txBox="1">
            <a:spLocks noChangeArrowheads="1"/>
          </p:cNvSpPr>
          <p:nvPr/>
        </p:nvSpPr>
        <p:spPr bwMode="auto">
          <a:xfrm>
            <a:off x="1983947" y="-71462"/>
            <a:ext cx="6374267" cy="887422"/>
          </a:xfrm>
          <a:prstGeom prst="rect">
            <a:avLst/>
          </a:prstGeom>
          <a:noFill/>
          <a:ln w="9525">
            <a:noFill/>
            <a:miter lim="800000"/>
            <a:headEnd/>
            <a:tailEnd/>
          </a:ln>
          <a:effectLst>
            <a:outerShdw sx="1000" sy="1000" algn="ctr" rotWithShape="0">
              <a:schemeClr val="tx2"/>
            </a:outerShdw>
          </a:effectLst>
        </p:spPr>
        <p:txBody>
          <a:bodyPr wrap="square">
            <a:spAutoFit/>
          </a:bodyPr>
          <a:lstStyle/>
          <a:p>
            <a:pPr>
              <a:lnSpc>
                <a:spcPts val="3100"/>
              </a:lnSpc>
            </a:pPr>
            <a:r>
              <a:rPr lang="en-US" altLang="zh-CN" sz="2800" spc="300" dirty="0" smtClean="0">
                <a:solidFill>
                  <a:srgbClr val="FFFFFF"/>
                </a:solidFill>
                <a:effectLst>
                  <a:glow rad="101600">
                    <a:schemeClr val="tx1">
                      <a:alpha val="60000"/>
                    </a:schemeClr>
                  </a:glow>
                  <a:outerShdw blurRad="38100" dist="38100" dir="2700000" algn="tl">
                    <a:srgbClr val="000000">
                      <a:alpha val="43137"/>
                    </a:srgbClr>
                  </a:outerShdw>
                </a:effectLst>
                <a:latin typeface="Cooper Black" pitchFamily="18" charset="0"/>
                <a:ea typeface="Arial Unicode MS" pitchFamily="34" charset="-122"/>
                <a:cs typeface="Helvetica Neue"/>
              </a:rPr>
              <a:t>Achieving sustainable environmentalism</a:t>
            </a:r>
            <a:endParaRPr lang="zh-CN" altLang="en-US" sz="2800" spc="300" dirty="0" smtClean="0">
              <a:solidFill>
                <a:srgbClr val="FFFFFF"/>
              </a:solidFill>
              <a:effectLst>
                <a:glow rad="101600">
                  <a:schemeClr val="tx1">
                    <a:alpha val="60000"/>
                  </a:schemeClr>
                </a:glow>
                <a:outerShdw blurRad="38100" dist="38100" dir="2700000" algn="tl">
                  <a:srgbClr val="000000">
                    <a:alpha val="43137"/>
                  </a:srgbClr>
                </a:outerShdw>
              </a:effectLst>
              <a:latin typeface="Cooper Black" pitchFamily="18" charset="0"/>
              <a:ea typeface="Arial Unicode MS" pitchFamily="34" charset="-122"/>
              <a:cs typeface="Helvetica Neue"/>
            </a:endParaRPr>
          </a:p>
        </p:txBody>
      </p:sp>
      <p:sp>
        <p:nvSpPr>
          <p:cNvPr id="17" name="TextBox 35"/>
          <p:cNvSpPr txBox="1">
            <a:spLocks noChangeArrowheads="1"/>
          </p:cNvSpPr>
          <p:nvPr/>
        </p:nvSpPr>
        <p:spPr bwMode="auto">
          <a:xfrm>
            <a:off x="160338" y="306388"/>
            <a:ext cx="1122808" cy="338554"/>
          </a:xfrm>
          <a:prstGeom prst="rect">
            <a:avLst/>
          </a:prstGeom>
          <a:noFill/>
          <a:ln w="9525">
            <a:noFill/>
            <a:miter lim="800000"/>
            <a:headEnd/>
            <a:tailEnd/>
          </a:ln>
        </p:spPr>
        <p:txBody>
          <a:bodyPr wrap="none">
            <a:spAutoFit/>
          </a:bodyPr>
          <a:lstStyle/>
          <a:p>
            <a:pPr>
              <a:tabLst>
                <a:tab pos="715963" algn="l"/>
                <a:tab pos="898525" algn="l"/>
              </a:tabLst>
            </a:pPr>
            <a:r>
              <a:rPr lang="en-US" altLang="zh-CN" sz="1600" b="1" i="1" dirty="0" smtClean="0">
                <a:latin typeface="Helvetica"/>
                <a:ea typeface="Helvetica Neue"/>
                <a:cs typeface="Helvetica Neue"/>
              </a:rPr>
              <a:t>Section A</a:t>
            </a:r>
            <a:endParaRPr lang="en-US" altLang="zh-CN" sz="1600" b="1" i="1" dirty="0">
              <a:latin typeface="Helvetica"/>
              <a:ea typeface="Helvetica Neue"/>
              <a:cs typeface="Helvetica Neue"/>
            </a:endParaRPr>
          </a:p>
        </p:txBody>
      </p:sp>
      <p:pic>
        <p:nvPicPr>
          <p:cNvPr id="7170" name="Picture 2" descr="D:\图片\新视野读写4\买图\U4\新标准大学英语（第三版）读写教程4 82548999.jpg"/>
          <p:cNvPicPr>
            <a:picLocks noChangeAspect="1" noChangeArrowheads="1"/>
          </p:cNvPicPr>
          <p:nvPr/>
        </p:nvPicPr>
        <p:blipFill>
          <a:blip r:embed="rId2" cstate="print"/>
          <a:srcRect/>
          <a:stretch>
            <a:fillRect/>
          </a:stretch>
        </p:blipFill>
        <p:spPr bwMode="auto">
          <a:xfrm>
            <a:off x="3259967" y="1785926"/>
            <a:ext cx="2689993" cy="18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72" name="Picture 4" descr="D:\图片\新视野读写4\买图\U4\新视野大学英语（第三版）读写教程4 8062142275_L.jpg"/>
          <p:cNvPicPr>
            <a:picLocks noChangeAspect="1" noChangeArrowheads="1"/>
          </p:cNvPicPr>
          <p:nvPr/>
        </p:nvPicPr>
        <p:blipFill>
          <a:blip r:embed="rId3" cstate="print"/>
          <a:srcRect/>
          <a:stretch>
            <a:fillRect/>
          </a:stretch>
        </p:blipFill>
        <p:spPr bwMode="auto">
          <a:xfrm>
            <a:off x="403196" y="1785926"/>
            <a:ext cx="2700000" cy="18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3" descr="D:\图片\新视野读写4\买图\U4\新标准大学英语（第三版）读写教程4 f5b6a2761.jpg"/>
          <p:cNvPicPr>
            <a:picLocks noChangeAspect="1" noChangeArrowheads="1"/>
          </p:cNvPicPr>
          <p:nvPr/>
        </p:nvPicPr>
        <p:blipFill>
          <a:blip r:embed="rId4" cstate="print"/>
          <a:srcRect/>
          <a:stretch>
            <a:fillRect/>
          </a:stretch>
        </p:blipFill>
        <p:spPr bwMode="auto">
          <a:xfrm>
            <a:off x="6106266" y="1785926"/>
            <a:ext cx="2726614" cy="18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3471357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357188" y="1936737"/>
          <a:ext cx="8501122" cy="3492527"/>
        </p:xfrm>
        <a:graphic>
          <a:graphicData uri="http://schemas.openxmlformats.org/drawingml/2006/table">
            <a:tbl>
              <a:tblPr firstRow="1" bandRow="1">
                <a:tableStyleId>{93296810-A885-4BE3-A3E7-6D5BEEA58F35}</a:tableStyleId>
              </a:tblPr>
              <a:tblGrid>
                <a:gridCol w="4857754"/>
                <a:gridCol w="3643368"/>
              </a:tblGrid>
              <a:tr h="531625">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930374">
                <a:tc>
                  <a:txBody>
                    <a:bodyPr/>
                    <a:lstStyle/>
                    <a:p>
                      <a:pPr marL="330200" marR="0" indent="-330200" algn="l" defTabSz="914400" rtl="0" eaLnBrk="1" fontAlgn="auto" latinLnBrk="0" hangingPunct="1">
                        <a:lnSpc>
                          <a:spcPct val="100000"/>
                        </a:lnSpc>
                        <a:spcBef>
                          <a:spcPct val="50000"/>
                        </a:spcBef>
                        <a:spcAft>
                          <a:spcPts val="0"/>
                        </a:spcAft>
                        <a:buClrTx/>
                        <a:buSzTx/>
                        <a:buFontTx/>
                        <a:buNone/>
                        <a:tabLst/>
                        <a:defRPr/>
                      </a:pPr>
                      <a:r>
                        <a:rPr kumimoji="1" lang="en-US" altLang="zh-CN" sz="2400" dirty="0" smtClean="0">
                          <a:latin typeface="Helvetica"/>
                        </a:rPr>
                        <a:t>1. </a:t>
                      </a:r>
                      <a:r>
                        <a:rPr kumimoji="1" lang="en-US" altLang="zh-CN" sz="2400" dirty="0" err="1" smtClean="0">
                          <a:latin typeface="Helvetica"/>
                          <a:ea typeface="华文行楷" pitchFamily="2" charset="-122"/>
                        </a:rPr>
                        <a:t>s</a:t>
                      </a:r>
                      <a:r>
                        <a:rPr lang="en-US" altLang="zh-CN" sz="2400" dirty="0" err="1" smtClean="0">
                          <a:latin typeface="Helvetica"/>
                          <a:ea typeface="华文行楷" pitchFamily="2" charset="-122"/>
                        </a:rPr>
                        <a:t>th</a:t>
                      </a:r>
                      <a:r>
                        <a:rPr lang="en-US" altLang="zh-CN" sz="2400" dirty="0" smtClean="0">
                          <a:latin typeface="Helvetica"/>
                          <a:ea typeface="华文行楷" pitchFamily="2" charset="-122"/>
                        </a:rPr>
                        <a:t>.</a:t>
                      </a:r>
                      <a:r>
                        <a:rPr lang="en-US" altLang="zh-CN" sz="2400" baseline="0" dirty="0" smtClean="0">
                          <a:latin typeface="Helvetica"/>
                          <a:ea typeface="华文行楷" pitchFamily="2" charset="-122"/>
                        </a:rPr>
                        <a:t> is now as required an attitude in </a:t>
                      </a:r>
                      <a:r>
                        <a:rPr lang="en-US" altLang="zh-CN" sz="2400" dirty="0" smtClean="0">
                          <a:latin typeface="Helvetica"/>
                          <a:ea typeface="华文行楷" pitchFamily="2" charset="-122"/>
                        </a:rPr>
                        <a:t>... </a:t>
                      </a:r>
                      <a:r>
                        <a:rPr lang="en-US" altLang="zh-CN" sz="2400" baseline="0" dirty="0" smtClean="0">
                          <a:latin typeface="Helvetica"/>
                          <a:ea typeface="华文行楷" pitchFamily="2" charset="-122"/>
                        </a:rPr>
                        <a:t>as is, say, </a:t>
                      </a:r>
                      <a:r>
                        <a:rPr lang="en-US" altLang="zh-CN" sz="2400" dirty="0" err="1" smtClean="0">
                          <a:latin typeface="Helvetica"/>
                          <a:ea typeface="华文行楷" pitchFamily="2" charset="-122"/>
                        </a:rPr>
                        <a:t>sth</a:t>
                      </a:r>
                      <a:r>
                        <a:rPr lang="en-US" altLang="zh-CN" sz="2400" dirty="0" smtClean="0">
                          <a:latin typeface="Helvetica"/>
                          <a:ea typeface="华文行楷" pitchFamily="2" charset="-122"/>
                        </a:rPr>
                        <a:t>. else</a:t>
                      </a:r>
                      <a:r>
                        <a:rPr lang="en-US" altLang="zh-CN" sz="2400" baseline="0" dirty="0" smtClean="0">
                          <a:latin typeface="Helvetica"/>
                          <a:ea typeface="华文行楷" pitchFamily="2" charset="-122"/>
                        </a:rPr>
                        <a:t> in … or …</a:t>
                      </a:r>
                      <a:endParaRPr kumimoji="1" lang="en-US" altLang="zh-CN" sz="2400" b="1" dirty="0">
                        <a:solidFill>
                          <a:schemeClr val="accent1">
                            <a:lumMod val="50000"/>
                          </a:schemeClr>
                        </a:solidFill>
                        <a:latin typeface="Helvetica"/>
                        <a:ea typeface="华文楷体" pitchFamily="2" charset="-122"/>
                      </a:endParaRPr>
                    </a:p>
                  </a:txBody>
                  <a:tcPr/>
                </a:tc>
                <a:tc>
                  <a: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用于表达比较，“说明某种态度的重要性”。</a:t>
                      </a:r>
                      <a:endParaRPr kumimoji="1" lang="en-US" altLang="zh-CN" sz="2400" kern="1200" dirty="0">
                        <a:solidFill>
                          <a:schemeClr val="dk1"/>
                        </a:solidFill>
                        <a:latin typeface="华文楷体" pitchFamily="2" charset="-122"/>
                        <a:ea typeface="华文楷体" pitchFamily="2" charset="-122"/>
                        <a:cs typeface="+mn-cs"/>
                      </a:endParaRPr>
                    </a:p>
                  </a:txBody>
                  <a:tcPr/>
                </a:tc>
              </a:tr>
              <a:tr h="869230">
                <a:tc>
                  <a:txBody>
                    <a:bodyPr/>
                    <a:lstStyle/>
                    <a:p>
                      <a:pPr marL="342900" indent="-342900">
                        <a:lnSpc>
                          <a:spcPct val="100000"/>
                        </a:lnSpc>
                      </a:pPr>
                      <a:r>
                        <a:rPr kumimoji="1" lang="en-US" altLang="zh-CN" sz="2400" kern="1200" dirty="0" smtClean="0">
                          <a:latin typeface="Helvetica"/>
                        </a:rPr>
                        <a:t>2. </a:t>
                      </a:r>
                      <a:r>
                        <a:rPr kumimoji="1" lang="en-US" altLang="zh-CN" sz="2400" kern="1200" dirty="0" err="1" smtClean="0">
                          <a:latin typeface="Helvetica"/>
                          <a:ea typeface="华文行楷" pitchFamily="2" charset="-122"/>
                        </a:rPr>
                        <a:t>s</a:t>
                      </a:r>
                      <a:r>
                        <a:rPr lang="en-US" altLang="zh-CN" sz="2400" dirty="0" err="1" smtClean="0">
                          <a:latin typeface="Helvetica"/>
                          <a:ea typeface="华文行楷" pitchFamily="2" charset="-122"/>
                        </a:rPr>
                        <a:t>th</a:t>
                      </a:r>
                      <a:r>
                        <a:rPr lang="en-US" altLang="zh-CN" sz="2400" dirty="0" smtClean="0">
                          <a:latin typeface="Helvetica"/>
                          <a:ea typeface="华文行楷" pitchFamily="2" charset="-122"/>
                        </a:rPr>
                        <a:t>.</a:t>
                      </a:r>
                      <a:r>
                        <a:rPr lang="en-US" altLang="zh-CN" sz="2400" baseline="0" dirty="0" smtClean="0">
                          <a:latin typeface="Helvetica"/>
                          <a:ea typeface="华文行楷" pitchFamily="2" charset="-122"/>
                        </a:rPr>
                        <a:t> is one founded on one’s  idea that “</a:t>
                      </a:r>
                      <a:r>
                        <a:rPr lang="en-US" altLang="zh-CN" sz="2400" dirty="0" smtClean="0">
                          <a:latin typeface="Helvetica"/>
                          <a:ea typeface="华文行楷" pitchFamily="2" charset="-122"/>
                        </a:rPr>
                        <a:t>…”</a:t>
                      </a:r>
                      <a:endParaRPr kumimoji="1" lang="zh-CN" altLang="en-US" sz="2400" b="1" kern="1200" dirty="0">
                        <a:solidFill>
                          <a:schemeClr val="accent1">
                            <a:lumMod val="50000"/>
                          </a:schemeClr>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用于表达“某种思想或观点的理据”。</a:t>
                      </a:r>
                      <a:endParaRPr kumimoji="1" lang="zh-CN" altLang="en-US" sz="2400" kern="1200" dirty="0">
                        <a:solidFill>
                          <a:schemeClr val="dk1"/>
                        </a:solidFill>
                        <a:latin typeface="华文楷体" pitchFamily="2" charset="-122"/>
                        <a:ea typeface="华文楷体" pitchFamily="2" charset="-122"/>
                        <a:cs typeface="+mn-cs"/>
                      </a:endParaRPr>
                    </a:p>
                  </a:txBody>
                  <a:tcPr/>
                </a:tc>
              </a:tr>
              <a:tr h="902952">
                <a:tc>
                  <a:txBody>
                    <a:bodyPr/>
                    <a:lstStyle/>
                    <a:p>
                      <a:pPr marL="355600" marR="0" indent="-355600"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latin typeface="Helvetica"/>
                        </a:rPr>
                        <a:t>3. </a:t>
                      </a:r>
                      <a:r>
                        <a:rPr kumimoji="1" lang="en-US" altLang="zh-CN" sz="2400" kern="1200" dirty="0" smtClean="0">
                          <a:latin typeface="Helvetica"/>
                          <a:ea typeface="华文行楷" pitchFamily="2" charset="-122"/>
                        </a:rPr>
                        <a:t>s</a:t>
                      </a:r>
                      <a:r>
                        <a:rPr lang="en-US" altLang="zh-CN" sz="2400" dirty="0" smtClean="0">
                          <a:latin typeface="Helvetica"/>
                          <a:ea typeface="华文行楷" pitchFamily="2" charset="-122"/>
                        </a:rPr>
                        <a:t>b.</a:t>
                      </a:r>
                      <a:r>
                        <a:rPr lang="en-US" altLang="zh-CN" sz="2400" baseline="0" dirty="0" smtClean="0">
                          <a:latin typeface="Helvetica"/>
                          <a:ea typeface="华文行楷" pitchFamily="2" charset="-122"/>
                        </a:rPr>
                        <a:t> should do / does </a:t>
                      </a:r>
                      <a:r>
                        <a:rPr lang="en-US" altLang="zh-CN" sz="2400" baseline="0" dirty="0" err="1" smtClean="0">
                          <a:latin typeface="Helvetica"/>
                          <a:ea typeface="华文行楷" pitchFamily="2" charset="-122"/>
                        </a:rPr>
                        <a:t>sth</a:t>
                      </a:r>
                      <a:r>
                        <a:rPr lang="en-US" altLang="zh-CN" sz="2400" baseline="0" dirty="0" smtClean="0">
                          <a:latin typeface="Helvetica"/>
                          <a:ea typeface="华文行楷" pitchFamily="2" charset="-122"/>
                        </a:rPr>
                        <a:t>. only when </a:t>
                      </a:r>
                      <a:r>
                        <a:rPr lang="en-US" altLang="zh-CN" sz="2400" dirty="0" smtClean="0">
                          <a:latin typeface="Helvetica"/>
                          <a:ea typeface="华文行楷" pitchFamily="2" charset="-122"/>
                        </a:rPr>
                        <a:t>…</a:t>
                      </a:r>
                      <a:endParaRPr kumimoji="1" lang="en-US" altLang="zh-CN" sz="2400" b="1" kern="1200" dirty="0" smtClean="0">
                        <a:solidFill>
                          <a:schemeClr val="accent1">
                            <a:lumMod val="50000"/>
                          </a:schemeClr>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用于表达“某人做某事的必要条件”。</a:t>
                      </a:r>
                      <a:endParaRPr lang="zh-CN" altLang="en-US" b="1" dirty="0">
                        <a:solidFill>
                          <a:srgbClr val="000000"/>
                        </a:solidFill>
                        <a:latin typeface="华文楷体" pitchFamily="2" charset="-122"/>
                        <a:ea typeface="华文楷体" pitchFamily="2" charset="-122"/>
                      </a:endParaRPr>
                    </a:p>
                  </a:txBody>
                  <a:tcPr/>
                </a:tc>
              </a:tr>
            </a:tbl>
          </a:graphicData>
        </a:graphic>
      </p:graphicFrame>
      <p:pic>
        <p:nvPicPr>
          <p:cNvPr id="9" name="Picture 2" descr="H:\2015年修改\图片14.jpg"/>
          <p:cNvPicPr>
            <a:picLocks noChangeAspect="1" noChangeArrowheads="1"/>
          </p:cNvPicPr>
          <p:nvPr/>
        </p:nvPicPr>
        <p:blipFill>
          <a:blip r:embed="rId3" cstate="print"/>
          <a:srcRect/>
          <a:stretch>
            <a:fillRect/>
          </a:stretch>
        </p:blipFill>
        <p:spPr bwMode="auto">
          <a:xfrm>
            <a:off x="-32" y="-24"/>
            <a:ext cx="7229475" cy="1163637"/>
          </a:xfrm>
          <a:prstGeom prst="rect">
            <a:avLst/>
          </a:prstGeom>
          <a:noFill/>
        </p:spPr>
      </p:pic>
    </p:spTree>
    <p:extLst>
      <p:ext uri="{BB962C8B-B14F-4D97-AF65-F5344CB8AC3E}">
        <p14:creationId xmlns="" xmlns:p14="http://schemas.microsoft.com/office/powerpoint/2010/main" val="3934693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cstate="print"/>
          <a:srcRect l="7698" t="13989"/>
          <a:stretch>
            <a:fillRect/>
          </a:stretch>
        </p:blipFill>
        <p:spPr bwMode="auto">
          <a:xfrm>
            <a:off x="428596" y="2214554"/>
            <a:ext cx="8296304" cy="4643446"/>
          </a:xfrm>
          <a:prstGeom prst="rect">
            <a:avLst/>
          </a:prstGeom>
          <a:noFill/>
          <a:ln w="9525">
            <a:noFill/>
            <a:miter lim="800000"/>
            <a:headEnd/>
            <a:tailEnd/>
          </a:ln>
        </p:spPr>
      </p:pic>
      <p:sp>
        <p:nvSpPr>
          <p:cNvPr id="8" name="TextBox 7"/>
          <p:cNvSpPr txBox="1">
            <a:spLocks noChangeArrowheads="1"/>
          </p:cNvSpPr>
          <p:nvPr/>
        </p:nvSpPr>
        <p:spPr bwMode="auto">
          <a:xfrm>
            <a:off x="1094308" y="1681451"/>
            <a:ext cx="2541588" cy="461665"/>
          </a:xfrm>
          <a:prstGeom prst="rect">
            <a:avLst/>
          </a:prstGeom>
          <a:noFill/>
          <a:ln w="9525">
            <a:noFill/>
            <a:miter lim="800000"/>
            <a:headEnd/>
            <a:tailEnd/>
          </a:ln>
        </p:spPr>
        <p:txBody>
          <a:bodyPr>
            <a:spAutoFit/>
          </a:bodyPr>
          <a:lstStyle/>
          <a:p>
            <a:pPr>
              <a:defRPr/>
            </a:pPr>
            <a:r>
              <a:rPr lang="zh-CN" altLang="en-US" sz="2400" b="1" dirty="0" smtClean="0">
                <a:solidFill>
                  <a:srgbClr val="000000"/>
                </a:solidFill>
                <a:latin typeface="华文楷体" pitchFamily="2" charset="-122"/>
                <a:ea typeface="华文楷体" pitchFamily="2" charset="-122"/>
              </a:rPr>
              <a:t>把</a:t>
            </a:r>
            <a:r>
              <a:rPr lang="en-US" altLang="zh-CN" sz="2400" b="1" dirty="0" smtClean="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区分</a:t>
            </a:r>
          </a:p>
        </p:txBody>
      </p:sp>
      <p:sp>
        <p:nvSpPr>
          <p:cNvPr id="13" name="文本框 5"/>
          <p:cNvSpPr txBox="1"/>
          <p:nvPr/>
        </p:nvSpPr>
        <p:spPr>
          <a:xfrm>
            <a:off x="887933" y="4253219"/>
            <a:ext cx="3755506"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chemeClr val="accent4">
                    <a:lumMod val="10000"/>
                  </a:schemeClr>
                </a:solidFill>
                <a:latin typeface="Helvetica" pitchFamily="34" charset="0"/>
                <a:ea typeface="+mn-ea"/>
              </a:rPr>
              <a:t>(</a:t>
            </a:r>
            <a:r>
              <a:rPr kumimoji="1" lang="en-US" altLang="zh-CN" sz="2400" dirty="0" smtClean="0">
                <a:solidFill>
                  <a:schemeClr val="accent4">
                    <a:lumMod val="10000"/>
                  </a:schemeClr>
                </a:solidFill>
              </a:rPr>
              <a:t>fantasy / seek medical help</a:t>
            </a:r>
            <a:r>
              <a:rPr kumimoji="1" lang="en-US" altLang="zh-CN" sz="2400" dirty="0" smtClean="0">
                <a:solidFill>
                  <a:schemeClr val="accent4">
                    <a:lumMod val="10000"/>
                  </a:schemeClr>
                </a:solidFill>
                <a:latin typeface="Helvetica" pitchFamily="34" charset="0"/>
                <a:ea typeface="+mn-ea"/>
              </a:rPr>
              <a:t>) </a:t>
            </a:r>
            <a:endParaRPr kumimoji="1" lang="en-US" altLang="zh-CN" sz="2400" dirty="0">
              <a:solidFill>
                <a:schemeClr val="accent4">
                  <a:lumMod val="10000"/>
                </a:schemeClr>
              </a:solidFill>
              <a:latin typeface="Helvetica" pitchFamily="34" charset="0"/>
              <a:ea typeface="+mn-ea"/>
            </a:endParaRPr>
          </a:p>
        </p:txBody>
      </p:sp>
      <p:sp>
        <p:nvSpPr>
          <p:cNvPr id="14" name="TextBox 8"/>
          <p:cNvSpPr txBox="1">
            <a:spLocks noChangeArrowheads="1"/>
          </p:cNvSpPr>
          <p:nvPr/>
        </p:nvSpPr>
        <p:spPr bwMode="auto">
          <a:xfrm>
            <a:off x="887931" y="4714884"/>
            <a:ext cx="7511531" cy="1569660"/>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 After staying in the net bar for several days and nights, he was no longer able to </a:t>
            </a:r>
            <a:r>
              <a:rPr kumimoji="1" lang="en-US" altLang="zh-CN" sz="2400" b="1" i="1" dirty="0" smtClean="0">
                <a:solidFill>
                  <a:srgbClr val="FF6600"/>
                </a:solidFill>
                <a:latin typeface="Helvetica"/>
              </a:rPr>
              <a:t>differentiate between </a:t>
            </a:r>
            <a:r>
              <a:rPr kumimoji="1" lang="en-US" altLang="zh-CN" sz="2400" dirty="0" smtClean="0">
                <a:latin typeface="Helvetica"/>
              </a:rPr>
              <a:t>fantasy and reality. He should seek medical help.</a:t>
            </a:r>
            <a:endParaRPr kumimoji="1" lang="en-US" altLang="zh-CN" sz="2400" dirty="0">
              <a:latin typeface="Helvetica"/>
            </a:endParaRPr>
          </a:p>
        </p:txBody>
      </p:sp>
      <p:sp>
        <p:nvSpPr>
          <p:cNvPr id="16" name="TextBox 15"/>
          <p:cNvSpPr txBox="1"/>
          <p:nvPr/>
        </p:nvSpPr>
        <p:spPr>
          <a:xfrm>
            <a:off x="5436096" y="1722111"/>
            <a:ext cx="3509156" cy="492443"/>
          </a:xfrm>
          <a:prstGeom prst="rect">
            <a:avLst/>
          </a:prstGeom>
          <a:noFill/>
        </p:spPr>
        <p:txBody>
          <a:bodyPr wrap="square">
            <a:spAutoFit/>
          </a:bodyPr>
          <a:lstStyle/>
          <a:p>
            <a:pPr>
              <a:spcBef>
                <a:spcPct val="50000"/>
              </a:spcBef>
              <a:defRPr/>
            </a:pPr>
            <a:r>
              <a:rPr lang="en-US" altLang="zh-CN" sz="2600" b="1" dirty="0" smtClean="0">
                <a:latin typeface="Helvetica"/>
              </a:rPr>
              <a:t>differentiate between</a:t>
            </a:r>
          </a:p>
        </p:txBody>
      </p:sp>
      <p:sp>
        <p:nvSpPr>
          <p:cNvPr id="2" name="TextBox 1"/>
          <p:cNvSpPr txBox="1"/>
          <p:nvPr/>
        </p:nvSpPr>
        <p:spPr>
          <a:xfrm>
            <a:off x="3746500"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87932" y="2643182"/>
            <a:ext cx="1826680" cy="492443"/>
          </a:xfrm>
          <a:prstGeom prst="rect">
            <a:avLst/>
          </a:prstGeom>
          <a:noFill/>
        </p:spPr>
        <p:txBody>
          <a:bodyPr wrap="square">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887932" y="3071810"/>
            <a:ext cx="7212460"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在网吧呆了几天几夜，他已经不能区分虚幻和现实了。他应该寻求医疗帮助。</a:t>
            </a:r>
            <a:endParaRPr lang="zh-CN" altLang="en-US" sz="2400" dirty="0">
              <a:latin typeface="华文行楷" pitchFamily="2" charset="-122"/>
              <a:ea typeface="华文行楷" pitchFamily="2" charset="-122"/>
            </a:endParaRPr>
          </a:p>
        </p:txBody>
      </p:sp>
      <p:sp>
        <p:nvSpPr>
          <p:cNvPr id="25" name="TextBox 24"/>
          <p:cNvSpPr txBox="1"/>
          <p:nvPr/>
        </p:nvSpPr>
        <p:spPr>
          <a:xfrm>
            <a:off x="857224" y="3865251"/>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3" descr="H:\2015年修改\图片13.jpg"/>
          <p:cNvPicPr>
            <a:picLocks noChangeAspect="1" noChangeArrowheads="1"/>
          </p:cNvPicPr>
          <p:nvPr/>
        </p:nvPicPr>
        <p:blipFill>
          <a:blip r:embed="rId4" cstate="print"/>
          <a:srcRect/>
          <a:stretch>
            <a:fillRect/>
          </a:stretch>
        </p:blipFill>
        <p:spPr bwMode="auto">
          <a:xfrm>
            <a:off x="0" y="0"/>
            <a:ext cx="7070725" cy="1163637"/>
          </a:xfrm>
          <a:prstGeom prst="rect">
            <a:avLst/>
          </a:prstGeom>
          <a:noFill/>
        </p:spPr>
      </p:pic>
    </p:spTree>
    <p:extLst>
      <p:ext uri="{BB962C8B-B14F-4D97-AF65-F5344CB8AC3E}">
        <p14:creationId xmlns="" xmlns:p14="http://schemas.microsoft.com/office/powerpoint/2010/main" val="539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3"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775717" y="1610013"/>
            <a:ext cx="2932187" cy="461665"/>
          </a:xfrm>
          <a:prstGeom prst="rect">
            <a:avLst/>
          </a:prstGeom>
          <a:noFill/>
          <a:ln w="9525">
            <a:noFill/>
            <a:miter lim="800000"/>
            <a:headEnd/>
            <a:tailEnd/>
          </a:ln>
        </p:spPr>
        <p:txBody>
          <a:bodyPr wrap="square">
            <a:spAutoFit/>
          </a:bodyPr>
          <a:lstStyle/>
          <a:p>
            <a:pPr>
              <a:defRPr/>
            </a:pPr>
            <a:r>
              <a:rPr lang="zh-CN" altLang="en-US" sz="2400" b="1" dirty="0" smtClean="0">
                <a:solidFill>
                  <a:srgbClr val="000000"/>
                </a:solidFill>
                <a:latin typeface="华文楷体" pitchFamily="2" charset="-122"/>
                <a:ea typeface="华文楷体" pitchFamily="2" charset="-122"/>
              </a:rPr>
              <a:t>呈现（某种特征）</a:t>
            </a:r>
          </a:p>
        </p:txBody>
      </p:sp>
      <p:sp>
        <p:nvSpPr>
          <p:cNvPr id="13" name="文本框 5"/>
          <p:cNvSpPr txBox="1"/>
          <p:nvPr/>
        </p:nvSpPr>
        <p:spPr>
          <a:xfrm>
            <a:off x="993761" y="4467533"/>
            <a:ext cx="3363925"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official visit / a new look</a:t>
            </a:r>
            <a:r>
              <a:rPr kumimoji="1" lang="en-US" altLang="zh-CN" sz="2400" dirty="0" smtClean="0">
                <a:solidFill>
                  <a:srgbClr val="0D0A10"/>
                </a:solidFill>
                <a:latin typeface="Helvetica"/>
              </a:rPr>
              <a:t>)</a:t>
            </a:r>
          </a:p>
        </p:txBody>
      </p:sp>
      <p:sp>
        <p:nvSpPr>
          <p:cNvPr id="14" name="TextBox 8"/>
          <p:cNvSpPr txBox="1">
            <a:spLocks noChangeArrowheads="1"/>
          </p:cNvSpPr>
          <p:nvPr/>
        </p:nvSpPr>
        <p:spPr bwMode="auto">
          <a:xfrm>
            <a:off x="993761" y="4941168"/>
            <a:ext cx="6929486" cy="1200329"/>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We firmly believe that after the leader’s official visit to Britain, the relations between the two countries must </a:t>
            </a:r>
            <a:r>
              <a:rPr kumimoji="1" lang="en-US" altLang="zh-CN" sz="2400" b="1" i="1" dirty="0" smtClean="0">
                <a:solidFill>
                  <a:srgbClr val="FF6600"/>
                </a:solidFill>
                <a:latin typeface="Helvetica"/>
              </a:rPr>
              <a:t>take on </a:t>
            </a:r>
            <a:r>
              <a:rPr kumimoji="1" lang="en-US" altLang="zh-CN" sz="2400" dirty="0" smtClean="0">
                <a:latin typeface="Helvetica"/>
              </a:rPr>
              <a:t>a new look.</a:t>
            </a:r>
            <a:endParaRPr kumimoji="1" lang="en-US" altLang="zh-CN" sz="2400" dirty="0">
              <a:latin typeface="Helvetica"/>
            </a:endParaRPr>
          </a:p>
        </p:txBody>
      </p:sp>
      <p:sp>
        <p:nvSpPr>
          <p:cNvPr id="16" name="TextBox 15"/>
          <p:cNvSpPr txBox="1">
            <a:spLocks noChangeArrowheads="1"/>
          </p:cNvSpPr>
          <p:nvPr/>
        </p:nvSpPr>
        <p:spPr bwMode="auto">
          <a:xfrm>
            <a:off x="6010399" y="1579235"/>
            <a:ext cx="3386137" cy="492443"/>
          </a:xfrm>
          <a:prstGeom prst="rect">
            <a:avLst/>
          </a:prstGeom>
          <a:noFill/>
          <a:ln w="9525" algn="ctr">
            <a:noFill/>
            <a:miter lim="800000"/>
            <a:headEnd/>
            <a:tailEnd/>
          </a:ln>
        </p:spPr>
        <p:txBody>
          <a:bodyPr wrap="square">
            <a:spAutoFit/>
          </a:bodyPr>
          <a:lstStyle/>
          <a:p>
            <a:pPr>
              <a:spcBef>
                <a:spcPct val="50000"/>
              </a:spcBef>
              <a:defRPr/>
            </a:pPr>
            <a:r>
              <a:rPr lang="en-US" altLang="zh-CN" sz="2600" b="1" dirty="0" smtClean="0">
                <a:latin typeface="Helvetica"/>
              </a:rPr>
              <a:t>take on</a:t>
            </a:r>
          </a:p>
        </p:txBody>
      </p:sp>
      <p:sp>
        <p:nvSpPr>
          <p:cNvPr id="2" name="TextBox 1"/>
          <p:cNvSpPr txBox="1"/>
          <p:nvPr/>
        </p:nvSpPr>
        <p:spPr>
          <a:xfrm>
            <a:off x="3687763" y="1628800"/>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993761"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993761" y="3140968"/>
            <a:ext cx="7000924"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我们相信，通过领导人对英国的正式访问，两国之间的关系一定会呈现出新面貌。</a:t>
            </a:r>
            <a:endParaRPr lang="zh-CN" altLang="en-US" sz="2400" dirty="0">
              <a:latin typeface="华文行楷" pitchFamily="2" charset="-122"/>
              <a:ea typeface="华文行楷" pitchFamily="2" charset="-122"/>
            </a:endParaRPr>
          </a:p>
        </p:txBody>
      </p:sp>
      <p:sp>
        <p:nvSpPr>
          <p:cNvPr id="25" name="TextBox 24"/>
          <p:cNvSpPr txBox="1"/>
          <p:nvPr/>
        </p:nvSpPr>
        <p:spPr>
          <a:xfrm>
            <a:off x="993761"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4" cstate="print"/>
          <a:srcRect/>
          <a:stretch>
            <a:fillRect/>
          </a:stretch>
        </p:blipFill>
        <p:spPr bwMode="auto">
          <a:xfrm>
            <a:off x="0" y="0"/>
            <a:ext cx="7070725" cy="1163637"/>
          </a:xfrm>
          <a:prstGeom prst="rect">
            <a:avLst/>
          </a:prstGeom>
          <a:noFill/>
        </p:spPr>
      </p:pic>
    </p:spTree>
    <p:extLst>
      <p:ext uri="{BB962C8B-B14F-4D97-AF65-F5344CB8AC3E}">
        <p14:creationId xmlns="" xmlns:p14="http://schemas.microsoft.com/office/powerpoint/2010/main" val="1766562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000100" y="1663688"/>
            <a:ext cx="2468562" cy="461665"/>
          </a:xfrm>
          <a:prstGeom prst="rect">
            <a:avLst/>
          </a:prstGeom>
          <a:noFill/>
          <a:ln w="9525">
            <a:noFill/>
            <a:miter lim="800000"/>
            <a:headEnd/>
            <a:tailEnd/>
          </a:ln>
        </p:spPr>
        <p:txBody>
          <a:bodyPr>
            <a:spAutoFit/>
          </a:bodyPr>
          <a:lstStyle/>
          <a:p>
            <a:pPr>
              <a:defRPr/>
            </a:pPr>
            <a:r>
              <a:rPr lang="zh-CN" altLang="en-US" sz="2400" b="1" dirty="0" smtClean="0">
                <a:solidFill>
                  <a:srgbClr val="000000"/>
                </a:solidFill>
                <a:latin typeface="华文楷体" pitchFamily="2" charset="-122"/>
                <a:ea typeface="华文楷体" pitchFamily="2" charset="-122"/>
              </a:rPr>
              <a:t>引起共鸣</a:t>
            </a:r>
          </a:p>
        </p:txBody>
      </p:sp>
      <p:sp>
        <p:nvSpPr>
          <p:cNvPr id="13" name="文本框 5"/>
          <p:cNvSpPr txBox="1"/>
          <p:nvPr/>
        </p:nvSpPr>
        <p:spPr>
          <a:xfrm>
            <a:off x="827585" y="4407495"/>
            <a:ext cx="6929485" cy="461665"/>
          </a:xfrm>
          <a:prstGeom prst="rect">
            <a:avLst/>
          </a:prstGeom>
          <a:solidFill>
            <a:srgbClr val="FFC000"/>
          </a:solidFill>
          <a:effectLst>
            <a:softEdge rad="127000"/>
          </a:effectLst>
        </p:spPr>
        <p:txBody>
          <a:bodyPr wrap="square">
            <a:spAutoFit/>
          </a:bodyPr>
          <a:lstStyle/>
          <a:p>
            <a:pPr>
              <a:defRPr/>
            </a:pPr>
            <a:r>
              <a:rPr lang="en-US" altLang="zh-CN" sz="2400" dirty="0" smtClean="0"/>
              <a:t>(charming pictures / touching plots / young audience</a:t>
            </a:r>
            <a:r>
              <a:rPr kumimoji="1" lang="en-US" altLang="zh-CN" sz="2400" dirty="0" smtClean="0">
                <a:solidFill>
                  <a:srgbClr val="0D0A10"/>
                </a:solidFill>
                <a:latin typeface="Helvetica"/>
              </a:rPr>
              <a:t>)</a:t>
            </a:r>
            <a:endParaRPr lang="en-US" altLang="zh-CN" sz="2400" dirty="0">
              <a:solidFill>
                <a:srgbClr val="984807"/>
              </a:solidFill>
            </a:endParaRPr>
          </a:p>
        </p:txBody>
      </p:sp>
      <p:sp>
        <p:nvSpPr>
          <p:cNvPr id="14" name="TextBox 8"/>
          <p:cNvSpPr txBox="1">
            <a:spLocks noChangeArrowheads="1"/>
          </p:cNvSpPr>
          <p:nvPr/>
        </p:nvSpPr>
        <p:spPr bwMode="auto">
          <a:xfrm>
            <a:off x="827584" y="4869160"/>
            <a:ext cx="6929486" cy="1200329"/>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With its charming picture, touching plots and beautiful music, the movies </a:t>
            </a:r>
            <a:r>
              <a:rPr kumimoji="1" lang="en-US" altLang="zh-CN" sz="2400" b="1" i="1" dirty="0" smtClean="0">
                <a:solidFill>
                  <a:srgbClr val="FF6600"/>
                </a:solidFill>
                <a:latin typeface="Helvetica"/>
              </a:rPr>
              <a:t>struck a chord with </a:t>
            </a:r>
            <a:r>
              <a:rPr kumimoji="1" lang="en-US" altLang="zh-CN" sz="2400" dirty="0" smtClean="0">
                <a:latin typeface="Helvetica"/>
              </a:rPr>
              <a:t>the young audience.</a:t>
            </a:r>
            <a:endParaRPr kumimoji="1" lang="en-US" altLang="zh-CN" sz="2400" dirty="0">
              <a:latin typeface="Helvetica"/>
            </a:endParaRPr>
          </a:p>
        </p:txBody>
      </p:sp>
      <p:sp>
        <p:nvSpPr>
          <p:cNvPr id="16" name="TextBox 15"/>
          <p:cNvSpPr txBox="1">
            <a:spLocks noChangeArrowheads="1"/>
          </p:cNvSpPr>
          <p:nvPr/>
        </p:nvSpPr>
        <p:spPr bwMode="auto">
          <a:xfrm>
            <a:off x="5357817" y="1650673"/>
            <a:ext cx="3367083" cy="492443"/>
          </a:xfrm>
          <a:prstGeom prst="rect">
            <a:avLst/>
          </a:prstGeom>
          <a:noFill/>
          <a:ln w="9525" algn="ctr">
            <a:noFill/>
            <a:miter lim="800000"/>
            <a:headEnd/>
            <a:tailEnd/>
          </a:ln>
        </p:spPr>
        <p:txBody>
          <a:bodyPr wrap="square">
            <a:spAutoFit/>
          </a:bodyPr>
          <a:lstStyle/>
          <a:p>
            <a:pPr>
              <a:spcBef>
                <a:spcPct val="50000"/>
              </a:spcBef>
              <a:defRPr/>
            </a:pPr>
            <a:r>
              <a:rPr lang="en-US" altLang="zh-CN" sz="2600" b="1" dirty="0" smtClean="0">
                <a:latin typeface="Helvetica"/>
              </a:rPr>
              <a:t>strike a chord with</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27584"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827584" y="3140968"/>
            <a:ext cx="7000924"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这部电影以它迷人的画面、动人的情节和优美的音乐在年轻观众中引起了共鸣。</a:t>
            </a:r>
            <a:endParaRPr lang="zh-CN" altLang="en-US" sz="2400" dirty="0">
              <a:latin typeface="华文行楷" pitchFamily="2" charset="-122"/>
              <a:ea typeface="华文行楷" pitchFamily="2" charset="-122"/>
            </a:endParaRPr>
          </a:p>
        </p:txBody>
      </p:sp>
      <p:sp>
        <p:nvSpPr>
          <p:cNvPr id="25" name="TextBox 24"/>
          <p:cNvSpPr txBox="1"/>
          <p:nvPr/>
        </p:nvSpPr>
        <p:spPr>
          <a:xfrm>
            <a:off x="827584" y="394466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 xmlns:p14="http://schemas.microsoft.com/office/powerpoint/2010/main" val="39659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714348" y="1676986"/>
            <a:ext cx="2630487" cy="461665"/>
          </a:xfrm>
          <a:prstGeom prst="rect">
            <a:avLst/>
          </a:prstGeom>
          <a:noFill/>
          <a:ln w="9525">
            <a:noFill/>
            <a:miter lim="800000"/>
            <a:headEnd/>
            <a:tailEnd/>
          </a:ln>
        </p:spPr>
        <p:txBody>
          <a:bodyPr>
            <a:spAutoFit/>
          </a:bodyPr>
          <a:lstStyle/>
          <a:p>
            <a:pPr>
              <a:defRPr/>
            </a:pPr>
            <a:r>
              <a:rPr lang="zh-CN" altLang="en-US" sz="2400" b="1" dirty="0" smtClean="0">
                <a:solidFill>
                  <a:srgbClr val="000000"/>
                </a:solidFill>
                <a:latin typeface="华文楷体" pitchFamily="2" charset="-122"/>
                <a:ea typeface="华文楷体" pitchFamily="2" charset="-122"/>
              </a:rPr>
              <a:t>与</a:t>
            </a:r>
            <a:r>
              <a:rPr lang="en-US" altLang="zh-CN" sz="2400" b="1" dirty="0" smtClean="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格格不入</a:t>
            </a:r>
          </a:p>
        </p:txBody>
      </p:sp>
      <p:sp>
        <p:nvSpPr>
          <p:cNvPr id="14" name="TextBox 8"/>
          <p:cNvSpPr txBox="1">
            <a:spLocks noChangeArrowheads="1"/>
          </p:cNvSpPr>
          <p:nvPr/>
        </p:nvSpPr>
        <p:spPr bwMode="auto">
          <a:xfrm>
            <a:off x="1036610" y="4974267"/>
            <a:ext cx="6986635" cy="1200329"/>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Out of our expectation, what he said and did in the public that day </a:t>
            </a:r>
            <a:r>
              <a:rPr kumimoji="1" lang="en-US" altLang="zh-CN" sz="2400" b="1" i="1" dirty="0" smtClean="0">
                <a:solidFill>
                  <a:srgbClr val="FF6600"/>
                </a:solidFill>
                <a:latin typeface="Helvetica"/>
              </a:rPr>
              <a:t>ran against the grains </a:t>
            </a:r>
            <a:r>
              <a:rPr kumimoji="1" lang="en-US" altLang="zh-CN" sz="2400" dirty="0" smtClean="0">
                <a:latin typeface="Helvetica"/>
              </a:rPr>
              <a:t>of his social status indeed. </a:t>
            </a:r>
            <a:endParaRPr kumimoji="1" lang="en-US" altLang="zh-CN" sz="2400" b="1" i="1" dirty="0">
              <a:latin typeface="Helvetica"/>
            </a:endParaRPr>
          </a:p>
        </p:txBody>
      </p:sp>
      <p:sp>
        <p:nvSpPr>
          <p:cNvPr id="16" name="TextBox 15"/>
          <p:cNvSpPr txBox="1">
            <a:spLocks noChangeArrowheads="1"/>
          </p:cNvSpPr>
          <p:nvPr/>
        </p:nvSpPr>
        <p:spPr bwMode="auto">
          <a:xfrm>
            <a:off x="4286248" y="1650673"/>
            <a:ext cx="4438652" cy="492443"/>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run / go against the grains</a:t>
            </a:r>
            <a:endParaRPr lang="en-US" altLang="zh-CN" sz="2600" b="1" dirty="0">
              <a:latin typeface="Helvetica"/>
            </a:endParaRPr>
          </a:p>
        </p:txBody>
      </p:sp>
      <p:sp>
        <p:nvSpPr>
          <p:cNvPr id="2" name="TextBox 1"/>
          <p:cNvSpPr txBox="1"/>
          <p:nvPr/>
        </p:nvSpPr>
        <p:spPr>
          <a:xfrm>
            <a:off x="2786050" y="1681451"/>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036610" y="2780283"/>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36610" y="3215256"/>
            <a:ext cx="7064400"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令我们意外的是，那天在公共场合他的言行的确和他的身份格格不入。</a:t>
            </a:r>
            <a:endParaRPr lang="en-US" altLang="zh-CN" sz="2400" dirty="0">
              <a:latin typeface="华文行楷" pitchFamily="2" charset="-122"/>
              <a:ea typeface="华文行楷" pitchFamily="2" charset="-122"/>
            </a:endParaRPr>
          </a:p>
        </p:txBody>
      </p:sp>
      <p:sp>
        <p:nvSpPr>
          <p:cNvPr id="25" name="TextBox 24"/>
          <p:cNvSpPr txBox="1"/>
          <p:nvPr/>
        </p:nvSpPr>
        <p:spPr>
          <a:xfrm>
            <a:off x="1036610" y="393725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
        <p:nvSpPr>
          <p:cNvPr id="17" name="文本框 5"/>
          <p:cNvSpPr txBox="1"/>
          <p:nvPr/>
        </p:nvSpPr>
        <p:spPr>
          <a:xfrm>
            <a:off x="1036610" y="4396665"/>
            <a:ext cx="4964150" cy="461665"/>
          </a:xfrm>
          <a:prstGeom prst="rect">
            <a:avLst/>
          </a:prstGeom>
          <a:solidFill>
            <a:srgbClr val="FFC000"/>
          </a:solidFill>
          <a:effectLst>
            <a:softEdge rad="127000"/>
          </a:effectLst>
        </p:spPr>
        <p:txBody>
          <a:bodyPr wrap="square">
            <a:spAutoFit/>
          </a:bodyPr>
          <a:lstStyle/>
          <a:p>
            <a:pPr>
              <a:defRPr/>
            </a:pPr>
            <a:r>
              <a:rPr lang="en-US" altLang="zh-CN" sz="2400" dirty="0" smtClean="0"/>
              <a:t>(out of the expectation / social status)</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Tree>
    <p:extLst>
      <p:ext uri="{BB962C8B-B14F-4D97-AF65-F5344CB8AC3E}">
        <p14:creationId xmlns:p14="http://schemas.microsoft.com/office/powerpoint/2010/main" xmlns="" val="28561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785786" y="1681451"/>
            <a:ext cx="2630487" cy="461665"/>
          </a:xfrm>
          <a:prstGeom prst="rect">
            <a:avLst/>
          </a:prstGeom>
          <a:noFill/>
          <a:ln w="9525">
            <a:noFill/>
            <a:miter lim="800000"/>
            <a:headEnd/>
            <a:tailEnd/>
          </a:ln>
        </p:spPr>
        <p:txBody>
          <a:bodyPr>
            <a:spAutoFit/>
          </a:bodyPr>
          <a:lstStyle/>
          <a:p>
            <a:r>
              <a:rPr lang="zh-CN" altLang="en-US" sz="2400" b="1" dirty="0" smtClean="0">
                <a:latin typeface="华文楷体"/>
                <a:ea typeface="华文楷体"/>
                <a:cs typeface="华文楷体"/>
              </a:rPr>
              <a:t>与</a:t>
            </a:r>
            <a:r>
              <a:rPr lang="en-US" altLang="zh-CN" sz="2400" b="1" dirty="0" smtClean="0">
                <a:latin typeface="华文楷体"/>
                <a:ea typeface="华文楷体"/>
                <a:cs typeface="华文楷体"/>
              </a:rPr>
              <a:t>…</a:t>
            </a:r>
            <a:r>
              <a:rPr lang="zh-CN" altLang="en-US" sz="2400" b="1" dirty="0" smtClean="0">
                <a:latin typeface="华文楷体"/>
                <a:ea typeface="华文楷体"/>
                <a:cs typeface="华文楷体"/>
              </a:rPr>
              <a:t>不相容的</a:t>
            </a:r>
          </a:p>
        </p:txBody>
      </p:sp>
      <p:sp>
        <p:nvSpPr>
          <p:cNvPr id="13" name="文本框 5"/>
          <p:cNvSpPr txBox="1"/>
          <p:nvPr/>
        </p:nvSpPr>
        <p:spPr>
          <a:xfrm>
            <a:off x="922323" y="4320296"/>
            <a:ext cx="7143800" cy="461665"/>
          </a:xfrm>
          <a:prstGeom prst="rect">
            <a:avLst/>
          </a:prstGeom>
          <a:solidFill>
            <a:srgbClr val="FFC000"/>
          </a:solidFill>
          <a:effectLst>
            <a:softEdge rad="127000"/>
          </a:effectLst>
        </p:spPr>
        <p:txBody>
          <a:bodyPr wrap="square">
            <a:spAutoFit/>
          </a:bodyPr>
          <a:lstStyle/>
          <a:p>
            <a:pPr>
              <a:defRPr/>
            </a:pPr>
            <a:r>
              <a:rPr lang="en-US" altLang="zh-CN" sz="2400" dirty="0" smtClean="0"/>
              <a:t> anti-virus software / computer system / update system</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922323" y="4714884"/>
            <a:ext cx="6907219" cy="1421928"/>
          </a:xfrm>
          <a:prstGeom prst="rect">
            <a:avLst/>
          </a:prstGeom>
          <a:noFill/>
          <a:ln w="9525">
            <a:noFill/>
            <a:miter lim="800000"/>
            <a:headEnd/>
            <a:tailEnd/>
          </a:ln>
        </p:spPr>
        <p:txBody>
          <a:bodyPr wrap="square">
            <a:spAutoFit/>
          </a:bodyPr>
          <a:lstStyle/>
          <a:p>
            <a:pPr>
              <a:lnSpc>
                <a:spcPct val="120000"/>
              </a:lnSpc>
              <a:spcBef>
                <a:spcPct val="50000"/>
              </a:spcBef>
            </a:pPr>
            <a:r>
              <a:rPr kumimoji="1" lang="en-US" altLang="zh-CN" sz="2400" dirty="0" smtClean="0">
                <a:latin typeface="Helvetica"/>
              </a:rPr>
              <a:t>The anti-virus software </a:t>
            </a:r>
            <a:r>
              <a:rPr kumimoji="1" lang="en-US" altLang="zh-CN" sz="2400" b="1" i="1" dirty="0" smtClean="0">
                <a:solidFill>
                  <a:srgbClr val="FF6600"/>
                </a:solidFill>
                <a:latin typeface="Helvetica"/>
              </a:rPr>
              <a:t>is incompatible with </a:t>
            </a:r>
            <a:r>
              <a:rPr kumimoji="1" lang="en-US" altLang="zh-CN" sz="2400" dirty="0" smtClean="0">
                <a:latin typeface="Helvetica"/>
              </a:rPr>
              <a:t>your computer system, so you have to get your system updated.</a:t>
            </a:r>
            <a:endParaRPr kumimoji="1" lang="en-US" altLang="zh-CN" sz="2400" dirty="0">
              <a:latin typeface="Helvetica"/>
            </a:endParaRPr>
          </a:p>
        </p:txBody>
      </p:sp>
      <p:sp>
        <p:nvSpPr>
          <p:cNvPr id="16" name="TextBox 15"/>
          <p:cNvSpPr txBox="1">
            <a:spLocks noChangeArrowheads="1"/>
          </p:cNvSpPr>
          <p:nvPr/>
        </p:nvSpPr>
        <p:spPr bwMode="auto">
          <a:xfrm>
            <a:off x="4579926" y="1650673"/>
            <a:ext cx="4254512" cy="492443"/>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be incompatible with</a:t>
            </a:r>
            <a:endParaRPr lang="en-US" altLang="zh-CN" sz="2600" b="1" dirty="0">
              <a:latin typeface="Helvetica"/>
            </a:endParaRPr>
          </a:p>
        </p:txBody>
      </p:sp>
      <p:sp>
        <p:nvSpPr>
          <p:cNvPr id="2" name="TextBox 1"/>
          <p:cNvSpPr txBox="1"/>
          <p:nvPr/>
        </p:nvSpPr>
        <p:spPr>
          <a:xfrm>
            <a:off x="2928926" y="1685916"/>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922323"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922323" y="3132764"/>
            <a:ext cx="7143800"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这款杀毒软件与你的电脑系统不兼容，因此，你需要找人进行系统升级。</a:t>
            </a:r>
            <a:endParaRPr lang="zh-CN" altLang="en-US" sz="2400" dirty="0">
              <a:latin typeface="华文行楷" pitchFamily="2" charset="-122"/>
              <a:ea typeface="华文行楷" pitchFamily="2" charset="-122"/>
            </a:endParaRPr>
          </a:p>
        </p:txBody>
      </p:sp>
      <p:sp>
        <p:nvSpPr>
          <p:cNvPr id="25" name="TextBox 24"/>
          <p:cNvSpPr txBox="1"/>
          <p:nvPr/>
        </p:nvSpPr>
        <p:spPr>
          <a:xfrm>
            <a:off x="922323" y="3895807"/>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4"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15496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865183" y="1681451"/>
            <a:ext cx="2992437" cy="461665"/>
          </a:xfrm>
          <a:prstGeom prst="rect">
            <a:avLst/>
          </a:prstGeom>
          <a:noFill/>
          <a:ln w="9525">
            <a:noFill/>
            <a:miter lim="800000"/>
            <a:headEnd/>
            <a:tailEnd/>
          </a:ln>
        </p:spPr>
        <p:txBody>
          <a:bodyPr wrap="square">
            <a:spAutoFit/>
          </a:bodyPr>
          <a:lstStyle/>
          <a:p>
            <a:pPr>
              <a:defRPr/>
            </a:pPr>
            <a:r>
              <a:rPr lang="zh-CN" altLang="en-US" sz="2400" b="1" dirty="0" smtClean="0">
                <a:solidFill>
                  <a:srgbClr val="000000"/>
                </a:solidFill>
                <a:latin typeface="华文楷体" pitchFamily="2" charset="-122"/>
                <a:ea typeface="华文楷体" pitchFamily="2" charset="-122"/>
              </a:rPr>
              <a:t>安然度过</a:t>
            </a:r>
          </a:p>
        </p:txBody>
      </p:sp>
      <p:sp>
        <p:nvSpPr>
          <p:cNvPr id="13" name="文本框 5"/>
          <p:cNvSpPr txBox="1"/>
          <p:nvPr/>
        </p:nvSpPr>
        <p:spPr>
          <a:xfrm>
            <a:off x="899592" y="4396095"/>
            <a:ext cx="5315482" cy="461665"/>
          </a:xfrm>
          <a:prstGeom prst="rect">
            <a:avLst/>
          </a:prstGeom>
          <a:solidFill>
            <a:srgbClr val="FFC000"/>
          </a:solidFill>
          <a:effectLst>
            <a:softEdge rad="127000"/>
          </a:effectLst>
        </p:spPr>
        <p:txBody>
          <a:bodyPr wrap="square">
            <a:spAutoFit/>
          </a:bodyPr>
          <a:lstStyle/>
          <a:p>
            <a:pPr>
              <a:defRPr/>
            </a:pPr>
            <a:r>
              <a:rPr lang="en-US" altLang="zh-CN" sz="2400" dirty="0" smtClean="0"/>
              <a:t>(medical skill / weak beat / dying patient</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899592" y="4857760"/>
            <a:ext cx="6905695" cy="1200329"/>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Helvetica"/>
              </a:rPr>
              <a:t>Due to the doctor’s excellent medical skill, the dying patient with a weak beat, was lucky enough to </a:t>
            </a:r>
            <a:r>
              <a:rPr kumimoji="1" lang="en-US" altLang="zh-CN" sz="2400" b="1" i="1" dirty="0" smtClean="0">
                <a:solidFill>
                  <a:srgbClr val="FF6600"/>
                </a:solidFill>
                <a:latin typeface="Helvetica"/>
              </a:rPr>
              <a:t>come through </a:t>
            </a:r>
            <a:r>
              <a:rPr kumimoji="1" lang="en-US" altLang="zh-CN" sz="2400" dirty="0" smtClean="0">
                <a:latin typeface="Helvetica"/>
              </a:rPr>
              <a:t>the operation. </a:t>
            </a:r>
            <a:endParaRPr kumimoji="1" lang="en-US" altLang="zh-CN" sz="2400" dirty="0">
              <a:latin typeface="Helvetica"/>
            </a:endParaRPr>
          </a:p>
        </p:txBody>
      </p:sp>
      <p:sp>
        <p:nvSpPr>
          <p:cNvPr id="2" name="TextBox 1"/>
          <p:cNvSpPr txBox="1"/>
          <p:nvPr/>
        </p:nvSpPr>
        <p:spPr>
          <a:xfrm>
            <a:off x="3746500"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99592"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899592" y="3143248"/>
            <a:ext cx="7321025" cy="830997"/>
          </a:xfrm>
          <a:prstGeom prst="rect">
            <a:avLst/>
          </a:prstGeom>
          <a:noFill/>
          <a:ln w="9525">
            <a:noFill/>
            <a:miter lim="800000"/>
            <a:headEnd/>
            <a:tailEnd/>
          </a:ln>
        </p:spPr>
        <p:txBody>
          <a:bodyPr wrap="square">
            <a:spAutoFit/>
          </a:bodyPr>
          <a:lstStyle/>
          <a:p>
            <a:r>
              <a:rPr lang="zh-CN" altLang="en-US" sz="2400" dirty="0" smtClean="0">
                <a:latin typeface="华文行楷" pitchFamily="2" charset="-122"/>
                <a:ea typeface="华文行楷" pitchFamily="2" charset="-122"/>
              </a:rPr>
              <a:t>多亏了医生精湛的医术，这位生命垂危的病人心跳微弱，能够熬过手术真是幸运。</a:t>
            </a:r>
            <a:endParaRPr lang="en-US" altLang="zh-CN" sz="2400" dirty="0">
              <a:latin typeface="华文行楷" pitchFamily="2" charset="-122"/>
              <a:ea typeface="华文行楷" pitchFamily="2" charset="-122"/>
            </a:endParaRPr>
          </a:p>
        </p:txBody>
      </p:sp>
      <p:sp>
        <p:nvSpPr>
          <p:cNvPr id="25" name="TextBox 24"/>
          <p:cNvSpPr txBox="1"/>
          <p:nvPr/>
        </p:nvSpPr>
        <p:spPr>
          <a:xfrm>
            <a:off x="899592"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4" name="TextBox 7"/>
          <p:cNvSpPr txBox="1">
            <a:spLocks noChangeArrowheads="1"/>
          </p:cNvSpPr>
          <p:nvPr/>
        </p:nvSpPr>
        <p:spPr bwMode="auto">
          <a:xfrm>
            <a:off x="5940424" y="1650673"/>
            <a:ext cx="2894013" cy="492443"/>
          </a:xfrm>
          <a:prstGeom prst="rect">
            <a:avLst/>
          </a:prstGeom>
          <a:noFill/>
          <a:ln w="9525">
            <a:noFill/>
            <a:miter lim="800000"/>
            <a:headEnd/>
            <a:tailEnd/>
          </a:ln>
        </p:spPr>
        <p:txBody>
          <a:bodyPr wrap="square">
            <a:spAutoFit/>
          </a:bodyPr>
          <a:lstStyle/>
          <a:p>
            <a:pPr algn="ctr"/>
            <a:r>
              <a:rPr lang="en-US" altLang="zh-CN" sz="2600" b="1" dirty="0" smtClean="0">
                <a:latin typeface="Helvetica"/>
              </a:rPr>
              <a:t>come through</a:t>
            </a:r>
          </a:p>
        </p:txBody>
      </p:sp>
      <p:pic>
        <p:nvPicPr>
          <p:cNvPr id="22" name="Picture 3" descr="H:\2015年修改\图片13.jpg"/>
          <p:cNvPicPr>
            <a:picLocks noChangeAspect="1" noChangeArrowheads="1"/>
          </p:cNvPicPr>
          <p:nvPr/>
        </p:nvPicPr>
        <p:blipFill>
          <a:blip r:embed="rId3" cstate="print"/>
          <a:srcRect/>
          <a:stretch>
            <a:fillRect/>
          </a:stretch>
        </p:blipFill>
        <p:spPr bwMode="auto">
          <a:xfrm>
            <a:off x="0" y="0"/>
            <a:ext cx="7070725" cy="1163637"/>
          </a:xfrm>
          <a:prstGeom prst="rect">
            <a:avLst/>
          </a:prstGeom>
          <a:noFill/>
        </p:spPr>
      </p:pic>
    </p:spTree>
    <p:extLst>
      <p:ext uri="{BB962C8B-B14F-4D97-AF65-F5344CB8AC3E}">
        <p14:creationId xmlns:p14="http://schemas.microsoft.com/office/powerpoint/2010/main" xmlns="" val="9657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5"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13178</TotalTime>
  <Words>1472</Words>
  <Application>Microsoft Office PowerPoint</Application>
  <PresentationFormat>全屏显示(4:3)</PresentationFormat>
  <Paragraphs>180</Paragraphs>
  <Slides>25</Slides>
  <Notes>15</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25</vt:i4>
      </vt:variant>
    </vt:vector>
  </HeadingPairs>
  <TitlesOfParts>
    <vt:vector size="48" baseType="lpstr">
      <vt:lpstr>Arial</vt:lpstr>
      <vt:lpstr>宋体</vt:lpstr>
      <vt:lpstr>Bodoni MT Condensed</vt:lpstr>
      <vt:lpstr>HY견명조</vt:lpstr>
      <vt:lpstr>Times New Roman</vt:lpstr>
      <vt:lpstr>Calibri</vt:lpstr>
      <vt:lpstr>方正大黑简体</vt:lpstr>
      <vt:lpstr>Georgia</vt:lpstr>
      <vt:lpstr>Gulim</vt:lpstr>
      <vt:lpstr>华文彩云</vt:lpstr>
      <vt:lpstr>Helvetica</vt:lpstr>
      <vt:lpstr>华文楷体</vt:lpstr>
      <vt:lpstr>华文行楷</vt:lpstr>
      <vt:lpstr>PMingLiU</vt:lpstr>
      <vt:lpstr>楷体_GB2312</vt:lpstr>
      <vt:lpstr>华文新魏</vt:lpstr>
      <vt:lpstr>楷体</vt:lpstr>
      <vt:lpstr>Cooper Black</vt:lpstr>
      <vt:lpstr>Arial Unicode MS</vt:lpstr>
      <vt:lpstr>Helvetica Neue</vt:lpstr>
      <vt:lpstr>Office 主题</vt:lpstr>
      <vt:lpstr>1_Office 主题</vt:lpstr>
      <vt:lpstr>2_Office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谢俊荣</cp:lastModifiedBy>
  <cp:revision>1103</cp:revision>
  <dcterms:modified xsi:type="dcterms:W3CDTF">2017-05-02T14:48:02Z</dcterms:modified>
</cp:coreProperties>
</file>