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0"/>
  </p:notesMasterIdLst>
  <p:sldIdLst>
    <p:sldId id="398" r:id="rId3"/>
    <p:sldId id="407" r:id="rId4"/>
    <p:sldId id="301" r:id="rId5"/>
    <p:sldId id="373" r:id="rId6"/>
    <p:sldId id="375" r:id="rId7"/>
    <p:sldId id="377" r:id="rId8"/>
    <p:sldId id="376" r:id="rId9"/>
    <p:sldId id="380" r:id="rId10"/>
    <p:sldId id="381" r:id="rId11"/>
    <p:sldId id="408" r:id="rId12"/>
    <p:sldId id="367" r:id="rId13"/>
    <p:sldId id="400" r:id="rId14"/>
    <p:sldId id="383" r:id="rId15"/>
    <p:sldId id="401" r:id="rId16"/>
    <p:sldId id="402" r:id="rId17"/>
    <p:sldId id="386" r:id="rId18"/>
    <p:sldId id="403" r:id="rId19"/>
    <p:sldId id="404" r:id="rId20"/>
    <p:sldId id="389" r:id="rId21"/>
    <p:sldId id="439" r:id="rId22"/>
    <p:sldId id="432" r:id="rId23"/>
    <p:sldId id="433" r:id="rId24"/>
    <p:sldId id="440" r:id="rId25"/>
    <p:sldId id="434" r:id="rId26"/>
    <p:sldId id="435" r:id="rId27"/>
    <p:sldId id="349" r:id="rId28"/>
    <p:sldId id="35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B40000"/>
    <a:srgbClr val="F1F5E7"/>
    <a:srgbClr val="FF6600"/>
    <a:srgbClr val="2DC8FF"/>
    <a:srgbClr val="8E0000"/>
    <a:srgbClr val="71AE0E"/>
    <a:srgbClr val="FF9999"/>
    <a:srgbClr val="99CC00"/>
    <a:srgbClr val="E2FF8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51" autoAdjust="0"/>
    <p:restoredTop sz="97628" autoAdjust="0"/>
  </p:normalViewPr>
  <p:slideViewPr>
    <p:cSldViewPr snapToObjects="1">
      <p:cViewPr>
        <p:scale>
          <a:sx n="66" d="100"/>
          <a:sy n="66" d="100"/>
        </p:scale>
        <p:origin x="-1290" y="-2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49"/>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2015/12/23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xmlns=""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意群提示字号小么？</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框框有点多，页面不够简洁，下同</a:t>
            </a:r>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20</a:t>
            </a:fld>
            <a:endParaRPr lang="zh-CN" altLang="en-US"/>
          </a:p>
        </p:txBody>
      </p:sp>
    </p:spTree>
    <p:extLst>
      <p:ext uri="{BB962C8B-B14F-4D97-AF65-F5344CB8AC3E}">
        <p14:creationId xmlns:p14="http://schemas.microsoft.com/office/powerpoint/2010/main" xmlns=""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10</a:t>
            </a:fld>
            <a:endParaRPr lang="en-US" altLang="zh-CN"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228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08033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772553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64128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9643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26942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783282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9203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299042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239393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8673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5971396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图片 4" descr="新视野大学ppt首页标题字-02.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5057"/>
            <a:ext cx="9144000" cy="1587229"/>
          </a:xfrm>
          <a:prstGeom prst="rect">
            <a:avLst/>
          </a:prstGeom>
        </p:spPr>
      </p:pic>
      <p:sp>
        <p:nvSpPr>
          <p:cNvPr id="11" name="Rectangle 10"/>
          <p:cNvSpPr/>
          <p:nvPr/>
        </p:nvSpPr>
        <p:spPr>
          <a:xfrm>
            <a:off x="0" y="990598"/>
            <a:ext cx="9144000" cy="54000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 name="Title 1"/>
          <p:cNvSpPr>
            <a:spLocks noGrp="1"/>
          </p:cNvSpPr>
          <p:nvPr>
            <p:ph type="title"/>
          </p:nvPr>
        </p:nvSpPr>
        <p:spPr>
          <a:xfrm>
            <a:off x="391269" y="2558496"/>
            <a:ext cx="2378968" cy="772034"/>
          </a:xfrm>
        </p:spPr>
        <p:txBody>
          <a:bodyPr>
            <a:normAutofit/>
          </a:bodyPr>
          <a:lstStyle/>
          <a:p>
            <a:pPr algn="l"/>
            <a:r>
              <a:rPr lang="en-US" altLang="zh-CN" sz="5000" b="1" baseline="30000" dirty="0" smtClean="0">
                <a:solidFill>
                  <a:srgbClr val="FF6600"/>
                </a:solidFill>
                <a:effectLst>
                  <a:outerShdw blurRad="38100" dist="38100" dir="2700000" algn="tl">
                    <a:srgbClr val="000000">
                      <a:alpha val="43137"/>
                    </a:srgbClr>
                  </a:outerShdw>
                </a:effectLst>
                <a:latin typeface="Helvetica" pitchFamily="34" charset="0"/>
              </a:rPr>
              <a:t>Section B</a:t>
            </a:r>
            <a:r>
              <a:rPr lang="en-US" altLang="zh-CN" b="1" baseline="30000" dirty="0" smtClean="0">
                <a:solidFill>
                  <a:srgbClr val="FF6600"/>
                </a:solidFill>
              </a:rPr>
              <a:t> </a:t>
            </a:r>
            <a:endParaRPr lang="en-US" altLang="zh-CN" b="1" baseline="30000" dirty="0">
              <a:solidFill>
                <a:srgbClr val="FF6600"/>
              </a:solidFill>
            </a:endParaRPr>
          </a:p>
        </p:txBody>
      </p:sp>
      <p:sp>
        <p:nvSpPr>
          <p:cNvPr id="6" name="Rectangle 5"/>
          <p:cNvSpPr/>
          <p:nvPr/>
        </p:nvSpPr>
        <p:spPr>
          <a:xfrm>
            <a:off x="4932040" y="128826"/>
            <a:ext cx="1371601" cy="707886"/>
          </a:xfrm>
          <a:prstGeom prst="rect">
            <a:avLst/>
          </a:prstGeom>
        </p:spPr>
        <p:txBody>
          <a:bodyPr wrap="square">
            <a:spAutoFit/>
          </a:bodyPr>
          <a:lstStyle/>
          <a:p>
            <a:r>
              <a:rPr lang="en-US" sz="4000" b="1" i="1" dirty="0" smtClean="0">
                <a:solidFill>
                  <a:srgbClr val="0B856D"/>
                </a:solidFill>
                <a:effectLst>
                  <a:outerShdw blurRad="50800" dist="38100" dir="2700000" algn="br">
                    <a:srgbClr val="000000">
                      <a:alpha val="43000"/>
                    </a:srgbClr>
                  </a:outerShdw>
                </a:effectLst>
                <a:latin typeface="方正大黑简体"/>
                <a:cs typeface="方正大黑简体"/>
              </a:rPr>
              <a:t>1</a:t>
            </a:r>
            <a:endParaRPr lang="en-US" sz="4000" b="1" i="1" dirty="0">
              <a:solidFill>
                <a:srgbClr val="0B856D"/>
              </a:solidFill>
              <a:effectLst>
                <a:outerShdw blurRad="50800" dist="38100" dir="2700000" algn="br">
                  <a:srgbClr val="000000">
                    <a:alpha val="43000"/>
                  </a:srgbClr>
                </a:outerShdw>
              </a:effectLst>
              <a:latin typeface="方正大黑简体"/>
              <a:cs typeface="方正大黑简体"/>
            </a:endParaRPr>
          </a:p>
        </p:txBody>
      </p:sp>
      <p:sp>
        <p:nvSpPr>
          <p:cNvPr id="8" name="TextBox 7"/>
          <p:cNvSpPr txBox="1"/>
          <p:nvPr/>
        </p:nvSpPr>
        <p:spPr>
          <a:xfrm>
            <a:off x="762000" y="914400"/>
            <a:ext cx="762000" cy="707886"/>
          </a:xfrm>
          <a:prstGeom prst="rect">
            <a:avLst/>
          </a:prstGeom>
          <a:noFill/>
        </p:spPr>
        <p:txBody>
          <a:bodyPr wrap="square" rtlCol="0">
            <a:spAutoFit/>
          </a:bodyPr>
          <a:lstStyle/>
          <a:p>
            <a:r>
              <a:rPr lang="en-US" altLang="zh-CN" sz="4000" b="1" i="1" dirty="0" smtClean="0">
                <a:latin typeface="Helvetica" pitchFamily="34" charset="0"/>
                <a:ea typeface="Arial Unicode MS" pitchFamily="34" charset="-122"/>
                <a:cs typeface="Helvetica Neue"/>
              </a:rPr>
              <a:t>3</a:t>
            </a:r>
            <a:endParaRPr lang="en-US" sz="4000" dirty="0">
              <a:latin typeface="Helvetica" pitchFamily="34" charset="0"/>
            </a:endParaRPr>
          </a:p>
        </p:txBody>
      </p:sp>
      <p:sp>
        <p:nvSpPr>
          <p:cNvPr id="9" name="TextBox 8"/>
          <p:cNvSpPr txBox="1"/>
          <p:nvPr/>
        </p:nvSpPr>
        <p:spPr>
          <a:xfrm>
            <a:off x="1591794" y="1000108"/>
            <a:ext cx="7480800" cy="523220"/>
          </a:xfrm>
          <a:prstGeom prst="rect">
            <a:avLst/>
          </a:prstGeom>
          <a:noFill/>
        </p:spPr>
        <p:txBody>
          <a:bodyPr wrap="square" rtlCol="0">
            <a:spAutoFit/>
          </a:bodyPr>
          <a:lstStyle/>
          <a:p>
            <a:r>
              <a:rPr lang="en-US" altLang="zh-CN" sz="28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rPr>
              <a:t>Digital campus</a:t>
            </a:r>
            <a:endParaRPr lang="zh-CN" altLang="en-US" sz="28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endParaRPr>
          </a:p>
        </p:txBody>
      </p:sp>
      <p:sp>
        <p:nvSpPr>
          <p:cNvPr id="15" name="TextBox 14"/>
          <p:cNvSpPr txBox="1"/>
          <p:nvPr/>
        </p:nvSpPr>
        <p:spPr>
          <a:xfrm>
            <a:off x="238125" y="1200150"/>
            <a:ext cx="662361" cy="338554"/>
          </a:xfrm>
          <a:prstGeom prst="rect">
            <a:avLst/>
          </a:prstGeom>
          <a:noFill/>
        </p:spPr>
        <p:txBody>
          <a:bodyPr wrap="none" rtlCol="0">
            <a:spAutoFit/>
          </a:bodyPr>
          <a:lstStyle/>
          <a:p>
            <a:r>
              <a:rPr lang="en-US" sz="1600" b="1" i="1" dirty="0" smtClean="0">
                <a:latin typeface="Helvetica" pitchFamily="34" charset="0"/>
                <a:cs typeface="Helvetica Neue"/>
              </a:rPr>
              <a:t>UNIT</a:t>
            </a:r>
            <a:endParaRPr lang="en-US" sz="1600" b="1" i="1" dirty="0">
              <a:latin typeface="Helvetica" pitchFamily="34" charset="0"/>
              <a:cs typeface="Helvetica Neue"/>
            </a:endParaRPr>
          </a:p>
        </p:txBody>
      </p:sp>
      <p:sp>
        <p:nvSpPr>
          <p:cNvPr id="16" name="Isosceles Triangle 15"/>
          <p:cNvSpPr/>
          <p:nvPr/>
        </p:nvSpPr>
        <p:spPr>
          <a:xfrm flipV="1">
            <a:off x="1219201" y="1295400"/>
            <a:ext cx="192599" cy="116400"/>
          </a:xfrm>
          <a:prstGeom prst="triangl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Box 14"/>
          <p:cNvSpPr txBox="1">
            <a:spLocks noChangeArrowheads="1"/>
          </p:cNvSpPr>
          <p:nvPr/>
        </p:nvSpPr>
        <p:spPr bwMode="auto">
          <a:xfrm>
            <a:off x="2653064" y="1857364"/>
            <a:ext cx="6133778" cy="1138773"/>
          </a:xfrm>
          <a:prstGeom prst="rect">
            <a:avLst/>
          </a:prstGeom>
          <a:noFill/>
          <a:ln w="9525">
            <a:noFill/>
            <a:miter lim="800000"/>
            <a:headEnd/>
            <a:tailEnd/>
          </a:ln>
          <a:effectLst>
            <a:outerShdw sx="1000" sy="1000" algn="ctr" rotWithShape="0">
              <a:schemeClr val="tx2"/>
            </a:outerShdw>
          </a:effectLst>
        </p:spPr>
        <p:txBody>
          <a:bodyPr wrap="square">
            <a:prstTxWarp prst="textNoShape">
              <a:avLst/>
            </a:prstTxWarp>
            <a:spAutoFit/>
          </a:bodyPr>
          <a:lstStyle/>
          <a:p>
            <a:r>
              <a:rPr lang="en-US" altLang="zh-CN" sz="3400" dirty="0" smtClean="0">
                <a:ln w="0" cap="flat" cmpd="sng" algn="ctr">
                  <a:noFill/>
                  <a:prstDash val="solid"/>
                  <a:round/>
                  <a:headEnd type="none" w="med" len="med"/>
                  <a:tailEnd type="none" w="med" len="med"/>
                </a:ln>
                <a:latin typeface="Helvetica" pitchFamily="34" charset="0"/>
                <a:ea typeface="Gulim" pitchFamily="34" charset="-127"/>
                <a:cs typeface="Gulim" pitchFamily="34" charset="-127"/>
              </a:rPr>
              <a:t>Too much of a good thing– </a:t>
            </a:r>
          </a:p>
          <a:p>
            <a:r>
              <a:rPr lang="en-US" altLang="zh-CN" sz="3400" dirty="0" smtClean="0">
                <a:ln w="0" cap="flat" cmpd="sng" algn="ctr">
                  <a:noFill/>
                  <a:prstDash val="solid"/>
                  <a:round/>
                  <a:headEnd type="none" w="med" len="med"/>
                  <a:tailEnd type="none" w="med" len="med"/>
                </a:ln>
                <a:latin typeface="Helvetica" pitchFamily="34" charset="0"/>
                <a:ea typeface="Gulim" pitchFamily="34" charset="-127"/>
                <a:cs typeface="Gulim" pitchFamily="34" charset="-127"/>
              </a:rPr>
              <a:t>A real addiction</a:t>
            </a:r>
            <a:endParaRPr lang="zh-CN" altLang="en-US" sz="3400" dirty="0" smtClean="0">
              <a:ln w="0" cap="flat" cmpd="sng" algn="ctr">
                <a:noFill/>
                <a:prstDash val="solid"/>
                <a:round/>
                <a:headEnd type="none" w="med" len="med"/>
                <a:tailEnd type="none" w="med" len="med"/>
              </a:ln>
              <a:latin typeface="Helvetica" pitchFamily="34" charset="0"/>
              <a:ea typeface="Gulim" pitchFamily="34" charset="-127"/>
              <a:cs typeface="Gulim" pitchFamily="34" charset="-127"/>
            </a:endParaRPr>
          </a:p>
        </p:txBody>
      </p:sp>
      <p:cxnSp>
        <p:nvCxnSpPr>
          <p:cNvPr id="45" name="Straight Connector 44"/>
          <p:cNvCxnSpPr/>
          <p:nvPr/>
        </p:nvCxnSpPr>
        <p:spPr>
          <a:xfrm>
            <a:off x="454646" y="3009806"/>
            <a:ext cx="8153400" cy="1588"/>
          </a:xfrm>
          <a:prstGeom prst="line">
            <a:avLst/>
          </a:prstGeom>
          <a:ln/>
        </p:spPr>
        <p:style>
          <a:lnRef idx="2">
            <a:schemeClr val="dk1"/>
          </a:lnRef>
          <a:fillRef idx="0">
            <a:schemeClr val="dk1"/>
          </a:fillRef>
          <a:effectRef idx="1">
            <a:schemeClr val="dk1"/>
          </a:effectRef>
          <a:fontRef idx="minor">
            <a:schemeClr val="tx1"/>
          </a:fontRef>
        </p:style>
      </p:cxnSp>
      <p:grpSp>
        <p:nvGrpSpPr>
          <p:cNvPr id="7" name="组合 31"/>
          <p:cNvGrpSpPr/>
          <p:nvPr/>
        </p:nvGrpSpPr>
        <p:grpSpPr>
          <a:xfrm>
            <a:off x="2700933" y="3634531"/>
            <a:ext cx="4050152" cy="461665"/>
            <a:chOff x="2702496" y="4498194"/>
            <a:chExt cx="4050152" cy="461665"/>
          </a:xfrm>
        </p:grpSpPr>
        <p:sp>
          <p:nvSpPr>
            <p:cNvPr id="26" name="Rectangle 6"/>
            <p:cNvSpPr>
              <a:spLocks noChangeArrowheads="1"/>
            </p:cNvSpPr>
            <p:nvPr/>
          </p:nvSpPr>
          <p:spPr bwMode="auto">
            <a:xfrm>
              <a:off x="2990528" y="4498194"/>
              <a:ext cx="3762120"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master the reading skill</a:t>
              </a:r>
              <a:endParaRPr lang="en-US" altLang="zh-CN" sz="2400" dirty="0">
                <a:solidFill>
                  <a:srgbClr val="000000"/>
                </a:solidFill>
                <a:latin typeface="Helvetica" pitchFamily="34" charset="0"/>
              </a:endParaRPr>
            </a:p>
          </p:txBody>
        </p:sp>
        <p:sp>
          <p:nvSpPr>
            <p:cNvPr id="27" name="椭圆 26"/>
            <p:cNvSpPr/>
            <p:nvPr/>
          </p:nvSpPr>
          <p:spPr>
            <a:xfrm>
              <a:off x="2702496" y="468159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a:p>
          </p:txBody>
        </p:sp>
      </p:grpSp>
      <p:grpSp>
        <p:nvGrpSpPr>
          <p:cNvPr id="10" name="组合 32"/>
          <p:cNvGrpSpPr/>
          <p:nvPr/>
        </p:nvGrpSpPr>
        <p:grpSpPr>
          <a:xfrm>
            <a:off x="2700933" y="4158872"/>
            <a:ext cx="3517955" cy="461665"/>
            <a:chOff x="2702496" y="5022535"/>
            <a:chExt cx="3517955" cy="461665"/>
          </a:xfrm>
        </p:grpSpPr>
        <p:sp>
          <p:nvSpPr>
            <p:cNvPr id="30" name="Rectangle 10"/>
            <p:cNvSpPr>
              <a:spLocks noChangeArrowheads="1"/>
            </p:cNvSpPr>
            <p:nvPr/>
          </p:nvSpPr>
          <p:spPr bwMode="auto">
            <a:xfrm>
              <a:off x="2990528" y="5022535"/>
              <a:ext cx="3229923"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understand </a:t>
              </a:r>
              <a:r>
                <a:rPr lang="en-US" altLang="zh-CN" sz="2400" dirty="0">
                  <a:solidFill>
                    <a:srgbClr val="000000"/>
                  </a:solidFill>
                  <a:latin typeface="Helvetica" pitchFamily="34" charset="0"/>
                </a:rPr>
                <a:t>the text</a:t>
              </a:r>
            </a:p>
          </p:txBody>
        </p:sp>
        <p:sp>
          <p:nvSpPr>
            <p:cNvPr id="28" name="椭圆 27"/>
            <p:cNvSpPr/>
            <p:nvPr/>
          </p:nvSpPr>
          <p:spPr>
            <a:xfrm>
              <a:off x="2702496" y="5192755"/>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grpSp>
        <p:nvGrpSpPr>
          <p:cNvPr id="12" name="组合 34"/>
          <p:cNvGrpSpPr/>
          <p:nvPr/>
        </p:nvGrpSpPr>
        <p:grpSpPr>
          <a:xfrm>
            <a:off x="2700933" y="4683213"/>
            <a:ext cx="5452779" cy="461665"/>
            <a:chOff x="2702496" y="5546876"/>
            <a:chExt cx="5452779" cy="461665"/>
          </a:xfrm>
        </p:grpSpPr>
        <p:sp>
          <p:nvSpPr>
            <p:cNvPr id="34" name="Rectangle 14"/>
            <p:cNvSpPr>
              <a:spLocks noChangeArrowheads="1"/>
            </p:cNvSpPr>
            <p:nvPr/>
          </p:nvSpPr>
          <p:spPr bwMode="auto">
            <a:xfrm>
              <a:off x="2990528" y="5546876"/>
              <a:ext cx="5164747"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smtClean="0">
                  <a:solidFill>
                    <a:srgbClr val="000000"/>
                  </a:solidFill>
                  <a:latin typeface="Helvetica" pitchFamily="34" charset="0"/>
                </a:rPr>
                <a:t>To practice the phrases and patterns</a:t>
              </a:r>
              <a:endParaRPr lang="en-US" altLang="zh-CN" sz="2400" dirty="0">
                <a:solidFill>
                  <a:srgbClr val="000000"/>
                </a:solidFill>
                <a:latin typeface="Helvetica" pitchFamily="34" charset="0"/>
              </a:endParaRPr>
            </a:p>
          </p:txBody>
        </p:sp>
        <p:sp>
          <p:nvSpPr>
            <p:cNvPr id="29" name="椭圆 28"/>
            <p:cNvSpPr/>
            <p:nvPr/>
          </p:nvSpPr>
          <p:spPr>
            <a:xfrm>
              <a:off x="2702496" y="5703918"/>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b="1"/>
            </a:p>
          </p:txBody>
        </p:sp>
      </p:grpSp>
      <p:grpSp>
        <p:nvGrpSpPr>
          <p:cNvPr id="13" name="组合 35"/>
          <p:cNvGrpSpPr/>
          <p:nvPr/>
        </p:nvGrpSpPr>
        <p:grpSpPr>
          <a:xfrm>
            <a:off x="2700933" y="5207555"/>
            <a:ext cx="5249198" cy="461665"/>
            <a:chOff x="2702496" y="6071218"/>
            <a:chExt cx="5249198" cy="461665"/>
          </a:xfrm>
        </p:grpSpPr>
        <p:sp>
          <p:nvSpPr>
            <p:cNvPr id="38" name="Rectangle 22"/>
            <p:cNvSpPr>
              <a:spLocks noChangeArrowheads="1"/>
            </p:cNvSpPr>
            <p:nvPr/>
          </p:nvSpPr>
          <p:spPr bwMode="auto">
            <a:xfrm>
              <a:off x="2990528" y="6071218"/>
              <a:ext cx="4961166" cy="461665"/>
            </a:xfrm>
            <a:prstGeom prst="rect">
              <a:avLst/>
            </a:prstGeom>
            <a:noFill/>
            <a:ln w="9525">
              <a:noFill/>
              <a:miter lim="800000"/>
              <a:headEnd/>
              <a:tailEnd/>
            </a:ln>
          </p:spPr>
          <p:txBody>
            <a:bodyPr wrap="none">
              <a:prstTxWarp prst="textNoShape">
                <a:avLst/>
              </a:prstTxWarp>
              <a:spAutoFit/>
            </a:bodyPr>
            <a:lstStyle/>
            <a:p>
              <a:pPr eaLnBrk="0" hangingPunct="0"/>
              <a:r>
                <a:rPr lang="en-US" altLang="zh-CN" sz="2400" dirty="0">
                  <a:solidFill>
                    <a:srgbClr val="000000"/>
                  </a:solidFill>
                  <a:latin typeface="Helvetica" pitchFamily="34" charset="0"/>
                </a:rPr>
                <a:t>To </a:t>
              </a:r>
              <a:r>
                <a:rPr lang="en-US" altLang="zh-CN" sz="2400" dirty="0" smtClean="0">
                  <a:solidFill>
                    <a:srgbClr val="000000"/>
                  </a:solidFill>
                  <a:latin typeface="Helvetica" pitchFamily="34" charset="0"/>
                </a:rPr>
                <a:t>learn about conducting a survey</a:t>
              </a:r>
              <a:endParaRPr lang="en-US" altLang="zh-CN" sz="2400" dirty="0">
                <a:solidFill>
                  <a:srgbClr val="000000"/>
                </a:solidFill>
                <a:latin typeface="Helvetica" pitchFamily="34" charset="0"/>
              </a:endParaRPr>
            </a:p>
          </p:txBody>
        </p:sp>
        <p:sp>
          <p:nvSpPr>
            <p:cNvPr id="31" name="椭圆 30"/>
            <p:cNvSpPr/>
            <p:nvPr/>
          </p:nvSpPr>
          <p:spPr>
            <a:xfrm>
              <a:off x="2702496" y="6215082"/>
              <a:ext cx="144016" cy="144016"/>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CN" altLang="en-US" sz="2400"/>
            </a:p>
          </p:txBody>
        </p:sp>
      </p:grpSp>
      <p:pic>
        <p:nvPicPr>
          <p:cNvPr id="2050" name="Picture 2"/>
          <p:cNvPicPr>
            <a:picLocks noChangeAspect="1" noChangeArrowheads="1"/>
          </p:cNvPicPr>
          <p:nvPr/>
        </p:nvPicPr>
        <p:blipFill>
          <a:blip r:embed="rId3">
            <a:extLst>
              <a:ext uri="{BEBA8EAE-BF5A-486C-A8C5-ECC9F3942E4B}">
                <a14:imgProps xmlns:a14="http://schemas.microsoft.com/office/drawing/2010/main" xmlns="">
                  <a14:imgLayer r:embed="rId4">
                    <a14:imgEffect>
                      <a14:saturation sat="200000"/>
                    </a14:imgEffect>
                  </a14:imgLayer>
                </a14:imgProps>
              </a:ext>
              <a:ext uri="{28A0092B-C50C-407E-A947-70E740481C1C}">
                <a14:useLocalDpi xmlns:a14="http://schemas.microsoft.com/office/drawing/2010/main" xmlns="" val="0"/>
              </a:ext>
            </a:extLst>
          </a:blip>
          <a:srcRect/>
          <a:stretch>
            <a:fillRect/>
          </a:stretch>
        </p:blipFill>
        <p:spPr bwMode="auto">
          <a:xfrm rot="10800000">
            <a:off x="449882" y="3577082"/>
            <a:ext cx="2164804"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46389" y="4389704"/>
            <a:ext cx="781050" cy="2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TextBox 23"/>
          <p:cNvSpPr txBox="1"/>
          <p:nvPr/>
        </p:nvSpPr>
        <p:spPr>
          <a:xfrm>
            <a:off x="639750" y="3893419"/>
            <a:ext cx="1626431" cy="400110"/>
          </a:xfrm>
          <a:prstGeom prst="rect">
            <a:avLst/>
          </a:prstGeom>
          <a:noFill/>
        </p:spPr>
        <p:txBody>
          <a:bodyPr wrap="square" rtlCol="0">
            <a:spAutoFit/>
          </a:bodyPr>
          <a:lstStyle/>
          <a:p>
            <a:r>
              <a:rPr lang="en-US" altLang="zh-CN"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Objectives</a:t>
            </a:r>
            <a:endParaRPr lang="zh-CN" altLang="en-US" sz="20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p:txBody>
      </p:sp>
    </p:spTree>
    <p:extLst>
      <p:ext uri="{BB962C8B-B14F-4D97-AF65-F5344CB8AC3E}">
        <p14:creationId xmlns:p14="http://schemas.microsoft.com/office/powerpoint/2010/main" xmlns="" val="29316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58" y="1860236"/>
          <a:ext cx="8501122" cy="3594629"/>
        </p:xfrm>
        <a:graphic>
          <a:graphicData uri="http://schemas.openxmlformats.org/drawingml/2006/table">
            <a:tbl>
              <a:tblPr firstRow="1" bandRow="1">
                <a:tableStyleId>{93296810-A885-4BE3-A3E7-6D5BEEA58F35}</a:tableStyleId>
              </a:tblPr>
              <a:tblGrid>
                <a:gridCol w="4714878"/>
                <a:gridCol w="3786244"/>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457200" marR="0" indent="-457200" algn="l" defTabSz="914400" rtl="0" eaLnBrk="1" fontAlgn="auto" latinLnBrk="0" hangingPunct="1">
                        <a:lnSpc>
                          <a:spcPct val="100000"/>
                        </a:lnSpc>
                        <a:spcBef>
                          <a:spcPct val="50000"/>
                        </a:spcBef>
                        <a:spcAft>
                          <a:spcPts val="0"/>
                        </a:spcAft>
                        <a:buClrTx/>
                        <a:buSzTx/>
                        <a:buFontTx/>
                        <a:buNone/>
                        <a:tabLst/>
                        <a:defRPr/>
                      </a:pPr>
                      <a:r>
                        <a:rPr kumimoji="1" lang="en-US" altLang="zh-CN" sz="2400" kern="1200" dirty="0" smtClean="0">
                          <a:solidFill>
                            <a:schemeClr val="dk1"/>
                          </a:solidFill>
                          <a:latin typeface="Helvetica"/>
                          <a:ea typeface="+mn-ea"/>
                          <a:cs typeface="+mn-cs"/>
                        </a:rPr>
                        <a:t>1. It’s hard to deny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 that…</a:t>
                      </a:r>
                    </a:p>
                  </a:txBody>
                  <a:tcPr/>
                </a:tc>
                <a:tc>
                  <a:txBody>
                    <a:bodyPr/>
                    <a:lstStyle/>
                    <a:p>
                      <a:pPr algn="just">
                        <a:lnSpc>
                          <a:spcPts val="28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某事是不可否认的”，表示极大的意义肯定。</a:t>
                      </a:r>
                      <a:endParaRPr kumimoji="1" lang="zh-CN" altLang="en-US" sz="2400" kern="1200" dirty="0">
                        <a:solidFill>
                          <a:schemeClr val="dk1"/>
                        </a:solidFill>
                        <a:latin typeface="华文楷体" pitchFamily="2" charset="-122"/>
                        <a:ea typeface="华文楷体" pitchFamily="2" charset="-122"/>
                        <a:cs typeface="+mn-cs"/>
                      </a:endParaRPr>
                    </a:p>
                  </a:txBody>
                  <a:tcPr/>
                </a:tc>
              </a:tr>
              <a:tr h="974390">
                <a:tc>
                  <a:txBody>
                    <a:bodyPr/>
                    <a:lstStyle/>
                    <a:p>
                      <a:pPr marL="514350" marR="0" indent="-514350" algn="just" defTabSz="914400" rtl="0" eaLnBrk="0" fontAlgn="auto" latinLnBrk="0" hangingPunct="0">
                        <a:lnSpc>
                          <a:spcPts val="28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2. Like…, though, it has… </a:t>
                      </a:r>
                    </a:p>
                    <a:p>
                      <a:pPr marL="514350" marR="0" indent="-514350" algn="just" defTabSz="914400" rtl="0" eaLnBrk="0" fontAlgn="auto" latinLnBrk="0" hangingPunct="0">
                        <a:lnSpc>
                          <a:spcPts val="2800"/>
                        </a:lnSpc>
                        <a:spcBef>
                          <a:spcPts val="0"/>
                        </a:spcBef>
                        <a:spcAft>
                          <a:spcPts val="0"/>
                        </a:spcAft>
                        <a:buClrTx/>
                        <a:buSzTx/>
                        <a:buFontTx/>
                        <a:buNone/>
                        <a:tabLst/>
                        <a:defRPr/>
                      </a:pPr>
                      <a:r>
                        <a:rPr kumimoji="1" lang="en-US" altLang="zh-CN" sz="2400" kern="1200" baseline="0" dirty="0" smtClean="0">
                          <a:solidFill>
                            <a:schemeClr val="dk1"/>
                          </a:solidFill>
                          <a:latin typeface="Helvetica"/>
                          <a:ea typeface="+mn-ea"/>
                          <a:cs typeface="+mn-cs"/>
                        </a:rPr>
                        <a:t>    </a:t>
                      </a:r>
                      <a:r>
                        <a:rPr kumimoji="1" lang="en-US" altLang="zh-CN" sz="2400" kern="1200" dirty="0" smtClean="0">
                          <a:solidFill>
                            <a:schemeClr val="dk1"/>
                          </a:solidFill>
                          <a:latin typeface="Helvetica"/>
                          <a:ea typeface="+mn-ea"/>
                          <a:cs typeface="+mn-cs"/>
                        </a:rPr>
                        <a:t>aspects…</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用于表达对于某一事物或事件的辩证分析。</a:t>
                      </a:r>
                    </a:p>
                  </a:txBody>
                  <a:tcPr/>
                </a:tc>
              </a:tr>
              <a:tr h="1132639">
                <a:tc>
                  <a:txBody>
                    <a:bodyPr/>
                    <a:lstStyle/>
                    <a:p>
                      <a:pPr marL="514350" marR="0" indent="-514350" algn="just" defTabSz="914400" rtl="0" eaLnBrk="0" fontAlgn="auto" latinLnBrk="0" hangingPunct="0">
                        <a:lnSpc>
                          <a:spcPts val="28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sb./ </a:t>
                      </a:r>
                      <a:r>
                        <a:rPr kumimoji="1" lang="en-US" altLang="zh-CN" sz="2400" kern="1200" dirty="0" err="1" smtClean="0">
                          <a:solidFill>
                            <a:schemeClr val="dk1"/>
                          </a:solidFill>
                          <a:latin typeface="Helvetica"/>
                          <a:ea typeface="+mn-ea"/>
                          <a:cs typeface="+mn-cs"/>
                        </a:rPr>
                        <a:t>sth</a:t>
                      </a:r>
                      <a:r>
                        <a:rPr kumimoji="1" lang="en-US" altLang="zh-CN" sz="2400" kern="1200" dirty="0" smtClean="0">
                          <a:solidFill>
                            <a:schemeClr val="dk1"/>
                          </a:solidFill>
                          <a:latin typeface="Helvetica"/>
                          <a:ea typeface="+mn-ea"/>
                          <a:cs typeface="+mn-cs"/>
                        </a:rPr>
                        <a:t>. do / did not + verb + </a:t>
                      </a:r>
                    </a:p>
                    <a:p>
                      <a:pPr marL="514350" marR="0" indent="-514350" algn="just" defTabSz="914400" rtl="0" eaLnBrk="0" fontAlgn="auto" latinLnBrk="0" hangingPunct="0">
                        <a:lnSpc>
                          <a:spcPts val="28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    because…</a:t>
                      </a:r>
                      <a:endParaRPr kumimoji="1" lang="en-US" altLang="zh-CN" sz="2400" kern="1200" dirty="0">
                        <a:solidFill>
                          <a:schemeClr val="dk1"/>
                        </a:solidFill>
                        <a:latin typeface="Helvetica"/>
                        <a:ea typeface="+mn-ea"/>
                        <a:cs typeface="+mn-cs"/>
                      </a:endParaRPr>
                    </a:p>
                  </a:txBody>
                  <a:tcPr/>
                </a:tc>
                <a:tc>
                  <a:txBody>
                    <a:bodyPr/>
                    <a:lstStyle/>
                    <a:p>
                      <a:r>
                        <a:rPr kumimoji="1" lang="zh-CN" altLang="en-US" sz="2400" kern="1200" dirty="0" smtClean="0">
                          <a:solidFill>
                            <a:schemeClr val="dk1"/>
                          </a:solidFill>
                          <a:latin typeface="华文楷体" pitchFamily="2" charset="-122"/>
                          <a:ea typeface="华文楷体" pitchFamily="2" charset="-122"/>
                          <a:cs typeface="+mn-cs"/>
                        </a:rPr>
                        <a:t>用于表示 “（人或事）的发生，但不是因为</a:t>
                      </a:r>
                      <a:r>
                        <a:rPr kumimoji="1" lang="en-US" altLang="zh-CN" sz="2400" kern="1200" dirty="0" smtClean="0">
                          <a:solidFill>
                            <a:schemeClr val="dk1"/>
                          </a:solidFill>
                          <a:latin typeface="华文楷体" pitchFamily="2" charset="-122"/>
                          <a:ea typeface="华文楷体" pitchFamily="2" charset="-122"/>
                          <a:cs typeface="+mn-cs"/>
                        </a:rPr>
                        <a:t>…”</a:t>
                      </a:r>
                      <a:r>
                        <a:rPr kumimoji="1" lang="zh-CN" altLang="en-US" sz="2400" kern="1200" dirty="0" smtClean="0">
                          <a:solidFill>
                            <a:schemeClr val="dk1"/>
                          </a:solidFill>
                          <a:latin typeface="华文楷体" pitchFamily="2" charset="-122"/>
                          <a:ea typeface="华文楷体" pitchFamily="2" charset="-122"/>
                          <a:cs typeface="+mn-cs"/>
                        </a:rPr>
                        <a:t>。</a:t>
                      </a:r>
                    </a:p>
                  </a:txBody>
                  <a:tcPr/>
                </a:tc>
              </a:tr>
            </a:tbl>
          </a:graphicData>
        </a:graphic>
      </p:graphicFrame>
      <p:sp>
        <p:nvSpPr>
          <p:cNvPr id="6" name="TextBox 5"/>
          <p:cNvSpPr txBox="1"/>
          <p:nvPr/>
        </p:nvSpPr>
        <p:spPr>
          <a:xfrm>
            <a:off x="3869061"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7" name="组合 6"/>
          <p:cNvGrpSpPr/>
          <p:nvPr/>
        </p:nvGrpSpPr>
        <p:grpSpPr>
          <a:xfrm>
            <a:off x="0" y="0"/>
            <a:ext cx="3779838" cy="1152525"/>
            <a:chOff x="0" y="0"/>
            <a:chExt cx="3779838" cy="1152525"/>
          </a:xfrm>
        </p:grpSpPr>
        <p:pic>
          <p:nvPicPr>
            <p:cNvPr id="8"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9" name="TextBox 8"/>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0"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3469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sp>
        <p:nvSpPr>
          <p:cNvPr id="25" name="Rectangle 21"/>
          <p:cNvSpPr>
            <a:spLocks noChangeArrowheads="1"/>
          </p:cNvSpPr>
          <p:nvPr/>
        </p:nvSpPr>
        <p:spPr bwMode="auto">
          <a:xfrm>
            <a:off x="1285852" y="1951956"/>
            <a:ext cx="6858048"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600" dirty="0" smtClean="0">
                <a:latin typeface="华文行楷" pitchFamily="2" charset="-122"/>
                <a:ea typeface="华文行楷" pitchFamily="2" charset="-122"/>
              </a:rPr>
              <a:t>我们</a:t>
            </a:r>
            <a:r>
              <a:rPr lang="zh-CN" altLang="en-US" sz="2600" dirty="0" smtClean="0">
                <a:solidFill>
                  <a:srgbClr val="C00000"/>
                </a:solidFill>
                <a:latin typeface="华文行楷" pitchFamily="2" charset="-122"/>
                <a:ea typeface="华文行楷" pitchFamily="2" charset="-122"/>
              </a:rPr>
              <a:t>难以否认</a:t>
            </a:r>
            <a:r>
              <a:rPr lang="zh-CN" altLang="en-US" sz="2600" dirty="0" smtClean="0">
                <a:latin typeface="华文行楷" pitchFamily="2" charset="-122"/>
                <a:ea typeface="华文行楷" pitchFamily="2" charset="-122"/>
              </a:rPr>
              <a:t>网络给人们的生活带来的种种便利。通过网络，人们能够迅速地查到诸如地图、新闻和网上商店等，网络使生活变得简单。</a:t>
            </a:r>
          </a:p>
          <a:p>
            <a:endParaRPr lang="zh-CN" altLang="en-US" sz="2600" dirty="0">
              <a:latin typeface="华文行楷" pitchFamily="2" charset="-122"/>
              <a:ea typeface="华文行楷" pitchFamily="2" charset="-122"/>
            </a:endParaRPr>
          </a:p>
        </p:txBody>
      </p:sp>
      <p:sp>
        <p:nvSpPr>
          <p:cNvPr id="5" name="TextBox 4"/>
          <p:cNvSpPr txBox="1"/>
          <p:nvPr/>
        </p:nvSpPr>
        <p:spPr>
          <a:xfrm>
            <a:off x="1538333" y="1285860"/>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6" name="TextBox 25"/>
          <p:cNvSpPr txBox="1"/>
          <p:nvPr/>
        </p:nvSpPr>
        <p:spPr>
          <a:xfrm>
            <a:off x="1500166" y="3548722"/>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571604" y="4125448"/>
            <a:ext cx="6357982" cy="2446824"/>
          </a:xfrm>
          <a:prstGeom prst="rect">
            <a:avLst/>
          </a:prstGeom>
        </p:spPr>
        <p:txBody>
          <a:bodyPr wrap="square">
            <a:spAutoFit/>
          </a:bodyPr>
          <a:lstStyle/>
          <a:p>
            <a:pPr algn="just">
              <a:lnSpc>
                <a:spcPts val="2800"/>
              </a:lnSpc>
              <a:spcBef>
                <a:spcPct val="50000"/>
              </a:spcBef>
              <a:defRPr/>
            </a:pPr>
            <a:r>
              <a:rPr lang="en-US" altLang="zh-CN" sz="2600" b="1" dirty="0" smtClean="0">
                <a:solidFill>
                  <a:srgbClr val="FF6600"/>
                </a:solidFill>
                <a:latin typeface="Helvetica" pitchFamily="34" charset="0"/>
              </a:rPr>
              <a:t>It’s hard to deny </a:t>
            </a:r>
            <a:r>
              <a:rPr lang="en-US" altLang="zh-CN" sz="2600" dirty="0" smtClean="0">
                <a:latin typeface="Helvetica" pitchFamily="34" charset="0"/>
              </a:rPr>
              <a:t>the positive changes it adds to people’s lives as it makes life easier with quick access to things like maps, news, and online stores.</a:t>
            </a:r>
            <a:r>
              <a:rPr lang="zh-CN" altLang="en-US" sz="2600" dirty="0" smtClean="0">
                <a:latin typeface="Helvetica" pitchFamily="34" charset="0"/>
              </a:rPr>
              <a:t> </a:t>
            </a:r>
            <a:r>
              <a:rPr lang="en-US" altLang="zh-CN" sz="2600" dirty="0" smtClean="0">
                <a:latin typeface="Helvetica" pitchFamily="34" charset="0"/>
              </a:rPr>
              <a:t>(Para. 1, L2)</a:t>
            </a:r>
            <a:endParaRPr lang="zh-CN" altLang="en-US" sz="2600" dirty="0" smtClean="0">
              <a:latin typeface="Helvetica" pitchFamily="34" charset="0"/>
            </a:endParaRPr>
          </a:p>
          <a:p>
            <a:pPr algn="just">
              <a:lnSpc>
                <a:spcPts val="2800"/>
              </a:lnSpc>
              <a:spcBef>
                <a:spcPct val="50000"/>
              </a:spcBef>
              <a:defRPr/>
            </a:pPr>
            <a:endParaRPr lang="en-US" altLang="zh-CN" sz="2600" dirty="0">
              <a:latin typeface="Helvetica" pitchFamily="34" charset="0"/>
            </a:endParaRPr>
          </a:p>
        </p:txBody>
      </p:sp>
      <p:cxnSp>
        <p:nvCxnSpPr>
          <p:cNvPr id="4" name="直接连接符 3"/>
          <p:cNvCxnSpPr/>
          <p:nvPr/>
        </p:nvCxnSpPr>
        <p:spPr>
          <a:xfrm>
            <a:off x="1538333" y="1798250"/>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40159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69061"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5877272"/>
            <a:ext cx="4207926" cy="9567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3" name="组合 12"/>
          <p:cNvGrpSpPr/>
          <p:nvPr/>
        </p:nvGrpSpPr>
        <p:grpSpPr>
          <a:xfrm>
            <a:off x="0" y="0"/>
            <a:ext cx="3779838" cy="1152525"/>
            <a:chOff x="0" y="0"/>
            <a:chExt cx="3779838" cy="1152525"/>
          </a:xfrm>
        </p:grpSpPr>
        <p:pic>
          <p:nvPicPr>
            <p:cNvPr id="18"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19" name="TextBox 18"/>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5"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797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sp>
        <p:nvSpPr>
          <p:cNvPr id="25" name="Rectangle 21"/>
          <p:cNvSpPr>
            <a:spLocks noChangeArrowheads="1"/>
          </p:cNvSpPr>
          <p:nvPr/>
        </p:nvSpPr>
        <p:spPr bwMode="auto">
          <a:xfrm>
            <a:off x="1466894" y="2332770"/>
            <a:ext cx="6962758" cy="810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ts val="2800"/>
              </a:lnSpc>
            </a:pPr>
            <a:r>
              <a:rPr lang="en-US" altLang="zh-CN" sz="2600" b="1" dirty="0" smtClean="0">
                <a:solidFill>
                  <a:schemeClr val="accent6">
                    <a:lumMod val="75000"/>
                  </a:schemeClr>
                </a:solidFill>
                <a:latin typeface="Helvetica" pitchFamily="34" charset="0"/>
                <a:ea typeface="华文行楷" pitchFamily="2" charset="-122"/>
              </a:rPr>
              <a:t>It’s hard to deny </a:t>
            </a:r>
            <a:r>
              <a:rPr lang="en-US" altLang="zh-CN" sz="2600" dirty="0" err="1" smtClean="0">
                <a:latin typeface="Helvetica" pitchFamily="34" charset="0"/>
                <a:ea typeface="华文行楷" pitchFamily="2" charset="-122"/>
              </a:rPr>
              <a:t>sth</a:t>
            </a:r>
            <a:r>
              <a:rPr lang="en-US" altLang="zh-CN" sz="2600" dirty="0" smtClean="0">
                <a:latin typeface="Helvetica" pitchFamily="34" charset="0"/>
                <a:ea typeface="华文行楷" pitchFamily="2" charset="-122"/>
              </a:rPr>
              <a:t>. / that…</a:t>
            </a:r>
          </a:p>
          <a:p>
            <a:pPr>
              <a:lnSpc>
                <a:spcPts val="2800"/>
              </a:lnSpc>
            </a:pPr>
            <a:endParaRPr lang="en-US" altLang="zh-CN" sz="2600" dirty="0">
              <a:latin typeface="Helvetica" pitchFamily="34" charset="0"/>
              <a:ea typeface="华文行楷" pitchFamily="2" charset="-122"/>
            </a:endParaRP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6" name="TextBox 25"/>
          <p:cNvSpPr txBox="1"/>
          <p:nvPr/>
        </p:nvSpPr>
        <p:spPr>
          <a:xfrm>
            <a:off x="1538333" y="3535462"/>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00166" y="4178016"/>
            <a:ext cx="6088528" cy="1862048"/>
          </a:xfrm>
          <a:prstGeom prst="rect">
            <a:avLst/>
          </a:prstGeom>
        </p:spPr>
        <p:txBody>
          <a:bodyPr wrap="square">
            <a:spAutoFit/>
          </a:bodyPr>
          <a:lstStyle/>
          <a:p>
            <a:pPr algn="just">
              <a:lnSpc>
                <a:spcPct val="150000"/>
              </a:lnSpc>
              <a:spcBef>
                <a:spcPct val="50000"/>
              </a:spcBef>
              <a:defRPr/>
            </a:pPr>
            <a:r>
              <a:rPr lang="zh-CN" altLang="en-US" sz="2600" dirty="0" smtClean="0">
                <a:solidFill>
                  <a:srgbClr val="71AE0E"/>
                </a:solidFill>
                <a:latin typeface="华文行楷" pitchFamily="2" charset="-122"/>
                <a:ea typeface="华文行楷" pitchFamily="2" charset="-122"/>
              </a:rPr>
              <a:t>“</a:t>
            </a:r>
            <a:r>
              <a:rPr lang="en-US" altLang="zh-CN" sz="2600" dirty="0" smtClean="0">
                <a:solidFill>
                  <a:srgbClr val="71AE0E"/>
                </a:solidFill>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某事是不可否认的”</a:t>
            </a:r>
            <a:r>
              <a:rPr lang="zh-CN" altLang="en-US" sz="2600" dirty="0" smtClean="0">
                <a:latin typeface="华文行楷" pitchFamily="2" charset="-122"/>
                <a:ea typeface="华文行楷" pitchFamily="2" charset="-122"/>
              </a:rPr>
              <a:t>，词义的双重否定表示极大的意义肯定。</a:t>
            </a:r>
          </a:p>
          <a:p>
            <a:pPr algn="just">
              <a:lnSpc>
                <a:spcPts val="2800"/>
              </a:lnSpc>
              <a:spcBef>
                <a:spcPct val="50000"/>
              </a:spcBef>
              <a:defRPr/>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405868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69061"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3"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75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081" t="14458"/>
          <a:stretch/>
        </p:blipFill>
        <p:spPr bwMode="auto">
          <a:xfrm>
            <a:off x="206686" y="1340768"/>
            <a:ext cx="8723032" cy="55172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857224" y="3682776"/>
            <a:ext cx="6804604" cy="830997"/>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It’s hard to deny / the founder of New Oriental / open up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42232" y="4483910"/>
            <a:ext cx="6733166" cy="1569660"/>
          </a:xfrm>
          <a:prstGeom prst="rect">
            <a:avLst/>
          </a:prstGeom>
          <a:noFill/>
        </p:spPr>
        <p:txBody>
          <a:bodyPr wrap="square" rtlCol="0">
            <a:spAutoFit/>
          </a:bodyPr>
          <a:lstStyle/>
          <a:p>
            <a:pPr algn="just">
              <a:spcBef>
                <a:spcPct val="50000"/>
              </a:spcBef>
              <a:defRPr/>
            </a:pPr>
            <a:r>
              <a:rPr kumimoji="1" lang="en-US" altLang="en-US" sz="2400" b="1" i="1" dirty="0" smtClean="0">
                <a:solidFill>
                  <a:srgbClr val="FF6600"/>
                </a:solidFill>
                <a:latin typeface="Helvetica" pitchFamily="34" charset="0"/>
              </a:rPr>
              <a:t>It’s hard to deny</a:t>
            </a:r>
            <a:r>
              <a:rPr kumimoji="1" lang="en-US" altLang="en-US" sz="2400" dirty="0" smtClean="0">
                <a:latin typeface="Helvetica" pitchFamily="34" charset="0"/>
              </a:rPr>
              <a:t> that Yu </a:t>
            </a:r>
            <a:r>
              <a:rPr kumimoji="1" lang="en-US" altLang="en-US" sz="2400" dirty="0" err="1" smtClean="0">
                <a:latin typeface="Helvetica" pitchFamily="34" charset="0"/>
              </a:rPr>
              <a:t>Minhong</a:t>
            </a:r>
            <a:r>
              <a:rPr kumimoji="1" lang="en-US" altLang="en-US" sz="2400" dirty="0" smtClean="0">
                <a:latin typeface="Helvetica" pitchFamily="34" charset="0"/>
              </a:rPr>
              <a:t>, as </a:t>
            </a:r>
            <a:r>
              <a:rPr kumimoji="1" lang="en-US" altLang="en-US" sz="2400" b="1" i="1" dirty="0" smtClean="0">
                <a:solidFill>
                  <a:srgbClr val="FF6600"/>
                </a:solidFill>
                <a:latin typeface="Helvetica" pitchFamily="34" charset="0"/>
              </a:rPr>
              <a:t>the founder of New Oriental</a:t>
            </a:r>
            <a:r>
              <a:rPr kumimoji="1" lang="en-US" altLang="en-US" sz="2400" dirty="0" smtClean="0">
                <a:latin typeface="Helvetica" pitchFamily="34" charset="0"/>
              </a:rPr>
              <a:t>, successfully </a:t>
            </a:r>
            <a:r>
              <a:rPr kumimoji="1" lang="en-US" altLang="en-US" sz="2400" b="1" i="1" dirty="0" smtClean="0">
                <a:solidFill>
                  <a:srgbClr val="FF6600"/>
                </a:solidFill>
                <a:latin typeface="Helvetica" pitchFamily="34" charset="0"/>
              </a:rPr>
              <a:t>opens up </a:t>
            </a:r>
            <a:r>
              <a:rPr kumimoji="1" lang="en-US" altLang="en-US" sz="2400" dirty="0" smtClean="0">
                <a:latin typeface="Helvetica" pitchFamily="34" charset="0"/>
              </a:rPr>
              <a:t>broad prospects for English education in China. </a:t>
            </a:r>
          </a:p>
        </p:txBody>
      </p:sp>
      <p:sp>
        <p:nvSpPr>
          <p:cNvPr id="23" name="TextBox 22"/>
          <p:cNvSpPr txBox="1"/>
          <p:nvPr/>
        </p:nvSpPr>
        <p:spPr>
          <a:xfrm>
            <a:off x="698216" y="193642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842232" y="2383689"/>
            <a:ext cx="6819596"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不得不说，</a:t>
            </a:r>
            <a:r>
              <a:rPr lang="zh-CN" altLang="en-US" sz="2400" dirty="0" smtClean="0">
                <a:solidFill>
                  <a:srgbClr val="FF0000"/>
                </a:solidFill>
                <a:latin typeface="华文行楷" pitchFamily="2" charset="-122"/>
                <a:ea typeface="华文行楷" pitchFamily="2" charset="-122"/>
              </a:rPr>
              <a:t>新东方</a:t>
            </a:r>
            <a:r>
              <a:rPr lang="zh-CN" altLang="en-US" sz="2400" dirty="0" smtClean="0">
                <a:latin typeface="华文行楷" pitchFamily="2" charset="-122"/>
                <a:ea typeface="华文行楷" pitchFamily="2" charset="-122"/>
              </a:rPr>
              <a:t>的创始人俞敏洪成功</a:t>
            </a:r>
            <a:r>
              <a:rPr lang="zh-CN" altLang="en-US" sz="2400" dirty="0" smtClean="0">
                <a:solidFill>
                  <a:srgbClr val="FF0000"/>
                </a:solidFill>
                <a:latin typeface="华文行楷" pitchFamily="2" charset="-122"/>
                <a:ea typeface="华文行楷" pitchFamily="2" charset="-122"/>
              </a:rPr>
              <a:t>开辟</a:t>
            </a:r>
            <a:r>
              <a:rPr lang="zh-CN" altLang="en-US" sz="2400" dirty="0" smtClean="0">
                <a:latin typeface="华文行楷" pitchFamily="2" charset="-122"/>
                <a:ea typeface="华文行楷" pitchFamily="2" charset="-122"/>
              </a:rPr>
              <a:t>了中国英语教育的</a:t>
            </a:r>
            <a:r>
              <a:rPr lang="zh-CN" altLang="en-US" sz="2400" dirty="0" smtClean="0">
                <a:solidFill>
                  <a:srgbClr val="FF0000"/>
                </a:solidFill>
                <a:latin typeface="华文行楷" pitchFamily="2" charset="-122"/>
                <a:ea typeface="华文行楷" pitchFamily="2" charset="-122"/>
              </a:rPr>
              <a:t>广阔前景</a:t>
            </a:r>
            <a:r>
              <a:rPr lang="zh-CN" altLang="en-US" sz="2400" dirty="0" smtClean="0">
                <a:latin typeface="华文行楷" pitchFamily="2" charset="-122"/>
                <a:ea typeface="华文行楷" pitchFamily="2" charset="-122"/>
              </a:rPr>
              <a:t>。</a:t>
            </a:r>
          </a:p>
        </p:txBody>
      </p:sp>
      <p:sp>
        <p:nvSpPr>
          <p:cNvPr id="25" name="TextBox 24"/>
          <p:cNvSpPr txBox="1"/>
          <p:nvPr/>
        </p:nvSpPr>
        <p:spPr>
          <a:xfrm>
            <a:off x="698216" y="322230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TextBox 15"/>
          <p:cNvSpPr txBox="1"/>
          <p:nvPr/>
        </p:nvSpPr>
        <p:spPr>
          <a:xfrm>
            <a:off x="3869061"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2"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281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sp>
        <p:nvSpPr>
          <p:cNvPr id="25" name="Rectangle 21"/>
          <p:cNvSpPr>
            <a:spLocks noChangeArrowheads="1"/>
          </p:cNvSpPr>
          <p:nvPr/>
        </p:nvSpPr>
        <p:spPr bwMode="auto">
          <a:xfrm>
            <a:off x="1538333" y="2198885"/>
            <a:ext cx="5976664"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zh-CN" altLang="en-US" sz="2600" dirty="0" smtClean="0">
                <a:solidFill>
                  <a:srgbClr val="C00000"/>
                </a:solidFill>
                <a:latin typeface="华文行楷" pitchFamily="2" charset="-122"/>
                <a:ea typeface="华文行楷" pitchFamily="2" charset="-122"/>
              </a:rPr>
              <a:t>然而</a:t>
            </a:r>
            <a:r>
              <a:rPr lang="zh-CN" altLang="en-US" sz="2600" dirty="0" smtClean="0">
                <a:latin typeface="华文行楷" pitchFamily="2" charset="-122"/>
                <a:ea typeface="华文行楷" pitchFamily="2" charset="-122"/>
              </a:rPr>
              <a:t>，</a:t>
            </a:r>
            <a:r>
              <a:rPr lang="zh-CN" altLang="en-US" sz="2600" dirty="0" smtClean="0">
                <a:solidFill>
                  <a:srgbClr val="C00000"/>
                </a:solidFill>
                <a:latin typeface="华文行楷" pitchFamily="2" charset="-122"/>
                <a:ea typeface="华文行楷" pitchFamily="2" charset="-122"/>
              </a:rPr>
              <a:t>像任何</a:t>
            </a:r>
            <a:r>
              <a:rPr lang="zh-CN" altLang="en-US" sz="2600" dirty="0" smtClean="0">
                <a:latin typeface="华文行楷" pitchFamily="2" charset="-122"/>
                <a:ea typeface="华文行楷" pitchFamily="2" charset="-122"/>
              </a:rPr>
              <a:t>技术</a:t>
            </a:r>
            <a:r>
              <a:rPr lang="zh-CN" altLang="en-US" sz="2600" dirty="0" smtClean="0">
                <a:solidFill>
                  <a:srgbClr val="C00000"/>
                </a:solidFill>
                <a:latin typeface="华文行楷" pitchFamily="2" charset="-122"/>
                <a:ea typeface="华文行楷" pitchFamily="2" charset="-122"/>
              </a:rPr>
              <a:t>一样</a:t>
            </a:r>
            <a:r>
              <a:rPr lang="zh-CN" altLang="en-US" sz="2600" dirty="0" smtClean="0">
                <a:latin typeface="华文行楷" pitchFamily="2" charset="-122"/>
                <a:ea typeface="华文行楷" pitchFamily="2" charset="-122"/>
              </a:rPr>
              <a:t>，随着我们逐渐开始依赖网络，网络的</a:t>
            </a:r>
            <a:r>
              <a:rPr lang="zh-CN" altLang="en-US" sz="2600" dirty="0" smtClean="0">
                <a:solidFill>
                  <a:srgbClr val="C00000"/>
                </a:solidFill>
                <a:latin typeface="华文行楷" pitchFamily="2" charset="-122"/>
                <a:ea typeface="华文行楷" pitchFamily="2" charset="-122"/>
              </a:rPr>
              <a:t>负面因素</a:t>
            </a:r>
            <a:r>
              <a:rPr lang="zh-CN" altLang="en-US" sz="2600" dirty="0" smtClean="0">
                <a:latin typeface="华文行楷" pitchFamily="2" charset="-122"/>
                <a:ea typeface="华文行楷" pitchFamily="2" charset="-122"/>
              </a:rPr>
              <a:t>就显现出来。</a:t>
            </a:r>
          </a:p>
        </p:txBody>
      </p:sp>
      <p:sp>
        <p:nvSpPr>
          <p:cNvPr id="5" name="TextBox 4"/>
          <p:cNvSpPr txBox="1"/>
          <p:nvPr/>
        </p:nvSpPr>
        <p:spPr>
          <a:xfrm>
            <a:off x="1538333" y="1497077"/>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6" name="TextBox 25"/>
          <p:cNvSpPr txBox="1"/>
          <p:nvPr/>
        </p:nvSpPr>
        <p:spPr>
          <a:xfrm>
            <a:off x="1538333" y="3500438"/>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579816" y="4043516"/>
            <a:ext cx="6088528" cy="1292662"/>
          </a:xfrm>
          <a:prstGeom prst="rect">
            <a:avLst/>
          </a:prstGeom>
        </p:spPr>
        <p:txBody>
          <a:bodyPr wrap="square">
            <a:spAutoFit/>
          </a:bodyPr>
          <a:lstStyle/>
          <a:p>
            <a:pPr algn="just">
              <a:spcBef>
                <a:spcPct val="50000"/>
              </a:spcBef>
              <a:defRPr/>
            </a:pPr>
            <a:r>
              <a:rPr lang="en-US" altLang="zh-CN" sz="2600" b="1" dirty="0" smtClean="0">
                <a:solidFill>
                  <a:schemeClr val="accent6">
                    <a:lumMod val="75000"/>
                  </a:schemeClr>
                </a:solidFill>
                <a:latin typeface="Helvetica" pitchFamily="34" charset="0"/>
              </a:rPr>
              <a:t>Like any technology, though, it has negative aspects </a:t>
            </a:r>
            <a:r>
              <a:rPr lang="en-US" altLang="zh-CN" sz="2600" dirty="0" smtClean="0">
                <a:latin typeface="Helvetica" pitchFamily="34" charset="0"/>
              </a:rPr>
              <a:t>that</a:t>
            </a:r>
            <a:r>
              <a:rPr lang="en-US" altLang="zh-CN" sz="2600" b="1" dirty="0" smtClean="0">
                <a:solidFill>
                  <a:schemeClr val="accent6">
                    <a:lumMod val="75000"/>
                  </a:schemeClr>
                </a:solidFill>
                <a:latin typeface="Helvetica" pitchFamily="34" charset="0"/>
              </a:rPr>
              <a:t> </a:t>
            </a:r>
            <a:r>
              <a:rPr lang="en-US" altLang="zh-CN" sz="2600" dirty="0" smtClean="0">
                <a:latin typeface="Helvetica" pitchFamily="34" charset="0"/>
              </a:rPr>
              <a:t>become clear as we start to depend upon it. (Para. 2, L7)</a:t>
            </a: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7623"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3"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896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sp>
        <p:nvSpPr>
          <p:cNvPr id="25" name="Rectangle 21"/>
          <p:cNvSpPr>
            <a:spLocks noChangeArrowheads="1"/>
          </p:cNvSpPr>
          <p:nvPr/>
        </p:nvSpPr>
        <p:spPr bwMode="auto">
          <a:xfrm>
            <a:off x="1538332" y="2120338"/>
            <a:ext cx="6690457" cy="451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ts val="2800"/>
              </a:lnSpc>
            </a:pPr>
            <a:r>
              <a:rPr lang="en-US" altLang="zh-CN" sz="2600" dirty="0" smtClean="0">
                <a:latin typeface="Helvetica" pitchFamily="34" charset="0"/>
                <a:ea typeface="华文行楷" pitchFamily="2" charset="-122"/>
              </a:rPr>
              <a:t>Like…, though, it has… aspects…</a:t>
            </a: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6" name="TextBox 25"/>
          <p:cNvSpPr txBox="1"/>
          <p:nvPr/>
        </p:nvSpPr>
        <p:spPr>
          <a:xfrm>
            <a:off x="1538333" y="3211836"/>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936689"/>
            <a:ext cx="6492646" cy="492443"/>
          </a:xfrm>
          <a:prstGeom prst="rect">
            <a:avLst/>
          </a:prstGeom>
        </p:spPr>
        <p:txBody>
          <a:bodyPr wrap="square">
            <a:spAutoFit/>
          </a:bodyPr>
          <a:lstStyle/>
          <a:p>
            <a:r>
              <a:rPr lang="zh-CN" altLang="en-US" sz="2600" dirty="0" smtClean="0">
                <a:latin typeface="华文行楷" pitchFamily="2" charset="-122"/>
                <a:ea typeface="华文行楷" pitchFamily="2" charset="-122"/>
              </a:rPr>
              <a:t>用于表达对于某一事物或事件的辩证分析。</a:t>
            </a:r>
          </a:p>
        </p:txBody>
      </p:sp>
      <p:cxnSp>
        <p:nvCxnSpPr>
          <p:cNvPr id="4" name="直接连接符 3"/>
          <p:cNvCxnSpPr/>
          <p:nvPr/>
        </p:nvCxnSpPr>
        <p:spPr>
          <a:xfrm>
            <a:off x="1621299" y="3735056"/>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5876354"/>
            <a:ext cx="4211960" cy="95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TextBox 16"/>
          <p:cNvSpPr txBox="1"/>
          <p:nvPr/>
        </p:nvSpPr>
        <p:spPr>
          <a:xfrm>
            <a:off x="3797623"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8"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19" name="TextBox 18"/>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20"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652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413" t="15288"/>
          <a:stretch/>
        </p:blipFill>
        <p:spPr bwMode="auto">
          <a:xfrm>
            <a:off x="206686" y="1412776"/>
            <a:ext cx="8937314" cy="51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857224" y="3669573"/>
            <a:ext cx="7304670" cy="830997"/>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Like any profit model / the go-to web marketplace / be addicted in shopping online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507402"/>
            <a:ext cx="7213528" cy="1421928"/>
          </a:xfrm>
          <a:prstGeom prst="rect">
            <a:avLst/>
          </a:prstGeom>
          <a:noFill/>
        </p:spPr>
        <p:txBody>
          <a:bodyPr wrap="square" rtlCol="0">
            <a:spAutoFit/>
          </a:bodyPr>
          <a:lstStyle/>
          <a:p>
            <a:pPr algn="just">
              <a:lnSpc>
                <a:spcPct val="90000"/>
              </a:lnSpc>
              <a:spcBef>
                <a:spcPct val="50000"/>
              </a:spcBef>
              <a:defRPr/>
            </a:pPr>
            <a:r>
              <a:rPr kumimoji="1" lang="en-US" altLang="en-US" sz="2400" b="1" i="1" dirty="0" smtClean="0">
                <a:solidFill>
                  <a:srgbClr val="FF6600"/>
                </a:solidFill>
                <a:latin typeface="Helvetica" pitchFamily="34" charset="0"/>
              </a:rPr>
              <a:t>Like any profit model, though </a:t>
            </a:r>
            <a:r>
              <a:rPr kumimoji="1" lang="en-US" altLang="en-US" sz="2400" dirty="0" err="1" smtClean="0">
                <a:latin typeface="Helvetica" pitchFamily="34" charset="0"/>
              </a:rPr>
              <a:t>Taobao</a:t>
            </a:r>
            <a:r>
              <a:rPr kumimoji="1" lang="en-US" altLang="en-US" sz="2400" dirty="0" smtClean="0">
                <a:latin typeface="Helvetica" pitchFamily="34" charset="0"/>
              </a:rPr>
              <a:t> became </a:t>
            </a:r>
            <a:r>
              <a:rPr kumimoji="1" lang="en-US" altLang="en-US" sz="2400" b="1" i="1" dirty="0" smtClean="0">
                <a:solidFill>
                  <a:srgbClr val="FF6600"/>
                </a:solidFill>
                <a:latin typeface="Helvetica" pitchFamily="34" charset="0"/>
              </a:rPr>
              <a:t>the go-to web marketplace</a:t>
            </a:r>
            <a:r>
              <a:rPr kumimoji="1" lang="en-US" altLang="en-US" sz="2400" dirty="0" smtClean="0">
                <a:latin typeface="Helvetica" pitchFamily="34" charset="0"/>
              </a:rPr>
              <a:t> in China, </a:t>
            </a:r>
            <a:r>
              <a:rPr kumimoji="1" lang="en-US" altLang="en-US" sz="2400" b="1" i="1" dirty="0" smtClean="0">
                <a:solidFill>
                  <a:srgbClr val="FF6600"/>
                </a:solidFill>
                <a:latin typeface="Helvetica" pitchFamily="34" charset="0"/>
              </a:rPr>
              <a:t>it has negative aspects </a:t>
            </a:r>
            <a:r>
              <a:rPr kumimoji="1" lang="en-US" altLang="en-US" sz="2400" dirty="0" smtClean="0">
                <a:latin typeface="Helvetica" pitchFamily="34" charset="0"/>
              </a:rPr>
              <a:t>that become clear as we </a:t>
            </a:r>
            <a:r>
              <a:rPr kumimoji="1" lang="en-US" altLang="en-US" sz="2400" b="1" i="1" dirty="0" smtClean="0">
                <a:solidFill>
                  <a:srgbClr val="FF6600"/>
                </a:solidFill>
                <a:latin typeface="Helvetica" pitchFamily="34" charset="0"/>
              </a:rPr>
              <a:t>are addicted in shopping online</a:t>
            </a:r>
            <a:r>
              <a:rPr kumimoji="1" lang="en-US" altLang="en-US" sz="2400" dirty="0" smtClean="0">
                <a:latin typeface="Helvetica" pitchFamily="34" charset="0"/>
              </a:rPr>
              <a:t>.</a:t>
            </a:r>
          </a:p>
        </p:txBody>
      </p:sp>
      <p:sp>
        <p:nvSpPr>
          <p:cNvPr id="23" name="TextBox 22"/>
          <p:cNvSpPr txBox="1"/>
          <p:nvPr/>
        </p:nvSpPr>
        <p:spPr>
          <a:xfrm>
            <a:off x="778468" y="177858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785786" y="2210635"/>
            <a:ext cx="7429552" cy="1200329"/>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虽然淘宝网已经成为</a:t>
            </a:r>
            <a:r>
              <a:rPr lang="zh-CN" altLang="en-US" sz="2400" dirty="0" smtClean="0">
                <a:solidFill>
                  <a:srgbClr val="FF0000"/>
                </a:solidFill>
                <a:latin typeface="华文行楷" pitchFamily="2" charset="-122"/>
                <a:ea typeface="华文行楷" pitchFamily="2" charset="-122"/>
              </a:rPr>
              <a:t>中国最大网络销售平台</a:t>
            </a:r>
            <a:r>
              <a:rPr lang="zh-CN" altLang="en-US" sz="2400" dirty="0" smtClean="0">
                <a:latin typeface="华文行楷" pitchFamily="2" charset="-122"/>
                <a:ea typeface="华文行楷" pitchFamily="2" charset="-122"/>
              </a:rPr>
              <a:t>，但像任何</a:t>
            </a:r>
            <a:r>
              <a:rPr lang="zh-CN" altLang="en-US" sz="2400" dirty="0" smtClean="0">
                <a:solidFill>
                  <a:srgbClr val="FF0000"/>
                </a:solidFill>
                <a:latin typeface="华文行楷" pitchFamily="2" charset="-122"/>
                <a:ea typeface="华文行楷" pitchFamily="2" charset="-122"/>
              </a:rPr>
              <a:t>盈利模式</a:t>
            </a:r>
            <a:r>
              <a:rPr lang="zh-CN" altLang="en-US" sz="2400" dirty="0" smtClean="0">
                <a:latin typeface="华文行楷" pitchFamily="2" charset="-122"/>
                <a:ea typeface="华文行楷" pitchFamily="2" charset="-122"/>
              </a:rPr>
              <a:t>一样，随着我们对网购的</a:t>
            </a:r>
            <a:r>
              <a:rPr lang="zh-CN" altLang="en-US" sz="2400" dirty="0" smtClean="0">
                <a:solidFill>
                  <a:srgbClr val="FF0000"/>
                </a:solidFill>
                <a:latin typeface="华文行楷" pitchFamily="2" charset="-122"/>
                <a:ea typeface="华文行楷" pitchFamily="2" charset="-122"/>
              </a:rPr>
              <a:t>日益热衷</a:t>
            </a:r>
            <a:r>
              <a:rPr lang="zh-CN" altLang="en-US" sz="2400" dirty="0" smtClean="0">
                <a:latin typeface="华文行楷" pitchFamily="2" charset="-122"/>
                <a:ea typeface="华文行楷" pitchFamily="2" charset="-122"/>
              </a:rPr>
              <a:t>，淘宝网的负面因素就变得明显起来。 </a:t>
            </a:r>
          </a:p>
        </p:txBody>
      </p:sp>
      <p:sp>
        <p:nvSpPr>
          <p:cNvPr id="25" name="TextBox 24"/>
          <p:cNvSpPr txBox="1"/>
          <p:nvPr/>
        </p:nvSpPr>
        <p:spPr>
          <a:xfrm>
            <a:off x="778468" y="329656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TextBox 15"/>
          <p:cNvSpPr txBox="1"/>
          <p:nvPr/>
        </p:nvSpPr>
        <p:spPr>
          <a:xfrm>
            <a:off x="3797623"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2"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32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句型提炼</a:t>
            </a:r>
            <a:endParaRPr lang="zh-CN" altLang="en-US" b="1" dirty="0"/>
          </a:p>
        </p:txBody>
      </p:sp>
      <p:sp>
        <p:nvSpPr>
          <p:cNvPr id="25" name="Rectangle 21"/>
          <p:cNvSpPr>
            <a:spLocks noChangeArrowheads="1"/>
          </p:cNvSpPr>
          <p:nvPr/>
        </p:nvSpPr>
        <p:spPr bwMode="auto">
          <a:xfrm>
            <a:off x="1500166" y="2256643"/>
            <a:ext cx="6319815"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600" dirty="0" smtClean="0">
                <a:latin typeface="华文行楷" pitchFamily="2" charset="-122"/>
                <a:ea typeface="华文行楷" pitchFamily="2" charset="-122"/>
              </a:rPr>
              <a:t>这些事情发生在这些人身上，</a:t>
            </a:r>
            <a:r>
              <a:rPr lang="zh-CN" altLang="en-US" sz="2600" dirty="0" smtClean="0">
                <a:solidFill>
                  <a:srgbClr val="C00000"/>
                </a:solidFill>
                <a:latin typeface="华文行楷" pitchFamily="2" charset="-122"/>
                <a:ea typeface="华文行楷" pitchFamily="2" charset="-122"/>
              </a:rPr>
              <a:t>不是因为</a:t>
            </a:r>
            <a:r>
              <a:rPr lang="zh-CN" altLang="en-US" sz="2600" dirty="0" smtClean="0">
                <a:latin typeface="华文行楷" pitchFamily="2" charset="-122"/>
                <a:ea typeface="华文行楷" pitchFamily="2" charset="-122"/>
              </a:rPr>
              <a:t>他们懒惰或愚蠢，而是因为他们上网成瘾。</a:t>
            </a: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rgbClr val="C00000"/>
                </a:solidFill>
                <a:latin typeface="华文行楷" pitchFamily="2" charset="-122"/>
                <a:ea typeface="华文行楷" pitchFamily="2" charset="-122"/>
              </a:rPr>
              <a:t>原句译文</a:t>
            </a:r>
            <a:endParaRPr lang="zh-CN" altLang="en-US" sz="2800" b="1" dirty="0">
              <a:solidFill>
                <a:srgbClr val="C00000"/>
              </a:solidFill>
              <a:latin typeface="华文行楷" pitchFamily="2" charset="-122"/>
              <a:ea typeface="华文行楷" pitchFamily="2" charset="-122"/>
            </a:endParaRPr>
          </a:p>
        </p:txBody>
      </p:sp>
      <p:sp>
        <p:nvSpPr>
          <p:cNvPr id="26" name="TextBox 25"/>
          <p:cNvSpPr txBox="1"/>
          <p:nvPr/>
        </p:nvSpPr>
        <p:spPr>
          <a:xfrm>
            <a:off x="1538333" y="3464421"/>
            <a:ext cx="1872208" cy="523220"/>
          </a:xfrm>
          <a:prstGeom prst="rect">
            <a:avLst/>
          </a:prstGeom>
          <a:noFill/>
        </p:spPr>
        <p:txBody>
          <a:bodyPr wrap="square" rtlCol="0">
            <a:spAutoFit/>
          </a:bodyPr>
          <a:lstStyle/>
          <a:p>
            <a:r>
              <a:rPr lang="zh-CN" altLang="en-US" sz="2800" b="1" dirty="0" smtClean="0">
                <a:solidFill>
                  <a:srgbClr val="FF6600"/>
                </a:solidFill>
                <a:latin typeface="华文行楷" pitchFamily="2" charset="-122"/>
                <a:ea typeface="华文行楷" pitchFamily="2" charset="-122"/>
              </a:rPr>
              <a:t>逆译练习</a:t>
            </a:r>
            <a:endParaRPr lang="zh-CN" altLang="en-US" sz="2800" b="1" dirty="0">
              <a:solidFill>
                <a:srgbClr val="FF6600"/>
              </a:solidFill>
              <a:latin typeface="华文行楷" pitchFamily="2" charset="-122"/>
              <a:ea typeface="华文行楷" pitchFamily="2" charset="-122"/>
            </a:endParaRPr>
          </a:p>
        </p:txBody>
      </p:sp>
      <p:sp>
        <p:nvSpPr>
          <p:cNvPr id="6" name="矩形 5"/>
          <p:cNvSpPr/>
          <p:nvPr/>
        </p:nvSpPr>
        <p:spPr>
          <a:xfrm>
            <a:off x="1579816" y="4116837"/>
            <a:ext cx="6438102" cy="2087751"/>
          </a:xfrm>
          <a:prstGeom prst="rect">
            <a:avLst/>
          </a:prstGeom>
        </p:spPr>
        <p:txBody>
          <a:bodyPr wrap="square">
            <a:spAutoFit/>
          </a:bodyPr>
          <a:lstStyle/>
          <a:p>
            <a:pPr algn="just">
              <a:lnSpc>
                <a:spcPts val="2800"/>
              </a:lnSpc>
              <a:spcBef>
                <a:spcPct val="50000"/>
              </a:spcBef>
              <a:defRPr/>
            </a:pPr>
            <a:r>
              <a:rPr lang="en-US" altLang="zh-CN" sz="2600" dirty="0" smtClean="0">
                <a:latin typeface="Helvetica" pitchFamily="34" charset="0"/>
              </a:rPr>
              <a:t>These things </a:t>
            </a:r>
            <a:r>
              <a:rPr lang="en-US" altLang="zh-CN" sz="2600" b="1" dirty="0" smtClean="0">
                <a:solidFill>
                  <a:schemeClr val="accent6">
                    <a:lumMod val="75000"/>
                  </a:schemeClr>
                </a:solidFill>
                <a:latin typeface="Helvetica" pitchFamily="34" charset="0"/>
              </a:rPr>
              <a:t>did not </a:t>
            </a:r>
            <a:r>
              <a:rPr lang="en-US" altLang="zh-CN" sz="2600" dirty="0" smtClean="0">
                <a:latin typeface="Helvetica" pitchFamily="34" charset="0"/>
              </a:rPr>
              <a:t>happen to these people </a:t>
            </a:r>
            <a:r>
              <a:rPr lang="en-US" altLang="zh-CN" sz="2600" b="1" dirty="0" smtClean="0">
                <a:solidFill>
                  <a:schemeClr val="accent6">
                    <a:lumMod val="75000"/>
                  </a:schemeClr>
                </a:solidFill>
                <a:latin typeface="Helvetica" pitchFamily="34" charset="0"/>
              </a:rPr>
              <a:t>because</a:t>
            </a:r>
            <a:r>
              <a:rPr lang="en-US" altLang="zh-CN" sz="2600" dirty="0" smtClean="0">
                <a:latin typeface="Helvetica" pitchFamily="34" charset="0"/>
              </a:rPr>
              <a:t> they were lazy or stupid. They happened because of addiction. (Para. 5, L21) </a:t>
            </a:r>
          </a:p>
          <a:p>
            <a:pPr>
              <a:lnSpc>
                <a:spcPts val="2800"/>
              </a:lnSpc>
              <a:spcBef>
                <a:spcPct val="50000"/>
              </a:spcBef>
              <a:defRPr/>
            </a:pPr>
            <a:endParaRPr lang="en-US" altLang="zh-CN" sz="2600" dirty="0">
              <a:latin typeface="Helvetica" pitchFamily="34" charset="0"/>
            </a:endParaRPr>
          </a:p>
        </p:txBody>
      </p:sp>
      <p:cxnSp>
        <p:nvCxnSpPr>
          <p:cNvPr id="4" name="直接连接符 3"/>
          <p:cNvCxnSpPr/>
          <p:nvPr/>
        </p:nvCxnSpPr>
        <p:spPr>
          <a:xfrm>
            <a:off x="1538333" y="206084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987641"/>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7623"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3"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534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hlinkshowjump?jump=nextslide"/>
          </p:cNvPr>
          <p:cNvSpPr txBox="1"/>
          <p:nvPr/>
        </p:nvSpPr>
        <p:spPr>
          <a:xfrm>
            <a:off x="6300191" y="6013135"/>
            <a:ext cx="1173323" cy="369332"/>
          </a:xfrm>
          <a:prstGeom prst="rect">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b="1" dirty="0" smtClean="0"/>
              <a:t>句型应用</a:t>
            </a:r>
            <a:endParaRPr lang="zh-CN" altLang="en-US" b="1" dirty="0"/>
          </a:p>
        </p:txBody>
      </p:sp>
      <p:sp>
        <p:nvSpPr>
          <p:cNvPr id="25" name="Rectangle 21"/>
          <p:cNvSpPr>
            <a:spLocks noChangeArrowheads="1"/>
          </p:cNvSpPr>
          <p:nvPr/>
        </p:nvSpPr>
        <p:spPr bwMode="auto">
          <a:xfrm>
            <a:off x="1538332" y="2060848"/>
            <a:ext cx="6274027" cy="451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ts val="2800"/>
              </a:lnSpc>
            </a:pPr>
            <a:r>
              <a:rPr lang="en-US" altLang="zh-CN" sz="2600" dirty="0" smtClean="0">
                <a:latin typeface="Helvetica" pitchFamily="34" charset="0"/>
                <a:ea typeface="华文行楷" pitchFamily="2" charset="-122"/>
              </a:rPr>
              <a:t>sb./ </a:t>
            </a:r>
            <a:r>
              <a:rPr lang="en-US" altLang="zh-CN" sz="2600" dirty="0" err="1" smtClean="0">
                <a:latin typeface="Helvetica" pitchFamily="34" charset="0"/>
                <a:ea typeface="华文行楷" pitchFamily="2" charset="-122"/>
              </a:rPr>
              <a:t>sth</a:t>
            </a:r>
            <a:r>
              <a:rPr lang="en-US" altLang="zh-CN" sz="2600" dirty="0" smtClean="0">
                <a:latin typeface="Helvetica" pitchFamily="34" charset="0"/>
                <a:ea typeface="华文行楷" pitchFamily="2" charset="-122"/>
              </a:rPr>
              <a:t>. do / did not + verb + because…</a:t>
            </a:r>
          </a:p>
        </p:txBody>
      </p:sp>
      <p:sp>
        <p:nvSpPr>
          <p:cNvPr id="5" name="TextBox 4"/>
          <p:cNvSpPr txBox="1"/>
          <p:nvPr/>
        </p:nvSpPr>
        <p:spPr>
          <a:xfrm>
            <a:off x="1538333" y="1412776"/>
            <a:ext cx="1952764" cy="523220"/>
          </a:xfrm>
          <a:prstGeom prst="rect">
            <a:avLst/>
          </a:prstGeom>
          <a:noFill/>
        </p:spPr>
        <p:txBody>
          <a:bodyPr wrap="square" rtlCol="0">
            <a:spAutoFit/>
          </a:bodyPr>
          <a:lstStyle/>
          <a:p>
            <a:r>
              <a:rPr lang="zh-CN" altLang="en-US" sz="2800" b="1" dirty="0" smtClean="0">
                <a:solidFill>
                  <a:schemeClr val="accent6">
                    <a:lumMod val="75000"/>
                  </a:schemeClr>
                </a:solidFill>
                <a:latin typeface="华文行楷" pitchFamily="2" charset="-122"/>
                <a:ea typeface="华文行楷" pitchFamily="2" charset="-122"/>
              </a:rPr>
              <a:t>句型提炼</a:t>
            </a:r>
            <a:endParaRPr lang="zh-CN" altLang="en-US" sz="2800" b="1" dirty="0">
              <a:solidFill>
                <a:schemeClr val="accent6">
                  <a:lumMod val="75000"/>
                </a:schemeClr>
              </a:solidFill>
              <a:latin typeface="华文行楷" pitchFamily="2" charset="-122"/>
              <a:ea typeface="华文行楷" pitchFamily="2" charset="-122"/>
            </a:endParaRPr>
          </a:p>
        </p:txBody>
      </p:sp>
      <p:sp>
        <p:nvSpPr>
          <p:cNvPr id="26" name="TextBox 25"/>
          <p:cNvSpPr txBox="1"/>
          <p:nvPr/>
        </p:nvSpPr>
        <p:spPr>
          <a:xfrm>
            <a:off x="1538333" y="3357562"/>
            <a:ext cx="1872208" cy="523220"/>
          </a:xfrm>
          <a:prstGeom prst="rect">
            <a:avLst/>
          </a:prstGeom>
          <a:noFill/>
        </p:spPr>
        <p:txBody>
          <a:bodyPr wrap="square" rtlCol="0">
            <a:spAutoFit/>
          </a:bodyPr>
          <a:lstStyle/>
          <a:p>
            <a:r>
              <a:rPr lang="zh-CN" altLang="en-US" sz="2800" b="1" dirty="0" smtClean="0">
                <a:solidFill>
                  <a:srgbClr val="71AE0E"/>
                </a:solidFill>
                <a:latin typeface="华文行楷" pitchFamily="2" charset="-122"/>
                <a:ea typeface="华文行楷" pitchFamily="2" charset="-122"/>
              </a:rPr>
              <a:t>应用提示</a:t>
            </a:r>
            <a:endParaRPr lang="zh-CN" altLang="en-US" sz="2800" b="1" dirty="0">
              <a:solidFill>
                <a:srgbClr val="71AE0E"/>
              </a:solidFill>
              <a:latin typeface="华文行楷" pitchFamily="2" charset="-122"/>
              <a:ea typeface="华文行楷" pitchFamily="2" charset="-122"/>
            </a:endParaRPr>
          </a:p>
        </p:txBody>
      </p:sp>
      <p:sp>
        <p:nvSpPr>
          <p:cNvPr id="6" name="矩形 5"/>
          <p:cNvSpPr/>
          <p:nvPr/>
        </p:nvSpPr>
        <p:spPr>
          <a:xfrm>
            <a:off x="1579816" y="3966155"/>
            <a:ext cx="6088528" cy="892552"/>
          </a:xfrm>
          <a:prstGeom prst="rect">
            <a:avLst/>
          </a:prstGeom>
        </p:spPr>
        <p:txBody>
          <a:bodyPr wrap="square">
            <a:spAutoFit/>
          </a:bodyPr>
          <a:lstStyle/>
          <a:p>
            <a:r>
              <a:rPr lang="zh-CN" altLang="en-US" sz="2600" dirty="0" smtClean="0">
                <a:latin typeface="华文行楷" pitchFamily="2" charset="-122"/>
                <a:ea typeface="华文行楷" pitchFamily="2" charset="-122"/>
              </a:rPr>
              <a:t>用于表示 </a:t>
            </a:r>
            <a:r>
              <a:rPr lang="zh-CN" altLang="en-US" sz="2600" dirty="0" smtClean="0">
                <a:solidFill>
                  <a:srgbClr val="71AE0E"/>
                </a:solidFill>
                <a:latin typeface="华文行楷" pitchFamily="2" charset="-122"/>
                <a:ea typeface="华文行楷" pitchFamily="2" charset="-122"/>
              </a:rPr>
              <a:t>“（人或事）的发生，但不是因为</a:t>
            </a:r>
            <a:r>
              <a:rPr lang="en-US" altLang="zh-CN" sz="2600" dirty="0" smtClean="0">
                <a:solidFill>
                  <a:srgbClr val="71AE0E"/>
                </a:solidFill>
                <a:latin typeface="华文行楷" pitchFamily="2" charset="-122"/>
                <a:ea typeface="华文行楷" pitchFamily="2" charset="-122"/>
              </a:rPr>
              <a:t>…”</a:t>
            </a:r>
            <a:r>
              <a:rPr lang="zh-CN" altLang="en-US" sz="2600" dirty="0" smtClean="0">
                <a:latin typeface="华文行楷" pitchFamily="2" charset="-122"/>
                <a:ea typeface="华文行楷" pitchFamily="2" charset="-122"/>
              </a:rPr>
              <a:t>。</a:t>
            </a:r>
          </a:p>
        </p:txBody>
      </p:sp>
      <p:cxnSp>
        <p:nvCxnSpPr>
          <p:cNvPr id="4" name="直接连接符 3"/>
          <p:cNvCxnSpPr/>
          <p:nvPr/>
        </p:nvCxnSpPr>
        <p:spPr>
          <a:xfrm>
            <a:off x="1621299" y="3966155"/>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35996"/>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86182"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Functional Patterns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3"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988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8214" t="14986"/>
          <a:stretch/>
        </p:blipFill>
        <p:spPr bwMode="auto">
          <a:xfrm>
            <a:off x="206685" y="1412776"/>
            <a:ext cx="8937315" cy="54452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文本框 5"/>
          <p:cNvSpPr txBox="1"/>
          <p:nvPr/>
        </p:nvSpPr>
        <p:spPr>
          <a:xfrm>
            <a:off x="642910" y="3571876"/>
            <a:ext cx="6560855" cy="461665"/>
          </a:xfrm>
          <a:prstGeom prst="rect">
            <a:avLst/>
          </a:prstGeom>
          <a:solidFill>
            <a:srgbClr val="FFC000"/>
          </a:solidFill>
          <a:effectLst>
            <a:softEdge rad="127000"/>
          </a:effectLst>
        </p:spPr>
        <p:txBody>
          <a:bodyPr wrap="square" rtlCol="0">
            <a:spAutoFit/>
          </a:bodyPr>
          <a:lstStyle/>
          <a:p>
            <a:pPr algn="just"/>
            <a:r>
              <a:rPr kumimoji="1" lang="en-US" altLang="zh-CN" sz="2400" dirty="0" smtClean="0">
                <a:solidFill>
                  <a:schemeClr val="accent4">
                    <a:lumMod val="10000"/>
                  </a:schemeClr>
                </a:solidFill>
                <a:latin typeface="Helvetica" pitchFamily="34" charset="0"/>
              </a:rPr>
              <a:t>(</a:t>
            </a:r>
            <a:r>
              <a:rPr lang="en-US" altLang="zh-CN" sz="2400" dirty="0" smtClean="0"/>
              <a:t>lose your job / have someone else to do your job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57224" y="4554049"/>
            <a:ext cx="6858048" cy="757130"/>
          </a:xfrm>
          <a:prstGeom prst="rect">
            <a:avLst/>
          </a:prstGeom>
          <a:noFill/>
        </p:spPr>
        <p:txBody>
          <a:bodyPr wrap="square" rtlCol="0">
            <a:spAutoFit/>
          </a:bodyPr>
          <a:lstStyle/>
          <a:p>
            <a:pPr algn="just">
              <a:lnSpc>
                <a:spcPct val="90000"/>
              </a:lnSpc>
              <a:spcBef>
                <a:spcPct val="50000"/>
              </a:spcBef>
              <a:defRPr/>
            </a:pPr>
            <a:r>
              <a:rPr kumimoji="1" lang="en-US" altLang="en-US" sz="2400" dirty="0" smtClean="0">
                <a:latin typeface="Helvetica" pitchFamily="34" charset="0"/>
              </a:rPr>
              <a:t>You </a:t>
            </a:r>
            <a:r>
              <a:rPr kumimoji="1" lang="en-US" altLang="en-US" sz="2400" b="1" i="1" dirty="0" smtClean="0">
                <a:solidFill>
                  <a:srgbClr val="FF6600"/>
                </a:solidFill>
                <a:latin typeface="Helvetica" pitchFamily="34" charset="0"/>
              </a:rPr>
              <a:t>did not lose your job because</a:t>
            </a:r>
            <a:r>
              <a:rPr kumimoji="1" lang="en-US" altLang="en-US" sz="2400" dirty="0" smtClean="0">
                <a:latin typeface="Helvetica" pitchFamily="34" charset="0"/>
              </a:rPr>
              <a:t> your boss decided </a:t>
            </a:r>
            <a:r>
              <a:rPr kumimoji="1" lang="en-US" altLang="en-US" sz="2400" b="1" i="1" dirty="0" smtClean="0">
                <a:solidFill>
                  <a:srgbClr val="FF6600"/>
                </a:solidFill>
                <a:latin typeface="Helvetica" pitchFamily="34" charset="0"/>
              </a:rPr>
              <a:t>to have someone else to do your job</a:t>
            </a:r>
            <a:r>
              <a:rPr kumimoji="1" lang="en-US" altLang="en-US" sz="2400" dirty="0" smtClean="0">
                <a:latin typeface="Helvetica" pitchFamily="34" charset="0"/>
              </a:rPr>
              <a:t>. </a:t>
            </a:r>
          </a:p>
        </p:txBody>
      </p:sp>
      <p:sp>
        <p:nvSpPr>
          <p:cNvPr id="23" name="TextBox 22"/>
          <p:cNvSpPr txBox="1"/>
          <p:nvPr/>
        </p:nvSpPr>
        <p:spPr>
          <a:xfrm>
            <a:off x="642910" y="199532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642910" y="2467269"/>
            <a:ext cx="7643866" cy="461665"/>
          </a:xfrm>
          <a:prstGeom prst="rect">
            <a:avLst/>
          </a:prstGeom>
          <a:noFill/>
        </p:spPr>
        <p:txBody>
          <a:bodyPr wrap="square" rtlCol="0">
            <a:spAutoFit/>
          </a:bodyPr>
          <a:lstStyle/>
          <a:p>
            <a:pPr algn="just"/>
            <a:r>
              <a:rPr lang="zh-CN" altLang="en-US" sz="2400" dirty="0" smtClean="0">
                <a:latin typeface="华文行楷" pitchFamily="2" charset="-122"/>
                <a:ea typeface="华文行楷" pitchFamily="2" charset="-122"/>
              </a:rPr>
              <a:t>你丢掉工作的原因不是因为老板决定让别人替代你。</a:t>
            </a:r>
          </a:p>
        </p:txBody>
      </p:sp>
      <p:sp>
        <p:nvSpPr>
          <p:cNvPr id="25" name="TextBox 24"/>
          <p:cNvSpPr txBox="1"/>
          <p:nvPr/>
        </p:nvSpPr>
        <p:spPr>
          <a:xfrm>
            <a:off x="642910" y="307181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TextBox 15"/>
          <p:cNvSpPr txBox="1"/>
          <p:nvPr/>
        </p:nvSpPr>
        <p:spPr>
          <a:xfrm>
            <a:off x="3687762" y="642918"/>
            <a:ext cx="4735371" cy="954107"/>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pPr algn="ctr"/>
            <a:r>
              <a:rPr lang="en-US" altLang="zh-CN" sz="2800" dirty="0" smtClean="0">
                <a:solidFill>
                  <a:schemeClr val="accent6">
                    <a:lumMod val="75000"/>
                  </a:schemeClr>
                </a:solidFill>
              </a:rPr>
              <a:t>Functional Patterns</a:t>
            </a:r>
          </a:p>
          <a:p>
            <a:pPr algn="ctr"/>
            <a:r>
              <a:rPr lang="en-US" altLang="zh-CN" sz="2800" dirty="0" smtClean="0">
                <a:solidFill>
                  <a:schemeClr val="tx1"/>
                </a:solidFill>
              </a:rPr>
              <a:t>+P84 ex.7</a:t>
            </a:r>
            <a:endParaRPr lang="en-US" altLang="zh-CN" sz="2800" dirty="0">
              <a:solidFill>
                <a:schemeClr val="tx1"/>
              </a:solidFill>
            </a:endParaRPr>
          </a:p>
        </p:txBody>
      </p:sp>
      <p:grpSp>
        <p:nvGrpSpPr>
          <p:cNvPr id="15" name="组合 14"/>
          <p:cNvGrpSpPr/>
          <p:nvPr/>
        </p:nvGrpSpPr>
        <p:grpSpPr>
          <a:xfrm>
            <a:off x="0" y="0"/>
            <a:ext cx="3779838" cy="1152525"/>
            <a:chOff x="0" y="0"/>
            <a:chExt cx="3779838" cy="1152525"/>
          </a:xfrm>
        </p:grpSpPr>
        <p:pic>
          <p:nvPicPr>
            <p:cNvPr id="17"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8" name="TextBox 17"/>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2"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1585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3" grpId="0"/>
      <p:bldP spid="3"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797318" y="609881"/>
            <a:ext cx="3417888" cy="52322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800" dirty="0" smtClean="0">
                <a:solidFill>
                  <a:schemeClr val="accent6">
                    <a:lumMod val="75000"/>
                  </a:schemeClr>
                </a:solidFill>
              </a:rPr>
              <a:t>Practical phrases</a:t>
            </a:r>
            <a:endParaRPr lang="en-US" altLang="zh-CN" sz="2800" dirty="0">
              <a:solidFill>
                <a:schemeClr val="accent6">
                  <a:lumMod val="75000"/>
                </a:schemeClr>
              </a:solidFill>
            </a:endParaRPr>
          </a:p>
        </p:txBody>
      </p:sp>
      <p:grpSp>
        <p:nvGrpSpPr>
          <p:cNvPr id="6" name="组合 5"/>
          <p:cNvGrpSpPr/>
          <p:nvPr/>
        </p:nvGrpSpPr>
        <p:grpSpPr>
          <a:xfrm>
            <a:off x="0" y="0"/>
            <a:ext cx="3779838" cy="1152525"/>
            <a:chOff x="0" y="0"/>
            <a:chExt cx="3779838" cy="1152525"/>
          </a:xfrm>
        </p:grpSpPr>
        <p:pic>
          <p:nvPicPr>
            <p:cNvPr id="210945"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0" name="TextBox 19"/>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graphicFrame>
        <p:nvGraphicFramePr>
          <p:cNvPr id="15" name="表格 14"/>
          <p:cNvGraphicFramePr>
            <a:graphicFrameLocks noGrp="1"/>
          </p:cNvGraphicFramePr>
          <p:nvPr/>
        </p:nvGraphicFramePr>
        <p:xfrm>
          <a:off x="428625" y="1561166"/>
          <a:ext cx="8286808" cy="4541520"/>
        </p:xfrm>
        <a:graphic>
          <a:graphicData uri="http://schemas.openxmlformats.org/drawingml/2006/table">
            <a:tbl>
              <a:tblPr firstRow="1" bandRow="1">
                <a:tableStyleId>{93296810-A885-4BE3-A3E7-6D5BEEA58F35}</a:tableStyleId>
              </a:tblPr>
              <a:tblGrid>
                <a:gridCol w="4643441"/>
                <a:gridCol w="3643367"/>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l"/>
                      <a:r>
                        <a:rPr lang="en-US" altLang="zh-CN" sz="2800" kern="1200" dirty="0" smtClean="0">
                          <a:solidFill>
                            <a:schemeClr val="dk1"/>
                          </a:solidFill>
                          <a:latin typeface="Helvetica"/>
                          <a:ea typeface="+mn-ea"/>
                          <a:cs typeface="+mn-cs"/>
                        </a:rPr>
                        <a:t>1. a wealth of </a:t>
                      </a:r>
                      <a:r>
                        <a:rPr lang="en-US" altLang="zh-CN" sz="2800" kern="1200" dirty="0" err="1" smtClean="0">
                          <a:solidFill>
                            <a:schemeClr val="dk1"/>
                          </a:solidFill>
                          <a:latin typeface="Helvetica"/>
                          <a:ea typeface="+mn-ea"/>
                          <a:cs typeface="+mn-cs"/>
                        </a:rPr>
                        <a:t>sth</a:t>
                      </a:r>
                      <a:r>
                        <a:rPr lang="en-US" altLang="zh-CN" sz="2800" kern="1200" dirty="0" smtClean="0">
                          <a:solidFill>
                            <a:schemeClr val="dk1"/>
                          </a:solidFill>
                          <a:latin typeface="Helvetica"/>
                          <a:ea typeface="+mn-ea"/>
                          <a:cs typeface="+mn-cs"/>
                        </a:rPr>
                        <a:t>.</a:t>
                      </a:r>
                      <a:endParaRPr lang="zh-CN" altLang="en-US" sz="2800" kern="1200" dirty="0">
                        <a:solidFill>
                          <a:schemeClr val="dk1"/>
                        </a:solidFill>
                        <a:latin typeface="Helvetica"/>
                        <a:ea typeface="+mn-ea"/>
                        <a:cs typeface="+mn-cs"/>
                      </a:endParaRPr>
                    </a:p>
                  </a:txBody>
                  <a:tcPr/>
                </a:tc>
                <a:tc>
                  <a:txBody>
                    <a:bodyPr/>
                    <a:lstStyle/>
                    <a:p>
                      <a:pPr algn="l"/>
                      <a:r>
                        <a:rPr lang="zh-CN" altLang="en-US" sz="2800" b="0" dirty="0" smtClean="0">
                          <a:latin typeface="华文楷体" pitchFamily="2" charset="-122"/>
                          <a:ea typeface="华文楷体" pitchFamily="2" charset="-122"/>
                        </a:rPr>
                        <a:t>   丰富的</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Helvetica"/>
                        </a:rPr>
                        <a:t>2. make use of </a:t>
                      </a:r>
                      <a:r>
                        <a:rPr lang="en-US" altLang="zh-CN" sz="2800" dirty="0" err="1" smtClean="0">
                          <a:latin typeface="Helvetica"/>
                        </a:rPr>
                        <a:t>sth</a:t>
                      </a:r>
                      <a:r>
                        <a:rPr lang="en-US" altLang="zh-CN" sz="2800" dirty="0" smtClean="0">
                          <a:latin typeface="Helvetica"/>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0" dirty="0" smtClean="0">
                          <a:latin typeface="华文楷体" pitchFamily="2" charset="-122"/>
                          <a:ea typeface="华文楷体" pitchFamily="2" charset="-122"/>
                        </a:rPr>
                        <a:t> 利用某物；使用某物</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Helvetica"/>
                        </a:rPr>
                        <a:t>3. give rise to </a:t>
                      </a:r>
                      <a:r>
                        <a:rPr lang="en-US" altLang="zh-CN" sz="2800" dirty="0" err="1" smtClean="0">
                          <a:latin typeface="Helvetica"/>
                        </a:rPr>
                        <a:t>sth</a:t>
                      </a:r>
                      <a:r>
                        <a:rPr lang="en-US" altLang="zh-CN" sz="2800" dirty="0" smtClean="0">
                          <a:latin typeface="Helvetica"/>
                        </a:rPr>
                        <a:t>.</a:t>
                      </a:r>
                    </a:p>
                  </a:txBody>
                  <a:tcPr/>
                </a:tc>
                <a:tc>
                  <a:txBody>
                    <a:bodyPr/>
                    <a:lstStyle/>
                    <a:p>
                      <a:pPr algn="l"/>
                      <a:r>
                        <a:rPr lang="zh-CN" altLang="en-US" sz="2800" b="0" dirty="0" smtClean="0">
                          <a:latin typeface="华文楷体" pitchFamily="2" charset="-122"/>
                          <a:ea typeface="华文楷体" pitchFamily="2" charset="-122"/>
                        </a:rPr>
                        <a:t>   引起；导致</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Helvetica"/>
                        </a:rPr>
                        <a:t>4. keep sb. from (doing) </a:t>
                      </a:r>
                      <a:r>
                        <a:rPr lang="en-US" altLang="zh-CN" sz="2800" dirty="0" err="1" smtClean="0">
                          <a:latin typeface="Helvetica"/>
                        </a:rPr>
                        <a:t>sth</a:t>
                      </a:r>
                      <a:r>
                        <a:rPr lang="en-US" altLang="zh-CN" sz="2800" dirty="0" smtClean="0">
                          <a:latin typeface="Helvetica"/>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kern="1200" noProof="0" dirty="0" smtClean="0">
                          <a:solidFill>
                            <a:schemeClr val="dk1"/>
                          </a:solidFill>
                          <a:latin typeface="华文楷体" pitchFamily="2" charset="-122"/>
                          <a:ea typeface="华文楷体" pitchFamily="2" charset="-122"/>
                          <a:cs typeface="+mn-cs"/>
                        </a:rPr>
                        <a:t>   不让某人做某事</a:t>
                      </a:r>
                    </a:p>
                  </a:txBody>
                  <a:tcPr/>
                </a:tc>
              </a:tr>
              <a:tr h="433348">
                <a:tc>
                  <a:txBody>
                    <a:bodyPr/>
                    <a:lstStyle/>
                    <a:p>
                      <a:pPr algn="l"/>
                      <a:r>
                        <a:rPr lang="en-US" altLang="zh-CN" sz="2800" dirty="0" smtClean="0">
                          <a:latin typeface="Helvetica"/>
                        </a:rPr>
                        <a:t>5. tell of</a:t>
                      </a:r>
                    </a:p>
                  </a:txBody>
                  <a:tcPr/>
                </a:tc>
                <a:tc>
                  <a:txBody>
                    <a:bodyPr/>
                    <a:lstStyle/>
                    <a:p>
                      <a:pPr algn="l"/>
                      <a:r>
                        <a:rPr lang="zh-CN" altLang="en-US" sz="2800" b="0" dirty="0" smtClean="0">
                          <a:latin typeface="华文楷体" pitchFamily="2" charset="-122"/>
                          <a:ea typeface="华文楷体" pitchFamily="2" charset="-122"/>
                        </a:rPr>
                        <a:t>   描述；叙述</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kern="1200" dirty="0" smtClean="0">
                          <a:solidFill>
                            <a:schemeClr val="dk1"/>
                          </a:solidFill>
                          <a:latin typeface="Helvetica"/>
                          <a:ea typeface="+mn-ea"/>
                          <a:cs typeface="+mn-cs"/>
                        </a:rPr>
                        <a:t>6. as well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0" kern="1200" dirty="0" smtClean="0">
                          <a:solidFill>
                            <a:schemeClr val="dk1"/>
                          </a:solidFill>
                          <a:latin typeface="华文楷体" pitchFamily="2" charset="-122"/>
                          <a:ea typeface="华文楷体" pitchFamily="2" charset="-122"/>
                          <a:cs typeface="+mn-cs"/>
                        </a:rPr>
                        <a:t> （除</a:t>
                      </a:r>
                      <a:r>
                        <a:rPr lang="en-US" altLang="zh-CN" sz="2800" b="0" kern="1200" dirty="0" smtClean="0">
                          <a:solidFill>
                            <a:schemeClr val="dk1"/>
                          </a:solidFill>
                          <a:latin typeface="华文楷体" pitchFamily="2" charset="-122"/>
                          <a:ea typeface="华文楷体" pitchFamily="2" charset="-122"/>
                          <a:cs typeface="+mn-cs"/>
                        </a:rPr>
                        <a:t>…</a:t>
                      </a:r>
                      <a:r>
                        <a:rPr lang="zh-CN" altLang="en-US" sz="2800" b="0" kern="1200" dirty="0" smtClean="0">
                          <a:solidFill>
                            <a:schemeClr val="dk1"/>
                          </a:solidFill>
                          <a:latin typeface="华文楷体" pitchFamily="2" charset="-122"/>
                          <a:ea typeface="华文楷体" pitchFamily="2" charset="-122"/>
                          <a:cs typeface="+mn-cs"/>
                        </a:rPr>
                        <a:t>外）还</a:t>
                      </a: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kern="1200" dirty="0" smtClean="0">
                          <a:solidFill>
                            <a:schemeClr val="dk1"/>
                          </a:solidFill>
                          <a:latin typeface="Helvetica"/>
                          <a:ea typeface="+mn-ea"/>
                          <a:cs typeface="+mn-cs"/>
                        </a:rPr>
                        <a:t>7. at risk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0" kern="1200" dirty="0" smtClean="0">
                          <a:solidFill>
                            <a:schemeClr val="dk1"/>
                          </a:solidFill>
                          <a:latin typeface="华文楷体" pitchFamily="2" charset="-122"/>
                          <a:ea typeface="华文楷体" pitchFamily="2" charset="-122"/>
                          <a:cs typeface="+mn-cs"/>
                        </a:rPr>
                        <a:t>  处境危险；受到威胁</a:t>
                      </a:r>
                    </a:p>
                  </a:txBody>
                  <a:tcPr/>
                </a:tc>
              </a:tr>
            </a:tbl>
          </a:graphicData>
        </a:graphic>
      </p:graphicFrame>
      <p:pic>
        <p:nvPicPr>
          <p:cNvPr id="7"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rot="872659">
            <a:off x="5181410" y="1578216"/>
            <a:ext cx="3546861" cy="2285953"/>
            <a:chOff x="3388592" y="3571961"/>
            <a:chExt cx="1757726" cy="1345543"/>
          </a:xfrm>
        </p:grpSpPr>
        <p:grpSp>
          <p:nvGrpSpPr>
            <p:cNvPr id="3" name="Group 21"/>
            <p:cNvGrpSpPr>
              <a:grpSpLocks/>
            </p:cNvGrpSpPr>
            <p:nvPr/>
          </p:nvGrpSpPr>
          <p:grpSpPr bwMode="auto">
            <a:xfrm rot="-396937">
              <a:off x="3388592" y="3571961"/>
              <a:ext cx="1757726" cy="1345543"/>
              <a:chOff x="782611" y="622817"/>
              <a:chExt cx="1757726" cy="1345543"/>
            </a:xfrm>
          </p:grpSpPr>
          <p:sp>
            <p:nvSpPr>
              <p:cNvPr id="26" name="Freeform 6"/>
              <p:cNvSpPr>
                <a:spLocks/>
              </p:cNvSpPr>
              <p:nvPr/>
            </p:nvSpPr>
            <p:spPr bwMode="auto">
              <a:xfrm rot="346487">
                <a:off x="800037" y="664470"/>
                <a:ext cx="1740300" cy="130389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2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25" name="TextBox 28"/>
            <p:cNvSpPr txBox="1">
              <a:spLocks noChangeArrowheads="1"/>
            </p:cNvSpPr>
            <p:nvPr/>
          </p:nvSpPr>
          <p:spPr bwMode="auto">
            <a:xfrm rot="21540000">
              <a:off x="3626919" y="3947869"/>
              <a:ext cx="1332736" cy="663730"/>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fontAlgn="auto">
                <a:lnSpc>
                  <a:spcPct val="85000"/>
                </a:lnSpc>
                <a:spcBef>
                  <a:spcPts val="0"/>
                </a:spcBef>
                <a:spcAft>
                  <a:spcPts val="0"/>
                </a:spcAft>
                <a:defRPr/>
              </a:pPr>
              <a:r>
                <a:rPr kumimoji="1" lang="zh-CN" altLang="en-US" sz="2600" b="0" dirty="0" smtClean="0">
                  <a:latin typeface="华文行楷" pitchFamily="2" charset="-122"/>
                  <a:ea typeface="华文行楷" pitchFamily="2" charset="-122"/>
                  <a:cs typeface="华文新魏" charset="0"/>
                </a:rPr>
                <a:t>作为研究工具，互联网是无与伦比的。</a:t>
              </a:r>
              <a:endParaRPr kumimoji="1" lang="en-US" altLang="zh-CN" sz="2600" b="0" dirty="0">
                <a:latin typeface="华文行楷" pitchFamily="2" charset="-122"/>
                <a:ea typeface="华文行楷" pitchFamily="2" charset="-122"/>
                <a:cs typeface="华文新魏" charset="0"/>
              </a:endParaRPr>
            </a:p>
          </p:txBody>
        </p:sp>
      </p:grpSp>
      <p:grpSp>
        <p:nvGrpSpPr>
          <p:cNvPr id="4" name="Group 35"/>
          <p:cNvGrpSpPr>
            <a:grpSpLocks/>
          </p:cNvGrpSpPr>
          <p:nvPr/>
        </p:nvGrpSpPr>
        <p:grpSpPr bwMode="auto">
          <a:xfrm rot="20482355">
            <a:off x="456896" y="2657267"/>
            <a:ext cx="4909515" cy="3435213"/>
            <a:chOff x="3410971" y="3571466"/>
            <a:chExt cx="1742726" cy="1735121"/>
          </a:xfrm>
        </p:grpSpPr>
        <p:grpSp>
          <p:nvGrpSpPr>
            <p:cNvPr id="5" name="Group 21"/>
            <p:cNvGrpSpPr>
              <a:grpSpLocks/>
            </p:cNvGrpSpPr>
            <p:nvPr/>
          </p:nvGrpSpPr>
          <p:grpSpPr bwMode="auto">
            <a:xfrm rot="-396937">
              <a:off x="3410971" y="3571466"/>
              <a:ext cx="1742726" cy="1735121"/>
              <a:chOff x="782508" y="622743"/>
              <a:chExt cx="1742726" cy="1735121"/>
            </a:xfrm>
          </p:grpSpPr>
          <p:sp>
            <p:nvSpPr>
              <p:cNvPr id="24"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b="0" kern="0">
                    <a:solidFill>
                      <a:sysClr val="windowText" lastClr="000000"/>
                    </a:solidFill>
                    <a:latin typeface="Arial" pitchFamily="34" charset="0"/>
                    <a:ea typeface="PMingLiU" pitchFamily="18" charset="-120"/>
                    <a:cs typeface="+mn-cs"/>
                  </a:rPr>
                  <a:t>  </a:t>
                </a:r>
              </a:p>
            </p:txBody>
          </p:sp>
          <p:sp>
            <p:nvSpPr>
              <p:cNvPr id="28" name="Freeform 6"/>
              <p:cNvSpPr>
                <a:spLocks/>
              </p:cNvSpPr>
              <p:nvPr/>
            </p:nvSpPr>
            <p:spPr bwMode="auto">
              <a:xfrm rot="485220">
                <a:off x="782508" y="622743"/>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a:tile tx="0" ty="0" sx="100000" sy="100000" flip="none" algn="tl"/>
              </a:blipFill>
              <a:ln w="9525">
                <a:noFill/>
                <a:round/>
                <a:headEnd/>
                <a:tailEnd/>
              </a:ln>
            </p:spPr>
            <p:txBody>
              <a:bodyPr/>
              <a:lstStyle/>
              <a:p>
                <a:pPr fontAlgn="auto">
                  <a:spcBef>
                    <a:spcPts val="0"/>
                  </a:spcBef>
                  <a:spcAft>
                    <a:spcPts val="0"/>
                  </a:spcAft>
                  <a:defRPr/>
                </a:pPr>
                <a:endParaRPr lang="zh-CN" altLang="en-US" sz="1800" b="0" kern="0">
                  <a:solidFill>
                    <a:srgbClr val="99CC00"/>
                  </a:solidFill>
                  <a:latin typeface="Arial" pitchFamily="34" charset="0"/>
                  <a:ea typeface="楷体_GB2312" pitchFamily="49" charset="-122"/>
                  <a:cs typeface="+mn-cs"/>
                </a:endParaRPr>
              </a:p>
            </p:txBody>
          </p:sp>
        </p:grpSp>
        <p:sp>
          <p:nvSpPr>
            <p:cNvPr id="23" name="TextBox 28"/>
            <p:cNvSpPr txBox="1">
              <a:spLocks noChangeArrowheads="1"/>
            </p:cNvSpPr>
            <p:nvPr/>
          </p:nvSpPr>
          <p:spPr bwMode="auto">
            <a:xfrm rot="21540000">
              <a:off x="3467405" y="3947256"/>
              <a:ext cx="1504314" cy="531665"/>
            </a:xfrm>
            <a:prstGeom prst="rect">
              <a:avLst/>
            </a:prstGeom>
            <a:noFill/>
            <a:ln w="9525">
              <a:noFill/>
              <a:miter lim="800000"/>
              <a:headEnd/>
              <a:tailEnd/>
            </a:ln>
            <a:effectLst>
              <a:glow rad="101600">
                <a:schemeClr val="accent6">
                  <a:satMod val="175000"/>
                  <a:alpha val="40000"/>
                </a:schemeClr>
              </a:glow>
            </a:effectLst>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130000"/>
                </a:lnSpc>
                <a:defRPr/>
              </a:pPr>
              <a:r>
                <a:rPr kumimoji="1" lang="en-US" altLang="zh-CN" sz="2400" b="0" dirty="0" smtClean="0">
                  <a:solidFill>
                    <a:srgbClr val="8E0000"/>
                  </a:solidFill>
                  <a:latin typeface="Helvetica"/>
                  <a:ea typeface="楷体"/>
                  <a:cs typeface="华文新魏" charset="0"/>
                </a:rPr>
                <a:t>As a research tool, it is unmatched.</a:t>
              </a:r>
              <a:endParaRPr kumimoji="1" lang="en-US" altLang="zh-CN" sz="2400" b="0" dirty="0">
                <a:solidFill>
                  <a:srgbClr val="8E0000"/>
                </a:solidFill>
                <a:latin typeface="Helvetica"/>
                <a:ea typeface="楷体"/>
                <a:cs typeface="华文新魏" charset="0"/>
              </a:endParaRPr>
            </a:p>
          </p:txBody>
        </p:sp>
      </p:grpSp>
      <p:sp>
        <p:nvSpPr>
          <p:cNvPr id="29" name="TextBox 28"/>
          <p:cNvSpPr txBox="1"/>
          <p:nvPr/>
        </p:nvSpPr>
        <p:spPr>
          <a:xfrm>
            <a:off x="3726185"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1</a:t>
            </a:r>
            <a:endParaRPr lang="en-US" altLang="zh-CN" sz="2000" dirty="0">
              <a:solidFill>
                <a:schemeClr val="accent6">
                  <a:lumMod val="75000"/>
                </a:schemeClr>
              </a:solidFill>
            </a:endParaRPr>
          </a:p>
        </p:txBody>
      </p:sp>
      <p:grpSp>
        <p:nvGrpSpPr>
          <p:cNvPr id="6" name="组合 14"/>
          <p:cNvGrpSpPr/>
          <p:nvPr/>
        </p:nvGrpSpPr>
        <p:grpSpPr>
          <a:xfrm>
            <a:off x="0" y="0"/>
            <a:ext cx="3779838" cy="1152525"/>
            <a:chOff x="0" y="0"/>
            <a:chExt cx="3779838" cy="1152525"/>
          </a:xfrm>
        </p:grpSpPr>
        <p:pic>
          <p:nvPicPr>
            <p:cNvPr id="20"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1" name="TextBox 20"/>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6"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534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6483" y="1049060"/>
            <a:ext cx="8768005" cy="5620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Box 12"/>
          <p:cNvSpPr txBox="1"/>
          <p:nvPr/>
        </p:nvSpPr>
        <p:spPr>
          <a:xfrm>
            <a:off x="642910" y="2107160"/>
            <a:ext cx="5715040" cy="3323987"/>
          </a:xfrm>
          <a:prstGeom prst="rect">
            <a:avLst/>
          </a:prstGeom>
          <a:noFill/>
        </p:spPr>
        <p:txBody>
          <a:bodyPr wrap="square" rtlCol="0">
            <a:spAutoFit/>
          </a:bodyPr>
          <a:lstStyle>
            <a:defPPr>
              <a:defRPr lang="zh-CN"/>
            </a:defPPr>
            <a:lvl1pPr algn="just">
              <a:lnSpc>
                <a:spcPts val="2800"/>
              </a:lnSpc>
              <a:defRPr sz="2000">
                <a:latin typeface="Helvetica" pitchFamily="34" charset="0"/>
                <a:ea typeface="Cambria Math" pitchFamily="18" charset="0"/>
                <a:cs typeface="Arial" pitchFamily="34" charset="0"/>
              </a:defRPr>
            </a:lvl1pPr>
          </a:lstStyle>
          <a:p>
            <a:pPr>
              <a:defRPr/>
            </a:pPr>
            <a:r>
              <a:rPr lang="zh-CN" altLang="en-US" sz="2600" b="1" dirty="0">
                <a:solidFill>
                  <a:schemeClr val="accent6">
                    <a:lumMod val="75000"/>
                  </a:schemeClr>
                </a:solidFill>
                <a:latin typeface="华文楷体" pitchFamily="2" charset="-122"/>
                <a:ea typeface="华文楷体" pitchFamily="2" charset="-122"/>
              </a:rPr>
              <a:t>原句：</a:t>
            </a:r>
            <a:endParaRPr lang="en-US" altLang="zh-CN" sz="2600" b="1" dirty="0">
              <a:solidFill>
                <a:schemeClr val="accent6">
                  <a:lumMod val="75000"/>
                </a:schemeClr>
              </a:solidFill>
              <a:latin typeface="华文楷体" pitchFamily="2" charset="-122"/>
              <a:ea typeface="华文楷体" pitchFamily="2" charset="-122"/>
            </a:endParaRPr>
          </a:p>
          <a:p>
            <a:r>
              <a:rPr lang="en-US" altLang="zh-CN" sz="2400" i="1" dirty="0" smtClean="0"/>
              <a:t>New college students, even the brightest and most successful ones, are most at risk from these effects because the Internet is important for their studies and because they are just entering a world where their online habits are no longer monitored by concerned parents. </a:t>
            </a:r>
          </a:p>
          <a:p>
            <a:r>
              <a:rPr lang="zh-CN" altLang="en-US" sz="2400" dirty="0" smtClean="0">
                <a:solidFill>
                  <a:srgbClr val="FF6600"/>
                </a:solidFill>
              </a:rPr>
              <a:t>（</a:t>
            </a:r>
            <a:r>
              <a:rPr lang="en-US" altLang="zh-CN" sz="2400" dirty="0">
                <a:solidFill>
                  <a:srgbClr val="FF6600"/>
                </a:solidFill>
              </a:rPr>
              <a:t>Para</a:t>
            </a:r>
            <a:r>
              <a:rPr lang="en-US" altLang="zh-CN" sz="2400" dirty="0" smtClean="0">
                <a:solidFill>
                  <a:srgbClr val="FF6600"/>
                </a:solidFill>
              </a:rPr>
              <a:t>. 5, L22</a:t>
            </a:r>
            <a:r>
              <a:rPr lang="zh-CN" altLang="en-US" sz="2400" dirty="0" smtClean="0">
                <a:solidFill>
                  <a:srgbClr val="FF6600"/>
                </a:solidFill>
              </a:rPr>
              <a:t>）</a:t>
            </a:r>
            <a:endParaRPr lang="zh-CN" altLang="en-US" sz="2400" dirty="0">
              <a:solidFill>
                <a:srgbClr val="FF6600"/>
              </a:solidFill>
            </a:endParaRPr>
          </a:p>
        </p:txBody>
      </p:sp>
      <p:sp>
        <p:nvSpPr>
          <p:cNvPr id="9" name="TextBox 8"/>
          <p:cNvSpPr txBox="1"/>
          <p:nvPr/>
        </p:nvSpPr>
        <p:spPr>
          <a:xfrm>
            <a:off x="3746704" y="742874"/>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2</a:t>
            </a:r>
            <a:endParaRPr lang="zh-CN" altLang="en-US" sz="2000" dirty="0">
              <a:solidFill>
                <a:schemeClr val="accent6">
                  <a:lumMod val="75000"/>
                </a:schemeClr>
              </a:solidFill>
            </a:endParaRPr>
          </a:p>
        </p:txBody>
      </p:sp>
      <p:grpSp>
        <p:nvGrpSpPr>
          <p:cNvPr id="2" name="组合 6"/>
          <p:cNvGrpSpPr/>
          <p:nvPr/>
        </p:nvGrpSpPr>
        <p:grpSpPr>
          <a:xfrm>
            <a:off x="-3904" y="62294"/>
            <a:ext cx="3779912" cy="1152127"/>
            <a:chOff x="-3904" y="62294"/>
            <a:chExt cx="3779912" cy="1152127"/>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0800000">
              <a:off x="-3904" y="62294"/>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96483" y="599998"/>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Text comprehension</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pic>
        <p:nvPicPr>
          <p:cNvPr id="11"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6483" y="1049060"/>
            <a:ext cx="8768005" cy="5620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TextBox 18"/>
          <p:cNvSpPr txBox="1"/>
          <p:nvPr/>
        </p:nvSpPr>
        <p:spPr>
          <a:xfrm>
            <a:off x="607657" y="2644874"/>
            <a:ext cx="6107484" cy="2339102"/>
          </a:xfrm>
          <a:prstGeom prst="rect">
            <a:avLst/>
          </a:prstGeom>
          <a:noFill/>
        </p:spPr>
        <p:txBody>
          <a:bodyPr wrap="square" rtlCol="0">
            <a:spAutoFit/>
          </a:bodyPr>
          <a:lstStyle/>
          <a:p>
            <a:pPr indent="133350" eaLnBrk="0" hangingPunct="0">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译文：</a:t>
            </a:r>
            <a:endParaRPr lang="en-US" altLang="zh-CN" sz="2600" b="1" dirty="0" smtClean="0">
              <a:solidFill>
                <a:schemeClr val="accent6">
                  <a:lumMod val="75000"/>
                </a:schemeClr>
              </a:solidFill>
              <a:latin typeface="华文楷体" pitchFamily="2" charset="-122"/>
              <a:ea typeface="华文楷体" pitchFamily="2" charset="-122"/>
              <a:cs typeface="Arial" pitchFamily="34" charset="0"/>
            </a:endParaRPr>
          </a:p>
          <a:p>
            <a:pPr indent="133350" eaLnBrk="0" hangingPunct="0">
              <a:defRPr/>
            </a:pPr>
            <a:r>
              <a:rPr lang="zh-CN" altLang="en-US" sz="2400" dirty="0" smtClean="0">
                <a:latin typeface="华文楷体" pitchFamily="2" charset="-122"/>
                <a:ea typeface="华文楷体" pitchFamily="2" charset="-122"/>
                <a:cs typeface="Arial" pitchFamily="34" charset="0"/>
              </a:rPr>
              <a:t>新入学的大学生，甚至是那些最聪明、最成功的大学生，受此影响的风险最大，因为互联网对他们的学业很重要，也因为他们刚刚进入一个新环境，他们的上网习惯不再受到关心他们的父母的监督。</a:t>
            </a:r>
          </a:p>
        </p:txBody>
      </p:sp>
      <p:sp>
        <p:nvSpPr>
          <p:cNvPr id="9" name="TextBox 8"/>
          <p:cNvSpPr txBox="1"/>
          <p:nvPr/>
        </p:nvSpPr>
        <p:spPr>
          <a:xfrm>
            <a:off x="3746704" y="742874"/>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a:t>
            </a:r>
            <a:endParaRPr lang="zh-CN" altLang="en-US" sz="2000" dirty="0">
              <a:solidFill>
                <a:schemeClr val="accent6">
                  <a:lumMod val="75000"/>
                </a:schemeClr>
              </a:solidFill>
            </a:endParaRPr>
          </a:p>
        </p:txBody>
      </p:sp>
      <p:grpSp>
        <p:nvGrpSpPr>
          <p:cNvPr id="2" name="组合 6"/>
          <p:cNvGrpSpPr/>
          <p:nvPr/>
        </p:nvGrpSpPr>
        <p:grpSpPr>
          <a:xfrm>
            <a:off x="-3904" y="62294"/>
            <a:ext cx="3779912" cy="1152127"/>
            <a:chOff x="-3904" y="62294"/>
            <a:chExt cx="3779912" cy="1152127"/>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0800000">
              <a:off x="-3904" y="62294"/>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196483" y="599998"/>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Text comprehension</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pic>
        <p:nvPicPr>
          <p:cNvPr id="11"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rot="872659">
            <a:off x="5266500" y="1424045"/>
            <a:ext cx="3528424" cy="2171902"/>
            <a:chOff x="3386782" y="3571595"/>
            <a:chExt cx="1765861" cy="1314597"/>
          </a:xfrm>
        </p:grpSpPr>
        <p:grpSp>
          <p:nvGrpSpPr>
            <p:cNvPr id="3" name="Group 21"/>
            <p:cNvGrpSpPr>
              <a:grpSpLocks/>
            </p:cNvGrpSpPr>
            <p:nvPr/>
          </p:nvGrpSpPr>
          <p:grpSpPr bwMode="auto">
            <a:xfrm rot="-396937">
              <a:off x="3386782" y="3571595"/>
              <a:ext cx="1765861" cy="1314597"/>
              <a:chOff x="782611" y="622817"/>
              <a:chExt cx="1765861" cy="1314597"/>
            </a:xfrm>
          </p:grpSpPr>
          <p:sp>
            <p:nvSpPr>
              <p:cNvPr id="26" name="Freeform 6"/>
              <p:cNvSpPr>
                <a:spLocks/>
              </p:cNvSpPr>
              <p:nvPr/>
            </p:nvSpPr>
            <p:spPr bwMode="auto">
              <a:xfrm rot="346487">
                <a:off x="808172" y="664763"/>
                <a:ext cx="1740300" cy="11881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00B0F0"/>
                </a:solidFill>
                <a:round/>
                <a:headEnd/>
                <a:tailEnd/>
              </a:ln>
              <a:effectLst>
                <a:glow rad="139700">
                  <a:schemeClr val="accent5">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9831" y="3877285"/>
              <a:ext cx="1633734" cy="673436"/>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zh-CN" altLang="en-US" sz="2600" b="0" dirty="0" smtClean="0">
                  <a:latin typeface="华文行楷" pitchFamily="2" charset="-122"/>
                  <a:ea typeface="华文行楷" pitchFamily="2" charset="-122"/>
                  <a:cs typeface="华文新魏" charset="0"/>
                </a:rPr>
                <a:t>在第一学期，他们可能成绩骤降、健康受损、友谊中断。</a:t>
              </a:r>
            </a:p>
          </p:txBody>
        </p:sp>
      </p:grpSp>
      <p:grpSp>
        <p:nvGrpSpPr>
          <p:cNvPr id="4" name="Group 35"/>
          <p:cNvGrpSpPr>
            <a:grpSpLocks/>
          </p:cNvGrpSpPr>
          <p:nvPr/>
        </p:nvGrpSpPr>
        <p:grpSpPr bwMode="auto">
          <a:xfrm rot="20482355">
            <a:off x="687220" y="2542726"/>
            <a:ext cx="4754104" cy="3688234"/>
            <a:chOff x="3411079" y="3571534"/>
            <a:chExt cx="1742623" cy="1735047"/>
          </a:xfrm>
        </p:grpSpPr>
        <p:grpSp>
          <p:nvGrpSpPr>
            <p:cNvPr id="5" name="Group 21"/>
            <p:cNvGrpSpPr>
              <a:grpSpLocks/>
            </p:cNvGrpSpPr>
            <p:nvPr/>
          </p:nvGrpSpPr>
          <p:grpSpPr bwMode="auto">
            <a:xfrm rot="-396937">
              <a:off x="3411079" y="3571534"/>
              <a:ext cx="1742623" cy="1735047"/>
              <a:chOff x="782611" y="622817"/>
              <a:chExt cx="1742623" cy="1735047"/>
            </a:xfrm>
          </p:grpSpPr>
          <p:sp>
            <p:nvSpPr>
              <p:cNvPr id="24"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28"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2"/>
                <a:tile tx="0" ty="0" sx="100000" sy="100000" flip="none" algn="tl"/>
              </a:blip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23" name="TextBox 28"/>
            <p:cNvSpPr txBox="1">
              <a:spLocks noChangeArrowheads="1"/>
            </p:cNvSpPr>
            <p:nvPr/>
          </p:nvSpPr>
          <p:spPr bwMode="auto">
            <a:xfrm rot="21540000">
              <a:off x="3457185" y="3761204"/>
              <a:ext cx="1573116" cy="946904"/>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130000"/>
                </a:lnSpc>
                <a:defRPr/>
              </a:pPr>
              <a:r>
                <a:rPr kumimoji="1" lang="en-US" altLang="zh-CN" sz="2400" b="0" dirty="0" smtClean="0">
                  <a:solidFill>
                    <a:srgbClr val="8E0000"/>
                  </a:solidFill>
                  <a:latin typeface="Helvetica"/>
                  <a:ea typeface="楷体"/>
                  <a:cs typeface="华文新魏" charset="0"/>
                </a:rPr>
                <a:t>During their very first term, their grades can plunge, their health decline, and their friendships cease.</a:t>
              </a:r>
            </a:p>
          </p:txBody>
        </p:sp>
      </p:grpSp>
      <p:sp>
        <p:nvSpPr>
          <p:cNvPr id="15" name="TextBox 14"/>
          <p:cNvSpPr txBox="1"/>
          <p:nvPr/>
        </p:nvSpPr>
        <p:spPr>
          <a:xfrm>
            <a:off x="3726185"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3</a:t>
            </a:r>
            <a:endParaRPr lang="en-US" altLang="zh-CN" sz="2000" dirty="0">
              <a:solidFill>
                <a:schemeClr val="accent6">
                  <a:lumMod val="75000"/>
                </a:schemeClr>
              </a:solidFill>
            </a:endParaRPr>
          </a:p>
        </p:txBody>
      </p:sp>
      <p:grpSp>
        <p:nvGrpSpPr>
          <p:cNvPr id="6" name="组合 19"/>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6"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4269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6483" y="1049060"/>
            <a:ext cx="8947517" cy="5808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Box 12"/>
          <p:cNvSpPr txBox="1"/>
          <p:nvPr/>
        </p:nvSpPr>
        <p:spPr>
          <a:xfrm>
            <a:off x="593890" y="2425196"/>
            <a:ext cx="6192688" cy="2646878"/>
          </a:xfrm>
          <a:prstGeom prst="rect">
            <a:avLst/>
          </a:prstGeom>
          <a:noFill/>
        </p:spPr>
        <p:txBody>
          <a:bodyPr wrap="square" rtlCol="0">
            <a:spAutoFit/>
          </a:bodyPr>
          <a:lstStyle/>
          <a:p>
            <a:pPr algn="just">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原句</a:t>
            </a:r>
            <a:r>
              <a:rPr lang="zh-CN" altLang="en-US" sz="2600" b="1" dirty="0" smtClean="0">
                <a:solidFill>
                  <a:schemeClr val="accent6">
                    <a:lumMod val="75000"/>
                  </a:schemeClr>
                </a:solidFill>
                <a:ea typeface="Cambria Math" pitchFamily="18" charset="0"/>
                <a:cs typeface="Arial" pitchFamily="34" charset="0"/>
              </a:rPr>
              <a:t>：</a:t>
            </a:r>
            <a:endParaRPr lang="en-US" altLang="zh-CN" sz="2600" b="1" dirty="0" smtClean="0">
              <a:solidFill>
                <a:schemeClr val="accent6">
                  <a:lumMod val="75000"/>
                </a:schemeClr>
              </a:solidFill>
              <a:ea typeface="Cambria Math" pitchFamily="18" charset="0"/>
              <a:cs typeface="Arial" pitchFamily="34" charset="0"/>
            </a:endParaRPr>
          </a:p>
          <a:p>
            <a:pPr algn="just">
              <a:lnSpc>
                <a:spcPts val="2800"/>
              </a:lnSpc>
              <a:defRPr/>
            </a:pPr>
            <a:r>
              <a:rPr lang="en-US" altLang="zh-CN" sz="2400" i="1" dirty="0" smtClean="0">
                <a:latin typeface="Helvetica" pitchFamily="34" charset="0"/>
                <a:ea typeface="Cambria Math" pitchFamily="18" charset="0"/>
                <a:cs typeface="Arial" pitchFamily="34" charset="0"/>
              </a:rPr>
              <a:t>It is easy for those who are unaffected by the powerful draw of connectivity – those who can easily control their time online – to view Internet addiction as an imaginary problem or to attribute its origins to a weak personality. </a:t>
            </a:r>
            <a:r>
              <a:rPr lang="en-US" altLang="zh-CN" sz="2400" dirty="0" smtClean="0">
                <a:solidFill>
                  <a:srgbClr val="FF6600"/>
                </a:solidFill>
                <a:latin typeface="Helvetica" pitchFamily="34" charset="0"/>
                <a:ea typeface="Cambria Math" pitchFamily="18" charset="0"/>
                <a:cs typeface="Arial" pitchFamily="34" charset="0"/>
              </a:rPr>
              <a:t>(</a:t>
            </a:r>
            <a:r>
              <a:rPr lang="en-US" altLang="zh-CN" sz="2400" dirty="0">
                <a:solidFill>
                  <a:srgbClr val="FF6600"/>
                </a:solidFill>
                <a:latin typeface="Helvetica" pitchFamily="34" charset="0"/>
                <a:ea typeface="Cambria Math" pitchFamily="18" charset="0"/>
                <a:cs typeface="Arial" pitchFamily="34" charset="0"/>
              </a:rPr>
              <a:t>Para. </a:t>
            </a:r>
            <a:r>
              <a:rPr lang="en-US" altLang="zh-CN" sz="2400" dirty="0" smtClean="0">
                <a:solidFill>
                  <a:srgbClr val="FF6600"/>
                </a:solidFill>
                <a:latin typeface="Helvetica" pitchFamily="34" charset="0"/>
                <a:ea typeface="Cambria Math" pitchFamily="18" charset="0"/>
                <a:cs typeface="Arial" pitchFamily="34" charset="0"/>
              </a:rPr>
              <a:t>6, L28) </a:t>
            </a:r>
            <a:endParaRPr lang="en-US" altLang="zh-CN" sz="2400" dirty="0">
              <a:solidFill>
                <a:srgbClr val="FF6600"/>
              </a:solidFill>
              <a:latin typeface="Helvetica" pitchFamily="34" charset="0"/>
              <a:ea typeface="Cambria Math" pitchFamily="18" charset="0"/>
              <a:cs typeface="Arial" pitchFamily="34" charset="0"/>
            </a:endParaRPr>
          </a:p>
        </p:txBody>
      </p:sp>
      <p:sp>
        <p:nvSpPr>
          <p:cNvPr id="16" name="TextBox 15"/>
          <p:cNvSpPr txBox="1"/>
          <p:nvPr/>
        </p:nvSpPr>
        <p:spPr>
          <a:xfrm>
            <a:off x="3746704" y="742874"/>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4</a:t>
            </a:r>
            <a:endParaRPr lang="zh-CN" altLang="en-US" sz="2000" dirty="0">
              <a:solidFill>
                <a:schemeClr val="accent6">
                  <a:lumMod val="75000"/>
                </a:schemeClr>
              </a:solidFill>
            </a:endParaRPr>
          </a:p>
        </p:txBody>
      </p:sp>
      <p:grpSp>
        <p:nvGrpSpPr>
          <p:cNvPr id="2" name="组合 6"/>
          <p:cNvGrpSpPr/>
          <p:nvPr/>
        </p:nvGrpSpPr>
        <p:grpSpPr>
          <a:xfrm>
            <a:off x="-3904" y="62294"/>
            <a:ext cx="3779912" cy="1152127"/>
            <a:chOff x="-3904" y="62294"/>
            <a:chExt cx="3779912" cy="1152127"/>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0800000">
              <a:off x="-3904" y="62294"/>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196483" y="599998"/>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Text comprehension</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pic>
        <p:nvPicPr>
          <p:cNvPr id="10"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5676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6483" y="1049060"/>
            <a:ext cx="8947517" cy="5808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TextBox 18"/>
          <p:cNvSpPr txBox="1"/>
          <p:nvPr/>
        </p:nvSpPr>
        <p:spPr>
          <a:xfrm>
            <a:off x="592751" y="2673676"/>
            <a:ext cx="6336703" cy="1969770"/>
          </a:xfrm>
          <a:prstGeom prst="rect">
            <a:avLst/>
          </a:prstGeom>
          <a:noFill/>
        </p:spPr>
        <p:txBody>
          <a:bodyPr wrap="square" rtlCol="0">
            <a:spAutoFit/>
          </a:bodyPr>
          <a:lstStyle/>
          <a:p>
            <a:pPr eaLnBrk="0" hangingPunct="0">
              <a:defRPr/>
            </a:pPr>
            <a:r>
              <a:rPr lang="zh-CN" altLang="en-US" sz="2600" b="1" dirty="0" smtClean="0">
                <a:solidFill>
                  <a:schemeClr val="accent6">
                    <a:lumMod val="75000"/>
                  </a:schemeClr>
                </a:solidFill>
                <a:latin typeface="华文楷体" pitchFamily="2" charset="-122"/>
                <a:ea typeface="华文楷体" pitchFamily="2" charset="-122"/>
                <a:cs typeface="Arial" pitchFamily="34" charset="0"/>
              </a:rPr>
              <a:t>译文：</a:t>
            </a:r>
            <a:endParaRPr lang="en-US" altLang="zh-CN" sz="2600" b="1" dirty="0" smtClean="0">
              <a:solidFill>
                <a:schemeClr val="accent6">
                  <a:lumMod val="75000"/>
                </a:schemeClr>
              </a:solidFill>
              <a:latin typeface="华文楷体" pitchFamily="2" charset="-122"/>
              <a:ea typeface="华文楷体" pitchFamily="2" charset="-122"/>
              <a:cs typeface="Arial" pitchFamily="34" charset="0"/>
            </a:endParaRPr>
          </a:p>
          <a:p>
            <a:pPr eaLnBrk="0" hangingPunct="0">
              <a:defRPr/>
            </a:pPr>
            <a:r>
              <a:rPr lang="zh-CN" altLang="en-US" sz="2400" dirty="0" smtClean="0">
                <a:latin typeface="华文楷体" pitchFamily="2" charset="-122"/>
                <a:ea typeface="华文楷体" pitchFamily="2" charset="-122"/>
                <a:cs typeface="Arial" pitchFamily="34" charset="0"/>
              </a:rPr>
              <a:t>那些不受网络巨大吸引力影响的人，也就是那些可以轻松控制上网时间的人，容易把网瘾问题看作是假想的问题，或者把网瘾的根本原因归咎于软弱的性格。</a:t>
            </a:r>
          </a:p>
        </p:txBody>
      </p:sp>
      <p:sp>
        <p:nvSpPr>
          <p:cNvPr id="16" name="TextBox 15"/>
          <p:cNvSpPr txBox="1"/>
          <p:nvPr/>
        </p:nvSpPr>
        <p:spPr>
          <a:xfrm>
            <a:off x="3746704" y="742874"/>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a:t>
            </a:r>
            <a:endParaRPr lang="zh-CN" altLang="en-US" sz="2000" dirty="0">
              <a:solidFill>
                <a:schemeClr val="accent6">
                  <a:lumMod val="75000"/>
                </a:schemeClr>
              </a:solidFill>
            </a:endParaRPr>
          </a:p>
        </p:txBody>
      </p:sp>
      <p:grpSp>
        <p:nvGrpSpPr>
          <p:cNvPr id="2" name="组合 6"/>
          <p:cNvGrpSpPr/>
          <p:nvPr/>
        </p:nvGrpSpPr>
        <p:grpSpPr>
          <a:xfrm>
            <a:off x="-3904" y="62294"/>
            <a:ext cx="3779912" cy="1152127"/>
            <a:chOff x="-3904" y="62294"/>
            <a:chExt cx="3779912" cy="1152127"/>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0800000">
              <a:off x="-3904" y="62294"/>
              <a:ext cx="377991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196483" y="599998"/>
              <a:ext cx="3481433" cy="400110"/>
            </a:xfrm>
            <a:prstGeom prst="rect">
              <a:avLst/>
            </a:prstGeom>
            <a:noFill/>
          </p:spPr>
          <p:txBody>
            <a:bodyPr wrap="square" rtlCol="0">
              <a:spAutoFit/>
            </a:bodyPr>
            <a:lstStyle/>
            <a:p>
              <a:r>
                <a:rPr lang="en-US" altLang="zh-CN" sz="2000" b="1" dirty="0" smtClean="0">
                  <a:solidFill>
                    <a:schemeClr val="bg1"/>
                  </a:solidFill>
                  <a:effectLst>
                    <a:outerShdw blurRad="38100" dist="38100" dir="2700000" algn="tl">
                      <a:srgbClr val="000000">
                        <a:alpha val="43137"/>
                      </a:srgbClr>
                    </a:outerShdw>
                  </a:effectLst>
                  <a:latin typeface="Comic Sans MS" pitchFamily="66" charset="0"/>
                </a:rPr>
                <a:t>Text comprehension</a:t>
              </a:r>
              <a:endParaRPr lang="zh-CN" altLang="en-US" sz="2000" b="1" dirty="0">
                <a:solidFill>
                  <a:schemeClr val="bg1"/>
                </a:solidFill>
                <a:effectLst>
                  <a:outerShdw blurRad="38100" dist="38100" dir="2700000" algn="tl">
                    <a:srgbClr val="000000">
                      <a:alpha val="43137"/>
                    </a:srgbClr>
                  </a:outerShdw>
                </a:effectLst>
                <a:latin typeface="Comic Sans MS" pitchFamily="66" charset="0"/>
              </a:endParaRPr>
            </a:p>
          </p:txBody>
        </p:sp>
      </p:grpSp>
      <p:pic>
        <p:nvPicPr>
          <p:cNvPr id="10"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8567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4" name="Group 35"/>
          <p:cNvGrpSpPr>
            <a:grpSpLocks/>
          </p:cNvGrpSpPr>
          <p:nvPr/>
        </p:nvGrpSpPr>
        <p:grpSpPr bwMode="auto">
          <a:xfrm rot="872659">
            <a:off x="4988872" y="1388420"/>
            <a:ext cx="3807926" cy="2171902"/>
            <a:chOff x="3386787" y="3571680"/>
            <a:chExt cx="1764391" cy="1314597"/>
          </a:xfrm>
        </p:grpSpPr>
        <p:grpSp>
          <p:nvGrpSpPr>
            <p:cNvPr id="6" name="Group 21"/>
            <p:cNvGrpSpPr>
              <a:grpSpLocks/>
            </p:cNvGrpSpPr>
            <p:nvPr/>
          </p:nvGrpSpPr>
          <p:grpSpPr bwMode="auto">
            <a:xfrm rot="-396937">
              <a:off x="3386787" y="3571680"/>
              <a:ext cx="1764391" cy="1314597"/>
              <a:chOff x="782611" y="622817"/>
              <a:chExt cx="1764391" cy="1314597"/>
            </a:xfrm>
          </p:grpSpPr>
          <p:sp>
            <p:nvSpPr>
              <p:cNvPr id="26" name="Freeform 6"/>
              <p:cNvSpPr>
                <a:spLocks/>
              </p:cNvSpPr>
              <p:nvPr/>
            </p:nvSpPr>
            <p:spPr bwMode="auto">
              <a:xfrm rot="346487">
                <a:off x="806702" y="664682"/>
                <a:ext cx="1740300" cy="1220184"/>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3">
                    <a:lumMod val="75000"/>
                  </a:schemeClr>
                </a:solidFill>
                <a:round/>
                <a:headEnd/>
                <a:tailEnd/>
              </a:ln>
              <a:effectLst>
                <a:glow rad="139700">
                  <a:schemeClr val="accent3">
                    <a:satMod val="175000"/>
                    <a:alpha val="40000"/>
                  </a:schemeClr>
                </a:glow>
              </a:effectLst>
            </p:spPr>
            <p:txBody>
              <a:bodyPr/>
              <a:lstStyle/>
              <a:p>
                <a:pPr>
                  <a:defRPr/>
                </a:pPr>
                <a:r>
                  <a:rPr kumimoji="1" lang="en-US" altLang="zh-CN" sz="2600"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sz="2600" kern="0">
                  <a:solidFill>
                    <a:srgbClr val="99CC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531669" y="3809483"/>
              <a:ext cx="1529369" cy="888367"/>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zh-CN" altLang="en-US" sz="2600" b="0" dirty="0" smtClean="0">
                  <a:latin typeface="华文行楷" pitchFamily="2" charset="-122"/>
                  <a:ea typeface="华文行楷" pitchFamily="2" charset="-122"/>
                  <a:cs typeface="华文新魏" charset="0"/>
                </a:rPr>
                <a:t>所以，要留意你在网上花了多少时间。节制是对抗网瘾的最好的防御方式。</a:t>
              </a:r>
            </a:p>
          </p:txBody>
        </p:sp>
      </p:grpSp>
      <p:grpSp>
        <p:nvGrpSpPr>
          <p:cNvPr id="18" name="Group 35"/>
          <p:cNvGrpSpPr>
            <a:grpSpLocks/>
          </p:cNvGrpSpPr>
          <p:nvPr/>
        </p:nvGrpSpPr>
        <p:grpSpPr bwMode="auto">
          <a:xfrm rot="20482355">
            <a:off x="434124" y="2395407"/>
            <a:ext cx="4825834" cy="3634286"/>
            <a:chOff x="3387392" y="3464955"/>
            <a:chExt cx="1756986" cy="1609366"/>
          </a:xfrm>
        </p:grpSpPr>
        <p:grpSp>
          <p:nvGrpSpPr>
            <p:cNvPr id="19" name="Group 21"/>
            <p:cNvGrpSpPr>
              <a:grpSpLocks/>
            </p:cNvGrpSpPr>
            <p:nvPr/>
          </p:nvGrpSpPr>
          <p:grpSpPr bwMode="auto">
            <a:xfrm rot="-396937">
              <a:off x="3387392" y="3464955"/>
              <a:ext cx="1756986" cy="1609366"/>
              <a:chOff x="778552" y="515465"/>
              <a:chExt cx="1756986" cy="1609366"/>
            </a:xfrm>
          </p:grpSpPr>
          <p:sp>
            <p:nvSpPr>
              <p:cNvPr id="24" name="Freeform 6"/>
              <p:cNvSpPr>
                <a:spLocks/>
              </p:cNvSpPr>
              <p:nvPr/>
            </p:nvSpPr>
            <p:spPr bwMode="auto">
              <a:xfrm rot="346487">
                <a:off x="795238" y="664071"/>
                <a:ext cx="1740300" cy="1460760"/>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a:defRPr/>
                </a:pPr>
                <a:r>
                  <a:rPr kumimoji="1" lang="en-US" altLang="zh-CN" kern="0">
                    <a:solidFill>
                      <a:sysClr val="windowText" lastClr="000000"/>
                    </a:solidFill>
                    <a:latin typeface="Helvetica"/>
                    <a:ea typeface="PMingLiU" pitchFamily="18" charset="-120"/>
                  </a:rPr>
                  <a:t>  </a:t>
                </a:r>
              </a:p>
            </p:txBody>
          </p:sp>
          <p:sp>
            <p:nvSpPr>
              <p:cNvPr id="28" name="Freeform 6"/>
              <p:cNvSpPr>
                <a:spLocks/>
              </p:cNvSpPr>
              <p:nvPr/>
            </p:nvSpPr>
            <p:spPr bwMode="auto">
              <a:xfrm rot="485220">
                <a:off x="778552" y="515465"/>
                <a:ext cx="1741738" cy="153549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a:tile tx="0" ty="0" sx="100000" sy="100000" flip="none" algn="tl"/>
              </a:blipFill>
              <a:ln w="9525">
                <a:noFill/>
                <a:round/>
                <a:headEnd/>
                <a:tailEnd/>
              </a:ln>
            </p:spPr>
            <p:txBody>
              <a:bodyPr/>
              <a:lstStyle/>
              <a:p>
                <a:pPr>
                  <a:defRPr/>
                </a:pPr>
                <a:endParaRPr lang="zh-CN" altLang="en-US" kern="0">
                  <a:solidFill>
                    <a:srgbClr val="8E0000"/>
                  </a:solidFill>
                  <a:latin typeface="Helvetica"/>
                  <a:ea typeface="楷体_GB2312" pitchFamily="49" charset="-122"/>
                </a:endParaRPr>
              </a:p>
            </p:txBody>
          </p:sp>
        </p:grpSp>
        <p:sp>
          <p:nvSpPr>
            <p:cNvPr id="23" name="TextBox 28"/>
            <p:cNvSpPr txBox="1">
              <a:spLocks noChangeArrowheads="1"/>
            </p:cNvSpPr>
            <p:nvPr/>
          </p:nvSpPr>
          <p:spPr bwMode="auto">
            <a:xfrm rot="21540000">
              <a:off x="3439973" y="3792362"/>
              <a:ext cx="1600110" cy="825931"/>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120000"/>
                </a:lnSpc>
                <a:defRPr/>
              </a:pPr>
              <a:r>
                <a:rPr kumimoji="1" lang="en-US" altLang="zh-CN" sz="2400" b="0" dirty="0" smtClean="0">
                  <a:solidFill>
                    <a:srgbClr val="8E0000"/>
                  </a:solidFill>
                  <a:latin typeface="Helvetica"/>
                  <a:ea typeface="楷体"/>
                  <a:cs typeface="华文新魏" charset="0"/>
                </a:rPr>
                <a:t>So watch how much time you spend online; moderation is your best defense against Internet addiction.</a:t>
              </a:r>
            </a:p>
          </p:txBody>
        </p:sp>
      </p:grpSp>
      <p:sp>
        <p:nvSpPr>
          <p:cNvPr id="15" name="TextBox 14"/>
          <p:cNvSpPr txBox="1"/>
          <p:nvPr/>
        </p:nvSpPr>
        <p:spPr>
          <a:xfrm>
            <a:off x="3726185"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5</a:t>
            </a:r>
            <a:endParaRPr lang="en-US" altLang="zh-CN" sz="2000" dirty="0">
              <a:solidFill>
                <a:schemeClr val="accent6">
                  <a:lumMod val="75000"/>
                </a:schemeClr>
              </a:solidFill>
            </a:endParaRPr>
          </a:p>
        </p:txBody>
      </p:sp>
      <p:grpSp>
        <p:nvGrpSpPr>
          <p:cNvPr id="20" name="组合 19"/>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6"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39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4" name="Group 35"/>
          <p:cNvGrpSpPr>
            <a:grpSpLocks/>
          </p:cNvGrpSpPr>
          <p:nvPr/>
        </p:nvGrpSpPr>
        <p:grpSpPr bwMode="auto">
          <a:xfrm rot="872659">
            <a:off x="5121759" y="1523630"/>
            <a:ext cx="3914785" cy="2171902"/>
            <a:chOff x="3387833" y="3572654"/>
            <a:chExt cx="1761036" cy="1314598"/>
          </a:xfrm>
        </p:grpSpPr>
        <p:grpSp>
          <p:nvGrpSpPr>
            <p:cNvPr id="6" name="Group 21"/>
            <p:cNvGrpSpPr>
              <a:grpSpLocks/>
            </p:cNvGrpSpPr>
            <p:nvPr/>
          </p:nvGrpSpPr>
          <p:grpSpPr bwMode="auto">
            <a:xfrm rot="-396937">
              <a:off x="3387833" y="3572654"/>
              <a:ext cx="1761036" cy="1314598"/>
              <a:chOff x="783549" y="623712"/>
              <a:chExt cx="1761036" cy="1314598"/>
            </a:xfrm>
          </p:grpSpPr>
          <p:sp>
            <p:nvSpPr>
              <p:cNvPr id="26" name="Freeform 6"/>
              <p:cNvSpPr>
                <a:spLocks/>
              </p:cNvSpPr>
              <p:nvPr/>
            </p:nvSpPr>
            <p:spPr bwMode="auto">
              <a:xfrm rot="346487">
                <a:off x="804285" y="664548"/>
                <a:ext cx="1740300" cy="127285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chemeClr val="accent4">
                    <a:lumMod val="75000"/>
                  </a:schemeClr>
                </a:solidFill>
                <a:round/>
                <a:headEnd/>
                <a:tailEnd/>
              </a:ln>
              <a:effectLst>
                <a:glow rad="139700">
                  <a:schemeClr val="accent4">
                    <a:satMod val="175000"/>
                    <a:alpha val="40000"/>
                  </a:schemeClr>
                </a:glow>
              </a:effectLst>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83549" y="623712"/>
                <a:ext cx="1741738" cy="1314598"/>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3060" y="3742216"/>
              <a:ext cx="1640685" cy="1080479"/>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r>
                <a:rPr kumimoji="1" lang="zh-CN" altLang="en-US" sz="2200" b="0" dirty="0" smtClean="0">
                  <a:latin typeface="华文行楷" pitchFamily="2" charset="-122"/>
                  <a:ea typeface="华文行楷" pitchFamily="2" charset="-122"/>
                  <a:cs typeface="华文新魏" charset="0"/>
                </a:rPr>
                <a:t>互联网是一个强大的工具，但是你要确保能明智地利用它，来获得它所具备的一切好处，确保你不会过度使用它而使之变成害人的东西。</a:t>
              </a:r>
              <a:r>
                <a:rPr kumimoji="1" lang="en-US" altLang="en-US" sz="2200" b="0" dirty="0" smtClean="0">
                  <a:latin typeface="华文行楷" pitchFamily="2" charset="-122"/>
                  <a:ea typeface="华文行楷" pitchFamily="2" charset="-122"/>
                  <a:cs typeface="华文新魏" charset="0"/>
                </a:rPr>
                <a:t> </a:t>
              </a:r>
              <a:endParaRPr kumimoji="1" lang="zh-CN" altLang="en-US" sz="2200" b="0" dirty="0" smtClean="0">
                <a:latin typeface="华文行楷" pitchFamily="2" charset="-122"/>
                <a:ea typeface="华文行楷" pitchFamily="2" charset="-122"/>
                <a:cs typeface="华文新魏" charset="0"/>
              </a:endParaRPr>
            </a:p>
          </p:txBody>
        </p:sp>
      </p:grpSp>
      <p:grpSp>
        <p:nvGrpSpPr>
          <p:cNvPr id="18" name="Group 35"/>
          <p:cNvGrpSpPr>
            <a:grpSpLocks/>
          </p:cNvGrpSpPr>
          <p:nvPr/>
        </p:nvGrpSpPr>
        <p:grpSpPr bwMode="auto">
          <a:xfrm rot="20482355">
            <a:off x="611075" y="2773722"/>
            <a:ext cx="4707925" cy="3745105"/>
            <a:chOff x="3411079" y="3571534"/>
            <a:chExt cx="1742623" cy="1735047"/>
          </a:xfrm>
        </p:grpSpPr>
        <p:grpSp>
          <p:nvGrpSpPr>
            <p:cNvPr id="19" name="Group 21"/>
            <p:cNvGrpSpPr>
              <a:grpSpLocks/>
            </p:cNvGrpSpPr>
            <p:nvPr/>
          </p:nvGrpSpPr>
          <p:grpSpPr bwMode="auto">
            <a:xfrm rot="-396937">
              <a:off x="3411079" y="3571534"/>
              <a:ext cx="1742623" cy="1735047"/>
              <a:chOff x="782611" y="622817"/>
              <a:chExt cx="1742623" cy="1735047"/>
            </a:xfrm>
          </p:grpSpPr>
          <p:sp>
            <p:nvSpPr>
              <p:cNvPr id="24" name="Freeform 6"/>
              <p:cNvSpPr>
                <a:spLocks/>
              </p:cNvSpPr>
              <p:nvPr/>
            </p:nvSpPr>
            <p:spPr bwMode="auto">
              <a:xfrm rot="346487">
                <a:off x="784934" y="663478"/>
                <a:ext cx="1740300" cy="169438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a:defRPr/>
                </a:pPr>
                <a:r>
                  <a:rPr kumimoji="1" lang="en-US" altLang="zh-CN" kern="0">
                    <a:solidFill>
                      <a:sysClr val="windowText" lastClr="000000"/>
                    </a:solidFill>
                    <a:latin typeface="Arial" pitchFamily="34" charset="0"/>
                    <a:ea typeface="PMingLiU" pitchFamily="18" charset="-120"/>
                  </a:rPr>
                  <a:t>  </a:t>
                </a:r>
              </a:p>
            </p:txBody>
          </p:sp>
          <p:sp>
            <p:nvSpPr>
              <p:cNvPr id="28" name="Freeform 6"/>
              <p:cNvSpPr>
                <a:spLocks/>
              </p:cNvSpPr>
              <p:nvPr/>
            </p:nvSpPr>
            <p:spPr bwMode="auto">
              <a:xfrm rot="485220">
                <a:off x="782611" y="622817"/>
                <a:ext cx="1741738"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3"/>
                <a:tile tx="0" ty="0" sx="100000" sy="100000" flip="none" algn="tl"/>
              </a:blipFill>
              <a:ln w="9525">
                <a:noFill/>
                <a:round/>
                <a:headEnd/>
                <a:tailEnd/>
              </a:ln>
            </p:spPr>
            <p:txBody>
              <a:bodyPr/>
              <a:lstStyle/>
              <a:p>
                <a:pPr>
                  <a:defRPr/>
                </a:pPr>
                <a:endParaRPr lang="zh-CN" altLang="en-US" kern="0">
                  <a:solidFill>
                    <a:srgbClr val="99CC00"/>
                  </a:solidFill>
                  <a:latin typeface="Arial" pitchFamily="34" charset="0"/>
                  <a:ea typeface="楷体_GB2312" pitchFamily="49" charset="-122"/>
                </a:endParaRPr>
              </a:p>
            </p:txBody>
          </p:sp>
        </p:grpSp>
        <p:sp>
          <p:nvSpPr>
            <p:cNvPr id="23" name="TextBox 28"/>
            <p:cNvSpPr txBox="1">
              <a:spLocks noChangeArrowheads="1"/>
            </p:cNvSpPr>
            <p:nvPr/>
          </p:nvSpPr>
          <p:spPr bwMode="auto">
            <a:xfrm rot="21540000">
              <a:off x="3459579" y="3714889"/>
              <a:ext cx="1529119" cy="1060854"/>
            </a:xfrm>
            <a:prstGeom prst="rect">
              <a:avLst/>
            </a:prstGeom>
            <a:noFill/>
            <a:ln w="9525">
              <a:noFill/>
              <a:miter lim="800000"/>
              <a:headEnd/>
              <a:tailEnd/>
            </a:ln>
          </p:spPr>
          <p:txBody>
            <a:bodyPr wrap="square">
              <a:spAutoFit/>
            </a:bodyPr>
            <a:lstStyle>
              <a:lvl1pPr eaLnBrk="0" hangingPunct="0">
                <a:defRPr sz="2800" b="1">
                  <a:solidFill>
                    <a:srgbClr val="000000"/>
                  </a:solidFill>
                  <a:latin typeface="Arial" charset="0"/>
                  <a:ea typeface="楷体_GB2312" charset="0"/>
                  <a:cs typeface="楷体_GB2312" charset="0"/>
                </a:defRPr>
              </a:lvl1pPr>
              <a:lvl2pPr marL="742950" indent="-285750" eaLnBrk="0" hangingPunct="0">
                <a:defRPr sz="2800" b="1">
                  <a:solidFill>
                    <a:srgbClr val="000000"/>
                  </a:solidFill>
                  <a:latin typeface="Arial" charset="0"/>
                  <a:ea typeface="楷体_GB2312" charset="0"/>
                  <a:cs typeface="楷体_GB2312" charset="0"/>
                </a:defRPr>
              </a:lvl2pPr>
              <a:lvl3pPr marL="1143000" indent="-228600" eaLnBrk="0" hangingPunct="0">
                <a:defRPr sz="2800" b="1">
                  <a:solidFill>
                    <a:srgbClr val="000000"/>
                  </a:solidFill>
                  <a:latin typeface="Arial" charset="0"/>
                  <a:ea typeface="楷体_GB2312" charset="0"/>
                  <a:cs typeface="楷体_GB2312" charset="0"/>
                </a:defRPr>
              </a:lvl3pPr>
              <a:lvl4pPr marL="1600200" indent="-228600" eaLnBrk="0" hangingPunct="0">
                <a:defRPr sz="2800" b="1">
                  <a:solidFill>
                    <a:srgbClr val="000000"/>
                  </a:solidFill>
                  <a:latin typeface="Arial" charset="0"/>
                  <a:ea typeface="楷体_GB2312" charset="0"/>
                  <a:cs typeface="楷体_GB2312" charset="0"/>
                </a:defRPr>
              </a:lvl4pPr>
              <a:lvl5pPr marL="2057400" indent="-228600" eaLnBrk="0" hangingPunct="0">
                <a:defRPr sz="2800" b="1">
                  <a:solidFill>
                    <a:srgbClr val="000000"/>
                  </a:solidFill>
                  <a:latin typeface="Arial" charset="0"/>
                  <a:ea typeface="楷体_GB2312" charset="0"/>
                  <a:cs typeface="楷体_GB2312" charset="0"/>
                </a:defRPr>
              </a:lvl5pPr>
              <a:lvl6pPr marL="25146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6pPr>
              <a:lvl7pPr marL="29718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7pPr>
              <a:lvl8pPr marL="34290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8pPr>
              <a:lvl9pPr marL="3886200" indent="-228600" eaLnBrk="0" fontAlgn="base" hangingPunct="0">
                <a:spcBef>
                  <a:spcPct val="0"/>
                </a:spcBef>
                <a:spcAft>
                  <a:spcPct val="0"/>
                </a:spcAft>
                <a:defRPr sz="2800" b="1">
                  <a:solidFill>
                    <a:srgbClr val="000000"/>
                  </a:solidFill>
                  <a:latin typeface="Arial" charset="0"/>
                  <a:ea typeface="楷体_GB2312" charset="0"/>
                  <a:cs typeface="楷体_GB2312" charset="0"/>
                </a:defRPr>
              </a:lvl9pPr>
            </a:lstStyle>
            <a:p>
              <a:pPr algn="just">
                <a:lnSpc>
                  <a:spcPct val="85000"/>
                </a:lnSpc>
                <a:defRPr/>
              </a:pPr>
              <a:r>
                <a:rPr kumimoji="1" lang="en-US" altLang="zh-CN" sz="2400" b="0" dirty="0" smtClean="0">
                  <a:solidFill>
                    <a:srgbClr val="8E0000"/>
                  </a:solidFill>
                  <a:latin typeface="Helvetica"/>
                  <a:ea typeface="楷体"/>
                  <a:cs typeface="华文新魏" charset="0"/>
                </a:rPr>
                <a:t>The Internet is a powerful tool, but make sure that you use it wisely for all the good value it offers and that you won’t let too much of a good thing become something bad.</a:t>
              </a:r>
            </a:p>
          </p:txBody>
        </p:sp>
      </p:grpSp>
      <p:sp>
        <p:nvSpPr>
          <p:cNvPr id="15" name="TextBox 14"/>
          <p:cNvSpPr txBox="1"/>
          <p:nvPr/>
        </p:nvSpPr>
        <p:spPr>
          <a:xfrm>
            <a:off x="3726185" y="642918"/>
            <a:ext cx="3417583" cy="400110"/>
          </a:xfrm>
          <a:prstGeom prst="rect">
            <a:avLst/>
          </a:prstGeom>
          <a:noFill/>
          <a:effectLst/>
        </p:spPr>
        <p:txBody>
          <a:bodyPr wrap="square" rtlCol="0">
            <a:spAutoFit/>
          </a:bodyPr>
          <a:lstStyle>
            <a:defPPr>
              <a:defRPr lang="zh-CN"/>
            </a:defPPr>
            <a:lvl1pPr>
              <a:defRPr b="1">
                <a:solidFill>
                  <a:srgbClr val="71AE0E"/>
                </a:solidFill>
                <a:latin typeface="Helvetica" pitchFamily="34" charset="0"/>
                <a:cs typeface="Helvetica Neue"/>
              </a:defRPr>
            </a:lvl1pPr>
          </a:lstStyle>
          <a:p>
            <a:r>
              <a:rPr lang="en-US" altLang="zh-CN" sz="2000" dirty="0" smtClean="0">
                <a:solidFill>
                  <a:schemeClr val="accent6">
                    <a:lumMod val="75000"/>
                  </a:schemeClr>
                </a:solidFill>
              </a:rPr>
              <a:t>Sentence Appreciation 6</a:t>
            </a:r>
            <a:endParaRPr lang="en-US" altLang="zh-CN" sz="2000" dirty="0">
              <a:solidFill>
                <a:schemeClr val="accent6">
                  <a:lumMod val="75000"/>
                </a:schemeClr>
              </a:solidFill>
            </a:endParaRPr>
          </a:p>
        </p:txBody>
      </p:sp>
      <p:grpSp>
        <p:nvGrpSpPr>
          <p:cNvPr id="20" name="组合 19"/>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6"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5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98" t="13989"/>
          <a:stretch/>
        </p:blipFill>
        <p:spPr bwMode="auto">
          <a:xfrm>
            <a:off x="206685" y="2209649"/>
            <a:ext cx="8937315" cy="45864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244238" y="1556624"/>
            <a:ext cx="2541944"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丰富的</a:t>
            </a:r>
          </a:p>
        </p:txBody>
      </p:sp>
      <p:sp>
        <p:nvSpPr>
          <p:cNvPr id="13" name="文本框 5"/>
          <p:cNvSpPr txBox="1"/>
          <p:nvPr/>
        </p:nvSpPr>
        <p:spPr>
          <a:xfrm>
            <a:off x="928662" y="4492947"/>
            <a:ext cx="7342594" cy="461665"/>
          </a:xfrm>
          <a:prstGeom prst="rect">
            <a:avLst/>
          </a:prstGeom>
          <a:solidFill>
            <a:srgbClr val="FFC000"/>
          </a:solidFill>
          <a:effectLst>
            <a:softEdge rad="127000"/>
          </a:effectLst>
        </p:spPr>
        <p:txBody>
          <a:bodyPr wrap="square" rtlCol="0">
            <a:spAutoFit/>
          </a:bodyPr>
          <a:lstStyle/>
          <a:p>
            <a:r>
              <a:rPr lang="en-US" altLang="zh-CN" sz="2400" dirty="0" smtClean="0"/>
              <a:t>(be home to / a wealth of / traditional medicines ) </a:t>
            </a:r>
            <a:endParaRPr lang="en-US" altLang="zh-CN" sz="2400" dirty="0"/>
          </a:p>
        </p:txBody>
      </p:sp>
      <p:sp>
        <p:nvSpPr>
          <p:cNvPr id="14" name="TextBox 8"/>
          <p:cNvSpPr txBox="1"/>
          <p:nvPr/>
        </p:nvSpPr>
        <p:spPr>
          <a:xfrm>
            <a:off x="928662" y="5072074"/>
            <a:ext cx="7500990" cy="494751"/>
          </a:xfrm>
          <a:prstGeom prst="rect">
            <a:avLst/>
          </a:prstGeom>
          <a:noFill/>
        </p:spPr>
        <p:txBody>
          <a:bodyPr wrap="square" rtlCol="0">
            <a:spAutoFit/>
          </a:bodyPr>
          <a:lstStyle/>
          <a:p>
            <a:pPr>
              <a:lnSpc>
                <a:spcPct val="120000"/>
              </a:lnSpc>
              <a:spcBef>
                <a:spcPct val="50000"/>
              </a:spcBef>
              <a:defRPr/>
            </a:pPr>
            <a:r>
              <a:rPr kumimoji="1" lang="en-US" altLang="zh-CN" sz="2400" dirty="0" smtClean="0">
                <a:latin typeface="Helvetica" pitchFamily="34" charset="0"/>
              </a:rPr>
              <a:t>China is home to </a:t>
            </a:r>
            <a:r>
              <a:rPr kumimoji="1" lang="en-US" altLang="zh-CN" sz="2400" b="1" i="1" dirty="0" smtClean="0">
                <a:solidFill>
                  <a:srgbClr val="FF6600"/>
                </a:solidFill>
                <a:latin typeface="Helvetica" pitchFamily="34" charset="0"/>
              </a:rPr>
              <a:t>a wealth of</a:t>
            </a:r>
            <a:r>
              <a:rPr kumimoji="1" lang="en-US" altLang="zh-CN" sz="2400" dirty="0" smtClean="0">
                <a:latin typeface="Helvetica" pitchFamily="34" charset="0"/>
              </a:rPr>
              <a:t> traditional medicines. </a:t>
            </a:r>
          </a:p>
        </p:txBody>
      </p:sp>
      <p:sp>
        <p:nvSpPr>
          <p:cNvPr id="16" name="TextBox 15"/>
          <p:cNvSpPr txBox="1"/>
          <p:nvPr/>
        </p:nvSpPr>
        <p:spPr>
          <a:xfrm>
            <a:off x="5406984" y="1573252"/>
            <a:ext cx="2864271"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a wealth of </a:t>
            </a:r>
            <a:r>
              <a:rPr kumimoji="1" lang="en-US" altLang="zh-CN" sz="2600" b="1" dirty="0" err="1" smtClean="0">
                <a:solidFill>
                  <a:schemeClr val="accent4">
                    <a:lumMod val="10000"/>
                  </a:schemeClr>
                </a:solidFill>
                <a:latin typeface="Helvetica" pitchFamily="34" charset="0"/>
              </a:rPr>
              <a:t>sth</a:t>
            </a:r>
            <a:r>
              <a:rPr kumimoji="1" lang="en-US" altLang="zh-CN" sz="2600" b="1" dirty="0" smtClean="0">
                <a:solidFill>
                  <a:schemeClr val="accent4">
                    <a:lumMod val="10000"/>
                  </a:schemeClr>
                </a:solidFill>
                <a:latin typeface="Helvetica" pitchFamily="34" charset="0"/>
              </a:rPr>
              <a:t>.</a:t>
            </a:r>
          </a:p>
        </p:txBody>
      </p:sp>
      <p:sp>
        <p:nvSpPr>
          <p:cNvPr id="2" name="TextBox 1"/>
          <p:cNvSpPr txBox="1"/>
          <p:nvPr/>
        </p:nvSpPr>
        <p:spPr>
          <a:xfrm>
            <a:off x="3716850" y="171720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643182"/>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929802" y="3147238"/>
            <a:ext cx="7428412"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中国是大量</a:t>
            </a:r>
            <a:r>
              <a:rPr lang="zh-CN" altLang="en-US" sz="2400" dirty="0" smtClean="0">
                <a:solidFill>
                  <a:srgbClr val="FF0000"/>
                </a:solidFill>
                <a:latin typeface="华文行楷" pitchFamily="2" charset="-122"/>
                <a:ea typeface="华文行楷" pitchFamily="2" charset="-122"/>
              </a:rPr>
              <a:t>传统医学</a:t>
            </a:r>
            <a:r>
              <a:rPr lang="zh-CN" altLang="en-US" sz="2400" dirty="0" smtClean="0">
                <a:latin typeface="华文行楷" pitchFamily="2" charset="-122"/>
                <a:ea typeface="华文行楷" pitchFamily="2" charset="-122"/>
              </a:rPr>
              <a:t>的故乡。</a:t>
            </a:r>
            <a:endParaRPr lang="zh-CN" altLang="en-US" sz="2400" dirty="0">
              <a:latin typeface="华文行楷" pitchFamily="2" charset="-122"/>
              <a:ea typeface="华文行楷" pitchFamily="2" charset="-122"/>
            </a:endParaRPr>
          </a:p>
        </p:txBody>
      </p:sp>
      <p:sp>
        <p:nvSpPr>
          <p:cNvPr id="25" name="TextBox 24"/>
          <p:cNvSpPr txBox="1"/>
          <p:nvPr/>
        </p:nvSpPr>
        <p:spPr>
          <a:xfrm>
            <a:off x="857224" y="400050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5" name="TextBox 14"/>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18"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1" name="TextBox 20"/>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154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698" t="13989"/>
          <a:stretch/>
        </p:blipFill>
        <p:spPr bwMode="auto">
          <a:xfrm>
            <a:off x="428596" y="2274849"/>
            <a:ext cx="8501121" cy="4521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808292" y="1285860"/>
            <a:ext cx="2049196" cy="892552"/>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利用某物；</a:t>
            </a:r>
            <a:endParaRPr lang="en-US" altLang="zh-CN" sz="2600" b="1" dirty="0" smtClean="0">
              <a:latin typeface="华文楷体" pitchFamily="2" charset="-122"/>
              <a:ea typeface="华文楷体" pitchFamily="2" charset="-122"/>
            </a:endParaRPr>
          </a:p>
          <a:p>
            <a:r>
              <a:rPr lang="zh-CN" altLang="en-US" sz="2600" b="1" dirty="0" smtClean="0">
                <a:latin typeface="华文楷体" pitchFamily="2" charset="-122"/>
                <a:ea typeface="华文楷体" pitchFamily="2" charset="-122"/>
              </a:rPr>
              <a:t>使用某物</a:t>
            </a:r>
          </a:p>
        </p:txBody>
      </p:sp>
      <p:sp>
        <p:nvSpPr>
          <p:cNvPr id="16" name="TextBox 15"/>
          <p:cNvSpPr txBox="1"/>
          <p:nvPr/>
        </p:nvSpPr>
        <p:spPr>
          <a:xfrm>
            <a:off x="4714876" y="1428736"/>
            <a:ext cx="4444174"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make use of </a:t>
            </a:r>
            <a:r>
              <a:rPr kumimoji="1" lang="en-US" altLang="zh-CN" sz="2600" b="1" dirty="0" err="1" smtClean="0">
                <a:solidFill>
                  <a:schemeClr val="accent4">
                    <a:lumMod val="10000"/>
                  </a:schemeClr>
                </a:solidFill>
                <a:latin typeface="Helvetica" pitchFamily="34" charset="0"/>
              </a:rPr>
              <a:t>sth</a:t>
            </a:r>
            <a:r>
              <a:rPr kumimoji="1" lang="en-US" altLang="zh-CN" sz="2600" b="1" dirty="0" smtClean="0">
                <a:solidFill>
                  <a:schemeClr val="accent4">
                    <a:lumMod val="10000"/>
                  </a:schemeClr>
                </a:solidFill>
                <a:latin typeface="Helvetica" pitchFamily="34" charset="0"/>
              </a:rPr>
              <a:t>.</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000364" y="1628799"/>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0" name="文本框 5"/>
          <p:cNvSpPr txBox="1"/>
          <p:nvPr/>
        </p:nvSpPr>
        <p:spPr>
          <a:xfrm>
            <a:off x="1056444" y="4500570"/>
            <a:ext cx="4872878" cy="461665"/>
          </a:xfrm>
          <a:prstGeom prst="rect">
            <a:avLst/>
          </a:prstGeom>
          <a:solidFill>
            <a:srgbClr val="FFC000"/>
          </a:solidFill>
          <a:effectLst>
            <a:softEdge rad="127000"/>
          </a:effectLst>
        </p:spPr>
        <p:txBody>
          <a:bodyPr wrap="square" rtlCol="0">
            <a:spAutoFit/>
          </a:bodyPr>
          <a:lstStyle/>
          <a:p>
            <a:r>
              <a:rPr lang="en-US" altLang="zh-CN" sz="2400" dirty="0" smtClean="0"/>
              <a:t>(making full use of / a snail house) </a:t>
            </a:r>
            <a:endParaRPr lang="en-US" altLang="zh-CN" sz="2400" dirty="0"/>
          </a:p>
        </p:txBody>
      </p:sp>
      <p:sp>
        <p:nvSpPr>
          <p:cNvPr id="21" name="TextBox 8"/>
          <p:cNvSpPr txBox="1"/>
          <p:nvPr/>
        </p:nvSpPr>
        <p:spPr>
          <a:xfrm>
            <a:off x="1079916" y="5072074"/>
            <a:ext cx="7278298" cy="937949"/>
          </a:xfrm>
          <a:prstGeom prst="rect">
            <a:avLst/>
          </a:prstGeom>
          <a:noFill/>
        </p:spPr>
        <p:txBody>
          <a:bodyPr wrap="square" rtlCol="0">
            <a:spAutoFit/>
          </a:bodyPr>
          <a:lstStyle/>
          <a:p>
            <a:pPr>
              <a:lnSpc>
                <a:spcPct val="120000"/>
              </a:lnSpc>
              <a:spcBef>
                <a:spcPct val="50000"/>
              </a:spcBef>
              <a:defRPr/>
            </a:pPr>
            <a:r>
              <a:rPr kumimoji="1" lang="en-US" altLang="zh-CN" sz="2400" dirty="0" smtClean="0">
                <a:latin typeface="Helvetica" pitchFamily="34" charset="0"/>
              </a:rPr>
              <a:t>Saving and </a:t>
            </a:r>
            <a:r>
              <a:rPr kumimoji="1" lang="en-US" altLang="zh-CN" sz="2400" b="1" i="1" dirty="0" smtClean="0">
                <a:solidFill>
                  <a:srgbClr val="FF6600"/>
                </a:solidFill>
                <a:latin typeface="Helvetica" pitchFamily="34" charset="0"/>
              </a:rPr>
              <a:t>making full use of </a:t>
            </a:r>
            <a:r>
              <a:rPr kumimoji="1" lang="en-US" altLang="zh-CN" sz="2400" dirty="0" smtClean="0">
                <a:latin typeface="Helvetica" pitchFamily="34" charset="0"/>
              </a:rPr>
              <a:t>limited space is a must of living in a snail house.</a:t>
            </a:r>
          </a:p>
        </p:txBody>
      </p:sp>
      <p:sp>
        <p:nvSpPr>
          <p:cNvPr id="22" name="TextBox 21"/>
          <p:cNvSpPr txBox="1"/>
          <p:nvPr/>
        </p:nvSpPr>
        <p:spPr>
          <a:xfrm>
            <a:off x="1000100" y="2780928"/>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24" name="TextBox 23"/>
          <p:cNvSpPr txBox="1"/>
          <p:nvPr/>
        </p:nvSpPr>
        <p:spPr>
          <a:xfrm>
            <a:off x="1000100" y="3356992"/>
            <a:ext cx="7135422" cy="461665"/>
          </a:xfrm>
          <a:prstGeom prst="rect">
            <a:avLst/>
          </a:prstGeom>
          <a:noFill/>
        </p:spPr>
        <p:txBody>
          <a:bodyPr wrap="square" rtlCol="0">
            <a:spAutoFit/>
          </a:bodyPr>
          <a:lstStyle/>
          <a:p>
            <a:r>
              <a:rPr lang="zh-CN" altLang="en-US" sz="2400" dirty="0" smtClean="0">
                <a:solidFill>
                  <a:srgbClr val="FF0000"/>
                </a:solidFill>
                <a:latin typeface="华文行楷" pitchFamily="2" charset="-122"/>
                <a:ea typeface="华文行楷" pitchFamily="2" charset="-122"/>
              </a:rPr>
              <a:t>蜗居</a:t>
            </a:r>
            <a:r>
              <a:rPr lang="zh-CN" altLang="en-US" sz="2400" dirty="0" smtClean="0">
                <a:latin typeface="华文行楷" pitchFamily="2" charset="-122"/>
                <a:ea typeface="华文行楷" pitchFamily="2" charset="-122"/>
              </a:rPr>
              <a:t>需要节省并充分利用有限的空间。</a:t>
            </a:r>
          </a:p>
        </p:txBody>
      </p:sp>
      <p:sp>
        <p:nvSpPr>
          <p:cNvPr id="26" name="TextBox 25"/>
          <p:cNvSpPr txBox="1"/>
          <p:nvPr/>
        </p:nvSpPr>
        <p:spPr>
          <a:xfrm>
            <a:off x="1000100" y="392906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7" name="TextBox 16"/>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5" name="组合 14"/>
          <p:cNvGrpSpPr/>
          <p:nvPr/>
        </p:nvGrpSpPr>
        <p:grpSpPr>
          <a:xfrm>
            <a:off x="0" y="0"/>
            <a:ext cx="3779838" cy="1152525"/>
            <a:chOff x="0" y="0"/>
            <a:chExt cx="3779838" cy="1152525"/>
          </a:xfrm>
        </p:grpSpPr>
        <p:pic>
          <p:nvPicPr>
            <p:cNvPr id="18"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19" name="TextBox 18"/>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23"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6484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0" grpId="0" animBg="1"/>
      <p:bldP spid="21" grpId="0"/>
      <p:bldP spid="22" grpId="0"/>
      <p:bldP spid="24"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98" t="13989" b="1481"/>
          <a:stretch/>
        </p:blipFill>
        <p:spPr bwMode="auto">
          <a:xfrm>
            <a:off x="206685" y="2143116"/>
            <a:ext cx="8937315" cy="4714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285852" y="1500174"/>
            <a:ext cx="1951142" cy="492443"/>
          </a:xfrm>
          <a:prstGeom prst="rect">
            <a:avLst/>
          </a:prstGeom>
          <a:noFill/>
        </p:spPr>
        <p:txBody>
          <a:bodyPr wrap="square" rtlCol="0">
            <a:spAutoFit/>
          </a:bodyPr>
          <a:lstStyle/>
          <a:p>
            <a:r>
              <a:rPr lang="zh-CN" altLang="en-US" sz="2600" b="1" dirty="0" smtClean="0">
                <a:latin typeface="华文楷体" pitchFamily="2" charset="-122"/>
                <a:ea typeface="华文楷体" pitchFamily="2" charset="-122"/>
              </a:rPr>
              <a:t>引起；导致</a:t>
            </a:r>
          </a:p>
        </p:txBody>
      </p:sp>
      <p:sp>
        <p:nvSpPr>
          <p:cNvPr id="13" name="文本框 5"/>
          <p:cNvSpPr txBox="1"/>
          <p:nvPr/>
        </p:nvSpPr>
        <p:spPr>
          <a:xfrm>
            <a:off x="857224" y="4286256"/>
            <a:ext cx="6929486" cy="461665"/>
          </a:xfrm>
          <a:prstGeom prst="rect">
            <a:avLst/>
          </a:prstGeom>
          <a:solidFill>
            <a:srgbClr val="FFC000"/>
          </a:solidFill>
          <a:effectLst>
            <a:softEdge rad="127000"/>
          </a:effectLst>
        </p:spPr>
        <p:txBody>
          <a:bodyPr wrap="square" rtlCol="0">
            <a:spAutoFit/>
          </a:bodyPr>
          <a:lstStyle/>
          <a:p>
            <a:r>
              <a:rPr lang="en-US" altLang="zh-CN" sz="2400" dirty="0" smtClean="0"/>
              <a:t>(give rise to / feelings of good will / frowning/gloomy) </a:t>
            </a:r>
            <a:endParaRPr lang="en-US" altLang="zh-CN" sz="2400" dirty="0"/>
          </a:p>
        </p:txBody>
      </p:sp>
      <p:sp>
        <p:nvSpPr>
          <p:cNvPr id="14" name="TextBox 8"/>
          <p:cNvSpPr txBox="1"/>
          <p:nvPr/>
        </p:nvSpPr>
        <p:spPr>
          <a:xfrm>
            <a:off x="857223" y="4857760"/>
            <a:ext cx="6929487" cy="1131848"/>
          </a:xfrm>
          <a:prstGeom prst="rect">
            <a:avLst/>
          </a:prstGeom>
          <a:noFill/>
        </p:spPr>
        <p:txBody>
          <a:bodyPr wrap="square" rtlCol="0">
            <a:spAutoFit/>
          </a:bodyPr>
          <a:lstStyle/>
          <a:p>
            <a:pPr>
              <a:lnSpc>
                <a:spcPct val="150000"/>
              </a:lnSpc>
              <a:spcBef>
                <a:spcPct val="50000"/>
              </a:spcBef>
              <a:defRPr/>
            </a:pPr>
            <a:r>
              <a:rPr kumimoji="1" lang="en-US" altLang="zh-CN" sz="2400" dirty="0" smtClean="0">
                <a:latin typeface="Helvetica" pitchFamily="34" charset="0"/>
              </a:rPr>
              <a:t>Smiling can </a:t>
            </a:r>
            <a:r>
              <a:rPr kumimoji="1" lang="en-US" altLang="zh-CN" sz="2400" b="1" i="1" dirty="0" smtClean="0">
                <a:solidFill>
                  <a:srgbClr val="FF6600"/>
                </a:solidFill>
                <a:latin typeface="Helvetica" pitchFamily="34" charset="0"/>
              </a:rPr>
              <a:t>give rise to</a:t>
            </a:r>
            <a:r>
              <a:rPr kumimoji="1" lang="en-US" altLang="zh-CN" sz="2400" dirty="0" smtClean="0">
                <a:latin typeface="Helvetica" pitchFamily="34" charset="0"/>
              </a:rPr>
              <a:t> feelings of good will, while frowning makes one gloomy.</a:t>
            </a:r>
          </a:p>
        </p:txBody>
      </p:sp>
      <p:sp>
        <p:nvSpPr>
          <p:cNvPr id="16" name="TextBox 15"/>
          <p:cNvSpPr txBox="1"/>
          <p:nvPr/>
        </p:nvSpPr>
        <p:spPr>
          <a:xfrm>
            <a:off x="5257075" y="1500174"/>
            <a:ext cx="3188752"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give rise to </a:t>
            </a:r>
            <a:r>
              <a:rPr kumimoji="1" lang="en-US" altLang="zh-CN" sz="2600" b="1" dirty="0" err="1" smtClean="0">
                <a:solidFill>
                  <a:schemeClr val="accent4">
                    <a:lumMod val="10000"/>
                  </a:schemeClr>
                </a:solidFill>
                <a:latin typeface="Helvetica" pitchFamily="34" charset="0"/>
              </a:rPr>
              <a:t>sth</a:t>
            </a:r>
            <a:r>
              <a:rPr kumimoji="1" lang="en-US" altLang="zh-CN" sz="2600" b="1" dirty="0" smtClean="0">
                <a:solidFill>
                  <a:schemeClr val="accent4">
                    <a:lumMod val="10000"/>
                  </a:schemeClr>
                </a:solidFill>
                <a:latin typeface="Helvetica" pitchFamily="34" charset="0"/>
              </a:rPr>
              <a:t>.</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605980" y="168554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753021"/>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41050" y="3253087"/>
            <a:ext cx="7660040"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微笑可以让人</a:t>
            </a:r>
            <a:r>
              <a:rPr lang="zh-CN" altLang="en-US" sz="2400" dirty="0" smtClean="0">
                <a:solidFill>
                  <a:srgbClr val="FF0000"/>
                </a:solidFill>
                <a:latin typeface="华文行楷" pitchFamily="2" charset="-122"/>
                <a:ea typeface="华文行楷" pitchFamily="2" charset="-122"/>
              </a:rPr>
              <a:t>心情大好</a:t>
            </a:r>
            <a:r>
              <a:rPr lang="zh-CN" altLang="en-US" sz="2400" dirty="0" smtClean="0">
                <a:latin typeface="华文行楷" pitchFamily="2" charset="-122"/>
                <a:ea typeface="华文行楷" pitchFamily="2" charset="-122"/>
              </a:rPr>
              <a:t>；</a:t>
            </a:r>
            <a:r>
              <a:rPr lang="zh-CN" altLang="en-US" sz="2400" dirty="0" smtClean="0">
                <a:solidFill>
                  <a:srgbClr val="FF0000"/>
                </a:solidFill>
                <a:latin typeface="华文行楷" pitchFamily="2" charset="-122"/>
                <a:ea typeface="华文行楷" pitchFamily="2" charset="-122"/>
              </a:rPr>
              <a:t>皱</a:t>
            </a:r>
            <a:r>
              <a:rPr lang="zh-CN" altLang="en-US" sz="2400" dirty="0" smtClean="0">
                <a:latin typeface="华文行楷" pitchFamily="2" charset="-122"/>
                <a:ea typeface="华文行楷" pitchFamily="2" charset="-122"/>
              </a:rPr>
              <a:t>眉会让人变得</a:t>
            </a:r>
            <a:r>
              <a:rPr lang="zh-CN" altLang="en-US" sz="2400" dirty="0" smtClean="0">
                <a:solidFill>
                  <a:srgbClr val="FF0000"/>
                </a:solidFill>
                <a:latin typeface="华文行楷" pitchFamily="2" charset="-122"/>
                <a:ea typeface="华文行楷" pitchFamily="2" charset="-122"/>
              </a:rPr>
              <a:t>郁闷</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5" name="TextBox 24"/>
          <p:cNvSpPr txBox="1"/>
          <p:nvPr/>
        </p:nvSpPr>
        <p:spPr>
          <a:xfrm>
            <a:off x="785786" y="378619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8" name="TextBox 17"/>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449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698" t="13989"/>
          <a:stretch/>
        </p:blipFill>
        <p:spPr bwMode="auto">
          <a:xfrm>
            <a:off x="206685" y="2274849"/>
            <a:ext cx="8937315" cy="4521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726716" y="1500174"/>
            <a:ext cx="2702276"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不让某人做某事</a:t>
            </a:r>
          </a:p>
        </p:txBody>
      </p:sp>
      <p:sp>
        <p:nvSpPr>
          <p:cNvPr id="13" name="文本框 5"/>
          <p:cNvSpPr txBox="1"/>
          <p:nvPr/>
        </p:nvSpPr>
        <p:spPr>
          <a:xfrm>
            <a:off x="714348" y="4572008"/>
            <a:ext cx="6718174"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a man of determination </a:t>
            </a:r>
            <a:r>
              <a:rPr lang="en-US" altLang="zh-CN" sz="2400" dirty="0"/>
              <a:t>/ </a:t>
            </a:r>
            <a:r>
              <a:rPr lang="en-US" altLang="zh-CN" sz="2400" dirty="0" smtClean="0"/>
              <a:t>keep him from / carry out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15380" y="5000636"/>
            <a:ext cx="6517142" cy="1200329"/>
          </a:xfrm>
          <a:prstGeom prst="rect">
            <a:avLst/>
          </a:prstGeom>
          <a:noFill/>
        </p:spPr>
        <p:txBody>
          <a:bodyPr wrap="square" rtlCol="0">
            <a:spAutoFit/>
          </a:bodyPr>
          <a:lstStyle/>
          <a:p>
            <a:pPr>
              <a:lnSpc>
                <a:spcPct val="150000"/>
              </a:lnSpc>
              <a:spcBef>
                <a:spcPct val="50000"/>
              </a:spcBef>
              <a:defRPr/>
            </a:pPr>
            <a:r>
              <a:rPr kumimoji="1" lang="en-US" altLang="zh-CN" sz="2400" dirty="0" smtClean="0">
                <a:latin typeface="Helvetica" pitchFamily="34" charset="0"/>
              </a:rPr>
              <a:t>He is a man of determination, so nothing could </a:t>
            </a:r>
            <a:r>
              <a:rPr kumimoji="1" lang="en-US" altLang="zh-CN" sz="2400" b="1" i="1" dirty="0" smtClean="0">
                <a:solidFill>
                  <a:srgbClr val="FF6600"/>
                </a:solidFill>
                <a:latin typeface="Helvetica" pitchFamily="34" charset="0"/>
              </a:rPr>
              <a:t>keep him from </a:t>
            </a:r>
            <a:r>
              <a:rPr kumimoji="1" lang="en-US" altLang="zh-CN" sz="2400" dirty="0" smtClean="0">
                <a:latin typeface="Helvetica" pitchFamily="34" charset="0"/>
              </a:rPr>
              <a:t>carrying out his plan. </a:t>
            </a:r>
          </a:p>
        </p:txBody>
      </p:sp>
      <p:sp>
        <p:nvSpPr>
          <p:cNvPr id="16" name="TextBox 15"/>
          <p:cNvSpPr txBox="1"/>
          <p:nvPr/>
        </p:nvSpPr>
        <p:spPr>
          <a:xfrm>
            <a:off x="5240474" y="1357298"/>
            <a:ext cx="3182660" cy="892552"/>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keep sb. from (doing) </a:t>
            </a:r>
            <a:r>
              <a:rPr kumimoji="1" lang="en-US" altLang="zh-CN" sz="2600" b="1" dirty="0" err="1" smtClean="0">
                <a:solidFill>
                  <a:schemeClr val="accent4">
                    <a:lumMod val="10000"/>
                  </a:schemeClr>
                </a:solidFill>
                <a:latin typeface="Helvetica" pitchFamily="34" charset="0"/>
              </a:rPr>
              <a:t>sth</a:t>
            </a:r>
            <a:r>
              <a:rPr kumimoji="1" lang="en-US" altLang="zh-CN" sz="2600" b="1" dirty="0" smtClean="0">
                <a:solidFill>
                  <a:schemeClr val="accent4">
                    <a:lumMod val="10000"/>
                  </a:schemeClr>
                </a:solidFill>
                <a:latin typeface="Helvetica" pitchFamily="34" charset="0"/>
              </a:rPr>
              <a:t>.</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334946" y="1717206"/>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14348" y="2823319"/>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14348" y="3312383"/>
            <a:ext cx="7500990"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他是一个</a:t>
            </a:r>
            <a:r>
              <a:rPr lang="zh-CN" altLang="en-US" sz="2400" dirty="0" smtClean="0">
                <a:solidFill>
                  <a:srgbClr val="FF0000"/>
                </a:solidFill>
                <a:latin typeface="华文行楷" pitchFamily="2" charset="-122"/>
                <a:ea typeface="华文行楷" pitchFamily="2" charset="-122"/>
              </a:rPr>
              <a:t>意志坚定</a:t>
            </a:r>
            <a:r>
              <a:rPr lang="zh-CN" altLang="en-US" sz="2400" dirty="0" smtClean="0">
                <a:latin typeface="华文行楷" pitchFamily="2" charset="-122"/>
                <a:ea typeface="华文行楷" pitchFamily="2" charset="-122"/>
              </a:rPr>
              <a:t>的人，没有什么可以阻止他</a:t>
            </a:r>
            <a:r>
              <a:rPr lang="zh-CN" altLang="en-US" sz="2400" dirty="0" smtClean="0">
                <a:solidFill>
                  <a:srgbClr val="FF0000"/>
                </a:solidFill>
                <a:latin typeface="华文行楷" pitchFamily="2" charset="-122"/>
                <a:ea typeface="华文行楷" pitchFamily="2" charset="-122"/>
              </a:rPr>
              <a:t>实施</a:t>
            </a:r>
            <a:r>
              <a:rPr lang="zh-CN" altLang="en-US" sz="2400" dirty="0" smtClean="0">
                <a:latin typeface="华文行楷" pitchFamily="2" charset="-122"/>
                <a:ea typeface="华文行楷" pitchFamily="2" charset="-122"/>
              </a:rPr>
              <a:t>他的计划。</a:t>
            </a:r>
          </a:p>
        </p:txBody>
      </p:sp>
      <p:sp>
        <p:nvSpPr>
          <p:cNvPr id="25" name="TextBox 24"/>
          <p:cNvSpPr txBox="1"/>
          <p:nvPr/>
        </p:nvSpPr>
        <p:spPr>
          <a:xfrm>
            <a:off x="714348" y="407956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8" name="TextBox 17"/>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536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698" t="13989" r="727"/>
          <a:stretch/>
        </p:blipFill>
        <p:spPr bwMode="auto">
          <a:xfrm>
            <a:off x="135247" y="2274848"/>
            <a:ext cx="9008753" cy="45831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063941" y="1571612"/>
            <a:ext cx="2507927"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描述；叙述</a:t>
            </a:r>
          </a:p>
        </p:txBody>
      </p:sp>
      <p:sp>
        <p:nvSpPr>
          <p:cNvPr id="13" name="文本框 5"/>
          <p:cNvSpPr txBox="1"/>
          <p:nvPr/>
        </p:nvSpPr>
        <p:spPr>
          <a:xfrm>
            <a:off x="785786" y="4429132"/>
            <a:ext cx="7358114"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To give me courage / tell of / unbearably freezing baths</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785786" y="4929198"/>
            <a:ext cx="7886192" cy="1200329"/>
          </a:xfrm>
          <a:prstGeom prst="rect">
            <a:avLst/>
          </a:prstGeom>
          <a:noFill/>
        </p:spPr>
        <p:txBody>
          <a:bodyPr wrap="square" rtlCol="0">
            <a:spAutoFit/>
          </a:bodyPr>
          <a:lstStyle/>
          <a:p>
            <a:pPr>
              <a:spcBef>
                <a:spcPct val="50000"/>
              </a:spcBef>
              <a:defRPr/>
            </a:pPr>
            <a:r>
              <a:rPr kumimoji="1" lang="en-US" altLang="zh-CN" sz="2400" dirty="0" smtClean="0">
                <a:latin typeface="Helvetica" pitchFamily="34" charset="0"/>
              </a:rPr>
              <a:t>To give me courage, my father would </a:t>
            </a:r>
            <a:r>
              <a:rPr kumimoji="1" lang="en-US" altLang="zh-CN" sz="2400" b="1" i="1" dirty="0" smtClean="0">
                <a:solidFill>
                  <a:srgbClr val="FF6600"/>
                </a:solidFill>
                <a:latin typeface="Helvetica" pitchFamily="34" charset="0"/>
              </a:rPr>
              <a:t>tell of </a:t>
            </a:r>
            <a:r>
              <a:rPr kumimoji="1" lang="en-US" altLang="zh-CN" sz="2400" dirty="0" smtClean="0">
                <a:latin typeface="Helvetica" pitchFamily="34" charset="0"/>
              </a:rPr>
              <a:t>the unbearably freezing baths he had himself</a:t>
            </a:r>
            <a:r>
              <a:rPr kumimoji="1" lang="en-US" altLang="zh-CN" sz="2400" dirty="0" smtClean="0">
                <a:solidFill>
                  <a:srgbClr val="FF0000"/>
                </a:solidFill>
                <a:latin typeface="Helvetica" pitchFamily="34" charset="0"/>
              </a:rPr>
              <a:t> been through </a:t>
            </a:r>
            <a:r>
              <a:rPr kumimoji="1" lang="en-US" altLang="zh-CN" sz="2400" dirty="0" smtClean="0">
                <a:latin typeface="Helvetica" pitchFamily="34" charset="0"/>
              </a:rPr>
              <a:t>in his younger days.</a:t>
            </a:r>
            <a:endParaRPr kumimoji="1" lang="en-US" altLang="zh-CN" sz="2400" dirty="0">
              <a:latin typeface="Helvetica" pitchFamily="34" charset="0"/>
            </a:endParaRPr>
          </a:p>
        </p:txBody>
      </p:sp>
      <p:sp>
        <p:nvSpPr>
          <p:cNvPr id="16" name="TextBox 15"/>
          <p:cNvSpPr txBox="1"/>
          <p:nvPr/>
        </p:nvSpPr>
        <p:spPr>
          <a:xfrm>
            <a:off x="5353057" y="1500174"/>
            <a:ext cx="2647967" cy="492443"/>
          </a:xfrm>
          <a:prstGeom prst="rect">
            <a:avLst/>
          </a:prstGeom>
          <a:noFill/>
        </p:spPr>
        <p:txBody>
          <a:bodyPr wrap="square" rtlCol="0">
            <a:spAutoFit/>
          </a:bodyPr>
          <a:lstStyle/>
          <a:p>
            <a:pPr>
              <a:spcBef>
                <a:spcPct val="50000"/>
              </a:spcBef>
              <a:defRPr/>
            </a:pPr>
            <a:r>
              <a:rPr kumimoji="1" lang="en-US" altLang="zh-CN" sz="2600" b="1" dirty="0" smtClean="0">
                <a:solidFill>
                  <a:schemeClr val="accent4">
                    <a:lumMod val="10000"/>
                  </a:schemeClr>
                </a:solidFill>
                <a:latin typeface="Helvetica" pitchFamily="34" charset="0"/>
              </a:rPr>
              <a:t>tell of</a:t>
            </a:r>
            <a:endParaRPr kumimoji="1" lang="en-US" altLang="zh-CN" sz="2600" b="1" dirty="0">
              <a:solidFill>
                <a:schemeClr val="accent4">
                  <a:lumMod val="10000"/>
                </a:schemeClr>
              </a:solidFill>
              <a:latin typeface="Helvetica" pitchFamily="34" charset="0"/>
            </a:endParaRPr>
          </a:p>
        </p:txBody>
      </p:sp>
      <p:sp>
        <p:nvSpPr>
          <p:cNvPr id="2" name="TextBox 1"/>
          <p:cNvSpPr txBox="1"/>
          <p:nvPr/>
        </p:nvSpPr>
        <p:spPr>
          <a:xfrm>
            <a:off x="3495908" y="1717206"/>
            <a:ext cx="1871334"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793681"/>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85785" y="3212976"/>
            <a:ext cx="7429553"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为了给我鼓劲，父亲会给我讲述他年轻时沐浴过的</a:t>
            </a:r>
            <a:r>
              <a:rPr lang="zh-CN" altLang="en-US" sz="2400" dirty="0" smtClean="0">
                <a:solidFill>
                  <a:srgbClr val="FF0000"/>
                </a:solidFill>
                <a:latin typeface="华文行楷" pitchFamily="2" charset="-122"/>
                <a:ea typeface="华文行楷" pitchFamily="2" charset="-122"/>
              </a:rPr>
              <a:t>冰冷得难以忍受的冷水浴</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5" name="TextBox 24"/>
          <p:cNvSpPr txBox="1"/>
          <p:nvPr/>
        </p:nvSpPr>
        <p:spPr>
          <a:xfrm>
            <a:off x="785786" y="401076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8" name="TextBox 17"/>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6019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98" t="13989" b="2529"/>
          <a:stretch/>
        </p:blipFill>
        <p:spPr bwMode="auto">
          <a:xfrm>
            <a:off x="267929" y="2214554"/>
            <a:ext cx="8518913" cy="4643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783680" y="1364921"/>
            <a:ext cx="3145378" cy="492443"/>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（除</a:t>
            </a:r>
            <a:r>
              <a:rPr lang="en-US" altLang="zh-CN" sz="2600" b="1" dirty="0" smtClean="0">
                <a:latin typeface="华文楷体" pitchFamily="2" charset="-122"/>
                <a:ea typeface="华文楷体" pitchFamily="2" charset="-122"/>
              </a:rPr>
              <a:t>…</a:t>
            </a:r>
            <a:r>
              <a:rPr lang="zh-CN" altLang="en-US" sz="2600" b="1" dirty="0" smtClean="0">
                <a:latin typeface="华文楷体" pitchFamily="2" charset="-122"/>
                <a:ea typeface="华文楷体" pitchFamily="2" charset="-122"/>
              </a:rPr>
              <a:t>外）还</a:t>
            </a:r>
          </a:p>
        </p:txBody>
      </p:sp>
      <p:sp>
        <p:nvSpPr>
          <p:cNvPr id="13" name="文本框 5"/>
          <p:cNvSpPr txBox="1"/>
          <p:nvPr/>
        </p:nvSpPr>
        <p:spPr>
          <a:xfrm>
            <a:off x="857224" y="4324657"/>
            <a:ext cx="6849670"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stick to the principles / be flexible / as well</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928662" y="4929198"/>
            <a:ext cx="6992546" cy="1131848"/>
          </a:xfrm>
          <a:prstGeom prst="rect">
            <a:avLst/>
          </a:prstGeom>
          <a:noFill/>
        </p:spPr>
        <p:txBody>
          <a:bodyPr wrap="square" rtlCol="0">
            <a:spAutoFit/>
          </a:bodyPr>
          <a:lstStyle/>
          <a:p>
            <a:pPr>
              <a:lnSpc>
                <a:spcPct val="150000"/>
              </a:lnSpc>
              <a:spcBef>
                <a:spcPct val="50000"/>
              </a:spcBef>
              <a:defRPr/>
            </a:pPr>
            <a:r>
              <a:rPr kumimoji="1" lang="en-US" altLang="zh-CN" sz="2400" dirty="0" smtClean="0">
                <a:latin typeface="Helvetica" pitchFamily="34" charset="0"/>
              </a:rPr>
              <a:t>We should stick to the principles and be flexible </a:t>
            </a:r>
            <a:r>
              <a:rPr kumimoji="1" lang="en-US" altLang="zh-CN" sz="2400" b="1" i="1" dirty="0" smtClean="0">
                <a:solidFill>
                  <a:srgbClr val="FF6600"/>
                </a:solidFill>
                <a:latin typeface="Helvetica" pitchFamily="34" charset="0"/>
              </a:rPr>
              <a:t>as well</a:t>
            </a:r>
            <a:r>
              <a:rPr kumimoji="1" lang="en-US" altLang="zh-CN" sz="2400" dirty="0" smtClean="0">
                <a:latin typeface="Helvetica" pitchFamily="34" charset="0"/>
              </a:rPr>
              <a:t>. </a:t>
            </a:r>
          </a:p>
        </p:txBody>
      </p:sp>
      <p:sp>
        <p:nvSpPr>
          <p:cNvPr id="16" name="TextBox 15"/>
          <p:cNvSpPr txBox="1"/>
          <p:nvPr/>
        </p:nvSpPr>
        <p:spPr>
          <a:xfrm>
            <a:off x="5419498" y="1293483"/>
            <a:ext cx="3438782" cy="492443"/>
          </a:xfrm>
          <a:prstGeom prst="rect">
            <a:avLst/>
          </a:prstGeom>
          <a:noFill/>
        </p:spPr>
        <p:txBody>
          <a:bodyPr wrap="square" rtlCol="0">
            <a:spAutoFit/>
          </a:bodyPr>
          <a:lstStyle/>
          <a:p>
            <a:pPr>
              <a:spcBef>
                <a:spcPct val="50000"/>
              </a:spcBef>
            </a:pPr>
            <a:r>
              <a:rPr lang="en-US" altLang="zh-CN" sz="2600" b="1" dirty="0" smtClean="0"/>
              <a:t>as well</a:t>
            </a:r>
            <a:endParaRPr lang="en-US" altLang="zh-CN" sz="2600" b="1" dirty="0"/>
          </a:p>
        </p:txBody>
      </p:sp>
      <p:sp>
        <p:nvSpPr>
          <p:cNvPr id="2" name="TextBox 1"/>
          <p:cNvSpPr txBox="1"/>
          <p:nvPr/>
        </p:nvSpPr>
        <p:spPr>
          <a:xfrm>
            <a:off x="3476301" y="1436359"/>
            <a:ext cx="1890941"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857224" y="2722243"/>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857224" y="3253087"/>
            <a:ext cx="7063984" cy="461665"/>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我们既要</a:t>
            </a:r>
            <a:r>
              <a:rPr lang="zh-CN" altLang="en-US" sz="2400" dirty="0" smtClean="0">
                <a:solidFill>
                  <a:srgbClr val="FF0000"/>
                </a:solidFill>
                <a:latin typeface="华文行楷" pitchFamily="2" charset="-122"/>
                <a:ea typeface="华文行楷" pitchFamily="2" charset="-122"/>
              </a:rPr>
              <a:t>有原则性</a:t>
            </a:r>
            <a:r>
              <a:rPr lang="zh-CN" altLang="en-US" sz="2400" dirty="0" smtClean="0">
                <a:latin typeface="华文行楷" pitchFamily="2" charset="-122"/>
                <a:ea typeface="华文行楷" pitchFamily="2" charset="-122"/>
              </a:rPr>
              <a:t>，也要</a:t>
            </a:r>
            <a:r>
              <a:rPr lang="zh-CN" altLang="en-US" sz="2400" dirty="0" smtClean="0">
                <a:solidFill>
                  <a:srgbClr val="FF0000"/>
                </a:solidFill>
                <a:latin typeface="华文行楷" pitchFamily="2" charset="-122"/>
                <a:ea typeface="华文行楷" pitchFamily="2" charset="-122"/>
              </a:rPr>
              <a:t>有灵活性</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5" name="TextBox 24"/>
          <p:cNvSpPr txBox="1"/>
          <p:nvPr/>
        </p:nvSpPr>
        <p:spPr>
          <a:xfrm>
            <a:off x="849906" y="3793813"/>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8" name="TextBox 17"/>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4"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5" action="ppaction://hlinksldjump"/>
          </p:cNvPr>
          <p:cNvPicPr>
            <a:picLocks noChangeAspect="1" noChangeArrowheads="1"/>
          </p:cNvPicPr>
          <p:nvPr/>
        </p:nvPicPr>
        <p:blipFill>
          <a:blip r:embed="rId6"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65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7698" t="13989"/>
          <a:stretch/>
        </p:blipFill>
        <p:spPr bwMode="auto">
          <a:xfrm>
            <a:off x="206686" y="2000240"/>
            <a:ext cx="8651594" cy="4521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064221" y="1214422"/>
            <a:ext cx="2007581" cy="892552"/>
          </a:xfrm>
          <a:prstGeom prst="rect">
            <a:avLst/>
          </a:prstGeom>
          <a:noFill/>
        </p:spPr>
        <p:txBody>
          <a:bodyPr wrap="square" rtlCol="0">
            <a:spAutoFit/>
          </a:bodyPr>
          <a:lstStyle/>
          <a:p>
            <a:pPr>
              <a:defRPr/>
            </a:pPr>
            <a:r>
              <a:rPr lang="zh-CN" altLang="en-US" sz="2600" b="1" dirty="0" smtClean="0">
                <a:latin typeface="华文楷体" pitchFamily="2" charset="-122"/>
                <a:ea typeface="华文楷体" pitchFamily="2" charset="-122"/>
              </a:rPr>
              <a:t>处境危险；受到威胁</a:t>
            </a:r>
          </a:p>
        </p:txBody>
      </p:sp>
      <p:sp>
        <p:nvSpPr>
          <p:cNvPr id="13" name="文本框 5"/>
          <p:cNvSpPr txBox="1"/>
          <p:nvPr/>
        </p:nvSpPr>
        <p:spPr>
          <a:xfrm>
            <a:off x="825051" y="4214818"/>
            <a:ext cx="5390023"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save a life / at risk / deserve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14" name="TextBox 8"/>
          <p:cNvSpPr txBox="1"/>
          <p:nvPr/>
        </p:nvSpPr>
        <p:spPr>
          <a:xfrm>
            <a:off x="823520" y="4857760"/>
            <a:ext cx="7106066" cy="830997"/>
          </a:xfrm>
          <a:prstGeom prst="rect">
            <a:avLst/>
          </a:prstGeom>
          <a:noFill/>
        </p:spPr>
        <p:txBody>
          <a:bodyPr wrap="square" rtlCol="0">
            <a:spAutoFit/>
          </a:bodyPr>
          <a:lstStyle/>
          <a:p>
            <a:pPr>
              <a:spcBef>
                <a:spcPct val="50000"/>
              </a:spcBef>
              <a:defRPr/>
            </a:pPr>
            <a:r>
              <a:rPr kumimoji="1" lang="en-US" altLang="zh-CN" sz="2400" dirty="0" smtClean="0">
                <a:latin typeface="Helvetica" pitchFamily="34" charset="0"/>
              </a:rPr>
              <a:t>If you save a life </a:t>
            </a:r>
            <a:r>
              <a:rPr kumimoji="1" lang="en-US" altLang="zh-CN" sz="2400" b="1" i="1" dirty="0" smtClean="0">
                <a:solidFill>
                  <a:srgbClr val="FF6600"/>
                </a:solidFill>
                <a:latin typeface="Helvetica" pitchFamily="34" charset="0"/>
              </a:rPr>
              <a:t>at risk </a:t>
            </a:r>
            <a:r>
              <a:rPr kumimoji="1" lang="en-US" altLang="zh-CN" sz="2400" dirty="0" smtClean="0">
                <a:latin typeface="Helvetica" pitchFamily="34" charset="0"/>
              </a:rPr>
              <a:t>to your own, you deserve praise.</a:t>
            </a:r>
          </a:p>
        </p:txBody>
      </p:sp>
      <p:sp>
        <p:nvSpPr>
          <p:cNvPr id="16" name="TextBox 15"/>
          <p:cNvSpPr txBox="1"/>
          <p:nvPr/>
        </p:nvSpPr>
        <p:spPr>
          <a:xfrm>
            <a:off x="5175992" y="1214422"/>
            <a:ext cx="3682288" cy="492443"/>
          </a:xfrm>
          <a:prstGeom prst="rect">
            <a:avLst/>
          </a:prstGeom>
          <a:noFill/>
        </p:spPr>
        <p:txBody>
          <a:bodyPr wrap="square" rtlCol="0">
            <a:spAutoFit/>
          </a:bodyPr>
          <a:lstStyle/>
          <a:p>
            <a:pPr>
              <a:spcBef>
                <a:spcPct val="50000"/>
              </a:spcBef>
            </a:pPr>
            <a:r>
              <a:rPr lang="en-US" altLang="zh-CN" sz="2600" b="1" dirty="0" smtClean="0"/>
              <a:t>at risk</a:t>
            </a:r>
            <a:endParaRPr lang="en-US" altLang="zh-CN" sz="2600" b="1" dirty="0"/>
          </a:p>
        </p:txBody>
      </p:sp>
      <p:sp>
        <p:nvSpPr>
          <p:cNvPr id="2" name="TextBox 1"/>
          <p:cNvSpPr txBox="1"/>
          <p:nvPr/>
        </p:nvSpPr>
        <p:spPr>
          <a:xfrm>
            <a:off x="3342400" y="1453716"/>
            <a:ext cx="202484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短语逆译</a:t>
            </a:r>
            <a:endParaRPr lang="zh-CN" altLang="en-US" sz="2600" dirty="0">
              <a:solidFill>
                <a:schemeClr val="accent6">
                  <a:lumMod val="50000"/>
                </a:schemeClr>
              </a:solidFill>
              <a:latin typeface="华文行楷" pitchFamily="2" charset="-122"/>
              <a:ea typeface="华文行楷" pitchFamily="2" charset="-122"/>
            </a:endParaRPr>
          </a:p>
        </p:txBody>
      </p:sp>
      <p:sp>
        <p:nvSpPr>
          <p:cNvPr id="23" name="TextBox 22"/>
          <p:cNvSpPr txBox="1"/>
          <p:nvPr/>
        </p:nvSpPr>
        <p:spPr>
          <a:xfrm>
            <a:off x="785786" y="2425091"/>
            <a:ext cx="1650392" cy="492443"/>
          </a:xfrm>
          <a:prstGeom prst="rect">
            <a:avLst/>
          </a:prstGeom>
          <a:noFill/>
        </p:spPr>
        <p:txBody>
          <a:bodyPr wrap="square" rtlCol="0">
            <a:spAutoFit/>
          </a:bodyPr>
          <a:lstStyle/>
          <a:p>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p:nvPr/>
        </p:nvSpPr>
        <p:spPr>
          <a:xfrm>
            <a:off x="785786" y="2883755"/>
            <a:ext cx="7349736"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如果你冒着危险挽救了一条生命，那你是理应受到表扬的。</a:t>
            </a:r>
          </a:p>
        </p:txBody>
      </p:sp>
      <p:sp>
        <p:nvSpPr>
          <p:cNvPr id="25" name="TextBox 24"/>
          <p:cNvSpPr txBox="1"/>
          <p:nvPr/>
        </p:nvSpPr>
        <p:spPr>
          <a:xfrm>
            <a:off x="785786" y="3714752"/>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8" name="TextBox 17"/>
          <p:cNvSpPr txBox="1"/>
          <p:nvPr/>
        </p:nvSpPr>
        <p:spPr>
          <a:xfrm>
            <a:off x="3797318" y="609881"/>
            <a:ext cx="3417888" cy="400110"/>
          </a:xfrm>
          <a:prstGeom prst="rect">
            <a:avLst/>
          </a:prstGeom>
          <a:noFill/>
          <a:effectLst/>
        </p:spPr>
        <p:txBody>
          <a:bodyPr>
            <a:spAutoFit/>
          </a:bodyPr>
          <a:lstStyle>
            <a:defPPr>
              <a:defRPr lang="zh-CN"/>
            </a:defPPr>
            <a:lvl1pPr>
              <a:defRPr b="1">
                <a:solidFill>
                  <a:srgbClr val="71AE0E"/>
                </a:solidFill>
                <a:latin typeface="Helvetica" pitchFamily="34" charset="0"/>
                <a:cs typeface="Helvetica Neue"/>
              </a:defRPr>
            </a:lvl1pPr>
          </a:lstStyle>
          <a:p>
            <a:pPr fontAlgn="auto">
              <a:spcBef>
                <a:spcPts val="0"/>
              </a:spcBef>
              <a:spcAft>
                <a:spcPts val="0"/>
              </a:spcAft>
              <a:defRPr/>
            </a:pPr>
            <a:r>
              <a:rPr lang="en-US" altLang="zh-CN" sz="2000" dirty="0" smtClean="0">
                <a:solidFill>
                  <a:schemeClr val="accent6">
                    <a:lumMod val="75000"/>
                  </a:schemeClr>
                </a:solidFill>
              </a:rPr>
              <a:t>Practical Phrases</a:t>
            </a:r>
            <a:endParaRPr lang="en-US" altLang="zh-CN" sz="2000" dirty="0">
              <a:solidFill>
                <a:schemeClr val="accent6">
                  <a:lumMod val="75000"/>
                </a:schemeClr>
              </a:solidFill>
            </a:endParaRPr>
          </a:p>
        </p:txBody>
      </p:sp>
      <p:grpSp>
        <p:nvGrpSpPr>
          <p:cNvPr id="17" name="组合 16"/>
          <p:cNvGrpSpPr/>
          <p:nvPr/>
        </p:nvGrpSpPr>
        <p:grpSpPr>
          <a:xfrm>
            <a:off x="0" y="0"/>
            <a:ext cx="3779838" cy="1152525"/>
            <a:chOff x="0" y="0"/>
            <a:chExt cx="3779838" cy="1152525"/>
          </a:xfrm>
        </p:grpSpPr>
        <p:pic>
          <p:nvPicPr>
            <p:cNvPr id="21" name="Picture 2"/>
            <p:cNvPicPr>
              <a:picLocks noChangeAspect="1" noChangeArrowheads="1"/>
            </p:cNvPicPr>
            <p:nvPr/>
          </p:nvPicPr>
          <p:blipFill>
            <a:blip r:embed="rId3" cstate="print"/>
            <a:srcRect/>
            <a:stretch>
              <a:fillRect/>
            </a:stretch>
          </p:blipFill>
          <p:spPr bwMode="auto">
            <a:xfrm>
              <a:off x="0" y="0"/>
              <a:ext cx="3779838" cy="1152525"/>
            </a:xfrm>
            <a:prstGeom prst="rect">
              <a:avLst/>
            </a:prstGeom>
            <a:noFill/>
            <a:ln w="9525">
              <a:noFill/>
              <a:miter lim="800000"/>
              <a:headEnd/>
              <a:tailEnd/>
            </a:ln>
          </p:spPr>
        </p:pic>
        <p:sp>
          <p:nvSpPr>
            <p:cNvPr id="22" name="TextBox 21"/>
            <p:cNvSpPr txBox="1"/>
            <p:nvPr/>
          </p:nvSpPr>
          <p:spPr>
            <a:xfrm>
              <a:off x="206375" y="498475"/>
              <a:ext cx="3481388" cy="400050"/>
            </a:xfrm>
            <a:prstGeom prst="rect">
              <a:avLst/>
            </a:prstGeom>
            <a:noFill/>
          </p:spPr>
          <p:txBody>
            <a:bodyPr>
              <a:spAutoFit/>
            </a:bodyPr>
            <a:lstStyle/>
            <a:p>
              <a:pPr fontAlgn="auto">
                <a:spcBef>
                  <a:spcPts val="0"/>
                </a:spcBef>
                <a:spcAft>
                  <a:spcPts val="0"/>
                </a:spcAft>
                <a:defRPr/>
              </a:pPr>
              <a:r>
                <a:rPr lang="en-US" altLang="zh-CN" sz="2000" b="1" dirty="0">
                  <a:solidFill>
                    <a:schemeClr val="bg1"/>
                  </a:solidFill>
                  <a:effectLst>
                    <a:outerShdw blurRad="38100" dist="38100" dir="2700000" algn="tl">
                      <a:srgbClr val="000000">
                        <a:alpha val="43137"/>
                      </a:srgbClr>
                    </a:outerShdw>
                  </a:effectLst>
                  <a:latin typeface="Comic Sans MS" pitchFamily="66" charset="0"/>
                  <a:ea typeface="+mn-ea"/>
                </a:rPr>
                <a:t>Language </a:t>
              </a:r>
              <a:r>
                <a:rPr lang="en-US" altLang="zh-CN" sz="2000" b="1" dirty="0" smtClean="0">
                  <a:solidFill>
                    <a:schemeClr val="bg1"/>
                  </a:solidFill>
                  <a:effectLst>
                    <a:outerShdw blurRad="38100" dist="38100" dir="2700000" algn="tl">
                      <a:srgbClr val="000000">
                        <a:alpha val="43137"/>
                      </a:srgbClr>
                    </a:outerShdw>
                  </a:effectLst>
                  <a:latin typeface="Comic Sans MS" pitchFamily="66" charset="0"/>
                  <a:ea typeface="+mn-ea"/>
                </a:rPr>
                <a:t>focus</a:t>
              </a:r>
              <a:endParaRPr lang="zh-CN" altLang="en-US" sz="2000" b="1" dirty="0">
                <a:solidFill>
                  <a:schemeClr val="bg1"/>
                </a:solidFill>
                <a:effectLst>
                  <a:outerShdw blurRad="38100" dist="38100" dir="2700000" algn="tl">
                    <a:srgbClr val="000000">
                      <a:alpha val="43137"/>
                    </a:srgbClr>
                  </a:outerShdw>
                </a:effectLst>
                <a:latin typeface="Comic Sans MS" pitchFamily="66" charset="0"/>
                <a:ea typeface="+mn-ea"/>
              </a:endParaRPr>
            </a:p>
          </p:txBody>
        </p:sp>
      </p:grpSp>
      <p:pic>
        <p:nvPicPr>
          <p:cNvPr id="19" name="Picture 4">
            <a:hlinkClick r:id="rId4" action="ppaction://hlinksldjump"/>
          </p:cNvPr>
          <p:cNvPicPr>
            <a:picLocks noChangeAspect="1" noChangeArrowheads="1"/>
          </p:cNvPicPr>
          <p:nvPr/>
        </p:nvPicPr>
        <p:blipFill>
          <a:blip r:embed="rId5" cstate="print">
            <a:clrChange>
              <a:clrFrom>
                <a:srgbClr val="FEFFF9"/>
              </a:clrFrom>
              <a:clrTo>
                <a:srgbClr val="FEFFF9">
                  <a:alpha val="0"/>
                </a:srgbClr>
              </a:clrTo>
            </a:clrChange>
            <a:extLst>
              <a:ext uri="{28A0092B-C50C-407E-A947-70E740481C1C}">
                <a14:useLocalDpi xmlns:a14="http://schemas.microsoft.com/office/drawing/2010/main" xmlns="" val="0"/>
              </a:ext>
            </a:extLst>
          </a:blip>
          <a:srcRect/>
          <a:stretch>
            <a:fillRect/>
          </a:stretch>
        </p:blipFill>
        <p:spPr bwMode="auto">
          <a:xfrm>
            <a:off x="8423134" y="6286520"/>
            <a:ext cx="435146" cy="458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097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5994</TotalTime>
  <Words>1633</Words>
  <Application>Microsoft Office PowerPoint</Application>
  <PresentationFormat>全屏显示(4:3)</PresentationFormat>
  <Paragraphs>237</Paragraphs>
  <Slides>27</Slides>
  <Notes>17</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Office 主题</vt:lpstr>
      <vt:lpstr>2_Office 主题</vt:lpstr>
      <vt:lpstr>Section B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china</cp:lastModifiedBy>
  <cp:revision>510</cp:revision>
  <dcterms:modified xsi:type="dcterms:W3CDTF">2015-12-23T06:15:36Z</dcterms:modified>
</cp:coreProperties>
</file>