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31"/>
  </p:notesMasterIdLst>
  <p:handoutMasterIdLst>
    <p:handoutMasterId r:id="rId32"/>
  </p:handoutMasterIdLst>
  <p:sldIdLst>
    <p:sldId id="448" r:id="rId4"/>
    <p:sldId id="533" r:id="rId5"/>
    <p:sldId id="585" r:id="rId6"/>
    <p:sldId id="486" r:id="rId7"/>
    <p:sldId id="487" r:id="rId8"/>
    <p:sldId id="488" r:id="rId9"/>
    <p:sldId id="539" r:id="rId10"/>
    <p:sldId id="540" r:id="rId11"/>
    <p:sldId id="541" r:id="rId12"/>
    <p:sldId id="495" r:id="rId13"/>
    <p:sldId id="544" r:id="rId14"/>
    <p:sldId id="545" r:id="rId15"/>
    <p:sldId id="546" r:id="rId16"/>
    <p:sldId id="547" r:id="rId17"/>
    <p:sldId id="548" r:id="rId18"/>
    <p:sldId id="549" r:id="rId19"/>
    <p:sldId id="550" r:id="rId20"/>
    <p:sldId id="551" r:id="rId21"/>
    <p:sldId id="552" r:id="rId22"/>
    <p:sldId id="574" r:id="rId23"/>
    <p:sldId id="524" r:id="rId24"/>
    <p:sldId id="526" r:id="rId25"/>
    <p:sldId id="525" r:id="rId26"/>
    <p:sldId id="527" r:id="rId27"/>
    <p:sldId id="587" r:id="rId28"/>
    <p:sldId id="589" r:id="rId29"/>
    <p:sldId id="564" r:id="rId30"/>
  </p:sldIdLst>
  <p:sldSz cx="9144000" cy="6858000" type="screen4x3"/>
  <p:notesSz cx="6807200" cy="9939338"/>
  <p:embeddedFontLst>
    <p:embeddedFont>
      <p:font typeface="Calibri" pitchFamily="34" charset="0"/>
      <p:regular r:id="rId33"/>
      <p:bold r:id="rId34"/>
      <p:italic r:id="rId35"/>
      <p:boldItalic r:id="rId36"/>
    </p:embeddedFont>
    <p:embeddedFont>
      <p:font typeface="Georgia" pitchFamily="18" charset="0"/>
      <p:regular r:id="rId37"/>
      <p:bold r:id="rId38"/>
      <p:italic r:id="rId39"/>
      <p:boldItalic r:id="rId40"/>
    </p:embeddedFont>
    <p:embeddedFont>
      <p:font typeface="Gulim" pitchFamily="34" charset="-127"/>
      <p:regular r:id="rId41"/>
    </p:embeddedFont>
    <p:embeddedFont>
      <p:font typeface="华文彩云" pitchFamily="2" charset="-122"/>
      <p:regular r:id="rId42"/>
    </p:embeddedFont>
    <p:embeddedFont>
      <p:font typeface="Bodoni MT Condensed" pitchFamily="18" charset="0"/>
      <p:regular r:id="rId43"/>
      <p:bold r:id="rId44"/>
      <p:italic r:id="rId45"/>
      <p:boldItalic r:id="rId46"/>
    </p:embeddedFont>
    <p:embeddedFont>
      <p:font typeface="Helvetica" pitchFamily="34" charset="0"/>
      <p:regular r:id="rId47"/>
      <p:bold r:id="rId48"/>
      <p:italic r:id="rId49"/>
      <p:boldItalic r:id="rId50"/>
    </p:embeddedFont>
    <p:embeddedFont>
      <p:font typeface="Comic Sans MS" pitchFamily="66" charset="0"/>
      <p:regular r:id="rId51"/>
      <p:bold r:id="rId52"/>
      <p:italic r:id="rId53"/>
      <p:boldItalic r:id="rId54"/>
    </p:embeddedFont>
    <p:embeddedFont>
      <p:font typeface="华文楷体" pitchFamily="2" charset="-122"/>
      <p:regular r:id="rId55"/>
    </p:embeddedFont>
    <p:embeddedFont>
      <p:font typeface="华文行楷" pitchFamily="2" charset="-122"/>
      <p:regular r:id="rId56"/>
    </p:embeddedFont>
    <p:embeddedFont>
      <p:font typeface="PMingLiU" pitchFamily="18" charset="-120"/>
      <p:regular r:id="rId57"/>
    </p:embeddedFont>
    <p:embeddedFont>
      <p:font typeface="楷体_GB2312" charset="-122"/>
      <p:regular r:id="rId58"/>
    </p:embeddedFont>
    <p:embeddedFont>
      <p:font typeface="华文新魏" pitchFamily="2" charset="-122"/>
      <p:regular r:id="rId59"/>
    </p:embeddedFont>
    <p:embeddedFont>
      <p:font typeface="楷体" pitchFamily="49" charset="-122"/>
      <p:regular r:id="rId60"/>
    </p:embeddedFont>
    <p:embeddedFont>
      <p:font typeface="Cambria Math" pitchFamily="18" charset="0"/>
      <p:regular r:id="rId61"/>
    </p:embeddedFont>
    <p:embeddedFont>
      <p:font typeface="Cooper Black" pitchFamily="18" charset="0"/>
      <p:regular r:id="rId62"/>
    </p:embeddedFont>
    <p:embeddedFont>
      <p:font typeface="Arial Unicode MS" pitchFamily="34" charset="-122"/>
      <p:regular r:id="rId6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C8FF"/>
    <a:srgbClr val="FF6600"/>
    <a:srgbClr val="FF9900"/>
    <a:srgbClr val="336600"/>
    <a:srgbClr val="8E0000"/>
    <a:srgbClr val="71AE0E"/>
    <a:srgbClr val="B40000"/>
    <a:srgbClr val="FF9999"/>
    <a:srgbClr val="99CC00"/>
    <a:srgbClr val="E2FF8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39" autoAdjust="0"/>
    <p:restoredTop sz="94660"/>
  </p:normalViewPr>
  <p:slideViewPr>
    <p:cSldViewPr snapToObjects="1">
      <p:cViewPr>
        <p:scale>
          <a:sx n="75" d="100"/>
          <a:sy n="75" d="100"/>
        </p:scale>
        <p:origin x="-1752" y="-34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84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7.fntdata"/><Relationship Id="rId21" Type="http://schemas.openxmlformats.org/officeDocument/2006/relationships/slide" Target="slides/slide18.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63" Type="http://schemas.openxmlformats.org/officeDocument/2006/relationships/font" Target="fonts/font31.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61" Type="http://schemas.openxmlformats.org/officeDocument/2006/relationships/font" Target="fonts/font29.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font" Target="fonts/font28.fntdata"/><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1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font" Target="fonts/font3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9787" cy="496967"/>
          </a:xfrm>
          <a:prstGeom prst="rect">
            <a:avLst/>
          </a:prstGeom>
        </p:spPr>
        <p:txBody>
          <a:bodyPr vert="horz" lIns="91434" tIns="45717" rIns="91434" bIns="45717" rtlCol="0"/>
          <a:lstStyle>
            <a:lvl1pPr algn="l">
              <a:defRPr sz="1200"/>
            </a:lvl1pPr>
          </a:lstStyle>
          <a:p>
            <a:endParaRPr lang="zh-CN" altLang="en-US"/>
          </a:p>
        </p:txBody>
      </p:sp>
      <p:sp>
        <p:nvSpPr>
          <p:cNvPr id="3" name="日期占位符 2"/>
          <p:cNvSpPr>
            <a:spLocks noGrp="1"/>
          </p:cNvSpPr>
          <p:nvPr>
            <p:ph type="dt" sz="quarter" idx="1"/>
          </p:nvPr>
        </p:nvSpPr>
        <p:spPr>
          <a:xfrm>
            <a:off x="3855839" y="1"/>
            <a:ext cx="2949787" cy="496967"/>
          </a:xfrm>
          <a:prstGeom prst="rect">
            <a:avLst/>
          </a:prstGeom>
        </p:spPr>
        <p:txBody>
          <a:bodyPr vert="horz" lIns="91434" tIns="45717" rIns="91434" bIns="45717" rtlCol="0"/>
          <a:lstStyle>
            <a:lvl1pPr algn="r">
              <a:defRPr sz="1200"/>
            </a:lvl1pPr>
          </a:lstStyle>
          <a:p>
            <a:fld id="{863A0E6D-E797-4E26-83DE-CF9EEE723DD5}" type="datetimeFigureOut">
              <a:rPr lang="zh-CN" altLang="en-US" smtClean="0"/>
              <a:pPr/>
              <a:t>2017/11/23 Thursday</a:t>
            </a:fld>
            <a:endParaRPr lang="zh-CN" altLang="en-US"/>
          </a:p>
        </p:txBody>
      </p:sp>
      <p:sp>
        <p:nvSpPr>
          <p:cNvPr id="4" name="页脚占位符 3"/>
          <p:cNvSpPr>
            <a:spLocks noGrp="1"/>
          </p:cNvSpPr>
          <p:nvPr>
            <p:ph type="ftr" sz="quarter" idx="2"/>
          </p:nvPr>
        </p:nvSpPr>
        <p:spPr>
          <a:xfrm>
            <a:off x="1" y="9440647"/>
            <a:ext cx="2949787" cy="496967"/>
          </a:xfrm>
          <a:prstGeom prst="rect">
            <a:avLst/>
          </a:prstGeom>
        </p:spPr>
        <p:txBody>
          <a:bodyPr vert="horz" lIns="91434" tIns="45717" rIns="91434" bIns="45717"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5839" y="9440647"/>
            <a:ext cx="2949787" cy="496967"/>
          </a:xfrm>
          <a:prstGeom prst="rect">
            <a:avLst/>
          </a:prstGeom>
        </p:spPr>
        <p:txBody>
          <a:bodyPr vert="horz" lIns="91434" tIns="45717" rIns="91434" bIns="45717" rtlCol="0" anchor="b"/>
          <a:lstStyle>
            <a:lvl1pPr algn="r">
              <a:defRPr sz="1200"/>
            </a:lvl1pPr>
          </a:lstStyle>
          <a:p>
            <a:fld id="{B18956CB-8AB4-40EE-9347-3F8A9D2926FE}" type="slidenum">
              <a:rPr lang="zh-CN" altLang="en-US" smtClean="0"/>
              <a:pPr/>
              <a:t>‹#›</a:t>
            </a:fld>
            <a:endParaRPr lang="zh-CN" altLang="en-US"/>
          </a:p>
        </p:txBody>
      </p:sp>
    </p:spTree>
    <p:extLst>
      <p:ext uri="{BB962C8B-B14F-4D97-AF65-F5344CB8AC3E}">
        <p14:creationId xmlns:p14="http://schemas.microsoft.com/office/powerpoint/2010/main" xmlns="" val="1897126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9787" cy="496967"/>
          </a:xfrm>
          <a:prstGeom prst="rect">
            <a:avLst/>
          </a:prstGeom>
        </p:spPr>
        <p:txBody>
          <a:bodyPr vert="horz" lIns="91434" tIns="45717" rIns="91434" bIns="45717" rtlCol="0"/>
          <a:lstStyle>
            <a:lvl1pPr algn="l">
              <a:defRPr sz="1200"/>
            </a:lvl1pPr>
          </a:lstStyle>
          <a:p>
            <a:endParaRPr lang="zh-CN" altLang="en-US"/>
          </a:p>
        </p:txBody>
      </p:sp>
      <p:sp>
        <p:nvSpPr>
          <p:cNvPr id="3" name="日期占位符 2"/>
          <p:cNvSpPr>
            <a:spLocks noGrp="1"/>
          </p:cNvSpPr>
          <p:nvPr>
            <p:ph type="dt" idx="1"/>
          </p:nvPr>
        </p:nvSpPr>
        <p:spPr>
          <a:xfrm>
            <a:off x="3855839" y="1"/>
            <a:ext cx="2949787" cy="496967"/>
          </a:xfrm>
          <a:prstGeom prst="rect">
            <a:avLst/>
          </a:prstGeom>
        </p:spPr>
        <p:txBody>
          <a:bodyPr vert="horz" lIns="91434" tIns="45717" rIns="91434" bIns="45717" rtlCol="0"/>
          <a:lstStyle>
            <a:lvl1pPr algn="r">
              <a:defRPr sz="1200"/>
            </a:lvl1pPr>
          </a:lstStyle>
          <a:p>
            <a:fld id="{107C5C41-F861-4B21-AD2F-85AEA56BBAE1}" type="datetimeFigureOut">
              <a:rPr lang="zh-CN" altLang="en-US" smtClean="0"/>
              <a:pPr/>
              <a:t>2017/11/23 Thursday</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34" tIns="45717" rIns="91434" bIns="45717" rtlCol="0" anchor="ctr"/>
          <a:lstStyle/>
          <a:p>
            <a:endParaRPr lang="zh-CN" altLang="en-US"/>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34" tIns="45717" rIns="91434" bIns="45717"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9440647"/>
            <a:ext cx="2949787" cy="496967"/>
          </a:xfrm>
          <a:prstGeom prst="rect">
            <a:avLst/>
          </a:prstGeom>
        </p:spPr>
        <p:txBody>
          <a:bodyPr vert="horz" lIns="91434" tIns="45717" rIns="91434" bIns="45717"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5839" y="9440647"/>
            <a:ext cx="2949787" cy="496967"/>
          </a:xfrm>
          <a:prstGeom prst="rect">
            <a:avLst/>
          </a:prstGeom>
        </p:spPr>
        <p:txBody>
          <a:bodyPr vert="horz" lIns="91434" tIns="45717" rIns="91434" bIns="45717" rtlCol="0" anchor="b"/>
          <a:lstStyle>
            <a:lvl1pPr algn="r">
              <a:defRPr sz="1200"/>
            </a:lvl1pPr>
          </a:lstStyle>
          <a:p>
            <a:fld id="{835421ED-5742-4DCC-9643-02C7D3C6BEE0}" type="slidenum">
              <a:rPr lang="zh-CN" altLang="en-US" smtClean="0"/>
              <a:pPr/>
              <a:t>‹#›</a:t>
            </a:fld>
            <a:endParaRPr lang="zh-CN" altLang="en-US"/>
          </a:p>
        </p:txBody>
      </p:sp>
    </p:spTree>
    <p:extLst>
      <p:ext uri="{BB962C8B-B14F-4D97-AF65-F5344CB8AC3E}">
        <p14:creationId xmlns:p14="http://schemas.microsoft.com/office/powerpoint/2010/main" xmlns="" val="262132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1"/>
          <p:cNvSpPr>
            <a:spLocks noGrp="1" noRot="1" noChangeAspect="1" noTextEdit="1"/>
          </p:cNvSpPr>
          <p:nvPr>
            <p:ph type="sldImg"/>
          </p:nvPr>
        </p:nvSpPr>
        <p:spPr bwMode="auto">
          <a:noFill/>
          <a:ln>
            <a:solidFill>
              <a:srgbClr val="000000"/>
            </a:solidFill>
            <a:miter lim="800000"/>
            <a:headEnd/>
            <a:tailEnd/>
          </a:ln>
        </p:spPr>
      </p:sp>
      <p:sp>
        <p:nvSpPr>
          <p:cNvPr id="324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9267" name="灯片编号占位符 3"/>
          <p:cNvSpPr txBox="1">
            <a:spLocks noGrp="1"/>
          </p:cNvSpPr>
          <p:nvPr/>
        </p:nvSpPr>
        <p:spPr bwMode="auto">
          <a:xfrm>
            <a:off x="3855839" y="9440647"/>
            <a:ext cx="2949787" cy="496967"/>
          </a:xfrm>
          <a:prstGeom prst="rect">
            <a:avLst/>
          </a:prstGeom>
          <a:noFill/>
          <a:ln>
            <a:miter lim="800000"/>
            <a:headEnd/>
            <a:tailEnd/>
          </a:ln>
        </p:spPr>
        <p:txBody>
          <a:bodyPr lIns="91434" tIns="45717" rIns="91434" bIns="45717" anchor="b"/>
          <a:lstStyle/>
          <a:p>
            <a:pPr algn="r">
              <a:defRPr/>
            </a:pPr>
            <a:fld id="{AA31EE46-0019-4961-845C-C6BF13F331A7}" type="slidenum">
              <a:rPr lang="zh-CN" altLang="en-US" sz="1200"/>
              <a:pPr algn="r">
                <a:defRPr/>
              </a:pPr>
              <a:t>1</a:t>
            </a:fld>
            <a:endParaRPr lang="en-US" altLang="zh-CN"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55839" y="9440647"/>
            <a:ext cx="2949787" cy="496967"/>
          </a:xfrm>
          <a:prstGeom prst="rect">
            <a:avLst/>
          </a:prstGeom>
          <a:noFill/>
          <a:ln>
            <a:miter lim="800000"/>
            <a:headEnd/>
            <a:tailEnd/>
          </a:ln>
        </p:spPr>
        <p:txBody>
          <a:bodyPr lIns="91434" tIns="45717" rIns="91434" bIns="45717" anchor="b"/>
          <a:lstStyle/>
          <a:p>
            <a:pPr algn="r">
              <a:defRPr/>
            </a:pPr>
            <a:fld id="{122BBDA7-D4F5-414D-856C-BA67A43105D9}" type="slidenum">
              <a:rPr lang="zh-CN" altLang="en-US" sz="1200"/>
              <a:pPr algn="r">
                <a:defRPr/>
              </a:pPr>
              <a:t>17</a:t>
            </a:fld>
            <a:endParaRPr lang="en-US"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p:cNvSpPr>
            <a:spLocks noGrp="1" noRot="1" noChangeAspect="1" noTextEdit="1"/>
          </p:cNvSpPr>
          <p:nvPr>
            <p:ph type="sldImg"/>
          </p:nvPr>
        </p:nvSpPr>
        <p:spPr bwMode="auto">
          <a:noFill/>
          <a:ln>
            <a:solidFill>
              <a:srgbClr val="000000"/>
            </a:solidFill>
            <a:miter lim="800000"/>
            <a:headEnd/>
            <a:tailEnd/>
          </a:ln>
        </p:spPr>
      </p:sp>
      <p:sp>
        <p:nvSpPr>
          <p:cNvPr id="2478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55839" y="9440647"/>
            <a:ext cx="2949787" cy="496967"/>
          </a:xfrm>
          <a:prstGeom prst="rect">
            <a:avLst/>
          </a:prstGeom>
          <a:noFill/>
          <a:ln>
            <a:miter lim="800000"/>
            <a:headEnd/>
            <a:tailEnd/>
          </a:ln>
        </p:spPr>
        <p:txBody>
          <a:bodyPr lIns="91434" tIns="45717" rIns="91434" bIns="45717" anchor="b"/>
          <a:lstStyle/>
          <a:p>
            <a:pPr algn="r">
              <a:defRPr/>
            </a:pPr>
            <a:fld id="{43D12E82-1BEB-42C5-9305-45481AD1CE10}" type="slidenum">
              <a:rPr lang="zh-CN" altLang="en-US" sz="1200"/>
              <a:pPr algn="r">
                <a:defRPr/>
              </a:pPr>
              <a:t>18</a:t>
            </a:fld>
            <a:endParaRPr lang="en-US"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xmlns="" val="377091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55839" y="9440647"/>
            <a:ext cx="2949787" cy="496967"/>
          </a:xfrm>
          <a:prstGeom prst="rect">
            <a:avLst/>
          </a:prstGeom>
          <a:noFill/>
          <a:ln>
            <a:miter lim="800000"/>
            <a:headEnd/>
            <a:tailEnd/>
          </a:ln>
        </p:spPr>
        <p:txBody>
          <a:bodyPr lIns="91434" tIns="45717" rIns="91434" bIns="45717" anchor="b"/>
          <a:lstStyle/>
          <a:p>
            <a:pPr algn="r">
              <a:defRPr/>
            </a:pPr>
            <a:fld id="{67BE9704-E3C8-466D-B02F-9208A4C9D880}" type="slidenum">
              <a:rPr lang="zh-CN" altLang="en-US" sz="1200"/>
              <a:pPr algn="r">
                <a:defRPr/>
              </a:pPr>
              <a:t>3</a:t>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55839" y="9440647"/>
            <a:ext cx="2949787" cy="496967"/>
          </a:xfrm>
          <a:prstGeom prst="rect">
            <a:avLst/>
          </a:prstGeom>
          <a:noFill/>
          <a:ln>
            <a:miter lim="800000"/>
            <a:headEnd/>
            <a:tailEnd/>
          </a:ln>
        </p:spPr>
        <p:txBody>
          <a:bodyPr lIns="91434" tIns="45717" rIns="91434" bIns="45717" anchor="b"/>
          <a:lstStyle/>
          <a:p>
            <a:pPr algn="r">
              <a:defRPr/>
            </a:pPr>
            <a:fld id="{67BE9704-E3C8-466D-B02F-9208A4C9D880}" type="slidenum">
              <a:rPr lang="zh-CN" altLang="en-US" sz="1200"/>
              <a:pPr algn="r">
                <a:defRPr/>
              </a:pPr>
              <a:t>10</a:t>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15043" name="灯片编号占位符 3"/>
          <p:cNvSpPr txBox="1">
            <a:spLocks noGrp="1"/>
          </p:cNvSpPr>
          <p:nvPr/>
        </p:nvSpPr>
        <p:spPr bwMode="auto">
          <a:xfrm>
            <a:off x="3855839" y="9440647"/>
            <a:ext cx="2949787" cy="496967"/>
          </a:xfrm>
          <a:prstGeom prst="rect">
            <a:avLst/>
          </a:prstGeom>
          <a:noFill/>
          <a:ln>
            <a:miter lim="800000"/>
            <a:headEnd/>
            <a:tailEnd/>
          </a:ln>
        </p:spPr>
        <p:txBody>
          <a:bodyPr lIns="91434" tIns="45717" rIns="91434" bIns="45717" anchor="b"/>
          <a:lstStyle/>
          <a:p>
            <a:pPr algn="r">
              <a:defRPr/>
            </a:pPr>
            <a:fld id="{67BE9704-E3C8-466D-B02F-9208A4C9D880}" type="slidenum">
              <a:rPr lang="zh-CN" altLang="en-US" sz="1200"/>
              <a:pPr algn="r">
                <a:defRPr/>
              </a:pPr>
              <a:t>11</a:t>
            </a:fld>
            <a:endParaRPr lang="en-US"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2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55839" y="9440647"/>
            <a:ext cx="2949787" cy="496967"/>
          </a:xfrm>
          <a:prstGeom prst="rect">
            <a:avLst/>
          </a:prstGeom>
          <a:noFill/>
          <a:ln>
            <a:miter lim="800000"/>
            <a:headEnd/>
            <a:tailEnd/>
          </a:ln>
        </p:spPr>
        <p:txBody>
          <a:bodyPr lIns="91434" tIns="45717" rIns="91434" bIns="45717" anchor="b"/>
          <a:lstStyle/>
          <a:p>
            <a:pPr algn="r">
              <a:defRPr/>
            </a:pPr>
            <a:fld id="{6A17BC62-5AEF-4B39-A66A-5706ED3AC782}" type="slidenum">
              <a:rPr lang="zh-CN" altLang="en-US" sz="1200"/>
              <a:pPr algn="r">
                <a:defRPr/>
              </a:pPr>
              <a:t>12</a:t>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p:cNvSpPr>
            <a:spLocks noGrp="1" noRot="1" noChangeAspect="1" noTextEdit="1"/>
          </p:cNvSpPr>
          <p:nvPr>
            <p:ph type="sldImg"/>
          </p:nvPr>
        </p:nvSpPr>
        <p:spPr bwMode="auto">
          <a:noFill/>
          <a:ln>
            <a:solidFill>
              <a:srgbClr val="000000"/>
            </a:solidFill>
            <a:miter lim="800000"/>
            <a:headEnd/>
            <a:tailEnd/>
          </a:ln>
        </p:spPr>
      </p:sp>
      <p:sp>
        <p:nvSpPr>
          <p:cNvPr id="2416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55839" y="9440647"/>
            <a:ext cx="2949787" cy="496967"/>
          </a:xfrm>
          <a:prstGeom prst="rect">
            <a:avLst/>
          </a:prstGeom>
          <a:noFill/>
          <a:ln>
            <a:miter lim="800000"/>
            <a:headEnd/>
            <a:tailEnd/>
          </a:ln>
        </p:spPr>
        <p:txBody>
          <a:bodyPr lIns="91434" tIns="45717" rIns="91434" bIns="45717" anchor="b"/>
          <a:lstStyle/>
          <a:p>
            <a:pPr algn="r">
              <a:defRPr/>
            </a:pPr>
            <a:fld id="{49A25AD0-1147-4099-9558-D3B39D81C4D1}" type="slidenum">
              <a:rPr lang="zh-CN" altLang="en-US" sz="1200"/>
              <a:pPr algn="r">
                <a:defRPr/>
              </a:pPr>
              <a:t>14</a:t>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p:cNvSpPr>
            <a:spLocks noGrp="1" noRot="1" noChangeAspect="1" noTextEdit="1"/>
          </p:cNvSpPr>
          <p:nvPr>
            <p:ph type="sldImg"/>
          </p:nvPr>
        </p:nvSpPr>
        <p:spPr bwMode="auto">
          <a:noFill/>
          <a:ln>
            <a:solidFill>
              <a:srgbClr val="000000"/>
            </a:solidFill>
            <a:miter lim="800000"/>
            <a:headEnd/>
            <a:tailEnd/>
          </a:ln>
        </p:spPr>
      </p:sp>
      <p:sp>
        <p:nvSpPr>
          <p:cNvPr id="2437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55839" y="9440647"/>
            <a:ext cx="2949787" cy="496967"/>
          </a:xfrm>
          <a:prstGeom prst="rect">
            <a:avLst/>
          </a:prstGeom>
          <a:noFill/>
          <a:ln>
            <a:miter lim="800000"/>
            <a:headEnd/>
            <a:tailEnd/>
          </a:ln>
        </p:spPr>
        <p:txBody>
          <a:bodyPr lIns="91434" tIns="45717" rIns="91434" bIns="45717" anchor="b"/>
          <a:lstStyle/>
          <a:p>
            <a:pPr algn="r">
              <a:defRPr/>
            </a:pPr>
            <a:fld id="{0127B037-994A-48F6-B78B-E7E7E51D8555}" type="slidenum">
              <a:rPr lang="zh-CN" altLang="en-US" sz="1200"/>
              <a:pPr algn="r">
                <a:defRPr/>
              </a:pPr>
              <a:t>15</a:t>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3738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98681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20069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07918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371208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55266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806978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56277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70228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049772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94097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493387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688664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87315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16560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5863798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892009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18112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0894983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1375156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589406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21076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2017/11/23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2017/11/23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5390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2017/11/23 Thursday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8490440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image" Target="../media/image11.jpeg"/><Relationship Id="rId5" Type="http://schemas.openxmlformats.org/officeDocument/2006/relationships/slide" Target="slide12.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0"/>
          <p:cNvSpPr/>
          <p:nvPr/>
        </p:nvSpPr>
        <p:spPr>
          <a:xfrm>
            <a:off x="0" y="631825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12"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3" name="图片 4" descr="新视野大学ppt首页标题字-02.png"/>
          <p:cNvPicPr>
            <a:picLocks noChangeAspect="1"/>
          </p:cNvPicPr>
          <p:nvPr/>
        </p:nvPicPr>
        <p:blipFill>
          <a:blip r:embed="rId3" cstate="print"/>
          <a:srcRect/>
          <a:stretch>
            <a:fillRect/>
          </a:stretch>
        </p:blipFill>
        <p:spPr bwMode="auto">
          <a:xfrm>
            <a:off x="0" y="34925"/>
            <a:ext cx="9144000" cy="1587500"/>
          </a:xfrm>
          <a:prstGeom prst="rect">
            <a:avLst/>
          </a:prstGeom>
          <a:noFill/>
          <a:ln w="9525">
            <a:noFill/>
            <a:miter lim="800000"/>
            <a:headEnd/>
            <a:tailEnd/>
          </a:ln>
        </p:spPr>
      </p:pic>
      <p:sp>
        <p:nvSpPr>
          <p:cNvPr id="15" name="Rectangle 5"/>
          <p:cNvSpPr/>
          <p:nvPr/>
        </p:nvSpPr>
        <p:spPr>
          <a:xfrm>
            <a:off x="4932363" y="128588"/>
            <a:ext cx="1371600" cy="708025"/>
          </a:xfrm>
          <a:prstGeom prst="rect">
            <a:avLst/>
          </a:prstGeom>
        </p:spPr>
        <p:txBody>
          <a:bodyPr>
            <a:spAutoFit/>
          </a:bodyPr>
          <a:lstStyle/>
          <a:p>
            <a:pPr>
              <a:defRPr/>
            </a:pPr>
            <a:r>
              <a:rPr lang="en-US" altLang="zh-CN" sz="4000" b="1" i="1">
                <a:solidFill>
                  <a:srgbClr val="0B856D"/>
                </a:solidFill>
                <a:effectLst>
                  <a:outerShdw blurRad="38100" dist="38100" dir="2700000" algn="tl">
                    <a:srgbClr val="C0C0C0"/>
                  </a:outerShdw>
                </a:effectLst>
                <a:latin typeface="方正大黑简体"/>
                <a:ea typeface="方正大黑简体"/>
                <a:cs typeface="方正大黑简体"/>
              </a:rPr>
              <a:t>1</a:t>
            </a:r>
          </a:p>
        </p:txBody>
      </p:sp>
      <p:sp>
        <p:nvSpPr>
          <p:cNvPr id="24" name="矩形 23"/>
          <p:cNvSpPr/>
          <p:nvPr/>
        </p:nvSpPr>
        <p:spPr bwMode="auto">
          <a:xfrm>
            <a:off x="3426158" y="1540736"/>
            <a:ext cx="1477036" cy="1316760"/>
          </a:xfrm>
          <a:prstGeom prst="rect">
            <a:avLst/>
          </a:prstGeom>
          <a:solidFill>
            <a:srgbClr val="92D050"/>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bwMode="auto">
          <a:xfrm>
            <a:off x="4930316" y="2841143"/>
            <a:ext cx="1477038" cy="1317600"/>
          </a:xfrm>
          <a:prstGeom prst="rect">
            <a:avLst/>
          </a:prstGeom>
          <a:solidFill>
            <a:srgbClr val="00B0F0"/>
          </a:solidFill>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5"/>
          <p:cNvSpPr/>
          <p:nvPr/>
        </p:nvSpPr>
        <p:spPr bwMode="auto">
          <a:xfrm>
            <a:off x="1928794" y="2857496"/>
            <a:ext cx="1476000" cy="1317600"/>
          </a:xfrm>
          <a:prstGeom prst="rect">
            <a:avLst/>
          </a:prstGeom>
          <a:solidFill>
            <a:srgbClr val="9966FF"/>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zh-CN" altLang="en-US"/>
          </a:p>
        </p:txBody>
      </p:sp>
      <p:pic>
        <p:nvPicPr>
          <p:cNvPr id="21" name="Picture 19" descr="school"/>
          <p:cNvPicPr>
            <a:picLocks noChangeAspect="1" noChangeArrowheads="1"/>
          </p:cNvPicPr>
          <p:nvPr/>
        </p:nvPicPr>
        <p:blipFill>
          <a:blip r:embed="rId4" cstate="print"/>
          <a:srcRect l="9682" r="13921"/>
          <a:stretch>
            <a:fillRect/>
          </a:stretch>
        </p:blipFill>
        <p:spPr bwMode="auto">
          <a:xfrm>
            <a:off x="1928794" y="1561975"/>
            <a:ext cx="1476000" cy="1295521"/>
          </a:xfrm>
          <a:prstGeom prst="rect">
            <a:avLst/>
          </a:prstGeom>
          <a:ln>
            <a:noFill/>
          </a:ln>
          <a:effectLst>
            <a:outerShdw blurRad="292100" dist="139700" dir="2700000" algn="tl" rotWithShape="0">
              <a:srgbClr val="333333">
                <a:alpha val="65000"/>
              </a:srgbClr>
            </a:outerShdw>
          </a:effectLst>
        </p:spPr>
      </p:pic>
      <p:pic>
        <p:nvPicPr>
          <p:cNvPr id="22" name="Picture 33" descr="BoysAtComputer"/>
          <p:cNvPicPr>
            <a:picLocks noChangeArrowheads="1"/>
          </p:cNvPicPr>
          <p:nvPr/>
        </p:nvPicPr>
        <p:blipFill>
          <a:blip r:embed="rId5" cstate="print"/>
          <a:stretch>
            <a:fillRect/>
          </a:stretch>
        </p:blipFill>
        <p:spPr bwMode="auto">
          <a:xfrm>
            <a:off x="428596" y="2857496"/>
            <a:ext cx="1476389" cy="1317600"/>
          </a:xfrm>
          <a:prstGeom prst="rect">
            <a:avLst/>
          </a:prstGeom>
          <a:ln>
            <a:noFill/>
          </a:ln>
          <a:effectLst>
            <a:outerShdw blurRad="292100" dist="139700" dir="2700000" algn="tl" rotWithShape="0">
              <a:srgbClr val="333333">
                <a:alpha val="65000"/>
              </a:srgbClr>
            </a:outerShdw>
          </a:effectLst>
        </p:spPr>
      </p:pic>
      <p:pic>
        <p:nvPicPr>
          <p:cNvPr id="23" name="Picture 31" descr="onlineuni"/>
          <p:cNvPicPr>
            <a:picLocks noChangeAspect="1" noChangeArrowheads="1"/>
          </p:cNvPicPr>
          <p:nvPr/>
        </p:nvPicPr>
        <p:blipFill>
          <a:blip r:embed="rId6" cstate="print"/>
          <a:stretch>
            <a:fillRect/>
          </a:stretch>
        </p:blipFill>
        <p:spPr bwMode="auto">
          <a:xfrm>
            <a:off x="3428993" y="2857496"/>
            <a:ext cx="1474201" cy="1317600"/>
          </a:xfrm>
          <a:prstGeom prst="rect">
            <a:avLst/>
          </a:prstGeom>
          <a:ln>
            <a:noFill/>
          </a:ln>
          <a:effectLst>
            <a:outerShdw blurRad="292100" dist="139700" dir="2700000" algn="tl" rotWithShape="0">
              <a:srgbClr val="333333">
                <a:alpha val="65000"/>
              </a:srgbClr>
            </a:outerShdw>
          </a:effectLst>
        </p:spPr>
      </p:pic>
      <p:sp>
        <p:nvSpPr>
          <p:cNvPr id="27" name="Text Box 14"/>
          <p:cNvSpPr txBox="1">
            <a:spLocks noChangeArrowheads="1"/>
          </p:cNvSpPr>
          <p:nvPr/>
        </p:nvSpPr>
        <p:spPr bwMode="auto">
          <a:xfrm>
            <a:off x="678656" y="5058803"/>
            <a:ext cx="7572375" cy="584775"/>
          </a:xfrm>
          <a:prstGeom prst="rect">
            <a:avLst/>
          </a:prstGeom>
          <a:noFill/>
          <a:ln w="9525">
            <a:noFill/>
            <a:miter lim="800000"/>
            <a:headEnd/>
            <a:tailEnd/>
          </a:ln>
          <a:effectLst>
            <a:outerShdw sx="1000" sy="1000" algn="ctr" rotWithShape="0">
              <a:schemeClr val="tx2"/>
            </a:outerShdw>
          </a:effectLst>
        </p:spPr>
        <p:txBody>
          <a:bodyPr>
            <a:spAutoFit/>
          </a:bodyPr>
          <a:lstStyle/>
          <a:p>
            <a:pPr algn="ctr" latinLnBrk="1">
              <a:spcBef>
                <a:spcPct val="50000"/>
              </a:spcBef>
              <a:defRPr/>
            </a:pPr>
            <a:r>
              <a:rPr lang="en-US" altLang="zh-CN" sz="3200" b="1" dirty="0" smtClean="0">
                <a:solidFill>
                  <a:schemeClr val="accent3">
                    <a:lumMod val="50000"/>
                  </a:schemeClr>
                </a:solidFill>
                <a:latin typeface="Georgia" pitchFamily="18" charset="0"/>
                <a:ea typeface="Gulim" pitchFamily="34" charset="-127"/>
              </a:rPr>
              <a:t>When honesty disappears</a:t>
            </a:r>
            <a:endParaRPr lang="zh-CN" altLang="en-US" sz="3200" b="1" dirty="0">
              <a:solidFill>
                <a:schemeClr val="accent3">
                  <a:lumMod val="50000"/>
                </a:schemeClr>
              </a:solidFill>
              <a:latin typeface="Georgia" pitchFamily="18" charset="0"/>
              <a:ea typeface="Gulim" pitchFamily="34" charset="-127"/>
            </a:endParaRPr>
          </a:p>
        </p:txBody>
      </p:sp>
      <p:sp>
        <p:nvSpPr>
          <p:cNvPr id="28" name="Text Box 15"/>
          <p:cNvSpPr txBox="1">
            <a:spLocks noChangeArrowheads="1"/>
          </p:cNvSpPr>
          <p:nvPr/>
        </p:nvSpPr>
        <p:spPr bwMode="auto">
          <a:xfrm>
            <a:off x="1321594" y="4434413"/>
            <a:ext cx="6500812" cy="646112"/>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algn="ctr" fontAlgn="auto" latinLnBrk="1">
              <a:spcBef>
                <a:spcPct val="50000"/>
              </a:spcBef>
              <a:spcAft>
                <a:spcPts val="0"/>
              </a:spcAft>
              <a:defRPr/>
            </a:pPr>
            <a:r>
              <a:rPr kumimoji="1" lang="en-US" altLang="zh-CN" sz="3600" b="1" dirty="0">
                <a:effectLst>
                  <a:outerShdw blurRad="38100" dist="38100" dir="2700000" algn="tl">
                    <a:srgbClr val="000000">
                      <a:alpha val="43137"/>
                    </a:srgbClr>
                  </a:outerShdw>
                </a:effectLst>
                <a:latin typeface="+mj-lt"/>
                <a:ea typeface="华文彩云" pitchFamily="2" charset="-122"/>
              </a:rPr>
              <a:t>Unit </a:t>
            </a:r>
            <a:r>
              <a:rPr kumimoji="1" lang="en-US" altLang="zh-CN" sz="3600" b="1" dirty="0" smtClean="0">
                <a:effectLst>
                  <a:outerShdw blurRad="38100" dist="38100" dir="2700000" algn="tl">
                    <a:srgbClr val="000000">
                      <a:alpha val="43137"/>
                    </a:srgbClr>
                  </a:outerShdw>
                </a:effectLst>
                <a:latin typeface="+mj-lt"/>
                <a:ea typeface="华文彩云" pitchFamily="2" charset="-122"/>
              </a:rPr>
              <a:t>7 </a:t>
            </a:r>
            <a:r>
              <a:rPr kumimoji="1" lang="en-US" altLang="zh-CN" sz="3600" b="1" dirty="0">
                <a:effectLst>
                  <a:outerShdw blurRad="38100" dist="38100" dir="2700000" algn="tl">
                    <a:srgbClr val="000000">
                      <a:alpha val="43137"/>
                    </a:srgbClr>
                  </a:outerShdw>
                </a:effectLst>
                <a:latin typeface="+mj-lt"/>
                <a:ea typeface="华文彩云" pitchFamily="2" charset="-122"/>
              </a:rPr>
              <a:t>Section A</a:t>
            </a:r>
          </a:p>
        </p:txBody>
      </p:sp>
      <p:sp>
        <p:nvSpPr>
          <p:cNvPr id="30" name="TextBox 45"/>
          <p:cNvSpPr txBox="1">
            <a:spLocks noChangeArrowheads="1"/>
          </p:cNvSpPr>
          <p:nvPr/>
        </p:nvSpPr>
        <p:spPr bwMode="auto">
          <a:xfrm>
            <a:off x="179512" y="6318250"/>
            <a:ext cx="10072688" cy="523220"/>
          </a:xfrm>
          <a:prstGeom prst="rect">
            <a:avLst/>
          </a:prstGeom>
          <a:noFill/>
          <a:ln w="9525">
            <a:noFill/>
            <a:miter lim="800000"/>
            <a:headEnd/>
            <a:tailEnd/>
          </a:ln>
        </p:spPr>
        <p:txBody>
          <a:bodyPr>
            <a:spAutoFit/>
          </a:bodyPr>
          <a:lstStyle/>
          <a:p>
            <a:pPr>
              <a:defRPr/>
            </a:pPr>
            <a:r>
              <a:rPr lang="en-US" altLang="zh-CN" sz="1400" b="1" dirty="0" smtClean="0">
                <a:solidFill>
                  <a:schemeClr val="bg1"/>
                </a:solidFill>
                <a:latin typeface="Bodoni MT Condensed" pitchFamily="18" charset="0"/>
                <a:ea typeface="HY견명조"/>
                <a:cs typeface="Times New Roman" pitchFamily="18" charset="0"/>
              </a:rPr>
              <a:t>FOREIGN </a:t>
            </a:r>
            <a:r>
              <a:rPr lang="en-US" altLang="zh-CN" sz="1400" b="1" dirty="0">
                <a:solidFill>
                  <a:schemeClr val="bg1"/>
                </a:solidFill>
                <a:latin typeface="Bodoni MT Condensed" pitchFamily="18" charset="0"/>
                <a:ea typeface="HY견명조"/>
                <a:cs typeface="Times New Roman" pitchFamily="18" charset="0"/>
              </a:rPr>
              <a:t>LANGUAGE TEACHING AND RESEARCH PRESS      </a:t>
            </a:r>
            <a:endParaRPr lang="en-US" altLang="zh-CN" sz="1400" b="1" dirty="0" smtClean="0">
              <a:solidFill>
                <a:schemeClr val="bg1"/>
              </a:solidFill>
              <a:latin typeface="Bodoni MT Condensed" pitchFamily="18" charset="0"/>
              <a:ea typeface="HY견명조"/>
              <a:cs typeface="Times New Roman" pitchFamily="18" charset="0"/>
            </a:endParaRPr>
          </a:p>
          <a:p>
            <a:pPr>
              <a:defRPr/>
            </a:pPr>
            <a:r>
              <a:rPr lang="en-US" altLang="zh-CN" sz="1400" b="1" dirty="0" smtClean="0">
                <a:solidFill>
                  <a:schemeClr val="bg1"/>
                </a:solidFill>
                <a:latin typeface="Bodoni MT Condensed" pitchFamily="18" charset="0"/>
                <a:ea typeface="HY견명조"/>
                <a:cs typeface="Times New Roman" pitchFamily="18" charset="0"/>
              </a:rPr>
              <a:t>AIR </a:t>
            </a:r>
            <a:r>
              <a:rPr lang="en-US" altLang="zh-CN" sz="1400" b="1" dirty="0">
                <a:solidFill>
                  <a:schemeClr val="bg1"/>
                </a:solidFill>
                <a:latin typeface="Bodoni MT Condensed" pitchFamily="18" charset="0"/>
                <a:ea typeface="HY견명조"/>
                <a:cs typeface="Times New Roman" pitchFamily="18" charset="0"/>
              </a:rPr>
              <a:t>FORCE ENGINEERING </a:t>
            </a:r>
            <a:r>
              <a:rPr lang="en-US" altLang="zh-CN" sz="1400" b="1" dirty="0" smtClean="0">
                <a:solidFill>
                  <a:schemeClr val="bg1"/>
                </a:solidFill>
                <a:latin typeface="Bodoni MT Condensed" pitchFamily="18" charset="0"/>
                <a:ea typeface="HY견명조"/>
                <a:cs typeface="Times New Roman" pitchFamily="18" charset="0"/>
              </a:rPr>
              <a:t>UNIVERSITY</a:t>
            </a:r>
            <a:endParaRPr lang="zh-CN" altLang="en-US" sz="1400" b="1" dirty="0">
              <a:solidFill>
                <a:schemeClr val="bg1"/>
              </a:solidFill>
              <a:latin typeface="Bodoni MT Condensed" pitchFamily="18" charset="0"/>
              <a:ea typeface="HY견명조"/>
              <a:cs typeface="Times New Roman" pitchFamily="18" charset="0"/>
            </a:endParaRPr>
          </a:p>
        </p:txBody>
      </p:sp>
    </p:spTree>
    <p:extLst>
      <p:ext uri="{BB962C8B-B14F-4D97-AF65-F5344CB8AC3E}">
        <p14:creationId xmlns:p14="http://schemas.microsoft.com/office/powerpoint/2010/main" xmlns="" val="532640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6"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6" name="TextBox 15"/>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7" name="TextBox 16"/>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graphicFrame>
        <p:nvGraphicFramePr>
          <p:cNvPr id="13" name="表格 12"/>
          <p:cNvGraphicFramePr>
            <a:graphicFrameLocks noGrp="1"/>
          </p:cNvGraphicFramePr>
          <p:nvPr/>
        </p:nvGraphicFramePr>
        <p:xfrm>
          <a:off x="357188" y="1285860"/>
          <a:ext cx="8501122" cy="4806285"/>
        </p:xfrm>
        <a:graphic>
          <a:graphicData uri="http://schemas.openxmlformats.org/drawingml/2006/table">
            <a:tbl>
              <a:tblPr firstRow="1" bandRow="1">
                <a:tableStyleId>{93296810-A885-4BE3-A3E7-6D5BEEA58F35}</a:tableStyleId>
              </a:tblPr>
              <a:tblGrid>
                <a:gridCol w="4857754"/>
                <a:gridCol w="3643368"/>
              </a:tblGrid>
              <a:tr h="589888">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1410376">
                <a:tc>
                  <a:txBody>
                    <a:bodyPr/>
                    <a:lstStyle/>
                    <a:p>
                      <a:pPr marL="457200" indent="-457200" algn="l">
                        <a:lnSpc>
                          <a:spcPct val="100000"/>
                        </a:lnSpc>
                        <a:spcBef>
                          <a:spcPct val="50000"/>
                        </a:spcBef>
                        <a:buNone/>
                        <a:defRPr/>
                      </a:pPr>
                      <a:r>
                        <a:rPr kumimoji="1" lang="en-US" altLang="zh-CN" sz="2400" kern="1200" dirty="0" smtClean="0">
                          <a:solidFill>
                            <a:schemeClr val="dk1"/>
                          </a:solidFill>
                          <a:latin typeface="Helvetica"/>
                          <a:ea typeface="+mn-ea"/>
                          <a:cs typeface="+mn-cs"/>
                        </a:rPr>
                        <a:t>1. especially troubling / surprising / annoying are the reports/facts that</a:t>
                      </a:r>
                      <a:r>
                        <a:rPr kumimoji="1" lang="en-US" altLang="zh-CN" sz="2400" b="0" kern="1200" dirty="0" smtClean="0">
                          <a:solidFill>
                            <a:schemeClr val="dk1"/>
                          </a:solidFill>
                          <a:latin typeface="Helvetica"/>
                          <a:ea typeface="+mn-ea"/>
                          <a:cs typeface="+mn-cs"/>
                        </a:rPr>
                        <a:t>…</a:t>
                      </a:r>
                      <a:r>
                        <a:rPr kumimoji="1" lang="en-US" altLang="zh-CN" sz="2400" kern="1200" dirty="0" smtClean="0">
                          <a:solidFill>
                            <a:schemeClr val="dk1"/>
                          </a:solidFill>
                          <a:latin typeface="Helvetica"/>
                          <a:ea typeface="+mn-ea"/>
                          <a:cs typeface="+mn-cs"/>
                        </a:rPr>
                        <a:t>.</a:t>
                      </a:r>
                      <a:endParaRPr kumimoji="1" lang="en-US" altLang="zh-CN" sz="2400" kern="1200" dirty="0">
                        <a:solidFill>
                          <a:schemeClr val="dk1"/>
                        </a:solidFill>
                        <a:latin typeface="Helvetica"/>
                        <a:ea typeface="+mn-ea"/>
                        <a:cs typeface="+mn-cs"/>
                      </a:endParaRPr>
                    </a:p>
                  </a:txBody>
                  <a:tcPr/>
                </a:tc>
                <a:tc>
                  <a:txBody>
                    <a:bodyPr/>
                    <a:lstStyle/>
                    <a:p>
                      <a:pPr algn="just">
                        <a:spcAft>
                          <a:spcPts val="0"/>
                        </a:spcAft>
                      </a:pPr>
                      <a:r>
                        <a:rPr kumimoji="1" lang="zh-CN" altLang="en-US" sz="2400" kern="1200" dirty="0" smtClean="0">
                          <a:solidFill>
                            <a:schemeClr val="dk1"/>
                          </a:solidFill>
                          <a:latin typeface="华文楷体" pitchFamily="2" charset="-122"/>
                          <a:ea typeface="华文楷体" pitchFamily="2" charset="-122"/>
                          <a:cs typeface="+mn-cs"/>
                        </a:rPr>
                        <a:t>用于“表述一种更令人担忧</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吃惊</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烦恼</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生气的现象或者事实”。</a:t>
                      </a:r>
                    </a:p>
                  </a:txBody>
                  <a:tcPr marL="68580" marR="68580" marT="0" marB="0"/>
                </a:tc>
              </a:tr>
              <a:tr h="1081178">
                <a:tc>
                  <a:txBody>
                    <a:bodyPr/>
                    <a:lstStyle/>
                    <a:p>
                      <a:pPr marL="357188" indent="-357188" algn="l">
                        <a:lnSpc>
                          <a:spcPct val="100000"/>
                        </a:lnSpc>
                      </a:pPr>
                      <a:r>
                        <a:rPr kumimoji="1" lang="en-US" altLang="zh-CN" sz="2400" kern="1200" dirty="0" smtClean="0">
                          <a:solidFill>
                            <a:schemeClr val="dk1"/>
                          </a:solidFill>
                          <a:latin typeface="Helvetica"/>
                          <a:ea typeface="+mn-ea"/>
                          <a:cs typeface="+mn-cs"/>
                        </a:rPr>
                        <a:t>2.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 once hailed as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could become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a:t>
                      </a:r>
                      <a:endParaRPr kumimoji="1" lang="zh-CN" altLang="en-US" sz="2400" kern="1200" dirty="0">
                        <a:solidFill>
                          <a:schemeClr val="dk1"/>
                        </a:solidFill>
                        <a:latin typeface="Helvetica"/>
                        <a:ea typeface="+mn-ea"/>
                        <a:cs typeface="+mn-cs"/>
                      </a:endParaRPr>
                    </a:p>
                  </a:txBody>
                  <a:tcPr/>
                </a:tc>
                <a:tc>
                  <a:txBody>
                    <a:bodyPr/>
                    <a:lstStyle/>
                    <a:p>
                      <a:pPr algn="just">
                        <a:spcAft>
                          <a:spcPts val="0"/>
                        </a:spcAft>
                      </a:pPr>
                      <a:r>
                        <a:rPr kumimoji="1" lang="zh-CN" altLang="en-US" sz="2400" kern="1200" dirty="0" smtClean="0">
                          <a:solidFill>
                            <a:schemeClr val="dk1"/>
                          </a:solidFill>
                          <a:latin typeface="华文楷体" pitchFamily="2" charset="-122"/>
                          <a:ea typeface="华文楷体" pitchFamily="2" charset="-122"/>
                          <a:cs typeface="+mn-cs"/>
                        </a:rPr>
                        <a:t>用于“表述一种事物或者一个人今昔境况的对比”。</a:t>
                      </a:r>
                    </a:p>
                  </a:txBody>
                  <a:tcPr marL="68580" marR="68580" marT="0" marB="0"/>
                </a:tc>
              </a:tr>
              <a:tr h="1724843">
                <a:tc>
                  <a:txBody>
                    <a:bodyPr/>
                    <a:lstStyle/>
                    <a:p>
                      <a:pPr marL="357188" marR="0" indent="-357188" algn="l" defTabSz="914400" rtl="0" eaLnBrk="1" fontAlgn="auto" latinLnBrk="0" hangingPunct="1">
                        <a:lnSpc>
                          <a:spcPct val="1000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3. Whether discovered or not (whether conscious or unconscious) ,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will have an effect on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a:t>
                      </a:r>
                    </a:p>
                  </a:txBody>
                  <a:tcPr/>
                </a:tc>
                <a:tc>
                  <a:txBody>
                    <a:bodyPr/>
                    <a:lstStyle/>
                    <a:p>
                      <a:pPr algn="just">
                        <a:spcAft>
                          <a:spcPts val="0"/>
                        </a:spcAft>
                      </a:pPr>
                      <a:r>
                        <a:rPr kumimoji="1" lang="zh-CN" altLang="en-US" sz="2400" kern="1200" dirty="0" smtClean="0">
                          <a:solidFill>
                            <a:schemeClr val="dk1"/>
                          </a:solidFill>
                          <a:latin typeface="华文楷体" pitchFamily="2" charset="-122"/>
                          <a:ea typeface="华文楷体" pitchFamily="2" charset="-122"/>
                          <a:cs typeface="+mn-cs"/>
                        </a:rPr>
                        <a:t>用于“表述不管在什么情况下某事可能产生的影响”。</a:t>
                      </a:r>
                    </a:p>
                  </a:txBody>
                  <a:tcPr marL="68580" marR="68580" marT="0" marB="0"/>
                </a:tc>
              </a:tr>
            </a:tbl>
          </a:graphicData>
        </a:graphic>
      </p:graphicFrame>
    </p:spTree>
    <p:extLst>
      <p:ext uri="{BB962C8B-B14F-4D97-AF65-F5344CB8AC3E}">
        <p14:creationId xmlns:p14="http://schemas.microsoft.com/office/powerpoint/2010/main" xmlns="" val="3934693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1"/>
          <p:cNvSpPr>
            <a:spLocks noChangeArrowheads="1"/>
          </p:cNvSpPr>
          <p:nvPr/>
        </p:nvSpPr>
        <p:spPr bwMode="auto">
          <a:xfrm>
            <a:off x="928662" y="1652043"/>
            <a:ext cx="7786743" cy="2092881"/>
          </a:xfrm>
          <a:prstGeom prst="rect">
            <a:avLst/>
          </a:prstGeom>
          <a:noFill/>
          <a:ln w="9525">
            <a:noFill/>
            <a:miter lim="800000"/>
            <a:headEnd/>
            <a:tailEnd/>
          </a:ln>
        </p:spPr>
        <p:txBody>
          <a:bodyPr wrap="square">
            <a:spAutoFit/>
          </a:bodyPr>
          <a:lstStyle/>
          <a:p>
            <a:r>
              <a:rPr lang="zh-CN" altLang="en-US" sz="2600" dirty="0" smtClean="0">
                <a:latin typeface="华文行楷" pitchFamily="2" charset="-122"/>
                <a:ea typeface="华文行楷" pitchFamily="2" charset="-122"/>
              </a:rPr>
              <a:t>去年一年，一家大型连锁酒店的大量毛巾被游客偷走，酒店因此花费了</a:t>
            </a:r>
            <a:r>
              <a:rPr lang="en-US" altLang="zh-CN" sz="2600" dirty="0" smtClean="0">
                <a:latin typeface="华文行楷" pitchFamily="2" charset="-122"/>
                <a:ea typeface="华文行楷" pitchFamily="2" charset="-122"/>
              </a:rPr>
              <a:t>300</a:t>
            </a:r>
            <a:r>
              <a:rPr lang="zh-CN" altLang="en-US" sz="2600" dirty="0" smtClean="0">
                <a:latin typeface="华文行楷" pitchFamily="2" charset="-122"/>
                <a:ea typeface="华文行楷" pitchFamily="2" charset="-122"/>
              </a:rPr>
              <a:t>万美元来添置新毛巾。</a:t>
            </a:r>
            <a:r>
              <a:rPr lang="zh-CN" altLang="en-US" sz="2600" dirty="0" smtClean="0">
                <a:solidFill>
                  <a:srgbClr val="C00000"/>
                </a:solidFill>
                <a:latin typeface="华文行楷" pitchFamily="2" charset="-122"/>
                <a:ea typeface="华文行楷" pitchFamily="2" charset="-122"/>
              </a:rPr>
              <a:t>尤其令人担忧的是，</a:t>
            </a:r>
            <a:r>
              <a:rPr lang="zh-CN" altLang="en-US" sz="2600" dirty="0" smtClean="0">
                <a:latin typeface="华文行楷" pitchFamily="2" charset="-122"/>
                <a:ea typeface="华文行楷" pitchFamily="2" charset="-122"/>
              </a:rPr>
              <a:t>世界范围内有关学生不诚实行为的报道越来越多</a:t>
            </a:r>
            <a:r>
              <a:rPr lang="zh-CN" altLang="en-US" sz="2600" dirty="0" smtClean="0">
                <a:latin typeface="Helvetica"/>
              </a:rPr>
              <a:t>。</a:t>
            </a:r>
            <a:endParaRPr kumimoji="1" lang="zh-CN" altLang="en-US" sz="2600" b="1" dirty="0">
              <a:solidFill>
                <a:srgbClr val="161616"/>
              </a:solidFill>
            </a:endParaRPr>
          </a:p>
          <a:p>
            <a:endParaRPr lang="zh-CN" altLang="en-US" sz="2600" dirty="0">
              <a:latin typeface="华文行楷" pitchFamily="2" charset="-122"/>
              <a:ea typeface="华文行楷" pitchFamily="2" charset="-122"/>
            </a:endParaRPr>
          </a:p>
        </p:txBody>
      </p:sp>
      <p:sp>
        <p:nvSpPr>
          <p:cNvPr id="232451" name="TextBox 4"/>
          <p:cNvSpPr txBox="1">
            <a:spLocks noChangeArrowheads="1"/>
          </p:cNvSpPr>
          <p:nvPr/>
        </p:nvSpPr>
        <p:spPr bwMode="auto">
          <a:xfrm>
            <a:off x="1035758" y="1105944"/>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32452" name="TextBox 25"/>
          <p:cNvSpPr txBox="1">
            <a:spLocks noChangeArrowheads="1"/>
          </p:cNvSpPr>
          <p:nvPr/>
        </p:nvSpPr>
        <p:spPr bwMode="auto">
          <a:xfrm>
            <a:off x="964318" y="3222176"/>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857224" y="3825437"/>
            <a:ext cx="7564469" cy="2246769"/>
          </a:xfrm>
          <a:prstGeom prst="rect">
            <a:avLst/>
          </a:prstGeom>
          <a:noFill/>
          <a:ln w="9525">
            <a:noFill/>
            <a:miter lim="800000"/>
            <a:headEnd/>
            <a:tailEnd/>
          </a:ln>
        </p:spPr>
        <p:txBody>
          <a:bodyPr wrap="square">
            <a:spAutoFit/>
          </a:bodyPr>
          <a:lstStyle/>
          <a:p>
            <a:pPr lvl="0" algn="just">
              <a:lnSpc>
                <a:spcPts val="2800"/>
              </a:lnSpc>
              <a:spcBef>
                <a:spcPct val="50000"/>
              </a:spcBef>
            </a:pPr>
            <a:r>
              <a:rPr lang="en-US" altLang="zh-CN" sz="2600" dirty="0" smtClean="0">
                <a:latin typeface="Helvetica"/>
              </a:rPr>
              <a:t>Travelers ripped off so many towels last year that it cost a major hotel chain $3 million to replace them. </a:t>
            </a:r>
            <a:r>
              <a:rPr lang="en-US" altLang="zh-CN" sz="2600" b="1" dirty="0" smtClean="0">
                <a:solidFill>
                  <a:srgbClr val="FF6600"/>
                </a:solidFill>
                <a:latin typeface="Helvetica"/>
              </a:rPr>
              <a:t>Especially troubling are the reports that </a:t>
            </a:r>
            <a:r>
              <a:rPr lang="en-US" altLang="zh-CN" sz="2600" dirty="0" smtClean="0">
                <a:latin typeface="Helvetica"/>
              </a:rPr>
              <a:t>dishonesty is increasing amongst student populations around the world.</a:t>
            </a:r>
            <a:endParaRPr lang="zh-CN" altLang="en-US" sz="2600" dirty="0" smtClean="0">
              <a:latin typeface="Helvetica"/>
            </a:endParaRPr>
          </a:p>
        </p:txBody>
      </p:sp>
      <p:cxnSp>
        <p:nvCxnSpPr>
          <p:cNvPr id="4" name="直接连接符 3"/>
          <p:cNvCxnSpPr/>
          <p:nvPr/>
        </p:nvCxnSpPr>
        <p:spPr>
          <a:xfrm>
            <a:off x="1035758" y="1621871"/>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64318" y="3723827"/>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32456"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6" name="TextBox 15"/>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pic>
        <p:nvPicPr>
          <p:cNvPr id="232459" name="Picture 2"/>
          <p:cNvPicPr>
            <a:picLocks noChangeAspect="1" noChangeArrowheads="1"/>
          </p:cNvPicPr>
          <p:nvPr/>
        </p:nvPicPr>
        <p:blipFill>
          <a:blip r:embed="rId4" cstate="print"/>
          <a:srcRect/>
          <a:stretch>
            <a:fillRect/>
          </a:stretch>
        </p:blipFill>
        <p:spPr bwMode="auto">
          <a:xfrm>
            <a:off x="0" y="5876925"/>
            <a:ext cx="4208463" cy="957263"/>
          </a:xfrm>
          <a:prstGeom prst="rect">
            <a:avLst/>
          </a:prstGeom>
          <a:noFill/>
          <a:ln w="9525">
            <a:noFill/>
            <a:miter lim="800000"/>
            <a:headEnd/>
            <a:tailEnd/>
          </a:ln>
        </p:spPr>
      </p:pic>
      <p:sp>
        <p:nvSpPr>
          <p:cNvPr id="12" name="TextBox 11">
            <a:hlinkClick r:id="" action="ppaction://hlinkshowjump?jump=nextslide"/>
          </p:cNvPr>
          <p:cNvSpPr txBox="1"/>
          <p:nvPr/>
        </p:nvSpPr>
        <p:spPr>
          <a:xfrm>
            <a:off x="7215206" y="5876925"/>
            <a:ext cx="1173162" cy="368300"/>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sz="1800" b="1" dirty="0"/>
              <a:t>句型提炼</a:t>
            </a:r>
          </a:p>
        </p:txBody>
      </p:sp>
      <p:sp>
        <p:nvSpPr>
          <p:cNvPr id="13" name="TextBox 12"/>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Tree>
    <p:extLst>
      <p:ext uri="{BB962C8B-B14F-4D97-AF65-F5344CB8AC3E}">
        <p14:creationId xmlns:p14="http://schemas.microsoft.com/office/powerpoint/2010/main" xmlns="" val="393469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1"/>
          <p:cNvSpPr>
            <a:spLocks noChangeArrowheads="1"/>
          </p:cNvSpPr>
          <p:nvPr/>
        </p:nvSpPr>
        <p:spPr bwMode="auto">
          <a:xfrm>
            <a:off x="1681164" y="2091516"/>
            <a:ext cx="6718552" cy="1169551"/>
          </a:xfrm>
          <a:prstGeom prst="rect">
            <a:avLst/>
          </a:prstGeom>
          <a:noFill/>
          <a:ln w="9525">
            <a:noFill/>
            <a:miter lim="800000"/>
            <a:headEnd/>
            <a:tailEnd/>
          </a:ln>
        </p:spPr>
        <p:txBody>
          <a:bodyPr wrap="square">
            <a:spAutoFit/>
          </a:bodyPr>
          <a:lstStyle/>
          <a:p>
            <a:pPr>
              <a:lnSpc>
                <a:spcPts val="2800"/>
              </a:lnSpc>
            </a:pPr>
            <a:r>
              <a:rPr lang="en-US" altLang="zh-CN" sz="2600" dirty="0" smtClean="0">
                <a:latin typeface="Helvetica"/>
                <a:ea typeface="华文行楷" pitchFamily="2" charset="-122"/>
              </a:rPr>
              <a:t>Sb. did </a:t>
            </a:r>
            <a:r>
              <a:rPr lang="en-US" altLang="zh-CN" sz="2600" dirty="0" err="1" smtClean="0">
                <a:latin typeface="Helvetica"/>
                <a:ea typeface="华文行楷" pitchFamily="2" charset="-122"/>
              </a:rPr>
              <a:t>sth</a:t>
            </a:r>
            <a:r>
              <a:rPr lang="en-US" altLang="zh-CN" sz="2600" dirty="0" smtClean="0">
                <a:latin typeface="Helvetica"/>
                <a:ea typeface="华文行楷" pitchFamily="2" charset="-122"/>
              </a:rPr>
              <a:t>.. / </a:t>
            </a:r>
            <a:r>
              <a:rPr lang="en-US" altLang="zh-CN" sz="2600" dirty="0" err="1" smtClean="0">
                <a:latin typeface="Helvetica"/>
                <a:ea typeface="华文行楷" pitchFamily="2" charset="-122"/>
              </a:rPr>
              <a:t>sth</a:t>
            </a:r>
            <a:r>
              <a:rPr lang="en-US" altLang="zh-CN" sz="2600" dirty="0" smtClean="0">
                <a:latin typeface="Helvetica"/>
                <a:ea typeface="华文行楷" pitchFamily="2" charset="-122"/>
              </a:rPr>
              <a:t>. happened. </a:t>
            </a:r>
            <a:r>
              <a:rPr lang="en-US" altLang="zh-CN" sz="2600" b="1" dirty="0" smtClean="0">
                <a:solidFill>
                  <a:srgbClr val="E46C0A"/>
                </a:solidFill>
                <a:latin typeface="Helvetica"/>
                <a:ea typeface="华文行楷" pitchFamily="2" charset="-122"/>
              </a:rPr>
              <a:t>Especially troubling / surprising/annoying are the reports / facts that</a:t>
            </a:r>
            <a:r>
              <a:rPr lang="en-US" altLang="zh-CN" sz="2600" dirty="0" smtClean="0">
                <a:latin typeface="Helvetica"/>
                <a:ea typeface="华文行楷" pitchFamily="2" charset="-122"/>
              </a:rPr>
              <a:t>…</a:t>
            </a:r>
            <a:endParaRPr lang="en-US" altLang="zh-CN" sz="2600" dirty="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34500" name="TextBox 25"/>
          <p:cNvSpPr txBox="1">
            <a:spLocks noChangeArrowheads="1"/>
          </p:cNvSpPr>
          <p:nvPr/>
        </p:nvSpPr>
        <p:spPr bwMode="auto">
          <a:xfrm>
            <a:off x="1538288" y="3347302"/>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4037022"/>
            <a:ext cx="6088062" cy="820738"/>
          </a:xfrm>
          <a:prstGeom prst="rect">
            <a:avLst/>
          </a:prstGeom>
          <a:noFill/>
          <a:ln w="9525">
            <a:noFill/>
            <a:miter lim="800000"/>
            <a:headEnd/>
            <a:tailEnd/>
          </a:ln>
        </p:spPr>
        <p:txBody>
          <a:bodyPr>
            <a:spAutoFit/>
          </a:bodyPr>
          <a:lstStyle/>
          <a:p>
            <a:pPr>
              <a:lnSpc>
                <a:spcPts val="2800"/>
              </a:lnSpc>
              <a:spcBef>
                <a:spcPct val="50000"/>
              </a:spcBef>
            </a:pPr>
            <a:r>
              <a:rPr lang="zh-CN" altLang="en-US" sz="2600" dirty="0">
                <a:latin typeface="华文行楷" pitchFamily="2" charset="-122"/>
                <a:ea typeface="华文行楷" pitchFamily="2" charset="-122"/>
              </a:rPr>
              <a:t>用于表达</a:t>
            </a:r>
            <a:r>
              <a:rPr lang="zh-CN" altLang="en-US" sz="2600" dirty="0" smtClean="0">
                <a:solidFill>
                  <a:srgbClr val="71AE0E"/>
                </a:solidFill>
                <a:latin typeface="华文行楷" pitchFamily="2" charset="-122"/>
                <a:ea typeface="华文行楷" pitchFamily="2" charset="-122"/>
              </a:rPr>
              <a:t>“表述一种更令人担忧</a:t>
            </a:r>
            <a:r>
              <a:rPr lang="en-US" altLang="en-US"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吃惊</a:t>
            </a:r>
            <a:r>
              <a:rPr lang="en-US" altLang="en-US"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烦恼的现象或者事实感受”</a:t>
            </a:r>
            <a:r>
              <a:rPr lang="zh-CN" altLang="en-US" sz="2600" dirty="0" smtClean="0">
                <a:latin typeface="华文行楷" pitchFamily="2" charset="-122"/>
                <a:ea typeface="华文行楷" pitchFamily="2" charset="-122"/>
              </a:rPr>
              <a:t>。</a:t>
            </a: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847368"/>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34504"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3" name="TextBox 12"/>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pic>
        <p:nvPicPr>
          <p:cNvPr id="12" name="Picture 2"/>
          <p:cNvPicPr>
            <a:picLocks noChangeAspect="1" noChangeArrowheads="1"/>
          </p:cNvPicPr>
          <p:nvPr/>
        </p:nvPicPr>
        <p:blipFill>
          <a:blip r:embed="rId4" cstate="print"/>
          <a:srcRect/>
          <a:stretch>
            <a:fillRect/>
          </a:stretch>
        </p:blipFill>
        <p:spPr bwMode="auto">
          <a:xfrm>
            <a:off x="0" y="5876925"/>
            <a:ext cx="4208463" cy="957263"/>
          </a:xfrm>
          <a:prstGeom prst="rect">
            <a:avLst/>
          </a:prstGeom>
          <a:noFill/>
          <a:ln w="9525">
            <a:noFill/>
            <a:miter lim="800000"/>
            <a:headEnd/>
            <a:tailEnd/>
          </a:ln>
        </p:spPr>
      </p:pic>
      <p:sp>
        <p:nvSpPr>
          <p:cNvPr id="17" name="TextBox 16">
            <a:hlinkClick r:id="" action="ppaction://hlinkshowjump?jump=nextslide"/>
          </p:cNvPr>
          <p:cNvSpPr txBox="1"/>
          <p:nvPr/>
        </p:nvSpPr>
        <p:spPr>
          <a:xfrm>
            <a:off x="6786578" y="5508625"/>
            <a:ext cx="1173162" cy="368300"/>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sz="1800" b="1" dirty="0"/>
              <a:t>句型应用</a:t>
            </a:r>
          </a:p>
        </p:txBody>
      </p:sp>
      <p:sp>
        <p:nvSpPr>
          <p:cNvPr id="16" name="TextBox 15"/>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Tree>
    <p:extLst>
      <p:ext uri="{BB962C8B-B14F-4D97-AF65-F5344CB8AC3E}">
        <p14:creationId xmlns:p14="http://schemas.microsoft.com/office/powerpoint/2010/main" xmlns="" val="398415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280" t="15609"/>
          <a:stretch/>
        </p:blipFill>
        <p:spPr bwMode="auto">
          <a:xfrm>
            <a:off x="285720" y="1143008"/>
            <a:ext cx="8844876" cy="57864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1412596" y="3571876"/>
            <a:ext cx="6659866" cy="830997"/>
          </a:xfrm>
          <a:prstGeom prst="rect">
            <a:avLst/>
          </a:prstGeom>
          <a:solidFill>
            <a:srgbClr val="FFC000"/>
          </a:solidFill>
          <a:effectLst>
            <a:softEdge rad="127000"/>
          </a:effectLst>
        </p:spPr>
        <p:txBody>
          <a:bodyPr wrap="square" rtlCol="0">
            <a:spAutoFit/>
          </a:bodyPr>
          <a:lstStyle/>
          <a:p>
            <a:pPr marL="85725" indent="-85725"/>
            <a:r>
              <a:rPr lang="en-US" altLang="zh-CN" sz="2400" dirty="0" smtClean="0"/>
              <a:t>(slot machine </a:t>
            </a:r>
            <a:r>
              <a:rPr kumimoji="1" lang="en-US" altLang="zh-CN" sz="2400" dirty="0" smtClean="0">
                <a:solidFill>
                  <a:schemeClr val="accent4">
                    <a:lumMod val="10000"/>
                  </a:schemeClr>
                </a:solidFill>
                <a:latin typeface="Helvetica" pitchFamily="34" charset="0"/>
              </a:rPr>
              <a:t>/ </a:t>
            </a:r>
            <a:r>
              <a:rPr lang="en-US" altLang="zh-CN" sz="2400" dirty="0" smtClean="0"/>
              <a:t>facilitate the citizens /</a:t>
            </a:r>
            <a:r>
              <a:rPr kumimoji="1" lang="en-US" altLang="zh-CN" sz="2400" dirty="0" smtClean="0">
                <a:latin typeface="Helvetica"/>
              </a:rPr>
              <a:t> </a:t>
            </a:r>
            <a:r>
              <a:rPr lang="en-US" altLang="zh-CN" sz="2400" dirty="0" smtClean="0"/>
              <a:t>incomplete coins / amounted to</a:t>
            </a:r>
            <a:r>
              <a:rPr kumimoji="1" lang="en-US" altLang="zh-CN" sz="2400" dirty="0" smtClean="0">
                <a:latin typeface="Helvetica"/>
              </a:rPr>
              <a:t>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03648" y="1643050"/>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357290" y="1993462"/>
            <a:ext cx="6659866" cy="1292662"/>
          </a:xfrm>
          <a:prstGeom prst="rect">
            <a:avLst/>
          </a:prstGeom>
          <a:noFill/>
        </p:spPr>
        <p:txBody>
          <a:bodyPr wrap="square" rtlCol="0">
            <a:spAutoFit/>
          </a:bodyPr>
          <a:lstStyle/>
          <a:p>
            <a:pPr lvl="0" algn="just" fontAlgn="base">
              <a:spcBef>
                <a:spcPct val="50000"/>
              </a:spcBef>
              <a:spcAft>
                <a:spcPct val="0"/>
              </a:spcAft>
              <a:defRPr/>
            </a:pPr>
            <a:r>
              <a:rPr lang="zh-CN" altLang="en-US" sz="2600" dirty="0" smtClean="0">
                <a:latin typeface="华文行楷" pitchFamily="2" charset="-122"/>
                <a:ea typeface="华文行楷" pitchFamily="2" charset="-122"/>
              </a:rPr>
              <a:t>投币坐车本来是给市民提供方便，然而仅一个月公交公司收就收到很多的残币，更令人气愤的是仅假钞的数额就多达三万元。</a:t>
            </a:r>
            <a:endParaRPr lang="zh-CN" altLang="en-US" sz="2600" dirty="0">
              <a:latin typeface="华文行楷" pitchFamily="2" charset="-122"/>
              <a:ea typeface="华文行楷" pitchFamily="2" charset="-122"/>
            </a:endParaRPr>
          </a:p>
        </p:txBody>
      </p:sp>
      <p:sp>
        <p:nvSpPr>
          <p:cNvPr id="25" name="TextBox 24"/>
          <p:cNvSpPr txBox="1"/>
          <p:nvPr/>
        </p:nvSpPr>
        <p:spPr>
          <a:xfrm>
            <a:off x="1403648" y="322230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0800000">
            <a:off x="0" y="0"/>
            <a:ext cx="377991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206685" y="499165"/>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Language 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16" name="矩形 15"/>
          <p:cNvSpPr>
            <a:spLocks noChangeArrowheads="1"/>
          </p:cNvSpPr>
          <p:nvPr/>
        </p:nvSpPr>
        <p:spPr bwMode="auto">
          <a:xfrm>
            <a:off x="1428728" y="4286256"/>
            <a:ext cx="6929486" cy="1928826"/>
          </a:xfrm>
          <a:prstGeom prst="rect">
            <a:avLst/>
          </a:prstGeom>
          <a:noFill/>
          <a:ln w="9525">
            <a:noFill/>
            <a:miter lim="800000"/>
            <a:headEnd/>
            <a:tailEnd/>
          </a:ln>
        </p:spPr>
        <p:txBody>
          <a:bodyPr wrap="square">
            <a:spAutoFit/>
          </a:bodyPr>
          <a:lstStyle/>
          <a:p>
            <a:pPr algn="just">
              <a:lnSpc>
                <a:spcPts val="2800"/>
              </a:lnSpc>
              <a:spcBef>
                <a:spcPct val="50000"/>
              </a:spcBef>
            </a:pPr>
            <a:r>
              <a:rPr kumimoji="1" lang="en-US" altLang="zh-CN" sz="2400" dirty="0" smtClean="0">
                <a:latin typeface="Helvetica"/>
              </a:rPr>
              <a:t>The use of slot machine was aimed at </a:t>
            </a:r>
            <a:r>
              <a:rPr kumimoji="1" lang="en-US" altLang="zh-CN" sz="2400" i="1" dirty="0" smtClean="0">
                <a:solidFill>
                  <a:srgbClr val="FF0000"/>
                </a:solidFill>
                <a:latin typeface="Helvetica"/>
              </a:rPr>
              <a:t>facilitating the citizens</a:t>
            </a:r>
            <a:r>
              <a:rPr kumimoji="1" lang="en-US" altLang="zh-CN" sz="2400" dirty="0" smtClean="0">
                <a:latin typeface="Helvetica"/>
              </a:rPr>
              <a:t>, but within one month alone the public bus company received lots of incomplete coins. </a:t>
            </a:r>
            <a:r>
              <a:rPr kumimoji="1" lang="en-US" altLang="zh-CN" sz="2400" i="1" dirty="0" smtClean="0">
                <a:solidFill>
                  <a:srgbClr val="FF0000"/>
                </a:solidFill>
                <a:latin typeface="Helvetica"/>
              </a:rPr>
              <a:t>Especially irritating is the fact that </a:t>
            </a:r>
            <a:r>
              <a:rPr kumimoji="1" lang="en-US" altLang="zh-CN" sz="2400" dirty="0" smtClean="0">
                <a:latin typeface="Helvetica"/>
              </a:rPr>
              <a:t>fake money alone </a:t>
            </a:r>
            <a:r>
              <a:rPr kumimoji="1" lang="en-US" altLang="zh-CN" sz="2400" i="1" dirty="0" smtClean="0">
                <a:solidFill>
                  <a:srgbClr val="FF0000"/>
                </a:solidFill>
                <a:latin typeface="Helvetica"/>
              </a:rPr>
              <a:t>amounted to </a:t>
            </a:r>
            <a:r>
              <a:rPr kumimoji="1" lang="en-US" altLang="zh-CN" sz="2400" dirty="0" smtClean="0">
                <a:latin typeface="Helvetica"/>
              </a:rPr>
              <a:t>30,000 Yuan</a:t>
            </a:r>
            <a:r>
              <a:rPr lang="en-US" sz="2400" dirty="0" smtClean="0"/>
              <a:t>.</a:t>
            </a:r>
            <a:endParaRPr lang="zh-CN" altLang="en-US" sz="2400" dirty="0" smtClean="0"/>
          </a:p>
        </p:txBody>
      </p:sp>
      <p:sp>
        <p:nvSpPr>
          <p:cNvPr id="14" name="TextBox 13"/>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Tree>
    <p:extLst>
      <p:ext uri="{BB962C8B-B14F-4D97-AF65-F5344CB8AC3E}">
        <p14:creationId xmlns:p14="http://schemas.microsoft.com/office/powerpoint/2010/main" xmlns=""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1"/>
          <p:cNvSpPr>
            <a:spLocks noChangeArrowheads="1"/>
          </p:cNvSpPr>
          <p:nvPr/>
        </p:nvSpPr>
        <p:spPr bwMode="auto">
          <a:xfrm>
            <a:off x="1538288" y="1916832"/>
            <a:ext cx="6088062" cy="1292662"/>
          </a:xfrm>
          <a:prstGeom prst="rect">
            <a:avLst/>
          </a:prstGeom>
          <a:noFill/>
          <a:ln w="9525">
            <a:noFill/>
            <a:miter lim="800000"/>
            <a:headEnd/>
            <a:tailEnd/>
          </a:ln>
        </p:spPr>
        <p:txBody>
          <a:bodyPr wrap="square">
            <a:spAutoFit/>
          </a:bodyPr>
          <a:lstStyle/>
          <a:p>
            <a:r>
              <a:rPr lang="zh-CN" altLang="en-US" sz="2600" dirty="0" smtClean="0">
                <a:latin typeface="华文行楷" pitchFamily="2" charset="-122"/>
                <a:ea typeface="华文行楷" pitchFamily="2" charset="-122"/>
              </a:rPr>
              <a:t>有些人担心，</a:t>
            </a:r>
            <a:r>
              <a:rPr lang="zh-CN" altLang="en-US" sz="2600" dirty="0" smtClean="0">
                <a:solidFill>
                  <a:srgbClr val="C00000"/>
                </a:solidFill>
                <a:latin typeface="华文行楷" pitchFamily="2" charset="-122"/>
                <a:ea typeface="华文行楷" pitchFamily="2" charset="-122"/>
              </a:rPr>
              <a:t>曾经被奉为</a:t>
            </a:r>
            <a:r>
              <a:rPr lang="zh-CN" altLang="en-US" sz="2600" dirty="0" smtClean="0">
                <a:latin typeface="华文行楷" pitchFamily="2" charset="-122"/>
                <a:ea typeface="华文行楷" pitchFamily="2" charset="-122"/>
              </a:rPr>
              <a:t>最棒的学习工具的互联网</a:t>
            </a:r>
            <a:r>
              <a:rPr lang="zh-CN" altLang="en-US" sz="2600" dirty="0" smtClean="0">
                <a:solidFill>
                  <a:srgbClr val="C00000"/>
                </a:solidFill>
                <a:latin typeface="华文行楷" pitchFamily="2" charset="-122"/>
                <a:ea typeface="华文行楷" pitchFamily="2" charset="-122"/>
              </a:rPr>
              <a:t>会成为</a:t>
            </a:r>
            <a:r>
              <a:rPr lang="zh-CN" altLang="en-US" sz="2600" dirty="0" smtClean="0">
                <a:latin typeface="华文行楷" pitchFamily="2" charset="-122"/>
                <a:ea typeface="华文行楷" pitchFamily="2" charset="-122"/>
              </a:rPr>
              <a:t>作弊者最得力的帮手。 </a:t>
            </a:r>
            <a:endParaRPr lang="zh-CN" altLang="en-US" sz="2600" dirty="0">
              <a:latin typeface="华文行楷" pitchFamily="2" charset="-122"/>
              <a:ea typeface="华文行楷" pitchFamily="2" charset="-122"/>
            </a:endParaRPr>
          </a:p>
          <a:p>
            <a:endParaRPr lang="zh-CN" altLang="en-US" sz="2600" dirty="0">
              <a:latin typeface="华文行楷" pitchFamily="2" charset="-122"/>
              <a:ea typeface="华文行楷" pitchFamily="2" charset="-122"/>
            </a:endParaRPr>
          </a:p>
        </p:txBody>
      </p:sp>
      <p:sp>
        <p:nvSpPr>
          <p:cNvPr id="240643" name="TextBox 4"/>
          <p:cNvSpPr txBox="1">
            <a:spLocks noChangeArrowheads="1"/>
          </p:cNvSpPr>
          <p:nvPr/>
        </p:nvSpPr>
        <p:spPr bwMode="auto">
          <a:xfrm>
            <a:off x="1538288" y="1412875"/>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0644" name="TextBox 25"/>
          <p:cNvSpPr txBox="1">
            <a:spLocks noChangeArrowheads="1"/>
          </p:cNvSpPr>
          <p:nvPr/>
        </p:nvSpPr>
        <p:spPr bwMode="auto">
          <a:xfrm>
            <a:off x="1548210" y="3266753"/>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3039" y="3751263"/>
            <a:ext cx="6383337" cy="1692771"/>
          </a:xfrm>
          <a:prstGeom prst="rect">
            <a:avLst/>
          </a:prstGeom>
          <a:noFill/>
          <a:ln w="9525">
            <a:noFill/>
            <a:miter lim="800000"/>
            <a:headEnd/>
            <a:tailEnd/>
          </a:ln>
        </p:spPr>
        <p:txBody>
          <a:bodyPr>
            <a:spAutoFit/>
          </a:bodyPr>
          <a:lstStyle/>
          <a:p>
            <a:r>
              <a:rPr lang="en-US" altLang="zh-CN" sz="2600" dirty="0" smtClean="0">
                <a:latin typeface="Helvetica"/>
              </a:rPr>
              <a:t>Some people worry that the Internet, </a:t>
            </a:r>
            <a:r>
              <a:rPr lang="en-US" altLang="zh-CN" sz="2600" b="1" dirty="0" smtClean="0">
                <a:solidFill>
                  <a:srgbClr val="FF6600"/>
                </a:solidFill>
                <a:latin typeface="Helvetica"/>
              </a:rPr>
              <a:t>once hailed as </a:t>
            </a:r>
            <a:r>
              <a:rPr lang="en-US" altLang="zh-CN" sz="2600" dirty="0" smtClean="0">
                <a:latin typeface="Helvetica"/>
              </a:rPr>
              <a:t>the ultimate learning tool, </a:t>
            </a:r>
            <a:r>
              <a:rPr lang="en-US" altLang="zh-CN" sz="2600" b="1" dirty="0" smtClean="0">
                <a:solidFill>
                  <a:srgbClr val="FF6600"/>
                </a:solidFill>
                <a:latin typeface="Helvetica"/>
              </a:rPr>
              <a:t>could become </a:t>
            </a:r>
            <a:r>
              <a:rPr lang="en-US" altLang="zh-CN" sz="2600" dirty="0" smtClean="0">
                <a:latin typeface="Helvetica"/>
              </a:rPr>
              <a:t>the best aid yet for cheating.</a:t>
            </a:r>
            <a:endParaRPr lang="zh-CN" altLang="en-US" sz="2600" dirty="0" smtClean="0">
              <a:latin typeface="Helvetica"/>
            </a:endParaRPr>
          </a:p>
        </p:txBody>
      </p:sp>
      <p:cxnSp>
        <p:nvCxnSpPr>
          <p:cNvPr id="4" name="直接连接符 3"/>
          <p:cNvCxnSpPr/>
          <p:nvPr/>
        </p:nvCxnSpPr>
        <p:spPr>
          <a:xfrm>
            <a:off x="1558622" y="1844824"/>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7170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40648"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6" name="TextBox 15"/>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1" name="TextBox 10">
            <a:hlinkClick r:id="" action="ppaction://hlinkshowjump?jump=nextslide"/>
          </p:cNvPr>
          <p:cNvSpPr txBox="1"/>
          <p:nvPr/>
        </p:nvSpPr>
        <p:spPr>
          <a:xfrm>
            <a:off x="6453188" y="5429264"/>
            <a:ext cx="1173162" cy="368300"/>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sz="1800" b="1" dirty="0"/>
              <a:t>句型提炼</a:t>
            </a:r>
          </a:p>
        </p:txBody>
      </p:sp>
      <p:sp>
        <p:nvSpPr>
          <p:cNvPr id="12" name="TextBox 11"/>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Tree>
    <p:extLst>
      <p:ext uri="{BB962C8B-B14F-4D97-AF65-F5344CB8AC3E}">
        <p14:creationId xmlns:p14="http://schemas.microsoft.com/office/powerpoint/2010/main" xmlns="" val="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1"/>
          <p:cNvSpPr>
            <a:spLocks noChangeArrowheads="1"/>
          </p:cNvSpPr>
          <p:nvPr/>
        </p:nvSpPr>
        <p:spPr bwMode="auto">
          <a:xfrm>
            <a:off x="1538288" y="1982783"/>
            <a:ext cx="5976709" cy="1169551"/>
          </a:xfrm>
          <a:prstGeom prst="rect">
            <a:avLst/>
          </a:prstGeom>
          <a:noFill/>
          <a:ln w="9525">
            <a:noFill/>
            <a:miter lim="800000"/>
            <a:headEnd/>
            <a:tailEnd/>
          </a:ln>
        </p:spPr>
        <p:txBody>
          <a:bodyPr wrap="square">
            <a:spAutoFit/>
          </a:bodyPr>
          <a:lstStyle/>
          <a:p>
            <a:pPr>
              <a:lnSpc>
                <a:spcPts val="2800"/>
              </a:lnSpc>
            </a:pPr>
            <a:r>
              <a:rPr lang="en-US" altLang="zh-CN" sz="2600" dirty="0" err="1" smtClean="0">
                <a:latin typeface="Helvetica"/>
                <a:ea typeface="华文行楷" pitchFamily="2" charset="-122"/>
              </a:rPr>
              <a:t>Sth</a:t>
            </a:r>
            <a:r>
              <a:rPr lang="en-US" altLang="zh-CN" sz="2600" dirty="0" smtClean="0">
                <a:latin typeface="Helvetica"/>
                <a:ea typeface="华文行楷" pitchFamily="2" charset="-122"/>
              </a:rPr>
              <a:t>., </a:t>
            </a:r>
            <a:r>
              <a:rPr lang="en-US" altLang="zh-CN" sz="2600" b="1" dirty="0" smtClean="0">
                <a:solidFill>
                  <a:srgbClr val="E46C0A"/>
                </a:solidFill>
                <a:latin typeface="Helvetica"/>
                <a:ea typeface="华文行楷" pitchFamily="2" charset="-122"/>
              </a:rPr>
              <a:t>once hailed as </a:t>
            </a:r>
            <a:r>
              <a:rPr lang="en-US" altLang="zh-CN" sz="2600" b="1" dirty="0" err="1" smtClean="0">
                <a:solidFill>
                  <a:srgbClr val="E46C0A"/>
                </a:solidFill>
                <a:latin typeface="Helvetica"/>
                <a:ea typeface="华文行楷" pitchFamily="2" charset="-122"/>
              </a:rPr>
              <a:t>sth</a:t>
            </a:r>
            <a:r>
              <a:rPr lang="en-US" altLang="zh-CN" sz="2600" b="1" dirty="0" smtClean="0">
                <a:solidFill>
                  <a:srgbClr val="E46C0A"/>
                </a:solidFill>
                <a:latin typeface="Helvetica"/>
                <a:ea typeface="华文行楷" pitchFamily="2" charset="-122"/>
              </a:rPr>
              <a:t>.</a:t>
            </a:r>
            <a:r>
              <a:rPr lang="en-US" altLang="zh-CN" sz="2600" dirty="0" smtClean="0">
                <a:latin typeface="Helvetica"/>
                <a:ea typeface="华文行楷" pitchFamily="2" charset="-122"/>
              </a:rPr>
              <a:t>, </a:t>
            </a:r>
            <a:r>
              <a:rPr lang="en-US" altLang="zh-CN" sz="2600" b="1" dirty="0" smtClean="0">
                <a:solidFill>
                  <a:srgbClr val="E46C0A"/>
                </a:solidFill>
                <a:latin typeface="Helvetica"/>
                <a:ea typeface="华文行楷" pitchFamily="2" charset="-122"/>
              </a:rPr>
              <a:t>could become</a:t>
            </a:r>
            <a:r>
              <a:rPr lang="en-US" altLang="zh-CN" sz="2600" dirty="0" smtClean="0">
                <a:latin typeface="Helvetica"/>
                <a:ea typeface="华文行楷" pitchFamily="2" charset="-122"/>
              </a:rPr>
              <a:t> </a:t>
            </a:r>
            <a:r>
              <a:rPr lang="en-US" altLang="zh-CN" sz="2600" dirty="0" err="1" smtClean="0">
                <a:latin typeface="Helvetica"/>
                <a:ea typeface="华文行楷" pitchFamily="2" charset="-122"/>
              </a:rPr>
              <a:t>sth</a:t>
            </a:r>
            <a:r>
              <a:rPr lang="en-US" sz="2800" dirty="0" smtClean="0"/>
              <a:t>.</a:t>
            </a:r>
            <a:r>
              <a:rPr lang="en-US" altLang="zh-CN" sz="2600" dirty="0" smtClean="0">
                <a:latin typeface="Helvetica"/>
                <a:ea typeface="华文行楷" pitchFamily="2" charset="-122"/>
              </a:rPr>
              <a:t> </a:t>
            </a:r>
            <a:r>
              <a:rPr lang="en-US" altLang="zh-CN" sz="2600" b="1" dirty="0">
                <a:solidFill>
                  <a:srgbClr val="E46C0A"/>
                </a:solidFill>
                <a:latin typeface="Helvetica"/>
                <a:ea typeface="华文行楷" pitchFamily="2" charset="-122"/>
              </a:rPr>
              <a:t/>
            </a:r>
            <a:br>
              <a:rPr lang="en-US" altLang="zh-CN" sz="2600" b="1" dirty="0">
                <a:solidFill>
                  <a:srgbClr val="E46C0A"/>
                </a:solidFill>
                <a:latin typeface="Helvetica"/>
                <a:ea typeface="华文行楷" pitchFamily="2" charset="-122"/>
              </a:rPr>
            </a:br>
            <a:endParaRPr lang="en-US" altLang="zh-CN" sz="2600" b="1" dirty="0">
              <a:solidFill>
                <a:srgbClr val="E46C0A"/>
              </a:solidFill>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2692" name="TextBox 25"/>
          <p:cNvSpPr txBox="1">
            <a:spLocks noChangeArrowheads="1"/>
          </p:cNvSpPr>
          <p:nvPr/>
        </p:nvSpPr>
        <p:spPr bwMode="auto">
          <a:xfrm>
            <a:off x="1538288" y="321297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3836968"/>
            <a:ext cx="6088062" cy="1369606"/>
          </a:xfrm>
          <a:prstGeom prst="rect">
            <a:avLst/>
          </a:prstGeom>
          <a:noFill/>
          <a:ln w="9525">
            <a:noFill/>
            <a:miter lim="800000"/>
            <a:headEnd/>
            <a:tailEnd/>
          </a:ln>
        </p:spPr>
        <p:txBody>
          <a:bodyPr>
            <a:spAutoFit/>
          </a:bodyPr>
          <a:lstStyle/>
          <a:p>
            <a:pPr>
              <a:lnSpc>
                <a:spcPts val="2800"/>
              </a:lnSpc>
              <a:spcBef>
                <a:spcPct val="50000"/>
              </a:spcBef>
            </a:pPr>
            <a:r>
              <a:rPr lang="zh-CN" altLang="en-US" sz="2600" dirty="0" smtClean="0">
                <a:latin typeface="华文行楷" pitchFamily="2" charset="-122"/>
                <a:ea typeface="华文行楷" pitchFamily="2" charset="-122"/>
              </a:rPr>
              <a:t> 用于</a:t>
            </a:r>
            <a:r>
              <a:rPr lang="zh-CN" altLang="en-US" sz="2600" dirty="0">
                <a:latin typeface="华文行楷" pitchFamily="2" charset="-122"/>
                <a:ea typeface="华文行楷" pitchFamily="2" charset="-122"/>
              </a:rPr>
              <a:t>表达</a:t>
            </a:r>
            <a:r>
              <a:rPr lang="zh-CN" altLang="en-US" sz="2600" dirty="0" smtClean="0">
                <a:solidFill>
                  <a:srgbClr val="71AE0E"/>
                </a:solidFill>
                <a:latin typeface="华文行楷" pitchFamily="2" charset="-122"/>
                <a:ea typeface="华文行楷" pitchFamily="2" charset="-122"/>
              </a:rPr>
              <a:t>“表述一种事物或者一个人今昔境况的对比”</a:t>
            </a:r>
            <a:r>
              <a:rPr lang="zh-CN" altLang="en-US" sz="2600" dirty="0">
                <a:latin typeface="华文行楷" pitchFamily="2" charset="-122"/>
                <a:ea typeface="华文行楷" pitchFamily="2" charset="-122"/>
              </a:rPr>
              <a:t>。 </a:t>
            </a:r>
          </a:p>
          <a:p>
            <a:pPr>
              <a:lnSpc>
                <a:spcPts val="2800"/>
              </a:lnSpc>
              <a:spcBef>
                <a:spcPct val="50000"/>
              </a:spcBef>
            </a:pP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2880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42696"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3" name="TextBox 12"/>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pic>
        <p:nvPicPr>
          <p:cNvPr id="12" name="Picture 2"/>
          <p:cNvPicPr>
            <a:picLocks noChangeAspect="1" noChangeArrowheads="1"/>
          </p:cNvPicPr>
          <p:nvPr/>
        </p:nvPicPr>
        <p:blipFill>
          <a:blip r:embed="rId4" cstate="print"/>
          <a:srcRect/>
          <a:stretch>
            <a:fillRect/>
          </a:stretch>
        </p:blipFill>
        <p:spPr bwMode="auto">
          <a:xfrm>
            <a:off x="0" y="5876925"/>
            <a:ext cx="4208463" cy="957263"/>
          </a:xfrm>
          <a:prstGeom prst="rect">
            <a:avLst/>
          </a:prstGeom>
          <a:noFill/>
          <a:ln w="9525">
            <a:noFill/>
            <a:miter lim="800000"/>
            <a:headEnd/>
            <a:tailEnd/>
          </a:ln>
        </p:spPr>
      </p:pic>
      <p:sp>
        <p:nvSpPr>
          <p:cNvPr id="17" name="TextBox 16">
            <a:hlinkClick r:id="" action="ppaction://hlinkshowjump?jump=nextslide"/>
          </p:cNvPr>
          <p:cNvSpPr txBox="1"/>
          <p:nvPr/>
        </p:nvSpPr>
        <p:spPr>
          <a:xfrm>
            <a:off x="6786578" y="5508625"/>
            <a:ext cx="1173162" cy="368300"/>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sz="1800" b="1" dirty="0"/>
              <a:t>句型应用</a:t>
            </a:r>
          </a:p>
        </p:txBody>
      </p:sp>
      <p:sp>
        <p:nvSpPr>
          <p:cNvPr id="16" name="TextBox 15"/>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Tree>
    <p:extLst>
      <p:ext uri="{BB962C8B-B14F-4D97-AF65-F5344CB8AC3E}">
        <p14:creationId xmlns:p14="http://schemas.microsoft.com/office/powerpoint/2010/main" xmlns="" val="264302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280" t="15609"/>
          <a:stretch/>
        </p:blipFill>
        <p:spPr bwMode="auto">
          <a:xfrm>
            <a:off x="1003610" y="1285860"/>
            <a:ext cx="7744854" cy="51435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1579564" y="3643314"/>
            <a:ext cx="2200348" cy="461665"/>
          </a:xfrm>
          <a:prstGeom prst="rect">
            <a:avLst/>
          </a:prstGeom>
          <a:solidFill>
            <a:srgbClr val="FFC000"/>
          </a:solidFill>
          <a:effectLst>
            <a:softEdge rad="127000"/>
          </a:effectLst>
        </p:spPr>
        <p:txBody>
          <a:bodyPr wrap="square" rtlCol="0">
            <a:spAutoFit/>
          </a:bodyPr>
          <a:lstStyle/>
          <a:p>
            <a:pPr algn="ctr"/>
            <a:r>
              <a:rPr kumimoji="1" lang="en-US" altLang="zh-CN" sz="2400" dirty="0" smtClean="0">
                <a:solidFill>
                  <a:schemeClr val="accent4">
                    <a:lumMod val="10000"/>
                  </a:schemeClr>
                </a:solidFill>
                <a:latin typeface="Helvetica" pitchFamily="34" charset="0"/>
              </a:rPr>
              <a:t>(</a:t>
            </a:r>
            <a:r>
              <a:rPr lang="en-US" altLang="zh-CN" sz="2400" dirty="0" smtClean="0"/>
              <a:t> charge with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03648" y="165067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428728" y="2051439"/>
            <a:ext cx="6515850" cy="1089529"/>
          </a:xfrm>
          <a:prstGeom prst="rect">
            <a:avLst/>
          </a:prstGeom>
          <a:noFill/>
        </p:spPr>
        <p:txBody>
          <a:bodyPr wrap="square" rtlCol="0">
            <a:spAutoFit/>
          </a:bodyPr>
          <a:lstStyle/>
          <a:p>
            <a:pPr fontAlgn="base">
              <a:lnSpc>
                <a:spcPct val="135000"/>
              </a:lnSpc>
              <a:spcBef>
                <a:spcPct val="50000"/>
              </a:spcBef>
              <a:spcAft>
                <a:spcPct val="0"/>
              </a:spcAft>
              <a:defRPr/>
            </a:pPr>
            <a:r>
              <a:rPr lang="zh-CN" altLang="en-US" sz="2400" dirty="0" smtClean="0">
                <a:latin typeface="华文行楷" pitchFamily="2" charset="-122"/>
                <a:ea typeface="华文行楷" pitchFamily="2" charset="-122"/>
              </a:rPr>
              <a:t>曾经是一位美国警察，被称赞为英雄，现被控告有强奸等几项罪名，已被抓捕</a:t>
            </a:r>
            <a:r>
              <a:rPr lang="zh-CN" altLang="en-US" sz="2400" dirty="0" smtClean="0"/>
              <a:t>。</a:t>
            </a:r>
            <a:endParaRPr lang="zh-CN" altLang="en-US" sz="2400" dirty="0" smtClean="0">
              <a:latin typeface="华文行楷" pitchFamily="2" charset="-122"/>
              <a:ea typeface="华文行楷" pitchFamily="2" charset="-122"/>
            </a:endParaRPr>
          </a:p>
        </p:txBody>
      </p:sp>
      <p:sp>
        <p:nvSpPr>
          <p:cNvPr id="25" name="TextBox 24"/>
          <p:cNvSpPr txBox="1"/>
          <p:nvPr/>
        </p:nvSpPr>
        <p:spPr>
          <a:xfrm>
            <a:off x="1403648" y="3293747"/>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0800000">
            <a:off x="0" y="0"/>
            <a:ext cx="377991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206685" y="499165"/>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Language 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15" name="TextBox 14"/>
          <p:cNvSpPr txBox="1"/>
          <p:nvPr/>
        </p:nvSpPr>
        <p:spPr>
          <a:xfrm>
            <a:off x="3688118" y="668442"/>
            <a:ext cx="3417583" cy="461665"/>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
        <p:nvSpPr>
          <p:cNvPr id="16" name="矩形 15"/>
          <p:cNvSpPr>
            <a:spLocks noChangeArrowheads="1"/>
          </p:cNvSpPr>
          <p:nvPr/>
        </p:nvSpPr>
        <p:spPr bwMode="auto">
          <a:xfrm>
            <a:off x="1500166" y="4203665"/>
            <a:ext cx="6491910" cy="1169551"/>
          </a:xfrm>
          <a:prstGeom prst="rect">
            <a:avLst/>
          </a:prstGeom>
          <a:noFill/>
          <a:ln w="9525">
            <a:noFill/>
            <a:miter lim="800000"/>
            <a:headEnd/>
            <a:tailEnd/>
          </a:ln>
        </p:spPr>
        <p:txBody>
          <a:bodyPr wrap="square">
            <a:spAutoFit/>
          </a:bodyPr>
          <a:lstStyle/>
          <a:p>
            <a:pPr algn="just">
              <a:lnSpc>
                <a:spcPts val="2800"/>
              </a:lnSpc>
              <a:spcBef>
                <a:spcPct val="50000"/>
              </a:spcBef>
              <a:defRPr/>
            </a:pPr>
            <a:r>
              <a:rPr kumimoji="1" lang="en-US" altLang="zh-CN" sz="2400" dirty="0" smtClean="0">
                <a:latin typeface="Helvetica"/>
              </a:rPr>
              <a:t>A former US police officer, </a:t>
            </a:r>
            <a:r>
              <a:rPr kumimoji="1" lang="en-US" altLang="zh-CN" sz="2400" i="1" dirty="0" smtClean="0">
                <a:solidFill>
                  <a:srgbClr val="FF0000"/>
                </a:solidFill>
                <a:latin typeface="Helvetica"/>
              </a:rPr>
              <a:t>once hailed as a hero</a:t>
            </a:r>
            <a:r>
              <a:rPr kumimoji="1" lang="en-US" altLang="zh-CN" sz="2400" dirty="0" smtClean="0">
                <a:latin typeface="Helvetica"/>
              </a:rPr>
              <a:t>, has been arrested and </a:t>
            </a:r>
            <a:r>
              <a:rPr kumimoji="1" lang="en-US" altLang="zh-CN" sz="2400" i="1" dirty="0" smtClean="0">
                <a:solidFill>
                  <a:srgbClr val="FF0000"/>
                </a:solidFill>
                <a:latin typeface="Helvetica"/>
              </a:rPr>
              <a:t>charged with </a:t>
            </a:r>
            <a:r>
              <a:rPr kumimoji="1" lang="en-US" altLang="zh-CN" sz="2400" dirty="0" smtClean="0">
                <a:latin typeface="Helvetica"/>
              </a:rPr>
              <a:t>rape and other crimes.</a:t>
            </a:r>
            <a:endParaRPr kumimoji="1" lang="zh-CN" altLang="en-US" sz="2400" dirty="0" smtClean="0">
              <a:latin typeface="Helvetica"/>
            </a:endParaRPr>
          </a:p>
        </p:txBody>
      </p:sp>
    </p:spTree>
    <p:extLst>
      <p:ext uri="{BB962C8B-B14F-4D97-AF65-F5344CB8AC3E}">
        <p14:creationId xmlns:p14="http://schemas.microsoft.com/office/powerpoint/2010/main" xmlns=""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1"/>
          <p:cNvSpPr>
            <a:spLocks noChangeArrowheads="1"/>
          </p:cNvSpPr>
          <p:nvPr/>
        </p:nvSpPr>
        <p:spPr bwMode="auto">
          <a:xfrm>
            <a:off x="1524021" y="2285992"/>
            <a:ext cx="5976937" cy="892552"/>
          </a:xfrm>
          <a:prstGeom prst="rect">
            <a:avLst/>
          </a:prstGeom>
          <a:noFill/>
          <a:ln w="9525">
            <a:noFill/>
            <a:miter lim="800000"/>
            <a:headEnd/>
            <a:tailEnd/>
          </a:ln>
        </p:spPr>
        <p:txBody>
          <a:bodyPr>
            <a:spAutoFit/>
          </a:bodyPr>
          <a:lstStyle/>
          <a:p>
            <a:pPr algn="just"/>
            <a:r>
              <a:rPr lang="zh-CN" altLang="en-US" sz="2600" dirty="0" smtClean="0">
                <a:solidFill>
                  <a:srgbClr val="C00000"/>
                </a:solidFill>
                <a:latin typeface="华文行楷" pitchFamily="2" charset="-122"/>
                <a:ea typeface="华文行楷" pitchFamily="2" charset="-122"/>
              </a:rPr>
              <a:t>不管是否会被发现</a:t>
            </a:r>
            <a:r>
              <a:rPr lang="zh-CN" altLang="en-US" sz="2600" dirty="0" smtClean="0">
                <a:latin typeface="华文行楷" pitchFamily="2" charset="-122"/>
                <a:ea typeface="华文行楷" pitchFamily="2" charset="-122"/>
              </a:rPr>
              <a:t>，不诚实都会给任何一个作弊者带来不利影响。</a:t>
            </a:r>
            <a:endParaRPr lang="zh-CN" altLang="en-US" sz="2600" dirty="0">
              <a:latin typeface="华文行楷" pitchFamily="2" charset="-122"/>
              <a:ea typeface="华文行楷" pitchFamily="2" charset="-122"/>
            </a:endParaRPr>
          </a:p>
        </p:txBody>
      </p:sp>
      <p:sp>
        <p:nvSpPr>
          <p:cNvPr id="244739" name="TextBox 4"/>
          <p:cNvSpPr txBox="1">
            <a:spLocks noChangeArrowheads="1"/>
          </p:cNvSpPr>
          <p:nvPr/>
        </p:nvSpPr>
        <p:spPr bwMode="auto">
          <a:xfrm>
            <a:off x="1538288" y="1571612"/>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4740" name="TextBox 25"/>
          <p:cNvSpPr txBox="1">
            <a:spLocks noChangeArrowheads="1"/>
          </p:cNvSpPr>
          <p:nvPr/>
        </p:nvSpPr>
        <p:spPr bwMode="auto">
          <a:xfrm>
            <a:off x="1538288" y="3263786"/>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1604" y="3822190"/>
            <a:ext cx="6054746" cy="1292662"/>
          </a:xfrm>
          <a:prstGeom prst="rect">
            <a:avLst/>
          </a:prstGeom>
          <a:noFill/>
          <a:ln w="9525">
            <a:noFill/>
            <a:miter lim="800000"/>
            <a:headEnd/>
            <a:tailEnd/>
          </a:ln>
        </p:spPr>
        <p:txBody>
          <a:bodyPr wrap="square">
            <a:spAutoFit/>
          </a:bodyPr>
          <a:lstStyle/>
          <a:p>
            <a:pPr>
              <a:spcBef>
                <a:spcPct val="50000"/>
              </a:spcBef>
            </a:pPr>
            <a:r>
              <a:rPr lang="en-US" altLang="zh-CN" sz="2600" b="1" dirty="0" smtClean="0">
                <a:solidFill>
                  <a:srgbClr val="FF6600"/>
                </a:solidFill>
                <a:latin typeface="Helvetica"/>
              </a:rPr>
              <a:t>Whether discovered or not</a:t>
            </a:r>
            <a:r>
              <a:rPr lang="en-US" altLang="zh-CN" sz="2600" dirty="0" smtClean="0">
                <a:latin typeface="Helvetica"/>
              </a:rPr>
              <a:t>, dishonesty has an undesirable effect on anyone who practices it.</a:t>
            </a:r>
            <a:endParaRPr lang="zh-CN" altLang="en-US" sz="2600" dirty="0" smtClean="0">
              <a:latin typeface="Helvetica"/>
            </a:endParaRPr>
          </a:p>
        </p:txBody>
      </p:sp>
      <p:cxnSp>
        <p:nvCxnSpPr>
          <p:cNvPr id="4" name="直接连接符 3"/>
          <p:cNvCxnSpPr/>
          <p:nvPr/>
        </p:nvCxnSpPr>
        <p:spPr>
          <a:xfrm>
            <a:off x="1538333" y="207167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70434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44744"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6" name="TextBox 15"/>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1" name="TextBox 10">
            <a:hlinkClick r:id="" action="ppaction://hlinkshowjump?jump=nextslide"/>
          </p:cNvPr>
          <p:cNvSpPr txBox="1"/>
          <p:nvPr/>
        </p:nvSpPr>
        <p:spPr>
          <a:xfrm>
            <a:off x="6453188" y="5429264"/>
            <a:ext cx="1173162" cy="368300"/>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sz="1800" b="1" dirty="0"/>
              <a:t>句型提炼</a:t>
            </a:r>
          </a:p>
        </p:txBody>
      </p:sp>
      <p:sp>
        <p:nvSpPr>
          <p:cNvPr id="12" name="TextBox 11"/>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Tree>
    <p:extLst>
      <p:ext uri="{BB962C8B-B14F-4D97-AF65-F5344CB8AC3E}">
        <p14:creationId xmlns:p14="http://schemas.microsoft.com/office/powerpoint/2010/main" xmlns="" val="411042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1"/>
          <p:cNvSpPr>
            <a:spLocks noChangeArrowheads="1"/>
          </p:cNvSpPr>
          <p:nvPr/>
        </p:nvSpPr>
        <p:spPr bwMode="auto">
          <a:xfrm>
            <a:off x="1538288" y="1988840"/>
            <a:ext cx="6105546" cy="1169551"/>
          </a:xfrm>
          <a:prstGeom prst="rect">
            <a:avLst/>
          </a:prstGeom>
          <a:noFill/>
          <a:ln w="9525">
            <a:noFill/>
            <a:miter lim="800000"/>
            <a:headEnd/>
            <a:tailEnd/>
          </a:ln>
        </p:spPr>
        <p:txBody>
          <a:bodyPr wrap="square">
            <a:spAutoFit/>
          </a:bodyPr>
          <a:lstStyle/>
          <a:p>
            <a:pPr algn="just">
              <a:lnSpc>
                <a:spcPts val="2800"/>
              </a:lnSpc>
            </a:pPr>
            <a:r>
              <a:rPr lang="en-US" altLang="zh-CN" sz="2600" b="1" dirty="0" smtClean="0">
                <a:solidFill>
                  <a:srgbClr val="E46C0A"/>
                </a:solidFill>
                <a:latin typeface="Helvetica"/>
                <a:ea typeface="华文行楷" pitchFamily="2" charset="-122"/>
              </a:rPr>
              <a:t>Whether discovered or not </a:t>
            </a:r>
            <a:r>
              <a:rPr lang="en-US" altLang="zh-CN" sz="2600" b="1" dirty="0" smtClean="0">
                <a:latin typeface="Helvetica"/>
                <a:ea typeface="华文行楷" pitchFamily="2" charset="-122"/>
              </a:rPr>
              <a:t>(whether conscious or unconscious)</a:t>
            </a:r>
            <a:r>
              <a:rPr lang="en-US" altLang="zh-CN" sz="2600" dirty="0" smtClean="0">
                <a:latin typeface="Helvetica"/>
                <a:ea typeface="华文行楷" pitchFamily="2" charset="-122"/>
              </a:rPr>
              <a:t>, </a:t>
            </a:r>
            <a:r>
              <a:rPr lang="en-US" altLang="zh-CN" sz="2600" b="1" dirty="0" err="1" smtClean="0">
                <a:solidFill>
                  <a:srgbClr val="E46C0A"/>
                </a:solidFill>
                <a:latin typeface="Helvetica"/>
                <a:ea typeface="华文行楷" pitchFamily="2" charset="-122"/>
              </a:rPr>
              <a:t>sth</a:t>
            </a:r>
            <a:r>
              <a:rPr lang="en-US" altLang="zh-CN" sz="2600" b="1" dirty="0" smtClean="0">
                <a:solidFill>
                  <a:srgbClr val="E46C0A"/>
                </a:solidFill>
                <a:latin typeface="Helvetica"/>
                <a:ea typeface="华文行楷" pitchFamily="2" charset="-122"/>
              </a:rPr>
              <a:t>. will have an effect on sb.</a:t>
            </a:r>
            <a:endParaRPr lang="en-US" altLang="zh-CN" sz="2600" b="1" dirty="0">
              <a:solidFill>
                <a:srgbClr val="E46C0A"/>
              </a:solidFill>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6788" name="TextBox 25"/>
          <p:cNvSpPr txBox="1">
            <a:spLocks noChangeArrowheads="1"/>
          </p:cNvSpPr>
          <p:nvPr/>
        </p:nvSpPr>
        <p:spPr bwMode="auto">
          <a:xfrm>
            <a:off x="1538288" y="341500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403648" y="4059658"/>
            <a:ext cx="6408440" cy="820738"/>
          </a:xfrm>
          <a:prstGeom prst="rect">
            <a:avLst/>
          </a:prstGeom>
          <a:noFill/>
          <a:ln w="9525">
            <a:noFill/>
            <a:miter lim="800000"/>
            <a:headEnd/>
            <a:tailEnd/>
          </a:ln>
        </p:spPr>
        <p:txBody>
          <a:bodyPr wrap="square">
            <a:spAutoFit/>
          </a:bodyPr>
          <a:lstStyle/>
          <a:p>
            <a:pPr>
              <a:lnSpc>
                <a:spcPts val="2800"/>
              </a:lnSpc>
              <a:spcBef>
                <a:spcPct val="50000"/>
              </a:spcBef>
            </a:pPr>
            <a:r>
              <a:rPr lang="zh-CN" altLang="en-US" sz="2600" dirty="0" smtClean="0">
                <a:latin typeface="华文行楷" pitchFamily="2" charset="-122"/>
                <a:ea typeface="华文行楷" pitchFamily="2" charset="-122"/>
              </a:rPr>
              <a:t> </a:t>
            </a:r>
            <a:r>
              <a:rPr lang="zh-CN" altLang="en-US" sz="2600" dirty="0">
                <a:latin typeface="华文行楷" pitchFamily="2" charset="-122"/>
                <a:ea typeface="华文行楷" pitchFamily="2" charset="-122"/>
              </a:rPr>
              <a:t>用于表达</a:t>
            </a:r>
            <a:r>
              <a:rPr lang="zh-CN" altLang="en-US" sz="2600" dirty="0" smtClean="0">
                <a:solidFill>
                  <a:srgbClr val="71AE0E"/>
                </a:solidFill>
                <a:latin typeface="华文行楷" pitchFamily="2" charset="-122"/>
                <a:ea typeface="华文行楷" pitchFamily="2" charset="-122"/>
              </a:rPr>
              <a:t>“表述不管在什么情况下某事都可能产生影响”</a:t>
            </a:r>
            <a:r>
              <a:rPr lang="zh-CN" altLang="en-US" sz="2600" dirty="0" smtClean="0">
                <a:latin typeface="华文行楷" pitchFamily="2" charset="-122"/>
                <a:ea typeface="华文行楷" pitchFamily="2" charset="-122"/>
              </a:rPr>
              <a:t>。</a:t>
            </a: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89614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46792"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3" name="TextBox 12"/>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pic>
        <p:nvPicPr>
          <p:cNvPr id="12" name="Picture 2"/>
          <p:cNvPicPr>
            <a:picLocks noChangeAspect="1" noChangeArrowheads="1"/>
          </p:cNvPicPr>
          <p:nvPr/>
        </p:nvPicPr>
        <p:blipFill>
          <a:blip r:embed="rId4" cstate="print"/>
          <a:srcRect/>
          <a:stretch>
            <a:fillRect/>
          </a:stretch>
        </p:blipFill>
        <p:spPr bwMode="auto">
          <a:xfrm>
            <a:off x="0" y="5876925"/>
            <a:ext cx="4208463" cy="957263"/>
          </a:xfrm>
          <a:prstGeom prst="rect">
            <a:avLst/>
          </a:prstGeom>
          <a:noFill/>
          <a:ln w="9525">
            <a:noFill/>
            <a:miter lim="800000"/>
            <a:headEnd/>
            <a:tailEnd/>
          </a:ln>
        </p:spPr>
      </p:pic>
      <p:sp>
        <p:nvSpPr>
          <p:cNvPr id="17" name="TextBox 16">
            <a:hlinkClick r:id="" action="ppaction://hlinkshowjump?jump=nextslide"/>
          </p:cNvPr>
          <p:cNvSpPr txBox="1"/>
          <p:nvPr/>
        </p:nvSpPr>
        <p:spPr>
          <a:xfrm>
            <a:off x="6786578" y="5508625"/>
            <a:ext cx="1173162" cy="368300"/>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sz="1800" b="1" dirty="0"/>
              <a:t>句型应用</a:t>
            </a:r>
          </a:p>
        </p:txBody>
      </p:sp>
      <p:sp>
        <p:nvSpPr>
          <p:cNvPr id="16" name="TextBox 15"/>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Tree>
    <p:extLst>
      <p:ext uri="{BB962C8B-B14F-4D97-AF65-F5344CB8AC3E}">
        <p14:creationId xmlns:p14="http://schemas.microsoft.com/office/powerpoint/2010/main" xmlns="" val="310050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280" t="15609"/>
          <a:stretch/>
        </p:blipFill>
        <p:spPr bwMode="auto">
          <a:xfrm>
            <a:off x="500034" y="1484784"/>
            <a:ext cx="8248430" cy="50160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1214414" y="3643314"/>
            <a:ext cx="5072098" cy="535531"/>
          </a:xfrm>
          <a:prstGeom prst="rect">
            <a:avLst/>
          </a:prstGeom>
          <a:solidFill>
            <a:srgbClr val="FFC000"/>
          </a:solidFill>
          <a:effectLst>
            <a:softEdge rad="127000"/>
          </a:effectLst>
        </p:spPr>
        <p:txBody>
          <a:bodyPr wrap="square" rtlCol="0">
            <a:spAutoFit/>
          </a:bodyPr>
          <a:lstStyle/>
          <a:p>
            <a:pPr algn="ctr">
              <a:lnSpc>
                <a:spcPct val="120000"/>
              </a:lnSpc>
              <a:spcBef>
                <a:spcPct val="50000"/>
              </a:spcBef>
              <a:defRPr/>
            </a:pPr>
            <a:r>
              <a:rPr kumimoji="1" lang="en-US" altLang="zh-CN" sz="2400" dirty="0" smtClean="0">
                <a:solidFill>
                  <a:srgbClr val="000000"/>
                </a:solidFill>
              </a:rPr>
              <a:t>(present idea</a:t>
            </a:r>
            <a:r>
              <a:rPr kumimoji="1" lang="en-US" altLang="zh-CN" sz="2400" dirty="0" smtClean="0">
                <a:solidFill>
                  <a:schemeClr val="accent4">
                    <a:lumMod val="10000"/>
                  </a:schemeClr>
                </a:solidFill>
              </a:rPr>
              <a:t>/ </a:t>
            </a:r>
            <a:r>
              <a:rPr kumimoji="1" lang="en-US" altLang="zh-CN" sz="2400" dirty="0" smtClean="0">
                <a:solidFill>
                  <a:srgbClr val="000000"/>
                </a:solidFill>
              </a:rPr>
              <a:t>damage one’s future)</a:t>
            </a:r>
            <a:endParaRPr kumimoji="1" lang="en-US" altLang="zh-CN" sz="2400" dirty="0">
              <a:solidFill>
                <a:schemeClr val="accent4">
                  <a:lumMod val="10000"/>
                </a:schemeClr>
              </a:solidFill>
            </a:endParaRPr>
          </a:p>
        </p:txBody>
      </p:sp>
      <p:sp>
        <p:nvSpPr>
          <p:cNvPr id="23" name="TextBox 22"/>
          <p:cNvSpPr txBox="1"/>
          <p:nvPr/>
        </p:nvSpPr>
        <p:spPr>
          <a:xfrm>
            <a:off x="1071538" y="184482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071538" y="2240813"/>
            <a:ext cx="6515850" cy="830997"/>
          </a:xfrm>
          <a:prstGeom prst="rect">
            <a:avLst/>
          </a:prstGeom>
          <a:noFill/>
        </p:spPr>
        <p:txBody>
          <a:bodyPr wrap="square" rtlCol="0">
            <a:spAutoFit/>
          </a:bodyPr>
          <a:lstStyle/>
          <a:p>
            <a:pPr algn="just" fontAlgn="base">
              <a:spcBef>
                <a:spcPct val="50000"/>
              </a:spcBef>
              <a:spcAft>
                <a:spcPct val="0"/>
              </a:spcAft>
              <a:defRPr/>
            </a:pPr>
            <a:r>
              <a:rPr lang="zh-CN" altLang="en-US" sz="2400" dirty="0" smtClean="0">
                <a:latin typeface="华文行楷" pitchFamily="2" charset="-122"/>
                <a:ea typeface="华文行楷" pitchFamily="2" charset="-122"/>
              </a:rPr>
              <a:t>不管是否被查出，剽窃他人的思想会对一个人的名声造成坏的影响，甚至会毁了前程</a:t>
            </a:r>
            <a:r>
              <a:rPr lang="zh-CN" altLang="en-US" sz="2400" dirty="0" smtClean="0"/>
              <a:t>。</a:t>
            </a:r>
          </a:p>
        </p:txBody>
      </p:sp>
      <p:sp>
        <p:nvSpPr>
          <p:cNvPr id="25" name="TextBox 24"/>
          <p:cNvSpPr txBox="1"/>
          <p:nvPr/>
        </p:nvSpPr>
        <p:spPr>
          <a:xfrm>
            <a:off x="1071538" y="314324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0800000">
            <a:off x="0" y="0"/>
            <a:ext cx="377991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206685" y="499165"/>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Language 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16" name="矩形 15"/>
          <p:cNvSpPr>
            <a:spLocks noChangeArrowheads="1"/>
          </p:cNvSpPr>
          <p:nvPr/>
        </p:nvSpPr>
        <p:spPr bwMode="auto">
          <a:xfrm>
            <a:off x="1214414" y="4214818"/>
            <a:ext cx="6483951" cy="1528624"/>
          </a:xfrm>
          <a:prstGeom prst="rect">
            <a:avLst/>
          </a:prstGeom>
          <a:noFill/>
          <a:ln w="9525">
            <a:noFill/>
            <a:miter lim="800000"/>
            <a:headEnd/>
            <a:tailEnd/>
          </a:ln>
        </p:spPr>
        <p:txBody>
          <a:bodyPr wrap="square">
            <a:spAutoFit/>
          </a:bodyPr>
          <a:lstStyle/>
          <a:p>
            <a:pPr algn="just">
              <a:lnSpc>
                <a:spcPts val="2800"/>
              </a:lnSpc>
              <a:spcBef>
                <a:spcPct val="50000"/>
              </a:spcBef>
              <a:defRPr/>
            </a:pPr>
            <a:r>
              <a:rPr kumimoji="1" lang="en-US" altLang="zh-CN" sz="2400" i="1" dirty="0" smtClean="0">
                <a:solidFill>
                  <a:srgbClr val="FF0000"/>
                </a:solidFill>
                <a:latin typeface="Helvetica"/>
              </a:rPr>
              <a:t>Whether checked out or not</a:t>
            </a:r>
            <a:r>
              <a:rPr kumimoji="1" lang="en-US" altLang="zh-CN" sz="2400" dirty="0" smtClean="0">
                <a:latin typeface="Helvetica"/>
              </a:rPr>
              <a:t>, presenting another person’s ideas as one’s own may </a:t>
            </a:r>
            <a:r>
              <a:rPr kumimoji="1" lang="en-US" altLang="zh-CN" sz="2400" i="1" dirty="0" smtClean="0">
                <a:solidFill>
                  <a:srgbClr val="FF0000"/>
                </a:solidFill>
                <a:latin typeface="Helvetica"/>
              </a:rPr>
              <a:t>have bad effect on his name or even damage his future</a:t>
            </a:r>
            <a:r>
              <a:rPr kumimoji="1" lang="en-US" altLang="zh-CN" sz="2400" dirty="0" smtClean="0">
                <a:latin typeface="Helvetica"/>
              </a:rPr>
              <a:t>.</a:t>
            </a:r>
            <a:endParaRPr kumimoji="1" lang="zh-CN" altLang="en-US" sz="2400" dirty="0" smtClean="0">
              <a:latin typeface="Helvetica"/>
            </a:endParaRPr>
          </a:p>
        </p:txBody>
      </p:sp>
      <p:sp>
        <p:nvSpPr>
          <p:cNvPr id="14" name="TextBox 13"/>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Tree>
    <p:extLst>
      <p:ext uri="{BB962C8B-B14F-4D97-AF65-F5344CB8AC3E}">
        <p14:creationId xmlns:p14="http://schemas.microsoft.com/office/powerpoint/2010/main" xmlns=""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5"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8" name="TextBox 17"/>
          <p:cNvSpPr txBox="1"/>
          <p:nvPr/>
        </p:nvSpPr>
        <p:spPr>
          <a:xfrm>
            <a:off x="3643306"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Practical Phrases</a:t>
            </a:r>
            <a:endParaRPr lang="en-US" altLang="zh-CN" sz="2400" dirty="0">
              <a:solidFill>
                <a:schemeClr val="accent6">
                  <a:lumMod val="75000"/>
                </a:schemeClr>
              </a:solidFill>
              <a:ea typeface="+mn-ea"/>
            </a:endParaRPr>
          </a:p>
        </p:txBody>
      </p:sp>
      <p:sp>
        <p:nvSpPr>
          <p:cNvPr id="20" name="TextBox 19"/>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aphicFrame>
        <p:nvGraphicFramePr>
          <p:cNvPr id="15" name="表格 14"/>
          <p:cNvGraphicFramePr>
            <a:graphicFrameLocks noGrp="1"/>
          </p:cNvGraphicFramePr>
          <p:nvPr/>
        </p:nvGraphicFramePr>
        <p:xfrm>
          <a:off x="428625" y="1643063"/>
          <a:ext cx="8286808" cy="3196432"/>
        </p:xfrm>
        <a:graphic>
          <a:graphicData uri="http://schemas.openxmlformats.org/drawingml/2006/table">
            <a:tbl>
              <a:tblPr firstRow="1" bandRow="1">
                <a:tableStyleId>{93296810-A885-4BE3-A3E7-6D5BEEA58F35}</a:tableStyleId>
              </a:tblPr>
              <a:tblGrid>
                <a:gridCol w="4643470"/>
                <a:gridCol w="3643338"/>
              </a:tblGrid>
              <a:tr h="433348">
                <a:tc>
                  <a:txBody>
                    <a:bodyPr/>
                    <a:lstStyle/>
                    <a:p>
                      <a:pPr algn="ct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gn="ctr"/>
                      <a:r>
                        <a:rPr lang="en-US" altLang="zh-CN" sz="2600" dirty="0" smtClean="0">
                          <a:effectLst>
                            <a:outerShdw blurRad="38100" dist="38100" dir="2700000" algn="tl">
                              <a:srgbClr val="000000">
                                <a:alpha val="43137"/>
                              </a:srgbClr>
                            </a:outerShdw>
                          </a:effectLst>
                          <a:latin typeface="Helvetica"/>
                        </a:rPr>
                        <a:t> Specific</a:t>
                      </a:r>
                      <a:r>
                        <a:rPr lang="en-US" altLang="zh-CN" sz="2600" baseline="0" dirty="0" smtClean="0">
                          <a:effectLst>
                            <a:outerShdw blurRad="38100" dist="38100" dir="2700000" algn="tl">
                              <a:srgbClr val="000000">
                                <a:alpha val="43137"/>
                              </a:srgbClr>
                            </a:outerShdw>
                          </a:effectLst>
                          <a:latin typeface="Helvetica"/>
                        </a:rPr>
                        <a:t> 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433348">
                <a:tc>
                  <a:txBody>
                    <a:bodyPr/>
                    <a:lstStyle/>
                    <a:p>
                      <a:pPr algn="l"/>
                      <a:r>
                        <a:rPr lang="en-US" altLang="zh-CN" sz="2600" kern="1200" dirty="0" smtClean="0">
                          <a:solidFill>
                            <a:schemeClr val="dk1"/>
                          </a:solidFill>
                          <a:latin typeface="Helvetica"/>
                          <a:ea typeface="+mn-ea"/>
                          <a:cs typeface="+mn-cs"/>
                        </a:rPr>
                        <a:t>1. not to mention </a:t>
                      </a:r>
                      <a:r>
                        <a:rPr lang="en-US" altLang="zh-CN" sz="2600" kern="1200" dirty="0" err="1" smtClean="0">
                          <a:solidFill>
                            <a:schemeClr val="dk1"/>
                          </a:solidFill>
                          <a:latin typeface="Helvetica"/>
                          <a:ea typeface="+mn-ea"/>
                          <a:cs typeface="+mn-cs"/>
                        </a:rPr>
                        <a:t>sth</a:t>
                      </a:r>
                      <a:r>
                        <a:rPr lang="en-US" altLang="zh-CN" sz="2400" b="0" kern="1200" dirty="0" smtClean="0">
                          <a:solidFill>
                            <a:schemeClr val="dk1"/>
                          </a:solidFill>
                          <a:latin typeface="华文楷体" pitchFamily="2" charset="-122"/>
                          <a:ea typeface="华文楷体" pitchFamily="2" charset="-122"/>
                          <a:cs typeface="+mn-cs"/>
                        </a:rPr>
                        <a:t>.</a:t>
                      </a:r>
                      <a:endParaRPr lang="zh-CN" altLang="en-US" sz="2400" b="0" kern="1200" dirty="0">
                        <a:solidFill>
                          <a:schemeClr val="dk1"/>
                        </a:solidFill>
                        <a:latin typeface="华文楷体" pitchFamily="2" charset="-122"/>
                        <a:ea typeface="华文楷体" pitchFamily="2" charset="-122"/>
                        <a:cs typeface="+mn-cs"/>
                      </a:endParaRPr>
                    </a:p>
                  </a:txBody>
                  <a:tcPr/>
                </a:tc>
                <a:tc>
                  <a:txBody>
                    <a:bodyPr/>
                    <a:lstStyle/>
                    <a:p>
                      <a:pPr algn="l"/>
                      <a:r>
                        <a:rPr lang="zh-CN" altLang="en-US" sz="2400" b="0" kern="1200" dirty="0" smtClean="0">
                          <a:solidFill>
                            <a:schemeClr val="dk1"/>
                          </a:solidFill>
                          <a:latin typeface="华文楷体" pitchFamily="2" charset="-122"/>
                          <a:ea typeface="华文楷体" pitchFamily="2" charset="-122"/>
                          <a:cs typeface="+mn-cs"/>
                        </a:rPr>
                        <a:t>更不用说某事了</a:t>
                      </a:r>
                      <a:endParaRPr lang="zh-CN" altLang="en-US" sz="2400" b="0" kern="1200" dirty="0">
                        <a:solidFill>
                          <a:schemeClr val="dk1"/>
                        </a:solidFill>
                        <a:latin typeface="华文楷体" pitchFamily="2" charset="-122"/>
                        <a:ea typeface="华文楷体" pitchFamily="2" charset="-122"/>
                        <a:cs typeface="+mn-cs"/>
                      </a:endParaRPr>
                    </a:p>
                  </a:txBody>
                  <a:tcPr/>
                </a:tc>
              </a:tr>
              <a:tr h="433348">
                <a:tc>
                  <a:txBody>
                    <a:bodyPr/>
                    <a:lstStyle/>
                    <a:p>
                      <a:pPr algn="l"/>
                      <a:r>
                        <a:rPr lang="en-US" altLang="zh-CN" sz="2600" kern="1200" dirty="0" smtClean="0">
                          <a:solidFill>
                            <a:schemeClr val="dk1"/>
                          </a:solidFill>
                          <a:latin typeface="Helvetica"/>
                          <a:ea typeface="+mn-ea"/>
                          <a:cs typeface="+mn-cs"/>
                        </a:rPr>
                        <a:t>2. rip off</a:t>
                      </a:r>
                      <a:endParaRPr lang="zh-CN" altLang="en-US" sz="2600" kern="1200" dirty="0">
                        <a:solidFill>
                          <a:schemeClr val="dk1"/>
                        </a:solidFill>
                        <a:latin typeface="Helvetica"/>
                        <a:ea typeface="+mn-ea"/>
                        <a:cs typeface="+mn-cs"/>
                      </a:endParaRPr>
                    </a:p>
                  </a:txBody>
                  <a:tcPr/>
                </a:tc>
                <a:tc>
                  <a:txBody>
                    <a:bodyPr/>
                    <a:lstStyle/>
                    <a:p>
                      <a:pPr algn="l">
                        <a:spcAft>
                          <a:spcPts val="0"/>
                        </a:spcAft>
                      </a:pPr>
                      <a:r>
                        <a:rPr lang="zh-CN" altLang="en-US" sz="2400" b="0" kern="1200" dirty="0" smtClean="0">
                          <a:solidFill>
                            <a:schemeClr val="dk1"/>
                          </a:solidFill>
                          <a:latin typeface="华文楷体" pitchFamily="2" charset="-122"/>
                          <a:ea typeface="华文楷体" pitchFamily="2" charset="-122"/>
                          <a:cs typeface="+mn-cs"/>
                        </a:rPr>
                        <a:t>盗窃</a:t>
                      </a:r>
                    </a:p>
                  </a:txBody>
                  <a:tcPr marL="68580" marR="68580" marT="0" marB="0"/>
                </a:tc>
              </a:tr>
              <a:tr h="433348">
                <a:tc>
                  <a:txBody>
                    <a:bodyPr/>
                    <a:lstStyle/>
                    <a:p>
                      <a:pPr algn="l">
                        <a:spcAft>
                          <a:spcPts val="0"/>
                        </a:spcAft>
                      </a:pPr>
                      <a:r>
                        <a:rPr lang="en-US" altLang="zh-CN" sz="2600" kern="1200" dirty="0" smtClean="0">
                          <a:solidFill>
                            <a:schemeClr val="dk1"/>
                          </a:solidFill>
                          <a:latin typeface="Helvetica"/>
                          <a:ea typeface="+mn-ea"/>
                          <a:cs typeface="+mn-cs"/>
                        </a:rPr>
                        <a:t>3. cope with  </a:t>
                      </a:r>
                      <a:endParaRPr lang="zh-CN" altLang="zh-CN" sz="2600" kern="1200" dirty="0" smtClean="0">
                        <a:solidFill>
                          <a:schemeClr val="dk1"/>
                        </a:solidFill>
                        <a:latin typeface="Helvetica"/>
                        <a:ea typeface="+mn-ea"/>
                        <a:cs typeface="+mn-cs"/>
                      </a:endParaRPr>
                    </a:p>
                  </a:txBody>
                  <a:tcPr marL="68580" marR="68580" marT="0" marB="0"/>
                </a:tc>
                <a:tc>
                  <a:txBody>
                    <a:bodyPr/>
                    <a:lstStyle/>
                    <a:p>
                      <a:pPr marL="228600" algn="l">
                        <a:spcAft>
                          <a:spcPts val="0"/>
                        </a:spcAft>
                      </a:pPr>
                      <a:r>
                        <a:rPr lang="en-US" altLang="zh-CN" sz="2400" b="0" kern="1200" dirty="0" smtClean="0">
                          <a:solidFill>
                            <a:schemeClr val="dk1"/>
                          </a:solidFill>
                          <a:latin typeface="华文楷体" pitchFamily="2" charset="-122"/>
                          <a:ea typeface="华文楷体" pitchFamily="2" charset="-122"/>
                          <a:cs typeface="+mn-cs"/>
                        </a:rPr>
                        <a:t>(</a:t>
                      </a:r>
                      <a:r>
                        <a:rPr lang="zh-CN" altLang="en-US" sz="2400" b="0" kern="1200" dirty="0" smtClean="0">
                          <a:solidFill>
                            <a:schemeClr val="dk1"/>
                          </a:solidFill>
                          <a:latin typeface="华文楷体" pitchFamily="2" charset="-122"/>
                          <a:ea typeface="华文楷体" pitchFamily="2" charset="-122"/>
                          <a:cs typeface="+mn-cs"/>
                        </a:rPr>
                        <a:t>成功地）对付，处理</a:t>
                      </a:r>
                    </a:p>
                  </a:txBody>
                  <a:tcPr marL="68580" marR="68580" marT="0" marB="0"/>
                </a:tc>
              </a:tr>
              <a:tr h="433348">
                <a:tc>
                  <a:txBody>
                    <a:bodyPr/>
                    <a:lstStyle/>
                    <a:p>
                      <a:pPr algn="l">
                        <a:spcAft>
                          <a:spcPts val="0"/>
                        </a:spcAft>
                      </a:pPr>
                      <a:r>
                        <a:rPr lang="en-US" altLang="zh-CN" sz="2600" kern="1200" dirty="0" smtClean="0">
                          <a:solidFill>
                            <a:schemeClr val="dk1"/>
                          </a:solidFill>
                          <a:latin typeface="Helvetica"/>
                          <a:ea typeface="+mn-ea"/>
                          <a:cs typeface="+mn-cs"/>
                        </a:rPr>
                        <a:t>4. launch a campaign</a:t>
                      </a:r>
                      <a:endParaRPr lang="zh-CN" altLang="zh-CN" sz="2600" kern="1200" dirty="0" smtClean="0">
                        <a:solidFill>
                          <a:schemeClr val="dk1"/>
                        </a:solidFill>
                        <a:latin typeface="Helvetica"/>
                        <a:ea typeface="+mn-ea"/>
                        <a:cs typeface="+mn-cs"/>
                      </a:endParaRPr>
                    </a:p>
                  </a:txBody>
                  <a:tcPr marL="68580" marR="68580" marT="0" marB="0"/>
                </a:tc>
                <a:tc>
                  <a:txBody>
                    <a:bodyPr/>
                    <a:lstStyle/>
                    <a:p>
                      <a:pPr algn="l">
                        <a:spcAft>
                          <a:spcPts val="0"/>
                        </a:spcAft>
                      </a:pPr>
                      <a:r>
                        <a:rPr lang="zh-CN" altLang="en-US" sz="2400" b="0" kern="1200" dirty="0" smtClean="0">
                          <a:solidFill>
                            <a:schemeClr val="dk1"/>
                          </a:solidFill>
                          <a:latin typeface="华文楷体" pitchFamily="2" charset="-122"/>
                          <a:ea typeface="华文楷体" pitchFamily="2" charset="-122"/>
                          <a:cs typeface="+mn-cs"/>
                        </a:rPr>
                        <a:t>发起一场运动</a:t>
                      </a:r>
                    </a:p>
                  </a:txBody>
                  <a:tcPr marL="68580" marR="68580" marT="0" marB="0"/>
                </a:tc>
              </a:tr>
              <a:tr h="433348">
                <a:tc>
                  <a:txBody>
                    <a:bodyPr/>
                    <a:lstStyle/>
                    <a:p>
                      <a:pPr algn="l">
                        <a:spcAft>
                          <a:spcPts val="0"/>
                        </a:spcAft>
                      </a:pPr>
                      <a:r>
                        <a:rPr lang="en-US" altLang="zh-CN" sz="2600" kern="1200" dirty="0" smtClean="0">
                          <a:solidFill>
                            <a:schemeClr val="dk1"/>
                          </a:solidFill>
                          <a:latin typeface="Helvetica"/>
                          <a:ea typeface="+mn-ea"/>
                          <a:cs typeface="+mn-cs"/>
                        </a:rPr>
                        <a:t>5. be confined to sb. / </a:t>
                      </a:r>
                      <a:r>
                        <a:rPr lang="en-US" altLang="zh-CN" sz="2600" kern="1200" dirty="0" err="1" smtClean="0">
                          <a:solidFill>
                            <a:schemeClr val="dk1"/>
                          </a:solidFill>
                          <a:latin typeface="Helvetica"/>
                          <a:ea typeface="+mn-ea"/>
                          <a:cs typeface="+mn-cs"/>
                        </a:rPr>
                        <a:t>sth</a:t>
                      </a:r>
                      <a:r>
                        <a:rPr lang="en-US" altLang="zh-CN" sz="2600" kern="1200" dirty="0" smtClean="0">
                          <a:solidFill>
                            <a:schemeClr val="dk1"/>
                          </a:solidFill>
                          <a:latin typeface="Helvetica"/>
                          <a:ea typeface="+mn-ea"/>
                          <a:cs typeface="+mn-cs"/>
                        </a:rPr>
                        <a:t>.</a:t>
                      </a:r>
                      <a:endParaRPr lang="zh-CN" altLang="zh-CN" sz="2600" kern="1200" dirty="0" smtClean="0">
                        <a:solidFill>
                          <a:schemeClr val="dk1"/>
                        </a:solidFill>
                        <a:latin typeface="Helvetica"/>
                        <a:ea typeface="+mn-ea"/>
                        <a:cs typeface="+mn-cs"/>
                      </a:endParaRPr>
                    </a:p>
                  </a:txBody>
                  <a:tcPr marL="68580" marR="68580" marT="0" marB="0"/>
                </a:tc>
                <a:tc>
                  <a:txBody>
                    <a:bodyPr/>
                    <a:lstStyle/>
                    <a:p>
                      <a:pPr algn="l">
                        <a:spcAft>
                          <a:spcPts val="0"/>
                        </a:spcAft>
                      </a:pPr>
                      <a:r>
                        <a:rPr lang="zh-CN" altLang="en-US" sz="2400" b="0" kern="1200" dirty="0" smtClean="0">
                          <a:solidFill>
                            <a:schemeClr val="dk1"/>
                          </a:solidFill>
                          <a:latin typeface="华文楷体" pitchFamily="2" charset="-122"/>
                          <a:ea typeface="华文楷体" pitchFamily="2" charset="-122"/>
                          <a:cs typeface="+mn-cs"/>
                        </a:rPr>
                        <a:t>局限于某人／某事</a:t>
                      </a:r>
                    </a:p>
                  </a:txBody>
                  <a:tcPr marL="68580" marR="68580" marT="0" marB="0"/>
                </a:tc>
              </a:tr>
              <a:tr h="433348">
                <a:tc>
                  <a:txBody>
                    <a:bodyPr/>
                    <a:lstStyle/>
                    <a:p>
                      <a:pPr algn="l">
                        <a:spcAft>
                          <a:spcPts val="0"/>
                        </a:spcAft>
                      </a:pPr>
                      <a:r>
                        <a:rPr lang="en-US" altLang="zh-CN" sz="2600" kern="1200" dirty="0" smtClean="0">
                          <a:solidFill>
                            <a:schemeClr val="dk1"/>
                          </a:solidFill>
                          <a:latin typeface="Helvetica"/>
                          <a:ea typeface="+mn-ea"/>
                          <a:cs typeface="+mn-cs"/>
                        </a:rPr>
                        <a:t>6. descend into</a:t>
                      </a:r>
                      <a:endParaRPr lang="zh-CN" altLang="zh-CN" sz="2600" kern="1200" dirty="0" smtClean="0">
                        <a:solidFill>
                          <a:schemeClr val="dk1"/>
                        </a:solidFill>
                        <a:latin typeface="Helvetica"/>
                        <a:ea typeface="+mn-ea"/>
                        <a:cs typeface="+mn-cs"/>
                      </a:endParaRPr>
                    </a:p>
                  </a:txBody>
                  <a:tcPr marL="68580" marR="68580" marT="0" marB="0"/>
                </a:tc>
                <a:tc>
                  <a:txBody>
                    <a:bodyPr/>
                    <a:lstStyle/>
                    <a:p>
                      <a:pPr algn="l">
                        <a:spcAft>
                          <a:spcPts val="0"/>
                        </a:spcAft>
                      </a:pPr>
                      <a:r>
                        <a:rPr lang="zh-CN" altLang="en-US" sz="2400" b="0" kern="1200" dirty="0" smtClean="0">
                          <a:solidFill>
                            <a:schemeClr val="dk1"/>
                          </a:solidFill>
                          <a:latin typeface="华文楷体" pitchFamily="2" charset="-122"/>
                          <a:ea typeface="华文楷体" pitchFamily="2" charset="-122"/>
                          <a:cs typeface="+mn-cs"/>
                        </a:rPr>
                        <a:t>陷入</a:t>
                      </a:r>
                      <a:r>
                        <a:rPr lang="en-US" altLang="en-US" sz="2400" b="0" kern="1200" dirty="0" smtClean="0">
                          <a:solidFill>
                            <a:schemeClr val="dk1"/>
                          </a:solidFill>
                          <a:latin typeface="华文楷体" pitchFamily="2" charset="-122"/>
                          <a:ea typeface="华文楷体" pitchFamily="2" charset="-122"/>
                          <a:cs typeface="+mn-cs"/>
                        </a:rPr>
                        <a:t>⋯</a:t>
                      </a:r>
                      <a:r>
                        <a:rPr lang="zh-CN" altLang="en-US" sz="2400" b="0" kern="1200" dirty="0" smtClean="0">
                          <a:solidFill>
                            <a:schemeClr val="dk1"/>
                          </a:solidFill>
                          <a:latin typeface="华文楷体" pitchFamily="2" charset="-122"/>
                          <a:ea typeface="华文楷体" pitchFamily="2" charset="-122"/>
                          <a:cs typeface="+mn-cs"/>
                        </a:rPr>
                        <a:t>状况</a:t>
                      </a:r>
                    </a:p>
                  </a:txBody>
                  <a:tcPr marL="68580" marR="68580" marT="0" marB="0"/>
                </a:tc>
              </a:tr>
            </a:tbl>
          </a:graphicData>
        </a:graphic>
      </p:graphicFrame>
    </p:spTree>
    <p:extLst>
      <p:ext uri="{BB962C8B-B14F-4D97-AF65-F5344CB8AC3E}">
        <p14:creationId xmlns:p14="http://schemas.microsoft.com/office/powerpoint/2010/main" xmlns="" val="53960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280" t="15609"/>
          <a:stretch/>
        </p:blipFill>
        <p:spPr bwMode="auto">
          <a:xfrm>
            <a:off x="500034" y="1152128"/>
            <a:ext cx="8248430" cy="55630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1214414" y="3643314"/>
            <a:ext cx="4286280" cy="535531"/>
          </a:xfrm>
          <a:prstGeom prst="rect">
            <a:avLst/>
          </a:prstGeom>
          <a:solidFill>
            <a:srgbClr val="FFC000"/>
          </a:solidFill>
          <a:effectLst>
            <a:softEdge rad="127000"/>
          </a:effectLst>
        </p:spPr>
        <p:txBody>
          <a:bodyPr wrap="square" rtlCol="0">
            <a:spAutoFit/>
          </a:bodyPr>
          <a:lstStyle/>
          <a:p>
            <a:pPr>
              <a:lnSpc>
                <a:spcPct val="120000"/>
              </a:lnSpc>
              <a:spcBef>
                <a:spcPct val="50000"/>
              </a:spcBef>
              <a:defRPr/>
            </a:pPr>
            <a:r>
              <a:rPr kumimoji="1" lang="en-US" altLang="zh-CN" sz="2400" dirty="0" smtClean="0">
                <a:solidFill>
                  <a:srgbClr val="000000"/>
                </a:solidFill>
              </a:rPr>
              <a:t> (learned to rush / lower morals)</a:t>
            </a:r>
            <a:endParaRPr kumimoji="1" lang="en-US" altLang="zh-CN" sz="2400" dirty="0">
              <a:solidFill>
                <a:schemeClr val="accent4">
                  <a:lumMod val="10000"/>
                </a:schemeClr>
              </a:solidFill>
            </a:endParaRPr>
          </a:p>
        </p:txBody>
      </p:sp>
      <p:sp>
        <p:nvSpPr>
          <p:cNvPr id="23" name="TextBox 22"/>
          <p:cNvSpPr txBox="1"/>
          <p:nvPr/>
        </p:nvSpPr>
        <p:spPr>
          <a:xfrm>
            <a:off x="1071538" y="150017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071538" y="1942919"/>
            <a:ext cx="6929486" cy="1200329"/>
          </a:xfrm>
          <a:prstGeom prst="rect">
            <a:avLst/>
          </a:prstGeom>
          <a:noFill/>
        </p:spPr>
        <p:txBody>
          <a:bodyPr wrap="square" rtlCol="0">
            <a:spAutoFit/>
          </a:bodyPr>
          <a:lstStyle/>
          <a:p>
            <a:pPr algn="just" fontAlgn="base">
              <a:spcBef>
                <a:spcPct val="50000"/>
              </a:spcBef>
              <a:spcAft>
                <a:spcPct val="0"/>
              </a:spcAft>
              <a:defRPr/>
            </a:pPr>
            <a:r>
              <a:rPr lang="zh-CN" altLang="en-US" sz="2400" dirty="0" smtClean="0">
                <a:latin typeface="华文行楷" pitchFamily="2" charset="-122"/>
                <a:ea typeface="华文行楷" pitchFamily="2" charset="-122"/>
              </a:rPr>
              <a:t>不管承认与否，今天，我们学会了追赶时间，却没有学会耐心等待；我们拥有的财富越来越多，道德品质却日益沦丧。</a:t>
            </a:r>
            <a:endParaRPr lang="zh-CN" altLang="en-US" sz="2400" dirty="0" smtClean="0"/>
          </a:p>
        </p:txBody>
      </p:sp>
      <p:sp>
        <p:nvSpPr>
          <p:cNvPr id="25" name="TextBox 24"/>
          <p:cNvSpPr txBox="1"/>
          <p:nvPr/>
        </p:nvSpPr>
        <p:spPr>
          <a:xfrm>
            <a:off x="1071538" y="322230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0800000">
            <a:off x="0" y="0"/>
            <a:ext cx="377991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206685" y="499165"/>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Language 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16" name="矩形 15"/>
          <p:cNvSpPr>
            <a:spLocks noChangeArrowheads="1"/>
          </p:cNvSpPr>
          <p:nvPr/>
        </p:nvSpPr>
        <p:spPr bwMode="auto">
          <a:xfrm>
            <a:off x="1214414" y="4214818"/>
            <a:ext cx="6483951" cy="1169551"/>
          </a:xfrm>
          <a:prstGeom prst="rect">
            <a:avLst/>
          </a:prstGeom>
          <a:noFill/>
          <a:ln w="9525">
            <a:noFill/>
            <a:miter lim="800000"/>
            <a:headEnd/>
            <a:tailEnd/>
          </a:ln>
        </p:spPr>
        <p:txBody>
          <a:bodyPr wrap="square">
            <a:spAutoFit/>
          </a:bodyPr>
          <a:lstStyle/>
          <a:p>
            <a:pPr algn="just">
              <a:lnSpc>
                <a:spcPts val="2800"/>
              </a:lnSpc>
              <a:spcBef>
                <a:spcPct val="50000"/>
              </a:spcBef>
              <a:defRPr/>
            </a:pPr>
            <a:r>
              <a:rPr kumimoji="1" lang="en-US" altLang="zh-CN" sz="2400" i="1" dirty="0" smtClean="0">
                <a:solidFill>
                  <a:srgbClr val="FF0000"/>
                </a:solidFill>
                <a:latin typeface="Helvetica"/>
              </a:rPr>
              <a:t>Whether admit it or not</a:t>
            </a:r>
            <a:r>
              <a:rPr kumimoji="1" lang="en-US" altLang="zh-CN" sz="2400" dirty="0" smtClean="0">
                <a:latin typeface="Helvetica"/>
              </a:rPr>
              <a:t>, today we’ve </a:t>
            </a:r>
            <a:r>
              <a:rPr kumimoji="1" lang="en-US" altLang="zh-CN" sz="2400" i="1" dirty="0" smtClean="0">
                <a:solidFill>
                  <a:srgbClr val="FF0000"/>
                </a:solidFill>
                <a:latin typeface="Helvetica"/>
              </a:rPr>
              <a:t>learned to rush</a:t>
            </a:r>
            <a:r>
              <a:rPr kumimoji="1" lang="en-US" altLang="zh-CN" sz="2400" dirty="0" smtClean="0">
                <a:latin typeface="Helvetica"/>
              </a:rPr>
              <a:t>, but not to wait; we have higher incomes, but </a:t>
            </a:r>
            <a:r>
              <a:rPr kumimoji="1" lang="en-US" altLang="zh-CN" sz="2400" i="1" dirty="0" smtClean="0">
                <a:solidFill>
                  <a:srgbClr val="FF0000"/>
                </a:solidFill>
                <a:latin typeface="Helvetica"/>
              </a:rPr>
              <a:t>lower morals</a:t>
            </a:r>
            <a:r>
              <a:rPr kumimoji="1" lang="en-US" altLang="zh-CN" sz="2400" dirty="0" smtClean="0">
                <a:latin typeface="Helvetica"/>
              </a:rPr>
              <a:t>.</a:t>
            </a:r>
            <a:endParaRPr kumimoji="1" lang="zh-CN" altLang="en-US" sz="2400" dirty="0" smtClean="0">
              <a:latin typeface="Helvetica"/>
            </a:endParaRPr>
          </a:p>
        </p:txBody>
      </p:sp>
      <p:sp>
        <p:nvSpPr>
          <p:cNvPr id="14" name="TextBox 13"/>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spTree>
    <p:extLst>
      <p:ext uri="{BB962C8B-B14F-4D97-AF65-F5344CB8AC3E}">
        <p14:creationId xmlns:p14="http://schemas.microsoft.com/office/powerpoint/2010/main" xmlns=""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sp>
        <p:nvSpPr>
          <p:cNvPr id="29" name="TextBox 28"/>
          <p:cNvSpPr txBox="1"/>
          <p:nvPr/>
        </p:nvSpPr>
        <p:spPr>
          <a:xfrm>
            <a:off x="3785083" y="642918"/>
            <a:ext cx="5001759" cy="461665"/>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400" dirty="0" smtClean="0">
                <a:solidFill>
                  <a:srgbClr val="F79646">
                    <a:lumMod val="75000"/>
                  </a:srgbClr>
                </a:solidFill>
              </a:rPr>
              <a:t>Language appreciation</a:t>
            </a:r>
            <a:endParaRPr lang="en-US" altLang="zh-CN" sz="2400" dirty="0">
              <a:solidFill>
                <a:srgbClr val="F79646">
                  <a:lumMod val="75000"/>
                </a:srgbClr>
              </a:solidFill>
            </a:endParaRPr>
          </a:p>
        </p:txBody>
      </p:sp>
      <p:grpSp>
        <p:nvGrpSpPr>
          <p:cNvPr id="15" name="Group 35"/>
          <p:cNvGrpSpPr>
            <a:grpSpLocks/>
          </p:cNvGrpSpPr>
          <p:nvPr/>
        </p:nvGrpSpPr>
        <p:grpSpPr bwMode="auto">
          <a:xfrm rot="872659">
            <a:off x="5037510" y="1587657"/>
            <a:ext cx="3789428" cy="2439980"/>
            <a:chOff x="3387742" y="3567824"/>
            <a:chExt cx="1767998" cy="1516886"/>
          </a:xfrm>
        </p:grpSpPr>
        <p:grpSp>
          <p:nvGrpSpPr>
            <p:cNvPr id="20" name="Group 21"/>
            <p:cNvGrpSpPr>
              <a:grpSpLocks/>
            </p:cNvGrpSpPr>
            <p:nvPr/>
          </p:nvGrpSpPr>
          <p:grpSpPr bwMode="auto">
            <a:xfrm rot="-396937">
              <a:off x="3387742" y="3567824"/>
              <a:ext cx="1767998" cy="1516886"/>
              <a:chOff x="772339" y="618631"/>
              <a:chExt cx="1767998" cy="1516886"/>
            </a:xfrm>
          </p:grpSpPr>
          <p:sp>
            <p:nvSpPr>
              <p:cNvPr id="22" name="Freeform 6"/>
              <p:cNvSpPr>
                <a:spLocks/>
              </p:cNvSpPr>
              <p:nvPr/>
            </p:nvSpPr>
            <p:spPr bwMode="auto">
              <a:xfrm rot="346487">
                <a:off x="800037" y="664470"/>
                <a:ext cx="1740300" cy="130389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30" name="Freeform 6"/>
              <p:cNvSpPr>
                <a:spLocks/>
              </p:cNvSpPr>
              <p:nvPr/>
            </p:nvSpPr>
            <p:spPr bwMode="auto">
              <a:xfrm rot="485220">
                <a:off x="772339" y="618631"/>
                <a:ext cx="1741616" cy="151688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21" name="TextBox 28"/>
            <p:cNvSpPr txBox="1">
              <a:spLocks noChangeArrowheads="1"/>
            </p:cNvSpPr>
            <p:nvPr/>
          </p:nvSpPr>
          <p:spPr bwMode="auto">
            <a:xfrm rot="21540000">
              <a:off x="3421926" y="3729689"/>
              <a:ext cx="1679386" cy="1325976"/>
            </a:xfrm>
            <a:prstGeom prst="rect">
              <a:avLst/>
            </a:prstGeom>
            <a:noFill/>
            <a:ln w="9525">
              <a:noFill/>
              <a:miter lim="800000"/>
              <a:headEnd/>
              <a:tailEnd/>
            </a:ln>
          </p:spPr>
          <p:txBody>
            <a:bodyPr wrap="square">
              <a:spAutoFit/>
            </a:bodyPr>
            <a:lstStyle/>
            <a:p>
              <a:pPr algn="just" eaLnBrk="0" hangingPunct="0">
                <a:lnSpc>
                  <a:spcPct val="85000"/>
                </a:lnSpc>
              </a:pPr>
              <a:r>
                <a:rPr kumimoji="1" lang="zh-CN" altLang="en-US" sz="2600" dirty="0" smtClean="0">
                  <a:solidFill>
                    <a:srgbClr val="000000"/>
                  </a:solidFill>
                  <a:latin typeface="华文行楷" pitchFamily="2" charset="-122"/>
                  <a:ea typeface="华文行楷" pitchFamily="2" charset="-122"/>
                  <a:cs typeface="华文新魏" pitchFamily="2" charset="-122"/>
                </a:rPr>
                <a:t>这些报道确实是真实的还是言过其实了呢？我们该不该因这些关于行为准则和道德水准下降的报道而感到不安呢</a:t>
              </a:r>
              <a:r>
                <a:rPr kumimoji="1" lang="en-US" altLang="zh-CN" sz="2600" dirty="0" smtClean="0">
                  <a:solidFill>
                    <a:srgbClr val="000000"/>
                  </a:solidFill>
                  <a:latin typeface="华文行楷" pitchFamily="2" charset="-122"/>
                  <a:ea typeface="华文行楷" pitchFamily="2" charset="-122"/>
                  <a:cs typeface="华文新魏" pitchFamily="2" charset="-122"/>
                </a:rPr>
                <a:t>?</a:t>
              </a:r>
              <a:endParaRPr kumimoji="1" lang="zh-CN" altLang="en-US" sz="2600" dirty="0" smtClean="0">
                <a:solidFill>
                  <a:srgbClr val="000000"/>
                </a:solidFill>
                <a:latin typeface="华文行楷" pitchFamily="2" charset="-122"/>
                <a:ea typeface="华文行楷" pitchFamily="2" charset="-122"/>
                <a:cs typeface="华文新魏" pitchFamily="2" charset="-122"/>
              </a:endParaRPr>
            </a:p>
            <a:p>
              <a:pPr algn="just" eaLnBrk="0" hangingPunct="0">
                <a:lnSpc>
                  <a:spcPct val="85000"/>
                </a:lnSpc>
              </a:pPr>
              <a:endParaRPr kumimoji="1" lang="en-US" altLang="zh-CN" sz="2600" dirty="0">
                <a:solidFill>
                  <a:srgbClr val="000000"/>
                </a:solidFill>
                <a:latin typeface="华文行楷" pitchFamily="2" charset="-122"/>
                <a:ea typeface="华文行楷" pitchFamily="2" charset="-122"/>
                <a:cs typeface="华文新魏" pitchFamily="2" charset="-122"/>
              </a:endParaRPr>
            </a:p>
          </p:txBody>
        </p:sp>
      </p:grpSp>
      <p:grpSp>
        <p:nvGrpSpPr>
          <p:cNvPr id="31" name="Group 35"/>
          <p:cNvGrpSpPr>
            <a:grpSpLocks/>
          </p:cNvGrpSpPr>
          <p:nvPr/>
        </p:nvGrpSpPr>
        <p:grpSpPr bwMode="auto">
          <a:xfrm rot="-1117645">
            <a:off x="425391" y="2539398"/>
            <a:ext cx="4902243" cy="3850986"/>
            <a:chOff x="3411075" y="3571381"/>
            <a:chExt cx="1742618" cy="1735200"/>
          </a:xfrm>
        </p:grpSpPr>
        <p:grpSp>
          <p:nvGrpSpPr>
            <p:cNvPr id="32" name="Group 21"/>
            <p:cNvGrpSpPr>
              <a:grpSpLocks/>
            </p:cNvGrpSpPr>
            <p:nvPr/>
          </p:nvGrpSpPr>
          <p:grpSpPr bwMode="auto">
            <a:xfrm rot="-396937">
              <a:off x="3411075" y="3571381"/>
              <a:ext cx="1742618" cy="1735200"/>
              <a:chOff x="782616" y="622664"/>
              <a:chExt cx="1742618" cy="1735200"/>
            </a:xfrm>
          </p:grpSpPr>
          <p:sp>
            <p:nvSpPr>
              <p:cNvPr id="34" name="Freeform 6"/>
              <p:cNvSpPr>
                <a:spLocks/>
              </p:cNvSpPr>
              <p:nvPr/>
            </p:nvSpPr>
            <p:spPr bwMode="auto">
              <a:xfrm rot="346487">
                <a:off x="784586" y="663245"/>
                <a:ext cx="1740577" cy="1694307"/>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35" name="Freeform 6"/>
              <p:cNvSpPr>
                <a:spLocks/>
              </p:cNvSpPr>
              <p:nvPr/>
            </p:nvSpPr>
            <p:spPr bwMode="auto">
              <a:xfrm rot="485220">
                <a:off x="781204" y="620938"/>
                <a:ext cx="1741938" cy="1315109"/>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33" name="TextBox 28"/>
            <p:cNvSpPr txBox="1">
              <a:spLocks noChangeArrowheads="1"/>
            </p:cNvSpPr>
            <p:nvPr/>
          </p:nvSpPr>
          <p:spPr bwMode="auto">
            <a:xfrm rot="21540000">
              <a:off x="3439042" y="3667135"/>
              <a:ext cx="1666174" cy="1267533"/>
            </a:xfrm>
            <a:prstGeom prst="rect">
              <a:avLst/>
            </a:prstGeom>
            <a:noFill/>
            <a:ln w="9525">
              <a:noFill/>
              <a:miter lim="800000"/>
              <a:headEnd/>
              <a:tailEnd/>
            </a:ln>
            <a:effectLst>
              <a:glow rad="101600">
                <a:schemeClr val="accent6">
                  <a:satMod val="175000"/>
                  <a:alpha val="40000"/>
                </a:schemeClr>
              </a:glow>
            </a:effectLst>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lvl="0" algn="just">
                <a:lnSpc>
                  <a:spcPct val="85000"/>
                </a:lnSpc>
                <a:defRPr/>
              </a:pPr>
              <a:r>
                <a:rPr kumimoji="1" lang="en-US" altLang="zh-CN" sz="2600" b="0" dirty="0">
                  <a:solidFill>
                    <a:srgbClr val="8E0000"/>
                  </a:solidFill>
                  <a:latin typeface="Helvetica"/>
                  <a:ea typeface="楷体"/>
                  <a:cs typeface="华文新魏" charset="0"/>
                </a:rPr>
                <a:t>a. </a:t>
              </a:r>
              <a:r>
                <a:rPr kumimoji="1" lang="en-US" altLang="zh-CN" sz="2600" b="0" dirty="0" smtClean="0">
                  <a:solidFill>
                    <a:srgbClr val="8E0000"/>
                  </a:solidFill>
                  <a:latin typeface="Helvetica"/>
                  <a:ea typeface="楷体"/>
                  <a:cs typeface="华文新魏" charset="0"/>
                </a:rPr>
                <a:t>Are these reports truly accurate or do they exaggerate the situation? Should we be alarmed by the accounts of falling standards of principles and morality? (Para.2, L1)</a:t>
              </a:r>
            </a:p>
            <a:p>
              <a:pPr algn="just" fontAlgn="auto">
                <a:lnSpc>
                  <a:spcPct val="85000"/>
                </a:lnSpc>
                <a:spcBef>
                  <a:spcPts val="0"/>
                </a:spcBef>
                <a:spcAft>
                  <a:spcPts val="0"/>
                </a:spcAft>
                <a:defRPr/>
              </a:pPr>
              <a:endParaRPr kumimoji="1" lang="en-US" altLang="zh-CN" sz="2600" b="0" dirty="0">
                <a:solidFill>
                  <a:srgbClr val="8E0000"/>
                </a:solidFill>
                <a:latin typeface="Helvetica"/>
                <a:ea typeface="楷体"/>
                <a:cs typeface="华文新魏" charset="0"/>
              </a:endParaRPr>
            </a:p>
          </p:txBody>
        </p:sp>
      </p:grpSp>
      <p:grpSp>
        <p:nvGrpSpPr>
          <p:cNvPr id="24" name="组合 23"/>
          <p:cNvGrpSpPr/>
          <p:nvPr/>
        </p:nvGrpSpPr>
        <p:grpSpPr>
          <a:xfrm>
            <a:off x="0" y="0"/>
            <a:ext cx="3779838" cy="1152525"/>
            <a:chOff x="0" y="0"/>
            <a:chExt cx="3779838" cy="1152525"/>
          </a:xfrm>
        </p:grpSpPr>
        <p:pic>
          <p:nvPicPr>
            <p:cNvPr id="19" name="Picture 2"/>
            <p:cNvPicPr>
              <a:picLocks noChangeAspect="1" noChangeArrowheads="1"/>
            </p:cNvPicPr>
            <p:nvPr/>
          </p:nvPicPr>
          <p:blipFill>
            <a:blip r:embed="rId5" cstate="print"/>
            <a:srcRect/>
            <a:stretch>
              <a:fillRect/>
            </a:stretch>
          </p:blipFill>
          <p:spPr bwMode="auto">
            <a:xfrm>
              <a:off x="0" y="0"/>
              <a:ext cx="3779838" cy="1152525"/>
            </a:xfrm>
            <a:prstGeom prst="rect">
              <a:avLst/>
            </a:prstGeom>
            <a:noFill/>
            <a:ln w="9525">
              <a:noFill/>
              <a:miter lim="800000"/>
              <a:headEnd/>
              <a:tailEnd/>
            </a:ln>
          </p:spPr>
        </p:pic>
        <p:sp>
          <p:nvSpPr>
            <p:cNvPr id="23" name="TextBox 22"/>
            <p:cNvSpPr txBox="1"/>
            <p:nvPr/>
          </p:nvSpPr>
          <p:spPr>
            <a:xfrm>
              <a:off x="206685" y="499165"/>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Language 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grpSp>
    </p:spTree>
    <p:extLst>
      <p:ext uri="{BB962C8B-B14F-4D97-AF65-F5344CB8AC3E}">
        <p14:creationId xmlns:p14="http://schemas.microsoft.com/office/powerpoint/2010/main" xmlns="" val="26152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strVal val="#ppt_w*0.70"/>
                                          </p:val>
                                        </p:tav>
                                        <p:tav tm="100000">
                                          <p:val>
                                            <p:strVal val="#ppt_w"/>
                                          </p:val>
                                        </p:tav>
                                      </p:tavLst>
                                    </p:anim>
                                    <p:anim calcmode="lin" valueType="num">
                                      <p:cBhvr>
                                        <p:cTn id="8" dur="1000" fill="hold"/>
                                        <p:tgtEl>
                                          <p:spTgt spid="31"/>
                                        </p:tgtEl>
                                        <p:attrNameLst>
                                          <p:attrName>ppt_h</p:attrName>
                                        </p:attrNameLst>
                                      </p:cBhvr>
                                      <p:tavLst>
                                        <p:tav tm="0">
                                          <p:val>
                                            <p:strVal val="#ppt_h"/>
                                          </p:val>
                                        </p:tav>
                                        <p:tav tm="100000">
                                          <p:val>
                                            <p:strVal val="#ppt_h"/>
                                          </p:val>
                                        </p:tav>
                                      </p:tavLst>
                                    </p:anim>
                                    <p:animEffect transition="in" filter="fade">
                                      <p:cBhvr>
                                        <p:cTn id="9" dur="10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strVal val="#ppt_w*0.70"/>
                                          </p:val>
                                        </p:tav>
                                        <p:tav tm="100000">
                                          <p:val>
                                            <p:strVal val="#ppt_w"/>
                                          </p:val>
                                        </p:tav>
                                      </p:tavLst>
                                    </p:anim>
                                    <p:anim calcmode="lin" valueType="num">
                                      <p:cBhvr>
                                        <p:cTn id="15" dur="1000" fill="hold"/>
                                        <p:tgtEl>
                                          <p:spTgt spid="15"/>
                                        </p:tgtEl>
                                        <p:attrNameLst>
                                          <p:attrName>ppt_h</p:attrName>
                                        </p:attrNameLst>
                                      </p:cBhvr>
                                      <p:tavLst>
                                        <p:tav tm="0">
                                          <p:val>
                                            <p:strVal val="#ppt_h"/>
                                          </p:val>
                                        </p:tav>
                                        <p:tav tm="100000">
                                          <p:val>
                                            <p:strVal val="#ppt_h"/>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8" name="Group 35"/>
          <p:cNvGrpSpPr>
            <a:grpSpLocks/>
          </p:cNvGrpSpPr>
          <p:nvPr/>
        </p:nvGrpSpPr>
        <p:grpSpPr bwMode="auto">
          <a:xfrm rot="872659">
            <a:off x="5235474" y="2069182"/>
            <a:ext cx="3560338" cy="2171698"/>
            <a:chOff x="3386782" y="3571595"/>
            <a:chExt cx="1765861" cy="1314597"/>
          </a:xfrm>
        </p:grpSpPr>
        <p:grpSp>
          <p:nvGrpSpPr>
            <p:cNvPr id="19" name="Group 21"/>
            <p:cNvGrpSpPr>
              <a:grpSpLocks/>
            </p:cNvGrpSpPr>
            <p:nvPr/>
          </p:nvGrpSpPr>
          <p:grpSpPr bwMode="auto">
            <a:xfrm rot="-396937">
              <a:off x="3386782" y="3571595"/>
              <a:ext cx="1765861" cy="1314597"/>
              <a:chOff x="782611" y="622817"/>
              <a:chExt cx="1765861" cy="1314597"/>
            </a:xfrm>
          </p:grpSpPr>
          <p:sp>
            <p:nvSpPr>
              <p:cNvPr id="24" name="Freeform 6"/>
              <p:cNvSpPr>
                <a:spLocks/>
              </p:cNvSpPr>
              <p:nvPr/>
            </p:nvSpPr>
            <p:spPr bwMode="auto">
              <a:xfrm rot="346487">
                <a:off x="808172" y="664763"/>
                <a:ext cx="1740300" cy="11881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00B0F0"/>
                </a:solidFill>
                <a:round/>
                <a:headEnd/>
                <a:tailEnd/>
              </a:ln>
              <a:effectLst>
                <a:glow rad="139700">
                  <a:schemeClr val="accent5">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25" name="Freeform 6"/>
              <p:cNvSpPr>
                <a:spLocks/>
              </p:cNvSpPr>
              <p:nvPr/>
            </p:nvSpPr>
            <p:spPr bwMode="auto">
              <a:xfrm rot="485220">
                <a:off x="782486" y="622769"/>
                <a:ext cx="174131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23" name="TextBox 28"/>
            <p:cNvSpPr txBox="1">
              <a:spLocks noChangeArrowheads="1"/>
            </p:cNvSpPr>
            <p:nvPr/>
          </p:nvSpPr>
          <p:spPr bwMode="auto">
            <a:xfrm rot="21456611">
              <a:off x="3491593" y="3803963"/>
              <a:ext cx="1597828" cy="879368"/>
            </a:xfrm>
            <a:prstGeom prst="rect">
              <a:avLst/>
            </a:prstGeom>
            <a:noFill/>
            <a:ln w="9525">
              <a:noFill/>
              <a:miter lim="800000"/>
              <a:headEnd/>
              <a:tailEnd/>
            </a:ln>
          </p:spPr>
          <p:txBody>
            <a:bodyPr wrap="square">
              <a:spAutoFit/>
            </a:bodyPr>
            <a:lstStyle/>
            <a:p>
              <a:pPr algn="just" eaLnBrk="0" hangingPunct="0">
                <a:lnSpc>
                  <a:spcPct val="85000"/>
                </a:lnSpc>
              </a:pPr>
              <a:r>
                <a:rPr kumimoji="1" lang="zh-CN" altLang="en-US" sz="2600" dirty="0" smtClean="0">
                  <a:solidFill>
                    <a:srgbClr val="000000"/>
                  </a:solidFill>
                  <a:latin typeface="华文行楷" pitchFamily="2" charset="-122"/>
                  <a:ea typeface="华文行楷" pitchFamily="2" charset="-122"/>
                  <a:cs typeface="华文新魏" pitchFamily="2" charset="-122"/>
                </a:rPr>
                <a:t>一些大学的教师不再只是谈论日益增多的学生作弊行为，他们决定采取行动。</a:t>
              </a:r>
              <a:endParaRPr kumimoji="1" lang="zh-CN" altLang="en-US" sz="2600" dirty="0">
                <a:solidFill>
                  <a:srgbClr val="000000"/>
                </a:solidFill>
                <a:latin typeface="华文行楷" pitchFamily="2" charset="-122"/>
                <a:ea typeface="华文行楷" pitchFamily="2" charset="-122"/>
                <a:cs typeface="华文新魏" pitchFamily="2" charset="-122"/>
              </a:endParaRPr>
            </a:p>
          </p:txBody>
        </p:sp>
      </p:grpSp>
      <p:grpSp>
        <p:nvGrpSpPr>
          <p:cNvPr id="26" name="Group 35"/>
          <p:cNvGrpSpPr>
            <a:grpSpLocks/>
          </p:cNvGrpSpPr>
          <p:nvPr/>
        </p:nvGrpSpPr>
        <p:grpSpPr bwMode="auto">
          <a:xfrm rot="-1117645">
            <a:off x="627103" y="2675624"/>
            <a:ext cx="4548156" cy="3678231"/>
            <a:chOff x="3413046" y="3573285"/>
            <a:chExt cx="1745871" cy="1730562"/>
          </a:xfrm>
        </p:grpSpPr>
        <p:grpSp>
          <p:nvGrpSpPr>
            <p:cNvPr id="27" name="Group 21"/>
            <p:cNvGrpSpPr>
              <a:grpSpLocks/>
            </p:cNvGrpSpPr>
            <p:nvPr/>
          </p:nvGrpSpPr>
          <p:grpSpPr bwMode="auto">
            <a:xfrm rot="-396937">
              <a:off x="3413046" y="3573285"/>
              <a:ext cx="1745871" cy="1730562"/>
              <a:chOff x="784610" y="624985"/>
              <a:chExt cx="1745871" cy="1730562"/>
            </a:xfrm>
          </p:grpSpPr>
          <p:sp>
            <p:nvSpPr>
              <p:cNvPr id="36" name="Freeform 6"/>
              <p:cNvSpPr>
                <a:spLocks/>
              </p:cNvSpPr>
              <p:nvPr/>
            </p:nvSpPr>
            <p:spPr bwMode="auto">
              <a:xfrm rot="346487">
                <a:off x="784610" y="660833"/>
                <a:ext cx="1740587" cy="1694714"/>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88537" y="624985"/>
                <a:ext cx="1741944" cy="1314543"/>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28" name="TextBox 28"/>
            <p:cNvSpPr txBox="1">
              <a:spLocks noChangeArrowheads="1"/>
            </p:cNvSpPr>
            <p:nvPr/>
          </p:nvSpPr>
          <p:spPr bwMode="auto">
            <a:xfrm rot="21540000">
              <a:off x="3518425" y="3841019"/>
              <a:ext cx="1504314" cy="843489"/>
            </a:xfrm>
            <a:prstGeom prst="rect">
              <a:avLst/>
            </a:prstGeom>
            <a:noFill/>
            <a:ln w="9525">
              <a:noFill/>
              <a:miter lim="800000"/>
              <a:headEnd/>
              <a:tailEnd/>
            </a:ln>
          </p:spPr>
          <p:txBody>
            <a:bodyPr>
              <a:spAutoFit/>
            </a:bodyPr>
            <a:lstStyle/>
            <a:p>
              <a:pPr lvl="0" eaLnBrk="0" hangingPunct="0">
                <a:lnSpc>
                  <a:spcPct val="85000"/>
                </a:lnSpc>
              </a:pPr>
              <a:r>
                <a:rPr kumimoji="1" lang="en-US" altLang="zh-CN" sz="2600" dirty="0">
                  <a:solidFill>
                    <a:srgbClr val="8E0000"/>
                  </a:solidFill>
                  <a:latin typeface="Helvetica"/>
                  <a:ea typeface="楷体"/>
                  <a:cs typeface="华文新魏" pitchFamily="2" charset="-122"/>
                </a:rPr>
                <a:t>b. </a:t>
              </a:r>
              <a:r>
                <a:rPr kumimoji="1" lang="en-US" altLang="zh-CN" sz="2600" dirty="0" smtClean="0">
                  <a:solidFill>
                    <a:srgbClr val="8E0000"/>
                  </a:solidFill>
                  <a:latin typeface="Helvetica"/>
                  <a:ea typeface="楷体"/>
                  <a:cs typeface="华文新魏" pitchFamily="2" charset="-122"/>
                </a:rPr>
                <a:t> Some college faculty decided to do more than talk about rising students cheating. (Para. 4, L4)</a:t>
              </a:r>
            </a:p>
            <a:p>
              <a:pPr algn="just" eaLnBrk="0" hangingPunct="0">
                <a:lnSpc>
                  <a:spcPct val="85000"/>
                </a:lnSpc>
              </a:pPr>
              <a:endParaRPr kumimoji="1" lang="en-US" altLang="zh-CN" sz="2600" dirty="0">
                <a:solidFill>
                  <a:srgbClr val="8E0000"/>
                </a:solidFill>
                <a:latin typeface="Helvetica"/>
                <a:ea typeface="楷体"/>
                <a:cs typeface="华文新魏" pitchFamily="2" charset="-122"/>
              </a:endParaRPr>
            </a:p>
          </p:txBody>
        </p:sp>
      </p:grpSp>
      <p:sp>
        <p:nvSpPr>
          <p:cNvPr id="22" name="TextBox 21"/>
          <p:cNvSpPr txBox="1"/>
          <p:nvPr/>
        </p:nvSpPr>
        <p:spPr>
          <a:xfrm>
            <a:off x="3785083" y="642918"/>
            <a:ext cx="5001759" cy="461665"/>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400" dirty="0" smtClean="0">
                <a:solidFill>
                  <a:srgbClr val="F79646">
                    <a:lumMod val="75000"/>
                  </a:srgbClr>
                </a:solidFill>
              </a:rPr>
              <a:t>Language appreciation</a:t>
            </a:r>
            <a:endParaRPr lang="en-US" altLang="zh-CN" sz="2400" dirty="0">
              <a:solidFill>
                <a:srgbClr val="F79646">
                  <a:lumMod val="75000"/>
                </a:srgbClr>
              </a:solidFill>
            </a:endParaRPr>
          </a:p>
        </p:txBody>
      </p:sp>
      <p:grpSp>
        <p:nvGrpSpPr>
          <p:cNvPr id="16" name="组合 15"/>
          <p:cNvGrpSpPr/>
          <p:nvPr/>
        </p:nvGrpSpPr>
        <p:grpSpPr>
          <a:xfrm>
            <a:off x="0" y="0"/>
            <a:ext cx="3779838" cy="1152525"/>
            <a:chOff x="0" y="0"/>
            <a:chExt cx="3779838" cy="1152525"/>
          </a:xfrm>
        </p:grpSpPr>
        <p:pic>
          <p:nvPicPr>
            <p:cNvPr id="17" name="Picture 2"/>
            <p:cNvPicPr>
              <a:picLocks noChangeAspect="1" noChangeArrowheads="1"/>
            </p:cNvPicPr>
            <p:nvPr/>
          </p:nvPicPr>
          <p:blipFill>
            <a:blip r:embed="rId5" cstate="print"/>
            <a:srcRect/>
            <a:stretch>
              <a:fillRect/>
            </a:stretch>
          </p:blipFill>
          <p:spPr bwMode="auto">
            <a:xfrm>
              <a:off x="0" y="0"/>
              <a:ext cx="3779838" cy="1152525"/>
            </a:xfrm>
            <a:prstGeom prst="rect">
              <a:avLst/>
            </a:prstGeom>
            <a:noFill/>
            <a:ln w="9525">
              <a:noFill/>
              <a:miter lim="800000"/>
              <a:headEnd/>
              <a:tailEnd/>
            </a:ln>
          </p:spPr>
        </p:pic>
        <p:sp>
          <p:nvSpPr>
            <p:cNvPr id="29" name="TextBox 28"/>
            <p:cNvSpPr txBox="1"/>
            <p:nvPr/>
          </p:nvSpPr>
          <p:spPr>
            <a:xfrm>
              <a:off x="206685" y="499165"/>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Language 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grpSp>
    </p:spTree>
    <p:extLst>
      <p:ext uri="{BB962C8B-B14F-4D97-AF65-F5344CB8AC3E}">
        <p14:creationId xmlns:p14="http://schemas.microsoft.com/office/powerpoint/2010/main" xmlns=""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strVal val="#ppt_w*0.70"/>
                                          </p:val>
                                        </p:tav>
                                        <p:tav tm="100000">
                                          <p:val>
                                            <p:strVal val="#ppt_w"/>
                                          </p:val>
                                        </p:tav>
                                      </p:tavLst>
                                    </p:anim>
                                    <p:anim calcmode="lin" valueType="num">
                                      <p:cBhvr>
                                        <p:cTn id="8" dur="1000" fill="hold"/>
                                        <p:tgtEl>
                                          <p:spTgt spid="26"/>
                                        </p:tgtEl>
                                        <p:attrNameLst>
                                          <p:attrName>ppt_h</p:attrName>
                                        </p:attrNameLst>
                                      </p:cBhvr>
                                      <p:tavLst>
                                        <p:tav tm="0">
                                          <p:val>
                                            <p:strVal val="#ppt_h"/>
                                          </p:val>
                                        </p:tav>
                                        <p:tav tm="100000">
                                          <p:val>
                                            <p:strVal val="#ppt_h"/>
                                          </p:val>
                                        </p:tav>
                                      </p:tavLst>
                                    </p:anim>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1000" fill="hold"/>
                                        <p:tgtEl>
                                          <p:spTgt spid="18"/>
                                        </p:tgtEl>
                                        <p:attrNameLst>
                                          <p:attrName>ppt_w</p:attrName>
                                        </p:attrNameLst>
                                      </p:cBhvr>
                                      <p:tavLst>
                                        <p:tav tm="0">
                                          <p:val>
                                            <p:strVal val="#ppt_w*0.70"/>
                                          </p:val>
                                        </p:tav>
                                        <p:tav tm="100000">
                                          <p:val>
                                            <p:strVal val="#ppt_w"/>
                                          </p:val>
                                        </p:tav>
                                      </p:tavLst>
                                    </p:anim>
                                    <p:anim calcmode="lin" valueType="num">
                                      <p:cBhvr>
                                        <p:cTn id="15" dur="1000" fill="hold"/>
                                        <p:tgtEl>
                                          <p:spTgt spid="18"/>
                                        </p:tgtEl>
                                        <p:attrNameLst>
                                          <p:attrName>ppt_h</p:attrName>
                                        </p:attrNameLst>
                                      </p:cBhvr>
                                      <p:tavLst>
                                        <p:tav tm="0">
                                          <p:val>
                                            <p:strVal val="#ppt_h"/>
                                          </p:val>
                                        </p:tav>
                                        <p:tav tm="100000">
                                          <p:val>
                                            <p:strVal val="#ppt_h"/>
                                          </p:val>
                                        </p:tav>
                                      </p:tavLst>
                                    </p:anim>
                                    <p:animEffect transition="in" filter="fade">
                                      <p:cBhvr>
                                        <p:cTn id="1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8" name="Group 35"/>
          <p:cNvGrpSpPr>
            <a:grpSpLocks/>
          </p:cNvGrpSpPr>
          <p:nvPr/>
        </p:nvGrpSpPr>
        <p:grpSpPr bwMode="auto">
          <a:xfrm rot="872659">
            <a:off x="5201218" y="1317183"/>
            <a:ext cx="3763150" cy="2682412"/>
            <a:chOff x="3386787" y="3571680"/>
            <a:chExt cx="1764391" cy="1314597"/>
          </a:xfrm>
        </p:grpSpPr>
        <p:grpSp>
          <p:nvGrpSpPr>
            <p:cNvPr id="19" name="Group 21"/>
            <p:cNvGrpSpPr>
              <a:grpSpLocks/>
            </p:cNvGrpSpPr>
            <p:nvPr/>
          </p:nvGrpSpPr>
          <p:grpSpPr bwMode="auto">
            <a:xfrm rot="-396937">
              <a:off x="3386787" y="3571680"/>
              <a:ext cx="1764391" cy="1314597"/>
              <a:chOff x="782611" y="622817"/>
              <a:chExt cx="1764391" cy="1314597"/>
            </a:xfrm>
          </p:grpSpPr>
          <p:sp>
            <p:nvSpPr>
              <p:cNvPr id="24" name="Freeform 6"/>
              <p:cNvSpPr>
                <a:spLocks/>
              </p:cNvSpPr>
              <p:nvPr/>
            </p:nvSpPr>
            <p:spPr bwMode="auto">
              <a:xfrm rot="346487">
                <a:off x="806702" y="664682"/>
                <a:ext cx="1740300" cy="1220184"/>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3">
                    <a:lumMod val="75000"/>
                  </a:schemeClr>
                </a:solidFill>
                <a:round/>
                <a:headEnd/>
                <a:tailEnd/>
              </a:ln>
              <a:effectLst>
                <a:glow rad="1397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25" name="Freeform 6"/>
              <p:cNvSpPr>
                <a:spLocks/>
              </p:cNvSpPr>
              <p:nvPr/>
            </p:nvSpPr>
            <p:spPr bwMode="auto">
              <a:xfrm rot="485220">
                <a:off x="782478" y="622637"/>
                <a:ext cx="174159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23" name="TextBox 28"/>
            <p:cNvSpPr txBox="1">
              <a:spLocks noChangeArrowheads="1"/>
            </p:cNvSpPr>
            <p:nvPr/>
          </p:nvSpPr>
          <p:spPr bwMode="auto">
            <a:xfrm rot="21540000">
              <a:off x="3475458" y="3746673"/>
              <a:ext cx="1643474" cy="1052641"/>
            </a:xfrm>
            <a:prstGeom prst="rect">
              <a:avLst/>
            </a:prstGeom>
            <a:noFill/>
            <a:ln w="9525">
              <a:noFill/>
              <a:miter lim="800000"/>
              <a:headEnd/>
              <a:tailEnd/>
            </a:ln>
          </p:spPr>
          <p:txBody>
            <a:bodyPr wrap="square">
              <a:spAutoFit/>
            </a:bodyPr>
            <a:lstStyle/>
            <a:p>
              <a:pPr algn="just" eaLnBrk="0" hangingPunct="0">
                <a:lnSpc>
                  <a:spcPct val="85000"/>
                </a:lnSpc>
              </a:pPr>
              <a:r>
                <a:rPr kumimoji="1" lang="zh-CN" altLang="en-US" sz="2600" dirty="0" smtClean="0">
                  <a:solidFill>
                    <a:srgbClr val="000000"/>
                  </a:solidFill>
                  <a:latin typeface="华文行楷" pitchFamily="2" charset="-122"/>
                  <a:ea typeface="华文行楷" pitchFamily="2" charset="-122"/>
                  <a:cs typeface="华文新魏" pitchFamily="2" charset="-122"/>
                </a:rPr>
                <a:t>随着人们意识到当今社会的不诚实行为日益增多，有时这就暗示着在“过去的好时光”里，人们更好、更快乐、更诚实。</a:t>
              </a:r>
              <a:endParaRPr kumimoji="1" lang="zh-CN" altLang="en-US" sz="2600" dirty="0">
                <a:solidFill>
                  <a:srgbClr val="000000"/>
                </a:solidFill>
                <a:latin typeface="华文行楷" pitchFamily="2" charset="-122"/>
                <a:ea typeface="华文行楷" pitchFamily="2" charset="-122"/>
                <a:cs typeface="华文新魏" pitchFamily="2" charset="-122"/>
              </a:endParaRPr>
            </a:p>
          </p:txBody>
        </p:sp>
      </p:grpSp>
      <p:grpSp>
        <p:nvGrpSpPr>
          <p:cNvPr id="26" name="Group 35"/>
          <p:cNvGrpSpPr>
            <a:grpSpLocks/>
          </p:cNvGrpSpPr>
          <p:nvPr/>
        </p:nvGrpSpPr>
        <p:grpSpPr bwMode="auto">
          <a:xfrm rot="-1117645">
            <a:off x="221523" y="2425552"/>
            <a:ext cx="5097340" cy="3117852"/>
            <a:chOff x="3388621" y="3501427"/>
            <a:chExt cx="1757865" cy="1572824"/>
          </a:xfrm>
        </p:grpSpPr>
        <p:grpSp>
          <p:nvGrpSpPr>
            <p:cNvPr id="27" name="Group 21"/>
            <p:cNvGrpSpPr>
              <a:grpSpLocks/>
            </p:cNvGrpSpPr>
            <p:nvPr/>
          </p:nvGrpSpPr>
          <p:grpSpPr bwMode="auto">
            <a:xfrm rot="-396937">
              <a:off x="3388621" y="3501427"/>
              <a:ext cx="1757865" cy="1572824"/>
              <a:chOff x="777673" y="552007"/>
              <a:chExt cx="1757865" cy="1572824"/>
            </a:xfrm>
          </p:grpSpPr>
          <p:sp>
            <p:nvSpPr>
              <p:cNvPr id="36"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8" name="TextBox 28"/>
            <p:cNvSpPr txBox="1">
              <a:spLocks noChangeArrowheads="1"/>
            </p:cNvSpPr>
            <p:nvPr/>
          </p:nvSpPr>
          <p:spPr bwMode="auto">
            <a:xfrm rot="21540000">
              <a:off x="3470489" y="3648960"/>
              <a:ext cx="1592555" cy="1419078"/>
            </a:xfrm>
            <a:prstGeom prst="rect">
              <a:avLst/>
            </a:prstGeom>
            <a:noFill/>
            <a:ln w="9525">
              <a:noFill/>
              <a:miter lim="800000"/>
              <a:headEnd/>
              <a:tailEnd/>
            </a:ln>
          </p:spPr>
          <p:txBody>
            <a:bodyPr wrap="square">
              <a:spAutoFit/>
            </a:bodyPr>
            <a:lstStyle/>
            <a:p>
              <a:pPr algn="just" eaLnBrk="0" hangingPunct="0">
                <a:lnSpc>
                  <a:spcPct val="85000"/>
                </a:lnSpc>
              </a:pPr>
              <a:r>
                <a:rPr kumimoji="1" lang="en-US" altLang="zh-CN" sz="2600" dirty="0">
                  <a:solidFill>
                    <a:srgbClr val="8E0000"/>
                  </a:solidFill>
                  <a:latin typeface="Helvetica"/>
                  <a:ea typeface="楷体"/>
                  <a:cs typeface="华文新魏" pitchFamily="2" charset="-122"/>
                </a:rPr>
                <a:t>c. </a:t>
              </a:r>
              <a:r>
                <a:rPr kumimoji="1" lang="en-US" altLang="zh-CN" sz="2600" dirty="0" smtClean="0">
                  <a:solidFill>
                    <a:srgbClr val="8E0000"/>
                  </a:solidFill>
                  <a:latin typeface="Helvetica"/>
                  <a:ea typeface="楷体"/>
                  <a:cs typeface="华文新魏" pitchFamily="2" charset="-122"/>
                </a:rPr>
                <a:t>With awareness of increasing dishonesty in today’s society, it’s sometimes  implied that in “the good old days” people were better, happier, and more honest. (Para. 5, L1)</a:t>
              </a:r>
            </a:p>
            <a:p>
              <a:pPr algn="just" eaLnBrk="0" hangingPunct="0">
                <a:lnSpc>
                  <a:spcPct val="85000"/>
                </a:lnSpc>
              </a:pPr>
              <a:endParaRPr kumimoji="1" lang="en-US" altLang="zh-CN" sz="2600" dirty="0">
                <a:solidFill>
                  <a:srgbClr val="8E0000"/>
                </a:solidFill>
                <a:latin typeface="Helvetica"/>
                <a:ea typeface="楷体"/>
                <a:cs typeface="华文新魏" pitchFamily="2" charset="-122"/>
              </a:endParaRPr>
            </a:p>
          </p:txBody>
        </p:sp>
      </p:grpSp>
      <p:sp>
        <p:nvSpPr>
          <p:cNvPr id="22" name="TextBox 21"/>
          <p:cNvSpPr txBox="1"/>
          <p:nvPr/>
        </p:nvSpPr>
        <p:spPr>
          <a:xfrm>
            <a:off x="3785083" y="642918"/>
            <a:ext cx="5001759" cy="461665"/>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400" dirty="0" smtClean="0">
                <a:solidFill>
                  <a:srgbClr val="F79646">
                    <a:lumMod val="75000"/>
                  </a:srgbClr>
                </a:solidFill>
              </a:rPr>
              <a:t>Language appreciation</a:t>
            </a:r>
            <a:endParaRPr lang="en-US" altLang="zh-CN" sz="2400" dirty="0">
              <a:solidFill>
                <a:srgbClr val="F79646">
                  <a:lumMod val="75000"/>
                </a:srgbClr>
              </a:solidFill>
            </a:endParaRPr>
          </a:p>
        </p:txBody>
      </p:sp>
      <p:grpSp>
        <p:nvGrpSpPr>
          <p:cNvPr id="16" name="组合 15"/>
          <p:cNvGrpSpPr/>
          <p:nvPr/>
        </p:nvGrpSpPr>
        <p:grpSpPr>
          <a:xfrm>
            <a:off x="0" y="0"/>
            <a:ext cx="3779838" cy="1152525"/>
            <a:chOff x="0" y="0"/>
            <a:chExt cx="3779838" cy="1152525"/>
          </a:xfrm>
        </p:grpSpPr>
        <p:pic>
          <p:nvPicPr>
            <p:cNvPr id="17" name="Picture 2"/>
            <p:cNvPicPr>
              <a:picLocks noChangeAspect="1" noChangeArrowheads="1"/>
            </p:cNvPicPr>
            <p:nvPr/>
          </p:nvPicPr>
          <p:blipFill>
            <a:blip r:embed="rId5" cstate="print"/>
            <a:srcRect/>
            <a:stretch>
              <a:fillRect/>
            </a:stretch>
          </p:blipFill>
          <p:spPr bwMode="auto">
            <a:xfrm>
              <a:off x="0" y="0"/>
              <a:ext cx="3779838" cy="1152525"/>
            </a:xfrm>
            <a:prstGeom prst="rect">
              <a:avLst/>
            </a:prstGeom>
            <a:noFill/>
            <a:ln w="9525">
              <a:noFill/>
              <a:miter lim="800000"/>
              <a:headEnd/>
              <a:tailEnd/>
            </a:ln>
          </p:spPr>
        </p:pic>
        <p:sp>
          <p:nvSpPr>
            <p:cNvPr id="29" name="TextBox 28"/>
            <p:cNvSpPr txBox="1"/>
            <p:nvPr/>
          </p:nvSpPr>
          <p:spPr>
            <a:xfrm>
              <a:off x="206685" y="499165"/>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Language 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grpSp>
    </p:spTree>
    <p:extLst>
      <p:ext uri="{BB962C8B-B14F-4D97-AF65-F5344CB8AC3E}">
        <p14:creationId xmlns:p14="http://schemas.microsoft.com/office/powerpoint/2010/main" xmlns=""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strVal val="#ppt_w*0.70"/>
                                          </p:val>
                                        </p:tav>
                                        <p:tav tm="100000">
                                          <p:val>
                                            <p:strVal val="#ppt_w"/>
                                          </p:val>
                                        </p:tav>
                                      </p:tavLst>
                                    </p:anim>
                                    <p:anim calcmode="lin" valueType="num">
                                      <p:cBhvr>
                                        <p:cTn id="8" dur="1000" fill="hold"/>
                                        <p:tgtEl>
                                          <p:spTgt spid="26"/>
                                        </p:tgtEl>
                                        <p:attrNameLst>
                                          <p:attrName>ppt_h</p:attrName>
                                        </p:attrNameLst>
                                      </p:cBhvr>
                                      <p:tavLst>
                                        <p:tav tm="0">
                                          <p:val>
                                            <p:strVal val="#ppt_h"/>
                                          </p:val>
                                        </p:tav>
                                        <p:tav tm="100000">
                                          <p:val>
                                            <p:strVal val="#ppt_h"/>
                                          </p:val>
                                        </p:tav>
                                      </p:tavLst>
                                    </p:anim>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1000" fill="hold"/>
                                        <p:tgtEl>
                                          <p:spTgt spid="18"/>
                                        </p:tgtEl>
                                        <p:attrNameLst>
                                          <p:attrName>ppt_w</p:attrName>
                                        </p:attrNameLst>
                                      </p:cBhvr>
                                      <p:tavLst>
                                        <p:tav tm="0">
                                          <p:val>
                                            <p:strVal val="#ppt_w*0.70"/>
                                          </p:val>
                                        </p:tav>
                                        <p:tav tm="100000">
                                          <p:val>
                                            <p:strVal val="#ppt_w"/>
                                          </p:val>
                                        </p:tav>
                                      </p:tavLst>
                                    </p:anim>
                                    <p:anim calcmode="lin" valueType="num">
                                      <p:cBhvr>
                                        <p:cTn id="15" dur="1000" fill="hold"/>
                                        <p:tgtEl>
                                          <p:spTgt spid="18"/>
                                        </p:tgtEl>
                                        <p:attrNameLst>
                                          <p:attrName>ppt_h</p:attrName>
                                        </p:attrNameLst>
                                      </p:cBhvr>
                                      <p:tavLst>
                                        <p:tav tm="0">
                                          <p:val>
                                            <p:strVal val="#ppt_h"/>
                                          </p:val>
                                        </p:tav>
                                        <p:tav tm="100000">
                                          <p:val>
                                            <p:strVal val="#ppt_h"/>
                                          </p:val>
                                        </p:tav>
                                      </p:tavLst>
                                    </p:anim>
                                    <p:animEffect transition="in" filter="fade">
                                      <p:cBhvr>
                                        <p:cTn id="1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5" name="Group 35"/>
          <p:cNvGrpSpPr>
            <a:grpSpLocks/>
          </p:cNvGrpSpPr>
          <p:nvPr/>
        </p:nvGrpSpPr>
        <p:grpSpPr bwMode="auto">
          <a:xfrm rot="872659">
            <a:off x="5592763" y="1465264"/>
            <a:ext cx="3189287" cy="2171700"/>
            <a:chOff x="3386795" y="3571819"/>
            <a:chExt cx="1761974" cy="1314597"/>
          </a:xfrm>
        </p:grpSpPr>
        <p:grpSp>
          <p:nvGrpSpPr>
            <p:cNvPr id="20" name="Group 21"/>
            <p:cNvGrpSpPr>
              <a:grpSpLocks/>
            </p:cNvGrpSpPr>
            <p:nvPr/>
          </p:nvGrpSpPr>
          <p:grpSpPr bwMode="auto">
            <a:xfrm rot="-396937">
              <a:off x="3386795" y="3571819"/>
              <a:ext cx="1761974" cy="1314597"/>
              <a:chOff x="782611" y="622817"/>
              <a:chExt cx="1761974" cy="1314597"/>
            </a:xfrm>
          </p:grpSpPr>
          <p:sp>
            <p:nvSpPr>
              <p:cNvPr id="22" name="Freeform 6"/>
              <p:cNvSpPr>
                <a:spLocks/>
              </p:cNvSpPr>
              <p:nvPr/>
            </p:nvSpPr>
            <p:spPr bwMode="auto">
              <a:xfrm rot="346487">
                <a:off x="804285" y="664548"/>
                <a:ext cx="1740300" cy="127285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4">
                    <a:lumMod val="75000"/>
                  </a:schemeClr>
                </a:solidFill>
                <a:round/>
                <a:headEnd/>
                <a:tailEnd/>
              </a:ln>
              <a:effectLst>
                <a:glow rad="139700">
                  <a:schemeClr val="accent4">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30" name="Freeform 6"/>
              <p:cNvSpPr>
                <a:spLocks/>
              </p:cNvSpPr>
              <p:nvPr/>
            </p:nvSpPr>
            <p:spPr bwMode="auto">
              <a:xfrm rot="485220">
                <a:off x="782465" y="622438"/>
                <a:ext cx="1741802"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21" name="TextBox 28"/>
            <p:cNvSpPr txBox="1">
              <a:spLocks noChangeArrowheads="1"/>
            </p:cNvSpPr>
            <p:nvPr/>
          </p:nvSpPr>
          <p:spPr bwMode="auto">
            <a:xfrm rot="21540000">
              <a:off x="3518425" y="3871523"/>
              <a:ext cx="1504314" cy="782488"/>
            </a:xfrm>
            <a:prstGeom prst="rect">
              <a:avLst/>
            </a:prstGeom>
            <a:noFill/>
            <a:ln w="9525">
              <a:noFill/>
              <a:miter lim="800000"/>
              <a:headEnd/>
              <a:tailEnd/>
            </a:ln>
          </p:spPr>
          <p:txBody>
            <a:bodyPr>
              <a:spAutoFit/>
            </a:bodyPr>
            <a:lstStyle/>
            <a:p>
              <a:pPr algn="just">
                <a:defRPr/>
              </a:pPr>
              <a:r>
                <a:rPr kumimoji="1" lang="zh-CN" altLang="en-US" sz="2600" dirty="0" smtClean="0">
                  <a:solidFill>
                    <a:srgbClr val="000000"/>
                  </a:solidFill>
                  <a:latin typeface="华文行楷" pitchFamily="2" charset="-122"/>
                  <a:ea typeface="华文行楷" pitchFamily="2" charset="-122"/>
                  <a:cs typeface="华文新魏" pitchFamily="2" charset="-122"/>
                </a:rPr>
                <a:t>没有诚信，有序的社会就会陷入混乱。</a:t>
              </a:r>
            </a:p>
          </p:txBody>
        </p:sp>
      </p:grpSp>
      <p:grpSp>
        <p:nvGrpSpPr>
          <p:cNvPr id="31" name="Group 35"/>
          <p:cNvGrpSpPr>
            <a:grpSpLocks/>
          </p:cNvGrpSpPr>
          <p:nvPr/>
        </p:nvGrpSpPr>
        <p:grpSpPr bwMode="auto">
          <a:xfrm rot="-1117645">
            <a:off x="594927" y="2767050"/>
            <a:ext cx="4754531" cy="3746352"/>
            <a:chOff x="3405790" y="3569428"/>
            <a:chExt cx="1746606" cy="1735714"/>
          </a:xfrm>
        </p:grpSpPr>
        <p:grpSp>
          <p:nvGrpSpPr>
            <p:cNvPr id="32" name="Group 21"/>
            <p:cNvGrpSpPr>
              <a:grpSpLocks/>
            </p:cNvGrpSpPr>
            <p:nvPr/>
          </p:nvGrpSpPr>
          <p:grpSpPr bwMode="auto">
            <a:xfrm rot="-396937">
              <a:off x="3405790" y="3569428"/>
              <a:ext cx="1746606" cy="1735714"/>
              <a:chOff x="777548" y="620343"/>
              <a:chExt cx="1746606" cy="1735714"/>
            </a:xfrm>
          </p:grpSpPr>
          <p:sp>
            <p:nvSpPr>
              <p:cNvPr id="34" name="Freeform 6"/>
              <p:cNvSpPr>
                <a:spLocks/>
              </p:cNvSpPr>
              <p:nvPr/>
            </p:nvSpPr>
            <p:spPr bwMode="auto">
              <a:xfrm rot="346487">
                <a:off x="784155" y="661462"/>
                <a:ext cx="1739999" cy="169459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5" name="Freeform 6"/>
              <p:cNvSpPr>
                <a:spLocks/>
              </p:cNvSpPr>
              <p:nvPr/>
            </p:nvSpPr>
            <p:spPr bwMode="auto">
              <a:xfrm rot="485220">
                <a:off x="777548" y="620343"/>
                <a:ext cx="1741967" cy="1406284"/>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99CC00"/>
                  </a:solidFill>
                  <a:latin typeface="Arial" pitchFamily="34" charset="0"/>
                  <a:ea typeface="楷体_GB2312" pitchFamily="49" charset="-122"/>
                </a:endParaRPr>
              </a:p>
            </p:txBody>
          </p:sp>
        </p:grpSp>
        <p:sp>
          <p:nvSpPr>
            <p:cNvPr id="33" name="TextBox 28"/>
            <p:cNvSpPr txBox="1">
              <a:spLocks noChangeArrowheads="1"/>
            </p:cNvSpPr>
            <p:nvPr/>
          </p:nvSpPr>
          <p:spPr bwMode="auto">
            <a:xfrm rot="21540000">
              <a:off x="3504985" y="3910070"/>
              <a:ext cx="1582098" cy="1090141"/>
            </a:xfrm>
            <a:prstGeom prst="rect">
              <a:avLst/>
            </a:prstGeom>
            <a:noFill/>
            <a:ln w="9525">
              <a:noFill/>
              <a:miter lim="800000"/>
              <a:headEnd/>
              <a:tailEnd/>
            </a:ln>
          </p:spPr>
          <p:txBody>
            <a:bodyPr wrap="square">
              <a:spAutoFit/>
            </a:bodyPr>
            <a:lstStyle/>
            <a:p>
              <a:pPr lvl="0" algn="just">
                <a:lnSpc>
                  <a:spcPct val="120000"/>
                </a:lnSpc>
                <a:defRPr/>
              </a:pPr>
              <a:r>
                <a:rPr kumimoji="1" lang="en-US" altLang="zh-CN" sz="2600" dirty="0">
                  <a:solidFill>
                    <a:srgbClr val="8E0000"/>
                  </a:solidFill>
                  <a:latin typeface="Helvetica"/>
                  <a:ea typeface="楷体"/>
                  <a:cs typeface="华文新魏" pitchFamily="2" charset="-122"/>
                </a:rPr>
                <a:t>d. </a:t>
              </a:r>
              <a:r>
                <a:rPr kumimoji="1" lang="en-US" altLang="zh-CN" sz="2600" dirty="0" smtClean="0">
                  <a:solidFill>
                    <a:srgbClr val="8E0000"/>
                  </a:solidFill>
                  <a:latin typeface="Helvetica"/>
                  <a:ea typeface="楷体"/>
                  <a:cs typeface="华文新魏" pitchFamily="2" charset="-122"/>
                </a:rPr>
                <a:t>Without trust, ordered society would descend into chaos. (Para. 6, L5)</a:t>
              </a:r>
            </a:p>
            <a:p>
              <a:pPr algn="just" fontAlgn="auto">
                <a:lnSpc>
                  <a:spcPct val="120000"/>
                </a:lnSpc>
                <a:spcBef>
                  <a:spcPts val="0"/>
                </a:spcBef>
                <a:spcAft>
                  <a:spcPts val="0"/>
                </a:spcAft>
                <a:defRPr/>
              </a:pPr>
              <a:endParaRPr kumimoji="1" lang="en-US" altLang="zh-CN" sz="2600" i="1" kern="0" dirty="0" smtClean="0">
                <a:solidFill>
                  <a:schemeClr val="accent6">
                    <a:lumMod val="50000"/>
                  </a:schemeClr>
                </a:solidFill>
                <a:latin typeface="Helvetica"/>
                <a:ea typeface="PMingLiU" pitchFamily="18" charset="-120"/>
              </a:endParaRPr>
            </a:p>
            <a:p>
              <a:pPr algn="just" eaLnBrk="0" hangingPunct="0">
                <a:lnSpc>
                  <a:spcPct val="85000"/>
                </a:lnSpc>
              </a:pPr>
              <a:endParaRPr kumimoji="1" lang="en-US" altLang="zh-CN" sz="2600" dirty="0">
                <a:solidFill>
                  <a:srgbClr val="8E0000"/>
                </a:solidFill>
                <a:latin typeface="Helvetica"/>
                <a:ea typeface="楷体"/>
                <a:cs typeface="华文新魏" pitchFamily="2" charset="-122"/>
              </a:endParaRPr>
            </a:p>
          </p:txBody>
        </p:sp>
      </p:grpSp>
      <p:sp>
        <p:nvSpPr>
          <p:cNvPr id="27" name="TextBox 26"/>
          <p:cNvSpPr txBox="1"/>
          <p:nvPr/>
        </p:nvSpPr>
        <p:spPr>
          <a:xfrm>
            <a:off x="3785083" y="642918"/>
            <a:ext cx="5001759" cy="461665"/>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400" dirty="0" smtClean="0">
                <a:solidFill>
                  <a:srgbClr val="F79646">
                    <a:lumMod val="75000"/>
                  </a:srgbClr>
                </a:solidFill>
              </a:rPr>
              <a:t>Language appreciation</a:t>
            </a:r>
            <a:endParaRPr lang="en-US" altLang="zh-CN" sz="2400" dirty="0">
              <a:solidFill>
                <a:srgbClr val="F79646">
                  <a:lumMod val="75000"/>
                </a:srgbClr>
              </a:solidFill>
            </a:endParaRPr>
          </a:p>
        </p:txBody>
      </p:sp>
      <p:pic>
        <p:nvPicPr>
          <p:cNvPr id="16" name="Picture 4">
            <a:hlinkClick r:id="rId5" action="ppaction://hlinksldjump"/>
          </p:cNvPr>
          <p:cNvPicPr>
            <a:picLocks noChangeAspect="1" noChangeArrowheads="1"/>
          </p:cNvPicPr>
          <p:nvPr/>
        </p:nvPicPr>
        <p:blipFill>
          <a:blip r:embed="rId6" cstate="print">
            <a:clrChange>
              <a:clrFrom>
                <a:srgbClr val="FEFFF5"/>
              </a:clrFrom>
              <a:clrTo>
                <a:srgbClr val="FEFFF5">
                  <a:alpha val="0"/>
                </a:srgbClr>
              </a:clrTo>
            </a:clrChange>
            <a:extLst>
              <a:ext uri="{28A0092B-C50C-407E-A947-70E740481C1C}">
                <a14:useLocalDpi xmlns:a14="http://schemas.microsoft.com/office/drawing/2010/main" xmlns=""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650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strVal val="#ppt_w*0.70"/>
                                          </p:val>
                                        </p:tav>
                                        <p:tav tm="100000">
                                          <p:val>
                                            <p:strVal val="#ppt_w"/>
                                          </p:val>
                                        </p:tav>
                                      </p:tavLst>
                                    </p:anim>
                                    <p:anim calcmode="lin" valueType="num">
                                      <p:cBhvr>
                                        <p:cTn id="8" dur="1000" fill="hold"/>
                                        <p:tgtEl>
                                          <p:spTgt spid="31"/>
                                        </p:tgtEl>
                                        <p:attrNameLst>
                                          <p:attrName>ppt_h</p:attrName>
                                        </p:attrNameLst>
                                      </p:cBhvr>
                                      <p:tavLst>
                                        <p:tav tm="0">
                                          <p:val>
                                            <p:strVal val="#ppt_h"/>
                                          </p:val>
                                        </p:tav>
                                        <p:tav tm="100000">
                                          <p:val>
                                            <p:strVal val="#ppt_h"/>
                                          </p:val>
                                        </p:tav>
                                      </p:tavLst>
                                    </p:anim>
                                    <p:animEffect transition="in" filter="fade">
                                      <p:cBhvr>
                                        <p:cTn id="9" dur="10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strVal val="#ppt_w*0.70"/>
                                          </p:val>
                                        </p:tav>
                                        <p:tav tm="100000">
                                          <p:val>
                                            <p:strVal val="#ppt_w"/>
                                          </p:val>
                                        </p:tav>
                                      </p:tavLst>
                                    </p:anim>
                                    <p:anim calcmode="lin" valueType="num">
                                      <p:cBhvr>
                                        <p:cTn id="15" dur="1000" fill="hold"/>
                                        <p:tgtEl>
                                          <p:spTgt spid="15"/>
                                        </p:tgtEl>
                                        <p:attrNameLst>
                                          <p:attrName>ppt_h</p:attrName>
                                        </p:attrNameLst>
                                      </p:cBhvr>
                                      <p:tavLst>
                                        <p:tav tm="0">
                                          <p:val>
                                            <p:strVal val="#ppt_h"/>
                                          </p:val>
                                        </p:tav>
                                        <p:tav tm="100000">
                                          <p:val>
                                            <p:strVal val="#ppt_h"/>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455440494"/>
              </p:ext>
            </p:extLst>
          </p:nvPr>
        </p:nvGraphicFramePr>
        <p:xfrm>
          <a:off x="503548" y="1268761"/>
          <a:ext cx="7704856" cy="4330633"/>
        </p:xfrm>
        <a:graphic>
          <a:graphicData uri="http://schemas.openxmlformats.org/drawingml/2006/table">
            <a:tbl>
              <a:tblPr firstRow="1" bandRow="1">
                <a:tableStyleId>{22838BEF-8BB2-4498-84A7-C5851F593DF1}</a:tableStyleId>
              </a:tblPr>
              <a:tblGrid>
                <a:gridCol w="2808312"/>
                <a:gridCol w="4896544"/>
              </a:tblGrid>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b="0" kern="1200" dirty="0" smtClean="0">
                          <a:solidFill>
                            <a:schemeClr val="dk1"/>
                          </a:solidFill>
                          <a:latin typeface="华文楷体" pitchFamily="2" charset="-122"/>
                          <a:ea typeface="华文楷体" pitchFamily="2" charset="-122"/>
                          <a:cs typeface="+mn-cs"/>
                        </a:rPr>
                        <a:t>1. </a:t>
                      </a:r>
                      <a:r>
                        <a:rPr lang="zh-CN" altLang="en-US" sz="2200" b="0" kern="1200" dirty="0" smtClean="0">
                          <a:solidFill>
                            <a:schemeClr val="dk1"/>
                          </a:solidFill>
                          <a:latin typeface="华文楷体" pitchFamily="2" charset="-122"/>
                          <a:ea typeface="华文楷体" pitchFamily="2" charset="-122"/>
                          <a:cs typeface="+mn-cs"/>
                        </a:rPr>
                        <a:t>不计其数的欺骗</a:t>
                      </a:r>
                    </a:p>
                  </a:txBody>
                  <a:tcPr marL="68580" marR="68580" marT="0" marB="0" anchor="ctr"/>
                </a:tc>
                <a:tc>
                  <a:txBody>
                    <a:bodyPr/>
                    <a:lstStyle/>
                    <a:p>
                      <a:endParaRPr lang="zh-CN" altLang="en-US" sz="2000" b="0" dirty="0">
                        <a:latin typeface="华文楷体" pitchFamily="2" charset="-122"/>
                        <a:ea typeface="华文楷体" pitchFamily="2" charset="-122"/>
                      </a:endParaRPr>
                    </a:p>
                  </a:txBody>
                  <a:tcPr anchor="ctr"/>
                </a:tc>
              </a:tr>
              <a:tr h="669471">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kern="1200" dirty="0" smtClean="0">
                          <a:solidFill>
                            <a:schemeClr val="dk1"/>
                          </a:solidFill>
                          <a:latin typeface="华文楷体" pitchFamily="2" charset="-122"/>
                          <a:ea typeface="华文楷体" pitchFamily="2" charset="-122"/>
                          <a:cs typeface="+mn-cs"/>
                        </a:rPr>
                        <a:t>2. </a:t>
                      </a:r>
                      <a:r>
                        <a:rPr lang="zh-CN" altLang="en-US" sz="2200" kern="1200" dirty="0" smtClean="0">
                          <a:solidFill>
                            <a:schemeClr val="dk1"/>
                          </a:solidFill>
                          <a:latin typeface="华文楷体" pitchFamily="2" charset="-122"/>
                          <a:ea typeface="华文楷体" pitchFamily="2" charset="-122"/>
                          <a:cs typeface="+mn-cs"/>
                        </a:rPr>
                        <a:t>购买收据</a:t>
                      </a:r>
                    </a:p>
                  </a:txBody>
                  <a:tcPr marL="68580" marR="68580" marT="0" marB="0"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kern="1200" dirty="0" smtClean="0">
                          <a:solidFill>
                            <a:schemeClr val="dk1"/>
                          </a:solidFill>
                          <a:latin typeface="华文楷体" pitchFamily="2" charset="-122"/>
                          <a:ea typeface="华文楷体" pitchFamily="2" charset="-122"/>
                          <a:cs typeface="+mn-cs"/>
                        </a:rPr>
                        <a:t>3. </a:t>
                      </a:r>
                      <a:r>
                        <a:rPr lang="zh-CN" altLang="en-US" sz="2200" kern="1200" dirty="0" smtClean="0">
                          <a:solidFill>
                            <a:schemeClr val="dk1"/>
                          </a:solidFill>
                          <a:latin typeface="华文楷体" pitchFamily="2" charset="-122"/>
                          <a:ea typeface="华文楷体" pitchFamily="2" charset="-122"/>
                          <a:cs typeface="+mn-cs"/>
                        </a:rPr>
                        <a:t>邮资机</a:t>
                      </a:r>
                    </a:p>
                  </a:txBody>
                  <a:tcPr marL="68580" marR="68580" marT="0" marB="0"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kern="1200" dirty="0" smtClean="0">
                          <a:solidFill>
                            <a:schemeClr val="dk1"/>
                          </a:solidFill>
                          <a:latin typeface="华文楷体" pitchFamily="2" charset="-122"/>
                          <a:ea typeface="华文楷体" pitchFamily="2" charset="-122"/>
                          <a:cs typeface="+mn-cs"/>
                        </a:rPr>
                        <a:t>4. </a:t>
                      </a:r>
                      <a:r>
                        <a:rPr lang="zh-CN" altLang="en-US" sz="2200" kern="1200" dirty="0" smtClean="0">
                          <a:solidFill>
                            <a:schemeClr val="dk1"/>
                          </a:solidFill>
                          <a:latin typeface="华文楷体" pitchFamily="2" charset="-122"/>
                          <a:ea typeface="华文楷体" pitchFamily="2" charset="-122"/>
                          <a:cs typeface="+mn-cs"/>
                        </a:rPr>
                        <a:t>社会的方方面面</a:t>
                      </a:r>
                    </a:p>
                  </a:txBody>
                  <a:tcPr marL="68580" marR="68580" marT="0" marB="0"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kern="1200" dirty="0" smtClean="0">
                          <a:solidFill>
                            <a:schemeClr val="dk1"/>
                          </a:solidFill>
                          <a:latin typeface="华文楷体" pitchFamily="2" charset="-122"/>
                          <a:ea typeface="华文楷体" pitchFamily="2" charset="-122"/>
                          <a:cs typeface="+mn-cs"/>
                        </a:rPr>
                        <a:t>5. </a:t>
                      </a:r>
                      <a:r>
                        <a:rPr lang="zh-CN" altLang="en-US" sz="2200" kern="1200" dirty="0" smtClean="0">
                          <a:solidFill>
                            <a:schemeClr val="dk1"/>
                          </a:solidFill>
                          <a:latin typeface="华文楷体" pitchFamily="2" charset="-122"/>
                          <a:ea typeface="华文楷体" pitchFamily="2" charset="-122"/>
                          <a:cs typeface="+mn-cs"/>
                        </a:rPr>
                        <a:t>一家大型连锁酒店</a:t>
                      </a:r>
                    </a:p>
                  </a:txBody>
                  <a:tcPr marL="68580" marR="68580" marT="0" marB="0"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kern="1200" dirty="0" smtClean="0">
                          <a:solidFill>
                            <a:schemeClr val="dk1"/>
                          </a:solidFill>
                          <a:latin typeface="华文楷体" pitchFamily="2" charset="-122"/>
                          <a:ea typeface="华文楷体" pitchFamily="2" charset="-122"/>
                          <a:cs typeface="+mn-cs"/>
                        </a:rPr>
                        <a:t>6. </a:t>
                      </a:r>
                      <a:r>
                        <a:rPr lang="zh-CN" altLang="en-US" sz="2200" kern="1200" dirty="0" smtClean="0">
                          <a:solidFill>
                            <a:schemeClr val="dk1"/>
                          </a:solidFill>
                          <a:latin typeface="华文楷体" pitchFamily="2" charset="-122"/>
                          <a:ea typeface="华文楷体" pitchFamily="2" charset="-122"/>
                          <a:cs typeface="+mn-cs"/>
                        </a:rPr>
                        <a:t>神经沮丧的原因</a:t>
                      </a:r>
                    </a:p>
                  </a:txBody>
                  <a:tcPr marL="68580" marR="68580" marT="0" marB="0" anchor="ctr"/>
                </a:tc>
                <a:tc>
                  <a:txBody>
                    <a:bodyPr/>
                    <a:lstStyle/>
                    <a:p>
                      <a:endParaRPr lang="zh-CN" altLang="en-US" sz="2000" dirty="0">
                        <a:latin typeface="华文楷体" pitchFamily="2" charset="-122"/>
                        <a:ea typeface="华文楷体" pitchFamily="2" charset="-122"/>
                      </a:endParaRPr>
                    </a:p>
                  </a:txBody>
                  <a:tcPr anchor="ctr"/>
                </a:tc>
              </a:tr>
              <a:tr h="670564">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kern="1200" dirty="0" smtClean="0">
                          <a:solidFill>
                            <a:schemeClr val="dk1"/>
                          </a:solidFill>
                          <a:latin typeface="华文楷体" pitchFamily="2" charset="-122"/>
                          <a:ea typeface="华文楷体" pitchFamily="2" charset="-122"/>
                          <a:cs typeface="+mn-cs"/>
                        </a:rPr>
                        <a:t>7. </a:t>
                      </a:r>
                      <a:r>
                        <a:rPr lang="zh-CN" altLang="en-US" sz="2200" kern="1200" dirty="0" smtClean="0">
                          <a:solidFill>
                            <a:schemeClr val="dk1"/>
                          </a:solidFill>
                          <a:latin typeface="华文楷体" pitchFamily="2" charset="-122"/>
                          <a:ea typeface="华文楷体" pitchFamily="2" charset="-122"/>
                          <a:cs typeface="+mn-cs"/>
                        </a:rPr>
                        <a:t>反剽窃软件</a:t>
                      </a:r>
                    </a:p>
                  </a:txBody>
                  <a:tcPr marL="68580" marR="68580" marT="0" marB="0"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kern="1200" dirty="0" smtClean="0">
                          <a:solidFill>
                            <a:schemeClr val="dk1"/>
                          </a:solidFill>
                          <a:latin typeface="华文楷体" pitchFamily="2" charset="-122"/>
                          <a:ea typeface="华文楷体" pitchFamily="2" charset="-122"/>
                          <a:cs typeface="+mn-cs"/>
                        </a:rPr>
                        <a:t>8. </a:t>
                      </a:r>
                      <a:r>
                        <a:rPr lang="zh-CN" altLang="en-US" sz="2200" kern="1200" dirty="0" smtClean="0">
                          <a:solidFill>
                            <a:schemeClr val="dk1"/>
                          </a:solidFill>
                          <a:latin typeface="华文楷体" pitchFamily="2" charset="-122"/>
                          <a:ea typeface="华文楷体" pitchFamily="2" charset="-122"/>
                          <a:cs typeface="+mn-cs"/>
                        </a:rPr>
                        <a:t>带有照片的身份证</a:t>
                      </a:r>
                    </a:p>
                  </a:txBody>
                  <a:tcPr marL="68580" marR="68580" marT="0" marB="0" anchor="ctr"/>
                </a:tc>
                <a:tc>
                  <a:txBody>
                    <a:bodyPr/>
                    <a:lstStyle/>
                    <a:p>
                      <a:endParaRPr lang="zh-CN" altLang="en-US" sz="2000" dirty="0">
                        <a:latin typeface="华文楷体" pitchFamily="2" charset="-122"/>
                        <a:ea typeface="华文楷体" pitchFamily="2" charset="-122"/>
                      </a:endParaRPr>
                    </a:p>
                  </a:txBody>
                  <a:tcPr anchor="ctr"/>
                </a:tc>
              </a:tr>
            </a:tbl>
          </a:graphicData>
        </a:graphic>
      </p:graphicFrame>
      <p:sp>
        <p:nvSpPr>
          <p:cNvPr id="6" name="TextBox 5"/>
          <p:cNvSpPr txBox="1"/>
          <p:nvPr/>
        </p:nvSpPr>
        <p:spPr>
          <a:xfrm>
            <a:off x="3406762" y="1357298"/>
            <a:ext cx="4824536" cy="430887"/>
          </a:xfrm>
          <a:prstGeom prst="rect">
            <a:avLst/>
          </a:prstGeom>
          <a:noFill/>
        </p:spPr>
        <p:txBody>
          <a:bodyPr wrap="square" rtlCol="0">
            <a:spAutoFit/>
          </a:bodyPr>
          <a:lstStyle/>
          <a:p>
            <a:r>
              <a:rPr lang="en-US" altLang="zh-CN" sz="2200" dirty="0" smtClean="0">
                <a:latin typeface="Helvetica" pitchFamily="34" charset="0"/>
                <a:ea typeface="Cambria Math" pitchFamily="18" charset="0"/>
                <a:cs typeface="Arial" pitchFamily="34" charset="0"/>
              </a:rPr>
              <a:t>numerous accounts of cheating</a:t>
            </a:r>
            <a:endParaRPr lang="zh-CN" altLang="en-US" sz="2200" dirty="0">
              <a:latin typeface="Helvetica" pitchFamily="34" charset="0"/>
              <a:ea typeface="Cambria Math" pitchFamily="18" charset="0"/>
              <a:cs typeface="Arial" pitchFamily="34" charset="0"/>
            </a:endParaRPr>
          </a:p>
        </p:txBody>
      </p:sp>
      <p:sp>
        <p:nvSpPr>
          <p:cNvPr id="7" name="TextBox 6"/>
          <p:cNvSpPr txBox="1"/>
          <p:nvPr/>
        </p:nvSpPr>
        <p:spPr>
          <a:xfrm>
            <a:off x="3406762" y="1912627"/>
            <a:ext cx="4286280" cy="430887"/>
          </a:xfrm>
          <a:prstGeom prst="rect">
            <a:avLst/>
          </a:prstGeom>
          <a:noFill/>
        </p:spPr>
        <p:txBody>
          <a:bodyPr wrap="square" rtlCol="0">
            <a:spAutoFit/>
          </a:bodyPr>
          <a:lstStyle/>
          <a:p>
            <a:r>
              <a:rPr lang="en-US" altLang="zh-CN" sz="2200" dirty="0" smtClean="0">
                <a:latin typeface="Helvetica" pitchFamily="34" charset="0"/>
                <a:ea typeface="Cambria Math" pitchFamily="18" charset="0"/>
                <a:cs typeface="Arial" pitchFamily="34" charset="0"/>
              </a:rPr>
              <a:t>purchase receipt</a:t>
            </a:r>
            <a:endParaRPr lang="zh-CN" altLang="en-US" sz="2200" dirty="0">
              <a:latin typeface="Helvetica" pitchFamily="34" charset="0"/>
              <a:ea typeface="Cambria Math" pitchFamily="18" charset="0"/>
              <a:cs typeface="Arial" pitchFamily="34" charset="0"/>
            </a:endParaRPr>
          </a:p>
        </p:txBody>
      </p:sp>
      <p:sp>
        <p:nvSpPr>
          <p:cNvPr id="8" name="TextBox 7"/>
          <p:cNvSpPr txBox="1"/>
          <p:nvPr/>
        </p:nvSpPr>
        <p:spPr>
          <a:xfrm>
            <a:off x="3406762" y="2500306"/>
            <a:ext cx="4824536" cy="430887"/>
          </a:xfrm>
          <a:prstGeom prst="rect">
            <a:avLst/>
          </a:prstGeom>
          <a:noFill/>
        </p:spPr>
        <p:txBody>
          <a:bodyPr wrap="square" rtlCol="0">
            <a:spAutoFit/>
          </a:bodyPr>
          <a:lstStyle/>
          <a:p>
            <a:r>
              <a:rPr lang="en-US" altLang="zh-CN" sz="2200" dirty="0" smtClean="0">
                <a:latin typeface="Helvetica" pitchFamily="34" charset="0"/>
                <a:ea typeface="Cambria Math" pitchFamily="18" charset="0"/>
                <a:cs typeface="Arial" pitchFamily="34" charset="0"/>
              </a:rPr>
              <a:t>postage meter</a:t>
            </a:r>
            <a:endParaRPr lang="en-US" altLang="zh-CN" sz="2200" dirty="0">
              <a:latin typeface="Helvetica" pitchFamily="34" charset="0"/>
              <a:ea typeface="Cambria Math" pitchFamily="18" charset="0"/>
              <a:cs typeface="Arial" pitchFamily="34" charset="0"/>
            </a:endParaRPr>
          </a:p>
        </p:txBody>
      </p:sp>
      <p:sp>
        <p:nvSpPr>
          <p:cNvPr id="9" name="TextBox 8"/>
          <p:cNvSpPr txBox="1"/>
          <p:nvPr/>
        </p:nvSpPr>
        <p:spPr>
          <a:xfrm>
            <a:off x="3406762" y="2993908"/>
            <a:ext cx="4824536" cy="430887"/>
          </a:xfrm>
          <a:prstGeom prst="rect">
            <a:avLst/>
          </a:prstGeom>
          <a:noFill/>
        </p:spPr>
        <p:txBody>
          <a:bodyPr wrap="square" rtlCol="0">
            <a:spAutoFit/>
          </a:bodyPr>
          <a:lstStyle/>
          <a:p>
            <a:r>
              <a:rPr lang="en-US" altLang="zh-CN" sz="2200" dirty="0" smtClean="0">
                <a:latin typeface="Helvetica" pitchFamily="34" charset="0"/>
                <a:ea typeface="Cambria Math" pitchFamily="18" charset="0"/>
                <a:cs typeface="Arial" pitchFamily="34" charset="0"/>
              </a:rPr>
              <a:t>all layers of society</a:t>
            </a:r>
            <a:endParaRPr lang="en-US" altLang="zh-CN" sz="2200" dirty="0">
              <a:latin typeface="Helvetica" pitchFamily="34" charset="0"/>
              <a:ea typeface="Cambria Math" pitchFamily="18" charset="0"/>
              <a:cs typeface="Arial" pitchFamily="34" charset="0"/>
            </a:endParaRPr>
          </a:p>
        </p:txBody>
      </p:sp>
      <p:sp>
        <p:nvSpPr>
          <p:cNvPr id="10" name="TextBox 9"/>
          <p:cNvSpPr txBox="1"/>
          <p:nvPr/>
        </p:nvSpPr>
        <p:spPr>
          <a:xfrm>
            <a:off x="3406762" y="3496803"/>
            <a:ext cx="4824536" cy="430887"/>
          </a:xfrm>
          <a:prstGeom prst="rect">
            <a:avLst/>
          </a:prstGeom>
          <a:noFill/>
        </p:spPr>
        <p:txBody>
          <a:bodyPr wrap="square" rtlCol="0">
            <a:spAutoFit/>
          </a:bodyPr>
          <a:lstStyle/>
          <a:p>
            <a:r>
              <a:rPr lang="en-US" altLang="zh-CN" sz="2200" dirty="0" smtClean="0">
                <a:latin typeface="Helvetica" pitchFamily="34" charset="0"/>
                <a:ea typeface="Cambria Math" pitchFamily="18" charset="0"/>
                <a:cs typeface="Arial" pitchFamily="34" charset="0"/>
              </a:rPr>
              <a:t>a major hotel chain</a:t>
            </a:r>
            <a:endParaRPr lang="en-US" altLang="zh-CN" sz="2200" dirty="0">
              <a:latin typeface="Helvetica" pitchFamily="34" charset="0"/>
              <a:ea typeface="Cambria Math" pitchFamily="18" charset="0"/>
              <a:cs typeface="Arial" pitchFamily="34" charset="0"/>
            </a:endParaRPr>
          </a:p>
        </p:txBody>
      </p:sp>
      <p:sp>
        <p:nvSpPr>
          <p:cNvPr id="11" name="TextBox 10"/>
          <p:cNvSpPr txBox="1"/>
          <p:nvPr/>
        </p:nvSpPr>
        <p:spPr>
          <a:xfrm>
            <a:off x="3406762" y="4000859"/>
            <a:ext cx="5094328" cy="430887"/>
          </a:xfrm>
          <a:prstGeom prst="rect">
            <a:avLst/>
          </a:prstGeom>
          <a:noFill/>
        </p:spPr>
        <p:txBody>
          <a:bodyPr wrap="square" rtlCol="0">
            <a:spAutoFit/>
          </a:bodyPr>
          <a:lstStyle/>
          <a:p>
            <a:r>
              <a:rPr lang="en-US" altLang="zh-CN" sz="2200" dirty="0" smtClean="0">
                <a:latin typeface="Helvetica" pitchFamily="34" charset="0"/>
                <a:ea typeface="Cambria Math" pitchFamily="18" charset="0"/>
                <a:cs typeface="Arial" pitchFamily="34" charset="0"/>
              </a:rPr>
              <a:t>a source of frustration</a:t>
            </a:r>
            <a:endParaRPr lang="en-US" altLang="zh-CN" sz="2200" dirty="0">
              <a:latin typeface="Helvetica" pitchFamily="34" charset="0"/>
              <a:ea typeface="Cambria Math" pitchFamily="18" charset="0"/>
              <a:cs typeface="Arial" pitchFamily="34" charset="0"/>
            </a:endParaRPr>
          </a:p>
        </p:txBody>
      </p:sp>
      <p:sp>
        <p:nvSpPr>
          <p:cNvPr id="12" name="TextBox 11"/>
          <p:cNvSpPr txBox="1"/>
          <p:nvPr/>
        </p:nvSpPr>
        <p:spPr>
          <a:xfrm>
            <a:off x="3406762" y="4565544"/>
            <a:ext cx="4824536" cy="430887"/>
          </a:xfrm>
          <a:prstGeom prst="rect">
            <a:avLst/>
          </a:prstGeom>
          <a:noFill/>
        </p:spPr>
        <p:txBody>
          <a:bodyPr wrap="square" rtlCol="0">
            <a:spAutoFit/>
          </a:bodyPr>
          <a:lstStyle/>
          <a:p>
            <a:r>
              <a:rPr lang="en-US" altLang="zh-CN" sz="2200" dirty="0" smtClean="0">
                <a:latin typeface="Helvetica" pitchFamily="34" charset="0"/>
                <a:ea typeface="Cambria Math" pitchFamily="18" charset="0"/>
                <a:cs typeface="Arial" pitchFamily="34" charset="0"/>
              </a:rPr>
              <a:t>anti-plagiarism software</a:t>
            </a:r>
            <a:endParaRPr lang="en-US" altLang="zh-CN" sz="2200" dirty="0">
              <a:latin typeface="Helvetica" pitchFamily="34" charset="0"/>
              <a:ea typeface="Cambria Math" pitchFamily="18" charset="0"/>
              <a:cs typeface="Arial" pitchFamily="34" charset="0"/>
            </a:endParaRPr>
          </a:p>
        </p:txBody>
      </p:sp>
      <p:sp>
        <p:nvSpPr>
          <p:cNvPr id="13" name="TextBox 12"/>
          <p:cNvSpPr txBox="1"/>
          <p:nvPr/>
        </p:nvSpPr>
        <p:spPr>
          <a:xfrm>
            <a:off x="3383868" y="5205236"/>
            <a:ext cx="4824536" cy="295466"/>
          </a:xfrm>
          <a:prstGeom prst="rect">
            <a:avLst/>
          </a:prstGeom>
          <a:noFill/>
        </p:spPr>
        <p:txBody>
          <a:bodyPr wrap="square" rtlCol="0">
            <a:spAutoFit/>
          </a:bodyPr>
          <a:lstStyle/>
          <a:p>
            <a:pPr indent="-185738">
              <a:lnSpc>
                <a:spcPct val="60000"/>
              </a:lnSpc>
              <a:spcBef>
                <a:spcPct val="50000"/>
              </a:spcBef>
              <a:defRPr/>
            </a:pPr>
            <a:r>
              <a:rPr lang="en-US" altLang="zh-CN" sz="2200" dirty="0" smtClean="0">
                <a:latin typeface="Helvetica" pitchFamily="34" charset="0"/>
                <a:ea typeface="Cambria Math" pitchFamily="18" charset="0"/>
                <a:cs typeface="Arial" pitchFamily="34" charset="0"/>
              </a:rPr>
              <a:t>ID card with an attached photo</a:t>
            </a:r>
            <a:endParaRPr lang="en-US" altLang="zh-CN" sz="2200" dirty="0">
              <a:latin typeface="Helvetica" pitchFamily="34" charset="0"/>
              <a:ea typeface="Cambria Math" pitchFamily="18" charset="0"/>
              <a:cs typeface="Arial" pitchFamily="34" charset="0"/>
            </a:endParaRPr>
          </a:p>
        </p:txBody>
      </p:sp>
      <p:pic>
        <p:nvPicPr>
          <p:cNvPr id="1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10800000">
            <a:off x="0" y="0"/>
            <a:ext cx="4355976"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TextBox 16"/>
          <p:cNvSpPr txBox="1"/>
          <p:nvPr/>
        </p:nvSpPr>
        <p:spPr>
          <a:xfrm>
            <a:off x="548673" y="285728"/>
            <a:ext cx="2880319" cy="584775"/>
          </a:xfrm>
          <a:prstGeom prst="rect">
            <a:avLst/>
          </a:prstGeom>
          <a:noFill/>
        </p:spPr>
        <p:txBody>
          <a:bodyPr wrap="square" rtlCol="0">
            <a:spAutoFit/>
          </a:bodyPr>
          <a:lstStyle/>
          <a:p>
            <a:pPr algn="ctr"/>
            <a:r>
              <a:rPr lang="en-US" altLang="zh-CN" sz="1600" b="1" dirty="0">
                <a:solidFill>
                  <a:schemeClr val="bg1"/>
                </a:solidFill>
                <a:effectLst>
                  <a:outerShdw blurRad="38100" dist="38100" dir="2700000" algn="tl">
                    <a:srgbClr val="000000">
                      <a:alpha val="43137"/>
                    </a:srgbClr>
                  </a:outerShdw>
                </a:effectLst>
                <a:latin typeface="Comic Sans MS" pitchFamily="66" charset="0"/>
              </a:rPr>
              <a:t>Revision of </a:t>
            </a:r>
            <a:endParaRPr lang="en-US" altLang="zh-CN" sz="1600" b="1" dirty="0" smtClean="0">
              <a:solidFill>
                <a:schemeClr val="bg1"/>
              </a:solidFill>
              <a:effectLst>
                <a:outerShdw blurRad="38100" dist="38100" dir="2700000" algn="tl">
                  <a:srgbClr val="000000">
                    <a:alpha val="43137"/>
                  </a:srgbClr>
                </a:outerShdw>
              </a:effectLst>
              <a:latin typeface="Comic Sans MS" pitchFamily="66" charset="0"/>
            </a:endParaRPr>
          </a:p>
          <a:p>
            <a:pPr algn="ctr"/>
            <a:r>
              <a:rPr lang="en-US" altLang="zh-CN" sz="1600" b="1" dirty="0" smtClean="0">
                <a:solidFill>
                  <a:schemeClr val="bg1"/>
                </a:solidFill>
                <a:effectLst>
                  <a:outerShdw blurRad="38100" dist="38100" dir="2700000" algn="tl">
                    <a:srgbClr val="000000">
                      <a:alpha val="43137"/>
                    </a:srgbClr>
                  </a:outerShdw>
                </a:effectLst>
                <a:latin typeface="Comic Sans MS" pitchFamily="66" charset="0"/>
              </a:rPr>
              <a:t>the useful expressions</a:t>
            </a:r>
            <a:endParaRPr lang="en-US" altLang="zh-CN" sz="1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5" name="TextBox 4"/>
          <p:cNvSpPr txBox="1"/>
          <p:nvPr/>
        </p:nvSpPr>
        <p:spPr>
          <a:xfrm>
            <a:off x="4000496" y="616332"/>
            <a:ext cx="5643602" cy="400110"/>
          </a:xfrm>
          <a:prstGeom prst="rect">
            <a:avLst/>
          </a:prstGeom>
          <a:noFill/>
        </p:spPr>
        <p:txBody>
          <a:bodyPr wrap="square" rtlCol="0">
            <a:spAutoFit/>
          </a:bodyPr>
          <a:lstStyle/>
          <a:p>
            <a:r>
              <a:rPr lang="en-US" altLang="zh-CN" sz="2000" b="1" dirty="0" smtClean="0">
                <a:solidFill>
                  <a:srgbClr val="0070C0"/>
                </a:solidFill>
                <a:latin typeface="Helvetica"/>
              </a:rPr>
              <a:t>Language  Points — Useful Expressions</a:t>
            </a:r>
            <a:endParaRPr lang="zh-CN" altLang="en-US" sz="2000" b="1" dirty="0">
              <a:solidFill>
                <a:srgbClr val="0070C0"/>
              </a:solidFill>
              <a:latin typeface="Helvetica"/>
            </a:endParaRPr>
          </a:p>
        </p:txBody>
      </p:sp>
    </p:spTree>
    <p:extLst>
      <p:ext uri="{BB962C8B-B14F-4D97-AF65-F5344CB8AC3E}">
        <p14:creationId xmlns:p14="http://schemas.microsoft.com/office/powerpoint/2010/main" xmlns="" val="123001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xmlns="" val="0"/>
              </a:ext>
            </a:extLst>
          </a:blip>
          <a:srcRect/>
          <a:stretch>
            <a:fillRect/>
          </a:stretch>
        </p:blipFill>
        <p:spPr bwMode="auto">
          <a:xfrm rot="10800000">
            <a:off x="0" y="0"/>
            <a:ext cx="4355976"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 name="TextBox 19"/>
          <p:cNvSpPr txBox="1"/>
          <p:nvPr/>
        </p:nvSpPr>
        <p:spPr>
          <a:xfrm>
            <a:off x="548673" y="285728"/>
            <a:ext cx="2880319" cy="584775"/>
          </a:xfrm>
          <a:prstGeom prst="rect">
            <a:avLst/>
          </a:prstGeom>
          <a:noFill/>
        </p:spPr>
        <p:txBody>
          <a:bodyPr wrap="square" rtlCol="0">
            <a:spAutoFit/>
          </a:bodyPr>
          <a:lstStyle/>
          <a:p>
            <a:pPr algn="ctr"/>
            <a:r>
              <a:rPr lang="en-US" altLang="zh-CN" sz="1600" b="1" dirty="0">
                <a:solidFill>
                  <a:schemeClr val="bg1"/>
                </a:solidFill>
                <a:effectLst>
                  <a:outerShdw blurRad="38100" dist="38100" dir="2700000" algn="tl">
                    <a:srgbClr val="000000">
                      <a:alpha val="43137"/>
                    </a:srgbClr>
                  </a:outerShdw>
                </a:effectLst>
                <a:latin typeface="Comic Sans MS" pitchFamily="66" charset="0"/>
              </a:rPr>
              <a:t>Revision of </a:t>
            </a:r>
            <a:endParaRPr lang="en-US" altLang="zh-CN" sz="1600" b="1" dirty="0" smtClean="0">
              <a:solidFill>
                <a:schemeClr val="bg1"/>
              </a:solidFill>
              <a:effectLst>
                <a:outerShdw blurRad="38100" dist="38100" dir="2700000" algn="tl">
                  <a:srgbClr val="000000">
                    <a:alpha val="43137"/>
                  </a:srgbClr>
                </a:outerShdw>
              </a:effectLst>
              <a:latin typeface="Comic Sans MS" pitchFamily="66" charset="0"/>
            </a:endParaRPr>
          </a:p>
          <a:p>
            <a:pPr algn="ctr"/>
            <a:r>
              <a:rPr lang="en-US" altLang="zh-CN" sz="1600" b="1" dirty="0" smtClean="0">
                <a:solidFill>
                  <a:schemeClr val="bg1"/>
                </a:solidFill>
                <a:effectLst>
                  <a:outerShdw blurRad="38100" dist="38100" dir="2700000" algn="tl">
                    <a:srgbClr val="000000">
                      <a:alpha val="43137"/>
                    </a:srgbClr>
                  </a:outerShdw>
                </a:effectLst>
                <a:latin typeface="Comic Sans MS" pitchFamily="66" charset="0"/>
              </a:rPr>
              <a:t>the useful expressions</a:t>
            </a:r>
            <a:endParaRPr lang="en-US" altLang="zh-CN" sz="1600" b="1" dirty="0">
              <a:solidFill>
                <a:schemeClr val="bg1"/>
              </a:solidFill>
              <a:effectLst>
                <a:outerShdw blurRad="38100" dist="38100" dir="2700000" algn="tl">
                  <a:srgbClr val="000000">
                    <a:alpha val="43137"/>
                  </a:srgbClr>
                </a:outerShdw>
              </a:effectLst>
              <a:latin typeface="Comic Sans MS" pitchFamily="66" charset="0"/>
            </a:endParaRPr>
          </a:p>
        </p:txBody>
      </p:sp>
      <p:graphicFrame>
        <p:nvGraphicFramePr>
          <p:cNvPr id="4" name="表格 3"/>
          <p:cNvGraphicFramePr>
            <a:graphicFrameLocks noGrp="1"/>
          </p:cNvGraphicFramePr>
          <p:nvPr>
            <p:extLst>
              <p:ext uri="{D42A27DB-BD31-4B8C-83A1-F6EECF244321}">
                <p14:modId xmlns:p14="http://schemas.microsoft.com/office/powerpoint/2010/main" xmlns="" val="2183619086"/>
              </p:ext>
            </p:extLst>
          </p:nvPr>
        </p:nvGraphicFramePr>
        <p:xfrm>
          <a:off x="467544" y="1142984"/>
          <a:ext cx="8319299" cy="4594200"/>
        </p:xfrm>
        <a:graphic>
          <a:graphicData uri="http://schemas.openxmlformats.org/drawingml/2006/table">
            <a:tbl>
              <a:tblPr firstRow="1" bandRow="1">
                <a:tableStyleId>{22838BEF-8BB2-4498-84A7-C5851F593DF1}</a:tableStyleId>
              </a:tblPr>
              <a:tblGrid>
                <a:gridCol w="3604390"/>
                <a:gridCol w="4714909"/>
              </a:tblGrid>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b="0" kern="1200" dirty="0" smtClean="0">
                          <a:solidFill>
                            <a:schemeClr val="dk1"/>
                          </a:solidFill>
                          <a:latin typeface="华文楷体" pitchFamily="2" charset="-122"/>
                          <a:ea typeface="华文楷体" pitchFamily="2" charset="-122"/>
                          <a:cs typeface="+mn-cs"/>
                        </a:rPr>
                        <a:t>9. </a:t>
                      </a:r>
                      <a:r>
                        <a:rPr lang="zh-CN" altLang="en-US" sz="2200" b="0" kern="1200" dirty="0" smtClean="0">
                          <a:solidFill>
                            <a:schemeClr val="dk1"/>
                          </a:solidFill>
                          <a:latin typeface="华文楷体" pitchFamily="2" charset="-122"/>
                          <a:ea typeface="华文楷体" pitchFamily="2" charset="-122"/>
                          <a:cs typeface="+mn-cs"/>
                        </a:rPr>
                        <a:t>最棒的学习工具</a:t>
                      </a:r>
                    </a:p>
                  </a:txBody>
                  <a:tcPr marL="68580" marR="68580" marT="0" marB="0" anchor="ctr"/>
                </a:tc>
                <a:tc>
                  <a:txBody>
                    <a:bodyPr/>
                    <a:lstStyle/>
                    <a:p>
                      <a:endParaRPr lang="zh-CN" altLang="en-US" sz="2200" b="0" dirty="0">
                        <a:latin typeface="华文楷体" pitchFamily="2" charset="-122"/>
                        <a:ea typeface="华文楷体" pitchFamily="2" charset="-122"/>
                      </a:endParaRPr>
                    </a:p>
                  </a:txBody>
                  <a:tcPr anchor="ctr"/>
                </a:tc>
              </a:tr>
              <a:tr h="669471">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kern="1200" dirty="0" smtClean="0">
                          <a:solidFill>
                            <a:schemeClr val="dk1"/>
                          </a:solidFill>
                          <a:latin typeface="华文楷体" pitchFamily="2" charset="-122"/>
                          <a:ea typeface="华文楷体" pitchFamily="2" charset="-122"/>
                          <a:cs typeface="+mn-cs"/>
                        </a:rPr>
                        <a:t>10. </a:t>
                      </a:r>
                      <a:r>
                        <a:rPr lang="zh-CN" altLang="en-US" sz="2200" kern="1200" dirty="0" smtClean="0">
                          <a:solidFill>
                            <a:schemeClr val="dk1"/>
                          </a:solidFill>
                          <a:latin typeface="华文楷体" pitchFamily="2" charset="-122"/>
                          <a:ea typeface="华文楷体" pitchFamily="2" charset="-122"/>
                          <a:cs typeface="+mn-cs"/>
                        </a:rPr>
                        <a:t>泛滥的作弊问题</a:t>
                      </a:r>
                    </a:p>
                  </a:txBody>
                  <a:tcPr marL="68580" marR="68580" marT="0" marB="0" anchor="ctr"/>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kern="1200" dirty="0" smtClean="0">
                          <a:solidFill>
                            <a:schemeClr val="dk1"/>
                          </a:solidFill>
                          <a:latin typeface="华文楷体" pitchFamily="2" charset="-122"/>
                          <a:ea typeface="华文楷体" pitchFamily="2" charset="-122"/>
                          <a:cs typeface="+mn-cs"/>
                        </a:rPr>
                        <a:t>11. </a:t>
                      </a:r>
                      <a:r>
                        <a:rPr lang="zh-CN" altLang="en-US" sz="2200" kern="1200" dirty="0" smtClean="0">
                          <a:solidFill>
                            <a:schemeClr val="dk1"/>
                          </a:solidFill>
                          <a:latin typeface="华文楷体" pitchFamily="2" charset="-122"/>
                          <a:ea typeface="华文楷体" pitchFamily="2" charset="-122"/>
                          <a:cs typeface="+mn-cs"/>
                        </a:rPr>
                        <a:t>越来越多的学生作弊</a:t>
                      </a:r>
                    </a:p>
                  </a:txBody>
                  <a:tcPr marL="68580" marR="68580" marT="0" marB="0" anchor="ctr"/>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kern="1200" dirty="0" smtClean="0">
                          <a:solidFill>
                            <a:schemeClr val="dk1"/>
                          </a:solidFill>
                          <a:latin typeface="华文楷体" pitchFamily="2" charset="-122"/>
                          <a:ea typeface="华文楷体" pitchFamily="2" charset="-122"/>
                          <a:cs typeface="+mn-cs"/>
                        </a:rPr>
                        <a:t>12. </a:t>
                      </a:r>
                      <a:r>
                        <a:rPr lang="zh-CN" altLang="en-US" sz="2200" kern="1200" dirty="0" smtClean="0">
                          <a:solidFill>
                            <a:schemeClr val="dk1"/>
                          </a:solidFill>
                          <a:latin typeface="华文楷体" pitchFamily="2" charset="-122"/>
                          <a:ea typeface="华文楷体" pitchFamily="2" charset="-122"/>
                          <a:cs typeface="+mn-cs"/>
                        </a:rPr>
                        <a:t>越来越多的不诚实行为</a:t>
                      </a:r>
                    </a:p>
                  </a:txBody>
                  <a:tcPr marL="68580" marR="68580" marT="0" marB="0" anchor="ctr"/>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kern="1200" dirty="0" smtClean="0">
                          <a:solidFill>
                            <a:schemeClr val="dk1"/>
                          </a:solidFill>
                          <a:latin typeface="华文楷体" pitchFamily="2" charset="-122"/>
                          <a:ea typeface="华文楷体" pitchFamily="2" charset="-122"/>
                          <a:cs typeface="+mn-cs"/>
                        </a:rPr>
                        <a:t>13.</a:t>
                      </a:r>
                      <a:r>
                        <a:rPr lang="zh-CN" altLang="en-US" sz="2200" kern="1200" dirty="0" smtClean="0">
                          <a:solidFill>
                            <a:schemeClr val="dk1"/>
                          </a:solidFill>
                          <a:latin typeface="华文楷体" pitchFamily="2" charset="-122"/>
                          <a:ea typeface="华文楷体" pitchFamily="2" charset="-122"/>
                          <a:cs typeface="+mn-cs"/>
                        </a:rPr>
                        <a:t>行为准则和道德水准下降</a:t>
                      </a:r>
                    </a:p>
                  </a:txBody>
                  <a:tcPr marL="68580" marR="68580" marT="0" marB="0" anchor="ctr"/>
                </a:tc>
                <a:tc>
                  <a:txBody>
                    <a:bodyPr/>
                    <a:lstStyle/>
                    <a:p>
                      <a:endParaRPr lang="en-US" altLang="zh-CN" sz="2200" dirty="0" smtClean="0">
                        <a:latin typeface="华文楷体" pitchFamily="2" charset="-122"/>
                        <a:ea typeface="华文楷体" pitchFamily="2" charset="-122"/>
                      </a:endParaRPr>
                    </a:p>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kern="1200" dirty="0" smtClean="0">
                          <a:solidFill>
                            <a:schemeClr val="dk1"/>
                          </a:solidFill>
                          <a:latin typeface="华文楷体" pitchFamily="2" charset="-122"/>
                          <a:ea typeface="华文楷体" pitchFamily="2" charset="-122"/>
                          <a:cs typeface="+mn-cs"/>
                        </a:rPr>
                        <a:t>14. </a:t>
                      </a:r>
                      <a:r>
                        <a:rPr lang="zh-CN" altLang="zh-CN" sz="2200" kern="1200" dirty="0" smtClean="0">
                          <a:solidFill>
                            <a:schemeClr val="dk1"/>
                          </a:solidFill>
                          <a:latin typeface="华文楷体" pitchFamily="2" charset="-122"/>
                          <a:ea typeface="华文楷体" pitchFamily="2" charset="-122"/>
                          <a:cs typeface="+mn-cs"/>
                        </a:rPr>
                        <a:t>索取贿赂</a:t>
                      </a:r>
                      <a:endParaRPr lang="zh-CN" altLang="en-US" sz="2200" kern="1200" dirty="0" smtClean="0">
                        <a:solidFill>
                          <a:schemeClr val="dk1"/>
                        </a:solidFill>
                        <a:latin typeface="华文楷体" pitchFamily="2" charset="-122"/>
                        <a:ea typeface="华文楷体" pitchFamily="2" charset="-122"/>
                        <a:cs typeface="+mn-cs"/>
                      </a:endParaRPr>
                    </a:p>
                  </a:txBody>
                  <a:tcPr marL="68580" marR="68580" marT="0" marB="0" anchor="ctr"/>
                </a:tc>
                <a:tc>
                  <a:txBody>
                    <a:bodyPr/>
                    <a:lstStyle/>
                    <a:p>
                      <a:endParaRPr lang="zh-CN" altLang="en-US" sz="2200" dirty="0">
                        <a:latin typeface="华文楷体" pitchFamily="2" charset="-122"/>
                        <a:ea typeface="华文楷体" pitchFamily="2" charset="-122"/>
                      </a:endParaRPr>
                    </a:p>
                  </a:txBody>
                  <a:tcPr anchor="ctr"/>
                </a:tc>
              </a:tr>
              <a:tr h="670564">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kern="1200" dirty="0" smtClean="0">
                          <a:solidFill>
                            <a:schemeClr val="dk1"/>
                          </a:solidFill>
                          <a:latin typeface="华文楷体" pitchFamily="2" charset="-122"/>
                          <a:ea typeface="华文楷体" pitchFamily="2" charset="-122"/>
                          <a:cs typeface="+mn-cs"/>
                        </a:rPr>
                        <a:t>15. </a:t>
                      </a:r>
                      <a:r>
                        <a:rPr lang="zh-CN" altLang="en-US" sz="2200" kern="1200" dirty="0" smtClean="0">
                          <a:solidFill>
                            <a:schemeClr val="dk1"/>
                          </a:solidFill>
                          <a:latin typeface="华文楷体" pitchFamily="2" charset="-122"/>
                          <a:ea typeface="华文楷体" pitchFamily="2" charset="-122"/>
                          <a:cs typeface="+mn-cs"/>
                        </a:rPr>
                        <a:t>学期论文造假</a:t>
                      </a:r>
                    </a:p>
                  </a:txBody>
                  <a:tcPr marL="68580" marR="68580" marT="0" marB="0" anchor="ctr"/>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kern="1200" dirty="0" smtClean="0">
                          <a:solidFill>
                            <a:schemeClr val="dk1"/>
                          </a:solidFill>
                          <a:latin typeface="华文楷体" pitchFamily="2" charset="-122"/>
                          <a:ea typeface="华文楷体" pitchFamily="2" charset="-122"/>
                          <a:cs typeface="+mn-cs"/>
                        </a:rPr>
                        <a:t>16. </a:t>
                      </a:r>
                      <a:r>
                        <a:rPr lang="zh-CN" altLang="zh-CN" sz="2200" kern="1200" dirty="0" smtClean="0">
                          <a:solidFill>
                            <a:schemeClr val="dk1"/>
                          </a:solidFill>
                          <a:latin typeface="华文楷体" pitchFamily="2" charset="-122"/>
                          <a:ea typeface="华文楷体" pitchFamily="2" charset="-122"/>
                          <a:cs typeface="+mn-cs"/>
                        </a:rPr>
                        <a:t>勒令退学</a:t>
                      </a:r>
                    </a:p>
                  </a:txBody>
                  <a:tcPr marL="68580" marR="68580" marT="0" marB="0" anchor="ctr"/>
                </a:tc>
                <a:tc>
                  <a:txBody>
                    <a:bodyPr/>
                    <a:lstStyle/>
                    <a:p>
                      <a:endParaRPr lang="zh-CN" altLang="en-US" sz="2200" dirty="0">
                        <a:latin typeface="华文楷体" pitchFamily="2" charset="-122"/>
                        <a:ea typeface="华文楷体" pitchFamily="2" charset="-122"/>
                      </a:endParaRPr>
                    </a:p>
                  </a:txBody>
                  <a:tcPr anchor="ctr"/>
                </a:tc>
              </a:tr>
            </a:tbl>
          </a:graphicData>
        </a:graphic>
      </p:graphicFrame>
      <p:sp>
        <p:nvSpPr>
          <p:cNvPr id="7" name="TextBox 6"/>
          <p:cNvSpPr txBox="1"/>
          <p:nvPr/>
        </p:nvSpPr>
        <p:spPr>
          <a:xfrm>
            <a:off x="4176620" y="1214422"/>
            <a:ext cx="4824536" cy="461665"/>
          </a:xfrm>
          <a:prstGeom prst="rect">
            <a:avLst/>
          </a:prstGeom>
          <a:noFill/>
        </p:spPr>
        <p:txBody>
          <a:bodyPr wrap="square" rtlCol="0">
            <a:spAutoFit/>
          </a:bodyPr>
          <a:lstStyle/>
          <a:p>
            <a:r>
              <a:rPr lang="en-US" sz="2400" dirty="0" smtClean="0">
                <a:latin typeface="Helvetica"/>
              </a:rPr>
              <a:t>the ultimate learning tool</a:t>
            </a:r>
            <a:endParaRPr lang="en-US" altLang="zh-CN" sz="2400" dirty="0">
              <a:latin typeface="Helvetica"/>
              <a:ea typeface="Cambria Math" pitchFamily="18" charset="0"/>
              <a:cs typeface="Arial" pitchFamily="34" charset="0"/>
            </a:endParaRPr>
          </a:p>
        </p:txBody>
      </p:sp>
      <p:sp>
        <p:nvSpPr>
          <p:cNvPr id="9" name="TextBox 8"/>
          <p:cNvSpPr txBox="1"/>
          <p:nvPr/>
        </p:nvSpPr>
        <p:spPr>
          <a:xfrm>
            <a:off x="4176620" y="3312383"/>
            <a:ext cx="4824536" cy="830997"/>
          </a:xfrm>
          <a:prstGeom prst="rect">
            <a:avLst/>
          </a:prstGeom>
          <a:noFill/>
        </p:spPr>
        <p:txBody>
          <a:bodyPr wrap="square" rtlCol="0">
            <a:spAutoFit/>
          </a:bodyPr>
          <a:lstStyle/>
          <a:p>
            <a:r>
              <a:rPr lang="en-US" sz="2400" dirty="0" smtClean="0">
                <a:latin typeface="Helvetica"/>
              </a:rPr>
              <a:t>the falling standards of principles and morality</a:t>
            </a:r>
            <a:endParaRPr lang="en-US" altLang="zh-CN" sz="2400" dirty="0">
              <a:latin typeface="Helvetica"/>
              <a:ea typeface="Cambria Math" pitchFamily="18" charset="0"/>
              <a:cs typeface="Arial" pitchFamily="34" charset="0"/>
            </a:endParaRPr>
          </a:p>
        </p:txBody>
      </p:sp>
      <p:sp>
        <p:nvSpPr>
          <p:cNvPr id="11" name="TextBox 10"/>
          <p:cNvSpPr txBox="1"/>
          <p:nvPr/>
        </p:nvSpPr>
        <p:spPr>
          <a:xfrm>
            <a:off x="4170942" y="1730426"/>
            <a:ext cx="4401586" cy="461665"/>
          </a:xfrm>
          <a:prstGeom prst="rect">
            <a:avLst/>
          </a:prstGeom>
          <a:noFill/>
        </p:spPr>
        <p:txBody>
          <a:bodyPr wrap="square" rtlCol="0">
            <a:spAutoFit/>
          </a:bodyPr>
          <a:lstStyle/>
          <a:p>
            <a:r>
              <a:rPr lang="en-US" sz="2400" dirty="0" smtClean="0">
                <a:latin typeface="Helvetica"/>
              </a:rPr>
              <a:t>the growing plague of cheating</a:t>
            </a:r>
            <a:endParaRPr lang="en-US" altLang="zh-CN" sz="2400" dirty="0">
              <a:latin typeface="Helvetica"/>
              <a:ea typeface="Cambria Math" pitchFamily="18" charset="0"/>
              <a:cs typeface="Arial" pitchFamily="34" charset="0"/>
            </a:endParaRPr>
          </a:p>
        </p:txBody>
      </p:sp>
      <p:sp>
        <p:nvSpPr>
          <p:cNvPr id="12" name="TextBox 11"/>
          <p:cNvSpPr txBox="1"/>
          <p:nvPr/>
        </p:nvSpPr>
        <p:spPr>
          <a:xfrm>
            <a:off x="4176620" y="2319263"/>
            <a:ext cx="4824536" cy="461665"/>
          </a:xfrm>
          <a:prstGeom prst="rect">
            <a:avLst/>
          </a:prstGeom>
          <a:noFill/>
        </p:spPr>
        <p:txBody>
          <a:bodyPr wrap="square" rtlCol="0">
            <a:spAutoFit/>
          </a:bodyPr>
          <a:lstStyle/>
          <a:p>
            <a:r>
              <a:rPr lang="en-US" sz="2400" dirty="0" smtClean="0">
                <a:latin typeface="Helvetica"/>
              </a:rPr>
              <a:t>rising students cheating</a:t>
            </a:r>
            <a:endParaRPr lang="en-US" altLang="zh-CN" sz="2400" dirty="0">
              <a:latin typeface="Helvetica"/>
              <a:ea typeface="Cambria Math" pitchFamily="18" charset="0"/>
              <a:cs typeface="Arial" pitchFamily="34" charset="0"/>
            </a:endParaRPr>
          </a:p>
        </p:txBody>
      </p:sp>
      <p:sp>
        <p:nvSpPr>
          <p:cNvPr id="13" name="TextBox 12"/>
          <p:cNvSpPr txBox="1"/>
          <p:nvPr/>
        </p:nvSpPr>
        <p:spPr>
          <a:xfrm>
            <a:off x="4248058" y="2900754"/>
            <a:ext cx="3252900" cy="313932"/>
          </a:xfrm>
          <a:prstGeom prst="rect">
            <a:avLst/>
          </a:prstGeom>
          <a:noFill/>
        </p:spPr>
        <p:txBody>
          <a:bodyPr wrap="square" rtlCol="0">
            <a:spAutoFit/>
          </a:bodyPr>
          <a:lstStyle/>
          <a:p>
            <a:pPr indent="-185738">
              <a:lnSpc>
                <a:spcPct val="60000"/>
              </a:lnSpc>
              <a:spcBef>
                <a:spcPct val="50000"/>
              </a:spcBef>
              <a:defRPr/>
            </a:pPr>
            <a:r>
              <a:rPr lang="en-US" sz="2400" dirty="0" smtClean="0">
                <a:latin typeface="Helvetica"/>
              </a:rPr>
              <a:t>increasing dishonesty</a:t>
            </a:r>
            <a:endParaRPr lang="en-US" altLang="zh-CN" sz="2400" dirty="0">
              <a:latin typeface="Helvetica"/>
              <a:ea typeface="Cambria Math" pitchFamily="18" charset="0"/>
              <a:cs typeface="Arial" pitchFamily="34" charset="0"/>
            </a:endParaRPr>
          </a:p>
        </p:txBody>
      </p:sp>
      <p:sp>
        <p:nvSpPr>
          <p:cNvPr id="17" name="TextBox 16"/>
          <p:cNvSpPr txBox="1"/>
          <p:nvPr/>
        </p:nvSpPr>
        <p:spPr>
          <a:xfrm>
            <a:off x="4000496" y="616332"/>
            <a:ext cx="5643602" cy="400110"/>
          </a:xfrm>
          <a:prstGeom prst="rect">
            <a:avLst/>
          </a:prstGeom>
          <a:noFill/>
        </p:spPr>
        <p:txBody>
          <a:bodyPr wrap="square" rtlCol="0">
            <a:spAutoFit/>
          </a:bodyPr>
          <a:lstStyle/>
          <a:p>
            <a:r>
              <a:rPr lang="en-US" altLang="zh-CN" sz="2000" b="1" dirty="0" smtClean="0">
                <a:solidFill>
                  <a:srgbClr val="0070C0"/>
                </a:solidFill>
                <a:latin typeface="Helvetica"/>
              </a:rPr>
              <a:t>Language  Points — Useful Expressions</a:t>
            </a:r>
            <a:endParaRPr lang="zh-CN" altLang="en-US" sz="2000" b="1" dirty="0">
              <a:solidFill>
                <a:srgbClr val="0070C0"/>
              </a:solidFill>
              <a:latin typeface="Helvetica"/>
            </a:endParaRPr>
          </a:p>
        </p:txBody>
      </p:sp>
      <p:sp>
        <p:nvSpPr>
          <p:cNvPr id="14" name="TextBox 13"/>
          <p:cNvSpPr txBox="1"/>
          <p:nvPr/>
        </p:nvSpPr>
        <p:spPr>
          <a:xfrm>
            <a:off x="4176620" y="4143380"/>
            <a:ext cx="3038586" cy="461665"/>
          </a:xfrm>
          <a:prstGeom prst="rect">
            <a:avLst/>
          </a:prstGeom>
          <a:noFill/>
        </p:spPr>
        <p:txBody>
          <a:bodyPr wrap="square" rtlCol="0">
            <a:spAutoFit/>
          </a:bodyPr>
          <a:lstStyle/>
          <a:p>
            <a:r>
              <a:rPr lang="en-US" sz="2400" dirty="0" smtClean="0">
                <a:latin typeface="Helvetica"/>
              </a:rPr>
              <a:t>demand bribes</a:t>
            </a:r>
            <a:endParaRPr lang="en-US" altLang="zh-CN" sz="2400" dirty="0">
              <a:latin typeface="Helvetica"/>
              <a:ea typeface="Cambria Math" pitchFamily="18" charset="0"/>
              <a:cs typeface="Arial" pitchFamily="34" charset="0"/>
            </a:endParaRPr>
          </a:p>
        </p:txBody>
      </p:sp>
      <p:sp>
        <p:nvSpPr>
          <p:cNvPr id="15" name="TextBox 14"/>
          <p:cNvSpPr txBox="1"/>
          <p:nvPr/>
        </p:nvSpPr>
        <p:spPr>
          <a:xfrm>
            <a:off x="4214810" y="4714884"/>
            <a:ext cx="2824272" cy="461665"/>
          </a:xfrm>
          <a:prstGeom prst="rect">
            <a:avLst/>
          </a:prstGeom>
          <a:noFill/>
        </p:spPr>
        <p:txBody>
          <a:bodyPr wrap="square" rtlCol="0">
            <a:spAutoFit/>
          </a:bodyPr>
          <a:lstStyle/>
          <a:p>
            <a:r>
              <a:rPr lang="en-US" sz="2400" dirty="0" smtClean="0">
                <a:latin typeface="Helvetica"/>
              </a:rPr>
              <a:t>fake a term paper</a:t>
            </a:r>
            <a:endParaRPr lang="en-US" altLang="zh-CN" sz="2400" dirty="0">
              <a:latin typeface="Helvetica"/>
              <a:ea typeface="Cambria Math" pitchFamily="18" charset="0"/>
              <a:cs typeface="Arial" pitchFamily="34" charset="0"/>
            </a:endParaRPr>
          </a:p>
        </p:txBody>
      </p:sp>
      <p:sp>
        <p:nvSpPr>
          <p:cNvPr id="16" name="TextBox 15"/>
          <p:cNvSpPr txBox="1"/>
          <p:nvPr/>
        </p:nvSpPr>
        <p:spPr>
          <a:xfrm>
            <a:off x="4209868" y="5286388"/>
            <a:ext cx="3505404" cy="461665"/>
          </a:xfrm>
          <a:prstGeom prst="rect">
            <a:avLst/>
          </a:prstGeom>
          <a:noFill/>
        </p:spPr>
        <p:txBody>
          <a:bodyPr wrap="square" rtlCol="0">
            <a:spAutoFit/>
          </a:bodyPr>
          <a:lstStyle/>
          <a:p>
            <a:r>
              <a:rPr lang="en-US" sz="2400" dirty="0" smtClean="0">
                <a:latin typeface="Helvetica"/>
              </a:rPr>
              <a:t>be expelled from school</a:t>
            </a:r>
            <a:endParaRPr lang="en-US" altLang="zh-CN" sz="2400" dirty="0">
              <a:latin typeface="Helvetica"/>
              <a:ea typeface="Cambria Math" pitchFamily="18" charset="0"/>
              <a:cs typeface="Arial" pitchFamily="34" charset="0"/>
            </a:endParaRPr>
          </a:p>
        </p:txBody>
      </p:sp>
      <p:pic>
        <p:nvPicPr>
          <p:cNvPr id="18" name="Picture 4">
            <a:hlinkClick r:id="" action="ppaction://noaction"/>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1586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mf700-00452559.tif"/>
          <p:cNvPicPr>
            <a:picLocks noChangeAspect="1"/>
          </p:cNvPicPr>
          <p:nvPr/>
        </p:nvPicPr>
        <p:blipFill>
          <a:blip r:embed="rId2" cstate="print"/>
          <a:stretch>
            <a:fillRect/>
          </a:stretch>
        </p:blipFill>
        <p:spPr>
          <a:xfrm>
            <a:off x="749366" y="1565491"/>
            <a:ext cx="2884959" cy="1923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descr="sps47-8285m.jpg"/>
          <p:cNvPicPr>
            <a:picLocks noChangeAspect="1"/>
          </p:cNvPicPr>
          <p:nvPr/>
        </p:nvPicPr>
        <p:blipFill>
          <a:blip r:embed="rId3" cstate="print"/>
          <a:stretch>
            <a:fillRect/>
          </a:stretch>
        </p:blipFill>
        <p:spPr>
          <a:xfrm>
            <a:off x="7212927" y="1556792"/>
            <a:ext cx="1288163" cy="193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descr="Corbis-42-50540238.jp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928967" y="1564269"/>
            <a:ext cx="2878603" cy="1916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Rectangle 6"/>
          <p:cNvSpPr>
            <a:spLocks noChangeArrowheads="1"/>
          </p:cNvSpPr>
          <p:nvPr/>
        </p:nvSpPr>
        <p:spPr bwMode="auto">
          <a:xfrm>
            <a:off x="3059832" y="4437112"/>
            <a:ext cx="4139143" cy="1015663"/>
          </a:xfrm>
          <a:prstGeom prst="rect">
            <a:avLst/>
          </a:prstGeom>
          <a:noFill/>
          <a:ln w="9525">
            <a:noFill/>
            <a:miter lim="800000"/>
            <a:headEnd/>
            <a:tailEnd/>
          </a:ln>
        </p:spPr>
        <p:txBody>
          <a:bodyPr wrap="square">
            <a:prstTxWarp prst="textNoShape">
              <a:avLst/>
            </a:prstTxWarp>
            <a:spAutoFit/>
          </a:bodyPr>
          <a:lstStyle/>
          <a:p>
            <a:pPr eaLnBrk="0" hangingPunct="0"/>
            <a:r>
              <a:rPr lang="en-US" altLang="zh-CN" sz="6000" dirty="0" smtClean="0">
                <a:solidFill>
                  <a:srgbClr val="FF6600"/>
                </a:solidFill>
                <a:effectLst>
                  <a:outerShdw blurRad="38100" dist="38100" dir="2700000" algn="tl">
                    <a:srgbClr val="000000">
                      <a:alpha val="43137"/>
                    </a:srgbClr>
                  </a:outerShdw>
                </a:effectLst>
                <a:latin typeface="Cooper Black" pitchFamily="18" charset="0"/>
              </a:rPr>
              <a:t>The end</a:t>
            </a:r>
            <a:endParaRPr lang="en-US" altLang="zh-CN" sz="6000" dirty="0">
              <a:solidFill>
                <a:srgbClr val="FF6600"/>
              </a:solidFill>
              <a:effectLst>
                <a:outerShdw blurRad="38100" dist="38100" dir="2700000" algn="tl">
                  <a:srgbClr val="000000">
                    <a:alpha val="43137"/>
                  </a:srgbClr>
                </a:outerShdw>
              </a:effectLst>
              <a:latin typeface="Cooper Black" pitchFamily="18" charset="0"/>
            </a:endParaRPr>
          </a:p>
        </p:txBody>
      </p:sp>
      <p:sp>
        <p:nvSpPr>
          <p:cNvPr id="4" name="矩形 3"/>
          <p:cNvSpPr/>
          <p:nvPr/>
        </p:nvSpPr>
        <p:spPr>
          <a:xfrm>
            <a:off x="0" y="6309320"/>
            <a:ext cx="9144000" cy="548680"/>
          </a:xfrm>
          <a:prstGeom prst="rect">
            <a:avLst/>
          </a:prstGeom>
          <a:solidFill>
            <a:srgbClr val="99CC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0"/>
          <p:cNvSpPr/>
          <p:nvPr/>
        </p:nvSpPr>
        <p:spPr>
          <a:xfrm>
            <a:off x="0" y="0"/>
            <a:ext cx="9144000" cy="708025"/>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18" name="TextBox 17"/>
          <p:cNvSpPr txBox="1"/>
          <p:nvPr/>
        </p:nvSpPr>
        <p:spPr>
          <a:xfrm>
            <a:off x="1500166" y="68025"/>
            <a:ext cx="7194662" cy="646331"/>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fontAlgn="auto">
              <a:spcBef>
                <a:spcPts val="0"/>
              </a:spcBef>
              <a:spcAft>
                <a:spcPts val="0"/>
              </a:spcAft>
              <a:defRPr/>
            </a:pPr>
            <a:r>
              <a:rPr lang="en-US" altLang="zh-CN" sz="3600" dirty="0" smtClean="0">
                <a:effectLst>
                  <a:glow rad="101600">
                    <a:schemeClr val="tx1">
                      <a:alpha val="60000"/>
                    </a:schemeClr>
                  </a:glow>
                  <a:outerShdw blurRad="38100" dist="38100" dir="2700000" algn="tl">
                    <a:srgbClr val="000000">
                      <a:alpha val="43137"/>
                    </a:srgbClr>
                  </a:outerShdw>
                </a:effectLst>
              </a:rPr>
              <a:t>When honesty disappears </a:t>
            </a:r>
          </a:p>
        </p:txBody>
      </p:sp>
      <p:sp>
        <p:nvSpPr>
          <p:cNvPr id="19" name="TextBox 35"/>
          <p:cNvSpPr txBox="1">
            <a:spLocks noChangeArrowheads="1"/>
          </p:cNvSpPr>
          <p:nvPr/>
        </p:nvSpPr>
        <p:spPr bwMode="auto">
          <a:xfrm>
            <a:off x="160338" y="306388"/>
            <a:ext cx="1122808" cy="338554"/>
          </a:xfrm>
          <a:prstGeom prst="rect">
            <a:avLst/>
          </a:prstGeom>
          <a:noFill/>
          <a:ln w="9525">
            <a:noFill/>
            <a:miter lim="800000"/>
            <a:headEnd/>
            <a:tailEnd/>
          </a:ln>
        </p:spPr>
        <p:txBody>
          <a:bodyPr wrap="none">
            <a:spAutoFit/>
          </a:bodyPr>
          <a:lstStyle/>
          <a:p>
            <a:r>
              <a:rPr lang="en-US" altLang="zh-CN" sz="1600" b="1" i="1" dirty="0" smtClean="0">
                <a:latin typeface="Helvetica"/>
                <a:ea typeface="Helvetica Neue"/>
                <a:cs typeface="Helvetica Neue"/>
              </a:rPr>
              <a:t>Section A</a:t>
            </a:r>
            <a:endParaRPr lang="en-US" altLang="zh-CN" sz="1600" b="1" i="1" dirty="0">
              <a:latin typeface="Helvetica"/>
              <a:ea typeface="Helvetica Neue"/>
              <a:cs typeface="Helvetica Neue"/>
            </a:endParaRPr>
          </a:p>
        </p:txBody>
      </p:sp>
    </p:spTree>
    <p:extLst>
      <p:ext uri="{BB962C8B-B14F-4D97-AF65-F5344CB8AC3E}">
        <p14:creationId xmlns:p14="http://schemas.microsoft.com/office/powerpoint/2010/main" xmlns="" val="3471357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6"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6" name="TextBox 15"/>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7" name="TextBox 16"/>
          <p:cNvSpPr txBox="1"/>
          <p:nvPr/>
        </p:nvSpPr>
        <p:spPr>
          <a:xfrm>
            <a:off x="3797318"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Functional Patterns</a:t>
            </a:r>
            <a:endParaRPr lang="en-US" altLang="zh-CN" sz="2400" dirty="0">
              <a:solidFill>
                <a:schemeClr val="accent6">
                  <a:lumMod val="75000"/>
                </a:schemeClr>
              </a:solidFill>
            </a:endParaRPr>
          </a:p>
        </p:txBody>
      </p:sp>
      <p:graphicFrame>
        <p:nvGraphicFramePr>
          <p:cNvPr id="13" name="表格 12"/>
          <p:cNvGraphicFramePr>
            <a:graphicFrameLocks noGrp="1"/>
          </p:cNvGraphicFramePr>
          <p:nvPr/>
        </p:nvGraphicFramePr>
        <p:xfrm>
          <a:off x="357188" y="1285860"/>
          <a:ext cx="8501122" cy="4806285"/>
        </p:xfrm>
        <a:graphic>
          <a:graphicData uri="http://schemas.openxmlformats.org/drawingml/2006/table">
            <a:tbl>
              <a:tblPr firstRow="1" bandRow="1">
                <a:tableStyleId>{93296810-A885-4BE3-A3E7-6D5BEEA58F35}</a:tableStyleId>
              </a:tblPr>
              <a:tblGrid>
                <a:gridCol w="4857754"/>
                <a:gridCol w="3643368"/>
              </a:tblGrid>
              <a:tr h="589888">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1410376">
                <a:tc>
                  <a:txBody>
                    <a:bodyPr/>
                    <a:lstStyle/>
                    <a:p>
                      <a:pPr marL="457200" indent="-457200" algn="l">
                        <a:lnSpc>
                          <a:spcPct val="100000"/>
                        </a:lnSpc>
                        <a:spcBef>
                          <a:spcPct val="50000"/>
                        </a:spcBef>
                        <a:buNone/>
                        <a:defRPr/>
                      </a:pPr>
                      <a:r>
                        <a:rPr kumimoji="1" lang="en-US" altLang="zh-CN" sz="2400" kern="1200" dirty="0" smtClean="0">
                          <a:solidFill>
                            <a:schemeClr val="dk1"/>
                          </a:solidFill>
                          <a:latin typeface="Helvetica"/>
                          <a:ea typeface="+mn-ea"/>
                          <a:cs typeface="+mn-cs"/>
                        </a:rPr>
                        <a:t>1. especially troubling / surprising / annoying are the reports/facts that</a:t>
                      </a:r>
                      <a:r>
                        <a:rPr kumimoji="1" lang="en-US" altLang="zh-CN" sz="2400" b="0" kern="1200" dirty="0" smtClean="0">
                          <a:solidFill>
                            <a:schemeClr val="dk1"/>
                          </a:solidFill>
                          <a:latin typeface="Helvetica"/>
                          <a:ea typeface="+mn-ea"/>
                          <a:cs typeface="+mn-cs"/>
                        </a:rPr>
                        <a:t>…</a:t>
                      </a:r>
                      <a:r>
                        <a:rPr kumimoji="1" lang="en-US" altLang="zh-CN" sz="2400" kern="1200" dirty="0" smtClean="0">
                          <a:solidFill>
                            <a:schemeClr val="dk1"/>
                          </a:solidFill>
                          <a:latin typeface="Helvetica"/>
                          <a:ea typeface="+mn-ea"/>
                          <a:cs typeface="+mn-cs"/>
                        </a:rPr>
                        <a:t>.</a:t>
                      </a:r>
                      <a:endParaRPr kumimoji="1" lang="en-US" altLang="zh-CN" sz="2400" kern="1200" dirty="0">
                        <a:solidFill>
                          <a:schemeClr val="dk1"/>
                        </a:solidFill>
                        <a:latin typeface="Helvetica"/>
                        <a:ea typeface="+mn-ea"/>
                        <a:cs typeface="+mn-cs"/>
                      </a:endParaRPr>
                    </a:p>
                  </a:txBody>
                  <a:tcPr/>
                </a:tc>
                <a:tc>
                  <a:txBody>
                    <a:bodyPr/>
                    <a:lstStyle/>
                    <a:p>
                      <a:pPr algn="just">
                        <a:spcAft>
                          <a:spcPts val="0"/>
                        </a:spcAft>
                      </a:pPr>
                      <a:r>
                        <a:rPr kumimoji="1" lang="zh-CN" altLang="en-US" sz="2400" kern="1200" dirty="0" smtClean="0">
                          <a:solidFill>
                            <a:schemeClr val="dk1"/>
                          </a:solidFill>
                          <a:latin typeface="华文楷体" pitchFamily="2" charset="-122"/>
                          <a:ea typeface="华文楷体" pitchFamily="2" charset="-122"/>
                          <a:cs typeface="+mn-cs"/>
                        </a:rPr>
                        <a:t>用于“表述一种更令人担忧</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吃惊</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烦恼</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生气的现象或者事实”。</a:t>
                      </a:r>
                    </a:p>
                  </a:txBody>
                  <a:tcPr marL="68580" marR="68580" marT="0" marB="0"/>
                </a:tc>
              </a:tr>
              <a:tr h="1081178">
                <a:tc>
                  <a:txBody>
                    <a:bodyPr/>
                    <a:lstStyle/>
                    <a:p>
                      <a:pPr marL="357188" indent="-357188" algn="l">
                        <a:lnSpc>
                          <a:spcPct val="100000"/>
                        </a:lnSpc>
                      </a:pPr>
                      <a:r>
                        <a:rPr kumimoji="1" lang="en-US" altLang="zh-CN" sz="2400" kern="1200" dirty="0" smtClean="0">
                          <a:solidFill>
                            <a:schemeClr val="dk1"/>
                          </a:solidFill>
                          <a:latin typeface="Helvetica"/>
                          <a:ea typeface="+mn-ea"/>
                          <a:cs typeface="+mn-cs"/>
                        </a:rPr>
                        <a:t>2.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 once hailed as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could become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a:t>
                      </a:r>
                      <a:endParaRPr kumimoji="1" lang="zh-CN" altLang="en-US" sz="2400" kern="1200" dirty="0">
                        <a:solidFill>
                          <a:schemeClr val="dk1"/>
                        </a:solidFill>
                        <a:latin typeface="Helvetica"/>
                        <a:ea typeface="+mn-ea"/>
                        <a:cs typeface="+mn-cs"/>
                      </a:endParaRPr>
                    </a:p>
                  </a:txBody>
                  <a:tcPr/>
                </a:tc>
                <a:tc>
                  <a:txBody>
                    <a:bodyPr/>
                    <a:lstStyle/>
                    <a:p>
                      <a:pPr algn="just">
                        <a:spcAft>
                          <a:spcPts val="0"/>
                        </a:spcAft>
                      </a:pPr>
                      <a:r>
                        <a:rPr kumimoji="1" lang="zh-CN" altLang="en-US" sz="2400" kern="1200" dirty="0" smtClean="0">
                          <a:solidFill>
                            <a:schemeClr val="dk1"/>
                          </a:solidFill>
                          <a:latin typeface="华文楷体" pitchFamily="2" charset="-122"/>
                          <a:ea typeface="华文楷体" pitchFamily="2" charset="-122"/>
                          <a:cs typeface="+mn-cs"/>
                        </a:rPr>
                        <a:t>用于“表述一种事物或者一个人今昔境况的对比”。</a:t>
                      </a:r>
                    </a:p>
                  </a:txBody>
                  <a:tcPr marL="68580" marR="68580" marT="0" marB="0"/>
                </a:tc>
              </a:tr>
              <a:tr h="1724843">
                <a:tc>
                  <a:txBody>
                    <a:bodyPr/>
                    <a:lstStyle/>
                    <a:p>
                      <a:pPr marL="357188" marR="0" indent="-357188" algn="l" defTabSz="914400" rtl="0" eaLnBrk="1" fontAlgn="auto" latinLnBrk="0" hangingPunct="1">
                        <a:lnSpc>
                          <a:spcPct val="1000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3. Whether discovered or not (whether conscious or unconscious) ,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will have an effect on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a:t>
                      </a:r>
                    </a:p>
                  </a:txBody>
                  <a:tcPr/>
                </a:tc>
                <a:tc>
                  <a:txBody>
                    <a:bodyPr/>
                    <a:lstStyle/>
                    <a:p>
                      <a:pPr algn="just">
                        <a:spcAft>
                          <a:spcPts val="0"/>
                        </a:spcAft>
                      </a:pPr>
                      <a:r>
                        <a:rPr kumimoji="1" lang="zh-CN" altLang="en-US" sz="2400" kern="1200" dirty="0" smtClean="0">
                          <a:solidFill>
                            <a:schemeClr val="dk1"/>
                          </a:solidFill>
                          <a:latin typeface="华文楷体" pitchFamily="2" charset="-122"/>
                          <a:ea typeface="华文楷体" pitchFamily="2" charset="-122"/>
                          <a:cs typeface="+mn-cs"/>
                        </a:rPr>
                        <a:t>用于“表述不管在什么情况下某事可能产生的影响”。</a:t>
                      </a:r>
                    </a:p>
                  </a:txBody>
                  <a:tcPr marL="68580" marR="68580" marT="0" marB="0"/>
                </a:tc>
              </a:tr>
            </a:tbl>
          </a:graphicData>
        </a:graphic>
      </p:graphicFrame>
    </p:spTree>
    <p:extLst>
      <p:ext uri="{BB962C8B-B14F-4D97-AF65-F5344CB8AC3E}">
        <p14:creationId xmlns:p14="http://schemas.microsoft.com/office/powerpoint/2010/main" xmlns="" val="2486592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5"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pic>
        <p:nvPicPr>
          <p:cNvPr id="8197" name="Picture 5"/>
          <p:cNvPicPr>
            <a:picLocks noChangeAspect="1" noChangeArrowheads="1"/>
          </p:cNvPicPr>
          <p:nvPr/>
        </p:nvPicPr>
        <p:blipFill>
          <a:blip r:embed="rId4" cstate="print"/>
          <a:srcRect l="7698" t="13989"/>
          <a:stretch>
            <a:fillRect/>
          </a:stretch>
        </p:blipFill>
        <p:spPr bwMode="auto">
          <a:xfrm>
            <a:off x="428596" y="2000240"/>
            <a:ext cx="8296304" cy="4857760"/>
          </a:xfrm>
          <a:prstGeom prst="rect">
            <a:avLst/>
          </a:prstGeom>
          <a:noFill/>
          <a:ln w="9525">
            <a:noFill/>
            <a:miter lim="800000"/>
            <a:headEnd/>
            <a:tailEnd/>
          </a:ln>
        </p:spPr>
      </p:pic>
      <p:sp>
        <p:nvSpPr>
          <p:cNvPr id="8" name="TextBox 7"/>
          <p:cNvSpPr txBox="1">
            <a:spLocks noChangeArrowheads="1"/>
          </p:cNvSpPr>
          <p:nvPr/>
        </p:nvSpPr>
        <p:spPr bwMode="auto">
          <a:xfrm>
            <a:off x="1016000" y="1579235"/>
            <a:ext cx="2541588" cy="461665"/>
          </a:xfrm>
          <a:prstGeom prst="rect">
            <a:avLst/>
          </a:prstGeom>
          <a:noFill/>
          <a:ln w="9525">
            <a:noFill/>
            <a:miter lim="800000"/>
            <a:headEnd/>
            <a:tailEnd/>
          </a:ln>
        </p:spPr>
        <p:txBody>
          <a:bodyPr>
            <a:spAutoFit/>
          </a:bodyPr>
          <a:lstStyle/>
          <a:p>
            <a:r>
              <a:rPr lang="zh-CN" altLang="en-US" sz="2400" b="1" dirty="0" smtClean="0">
                <a:solidFill>
                  <a:srgbClr val="000000"/>
                </a:solidFill>
                <a:latin typeface="华文楷体" pitchFamily="2" charset="-122"/>
                <a:ea typeface="华文楷体" pitchFamily="2" charset="-122"/>
              </a:rPr>
              <a:t>更不用说某事了</a:t>
            </a:r>
          </a:p>
        </p:txBody>
      </p:sp>
      <p:sp>
        <p:nvSpPr>
          <p:cNvPr id="13" name="文本框 5"/>
          <p:cNvSpPr txBox="1"/>
          <p:nvPr/>
        </p:nvSpPr>
        <p:spPr>
          <a:xfrm>
            <a:off x="952453" y="4265700"/>
            <a:ext cx="4619679" cy="461665"/>
          </a:xfrm>
          <a:prstGeom prst="rect">
            <a:avLst/>
          </a:prstGeom>
          <a:solidFill>
            <a:srgbClr val="FFC000"/>
          </a:solidFill>
          <a:effectLst>
            <a:softEdge rad="127000"/>
          </a:effectLst>
        </p:spPr>
        <p:txBody>
          <a:bodyPr wrap="square">
            <a:spAutoFit/>
          </a:bodyPr>
          <a:lstStyle/>
          <a:p>
            <a:pPr algn="ctr" fontAlgn="auto">
              <a:spcBef>
                <a:spcPts val="0"/>
              </a:spcBef>
              <a:spcAft>
                <a:spcPts val="0"/>
              </a:spcAft>
              <a:defRPr/>
            </a:pPr>
            <a:r>
              <a:rPr kumimoji="1" lang="en-US" altLang="zh-CN" sz="2400" dirty="0" smtClean="0">
                <a:solidFill>
                  <a:schemeClr val="accent4">
                    <a:lumMod val="10000"/>
                  </a:schemeClr>
                </a:solidFill>
                <a:latin typeface="Helvetica" pitchFamily="34" charset="0"/>
                <a:ea typeface="+mn-ea"/>
              </a:rPr>
              <a:t>(</a:t>
            </a:r>
            <a:r>
              <a:rPr lang="en-US" sz="2400" dirty="0" smtClean="0"/>
              <a:t>press a button </a:t>
            </a:r>
            <a:r>
              <a:rPr kumimoji="1" lang="en-US" altLang="zh-CN" sz="2400" dirty="0" smtClean="0">
                <a:solidFill>
                  <a:schemeClr val="accent4">
                    <a:lumMod val="10000"/>
                  </a:schemeClr>
                </a:solidFill>
              </a:rPr>
              <a:t>/</a:t>
            </a:r>
            <a:r>
              <a:rPr lang="en-US" sz="2400" dirty="0" smtClean="0"/>
              <a:t>not to mention…)</a:t>
            </a:r>
            <a:endParaRPr kumimoji="1" lang="en-US" altLang="zh-CN" sz="2400" dirty="0">
              <a:solidFill>
                <a:schemeClr val="accent4">
                  <a:lumMod val="10000"/>
                </a:schemeClr>
              </a:solidFill>
              <a:latin typeface="Helvetica" pitchFamily="34" charset="0"/>
              <a:ea typeface="+mn-ea"/>
            </a:endParaRPr>
          </a:p>
        </p:txBody>
      </p:sp>
      <p:sp>
        <p:nvSpPr>
          <p:cNvPr id="14" name="TextBox 8"/>
          <p:cNvSpPr txBox="1">
            <a:spLocks noChangeArrowheads="1"/>
          </p:cNvSpPr>
          <p:nvPr/>
        </p:nvSpPr>
        <p:spPr bwMode="auto">
          <a:xfrm>
            <a:off x="887932" y="4694328"/>
            <a:ext cx="7470282" cy="1421928"/>
          </a:xfrm>
          <a:prstGeom prst="rect">
            <a:avLst/>
          </a:prstGeom>
          <a:noFill/>
          <a:ln w="9525">
            <a:noFill/>
            <a:miter lim="800000"/>
            <a:headEnd/>
            <a:tailEnd/>
          </a:ln>
        </p:spPr>
        <p:txBody>
          <a:bodyPr wrap="square">
            <a:spAutoFit/>
          </a:bodyPr>
          <a:lstStyle/>
          <a:p>
            <a:pPr>
              <a:lnSpc>
                <a:spcPct val="120000"/>
              </a:lnSpc>
              <a:spcBef>
                <a:spcPct val="50000"/>
              </a:spcBef>
            </a:pPr>
            <a:r>
              <a:rPr kumimoji="1" lang="en-US" altLang="zh-CN" sz="2400" dirty="0" smtClean="0">
                <a:latin typeface="Helvetica"/>
              </a:rPr>
              <a:t>All they have to do is pressing a button, and they can see</a:t>
            </a:r>
            <a:r>
              <a:rPr kumimoji="1" lang="en-US" altLang="zh-CN" sz="2400" b="1" i="1" dirty="0" smtClean="0">
                <a:solidFill>
                  <a:srgbClr val="FF6600"/>
                </a:solidFill>
                <a:latin typeface="Helvetica"/>
              </a:rPr>
              <a:t> </a:t>
            </a:r>
            <a:r>
              <a:rPr kumimoji="1" lang="en-US" altLang="zh-CN" sz="2400" dirty="0" smtClean="0">
                <a:latin typeface="Helvetica"/>
              </a:rPr>
              <a:t>shows of every kind</a:t>
            </a:r>
            <a:r>
              <a:rPr lang="en-US" sz="2400" dirty="0" smtClean="0"/>
              <a:t>, </a:t>
            </a:r>
            <a:r>
              <a:rPr kumimoji="1" lang="en-US" altLang="zh-CN" sz="2400" b="1" i="1" dirty="0" smtClean="0">
                <a:solidFill>
                  <a:srgbClr val="FF6600"/>
                </a:solidFill>
                <a:latin typeface="Helvetica"/>
              </a:rPr>
              <a:t>not to mention </a:t>
            </a:r>
            <a:r>
              <a:rPr kumimoji="1" lang="en-US" altLang="zh-CN" sz="2400" dirty="0" smtClean="0">
                <a:latin typeface="Helvetica"/>
              </a:rPr>
              <a:t>the latest exciting football match.</a:t>
            </a:r>
            <a:r>
              <a:rPr kumimoji="1" lang="zh-CN" altLang="en-US" sz="2400" dirty="0" smtClean="0">
                <a:latin typeface="Helvetica"/>
              </a:rPr>
              <a:t>　</a:t>
            </a:r>
            <a:endParaRPr kumimoji="1" lang="en-US" altLang="zh-CN" sz="2400" dirty="0">
              <a:latin typeface="Helvetica"/>
            </a:endParaRPr>
          </a:p>
        </p:txBody>
      </p:sp>
      <p:sp>
        <p:nvSpPr>
          <p:cNvPr id="16" name="TextBox 15"/>
          <p:cNvSpPr txBox="1"/>
          <p:nvPr/>
        </p:nvSpPr>
        <p:spPr>
          <a:xfrm>
            <a:off x="5357851" y="1579235"/>
            <a:ext cx="3367049" cy="461665"/>
          </a:xfrm>
          <a:prstGeom prst="rect">
            <a:avLst/>
          </a:prstGeom>
          <a:noFill/>
        </p:spPr>
        <p:txBody>
          <a:bodyPr wrap="square">
            <a:spAutoFit/>
          </a:bodyPr>
          <a:lstStyle/>
          <a:p>
            <a:pPr fontAlgn="auto">
              <a:spcBef>
                <a:spcPct val="50000"/>
              </a:spcBef>
              <a:spcAft>
                <a:spcPts val="0"/>
              </a:spcAft>
              <a:defRPr/>
            </a:pPr>
            <a:r>
              <a:rPr lang="en-US" altLang="zh-CN" sz="2400" b="1" dirty="0" smtClean="0">
                <a:latin typeface="Helvetica"/>
              </a:rPr>
              <a:t>not to mention </a:t>
            </a:r>
            <a:r>
              <a:rPr lang="en-US" altLang="zh-CN" sz="2400" b="1" dirty="0" err="1" smtClean="0">
                <a:latin typeface="Helvetica"/>
              </a:rPr>
              <a:t>sth</a:t>
            </a:r>
            <a:r>
              <a:rPr lang="en-US" altLang="zh-CN" sz="2400" dirty="0" smtClean="0">
                <a:solidFill>
                  <a:schemeClr val="dk1"/>
                </a:solidFill>
                <a:latin typeface="华文楷体" pitchFamily="2" charset="-122"/>
                <a:ea typeface="华文楷体" pitchFamily="2" charset="-122"/>
              </a:rPr>
              <a:t>. </a:t>
            </a:r>
            <a:endParaRPr lang="en-US" altLang="zh-CN" sz="2400" b="1" dirty="0" smtClean="0">
              <a:latin typeface="Helvetica"/>
            </a:endParaRPr>
          </a:p>
        </p:txBody>
      </p:sp>
      <p:sp>
        <p:nvSpPr>
          <p:cNvPr id="2" name="TextBox 1"/>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887932" y="2500306"/>
            <a:ext cx="1826680" cy="492443"/>
          </a:xfrm>
          <a:prstGeom prst="rect">
            <a:avLst/>
          </a:prstGeom>
          <a:noFill/>
        </p:spPr>
        <p:txBody>
          <a:bodyPr wrap="square">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928662" y="2955193"/>
            <a:ext cx="7358117"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他们只需按一下开关就可以看到各种各样的文艺节目。至于最近的激动人心的足球赛更是不在话下</a:t>
            </a:r>
            <a:r>
              <a:rPr lang="zh-CN" altLang="en-US" sz="2400" dirty="0" smtClean="0"/>
              <a:t>。</a:t>
            </a:r>
            <a:endParaRPr lang="zh-CN" altLang="en-US" sz="2400" dirty="0">
              <a:latin typeface="华文行楷" pitchFamily="2" charset="-122"/>
              <a:ea typeface="华文行楷" pitchFamily="2" charset="-122"/>
            </a:endParaRPr>
          </a:p>
        </p:txBody>
      </p:sp>
      <p:sp>
        <p:nvSpPr>
          <p:cNvPr id="25" name="TextBox 24"/>
          <p:cNvSpPr txBox="1"/>
          <p:nvPr/>
        </p:nvSpPr>
        <p:spPr>
          <a:xfrm>
            <a:off x="928662" y="3900490"/>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20" name="TextBox 19"/>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7" name="TextBox 16"/>
          <p:cNvSpPr txBox="1"/>
          <p:nvPr/>
        </p:nvSpPr>
        <p:spPr>
          <a:xfrm>
            <a:off x="3643306"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Practical Phrases</a:t>
            </a:r>
            <a:endParaRPr lang="en-US" altLang="zh-CN" sz="2400" dirty="0">
              <a:solidFill>
                <a:schemeClr val="accent6">
                  <a:lumMod val="75000"/>
                </a:schemeClr>
              </a:solidFill>
              <a:ea typeface="+mn-ea"/>
            </a:endParaRPr>
          </a:p>
        </p:txBody>
      </p:sp>
    </p:spTree>
    <p:extLst>
      <p:ext uri="{BB962C8B-B14F-4D97-AF65-F5344CB8AC3E}">
        <p14:creationId xmlns:p14="http://schemas.microsoft.com/office/powerpoint/2010/main" xmlns="" val="5396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a:blip r:embed="rId2" cstate="print"/>
          <a:srcRect l="7698" t="13989"/>
          <a:stretch>
            <a:fillRect/>
          </a:stretch>
        </p:blipFill>
        <p:spPr bwMode="auto">
          <a:xfrm>
            <a:off x="1016000" y="2149475"/>
            <a:ext cx="7708900" cy="4521200"/>
          </a:xfrm>
          <a:prstGeom prst="rect">
            <a:avLst/>
          </a:prstGeom>
          <a:noFill/>
          <a:ln w="9525">
            <a:noFill/>
            <a:miter lim="800000"/>
            <a:headEnd/>
            <a:tailEnd/>
          </a:ln>
        </p:spPr>
      </p:pic>
      <p:sp>
        <p:nvSpPr>
          <p:cNvPr id="8" name="TextBox 7"/>
          <p:cNvSpPr txBox="1">
            <a:spLocks noChangeArrowheads="1"/>
          </p:cNvSpPr>
          <p:nvPr/>
        </p:nvSpPr>
        <p:spPr bwMode="auto">
          <a:xfrm>
            <a:off x="1476375" y="1650673"/>
            <a:ext cx="1095361" cy="461665"/>
          </a:xfrm>
          <a:prstGeom prst="rect">
            <a:avLst/>
          </a:prstGeom>
          <a:noFill/>
          <a:ln w="9525">
            <a:noFill/>
            <a:miter lim="800000"/>
            <a:headEnd/>
            <a:tailEnd/>
          </a:ln>
        </p:spPr>
        <p:txBody>
          <a:bodyPr wrap="square">
            <a:spAutoFit/>
          </a:bodyPr>
          <a:lstStyle/>
          <a:p>
            <a:r>
              <a:rPr lang="zh-CN" altLang="en-US" sz="2400" b="1" dirty="0" smtClean="0">
                <a:solidFill>
                  <a:srgbClr val="000000"/>
                </a:solidFill>
                <a:latin typeface="华文楷体" pitchFamily="2" charset="-122"/>
                <a:ea typeface="华文楷体" pitchFamily="2" charset="-122"/>
              </a:rPr>
              <a:t>盗窃</a:t>
            </a:r>
          </a:p>
        </p:txBody>
      </p:sp>
      <p:sp>
        <p:nvSpPr>
          <p:cNvPr id="13" name="文本框 5"/>
          <p:cNvSpPr txBox="1"/>
          <p:nvPr/>
        </p:nvSpPr>
        <p:spPr>
          <a:xfrm>
            <a:off x="1785918" y="4317034"/>
            <a:ext cx="4429156" cy="461665"/>
          </a:xfrm>
          <a:prstGeom prst="rect">
            <a:avLst/>
          </a:prstGeom>
          <a:solidFill>
            <a:srgbClr val="FFC000"/>
          </a:solidFill>
          <a:effectLst>
            <a:softEdge rad="127000"/>
          </a:effectLst>
        </p:spPr>
        <p:txBody>
          <a:bodyPr wrap="square">
            <a:spAutoFit/>
          </a:bodyPr>
          <a:lstStyle/>
          <a:p>
            <a:pPr algn="ctr">
              <a:defRPr/>
            </a:pPr>
            <a:r>
              <a:rPr lang="en-US" altLang="zh-CN" sz="2400" dirty="0" smtClean="0"/>
              <a:t>(walked into the store </a:t>
            </a:r>
            <a:r>
              <a:rPr lang="en-US" altLang="zh-CN" sz="2400" dirty="0"/>
              <a:t>/ to </a:t>
            </a:r>
            <a:r>
              <a:rPr lang="en-US" altLang="zh-CN" sz="2400" dirty="0" smtClean="0"/>
              <a:t>rip off)</a:t>
            </a:r>
          </a:p>
        </p:txBody>
      </p:sp>
      <p:sp>
        <p:nvSpPr>
          <p:cNvPr id="14" name="TextBox 8"/>
          <p:cNvSpPr txBox="1">
            <a:spLocks noChangeArrowheads="1"/>
          </p:cNvSpPr>
          <p:nvPr/>
        </p:nvSpPr>
        <p:spPr bwMode="auto">
          <a:xfrm>
            <a:off x="1571604" y="5030088"/>
            <a:ext cx="6300788" cy="830997"/>
          </a:xfrm>
          <a:prstGeom prst="rect">
            <a:avLst/>
          </a:prstGeom>
          <a:noFill/>
          <a:ln w="9525">
            <a:noFill/>
            <a:miter lim="800000"/>
            <a:headEnd/>
            <a:tailEnd/>
          </a:ln>
        </p:spPr>
        <p:txBody>
          <a:bodyPr>
            <a:spAutoFit/>
          </a:bodyPr>
          <a:lstStyle/>
          <a:p>
            <a:pPr>
              <a:spcBef>
                <a:spcPct val="50000"/>
              </a:spcBef>
            </a:pPr>
            <a:r>
              <a:rPr kumimoji="1" lang="en-US" altLang="zh-CN" sz="2400" dirty="0" smtClean="0">
                <a:latin typeface="Helvetica"/>
              </a:rPr>
              <a:t>He was arrested by the police for </a:t>
            </a:r>
            <a:r>
              <a:rPr kumimoji="1" lang="en-US" altLang="zh-CN" sz="2400" b="1" i="1" dirty="0" smtClean="0">
                <a:solidFill>
                  <a:srgbClr val="FF6600"/>
                </a:solidFill>
                <a:latin typeface="Helvetica"/>
              </a:rPr>
              <a:t>ripping off </a:t>
            </a:r>
            <a:r>
              <a:rPr kumimoji="1" lang="en-US" altLang="zh-CN" sz="2400" dirty="0" smtClean="0">
                <a:latin typeface="Helvetica"/>
              </a:rPr>
              <a:t>a watch after he walked into the store.</a:t>
            </a:r>
            <a:endParaRPr kumimoji="1" lang="zh-CN" altLang="en-US" sz="2400" dirty="0" smtClean="0">
              <a:latin typeface="Helvetica"/>
            </a:endParaRPr>
          </a:p>
        </p:txBody>
      </p:sp>
      <p:sp>
        <p:nvSpPr>
          <p:cNvPr id="16" name="TextBox 15"/>
          <p:cNvSpPr txBox="1">
            <a:spLocks noChangeArrowheads="1"/>
          </p:cNvSpPr>
          <p:nvPr/>
        </p:nvSpPr>
        <p:spPr bwMode="auto">
          <a:xfrm>
            <a:off x="5338763" y="1650673"/>
            <a:ext cx="3562350" cy="461665"/>
          </a:xfrm>
          <a:prstGeom prst="rect">
            <a:avLst/>
          </a:prstGeom>
          <a:noFill/>
          <a:ln w="9525" algn="ctr">
            <a:noFill/>
            <a:miter lim="800000"/>
            <a:headEnd/>
            <a:tailEnd/>
          </a:ln>
        </p:spPr>
        <p:txBody>
          <a:bodyPr>
            <a:spAutoFit/>
          </a:bodyPr>
          <a:lstStyle/>
          <a:p>
            <a:r>
              <a:rPr lang="en-US" altLang="zh-CN" sz="2400" b="1" dirty="0" smtClean="0">
                <a:latin typeface="Helvetica"/>
              </a:rPr>
              <a:t>rip off</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66" y="3169507"/>
            <a:ext cx="6858048" cy="461665"/>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他被警察抓了，因为他走进商店后偷了一块手表。</a:t>
            </a:r>
            <a:endParaRPr lang="zh-CN" altLang="en-US" sz="2400" dirty="0">
              <a:latin typeface="华文行楷" pitchFamily="2" charset="-122"/>
              <a:ea typeface="华文行楷" pitchFamily="2" charset="-122"/>
            </a:endParaRPr>
          </a:p>
        </p:txBody>
      </p:sp>
      <p:sp>
        <p:nvSpPr>
          <p:cNvPr id="25" name="TextBox 24"/>
          <p:cNvSpPr txBox="1"/>
          <p:nvPr/>
        </p:nvSpPr>
        <p:spPr>
          <a:xfrm>
            <a:off x="1476375" y="3786190"/>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23244"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0" name="TextBox 19"/>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8" name="TextBox 17"/>
          <p:cNvSpPr txBox="1"/>
          <p:nvPr/>
        </p:nvSpPr>
        <p:spPr>
          <a:xfrm>
            <a:off x="3643306"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Practical Phrases</a:t>
            </a:r>
            <a:endParaRPr lang="en-US" altLang="zh-CN" sz="2400" dirty="0">
              <a:solidFill>
                <a:schemeClr val="accent6">
                  <a:lumMod val="75000"/>
                </a:schemeClr>
              </a:solidFill>
              <a:ea typeface="+mn-ea"/>
            </a:endParaRPr>
          </a:p>
        </p:txBody>
      </p:sp>
    </p:spTree>
    <p:extLst>
      <p:ext uri="{BB962C8B-B14F-4D97-AF65-F5344CB8AC3E}">
        <p14:creationId xmlns:p14="http://schemas.microsoft.com/office/powerpoint/2010/main" xmlns="" val="17665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a:blip r:embed="rId2" cstate="print"/>
          <a:srcRect l="7698" t="13989"/>
          <a:stretch>
            <a:fillRect/>
          </a:stretch>
        </p:blipFill>
        <p:spPr bwMode="auto">
          <a:xfrm>
            <a:off x="642910" y="2336800"/>
            <a:ext cx="8081990" cy="4521200"/>
          </a:xfrm>
          <a:prstGeom prst="rect">
            <a:avLst/>
          </a:prstGeom>
          <a:noFill/>
          <a:ln w="9525">
            <a:noFill/>
            <a:miter lim="800000"/>
            <a:headEnd/>
            <a:tailEnd/>
          </a:ln>
        </p:spPr>
      </p:pic>
      <p:sp>
        <p:nvSpPr>
          <p:cNvPr id="8" name="TextBox 7"/>
          <p:cNvSpPr txBox="1">
            <a:spLocks noChangeArrowheads="1"/>
          </p:cNvSpPr>
          <p:nvPr/>
        </p:nvSpPr>
        <p:spPr bwMode="auto">
          <a:xfrm>
            <a:off x="1105089" y="1654450"/>
            <a:ext cx="2428892" cy="461665"/>
          </a:xfrm>
          <a:prstGeom prst="rect">
            <a:avLst/>
          </a:prstGeom>
          <a:noFill/>
          <a:ln w="9525">
            <a:noFill/>
            <a:miter lim="800000"/>
            <a:headEnd/>
            <a:tailEnd/>
          </a:ln>
        </p:spPr>
        <p:txBody>
          <a:bodyPr wrap="square">
            <a:spAutoFit/>
          </a:bodyPr>
          <a:lstStyle/>
          <a:p>
            <a:r>
              <a:rPr lang="zh-CN" altLang="en-US" sz="2400" b="1" dirty="0" smtClean="0">
                <a:solidFill>
                  <a:srgbClr val="000000"/>
                </a:solidFill>
                <a:latin typeface="华文楷体" pitchFamily="2" charset="-122"/>
                <a:ea typeface="华文楷体" pitchFamily="2" charset="-122"/>
              </a:rPr>
              <a:t>（成功地）处理</a:t>
            </a:r>
            <a:endParaRPr lang="en-US" altLang="zh-CN" sz="2400" b="1" dirty="0">
              <a:solidFill>
                <a:srgbClr val="000000"/>
              </a:solidFill>
              <a:latin typeface="华文楷体" pitchFamily="2" charset="-122"/>
              <a:ea typeface="华文楷体" pitchFamily="2" charset="-122"/>
            </a:endParaRPr>
          </a:p>
        </p:txBody>
      </p:sp>
      <p:sp>
        <p:nvSpPr>
          <p:cNvPr id="13" name="文本框 5"/>
          <p:cNvSpPr txBox="1"/>
          <p:nvPr/>
        </p:nvSpPr>
        <p:spPr>
          <a:xfrm>
            <a:off x="1462279" y="4324657"/>
            <a:ext cx="4824233" cy="461665"/>
          </a:xfrm>
          <a:prstGeom prst="rect">
            <a:avLst/>
          </a:prstGeom>
          <a:solidFill>
            <a:srgbClr val="FFC000"/>
          </a:solidFill>
          <a:effectLst>
            <a:softEdge rad="127000"/>
          </a:effectLst>
        </p:spPr>
        <p:txBody>
          <a:bodyPr wrap="square">
            <a:spAutoFit/>
          </a:bodyPr>
          <a:lstStyle/>
          <a:p>
            <a:pPr>
              <a:defRPr/>
            </a:pPr>
            <a:r>
              <a:rPr lang="en-US" altLang="zh-CN" sz="2400" dirty="0" smtClean="0"/>
              <a:t>(to my delight / cope with the stress)</a:t>
            </a:r>
            <a:endParaRPr lang="en-US" altLang="zh-CN" sz="2400" dirty="0"/>
          </a:p>
        </p:txBody>
      </p:sp>
      <p:sp>
        <p:nvSpPr>
          <p:cNvPr id="14" name="TextBox 8"/>
          <p:cNvSpPr txBox="1">
            <a:spLocks noChangeArrowheads="1"/>
          </p:cNvSpPr>
          <p:nvPr/>
        </p:nvSpPr>
        <p:spPr bwMode="auto">
          <a:xfrm>
            <a:off x="1285852" y="4990470"/>
            <a:ext cx="6715172" cy="830997"/>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To my delight, he was able to </a:t>
            </a:r>
            <a:r>
              <a:rPr kumimoji="1" lang="en-US" altLang="zh-CN" sz="2400" b="1" i="1" dirty="0" smtClean="0">
                <a:solidFill>
                  <a:srgbClr val="FF6600"/>
                </a:solidFill>
                <a:latin typeface="Helvetica"/>
              </a:rPr>
              <a:t>cope with the stress </a:t>
            </a:r>
            <a:r>
              <a:rPr kumimoji="1" lang="en-US" altLang="zh-CN" sz="2400" dirty="0" smtClean="0">
                <a:latin typeface="Helvetica"/>
              </a:rPr>
              <a:t>of his study.</a:t>
            </a:r>
            <a:endParaRPr kumimoji="1" lang="en-US" altLang="zh-CN" sz="2400" dirty="0">
              <a:latin typeface="Helvetica"/>
            </a:endParaRPr>
          </a:p>
        </p:txBody>
      </p:sp>
      <p:sp>
        <p:nvSpPr>
          <p:cNvPr id="16" name="TextBox 15"/>
          <p:cNvSpPr txBox="1">
            <a:spLocks noChangeArrowheads="1"/>
          </p:cNvSpPr>
          <p:nvPr/>
        </p:nvSpPr>
        <p:spPr bwMode="auto">
          <a:xfrm>
            <a:off x="5357818" y="1650673"/>
            <a:ext cx="2973388" cy="461665"/>
          </a:xfrm>
          <a:prstGeom prst="rect">
            <a:avLst/>
          </a:prstGeom>
          <a:noFill/>
          <a:ln w="9525" algn="ctr">
            <a:noFill/>
            <a:miter lim="800000"/>
            <a:headEnd/>
            <a:tailEnd/>
          </a:ln>
        </p:spPr>
        <p:txBody>
          <a:bodyPr wrap="square">
            <a:spAutoFit/>
          </a:bodyPr>
          <a:lstStyle/>
          <a:p>
            <a:pPr algn="ctr"/>
            <a:r>
              <a:rPr lang="en-US" altLang="zh-CN" sz="2400" b="1" dirty="0" smtClean="0">
                <a:latin typeface="Helvetica"/>
              </a:rPr>
              <a:t>to cope with</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214414"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214414" y="3253087"/>
            <a:ext cx="6516688" cy="461665"/>
          </a:xfrm>
          <a:prstGeom prst="rect">
            <a:avLst/>
          </a:prstGeom>
          <a:noFill/>
          <a:ln w="9525">
            <a:noFill/>
            <a:miter lim="800000"/>
            <a:headEnd/>
            <a:tailEnd/>
          </a:ln>
        </p:spPr>
        <p:txBody>
          <a:bodyPr>
            <a:spAutoFit/>
          </a:bodyPr>
          <a:lstStyle/>
          <a:p>
            <a:r>
              <a:rPr lang="zh-CN" altLang="en-US" sz="2400" dirty="0" smtClean="0">
                <a:latin typeface="华文行楷" pitchFamily="2" charset="-122"/>
                <a:ea typeface="华文行楷" pitchFamily="2" charset="-122"/>
              </a:rPr>
              <a:t>令我高兴的是，他能够处理学习的压力。</a:t>
            </a:r>
            <a:endParaRPr lang="zh-CN" altLang="en-US" sz="2400" dirty="0">
              <a:latin typeface="华文行楷" pitchFamily="2" charset="-122"/>
              <a:ea typeface="华文行楷" pitchFamily="2" charset="-122"/>
            </a:endParaRPr>
          </a:p>
        </p:txBody>
      </p:sp>
      <p:sp>
        <p:nvSpPr>
          <p:cNvPr id="25" name="TextBox 24"/>
          <p:cNvSpPr txBox="1"/>
          <p:nvPr/>
        </p:nvSpPr>
        <p:spPr>
          <a:xfrm>
            <a:off x="1214414" y="3793813"/>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24268"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0" name="TextBox 19"/>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8" name="TextBox 17"/>
          <p:cNvSpPr txBox="1"/>
          <p:nvPr/>
        </p:nvSpPr>
        <p:spPr>
          <a:xfrm>
            <a:off x="3643306"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Practical Phrases</a:t>
            </a:r>
            <a:endParaRPr lang="en-US" altLang="zh-CN" sz="2400" dirty="0">
              <a:solidFill>
                <a:schemeClr val="accent6">
                  <a:lumMod val="75000"/>
                </a:schemeClr>
              </a:solidFill>
              <a:ea typeface="+mn-ea"/>
            </a:endParaRPr>
          </a:p>
        </p:txBody>
      </p:sp>
    </p:spTree>
    <p:extLst>
      <p:ext uri="{BB962C8B-B14F-4D97-AF65-F5344CB8AC3E}">
        <p14:creationId xmlns:p14="http://schemas.microsoft.com/office/powerpoint/2010/main" xmlns="" val="39659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a:blip r:embed="rId2" cstate="print"/>
          <a:srcRect l="7698" t="13989"/>
          <a:stretch>
            <a:fillRect/>
          </a:stretch>
        </p:blipFill>
        <p:spPr bwMode="auto">
          <a:xfrm>
            <a:off x="1016000" y="2274888"/>
            <a:ext cx="7708900" cy="4521200"/>
          </a:xfrm>
          <a:prstGeom prst="rect">
            <a:avLst/>
          </a:prstGeom>
          <a:noFill/>
          <a:ln w="9525">
            <a:noFill/>
            <a:miter lim="800000"/>
            <a:headEnd/>
            <a:tailEnd/>
          </a:ln>
        </p:spPr>
      </p:pic>
      <p:sp>
        <p:nvSpPr>
          <p:cNvPr id="8" name="TextBox 7"/>
          <p:cNvSpPr txBox="1">
            <a:spLocks noChangeArrowheads="1"/>
          </p:cNvSpPr>
          <p:nvPr/>
        </p:nvSpPr>
        <p:spPr bwMode="auto">
          <a:xfrm>
            <a:off x="1584323" y="1571612"/>
            <a:ext cx="2058983" cy="461665"/>
          </a:xfrm>
          <a:prstGeom prst="rect">
            <a:avLst/>
          </a:prstGeom>
          <a:noFill/>
          <a:ln w="9525">
            <a:noFill/>
            <a:miter lim="800000"/>
            <a:headEnd/>
            <a:tailEnd/>
          </a:ln>
        </p:spPr>
        <p:txBody>
          <a:bodyPr wrap="square">
            <a:spAutoFit/>
          </a:bodyPr>
          <a:lstStyle/>
          <a:p>
            <a:r>
              <a:rPr lang="zh-CN" altLang="en-US" sz="2400" b="1" dirty="0" smtClean="0">
                <a:solidFill>
                  <a:srgbClr val="000000"/>
                </a:solidFill>
                <a:latin typeface="华文楷体" pitchFamily="2" charset="-122"/>
                <a:ea typeface="华文楷体" pitchFamily="2" charset="-122"/>
              </a:rPr>
              <a:t>发起一场运动</a:t>
            </a:r>
            <a:endParaRPr lang="en-US" altLang="zh-CN" sz="2400" b="1" dirty="0">
              <a:solidFill>
                <a:srgbClr val="000000"/>
              </a:solidFill>
              <a:latin typeface="华文楷体" pitchFamily="2" charset="-122"/>
              <a:ea typeface="华文楷体" pitchFamily="2" charset="-122"/>
            </a:endParaRPr>
          </a:p>
        </p:txBody>
      </p:sp>
      <p:sp>
        <p:nvSpPr>
          <p:cNvPr id="13" name="文本框 5"/>
          <p:cNvSpPr txBox="1"/>
          <p:nvPr/>
        </p:nvSpPr>
        <p:spPr>
          <a:xfrm>
            <a:off x="1512885" y="4286256"/>
            <a:ext cx="6130949" cy="461665"/>
          </a:xfrm>
          <a:prstGeom prst="rect">
            <a:avLst/>
          </a:prstGeom>
          <a:solidFill>
            <a:srgbClr val="FFC000"/>
          </a:solidFill>
          <a:effectLst>
            <a:softEdge rad="127000"/>
          </a:effectLst>
        </p:spPr>
        <p:txBody>
          <a:bodyPr wrap="square">
            <a:spAutoFit/>
          </a:bodyPr>
          <a:lstStyle/>
          <a:p>
            <a:pPr>
              <a:defRPr/>
            </a:pPr>
            <a:r>
              <a:rPr lang="en-US" altLang="zh-CN" sz="2400" dirty="0" smtClean="0"/>
              <a:t>(comprehensive quality / launched a campaign)</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571604" y="4786322"/>
            <a:ext cx="6429420" cy="1200329"/>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To improve the staff’s comprehensive quality, the company </a:t>
            </a:r>
            <a:r>
              <a:rPr kumimoji="1" lang="en-US" altLang="zh-CN" sz="2400" b="1" i="1" dirty="0" smtClean="0">
                <a:solidFill>
                  <a:srgbClr val="FF6600"/>
                </a:solidFill>
                <a:latin typeface="Helvetica"/>
              </a:rPr>
              <a:t>launched a massive educational campaign</a:t>
            </a:r>
            <a:r>
              <a:rPr kumimoji="1" lang="en-US" altLang="zh-CN" sz="2400" b="1" i="1" dirty="0" smtClean="0">
                <a:latin typeface="Helvetica"/>
              </a:rPr>
              <a:t>.</a:t>
            </a:r>
            <a:endParaRPr kumimoji="1" lang="en-US" altLang="zh-CN" sz="2400" b="1" i="1" dirty="0">
              <a:latin typeface="Helvetica"/>
            </a:endParaRPr>
          </a:p>
        </p:txBody>
      </p:sp>
      <p:sp>
        <p:nvSpPr>
          <p:cNvPr id="16" name="TextBox 15"/>
          <p:cNvSpPr txBox="1">
            <a:spLocks noChangeArrowheads="1"/>
          </p:cNvSpPr>
          <p:nvPr/>
        </p:nvSpPr>
        <p:spPr bwMode="auto">
          <a:xfrm>
            <a:off x="5000628" y="1393440"/>
            <a:ext cx="3571900" cy="830997"/>
          </a:xfrm>
          <a:prstGeom prst="rect">
            <a:avLst/>
          </a:prstGeom>
          <a:noFill/>
          <a:ln w="9525" algn="ctr">
            <a:noFill/>
            <a:miter lim="800000"/>
            <a:headEnd/>
            <a:tailEnd/>
          </a:ln>
        </p:spPr>
        <p:txBody>
          <a:bodyPr wrap="square">
            <a:spAutoFit/>
          </a:bodyPr>
          <a:lstStyle/>
          <a:p>
            <a:pPr algn="ctr"/>
            <a:r>
              <a:rPr lang="en-US" altLang="zh-CN" sz="2400" b="1" dirty="0" smtClean="0">
                <a:latin typeface="Helvetica"/>
              </a:rPr>
              <a:t>Launch / wage a campaign</a:t>
            </a:r>
            <a:endParaRPr lang="en-US" altLang="zh-CN" sz="2400" b="1" dirty="0">
              <a:latin typeface="Helvetica"/>
            </a:endParaRPr>
          </a:p>
        </p:txBody>
      </p:sp>
      <p:sp>
        <p:nvSpPr>
          <p:cNvPr id="2" name="TextBox 1"/>
          <p:cNvSpPr txBox="1"/>
          <p:nvPr/>
        </p:nvSpPr>
        <p:spPr>
          <a:xfrm>
            <a:off x="3643306"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619250" y="3143248"/>
            <a:ext cx="6516688" cy="830997"/>
          </a:xfrm>
          <a:prstGeom prst="rect">
            <a:avLst/>
          </a:prstGeom>
          <a:noFill/>
          <a:ln w="9525">
            <a:noFill/>
            <a:miter lim="800000"/>
            <a:headEnd/>
            <a:tailEnd/>
          </a:ln>
        </p:spPr>
        <p:txBody>
          <a:bodyPr>
            <a:spAutoFit/>
          </a:bodyPr>
          <a:lstStyle/>
          <a:p>
            <a:r>
              <a:rPr lang="zh-CN" altLang="en-US" sz="2400" dirty="0" smtClean="0">
                <a:latin typeface="华文行楷" pitchFamily="2" charset="-122"/>
                <a:ea typeface="华文行楷" pitchFamily="2" charset="-122"/>
              </a:rPr>
              <a:t>为了提高员工的综合素质，该公司发起了一场大规模的教育运动。</a:t>
            </a:r>
            <a:endParaRPr lang="en-US" altLang="zh-CN" sz="2400" dirty="0">
              <a:latin typeface="华文行楷" pitchFamily="2" charset="-122"/>
              <a:ea typeface="华文行楷" pitchFamily="2" charset="-122"/>
            </a:endParaRPr>
          </a:p>
        </p:txBody>
      </p:sp>
      <p:sp>
        <p:nvSpPr>
          <p:cNvPr id="25" name="TextBox 24"/>
          <p:cNvSpPr txBox="1"/>
          <p:nvPr/>
        </p:nvSpPr>
        <p:spPr>
          <a:xfrm>
            <a:off x="1493827" y="3865251"/>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25292"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0" name="TextBox 19"/>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8" name="TextBox 17"/>
          <p:cNvSpPr txBox="1"/>
          <p:nvPr/>
        </p:nvSpPr>
        <p:spPr>
          <a:xfrm>
            <a:off x="3643306"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Practical Phrases</a:t>
            </a:r>
            <a:endParaRPr lang="en-US" altLang="zh-CN" sz="2400" dirty="0">
              <a:solidFill>
                <a:schemeClr val="accent6">
                  <a:lumMod val="75000"/>
                </a:schemeClr>
              </a:solidFill>
              <a:ea typeface="+mn-ea"/>
            </a:endParaRPr>
          </a:p>
        </p:txBody>
      </p:sp>
    </p:spTree>
    <p:extLst>
      <p:ext uri="{BB962C8B-B14F-4D97-AF65-F5344CB8AC3E}">
        <p14:creationId xmlns:p14="http://schemas.microsoft.com/office/powerpoint/2010/main" xmlns="" val="28561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a:blip r:embed="rId2" cstate="print"/>
          <a:srcRect l="7698" t="13989"/>
          <a:stretch>
            <a:fillRect/>
          </a:stretch>
        </p:blipFill>
        <p:spPr bwMode="auto">
          <a:xfrm>
            <a:off x="1016000" y="2274888"/>
            <a:ext cx="7708900" cy="4521200"/>
          </a:xfrm>
          <a:prstGeom prst="rect">
            <a:avLst/>
          </a:prstGeom>
          <a:noFill/>
          <a:ln w="9525">
            <a:noFill/>
            <a:miter lim="800000"/>
            <a:headEnd/>
            <a:tailEnd/>
          </a:ln>
        </p:spPr>
      </p:pic>
      <p:sp>
        <p:nvSpPr>
          <p:cNvPr id="8" name="TextBox 7"/>
          <p:cNvSpPr txBox="1">
            <a:spLocks noChangeArrowheads="1"/>
          </p:cNvSpPr>
          <p:nvPr/>
        </p:nvSpPr>
        <p:spPr bwMode="auto">
          <a:xfrm>
            <a:off x="827088" y="1650673"/>
            <a:ext cx="2630487" cy="461665"/>
          </a:xfrm>
          <a:prstGeom prst="rect">
            <a:avLst/>
          </a:prstGeom>
          <a:noFill/>
          <a:ln w="9525">
            <a:noFill/>
            <a:miter lim="800000"/>
            <a:headEnd/>
            <a:tailEnd/>
          </a:ln>
        </p:spPr>
        <p:txBody>
          <a:bodyPr>
            <a:spAutoFit/>
          </a:bodyPr>
          <a:lstStyle/>
          <a:p>
            <a:r>
              <a:rPr kumimoji="1" lang="zh-CN" altLang="en-US" sz="2400" b="1" dirty="0" smtClean="0">
                <a:solidFill>
                  <a:srgbClr val="0D0A10"/>
                </a:solidFill>
                <a:latin typeface="华文楷体"/>
                <a:ea typeface="华文楷体"/>
                <a:cs typeface="华文楷体"/>
              </a:rPr>
              <a:t>局限于</a:t>
            </a:r>
            <a:r>
              <a:rPr kumimoji="1" lang="en-US" altLang="zh-CN" sz="2400" dirty="0" smtClean="0">
                <a:latin typeface="Helvetica"/>
              </a:rPr>
              <a:t>···</a:t>
            </a:r>
          </a:p>
        </p:txBody>
      </p:sp>
      <p:sp>
        <p:nvSpPr>
          <p:cNvPr id="13" name="文本框 5"/>
          <p:cNvSpPr txBox="1"/>
          <p:nvPr/>
        </p:nvSpPr>
        <p:spPr>
          <a:xfrm>
            <a:off x="1643042" y="4357694"/>
            <a:ext cx="5857916"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the hunger for knowledge / not confined to</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665309" y="4857760"/>
            <a:ext cx="6264277" cy="1421928"/>
          </a:xfrm>
          <a:prstGeom prst="rect">
            <a:avLst/>
          </a:prstGeom>
          <a:noFill/>
          <a:ln w="9525">
            <a:noFill/>
            <a:miter lim="800000"/>
            <a:headEnd/>
            <a:tailEnd/>
          </a:ln>
        </p:spPr>
        <p:txBody>
          <a:bodyPr wrap="square">
            <a:spAutoFit/>
          </a:bodyPr>
          <a:lstStyle/>
          <a:p>
            <a:pPr>
              <a:lnSpc>
                <a:spcPct val="120000"/>
              </a:lnSpc>
              <a:spcBef>
                <a:spcPct val="50000"/>
              </a:spcBef>
            </a:pPr>
            <a:r>
              <a:rPr kumimoji="1" lang="en-US" altLang="zh-CN" sz="2400" dirty="0" smtClean="0">
                <a:latin typeface="Helvetica"/>
              </a:rPr>
              <a:t>For the young, the hunger for knowledge is strong, and it is </a:t>
            </a:r>
            <a:r>
              <a:rPr kumimoji="1" lang="en-US" altLang="zh-CN" sz="2400" b="1" i="1" dirty="0" smtClean="0">
                <a:solidFill>
                  <a:srgbClr val="FF6600"/>
                </a:solidFill>
                <a:latin typeface="Helvetica"/>
              </a:rPr>
              <a:t>not confined to</a:t>
            </a:r>
            <a:r>
              <a:rPr kumimoji="1" lang="en-US" altLang="zh-CN" sz="2400" dirty="0" smtClean="0">
                <a:latin typeface="Helvetica"/>
              </a:rPr>
              <a:t> any time or place.</a:t>
            </a:r>
            <a:endParaRPr kumimoji="1" lang="en-US" altLang="zh-CN" sz="2400" dirty="0">
              <a:latin typeface="Helvetica"/>
            </a:endParaRPr>
          </a:p>
        </p:txBody>
      </p:sp>
      <p:sp>
        <p:nvSpPr>
          <p:cNvPr id="16" name="TextBox 15"/>
          <p:cNvSpPr txBox="1">
            <a:spLocks noChangeArrowheads="1"/>
          </p:cNvSpPr>
          <p:nvPr/>
        </p:nvSpPr>
        <p:spPr bwMode="auto">
          <a:xfrm>
            <a:off x="4932040" y="1650673"/>
            <a:ext cx="3792860" cy="461665"/>
          </a:xfrm>
          <a:prstGeom prst="rect">
            <a:avLst/>
          </a:prstGeom>
          <a:noFill/>
          <a:ln w="9525" algn="ctr">
            <a:noFill/>
            <a:miter lim="800000"/>
            <a:headEnd/>
            <a:tailEnd/>
          </a:ln>
        </p:spPr>
        <p:txBody>
          <a:bodyPr wrap="square">
            <a:spAutoFit/>
          </a:bodyPr>
          <a:lstStyle/>
          <a:p>
            <a:r>
              <a:rPr lang="en-US" altLang="zh-CN" sz="2400" b="1" dirty="0" smtClean="0"/>
              <a:t> </a:t>
            </a:r>
            <a:r>
              <a:rPr lang="en-US" altLang="zh-CN" sz="2400" b="1" dirty="0" smtClean="0">
                <a:latin typeface="Helvetica"/>
              </a:rPr>
              <a:t>be confined to </a:t>
            </a:r>
            <a:r>
              <a:rPr lang="en-US" altLang="zh-CN" sz="2400" b="1" dirty="0" err="1" smtClean="0">
                <a:latin typeface="Helvetica"/>
              </a:rPr>
              <a:t>sth</a:t>
            </a:r>
            <a:r>
              <a:rPr lang="en-US" altLang="zh-CN" sz="2400" b="1" dirty="0" smtClean="0"/>
              <a:t>.</a:t>
            </a:r>
            <a:endParaRPr lang="en-US" altLang="zh-CN" sz="2400" b="1" dirty="0"/>
          </a:p>
        </p:txBody>
      </p:sp>
      <p:sp>
        <p:nvSpPr>
          <p:cNvPr id="2" name="TextBox 1"/>
          <p:cNvSpPr txBox="1"/>
          <p:nvPr/>
        </p:nvSpPr>
        <p:spPr>
          <a:xfrm>
            <a:off x="3511550" y="1681451"/>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619250" y="3143248"/>
            <a:ext cx="6516688" cy="830997"/>
          </a:xfrm>
          <a:prstGeom prst="rect">
            <a:avLst/>
          </a:prstGeom>
          <a:noFill/>
          <a:ln w="9525">
            <a:noFill/>
            <a:miter lim="800000"/>
            <a:headEnd/>
            <a:tailEnd/>
          </a:ln>
        </p:spPr>
        <p:txBody>
          <a:bodyPr>
            <a:spAutoFit/>
          </a:bodyPr>
          <a:lstStyle/>
          <a:p>
            <a:r>
              <a:rPr lang="zh-CN" altLang="en-US" sz="2400" dirty="0" smtClean="0">
                <a:latin typeface="华文行楷" pitchFamily="2" charset="-122"/>
                <a:ea typeface="华文行楷" pitchFamily="2" charset="-122"/>
              </a:rPr>
              <a:t>年轻人对知识的渴望是非常强烈的，并不受任何时间或地域的限制。</a:t>
            </a:r>
          </a:p>
        </p:txBody>
      </p:sp>
      <p:sp>
        <p:nvSpPr>
          <p:cNvPr id="25" name="TextBox 24"/>
          <p:cNvSpPr txBox="1"/>
          <p:nvPr/>
        </p:nvSpPr>
        <p:spPr>
          <a:xfrm>
            <a:off x="1476375" y="3868640"/>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26316"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0" name="TextBox 19"/>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8" name="TextBox 17"/>
          <p:cNvSpPr txBox="1"/>
          <p:nvPr/>
        </p:nvSpPr>
        <p:spPr>
          <a:xfrm>
            <a:off x="3643306"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Practical Phrases</a:t>
            </a:r>
            <a:endParaRPr lang="en-US" altLang="zh-CN" sz="2400" dirty="0">
              <a:solidFill>
                <a:schemeClr val="accent6">
                  <a:lumMod val="75000"/>
                </a:schemeClr>
              </a:solidFill>
              <a:ea typeface="+mn-ea"/>
            </a:endParaRPr>
          </a:p>
        </p:txBody>
      </p:sp>
    </p:spTree>
    <p:extLst>
      <p:ext uri="{BB962C8B-B14F-4D97-AF65-F5344CB8AC3E}">
        <p14:creationId xmlns:p14="http://schemas.microsoft.com/office/powerpoint/2010/main" xmlns="" val="154968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a:blip r:embed="rId2" cstate="print"/>
          <a:srcRect l="7698" t="13989"/>
          <a:stretch>
            <a:fillRect/>
          </a:stretch>
        </p:blipFill>
        <p:spPr bwMode="auto">
          <a:xfrm>
            <a:off x="1016000" y="2274888"/>
            <a:ext cx="7708900" cy="4521200"/>
          </a:xfrm>
          <a:prstGeom prst="rect">
            <a:avLst/>
          </a:prstGeom>
          <a:noFill/>
          <a:ln w="9525">
            <a:noFill/>
            <a:miter lim="800000"/>
            <a:headEnd/>
            <a:tailEnd/>
          </a:ln>
        </p:spPr>
      </p:pic>
      <p:sp>
        <p:nvSpPr>
          <p:cNvPr id="8" name="TextBox 7"/>
          <p:cNvSpPr txBox="1">
            <a:spLocks noChangeArrowheads="1"/>
          </p:cNvSpPr>
          <p:nvPr/>
        </p:nvSpPr>
        <p:spPr bwMode="auto">
          <a:xfrm>
            <a:off x="1151731" y="1428736"/>
            <a:ext cx="2277261" cy="461665"/>
          </a:xfrm>
          <a:prstGeom prst="rect">
            <a:avLst/>
          </a:prstGeom>
          <a:noFill/>
          <a:ln w="9525">
            <a:noFill/>
            <a:miter lim="800000"/>
            <a:headEnd/>
            <a:tailEnd/>
          </a:ln>
        </p:spPr>
        <p:txBody>
          <a:bodyPr wrap="square">
            <a:spAutoFit/>
          </a:bodyPr>
          <a:lstStyle/>
          <a:p>
            <a:r>
              <a:rPr lang="zh-CN" altLang="en-US" sz="2400" b="1" dirty="0" smtClean="0">
                <a:latin typeface="华文楷体"/>
                <a:ea typeface="华文楷体"/>
                <a:cs typeface="华文楷体"/>
              </a:rPr>
              <a:t>陷入</a:t>
            </a:r>
            <a:r>
              <a:rPr kumimoji="1" lang="en-US" altLang="zh-CN" sz="2400" dirty="0" smtClean="0">
                <a:latin typeface="Helvetica"/>
              </a:rPr>
              <a:t>···</a:t>
            </a:r>
            <a:r>
              <a:rPr lang="zh-CN" altLang="en-US" sz="2400" b="1" dirty="0" smtClean="0">
                <a:latin typeface="华文楷体"/>
                <a:ea typeface="华文楷体"/>
                <a:cs typeface="华文楷体"/>
              </a:rPr>
              <a:t>状况</a:t>
            </a:r>
            <a:endParaRPr lang="en-US" altLang="zh-CN" sz="2400" b="1" dirty="0">
              <a:latin typeface="华文楷体"/>
              <a:ea typeface="华文楷体"/>
              <a:cs typeface="华文楷体"/>
            </a:endParaRPr>
          </a:p>
        </p:txBody>
      </p:sp>
      <p:sp>
        <p:nvSpPr>
          <p:cNvPr id="13" name="文本框 5"/>
          <p:cNvSpPr txBox="1"/>
          <p:nvPr/>
        </p:nvSpPr>
        <p:spPr>
          <a:xfrm>
            <a:off x="1500166" y="4357694"/>
            <a:ext cx="5214974"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take effective measures / descend into</a:t>
            </a:r>
            <a:r>
              <a:rPr kumimoji="1" lang="en-US" altLang="zh-CN" sz="2400" b="1" i="1" dirty="0" smtClean="0">
                <a:solidFill>
                  <a:srgbClr val="FF6600"/>
                </a:solidFill>
                <a:latin typeface="Helvetica"/>
              </a:rPr>
              <a:t> </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500166" y="4786322"/>
            <a:ext cx="6572296" cy="1421928"/>
          </a:xfrm>
          <a:prstGeom prst="rect">
            <a:avLst/>
          </a:prstGeom>
          <a:noFill/>
          <a:ln w="9525">
            <a:noFill/>
            <a:miter lim="800000"/>
            <a:headEnd/>
            <a:tailEnd/>
          </a:ln>
        </p:spPr>
        <p:txBody>
          <a:bodyPr wrap="square">
            <a:spAutoFit/>
          </a:bodyPr>
          <a:lstStyle/>
          <a:p>
            <a:pPr>
              <a:lnSpc>
                <a:spcPct val="120000"/>
              </a:lnSpc>
              <a:spcBef>
                <a:spcPct val="50000"/>
              </a:spcBef>
            </a:pPr>
            <a:r>
              <a:rPr kumimoji="1" lang="en-US" altLang="zh-CN" sz="2400" dirty="0" smtClean="0">
                <a:latin typeface="Helvetica"/>
              </a:rPr>
              <a:t>They have taken effective measures so as to prevent the city from </a:t>
            </a:r>
            <a:r>
              <a:rPr kumimoji="1" lang="en-US" altLang="zh-CN" sz="2400" b="1" i="1" dirty="0" smtClean="0">
                <a:solidFill>
                  <a:srgbClr val="FF6600"/>
                </a:solidFill>
                <a:latin typeface="Helvetica"/>
              </a:rPr>
              <a:t>descending into chaos and bloodshed</a:t>
            </a:r>
            <a:r>
              <a:rPr lang="en-US" sz="2400" dirty="0" smtClean="0"/>
              <a:t>. </a:t>
            </a:r>
            <a:endParaRPr kumimoji="1" lang="en-US" altLang="zh-CN" sz="2400" dirty="0">
              <a:latin typeface="Helvetica"/>
            </a:endParaRPr>
          </a:p>
        </p:txBody>
      </p:sp>
      <p:sp>
        <p:nvSpPr>
          <p:cNvPr id="16" name="TextBox 15"/>
          <p:cNvSpPr txBox="1">
            <a:spLocks noChangeArrowheads="1"/>
          </p:cNvSpPr>
          <p:nvPr/>
        </p:nvSpPr>
        <p:spPr bwMode="auto">
          <a:xfrm>
            <a:off x="5224492" y="1428736"/>
            <a:ext cx="3562350" cy="461665"/>
          </a:xfrm>
          <a:prstGeom prst="rect">
            <a:avLst/>
          </a:prstGeom>
          <a:noFill/>
          <a:ln w="9525" algn="ctr">
            <a:noFill/>
            <a:miter lim="800000"/>
            <a:headEnd/>
            <a:tailEnd/>
          </a:ln>
        </p:spPr>
        <p:txBody>
          <a:bodyPr wrap="square">
            <a:spAutoFit/>
          </a:bodyPr>
          <a:lstStyle/>
          <a:p>
            <a:pPr algn="ctr"/>
            <a:r>
              <a:rPr lang="en-US" altLang="zh-CN" sz="2400" b="1" dirty="0" smtClean="0">
                <a:latin typeface="Helvetica"/>
              </a:rPr>
              <a:t>descend into </a:t>
            </a:r>
            <a:r>
              <a:rPr lang="en-US" sz="2400" dirty="0" smtClean="0"/>
              <a:t>… </a:t>
            </a:r>
            <a:endParaRPr lang="en-US" altLang="zh-CN" sz="2400" dirty="0">
              <a:solidFill>
                <a:srgbClr val="984807"/>
              </a:solidFill>
              <a:latin typeface="华文行楷" pitchFamily="2" charset="-122"/>
              <a:ea typeface="华文行楷" pitchFamily="2" charset="-122"/>
            </a:endParaRPr>
          </a:p>
        </p:txBody>
      </p:sp>
      <p:sp>
        <p:nvSpPr>
          <p:cNvPr id="2" name="TextBox 1"/>
          <p:cNvSpPr txBox="1"/>
          <p:nvPr/>
        </p:nvSpPr>
        <p:spPr>
          <a:xfrm>
            <a:off x="3687763" y="1571612"/>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66" y="3231063"/>
            <a:ext cx="6286544"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他们采取了有效措施，阻止了整个城市陷入混乱和流血。</a:t>
            </a:r>
            <a:endParaRPr lang="zh-CN" altLang="en-US" sz="2400" dirty="0">
              <a:latin typeface="华文行楷" pitchFamily="2" charset="-122"/>
              <a:ea typeface="华文行楷" pitchFamily="2" charset="-122"/>
            </a:endParaRPr>
          </a:p>
        </p:txBody>
      </p:sp>
      <p:sp>
        <p:nvSpPr>
          <p:cNvPr id="25" name="TextBox 24"/>
          <p:cNvSpPr txBox="1"/>
          <p:nvPr/>
        </p:nvSpPr>
        <p:spPr>
          <a:xfrm>
            <a:off x="1476375" y="4000504"/>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27340"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0" name="TextBox 19"/>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18" name="TextBox 17"/>
          <p:cNvSpPr txBox="1"/>
          <p:nvPr/>
        </p:nvSpPr>
        <p:spPr>
          <a:xfrm>
            <a:off x="3643306" y="609881"/>
            <a:ext cx="3417888" cy="461665"/>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400" dirty="0" smtClean="0">
                <a:solidFill>
                  <a:schemeClr val="accent6">
                    <a:lumMod val="75000"/>
                  </a:schemeClr>
                </a:solidFill>
              </a:rPr>
              <a:t>Practical Phrases</a:t>
            </a:r>
            <a:endParaRPr lang="en-US" altLang="zh-CN" sz="2400" dirty="0">
              <a:solidFill>
                <a:schemeClr val="accent6">
                  <a:lumMod val="75000"/>
                </a:schemeClr>
              </a:solidFill>
              <a:ea typeface="+mn-ea"/>
            </a:endParaRPr>
          </a:p>
        </p:txBody>
      </p:sp>
    </p:spTree>
    <p:extLst>
      <p:ext uri="{BB962C8B-B14F-4D97-AF65-F5344CB8AC3E}">
        <p14:creationId xmlns:p14="http://schemas.microsoft.com/office/powerpoint/2010/main" xmlns="" val="357189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9616</TotalTime>
  <Words>1758</Words>
  <Application>Microsoft Office PowerPoint</Application>
  <PresentationFormat>全屏显示(4:3)</PresentationFormat>
  <Paragraphs>250</Paragraphs>
  <Slides>27</Slides>
  <Notes>15</Notes>
  <HiddenSlides>0</HiddenSlides>
  <MMClips>0</MMClips>
  <ScaleCrop>false</ScaleCrop>
  <HeadingPairs>
    <vt:vector size="6" baseType="variant">
      <vt:variant>
        <vt:lpstr>已用的字体</vt:lpstr>
      </vt:variant>
      <vt:variant>
        <vt:i4>23</vt:i4>
      </vt:variant>
      <vt:variant>
        <vt:lpstr>主题</vt:lpstr>
      </vt:variant>
      <vt:variant>
        <vt:i4>3</vt:i4>
      </vt:variant>
      <vt:variant>
        <vt:lpstr>幻灯片标题</vt:lpstr>
      </vt:variant>
      <vt:variant>
        <vt:i4>27</vt:i4>
      </vt:variant>
    </vt:vector>
  </HeadingPairs>
  <TitlesOfParts>
    <vt:vector size="53" baseType="lpstr">
      <vt:lpstr>Arial</vt:lpstr>
      <vt:lpstr>宋体</vt:lpstr>
      <vt:lpstr>Calibri</vt:lpstr>
      <vt:lpstr>方正大黑简体</vt:lpstr>
      <vt:lpstr>Georgia</vt:lpstr>
      <vt:lpstr>Gulim</vt:lpstr>
      <vt:lpstr>华文彩云</vt:lpstr>
      <vt:lpstr>Bodoni MT Condensed</vt:lpstr>
      <vt:lpstr>HY견명조</vt:lpstr>
      <vt:lpstr>Times New Roman</vt:lpstr>
      <vt:lpstr>Helvetica</vt:lpstr>
      <vt:lpstr>Helvetica Neue</vt:lpstr>
      <vt:lpstr>Comic Sans MS</vt:lpstr>
      <vt:lpstr>华文楷体</vt:lpstr>
      <vt:lpstr>华文行楷</vt:lpstr>
      <vt:lpstr>PMingLiU</vt:lpstr>
      <vt:lpstr>楷体_GB2312</vt:lpstr>
      <vt:lpstr>华文新魏</vt:lpstr>
      <vt:lpstr>楷体</vt:lpstr>
      <vt:lpstr>Wingdings</vt:lpstr>
      <vt:lpstr>Cambria Math</vt:lpstr>
      <vt:lpstr>Cooper Black</vt:lpstr>
      <vt:lpstr>Arial Unicode MS</vt:lpstr>
      <vt:lpstr>Office 主题</vt:lpstr>
      <vt:lpstr>1_Office 主题</vt:lpstr>
      <vt:lpstr>2_Office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张益菲</dc:creator>
  <cp:lastModifiedBy>谢俊荣</cp:lastModifiedBy>
  <cp:revision>723</cp:revision>
  <dcterms:modified xsi:type="dcterms:W3CDTF">2017-11-23T04:03:30Z</dcterms:modified>
</cp:coreProperties>
</file>