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notesMasterIdLst>
    <p:notesMasterId r:id="rId29"/>
  </p:notesMasterIdLst>
  <p:sldIdLst>
    <p:sldId id="448" r:id="rId3"/>
    <p:sldId id="533" r:id="rId4"/>
    <p:sldId id="598" r:id="rId5"/>
    <p:sldId id="486" r:id="rId6"/>
    <p:sldId id="487" r:id="rId7"/>
    <p:sldId id="488" r:id="rId8"/>
    <p:sldId id="539" r:id="rId9"/>
    <p:sldId id="540" r:id="rId10"/>
    <p:sldId id="541" r:id="rId11"/>
    <p:sldId id="542" r:id="rId12"/>
    <p:sldId id="543" r:id="rId13"/>
    <p:sldId id="495" r:id="rId14"/>
    <p:sldId id="544" r:id="rId15"/>
    <p:sldId id="545" r:id="rId16"/>
    <p:sldId id="546" r:id="rId17"/>
    <p:sldId id="547" r:id="rId18"/>
    <p:sldId id="548" r:id="rId19"/>
    <p:sldId id="549" r:id="rId20"/>
    <p:sldId id="550" r:id="rId21"/>
    <p:sldId id="551" r:id="rId22"/>
    <p:sldId id="552" r:id="rId23"/>
    <p:sldId id="524" r:id="rId24"/>
    <p:sldId id="526" r:id="rId25"/>
    <p:sldId id="525" r:id="rId26"/>
    <p:sldId id="441" r:id="rId27"/>
    <p:sldId id="442" r:id="rId28"/>
  </p:sldIdLst>
  <p:sldSz cx="9144000" cy="6858000" type="screen4x3"/>
  <p:notesSz cx="6858000" cy="9144000"/>
  <p:embeddedFontLst>
    <p:embeddedFont>
      <p:font typeface="Gulim" panose="020B0600000101010101" pitchFamily="34" charset="-127"/>
      <p:regular r:id="rId30"/>
    </p:embeddedFont>
    <p:embeddedFont>
      <p:font typeface="Bodoni MT Condensed" panose="02070606080606020203" pitchFamily="18" charset="0"/>
      <p:regular r:id="rId31"/>
      <p:bold r:id="rId32"/>
      <p:italic r:id="rId33"/>
      <p:boldItalic r:id="rId34"/>
    </p:embeddedFont>
    <p:embeddedFont>
      <p:font typeface="Comic Sans MS" panose="030F0702030302020204" pitchFamily="66" charset="0"/>
      <p:regular r:id="rId35"/>
      <p:bold r:id="rId36"/>
    </p:embeddedFont>
    <p:embeddedFont>
      <p:font typeface="华文新魏" panose="02010800040101010101" pitchFamily="2" charset="-122"/>
      <p:regular r:id="rId37"/>
    </p:embeddedFont>
    <p:embeddedFont>
      <p:font typeface="Helvetica" panose="020B0604020202020204" pitchFamily="34" charset="0"/>
      <p:regular r:id="rId38"/>
      <p:bold r:id="rId39"/>
      <p:italic r:id="rId40"/>
      <p:boldItalic r:id="rId41"/>
    </p:embeddedFont>
    <p:embeddedFont>
      <p:font typeface="Cambria Math" panose="02040503050406030204" pitchFamily="18" charset="0"/>
      <p:regular r:id="rId42"/>
    </p:embeddedFont>
    <p:embeddedFont>
      <p:font typeface="Georgia" panose="02040502050405020303" pitchFamily="18" charset="0"/>
      <p:regular r:id="rId43"/>
      <p:bold r:id="rId44"/>
      <p:italic r:id="rId45"/>
      <p:boldItalic r:id="rId46"/>
    </p:embeddedFont>
    <p:embeddedFont>
      <p:font typeface="PMingLiU" panose="02020500000000000000" pitchFamily="18" charset="-120"/>
      <p:regular r:id="rId47"/>
    </p:embeddedFont>
    <p:embeddedFont>
      <p:font typeface="华文行楷" panose="02010800040101010101" pitchFamily="2" charset="-122"/>
      <p:regular r:id="rId48"/>
    </p:embeddedFont>
    <p:embeddedFont>
      <p:font typeface="Calibri" panose="020F0502020204030204" pitchFamily="34" charset="0"/>
      <p:regular r:id="rId49"/>
      <p:bold r:id="rId50"/>
      <p:italic r:id="rId51"/>
      <p:boldItalic r:id="rId52"/>
    </p:embeddedFont>
    <p:embeddedFont>
      <p:font typeface="华文彩云" panose="02010800040101010101" pitchFamily="2" charset="-122"/>
      <p:regular r:id="rId53"/>
    </p:embeddedFont>
    <p:embeddedFont>
      <p:font typeface="楷体_GB2312" panose="02010600030101010101" charset="-122"/>
      <p:regular r:id="rId54"/>
    </p:embeddedFont>
    <p:embeddedFont>
      <p:font typeface="华文楷体" panose="02010600040101010101" pitchFamily="2" charset="-122"/>
      <p:regular r:id="rId55"/>
    </p:embeddedFont>
    <p:embeddedFont>
      <p:font typeface="楷体" panose="02010609060101010101" pitchFamily="49" charset="-122"/>
      <p:regular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CC0066"/>
    <a:srgbClr val="FF5050"/>
    <a:srgbClr val="CCB6FF"/>
    <a:srgbClr val="CC3300"/>
    <a:srgbClr val="FF9900"/>
    <a:srgbClr val="336600"/>
    <a:srgbClr val="2DC8FF"/>
    <a:srgbClr val="8E0000"/>
    <a:srgbClr val="71A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8" autoAdjust="0"/>
    <p:restoredTop sz="94338" autoAdjust="0"/>
  </p:normalViewPr>
  <p:slideViewPr>
    <p:cSldViewPr snapToObjects="1">
      <p:cViewPr>
        <p:scale>
          <a:sx n="66" d="100"/>
          <a:sy n="66" d="100"/>
        </p:scale>
        <p:origin x="-3090" y="-10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55" Type="http://schemas.openxmlformats.org/officeDocument/2006/relationships/font" Target="fonts/font2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font" Target="fonts/font12.fntdata"/><Relationship Id="rId54"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font" Target="fonts/font24.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font" Target="fonts/font23.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font" Target="fonts/font27.fntdata"/><Relationship Id="rId8" Type="http://schemas.openxmlformats.org/officeDocument/2006/relationships/slide" Target="slides/slide6.xml"/><Relationship Id="rId51" Type="http://schemas.openxmlformats.org/officeDocument/2006/relationships/font" Target="fonts/font22.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7C5C41-F861-4B21-AD2F-85AEA56BBAE1}" type="datetimeFigureOut">
              <a:rPr lang="zh-CN" altLang="en-US" smtClean="0"/>
              <a:pPr/>
              <a:t>2017/12/26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5421ED-5742-4DCC-9643-02C7D3C6BEE0}" type="slidenum">
              <a:rPr lang="zh-CN" altLang="en-US" smtClean="0"/>
              <a:pPr/>
              <a:t>‹#›</a:t>
            </a:fld>
            <a:endParaRPr lang="zh-CN" altLang="en-US"/>
          </a:p>
        </p:txBody>
      </p:sp>
    </p:spTree>
    <p:extLst>
      <p:ext uri="{BB962C8B-B14F-4D97-AF65-F5344CB8AC3E}">
        <p14:creationId xmlns:p14="http://schemas.microsoft.com/office/powerpoint/2010/main" val="26213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幻灯片图像占位符 1"/>
          <p:cNvSpPr>
            <a:spLocks noGrp="1" noRot="1" noChangeAspect="1" noTextEdit="1"/>
          </p:cNvSpPr>
          <p:nvPr>
            <p:ph type="sldImg"/>
          </p:nvPr>
        </p:nvSpPr>
        <p:spPr bwMode="auto">
          <a:noFill/>
          <a:ln>
            <a:solidFill>
              <a:srgbClr val="000000"/>
            </a:solidFill>
            <a:miter lim="800000"/>
            <a:headEnd/>
            <a:tailEnd/>
          </a:ln>
        </p:spPr>
      </p:sp>
      <p:sp>
        <p:nvSpPr>
          <p:cNvPr id="3246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7"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31EE46-0019-4961-845C-C6BF13F331A7}" type="slidenum">
              <a:rPr lang="zh-CN" altLang="en-US" sz="1200">
                <a:latin typeface="+mn-lt"/>
                <a:ea typeface="+mn-ea"/>
              </a:rPr>
              <a:pPr algn="r">
                <a:defRPr/>
              </a:pPr>
              <a:t>1</a:t>
            </a:fld>
            <a:endParaRPr lang="en-US" altLang="zh-CN" sz="1200">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6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122BBDA7-D4F5-414D-856C-BA67A43105D9}" type="slidenum">
              <a:rPr lang="zh-CN" altLang="en-US" sz="1200">
                <a:latin typeface="+mn-lt"/>
                <a:ea typeface="+mn-ea"/>
              </a:rPr>
              <a:pPr algn="r">
                <a:defRPr/>
              </a:pPr>
              <a:t>19</a:t>
            </a:fld>
            <a:endParaRPr lang="en-US" altLang="zh-CN" sz="1200">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p:cNvSpPr>
            <a:spLocks noGrp="1" noRot="1" noChangeAspect="1" noTextEdit="1"/>
          </p:cNvSpPr>
          <p:nvPr>
            <p:ph type="sldImg"/>
          </p:nvPr>
        </p:nvSpPr>
        <p:spPr bwMode="auto">
          <a:noFill/>
          <a:ln>
            <a:solidFill>
              <a:srgbClr val="000000"/>
            </a:solidFill>
            <a:miter lim="800000"/>
            <a:headEnd/>
            <a:tailEnd/>
          </a:ln>
        </p:spPr>
      </p:sp>
      <p:sp>
        <p:nvSpPr>
          <p:cNvPr id="24781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3D12E82-1BEB-42C5-9305-45481AD1CE10}" type="slidenum">
              <a:rPr lang="zh-CN" altLang="en-US" sz="1200">
                <a:latin typeface="+mn-lt"/>
                <a:ea typeface="+mn-ea"/>
              </a:rPr>
              <a:pPr algn="r">
                <a:defRPr/>
              </a:pPr>
              <a:t>20</a:t>
            </a:fld>
            <a:endParaRPr lang="en-US" altLang="zh-CN" sz="1200">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377091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77091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5421ED-5742-4DCC-9643-02C7D3C6BEE0}"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7709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3</a:t>
            </a:fld>
            <a:endParaRPr lang="en-US" altLang="zh-CN" sz="1200">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p:cNvSpPr>
            <a:spLocks noGrp="1" noRot="1" noChangeAspect="1"/>
          </p:cNvSpPr>
          <p:nvPr>
            <p:ph type="sldImg"/>
          </p:nvPr>
        </p:nvSpPr>
        <p:spPr bwMode="auto">
          <a:noFill/>
          <a:ln>
            <a:solidFill>
              <a:srgbClr val="000000"/>
            </a:solidFill>
            <a:miter lim="800000"/>
            <a:headEnd/>
            <a:tailEnd/>
          </a:ln>
        </p:spPr>
      </p:sp>
      <p:sp>
        <p:nvSpPr>
          <p:cNvPr id="211970"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2755"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E7F24BE-808F-457B-A722-CF20A209101D}" type="slidenum">
              <a:rPr lang="zh-CN" altLang="en-US"/>
              <a:pPr fontAlgn="base">
                <a:spcBef>
                  <a:spcPct val="0"/>
                </a:spcBef>
                <a:spcAft>
                  <a:spcPct val="0"/>
                </a:spcAft>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12</a:t>
            </a:fld>
            <a:endParaRPr lang="en-US" altLang="zh-CN" sz="1200">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p:cNvSpPr>
            <a:spLocks noGrp="1" noRot="1" noChangeAspect="1" noTextEdit="1"/>
          </p:cNvSpPr>
          <p:nvPr>
            <p:ph type="sldImg"/>
          </p:nvPr>
        </p:nvSpPr>
        <p:spPr bwMode="auto">
          <a:noFill/>
          <a:ln>
            <a:solidFill>
              <a:srgbClr val="000000"/>
            </a:solidFill>
            <a:miter lim="800000"/>
            <a:headEnd/>
            <a:tailEnd/>
          </a:ln>
        </p:spPr>
      </p:sp>
      <p:sp>
        <p:nvSpPr>
          <p:cNvPr id="23347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7BE9704-E3C8-466D-B02F-9208A4C9D880}" type="slidenum">
              <a:rPr lang="zh-CN" altLang="en-US" sz="1200">
                <a:latin typeface="+mn-lt"/>
                <a:ea typeface="+mn-ea"/>
              </a:rPr>
              <a:pPr algn="r">
                <a:defRPr/>
              </a:pPr>
              <a:t>13</a:t>
            </a:fld>
            <a:endParaRPr lang="en-US" altLang="zh-CN" sz="1200">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22"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A17BC62-5AEF-4B39-A66A-5706ED3AC782}" type="slidenum">
              <a:rPr lang="zh-CN" altLang="en-US" sz="1200">
                <a:latin typeface="+mn-lt"/>
                <a:ea typeface="+mn-ea"/>
              </a:rPr>
              <a:pPr algn="r">
                <a:defRPr/>
              </a:pPr>
              <a:t>14</a:t>
            </a:fld>
            <a:endParaRPr lang="en-US" altLang="zh-CN" sz="1200">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p:cNvSpPr>
            <a:spLocks noGrp="1" noRot="1" noChangeAspect="1" noTextEdit="1"/>
          </p:cNvSpPr>
          <p:nvPr>
            <p:ph type="sldImg"/>
          </p:nvPr>
        </p:nvSpPr>
        <p:spPr bwMode="auto">
          <a:noFill/>
          <a:ln>
            <a:solidFill>
              <a:srgbClr val="000000"/>
            </a:solidFill>
            <a:miter lim="800000"/>
            <a:headEnd/>
            <a:tailEnd/>
          </a:ln>
        </p:spPr>
      </p:sp>
      <p:sp>
        <p:nvSpPr>
          <p:cNvPr id="241666"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5043"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49A25AD0-1147-4099-9558-D3B39D81C4D1}" type="slidenum">
              <a:rPr lang="zh-CN" altLang="en-US" sz="1200">
                <a:latin typeface="+mn-lt"/>
                <a:ea typeface="+mn-ea"/>
              </a:rPr>
              <a:pPr algn="r">
                <a:defRPr/>
              </a:pPr>
              <a:t>16</a:t>
            </a:fld>
            <a:endParaRPr lang="en-US" altLang="zh-CN" sz="1200">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p:cNvSpPr>
            <a:spLocks noGrp="1" noRot="1" noChangeAspect="1" noTextEdit="1"/>
          </p:cNvSpPr>
          <p:nvPr>
            <p:ph type="sldImg"/>
          </p:nvPr>
        </p:nvSpPr>
        <p:spPr bwMode="auto">
          <a:noFill/>
          <a:ln>
            <a:solidFill>
              <a:srgbClr val="000000"/>
            </a:solidFill>
            <a:miter lim="800000"/>
            <a:headEnd/>
            <a:tailEnd/>
          </a:ln>
        </p:spPr>
      </p:sp>
      <p:sp>
        <p:nvSpPr>
          <p:cNvPr id="243714"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17091" name="灯片编号占位符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0127B037-994A-48F6-B78B-E7E7E51D8555}" type="slidenum">
              <a:rPr lang="zh-CN" altLang="en-US" sz="1200">
                <a:latin typeface="+mn-lt"/>
                <a:ea typeface="+mn-ea"/>
              </a:rPr>
              <a:pPr algn="r">
                <a:defRPr/>
              </a:pPr>
              <a:t>17</a:t>
            </a:fld>
            <a:endParaRPr lang="en-US" altLang="zh-CN" sz="1200">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3738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8681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0690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79188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71208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52664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697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6277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02286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49772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4097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2017/12/26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390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2.xml"/></Relationships>
</file>

<file path=ppt/slides/_rels/slide1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2.xml"/></Relationships>
</file>

<file path=ppt/slides/_rels/slide2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8.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9.jpeg"/><Relationship Id="rId5" Type="http://schemas.openxmlformats.org/officeDocument/2006/relationships/image" Target="../media/image4.jpeg"/><Relationship Id="rId4" Type="http://schemas.openxmlformats.org/officeDocument/2006/relationships/slide" Target="slide12.xml"/></Relationships>
</file>

<file path=ppt/slides/_rels/slide2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8.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4.jpeg"/><Relationship Id="rId4" Type="http://schemas.openxmlformats.org/officeDocument/2006/relationships/slide" Target="slide12.xml"/></Relationships>
</file>

<file path=ppt/slides/_rels/slide24.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image" Target="../media/image8.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4.jpeg"/><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3.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 Target="slide12.xml"/></Relationships>
</file>

<file path=ppt/slides/_rels/slide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9144000" cy="6858000"/>
            <a:chOff x="0" y="0"/>
            <a:chExt cx="9144000" cy="6858000"/>
          </a:xfrm>
        </p:grpSpPr>
        <p:sp>
          <p:nvSpPr>
            <p:cNvPr id="32" name="Rectangle 10"/>
            <p:cNvSpPr/>
            <p:nvPr/>
          </p:nvSpPr>
          <p:spPr>
            <a:xfrm>
              <a:off x="0" y="6318250"/>
              <a:ext cx="9144000" cy="539750"/>
            </a:xfrm>
            <a:prstGeom prst="rect">
              <a:avLst/>
            </a:prstGeom>
            <a:solidFill>
              <a:srgbClr val="99CC00">
                <a:alpha val="84706"/>
              </a:srgb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solidFill>
                  <a:schemeClr val="bg2">
                    <a:lumMod val="50000"/>
                  </a:schemeClr>
                </a:solidFill>
              </a:endParaRPr>
            </a:p>
          </p:txBody>
        </p:sp>
        <p:sp>
          <p:nvSpPr>
            <p:cNvPr id="12" name="Rectangle 27"/>
            <p:cNvSpPr/>
            <p:nvPr/>
          </p:nvSpPr>
          <p:spPr>
            <a:xfrm>
              <a:off x="0" y="0"/>
              <a:ext cx="9144000" cy="990598"/>
            </a:xfrm>
            <a:prstGeom prst="rect">
              <a:avLst/>
            </a:prstGeom>
            <a:gradFill flip="none" rotWithShape="1">
              <a:gsLst>
                <a:gs pos="0">
                  <a:schemeClr val="bg1">
                    <a:lumMod val="75000"/>
                  </a:schemeClr>
                </a:gs>
                <a:gs pos="100000">
                  <a:srgbClr val="FFFFFF"/>
                </a:gs>
              </a:gsLst>
              <a:lin ang="16200000" scaled="0"/>
              <a:tileRect/>
            </a:gradFill>
            <a:effectLst>
              <a:glow>
                <a:schemeClr val="tx1">
                  <a:lumMod val="50000"/>
                  <a:lumOff val="50000"/>
                </a:schemeClr>
              </a:glow>
              <a:outerShdw dist="23000" dir="5400000" sx="0" sy="0" rotWithShape="0">
                <a:srgbClr val="000000"/>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13" name="图片 4" descr="新视野大学ppt首页标题字-02.png"/>
            <p:cNvPicPr>
              <a:picLocks noChangeAspect="1"/>
            </p:cNvPicPr>
            <p:nvPr/>
          </p:nvPicPr>
          <p:blipFill>
            <a:blip r:embed="rId3" cstate="print"/>
            <a:srcRect/>
            <a:stretch>
              <a:fillRect/>
            </a:stretch>
          </p:blipFill>
          <p:spPr bwMode="auto">
            <a:xfrm>
              <a:off x="0" y="34925"/>
              <a:ext cx="9144000" cy="1587500"/>
            </a:xfrm>
            <a:prstGeom prst="rect">
              <a:avLst/>
            </a:prstGeom>
            <a:noFill/>
            <a:ln w="9525">
              <a:noFill/>
              <a:miter lim="800000"/>
              <a:headEnd/>
              <a:tailEnd/>
            </a:ln>
          </p:spPr>
        </p:pic>
        <p:sp>
          <p:nvSpPr>
            <p:cNvPr id="15" name="Rectangle 5"/>
            <p:cNvSpPr/>
            <p:nvPr/>
          </p:nvSpPr>
          <p:spPr>
            <a:xfrm>
              <a:off x="4932363" y="128588"/>
              <a:ext cx="1371600" cy="708025"/>
            </a:xfrm>
            <a:prstGeom prst="rect">
              <a:avLst/>
            </a:prstGeom>
          </p:spPr>
          <p:txBody>
            <a:bodyPr>
              <a:spAutoFit/>
            </a:bodyPr>
            <a:lstStyle/>
            <a:p>
              <a:pPr>
                <a:defRPr/>
              </a:pPr>
              <a:r>
                <a:rPr lang="en-US" altLang="zh-CN" sz="4000" b="1" i="1" dirty="0" smtClean="0">
                  <a:solidFill>
                    <a:srgbClr val="0B856D"/>
                  </a:solidFill>
                  <a:effectLst>
                    <a:outerShdw blurRad="38100" dist="38100" dir="2700000" algn="tl">
                      <a:srgbClr val="C0C0C0"/>
                    </a:outerShdw>
                  </a:effectLst>
                  <a:latin typeface="方正大黑简体"/>
                  <a:ea typeface="方正大黑简体"/>
                  <a:cs typeface="方正大黑简体"/>
                </a:rPr>
                <a:t>2</a:t>
              </a:r>
              <a:endParaRPr lang="en-US" altLang="zh-CN" sz="4000" b="1" i="1" dirty="0">
                <a:solidFill>
                  <a:srgbClr val="0B856D"/>
                </a:solidFill>
                <a:effectLst>
                  <a:outerShdw blurRad="38100" dist="38100" dir="2700000" algn="tl">
                    <a:srgbClr val="C0C0C0"/>
                  </a:outerShdw>
                </a:effectLst>
                <a:latin typeface="方正大黑简体"/>
                <a:ea typeface="方正大黑简体"/>
                <a:cs typeface="方正大黑简体"/>
              </a:endParaRPr>
            </a:p>
          </p:txBody>
        </p:sp>
        <p:grpSp>
          <p:nvGrpSpPr>
            <p:cNvPr id="19" name="组合 41"/>
            <p:cNvGrpSpPr>
              <a:grpSpLocks/>
            </p:cNvGrpSpPr>
            <p:nvPr/>
          </p:nvGrpSpPr>
          <p:grpSpPr bwMode="auto">
            <a:xfrm>
              <a:off x="1943137" y="1412794"/>
              <a:ext cx="4516689" cy="2653733"/>
              <a:chOff x="3090968" y="1746412"/>
              <a:chExt cx="4267114" cy="2396599"/>
            </a:xfrm>
          </p:grpSpPr>
          <p:grpSp>
            <p:nvGrpSpPr>
              <p:cNvPr id="20" name="组合 14"/>
              <p:cNvGrpSpPr>
                <a:grpSpLocks/>
              </p:cNvGrpSpPr>
              <p:nvPr/>
            </p:nvGrpSpPr>
            <p:grpSpPr bwMode="auto">
              <a:xfrm>
                <a:off x="3090968" y="1746412"/>
                <a:ext cx="4267114" cy="2393940"/>
                <a:chOff x="3836722" y="195124"/>
                <a:chExt cx="4807287" cy="3851678"/>
              </a:xfrm>
            </p:grpSpPr>
            <p:sp>
              <p:nvSpPr>
                <p:cNvPr id="24" name="矩形 23"/>
                <p:cNvSpPr/>
                <p:nvPr/>
              </p:nvSpPr>
              <p:spPr>
                <a:xfrm>
                  <a:off x="5428333" y="195098"/>
                  <a:ext cx="1572068" cy="1902456"/>
                </a:xfrm>
                <a:prstGeom prst="rect">
                  <a:avLst/>
                </a:prstGeom>
                <a:solidFill>
                  <a:srgbClr val="92D050"/>
                </a:solidFill>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zh-CN" altLang="en-US"/>
                </a:p>
              </p:txBody>
            </p:sp>
            <p:sp>
              <p:nvSpPr>
                <p:cNvPr id="25" name="矩形 24"/>
                <p:cNvSpPr/>
                <p:nvPr/>
              </p:nvSpPr>
              <p:spPr>
                <a:xfrm>
                  <a:off x="7071940" y="2097554"/>
                  <a:ext cx="1572069" cy="1859043"/>
                </a:xfrm>
                <a:prstGeom prst="rect">
                  <a:avLst/>
                </a:prstGeom>
                <a:solidFill>
                  <a:srgbClr val="00B0F0"/>
                </a:solidFill>
              </p:spPr>
              <p:style>
                <a:lnRef idx="3">
                  <a:schemeClr val="lt1"/>
                </a:lnRef>
                <a:fillRef idx="1">
                  <a:schemeClr val="accent5"/>
                </a:fillRef>
                <a:effectRef idx="1">
                  <a:schemeClr val="accent5"/>
                </a:effectRef>
                <a:fontRef idx="minor">
                  <a:schemeClr val="lt1"/>
                </a:fontRef>
              </p:style>
              <p:txBody>
                <a:bodyPr anchor="ctr"/>
                <a:lstStyle/>
                <a:p>
                  <a:pPr algn="ctr" fontAlgn="auto">
                    <a:spcBef>
                      <a:spcPts val="0"/>
                    </a:spcBef>
                    <a:spcAft>
                      <a:spcPts val="0"/>
                    </a:spcAft>
                    <a:defRPr/>
                  </a:pPr>
                  <a:endParaRPr lang="zh-CN" altLang="en-US"/>
                </a:p>
              </p:txBody>
            </p:sp>
            <p:sp>
              <p:nvSpPr>
                <p:cNvPr id="26" name="矩形 25"/>
                <p:cNvSpPr/>
                <p:nvPr/>
              </p:nvSpPr>
              <p:spPr>
                <a:xfrm>
                  <a:off x="3836591" y="2186930"/>
                  <a:ext cx="1493375" cy="1859043"/>
                </a:xfrm>
                <a:prstGeom prst="rect">
                  <a:avLst/>
                </a:prstGeom>
                <a:solidFill>
                  <a:srgbClr val="9966FF"/>
                </a:solidFill>
              </p:spPr>
              <p:style>
                <a:lnRef idx="3">
                  <a:schemeClr val="lt1"/>
                </a:lnRef>
                <a:fillRef idx="1">
                  <a:schemeClr val="accent6"/>
                </a:fillRef>
                <a:effectRef idx="1">
                  <a:schemeClr val="accent6"/>
                </a:effectRef>
                <a:fontRef idx="minor">
                  <a:schemeClr val="lt1"/>
                </a:fontRef>
              </p:style>
              <p:txBody>
                <a:bodyPr anchor="ctr"/>
                <a:lstStyle/>
                <a:p>
                  <a:pPr algn="ctr" fontAlgn="auto">
                    <a:spcBef>
                      <a:spcPts val="0"/>
                    </a:spcBef>
                    <a:spcAft>
                      <a:spcPts val="0"/>
                    </a:spcAft>
                    <a:defRPr/>
                  </a:pPr>
                  <a:endParaRPr lang="zh-CN" altLang="en-US"/>
                </a:p>
              </p:txBody>
            </p:sp>
          </p:grpSp>
          <p:pic>
            <p:nvPicPr>
              <p:cNvPr id="23" name="Picture 31" descr="onlineuni"/>
              <p:cNvPicPr>
                <a:picLocks noChangeAspect="1" noChangeArrowheads="1"/>
              </p:cNvPicPr>
              <p:nvPr/>
            </p:nvPicPr>
            <p:blipFill>
              <a:blip r:embed="rId4" cstate="print"/>
              <a:srcRect r="74017"/>
              <a:stretch>
                <a:fillRect/>
              </a:stretch>
            </p:blipFill>
            <p:spPr bwMode="auto">
              <a:xfrm>
                <a:off x="4500562" y="3016126"/>
                <a:ext cx="1368435" cy="1126885"/>
              </a:xfrm>
              <a:prstGeom prst="rect">
                <a:avLst/>
              </a:prstGeom>
              <a:ln>
                <a:noFill/>
              </a:ln>
              <a:effectLst>
                <a:outerShdw blurRad="292100" dist="139700" dir="2700000" algn="tl" rotWithShape="0">
                  <a:srgbClr val="333333">
                    <a:alpha val="65000"/>
                  </a:srgbClr>
                </a:outerShdw>
              </a:effectLst>
            </p:spPr>
          </p:pic>
        </p:grpSp>
        <p:sp>
          <p:nvSpPr>
            <p:cNvPr id="27" name="Text Box 14"/>
            <p:cNvSpPr txBox="1">
              <a:spLocks noChangeArrowheads="1"/>
            </p:cNvSpPr>
            <p:nvPr/>
          </p:nvSpPr>
          <p:spPr bwMode="auto">
            <a:xfrm>
              <a:off x="678656" y="4917486"/>
              <a:ext cx="7572375" cy="584775"/>
            </a:xfrm>
            <a:prstGeom prst="rect">
              <a:avLst/>
            </a:prstGeom>
            <a:noFill/>
            <a:ln w="9525">
              <a:noFill/>
              <a:miter lim="800000"/>
              <a:headEnd/>
              <a:tailEnd/>
            </a:ln>
            <a:effectLst>
              <a:outerShdw sx="1000" sy="1000" algn="ctr" rotWithShape="0">
                <a:schemeClr val="tx2"/>
              </a:outerShdw>
            </a:effectLst>
          </p:spPr>
          <p:txBody>
            <a:bodyPr>
              <a:spAutoFit/>
            </a:bodyPr>
            <a:lstStyle/>
            <a:p>
              <a:pPr algn="ctr" latinLnBrk="1">
                <a:spcBef>
                  <a:spcPct val="50000"/>
                </a:spcBef>
                <a:defRPr/>
              </a:pPr>
              <a:r>
                <a:rPr lang="en-US" altLang="zh-CN" sz="3200" b="1" dirty="0" smtClean="0">
                  <a:solidFill>
                    <a:schemeClr val="accent3">
                      <a:lumMod val="50000"/>
                    </a:schemeClr>
                  </a:solidFill>
                  <a:latin typeface="Georgia" pitchFamily="18" charset="0"/>
                  <a:ea typeface="Gulim" pitchFamily="34" charset="-127"/>
                </a:rPr>
                <a:t>The humanities: Out of date?</a:t>
              </a:r>
            </a:p>
          </p:txBody>
        </p:sp>
        <p:sp>
          <p:nvSpPr>
            <p:cNvPr id="28" name="Text Box 15"/>
            <p:cNvSpPr txBox="1">
              <a:spLocks noChangeArrowheads="1"/>
            </p:cNvSpPr>
            <p:nvPr/>
          </p:nvSpPr>
          <p:spPr bwMode="auto">
            <a:xfrm>
              <a:off x="1321594" y="4293096"/>
              <a:ext cx="6500812" cy="646112"/>
            </a:xfrm>
            <a:prstGeom prst="rect">
              <a:avLst/>
            </a:prstGeom>
            <a:noFill/>
            <a:ln w="9525">
              <a:noFill/>
              <a:miter lim="800000"/>
              <a:headEnd/>
              <a:tailEnd/>
            </a:ln>
            <a:effectLst>
              <a:outerShdw dist="107763" dir="2700000" algn="ctr" rotWithShape="0">
                <a:schemeClr val="bg2">
                  <a:alpha val="50000"/>
                </a:schemeClr>
              </a:outerShdw>
            </a:effectLst>
          </p:spPr>
          <p:txBody>
            <a:bodyPr>
              <a:spAutoFit/>
            </a:bodyPr>
            <a:lstStyle/>
            <a:p>
              <a:pPr algn="ctr" fontAlgn="auto" latinLnBrk="1">
                <a:spcBef>
                  <a:spcPct val="50000"/>
                </a:spcBef>
                <a:spcAft>
                  <a:spcPts val="0"/>
                </a:spcAft>
                <a:defRPr/>
              </a:pPr>
              <a:r>
                <a:rPr kumimoji="1" lang="en-US" altLang="zh-CN" sz="3600" b="1" dirty="0">
                  <a:effectLst>
                    <a:outerShdw blurRad="38100" dist="38100" dir="2700000" algn="tl">
                      <a:srgbClr val="000000">
                        <a:alpha val="43137"/>
                      </a:srgbClr>
                    </a:outerShdw>
                  </a:effectLst>
                  <a:latin typeface="+mj-lt"/>
                  <a:ea typeface="华文彩云" pitchFamily="2" charset="-122"/>
                </a:rPr>
                <a:t>Unit </a:t>
              </a:r>
              <a:r>
                <a:rPr kumimoji="1" lang="en-US" altLang="zh-CN" sz="3600" b="1" dirty="0" smtClean="0">
                  <a:effectLst>
                    <a:outerShdw blurRad="38100" dist="38100" dir="2700000" algn="tl">
                      <a:srgbClr val="000000">
                        <a:alpha val="43137"/>
                      </a:srgbClr>
                    </a:outerShdw>
                  </a:effectLst>
                  <a:latin typeface="+mj-lt"/>
                  <a:ea typeface="华文彩云" pitchFamily="2" charset="-122"/>
                </a:rPr>
                <a:t>2 </a:t>
              </a:r>
              <a:r>
                <a:rPr kumimoji="1" lang="en-US" altLang="zh-CN" sz="3600" b="1" dirty="0">
                  <a:effectLst>
                    <a:outerShdw blurRad="38100" dist="38100" dir="2700000" algn="tl">
                      <a:srgbClr val="000000">
                        <a:alpha val="43137"/>
                      </a:srgbClr>
                    </a:outerShdw>
                  </a:effectLst>
                  <a:latin typeface="+mj-lt"/>
                  <a:ea typeface="华文彩云" pitchFamily="2" charset="-122"/>
                </a:rPr>
                <a:t>Section A</a:t>
              </a:r>
            </a:p>
          </p:txBody>
        </p:sp>
      </p:grpSp>
      <p:sp>
        <p:nvSpPr>
          <p:cNvPr id="30" name="TextBox 45"/>
          <p:cNvSpPr txBox="1">
            <a:spLocks noChangeArrowheads="1"/>
          </p:cNvSpPr>
          <p:nvPr/>
        </p:nvSpPr>
        <p:spPr bwMode="auto">
          <a:xfrm>
            <a:off x="179512" y="6318250"/>
            <a:ext cx="10072688" cy="523220"/>
          </a:xfrm>
          <a:prstGeom prst="rect">
            <a:avLst/>
          </a:prstGeom>
          <a:noFill/>
          <a:ln w="9525">
            <a:noFill/>
            <a:miter lim="800000"/>
            <a:headEnd/>
            <a:tailEnd/>
          </a:ln>
        </p:spPr>
        <p:txBody>
          <a:bodyPr>
            <a:spAutoFit/>
          </a:bodyPr>
          <a:lstStyle/>
          <a:p>
            <a:pPr>
              <a:defRPr/>
            </a:pPr>
            <a:r>
              <a:rPr lang="en-US" altLang="zh-CN" sz="1400" b="1" dirty="0" smtClean="0">
                <a:solidFill>
                  <a:schemeClr val="bg1"/>
                </a:solidFill>
                <a:latin typeface="Bodoni MT Condensed" pitchFamily="18" charset="0"/>
                <a:ea typeface="HY견명조"/>
                <a:cs typeface="Times New Roman" pitchFamily="18" charset="0"/>
              </a:rPr>
              <a:t>FOREIGN </a:t>
            </a:r>
            <a:r>
              <a:rPr lang="en-US" altLang="zh-CN" sz="1400" b="1" dirty="0">
                <a:solidFill>
                  <a:schemeClr val="bg1"/>
                </a:solidFill>
                <a:latin typeface="Bodoni MT Condensed" pitchFamily="18" charset="0"/>
                <a:ea typeface="HY견명조"/>
                <a:cs typeface="Times New Roman" pitchFamily="18" charset="0"/>
              </a:rPr>
              <a:t>LANGUAGE TEACHING AND RESEARCH PRESS      </a:t>
            </a:r>
            <a:endParaRPr lang="en-US" altLang="zh-CN" sz="1400" b="1" dirty="0" smtClean="0">
              <a:solidFill>
                <a:schemeClr val="bg1"/>
              </a:solidFill>
              <a:latin typeface="Bodoni MT Condensed" pitchFamily="18" charset="0"/>
              <a:ea typeface="HY견명조"/>
              <a:cs typeface="Times New Roman" pitchFamily="18" charset="0"/>
            </a:endParaRPr>
          </a:p>
          <a:p>
            <a:pPr>
              <a:defRPr/>
            </a:pPr>
            <a:r>
              <a:rPr lang="en-US" altLang="zh-CN" sz="1400" b="1" dirty="0" smtClean="0">
                <a:solidFill>
                  <a:schemeClr val="bg1"/>
                </a:solidFill>
                <a:latin typeface="Bodoni MT Condensed" pitchFamily="18" charset="0"/>
                <a:ea typeface="HY견명조"/>
                <a:cs typeface="Times New Roman" pitchFamily="18" charset="0"/>
              </a:rPr>
              <a:t>AIR </a:t>
            </a:r>
            <a:r>
              <a:rPr lang="en-US" altLang="zh-CN" sz="1400" b="1" dirty="0">
                <a:solidFill>
                  <a:schemeClr val="bg1"/>
                </a:solidFill>
                <a:latin typeface="Bodoni MT Condensed" pitchFamily="18" charset="0"/>
                <a:ea typeface="HY견명조"/>
                <a:cs typeface="Times New Roman" pitchFamily="18" charset="0"/>
              </a:rPr>
              <a:t>FORCE ENGINEERING </a:t>
            </a:r>
            <a:r>
              <a:rPr lang="en-US" altLang="zh-CN" sz="1400" b="1" dirty="0" smtClean="0">
                <a:solidFill>
                  <a:schemeClr val="bg1"/>
                </a:solidFill>
                <a:latin typeface="Bodoni MT Condensed" pitchFamily="18" charset="0"/>
                <a:ea typeface="HY견명조"/>
                <a:cs typeface="Times New Roman" pitchFamily="18" charset="0"/>
              </a:rPr>
              <a:t>UNIVERSITY</a:t>
            </a:r>
            <a:endParaRPr lang="zh-CN" altLang="en-US" sz="1400" b="1" dirty="0">
              <a:solidFill>
                <a:schemeClr val="bg1"/>
              </a:solidFill>
              <a:latin typeface="Bodoni MT Condensed" pitchFamily="18" charset="0"/>
              <a:ea typeface="HY견명조"/>
              <a:cs typeface="Times New Roman" pitchFamily="18" charset="0"/>
            </a:endParaRPr>
          </a:p>
        </p:txBody>
      </p:sp>
      <p:pic>
        <p:nvPicPr>
          <p:cNvPr id="1026" name="Picture 2" descr="D:\找图\新视野读写2\徐晨买图\徐晨买图\U2\73117182.jpg"/>
          <p:cNvPicPr>
            <a:picLocks noChangeAspect="1" noChangeArrowheads="1"/>
          </p:cNvPicPr>
          <p:nvPr/>
        </p:nvPicPr>
        <p:blipFill>
          <a:blip r:embed="rId5" cstate="print"/>
          <a:srcRect/>
          <a:stretch>
            <a:fillRect/>
          </a:stretch>
        </p:blipFill>
        <p:spPr bwMode="auto">
          <a:xfrm>
            <a:off x="1928794" y="1428736"/>
            <a:ext cx="1403100" cy="1345209"/>
          </a:xfrm>
          <a:prstGeom prst="rect">
            <a:avLst/>
          </a:prstGeom>
          <a:noFill/>
        </p:spPr>
      </p:pic>
    </p:spTree>
    <p:extLst>
      <p:ext uri="{BB962C8B-B14F-4D97-AF65-F5344CB8AC3E}">
        <p14:creationId xmlns:p14="http://schemas.microsoft.com/office/powerpoint/2010/main" val="5326402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683568" y="1671191"/>
            <a:ext cx="2992437" cy="461665"/>
          </a:xfrm>
          <a:prstGeom prst="rect">
            <a:avLst/>
          </a:prstGeom>
          <a:noFill/>
          <a:ln w="9525">
            <a:noFill/>
            <a:miter lim="800000"/>
            <a:headEnd/>
            <a:tailEnd/>
          </a:ln>
        </p:spPr>
        <p:txBody>
          <a:bodyPr wrap="square">
            <a:spAutoFit/>
          </a:bodyPr>
          <a:lstStyle/>
          <a:p>
            <a:r>
              <a:rPr lang="zh-CN" altLang="zh-CN" sz="2400" b="1" dirty="0" smtClean="0">
                <a:solidFill>
                  <a:srgbClr val="000000"/>
                </a:solidFill>
                <a:latin typeface="华文楷体" pitchFamily="2" charset="-122"/>
                <a:ea typeface="华文楷体" pitchFamily="2" charset="-122"/>
              </a:rPr>
              <a:t>可能</a:t>
            </a:r>
            <a:r>
              <a:rPr lang="en-US" altLang="zh-CN" sz="2400" b="1" dirty="0" smtClean="0">
                <a:solidFill>
                  <a:srgbClr val="000000"/>
                </a:solidFill>
                <a:latin typeface="华文楷体" pitchFamily="2" charset="-122"/>
                <a:ea typeface="华文楷体" pitchFamily="2" charset="-122"/>
              </a:rPr>
              <a:t>/</a:t>
            </a:r>
            <a:r>
              <a:rPr lang="zh-CN" altLang="zh-CN" sz="2400" b="1" dirty="0" smtClean="0">
                <a:solidFill>
                  <a:srgbClr val="000000"/>
                </a:solidFill>
                <a:latin typeface="华文楷体" pitchFamily="2" charset="-122"/>
                <a:ea typeface="华文楷体" pitchFamily="2" charset="-122"/>
              </a:rPr>
              <a:t>易于做某事</a:t>
            </a:r>
          </a:p>
        </p:txBody>
      </p:sp>
      <p:sp>
        <p:nvSpPr>
          <p:cNvPr id="13" name="文本框 5"/>
          <p:cNvSpPr txBox="1"/>
          <p:nvPr/>
        </p:nvSpPr>
        <p:spPr>
          <a:xfrm>
            <a:off x="1476375" y="4436546"/>
            <a:ext cx="2951609"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face up to / repeat</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71604" y="4581128"/>
            <a:ext cx="6643734" cy="1274195"/>
          </a:xfrm>
          <a:prstGeom prst="rect">
            <a:avLst/>
          </a:prstGeom>
          <a:noFill/>
          <a:ln w="9525">
            <a:noFill/>
            <a:miter lim="800000"/>
            <a:headEnd/>
            <a:tailEnd/>
          </a:ln>
        </p:spPr>
        <p:txBody>
          <a:bodyPr wrap="square">
            <a:spAutoFit/>
          </a:bodyPr>
          <a:lstStyle/>
          <a:p>
            <a:pPr>
              <a:lnSpc>
                <a:spcPct val="120000"/>
              </a:lnSpc>
              <a:spcBef>
                <a:spcPct val="50000"/>
              </a:spcBef>
            </a:pPr>
            <a:endParaRPr kumimoji="1" lang="en-US" altLang="zh-CN" sz="2400" dirty="0">
              <a:latin typeface="Helvetica"/>
            </a:endParaRPr>
          </a:p>
          <a:p>
            <a:r>
              <a:rPr kumimoji="1" lang="en-US" altLang="zh-CN" sz="2400" dirty="0" smtClean="0">
                <a:latin typeface="Helvetica"/>
              </a:rPr>
              <a:t>If you can’t face up to your mistake now, you </a:t>
            </a:r>
            <a:r>
              <a:rPr kumimoji="1" lang="en-US" altLang="zh-CN" sz="2400" b="1" i="1" dirty="0" smtClean="0">
                <a:solidFill>
                  <a:srgbClr val="FF6600"/>
                </a:solidFill>
                <a:latin typeface="Helvetica"/>
              </a:rPr>
              <a:t>are liable to </a:t>
            </a:r>
            <a:r>
              <a:rPr kumimoji="1" lang="en-US" altLang="zh-CN" sz="2400" dirty="0" smtClean="0">
                <a:latin typeface="Helvetica"/>
              </a:rPr>
              <a:t>repeat it in the future.   </a:t>
            </a:r>
            <a:endParaRPr kumimoji="1" lang="zh-CN" altLang="zh-CN" sz="2400" dirty="0" smtClean="0">
              <a:latin typeface="Helvetica"/>
            </a:endParaRP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212427"/>
            <a:ext cx="6516688" cy="830997"/>
          </a:xfrm>
          <a:prstGeom prst="rect">
            <a:avLst/>
          </a:prstGeom>
          <a:noFill/>
          <a:ln w="9525">
            <a:noFill/>
            <a:miter lim="800000"/>
            <a:headEnd/>
            <a:tailEnd/>
          </a:ln>
        </p:spPr>
        <p:txBody>
          <a:bodyPr>
            <a:spAutoFit/>
          </a:bodyPr>
          <a:lstStyle/>
          <a:p>
            <a:r>
              <a:rPr lang="zh-CN" altLang="zh-CN" sz="2400" dirty="0" smtClean="0">
                <a:latin typeface="华文行楷" pitchFamily="2" charset="-122"/>
                <a:ea typeface="华文行楷" pitchFamily="2" charset="-122"/>
              </a:rPr>
              <a:t>如果现在你不能勇于面对自己的错误，那么将来有可能会重蹈覆辙。</a:t>
            </a:r>
          </a:p>
        </p:txBody>
      </p:sp>
      <p:sp>
        <p:nvSpPr>
          <p:cNvPr id="25" name="TextBox 24"/>
          <p:cNvSpPr txBox="1"/>
          <p:nvPr/>
        </p:nvSpPr>
        <p:spPr>
          <a:xfrm>
            <a:off x="1476375" y="4016677"/>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228367" name="Text Box 16"/>
          <p:cNvSpPr txBox="1">
            <a:spLocks noChangeArrowheads="1"/>
          </p:cNvSpPr>
          <p:nvPr/>
        </p:nvSpPr>
        <p:spPr bwMode="auto">
          <a:xfrm>
            <a:off x="5724525" y="1152525"/>
            <a:ext cx="2016125" cy="579438"/>
          </a:xfrm>
          <a:prstGeom prst="rect">
            <a:avLst/>
          </a:prstGeom>
          <a:noFill/>
          <a:ln w="25400" algn="ctr">
            <a:noFill/>
            <a:miter lim="800000"/>
            <a:headEnd/>
            <a:tailEnd/>
          </a:ln>
        </p:spPr>
        <p:txBody>
          <a:bodyPr>
            <a:spAutoFit/>
          </a:bodyPr>
          <a:lstStyle/>
          <a:p>
            <a:pPr marL="342900" indent="-342900">
              <a:spcBef>
                <a:spcPct val="50000"/>
              </a:spcBef>
            </a:pPr>
            <a:endParaRPr lang="zh-CN" altLang="en-US"/>
          </a:p>
        </p:txBody>
      </p:sp>
      <p:sp>
        <p:nvSpPr>
          <p:cNvPr id="4" name="TextBox 7"/>
          <p:cNvSpPr txBox="1">
            <a:spLocks noChangeArrowheads="1"/>
          </p:cNvSpPr>
          <p:nvPr/>
        </p:nvSpPr>
        <p:spPr bwMode="auto">
          <a:xfrm>
            <a:off x="5083153" y="1599753"/>
            <a:ext cx="3981450" cy="492443"/>
          </a:xfrm>
          <a:prstGeom prst="rect">
            <a:avLst/>
          </a:prstGeom>
          <a:noFill/>
          <a:ln w="9525">
            <a:noFill/>
            <a:miter lim="800000"/>
            <a:headEnd/>
            <a:tailEnd/>
          </a:ln>
        </p:spPr>
        <p:txBody>
          <a:bodyPr>
            <a:spAutoFit/>
          </a:bodyPr>
          <a:lstStyle/>
          <a:p>
            <a:pPr algn="ctr"/>
            <a:r>
              <a:rPr lang="en-US" altLang="zh-CN" sz="2600" b="1" dirty="0" smtClean="0">
                <a:latin typeface="Helvetica"/>
              </a:rPr>
              <a:t>be liable to do sth.</a:t>
            </a:r>
            <a:endParaRPr lang="zh-CN" altLang="en-US" sz="2600" b="1" dirty="0">
              <a:latin typeface="Helvetica"/>
            </a:endParaRPr>
          </a:p>
        </p:txBody>
      </p:sp>
      <p:pic>
        <p:nvPicPr>
          <p:cNvPr id="19"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7" name="TextBox 16">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96570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5"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016000" y="1671191"/>
            <a:ext cx="2267202" cy="461665"/>
          </a:xfrm>
          <a:prstGeom prst="rect">
            <a:avLst/>
          </a:prstGeom>
          <a:noFill/>
          <a:ln w="9525">
            <a:noFill/>
            <a:miter lim="800000"/>
            <a:headEnd/>
            <a:tailEnd/>
          </a:ln>
        </p:spPr>
        <p:txBody>
          <a:bodyPr wrap="square">
            <a:spAutoFit/>
          </a:bodyPr>
          <a:lstStyle/>
          <a:p>
            <a:r>
              <a:rPr lang="zh-CN" altLang="zh-CN" sz="2400" b="1" dirty="0" smtClean="0">
                <a:solidFill>
                  <a:srgbClr val="000000"/>
                </a:solidFill>
                <a:latin typeface="华文楷体" pitchFamily="2" charset="-122"/>
                <a:ea typeface="华文楷体" pitchFamily="2" charset="-122"/>
              </a:rPr>
              <a:t>与……一起</a:t>
            </a:r>
          </a:p>
        </p:txBody>
      </p:sp>
      <p:sp>
        <p:nvSpPr>
          <p:cNvPr id="13" name="文本框 5"/>
          <p:cNvSpPr txBox="1"/>
          <p:nvPr/>
        </p:nvSpPr>
        <p:spPr>
          <a:xfrm>
            <a:off x="1571605" y="4572008"/>
            <a:ext cx="3500461"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go through /  a bad phase</a:t>
            </a:r>
            <a:r>
              <a:rPr kumimoji="1" lang="en-US" altLang="zh-CN" sz="2400" dirty="0" smtClean="0">
                <a:solidFill>
                  <a:srgbClr val="0D0A10"/>
                </a:solidFill>
                <a:latin typeface="Helvetica"/>
              </a:rPr>
              <a:t>)</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00166" y="5143512"/>
            <a:ext cx="6643734" cy="1938992"/>
          </a:xfrm>
          <a:prstGeom prst="rect">
            <a:avLst/>
          </a:prstGeom>
          <a:noFill/>
          <a:ln w="9525">
            <a:noFill/>
            <a:miter lim="800000"/>
            <a:headEnd/>
            <a:tailEnd/>
          </a:ln>
        </p:spPr>
        <p:txBody>
          <a:bodyPr wrap="square">
            <a:spAutoFit/>
          </a:bodyPr>
          <a:lstStyle/>
          <a:p>
            <a:r>
              <a:rPr kumimoji="1" lang="en-US" altLang="zh-CN" sz="2400" b="1" i="1" dirty="0" smtClean="0">
                <a:solidFill>
                  <a:srgbClr val="FF6600"/>
                </a:solidFill>
                <a:latin typeface="Helvetica"/>
              </a:rPr>
              <a:t>In company with </a:t>
            </a:r>
            <a:r>
              <a:rPr kumimoji="1" lang="en-US" altLang="zh-CN" sz="2400" dirty="0" smtClean="0">
                <a:latin typeface="Helvetica"/>
              </a:rPr>
              <a:t>the oil market, the US dollar went through a bad phase in 1986. </a:t>
            </a:r>
            <a:endParaRPr kumimoji="1" lang="zh-CN" altLang="zh-CN" sz="2400" dirty="0" smtClean="0">
              <a:latin typeface="Helvetica"/>
            </a:endParaRPr>
          </a:p>
          <a:p>
            <a:pPr>
              <a:spcBef>
                <a:spcPct val="50000"/>
              </a:spcBef>
            </a:pPr>
            <a:endParaRPr kumimoji="1" lang="en-US" altLang="zh-CN" sz="2400" dirty="0">
              <a:latin typeface="Helvetica"/>
            </a:endParaRPr>
          </a:p>
          <a:p>
            <a:pPr>
              <a:spcBef>
                <a:spcPct val="50000"/>
              </a:spcBef>
            </a:pPr>
            <a:endParaRPr kumimoji="1" lang="en-US" altLang="zh-CN" sz="2400" dirty="0">
              <a:latin typeface="Helvetica"/>
            </a:endParaRP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231063"/>
            <a:ext cx="5441944" cy="830997"/>
          </a:xfrm>
          <a:prstGeom prst="rect">
            <a:avLst/>
          </a:prstGeom>
          <a:noFill/>
          <a:ln w="9525">
            <a:noFill/>
            <a:miter lim="800000"/>
            <a:headEnd/>
            <a:tailEnd/>
          </a:ln>
        </p:spPr>
        <p:txBody>
          <a:bodyPr wrap="square">
            <a:spAutoFit/>
          </a:bodyPr>
          <a:lstStyle/>
          <a:p>
            <a:r>
              <a:rPr lang="zh-CN" altLang="zh-CN" sz="2400" dirty="0" smtClean="0">
                <a:latin typeface="华文行楷" pitchFamily="2" charset="-122"/>
                <a:ea typeface="华文行楷" pitchFamily="2" charset="-122"/>
              </a:rPr>
              <a:t>与石油市场一起，美元在</a:t>
            </a:r>
            <a:r>
              <a:rPr lang="en-US" altLang="zh-CN" sz="2400" dirty="0" smtClean="0">
                <a:latin typeface="华文行楷" pitchFamily="2" charset="-122"/>
                <a:ea typeface="华文行楷" pitchFamily="2" charset="-122"/>
              </a:rPr>
              <a:t>1986</a:t>
            </a:r>
            <a:r>
              <a:rPr lang="zh-CN" altLang="zh-CN" sz="2400" dirty="0" smtClean="0">
                <a:latin typeface="华文行楷" pitchFamily="2" charset="-122"/>
                <a:ea typeface="华文行楷" pitchFamily="2" charset="-122"/>
              </a:rPr>
              <a:t>年经历了一个艰难的时期。</a:t>
            </a:r>
          </a:p>
        </p:txBody>
      </p:sp>
      <p:sp>
        <p:nvSpPr>
          <p:cNvPr id="25" name="TextBox 24"/>
          <p:cNvSpPr txBox="1"/>
          <p:nvPr/>
        </p:nvSpPr>
        <p:spPr>
          <a:xfrm>
            <a:off x="1493827" y="407194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sp>
        <p:nvSpPr>
          <p:cNvPr id="230415" name="Text Box 16"/>
          <p:cNvSpPr txBox="1">
            <a:spLocks noChangeArrowheads="1"/>
          </p:cNvSpPr>
          <p:nvPr/>
        </p:nvSpPr>
        <p:spPr bwMode="auto">
          <a:xfrm>
            <a:off x="5724525" y="1152525"/>
            <a:ext cx="2016125" cy="579438"/>
          </a:xfrm>
          <a:prstGeom prst="rect">
            <a:avLst/>
          </a:prstGeom>
          <a:noFill/>
          <a:ln w="25400" algn="ctr">
            <a:noFill/>
            <a:miter lim="800000"/>
            <a:headEnd/>
            <a:tailEnd/>
          </a:ln>
        </p:spPr>
        <p:txBody>
          <a:bodyPr>
            <a:spAutoFit/>
          </a:bodyPr>
          <a:lstStyle/>
          <a:p>
            <a:pPr marL="342900" indent="-342900">
              <a:spcBef>
                <a:spcPct val="50000"/>
              </a:spcBef>
            </a:pPr>
            <a:endParaRPr lang="zh-CN" altLang="en-US"/>
          </a:p>
        </p:txBody>
      </p:sp>
      <p:sp>
        <p:nvSpPr>
          <p:cNvPr id="4" name="TextBox 7"/>
          <p:cNvSpPr txBox="1">
            <a:spLocks noChangeArrowheads="1"/>
          </p:cNvSpPr>
          <p:nvPr/>
        </p:nvSpPr>
        <p:spPr bwMode="auto">
          <a:xfrm>
            <a:off x="5410201" y="1561352"/>
            <a:ext cx="3090889" cy="492443"/>
          </a:xfrm>
          <a:prstGeom prst="rect">
            <a:avLst/>
          </a:prstGeom>
          <a:noFill/>
          <a:ln w="9525">
            <a:noFill/>
            <a:miter lim="800000"/>
            <a:headEnd/>
            <a:tailEnd/>
          </a:ln>
        </p:spPr>
        <p:txBody>
          <a:bodyPr wrap="square">
            <a:spAutoFit/>
          </a:bodyPr>
          <a:lstStyle/>
          <a:p>
            <a:pPr algn="ctr"/>
            <a:r>
              <a:rPr lang="en-US" altLang="zh-CN" sz="2600" b="1" dirty="0" smtClean="0">
                <a:latin typeface="Helvetica"/>
              </a:rPr>
              <a:t>in company with</a:t>
            </a:r>
            <a:endParaRPr lang="en-US" altLang="zh-CN" sz="2600" b="1" dirty="0">
              <a:latin typeface="Helvetica"/>
            </a:endParaRPr>
          </a:p>
        </p:txBody>
      </p:sp>
      <p:pic>
        <p:nvPicPr>
          <p:cNvPr id="19"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7" name="TextBox 16">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67198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23" grpId="0"/>
      <p:bldP spid="3" grpId="0"/>
      <p:bldP spid="2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2134717199"/>
              </p:ext>
            </p:extLst>
          </p:nvPr>
        </p:nvGraphicFramePr>
        <p:xfrm>
          <a:off x="357188" y="1285859"/>
          <a:ext cx="8501122" cy="4310884"/>
        </p:xfrm>
        <a:graphic>
          <a:graphicData uri="http://schemas.openxmlformats.org/drawingml/2006/table">
            <a:tbl>
              <a:tblPr firstRow="1" bandRow="1">
                <a:tableStyleId>{93296810-A885-4BE3-A3E7-6D5BEEA58F35}</a:tableStyleId>
              </a:tblPr>
              <a:tblGrid>
                <a:gridCol w="4857754"/>
                <a:gridCol w="3643368"/>
              </a:tblGrid>
              <a:tr h="647432">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1135669">
                <a:tc>
                  <a:txBody>
                    <a:bodyPr/>
                    <a:lstStyle/>
                    <a:p>
                      <a:pPr marL="268288" indent="-268288">
                        <a:lnSpc>
                          <a:spcPct val="100000"/>
                        </a:lnSpc>
                        <a:spcBef>
                          <a:spcPct val="50000"/>
                        </a:spcBef>
                        <a:buNone/>
                        <a:defRPr/>
                      </a:pPr>
                      <a:r>
                        <a:rPr kumimoji="1" lang="en-US" altLang="zh-CN" sz="2400" kern="1200" dirty="0" smtClean="0">
                          <a:solidFill>
                            <a:schemeClr val="dk1"/>
                          </a:solidFill>
                          <a:latin typeface="Helvetica"/>
                          <a:ea typeface="+mn-ea"/>
                          <a:cs typeface="+mn-cs"/>
                        </a:rPr>
                        <a:t>1.Sth. is/are more and more seen as … rather than …</a:t>
                      </a:r>
                      <a:endParaRPr kumimoji="1" lang="en-US" altLang="zh-CN" sz="2400" kern="1200" dirty="0">
                        <a:solidFill>
                          <a:schemeClr val="dk1"/>
                        </a:solidFill>
                        <a:latin typeface="Helvetica"/>
                        <a:ea typeface="+mn-ea"/>
                        <a:cs typeface="+mn-cs"/>
                      </a:endParaRPr>
                    </a:p>
                  </a:txBody>
                  <a:tcPr/>
                </a:tc>
                <a:tc>
                  <a:txBody>
                    <a:bodyPr/>
                    <a:lstStyle/>
                    <a:p>
                      <a:pPr>
                        <a:lnSpc>
                          <a:spcPct val="1000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用于表达“人</a:t>
                      </a:r>
                      <a:r>
                        <a:rPr kumimoji="1" lang="zh-CN" altLang="zh-CN" sz="2400" kern="1200" dirty="0" smtClean="0">
                          <a:solidFill>
                            <a:schemeClr val="dk1"/>
                          </a:solidFill>
                          <a:latin typeface="华文楷体" pitchFamily="2" charset="-122"/>
                          <a:ea typeface="华文楷体" pitchFamily="2" charset="-122"/>
                          <a:cs typeface="+mn-cs"/>
                        </a:rPr>
                        <a:t>们对某一事物的看法的变化</a:t>
                      </a:r>
                      <a:r>
                        <a:rPr kumimoji="1" lang="zh-CN" altLang="en-US" sz="2400" kern="1200" dirty="0" smtClean="0">
                          <a:solidFill>
                            <a:schemeClr val="dk1"/>
                          </a:solidFill>
                          <a:latin typeface="华文楷体" pitchFamily="2" charset="-122"/>
                          <a:ea typeface="华文楷体" pitchFamily="2" charset="-122"/>
                          <a:cs typeface="+mn-cs"/>
                        </a:rPr>
                        <a:t>”。</a:t>
                      </a:r>
                      <a:endParaRPr kumimoji="1" lang="en-US" altLang="zh-CN" sz="2400" kern="1200" dirty="0">
                        <a:solidFill>
                          <a:schemeClr val="dk1"/>
                        </a:solidFill>
                        <a:latin typeface="华文楷体" pitchFamily="2" charset="-122"/>
                        <a:ea typeface="华文楷体" pitchFamily="2" charset="-122"/>
                        <a:cs typeface="+mn-cs"/>
                      </a:endParaRPr>
                    </a:p>
                  </a:txBody>
                  <a:tcPr/>
                </a:tc>
              </a:tr>
              <a:tr h="1080120">
                <a:tc>
                  <a:txBody>
                    <a:bodyPr/>
                    <a:lstStyle/>
                    <a:p>
                      <a:pPr>
                        <a:lnSpc>
                          <a:spcPct val="100000"/>
                        </a:lnSpc>
                      </a:pPr>
                      <a:r>
                        <a:rPr kumimoji="1" lang="en-US" altLang="zh-CN" sz="2400" kern="1200" dirty="0" smtClean="0">
                          <a:solidFill>
                            <a:schemeClr val="dk1"/>
                          </a:solidFill>
                          <a:latin typeface="Helvetica"/>
                          <a:ea typeface="+mn-ea"/>
                          <a:cs typeface="+mn-cs"/>
                        </a:rPr>
                        <a:t>2. Once + N., sth. now …</a:t>
                      </a:r>
                      <a:endParaRPr kumimoji="1" lang="zh-CN" altLang="en-US"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zh-CN" sz="2400" kern="1200" dirty="0" smtClean="0">
                          <a:solidFill>
                            <a:schemeClr val="dk1"/>
                          </a:solidFill>
                          <a:latin typeface="华文楷体" pitchFamily="2" charset="-122"/>
                          <a:ea typeface="华文楷体" pitchFamily="2" charset="-122"/>
                          <a:cs typeface="+mn-cs"/>
                        </a:rPr>
                        <a:t>今昔对比</a:t>
                      </a:r>
                      <a:r>
                        <a:rPr kumimoji="1" lang="zh-CN" altLang="en-US" sz="2400" kern="1200" dirty="0" smtClean="0">
                          <a:solidFill>
                            <a:schemeClr val="dk1"/>
                          </a:solidFill>
                          <a:latin typeface="华文楷体" pitchFamily="2" charset="-122"/>
                          <a:ea typeface="华文楷体" pitchFamily="2" charset="-122"/>
                          <a:cs typeface="+mn-cs"/>
                        </a:rPr>
                        <a:t>”。 </a:t>
                      </a:r>
                    </a:p>
                    <a:p>
                      <a:pPr>
                        <a:lnSpc>
                          <a:spcPct val="100000"/>
                        </a:lnSpc>
                      </a:pPr>
                      <a:endParaRPr kumimoji="1" lang="zh-CN" altLang="en-US" sz="2400" kern="1200" dirty="0">
                        <a:solidFill>
                          <a:schemeClr val="dk1"/>
                        </a:solidFill>
                        <a:latin typeface="华文楷体" pitchFamily="2" charset="-122"/>
                        <a:ea typeface="华文楷体" pitchFamily="2" charset="-122"/>
                        <a:cs typeface="+mn-cs"/>
                      </a:endParaRPr>
                    </a:p>
                  </a:txBody>
                  <a:tcPr/>
                </a:tc>
              </a:tr>
              <a:tr h="1447663">
                <a:tc>
                  <a:txBody>
                    <a:bodyPr/>
                    <a:lstStyle/>
                    <a:p>
                      <a:pPr marL="361950" marR="0" indent="-36195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If sb. only do sth. / If sb. do sth. alone, it’s likely that … / sb. are liable to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zh-CN" sz="2400" kern="1200" dirty="0" smtClean="0">
                          <a:solidFill>
                            <a:schemeClr val="dk1"/>
                          </a:solidFill>
                          <a:latin typeface="华文楷体" pitchFamily="2" charset="-122"/>
                          <a:ea typeface="华文楷体" pitchFamily="2" charset="-122"/>
                          <a:cs typeface="+mn-cs"/>
                        </a:rPr>
                        <a:t>如果只做……可能出现的后果</a:t>
                      </a:r>
                      <a:r>
                        <a:rPr kumimoji="1" lang="zh-CN" altLang="en-US" sz="2400" kern="1200" dirty="0" smtClean="0">
                          <a:solidFill>
                            <a:schemeClr val="dk1"/>
                          </a:solidFill>
                          <a:latin typeface="华文楷体" pitchFamily="2" charset="-122"/>
                          <a:ea typeface="华文楷体" pitchFamily="2" charset="-122"/>
                          <a:cs typeface="+mn-cs"/>
                        </a:rPr>
                        <a:t>”。</a:t>
                      </a:r>
                    </a:p>
                    <a:p>
                      <a:pPr>
                        <a:lnSpc>
                          <a:spcPct val="100000"/>
                        </a:lnSpc>
                      </a:pPr>
                      <a:endParaRPr kumimoji="1" lang="zh-CN" altLang="en-US" sz="2400" kern="1200" dirty="0">
                        <a:solidFill>
                          <a:schemeClr val="dk1"/>
                        </a:solidFill>
                        <a:latin typeface="华文楷体" pitchFamily="2" charset="-122"/>
                        <a:ea typeface="华文楷体" pitchFamily="2" charset="-122"/>
                        <a:cs typeface="+mn-cs"/>
                      </a:endParaRPr>
                    </a:p>
                  </a:txBody>
                  <a:tcPr/>
                </a:tc>
              </a:tr>
            </a:tbl>
          </a:graphicData>
        </a:graphic>
      </p:graphicFrame>
      <p:pic>
        <p:nvPicPr>
          <p:cNvPr id="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5" name="组合 4"/>
          <p:cNvGrpSpPr/>
          <p:nvPr/>
        </p:nvGrpSpPr>
        <p:grpSpPr>
          <a:xfrm>
            <a:off x="-14288" y="-27384"/>
            <a:ext cx="7444331" cy="1152525"/>
            <a:chOff x="-14288" y="-27384"/>
            <a:chExt cx="7444331" cy="1152525"/>
          </a:xfrm>
        </p:grpSpPr>
        <p:pic>
          <p:nvPicPr>
            <p:cNvPr id="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8" name="TextBox 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0" name="矩形 9"/>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34693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1"/>
          <p:cNvSpPr>
            <a:spLocks noChangeArrowheads="1"/>
          </p:cNvSpPr>
          <p:nvPr/>
        </p:nvSpPr>
        <p:spPr bwMode="auto">
          <a:xfrm>
            <a:off x="1538288" y="2047875"/>
            <a:ext cx="5976937" cy="892552"/>
          </a:xfrm>
          <a:prstGeom prst="rect">
            <a:avLst/>
          </a:prstGeom>
          <a:noFill/>
          <a:ln w="9525">
            <a:noFill/>
            <a:miter lim="800000"/>
            <a:headEnd/>
            <a:tailEnd/>
          </a:ln>
        </p:spPr>
        <p:txBody>
          <a:bodyPr>
            <a:spAutoFit/>
          </a:bodyPr>
          <a:lstStyle/>
          <a:p>
            <a:r>
              <a:rPr lang="zh-CN" altLang="zh-CN" sz="2600" dirty="0" smtClean="0">
                <a:latin typeface="华文行楷" pitchFamily="2" charset="-122"/>
                <a:ea typeface="华文行楷" pitchFamily="2" charset="-122"/>
              </a:rPr>
              <a:t>大学教育</a:t>
            </a:r>
            <a:r>
              <a:rPr lang="zh-CN" altLang="zh-CN" sz="2600" dirty="0" smtClean="0">
                <a:solidFill>
                  <a:srgbClr val="C00000"/>
                </a:solidFill>
                <a:latin typeface="华文行楷" pitchFamily="2" charset="-122"/>
                <a:ea typeface="华文行楷" pitchFamily="2" charset="-122"/>
              </a:rPr>
              <a:t>越来越被看成是</a:t>
            </a:r>
            <a:r>
              <a:rPr lang="zh-CN" altLang="zh-CN" sz="2600" dirty="0" smtClean="0">
                <a:latin typeface="华文行楷" pitchFamily="2" charset="-122"/>
                <a:ea typeface="华文行楷" pitchFamily="2" charset="-122"/>
              </a:rPr>
              <a:t>改善经济</a:t>
            </a:r>
            <a:r>
              <a:rPr lang="zh-CN" altLang="zh-CN" sz="2600" dirty="0" smtClean="0">
                <a:solidFill>
                  <a:srgbClr val="C00000"/>
                </a:solidFill>
                <a:latin typeface="华文行楷" pitchFamily="2" charset="-122"/>
                <a:ea typeface="华文行楷" pitchFamily="2" charset="-122"/>
              </a:rPr>
              <a:t>而不是</a:t>
            </a:r>
            <a:r>
              <a:rPr lang="zh-CN" altLang="en-US" sz="2600" dirty="0" smtClean="0">
                <a:latin typeface="华文行楷" pitchFamily="2" charset="-122"/>
                <a:ea typeface="华文行楷" pitchFamily="2" charset="-122"/>
              </a:rPr>
              <a:t>提升</a:t>
            </a:r>
            <a:r>
              <a:rPr lang="zh-CN" altLang="zh-CN" sz="2600" dirty="0" smtClean="0">
                <a:latin typeface="华文行楷" pitchFamily="2" charset="-122"/>
                <a:ea typeface="华文行楷" pitchFamily="2" charset="-122"/>
              </a:rPr>
              <a:t>人类</a:t>
            </a:r>
            <a:r>
              <a:rPr lang="zh-CN" altLang="en-US" sz="2600" dirty="0" smtClean="0">
                <a:latin typeface="华文行楷" pitchFamily="2" charset="-122"/>
                <a:ea typeface="华文行楷" pitchFamily="2" charset="-122"/>
              </a:rPr>
              <a:t>自身</a:t>
            </a:r>
            <a:r>
              <a:rPr lang="zh-CN" altLang="zh-CN" sz="2600" dirty="0" smtClean="0">
                <a:latin typeface="华文行楷" pitchFamily="2" charset="-122"/>
                <a:ea typeface="华文行楷" pitchFamily="2" charset="-122"/>
              </a:rPr>
              <a:t>的手段。</a:t>
            </a:r>
            <a:endParaRPr lang="zh-CN" altLang="en-US" sz="2600" dirty="0">
              <a:latin typeface="华文行楷" pitchFamily="2" charset="-122"/>
              <a:ea typeface="华文行楷" pitchFamily="2" charset="-122"/>
            </a:endParaRPr>
          </a:p>
        </p:txBody>
      </p:sp>
      <p:sp>
        <p:nvSpPr>
          <p:cNvPr id="232451" name="TextBox 4"/>
          <p:cNvSpPr txBox="1">
            <a:spLocks noChangeArrowheads="1"/>
          </p:cNvSpPr>
          <p:nvPr/>
        </p:nvSpPr>
        <p:spPr bwMode="auto">
          <a:xfrm>
            <a:off x="1538288" y="1412875"/>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32452" name="TextBox 25"/>
          <p:cNvSpPr txBox="1">
            <a:spLocks noChangeArrowheads="1"/>
          </p:cNvSpPr>
          <p:nvPr/>
        </p:nvSpPr>
        <p:spPr bwMode="auto">
          <a:xfrm>
            <a:off x="1538288" y="3141663"/>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9563" y="3744924"/>
            <a:ext cx="6088062" cy="2282676"/>
          </a:xfrm>
          <a:prstGeom prst="rect">
            <a:avLst/>
          </a:prstGeom>
          <a:noFill/>
          <a:ln w="9525">
            <a:noFill/>
            <a:miter lim="800000"/>
            <a:headEnd/>
            <a:tailEnd/>
          </a:ln>
        </p:spPr>
        <p:txBody>
          <a:bodyPr>
            <a:spAutoFit/>
          </a:bodyPr>
          <a:lstStyle/>
          <a:p>
            <a:r>
              <a:rPr lang="en-US" altLang="zh-CN" sz="2600" dirty="0" smtClean="0">
                <a:latin typeface="Helvetica"/>
              </a:rPr>
              <a:t>… a college education </a:t>
            </a:r>
            <a:r>
              <a:rPr lang="en-US" altLang="zh-CN" sz="2600" b="1" dirty="0" smtClean="0">
                <a:solidFill>
                  <a:srgbClr val="FF6600"/>
                </a:solidFill>
                <a:latin typeface="Helvetica"/>
              </a:rPr>
              <a:t>is more and more seen as </a:t>
            </a:r>
            <a:r>
              <a:rPr lang="en-US" altLang="zh-CN" sz="2600" dirty="0" smtClean="0">
                <a:latin typeface="Helvetica"/>
              </a:rPr>
              <a:t>a means for economic betterment </a:t>
            </a:r>
            <a:r>
              <a:rPr lang="en-US" altLang="zh-CN" sz="2600" b="1" dirty="0" smtClean="0">
                <a:solidFill>
                  <a:srgbClr val="FF6600"/>
                </a:solidFill>
                <a:latin typeface="Helvetica"/>
              </a:rPr>
              <a:t>rather than</a:t>
            </a:r>
            <a:r>
              <a:rPr lang="en-US" altLang="zh-CN" sz="2600" dirty="0" smtClean="0">
                <a:latin typeface="Helvetica"/>
              </a:rPr>
              <a:t> a means for human betterment. (Line 3, Para.2</a:t>
            </a:r>
            <a:r>
              <a:rPr lang="en-US" altLang="zh-CN" sz="2600" dirty="0">
                <a:latin typeface="Helvetica"/>
              </a:rPr>
              <a:t>)</a:t>
            </a:r>
            <a:endParaRPr lang="zh-CN" altLang="zh-CN" sz="2600" dirty="0" smtClean="0">
              <a:latin typeface="Helvetica"/>
            </a:endParaRPr>
          </a:p>
          <a:p>
            <a:pPr>
              <a:lnSpc>
                <a:spcPts val="2800"/>
              </a:lnSpc>
              <a:spcBef>
                <a:spcPct val="50000"/>
              </a:spcBef>
            </a:pPr>
            <a:endParaRPr lang="en-US" altLang="zh-CN" sz="2600" dirty="0">
              <a:latin typeface="Helvetica"/>
            </a:endParaRPr>
          </a:p>
        </p:txBody>
      </p:sp>
      <p:cxnSp>
        <p:nvCxnSpPr>
          <p:cNvPr id="4" name="直接连接符 3"/>
          <p:cNvCxnSpPr/>
          <p:nvPr/>
        </p:nvCxnSpPr>
        <p:spPr>
          <a:xfrm>
            <a:off x="1558622" y="1928802"/>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8622" y="3643314"/>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1" name="组合 10"/>
          <p:cNvGrpSpPr/>
          <p:nvPr/>
        </p:nvGrpSpPr>
        <p:grpSpPr>
          <a:xfrm>
            <a:off x="-14288" y="-27384"/>
            <a:ext cx="7444331" cy="1152525"/>
            <a:chOff x="-14288" y="-27384"/>
            <a:chExt cx="7444331" cy="1152525"/>
          </a:xfrm>
        </p:grpSpPr>
        <p:pic>
          <p:nvPicPr>
            <p:cNvPr id="13"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5" name="TextBox 14">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346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1"/>
          <p:cNvSpPr>
            <a:spLocks noChangeArrowheads="1"/>
          </p:cNvSpPr>
          <p:nvPr/>
        </p:nvSpPr>
        <p:spPr bwMode="auto">
          <a:xfrm>
            <a:off x="1538288" y="2091516"/>
            <a:ext cx="6273800" cy="1169551"/>
          </a:xfrm>
          <a:prstGeom prst="rect">
            <a:avLst/>
          </a:prstGeom>
          <a:noFill/>
          <a:ln w="9525">
            <a:noFill/>
            <a:miter lim="800000"/>
            <a:headEnd/>
            <a:tailEnd/>
          </a:ln>
        </p:spPr>
        <p:txBody>
          <a:bodyPr>
            <a:spAutoFit/>
          </a:bodyPr>
          <a:lstStyle/>
          <a:p>
            <a:pPr>
              <a:lnSpc>
                <a:spcPts val="2800"/>
              </a:lnSpc>
            </a:pPr>
            <a:r>
              <a:rPr lang="en-US" altLang="zh-CN" sz="2600" dirty="0" smtClean="0">
                <a:latin typeface="Helvetica"/>
                <a:ea typeface="华文行楷" pitchFamily="2" charset="-122"/>
              </a:rPr>
              <a:t>Sth. is/are</a:t>
            </a:r>
            <a:r>
              <a:rPr lang="en-US" altLang="zh-CN" sz="2600" b="1" dirty="0" smtClean="0">
                <a:solidFill>
                  <a:srgbClr val="E46C0A"/>
                </a:solidFill>
                <a:latin typeface="Helvetica"/>
                <a:ea typeface="华文行楷" pitchFamily="2" charset="-122"/>
              </a:rPr>
              <a:t> more and more seen as … rather than …</a:t>
            </a:r>
            <a:endParaRPr lang="zh-CN" altLang="zh-CN" sz="2600" b="1" dirty="0" smtClean="0">
              <a:solidFill>
                <a:srgbClr val="E46C0A"/>
              </a:solidFill>
              <a:latin typeface="Helvetica"/>
              <a:ea typeface="华文行楷" pitchFamily="2" charset="-122"/>
            </a:endParaRPr>
          </a:p>
          <a:p>
            <a:pPr>
              <a:lnSpc>
                <a:spcPts val="2800"/>
              </a:lnSpc>
            </a:pP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34500" name="TextBox 25"/>
          <p:cNvSpPr txBox="1">
            <a:spLocks noChangeArrowheads="1"/>
          </p:cNvSpPr>
          <p:nvPr/>
        </p:nvSpPr>
        <p:spPr bwMode="auto">
          <a:xfrm>
            <a:off x="1538288" y="321468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904406"/>
            <a:ext cx="6088062" cy="810478"/>
          </a:xfrm>
          <a:prstGeom prst="rect">
            <a:avLst/>
          </a:prstGeom>
          <a:noFill/>
          <a:ln w="9525">
            <a:noFill/>
            <a:miter lim="800000"/>
            <a:headEnd/>
            <a:tailEnd/>
          </a:ln>
        </p:spPr>
        <p:txBody>
          <a:bodyPr>
            <a:spAutoFit/>
          </a:bodyPr>
          <a:lstStyle/>
          <a:p>
            <a:pPr>
              <a:lnSpc>
                <a:spcPts val="2800"/>
              </a:lnSpc>
              <a:spcBef>
                <a:spcPct val="50000"/>
              </a:spcBef>
            </a:pPr>
            <a:r>
              <a:rPr lang="zh-CN" altLang="en-US" sz="2600" dirty="0">
                <a:latin typeface="华文行楷" pitchFamily="2" charset="-122"/>
                <a:ea typeface="华文行楷" pitchFamily="2" charset="-122"/>
              </a:rPr>
              <a:t>用于表达</a:t>
            </a:r>
            <a:r>
              <a:rPr lang="zh-CN" altLang="en-US" sz="2600" dirty="0" smtClean="0">
                <a:solidFill>
                  <a:srgbClr val="71AE0E"/>
                </a:solidFill>
                <a:latin typeface="华文行楷" pitchFamily="2" charset="-122"/>
                <a:ea typeface="华文行楷" pitchFamily="2" charset="-122"/>
              </a:rPr>
              <a:t>“</a:t>
            </a:r>
            <a:r>
              <a:rPr lang="zh-CN" altLang="zh-CN" sz="2600" dirty="0" smtClean="0">
                <a:solidFill>
                  <a:srgbClr val="71AE0E"/>
                </a:solidFill>
                <a:latin typeface="华文行楷" pitchFamily="2" charset="-122"/>
                <a:ea typeface="华文行楷" pitchFamily="2" charset="-122"/>
              </a:rPr>
              <a:t>人们对某一事物的看法的变化</a:t>
            </a:r>
            <a:r>
              <a:rPr lang="zh-CN" altLang="en-US" sz="2600" dirty="0" smtClean="0">
                <a:solidFill>
                  <a:srgbClr val="71AE0E"/>
                </a:solidFill>
                <a:latin typeface="华文行楷" pitchFamily="2" charset="-122"/>
                <a:ea typeface="华文行楷" pitchFamily="2" charset="-122"/>
              </a:rPr>
              <a:t>”</a:t>
            </a:r>
            <a:r>
              <a:rPr lang="zh-CN" altLang="en-US" sz="2600" dirty="0" smtClean="0">
                <a:latin typeface="华文行楷" pitchFamily="2" charset="-122"/>
                <a:ea typeface="华文行楷" pitchFamily="2" charset="-122"/>
              </a:rPr>
              <a:t>。</a:t>
            </a: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714752"/>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a:t>
            </a:r>
            <a:r>
              <a:rPr lang="zh-CN" altLang="en-US" b="1" dirty="0" smtClean="0"/>
              <a:t>应用</a:t>
            </a:r>
            <a:endParaRPr lang="zh-CN" altLang="en-US" sz="1800" b="1" dirty="0"/>
          </a:p>
        </p:txBody>
      </p:sp>
      <p:pic>
        <p:nvPicPr>
          <p:cNvPr id="19"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3" name="组合 12"/>
          <p:cNvGrpSpPr/>
          <p:nvPr/>
        </p:nvGrpSpPr>
        <p:grpSpPr>
          <a:xfrm>
            <a:off x="-14288" y="-27384"/>
            <a:ext cx="7444331" cy="1152525"/>
            <a:chOff x="-14288" y="-27384"/>
            <a:chExt cx="7444331"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8415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0" t="15609"/>
          <a:stretch/>
        </p:blipFill>
        <p:spPr bwMode="auto">
          <a:xfrm>
            <a:off x="857224" y="1484784"/>
            <a:ext cx="7744854" cy="51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714480" y="3786190"/>
            <a:ext cx="5881856" cy="461665"/>
          </a:xfrm>
          <a:prstGeom prst="rect">
            <a:avLst/>
          </a:prstGeom>
          <a:solidFill>
            <a:srgbClr val="FFC000"/>
          </a:solidFill>
          <a:effectLst>
            <a:softEdge rad="127000"/>
          </a:effectLst>
        </p:spPr>
        <p:txBody>
          <a:bodyPr wrap="square" rtlCol="0">
            <a:spAutoFit/>
          </a:bodyPr>
          <a:lstStyle/>
          <a:p>
            <a:r>
              <a:rPr lang="en-US" altLang="zh-CN" sz="2400" dirty="0" smtClean="0"/>
              <a:t>(developing one’s identity / curriculum</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547664" y="2204864"/>
            <a:ext cx="6515850" cy="1016817"/>
          </a:xfrm>
          <a:prstGeom prst="rect">
            <a:avLst/>
          </a:prstGeom>
          <a:noFill/>
        </p:spPr>
        <p:txBody>
          <a:bodyPr wrap="square" rtlCol="0">
            <a:spAutoFit/>
          </a:bodyPr>
          <a:lstStyle/>
          <a:p>
            <a:pPr lvl="0" fontAlgn="base">
              <a:lnSpc>
                <a:spcPct val="135000"/>
              </a:lnSpc>
              <a:spcBef>
                <a:spcPct val="50000"/>
              </a:spcBef>
              <a:spcAft>
                <a:spcPct val="0"/>
              </a:spcAft>
              <a:defRPr/>
            </a:pPr>
            <a:r>
              <a:rPr lang="zh-CN" altLang="zh-CN" sz="2400" dirty="0" smtClean="0">
                <a:latin typeface="华文行楷" pitchFamily="2" charset="-122"/>
                <a:ea typeface="华文行楷" pitchFamily="2" charset="-122"/>
              </a:rPr>
              <a:t>大学的真正价值越来越被看作是发展学生的个人特质及社会技能，而非是大学课程本身。</a:t>
            </a:r>
            <a:endParaRPr lang="zh-CN" altLang="en-US" sz="2400" dirty="0">
              <a:latin typeface="华文行楷" pitchFamily="2" charset="-122"/>
              <a:ea typeface="华文行楷" pitchFamily="2" charset="-122"/>
            </a:endParaRPr>
          </a:p>
        </p:txBody>
      </p:sp>
      <p:sp>
        <p:nvSpPr>
          <p:cNvPr id="25" name="TextBox 24"/>
          <p:cNvSpPr txBox="1"/>
          <p:nvPr/>
        </p:nvSpPr>
        <p:spPr>
          <a:xfrm>
            <a:off x="1403648" y="329079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79562" y="4357694"/>
            <a:ext cx="6341075" cy="1528624"/>
          </a:xfrm>
          <a:prstGeom prst="rect">
            <a:avLst/>
          </a:prstGeom>
          <a:noFill/>
          <a:ln w="9525">
            <a:noFill/>
            <a:miter lim="800000"/>
            <a:headEnd/>
            <a:tailEnd/>
          </a:ln>
        </p:spPr>
        <p:txBody>
          <a:bodyPr wrap="square">
            <a:spAutoFit/>
          </a:bodyPr>
          <a:lstStyle/>
          <a:p>
            <a:pPr>
              <a:lnSpc>
                <a:spcPts val="2800"/>
              </a:lnSpc>
              <a:spcBef>
                <a:spcPct val="50000"/>
              </a:spcBef>
            </a:pPr>
            <a:r>
              <a:rPr kumimoji="1" lang="en-US" altLang="zh-CN" sz="2400" dirty="0" smtClean="0">
                <a:latin typeface="Helvetica"/>
              </a:rPr>
              <a:t>The true value of college is </a:t>
            </a:r>
            <a:r>
              <a:rPr kumimoji="1" lang="en-US" altLang="zh-CN" sz="2400" b="1" i="1" dirty="0" smtClean="0">
                <a:solidFill>
                  <a:srgbClr val="FF6600"/>
                </a:solidFill>
                <a:latin typeface="Helvetica"/>
              </a:rPr>
              <a:t>more and more seen as</a:t>
            </a:r>
            <a:r>
              <a:rPr kumimoji="1" lang="en-US" altLang="zh-CN" sz="2400" dirty="0" smtClean="0">
                <a:latin typeface="Helvetica"/>
              </a:rPr>
              <a:t> developing the students’ identity and practicing social skills </a:t>
            </a:r>
            <a:r>
              <a:rPr kumimoji="1" lang="en-US" altLang="zh-CN" sz="2400" b="1" i="1" dirty="0" smtClean="0">
                <a:solidFill>
                  <a:srgbClr val="FF6600"/>
                </a:solidFill>
                <a:latin typeface="Helvetica"/>
              </a:rPr>
              <a:t>rather than</a:t>
            </a:r>
            <a:r>
              <a:rPr kumimoji="1" lang="en-US" altLang="zh-CN" sz="2400" dirty="0" smtClean="0">
                <a:latin typeface="Helvetica"/>
              </a:rPr>
              <a:t> learning the college curriculum. </a:t>
            </a: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0" name="组合 9"/>
          <p:cNvGrpSpPr/>
          <p:nvPr/>
        </p:nvGrpSpPr>
        <p:grpSpPr>
          <a:xfrm>
            <a:off x="-14288" y="-27384"/>
            <a:ext cx="7444331" cy="1152525"/>
            <a:chOff x="-14288" y="-27384"/>
            <a:chExt cx="7444331" cy="1152525"/>
          </a:xfrm>
        </p:grpSpPr>
        <p:pic>
          <p:nvPicPr>
            <p:cNvPr id="11"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4" name="矩形 13"/>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1"/>
          <p:cNvSpPr>
            <a:spLocks noChangeArrowheads="1"/>
          </p:cNvSpPr>
          <p:nvPr/>
        </p:nvSpPr>
        <p:spPr bwMode="auto">
          <a:xfrm>
            <a:off x="1538288" y="1916832"/>
            <a:ext cx="5976937" cy="1292662"/>
          </a:xfrm>
          <a:prstGeom prst="rect">
            <a:avLst/>
          </a:prstGeom>
          <a:noFill/>
          <a:ln w="9525">
            <a:noFill/>
            <a:miter lim="800000"/>
            <a:headEnd/>
            <a:tailEnd/>
          </a:ln>
        </p:spPr>
        <p:txBody>
          <a:bodyPr>
            <a:spAutoFit/>
          </a:bodyPr>
          <a:lstStyle/>
          <a:p>
            <a:r>
              <a:rPr lang="zh-CN" altLang="zh-CN" sz="2600" dirty="0" smtClean="0">
                <a:solidFill>
                  <a:srgbClr val="C00000"/>
                </a:solidFill>
                <a:latin typeface="华文行楷" pitchFamily="2" charset="-122"/>
                <a:ea typeface="华文行楷" pitchFamily="2" charset="-122"/>
              </a:rPr>
              <a:t>人文学</a:t>
            </a:r>
            <a:r>
              <a:rPr lang="zh-CN" altLang="en-US" sz="2600" dirty="0" smtClean="0">
                <a:solidFill>
                  <a:srgbClr val="C00000"/>
                </a:solidFill>
                <a:latin typeface="华文行楷" pitchFamily="2" charset="-122"/>
                <a:ea typeface="华文行楷" pitchFamily="2" charset="-122"/>
              </a:rPr>
              <a:t>科</a:t>
            </a:r>
            <a:r>
              <a:rPr lang="zh-CN" altLang="zh-CN" sz="2600" dirty="0" smtClean="0">
                <a:solidFill>
                  <a:srgbClr val="C00000"/>
                </a:solidFill>
                <a:latin typeface="华文行楷" pitchFamily="2" charset="-122"/>
                <a:ea typeface="华文行楷" pitchFamily="2" charset="-122"/>
              </a:rPr>
              <a:t>曾是</a:t>
            </a:r>
            <a:r>
              <a:rPr lang="zh-CN" altLang="zh-CN" sz="2600" dirty="0" smtClean="0">
                <a:latin typeface="华文行楷" pitchFamily="2" charset="-122"/>
                <a:ea typeface="华文行楷" pitchFamily="2" charset="-122"/>
              </a:rPr>
              <a:t>大学生活的</a:t>
            </a:r>
            <a:r>
              <a:rPr lang="zh-CN" altLang="en-US" sz="2600" dirty="0" smtClean="0">
                <a:latin typeface="华文行楷" pitchFamily="2" charset="-122"/>
                <a:ea typeface="华文行楷" pitchFamily="2" charset="-122"/>
              </a:rPr>
              <a:t>重要</a:t>
            </a:r>
            <a:r>
              <a:rPr lang="zh-CN" altLang="zh-CN" sz="2600" dirty="0" smtClean="0">
                <a:latin typeface="华文行楷" pitchFamily="2" charset="-122"/>
                <a:ea typeface="华文行楷" pitchFamily="2" charset="-122"/>
              </a:rPr>
              <a:t>支柱，</a:t>
            </a:r>
            <a:r>
              <a:rPr lang="zh-CN" altLang="zh-CN" sz="2600" dirty="0" smtClean="0">
                <a:solidFill>
                  <a:srgbClr val="C00000"/>
                </a:solidFill>
                <a:latin typeface="华文行楷" pitchFamily="2" charset="-122"/>
                <a:ea typeface="华文行楷" pitchFamily="2" charset="-122"/>
              </a:rPr>
              <a:t>而今</a:t>
            </a:r>
            <a:r>
              <a:rPr lang="zh-CN" altLang="en-US" sz="2600" dirty="0" smtClean="0">
                <a:latin typeface="华文行楷" pitchFamily="2" charset="-122"/>
                <a:ea typeface="华文行楷" pitchFamily="2" charset="-122"/>
              </a:rPr>
              <a:t>在学生们的大学游中却只是一个小</a:t>
            </a:r>
            <a:r>
              <a:rPr lang="zh-CN" altLang="zh-CN" sz="2600" dirty="0" smtClean="0">
                <a:latin typeface="华文行楷" pitchFamily="2" charset="-122"/>
                <a:ea typeface="华文行楷" pitchFamily="2" charset="-122"/>
              </a:rPr>
              <a:t>点缀。</a:t>
            </a:r>
            <a:endParaRPr lang="zh-CN" altLang="en-US" sz="2600" dirty="0">
              <a:latin typeface="华文行楷" pitchFamily="2" charset="-122"/>
              <a:ea typeface="华文行楷" pitchFamily="2" charset="-122"/>
            </a:endParaRPr>
          </a:p>
        </p:txBody>
      </p:sp>
      <p:sp>
        <p:nvSpPr>
          <p:cNvPr id="240643" name="TextBox 4"/>
          <p:cNvSpPr txBox="1">
            <a:spLocks noChangeArrowheads="1"/>
          </p:cNvSpPr>
          <p:nvPr/>
        </p:nvSpPr>
        <p:spPr bwMode="auto">
          <a:xfrm>
            <a:off x="1538288" y="1248941"/>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0644" name="TextBox 25"/>
          <p:cNvSpPr txBox="1">
            <a:spLocks noChangeArrowheads="1"/>
          </p:cNvSpPr>
          <p:nvPr/>
        </p:nvSpPr>
        <p:spPr bwMode="auto">
          <a:xfrm>
            <a:off x="1548210" y="3140968"/>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逆译练习</a:t>
            </a:r>
          </a:p>
        </p:txBody>
      </p:sp>
      <p:sp>
        <p:nvSpPr>
          <p:cNvPr id="6" name="矩形 5"/>
          <p:cNvSpPr>
            <a:spLocks noChangeArrowheads="1"/>
          </p:cNvSpPr>
          <p:nvPr/>
        </p:nvSpPr>
        <p:spPr bwMode="auto">
          <a:xfrm>
            <a:off x="1573039" y="3844592"/>
            <a:ext cx="6383337" cy="1528624"/>
          </a:xfrm>
          <a:prstGeom prst="rect">
            <a:avLst/>
          </a:prstGeom>
          <a:noFill/>
          <a:ln w="9525">
            <a:noFill/>
            <a:miter lim="800000"/>
            <a:headEnd/>
            <a:tailEnd/>
          </a:ln>
        </p:spPr>
        <p:txBody>
          <a:bodyPr>
            <a:spAutoFit/>
          </a:bodyPr>
          <a:lstStyle/>
          <a:p>
            <a:pPr algn="just">
              <a:lnSpc>
                <a:spcPts val="2800"/>
              </a:lnSpc>
              <a:spcBef>
                <a:spcPct val="50000"/>
              </a:spcBef>
              <a:defRPr/>
            </a:pPr>
            <a:r>
              <a:rPr kumimoji="1" lang="en-US" altLang="zh-CN" sz="2800" i="1" dirty="0" smtClean="0">
                <a:solidFill>
                  <a:srgbClr val="FF6600"/>
                </a:solidFill>
                <a:latin typeface="Helvetica"/>
              </a:rPr>
              <a:t>Once</a:t>
            </a:r>
            <a:r>
              <a:rPr kumimoji="1" lang="en-US" altLang="zh-CN" sz="2800" dirty="0" smtClean="0">
                <a:latin typeface="Helvetica"/>
              </a:rPr>
              <a:t> the dominant pillars of university life, </a:t>
            </a:r>
            <a:r>
              <a:rPr kumimoji="1" lang="en-US" altLang="zh-CN" sz="2800" i="1" dirty="0" smtClean="0">
                <a:solidFill>
                  <a:srgbClr val="FF6600"/>
                </a:solidFill>
                <a:latin typeface="Helvetica"/>
              </a:rPr>
              <a:t>the humanities now </a:t>
            </a:r>
            <a:r>
              <a:rPr kumimoji="1" lang="en-US" altLang="zh-CN" sz="2800" dirty="0" smtClean="0">
                <a:latin typeface="Helvetica"/>
              </a:rPr>
              <a:t>play bit roles when students take their college tours. (Line 4, Para.3)</a:t>
            </a:r>
          </a:p>
        </p:txBody>
      </p:sp>
      <p:cxnSp>
        <p:nvCxnSpPr>
          <p:cNvPr id="4" name="直接连接符 3"/>
          <p:cNvCxnSpPr/>
          <p:nvPr/>
        </p:nvCxnSpPr>
        <p:spPr>
          <a:xfrm>
            <a:off x="1558622" y="1844824"/>
            <a:ext cx="5893698"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8333" y="37170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3" name="TextBox 12">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1"/>
          <p:cNvSpPr>
            <a:spLocks noChangeArrowheads="1"/>
          </p:cNvSpPr>
          <p:nvPr/>
        </p:nvSpPr>
        <p:spPr bwMode="auto">
          <a:xfrm>
            <a:off x="1538288" y="1982783"/>
            <a:ext cx="6273800" cy="492443"/>
          </a:xfrm>
          <a:prstGeom prst="rect">
            <a:avLst/>
          </a:prstGeom>
          <a:noFill/>
          <a:ln w="9525">
            <a:noFill/>
            <a:miter lim="800000"/>
            <a:headEnd/>
            <a:tailEnd/>
          </a:ln>
        </p:spPr>
        <p:txBody>
          <a:bodyPr>
            <a:spAutoFit/>
          </a:bodyPr>
          <a:lstStyle/>
          <a:p>
            <a:r>
              <a:rPr lang="en-US" altLang="zh-CN" sz="2600" b="1" dirty="0" smtClean="0">
                <a:solidFill>
                  <a:srgbClr val="E46C0A"/>
                </a:solidFill>
                <a:latin typeface="Helvetica"/>
                <a:ea typeface="华文行楷" pitchFamily="2" charset="-122"/>
              </a:rPr>
              <a:t>Once </a:t>
            </a:r>
            <a:r>
              <a:rPr lang="en-US" altLang="zh-CN" sz="2600" b="1" dirty="0" smtClean="0">
                <a:latin typeface="Helvetica"/>
                <a:ea typeface="华文行楷" pitchFamily="2" charset="-122"/>
              </a:rPr>
              <a:t>+ N., sth. </a:t>
            </a:r>
            <a:r>
              <a:rPr lang="en-US" altLang="zh-CN" sz="2600" b="1" dirty="0" smtClean="0">
                <a:solidFill>
                  <a:srgbClr val="E46C0A"/>
                </a:solidFill>
                <a:latin typeface="Helvetica"/>
                <a:ea typeface="华文行楷" pitchFamily="2" charset="-122"/>
              </a:rPr>
              <a:t>now …</a:t>
            </a:r>
            <a:endParaRPr lang="zh-CN" altLang="zh-CN" sz="2600" b="1" dirty="0" smtClean="0">
              <a:solidFill>
                <a:srgbClr val="E46C0A"/>
              </a:solidFill>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2692" name="TextBox 25"/>
          <p:cNvSpPr txBox="1">
            <a:spLocks noChangeArrowheads="1"/>
          </p:cNvSpPr>
          <p:nvPr/>
        </p:nvSpPr>
        <p:spPr bwMode="auto">
          <a:xfrm>
            <a:off x="1538288" y="3212976"/>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579563" y="3836968"/>
            <a:ext cx="6088062" cy="1610697"/>
          </a:xfrm>
          <a:prstGeom prst="rect">
            <a:avLst/>
          </a:prstGeom>
          <a:noFill/>
          <a:ln w="9525">
            <a:noFill/>
            <a:miter lim="800000"/>
            <a:headEnd/>
            <a:tailEnd/>
          </a:ln>
        </p:spPr>
        <p:txBody>
          <a:bodyPr>
            <a:spAutoFit/>
          </a:bodyPr>
          <a:lstStyle/>
          <a:p>
            <a:r>
              <a:rPr lang="zh-CN" altLang="en-US" sz="2600" dirty="0" smtClean="0">
                <a:latin typeface="华文行楷" pitchFamily="2" charset="-122"/>
                <a:ea typeface="华文行楷" pitchFamily="2" charset="-122"/>
              </a:rPr>
              <a:t> 用于</a:t>
            </a:r>
            <a:r>
              <a:rPr lang="zh-CN" altLang="en-US" sz="2600" dirty="0">
                <a:latin typeface="华文行楷" pitchFamily="2" charset="-122"/>
                <a:ea typeface="华文行楷" pitchFamily="2" charset="-122"/>
              </a:rPr>
              <a:t>表</a:t>
            </a:r>
            <a:r>
              <a:rPr lang="zh-CN" altLang="en-US" sz="2600" dirty="0" smtClean="0">
                <a:latin typeface="华文行楷" pitchFamily="2" charset="-122"/>
                <a:ea typeface="华文行楷" pitchFamily="2" charset="-122"/>
              </a:rPr>
              <a:t>达</a:t>
            </a:r>
            <a:r>
              <a:rPr lang="zh-CN" altLang="zh-CN" sz="2600" dirty="0" smtClean="0">
                <a:solidFill>
                  <a:srgbClr val="71AE0E"/>
                </a:solidFill>
                <a:latin typeface="华文行楷" pitchFamily="2" charset="-122"/>
                <a:ea typeface="华文行楷" pitchFamily="2" charset="-122"/>
              </a:rPr>
              <a:t>“今昔对比”。</a:t>
            </a:r>
          </a:p>
          <a:p>
            <a:pPr>
              <a:lnSpc>
                <a:spcPts val="2800"/>
              </a:lnSpc>
              <a:spcBef>
                <a:spcPct val="50000"/>
              </a:spcBef>
            </a:pPr>
            <a:r>
              <a:rPr lang="zh-CN" altLang="en-US" sz="2600" dirty="0" smtClean="0">
                <a:latin typeface="Helvetica"/>
                <a:ea typeface="华文行楷" pitchFamily="2" charset="-122"/>
              </a:rPr>
              <a:t> </a:t>
            </a:r>
            <a:endParaRPr lang="zh-CN" altLang="en-US" sz="2600" dirty="0">
              <a:latin typeface="Helvetica"/>
              <a:ea typeface="华文行楷" pitchFamily="2" charset="-122"/>
            </a:endParaRP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3694113"/>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2880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19"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3" name="组合 12"/>
          <p:cNvGrpSpPr/>
          <p:nvPr/>
        </p:nvGrpSpPr>
        <p:grpSpPr>
          <a:xfrm>
            <a:off x="-14288" y="-27384"/>
            <a:ext cx="7444331" cy="1152525"/>
            <a:chOff x="-14288" y="-27384"/>
            <a:chExt cx="7444331"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64302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0" t="15609"/>
          <a:stretch/>
        </p:blipFill>
        <p:spPr bwMode="auto">
          <a:xfrm>
            <a:off x="1003610" y="1484784"/>
            <a:ext cx="7744854" cy="494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579564" y="3643314"/>
            <a:ext cx="4778386" cy="461665"/>
          </a:xfrm>
          <a:prstGeom prst="rect">
            <a:avLst/>
          </a:prstGeom>
          <a:solidFill>
            <a:srgbClr val="FFC000"/>
          </a:solidFill>
          <a:effectLst>
            <a:softEdge rad="127000"/>
          </a:effectLst>
        </p:spPr>
        <p:txBody>
          <a:bodyPr wrap="square" rtlCol="0">
            <a:spAutoFit/>
          </a:bodyPr>
          <a:lstStyle/>
          <a:p>
            <a:r>
              <a:rPr kumimoji="1" lang="en-US" altLang="zh-CN" sz="2400" dirty="0" smtClean="0">
                <a:solidFill>
                  <a:schemeClr val="accent4">
                    <a:lumMod val="10000"/>
                  </a:schemeClr>
                </a:solidFill>
                <a:latin typeface="Helvetica" pitchFamily="34" charset="0"/>
              </a:rPr>
              <a:t>(</a:t>
            </a:r>
            <a:r>
              <a:rPr lang="en-US" altLang="zh-CN" sz="2400" dirty="0" smtClean="0"/>
              <a:t>stunning scenic beauty / lie in ruins</a:t>
            </a:r>
            <a:r>
              <a:rPr kumimoji="1" lang="en-US" altLang="zh-CN" sz="2400" dirty="0" smtClean="0">
                <a:solidFill>
                  <a:schemeClr val="accent4">
                    <a:lumMod val="10000"/>
                  </a:schemeClr>
                </a:solidFill>
                <a:latin typeface="Helvetica" pitchFamily="34" charset="0"/>
              </a:rPr>
              <a:t>) </a:t>
            </a:r>
            <a:endParaRPr kumimoji="1" lang="en-US" altLang="zh-CN" sz="2400" dirty="0">
              <a:solidFill>
                <a:schemeClr val="accent4">
                  <a:lumMod val="10000"/>
                </a:schemeClr>
              </a:solidFill>
              <a:latin typeface="Helvetica" pitchFamily="34" charset="0"/>
            </a:endParaRPr>
          </a:p>
        </p:txBody>
      </p:sp>
      <p:sp>
        <p:nvSpPr>
          <p:cNvPr id="23" name="TextBox 22"/>
          <p:cNvSpPr txBox="1"/>
          <p:nvPr/>
        </p:nvSpPr>
        <p:spPr>
          <a:xfrm>
            <a:off x="140364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547664" y="2275484"/>
            <a:ext cx="6515850" cy="1503104"/>
          </a:xfrm>
          <a:prstGeom prst="rect">
            <a:avLst/>
          </a:prstGeom>
          <a:noFill/>
        </p:spPr>
        <p:txBody>
          <a:bodyPr wrap="square" rtlCol="0">
            <a:spAutoFit/>
          </a:bodyPr>
          <a:lstStyle/>
          <a:p>
            <a:r>
              <a:rPr lang="zh-CN" altLang="zh-CN" sz="2600" dirty="0" smtClean="0">
                <a:latin typeface="华文行楷" pitchFamily="2" charset="-122"/>
                <a:ea typeface="华文行楷" pitchFamily="2" charset="-122"/>
              </a:rPr>
              <a:t>这个村子曾经是一个风景秀美的地方，现在却因为地震变成一片废墟。</a:t>
            </a:r>
          </a:p>
          <a:p>
            <a:pPr fontAlgn="base">
              <a:lnSpc>
                <a:spcPct val="135000"/>
              </a:lnSpc>
              <a:spcBef>
                <a:spcPct val="50000"/>
              </a:spcBef>
              <a:spcAft>
                <a:spcPct val="0"/>
              </a:spcAft>
              <a:defRPr/>
            </a:pPr>
            <a:endParaRPr lang="zh-CN" altLang="en-US" sz="2400" dirty="0" smtClean="0">
              <a:latin typeface="华文行楷" pitchFamily="2" charset="-122"/>
              <a:ea typeface="华文行楷" pitchFamily="2" charset="-122"/>
            </a:endParaRPr>
          </a:p>
        </p:txBody>
      </p:sp>
      <p:sp>
        <p:nvSpPr>
          <p:cNvPr id="25" name="TextBox 24"/>
          <p:cNvSpPr txBox="1"/>
          <p:nvPr/>
        </p:nvSpPr>
        <p:spPr>
          <a:xfrm>
            <a:off x="1403648"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596684" y="4235990"/>
            <a:ext cx="6143668" cy="1713290"/>
          </a:xfrm>
          <a:prstGeom prst="rect">
            <a:avLst/>
          </a:prstGeom>
          <a:noFill/>
          <a:ln w="9525">
            <a:noFill/>
            <a:miter lim="800000"/>
            <a:headEnd/>
            <a:tailEnd/>
          </a:ln>
        </p:spPr>
        <p:txBody>
          <a:bodyPr wrap="square">
            <a:spAutoFit/>
          </a:bodyPr>
          <a:lstStyle/>
          <a:p>
            <a:pPr algn="just">
              <a:lnSpc>
                <a:spcPts val="2800"/>
              </a:lnSpc>
              <a:spcBef>
                <a:spcPct val="50000"/>
              </a:spcBef>
              <a:defRPr/>
            </a:pPr>
            <a:r>
              <a:rPr kumimoji="1" lang="en-US" altLang="zh-CN" sz="2400" i="1" dirty="0" smtClean="0">
                <a:solidFill>
                  <a:srgbClr val="FF0000"/>
                </a:solidFill>
                <a:latin typeface="Helvetica"/>
              </a:rPr>
              <a:t>Once</a:t>
            </a:r>
            <a:r>
              <a:rPr kumimoji="1" lang="en-US" altLang="zh-CN" sz="2400" dirty="0" smtClean="0">
                <a:latin typeface="Helvetica"/>
              </a:rPr>
              <a:t> a place with stunning scenic beauty, </a:t>
            </a:r>
            <a:r>
              <a:rPr kumimoji="1" lang="en-US" altLang="zh-CN" sz="2400" i="1" dirty="0" smtClean="0">
                <a:solidFill>
                  <a:srgbClr val="FF0000"/>
                </a:solidFill>
                <a:latin typeface="Helvetica"/>
              </a:rPr>
              <a:t>the village now </a:t>
            </a:r>
            <a:r>
              <a:rPr kumimoji="1" lang="en-US" altLang="zh-CN" sz="2400" dirty="0" smtClean="0">
                <a:latin typeface="Helvetica"/>
              </a:rPr>
              <a:t>lay in ruins because of the earthquake.</a:t>
            </a:r>
            <a:endParaRPr kumimoji="1" lang="zh-CN" altLang="zh-CN" sz="2400" dirty="0" smtClean="0">
              <a:latin typeface="Helvetica"/>
            </a:endParaRPr>
          </a:p>
          <a:p>
            <a:pPr algn="just">
              <a:lnSpc>
                <a:spcPts val="2800"/>
              </a:lnSpc>
              <a:spcBef>
                <a:spcPct val="50000"/>
              </a:spcBef>
              <a:defRPr/>
            </a:pPr>
            <a:endParaRPr kumimoji="1" lang="en-US" altLang="zh-CN" sz="2400" dirty="0" smtClean="0">
              <a:latin typeface="Helvetica"/>
            </a:endParaRP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0" name="组合 9"/>
          <p:cNvGrpSpPr/>
          <p:nvPr/>
        </p:nvGrpSpPr>
        <p:grpSpPr>
          <a:xfrm>
            <a:off x="-14288" y="-27384"/>
            <a:ext cx="7444331" cy="1152525"/>
            <a:chOff x="-14288" y="-27384"/>
            <a:chExt cx="7444331" cy="1152525"/>
          </a:xfrm>
        </p:grpSpPr>
        <p:pic>
          <p:nvPicPr>
            <p:cNvPr id="11"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2" name="TextBox 11">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4" name="矩形 13"/>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1"/>
          <p:cNvSpPr>
            <a:spLocks noChangeArrowheads="1"/>
          </p:cNvSpPr>
          <p:nvPr/>
        </p:nvSpPr>
        <p:spPr bwMode="auto">
          <a:xfrm>
            <a:off x="755577" y="1844824"/>
            <a:ext cx="7488832" cy="1200329"/>
          </a:xfrm>
          <a:prstGeom prst="rect">
            <a:avLst/>
          </a:prstGeom>
          <a:noFill/>
          <a:ln w="9525">
            <a:noFill/>
            <a:miter lim="800000"/>
            <a:headEnd/>
            <a:tailEnd/>
          </a:ln>
        </p:spPr>
        <p:txBody>
          <a:bodyPr wrap="square">
            <a:spAutoFit/>
          </a:bodyPr>
          <a:lstStyle/>
          <a:p>
            <a:pPr marL="180975" indent="-180975"/>
            <a:r>
              <a:rPr lang="en-US" altLang="zh-CN" sz="2400" b="1" dirty="0" smtClean="0">
                <a:latin typeface="华文行楷" pitchFamily="2" charset="-122"/>
                <a:ea typeface="华文行楷" pitchFamily="2" charset="-122"/>
              </a:rPr>
              <a:t>1.</a:t>
            </a:r>
            <a:r>
              <a:rPr lang="zh-CN" altLang="zh-CN" sz="2400" b="1" dirty="0" smtClean="0">
                <a:solidFill>
                  <a:srgbClr val="C00000"/>
                </a:solidFill>
                <a:latin typeface="华文行楷" pitchFamily="2" charset="-122"/>
                <a:ea typeface="华文行楷" pitchFamily="2" charset="-122"/>
              </a:rPr>
              <a:t>如果</a:t>
            </a:r>
            <a:r>
              <a:rPr lang="zh-CN" altLang="zh-CN" sz="2400" b="1" dirty="0" smtClean="0">
                <a:latin typeface="华文行楷" pitchFamily="2" charset="-122"/>
                <a:ea typeface="华文行楷" pitchFamily="2" charset="-122"/>
              </a:rPr>
              <a:t>我们</a:t>
            </a:r>
            <a:r>
              <a:rPr lang="zh-CN" altLang="zh-CN" sz="2400" b="1" dirty="0" smtClean="0">
                <a:solidFill>
                  <a:srgbClr val="C00000"/>
                </a:solidFill>
                <a:latin typeface="华文行楷" pitchFamily="2" charset="-122"/>
                <a:ea typeface="华文行楷" pitchFamily="2" charset="-122"/>
              </a:rPr>
              <a:t>仅</a:t>
            </a:r>
            <a:r>
              <a:rPr lang="zh-CN" altLang="zh-CN" sz="2400" b="1" dirty="0" smtClean="0">
                <a:latin typeface="华文行楷" pitchFamily="2" charset="-122"/>
                <a:ea typeface="华文行楷" pitchFamily="2" charset="-122"/>
              </a:rPr>
              <a:t>学习数学，我们</a:t>
            </a:r>
            <a:r>
              <a:rPr lang="zh-CN" altLang="zh-CN" sz="2400" b="1" dirty="0" smtClean="0">
                <a:solidFill>
                  <a:srgbClr val="C00000"/>
                </a:solidFill>
                <a:latin typeface="华文行楷" pitchFamily="2" charset="-122"/>
                <a:ea typeface="华文行楷" pitchFamily="2" charset="-122"/>
              </a:rPr>
              <a:t>很可能</a:t>
            </a:r>
            <a:r>
              <a:rPr lang="zh-CN" altLang="zh-CN" sz="2400" b="1" dirty="0" smtClean="0">
                <a:latin typeface="华文行楷" pitchFamily="2" charset="-122"/>
                <a:ea typeface="华文行楷" pitchFamily="2" charset="-122"/>
              </a:rPr>
              <a:t>只能申请数学家之类的工作。</a:t>
            </a:r>
          </a:p>
          <a:p>
            <a:r>
              <a:rPr lang="en-US" altLang="zh-CN" sz="2400" b="1" dirty="0" smtClean="0">
                <a:latin typeface="华文行楷" pitchFamily="2" charset="-122"/>
                <a:ea typeface="华文行楷" pitchFamily="2" charset="-122"/>
              </a:rPr>
              <a:t>2. </a:t>
            </a:r>
            <a:r>
              <a:rPr lang="zh-CN" altLang="zh-CN" sz="2400" b="1" dirty="0" smtClean="0">
                <a:latin typeface="华文行楷" pitchFamily="2" charset="-122"/>
                <a:ea typeface="华文行楷" pitchFamily="2" charset="-122"/>
              </a:rPr>
              <a:t>……</a:t>
            </a:r>
            <a:r>
              <a:rPr lang="zh-CN" altLang="zh-CN" sz="2400" b="1" dirty="0" smtClean="0">
                <a:solidFill>
                  <a:srgbClr val="C00000"/>
                </a:solidFill>
                <a:latin typeface="华文行楷" pitchFamily="2" charset="-122"/>
                <a:ea typeface="华文行楷" pitchFamily="2" charset="-122"/>
              </a:rPr>
              <a:t>如果</a:t>
            </a:r>
            <a:r>
              <a:rPr lang="zh-CN" altLang="zh-CN" sz="2400" b="1" dirty="0" smtClean="0">
                <a:latin typeface="华文行楷" pitchFamily="2" charset="-122"/>
                <a:ea typeface="华文行楷" pitchFamily="2" charset="-122"/>
              </a:rPr>
              <a:t>我们</a:t>
            </a:r>
            <a:r>
              <a:rPr lang="zh-CN" altLang="zh-CN" sz="2400" b="1" dirty="0" smtClean="0">
                <a:solidFill>
                  <a:srgbClr val="C00000"/>
                </a:solidFill>
                <a:latin typeface="华文行楷" pitchFamily="2" charset="-122"/>
                <a:ea typeface="华文行楷" pitchFamily="2" charset="-122"/>
              </a:rPr>
              <a:t>单</a:t>
            </a:r>
            <a:r>
              <a:rPr lang="zh-CN" altLang="zh-CN" sz="2400" b="1" dirty="0" smtClean="0">
                <a:latin typeface="华文行楷" pitchFamily="2" charset="-122"/>
                <a:ea typeface="华文行楷" pitchFamily="2" charset="-122"/>
              </a:rPr>
              <a:t>学人文，</a:t>
            </a:r>
            <a:r>
              <a:rPr lang="zh-CN" altLang="zh-CN" sz="2400" b="1" dirty="0" smtClean="0">
                <a:solidFill>
                  <a:srgbClr val="C00000"/>
                </a:solidFill>
                <a:latin typeface="华文行楷" pitchFamily="2" charset="-122"/>
                <a:ea typeface="华文行楷" pitchFamily="2" charset="-122"/>
              </a:rPr>
              <a:t>可能会</a:t>
            </a:r>
            <a:r>
              <a:rPr lang="zh-CN" altLang="zh-CN" sz="2400" b="1" dirty="0" smtClean="0">
                <a:latin typeface="华文行楷" pitchFamily="2" charset="-122"/>
                <a:ea typeface="华文行楷" pitchFamily="2" charset="-122"/>
              </a:rPr>
              <a:t>失去很多机会。</a:t>
            </a:r>
            <a:endParaRPr lang="zh-CN" altLang="en-US" sz="2400" b="1" dirty="0">
              <a:latin typeface="华文行楷" pitchFamily="2" charset="-122"/>
              <a:ea typeface="华文行楷" pitchFamily="2" charset="-122"/>
            </a:endParaRPr>
          </a:p>
        </p:txBody>
      </p:sp>
      <p:sp>
        <p:nvSpPr>
          <p:cNvPr id="244739" name="TextBox 4"/>
          <p:cNvSpPr txBox="1">
            <a:spLocks noChangeArrowheads="1"/>
          </p:cNvSpPr>
          <p:nvPr/>
        </p:nvSpPr>
        <p:spPr bwMode="auto">
          <a:xfrm>
            <a:off x="755576" y="1196752"/>
            <a:ext cx="1952625" cy="523875"/>
          </a:xfrm>
          <a:prstGeom prst="rect">
            <a:avLst/>
          </a:prstGeom>
          <a:noFill/>
          <a:ln w="9525">
            <a:noFill/>
            <a:miter lim="800000"/>
            <a:headEnd/>
            <a:tailEnd/>
          </a:ln>
        </p:spPr>
        <p:txBody>
          <a:bodyPr>
            <a:spAutoFit/>
          </a:bodyPr>
          <a:lstStyle/>
          <a:p>
            <a:r>
              <a:rPr lang="zh-CN" altLang="en-US" sz="2800" b="1" dirty="0">
                <a:solidFill>
                  <a:srgbClr val="C00000"/>
                </a:solidFill>
                <a:latin typeface="华文行楷" pitchFamily="2" charset="-122"/>
                <a:ea typeface="华文行楷" pitchFamily="2" charset="-122"/>
              </a:rPr>
              <a:t>原句译文</a:t>
            </a:r>
          </a:p>
        </p:txBody>
      </p:sp>
      <p:sp>
        <p:nvSpPr>
          <p:cNvPr id="244740" name="TextBox 25"/>
          <p:cNvSpPr txBox="1">
            <a:spLocks noChangeArrowheads="1"/>
          </p:cNvSpPr>
          <p:nvPr/>
        </p:nvSpPr>
        <p:spPr bwMode="auto">
          <a:xfrm>
            <a:off x="755576" y="3122737"/>
            <a:ext cx="1871662" cy="522287"/>
          </a:xfrm>
          <a:prstGeom prst="rect">
            <a:avLst/>
          </a:prstGeom>
          <a:noFill/>
          <a:ln w="9525">
            <a:noFill/>
            <a:miter lim="800000"/>
            <a:headEnd/>
            <a:tailEnd/>
          </a:ln>
        </p:spPr>
        <p:txBody>
          <a:bodyPr>
            <a:spAutoFit/>
          </a:bodyPr>
          <a:lstStyle/>
          <a:p>
            <a:r>
              <a:rPr lang="zh-CN" altLang="en-US" sz="2800" b="1" dirty="0">
                <a:solidFill>
                  <a:srgbClr val="FF6600"/>
                </a:solidFill>
                <a:latin typeface="华文行楷" pitchFamily="2" charset="-122"/>
                <a:ea typeface="华文行楷" pitchFamily="2" charset="-122"/>
              </a:rPr>
              <a:t>逆译</a:t>
            </a:r>
            <a:r>
              <a:rPr lang="zh-CN" altLang="en-US" sz="2800" b="1" dirty="0" smtClean="0">
                <a:solidFill>
                  <a:srgbClr val="FF6600"/>
                </a:solidFill>
                <a:latin typeface="华文行楷" pitchFamily="2" charset="-122"/>
                <a:ea typeface="华文行楷" pitchFamily="2" charset="-122"/>
              </a:rPr>
              <a:t>练习</a:t>
            </a:r>
            <a:endParaRPr lang="zh-CN" altLang="en-US" sz="2800" b="1" dirty="0">
              <a:solidFill>
                <a:srgbClr val="FF6600"/>
              </a:solidFill>
              <a:latin typeface="华文行楷" pitchFamily="2" charset="-122"/>
              <a:ea typeface="华文行楷" pitchFamily="2" charset="-122"/>
            </a:endParaRPr>
          </a:p>
        </p:txBody>
      </p:sp>
      <p:sp>
        <p:nvSpPr>
          <p:cNvPr id="6" name="矩形 5"/>
          <p:cNvSpPr>
            <a:spLocks noChangeArrowheads="1"/>
          </p:cNvSpPr>
          <p:nvPr/>
        </p:nvSpPr>
        <p:spPr bwMode="auto">
          <a:xfrm>
            <a:off x="755576" y="3717032"/>
            <a:ext cx="7355855" cy="1938992"/>
          </a:xfrm>
          <a:prstGeom prst="rect">
            <a:avLst/>
          </a:prstGeom>
          <a:noFill/>
          <a:ln w="9525">
            <a:noFill/>
            <a:miter lim="800000"/>
            <a:headEnd/>
            <a:tailEnd/>
          </a:ln>
        </p:spPr>
        <p:txBody>
          <a:bodyPr wrap="square">
            <a:spAutoFit/>
          </a:bodyPr>
          <a:lstStyle/>
          <a:p>
            <a:pPr marL="457200" indent="-457200">
              <a:buAutoNum type="arabicPeriod"/>
            </a:pPr>
            <a:r>
              <a:rPr lang="en-US" altLang="zh-CN" sz="2400" dirty="0" smtClean="0">
                <a:latin typeface="Helvetica"/>
                <a:ea typeface="华文行楷" pitchFamily="2" charset="-122"/>
              </a:rPr>
              <a:t>If we study </a:t>
            </a:r>
            <a:r>
              <a:rPr lang="en-US" altLang="zh-CN" sz="2400" dirty="0" smtClean="0">
                <a:solidFill>
                  <a:srgbClr val="FF6600"/>
                </a:solidFill>
                <a:latin typeface="Helvetica"/>
                <a:ea typeface="华文行楷" pitchFamily="2" charset="-122"/>
              </a:rPr>
              <a:t>only</a:t>
            </a:r>
            <a:r>
              <a:rPr lang="en-US" altLang="zh-CN" sz="2400" dirty="0" smtClean="0">
                <a:latin typeface="Helvetica"/>
                <a:ea typeface="华文行楷" pitchFamily="2" charset="-122"/>
              </a:rPr>
              <a:t> mathematics, </a:t>
            </a:r>
            <a:r>
              <a:rPr lang="en-US" altLang="zh-CN" sz="2400" dirty="0" smtClean="0">
                <a:solidFill>
                  <a:srgbClr val="FF6600"/>
                </a:solidFill>
                <a:latin typeface="Helvetica"/>
                <a:ea typeface="华文行楷" pitchFamily="2" charset="-122"/>
              </a:rPr>
              <a:t>it’s likely </a:t>
            </a:r>
            <a:r>
              <a:rPr lang="en-US" altLang="zh-CN" sz="2400" dirty="0" smtClean="0">
                <a:latin typeface="Helvetica"/>
                <a:ea typeface="华文行楷" pitchFamily="2" charset="-122"/>
              </a:rPr>
              <a:t>we will be a candidate only for jobs as a mathematician. (Line 9, Para.8</a:t>
            </a:r>
            <a:r>
              <a:rPr lang="en-US" altLang="zh-CN" sz="2400" dirty="0">
                <a:latin typeface="Helvetica"/>
                <a:ea typeface="华文行楷" pitchFamily="2" charset="-122"/>
              </a:rPr>
              <a:t>)</a:t>
            </a:r>
            <a:endParaRPr lang="zh-CN" altLang="zh-CN" sz="2400" dirty="0" smtClean="0">
              <a:latin typeface="Helvetica"/>
              <a:ea typeface="华文行楷" pitchFamily="2" charset="-122"/>
            </a:endParaRPr>
          </a:p>
          <a:p>
            <a:pPr marL="361950" indent="-361950"/>
            <a:r>
              <a:rPr lang="en-US" altLang="zh-CN" sz="2400" dirty="0" smtClean="0">
                <a:latin typeface="Helvetica"/>
                <a:ea typeface="华文行楷" pitchFamily="2" charset="-122"/>
              </a:rPr>
              <a:t>2. … if we study the humanities </a:t>
            </a:r>
            <a:r>
              <a:rPr lang="en-US" altLang="zh-CN" sz="2400" dirty="0" smtClean="0">
                <a:solidFill>
                  <a:srgbClr val="FF6600"/>
                </a:solidFill>
                <a:latin typeface="Helvetica"/>
                <a:ea typeface="华文行楷" pitchFamily="2" charset="-122"/>
              </a:rPr>
              <a:t>alone</a:t>
            </a:r>
            <a:r>
              <a:rPr lang="en-US" altLang="zh-CN" sz="2400" dirty="0" smtClean="0">
                <a:latin typeface="Helvetica"/>
                <a:ea typeface="华文行楷" pitchFamily="2" charset="-122"/>
              </a:rPr>
              <a:t>, we </a:t>
            </a:r>
            <a:r>
              <a:rPr lang="en-US" altLang="zh-CN" sz="2400" dirty="0" smtClean="0">
                <a:solidFill>
                  <a:srgbClr val="FF6600"/>
                </a:solidFill>
                <a:latin typeface="Helvetica"/>
                <a:ea typeface="华文行楷" pitchFamily="2" charset="-122"/>
              </a:rPr>
              <a:t>are liable  to </a:t>
            </a:r>
            <a:r>
              <a:rPr lang="en-US" altLang="zh-CN" sz="2400" dirty="0" smtClean="0">
                <a:latin typeface="Helvetica"/>
                <a:ea typeface="华文行楷" pitchFamily="2" charset="-122"/>
              </a:rPr>
              <a:t>miss many opportunities. </a:t>
            </a:r>
            <a:r>
              <a:rPr lang="en-US" altLang="zh-CN" sz="2400" dirty="0">
                <a:latin typeface="Helvetica"/>
                <a:ea typeface="华文行楷" pitchFamily="2" charset="-122"/>
              </a:rPr>
              <a:t>(</a:t>
            </a:r>
            <a:r>
              <a:rPr lang="en-US" altLang="zh-CN" sz="2400" dirty="0" smtClean="0">
                <a:latin typeface="Helvetica"/>
                <a:ea typeface="华文行楷" pitchFamily="2" charset="-122"/>
              </a:rPr>
              <a:t>Line 1, Para.9)</a:t>
            </a:r>
            <a:endParaRPr lang="en-US" altLang="zh-CN" sz="2400" dirty="0">
              <a:latin typeface="Helvetica"/>
            </a:endParaRPr>
          </a:p>
        </p:txBody>
      </p:sp>
      <p:cxnSp>
        <p:nvCxnSpPr>
          <p:cNvPr id="4" name="直接连接符 3"/>
          <p:cNvCxnSpPr/>
          <p:nvPr/>
        </p:nvCxnSpPr>
        <p:spPr>
          <a:xfrm>
            <a:off x="827585" y="1772816"/>
            <a:ext cx="7416824" cy="0"/>
          </a:xfrm>
          <a:prstGeom prst="line">
            <a:avLst/>
          </a:prstGeom>
          <a:ln>
            <a:solidFill>
              <a:srgbClr val="B40000"/>
            </a:solidFill>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827585" y="3626793"/>
            <a:ext cx="7344816"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5" name="TextBox 14">
            <a:hlinkClick r:id="" action="ppaction://hlinkshowjump?jump=nextslide"/>
          </p:cNvPr>
          <p:cNvSpPr txBox="1"/>
          <p:nvPr/>
        </p:nvSpPr>
        <p:spPr>
          <a:xfrm>
            <a:off x="6467944" y="5906850"/>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a:t>句型提炼</a:t>
            </a: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3" name="TextBox 12">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6" name="矩形 15"/>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411042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extLst>
              <p:ext uri="{D42A27DB-BD31-4B8C-83A1-F6EECF244321}">
                <p14:modId xmlns:p14="http://schemas.microsoft.com/office/powerpoint/2010/main" val="251892250"/>
              </p:ext>
            </p:extLst>
          </p:nvPr>
        </p:nvGraphicFramePr>
        <p:xfrm>
          <a:off x="428625" y="1996116"/>
          <a:ext cx="8286808" cy="3954464"/>
        </p:xfrm>
        <a:graphic>
          <a:graphicData uri="http://schemas.openxmlformats.org/drawingml/2006/table">
            <a:tbl>
              <a:tblPr firstRow="1" bandRow="1">
                <a:tableStyleId>{93296810-A885-4BE3-A3E7-6D5BEEA58F35}</a:tableStyleId>
              </a:tblPr>
              <a:tblGrid>
                <a:gridCol w="4071367"/>
                <a:gridCol w="4215441"/>
              </a:tblGrid>
              <a:tr h="433348">
                <a:tc>
                  <a:txBody>
                    <a:bodyPr/>
                    <a:lstStyle/>
                    <a:p>
                      <a:pPr algn="ctr"/>
                      <a:r>
                        <a:rPr lang="en-US" altLang="zh-CN" sz="2600" dirty="0" smtClean="0">
                          <a:effectLst>
                            <a:outerShdw blurRad="38100" dist="38100" dir="2700000" algn="tl">
                              <a:srgbClr val="000000">
                                <a:alpha val="43137"/>
                              </a:srgbClr>
                            </a:outerShdw>
                          </a:effectLst>
                          <a:latin typeface="Helvetica"/>
                        </a:rPr>
                        <a:t>Practical Phrases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gn="ctr"/>
                      <a:r>
                        <a:rPr lang="en-US" altLang="zh-CN" sz="2600" dirty="0" smtClean="0">
                          <a:effectLst>
                            <a:outerShdw blurRad="38100" dist="38100" dir="2700000" algn="tl">
                              <a:srgbClr val="000000">
                                <a:alpha val="43137"/>
                              </a:srgbClr>
                            </a:outerShdw>
                          </a:effectLst>
                          <a:latin typeface="Helvetica"/>
                        </a:rPr>
                        <a:t> Specific</a:t>
                      </a:r>
                      <a:r>
                        <a:rPr lang="en-US" altLang="zh-CN" sz="2600" baseline="0" dirty="0" smtClean="0">
                          <a:effectLst>
                            <a:outerShdw blurRad="38100" dist="38100" dir="2700000" algn="tl">
                              <a:srgbClr val="000000">
                                <a:alpha val="43137"/>
                              </a:srgbClr>
                            </a:outerShdw>
                          </a:effectLst>
                          <a:latin typeface="Helvetica"/>
                        </a:rPr>
                        <a:t> Meanings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1. major in </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主修（某一）科目</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2. in succession</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连续发生</a:t>
                      </a:r>
                      <a:r>
                        <a:rPr lang="en-US" altLang="en-US" sz="2400" b="0" kern="1200" dirty="0" smtClean="0">
                          <a:solidFill>
                            <a:srgbClr val="000000"/>
                          </a:solidFill>
                          <a:latin typeface="华文楷体" pitchFamily="2" charset="-122"/>
                          <a:ea typeface="华文楷体" pitchFamily="2" charset="-122"/>
                          <a:cs typeface="+mn-cs"/>
                        </a:rPr>
                        <a:t> </a:t>
                      </a:r>
                      <a:endParaRPr lang="zh-CN" altLang="en-US" sz="2400" b="0" kern="1200" dirty="0" smtClean="0">
                        <a:solidFill>
                          <a:srgbClr val="000000"/>
                        </a:solidFill>
                        <a:latin typeface="华文楷体" pitchFamily="2" charset="-122"/>
                        <a:ea typeface="华文楷体" pitchFamily="2" charset="-122"/>
                        <a:cs typeface="+mn-cs"/>
                      </a:endParaRP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3. be bound to</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肯定会，注定</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4. stand up for</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支持，维护</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5. speculate about</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推测，猜测</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6. invest sb. with sth.</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赋予</a:t>
                      </a:r>
                      <a:r>
                        <a:rPr lang="en-US" altLang="en-US"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某人</a:t>
                      </a:r>
                      <a:r>
                        <a:rPr lang="en-US" altLang="en-US"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某物</a:t>
                      </a:r>
                      <a:r>
                        <a:rPr lang="en-US" altLang="en-US"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以某种性质</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7. be liable to</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可能</a:t>
                      </a:r>
                      <a:r>
                        <a:rPr lang="en-US" altLang="en-US"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易于做某事</a:t>
                      </a:r>
                    </a:p>
                  </a:txBody>
                  <a:tcPr marL="68580" marR="68580" marT="0" marB="0"/>
                </a:tc>
              </a:tr>
              <a:tr h="433348">
                <a:tc>
                  <a:txBody>
                    <a:bodyPr/>
                    <a:lstStyle/>
                    <a:p>
                      <a:pPr algn="just">
                        <a:spcAft>
                          <a:spcPts val="0"/>
                        </a:spcAft>
                      </a:pPr>
                      <a:r>
                        <a:rPr kumimoji="1" lang="en-US" altLang="zh-CN" sz="2400" kern="1200" dirty="0" smtClean="0">
                          <a:solidFill>
                            <a:schemeClr val="tx1"/>
                          </a:solidFill>
                          <a:latin typeface="Helvetica"/>
                          <a:ea typeface="+mn-ea"/>
                          <a:cs typeface="+mn-cs"/>
                        </a:rPr>
                        <a:t>8. </a:t>
                      </a:r>
                      <a:r>
                        <a:rPr kumimoji="1" lang="en-US" altLang="zh-CN" sz="2400" kern="1200" smtClean="0">
                          <a:solidFill>
                            <a:schemeClr val="tx1"/>
                          </a:solidFill>
                          <a:latin typeface="Helvetica"/>
                          <a:ea typeface="+mn-ea"/>
                          <a:cs typeface="+mn-cs"/>
                        </a:rPr>
                        <a:t>in </a:t>
                      </a:r>
                      <a:r>
                        <a:rPr kumimoji="1" lang="en-US" altLang="zh-CN" sz="2400" kern="1200" dirty="0" smtClean="0">
                          <a:solidFill>
                            <a:schemeClr val="tx1"/>
                          </a:solidFill>
                          <a:latin typeface="Helvetica"/>
                          <a:ea typeface="+mn-ea"/>
                          <a:cs typeface="+mn-cs"/>
                        </a:rPr>
                        <a:t>company with</a:t>
                      </a:r>
                      <a:endParaRPr kumimoji="1" lang="zh-CN" altLang="zh-CN" sz="2400" kern="1200" dirty="0" smtClean="0">
                        <a:solidFill>
                          <a:schemeClr val="tx1"/>
                        </a:solidFill>
                        <a:latin typeface="Helvetica"/>
                        <a:ea typeface="+mn-ea"/>
                        <a:cs typeface="+mn-cs"/>
                      </a:endParaRPr>
                    </a:p>
                  </a:txBody>
                  <a:tcPr marL="68580" marR="68580" marT="0" marB="0"/>
                </a:tc>
                <a:tc>
                  <a:txBody>
                    <a:bodyPr/>
                    <a:lstStyle/>
                    <a:p>
                      <a:pPr algn="just">
                        <a:spcAft>
                          <a:spcPts val="0"/>
                        </a:spcAft>
                      </a:pPr>
                      <a:r>
                        <a:rPr lang="zh-CN" altLang="en-US" sz="2400" b="0" kern="1200" dirty="0" smtClean="0">
                          <a:solidFill>
                            <a:srgbClr val="000000"/>
                          </a:solidFill>
                          <a:latin typeface="华文楷体" pitchFamily="2" charset="-122"/>
                          <a:ea typeface="华文楷体" pitchFamily="2" charset="-122"/>
                          <a:cs typeface="+mn-cs"/>
                        </a:rPr>
                        <a:t>与</a:t>
                      </a:r>
                      <a:r>
                        <a:rPr lang="en-US" altLang="zh-CN" sz="2400" b="0" kern="1200" dirty="0" smtClean="0">
                          <a:solidFill>
                            <a:srgbClr val="000000"/>
                          </a:solidFill>
                          <a:latin typeface="华文楷体" pitchFamily="2" charset="-122"/>
                          <a:ea typeface="华文楷体" pitchFamily="2" charset="-122"/>
                          <a:cs typeface="+mn-cs"/>
                        </a:rPr>
                        <a:t>…</a:t>
                      </a:r>
                      <a:r>
                        <a:rPr lang="zh-CN" altLang="en-US" sz="2400" b="0" kern="1200" dirty="0" smtClean="0">
                          <a:solidFill>
                            <a:srgbClr val="000000"/>
                          </a:solidFill>
                          <a:latin typeface="华文楷体" pitchFamily="2" charset="-122"/>
                          <a:ea typeface="华文楷体" pitchFamily="2" charset="-122"/>
                          <a:cs typeface="+mn-cs"/>
                        </a:rPr>
                        <a:t>一起</a:t>
                      </a:r>
                    </a:p>
                  </a:txBody>
                  <a:tcPr marL="68580" marR="68580" marT="0" marB="0"/>
                </a:tc>
              </a:tr>
            </a:tbl>
          </a:graphicData>
        </a:graphic>
      </p:graphicFrame>
      <p:pic>
        <p:nvPicPr>
          <p:cNvPr id="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5" name="组合 4"/>
          <p:cNvGrpSpPr/>
          <p:nvPr/>
        </p:nvGrpSpPr>
        <p:grpSpPr>
          <a:xfrm>
            <a:off x="-14288" y="-27384"/>
            <a:ext cx="7115715" cy="1152525"/>
            <a:chOff x="-14288" y="-27384"/>
            <a:chExt cx="7115715" cy="1152525"/>
          </a:xfrm>
        </p:grpSpPr>
        <p:pic>
          <p:nvPicPr>
            <p:cNvPr id="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8" name="TextBox 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9" name="矩形 8"/>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5396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1"/>
          <p:cNvSpPr>
            <a:spLocks noChangeArrowheads="1"/>
          </p:cNvSpPr>
          <p:nvPr/>
        </p:nvSpPr>
        <p:spPr bwMode="auto">
          <a:xfrm>
            <a:off x="1403648" y="2188408"/>
            <a:ext cx="6480720" cy="1528624"/>
          </a:xfrm>
          <a:prstGeom prst="rect">
            <a:avLst/>
          </a:prstGeom>
          <a:noFill/>
          <a:ln w="9525">
            <a:noFill/>
            <a:miter lim="800000"/>
            <a:headEnd/>
            <a:tailEnd/>
          </a:ln>
        </p:spPr>
        <p:txBody>
          <a:bodyPr wrap="square">
            <a:spAutoFit/>
          </a:bodyPr>
          <a:lstStyle/>
          <a:p>
            <a:pPr>
              <a:lnSpc>
                <a:spcPts val="2800"/>
              </a:lnSpc>
            </a:pPr>
            <a:r>
              <a:rPr lang="en-US" altLang="zh-CN" sz="2600" dirty="0" smtClean="0">
                <a:latin typeface="Helvetica"/>
                <a:ea typeface="华文行楷" pitchFamily="2" charset="-122"/>
              </a:rPr>
              <a:t>If sb. </a:t>
            </a:r>
            <a:r>
              <a:rPr lang="en-US" altLang="zh-CN" sz="2600" dirty="0" smtClean="0">
                <a:solidFill>
                  <a:srgbClr val="FF6600"/>
                </a:solidFill>
                <a:latin typeface="Helvetica"/>
                <a:ea typeface="华文行楷" pitchFamily="2" charset="-122"/>
              </a:rPr>
              <a:t>only</a:t>
            </a:r>
            <a:r>
              <a:rPr lang="en-US" altLang="zh-CN" sz="2600" dirty="0" smtClean="0">
                <a:latin typeface="Helvetica"/>
                <a:ea typeface="华文行楷" pitchFamily="2" charset="-122"/>
              </a:rPr>
              <a:t> do sth. / If sb. do sth. </a:t>
            </a:r>
            <a:r>
              <a:rPr lang="en-US" altLang="zh-CN" sz="2600" dirty="0" smtClean="0">
                <a:solidFill>
                  <a:srgbClr val="FF6600"/>
                </a:solidFill>
                <a:latin typeface="Helvetica"/>
                <a:ea typeface="华文行楷" pitchFamily="2" charset="-122"/>
              </a:rPr>
              <a:t>alone</a:t>
            </a:r>
            <a:r>
              <a:rPr lang="en-US" altLang="zh-CN" sz="2600" dirty="0" smtClean="0">
                <a:latin typeface="Helvetica"/>
                <a:ea typeface="华文行楷" pitchFamily="2" charset="-122"/>
              </a:rPr>
              <a:t>, </a:t>
            </a:r>
            <a:r>
              <a:rPr lang="en-US" altLang="zh-CN" sz="2600" dirty="0" smtClean="0">
                <a:solidFill>
                  <a:srgbClr val="FF6600"/>
                </a:solidFill>
                <a:latin typeface="Helvetica"/>
                <a:ea typeface="华文行楷" pitchFamily="2" charset="-122"/>
              </a:rPr>
              <a:t>it’s likely that</a:t>
            </a:r>
            <a:r>
              <a:rPr lang="en-US" altLang="zh-CN" sz="2600" dirty="0" smtClean="0">
                <a:latin typeface="Helvetica"/>
                <a:ea typeface="华文行楷" pitchFamily="2" charset="-122"/>
              </a:rPr>
              <a:t> …/ sb. </a:t>
            </a:r>
            <a:r>
              <a:rPr lang="en-US" altLang="zh-CN" sz="2600" dirty="0" smtClean="0">
                <a:solidFill>
                  <a:srgbClr val="FF6600"/>
                </a:solidFill>
                <a:latin typeface="Helvetica"/>
                <a:ea typeface="华文行楷" pitchFamily="2" charset="-122"/>
              </a:rPr>
              <a:t>are liable to … </a:t>
            </a:r>
            <a:endParaRPr lang="zh-CN" altLang="zh-CN" sz="2600" dirty="0" smtClean="0">
              <a:solidFill>
                <a:srgbClr val="FF6600"/>
              </a:solidFill>
              <a:latin typeface="Helvetica"/>
              <a:ea typeface="华文行楷" pitchFamily="2" charset="-122"/>
            </a:endParaRPr>
          </a:p>
          <a:p>
            <a:pPr>
              <a:lnSpc>
                <a:spcPts val="2800"/>
              </a:lnSpc>
            </a:pPr>
            <a:endParaRPr lang="en-US" altLang="zh-CN" sz="2600" dirty="0" smtClean="0">
              <a:latin typeface="Helvetica"/>
              <a:ea typeface="华文行楷" pitchFamily="2" charset="-122"/>
            </a:endParaRPr>
          </a:p>
          <a:p>
            <a:pPr>
              <a:lnSpc>
                <a:spcPts val="2800"/>
              </a:lnSpc>
            </a:pPr>
            <a:endParaRPr lang="en-US" altLang="zh-CN" sz="2600" dirty="0">
              <a:latin typeface="Helvetica"/>
              <a:ea typeface="华文行楷" pitchFamily="2" charset="-122"/>
            </a:endParaRPr>
          </a:p>
        </p:txBody>
      </p:sp>
      <p:sp>
        <p:nvSpPr>
          <p:cNvPr id="5" name="TextBox 4"/>
          <p:cNvSpPr txBox="1"/>
          <p:nvPr/>
        </p:nvSpPr>
        <p:spPr>
          <a:xfrm>
            <a:off x="1538288" y="1412875"/>
            <a:ext cx="1952625" cy="523875"/>
          </a:xfrm>
          <a:prstGeom prst="rect">
            <a:avLst/>
          </a:prstGeom>
          <a:noFill/>
        </p:spPr>
        <p:txBody>
          <a:bodyPr>
            <a:spAutoFit/>
          </a:bodyPr>
          <a:lstStyle/>
          <a:p>
            <a:pPr fontAlgn="auto">
              <a:spcBef>
                <a:spcPts val="0"/>
              </a:spcBef>
              <a:spcAft>
                <a:spcPts val="0"/>
              </a:spcAft>
              <a:defRPr/>
            </a:pPr>
            <a:r>
              <a:rPr lang="zh-CN" altLang="en-US" sz="2800" b="1" dirty="0">
                <a:solidFill>
                  <a:schemeClr val="accent6">
                    <a:lumMod val="75000"/>
                  </a:schemeClr>
                </a:solidFill>
                <a:latin typeface="华文行楷" pitchFamily="2" charset="-122"/>
                <a:ea typeface="华文行楷" pitchFamily="2" charset="-122"/>
              </a:rPr>
              <a:t>句型提炼</a:t>
            </a:r>
          </a:p>
        </p:txBody>
      </p:sp>
      <p:sp>
        <p:nvSpPr>
          <p:cNvPr id="246788" name="TextBox 25"/>
          <p:cNvSpPr txBox="1">
            <a:spLocks noChangeArrowheads="1"/>
          </p:cNvSpPr>
          <p:nvPr/>
        </p:nvSpPr>
        <p:spPr bwMode="auto">
          <a:xfrm>
            <a:off x="1538288" y="3653861"/>
            <a:ext cx="1871662" cy="523875"/>
          </a:xfrm>
          <a:prstGeom prst="rect">
            <a:avLst/>
          </a:prstGeom>
          <a:noFill/>
          <a:ln w="9525">
            <a:noFill/>
            <a:miter lim="800000"/>
            <a:headEnd/>
            <a:tailEnd/>
          </a:ln>
        </p:spPr>
        <p:txBody>
          <a:bodyPr>
            <a:spAutoFit/>
          </a:bodyPr>
          <a:lstStyle/>
          <a:p>
            <a:r>
              <a:rPr lang="zh-CN" altLang="en-US" sz="2800" b="1" dirty="0">
                <a:solidFill>
                  <a:srgbClr val="71AE0E"/>
                </a:solidFill>
                <a:latin typeface="华文行楷" pitchFamily="2" charset="-122"/>
                <a:ea typeface="华文行楷" pitchFamily="2" charset="-122"/>
              </a:rPr>
              <a:t>应用提示</a:t>
            </a:r>
          </a:p>
        </p:txBody>
      </p:sp>
      <p:sp>
        <p:nvSpPr>
          <p:cNvPr id="6" name="矩形 5"/>
          <p:cNvSpPr>
            <a:spLocks noChangeArrowheads="1"/>
          </p:cNvSpPr>
          <p:nvPr/>
        </p:nvSpPr>
        <p:spPr bwMode="auto">
          <a:xfrm>
            <a:off x="1403648" y="4298513"/>
            <a:ext cx="6408440" cy="2010807"/>
          </a:xfrm>
          <a:prstGeom prst="rect">
            <a:avLst/>
          </a:prstGeom>
          <a:noFill/>
          <a:ln w="9525">
            <a:noFill/>
            <a:miter lim="800000"/>
            <a:headEnd/>
            <a:tailEnd/>
          </a:ln>
        </p:spPr>
        <p:txBody>
          <a:bodyPr wrap="square">
            <a:spAutoFit/>
          </a:bodyPr>
          <a:lstStyle/>
          <a:p>
            <a:r>
              <a:rPr lang="zh-CN" altLang="en-US" sz="2600" dirty="0" smtClean="0">
                <a:latin typeface="华文行楷" pitchFamily="2" charset="-122"/>
                <a:ea typeface="华文行楷" pitchFamily="2" charset="-122"/>
              </a:rPr>
              <a:t> </a:t>
            </a:r>
            <a:r>
              <a:rPr lang="zh-CN" altLang="en-US" sz="2600" dirty="0">
                <a:latin typeface="华文行楷" pitchFamily="2" charset="-122"/>
                <a:ea typeface="华文行楷" pitchFamily="2" charset="-122"/>
              </a:rPr>
              <a:t>用于表</a:t>
            </a:r>
            <a:r>
              <a:rPr lang="zh-CN" altLang="en-US" sz="2600" dirty="0" smtClean="0">
                <a:latin typeface="华文行楷" pitchFamily="2" charset="-122"/>
                <a:ea typeface="华文行楷" pitchFamily="2" charset="-122"/>
              </a:rPr>
              <a:t>达</a:t>
            </a:r>
            <a:r>
              <a:rPr lang="en-US" altLang="zh-CN" sz="2600" dirty="0" smtClean="0">
                <a:solidFill>
                  <a:srgbClr val="71AE0E"/>
                </a:solidFill>
                <a:latin typeface="华文行楷" pitchFamily="2" charset="-122"/>
                <a:ea typeface="华文行楷" pitchFamily="2" charset="-122"/>
              </a:rPr>
              <a:t>“</a:t>
            </a:r>
            <a:r>
              <a:rPr lang="zh-CN" altLang="zh-CN" sz="2600" dirty="0" smtClean="0">
                <a:solidFill>
                  <a:srgbClr val="71AE0E"/>
                </a:solidFill>
                <a:latin typeface="华文行楷" pitchFamily="2" charset="-122"/>
                <a:ea typeface="华文行楷" pitchFamily="2" charset="-122"/>
              </a:rPr>
              <a:t>如果只做……可能出现的后果</a:t>
            </a:r>
            <a:r>
              <a:rPr lang="en-US" altLang="zh-CN" sz="2600" dirty="0" smtClean="0">
                <a:solidFill>
                  <a:srgbClr val="71AE0E"/>
                </a:solidFill>
                <a:latin typeface="华文行楷" pitchFamily="2" charset="-122"/>
                <a:ea typeface="华文行楷" pitchFamily="2" charset="-122"/>
              </a:rPr>
              <a:t>”</a:t>
            </a:r>
            <a:r>
              <a:rPr lang="zh-CN" altLang="zh-CN" sz="2600" dirty="0" smtClean="0">
                <a:latin typeface="华文行楷" pitchFamily="2" charset="-122"/>
                <a:ea typeface="华文行楷" pitchFamily="2" charset="-122"/>
              </a:rPr>
              <a:t>。</a:t>
            </a:r>
          </a:p>
          <a:p>
            <a:pPr>
              <a:lnSpc>
                <a:spcPts val="2800"/>
              </a:lnSpc>
              <a:spcBef>
                <a:spcPct val="50000"/>
              </a:spcBef>
            </a:pPr>
            <a:endParaRPr lang="zh-CN" altLang="en-US" sz="2600" dirty="0">
              <a:latin typeface="华文行楷" pitchFamily="2" charset="-122"/>
              <a:ea typeface="华文行楷" pitchFamily="2" charset="-122"/>
            </a:endParaRPr>
          </a:p>
          <a:p>
            <a:pPr>
              <a:lnSpc>
                <a:spcPts val="2800"/>
              </a:lnSpc>
              <a:spcBef>
                <a:spcPct val="50000"/>
              </a:spcBef>
            </a:pPr>
            <a:endParaRPr lang="zh-CN" altLang="en-US" sz="2600" dirty="0">
              <a:latin typeface="华文行楷" pitchFamily="2" charset="-122"/>
              <a:ea typeface="华文行楷" pitchFamily="2" charset="-122"/>
            </a:endParaRPr>
          </a:p>
        </p:txBody>
      </p:sp>
      <p:cxnSp>
        <p:nvCxnSpPr>
          <p:cNvPr id="4" name="直接连接符 3"/>
          <p:cNvCxnSpPr/>
          <p:nvPr/>
        </p:nvCxnSpPr>
        <p:spPr>
          <a:xfrm>
            <a:off x="1621299" y="4134998"/>
            <a:ext cx="5893698" cy="0"/>
          </a:xfrm>
          <a:prstGeom prst="line">
            <a:avLst/>
          </a:prstGeom>
          <a:ln>
            <a:solidFill>
              <a:srgbClr val="71AE0E"/>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621299" y="1916832"/>
            <a:ext cx="5893698" cy="0"/>
          </a:xfrm>
          <a:prstGeom prst="line">
            <a:avLst/>
          </a:prstGeom>
          <a:ln>
            <a:solidFill>
              <a:schemeClr val="accent6">
                <a:lumMod val="75000"/>
              </a:schemeClr>
            </a:solidFill>
          </a:ln>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2" name="Picture 2"/>
          <p:cNvPicPr>
            <a:picLocks noChangeAspect="1" noChangeArrowheads="1"/>
          </p:cNvPicPr>
          <p:nvPr/>
        </p:nvPicPr>
        <p:blipFill>
          <a:blip r:embed="rId3" cstate="print"/>
          <a:srcRect/>
          <a:stretch>
            <a:fillRect/>
          </a:stretch>
        </p:blipFill>
        <p:spPr bwMode="auto">
          <a:xfrm>
            <a:off x="0" y="5876925"/>
            <a:ext cx="4208463" cy="957263"/>
          </a:xfrm>
          <a:prstGeom prst="rect">
            <a:avLst/>
          </a:prstGeom>
          <a:noFill/>
          <a:ln w="9525">
            <a:noFill/>
            <a:miter lim="800000"/>
            <a:headEnd/>
            <a:tailEnd/>
          </a:ln>
        </p:spPr>
      </p:pic>
      <p:sp>
        <p:nvSpPr>
          <p:cNvPr id="18" name="TextBox 17">
            <a:hlinkClick r:id="" action="ppaction://hlinkshowjump?jump=nextslide"/>
          </p:cNvPr>
          <p:cNvSpPr txBox="1"/>
          <p:nvPr/>
        </p:nvSpPr>
        <p:spPr>
          <a:xfrm>
            <a:off x="5929322" y="5429264"/>
            <a:ext cx="1522998" cy="733663"/>
          </a:xfrm>
          <a:prstGeom prst="rightArrow">
            <a:avLst/>
          </a:prstGeom>
          <a:effectLst>
            <a:outerShdw blurRad="76200" dist="12700" dir="2700000" sy="-23000" kx="-8004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fontAlgn="auto">
              <a:spcBef>
                <a:spcPts val="0"/>
              </a:spcBef>
              <a:spcAft>
                <a:spcPts val="0"/>
              </a:spcAft>
              <a:defRPr/>
            </a:pPr>
            <a:r>
              <a:rPr lang="zh-CN" altLang="en-US" sz="1800" b="1" dirty="0" smtClean="0"/>
              <a:t>句型应用</a:t>
            </a:r>
            <a:endParaRPr lang="zh-CN" altLang="en-US" sz="1800" b="1" dirty="0"/>
          </a:p>
        </p:txBody>
      </p:sp>
      <p:pic>
        <p:nvPicPr>
          <p:cNvPr id="19"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3" name="组合 12"/>
          <p:cNvGrpSpPr/>
          <p:nvPr/>
        </p:nvGrpSpPr>
        <p:grpSpPr>
          <a:xfrm>
            <a:off x="-14288" y="-27384"/>
            <a:ext cx="7444331" cy="1152525"/>
            <a:chOff x="-14288" y="-27384"/>
            <a:chExt cx="7444331" cy="1152525"/>
          </a:xfrm>
        </p:grpSpPr>
        <p:pic>
          <p:nvPicPr>
            <p:cNvPr id="15"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6" name="TextBox 15">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7" name="矩形 16"/>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10050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80" t="15609"/>
          <a:stretch/>
        </p:blipFill>
        <p:spPr bwMode="auto">
          <a:xfrm>
            <a:off x="500034" y="1484784"/>
            <a:ext cx="8248430" cy="5016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文本框 5"/>
          <p:cNvSpPr txBox="1"/>
          <p:nvPr/>
        </p:nvSpPr>
        <p:spPr>
          <a:xfrm>
            <a:off x="1184393" y="3573016"/>
            <a:ext cx="6339935" cy="535531"/>
          </a:xfrm>
          <a:prstGeom prst="rect">
            <a:avLst/>
          </a:prstGeom>
          <a:solidFill>
            <a:srgbClr val="FFC000"/>
          </a:solidFill>
          <a:effectLst>
            <a:softEdge rad="127000"/>
          </a:effectLst>
        </p:spPr>
        <p:txBody>
          <a:bodyPr wrap="square" rtlCol="0">
            <a:spAutoFit/>
          </a:bodyPr>
          <a:lstStyle/>
          <a:p>
            <a:pPr>
              <a:lnSpc>
                <a:spcPct val="120000"/>
              </a:lnSpc>
              <a:spcBef>
                <a:spcPct val="50000"/>
              </a:spcBef>
              <a:defRPr/>
            </a:pPr>
            <a:r>
              <a:rPr kumimoji="1" lang="en-US" altLang="zh-CN" sz="2400" dirty="0" smtClean="0">
                <a:solidFill>
                  <a:srgbClr val="000000"/>
                </a:solidFill>
              </a:rPr>
              <a:t>(the immediate needs and interests / lose / gain)</a:t>
            </a:r>
            <a:endParaRPr kumimoji="1" lang="en-US" altLang="zh-CN" sz="2400" dirty="0">
              <a:solidFill>
                <a:srgbClr val="000000"/>
              </a:solidFill>
            </a:endParaRPr>
          </a:p>
        </p:txBody>
      </p:sp>
      <p:sp>
        <p:nvSpPr>
          <p:cNvPr id="23" name="TextBox 22"/>
          <p:cNvSpPr txBox="1"/>
          <p:nvPr/>
        </p:nvSpPr>
        <p:spPr>
          <a:xfrm>
            <a:off x="1071538" y="1844824"/>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典型例句</a:t>
            </a:r>
            <a:endParaRPr lang="zh-CN" altLang="en-US" sz="2600" dirty="0">
              <a:solidFill>
                <a:schemeClr val="accent6">
                  <a:lumMod val="50000"/>
                </a:schemeClr>
              </a:solidFill>
              <a:latin typeface="华文行楷" pitchFamily="2" charset="-122"/>
              <a:ea typeface="华文行楷" pitchFamily="2" charset="-122"/>
            </a:endParaRPr>
          </a:p>
        </p:txBody>
      </p:sp>
      <p:sp>
        <p:nvSpPr>
          <p:cNvPr id="3" name="TextBox 2"/>
          <p:cNvSpPr txBox="1"/>
          <p:nvPr/>
        </p:nvSpPr>
        <p:spPr>
          <a:xfrm>
            <a:off x="1142976" y="2309971"/>
            <a:ext cx="6515850" cy="830997"/>
          </a:xfrm>
          <a:prstGeom prst="rect">
            <a:avLst/>
          </a:prstGeom>
          <a:noFill/>
        </p:spPr>
        <p:txBody>
          <a:bodyPr wrap="square" rtlCol="0">
            <a:spAutoFit/>
          </a:bodyPr>
          <a:lstStyle/>
          <a:p>
            <a:r>
              <a:rPr lang="zh-CN" altLang="zh-CN" sz="2400" dirty="0" smtClean="0">
                <a:latin typeface="华文行楷" pitchFamily="2" charset="-122"/>
                <a:ea typeface="华文行楷" pitchFamily="2" charset="-122"/>
              </a:rPr>
              <a:t>如果我们</a:t>
            </a:r>
            <a:r>
              <a:rPr lang="zh-CN" altLang="zh-CN" sz="2400" dirty="0" smtClean="0">
                <a:solidFill>
                  <a:srgbClr val="FF6600"/>
                </a:solidFill>
                <a:latin typeface="华文行楷" pitchFamily="2" charset="-122"/>
                <a:ea typeface="华文行楷" pitchFamily="2" charset="-122"/>
              </a:rPr>
              <a:t>只是</a:t>
            </a:r>
            <a:r>
              <a:rPr lang="zh-CN" altLang="zh-CN" sz="2400" dirty="0" smtClean="0">
                <a:latin typeface="华文行楷" pitchFamily="2" charset="-122"/>
                <a:ea typeface="华文行楷" pitchFamily="2" charset="-122"/>
              </a:rPr>
              <a:t>关注眼前利益而不考虑长远发展，那么</a:t>
            </a:r>
            <a:r>
              <a:rPr lang="zh-CN" altLang="zh-CN" sz="2400" dirty="0" smtClean="0">
                <a:solidFill>
                  <a:srgbClr val="FF6600"/>
                </a:solidFill>
                <a:latin typeface="华文行楷" pitchFamily="2" charset="-122"/>
                <a:ea typeface="华文行楷" pitchFamily="2" charset="-122"/>
              </a:rPr>
              <a:t>很有可能</a:t>
            </a:r>
            <a:r>
              <a:rPr lang="zh-CN" altLang="zh-CN" sz="2400" dirty="0" smtClean="0">
                <a:latin typeface="华文行楷" pitchFamily="2" charset="-122"/>
                <a:ea typeface="华文行楷" pitchFamily="2" charset="-122"/>
              </a:rPr>
              <a:t>我们会得不偿失。</a:t>
            </a:r>
          </a:p>
        </p:txBody>
      </p:sp>
      <p:sp>
        <p:nvSpPr>
          <p:cNvPr id="25" name="TextBox 24"/>
          <p:cNvSpPr txBox="1"/>
          <p:nvPr/>
        </p:nvSpPr>
        <p:spPr>
          <a:xfrm>
            <a:off x="1071538" y="3143248"/>
            <a:ext cx="1650392" cy="492443"/>
          </a:xfrm>
          <a:prstGeom prst="rect">
            <a:avLst/>
          </a:prstGeom>
          <a:noFill/>
        </p:spPr>
        <p:txBody>
          <a:bodyPr wrap="square" rtlCol="0">
            <a:spAutoFit/>
          </a:bodyPr>
          <a:lstStyle/>
          <a:p>
            <a:r>
              <a:rPr lang="zh-CN" altLang="en-US" sz="2600" dirty="0" smtClean="0">
                <a:solidFill>
                  <a:schemeClr val="accent6">
                    <a:lumMod val="50000"/>
                  </a:schemeClr>
                </a:solidFill>
                <a:latin typeface="华文行楷" pitchFamily="2" charset="-122"/>
                <a:ea typeface="华文行楷" pitchFamily="2" charset="-122"/>
              </a:rPr>
              <a:t>意群提示</a:t>
            </a:r>
            <a:endParaRPr lang="zh-CN" altLang="en-US" sz="2600" dirty="0">
              <a:solidFill>
                <a:schemeClr val="accent6">
                  <a:lumMod val="50000"/>
                </a:schemeClr>
              </a:solidFill>
              <a:latin typeface="华文行楷" pitchFamily="2" charset="-122"/>
              <a:ea typeface="华文行楷" pitchFamily="2" charset="-122"/>
            </a:endParaRPr>
          </a:p>
        </p:txBody>
      </p:sp>
      <p:sp>
        <p:nvSpPr>
          <p:cNvPr id="16" name="矩形 15"/>
          <p:cNvSpPr>
            <a:spLocks noChangeArrowheads="1"/>
          </p:cNvSpPr>
          <p:nvPr/>
        </p:nvSpPr>
        <p:spPr bwMode="auto">
          <a:xfrm>
            <a:off x="1214414" y="4214818"/>
            <a:ext cx="6483951" cy="2113399"/>
          </a:xfrm>
          <a:prstGeom prst="rect">
            <a:avLst/>
          </a:prstGeom>
          <a:noFill/>
          <a:ln w="9525">
            <a:noFill/>
            <a:miter lim="800000"/>
            <a:headEnd/>
            <a:tailEnd/>
          </a:ln>
        </p:spPr>
        <p:txBody>
          <a:bodyPr wrap="square">
            <a:spAutoFit/>
          </a:bodyPr>
          <a:lstStyle/>
          <a:p>
            <a:r>
              <a:rPr lang="zh-CN" altLang="zh-CN" sz="2400" b="1" dirty="0" smtClean="0"/>
              <a:t>译文</a:t>
            </a:r>
            <a:r>
              <a:rPr lang="en-US" altLang="zh-CN" sz="2400" b="1" dirty="0" smtClean="0"/>
              <a:t>1</a:t>
            </a:r>
            <a:r>
              <a:rPr lang="zh-CN" altLang="zh-CN" sz="2400" dirty="0" smtClean="0"/>
              <a:t>：</a:t>
            </a:r>
            <a:r>
              <a:rPr kumimoji="1" lang="en-US" altLang="zh-CN" sz="2400" dirty="0" smtClean="0">
                <a:latin typeface="Helvetica"/>
              </a:rPr>
              <a:t>If we </a:t>
            </a:r>
            <a:r>
              <a:rPr kumimoji="1" lang="en-US" altLang="zh-CN" sz="2400" i="1" dirty="0" smtClean="0">
                <a:solidFill>
                  <a:srgbClr val="FF0000"/>
                </a:solidFill>
                <a:latin typeface="Helvetica"/>
              </a:rPr>
              <a:t>only</a:t>
            </a:r>
            <a:r>
              <a:rPr kumimoji="1" lang="en-US" altLang="zh-CN" sz="2400" dirty="0" smtClean="0">
                <a:latin typeface="Helvetica"/>
              </a:rPr>
              <a:t> focus on the immediate needs and interests and fail to take the future development into consideration, </a:t>
            </a:r>
            <a:r>
              <a:rPr kumimoji="1" lang="en-US" altLang="zh-CN" sz="2400" i="1" dirty="0" smtClean="0">
                <a:solidFill>
                  <a:srgbClr val="FF0000"/>
                </a:solidFill>
                <a:latin typeface="Helvetica"/>
              </a:rPr>
              <a:t>it’s very likely that</a:t>
            </a:r>
            <a:r>
              <a:rPr kumimoji="1" lang="en-US" altLang="zh-CN" sz="2400" dirty="0" smtClean="0">
                <a:latin typeface="Helvetica"/>
              </a:rPr>
              <a:t> we will lose more than what we gain. </a:t>
            </a:r>
            <a:endParaRPr kumimoji="1" lang="zh-CN" altLang="zh-CN" sz="2400" dirty="0" smtClean="0">
              <a:latin typeface="Helvetica"/>
            </a:endParaRPr>
          </a:p>
          <a:p>
            <a:pPr>
              <a:lnSpc>
                <a:spcPts val="2800"/>
              </a:lnSpc>
              <a:spcBef>
                <a:spcPct val="50000"/>
              </a:spcBef>
              <a:defRPr/>
            </a:pPr>
            <a:endParaRPr kumimoji="1" lang="en-US" altLang="zh-CN" sz="2400" dirty="0" smtClean="0">
              <a:latin typeface="Helvetica"/>
            </a:endParaRPr>
          </a:p>
        </p:txBody>
      </p:sp>
      <p:pic>
        <p:nvPicPr>
          <p:cNvPr id="1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sp>
        <p:nvSpPr>
          <p:cNvPr id="10" name="矩形 9"/>
          <p:cNvSpPr>
            <a:spLocks noChangeArrowheads="1"/>
          </p:cNvSpPr>
          <p:nvPr/>
        </p:nvSpPr>
        <p:spPr bwMode="auto">
          <a:xfrm>
            <a:off x="1184393" y="4163596"/>
            <a:ext cx="6513972" cy="1569660"/>
          </a:xfrm>
          <a:prstGeom prst="rect">
            <a:avLst/>
          </a:prstGeom>
          <a:solidFill>
            <a:schemeClr val="bg1">
              <a:lumMod val="95000"/>
            </a:schemeClr>
          </a:solidFill>
          <a:ln w="9525">
            <a:noFill/>
            <a:miter lim="800000"/>
            <a:headEnd/>
            <a:tailEnd/>
          </a:ln>
        </p:spPr>
        <p:txBody>
          <a:bodyPr wrap="square">
            <a:spAutoFit/>
          </a:bodyPr>
          <a:lstStyle/>
          <a:p>
            <a:r>
              <a:rPr kumimoji="1" lang="zh-CN" altLang="zh-CN" sz="2400" dirty="0" smtClean="0">
                <a:latin typeface="Helvetica"/>
              </a:rPr>
              <a:t>译文：</a:t>
            </a:r>
            <a:r>
              <a:rPr kumimoji="1" lang="en-US" altLang="zh-CN" sz="2400" dirty="0" smtClean="0">
                <a:latin typeface="Helvetica"/>
              </a:rPr>
              <a:t>If we focus on the immediate needs and interests </a:t>
            </a:r>
            <a:r>
              <a:rPr kumimoji="1" lang="en-US" altLang="zh-CN" sz="2400" i="1" dirty="0" smtClean="0">
                <a:solidFill>
                  <a:srgbClr val="FF0000"/>
                </a:solidFill>
                <a:latin typeface="Helvetica"/>
              </a:rPr>
              <a:t>alone</a:t>
            </a:r>
            <a:r>
              <a:rPr kumimoji="1" lang="en-US" altLang="zh-CN" sz="2400" dirty="0" smtClean="0">
                <a:latin typeface="Helvetica"/>
              </a:rPr>
              <a:t> and fail to take the future development into consideration, we </a:t>
            </a:r>
            <a:r>
              <a:rPr kumimoji="1" lang="en-US" altLang="zh-CN" sz="2400" i="1" dirty="0" smtClean="0">
                <a:solidFill>
                  <a:srgbClr val="FF0000"/>
                </a:solidFill>
                <a:latin typeface="Helvetica"/>
              </a:rPr>
              <a:t>are liable to</a:t>
            </a:r>
            <a:r>
              <a:rPr kumimoji="1" lang="en-US" altLang="zh-CN" sz="2400" dirty="0" smtClean="0">
                <a:latin typeface="Helvetica"/>
              </a:rPr>
              <a:t> lose more than what we gain.</a:t>
            </a:r>
          </a:p>
        </p:txBody>
      </p:sp>
      <p:grpSp>
        <p:nvGrpSpPr>
          <p:cNvPr id="11" name="组合 10"/>
          <p:cNvGrpSpPr/>
          <p:nvPr/>
        </p:nvGrpSpPr>
        <p:grpSpPr>
          <a:xfrm>
            <a:off x="-14288" y="-27384"/>
            <a:ext cx="7444331" cy="1152525"/>
            <a:chOff x="-14288" y="-27384"/>
            <a:chExt cx="7444331" cy="1152525"/>
          </a:xfrm>
        </p:grpSpPr>
        <p:pic>
          <p:nvPicPr>
            <p:cNvPr id="12"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4" name="TextBox 13">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5" name="矩形 14"/>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0060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p:bldP spid="3" grpId="0"/>
      <p:bldP spid="25" grpId="0"/>
      <p:bldP spid="16"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9"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23" name="Group 35"/>
          <p:cNvGrpSpPr>
            <a:grpSpLocks/>
          </p:cNvGrpSpPr>
          <p:nvPr/>
        </p:nvGrpSpPr>
        <p:grpSpPr bwMode="auto">
          <a:xfrm rot="-1117645">
            <a:off x="230304" y="1786754"/>
            <a:ext cx="5156625" cy="3418116"/>
            <a:chOff x="3365419" y="3417969"/>
            <a:chExt cx="1778310" cy="1724295"/>
          </a:xfrm>
        </p:grpSpPr>
        <p:grpSp>
          <p:nvGrpSpPr>
            <p:cNvPr id="24" name="Group 21"/>
            <p:cNvGrpSpPr>
              <a:grpSpLocks/>
            </p:cNvGrpSpPr>
            <p:nvPr/>
          </p:nvGrpSpPr>
          <p:grpSpPr bwMode="auto">
            <a:xfrm rot="-396937">
              <a:off x="3365419" y="3417969"/>
              <a:ext cx="1778310" cy="1722761"/>
              <a:chOff x="755535" y="467110"/>
              <a:chExt cx="1778310" cy="1722761"/>
            </a:xfrm>
          </p:grpSpPr>
          <p:sp>
            <p:nvSpPr>
              <p:cNvPr id="2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27" name="Freeform 6"/>
              <p:cNvSpPr>
                <a:spLocks/>
              </p:cNvSpPr>
              <p:nvPr/>
            </p:nvSpPr>
            <p:spPr bwMode="auto">
              <a:xfrm rot="485220">
                <a:off x="755535" y="467110"/>
                <a:ext cx="1741712" cy="1722761"/>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6"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5" name="TextBox 28"/>
            <p:cNvSpPr txBox="1">
              <a:spLocks noChangeArrowheads="1"/>
            </p:cNvSpPr>
            <p:nvPr/>
          </p:nvSpPr>
          <p:spPr bwMode="auto">
            <a:xfrm rot="21540000">
              <a:off x="3385471" y="3480980"/>
              <a:ext cx="1638980" cy="1661284"/>
            </a:xfrm>
            <a:prstGeom prst="rect">
              <a:avLst/>
            </a:prstGeom>
            <a:noFill/>
            <a:ln w="9525">
              <a:noFill/>
              <a:miter lim="800000"/>
              <a:headEnd/>
              <a:tailEnd/>
            </a:ln>
          </p:spPr>
          <p:txBody>
            <a:bodyPr wrap="square">
              <a:spAutoFit/>
            </a:bodyPr>
            <a:lstStyle/>
            <a:p>
              <a:pPr marL="358775" indent="-358775"/>
              <a:r>
                <a:rPr kumimoji="1" lang="en-US" altLang="zh-CN" sz="2600" dirty="0" smtClean="0">
                  <a:solidFill>
                    <a:srgbClr val="8E0000"/>
                  </a:solidFill>
                  <a:latin typeface="Helvetica"/>
                  <a:ea typeface="楷体"/>
                  <a:cs typeface="华文新魏" charset="0"/>
                </a:rPr>
                <a:t>a. Most importantly, studying the humanities invests us with great insight and self-awareness, thereby releasing our creative energy and talent in a positive and constructive manner.  (Line 4</a:t>
              </a:r>
              <a:r>
                <a:rPr kumimoji="1" lang="en-US" altLang="zh-CN" sz="2600" dirty="0">
                  <a:solidFill>
                    <a:srgbClr val="8E0000"/>
                  </a:solidFill>
                  <a:latin typeface="Helvetica"/>
                  <a:ea typeface="楷体"/>
                  <a:cs typeface="华文新魏" charset="0"/>
                </a:rPr>
                <a:t>, Para. 7)</a:t>
              </a:r>
              <a:endParaRPr kumimoji="1" lang="en-US" altLang="zh-CN" sz="2600" dirty="0">
                <a:solidFill>
                  <a:srgbClr val="8E0000"/>
                </a:solidFill>
                <a:latin typeface="Helvetica"/>
                <a:ea typeface="楷体"/>
                <a:cs typeface="华文新魏" pitchFamily="2" charset="-122"/>
              </a:endParaRPr>
            </a:p>
          </p:txBody>
        </p:sp>
      </p:grpSp>
      <p:grpSp>
        <p:nvGrpSpPr>
          <p:cNvPr id="15" name="Group 35"/>
          <p:cNvGrpSpPr>
            <a:grpSpLocks/>
          </p:cNvGrpSpPr>
          <p:nvPr/>
        </p:nvGrpSpPr>
        <p:grpSpPr bwMode="auto">
          <a:xfrm rot="872659">
            <a:off x="5118145" y="1512158"/>
            <a:ext cx="3829613" cy="4264736"/>
            <a:chOff x="3387681" y="3566757"/>
            <a:chExt cx="1786747" cy="1660844"/>
          </a:xfrm>
        </p:grpSpPr>
        <p:grpSp>
          <p:nvGrpSpPr>
            <p:cNvPr id="20" name="Group 21"/>
            <p:cNvGrpSpPr>
              <a:grpSpLocks/>
            </p:cNvGrpSpPr>
            <p:nvPr/>
          </p:nvGrpSpPr>
          <p:grpSpPr bwMode="auto">
            <a:xfrm rot="-396937">
              <a:off x="3387681" y="3566757"/>
              <a:ext cx="1786500" cy="1516886"/>
              <a:chOff x="772339" y="618631"/>
              <a:chExt cx="1786500" cy="1516886"/>
            </a:xfrm>
          </p:grpSpPr>
          <p:sp>
            <p:nvSpPr>
              <p:cNvPr id="22" name="Freeform 6"/>
              <p:cNvSpPr>
                <a:spLocks/>
              </p:cNvSpPr>
              <p:nvPr/>
            </p:nvSpPr>
            <p:spPr bwMode="auto">
              <a:xfrm rot="346487">
                <a:off x="818539" y="783741"/>
                <a:ext cx="1740300" cy="106782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sp>
            <p:nvSpPr>
              <p:cNvPr id="30" name="Freeform 6"/>
              <p:cNvSpPr>
                <a:spLocks/>
              </p:cNvSpPr>
              <p:nvPr/>
            </p:nvSpPr>
            <p:spPr bwMode="auto">
              <a:xfrm rot="485220">
                <a:off x="772339" y="618631"/>
                <a:ext cx="1741616" cy="1516886"/>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grpSp>
        <p:sp>
          <p:nvSpPr>
            <p:cNvPr id="21" name="TextBox 28"/>
            <p:cNvSpPr txBox="1">
              <a:spLocks noChangeArrowheads="1"/>
            </p:cNvSpPr>
            <p:nvPr/>
          </p:nvSpPr>
          <p:spPr bwMode="auto">
            <a:xfrm rot="21540000">
              <a:off x="3462885" y="3836033"/>
              <a:ext cx="1711543" cy="1391568"/>
            </a:xfrm>
            <a:prstGeom prst="rect">
              <a:avLst/>
            </a:prstGeom>
            <a:noFill/>
            <a:ln w="9525">
              <a:noFill/>
              <a:miter lim="800000"/>
              <a:headEnd/>
              <a:tailEnd/>
            </a:ln>
          </p:spPr>
          <p:txBody>
            <a:bodyPr wrap="square">
              <a:spAutoFit/>
            </a:bodyPr>
            <a:lstStyle/>
            <a:p>
              <a:r>
                <a:rPr kumimoji="1" lang="zh-CN" altLang="zh-CN" sz="2600" dirty="0" smtClean="0">
                  <a:solidFill>
                    <a:srgbClr val="000000"/>
                  </a:solidFill>
                  <a:latin typeface="华文行楷" pitchFamily="2" charset="-122"/>
                  <a:ea typeface="华文行楷" pitchFamily="2" charset="-122"/>
                  <a:cs typeface="华文新魏" pitchFamily="2" charset="-122"/>
                </a:rPr>
                <a:t>最重要的是，学习人文学</a:t>
              </a:r>
              <a:r>
                <a:rPr kumimoji="1" lang="zh-CN" altLang="en-US" sz="2600" dirty="0">
                  <a:solidFill>
                    <a:srgbClr val="000000"/>
                  </a:solidFill>
                  <a:latin typeface="华文行楷" pitchFamily="2" charset="-122"/>
                  <a:ea typeface="华文行楷" pitchFamily="2" charset="-122"/>
                  <a:cs typeface="华文新魏" pitchFamily="2" charset="-122"/>
                </a:rPr>
                <a:t>科</a:t>
              </a:r>
              <a:r>
                <a:rPr kumimoji="1" lang="zh-CN" altLang="zh-CN" sz="2600" dirty="0" smtClean="0">
                  <a:solidFill>
                    <a:srgbClr val="000000"/>
                  </a:solidFill>
                  <a:latin typeface="华文行楷" pitchFamily="2" charset="-122"/>
                  <a:ea typeface="华文行楷" pitchFamily="2" charset="-122"/>
                  <a:cs typeface="华文新魏" pitchFamily="2" charset="-122"/>
                </a:rPr>
                <a:t>使我们具有伟大的洞察力和自我意识，从而以积极和建设性的方式来发挥我们的创造力和才艺。</a:t>
              </a:r>
            </a:p>
            <a:p>
              <a:pPr algn="just" fontAlgn="auto">
                <a:spcBef>
                  <a:spcPts val="0"/>
                </a:spcBef>
                <a:spcAft>
                  <a:spcPts val="0"/>
                </a:spcAft>
                <a:defRPr/>
              </a:pPr>
              <a:endParaRPr kumimoji="1" lang="en-US" altLang="zh-CN" sz="26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zh-CN" altLang="en-US" sz="2600" dirty="0" smtClean="0">
                <a:solidFill>
                  <a:srgbClr val="000000"/>
                </a:solidFill>
                <a:latin typeface="华文行楷" pitchFamily="2" charset="-122"/>
                <a:ea typeface="华文行楷" pitchFamily="2" charset="-122"/>
                <a:cs typeface="华文新魏" pitchFamily="2" charset="-122"/>
              </a:endParaRPr>
            </a:p>
            <a:p>
              <a:pPr algn="just" eaLnBrk="0" hangingPunct="0">
                <a:lnSpc>
                  <a:spcPct val="85000"/>
                </a:lnSpc>
              </a:pPr>
              <a:endParaRPr kumimoji="1" lang="en-US" altLang="zh-CN" sz="2600" dirty="0">
                <a:solidFill>
                  <a:srgbClr val="000000"/>
                </a:solidFill>
                <a:latin typeface="华文行楷" pitchFamily="2" charset="-122"/>
                <a:ea typeface="华文行楷" pitchFamily="2" charset="-122"/>
                <a:cs typeface="华文新魏" pitchFamily="2" charset="-122"/>
              </a:endParaRPr>
            </a:p>
          </p:txBody>
        </p:sp>
      </p:grpSp>
      <p:sp>
        <p:nvSpPr>
          <p:cNvPr id="14" name="矩形 13"/>
          <p:cNvSpPr/>
          <p:nvPr/>
        </p:nvSpPr>
        <p:spPr>
          <a:xfrm>
            <a:off x="4130742" y="631904"/>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nvGrpSpPr>
          <p:cNvPr id="16" name="组合 15"/>
          <p:cNvGrpSpPr/>
          <p:nvPr/>
        </p:nvGrpSpPr>
        <p:grpSpPr>
          <a:xfrm>
            <a:off x="-14288" y="44227"/>
            <a:ext cx="7982940" cy="1152525"/>
            <a:chOff x="-14288" y="-27384"/>
            <a:chExt cx="7982940" cy="1152525"/>
          </a:xfrm>
        </p:grpSpPr>
        <p:pic>
          <p:nvPicPr>
            <p:cNvPr id="17" name="Picture 2"/>
            <p:cNvPicPr>
              <a:picLocks noChangeAspect="1" noChangeArrowheads="1"/>
            </p:cNvPicPr>
            <p:nvPr/>
          </p:nvPicPr>
          <p:blipFill>
            <a:blip r:embed="rId7"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8"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8" name="矩形 27"/>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61522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1000" fill="hold"/>
                                        <p:tgtEl>
                                          <p:spTgt spid="23"/>
                                        </p:tgtEl>
                                        <p:attrNameLst>
                                          <p:attrName>ppt_w</p:attrName>
                                        </p:attrNameLst>
                                      </p:cBhvr>
                                      <p:tavLst>
                                        <p:tav tm="0">
                                          <p:val>
                                            <p:strVal val="#ppt_w*0.70"/>
                                          </p:val>
                                        </p:tav>
                                        <p:tav tm="100000">
                                          <p:val>
                                            <p:strVal val="#ppt_w"/>
                                          </p:val>
                                        </p:tav>
                                      </p:tavLst>
                                    </p:anim>
                                    <p:anim calcmode="lin" valueType="num">
                                      <p:cBhvr>
                                        <p:cTn id="8" dur="1000" fill="hold"/>
                                        <p:tgtEl>
                                          <p:spTgt spid="23"/>
                                        </p:tgtEl>
                                        <p:attrNameLst>
                                          <p:attrName>ppt_h</p:attrName>
                                        </p:attrNameLst>
                                      </p:cBhvr>
                                      <p:tavLst>
                                        <p:tav tm="0">
                                          <p:val>
                                            <p:strVal val="#ppt_h"/>
                                          </p:val>
                                        </p:tav>
                                        <p:tav tm="100000">
                                          <p:val>
                                            <p:strVal val="#ppt_h"/>
                                          </p:val>
                                        </p:tav>
                                      </p:tavLst>
                                    </p:anim>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strVal val="#ppt_w*0.70"/>
                                          </p:val>
                                        </p:tav>
                                        <p:tav tm="100000">
                                          <p:val>
                                            <p:strVal val="#ppt_w"/>
                                          </p:val>
                                        </p:tav>
                                      </p:tavLst>
                                    </p:anim>
                                    <p:anim calcmode="lin" valueType="num">
                                      <p:cBhvr>
                                        <p:cTn id="15" dur="1000" fill="hold"/>
                                        <p:tgtEl>
                                          <p:spTgt spid="15"/>
                                        </p:tgtEl>
                                        <p:attrNameLst>
                                          <p:attrName>ppt_h</p:attrName>
                                        </p:attrNameLst>
                                      </p:cBhvr>
                                      <p:tavLst>
                                        <p:tav tm="0">
                                          <p:val>
                                            <p:strVal val="#ppt_h"/>
                                          </p:val>
                                        </p:tav>
                                        <p:tav tm="100000">
                                          <p:val>
                                            <p:strVal val="#ppt_h"/>
                                          </p:val>
                                        </p:tav>
                                      </p:tavLst>
                                    </p:anim>
                                    <p:animEffect transition="in" filter="fade">
                                      <p:cBhvr>
                                        <p:cTn id="1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6"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30" name="Group 21"/>
          <p:cNvGrpSpPr>
            <a:grpSpLocks/>
          </p:cNvGrpSpPr>
          <p:nvPr/>
        </p:nvGrpSpPr>
        <p:grpSpPr bwMode="auto">
          <a:xfrm rot="20085418">
            <a:off x="284994" y="2230597"/>
            <a:ext cx="5186849" cy="3475713"/>
            <a:chOff x="781399" y="518791"/>
            <a:chExt cx="1744709" cy="1847561"/>
          </a:xfrm>
        </p:grpSpPr>
        <p:sp>
          <p:nvSpPr>
            <p:cNvPr id="32" name="Freeform 6"/>
            <p:cNvSpPr>
              <a:spLocks/>
            </p:cNvSpPr>
            <p:nvPr/>
          </p:nvSpPr>
          <p:spPr bwMode="auto">
            <a:xfrm rot="346487">
              <a:off x="785800" y="662609"/>
              <a:ext cx="1740308" cy="170374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3" name="Freeform 6"/>
            <p:cNvSpPr>
              <a:spLocks/>
            </p:cNvSpPr>
            <p:nvPr/>
          </p:nvSpPr>
          <p:spPr bwMode="auto">
            <a:xfrm rot="485220">
              <a:off x="781399" y="518791"/>
              <a:ext cx="1741712" cy="1673109"/>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6"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31" name="TextBox 28"/>
          <p:cNvSpPr txBox="1">
            <a:spLocks noChangeArrowheads="1"/>
          </p:cNvSpPr>
          <p:nvPr/>
        </p:nvSpPr>
        <p:spPr bwMode="auto">
          <a:xfrm rot="20422355">
            <a:off x="308476" y="2325595"/>
            <a:ext cx="4850417" cy="2893100"/>
          </a:xfrm>
          <a:prstGeom prst="rect">
            <a:avLst/>
          </a:prstGeom>
          <a:noFill/>
          <a:ln w="9525">
            <a:noFill/>
            <a:miter lim="800000"/>
            <a:headEnd/>
            <a:tailEnd/>
          </a:ln>
        </p:spPr>
        <p:txBody>
          <a:bodyPr wrap="square">
            <a:spAutoFit/>
          </a:bodyPr>
          <a:lstStyle/>
          <a:p>
            <a:pPr marL="358775" indent="-358775"/>
            <a:r>
              <a:rPr kumimoji="1" lang="en-US" altLang="zh-CN" sz="2600" dirty="0" smtClean="0">
                <a:solidFill>
                  <a:srgbClr val="8E0000"/>
                </a:solidFill>
                <a:latin typeface="Helvetica"/>
                <a:ea typeface="楷体"/>
                <a:cs typeface="华文新魏" charset="0"/>
              </a:rPr>
              <a:t>b. In summary, the humanities help to create well-rounded human beings with insight and understanding of the passions, hopes and dreams common to all humanity. (Line 1</a:t>
            </a:r>
            <a:r>
              <a:rPr kumimoji="1" lang="en-US" altLang="zh-CN" sz="2600" dirty="0">
                <a:solidFill>
                  <a:srgbClr val="8E0000"/>
                </a:solidFill>
                <a:latin typeface="Helvetica"/>
                <a:ea typeface="楷体"/>
                <a:cs typeface="华文新魏" charset="0"/>
              </a:rPr>
              <a:t>, Para.10) </a:t>
            </a:r>
            <a:endParaRPr kumimoji="1" lang="zh-CN" altLang="zh-CN" sz="2600" dirty="0" smtClean="0">
              <a:solidFill>
                <a:srgbClr val="8E0000"/>
              </a:solidFill>
              <a:latin typeface="Helvetica"/>
              <a:ea typeface="楷体"/>
              <a:cs typeface="华文新魏" charset="0"/>
            </a:endParaRPr>
          </a:p>
        </p:txBody>
      </p:sp>
      <p:grpSp>
        <p:nvGrpSpPr>
          <p:cNvPr id="13" name="组合 12"/>
          <p:cNvGrpSpPr/>
          <p:nvPr/>
        </p:nvGrpSpPr>
        <p:grpSpPr>
          <a:xfrm>
            <a:off x="5079869" y="1408374"/>
            <a:ext cx="3743753" cy="3398820"/>
            <a:chOff x="5079869" y="1408374"/>
            <a:chExt cx="3743753" cy="3398820"/>
          </a:xfrm>
        </p:grpSpPr>
        <p:grpSp>
          <p:nvGrpSpPr>
            <p:cNvPr id="18" name="Group 35"/>
            <p:cNvGrpSpPr>
              <a:grpSpLocks/>
            </p:cNvGrpSpPr>
            <p:nvPr/>
          </p:nvGrpSpPr>
          <p:grpSpPr bwMode="auto">
            <a:xfrm rot="872659">
              <a:off x="5079869" y="1408374"/>
              <a:ext cx="3605596" cy="3398820"/>
              <a:chOff x="3386735" y="3573290"/>
              <a:chExt cx="1788308" cy="2057411"/>
            </a:xfrm>
          </p:grpSpPr>
          <p:sp>
            <p:nvSpPr>
              <p:cNvPr id="25" name="Freeform 6"/>
              <p:cNvSpPr>
                <a:spLocks/>
              </p:cNvSpPr>
              <p:nvPr/>
            </p:nvSpPr>
            <p:spPr bwMode="auto">
              <a:xfrm rot="88283">
                <a:off x="3386735" y="3573290"/>
                <a:ext cx="174131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451132" y="3786265"/>
                <a:ext cx="1723911" cy="1844436"/>
              </a:xfrm>
              <a:prstGeom prst="rect">
                <a:avLst/>
              </a:prstGeom>
              <a:noFill/>
              <a:ln w="9525">
                <a:noFill/>
                <a:miter lim="800000"/>
                <a:headEnd/>
                <a:tailEnd/>
              </a:ln>
            </p:spPr>
            <p:txBody>
              <a:bodyPr wrap="square">
                <a:spAutoFit/>
              </a:bodyPr>
              <a:lstStyle/>
              <a:p>
                <a:r>
                  <a:rPr kumimoji="1" lang="zh-CN" altLang="zh-CN" sz="2600" dirty="0" smtClean="0">
                    <a:solidFill>
                      <a:srgbClr val="000000"/>
                    </a:solidFill>
                    <a:latin typeface="华文行楷" pitchFamily="2" charset="-122"/>
                    <a:ea typeface="华文行楷" pitchFamily="2" charset="-122"/>
                    <a:cs typeface="华文新魏" pitchFamily="2" charset="-122"/>
                  </a:rPr>
                  <a:t>总之，人文学</a:t>
                </a:r>
                <a:r>
                  <a:rPr kumimoji="1" lang="zh-CN" altLang="en-US" sz="2600" dirty="0">
                    <a:solidFill>
                      <a:srgbClr val="000000"/>
                    </a:solidFill>
                    <a:latin typeface="华文行楷" pitchFamily="2" charset="-122"/>
                    <a:ea typeface="华文行楷" pitchFamily="2" charset="-122"/>
                    <a:cs typeface="华文新魏" pitchFamily="2" charset="-122"/>
                  </a:rPr>
                  <a:t>科</a:t>
                </a:r>
                <a:r>
                  <a:rPr kumimoji="1" lang="zh-CN" altLang="zh-CN" sz="2600" dirty="0" smtClean="0">
                    <a:solidFill>
                      <a:srgbClr val="000000"/>
                    </a:solidFill>
                    <a:latin typeface="华文行楷" pitchFamily="2" charset="-122"/>
                    <a:ea typeface="华文行楷" pitchFamily="2" charset="-122"/>
                    <a:cs typeface="华文新魏" pitchFamily="2" charset="-122"/>
                  </a:rPr>
                  <a:t>帮助造就全面发展的人，这些人具有洞察力，并理解全人类共有的激情、希望和理想。</a:t>
                </a:r>
              </a:p>
              <a:p>
                <a:pPr algn="just" eaLnBrk="0" hangingPunct="0">
                  <a:lnSpc>
                    <a:spcPct val="150000"/>
                  </a:lnSpc>
                </a:pPr>
                <a:endParaRPr kumimoji="1" lang="en-US" altLang="zh-CN" sz="2400" dirty="0" smtClean="0">
                  <a:solidFill>
                    <a:srgbClr val="8E0000"/>
                  </a:solidFill>
                  <a:latin typeface="Helvetica"/>
                  <a:ea typeface="楷体"/>
                  <a:cs typeface="华文新魏" pitchFamily="2" charset="-122"/>
                </a:endParaRPr>
              </a:p>
              <a:p>
                <a:pPr algn="just" eaLnBrk="0" hangingPunct="0"/>
                <a:endParaRPr kumimoji="1" lang="zh-CN" altLang="en-US" sz="2600" dirty="0">
                  <a:solidFill>
                    <a:srgbClr val="000000"/>
                  </a:solidFill>
                  <a:latin typeface="华文行楷" pitchFamily="2" charset="-122"/>
                  <a:ea typeface="华文行楷" pitchFamily="2" charset="-122"/>
                  <a:cs typeface="华文新魏" pitchFamily="2" charset="-122"/>
                </a:endParaRPr>
              </a:p>
            </p:txBody>
          </p:sp>
        </p:grpSp>
        <p:sp>
          <p:nvSpPr>
            <p:cNvPr id="34" name="Freeform 6"/>
            <p:cNvSpPr>
              <a:spLocks/>
            </p:cNvSpPr>
            <p:nvPr/>
          </p:nvSpPr>
          <p:spPr bwMode="auto">
            <a:xfrm rot="822209">
              <a:off x="5093560" y="1664436"/>
              <a:ext cx="3730062" cy="223659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7"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8"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5000"/>
            <a:lum/>
          </a:blip>
          <a:srcRect/>
          <a:stretch>
            <a:fillRect l="14000" t="7000" r="-5000" b="-11000"/>
          </a:stretch>
        </a:blipFill>
        <a:effectLst/>
      </p:bgPr>
    </p:bg>
    <p:spTree>
      <p:nvGrpSpPr>
        <p:cNvPr id="1" name=""/>
        <p:cNvGrpSpPr/>
        <p:nvPr/>
      </p:nvGrpSpPr>
      <p:grpSpPr>
        <a:xfrm>
          <a:off x="0" y="0"/>
          <a:ext cx="0" cy="0"/>
          <a:chOff x="0" y="0"/>
          <a:chExt cx="0" cy="0"/>
        </a:xfrm>
      </p:grpSpPr>
      <p:pic>
        <p:nvPicPr>
          <p:cNvPr id="16"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27" name="Group 21"/>
          <p:cNvGrpSpPr>
            <a:grpSpLocks/>
          </p:cNvGrpSpPr>
          <p:nvPr/>
        </p:nvGrpSpPr>
        <p:grpSpPr bwMode="auto">
          <a:xfrm rot="20085418">
            <a:off x="412570" y="2398952"/>
            <a:ext cx="5192410" cy="3660533"/>
            <a:chOff x="777673" y="552007"/>
            <a:chExt cx="1757865" cy="1572824"/>
          </a:xfrm>
        </p:grpSpPr>
        <p:sp>
          <p:nvSpPr>
            <p:cNvPr id="36" name="Freeform 6"/>
            <p:cNvSpPr>
              <a:spLocks/>
            </p:cNvSpPr>
            <p:nvPr/>
          </p:nvSpPr>
          <p:spPr bwMode="auto">
            <a:xfrm rot="346487">
              <a:off x="793537" y="663226"/>
              <a:ext cx="1740308" cy="1460708"/>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gradFill rotWithShape="1">
              <a:gsLst>
                <a:gs pos="0">
                  <a:srgbClr val="000000">
                    <a:alpha val="57999"/>
                  </a:srgbClr>
                </a:gs>
                <a:gs pos="100000">
                  <a:srgbClr val="949494">
                    <a:alpha val="0"/>
                  </a:srgbClr>
                </a:gs>
              </a:gsLst>
              <a:lin ang="5400000" scaled="1"/>
            </a:gradFill>
            <a:ln w="9525">
              <a:noFill/>
              <a:round/>
              <a:headEnd/>
              <a:tailEnd/>
            </a:ln>
          </p:spPr>
          <p:txBody>
            <a:bodyPr/>
            <a:lstStyle/>
            <a:p>
              <a:pPr fontAlgn="auto">
                <a:spcBef>
                  <a:spcPts val="0"/>
                </a:spcBef>
                <a:spcAft>
                  <a:spcPts val="0"/>
                </a:spcAft>
                <a:defRPr/>
              </a:pPr>
              <a:r>
                <a:rPr kumimoji="1" lang="en-US" altLang="zh-CN" sz="1800" kern="0">
                  <a:solidFill>
                    <a:sysClr val="windowText" lastClr="000000"/>
                  </a:solidFill>
                  <a:latin typeface="Arial" pitchFamily="34" charset="0"/>
                  <a:ea typeface="PMingLiU" pitchFamily="18" charset="-120"/>
                </a:rPr>
                <a:t>  </a:t>
              </a:r>
            </a:p>
          </p:txBody>
        </p:sp>
        <p:sp>
          <p:nvSpPr>
            <p:cNvPr id="37" name="Freeform 6"/>
            <p:cNvSpPr>
              <a:spLocks/>
            </p:cNvSpPr>
            <p:nvPr/>
          </p:nvSpPr>
          <p:spPr bwMode="auto">
            <a:xfrm rot="485220">
              <a:off x="777669" y="551874"/>
              <a:ext cx="1741712" cy="1535185"/>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blipFill>
              <a:blip r:embed="rId6" cstate="print"/>
              <a:tile tx="0" ty="0" sx="100000" sy="100000" flip="none" algn="tl"/>
            </a:blipFill>
            <a:ln w="9525">
              <a:noFill/>
              <a:round/>
              <a:headEnd/>
              <a:tailEnd/>
            </a:ln>
          </p:spPr>
          <p:txBody>
            <a:bodyPr/>
            <a:lstStyle/>
            <a:p>
              <a:pPr fontAlgn="auto">
                <a:spcBef>
                  <a:spcPts val="0"/>
                </a:spcBef>
                <a:spcAft>
                  <a:spcPts val="0"/>
                </a:spcAft>
                <a:defRPr/>
              </a:pPr>
              <a:endParaRPr lang="zh-CN" altLang="en-US" sz="1800" kern="0">
                <a:solidFill>
                  <a:srgbClr val="8E0000"/>
                </a:solidFill>
                <a:latin typeface="Arial" pitchFamily="34" charset="0"/>
                <a:ea typeface="楷体_GB2312" pitchFamily="49" charset="-122"/>
              </a:endParaRPr>
            </a:p>
          </p:txBody>
        </p:sp>
      </p:grpSp>
      <p:sp>
        <p:nvSpPr>
          <p:cNvPr id="28" name="TextBox 28"/>
          <p:cNvSpPr txBox="1">
            <a:spLocks noChangeArrowheads="1"/>
          </p:cNvSpPr>
          <p:nvPr/>
        </p:nvSpPr>
        <p:spPr bwMode="auto">
          <a:xfrm rot="20422355">
            <a:off x="616317" y="2674975"/>
            <a:ext cx="4704115" cy="3577337"/>
          </a:xfrm>
          <a:prstGeom prst="rect">
            <a:avLst/>
          </a:prstGeom>
          <a:noFill/>
          <a:ln w="9525">
            <a:noFill/>
            <a:miter lim="800000"/>
            <a:headEnd/>
            <a:tailEnd/>
          </a:ln>
        </p:spPr>
        <p:txBody>
          <a:bodyPr wrap="square">
            <a:spAutoFit/>
          </a:bodyPr>
          <a:lstStyle/>
          <a:p>
            <a:pPr marL="358775" indent="-358775"/>
            <a:r>
              <a:rPr kumimoji="1" lang="en-US" altLang="zh-CN" sz="2400" dirty="0" smtClean="0">
                <a:solidFill>
                  <a:srgbClr val="8E0000"/>
                </a:solidFill>
                <a:latin typeface="Helvetica"/>
                <a:ea typeface="楷体"/>
                <a:cs typeface="华文新魏" charset="0"/>
              </a:rPr>
              <a:t>c. The humanities, the ancient timeless reservoir of knowledge, teach us to see differently and broaden our horizons – which is as useful and relevant in our modern age as it has always been. </a:t>
            </a:r>
            <a:r>
              <a:rPr kumimoji="1" lang="en-US" altLang="zh-CN" sz="2400" dirty="0">
                <a:solidFill>
                  <a:srgbClr val="8E0000"/>
                </a:solidFill>
                <a:latin typeface="Helvetica"/>
                <a:ea typeface="楷体"/>
                <a:cs typeface="华文新魏" charset="0"/>
              </a:rPr>
              <a:t>(Line 2, Para.10)</a:t>
            </a:r>
            <a:endParaRPr kumimoji="1" lang="zh-CN" altLang="zh-CN" sz="2400" dirty="0" smtClean="0">
              <a:solidFill>
                <a:srgbClr val="8E0000"/>
              </a:solidFill>
              <a:latin typeface="Helvetica"/>
              <a:ea typeface="楷体"/>
              <a:cs typeface="华文新魏" charset="0"/>
            </a:endParaRPr>
          </a:p>
        </p:txBody>
      </p:sp>
      <p:grpSp>
        <p:nvGrpSpPr>
          <p:cNvPr id="13" name="组合 12"/>
          <p:cNvGrpSpPr/>
          <p:nvPr/>
        </p:nvGrpSpPr>
        <p:grpSpPr>
          <a:xfrm>
            <a:off x="5008405" y="1469771"/>
            <a:ext cx="4152387" cy="3152816"/>
            <a:chOff x="5008405" y="1469771"/>
            <a:chExt cx="4152387" cy="3152816"/>
          </a:xfrm>
        </p:grpSpPr>
        <p:grpSp>
          <p:nvGrpSpPr>
            <p:cNvPr id="18" name="Group 35"/>
            <p:cNvGrpSpPr>
              <a:grpSpLocks/>
            </p:cNvGrpSpPr>
            <p:nvPr/>
          </p:nvGrpSpPr>
          <p:grpSpPr bwMode="auto">
            <a:xfrm rot="872659">
              <a:off x="5109710" y="1469771"/>
              <a:ext cx="4051082" cy="3152816"/>
              <a:chOff x="3358007" y="3573094"/>
              <a:chExt cx="2045686" cy="1908496"/>
            </a:xfrm>
          </p:grpSpPr>
          <p:sp>
            <p:nvSpPr>
              <p:cNvPr id="25" name="Freeform 6"/>
              <p:cNvSpPr>
                <a:spLocks/>
              </p:cNvSpPr>
              <p:nvPr/>
            </p:nvSpPr>
            <p:spPr bwMode="auto">
              <a:xfrm rot="88283">
                <a:off x="3386714" y="3573094"/>
                <a:ext cx="1741591" cy="1314597"/>
              </a:xfrm>
              <a:custGeom>
                <a:avLst/>
                <a:gdLst>
                  <a:gd name="T0" fmla="*/ 2056831 w 2279"/>
                  <a:gd name="T1" fmla="*/ 0 h 2211"/>
                  <a:gd name="T2" fmla="*/ 2090534 w 2279"/>
                  <a:gd name="T3" fmla="*/ 352947 h 2211"/>
                  <a:gd name="T4" fmla="*/ 2090534 w 2279"/>
                  <a:gd name="T5" fmla="*/ 352947 h 2211"/>
                  <a:gd name="T6" fmla="*/ 2094279 w 2279"/>
                  <a:gd name="T7" fmla="*/ 409119 h 2211"/>
                  <a:gd name="T8" fmla="*/ 2098960 w 2279"/>
                  <a:gd name="T9" fmla="*/ 550486 h 2211"/>
                  <a:gd name="T10" fmla="*/ 2103641 w 2279"/>
                  <a:gd name="T11" fmla="*/ 734917 h 2211"/>
                  <a:gd name="T12" fmla="*/ 2105513 w 2279"/>
                  <a:gd name="T13" fmla="*/ 829473 h 2211"/>
                  <a:gd name="T14" fmla="*/ 2105513 w 2279"/>
                  <a:gd name="T15" fmla="*/ 921221 h 2211"/>
                  <a:gd name="T16" fmla="*/ 2105513 w 2279"/>
                  <a:gd name="T17" fmla="*/ 921221 h 2211"/>
                  <a:gd name="T18" fmla="*/ 2105513 w 2279"/>
                  <a:gd name="T19" fmla="*/ 1032629 h 2211"/>
                  <a:gd name="T20" fmla="*/ 2109258 w 2279"/>
                  <a:gd name="T21" fmla="*/ 1184293 h 2211"/>
                  <a:gd name="T22" fmla="*/ 2118620 w 2279"/>
                  <a:gd name="T23" fmla="*/ 1536304 h 2211"/>
                  <a:gd name="T24" fmla="*/ 2133599 w 2279"/>
                  <a:gd name="T25" fmla="*/ 1978190 h 2211"/>
                  <a:gd name="T26" fmla="*/ 2133599 w 2279"/>
                  <a:gd name="T27" fmla="*/ 1978190 h 2211"/>
                  <a:gd name="T28" fmla="*/ 1773162 w 2279"/>
                  <a:gd name="T29" fmla="*/ 1998787 h 2211"/>
                  <a:gd name="T30" fmla="*/ 1080374 w 2279"/>
                  <a:gd name="T31" fmla="*/ 2036235 h 2211"/>
                  <a:gd name="T32" fmla="*/ 1080374 w 2279"/>
                  <a:gd name="T33" fmla="*/ 2036235 h 2211"/>
                  <a:gd name="T34" fmla="*/ 909050 w 2279"/>
                  <a:gd name="T35" fmla="*/ 2044661 h 2211"/>
                  <a:gd name="T36" fmla="*/ 731172 w 2279"/>
                  <a:gd name="T37" fmla="*/ 2053086 h 2211"/>
                  <a:gd name="T38" fmla="*/ 557039 w 2279"/>
                  <a:gd name="T39" fmla="*/ 2058704 h 2211"/>
                  <a:gd name="T40" fmla="*/ 394140 w 2279"/>
                  <a:gd name="T41" fmla="*/ 2063385 h 2211"/>
                  <a:gd name="T42" fmla="*/ 139494 w 2279"/>
                  <a:gd name="T43" fmla="*/ 2068066 h 2211"/>
                  <a:gd name="T44" fmla="*/ 40257 w 2279"/>
                  <a:gd name="T45" fmla="*/ 2069938 h 2211"/>
                  <a:gd name="T46" fmla="*/ 40257 w 2279"/>
                  <a:gd name="T47" fmla="*/ 2069938 h 2211"/>
                  <a:gd name="T48" fmla="*/ 34639 w 2279"/>
                  <a:gd name="T49" fmla="*/ 1628988 h 2211"/>
                  <a:gd name="T50" fmla="*/ 29958 w 2279"/>
                  <a:gd name="T51" fmla="*/ 1263870 h 2211"/>
                  <a:gd name="T52" fmla="*/ 26214 w 2279"/>
                  <a:gd name="T53" fmla="*/ 968031 h 2211"/>
                  <a:gd name="T54" fmla="*/ 26214 w 2279"/>
                  <a:gd name="T55" fmla="*/ 968031 h 2211"/>
                  <a:gd name="T56" fmla="*/ 19660 w 2279"/>
                  <a:gd name="T57" fmla="*/ 758322 h 2211"/>
                  <a:gd name="T58" fmla="*/ 13107 w 2279"/>
                  <a:gd name="T59" fmla="*/ 584189 h 2211"/>
                  <a:gd name="T60" fmla="*/ 6553 w 2279"/>
                  <a:gd name="T61" fmla="*/ 417545 h 2211"/>
                  <a:gd name="T62" fmla="*/ 0 w 2279"/>
                  <a:gd name="T63" fmla="*/ 119834 h 2211"/>
                  <a:gd name="T64" fmla="*/ 2056831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noFill/>
                <a:round/>
                <a:headEnd/>
                <a:tailEnd/>
              </a:ln>
            </p:spPr>
            <p:txBody>
              <a:bodyPr/>
              <a:lstStyle/>
              <a:p>
                <a:pPr fontAlgn="auto">
                  <a:spcBef>
                    <a:spcPts val="0"/>
                  </a:spcBef>
                  <a:spcAft>
                    <a:spcPts val="0"/>
                  </a:spcAft>
                  <a:defRPr/>
                </a:pPr>
                <a:endParaRPr lang="zh-CN" altLang="en-US" sz="2600" kern="0">
                  <a:solidFill>
                    <a:srgbClr val="99CC00"/>
                  </a:solidFill>
                  <a:latin typeface="Arial" pitchFamily="34" charset="0"/>
                  <a:ea typeface="楷体_GB2312" pitchFamily="49" charset="-122"/>
                </a:endParaRPr>
              </a:p>
            </p:txBody>
          </p:sp>
          <p:sp>
            <p:nvSpPr>
              <p:cNvPr id="23" name="TextBox 28"/>
              <p:cNvSpPr txBox="1">
                <a:spLocks noChangeArrowheads="1"/>
              </p:cNvSpPr>
              <p:nvPr/>
            </p:nvSpPr>
            <p:spPr bwMode="auto">
              <a:xfrm rot="21540000">
                <a:off x="3358007" y="3860723"/>
                <a:ext cx="2045686" cy="1620867"/>
              </a:xfrm>
              <a:prstGeom prst="rect">
                <a:avLst/>
              </a:prstGeom>
              <a:noFill/>
              <a:ln w="9525">
                <a:noFill/>
                <a:miter lim="800000"/>
                <a:headEnd/>
                <a:tailEnd/>
              </a:ln>
            </p:spPr>
            <p:txBody>
              <a:bodyPr wrap="square">
                <a:spAutoFit/>
              </a:bodyPr>
              <a:lstStyle/>
              <a:p>
                <a:r>
                  <a:rPr kumimoji="1" lang="zh-CN" altLang="zh-CN" sz="2400" dirty="0" smtClean="0">
                    <a:solidFill>
                      <a:srgbClr val="000000"/>
                    </a:solidFill>
                    <a:latin typeface="华文行楷" pitchFamily="2" charset="-122"/>
                    <a:ea typeface="华文行楷" pitchFamily="2" charset="-122"/>
                    <a:cs typeface="华文新魏" pitchFamily="2" charset="-122"/>
                  </a:rPr>
                  <a:t>人文学</a:t>
                </a:r>
                <a:r>
                  <a:rPr kumimoji="1" lang="zh-CN" altLang="en-US" sz="2400" dirty="0" smtClean="0">
                    <a:solidFill>
                      <a:srgbClr val="000000"/>
                    </a:solidFill>
                    <a:latin typeface="华文行楷" pitchFamily="2" charset="-122"/>
                    <a:ea typeface="华文行楷" pitchFamily="2" charset="-122"/>
                    <a:cs typeface="华文新魏" pitchFamily="2" charset="-122"/>
                  </a:rPr>
                  <a:t>科</a:t>
                </a:r>
                <a:r>
                  <a:rPr kumimoji="1" lang="zh-CN" altLang="zh-CN" sz="2400" dirty="0" smtClean="0">
                    <a:solidFill>
                      <a:srgbClr val="000000"/>
                    </a:solidFill>
                    <a:latin typeface="华文行楷" pitchFamily="2" charset="-122"/>
                    <a:ea typeface="华文行楷" pitchFamily="2" charset="-122"/>
                    <a:cs typeface="华文新魏" pitchFamily="2" charset="-122"/>
                  </a:rPr>
                  <a:t>，这个古老、永恒的知识储蓄库，教我们如何以不同的方式看待事物，同时也拓宽我们的视野。在现代社会中，人文学</a:t>
                </a:r>
                <a:r>
                  <a:rPr kumimoji="1" lang="zh-CN" altLang="en-US" sz="2400" dirty="0" smtClean="0">
                    <a:solidFill>
                      <a:srgbClr val="000000"/>
                    </a:solidFill>
                    <a:latin typeface="华文行楷" pitchFamily="2" charset="-122"/>
                    <a:ea typeface="华文行楷" pitchFamily="2" charset="-122"/>
                    <a:cs typeface="华文新魏" pitchFamily="2" charset="-122"/>
                  </a:rPr>
                  <a:t>科一如既往地</a:t>
                </a:r>
                <a:r>
                  <a:rPr kumimoji="1" lang="zh-CN" altLang="zh-CN" sz="2400" dirty="0" smtClean="0">
                    <a:solidFill>
                      <a:srgbClr val="000000"/>
                    </a:solidFill>
                    <a:latin typeface="华文行楷" pitchFamily="2" charset="-122"/>
                    <a:ea typeface="华文行楷" pitchFamily="2" charset="-122"/>
                    <a:cs typeface="华文新魏" pitchFamily="2" charset="-122"/>
                  </a:rPr>
                  <a:t>同生活息息相关，</a:t>
                </a:r>
                <a:r>
                  <a:rPr kumimoji="1" lang="zh-CN" altLang="en-US" sz="2400" dirty="0">
                    <a:solidFill>
                      <a:srgbClr val="000000"/>
                    </a:solidFill>
                    <a:latin typeface="华文行楷" pitchFamily="2" charset="-122"/>
                    <a:ea typeface="华文行楷" pitchFamily="2" charset="-122"/>
                    <a:cs typeface="华文新魏" pitchFamily="2" charset="-122"/>
                  </a:rPr>
                  <a:t>也</a:t>
                </a:r>
                <a:r>
                  <a:rPr kumimoji="1" lang="zh-CN" altLang="zh-CN" sz="2400" dirty="0" smtClean="0">
                    <a:solidFill>
                      <a:srgbClr val="000000"/>
                    </a:solidFill>
                    <a:latin typeface="华文行楷" pitchFamily="2" charset="-122"/>
                    <a:ea typeface="华文行楷" pitchFamily="2" charset="-122"/>
                    <a:cs typeface="华文新魏" pitchFamily="2" charset="-122"/>
                  </a:rPr>
                  <a:t>发挥着重要作用。</a:t>
                </a:r>
              </a:p>
            </p:txBody>
          </p:sp>
        </p:grpSp>
        <p:sp>
          <p:nvSpPr>
            <p:cNvPr id="29" name="Freeform 6"/>
            <p:cNvSpPr>
              <a:spLocks/>
            </p:cNvSpPr>
            <p:nvPr/>
          </p:nvSpPr>
          <p:spPr bwMode="auto">
            <a:xfrm rot="822209">
              <a:off x="5008405" y="1690589"/>
              <a:ext cx="4032881" cy="2919123"/>
            </a:xfrm>
            <a:custGeom>
              <a:avLst/>
              <a:gdLst>
                <a:gd name="T0" fmla="*/ 2049640 w 2279"/>
                <a:gd name="T1" fmla="*/ 0 h 2211"/>
                <a:gd name="T2" fmla="*/ 2083225 w 2279"/>
                <a:gd name="T3" fmla="*/ 351714 h 2211"/>
                <a:gd name="T4" fmla="*/ 2083225 w 2279"/>
                <a:gd name="T5" fmla="*/ 351714 h 2211"/>
                <a:gd name="T6" fmla="*/ 2086957 w 2279"/>
                <a:gd name="T7" fmla="*/ 407689 h 2211"/>
                <a:gd name="T8" fmla="*/ 2091622 w 2279"/>
                <a:gd name="T9" fmla="*/ 548561 h 2211"/>
                <a:gd name="T10" fmla="*/ 2096286 w 2279"/>
                <a:gd name="T11" fmla="*/ 732348 h 2211"/>
                <a:gd name="T12" fmla="*/ 2098152 w 2279"/>
                <a:gd name="T13" fmla="*/ 826573 h 2211"/>
                <a:gd name="T14" fmla="*/ 2098152 w 2279"/>
                <a:gd name="T15" fmla="*/ 918000 h 2211"/>
                <a:gd name="T16" fmla="*/ 2098152 w 2279"/>
                <a:gd name="T17" fmla="*/ 918000 h 2211"/>
                <a:gd name="T18" fmla="*/ 2098152 w 2279"/>
                <a:gd name="T19" fmla="*/ 1029019 h 2211"/>
                <a:gd name="T20" fmla="*/ 2101884 w 2279"/>
                <a:gd name="T21" fmla="*/ 1180153 h 2211"/>
                <a:gd name="T22" fmla="*/ 2111213 w 2279"/>
                <a:gd name="T23" fmla="*/ 1530933 h 2211"/>
                <a:gd name="T24" fmla="*/ 2126140 w 2279"/>
                <a:gd name="T25" fmla="*/ 1971275 h 2211"/>
                <a:gd name="T26" fmla="*/ 2126140 w 2279"/>
                <a:gd name="T27" fmla="*/ 1971275 h 2211"/>
                <a:gd name="T28" fmla="*/ 1766963 w 2279"/>
                <a:gd name="T29" fmla="*/ 1991800 h 2211"/>
                <a:gd name="T30" fmla="*/ 1076597 w 2279"/>
                <a:gd name="T31" fmla="*/ 2029117 h 2211"/>
                <a:gd name="T32" fmla="*/ 1076597 w 2279"/>
                <a:gd name="T33" fmla="*/ 2029117 h 2211"/>
                <a:gd name="T34" fmla="*/ 905872 w 2279"/>
                <a:gd name="T35" fmla="*/ 2037513 h 2211"/>
                <a:gd name="T36" fmla="*/ 728616 w 2279"/>
                <a:gd name="T37" fmla="*/ 2045909 h 2211"/>
                <a:gd name="T38" fmla="*/ 555091 w 2279"/>
                <a:gd name="T39" fmla="*/ 2051507 h 2211"/>
                <a:gd name="T40" fmla="*/ 392762 w 2279"/>
                <a:gd name="T41" fmla="*/ 2056172 h 2211"/>
                <a:gd name="T42" fmla="*/ 139006 w 2279"/>
                <a:gd name="T43" fmla="*/ 2060836 h 2211"/>
                <a:gd name="T44" fmla="*/ 40116 w 2279"/>
                <a:gd name="T45" fmla="*/ 2062702 h 2211"/>
                <a:gd name="T46" fmla="*/ 40116 w 2279"/>
                <a:gd name="T47" fmla="*/ 2062702 h 2211"/>
                <a:gd name="T48" fmla="*/ 34518 w 2279"/>
                <a:gd name="T49" fmla="*/ 1623293 h 2211"/>
                <a:gd name="T50" fmla="*/ 29854 w 2279"/>
                <a:gd name="T51" fmla="*/ 1259452 h 2211"/>
                <a:gd name="T52" fmla="*/ 26122 w 2279"/>
                <a:gd name="T53" fmla="*/ 964647 h 2211"/>
                <a:gd name="T54" fmla="*/ 26122 w 2279"/>
                <a:gd name="T55" fmla="*/ 964647 h 2211"/>
                <a:gd name="T56" fmla="*/ 19591 w 2279"/>
                <a:gd name="T57" fmla="*/ 755671 h 2211"/>
                <a:gd name="T58" fmla="*/ 13061 w 2279"/>
                <a:gd name="T59" fmla="*/ 582147 h 2211"/>
                <a:gd name="T60" fmla="*/ 6530 w 2279"/>
                <a:gd name="T61" fmla="*/ 416085 h 2211"/>
                <a:gd name="T62" fmla="*/ 0 w 2279"/>
                <a:gd name="T63" fmla="*/ 119415 h 2211"/>
                <a:gd name="T64" fmla="*/ 2049640 w 2279"/>
                <a:gd name="T65" fmla="*/ 0 h 221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9"/>
                <a:gd name="T100" fmla="*/ 0 h 2211"/>
                <a:gd name="T101" fmla="*/ 2279 w 2279"/>
                <a:gd name="T102" fmla="*/ 2211 h 221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9" h="2211">
                  <a:moveTo>
                    <a:pt x="2197" y="0"/>
                  </a:moveTo>
                  <a:lnTo>
                    <a:pt x="2233" y="377"/>
                  </a:lnTo>
                  <a:lnTo>
                    <a:pt x="2237" y="437"/>
                  </a:lnTo>
                  <a:lnTo>
                    <a:pt x="2242" y="588"/>
                  </a:lnTo>
                  <a:lnTo>
                    <a:pt x="2247" y="785"/>
                  </a:lnTo>
                  <a:lnTo>
                    <a:pt x="2249" y="886"/>
                  </a:lnTo>
                  <a:lnTo>
                    <a:pt x="2249" y="984"/>
                  </a:lnTo>
                  <a:lnTo>
                    <a:pt x="2249" y="1103"/>
                  </a:lnTo>
                  <a:lnTo>
                    <a:pt x="2253" y="1265"/>
                  </a:lnTo>
                  <a:lnTo>
                    <a:pt x="2263" y="1641"/>
                  </a:lnTo>
                  <a:lnTo>
                    <a:pt x="2279" y="2113"/>
                  </a:lnTo>
                  <a:lnTo>
                    <a:pt x="1894" y="2135"/>
                  </a:lnTo>
                  <a:lnTo>
                    <a:pt x="1154" y="2175"/>
                  </a:lnTo>
                  <a:lnTo>
                    <a:pt x="971" y="2184"/>
                  </a:lnTo>
                  <a:lnTo>
                    <a:pt x="781" y="2193"/>
                  </a:lnTo>
                  <a:lnTo>
                    <a:pt x="595" y="2199"/>
                  </a:lnTo>
                  <a:lnTo>
                    <a:pt x="421" y="2204"/>
                  </a:lnTo>
                  <a:lnTo>
                    <a:pt x="149" y="2209"/>
                  </a:lnTo>
                  <a:lnTo>
                    <a:pt x="43" y="2211"/>
                  </a:lnTo>
                  <a:lnTo>
                    <a:pt x="37" y="1740"/>
                  </a:lnTo>
                  <a:lnTo>
                    <a:pt x="32" y="1350"/>
                  </a:lnTo>
                  <a:lnTo>
                    <a:pt x="28" y="1034"/>
                  </a:lnTo>
                  <a:lnTo>
                    <a:pt x="21" y="810"/>
                  </a:lnTo>
                  <a:lnTo>
                    <a:pt x="14" y="624"/>
                  </a:lnTo>
                  <a:lnTo>
                    <a:pt x="7" y="446"/>
                  </a:lnTo>
                  <a:lnTo>
                    <a:pt x="0" y="128"/>
                  </a:lnTo>
                  <a:lnTo>
                    <a:pt x="2197" y="0"/>
                  </a:lnTo>
                  <a:close/>
                </a:path>
              </a:pathLst>
            </a:custGeom>
            <a:noFill/>
            <a:ln w="9525">
              <a:solidFill>
                <a:srgbClr val="71AE0E"/>
              </a:solidFill>
              <a:round/>
              <a:headEnd/>
              <a:tailEnd/>
            </a:ln>
            <a:effectLst>
              <a:glow rad="228600">
                <a:schemeClr val="accent3">
                  <a:satMod val="175000"/>
                  <a:alpha val="40000"/>
                </a:schemeClr>
              </a:glow>
            </a:effectLst>
          </p:spPr>
          <p:txBody>
            <a:bodyPr/>
            <a:lstStyle/>
            <a:p>
              <a:pPr fontAlgn="auto">
                <a:spcBef>
                  <a:spcPts val="0"/>
                </a:spcBef>
                <a:spcAft>
                  <a:spcPts val="0"/>
                </a:spcAft>
                <a:defRPr/>
              </a:pPr>
              <a:r>
                <a:rPr kumimoji="1" lang="en-US" altLang="zh-CN" sz="2600" kern="0">
                  <a:solidFill>
                    <a:sysClr val="windowText" lastClr="000000"/>
                  </a:solidFill>
                  <a:latin typeface="Arial" pitchFamily="34" charset="0"/>
                  <a:ea typeface="PMingLiU" pitchFamily="18" charset="-120"/>
                </a:rPr>
                <a:t>  </a:t>
              </a:r>
            </a:p>
          </p:txBody>
        </p:sp>
      </p:grpSp>
      <p:grpSp>
        <p:nvGrpSpPr>
          <p:cNvPr id="14" name="组合 13"/>
          <p:cNvGrpSpPr/>
          <p:nvPr/>
        </p:nvGrpSpPr>
        <p:grpSpPr>
          <a:xfrm>
            <a:off x="-14288" y="44227"/>
            <a:ext cx="7982940" cy="1152525"/>
            <a:chOff x="-14288" y="-27384"/>
            <a:chExt cx="7982940" cy="1152525"/>
          </a:xfrm>
        </p:grpSpPr>
        <p:pic>
          <p:nvPicPr>
            <p:cNvPr id="15" name="Picture 2"/>
            <p:cNvPicPr>
              <a:picLocks noChangeAspect="1" noChangeArrowheads="1"/>
            </p:cNvPicPr>
            <p:nvPr/>
          </p:nvPicPr>
          <p:blipFill>
            <a:blip r:embed="rId7" cstate="print"/>
            <a:srcRect/>
            <a:stretch>
              <a:fillRect/>
            </a:stretch>
          </p:blipFill>
          <p:spPr bwMode="auto">
            <a:xfrm>
              <a:off x="-14288" y="-27384"/>
              <a:ext cx="4014784" cy="1152525"/>
            </a:xfrm>
            <a:prstGeom prst="rect">
              <a:avLst/>
            </a:prstGeom>
            <a:noFill/>
            <a:ln w="9525">
              <a:noFill/>
              <a:miter lim="800000"/>
              <a:headEnd/>
              <a:tailEnd/>
            </a:ln>
          </p:spPr>
        </p:pic>
        <p:sp>
          <p:nvSpPr>
            <p:cNvPr id="19" name="TextBox 18">
              <a:hlinkClick r:id="rId8"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3837910" cy="492443"/>
            </a:xfrm>
            <a:prstGeom prst="rect">
              <a:avLst/>
            </a:prstGeom>
          </p:spPr>
          <p:txBody>
            <a:bodyPr wrap="none">
              <a:spAutoFit/>
            </a:bodyPr>
            <a:lstStyle/>
            <a:p>
              <a:r>
                <a:rPr lang="en-US" altLang="zh-CN" sz="2600" b="1" dirty="0" smtClean="0">
                  <a:solidFill>
                    <a:schemeClr val="accent6">
                      <a:lumMod val="75000"/>
                    </a:schemeClr>
                  </a:solidFill>
                  <a:latin typeface="Helvetica"/>
                </a:rPr>
                <a:t>Language appreciation</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51176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strVal val="#ppt_w*0.70"/>
                                          </p:val>
                                        </p:tav>
                                        <p:tav tm="100000">
                                          <p:val>
                                            <p:strVal val="#ppt_w"/>
                                          </p:val>
                                        </p:tav>
                                      </p:tavLst>
                                    </p:anim>
                                    <p:anim calcmode="lin" valueType="num">
                                      <p:cBhvr>
                                        <p:cTn id="8" dur="1000" fill="hold"/>
                                        <p:tgtEl>
                                          <p:spTgt spid="13"/>
                                        </p:tgtEl>
                                        <p:attrNameLst>
                                          <p:attrName>ppt_h</p:attrName>
                                        </p:attrNameLst>
                                      </p:cBhvr>
                                      <p:tavLst>
                                        <p:tav tm="0">
                                          <p:val>
                                            <p:strVal val="#ppt_h"/>
                                          </p:val>
                                        </p:tav>
                                        <p:tav tm="100000">
                                          <p:val>
                                            <p:strVal val="#ppt_h"/>
                                          </p:val>
                                        </p:tav>
                                      </p:tavLst>
                                    </p:anim>
                                    <p:animEffect transition="in" filter="fade">
                                      <p:cBhvr>
                                        <p:cTn id="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455440494"/>
              </p:ext>
            </p:extLst>
          </p:nvPr>
        </p:nvGraphicFramePr>
        <p:xfrm>
          <a:off x="755576" y="1285860"/>
          <a:ext cx="7704856" cy="5078599"/>
        </p:xfrm>
        <a:graphic>
          <a:graphicData uri="http://schemas.openxmlformats.org/drawingml/2006/table">
            <a:tbl>
              <a:tblPr firstRow="1" bandRow="1">
                <a:tableStyleId>{22838BEF-8BB2-4498-84A7-C5851F593DF1}</a:tableStyleId>
              </a:tblPr>
              <a:tblGrid>
                <a:gridCol w="2808312"/>
                <a:gridCol w="4896544"/>
              </a:tblGrid>
              <a:tr h="498433">
                <a:tc>
                  <a:txBody>
                    <a:bodyPr/>
                    <a:lstStyle/>
                    <a:p>
                      <a:r>
                        <a:rPr lang="en-US" altLang="zh-CN" sz="2200" b="1" dirty="0" smtClean="0">
                          <a:latin typeface="华文楷体" pitchFamily="2" charset="-122"/>
                          <a:ea typeface="华文楷体" pitchFamily="2" charset="-122"/>
                        </a:rPr>
                        <a:t>1</a:t>
                      </a:r>
                      <a:r>
                        <a:rPr lang="en-US" altLang="zh-CN" sz="2200" b="0" dirty="0" smtClean="0">
                          <a:latin typeface="华文楷体" pitchFamily="2" charset="-122"/>
                          <a:ea typeface="华文楷体" pitchFamily="2" charset="-122"/>
                        </a:rPr>
                        <a:t> </a:t>
                      </a:r>
                      <a:r>
                        <a:rPr lang="zh-CN" altLang="zh-CN" sz="2200" kern="1200" dirty="0" smtClean="0">
                          <a:solidFill>
                            <a:schemeClr val="dk1"/>
                          </a:solidFill>
                          <a:latin typeface="华文楷体" pitchFamily="2" charset="-122"/>
                          <a:ea typeface="华文楷体" pitchFamily="2" charset="-122"/>
                          <a:cs typeface="+mn-cs"/>
                        </a:rPr>
                        <a:t>主修</a:t>
                      </a:r>
                      <a:endParaRPr lang="zh-CN" altLang="zh-CN" sz="1800" b="1" kern="1200" dirty="0" smtClean="0">
                        <a:solidFill>
                          <a:schemeClr val="dk1"/>
                        </a:solidFill>
                        <a:latin typeface="+mn-lt"/>
                        <a:ea typeface="+mn-ea"/>
                        <a:cs typeface="+mn-cs"/>
                      </a:endParaRPr>
                    </a:p>
                  </a:txBody>
                  <a:tcPr anchor="ctr"/>
                </a:tc>
                <a:tc>
                  <a:txBody>
                    <a:bodyPr/>
                    <a:lstStyle/>
                    <a:p>
                      <a:endParaRPr lang="zh-CN" altLang="en-US" sz="2000" b="0" dirty="0">
                        <a:latin typeface="华文楷体" pitchFamily="2" charset="-122"/>
                        <a:ea typeface="华文楷体" pitchFamily="2" charset="-122"/>
                      </a:endParaRPr>
                    </a:p>
                  </a:txBody>
                  <a:tcPr anchor="ctr"/>
                </a:tc>
              </a:tr>
              <a:tr h="564587">
                <a:tc>
                  <a:txBody>
                    <a:bodyPr/>
                    <a:lstStyle/>
                    <a:p>
                      <a:r>
                        <a:rPr lang="en-US" altLang="zh-CN" sz="2200" b="1" kern="1200" dirty="0" smtClean="0">
                          <a:solidFill>
                            <a:schemeClr val="dk1"/>
                          </a:solidFill>
                          <a:latin typeface="华文楷体" pitchFamily="2" charset="-122"/>
                          <a:ea typeface="华文楷体" pitchFamily="2" charset="-122"/>
                          <a:cs typeface="+mn-cs"/>
                        </a:rPr>
                        <a:t>2 </a:t>
                      </a:r>
                      <a:r>
                        <a:rPr lang="zh-CN" altLang="zh-CN" sz="2200" b="1" kern="1200" dirty="0" smtClean="0">
                          <a:solidFill>
                            <a:schemeClr val="dk1"/>
                          </a:solidFill>
                          <a:latin typeface="华文楷体" pitchFamily="2" charset="-122"/>
                          <a:ea typeface="华文楷体" pitchFamily="2" charset="-122"/>
                          <a:cs typeface="+mn-cs"/>
                        </a:rPr>
                        <a:t>改善前景</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b="1" kern="1200" dirty="0" smtClean="0">
                          <a:solidFill>
                            <a:schemeClr val="dk1"/>
                          </a:solidFill>
                          <a:latin typeface="华文楷体" pitchFamily="2" charset="-122"/>
                          <a:ea typeface="华文楷体" pitchFamily="2" charset="-122"/>
                          <a:cs typeface="+mn-cs"/>
                        </a:rPr>
                        <a:t>3 </a:t>
                      </a:r>
                      <a:r>
                        <a:rPr lang="zh-CN" altLang="zh-CN" sz="2200" b="1" kern="1200" dirty="0" smtClean="0">
                          <a:solidFill>
                            <a:schemeClr val="dk1"/>
                          </a:solidFill>
                          <a:latin typeface="华文楷体" pitchFamily="2" charset="-122"/>
                          <a:ea typeface="华文楷体" pitchFamily="2" charset="-122"/>
                          <a:cs typeface="+mn-cs"/>
                        </a:rPr>
                        <a:t>持续低迷</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b="1" kern="1200" dirty="0" smtClean="0">
                          <a:solidFill>
                            <a:schemeClr val="dk1"/>
                          </a:solidFill>
                          <a:latin typeface="华文楷体" pitchFamily="2" charset="-122"/>
                          <a:ea typeface="华文楷体" pitchFamily="2" charset="-122"/>
                          <a:cs typeface="+mn-cs"/>
                        </a:rPr>
                        <a:t>4 </a:t>
                      </a:r>
                      <a:r>
                        <a:rPr lang="zh-CN" altLang="zh-CN" sz="2200" b="1" kern="1200" dirty="0" smtClean="0">
                          <a:solidFill>
                            <a:schemeClr val="dk1"/>
                          </a:solidFill>
                          <a:latin typeface="华文楷体" pitchFamily="2" charset="-122"/>
                          <a:ea typeface="华文楷体" pitchFamily="2" charset="-122"/>
                          <a:cs typeface="+mn-cs"/>
                        </a:rPr>
                        <a:t>注定</a:t>
                      </a:r>
                      <a:r>
                        <a:rPr lang="en-US" altLang="zh-CN" sz="2200" b="1" kern="1200" dirty="0" smtClean="0">
                          <a:solidFill>
                            <a:schemeClr val="dk1"/>
                          </a:solidFill>
                          <a:latin typeface="华文楷体" pitchFamily="2" charset="-122"/>
                          <a:ea typeface="华文楷体" pitchFamily="2" charset="-122"/>
                          <a:cs typeface="+mn-cs"/>
                        </a:rPr>
                        <a:t>/</a:t>
                      </a:r>
                      <a:r>
                        <a:rPr lang="zh-CN" altLang="zh-CN" sz="2200" b="1" kern="1200" dirty="0" smtClean="0">
                          <a:solidFill>
                            <a:schemeClr val="dk1"/>
                          </a:solidFill>
                          <a:latin typeface="华文楷体" pitchFamily="2" charset="-122"/>
                          <a:ea typeface="华文楷体" pitchFamily="2" charset="-122"/>
                          <a:cs typeface="+mn-cs"/>
                        </a:rPr>
                        <a:t>肯定</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b="1" kern="1200" dirty="0" smtClean="0">
                          <a:solidFill>
                            <a:schemeClr val="dk1"/>
                          </a:solidFill>
                          <a:latin typeface="华文楷体" pitchFamily="2" charset="-122"/>
                          <a:ea typeface="华文楷体" pitchFamily="2" charset="-122"/>
                          <a:cs typeface="+mn-cs"/>
                        </a:rPr>
                        <a:t>5 </a:t>
                      </a:r>
                      <a:r>
                        <a:rPr lang="zh-CN" altLang="zh-CN" sz="2200" b="1" kern="1200" dirty="0" smtClean="0">
                          <a:solidFill>
                            <a:schemeClr val="dk1"/>
                          </a:solidFill>
                          <a:latin typeface="华文楷体" pitchFamily="2" charset="-122"/>
                          <a:ea typeface="华文楷体" pitchFamily="2" charset="-122"/>
                          <a:cs typeface="+mn-cs"/>
                        </a:rPr>
                        <a:t>强大支柱</a:t>
                      </a:r>
                      <a:r>
                        <a:rPr lang="en-US" altLang="zh-CN" sz="2200" b="1" kern="1200" dirty="0" smtClean="0">
                          <a:solidFill>
                            <a:schemeClr val="dk1"/>
                          </a:solidFill>
                          <a:latin typeface="华文楷体" pitchFamily="2" charset="-122"/>
                          <a:ea typeface="华文楷体" pitchFamily="2" charset="-122"/>
                          <a:cs typeface="+mn-cs"/>
                        </a:rPr>
                        <a:t> </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b="1" kern="1200" dirty="0" smtClean="0">
                          <a:solidFill>
                            <a:schemeClr val="dk1"/>
                          </a:solidFill>
                          <a:latin typeface="华文楷体" pitchFamily="2" charset="-122"/>
                          <a:ea typeface="华文楷体" pitchFamily="2" charset="-122"/>
                          <a:cs typeface="+mn-cs"/>
                        </a:rPr>
                        <a:t>6 </a:t>
                      </a:r>
                      <a:r>
                        <a:rPr lang="zh-CN" altLang="zh-CN" sz="2200" b="1" kern="1200" dirty="0" smtClean="0">
                          <a:solidFill>
                            <a:schemeClr val="dk1"/>
                          </a:solidFill>
                          <a:latin typeface="华文楷体" pitchFamily="2" charset="-122"/>
                          <a:ea typeface="华文楷体" pitchFamily="2" charset="-122"/>
                          <a:cs typeface="+mn-cs"/>
                        </a:rPr>
                        <a:t>小小点缀</a:t>
                      </a:r>
                      <a:r>
                        <a:rPr lang="en-US" altLang="zh-CN" sz="2200" b="1" kern="1200" dirty="0" smtClean="0">
                          <a:solidFill>
                            <a:schemeClr val="dk1"/>
                          </a:solidFill>
                          <a:latin typeface="华文楷体" pitchFamily="2" charset="-122"/>
                          <a:ea typeface="华文楷体" pitchFamily="2" charset="-122"/>
                          <a:cs typeface="+mn-cs"/>
                        </a:rPr>
                        <a:t> </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526548">
                <a:tc>
                  <a:txBody>
                    <a:bodyPr/>
                    <a:lstStyle/>
                    <a:p>
                      <a:r>
                        <a:rPr lang="en-US" altLang="zh-CN" sz="2200" b="1" kern="1200" dirty="0" smtClean="0">
                          <a:solidFill>
                            <a:schemeClr val="dk1"/>
                          </a:solidFill>
                          <a:latin typeface="华文楷体" pitchFamily="2" charset="-122"/>
                          <a:ea typeface="华文楷体" pitchFamily="2" charset="-122"/>
                          <a:cs typeface="+mn-cs"/>
                        </a:rPr>
                        <a:t>7 </a:t>
                      </a:r>
                      <a:r>
                        <a:rPr lang="zh-CN" altLang="zh-CN" sz="2200" b="1" kern="1200" dirty="0" smtClean="0">
                          <a:solidFill>
                            <a:schemeClr val="dk1"/>
                          </a:solidFill>
                          <a:latin typeface="华文楷体" pitchFamily="2" charset="-122"/>
                          <a:ea typeface="华文楷体" pitchFamily="2" charset="-122"/>
                          <a:cs typeface="+mn-cs"/>
                        </a:rPr>
                        <a:t>支持；维护</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r>
                        <a:rPr lang="en-US" altLang="zh-CN" sz="2200" b="1" kern="1200" dirty="0" smtClean="0">
                          <a:solidFill>
                            <a:schemeClr val="dk1"/>
                          </a:solidFill>
                          <a:latin typeface="华文楷体" pitchFamily="2" charset="-122"/>
                          <a:ea typeface="华文楷体" pitchFamily="2" charset="-122"/>
                          <a:cs typeface="+mn-cs"/>
                        </a:rPr>
                        <a:t>8 </a:t>
                      </a:r>
                      <a:r>
                        <a:rPr lang="zh-CN" altLang="zh-CN" sz="2200" b="1" kern="1200" dirty="0" smtClean="0">
                          <a:solidFill>
                            <a:schemeClr val="dk1"/>
                          </a:solidFill>
                          <a:latin typeface="华文楷体" pitchFamily="2" charset="-122"/>
                          <a:ea typeface="华文楷体" pitchFamily="2" charset="-122"/>
                          <a:cs typeface="+mn-cs"/>
                        </a:rPr>
                        <a:t>猜测；推测</a:t>
                      </a:r>
                      <a:endParaRPr lang="zh-CN" altLang="en-US" sz="2200" b="1" kern="1200" dirty="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algn="just">
                        <a:spcAft>
                          <a:spcPts val="0"/>
                        </a:spcAft>
                      </a:pPr>
                      <a:r>
                        <a:rPr lang="en-US" altLang="zh-CN" sz="2200" b="1" kern="1200" dirty="0" smtClean="0">
                          <a:solidFill>
                            <a:schemeClr val="dk1"/>
                          </a:solidFill>
                          <a:latin typeface="华文楷体" pitchFamily="2" charset="-122"/>
                          <a:ea typeface="华文楷体" pitchFamily="2" charset="-122"/>
                          <a:cs typeface="+mn-cs"/>
                        </a:rPr>
                        <a:t>9 </a:t>
                      </a:r>
                      <a:r>
                        <a:rPr lang="zh-CN" altLang="zh-CN" sz="2200" b="1" kern="1200" dirty="0" smtClean="0">
                          <a:solidFill>
                            <a:schemeClr val="dk1"/>
                          </a:solidFill>
                          <a:latin typeface="华文楷体" pitchFamily="2" charset="-122"/>
                          <a:ea typeface="华文楷体" pitchFamily="2" charset="-122"/>
                          <a:cs typeface="+mn-cs"/>
                        </a:rPr>
                        <a:t>引起某人的想象</a:t>
                      </a:r>
                    </a:p>
                  </a:txBody>
                  <a:tcPr anchor="ctr"/>
                </a:tc>
                <a:tc>
                  <a:txBody>
                    <a:bodyPr/>
                    <a:lstStyle/>
                    <a:p>
                      <a:endParaRPr lang="zh-CN" altLang="en-US" sz="2000" dirty="0">
                        <a:latin typeface="华文楷体" pitchFamily="2" charset="-122"/>
                        <a:ea typeface="华文楷体" pitchFamily="2" charset="-122"/>
                      </a:endParaRPr>
                    </a:p>
                  </a:txBody>
                  <a:tcPr anchor="ctr"/>
                </a:tc>
              </a:tr>
              <a:tr h="498433">
                <a:tc>
                  <a:txBody>
                    <a:bodyPr/>
                    <a:lstStyle/>
                    <a:p>
                      <a:pPr algn="just">
                        <a:spcAft>
                          <a:spcPts val="0"/>
                        </a:spcAft>
                      </a:pPr>
                      <a:r>
                        <a:rPr lang="en-US" altLang="zh-CN" sz="2200" b="1" kern="1200" dirty="0" smtClean="0">
                          <a:solidFill>
                            <a:schemeClr val="dk1"/>
                          </a:solidFill>
                          <a:latin typeface="华文楷体" pitchFamily="2" charset="-122"/>
                          <a:ea typeface="华文楷体" pitchFamily="2" charset="-122"/>
                          <a:cs typeface="+mn-cs"/>
                        </a:rPr>
                        <a:t>10 </a:t>
                      </a:r>
                      <a:r>
                        <a:rPr lang="zh-CN" altLang="zh-CN" sz="2200" b="1" kern="1200" dirty="0" smtClean="0">
                          <a:solidFill>
                            <a:schemeClr val="dk1"/>
                          </a:solidFill>
                          <a:latin typeface="华文楷体" pitchFamily="2" charset="-122"/>
                          <a:ea typeface="华文楷体" pitchFamily="2" charset="-122"/>
                          <a:cs typeface="+mn-cs"/>
                        </a:rPr>
                        <a:t>大量的作品</a:t>
                      </a:r>
                      <a:r>
                        <a:rPr lang="en-US" altLang="zh-CN" sz="2200" b="1" kern="1200" dirty="0" smtClean="0">
                          <a:solidFill>
                            <a:schemeClr val="dk1"/>
                          </a:solidFill>
                          <a:latin typeface="华文楷体" pitchFamily="2" charset="-122"/>
                          <a:ea typeface="华文楷体" pitchFamily="2" charset="-122"/>
                          <a:cs typeface="+mn-cs"/>
                        </a:rPr>
                        <a:t>  </a:t>
                      </a:r>
                      <a:endParaRPr lang="zh-CN" altLang="zh-CN" sz="2200" b="1" kern="1200" dirty="0" smtClean="0">
                        <a:solidFill>
                          <a:schemeClr val="dk1"/>
                        </a:solidFill>
                        <a:latin typeface="华文楷体" pitchFamily="2" charset="-122"/>
                        <a:ea typeface="华文楷体" pitchFamily="2" charset="-122"/>
                        <a:cs typeface="+mn-cs"/>
                      </a:endParaRPr>
                    </a:p>
                  </a:txBody>
                  <a:tcPr anchor="ctr"/>
                </a:tc>
                <a:tc>
                  <a:txBody>
                    <a:bodyPr/>
                    <a:lstStyle/>
                    <a:p>
                      <a:endParaRPr lang="zh-CN" altLang="en-US" sz="2000" dirty="0">
                        <a:latin typeface="华文楷体" pitchFamily="2" charset="-122"/>
                        <a:ea typeface="华文楷体" pitchFamily="2" charset="-122"/>
                      </a:endParaRPr>
                    </a:p>
                  </a:txBody>
                  <a:tcPr anchor="ctr"/>
                </a:tc>
              </a:tr>
            </a:tbl>
          </a:graphicData>
        </a:graphic>
      </p:graphicFrame>
      <p:sp>
        <p:nvSpPr>
          <p:cNvPr id="6" name="TextBox 5"/>
          <p:cNvSpPr txBox="1"/>
          <p:nvPr/>
        </p:nvSpPr>
        <p:spPr>
          <a:xfrm>
            <a:off x="3563888" y="1364352"/>
            <a:ext cx="4824536" cy="461665"/>
          </a:xfrm>
          <a:prstGeom prst="rect">
            <a:avLst/>
          </a:prstGeom>
          <a:noFill/>
        </p:spPr>
        <p:txBody>
          <a:bodyPr wrap="square" rtlCol="0">
            <a:spAutoFit/>
          </a:bodyPr>
          <a:lstStyle/>
          <a:p>
            <a:r>
              <a:rPr lang="en-US" altLang="zh-CN" sz="2400" dirty="0" smtClean="0">
                <a:latin typeface="Helvetica" pitchFamily="34" charset="0"/>
                <a:ea typeface="Cambria Math" pitchFamily="18" charset="0"/>
                <a:cs typeface="Helvetica" pitchFamily="34" charset="0"/>
              </a:rPr>
              <a:t>major in </a:t>
            </a:r>
            <a:endParaRPr lang="zh-CN" altLang="en-US" sz="2400" dirty="0">
              <a:latin typeface="Helvetica" pitchFamily="34" charset="0"/>
              <a:ea typeface="Cambria Math" pitchFamily="18" charset="0"/>
              <a:cs typeface="Helvetica" pitchFamily="34" charset="0"/>
            </a:endParaRPr>
          </a:p>
        </p:txBody>
      </p:sp>
      <p:sp>
        <p:nvSpPr>
          <p:cNvPr id="7" name="TextBox 6"/>
          <p:cNvSpPr txBox="1"/>
          <p:nvPr/>
        </p:nvSpPr>
        <p:spPr>
          <a:xfrm>
            <a:off x="3563888" y="1845985"/>
            <a:ext cx="4824536" cy="461665"/>
          </a:xfrm>
          <a:prstGeom prst="rect">
            <a:avLst/>
          </a:prstGeom>
          <a:noFill/>
        </p:spPr>
        <p:txBody>
          <a:bodyPr wrap="square" rtlCol="0">
            <a:spAutoFit/>
          </a:bodyPr>
          <a:lstStyle/>
          <a:p>
            <a:r>
              <a:rPr lang="en-US" altLang="zh-CN" sz="2400" dirty="0" smtClean="0">
                <a:latin typeface="Helvetica" pitchFamily="34" charset="0"/>
                <a:ea typeface="Cambria Math" pitchFamily="18" charset="0"/>
                <a:cs typeface="Helvetica" pitchFamily="34" charset="0"/>
              </a:rPr>
              <a:t>boost one’s prospects of …</a:t>
            </a:r>
            <a:endParaRPr lang="zh-CN" altLang="en-US" sz="2400" dirty="0">
              <a:latin typeface="Helvetica" pitchFamily="34" charset="0"/>
              <a:ea typeface="Cambria Math" pitchFamily="18" charset="0"/>
              <a:cs typeface="Helvetica" pitchFamily="34" charset="0"/>
            </a:endParaRPr>
          </a:p>
        </p:txBody>
      </p:sp>
      <p:sp>
        <p:nvSpPr>
          <p:cNvPr id="8" name="TextBox 7"/>
          <p:cNvSpPr txBox="1"/>
          <p:nvPr/>
        </p:nvSpPr>
        <p:spPr>
          <a:xfrm>
            <a:off x="3563888" y="2348880"/>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continue their slide in succession</a:t>
            </a:r>
            <a:endParaRPr lang="zh-CN" altLang="zh-CN" sz="2400" dirty="0" smtClean="0">
              <a:solidFill>
                <a:schemeClr val="dk1"/>
              </a:solidFill>
              <a:latin typeface="Helvetica" pitchFamily="34" charset="0"/>
              <a:cs typeface="Helvetica" pitchFamily="34" charset="0"/>
            </a:endParaRPr>
          </a:p>
        </p:txBody>
      </p:sp>
      <p:sp>
        <p:nvSpPr>
          <p:cNvPr id="9" name="TextBox 8"/>
          <p:cNvSpPr txBox="1"/>
          <p:nvPr/>
        </p:nvSpPr>
        <p:spPr>
          <a:xfrm>
            <a:off x="3563888" y="2852936"/>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be bound to</a:t>
            </a:r>
            <a:endParaRPr lang="en-US" altLang="zh-CN" sz="2400" dirty="0">
              <a:latin typeface="Helvetica" pitchFamily="34" charset="0"/>
              <a:ea typeface="Cambria Math" pitchFamily="18" charset="0"/>
              <a:cs typeface="Helvetica" pitchFamily="34" charset="0"/>
            </a:endParaRPr>
          </a:p>
        </p:txBody>
      </p:sp>
      <p:sp>
        <p:nvSpPr>
          <p:cNvPr id="10" name="TextBox 9"/>
          <p:cNvSpPr txBox="1"/>
          <p:nvPr/>
        </p:nvSpPr>
        <p:spPr>
          <a:xfrm>
            <a:off x="3563888" y="3401568"/>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dominant pillar</a:t>
            </a:r>
            <a:endParaRPr lang="en-US" altLang="zh-CN" sz="2400" dirty="0">
              <a:latin typeface="Helvetica" pitchFamily="34" charset="0"/>
              <a:ea typeface="Cambria Math" pitchFamily="18" charset="0"/>
              <a:cs typeface="Helvetica" pitchFamily="34" charset="0"/>
            </a:endParaRPr>
          </a:p>
        </p:txBody>
      </p:sp>
      <p:sp>
        <p:nvSpPr>
          <p:cNvPr id="11" name="TextBox 10"/>
          <p:cNvSpPr txBox="1"/>
          <p:nvPr/>
        </p:nvSpPr>
        <p:spPr>
          <a:xfrm>
            <a:off x="3563888" y="3886308"/>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play bit roles</a:t>
            </a:r>
            <a:endParaRPr lang="en-US" altLang="zh-CN" sz="2400" dirty="0">
              <a:latin typeface="Helvetica" pitchFamily="34" charset="0"/>
              <a:ea typeface="Cambria Math" pitchFamily="18" charset="0"/>
              <a:cs typeface="Helvetica" pitchFamily="34" charset="0"/>
            </a:endParaRPr>
          </a:p>
        </p:txBody>
      </p:sp>
      <p:sp>
        <p:nvSpPr>
          <p:cNvPr id="12" name="TextBox 11"/>
          <p:cNvSpPr txBox="1"/>
          <p:nvPr/>
        </p:nvSpPr>
        <p:spPr>
          <a:xfrm>
            <a:off x="3563888" y="4389430"/>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stand up for</a:t>
            </a:r>
            <a:endParaRPr lang="en-US" altLang="zh-CN" sz="2400" dirty="0">
              <a:latin typeface="Helvetica" pitchFamily="34" charset="0"/>
              <a:ea typeface="Cambria Math" pitchFamily="18" charset="0"/>
              <a:cs typeface="Helvetica" pitchFamily="34" charset="0"/>
            </a:endParaRPr>
          </a:p>
        </p:txBody>
      </p:sp>
      <p:sp>
        <p:nvSpPr>
          <p:cNvPr id="13" name="TextBox 12"/>
          <p:cNvSpPr txBox="1"/>
          <p:nvPr/>
        </p:nvSpPr>
        <p:spPr>
          <a:xfrm>
            <a:off x="3563888" y="5013176"/>
            <a:ext cx="4824536" cy="337400"/>
          </a:xfrm>
          <a:prstGeom prst="rect">
            <a:avLst/>
          </a:prstGeom>
          <a:noFill/>
        </p:spPr>
        <p:txBody>
          <a:bodyPr wrap="square" rtlCol="0">
            <a:spAutoFit/>
          </a:bodyPr>
          <a:lstStyle/>
          <a:p>
            <a:pPr indent="-185738">
              <a:lnSpc>
                <a:spcPct val="60000"/>
              </a:lnSpc>
              <a:spcBef>
                <a:spcPct val="50000"/>
              </a:spcBef>
              <a:defRPr/>
            </a:pPr>
            <a:r>
              <a:rPr lang="en-US" altLang="zh-CN" sz="2400" dirty="0" smtClean="0">
                <a:solidFill>
                  <a:schemeClr val="dk1"/>
                </a:solidFill>
                <a:latin typeface="Helvetica" pitchFamily="34" charset="0"/>
                <a:cs typeface="Helvetica" pitchFamily="34" charset="0"/>
              </a:rPr>
              <a:t>speculate about/on</a:t>
            </a:r>
            <a:endParaRPr lang="en-US" altLang="zh-CN" sz="2400" dirty="0">
              <a:latin typeface="Helvetica" pitchFamily="34" charset="0"/>
              <a:ea typeface="Cambria Math" pitchFamily="18" charset="0"/>
              <a:cs typeface="Helvetica" pitchFamily="34" charset="0"/>
            </a:endParaRPr>
          </a:p>
        </p:txBody>
      </p:sp>
      <p:sp>
        <p:nvSpPr>
          <p:cNvPr id="14" name="TextBox 13"/>
          <p:cNvSpPr txBox="1"/>
          <p:nvPr/>
        </p:nvSpPr>
        <p:spPr>
          <a:xfrm>
            <a:off x="3482736" y="5517232"/>
            <a:ext cx="4824536" cy="330283"/>
          </a:xfrm>
          <a:prstGeom prst="rect">
            <a:avLst/>
          </a:prstGeom>
          <a:noFill/>
        </p:spPr>
        <p:txBody>
          <a:bodyPr wrap="square" rtlCol="0">
            <a:spAutoFit/>
          </a:bodyPr>
          <a:lstStyle>
            <a:defPPr>
              <a:defRPr lang="zh-CN"/>
            </a:defPPr>
            <a:lvl1pPr indent="-185738">
              <a:lnSpc>
                <a:spcPct val="60000"/>
              </a:lnSpc>
              <a:spcBef>
                <a:spcPct val="50000"/>
              </a:spcBef>
              <a:defRPr sz="2000">
                <a:latin typeface="Helvetica" pitchFamily="34" charset="0"/>
                <a:ea typeface="Cambria Math" pitchFamily="18" charset="0"/>
                <a:cs typeface="Arial" pitchFamily="34" charset="0"/>
              </a:defRPr>
            </a:lvl1pPr>
          </a:lstStyle>
          <a:p>
            <a:r>
              <a:rPr lang="zh-CN" altLang="zh-CN" sz="2400" kern="100" dirty="0" smtClean="0">
                <a:ea typeface="宋体"/>
                <a:cs typeface="Helvetica" pitchFamily="34" charset="0"/>
              </a:rPr>
              <a:t> </a:t>
            </a:r>
            <a:r>
              <a:rPr lang="en-US" altLang="zh-CN" sz="2400" kern="100" dirty="0" smtClean="0">
                <a:ea typeface="宋体"/>
                <a:cs typeface="Helvetica" pitchFamily="34" charset="0"/>
              </a:rPr>
              <a:t>capture one’s imagination</a:t>
            </a:r>
            <a:endParaRPr lang="en-US" altLang="zh-CN" sz="2400" dirty="0">
              <a:cs typeface="Helvetica" pitchFamily="34" charset="0"/>
            </a:endParaRPr>
          </a:p>
        </p:txBody>
      </p:sp>
      <p:sp>
        <p:nvSpPr>
          <p:cNvPr id="15" name="TextBox 14"/>
          <p:cNvSpPr txBox="1"/>
          <p:nvPr/>
        </p:nvSpPr>
        <p:spPr>
          <a:xfrm>
            <a:off x="3563888" y="6021288"/>
            <a:ext cx="4824536" cy="330668"/>
          </a:xfrm>
          <a:prstGeom prst="rect">
            <a:avLst/>
          </a:prstGeom>
          <a:noFill/>
        </p:spPr>
        <p:txBody>
          <a:bodyPr wrap="square" rtlCol="0">
            <a:spAutoFit/>
          </a:bodyPr>
          <a:lstStyle>
            <a:defPPr>
              <a:defRPr lang="zh-CN"/>
            </a:defPPr>
            <a:lvl1pPr indent="-185738">
              <a:lnSpc>
                <a:spcPct val="60000"/>
              </a:lnSpc>
              <a:spcBef>
                <a:spcPct val="50000"/>
              </a:spcBef>
              <a:defRPr sz="2000">
                <a:latin typeface="Helvetica" pitchFamily="34" charset="0"/>
                <a:ea typeface="Cambria Math" pitchFamily="18" charset="0"/>
                <a:cs typeface="Arial" pitchFamily="34" charset="0"/>
              </a:defRPr>
            </a:lvl1pPr>
          </a:lstStyle>
          <a:p>
            <a:pPr algn="just">
              <a:spcAft>
                <a:spcPts val="0"/>
              </a:spcAft>
            </a:pPr>
            <a:r>
              <a:rPr lang="en-US" altLang="zh-CN" sz="2400" kern="100" dirty="0" smtClean="0">
                <a:ea typeface="宋体"/>
                <a:cs typeface="Helvetica" pitchFamily="34" charset="0"/>
              </a:rPr>
              <a:t>the fertile body of work</a:t>
            </a:r>
            <a:endParaRPr lang="zh-CN" altLang="zh-CN" sz="2400" kern="100" dirty="0">
              <a:ea typeface="宋体"/>
              <a:cs typeface="Helvetica" pitchFamily="34" charset="0"/>
            </a:endParaRPr>
          </a:p>
        </p:txBody>
      </p:sp>
      <p:pic>
        <p:nvPicPr>
          <p:cNvPr id="19" name="Picture 4">
            <a:hlinkClick r:id="" action="ppaction://noaction"/>
          </p:cNvPr>
          <p:cNvPicPr>
            <a:picLocks noChangeAspect="1" noChangeArrowheads="1"/>
          </p:cNvPicPr>
          <p:nvPr/>
        </p:nvPicPr>
        <p:blipFill>
          <a:blip r:embed="rId2"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6" name="组合 15"/>
          <p:cNvGrpSpPr/>
          <p:nvPr/>
        </p:nvGrpSpPr>
        <p:grpSpPr>
          <a:xfrm>
            <a:off x="-1787" y="5041"/>
            <a:ext cx="8339865" cy="1121584"/>
            <a:chOff x="-1787" y="5041"/>
            <a:chExt cx="8339865" cy="1121584"/>
          </a:xfrm>
        </p:grpSpPr>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87" y="5041"/>
              <a:ext cx="3373569" cy="112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hlinkClick r:id="rId4" action="ppaction://hlinksldjump"/>
            </p:cNvPr>
            <p:cNvSpPr txBox="1"/>
            <p:nvPr/>
          </p:nvSpPr>
          <p:spPr>
            <a:xfrm>
              <a:off x="35496" y="209232"/>
              <a:ext cx="3380385" cy="584775"/>
            </a:xfrm>
            <a:prstGeom prst="rect">
              <a:avLst/>
            </a:prstGeom>
            <a:noFill/>
          </p:spPr>
          <p:txBody>
            <a:bodyPr wrap="square" rtlCol="0">
              <a:spAutoFit/>
            </a:bodyPr>
            <a:lstStyle/>
            <a:p>
              <a:pPr algn="ctr"/>
              <a:r>
                <a:rPr lang="en-US" altLang="zh-CN" sz="16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Revision of </a:t>
              </a:r>
              <a:endParaRPr lang="en-US" altLang="zh-CN" sz="16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a:p>
              <a:pPr algn="ctr"/>
              <a:r>
                <a:rPr lang="en-US" altLang="zh-CN" sz="16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the useful expressions</a:t>
              </a:r>
              <a:endParaRPr lang="en-US" altLang="zh-CN" sz="16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p:txBody>
        </p:sp>
        <p:sp>
          <p:nvSpPr>
            <p:cNvPr id="20" name="矩形 19"/>
            <p:cNvSpPr/>
            <p:nvPr/>
          </p:nvSpPr>
          <p:spPr>
            <a:xfrm>
              <a:off x="3491880" y="476672"/>
              <a:ext cx="4846198" cy="400110"/>
            </a:xfrm>
            <a:prstGeom prst="rect">
              <a:avLst/>
            </a:prstGeom>
          </p:spPr>
          <p:txBody>
            <a:bodyPr wrap="none">
              <a:spAutoFit/>
            </a:bodyPr>
            <a:lstStyle/>
            <a:p>
              <a:r>
                <a:rPr lang="en-US" altLang="zh-CN" sz="2000" b="1" dirty="0" smtClean="0">
                  <a:solidFill>
                    <a:srgbClr val="0070C0"/>
                  </a:solidFill>
                  <a:latin typeface="Helvetica" pitchFamily="34" charset="0"/>
                  <a:ea typeface="Cambria Math" pitchFamily="18" charset="0"/>
                  <a:cs typeface="Arial" pitchFamily="34" charset="0"/>
                </a:rPr>
                <a:t>Language points—Useful expressions</a:t>
              </a:r>
              <a:endParaRPr lang="zh-CN" altLang="en-US" sz="2000" b="1" dirty="0">
                <a:solidFill>
                  <a:srgbClr val="0070C0"/>
                </a:solidFill>
              </a:endParaRPr>
            </a:p>
          </p:txBody>
        </p:sp>
      </p:grpSp>
    </p:spTree>
    <p:extLst>
      <p:ext uri="{BB962C8B-B14F-4D97-AF65-F5344CB8AC3E}">
        <p14:creationId xmlns:p14="http://schemas.microsoft.com/office/powerpoint/2010/main" val="123001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1921400232"/>
              </p:ext>
            </p:extLst>
          </p:nvPr>
        </p:nvGraphicFramePr>
        <p:xfrm>
          <a:off x="214281" y="1142984"/>
          <a:ext cx="8822213" cy="4897882"/>
        </p:xfrm>
        <a:graphic>
          <a:graphicData uri="http://schemas.openxmlformats.org/drawingml/2006/table">
            <a:tbl>
              <a:tblPr firstRow="1" bandRow="1">
                <a:tableStyleId>{22838BEF-8BB2-4498-84A7-C5851F593DF1}</a:tableStyleId>
              </a:tblPr>
              <a:tblGrid>
                <a:gridCol w="3215573"/>
                <a:gridCol w="5606640"/>
              </a:tblGrid>
              <a:tr h="498433">
                <a:tc>
                  <a:txBody>
                    <a:bodyPr/>
                    <a:lstStyle/>
                    <a:p>
                      <a:r>
                        <a:rPr lang="en-US" altLang="zh-CN" sz="2200" b="1" kern="1200" dirty="0" smtClean="0">
                          <a:solidFill>
                            <a:schemeClr val="dk1"/>
                          </a:solidFill>
                          <a:latin typeface="华文楷体" pitchFamily="2" charset="-122"/>
                          <a:ea typeface="华文楷体" pitchFamily="2" charset="-122"/>
                          <a:cs typeface="+mn-cs"/>
                        </a:rPr>
                        <a:t>11</a:t>
                      </a:r>
                      <a:r>
                        <a:rPr lang="zh-CN" altLang="zh-CN" sz="2200" b="1" kern="1200" dirty="0" smtClean="0">
                          <a:solidFill>
                            <a:schemeClr val="dk1"/>
                          </a:solidFill>
                          <a:latin typeface="华文楷体" pitchFamily="2" charset="-122"/>
                          <a:ea typeface="华文楷体" pitchFamily="2" charset="-122"/>
                          <a:cs typeface="+mn-cs"/>
                        </a:rPr>
                        <a:t>赋予我们以</a:t>
                      </a:r>
                      <a:r>
                        <a:rPr lang="en-US" altLang="zh-CN" sz="2200" b="1" kern="1200" dirty="0" smtClean="0">
                          <a:solidFill>
                            <a:schemeClr val="dk1"/>
                          </a:solidFill>
                          <a:latin typeface="华文楷体" pitchFamily="2" charset="-122"/>
                          <a:ea typeface="华文楷体" pitchFamily="2" charset="-122"/>
                          <a:cs typeface="+mn-cs"/>
                        </a:rPr>
                        <a:t>……</a:t>
                      </a:r>
                      <a:endParaRPr lang="zh-CN" altLang="zh-CN"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b="0" dirty="0">
                        <a:latin typeface="华文楷体" pitchFamily="2" charset="-122"/>
                        <a:ea typeface="华文楷体" pitchFamily="2" charset="-122"/>
                      </a:endParaRPr>
                    </a:p>
                  </a:txBody>
                  <a:tcPr anchor="ctr"/>
                </a:tc>
              </a:tr>
              <a:tr h="563447">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b="1" kern="1200" dirty="0" smtClean="0">
                          <a:solidFill>
                            <a:schemeClr val="dk1"/>
                          </a:solidFill>
                          <a:latin typeface="华文楷体" pitchFamily="2" charset="-122"/>
                          <a:ea typeface="华文楷体" pitchFamily="2" charset="-122"/>
                          <a:cs typeface="+mn-cs"/>
                        </a:rPr>
                        <a:t>12 </a:t>
                      </a:r>
                      <a:r>
                        <a:rPr lang="zh-CN" altLang="zh-CN" sz="2200" b="1" kern="1200" dirty="0" smtClean="0">
                          <a:solidFill>
                            <a:schemeClr val="dk1"/>
                          </a:solidFill>
                          <a:latin typeface="华文楷体" pitchFamily="2" charset="-122"/>
                          <a:ea typeface="华文楷体" pitchFamily="2" charset="-122"/>
                          <a:cs typeface="+mn-cs"/>
                        </a:rPr>
                        <a:t>以积极的、建设性的方式 </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b="1" kern="1200" dirty="0" smtClean="0">
                          <a:solidFill>
                            <a:schemeClr val="dk1"/>
                          </a:solidFill>
                          <a:latin typeface="华文楷体" pitchFamily="2" charset="-122"/>
                          <a:ea typeface="华文楷体" pitchFamily="2" charset="-122"/>
                          <a:cs typeface="+mn-cs"/>
                        </a:rPr>
                        <a:t>13</a:t>
                      </a:r>
                      <a:r>
                        <a:rPr lang="zh-CN" altLang="zh-CN" sz="2200" b="1" kern="1200" dirty="0" smtClean="0">
                          <a:solidFill>
                            <a:schemeClr val="dk1"/>
                          </a:solidFill>
                          <a:latin typeface="华文楷体" pitchFamily="2" charset="-122"/>
                          <a:ea typeface="华文楷体" pitchFamily="2" charset="-122"/>
                          <a:cs typeface="+mn-cs"/>
                        </a:rPr>
                        <a:t>可以列举一长串</a:t>
                      </a: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b="1" kern="1200" dirty="0" smtClean="0">
                          <a:solidFill>
                            <a:schemeClr val="dk1"/>
                          </a:solidFill>
                          <a:latin typeface="华文楷体" pitchFamily="2" charset="-122"/>
                          <a:ea typeface="华文楷体" pitchFamily="2" charset="-122"/>
                          <a:cs typeface="+mn-cs"/>
                        </a:rPr>
                        <a:t>14</a:t>
                      </a:r>
                      <a:r>
                        <a:rPr lang="zh-CN" altLang="zh-CN" sz="2200" b="1" kern="1200" dirty="0" smtClean="0">
                          <a:solidFill>
                            <a:schemeClr val="dk1"/>
                          </a:solidFill>
                          <a:latin typeface="华文楷体" pitchFamily="2" charset="-122"/>
                          <a:ea typeface="华文楷体" pitchFamily="2" charset="-122"/>
                          <a:cs typeface="+mn-cs"/>
                        </a:rPr>
                        <a:t>突破许多障碍 </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b="1" kern="1200" dirty="0" smtClean="0">
                          <a:solidFill>
                            <a:schemeClr val="dk1"/>
                          </a:solidFill>
                          <a:latin typeface="华文楷体" pitchFamily="2" charset="-122"/>
                          <a:ea typeface="华文楷体" pitchFamily="2" charset="-122"/>
                          <a:cs typeface="+mn-cs"/>
                        </a:rPr>
                        <a:t>15</a:t>
                      </a:r>
                      <a:r>
                        <a:rPr lang="zh-CN" altLang="zh-CN" sz="2200" b="1" kern="1200" dirty="0" smtClean="0">
                          <a:solidFill>
                            <a:schemeClr val="dk1"/>
                          </a:solidFill>
                          <a:latin typeface="华文楷体" pitchFamily="2" charset="-122"/>
                          <a:ea typeface="华文楷体" pitchFamily="2" charset="-122"/>
                          <a:cs typeface="+mn-cs"/>
                        </a:rPr>
                        <a:t>可能 </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b="1" kern="1200" dirty="0" smtClean="0">
                          <a:solidFill>
                            <a:schemeClr val="dk1"/>
                          </a:solidFill>
                          <a:latin typeface="华文楷体" pitchFamily="2" charset="-122"/>
                          <a:ea typeface="华文楷体" pitchFamily="2" charset="-122"/>
                          <a:cs typeface="+mn-cs"/>
                        </a:rPr>
                        <a:t>16</a:t>
                      </a:r>
                      <a:r>
                        <a:rPr lang="zh-CN" altLang="zh-CN" sz="2200" b="1" kern="1200" dirty="0" smtClean="0">
                          <a:solidFill>
                            <a:schemeClr val="dk1"/>
                          </a:solidFill>
                          <a:latin typeface="华文楷体" pitchFamily="2" charset="-122"/>
                          <a:ea typeface="华文楷体" pitchFamily="2" charset="-122"/>
                          <a:cs typeface="+mn-cs"/>
                        </a:rPr>
                        <a:t>全面发展的人</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598556">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b="1" kern="1200" dirty="0" smtClean="0">
                          <a:solidFill>
                            <a:schemeClr val="dk1"/>
                          </a:solidFill>
                          <a:latin typeface="华文楷体" pitchFamily="2" charset="-122"/>
                          <a:ea typeface="华文楷体" pitchFamily="2" charset="-122"/>
                          <a:cs typeface="+mn-cs"/>
                        </a:rPr>
                        <a:t>17</a:t>
                      </a:r>
                      <a:r>
                        <a:rPr lang="zh-CN" altLang="zh-CN" sz="2200" b="1" kern="1200" dirty="0" smtClean="0">
                          <a:solidFill>
                            <a:schemeClr val="dk1"/>
                          </a:solidFill>
                          <a:latin typeface="华文楷体" pitchFamily="2" charset="-122"/>
                          <a:ea typeface="华文楷体" pitchFamily="2" charset="-122"/>
                          <a:cs typeface="+mn-cs"/>
                        </a:rPr>
                        <a:t>永恒的知识储蓄库</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504056">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defRPr/>
                      </a:pPr>
                      <a:r>
                        <a:rPr lang="en-US" altLang="zh-CN" sz="2200" b="1" kern="1200" dirty="0" smtClean="0">
                          <a:solidFill>
                            <a:schemeClr val="dk1"/>
                          </a:solidFill>
                          <a:latin typeface="华文楷体" pitchFamily="2" charset="-122"/>
                          <a:ea typeface="华文楷体" pitchFamily="2" charset="-122"/>
                          <a:cs typeface="+mn-cs"/>
                        </a:rPr>
                        <a:t>18 ……</a:t>
                      </a:r>
                      <a:r>
                        <a:rPr lang="zh-CN" altLang="zh-CN" sz="2200" b="1" kern="1200" dirty="0" smtClean="0">
                          <a:solidFill>
                            <a:schemeClr val="dk1"/>
                          </a:solidFill>
                          <a:latin typeface="华文楷体" pitchFamily="2" charset="-122"/>
                          <a:ea typeface="华文楷体" pitchFamily="2" charset="-122"/>
                          <a:cs typeface="+mn-cs"/>
                        </a:rPr>
                        <a:t>是明智的</a:t>
                      </a:r>
                      <a:r>
                        <a:rPr lang="en-US" altLang="zh-CN" sz="2200" b="1" kern="1200" dirty="0" smtClean="0">
                          <a:solidFill>
                            <a:schemeClr val="dk1"/>
                          </a:solidFill>
                          <a:latin typeface="华文楷体" pitchFamily="2" charset="-122"/>
                          <a:ea typeface="华文楷体" pitchFamily="2" charset="-122"/>
                          <a:cs typeface="+mn-cs"/>
                        </a:rPr>
                        <a:t> </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r h="498433">
                <a:tc>
                  <a:txBody>
                    <a:bodyPr/>
                    <a:lstStyle/>
                    <a:p>
                      <a:pPr marL="0" marR="0" lvl="0" indent="0" algn="l" defTabSz="914400" rtl="0" eaLnBrk="1" fontAlgn="base" latinLnBrk="0" hangingPunct="1">
                        <a:lnSpc>
                          <a:spcPct val="120000"/>
                        </a:lnSpc>
                        <a:spcBef>
                          <a:spcPct val="20000"/>
                        </a:spcBef>
                        <a:spcAft>
                          <a:spcPct val="0"/>
                        </a:spcAft>
                        <a:buClr>
                          <a:schemeClr val="tx2"/>
                        </a:buClr>
                        <a:buSzPct val="115000"/>
                        <a:buFont typeface="Wingdings" pitchFamily="2" charset="2"/>
                        <a:buNone/>
                        <a:tabLst/>
                      </a:pPr>
                      <a:r>
                        <a:rPr lang="en-US" altLang="zh-CN" sz="2200" b="1" kern="1200" dirty="0" smtClean="0">
                          <a:solidFill>
                            <a:schemeClr val="dk1"/>
                          </a:solidFill>
                          <a:latin typeface="华文楷体" pitchFamily="2" charset="-122"/>
                          <a:ea typeface="华文楷体" pitchFamily="2" charset="-122"/>
                          <a:cs typeface="+mn-cs"/>
                        </a:rPr>
                        <a:t>19 </a:t>
                      </a:r>
                      <a:r>
                        <a:rPr lang="zh-CN" altLang="zh-CN" sz="2200" b="1" kern="1200" dirty="0" smtClean="0">
                          <a:solidFill>
                            <a:schemeClr val="dk1"/>
                          </a:solidFill>
                          <a:latin typeface="华文楷体" pitchFamily="2" charset="-122"/>
                          <a:ea typeface="华文楷体" pitchFamily="2" charset="-122"/>
                          <a:cs typeface="+mn-cs"/>
                        </a:rPr>
                        <a:t>与</a:t>
                      </a:r>
                      <a:r>
                        <a:rPr lang="en-US" altLang="zh-CN" sz="2200" b="1" kern="1200" dirty="0" smtClean="0">
                          <a:solidFill>
                            <a:schemeClr val="dk1"/>
                          </a:solidFill>
                          <a:latin typeface="华文楷体" pitchFamily="2" charset="-122"/>
                          <a:ea typeface="华文楷体" pitchFamily="2" charset="-122"/>
                          <a:cs typeface="+mn-cs"/>
                        </a:rPr>
                        <a:t>……</a:t>
                      </a:r>
                      <a:r>
                        <a:rPr lang="zh-CN" altLang="zh-CN" sz="2200" b="1" kern="1200" dirty="0" smtClean="0">
                          <a:solidFill>
                            <a:schemeClr val="dk1"/>
                          </a:solidFill>
                          <a:latin typeface="华文楷体" pitchFamily="2" charset="-122"/>
                          <a:ea typeface="华文楷体" pitchFamily="2" charset="-122"/>
                          <a:cs typeface="+mn-cs"/>
                        </a:rPr>
                        <a:t>为伴</a:t>
                      </a:r>
                      <a:r>
                        <a:rPr lang="en-US" altLang="zh-CN" sz="2200" b="1" kern="1200" dirty="0" smtClean="0">
                          <a:solidFill>
                            <a:schemeClr val="dk1"/>
                          </a:solidFill>
                          <a:latin typeface="华文楷体" pitchFamily="2" charset="-122"/>
                          <a:ea typeface="华文楷体" pitchFamily="2" charset="-122"/>
                          <a:cs typeface="+mn-cs"/>
                        </a:rPr>
                        <a:t> </a:t>
                      </a:r>
                      <a:endParaRPr lang="zh-CN" altLang="en-US" sz="2200" b="1" kern="1200" dirty="0" smtClean="0">
                        <a:solidFill>
                          <a:schemeClr val="dk1"/>
                        </a:solidFill>
                        <a:latin typeface="华文楷体" pitchFamily="2" charset="-122"/>
                        <a:ea typeface="华文楷体" pitchFamily="2" charset="-122"/>
                        <a:cs typeface="+mn-cs"/>
                      </a:endParaRPr>
                    </a:p>
                  </a:txBody>
                  <a:tcPr marL="0" marR="0" marT="0" marB="0" horzOverflow="overflow"/>
                </a:tc>
                <a:tc>
                  <a:txBody>
                    <a:bodyPr/>
                    <a:lstStyle/>
                    <a:p>
                      <a:endParaRPr lang="zh-CN" altLang="en-US" sz="2200" dirty="0">
                        <a:latin typeface="华文楷体" pitchFamily="2" charset="-122"/>
                        <a:ea typeface="华文楷体" pitchFamily="2" charset="-122"/>
                      </a:endParaRPr>
                    </a:p>
                  </a:txBody>
                  <a:tcPr anchor="ctr"/>
                </a:tc>
              </a:tr>
            </a:tbl>
          </a:graphicData>
        </a:graphic>
      </p:graphicFrame>
      <p:sp>
        <p:nvSpPr>
          <p:cNvPr id="6" name="TextBox 5"/>
          <p:cNvSpPr txBox="1"/>
          <p:nvPr/>
        </p:nvSpPr>
        <p:spPr>
          <a:xfrm>
            <a:off x="3492450" y="1196752"/>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invest us with…</a:t>
            </a:r>
            <a:endParaRPr lang="en-US" altLang="zh-CN" sz="2200" dirty="0">
              <a:latin typeface="Helvetica" pitchFamily="34" charset="0"/>
              <a:ea typeface="Cambria Math" pitchFamily="18" charset="0"/>
              <a:cs typeface="Helvetica" pitchFamily="34" charset="0"/>
            </a:endParaRPr>
          </a:p>
        </p:txBody>
      </p:sp>
      <p:sp>
        <p:nvSpPr>
          <p:cNvPr id="7" name="TextBox 6"/>
          <p:cNvSpPr txBox="1"/>
          <p:nvPr/>
        </p:nvSpPr>
        <p:spPr>
          <a:xfrm>
            <a:off x="3492450" y="1824327"/>
            <a:ext cx="590408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in a positive and constructive manner  </a:t>
            </a:r>
            <a:endParaRPr lang="zh-CN" altLang="zh-CN" sz="2400" dirty="0" smtClean="0">
              <a:solidFill>
                <a:schemeClr val="dk1"/>
              </a:solidFill>
              <a:latin typeface="Helvetica" pitchFamily="34" charset="0"/>
              <a:cs typeface="Helvetica" pitchFamily="34" charset="0"/>
            </a:endParaRPr>
          </a:p>
        </p:txBody>
      </p:sp>
      <p:sp>
        <p:nvSpPr>
          <p:cNvPr id="8" name="TextBox 7"/>
          <p:cNvSpPr txBox="1"/>
          <p:nvPr/>
        </p:nvSpPr>
        <p:spPr>
          <a:xfrm>
            <a:off x="3492450" y="2467269"/>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make a long list</a:t>
            </a:r>
            <a:endParaRPr lang="en-US" altLang="zh-CN" sz="2200" dirty="0">
              <a:latin typeface="Helvetica" pitchFamily="34" charset="0"/>
              <a:ea typeface="Cambria Math" pitchFamily="18" charset="0"/>
              <a:cs typeface="Helvetica" pitchFamily="34" charset="0"/>
            </a:endParaRPr>
          </a:p>
        </p:txBody>
      </p:sp>
      <p:sp>
        <p:nvSpPr>
          <p:cNvPr id="9" name="TextBox 8"/>
          <p:cNvSpPr txBox="1"/>
          <p:nvPr/>
        </p:nvSpPr>
        <p:spPr>
          <a:xfrm>
            <a:off x="3510918" y="4538971"/>
            <a:ext cx="5525577"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the timeless reservoir of knowledge</a:t>
            </a:r>
            <a:endParaRPr lang="en-US" altLang="zh-CN" sz="2200" dirty="0">
              <a:latin typeface="Helvetica" pitchFamily="34" charset="0"/>
              <a:ea typeface="Cambria Math" pitchFamily="18" charset="0"/>
              <a:cs typeface="Helvetica" pitchFamily="34" charset="0"/>
            </a:endParaRPr>
          </a:p>
        </p:txBody>
      </p:sp>
      <p:sp>
        <p:nvSpPr>
          <p:cNvPr id="10" name="TextBox 9"/>
          <p:cNvSpPr txBox="1"/>
          <p:nvPr/>
        </p:nvSpPr>
        <p:spPr>
          <a:xfrm>
            <a:off x="3492450" y="2998113"/>
            <a:ext cx="5651550"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make breakthroughs on many barriers</a:t>
            </a:r>
            <a:endParaRPr lang="en-US" altLang="zh-CN" sz="2400" dirty="0">
              <a:latin typeface="Helvetica" pitchFamily="34" charset="0"/>
              <a:ea typeface="Cambria Math" pitchFamily="18" charset="0"/>
              <a:cs typeface="Helvetica" pitchFamily="34" charset="0"/>
            </a:endParaRPr>
          </a:p>
        </p:txBody>
      </p:sp>
      <p:sp>
        <p:nvSpPr>
          <p:cNvPr id="12" name="TextBox 11"/>
          <p:cNvSpPr txBox="1"/>
          <p:nvPr/>
        </p:nvSpPr>
        <p:spPr>
          <a:xfrm>
            <a:off x="3510919" y="3467401"/>
            <a:ext cx="4824536" cy="461665"/>
          </a:xfrm>
          <a:prstGeom prst="rect">
            <a:avLst/>
          </a:prstGeom>
          <a:noFill/>
        </p:spPr>
        <p:txBody>
          <a:bodyPr wrap="square" rtlCol="0">
            <a:spAutoFit/>
          </a:bodyPr>
          <a:lstStyle/>
          <a:p>
            <a:r>
              <a:rPr lang="en-US" altLang="zh-CN" sz="2400" dirty="0" smtClean="0">
                <a:solidFill>
                  <a:schemeClr val="dk1"/>
                </a:solidFill>
                <a:latin typeface="Helvetica" pitchFamily="34" charset="0"/>
                <a:cs typeface="Helvetica" pitchFamily="34" charset="0"/>
              </a:rPr>
              <a:t>be liable/likely to</a:t>
            </a:r>
            <a:endParaRPr lang="en-US" altLang="zh-CN" sz="2200" dirty="0">
              <a:latin typeface="Helvetica" pitchFamily="34" charset="0"/>
              <a:ea typeface="Cambria Math" pitchFamily="18" charset="0"/>
              <a:cs typeface="Helvetica" pitchFamily="34" charset="0"/>
            </a:endParaRPr>
          </a:p>
        </p:txBody>
      </p:sp>
      <p:sp>
        <p:nvSpPr>
          <p:cNvPr id="13" name="TextBox 12"/>
          <p:cNvSpPr txBox="1"/>
          <p:nvPr/>
        </p:nvSpPr>
        <p:spPr>
          <a:xfrm>
            <a:off x="3520063" y="4091732"/>
            <a:ext cx="4824536" cy="337400"/>
          </a:xfrm>
          <a:prstGeom prst="rect">
            <a:avLst/>
          </a:prstGeom>
          <a:noFill/>
        </p:spPr>
        <p:txBody>
          <a:bodyPr wrap="square" rtlCol="0">
            <a:spAutoFit/>
          </a:bodyPr>
          <a:lstStyle/>
          <a:p>
            <a:pPr indent="-185738">
              <a:lnSpc>
                <a:spcPct val="60000"/>
              </a:lnSpc>
              <a:spcBef>
                <a:spcPct val="50000"/>
              </a:spcBef>
              <a:defRPr/>
            </a:pPr>
            <a:r>
              <a:rPr lang="en-US" altLang="zh-CN" sz="2400" dirty="0" smtClean="0">
                <a:solidFill>
                  <a:schemeClr val="dk1"/>
                </a:solidFill>
                <a:latin typeface="Helvetica" pitchFamily="34" charset="0"/>
                <a:cs typeface="Helvetica" pitchFamily="34" charset="0"/>
              </a:rPr>
              <a:t>well-rounded human beings</a:t>
            </a:r>
            <a:endParaRPr lang="en-US" altLang="zh-CN" sz="2200" dirty="0">
              <a:latin typeface="Helvetica" pitchFamily="34" charset="0"/>
              <a:ea typeface="Cambria Math" pitchFamily="18" charset="0"/>
              <a:cs typeface="Helvetica" pitchFamily="34" charset="0"/>
            </a:endParaRPr>
          </a:p>
        </p:txBody>
      </p:sp>
      <p:sp>
        <p:nvSpPr>
          <p:cNvPr id="14" name="TextBox 13"/>
          <p:cNvSpPr txBox="1"/>
          <p:nvPr/>
        </p:nvSpPr>
        <p:spPr>
          <a:xfrm>
            <a:off x="3492450" y="5172151"/>
            <a:ext cx="4824536" cy="328551"/>
          </a:xfrm>
          <a:prstGeom prst="rect">
            <a:avLst/>
          </a:prstGeom>
          <a:noFill/>
        </p:spPr>
        <p:txBody>
          <a:bodyPr wrap="square" rtlCol="0">
            <a:spAutoFit/>
          </a:bodyPr>
          <a:lstStyle>
            <a:defPPr>
              <a:defRPr lang="zh-CN"/>
            </a:defPPr>
            <a:lvl1pPr indent="-185738">
              <a:lnSpc>
                <a:spcPct val="60000"/>
              </a:lnSpc>
              <a:spcBef>
                <a:spcPct val="50000"/>
              </a:spcBef>
              <a:defRPr sz="2000">
                <a:latin typeface="Helvetica" pitchFamily="34" charset="0"/>
                <a:ea typeface="Cambria Math" pitchFamily="18" charset="0"/>
                <a:cs typeface="Arial" pitchFamily="34" charset="0"/>
              </a:defRPr>
            </a:lvl1pPr>
          </a:lstStyle>
          <a:p>
            <a:r>
              <a:rPr lang="en-US" altLang="zh-CN" sz="2400" dirty="0" smtClean="0">
                <a:solidFill>
                  <a:schemeClr val="dk1"/>
                </a:solidFill>
                <a:cs typeface="Helvetica" pitchFamily="34" charset="0"/>
              </a:rPr>
              <a:t>It makes sense to do …</a:t>
            </a:r>
            <a:endParaRPr lang="en-US" altLang="zh-CN" sz="2200" dirty="0">
              <a:cs typeface="Helvetica" pitchFamily="34" charset="0"/>
            </a:endParaRPr>
          </a:p>
        </p:txBody>
      </p:sp>
      <p:sp>
        <p:nvSpPr>
          <p:cNvPr id="15" name="TextBox 14"/>
          <p:cNvSpPr txBox="1"/>
          <p:nvPr/>
        </p:nvSpPr>
        <p:spPr>
          <a:xfrm>
            <a:off x="3520063" y="5672217"/>
            <a:ext cx="4824536" cy="328551"/>
          </a:xfrm>
          <a:prstGeom prst="rect">
            <a:avLst/>
          </a:prstGeom>
          <a:noFill/>
        </p:spPr>
        <p:txBody>
          <a:bodyPr wrap="square" rtlCol="0">
            <a:spAutoFit/>
          </a:bodyPr>
          <a:lstStyle>
            <a:defPPr>
              <a:defRPr lang="zh-CN"/>
            </a:defPPr>
            <a:lvl1pPr indent="-185738">
              <a:lnSpc>
                <a:spcPct val="60000"/>
              </a:lnSpc>
              <a:spcBef>
                <a:spcPct val="50000"/>
              </a:spcBef>
              <a:defRPr sz="2000">
                <a:latin typeface="Helvetica" pitchFamily="34" charset="0"/>
                <a:ea typeface="Cambria Math" pitchFamily="18" charset="0"/>
                <a:cs typeface="Arial" pitchFamily="34" charset="0"/>
              </a:defRPr>
            </a:lvl1pPr>
          </a:lstStyle>
          <a:p>
            <a:r>
              <a:rPr lang="en-US" altLang="zh-CN" sz="2400" dirty="0" smtClean="0">
                <a:solidFill>
                  <a:schemeClr val="dk1"/>
                </a:solidFill>
                <a:cs typeface="Helvetica" pitchFamily="34" charset="0"/>
              </a:rPr>
              <a:t>in the company of</a:t>
            </a:r>
            <a:endParaRPr lang="en-US" altLang="zh-CN" sz="2200" dirty="0">
              <a:cs typeface="Helvetica" pitchFamily="34" charset="0"/>
            </a:endParaRPr>
          </a:p>
        </p:txBody>
      </p:sp>
      <p:pic>
        <p:nvPicPr>
          <p:cNvPr id="18" name="Picture 4">
            <a:hlinkClick r:id="" action="ppaction://noaction"/>
          </p:cNvPr>
          <p:cNvPicPr>
            <a:picLocks noChangeAspect="1" noChangeArrowheads="1"/>
          </p:cNvPicPr>
          <p:nvPr/>
        </p:nvPicPr>
        <p:blipFill>
          <a:blip r:embed="rId2"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6" name="组合 15"/>
          <p:cNvGrpSpPr/>
          <p:nvPr/>
        </p:nvGrpSpPr>
        <p:grpSpPr>
          <a:xfrm>
            <a:off x="-1787" y="5041"/>
            <a:ext cx="8339865" cy="1121584"/>
            <a:chOff x="-1787" y="5041"/>
            <a:chExt cx="8339865" cy="1121584"/>
          </a:xfrm>
        </p:grpSpPr>
        <p:pic>
          <p:nvPicPr>
            <p:cNvPr id="1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800000">
              <a:off x="-1787" y="5041"/>
              <a:ext cx="3373569" cy="1121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a:hlinkClick r:id="rId4" action="ppaction://hlinksldjump"/>
            </p:cNvPr>
            <p:cNvSpPr txBox="1"/>
            <p:nvPr/>
          </p:nvSpPr>
          <p:spPr>
            <a:xfrm>
              <a:off x="35496" y="209232"/>
              <a:ext cx="3380385" cy="584775"/>
            </a:xfrm>
            <a:prstGeom prst="rect">
              <a:avLst/>
            </a:prstGeom>
            <a:noFill/>
          </p:spPr>
          <p:txBody>
            <a:bodyPr wrap="square" rtlCol="0">
              <a:spAutoFit/>
            </a:bodyPr>
            <a:lstStyle/>
            <a:p>
              <a:pPr algn="ctr"/>
              <a:r>
                <a:rPr lang="en-US" altLang="zh-CN" sz="16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Revision of </a:t>
              </a:r>
              <a:endParaRPr lang="en-US" altLang="zh-CN" sz="16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a:p>
              <a:pPr algn="ctr"/>
              <a:r>
                <a:rPr lang="en-US" altLang="zh-CN" sz="16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rPr>
                <a:t>the useful expressions</a:t>
              </a:r>
              <a:endParaRPr lang="en-US" altLang="zh-CN" sz="16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ndParaRPr>
            </a:p>
          </p:txBody>
        </p:sp>
        <p:sp>
          <p:nvSpPr>
            <p:cNvPr id="20" name="矩形 19"/>
            <p:cNvSpPr/>
            <p:nvPr/>
          </p:nvSpPr>
          <p:spPr>
            <a:xfrm>
              <a:off x="3491880" y="476672"/>
              <a:ext cx="4846198" cy="400110"/>
            </a:xfrm>
            <a:prstGeom prst="rect">
              <a:avLst/>
            </a:prstGeom>
          </p:spPr>
          <p:txBody>
            <a:bodyPr wrap="none">
              <a:spAutoFit/>
            </a:bodyPr>
            <a:lstStyle/>
            <a:p>
              <a:r>
                <a:rPr lang="en-US" altLang="zh-CN" sz="2000" b="1" dirty="0" smtClean="0">
                  <a:solidFill>
                    <a:srgbClr val="0070C0"/>
                  </a:solidFill>
                  <a:latin typeface="Helvetica" pitchFamily="34" charset="0"/>
                  <a:ea typeface="Cambria Math" pitchFamily="18" charset="0"/>
                  <a:cs typeface="Arial" pitchFamily="34" charset="0"/>
                </a:rPr>
                <a:t>Language points—Useful expressions</a:t>
              </a:r>
              <a:endParaRPr lang="zh-CN" altLang="en-US" sz="2000" b="1" dirty="0">
                <a:solidFill>
                  <a:srgbClr val="0070C0"/>
                </a:solidFill>
              </a:endParaRPr>
            </a:p>
          </p:txBody>
        </p:sp>
      </p:grpSp>
    </p:spTree>
    <p:extLst>
      <p:ext uri="{BB962C8B-B14F-4D97-AF65-F5344CB8AC3E}">
        <p14:creationId xmlns:p14="http://schemas.microsoft.com/office/powerpoint/2010/main" val="515861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1606416990"/>
              </p:ext>
            </p:extLst>
          </p:nvPr>
        </p:nvGraphicFramePr>
        <p:xfrm>
          <a:off x="357188" y="1285859"/>
          <a:ext cx="8501122" cy="4310884"/>
        </p:xfrm>
        <a:graphic>
          <a:graphicData uri="http://schemas.openxmlformats.org/drawingml/2006/table">
            <a:tbl>
              <a:tblPr firstRow="1" bandRow="1">
                <a:tableStyleId>{93296810-A885-4BE3-A3E7-6D5BEEA58F35}</a:tableStyleId>
              </a:tblPr>
              <a:tblGrid>
                <a:gridCol w="4857754"/>
                <a:gridCol w="3643368"/>
              </a:tblGrid>
              <a:tr h="647432">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Functional</a:t>
                      </a:r>
                      <a:r>
                        <a:rPr lang="en-US" altLang="zh-CN" sz="2600" baseline="0" dirty="0" smtClean="0">
                          <a:effectLst>
                            <a:outerShdw blurRad="38100" dist="38100" dir="2700000" algn="tl">
                              <a:srgbClr val="000000">
                                <a:alpha val="43137"/>
                              </a:srgbClr>
                            </a:outerShdw>
                          </a:effectLst>
                          <a:latin typeface="Helvetica"/>
                        </a:rPr>
                        <a:t> Patterns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c>
                  <a:txBody>
                    <a:bodyPr/>
                    <a:lstStyle/>
                    <a:p>
                      <a:pPr>
                        <a:lnSpc>
                          <a:spcPct val="100000"/>
                        </a:lnSpc>
                      </a:pPr>
                      <a:r>
                        <a:rPr lang="en-US" altLang="zh-CN" sz="2600" dirty="0" smtClean="0">
                          <a:effectLst>
                            <a:outerShdw blurRad="38100" dist="38100" dir="2700000" algn="tl">
                              <a:srgbClr val="000000">
                                <a:alpha val="43137"/>
                              </a:srgbClr>
                            </a:outerShdw>
                          </a:effectLst>
                          <a:latin typeface="Helvetica"/>
                        </a:rPr>
                        <a:t> Functions &amp; Usages</a:t>
                      </a:r>
                      <a:endParaRPr lang="zh-CN" altLang="en-US" sz="2600" dirty="0">
                        <a:solidFill>
                          <a:srgbClr val="FFFF00"/>
                        </a:solidFill>
                        <a:effectLst>
                          <a:outerShdw blurRad="38100" dist="38100" dir="2700000" algn="tl">
                            <a:srgbClr val="000000">
                              <a:alpha val="43137"/>
                            </a:srgbClr>
                          </a:outerShdw>
                        </a:effectLst>
                        <a:latin typeface="Helvetica"/>
                      </a:endParaRPr>
                    </a:p>
                  </a:txBody>
                  <a:tcPr/>
                </a:tc>
              </a:tr>
              <a:tr h="1135669">
                <a:tc>
                  <a:txBody>
                    <a:bodyPr/>
                    <a:lstStyle/>
                    <a:p>
                      <a:pPr marL="268288" indent="-268288">
                        <a:lnSpc>
                          <a:spcPct val="100000"/>
                        </a:lnSpc>
                        <a:spcBef>
                          <a:spcPct val="50000"/>
                        </a:spcBef>
                        <a:buNone/>
                        <a:defRPr/>
                      </a:pPr>
                      <a:r>
                        <a:rPr kumimoji="1" lang="en-US" altLang="zh-CN" sz="2400" kern="1200" dirty="0" smtClean="0">
                          <a:solidFill>
                            <a:schemeClr val="dk1"/>
                          </a:solidFill>
                          <a:latin typeface="Helvetica"/>
                          <a:ea typeface="+mn-ea"/>
                          <a:cs typeface="+mn-cs"/>
                        </a:rPr>
                        <a:t>1.Sth. is/are more and more seen as … rather than …</a:t>
                      </a:r>
                      <a:endParaRPr kumimoji="1" lang="en-US" altLang="zh-CN" sz="2400" kern="1200" dirty="0">
                        <a:solidFill>
                          <a:schemeClr val="dk1"/>
                        </a:solidFill>
                        <a:latin typeface="Helvetica"/>
                        <a:ea typeface="+mn-ea"/>
                        <a:cs typeface="+mn-cs"/>
                      </a:endParaRPr>
                    </a:p>
                  </a:txBody>
                  <a:tcPr/>
                </a:tc>
                <a:tc>
                  <a:txBody>
                    <a:bodyPr/>
                    <a:lstStyle/>
                    <a:p>
                      <a:pPr>
                        <a:lnSpc>
                          <a:spcPct val="100000"/>
                        </a:lnSpc>
                        <a:spcBef>
                          <a:spcPct val="50000"/>
                        </a:spcBef>
                        <a:defRPr/>
                      </a:pPr>
                      <a:r>
                        <a:rPr kumimoji="1" lang="zh-CN" altLang="en-US" sz="2400" kern="1200" dirty="0" smtClean="0">
                          <a:solidFill>
                            <a:schemeClr val="dk1"/>
                          </a:solidFill>
                          <a:latin typeface="华文楷体" pitchFamily="2" charset="-122"/>
                          <a:ea typeface="华文楷体" pitchFamily="2" charset="-122"/>
                          <a:cs typeface="+mn-cs"/>
                        </a:rPr>
                        <a:t>用于表达“人</a:t>
                      </a:r>
                      <a:r>
                        <a:rPr kumimoji="1" lang="zh-CN" altLang="zh-CN" sz="2400" kern="1200" dirty="0" smtClean="0">
                          <a:solidFill>
                            <a:schemeClr val="dk1"/>
                          </a:solidFill>
                          <a:latin typeface="华文楷体" pitchFamily="2" charset="-122"/>
                          <a:ea typeface="华文楷体" pitchFamily="2" charset="-122"/>
                          <a:cs typeface="+mn-cs"/>
                        </a:rPr>
                        <a:t>们对某一事物的看法的变化</a:t>
                      </a:r>
                      <a:r>
                        <a:rPr kumimoji="1" lang="zh-CN" altLang="en-US" sz="2400" kern="1200" dirty="0" smtClean="0">
                          <a:solidFill>
                            <a:schemeClr val="dk1"/>
                          </a:solidFill>
                          <a:latin typeface="华文楷体" pitchFamily="2" charset="-122"/>
                          <a:ea typeface="华文楷体" pitchFamily="2" charset="-122"/>
                          <a:cs typeface="+mn-cs"/>
                        </a:rPr>
                        <a:t>”。</a:t>
                      </a:r>
                      <a:endParaRPr kumimoji="1" lang="en-US" altLang="zh-CN" sz="2400" kern="1200" dirty="0">
                        <a:solidFill>
                          <a:schemeClr val="dk1"/>
                        </a:solidFill>
                        <a:latin typeface="华文楷体" pitchFamily="2" charset="-122"/>
                        <a:ea typeface="华文楷体" pitchFamily="2" charset="-122"/>
                        <a:cs typeface="+mn-cs"/>
                      </a:endParaRPr>
                    </a:p>
                  </a:txBody>
                  <a:tcPr/>
                </a:tc>
              </a:tr>
              <a:tr h="1080120">
                <a:tc>
                  <a:txBody>
                    <a:bodyPr/>
                    <a:lstStyle/>
                    <a:p>
                      <a:pPr>
                        <a:lnSpc>
                          <a:spcPct val="100000"/>
                        </a:lnSpc>
                      </a:pPr>
                      <a:r>
                        <a:rPr kumimoji="1" lang="en-US" altLang="zh-CN" sz="2400" kern="1200" dirty="0" smtClean="0">
                          <a:solidFill>
                            <a:schemeClr val="dk1"/>
                          </a:solidFill>
                          <a:latin typeface="Helvetica"/>
                          <a:ea typeface="+mn-ea"/>
                          <a:cs typeface="+mn-cs"/>
                        </a:rPr>
                        <a:t>2. Once + N., sth. now …</a:t>
                      </a:r>
                      <a:endParaRPr kumimoji="1" lang="zh-CN" altLang="en-US" sz="2400" kern="1200" dirty="0">
                        <a:solidFill>
                          <a:schemeClr val="dk1"/>
                        </a:solidFill>
                        <a:latin typeface="Helvetica"/>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zh-CN" sz="2400" kern="1200" dirty="0" smtClean="0">
                          <a:solidFill>
                            <a:schemeClr val="dk1"/>
                          </a:solidFill>
                          <a:latin typeface="华文楷体" pitchFamily="2" charset="-122"/>
                          <a:ea typeface="华文楷体" pitchFamily="2" charset="-122"/>
                          <a:cs typeface="+mn-cs"/>
                        </a:rPr>
                        <a:t>今昔对比</a:t>
                      </a:r>
                      <a:r>
                        <a:rPr kumimoji="1" lang="zh-CN" altLang="en-US" sz="2400" kern="1200" dirty="0" smtClean="0">
                          <a:solidFill>
                            <a:schemeClr val="dk1"/>
                          </a:solidFill>
                          <a:latin typeface="华文楷体" pitchFamily="2" charset="-122"/>
                          <a:ea typeface="华文楷体" pitchFamily="2" charset="-122"/>
                          <a:cs typeface="+mn-cs"/>
                        </a:rPr>
                        <a:t>”。 </a:t>
                      </a:r>
                    </a:p>
                    <a:p>
                      <a:pPr>
                        <a:lnSpc>
                          <a:spcPct val="100000"/>
                        </a:lnSpc>
                      </a:pPr>
                      <a:endParaRPr kumimoji="1" lang="zh-CN" altLang="en-US" sz="2400" kern="1200" dirty="0">
                        <a:solidFill>
                          <a:schemeClr val="dk1"/>
                        </a:solidFill>
                        <a:latin typeface="华文楷体" pitchFamily="2" charset="-122"/>
                        <a:ea typeface="华文楷体" pitchFamily="2" charset="-122"/>
                        <a:cs typeface="+mn-cs"/>
                      </a:endParaRPr>
                    </a:p>
                  </a:txBody>
                  <a:tcPr/>
                </a:tc>
              </a:tr>
              <a:tr h="1447663">
                <a:tc>
                  <a:txBody>
                    <a:bodyPr/>
                    <a:lstStyle/>
                    <a:p>
                      <a:pPr marL="361950" marR="0" indent="-361950" algn="l" defTabSz="914400" rtl="0" eaLnBrk="1" fontAlgn="auto" latinLnBrk="0" hangingPunct="1">
                        <a:lnSpc>
                          <a:spcPct val="100000"/>
                        </a:lnSpc>
                        <a:spcBef>
                          <a:spcPts val="0"/>
                        </a:spcBef>
                        <a:spcAft>
                          <a:spcPts val="0"/>
                        </a:spcAft>
                        <a:buClrTx/>
                        <a:buSzTx/>
                        <a:buFontTx/>
                        <a:buNone/>
                        <a:tabLst/>
                        <a:defRPr/>
                      </a:pPr>
                      <a:r>
                        <a:rPr kumimoji="1" lang="en-US" altLang="zh-CN" sz="2400" kern="1200" dirty="0" smtClean="0">
                          <a:solidFill>
                            <a:schemeClr val="dk1"/>
                          </a:solidFill>
                          <a:latin typeface="Helvetica"/>
                          <a:ea typeface="+mn-ea"/>
                          <a:cs typeface="+mn-cs"/>
                        </a:rPr>
                        <a:t>3. If sb. only do sth. / If sb. do sth. alone, it’s likely that … / sb. is liable to …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400" kern="1200" dirty="0" smtClean="0">
                          <a:solidFill>
                            <a:schemeClr val="dk1"/>
                          </a:solidFill>
                          <a:latin typeface="华文楷体" pitchFamily="2" charset="-122"/>
                          <a:ea typeface="华文楷体" pitchFamily="2" charset="-122"/>
                          <a:cs typeface="+mn-cs"/>
                        </a:rPr>
                        <a:t>用于表达“</a:t>
                      </a:r>
                      <a:r>
                        <a:rPr kumimoji="1" lang="zh-CN" altLang="zh-CN" sz="2400" kern="1200" dirty="0" smtClean="0">
                          <a:solidFill>
                            <a:schemeClr val="dk1"/>
                          </a:solidFill>
                          <a:latin typeface="华文楷体" pitchFamily="2" charset="-122"/>
                          <a:ea typeface="华文楷体" pitchFamily="2" charset="-122"/>
                          <a:cs typeface="+mn-cs"/>
                        </a:rPr>
                        <a:t>如果只做……可能出现的后果</a:t>
                      </a:r>
                      <a:r>
                        <a:rPr kumimoji="1" lang="zh-CN" altLang="en-US" sz="2400" kern="1200" dirty="0" smtClean="0">
                          <a:solidFill>
                            <a:schemeClr val="dk1"/>
                          </a:solidFill>
                          <a:latin typeface="华文楷体" pitchFamily="2" charset="-122"/>
                          <a:ea typeface="华文楷体" pitchFamily="2" charset="-122"/>
                          <a:cs typeface="+mn-cs"/>
                        </a:rPr>
                        <a:t>”。</a:t>
                      </a:r>
                    </a:p>
                    <a:p>
                      <a:pPr>
                        <a:lnSpc>
                          <a:spcPct val="100000"/>
                        </a:lnSpc>
                      </a:pPr>
                      <a:endParaRPr kumimoji="1" lang="zh-CN" altLang="en-US" sz="2400" kern="1200" dirty="0">
                        <a:solidFill>
                          <a:schemeClr val="dk1"/>
                        </a:solidFill>
                        <a:latin typeface="华文楷体" pitchFamily="2" charset="-122"/>
                        <a:ea typeface="华文楷体" pitchFamily="2" charset="-122"/>
                        <a:cs typeface="+mn-cs"/>
                      </a:endParaRPr>
                    </a:p>
                  </a:txBody>
                  <a:tcPr/>
                </a:tc>
              </a:tr>
            </a:tbl>
          </a:graphicData>
        </a:graphic>
      </p:graphicFrame>
      <p:pic>
        <p:nvPicPr>
          <p:cNvPr id="7"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5" name="组合 4"/>
          <p:cNvGrpSpPr/>
          <p:nvPr/>
        </p:nvGrpSpPr>
        <p:grpSpPr>
          <a:xfrm>
            <a:off x="-14288" y="-27384"/>
            <a:ext cx="7444331" cy="1152525"/>
            <a:chOff x="-14288" y="-27384"/>
            <a:chExt cx="7444331" cy="1152525"/>
          </a:xfrm>
        </p:grpSpPr>
        <p:pic>
          <p:nvPicPr>
            <p:cNvPr id="6"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8" name="TextBox 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10" name="矩形 9"/>
            <p:cNvSpPr/>
            <p:nvPr/>
          </p:nvSpPr>
          <p:spPr>
            <a:xfrm>
              <a:off x="4130742" y="560293"/>
              <a:ext cx="3299301" cy="492443"/>
            </a:xfrm>
            <a:prstGeom prst="rect">
              <a:avLst/>
            </a:prstGeom>
          </p:spPr>
          <p:txBody>
            <a:bodyPr wrap="none">
              <a:spAutoFit/>
            </a:bodyPr>
            <a:lstStyle/>
            <a:p>
              <a:r>
                <a:rPr lang="en-US" altLang="zh-CN" sz="2600" b="1" dirty="0" smtClean="0">
                  <a:solidFill>
                    <a:schemeClr val="accent6">
                      <a:lumMod val="75000"/>
                    </a:schemeClr>
                  </a:solidFill>
                  <a:latin typeface="Helvetica"/>
                </a:rPr>
                <a:t>Functional patterns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868695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p:cNvPicPr>
            <a:picLocks noChangeAspect="1" noChangeArrowheads="1"/>
          </p:cNvPicPr>
          <p:nvPr/>
        </p:nvPicPr>
        <p:blipFill>
          <a:blip r:embed="rId3"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971600" y="1731229"/>
            <a:ext cx="2700338" cy="461665"/>
          </a:xfrm>
          <a:prstGeom prst="rect">
            <a:avLst/>
          </a:prstGeom>
          <a:noFill/>
          <a:ln w="9525">
            <a:noFill/>
            <a:miter lim="800000"/>
            <a:headEnd/>
            <a:tailEnd/>
          </a:ln>
        </p:spPr>
        <p:txBody>
          <a:bodyPr wrap="square">
            <a:spAutoFit/>
          </a:bodyPr>
          <a:lstStyle/>
          <a:p>
            <a:pPr lvl="0"/>
            <a:r>
              <a:rPr lang="zh-CN" altLang="zh-CN" sz="2400" b="1" dirty="0" smtClean="0">
                <a:solidFill>
                  <a:srgbClr val="000000"/>
                </a:solidFill>
                <a:latin typeface="华文楷体" pitchFamily="2" charset="-122"/>
                <a:ea typeface="华文楷体" pitchFamily="2" charset="-122"/>
              </a:rPr>
              <a:t>主修（某一）科目</a:t>
            </a:r>
          </a:p>
        </p:txBody>
      </p:sp>
      <p:sp>
        <p:nvSpPr>
          <p:cNvPr id="13" name="文本框 5"/>
          <p:cNvSpPr txBox="1"/>
          <p:nvPr/>
        </p:nvSpPr>
        <p:spPr>
          <a:xfrm>
            <a:off x="952453" y="4362451"/>
            <a:ext cx="5635772" cy="461665"/>
          </a:xfrm>
          <a:prstGeom prst="rect">
            <a:avLst/>
          </a:prstGeom>
          <a:solidFill>
            <a:srgbClr val="FFC000"/>
          </a:solidFill>
          <a:effectLst>
            <a:softEdge rad="127000"/>
          </a:effectLst>
        </p:spPr>
        <p:txBody>
          <a:bodyPr wrap="square">
            <a:spAutoFit/>
          </a:bodyPr>
          <a:lstStyle/>
          <a:p>
            <a:pPr fontAlgn="auto">
              <a:spcBef>
                <a:spcPts val="0"/>
              </a:spcBef>
              <a:spcAft>
                <a:spcPts val="0"/>
              </a:spcAft>
              <a:defRPr/>
            </a:pPr>
            <a:r>
              <a:rPr kumimoji="1" lang="en-US" altLang="zh-CN" sz="2400" dirty="0" smtClean="0">
                <a:solidFill>
                  <a:schemeClr val="accent4">
                    <a:lumMod val="10000"/>
                  </a:schemeClr>
                </a:solidFill>
              </a:rPr>
              <a:t>(the high demand for / computer science</a:t>
            </a:r>
            <a:r>
              <a:rPr kumimoji="1" lang="en-US" altLang="zh-CN" sz="2400" dirty="0" smtClean="0">
                <a:solidFill>
                  <a:schemeClr val="accent4">
                    <a:lumMod val="10000"/>
                  </a:schemeClr>
                </a:solidFill>
                <a:latin typeface="Helvetica" pitchFamily="34" charset="0"/>
                <a:ea typeface="+mn-ea"/>
              </a:rPr>
              <a:t>) </a:t>
            </a:r>
            <a:endParaRPr kumimoji="1" lang="en-US" altLang="zh-CN" sz="2400" dirty="0">
              <a:solidFill>
                <a:schemeClr val="accent4">
                  <a:lumMod val="10000"/>
                </a:schemeClr>
              </a:solidFill>
              <a:latin typeface="Helvetica" pitchFamily="34" charset="0"/>
              <a:ea typeface="+mn-ea"/>
            </a:endParaRPr>
          </a:p>
        </p:txBody>
      </p:sp>
      <p:sp>
        <p:nvSpPr>
          <p:cNvPr id="14" name="TextBox 8"/>
          <p:cNvSpPr txBox="1">
            <a:spLocks noChangeArrowheads="1"/>
          </p:cNvSpPr>
          <p:nvPr/>
        </p:nvSpPr>
        <p:spPr bwMode="auto">
          <a:xfrm>
            <a:off x="1081084" y="4786322"/>
            <a:ext cx="6977953" cy="1828193"/>
          </a:xfrm>
          <a:prstGeom prst="rect">
            <a:avLst/>
          </a:prstGeom>
          <a:noFill/>
          <a:ln w="9525">
            <a:noFill/>
            <a:miter lim="800000"/>
            <a:headEnd/>
            <a:tailEnd/>
          </a:ln>
        </p:spPr>
        <p:txBody>
          <a:bodyPr wrap="square">
            <a:spAutoFit/>
          </a:bodyPr>
          <a:lstStyle/>
          <a:p>
            <a:r>
              <a:rPr kumimoji="1" lang="en-US" altLang="zh-CN" sz="2400" dirty="0" smtClean="0">
                <a:latin typeface="Helvetica"/>
              </a:rPr>
              <a:t>The high demand for persons with knowledge about computers is why I chose to </a:t>
            </a:r>
            <a:r>
              <a:rPr kumimoji="1" lang="en-US" altLang="zh-CN" sz="2400" b="1" i="1" dirty="0" smtClean="0">
                <a:solidFill>
                  <a:srgbClr val="FF6600"/>
                </a:solidFill>
                <a:latin typeface="Helvetica"/>
              </a:rPr>
              <a:t>major in </a:t>
            </a:r>
            <a:r>
              <a:rPr kumimoji="1" lang="en-US" altLang="zh-CN" sz="2400" dirty="0" smtClean="0">
                <a:latin typeface="Helvetica"/>
              </a:rPr>
              <a:t>computer science at the university.  </a:t>
            </a:r>
            <a:endParaRPr kumimoji="1" lang="zh-CN" altLang="zh-CN" sz="2400" dirty="0" smtClean="0">
              <a:latin typeface="Helvetica"/>
            </a:endParaRPr>
          </a:p>
          <a:p>
            <a:pPr>
              <a:lnSpc>
                <a:spcPct val="120000"/>
              </a:lnSpc>
              <a:spcBef>
                <a:spcPct val="50000"/>
              </a:spcBef>
            </a:pPr>
            <a:endParaRPr kumimoji="1" lang="en-US" altLang="zh-CN" sz="2400" dirty="0">
              <a:latin typeface="Helvetica"/>
            </a:endParaRPr>
          </a:p>
        </p:txBody>
      </p:sp>
      <p:sp>
        <p:nvSpPr>
          <p:cNvPr id="16" name="TextBox 15"/>
          <p:cNvSpPr txBox="1"/>
          <p:nvPr/>
        </p:nvSpPr>
        <p:spPr>
          <a:xfrm>
            <a:off x="5357852" y="1712421"/>
            <a:ext cx="1712874" cy="492443"/>
          </a:xfrm>
          <a:prstGeom prst="rect">
            <a:avLst/>
          </a:prstGeom>
          <a:noFill/>
        </p:spPr>
        <p:txBody>
          <a:bodyPr wrap="square">
            <a:spAutoFit/>
          </a:bodyPr>
          <a:lstStyle/>
          <a:p>
            <a:pPr fontAlgn="auto">
              <a:spcBef>
                <a:spcPct val="50000"/>
              </a:spcBef>
              <a:spcAft>
                <a:spcPts val="0"/>
              </a:spcAft>
              <a:defRPr/>
            </a:pPr>
            <a:r>
              <a:rPr lang="en-US" altLang="zh-CN" sz="2600" b="1" dirty="0" smtClean="0">
                <a:latin typeface="Helvetica"/>
              </a:rPr>
              <a:t>major in</a:t>
            </a:r>
          </a:p>
        </p:txBody>
      </p:sp>
      <p:sp>
        <p:nvSpPr>
          <p:cNvPr id="2" name="TextBox 1"/>
          <p:cNvSpPr txBox="1"/>
          <p:nvPr/>
        </p:nvSpPr>
        <p:spPr>
          <a:xfrm>
            <a:off x="3716338" y="1717675"/>
            <a:ext cx="1651000" cy="461963"/>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887932" y="2643182"/>
            <a:ext cx="1826680" cy="492443"/>
          </a:xfrm>
          <a:prstGeom prst="rect">
            <a:avLst/>
          </a:prstGeom>
          <a:noFill/>
        </p:spPr>
        <p:txBody>
          <a:bodyPr wrap="square">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000098" y="3146420"/>
            <a:ext cx="6429422" cy="1200329"/>
          </a:xfrm>
          <a:prstGeom prst="rect">
            <a:avLst/>
          </a:prstGeom>
          <a:noFill/>
          <a:ln w="9525">
            <a:noFill/>
            <a:miter lim="800000"/>
            <a:headEnd/>
            <a:tailEnd/>
          </a:ln>
        </p:spPr>
        <p:txBody>
          <a:bodyPr wrap="square">
            <a:spAutoFit/>
          </a:bodyPr>
          <a:lstStyle/>
          <a:p>
            <a:r>
              <a:rPr lang="zh-CN" altLang="zh-CN" sz="2400" dirty="0" smtClean="0">
                <a:latin typeface="华文行楷" pitchFamily="2" charset="-122"/>
                <a:ea typeface="华文行楷" pitchFamily="2" charset="-122"/>
              </a:rPr>
              <a:t>对具有电脑知识人才的高需求是我选择在大学主修计算机科学的原因。</a:t>
            </a:r>
          </a:p>
          <a:p>
            <a:endParaRPr lang="zh-CN" altLang="en-US" sz="2400" dirty="0">
              <a:latin typeface="华文行楷" pitchFamily="2" charset="-122"/>
              <a:ea typeface="华文行楷" pitchFamily="2" charset="-122"/>
            </a:endParaRPr>
          </a:p>
        </p:txBody>
      </p:sp>
      <p:sp>
        <p:nvSpPr>
          <p:cNvPr id="25" name="TextBox 24"/>
          <p:cNvSpPr txBox="1"/>
          <p:nvPr/>
        </p:nvSpPr>
        <p:spPr>
          <a:xfrm>
            <a:off x="928662" y="3900490"/>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19" name="Picture 4">
            <a:hlinkClick r:id="rId4" action="ppaction://hlinksldjump"/>
          </p:cNvPr>
          <p:cNvPicPr>
            <a:picLocks noChangeAspect="1" noChangeArrowheads="1"/>
          </p:cNvPicPr>
          <p:nvPr/>
        </p:nvPicPr>
        <p:blipFill>
          <a:blip r:embed="rId5"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6"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7"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5396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611560" y="1681644"/>
            <a:ext cx="3159151" cy="461665"/>
          </a:xfrm>
          <a:prstGeom prst="rect">
            <a:avLst/>
          </a:prstGeom>
          <a:noFill/>
          <a:ln w="9525">
            <a:noFill/>
            <a:miter lim="800000"/>
            <a:headEnd/>
            <a:tailEnd/>
          </a:ln>
        </p:spPr>
        <p:txBody>
          <a:bodyPr wrap="square">
            <a:spAutoFit/>
          </a:bodyPr>
          <a:lstStyle/>
          <a:p>
            <a:r>
              <a:rPr lang="zh-CN" altLang="zh-CN" sz="2400" b="1" dirty="0" smtClean="0">
                <a:solidFill>
                  <a:srgbClr val="000000"/>
                </a:solidFill>
                <a:latin typeface="华文楷体" pitchFamily="2" charset="-122"/>
                <a:ea typeface="华文楷体" pitchFamily="2" charset="-122"/>
              </a:rPr>
              <a:t>连续发生；接连发生</a:t>
            </a:r>
            <a:endParaRPr lang="en-US" altLang="zh-CN" sz="2400" b="1" dirty="0">
              <a:solidFill>
                <a:srgbClr val="000000"/>
              </a:solidFill>
              <a:latin typeface="华文楷体" pitchFamily="2" charset="-122"/>
              <a:ea typeface="华文楷体" pitchFamily="2" charset="-122"/>
            </a:endParaRPr>
          </a:p>
        </p:txBody>
      </p:sp>
      <p:sp>
        <p:nvSpPr>
          <p:cNvPr id="13" name="文本框 5"/>
          <p:cNvSpPr txBox="1"/>
          <p:nvPr/>
        </p:nvSpPr>
        <p:spPr>
          <a:xfrm>
            <a:off x="1571604" y="4467533"/>
            <a:ext cx="5499121"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an accomplished athlete </a:t>
            </a:r>
            <a:r>
              <a:rPr lang="en-US" altLang="zh-CN" sz="2400" dirty="0"/>
              <a:t>/ </a:t>
            </a:r>
            <a:r>
              <a:rPr lang="en-US" altLang="zh-CN" sz="2400" dirty="0" smtClean="0"/>
              <a:t>championship</a:t>
            </a:r>
            <a:r>
              <a:rPr kumimoji="1" lang="en-US" altLang="zh-CN" sz="2400" dirty="0" smtClean="0">
                <a:solidFill>
                  <a:srgbClr val="0D0A10"/>
                </a:solidFill>
                <a:latin typeface="Helvetica"/>
              </a:rPr>
              <a:t>)</a:t>
            </a:r>
          </a:p>
        </p:txBody>
      </p:sp>
      <p:sp>
        <p:nvSpPr>
          <p:cNvPr id="14" name="TextBox 8"/>
          <p:cNvSpPr txBox="1">
            <a:spLocks noChangeArrowheads="1"/>
          </p:cNvSpPr>
          <p:nvPr/>
        </p:nvSpPr>
        <p:spPr bwMode="auto">
          <a:xfrm>
            <a:off x="1571604" y="5030088"/>
            <a:ext cx="6300788" cy="1384995"/>
          </a:xfrm>
          <a:prstGeom prst="rect">
            <a:avLst/>
          </a:prstGeom>
          <a:noFill/>
          <a:ln w="9525">
            <a:noFill/>
            <a:miter lim="800000"/>
            <a:headEnd/>
            <a:tailEnd/>
          </a:ln>
        </p:spPr>
        <p:txBody>
          <a:bodyPr>
            <a:spAutoFit/>
          </a:bodyPr>
          <a:lstStyle/>
          <a:p>
            <a:r>
              <a:rPr kumimoji="1" lang="en-US" altLang="zh-CN" sz="2400" dirty="0" smtClean="0">
                <a:latin typeface="Helvetica"/>
              </a:rPr>
              <a:t>She is an accomplished athlete and won the championship four times </a:t>
            </a:r>
            <a:r>
              <a:rPr kumimoji="1" lang="en-US" altLang="zh-CN" sz="2400" b="1" i="1" dirty="0" smtClean="0">
                <a:solidFill>
                  <a:srgbClr val="FF6600"/>
                </a:solidFill>
                <a:latin typeface="Helvetica"/>
              </a:rPr>
              <a:t>in succession</a:t>
            </a:r>
            <a:r>
              <a:rPr kumimoji="1" lang="en-US" altLang="zh-CN" sz="2400" dirty="0" smtClean="0">
                <a:latin typeface="Helvetica"/>
              </a:rPr>
              <a:t>. </a:t>
            </a:r>
            <a:endParaRPr kumimoji="1" lang="zh-CN" altLang="zh-CN" sz="2400" dirty="0" smtClean="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338763" y="1681644"/>
            <a:ext cx="3562350" cy="523220"/>
          </a:xfrm>
          <a:prstGeom prst="rect">
            <a:avLst/>
          </a:prstGeom>
          <a:noFill/>
          <a:ln w="9525" algn="ctr">
            <a:noFill/>
            <a:miter lim="800000"/>
            <a:headEnd/>
            <a:tailEnd/>
          </a:ln>
        </p:spPr>
        <p:txBody>
          <a:bodyPr>
            <a:spAutoFit/>
          </a:bodyPr>
          <a:lstStyle/>
          <a:p>
            <a:r>
              <a:rPr lang="zh-CN" altLang="zh-CN" sz="2800" b="1" dirty="0" smtClean="0"/>
              <a:t> </a:t>
            </a:r>
            <a:r>
              <a:rPr lang="en-US" altLang="zh-CN" sz="2600" b="1" dirty="0" smtClean="0">
                <a:latin typeface="Helvetica"/>
              </a:rPr>
              <a:t>in succession</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476375" y="3284984"/>
            <a:ext cx="6611917" cy="461665"/>
          </a:xfrm>
          <a:prstGeom prst="rect">
            <a:avLst/>
          </a:prstGeom>
          <a:noFill/>
          <a:ln w="9525">
            <a:noFill/>
            <a:miter lim="800000"/>
            <a:headEnd/>
            <a:tailEnd/>
          </a:ln>
        </p:spPr>
        <p:txBody>
          <a:bodyPr wrap="square">
            <a:spAutoFit/>
          </a:bodyPr>
          <a:lstStyle/>
          <a:p>
            <a:r>
              <a:rPr lang="zh-CN" altLang="zh-CN" sz="2400" dirty="0" smtClean="0">
                <a:latin typeface="华文行楷" pitchFamily="2" charset="-122"/>
                <a:ea typeface="华文行楷" pitchFamily="2" charset="-122"/>
              </a:rPr>
              <a:t>她是一个</a:t>
            </a:r>
            <a:r>
              <a:rPr lang="zh-CN" altLang="en-US" sz="2400" dirty="0" smtClean="0">
                <a:latin typeface="华文行楷" pitchFamily="2" charset="-122"/>
                <a:ea typeface="华文行楷" pitchFamily="2" charset="-122"/>
              </a:rPr>
              <a:t>颇有成就</a:t>
            </a:r>
            <a:r>
              <a:rPr lang="zh-CN" altLang="zh-CN" sz="2400" dirty="0" smtClean="0">
                <a:latin typeface="华文行楷" pitchFamily="2" charset="-122"/>
                <a:ea typeface="华文行楷" pitchFamily="2" charset="-122"/>
              </a:rPr>
              <a:t>的运动员，连续四次获得冠军。</a:t>
            </a:r>
          </a:p>
        </p:txBody>
      </p:sp>
      <p:sp>
        <p:nvSpPr>
          <p:cNvPr id="25" name="TextBox 24"/>
          <p:cNvSpPr txBox="1"/>
          <p:nvPr/>
        </p:nvSpPr>
        <p:spPr>
          <a:xfrm>
            <a:off x="1476375" y="393668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7665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251652" y="1655803"/>
            <a:ext cx="1880188" cy="461665"/>
          </a:xfrm>
          <a:prstGeom prst="rect">
            <a:avLst/>
          </a:prstGeom>
          <a:noFill/>
          <a:ln w="9525">
            <a:noFill/>
            <a:miter lim="800000"/>
            <a:headEnd/>
            <a:tailEnd/>
          </a:ln>
        </p:spPr>
        <p:txBody>
          <a:bodyPr wrap="square">
            <a:spAutoFit/>
          </a:bodyPr>
          <a:lstStyle/>
          <a:p>
            <a:r>
              <a:rPr lang="zh-CN" altLang="zh-CN" sz="2400" b="1" dirty="0" smtClean="0">
                <a:solidFill>
                  <a:srgbClr val="000000"/>
                </a:solidFill>
                <a:latin typeface="华文楷体" pitchFamily="2" charset="-122"/>
                <a:ea typeface="华文楷体" pitchFamily="2" charset="-122"/>
              </a:rPr>
              <a:t>肯定会</a:t>
            </a:r>
          </a:p>
        </p:txBody>
      </p:sp>
      <p:sp>
        <p:nvSpPr>
          <p:cNvPr id="13" name="文本框 5"/>
          <p:cNvSpPr txBox="1"/>
          <p:nvPr/>
        </p:nvSpPr>
        <p:spPr>
          <a:xfrm>
            <a:off x="1177097" y="4453416"/>
            <a:ext cx="5267111"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try our best / gain</a:t>
            </a:r>
            <a:r>
              <a:rPr lang="zh-CN" altLang="en-US" sz="2400" dirty="0" smtClean="0"/>
              <a:t> </a:t>
            </a:r>
            <a:r>
              <a:rPr lang="en-US" altLang="zh-CN" sz="2400" dirty="0" smtClean="0"/>
              <a:t>something positive</a:t>
            </a:r>
            <a:r>
              <a:rPr kumimoji="1" lang="en-US" altLang="zh-CN" sz="2400" dirty="0" smtClean="0">
                <a:solidFill>
                  <a:srgbClr val="0D0A10"/>
                </a:solidFill>
                <a:latin typeface="Helvetica"/>
              </a:rPr>
              <a:t>)</a:t>
            </a:r>
            <a:endParaRPr lang="en-US" altLang="zh-CN" sz="2400" dirty="0">
              <a:solidFill>
                <a:srgbClr val="984807"/>
              </a:solidFill>
            </a:endParaRPr>
          </a:p>
        </p:txBody>
      </p:sp>
      <p:sp>
        <p:nvSpPr>
          <p:cNvPr id="14" name="TextBox 8"/>
          <p:cNvSpPr txBox="1">
            <a:spLocks noChangeArrowheads="1"/>
          </p:cNvSpPr>
          <p:nvPr/>
        </p:nvSpPr>
        <p:spPr bwMode="auto">
          <a:xfrm>
            <a:off x="1285852" y="4990470"/>
            <a:ext cx="6715172" cy="2308324"/>
          </a:xfrm>
          <a:prstGeom prst="rect">
            <a:avLst/>
          </a:prstGeom>
          <a:noFill/>
          <a:ln w="9525">
            <a:noFill/>
            <a:miter lim="800000"/>
            <a:headEnd/>
            <a:tailEnd/>
          </a:ln>
        </p:spPr>
        <p:txBody>
          <a:bodyPr wrap="square">
            <a:spAutoFit/>
          </a:bodyPr>
          <a:lstStyle/>
          <a:p>
            <a:r>
              <a:rPr kumimoji="1" lang="en-US" altLang="zh-CN" sz="2400" dirty="0" smtClean="0">
                <a:latin typeface="Helvetica"/>
              </a:rPr>
              <a:t>As long as we try our best we </a:t>
            </a:r>
            <a:r>
              <a:rPr kumimoji="1" lang="en-US" altLang="zh-CN" sz="2400" b="1" i="1" dirty="0" smtClean="0">
                <a:solidFill>
                  <a:srgbClr val="FF6600"/>
                </a:solidFill>
                <a:latin typeface="Helvetica"/>
              </a:rPr>
              <a:t>are bound to </a:t>
            </a:r>
            <a:r>
              <a:rPr kumimoji="1" lang="en-US" altLang="zh-CN" sz="2400" dirty="0" smtClean="0">
                <a:latin typeface="Helvetica"/>
              </a:rPr>
              <a:t>gain something positive from the experience whether we win or lose.</a:t>
            </a:r>
            <a:endParaRPr kumimoji="1" lang="zh-CN" altLang="zh-CN" sz="2400" dirty="0" smtClean="0">
              <a:latin typeface="Helvetica"/>
            </a:endParaRPr>
          </a:p>
          <a:p>
            <a:pPr>
              <a:spcBef>
                <a:spcPct val="50000"/>
              </a:spcBef>
            </a:pPr>
            <a:endParaRPr kumimoji="1" lang="en-US" altLang="zh-CN" sz="2400" dirty="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220072" y="1640413"/>
            <a:ext cx="2535070"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be bound to</a:t>
            </a: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214414"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214414" y="3140968"/>
            <a:ext cx="6516688" cy="1200329"/>
          </a:xfrm>
          <a:prstGeom prst="rect">
            <a:avLst/>
          </a:prstGeom>
          <a:noFill/>
          <a:ln w="9525">
            <a:noFill/>
            <a:miter lim="800000"/>
            <a:headEnd/>
            <a:tailEnd/>
          </a:ln>
        </p:spPr>
        <p:txBody>
          <a:bodyPr>
            <a:spAutoFit/>
          </a:bodyPr>
          <a:lstStyle/>
          <a:p>
            <a:r>
              <a:rPr lang="zh-CN" altLang="zh-CN" sz="2400" dirty="0" smtClean="0">
                <a:latin typeface="华文行楷" pitchFamily="2" charset="-122"/>
                <a:ea typeface="华文行楷" pitchFamily="2" charset="-122"/>
              </a:rPr>
              <a:t>只要我们尽力而为，不管结果是输是赢，我们必定可以从这次经历中有所收获。</a:t>
            </a:r>
          </a:p>
          <a:p>
            <a:endParaRPr lang="zh-CN" altLang="en-US" sz="2400" dirty="0">
              <a:latin typeface="华文行楷" pitchFamily="2" charset="-122"/>
              <a:ea typeface="华文行楷" pitchFamily="2" charset="-122"/>
            </a:endParaRPr>
          </a:p>
        </p:txBody>
      </p:sp>
      <p:sp>
        <p:nvSpPr>
          <p:cNvPr id="25" name="TextBox 24"/>
          <p:cNvSpPr txBox="1"/>
          <p:nvPr/>
        </p:nvSpPr>
        <p:spPr>
          <a:xfrm>
            <a:off x="1214414" y="3944669"/>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96598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1187625" y="1649785"/>
            <a:ext cx="3027186" cy="419695"/>
          </a:xfrm>
          <a:prstGeom prst="rect">
            <a:avLst/>
          </a:prstGeom>
          <a:noFill/>
          <a:ln w="9525">
            <a:noFill/>
            <a:miter lim="800000"/>
            <a:headEnd/>
            <a:tailEnd/>
          </a:ln>
        </p:spPr>
        <p:txBody>
          <a:bodyPr wrap="square">
            <a:spAutoFit/>
          </a:bodyPr>
          <a:lstStyle/>
          <a:p>
            <a:r>
              <a:rPr lang="zh-CN" altLang="zh-CN" sz="2400" b="1" dirty="0" smtClean="0">
                <a:solidFill>
                  <a:srgbClr val="000000"/>
                </a:solidFill>
                <a:latin typeface="华文楷体" pitchFamily="2" charset="-122"/>
                <a:ea typeface="华文楷体" pitchFamily="2" charset="-122"/>
              </a:rPr>
              <a:t>支持；维护</a:t>
            </a:r>
            <a:endParaRPr lang="en-US" altLang="zh-CN" sz="2400" b="1" dirty="0">
              <a:solidFill>
                <a:srgbClr val="000000"/>
              </a:solidFill>
              <a:latin typeface="华文楷体" pitchFamily="2" charset="-122"/>
              <a:ea typeface="华文楷体" pitchFamily="2" charset="-122"/>
            </a:endParaRPr>
          </a:p>
        </p:txBody>
      </p:sp>
      <p:sp>
        <p:nvSpPr>
          <p:cNvPr id="13" name="文本框 5"/>
          <p:cNvSpPr txBox="1"/>
          <p:nvPr/>
        </p:nvSpPr>
        <p:spPr>
          <a:xfrm>
            <a:off x="1512885" y="4286256"/>
            <a:ext cx="3347147"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spare / embarrasment)</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71604" y="4941168"/>
            <a:ext cx="5978525" cy="830997"/>
          </a:xfrm>
          <a:prstGeom prst="rect">
            <a:avLst/>
          </a:prstGeom>
          <a:noFill/>
          <a:ln w="9525">
            <a:noFill/>
            <a:miter lim="800000"/>
            <a:headEnd/>
            <a:tailEnd/>
          </a:ln>
        </p:spPr>
        <p:txBody>
          <a:bodyPr wrap="square">
            <a:spAutoFit/>
          </a:bodyPr>
          <a:lstStyle/>
          <a:p>
            <a:r>
              <a:rPr kumimoji="1" lang="en-US" altLang="zh-CN" sz="2400" dirty="0" smtClean="0">
                <a:latin typeface="Helvetica"/>
              </a:rPr>
              <a:t>The boss </a:t>
            </a:r>
            <a:r>
              <a:rPr kumimoji="1" lang="en-US" altLang="zh-CN" sz="2400" b="1" i="1" dirty="0" smtClean="0">
                <a:solidFill>
                  <a:srgbClr val="FF6600"/>
                </a:solidFill>
                <a:latin typeface="Helvetica"/>
              </a:rPr>
              <a:t>stood up for</a:t>
            </a:r>
            <a:r>
              <a:rPr kumimoji="1" lang="en-US" altLang="zh-CN" sz="2400" dirty="0" smtClean="0">
                <a:latin typeface="Helvetica"/>
              </a:rPr>
              <a:t> me at the meeting, </a:t>
            </a:r>
            <a:r>
              <a:rPr kumimoji="1" lang="en-US" altLang="zh-CN" sz="2400" dirty="0" smtClean="0">
                <a:solidFill>
                  <a:srgbClr val="FF0000"/>
                </a:solidFill>
                <a:latin typeface="Helvetica"/>
              </a:rPr>
              <a:t>sparing</a:t>
            </a:r>
            <a:r>
              <a:rPr kumimoji="1" lang="en-US" altLang="zh-CN" sz="2400" dirty="0" smtClean="0">
                <a:latin typeface="Helvetica"/>
              </a:rPr>
              <a:t> me some embarrassment. </a:t>
            </a:r>
            <a:endParaRPr kumimoji="1" lang="zh-CN" altLang="zh-CN" sz="2400" dirty="0" smtClean="0">
              <a:latin typeface="Helvetica"/>
            </a:endParaRPr>
          </a:p>
        </p:txBody>
      </p:sp>
      <p:sp>
        <p:nvSpPr>
          <p:cNvPr id="16" name="TextBox 15"/>
          <p:cNvSpPr txBox="1">
            <a:spLocks noChangeArrowheads="1"/>
          </p:cNvSpPr>
          <p:nvPr/>
        </p:nvSpPr>
        <p:spPr bwMode="auto">
          <a:xfrm>
            <a:off x="5286380" y="1579176"/>
            <a:ext cx="2973388" cy="447675"/>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stand up for</a:t>
            </a:r>
            <a:endParaRPr lang="en-US" altLang="zh-CN" sz="2600" b="1" dirty="0">
              <a:latin typeface="Helvetica"/>
            </a:endParaRPr>
          </a:p>
        </p:txBody>
      </p:sp>
      <p:sp>
        <p:nvSpPr>
          <p:cNvPr id="2" name="TextBox 1"/>
          <p:cNvSpPr txBox="1"/>
          <p:nvPr/>
        </p:nvSpPr>
        <p:spPr>
          <a:xfrm>
            <a:off x="3643306"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619250" y="3231063"/>
            <a:ext cx="6516688" cy="830997"/>
          </a:xfrm>
          <a:prstGeom prst="rect">
            <a:avLst/>
          </a:prstGeom>
          <a:noFill/>
          <a:ln w="9525">
            <a:noFill/>
            <a:miter lim="800000"/>
            <a:headEnd/>
            <a:tailEnd/>
          </a:ln>
        </p:spPr>
        <p:txBody>
          <a:bodyPr>
            <a:spAutoFit/>
          </a:bodyPr>
          <a:lstStyle/>
          <a:p>
            <a:r>
              <a:rPr lang="zh-CN" altLang="en-US" sz="2400" dirty="0" smtClean="0">
                <a:latin typeface="华文行楷" pitchFamily="2" charset="-122"/>
                <a:ea typeface="华文行楷" pitchFamily="2" charset="-122"/>
              </a:rPr>
              <a:t>老板</a:t>
            </a:r>
            <a:r>
              <a:rPr lang="zh-CN" altLang="zh-CN" sz="2400" dirty="0" smtClean="0">
                <a:latin typeface="华文行楷" pitchFamily="2" charset="-122"/>
                <a:ea typeface="华文行楷" pitchFamily="2" charset="-122"/>
              </a:rPr>
              <a:t>在会议上支持了我，使我免受了一些尴尬。</a:t>
            </a:r>
          </a:p>
          <a:p>
            <a:endParaRPr lang="en-US" altLang="zh-CN" sz="2400" dirty="0">
              <a:latin typeface="华文行楷" pitchFamily="2" charset="-122"/>
              <a:ea typeface="华文行楷" pitchFamily="2" charset="-122"/>
            </a:endParaRPr>
          </a:p>
        </p:txBody>
      </p:sp>
      <p:sp>
        <p:nvSpPr>
          <p:cNvPr id="25" name="TextBox 24"/>
          <p:cNvSpPr txBox="1"/>
          <p:nvPr/>
        </p:nvSpPr>
        <p:spPr>
          <a:xfrm>
            <a:off x="1493827" y="3714752"/>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28561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28596" y="2214554"/>
            <a:ext cx="8296304" cy="4521200"/>
          </a:xfrm>
          <a:prstGeom prst="rect">
            <a:avLst/>
          </a:prstGeom>
          <a:noFill/>
          <a:ln w="9525">
            <a:noFill/>
            <a:miter lim="800000"/>
            <a:headEnd/>
            <a:tailEnd/>
          </a:ln>
        </p:spPr>
      </p:pic>
      <p:sp>
        <p:nvSpPr>
          <p:cNvPr id="8" name="TextBox 7"/>
          <p:cNvSpPr txBox="1">
            <a:spLocks noChangeArrowheads="1"/>
          </p:cNvSpPr>
          <p:nvPr/>
        </p:nvSpPr>
        <p:spPr bwMode="auto">
          <a:xfrm>
            <a:off x="827088" y="1640413"/>
            <a:ext cx="2630487" cy="461665"/>
          </a:xfrm>
          <a:prstGeom prst="rect">
            <a:avLst/>
          </a:prstGeom>
          <a:noFill/>
          <a:ln w="9525">
            <a:noFill/>
            <a:miter lim="800000"/>
            <a:headEnd/>
            <a:tailEnd/>
          </a:ln>
        </p:spPr>
        <p:txBody>
          <a:bodyPr>
            <a:spAutoFit/>
          </a:bodyPr>
          <a:lstStyle/>
          <a:p>
            <a:r>
              <a:rPr lang="zh-CN" altLang="zh-CN" sz="2400" b="1" dirty="0" smtClean="0">
                <a:solidFill>
                  <a:srgbClr val="000000"/>
                </a:solidFill>
                <a:latin typeface="华文楷体" pitchFamily="2" charset="-122"/>
                <a:ea typeface="华文楷体" pitchFamily="2" charset="-122"/>
              </a:rPr>
              <a:t>猜测；推测</a:t>
            </a:r>
          </a:p>
        </p:txBody>
      </p:sp>
      <p:sp>
        <p:nvSpPr>
          <p:cNvPr id="13" name="文本框 5"/>
          <p:cNvSpPr txBox="1"/>
          <p:nvPr/>
        </p:nvSpPr>
        <p:spPr>
          <a:xfrm>
            <a:off x="1331640" y="4357694"/>
            <a:ext cx="6312195"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the worker’s union / the company’s leadership</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331641" y="4941168"/>
            <a:ext cx="6312194" cy="2308324"/>
          </a:xfrm>
          <a:prstGeom prst="rect">
            <a:avLst/>
          </a:prstGeom>
          <a:noFill/>
          <a:ln w="9525">
            <a:noFill/>
            <a:miter lim="800000"/>
            <a:headEnd/>
            <a:tailEnd/>
          </a:ln>
        </p:spPr>
        <p:txBody>
          <a:bodyPr wrap="square">
            <a:spAutoFit/>
          </a:bodyPr>
          <a:lstStyle/>
          <a:p>
            <a:r>
              <a:rPr kumimoji="1" lang="en-US" altLang="zh-CN" sz="2400" dirty="0" smtClean="0">
                <a:latin typeface="Helvetica"/>
              </a:rPr>
              <a:t>It is too early to </a:t>
            </a:r>
            <a:r>
              <a:rPr kumimoji="1" lang="en-US" altLang="zh-CN" sz="2400" b="1" i="1" dirty="0" smtClean="0">
                <a:solidFill>
                  <a:srgbClr val="FF6600"/>
                </a:solidFill>
                <a:latin typeface="Helvetica"/>
              </a:rPr>
              <a:t>speculate about </a:t>
            </a:r>
            <a:r>
              <a:rPr kumimoji="1" lang="en-US" altLang="zh-CN" sz="2400" dirty="0" smtClean="0">
                <a:latin typeface="Helvetica"/>
              </a:rPr>
              <a:t>the outcome of the negotiations between the worker’s union and the company’s leadership. </a:t>
            </a:r>
            <a:endParaRPr kumimoji="1" lang="zh-CN" altLang="zh-CN" sz="2400" dirty="0" smtClean="0">
              <a:latin typeface="Helvetica"/>
            </a:endParaRPr>
          </a:p>
          <a:p>
            <a:pPr>
              <a:spcBef>
                <a:spcPct val="50000"/>
              </a:spcBef>
            </a:pPr>
            <a:endParaRPr kumimoji="1" lang="en-US" altLang="zh-CN" sz="2400" dirty="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162550" y="1640413"/>
            <a:ext cx="3767168" cy="492443"/>
          </a:xfrm>
          <a:prstGeom prst="rect">
            <a:avLst/>
          </a:prstGeom>
          <a:noFill/>
          <a:ln w="9525" algn="ctr">
            <a:noFill/>
            <a:miter lim="800000"/>
            <a:headEnd/>
            <a:tailEnd/>
          </a:ln>
        </p:spPr>
        <p:txBody>
          <a:bodyPr wrap="square">
            <a:spAutoFit/>
          </a:bodyPr>
          <a:lstStyle/>
          <a:p>
            <a:r>
              <a:rPr lang="en-US" altLang="zh-CN" sz="2400" b="1" dirty="0" smtClean="0"/>
              <a:t> </a:t>
            </a:r>
            <a:r>
              <a:rPr lang="en-US" altLang="zh-CN" sz="2600" b="1" dirty="0" smtClean="0">
                <a:latin typeface="Helvetica"/>
              </a:rPr>
              <a:t>speculate about/on</a:t>
            </a:r>
            <a:endParaRPr lang="en-US" altLang="zh-CN" sz="2600" b="1" dirty="0">
              <a:latin typeface="Helvetica"/>
            </a:endParaRPr>
          </a:p>
        </p:txBody>
      </p:sp>
      <p:sp>
        <p:nvSpPr>
          <p:cNvPr id="2" name="TextBox 1"/>
          <p:cNvSpPr txBox="1"/>
          <p:nvPr/>
        </p:nvSpPr>
        <p:spPr>
          <a:xfrm>
            <a:off x="3511550" y="1681451"/>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331640" y="3283865"/>
            <a:ext cx="6804298" cy="461665"/>
          </a:xfrm>
          <a:prstGeom prst="rect">
            <a:avLst/>
          </a:prstGeom>
          <a:noFill/>
          <a:ln w="9525">
            <a:noFill/>
            <a:miter lim="800000"/>
            <a:headEnd/>
            <a:tailEnd/>
          </a:ln>
        </p:spPr>
        <p:txBody>
          <a:bodyPr wrap="square">
            <a:spAutoFit/>
          </a:bodyPr>
          <a:lstStyle/>
          <a:p>
            <a:r>
              <a:rPr lang="zh-CN" altLang="zh-CN" sz="2400" dirty="0" smtClean="0">
                <a:latin typeface="华文行楷" pitchFamily="2" charset="-122"/>
                <a:ea typeface="华文行楷" pitchFamily="2" charset="-122"/>
              </a:rPr>
              <a:t>要推测工会和资方之间的谈判结果，还为时过早。</a:t>
            </a:r>
          </a:p>
        </p:txBody>
      </p:sp>
      <p:sp>
        <p:nvSpPr>
          <p:cNvPr id="25" name="TextBox 24"/>
          <p:cNvSpPr txBox="1"/>
          <p:nvPr/>
        </p:nvSpPr>
        <p:spPr>
          <a:xfrm>
            <a:off x="1476375" y="3857628"/>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1549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5"/>
          <p:cNvPicPr>
            <a:picLocks noChangeAspect="1" noChangeArrowheads="1"/>
          </p:cNvPicPr>
          <p:nvPr/>
        </p:nvPicPr>
        <p:blipFill>
          <a:blip r:embed="rId2" cstate="print"/>
          <a:srcRect l="7698" t="13989"/>
          <a:stretch>
            <a:fillRect/>
          </a:stretch>
        </p:blipFill>
        <p:spPr bwMode="auto">
          <a:xfrm>
            <a:off x="490538" y="2220168"/>
            <a:ext cx="8296304" cy="4521200"/>
          </a:xfrm>
          <a:prstGeom prst="rect">
            <a:avLst/>
          </a:prstGeom>
          <a:noFill/>
          <a:ln w="9525">
            <a:noFill/>
            <a:miter lim="800000"/>
            <a:headEnd/>
            <a:tailEnd/>
          </a:ln>
        </p:spPr>
      </p:pic>
      <p:sp>
        <p:nvSpPr>
          <p:cNvPr id="8" name="TextBox 7"/>
          <p:cNvSpPr txBox="1">
            <a:spLocks noChangeArrowheads="1"/>
          </p:cNvSpPr>
          <p:nvPr/>
        </p:nvSpPr>
        <p:spPr bwMode="auto">
          <a:xfrm>
            <a:off x="797025" y="1373867"/>
            <a:ext cx="3126903" cy="830997"/>
          </a:xfrm>
          <a:prstGeom prst="rect">
            <a:avLst/>
          </a:prstGeom>
          <a:noFill/>
          <a:ln w="9525">
            <a:noFill/>
            <a:miter lim="800000"/>
            <a:headEnd/>
            <a:tailEnd/>
          </a:ln>
        </p:spPr>
        <p:txBody>
          <a:bodyPr wrap="square">
            <a:spAutoFit/>
          </a:bodyPr>
          <a:lstStyle/>
          <a:p>
            <a:r>
              <a:rPr lang="zh-CN" altLang="zh-CN" sz="2400" b="1" dirty="0">
                <a:latin typeface="华文楷体" pitchFamily="2" charset="-122"/>
                <a:ea typeface="华文楷体" pitchFamily="2" charset="-122"/>
              </a:rPr>
              <a:t>赋予（某人或某物）以（某种性质）</a:t>
            </a:r>
            <a:endParaRPr lang="en-US" altLang="zh-CN" sz="2400" b="1" dirty="0">
              <a:latin typeface="华文楷体" pitchFamily="2" charset="-122"/>
              <a:ea typeface="华文楷体" pitchFamily="2" charset="-122"/>
            </a:endParaRPr>
          </a:p>
        </p:txBody>
      </p:sp>
      <p:sp>
        <p:nvSpPr>
          <p:cNvPr id="13" name="文本框 5"/>
          <p:cNvSpPr txBox="1"/>
          <p:nvPr/>
        </p:nvSpPr>
        <p:spPr>
          <a:xfrm>
            <a:off x="1475656" y="4500570"/>
            <a:ext cx="6572296" cy="461665"/>
          </a:xfrm>
          <a:prstGeom prst="rect">
            <a:avLst/>
          </a:prstGeom>
          <a:solidFill>
            <a:srgbClr val="FFC000"/>
          </a:solidFill>
          <a:effectLst>
            <a:softEdge rad="127000"/>
          </a:effectLst>
        </p:spPr>
        <p:txBody>
          <a:bodyPr wrap="square">
            <a:spAutoFit/>
          </a:bodyPr>
          <a:lstStyle/>
          <a:p>
            <a:pPr>
              <a:defRPr/>
            </a:pPr>
            <a:r>
              <a:rPr kumimoji="1" lang="en-US" altLang="zh-CN" sz="2400" dirty="0" smtClean="0">
                <a:solidFill>
                  <a:srgbClr val="0D0A10"/>
                </a:solidFill>
                <a:latin typeface="Helvetica"/>
              </a:rPr>
              <a:t>(</a:t>
            </a:r>
            <a:r>
              <a:rPr lang="en-US" altLang="zh-CN" sz="2400" dirty="0" smtClean="0"/>
              <a:t>critical thinking / the scope of many opportunities</a:t>
            </a:r>
            <a:r>
              <a:rPr kumimoji="1" lang="en-US" altLang="zh-CN" sz="2400" dirty="0" smtClean="0">
                <a:solidFill>
                  <a:srgbClr val="0D0A10"/>
                </a:solidFill>
                <a:latin typeface="Helvetica"/>
              </a:rPr>
              <a:t>) </a:t>
            </a:r>
            <a:endParaRPr kumimoji="1" lang="en-US" altLang="zh-CN" sz="2400" dirty="0">
              <a:solidFill>
                <a:srgbClr val="0D0A10"/>
              </a:solidFill>
              <a:latin typeface="Helvetica"/>
            </a:endParaRPr>
          </a:p>
        </p:txBody>
      </p:sp>
      <p:sp>
        <p:nvSpPr>
          <p:cNvPr id="14" name="TextBox 8"/>
          <p:cNvSpPr txBox="1">
            <a:spLocks noChangeArrowheads="1"/>
          </p:cNvSpPr>
          <p:nvPr/>
        </p:nvSpPr>
        <p:spPr bwMode="auto">
          <a:xfrm>
            <a:off x="1571604" y="5036713"/>
            <a:ext cx="6572296" cy="2308324"/>
          </a:xfrm>
          <a:prstGeom prst="rect">
            <a:avLst/>
          </a:prstGeom>
          <a:noFill/>
          <a:ln w="9525">
            <a:noFill/>
            <a:miter lim="800000"/>
            <a:headEnd/>
            <a:tailEnd/>
          </a:ln>
        </p:spPr>
        <p:txBody>
          <a:bodyPr wrap="square">
            <a:spAutoFit/>
          </a:bodyPr>
          <a:lstStyle/>
          <a:p>
            <a:r>
              <a:rPr kumimoji="1" lang="en-US" altLang="zh-CN" sz="2400" dirty="0" smtClean="0">
                <a:latin typeface="Helvetica"/>
              </a:rPr>
              <a:t>Studying humanities </a:t>
            </a:r>
            <a:r>
              <a:rPr kumimoji="1" lang="en-US" altLang="zh-CN" sz="2400" b="1" i="1" dirty="0" smtClean="0">
                <a:solidFill>
                  <a:srgbClr val="FF6600"/>
                </a:solidFill>
                <a:latin typeface="Helvetica"/>
              </a:rPr>
              <a:t>invests you with </a:t>
            </a:r>
            <a:r>
              <a:rPr kumimoji="1" lang="en-US" altLang="zh-CN" sz="2400" dirty="0" smtClean="0">
                <a:latin typeface="Helvetica"/>
              </a:rPr>
              <a:t>critical thinking and provides you with the scope of many opportunities.</a:t>
            </a:r>
            <a:endParaRPr kumimoji="1" lang="zh-CN" altLang="zh-CN" sz="2400" dirty="0" smtClean="0">
              <a:latin typeface="Helvetica"/>
            </a:endParaRPr>
          </a:p>
          <a:p>
            <a:pPr>
              <a:spcBef>
                <a:spcPct val="50000"/>
              </a:spcBef>
            </a:pPr>
            <a:endParaRPr kumimoji="1" lang="en-US" altLang="zh-CN" sz="2400" dirty="0">
              <a:latin typeface="Helvetica"/>
            </a:endParaRPr>
          </a:p>
          <a:p>
            <a:pPr>
              <a:spcBef>
                <a:spcPct val="50000"/>
              </a:spcBef>
            </a:pPr>
            <a:endParaRPr kumimoji="1" lang="en-US" altLang="zh-CN" sz="2400" dirty="0">
              <a:latin typeface="Helvetica"/>
            </a:endParaRPr>
          </a:p>
        </p:txBody>
      </p:sp>
      <p:sp>
        <p:nvSpPr>
          <p:cNvPr id="16" name="TextBox 15"/>
          <p:cNvSpPr txBox="1">
            <a:spLocks noChangeArrowheads="1"/>
          </p:cNvSpPr>
          <p:nvPr/>
        </p:nvSpPr>
        <p:spPr bwMode="auto">
          <a:xfrm>
            <a:off x="5224492" y="1640413"/>
            <a:ext cx="3562350" cy="492443"/>
          </a:xfrm>
          <a:prstGeom prst="rect">
            <a:avLst/>
          </a:prstGeom>
          <a:noFill/>
          <a:ln w="9525" algn="ctr">
            <a:noFill/>
            <a:miter lim="800000"/>
            <a:headEnd/>
            <a:tailEnd/>
          </a:ln>
        </p:spPr>
        <p:txBody>
          <a:bodyPr wrap="square">
            <a:spAutoFit/>
          </a:bodyPr>
          <a:lstStyle/>
          <a:p>
            <a:pPr algn="ctr"/>
            <a:r>
              <a:rPr lang="en-US" altLang="zh-CN" sz="2600" b="1" dirty="0" smtClean="0">
                <a:latin typeface="Helvetica"/>
              </a:rPr>
              <a:t>invest sb/sth with </a:t>
            </a:r>
            <a:r>
              <a:rPr lang="en-US" altLang="zh-CN" sz="2600" b="1" dirty="0" err="1" smtClean="0">
                <a:latin typeface="Helvetica"/>
              </a:rPr>
              <a:t>sth</a:t>
            </a:r>
            <a:r>
              <a:rPr lang="en-US" altLang="zh-CN" sz="2600" b="1" dirty="0" smtClean="0">
                <a:latin typeface="Helvetica"/>
              </a:rPr>
              <a:t>.</a:t>
            </a:r>
            <a:endParaRPr lang="en-US" altLang="zh-CN" sz="2600" b="1" dirty="0">
              <a:latin typeface="Helvetica"/>
            </a:endParaRPr>
          </a:p>
        </p:txBody>
      </p:sp>
      <p:sp>
        <p:nvSpPr>
          <p:cNvPr id="2" name="TextBox 1"/>
          <p:cNvSpPr txBox="1"/>
          <p:nvPr/>
        </p:nvSpPr>
        <p:spPr>
          <a:xfrm>
            <a:off x="3687763" y="1692275"/>
            <a:ext cx="1651000" cy="457200"/>
          </a:xfrm>
          <a:prstGeom prst="rect">
            <a:avLst/>
          </a:prstGeom>
          <a:noFill/>
        </p:spPr>
        <p:txBody>
          <a:bodyPr>
            <a:spAutoFit/>
          </a:bodyPr>
          <a:lstStyle/>
          <a:p>
            <a:pPr fontAlgn="auto">
              <a:spcBef>
                <a:spcPts val="0"/>
              </a:spcBef>
              <a:spcAft>
                <a:spcPts val="0"/>
              </a:spcAft>
              <a:defRPr/>
            </a:pPr>
            <a:r>
              <a:rPr lang="zh-CN" altLang="en-US" sz="2400" dirty="0">
                <a:solidFill>
                  <a:schemeClr val="accent6">
                    <a:lumMod val="50000"/>
                  </a:schemeClr>
                </a:solidFill>
                <a:latin typeface="华文行楷" pitchFamily="2" charset="-122"/>
                <a:ea typeface="华文行楷" pitchFamily="2" charset="-122"/>
              </a:rPr>
              <a:t>短语逆译</a:t>
            </a:r>
          </a:p>
        </p:txBody>
      </p:sp>
      <p:sp>
        <p:nvSpPr>
          <p:cNvPr id="23" name="TextBox 22"/>
          <p:cNvSpPr txBox="1"/>
          <p:nvPr/>
        </p:nvSpPr>
        <p:spPr>
          <a:xfrm>
            <a:off x="1476375" y="2708275"/>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短语应用</a:t>
            </a:r>
          </a:p>
        </p:txBody>
      </p:sp>
      <p:sp>
        <p:nvSpPr>
          <p:cNvPr id="3" name="TextBox 2"/>
          <p:cNvSpPr txBox="1">
            <a:spLocks noChangeArrowheads="1"/>
          </p:cNvSpPr>
          <p:nvPr/>
        </p:nvSpPr>
        <p:spPr bwMode="auto">
          <a:xfrm>
            <a:off x="1500166" y="3231063"/>
            <a:ext cx="6547786" cy="830997"/>
          </a:xfrm>
          <a:prstGeom prst="rect">
            <a:avLst/>
          </a:prstGeom>
          <a:noFill/>
          <a:ln w="9525">
            <a:noFill/>
            <a:miter lim="800000"/>
            <a:headEnd/>
            <a:tailEnd/>
          </a:ln>
        </p:spPr>
        <p:txBody>
          <a:bodyPr wrap="square">
            <a:spAutoFit/>
          </a:bodyPr>
          <a:lstStyle/>
          <a:p>
            <a:r>
              <a:rPr lang="zh-CN" altLang="zh-CN" sz="2400" dirty="0" smtClean="0">
                <a:latin typeface="华文行楷" pitchFamily="2" charset="-122"/>
                <a:ea typeface="华文行楷" pitchFamily="2" charset="-122"/>
              </a:rPr>
              <a:t>学习人文学科赋予你批判思维的能力，为你提供无限的机遇。</a:t>
            </a:r>
          </a:p>
        </p:txBody>
      </p:sp>
      <p:sp>
        <p:nvSpPr>
          <p:cNvPr id="25" name="TextBox 24"/>
          <p:cNvSpPr txBox="1"/>
          <p:nvPr/>
        </p:nvSpPr>
        <p:spPr>
          <a:xfrm>
            <a:off x="1476375" y="4000504"/>
            <a:ext cx="1649413" cy="492443"/>
          </a:xfrm>
          <a:prstGeom prst="rect">
            <a:avLst/>
          </a:prstGeom>
          <a:noFill/>
        </p:spPr>
        <p:txBody>
          <a:bodyPr>
            <a:spAutoFit/>
          </a:bodyPr>
          <a:lstStyle/>
          <a:p>
            <a:pPr fontAlgn="auto">
              <a:spcBef>
                <a:spcPts val="0"/>
              </a:spcBef>
              <a:spcAft>
                <a:spcPts val="0"/>
              </a:spcAft>
              <a:defRPr/>
            </a:pPr>
            <a:r>
              <a:rPr lang="zh-CN" altLang="en-US" sz="2600" dirty="0">
                <a:solidFill>
                  <a:schemeClr val="accent6">
                    <a:lumMod val="50000"/>
                  </a:schemeClr>
                </a:solidFill>
                <a:latin typeface="华文行楷" pitchFamily="2" charset="-122"/>
                <a:ea typeface="华文行楷" pitchFamily="2" charset="-122"/>
              </a:rPr>
              <a:t>意群提示</a:t>
            </a:r>
          </a:p>
        </p:txBody>
      </p:sp>
      <p:pic>
        <p:nvPicPr>
          <p:cNvPr id="21" name="Picture 4">
            <a:hlinkClick r:id="rId3" action="ppaction://hlinksldjump"/>
          </p:cNvPr>
          <p:cNvPicPr>
            <a:picLocks noChangeAspect="1" noChangeArrowheads="1"/>
          </p:cNvPicPr>
          <p:nvPr/>
        </p:nvPicPr>
        <p:blipFill>
          <a:blip r:embed="rId4" cstate="print">
            <a:clrChange>
              <a:clrFrom>
                <a:srgbClr val="FDFEF6"/>
              </a:clrFrom>
              <a:clrTo>
                <a:srgbClr val="FDFEF6">
                  <a:alpha val="0"/>
                </a:srgbClr>
              </a:clrTo>
            </a:clrChange>
          </a:blip>
          <a:srcRect/>
          <a:stretch>
            <a:fillRect/>
          </a:stretch>
        </p:blipFill>
        <p:spPr bwMode="auto">
          <a:xfrm>
            <a:off x="8399463" y="6181725"/>
            <a:ext cx="434975" cy="458788"/>
          </a:xfrm>
          <a:prstGeom prst="rect">
            <a:avLst/>
          </a:prstGeom>
          <a:noFill/>
          <a:ln w="9525">
            <a:noFill/>
            <a:miter lim="800000"/>
            <a:headEnd/>
            <a:tailEnd/>
          </a:ln>
        </p:spPr>
      </p:pic>
      <p:grpSp>
        <p:nvGrpSpPr>
          <p:cNvPr id="15" name="组合 14"/>
          <p:cNvGrpSpPr/>
          <p:nvPr/>
        </p:nvGrpSpPr>
        <p:grpSpPr>
          <a:xfrm>
            <a:off x="-14288" y="-27384"/>
            <a:ext cx="7115715" cy="1152525"/>
            <a:chOff x="-14288" y="-27384"/>
            <a:chExt cx="7115715" cy="1152525"/>
          </a:xfrm>
        </p:grpSpPr>
        <p:pic>
          <p:nvPicPr>
            <p:cNvPr id="17" name="Picture 2"/>
            <p:cNvPicPr>
              <a:picLocks noChangeAspect="1" noChangeArrowheads="1"/>
            </p:cNvPicPr>
            <p:nvPr/>
          </p:nvPicPr>
          <p:blipFill>
            <a:blip r:embed="rId5" cstate="print"/>
            <a:srcRect/>
            <a:stretch>
              <a:fillRect/>
            </a:stretch>
          </p:blipFill>
          <p:spPr bwMode="auto">
            <a:xfrm>
              <a:off x="-14288" y="-27384"/>
              <a:ext cx="4014784" cy="1152525"/>
            </a:xfrm>
            <a:prstGeom prst="rect">
              <a:avLst/>
            </a:prstGeom>
            <a:noFill/>
            <a:ln w="9525">
              <a:noFill/>
              <a:miter lim="800000"/>
              <a:headEnd/>
              <a:tailEnd/>
            </a:ln>
          </p:spPr>
        </p:pic>
        <p:sp>
          <p:nvSpPr>
            <p:cNvPr id="18" name="TextBox 17">
              <a:hlinkClick r:id="rId6" action="ppaction://hlinksldjump"/>
            </p:cNvPr>
            <p:cNvSpPr txBox="1"/>
            <p:nvPr/>
          </p:nvSpPr>
          <p:spPr>
            <a:xfrm>
              <a:off x="192089" y="471091"/>
              <a:ext cx="2507704" cy="430887"/>
            </a:xfrm>
            <a:prstGeom prst="rect">
              <a:avLst/>
            </a:prstGeom>
            <a:noFill/>
          </p:spPr>
          <p:txBody>
            <a:bodyPr wrap="square">
              <a:spAutoFit/>
            </a:bodyPr>
            <a:lstStyle/>
            <a:p>
              <a:pPr fontAlgn="auto">
                <a:spcBef>
                  <a:spcPts val="0"/>
                </a:spcBef>
                <a:spcAft>
                  <a:spcPts val="0"/>
                </a:spcAft>
                <a:defRPr/>
              </a:pPr>
              <a:r>
                <a:rPr lang="en-US" altLang="zh-CN"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Language </a:t>
              </a:r>
              <a:r>
                <a:rPr lang="en-US" altLang="zh-CN" sz="2200" b="1" dirty="0" smtClean="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rPr>
                <a:t>focus</a:t>
              </a:r>
              <a:endParaRPr lang="zh-CN" altLang="en-US" sz="2200" b="1" dirty="0">
                <a:solidFill>
                  <a:schemeClr val="bg1"/>
                </a:solidFill>
                <a:effectLst>
                  <a:glow rad="101600">
                    <a:schemeClr val="tx1">
                      <a:alpha val="60000"/>
                    </a:schemeClr>
                  </a:glow>
                  <a:outerShdw blurRad="38100" dist="38100" dir="2700000" algn="tl">
                    <a:srgbClr val="000000">
                      <a:alpha val="43137"/>
                    </a:srgbClr>
                  </a:outerShdw>
                </a:effectLst>
                <a:latin typeface="Comic Sans MS" pitchFamily="66" charset="0"/>
                <a:ea typeface="+mn-ea"/>
              </a:endParaRPr>
            </a:p>
          </p:txBody>
        </p:sp>
        <p:sp>
          <p:nvSpPr>
            <p:cNvPr id="20" name="矩形 19"/>
            <p:cNvSpPr/>
            <p:nvPr/>
          </p:nvSpPr>
          <p:spPr>
            <a:xfrm>
              <a:off x="4130742" y="560293"/>
              <a:ext cx="2970685" cy="492443"/>
            </a:xfrm>
            <a:prstGeom prst="rect">
              <a:avLst/>
            </a:prstGeom>
          </p:spPr>
          <p:txBody>
            <a:bodyPr wrap="none">
              <a:spAutoFit/>
            </a:bodyPr>
            <a:lstStyle/>
            <a:p>
              <a:r>
                <a:rPr lang="en-US" altLang="zh-CN" sz="2600" b="1" dirty="0">
                  <a:solidFill>
                    <a:schemeClr val="accent6">
                      <a:lumMod val="75000"/>
                    </a:schemeClr>
                  </a:solidFill>
                  <a:latin typeface="Helvetica"/>
                </a:rPr>
                <a:t>Practical </a:t>
              </a:r>
              <a:r>
                <a:rPr lang="en-US" altLang="zh-CN" sz="2600" b="1" dirty="0" smtClean="0">
                  <a:solidFill>
                    <a:schemeClr val="accent6">
                      <a:lumMod val="75000"/>
                    </a:schemeClr>
                  </a:solidFill>
                  <a:latin typeface="Helvetica"/>
                </a:rPr>
                <a:t>phrases</a:t>
              </a:r>
              <a:endParaRPr lang="zh-CN" altLang="en-US" dirty="0">
                <a:solidFill>
                  <a:schemeClr val="accent6">
                    <a:lumMod val="75000"/>
                  </a:schemeClr>
                </a:solidFill>
              </a:endParaRPr>
            </a:p>
          </p:txBody>
        </p:sp>
      </p:grpSp>
    </p:spTree>
    <p:extLst>
      <p:ext uri="{BB962C8B-B14F-4D97-AF65-F5344CB8AC3E}">
        <p14:creationId xmlns:p14="http://schemas.microsoft.com/office/powerpoint/2010/main" val="357189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3" grpId="0"/>
      <p:bldP spid="3" grpId="0"/>
      <p:bldP spid="2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7011</TotalTime>
  <Words>1794</Words>
  <Application>Microsoft Office PowerPoint</Application>
  <PresentationFormat>全屏显示(4:3)</PresentationFormat>
  <Paragraphs>271</Paragraphs>
  <Slides>26</Slides>
  <Notes>14</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26</vt:i4>
      </vt:variant>
    </vt:vector>
  </HeadingPairs>
  <TitlesOfParts>
    <vt:vector size="48" baseType="lpstr">
      <vt:lpstr>Arial</vt:lpstr>
      <vt:lpstr>宋体</vt:lpstr>
      <vt:lpstr>Gulim</vt:lpstr>
      <vt:lpstr>方正大黑简体</vt:lpstr>
      <vt:lpstr>Bodoni MT Condensed</vt:lpstr>
      <vt:lpstr>Times New Roman</vt:lpstr>
      <vt:lpstr>HY견명조</vt:lpstr>
      <vt:lpstr>Comic Sans MS</vt:lpstr>
      <vt:lpstr>华文新魏</vt:lpstr>
      <vt:lpstr>Helvetica</vt:lpstr>
      <vt:lpstr>Cambria Math</vt:lpstr>
      <vt:lpstr>Georgia</vt:lpstr>
      <vt:lpstr>PMingLiU</vt:lpstr>
      <vt:lpstr>华文行楷</vt:lpstr>
      <vt:lpstr>Wingdings</vt:lpstr>
      <vt:lpstr>Calibri</vt:lpstr>
      <vt:lpstr>华文彩云</vt:lpstr>
      <vt:lpstr>楷体_GB2312</vt:lpstr>
      <vt:lpstr>华文楷体</vt:lpstr>
      <vt:lpstr>楷体</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Lisa</dc:creator>
  <cp:lastModifiedBy>ad</cp:lastModifiedBy>
  <cp:revision>602</cp:revision>
  <dcterms:modified xsi:type="dcterms:W3CDTF">2017-12-26T03:14:59Z</dcterms:modified>
</cp:coreProperties>
</file>