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31"/>
  </p:notesMasterIdLst>
  <p:sldIdLst>
    <p:sldId id="398" r:id="rId3"/>
    <p:sldId id="433" r:id="rId4"/>
    <p:sldId id="434" r:id="rId5"/>
    <p:sldId id="418" r:id="rId6"/>
    <p:sldId id="417" r:id="rId7"/>
    <p:sldId id="363" r:id="rId8"/>
    <p:sldId id="420" r:id="rId9"/>
    <p:sldId id="301" r:id="rId10"/>
    <p:sldId id="373" r:id="rId11"/>
    <p:sldId id="375" r:id="rId12"/>
    <p:sldId id="376" r:id="rId13"/>
    <p:sldId id="377" r:id="rId14"/>
    <p:sldId id="380" r:id="rId15"/>
    <p:sldId id="381" r:id="rId16"/>
    <p:sldId id="408" r:id="rId17"/>
    <p:sldId id="367" r:id="rId18"/>
    <p:sldId id="400" r:id="rId19"/>
    <p:sldId id="383" r:id="rId20"/>
    <p:sldId id="401" r:id="rId21"/>
    <p:sldId id="402" r:id="rId22"/>
    <p:sldId id="386" r:id="rId23"/>
    <p:sldId id="423" r:id="rId24"/>
    <p:sldId id="424" r:id="rId25"/>
    <p:sldId id="425" r:id="rId26"/>
    <p:sldId id="315" r:id="rId27"/>
    <p:sldId id="348" r:id="rId28"/>
    <p:sldId id="349" r:id="rId29"/>
    <p:sldId id="435" r:id="rId30"/>
  </p:sldIdLst>
  <p:sldSz cx="9144000" cy="6858000" type="screen4x3"/>
  <p:notesSz cx="6858000" cy="9144000"/>
  <p:embeddedFontLst>
    <p:embeddedFont>
      <p:font typeface="PMingLiU" panose="02020500000000000000" pitchFamily="18" charset="-120"/>
      <p:regular r:id="rId32"/>
    </p:embeddedFont>
    <p:embeddedFont>
      <p:font typeface="楷体_GB2312" panose="02010600030101010101" charset="-122"/>
      <p:regular r:id="rId33"/>
    </p:embeddedFont>
    <p:embeddedFont>
      <p:font typeface="楷体" panose="02010609060101010101" pitchFamily="49" charset="-122"/>
      <p:regular r:id="rId34"/>
    </p:embeddedFont>
    <p:embeddedFont>
      <p:font typeface="Calibri" panose="020F0502020204030204" pitchFamily="34" charset="0"/>
      <p:regular r:id="rId35"/>
      <p:bold r:id="rId36"/>
      <p:italic r:id="rId37"/>
      <p:boldItalic r:id="rId38"/>
    </p:embeddedFont>
    <p:embeddedFont>
      <p:font typeface="华文楷体" panose="02010600040101010101" pitchFamily="2" charset="-122"/>
      <p:regular r:id="rId39"/>
    </p:embeddedFont>
    <p:embeddedFont>
      <p:font typeface="华文行楷" panose="02010800040101010101" pitchFamily="2" charset="-122"/>
      <p:regular r:id="rId40"/>
    </p:embeddedFont>
    <p:embeddedFont>
      <p:font typeface="Gulim" panose="020B0600000101010101" pitchFamily="34" charset="-127"/>
      <p:regular r:id="rId41"/>
    </p:embeddedFont>
    <p:embeddedFont>
      <p:font typeface="Comic Sans MS" panose="030F0702030302020204" pitchFamily="66" charset="0"/>
      <p:regular r:id="rId42"/>
      <p:bold r:id="rId43"/>
    </p:embeddedFont>
    <p:embeddedFont>
      <p:font typeface="华文新魏" panose="02010800040101010101" pitchFamily="2" charset="-122"/>
      <p:regular r:id="rId44"/>
    </p:embeddedFont>
    <p:embeddedFont>
      <p:font typeface="Helvetica" panose="020B0604020202020204" pitchFamily="34" charset="0"/>
      <p:regular r:id="rId45"/>
      <p:bold r:id="rId46"/>
      <p:italic r:id="rId47"/>
      <p:boldItalic r:id="rId48"/>
    </p:embeddedFont>
    <p:embeddedFont>
      <p:font typeface="Cambria Math" panose="02040503050406030204" pitchFamily="18" charset="0"/>
      <p:regular r:id="rId49"/>
    </p:embeddedFont>
    <p:embeddedFont>
      <p:font typeface="Arial Unicode MS" panose="020B0604020202020204" pitchFamily="34" charset="-122"/>
      <p:regular r:id="rId50"/>
    </p:embeddedFont>
    <p:embeddedFont>
      <p:font typeface="Cooper Black" panose="0208090404030B020404" pitchFamily="18" charset="0"/>
      <p:regular r:id="rId51"/>
    </p:embeddedFont>
    <p:embeddedFont>
      <p:font typeface="Tempus Sans ITC" panose="04020404030D07020202" pitchFamily="82" charset="0"/>
      <p:regular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33CC"/>
    <a:srgbClr val="663300"/>
    <a:srgbClr val="B40000"/>
    <a:srgbClr val="F1F5E7"/>
    <a:srgbClr val="2DC8FF"/>
    <a:srgbClr val="8E0000"/>
    <a:srgbClr val="71AE0E"/>
    <a:srgbClr val="FF9999"/>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94" autoAdjust="0"/>
    <p:restoredTop sz="94660"/>
  </p:normalViewPr>
  <p:slideViewPr>
    <p:cSldViewPr snapToObjects="1">
      <p:cViewPr>
        <p:scale>
          <a:sx n="66" d="100"/>
          <a:sy n="66" d="100"/>
        </p:scale>
        <p:origin x="-3114" y="-114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56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20.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C5C41-F861-4B21-AD2F-85AEA56BBAE1}" type="datetimeFigureOut">
              <a:rPr lang="zh-CN" altLang="en-US" smtClean="0"/>
              <a:pPr/>
              <a:t>2017/12/26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421ED-5742-4DCC-9643-02C7D3C6BEE0}" type="slidenum">
              <a:rPr lang="zh-CN" altLang="en-US" smtClean="0"/>
              <a:pPr/>
              <a:t>‹#›</a:t>
            </a:fld>
            <a:endParaRPr lang="zh-CN" altLang="en-US"/>
          </a:p>
        </p:txBody>
      </p:sp>
    </p:spTree>
    <p:extLst>
      <p:ext uri="{BB962C8B-B14F-4D97-AF65-F5344CB8AC3E}">
        <p14:creationId xmlns:p14="http://schemas.microsoft.com/office/powerpoint/2010/main" val="262132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headEnd/>
            <a:tailEnd/>
          </a:ln>
        </p:spPr>
      </p:sp>
      <p:sp>
        <p:nvSpPr>
          <p:cNvPr id="211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7F24BE-808F-457B-A722-CF20A209101D}"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15</a:t>
            </a:fld>
            <a:endParaRPr lang="en-US" altLang="zh-CN" sz="1200">
              <a:latin typeface="+mn-lt"/>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意群提示字号小么？</a:t>
            </a:r>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21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意群提示字号小么？</a:t>
            </a:r>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24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25</a:t>
            </a:fld>
            <a:endParaRPr lang="zh-CN" altLang="en-US"/>
          </a:p>
        </p:txBody>
      </p:sp>
    </p:spTree>
    <p:extLst>
      <p:ext uri="{BB962C8B-B14F-4D97-AF65-F5344CB8AC3E}">
        <p14:creationId xmlns:p14="http://schemas.microsoft.com/office/powerpoint/2010/main" val="377091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3</a:t>
            </a:fld>
            <a:endParaRPr lang="en-US" altLang="zh-CN" sz="1200">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8900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7700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2788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7993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0920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009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9224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476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29642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9091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91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2655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slide" Target="slide2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 Target="slide18.xml"/></Relationships>
</file>

<file path=ppt/slides/_rels/slide1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image" Target="../media/image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image" Target="../media/image5.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slide" Target="slide2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 Target="slide18.xml"/></Relationships>
</file>

<file path=ppt/slides/_rels/slide1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image" Target="../media/image5.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slide" Target="slide21.xml"/><Relationship Id="rId5" Type="http://schemas.openxmlformats.org/officeDocument/2006/relationships/image" Target="../media/image5.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image" Target="../media/image5.pn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image" Target="../media/image5.pn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image" Target="../media/image5.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slide" Target="slide2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 Target="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slide" Target="slide2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 Target="slide18.xml"/></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image" Target="../media/image5.pn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slide" Target="slide2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 Target="slide1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slide" Target="slide2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 Target="slide18.xml"/></Relationships>
</file>

<file path=ppt/slides/_rels/slide25.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image" Target="../media/image11.jpe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slide" Target="slide18.xml"/><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1.xml"/><Relationship Id="rId2" Type="http://schemas.openxmlformats.org/officeDocument/2006/relationships/image" Target="../media/image11.jpe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12.jpeg"/><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2.jpeg"/><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18.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21.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jpeg"/><Relationship Id="rId4" Type="http://schemas.openxmlformats.org/officeDocument/2006/relationships/slide" Target="slide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image" Target="../media/image4.jpeg"/><Relationship Id="rId4" Type="http://schemas.openxmlformats.org/officeDocument/2006/relationships/slide" Target="slide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jpeg"/><Relationship Id="rId4" Type="http://schemas.openxmlformats.org/officeDocument/2006/relationships/slide" Target="slide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jpeg"/><Relationship Id="rId4" Type="http://schemas.openxmlformats.org/officeDocument/2006/relationships/slide" Target="slide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slide" Target="slide2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 Target="slide18.xml"/></Relationships>
</file>

<file path=ppt/slides/_rels/slide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图片 4" descr="新视野大学ppt首页标题字-0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5057"/>
            <a:ext cx="9144000" cy="1587229"/>
          </a:xfrm>
          <a:prstGeom prst="rect">
            <a:avLst/>
          </a:prstGeom>
        </p:spPr>
      </p:pic>
      <p:sp>
        <p:nvSpPr>
          <p:cNvPr id="11" name="Rectangle 10"/>
          <p:cNvSpPr/>
          <p:nvPr/>
        </p:nvSpPr>
        <p:spPr>
          <a:xfrm>
            <a:off x="0" y="990598"/>
            <a:ext cx="9144000" cy="54000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2" name="Title 1"/>
          <p:cNvSpPr>
            <a:spLocks noGrp="1"/>
          </p:cNvSpPr>
          <p:nvPr>
            <p:ph type="title"/>
          </p:nvPr>
        </p:nvSpPr>
        <p:spPr>
          <a:xfrm>
            <a:off x="391269" y="2558496"/>
            <a:ext cx="2378968" cy="772034"/>
          </a:xfrm>
        </p:spPr>
        <p:txBody>
          <a:bodyPr>
            <a:normAutofit/>
          </a:bodyPr>
          <a:lstStyle/>
          <a:p>
            <a:pPr algn="l"/>
            <a:r>
              <a:rPr lang="en-US" altLang="zh-CN" sz="5000" b="1" baseline="30000" dirty="0" smtClean="0">
                <a:solidFill>
                  <a:srgbClr val="FF6600"/>
                </a:solidFill>
                <a:effectLst>
                  <a:outerShdw blurRad="38100" dist="38100" dir="2700000" algn="tl">
                    <a:srgbClr val="000000">
                      <a:alpha val="43137"/>
                    </a:srgbClr>
                  </a:outerShdw>
                </a:effectLst>
                <a:latin typeface="Helvetica" pitchFamily="34" charset="0"/>
              </a:rPr>
              <a:t>Section B</a:t>
            </a:r>
            <a:r>
              <a:rPr lang="en-US" altLang="zh-CN" b="1" baseline="30000" dirty="0" smtClean="0">
                <a:solidFill>
                  <a:srgbClr val="FF6600"/>
                </a:solidFill>
              </a:rPr>
              <a:t> </a:t>
            </a:r>
            <a:endParaRPr lang="en-US" altLang="zh-CN" b="1" baseline="30000" dirty="0">
              <a:solidFill>
                <a:srgbClr val="FF6600"/>
              </a:solidFill>
            </a:endParaRPr>
          </a:p>
        </p:txBody>
      </p:sp>
      <p:sp>
        <p:nvSpPr>
          <p:cNvPr id="6" name="Rectangle 5"/>
          <p:cNvSpPr/>
          <p:nvPr/>
        </p:nvSpPr>
        <p:spPr>
          <a:xfrm>
            <a:off x="4932040" y="128826"/>
            <a:ext cx="1371601" cy="707886"/>
          </a:xfrm>
          <a:prstGeom prst="rect">
            <a:avLst/>
          </a:prstGeom>
        </p:spPr>
        <p:txBody>
          <a:bodyPr wrap="square">
            <a:spAutoFit/>
          </a:bodyPr>
          <a:lstStyle/>
          <a:p>
            <a:r>
              <a:rPr lang="en-US" sz="4000" b="1" i="1" dirty="0" smtClean="0">
                <a:solidFill>
                  <a:srgbClr val="0B856D"/>
                </a:solidFill>
                <a:effectLst>
                  <a:outerShdw blurRad="50800" dist="38100" dir="2700000" algn="br">
                    <a:srgbClr val="000000">
                      <a:alpha val="43000"/>
                    </a:srgbClr>
                  </a:outerShdw>
                </a:effectLst>
                <a:latin typeface="方正大黑简体"/>
                <a:cs typeface="方正大黑简体"/>
              </a:rPr>
              <a:t>2</a:t>
            </a:r>
            <a:endParaRPr lang="en-US" sz="4000" b="1" i="1" dirty="0">
              <a:solidFill>
                <a:srgbClr val="0B856D"/>
              </a:solidFill>
              <a:effectLst>
                <a:outerShdw blurRad="50800" dist="38100" dir="2700000" algn="br">
                  <a:srgbClr val="000000">
                    <a:alpha val="43000"/>
                  </a:srgbClr>
                </a:outerShdw>
              </a:effectLst>
              <a:latin typeface="方正大黑简体"/>
              <a:cs typeface="方正大黑简体"/>
            </a:endParaRPr>
          </a:p>
        </p:txBody>
      </p:sp>
      <p:grpSp>
        <p:nvGrpSpPr>
          <p:cNvPr id="35" name="组合 34"/>
          <p:cNvGrpSpPr/>
          <p:nvPr/>
        </p:nvGrpSpPr>
        <p:grpSpPr>
          <a:xfrm>
            <a:off x="238125" y="914400"/>
            <a:ext cx="8648001" cy="707886"/>
            <a:chOff x="238125" y="914400"/>
            <a:chExt cx="8648001" cy="707886"/>
          </a:xfrm>
        </p:grpSpPr>
        <p:sp>
          <p:nvSpPr>
            <p:cNvPr id="8" name="TextBox 7"/>
            <p:cNvSpPr txBox="1"/>
            <p:nvPr/>
          </p:nvSpPr>
          <p:spPr>
            <a:xfrm>
              <a:off x="762000" y="914400"/>
              <a:ext cx="762000" cy="707886"/>
            </a:xfrm>
            <a:prstGeom prst="rect">
              <a:avLst/>
            </a:prstGeom>
            <a:noFill/>
          </p:spPr>
          <p:txBody>
            <a:bodyPr wrap="square" rtlCol="0">
              <a:spAutoFit/>
            </a:bodyPr>
            <a:lstStyle/>
            <a:p>
              <a:r>
                <a:rPr lang="en-US" altLang="zh-CN" sz="4000" b="1" i="1" dirty="0" smtClean="0">
                  <a:latin typeface="Helvetica" pitchFamily="34" charset="0"/>
                  <a:ea typeface="Arial Unicode MS" pitchFamily="34" charset="-122"/>
                  <a:cs typeface="Helvetica Neue"/>
                </a:rPr>
                <a:t>2</a:t>
              </a:r>
              <a:endParaRPr lang="en-US" sz="4000" dirty="0">
                <a:latin typeface="Helvetica" pitchFamily="34" charset="0"/>
              </a:endParaRPr>
            </a:p>
          </p:txBody>
        </p:sp>
        <p:sp>
          <p:nvSpPr>
            <p:cNvPr id="9" name="TextBox 8"/>
            <p:cNvSpPr txBox="1"/>
            <p:nvPr/>
          </p:nvSpPr>
          <p:spPr>
            <a:xfrm>
              <a:off x="1619672" y="1000108"/>
              <a:ext cx="7266454" cy="523220"/>
            </a:xfrm>
            <a:prstGeom prst="rect">
              <a:avLst/>
            </a:prstGeom>
            <a:noFill/>
          </p:spPr>
          <p:txBody>
            <a:bodyPr wrap="square" rtlCol="0">
              <a:spAutoFit/>
            </a:bodyPr>
            <a:lstStyle/>
            <a:p>
              <a:r>
                <a:rPr lang="en-US" altLang="zh-CN" sz="2800" spc="300" dirty="0" smtClean="0">
                  <a:solidFill>
                    <a:srgbClr val="FFFFFF"/>
                  </a:solidFill>
                  <a:effectLst>
                    <a:glow rad="101600">
                      <a:schemeClr val="tx1">
                        <a:alpha val="60000"/>
                      </a:schemeClr>
                    </a:glow>
                    <a:outerShdw blurRad="38100" dist="38100" dir="2700000" algn="tl">
                      <a:srgbClr val="000000">
                        <a:alpha val="43137"/>
                      </a:srgbClr>
                    </a:outerShdw>
                  </a:effectLst>
                  <a:latin typeface="Cooper Black" pitchFamily="18" charset="0"/>
                  <a:ea typeface="Arial Unicode MS" pitchFamily="34" charset="-122"/>
                  <a:cs typeface="Helvetica Neue"/>
                </a:rPr>
                <a:t>College—The ladder to success?</a:t>
              </a:r>
              <a:r>
                <a:rPr lang="en-US" altLang="zh-CN" sz="2800" spc="300" dirty="0" smtClean="0">
                  <a:effectLst>
                    <a:glow rad="101600">
                      <a:schemeClr val="tx1">
                        <a:alpha val="60000"/>
                      </a:schemeClr>
                    </a:glow>
                    <a:outerShdw blurRad="38100" dist="38100" dir="2700000" algn="tl">
                      <a:srgbClr val="000000">
                        <a:alpha val="43137"/>
                      </a:srgbClr>
                    </a:outerShdw>
                  </a:effectLst>
                  <a:latin typeface="Cooper Black" pitchFamily="18" charset="0"/>
                  <a:ea typeface="Arial Unicode MS" pitchFamily="34" charset="-122"/>
                  <a:cs typeface="Helvetica Neue"/>
                </a:rPr>
                <a:t> </a:t>
              </a:r>
              <a:endParaRPr lang="en-US" sz="2800" b="1" dirty="0">
                <a:effectLst>
                  <a:glow rad="101600">
                    <a:schemeClr val="tx1">
                      <a:alpha val="60000"/>
                    </a:schemeClr>
                  </a:glow>
                </a:effectLst>
                <a:latin typeface="Helvetica Neue"/>
                <a:cs typeface="Helvetica Neue"/>
              </a:endParaRPr>
            </a:p>
          </p:txBody>
        </p:sp>
        <p:sp>
          <p:nvSpPr>
            <p:cNvPr id="15" name="TextBox 14"/>
            <p:cNvSpPr txBox="1"/>
            <p:nvPr/>
          </p:nvSpPr>
          <p:spPr>
            <a:xfrm>
              <a:off x="238125" y="1200150"/>
              <a:ext cx="662361" cy="338554"/>
            </a:xfrm>
            <a:prstGeom prst="rect">
              <a:avLst/>
            </a:prstGeom>
            <a:noFill/>
          </p:spPr>
          <p:txBody>
            <a:bodyPr wrap="none" rtlCol="0">
              <a:spAutoFit/>
            </a:bodyPr>
            <a:lstStyle/>
            <a:p>
              <a:r>
                <a:rPr lang="en-US" sz="1600" b="1" i="1" dirty="0" smtClean="0">
                  <a:latin typeface="Helvetica" pitchFamily="34" charset="0"/>
                  <a:cs typeface="Helvetica Neue"/>
                </a:rPr>
                <a:t>UNIT</a:t>
              </a:r>
              <a:endParaRPr lang="en-US" sz="1600" b="1" i="1" dirty="0">
                <a:latin typeface="Helvetica" pitchFamily="34" charset="0"/>
                <a:cs typeface="Helvetica Neue"/>
              </a:endParaRPr>
            </a:p>
          </p:txBody>
        </p:sp>
      </p:grpSp>
      <p:sp>
        <p:nvSpPr>
          <p:cNvPr id="16" name="Isosceles Triangle 15"/>
          <p:cNvSpPr/>
          <p:nvPr/>
        </p:nvSpPr>
        <p:spPr>
          <a:xfrm flipV="1">
            <a:off x="1219201" y="1295400"/>
            <a:ext cx="192599" cy="116400"/>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 Box 14"/>
          <p:cNvSpPr txBox="1">
            <a:spLocks noChangeArrowheads="1"/>
          </p:cNvSpPr>
          <p:nvPr/>
        </p:nvSpPr>
        <p:spPr bwMode="auto">
          <a:xfrm>
            <a:off x="2614687" y="2458298"/>
            <a:ext cx="6133778" cy="615553"/>
          </a:xfrm>
          <a:prstGeom prst="rect">
            <a:avLst/>
          </a:prstGeom>
          <a:noFill/>
          <a:ln w="9525">
            <a:noFill/>
            <a:miter lim="800000"/>
            <a:headEnd/>
            <a:tailEnd/>
          </a:ln>
          <a:effectLst>
            <a:outerShdw sx="1000" sy="1000" algn="ctr" rotWithShape="0">
              <a:schemeClr val="tx2"/>
            </a:outerShdw>
          </a:effectLst>
        </p:spPr>
        <p:txBody>
          <a:bodyPr wrap="square">
            <a:prstTxWarp prst="textNoShape">
              <a:avLst/>
            </a:prstTxWarp>
            <a:spAutoFit/>
          </a:bodyPr>
          <a:lstStyle/>
          <a:p>
            <a:pPr latinLnBrk="1">
              <a:spcBef>
                <a:spcPct val="50000"/>
              </a:spcBef>
            </a:pPr>
            <a:r>
              <a:rPr lang="en-US" altLang="zh-CN" sz="3400" dirty="0" smtClean="0">
                <a:ln w="0" cap="flat" cmpd="sng" algn="ctr">
                  <a:noFill/>
                  <a:prstDash val="solid"/>
                  <a:round/>
                  <a:headEnd type="none" w="med" len="med"/>
                  <a:tailEnd type="none" w="med" len="med"/>
                </a:ln>
                <a:latin typeface="Helvetica" pitchFamily="34" charset="0"/>
                <a:ea typeface="Gulim" pitchFamily="34" charset="-127"/>
                <a:cs typeface="Gulim" pitchFamily="34" charset="-127"/>
              </a:rPr>
              <a:t>What college brings us?</a:t>
            </a:r>
            <a:endParaRPr lang="zh-CN" altLang="en-US" sz="3400" dirty="0">
              <a:ln w="0" cap="flat" cmpd="sng" algn="ctr">
                <a:noFill/>
                <a:prstDash val="solid"/>
                <a:round/>
                <a:headEnd type="none" w="med" len="med"/>
                <a:tailEnd type="none" w="med" len="med"/>
              </a:ln>
              <a:latin typeface="Helvetica" pitchFamily="34" charset="0"/>
              <a:ea typeface="Gulim" pitchFamily="34" charset="-127"/>
              <a:cs typeface="Gulim" pitchFamily="34" charset="-127"/>
            </a:endParaRPr>
          </a:p>
        </p:txBody>
      </p:sp>
      <p:cxnSp>
        <p:nvCxnSpPr>
          <p:cNvPr id="45" name="Straight Connector 44"/>
          <p:cNvCxnSpPr/>
          <p:nvPr/>
        </p:nvCxnSpPr>
        <p:spPr>
          <a:xfrm>
            <a:off x="454646" y="3009806"/>
            <a:ext cx="8153400" cy="1588"/>
          </a:xfrm>
          <a:prstGeom prst="line">
            <a:avLst/>
          </a:prstGeom>
          <a:ln/>
        </p:spPr>
        <p:style>
          <a:lnRef idx="2">
            <a:schemeClr val="dk1"/>
          </a:lnRef>
          <a:fillRef idx="0">
            <a:schemeClr val="dk1"/>
          </a:fillRef>
          <a:effectRef idx="1">
            <a:schemeClr val="dk1"/>
          </a:effectRef>
          <a:fontRef idx="minor">
            <a:schemeClr val="tx1"/>
          </a:fontRef>
        </p:style>
      </p:cxnSp>
      <p:grpSp>
        <p:nvGrpSpPr>
          <p:cNvPr id="7" name="组合 31"/>
          <p:cNvGrpSpPr/>
          <p:nvPr/>
        </p:nvGrpSpPr>
        <p:grpSpPr>
          <a:xfrm>
            <a:off x="2700933" y="3634531"/>
            <a:ext cx="4050152" cy="461665"/>
            <a:chOff x="2702496" y="4498194"/>
            <a:chExt cx="4050152" cy="461665"/>
          </a:xfrm>
        </p:grpSpPr>
        <p:sp>
          <p:nvSpPr>
            <p:cNvPr id="26" name="Rectangle 6"/>
            <p:cNvSpPr>
              <a:spLocks noChangeArrowheads="1"/>
            </p:cNvSpPr>
            <p:nvPr/>
          </p:nvSpPr>
          <p:spPr bwMode="auto">
            <a:xfrm>
              <a:off x="2990528" y="4498194"/>
              <a:ext cx="3762120" cy="461665"/>
            </a:xfrm>
            <a:prstGeom prst="rect">
              <a:avLst/>
            </a:prstGeom>
            <a:noFill/>
            <a:ln w="9525">
              <a:noFill/>
              <a:miter lim="800000"/>
              <a:headEnd/>
              <a:tailEnd/>
            </a:ln>
          </p:spPr>
          <p:txBody>
            <a:bodyPr wrap="none">
              <a:prstTxWarp prst="textNoShape">
                <a:avLst/>
              </a:prstTxWarp>
              <a:spAutoFit/>
            </a:bodyPr>
            <a:lstStyle/>
            <a:p>
              <a:pPr eaLnBrk="0" hangingPunct="0"/>
              <a:r>
                <a:rPr lang="en-US" altLang="zh-CN" sz="2400" dirty="0" smtClean="0">
                  <a:solidFill>
                    <a:srgbClr val="000000"/>
                  </a:solidFill>
                  <a:latin typeface="Helvetica" pitchFamily="34" charset="0"/>
                </a:rPr>
                <a:t>To master the reading skill</a:t>
              </a:r>
              <a:endParaRPr lang="en-US" altLang="zh-CN" sz="2400" dirty="0">
                <a:solidFill>
                  <a:srgbClr val="000000"/>
                </a:solidFill>
                <a:latin typeface="Helvetica" pitchFamily="34" charset="0"/>
              </a:endParaRPr>
            </a:p>
          </p:txBody>
        </p:sp>
        <p:sp>
          <p:nvSpPr>
            <p:cNvPr id="27" name="椭圆 26"/>
            <p:cNvSpPr/>
            <p:nvPr/>
          </p:nvSpPr>
          <p:spPr>
            <a:xfrm>
              <a:off x="2702496" y="4681592"/>
              <a:ext cx="144016" cy="144016"/>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a:p>
          </p:txBody>
        </p:sp>
      </p:grpSp>
      <p:grpSp>
        <p:nvGrpSpPr>
          <p:cNvPr id="10" name="组合 32"/>
          <p:cNvGrpSpPr/>
          <p:nvPr/>
        </p:nvGrpSpPr>
        <p:grpSpPr>
          <a:xfrm>
            <a:off x="2700933" y="4158872"/>
            <a:ext cx="3517955" cy="461665"/>
            <a:chOff x="2702496" y="5022535"/>
            <a:chExt cx="3517955" cy="461665"/>
          </a:xfrm>
        </p:grpSpPr>
        <p:sp>
          <p:nvSpPr>
            <p:cNvPr id="30" name="Rectangle 10"/>
            <p:cNvSpPr>
              <a:spLocks noChangeArrowheads="1"/>
            </p:cNvSpPr>
            <p:nvPr/>
          </p:nvSpPr>
          <p:spPr bwMode="auto">
            <a:xfrm>
              <a:off x="2990528" y="5022535"/>
              <a:ext cx="3229923" cy="461665"/>
            </a:xfrm>
            <a:prstGeom prst="rect">
              <a:avLst/>
            </a:prstGeom>
            <a:noFill/>
            <a:ln w="9525">
              <a:noFill/>
              <a:miter lim="800000"/>
              <a:headEnd/>
              <a:tailEnd/>
            </a:ln>
          </p:spPr>
          <p:txBody>
            <a:bodyPr wrap="none">
              <a:prstTxWarp prst="textNoShape">
                <a:avLst/>
              </a:prstTxWarp>
              <a:spAutoFit/>
            </a:bodyPr>
            <a:lstStyle/>
            <a:p>
              <a:pPr eaLnBrk="0" hangingPunct="0"/>
              <a:r>
                <a:rPr lang="en-US" altLang="zh-CN" sz="2400" dirty="0">
                  <a:solidFill>
                    <a:srgbClr val="000000"/>
                  </a:solidFill>
                  <a:latin typeface="Helvetica" pitchFamily="34" charset="0"/>
                </a:rPr>
                <a:t>To </a:t>
              </a:r>
              <a:r>
                <a:rPr lang="en-US" altLang="zh-CN" sz="2400" dirty="0" smtClean="0">
                  <a:solidFill>
                    <a:srgbClr val="000000"/>
                  </a:solidFill>
                  <a:latin typeface="Helvetica" pitchFamily="34" charset="0"/>
                </a:rPr>
                <a:t>understand </a:t>
              </a:r>
              <a:r>
                <a:rPr lang="en-US" altLang="zh-CN" sz="2400" dirty="0">
                  <a:solidFill>
                    <a:srgbClr val="000000"/>
                  </a:solidFill>
                  <a:latin typeface="Helvetica" pitchFamily="34" charset="0"/>
                </a:rPr>
                <a:t>the text</a:t>
              </a:r>
            </a:p>
          </p:txBody>
        </p:sp>
        <p:sp>
          <p:nvSpPr>
            <p:cNvPr id="28" name="椭圆 27"/>
            <p:cNvSpPr/>
            <p:nvPr/>
          </p:nvSpPr>
          <p:spPr>
            <a:xfrm>
              <a:off x="2702496" y="5192755"/>
              <a:ext cx="144016" cy="144016"/>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sz="2400"/>
            </a:p>
          </p:txBody>
        </p:sp>
      </p:grpSp>
      <p:grpSp>
        <p:nvGrpSpPr>
          <p:cNvPr id="12" name="组合 34"/>
          <p:cNvGrpSpPr/>
          <p:nvPr/>
        </p:nvGrpSpPr>
        <p:grpSpPr>
          <a:xfrm>
            <a:off x="2700933" y="4683213"/>
            <a:ext cx="5452779" cy="461665"/>
            <a:chOff x="2702496" y="5546876"/>
            <a:chExt cx="5452779" cy="461665"/>
          </a:xfrm>
        </p:grpSpPr>
        <p:sp>
          <p:nvSpPr>
            <p:cNvPr id="34" name="Rectangle 14"/>
            <p:cNvSpPr>
              <a:spLocks noChangeArrowheads="1"/>
            </p:cNvSpPr>
            <p:nvPr/>
          </p:nvSpPr>
          <p:spPr bwMode="auto">
            <a:xfrm>
              <a:off x="2990528" y="5546876"/>
              <a:ext cx="5164747" cy="461665"/>
            </a:xfrm>
            <a:prstGeom prst="rect">
              <a:avLst/>
            </a:prstGeom>
            <a:noFill/>
            <a:ln w="9525">
              <a:noFill/>
              <a:miter lim="800000"/>
              <a:headEnd/>
              <a:tailEnd/>
            </a:ln>
          </p:spPr>
          <p:txBody>
            <a:bodyPr wrap="none">
              <a:prstTxWarp prst="textNoShape">
                <a:avLst/>
              </a:prstTxWarp>
              <a:spAutoFit/>
            </a:bodyPr>
            <a:lstStyle/>
            <a:p>
              <a:pPr eaLnBrk="0" hangingPunct="0"/>
              <a:r>
                <a:rPr lang="en-US" altLang="zh-CN" sz="2400" dirty="0" smtClean="0">
                  <a:solidFill>
                    <a:srgbClr val="000000"/>
                  </a:solidFill>
                  <a:latin typeface="Helvetica" pitchFamily="34" charset="0"/>
                </a:rPr>
                <a:t>To practice the phrases and patterns</a:t>
              </a:r>
              <a:endParaRPr lang="en-US" altLang="zh-CN" sz="2400" dirty="0">
                <a:solidFill>
                  <a:srgbClr val="000000"/>
                </a:solidFill>
                <a:latin typeface="Helvetica" pitchFamily="34" charset="0"/>
              </a:endParaRPr>
            </a:p>
          </p:txBody>
        </p:sp>
        <p:sp>
          <p:nvSpPr>
            <p:cNvPr id="29" name="椭圆 28"/>
            <p:cNvSpPr/>
            <p:nvPr/>
          </p:nvSpPr>
          <p:spPr>
            <a:xfrm>
              <a:off x="2702496" y="5703918"/>
              <a:ext cx="144016" cy="144016"/>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sz="2400" b="1"/>
            </a:p>
          </p:txBody>
        </p:sp>
      </p:grpSp>
      <p:grpSp>
        <p:nvGrpSpPr>
          <p:cNvPr id="13" name="组合 35"/>
          <p:cNvGrpSpPr/>
          <p:nvPr/>
        </p:nvGrpSpPr>
        <p:grpSpPr>
          <a:xfrm>
            <a:off x="2700933" y="5207555"/>
            <a:ext cx="4255337" cy="461665"/>
            <a:chOff x="2702496" y="6071218"/>
            <a:chExt cx="4255337" cy="461665"/>
          </a:xfrm>
        </p:grpSpPr>
        <p:sp>
          <p:nvSpPr>
            <p:cNvPr id="38" name="Rectangle 22"/>
            <p:cNvSpPr>
              <a:spLocks noChangeArrowheads="1"/>
            </p:cNvSpPr>
            <p:nvPr/>
          </p:nvSpPr>
          <p:spPr bwMode="auto">
            <a:xfrm>
              <a:off x="2990528" y="6071218"/>
              <a:ext cx="3967305" cy="461665"/>
            </a:xfrm>
            <a:prstGeom prst="rect">
              <a:avLst/>
            </a:prstGeom>
            <a:noFill/>
            <a:ln w="9525">
              <a:noFill/>
              <a:miter lim="800000"/>
              <a:headEnd/>
              <a:tailEnd/>
            </a:ln>
          </p:spPr>
          <p:txBody>
            <a:bodyPr wrap="none">
              <a:prstTxWarp prst="textNoShape">
                <a:avLst/>
              </a:prstTxWarp>
              <a:spAutoFit/>
            </a:bodyPr>
            <a:lstStyle/>
            <a:p>
              <a:pPr eaLnBrk="0" hangingPunct="0"/>
              <a:r>
                <a:rPr lang="en-US" altLang="zh-CN" sz="2400" dirty="0">
                  <a:solidFill>
                    <a:srgbClr val="000000"/>
                  </a:solidFill>
                  <a:latin typeface="Helvetica" pitchFamily="34" charset="0"/>
                </a:rPr>
                <a:t>To </a:t>
              </a:r>
              <a:r>
                <a:rPr lang="en-US" altLang="zh-CN" sz="2400" dirty="0" smtClean="0">
                  <a:solidFill>
                    <a:srgbClr val="000000"/>
                  </a:solidFill>
                  <a:latin typeface="Helvetica" pitchFamily="34" charset="0"/>
                </a:rPr>
                <a:t>learn about letter writing</a:t>
              </a:r>
              <a:endParaRPr lang="en-US" altLang="zh-CN" sz="2400" dirty="0">
                <a:solidFill>
                  <a:srgbClr val="000000"/>
                </a:solidFill>
                <a:latin typeface="Helvetica" pitchFamily="34" charset="0"/>
              </a:endParaRPr>
            </a:p>
          </p:txBody>
        </p:sp>
        <p:sp>
          <p:nvSpPr>
            <p:cNvPr id="31" name="椭圆 30"/>
            <p:cNvSpPr/>
            <p:nvPr/>
          </p:nvSpPr>
          <p:spPr>
            <a:xfrm>
              <a:off x="2702496" y="6215082"/>
              <a:ext cx="144016" cy="144016"/>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sz="2400"/>
            </a:p>
          </p:txBody>
        </p:sp>
      </p:grpSp>
      <p:grpSp>
        <p:nvGrpSpPr>
          <p:cNvPr id="32" name="组合 31"/>
          <p:cNvGrpSpPr/>
          <p:nvPr/>
        </p:nvGrpSpPr>
        <p:grpSpPr>
          <a:xfrm>
            <a:off x="449882" y="3577082"/>
            <a:ext cx="2164804" cy="1079322"/>
            <a:chOff x="449882" y="3577082"/>
            <a:chExt cx="2164804" cy="1079322"/>
          </a:xfrm>
        </p:grpSpPr>
        <p:pic>
          <p:nvPicPr>
            <p:cNvPr id="2050"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rot="10800000">
              <a:off x="449882" y="3577082"/>
              <a:ext cx="2164804"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6389" y="4389704"/>
              <a:ext cx="78105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4" name="TextBox 23"/>
          <p:cNvSpPr txBox="1"/>
          <p:nvPr/>
        </p:nvSpPr>
        <p:spPr>
          <a:xfrm>
            <a:off x="639750" y="3893419"/>
            <a:ext cx="1626431" cy="400110"/>
          </a:xfrm>
          <a:prstGeom prst="rect">
            <a:avLst/>
          </a:prstGeom>
          <a:noFill/>
        </p:spPr>
        <p:txBody>
          <a:bodyPr wrap="square" rtlCol="0">
            <a:spAutoFit/>
          </a:bodyPr>
          <a:lstStyle/>
          <a:p>
            <a:r>
              <a:rPr lang="en-US" altLang="zh-CN" sz="20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rPr>
              <a:t>Objectives</a:t>
            </a:r>
            <a:endParaRPr lang="zh-CN" altLang="en-US" sz="20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ndParaRPr>
          </a:p>
        </p:txBody>
      </p:sp>
    </p:spTree>
    <p:extLst>
      <p:ext uri="{BB962C8B-B14F-4D97-AF65-F5344CB8AC3E}">
        <p14:creationId xmlns:p14="http://schemas.microsoft.com/office/powerpoint/2010/main" val="293167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698" t="13989" r="727"/>
          <a:stretch/>
        </p:blipFill>
        <p:spPr bwMode="auto">
          <a:xfrm>
            <a:off x="135247" y="2214554"/>
            <a:ext cx="898683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285852" y="1640413"/>
            <a:ext cx="2320128" cy="492443"/>
          </a:xfrm>
          <a:prstGeom prst="rect">
            <a:avLst/>
          </a:prstGeom>
          <a:noFill/>
        </p:spPr>
        <p:txBody>
          <a:bodyPr wrap="square" rtlCol="0">
            <a:spAutoFit/>
          </a:bodyPr>
          <a:lstStyle/>
          <a:p>
            <a:r>
              <a:rPr lang="zh-CN" altLang="en-US" sz="2600" b="1" dirty="0" smtClean="0">
                <a:latin typeface="华文楷体" pitchFamily="2" charset="-122"/>
                <a:ea typeface="华文楷体" pitchFamily="2" charset="-122"/>
              </a:rPr>
              <a:t>想起；想到</a:t>
            </a:r>
          </a:p>
        </p:txBody>
      </p:sp>
      <p:sp>
        <p:nvSpPr>
          <p:cNvPr id="13" name="文本框 5"/>
          <p:cNvSpPr txBox="1"/>
          <p:nvPr/>
        </p:nvSpPr>
        <p:spPr>
          <a:xfrm>
            <a:off x="857225" y="4286256"/>
            <a:ext cx="1770560"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(cheer up)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857223" y="5039037"/>
            <a:ext cx="7588603" cy="461665"/>
          </a:xfrm>
          <a:prstGeom prst="rect">
            <a:avLst/>
          </a:prstGeom>
          <a:noFill/>
        </p:spPr>
        <p:txBody>
          <a:bodyPr wrap="square" rtlCol="0">
            <a:spAutoFit/>
          </a:bodyPr>
          <a:lstStyle/>
          <a:p>
            <a:r>
              <a:rPr kumimoji="1" lang="en-US" altLang="zh-CN" sz="2400" dirty="0" smtClean="0">
                <a:solidFill>
                  <a:schemeClr val="accent4">
                    <a:lumMod val="10000"/>
                  </a:schemeClr>
                </a:solidFill>
                <a:latin typeface="Helvetica" pitchFamily="34" charset="0"/>
              </a:rPr>
              <a:t>He cheered up </a:t>
            </a:r>
            <a:r>
              <a:rPr kumimoji="1" lang="en-US" altLang="zh-CN" sz="2400" dirty="0" smtClean="0">
                <a:solidFill>
                  <a:srgbClr val="FF6600"/>
                </a:solidFill>
                <a:latin typeface="Helvetica" pitchFamily="34" charset="0"/>
              </a:rPr>
              <a:t>at the thought of </a:t>
            </a:r>
            <a:r>
              <a:rPr kumimoji="1" lang="en-US" altLang="zh-CN" sz="2400" dirty="0" smtClean="0">
                <a:solidFill>
                  <a:schemeClr val="accent4">
                    <a:lumMod val="10000"/>
                  </a:schemeClr>
                </a:solidFill>
                <a:latin typeface="Helvetica" pitchFamily="34" charset="0"/>
              </a:rPr>
              <a:t>seeing her again. </a:t>
            </a:r>
            <a:endParaRPr kumimoji="1" lang="zh-CN" altLang="en-US" sz="2400" dirty="0" smtClean="0">
              <a:solidFill>
                <a:schemeClr val="accent4">
                  <a:lumMod val="10000"/>
                </a:schemeClr>
              </a:solidFill>
              <a:latin typeface="Helvetica" pitchFamily="34" charset="0"/>
            </a:endParaRPr>
          </a:p>
        </p:txBody>
      </p:sp>
      <p:sp>
        <p:nvSpPr>
          <p:cNvPr id="16" name="TextBox 15"/>
          <p:cNvSpPr txBox="1"/>
          <p:nvPr/>
        </p:nvSpPr>
        <p:spPr>
          <a:xfrm>
            <a:off x="5257075" y="1640413"/>
            <a:ext cx="3188752" cy="461665"/>
          </a:xfrm>
          <a:prstGeom prst="rect">
            <a:avLst/>
          </a:prstGeom>
          <a:noFill/>
        </p:spPr>
        <p:txBody>
          <a:bodyPr wrap="square" rtlCol="0">
            <a:spAutoFit/>
          </a:bodyPr>
          <a:lstStyle/>
          <a:p>
            <a:pPr>
              <a:spcBef>
                <a:spcPct val="50000"/>
              </a:spcBef>
              <a:defRPr/>
            </a:pPr>
            <a:r>
              <a:rPr kumimoji="1" lang="en-US" altLang="zh-CN" sz="2400" b="1" dirty="0" smtClean="0">
                <a:solidFill>
                  <a:schemeClr val="accent4">
                    <a:lumMod val="10000"/>
                  </a:schemeClr>
                </a:solidFill>
                <a:latin typeface="Helvetica" pitchFamily="34" charset="0"/>
              </a:rPr>
              <a:t>at the thought of</a:t>
            </a:r>
            <a:endParaRPr kumimoji="1" lang="en-US" altLang="zh-CN" sz="2400" b="1" dirty="0">
              <a:solidFill>
                <a:schemeClr val="accent4">
                  <a:lumMod val="10000"/>
                </a:schemeClr>
              </a:solidFill>
              <a:latin typeface="Helvetica" pitchFamily="34" charset="0"/>
            </a:endParaRPr>
          </a:p>
        </p:txBody>
      </p:sp>
      <p:sp>
        <p:nvSpPr>
          <p:cNvPr id="2" name="TextBox 1"/>
          <p:cNvSpPr txBox="1"/>
          <p:nvPr/>
        </p:nvSpPr>
        <p:spPr>
          <a:xfrm>
            <a:off x="3605980" y="1685543"/>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85786" y="2571744"/>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841050" y="3110211"/>
            <a:ext cx="7660040" cy="461665"/>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一想起又可以见到她</a:t>
            </a:r>
            <a:r>
              <a:rPr lang="en-US" altLang="en-US" sz="2400" dirty="0" smtClean="0">
                <a:latin typeface="华文行楷" pitchFamily="2" charset="-122"/>
                <a:ea typeface="华文行楷" pitchFamily="2" charset="-122"/>
              </a:rPr>
              <a:t>, </a:t>
            </a:r>
            <a:r>
              <a:rPr lang="zh-CN" altLang="en-US" sz="2400" dirty="0" smtClean="0">
                <a:latin typeface="华文行楷" pitchFamily="2" charset="-122"/>
                <a:ea typeface="华文行楷" pitchFamily="2" charset="-122"/>
              </a:rPr>
              <a:t>他便兴奋起来。</a:t>
            </a:r>
          </a:p>
        </p:txBody>
      </p:sp>
      <p:sp>
        <p:nvSpPr>
          <p:cNvPr id="25" name="TextBox 24"/>
          <p:cNvSpPr txBox="1"/>
          <p:nvPr/>
        </p:nvSpPr>
        <p:spPr>
          <a:xfrm>
            <a:off x="785786" y="3786190"/>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21" name="Picture 4">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组合 14"/>
          <p:cNvGrpSpPr/>
          <p:nvPr/>
        </p:nvGrpSpPr>
        <p:grpSpPr>
          <a:xfrm>
            <a:off x="-14288" y="-27384"/>
            <a:ext cx="7115715" cy="1152525"/>
            <a:chOff x="-14288" y="-27384"/>
            <a:chExt cx="7115715" cy="1152525"/>
          </a:xfrm>
        </p:grpSpPr>
        <p:pic>
          <p:nvPicPr>
            <p:cNvPr id="18"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19" name="TextBox 18">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37449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698" t="13989" r="727"/>
          <a:stretch/>
        </p:blipFill>
        <p:spPr bwMode="auto">
          <a:xfrm>
            <a:off x="135247" y="2214554"/>
            <a:ext cx="898683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94717" y="1712421"/>
            <a:ext cx="2421099" cy="492443"/>
          </a:xfrm>
          <a:prstGeom prst="rect">
            <a:avLst/>
          </a:prstGeom>
          <a:noFill/>
        </p:spPr>
        <p:txBody>
          <a:bodyPr wrap="square" rtlCol="0">
            <a:spAutoFit/>
          </a:bodyPr>
          <a:lstStyle/>
          <a:p>
            <a:r>
              <a:rPr lang="zh-CN" altLang="en-US" sz="2600" b="1" dirty="0" smtClean="0">
                <a:latin typeface="华文楷体" pitchFamily="2" charset="-122"/>
                <a:ea typeface="华文楷体" pitchFamily="2" charset="-122"/>
              </a:rPr>
              <a:t>情况对</a:t>
            </a:r>
            <a:r>
              <a:rPr lang="en-US" altLang="en-US" sz="2600" b="1" dirty="0" smtClean="0">
                <a:latin typeface="华文楷体" pitchFamily="2" charset="-122"/>
                <a:ea typeface="华文楷体" pitchFamily="2" charset="-122"/>
              </a:rPr>
              <a:t>… </a:t>
            </a:r>
            <a:r>
              <a:rPr lang="zh-CN" altLang="en-US" sz="2600" b="1" dirty="0" smtClean="0">
                <a:latin typeface="华文楷体" pitchFamily="2" charset="-122"/>
                <a:ea typeface="华文楷体" pitchFamily="2" charset="-122"/>
              </a:rPr>
              <a:t>不利</a:t>
            </a:r>
          </a:p>
        </p:txBody>
      </p:sp>
      <p:sp>
        <p:nvSpPr>
          <p:cNvPr id="13" name="文本框 5"/>
          <p:cNvSpPr txBox="1"/>
          <p:nvPr/>
        </p:nvSpPr>
        <p:spPr>
          <a:xfrm>
            <a:off x="857225" y="4509120"/>
            <a:ext cx="4510018"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(be expected much/ the odds )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785786" y="5072074"/>
            <a:ext cx="7886192" cy="830997"/>
          </a:xfrm>
          <a:prstGeom prst="rect">
            <a:avLst/>
          </a:prstGeom>
          <a:noFill/>
        </p:spPr>
        <p:txBody>
          <a:bodyPr wrap="square" rtlCol="0">
            <a:spAutoFit/>
          </a:bodyPr>
          <a:lstStyle/>
          <a:p>
            <a:r>
              <a:rPr kumimoji="1" lang="en-US" altLang="zh-CN" sz="2400" dirty="0" smtClean="0">
                <a:solidFill>
                  <a:schemeClr val="accent4">
                    <a:lumMod val="10000"/>
                  </a:schemeClr>
                </a:solidFill>
                <a:latin typeface="Helvetica" pitchFamily="34" charset="0"/>
              </a:rPr>
              <a:t>They are expected much, but the odds are heavily </a:t>
            </a:r>
            <a:r>
              <a:rPr kumimoji="1" lang="en-US" altLang="zh-CN" sz="2400" dirty="0" smtClean="0">
                <a:solidFill>
                  <a:srgbClr val="FF6600"/>
                </a:solidFill>
                <a:latin typeface="Helvetica" pitchFamily="34" charset="0"/>
              </a:rPr>
              <a:t>stacked against </a:t>
            </a:r>
            <a:r>
              <a:rPr kumimoji="1" lang="en-US" altLang="zh-CN" sz="2400" dirty="0" smtClean="0">
                <a:solidFill>
                  <a:schemeClr val="accent4">
                    <a:lumMod val="10000"/>
                  </a:schemeClr>
                </a:solidFill>
                <a:latin typeface="Helvetica" pitchFamily="34" charset="0"/>
              </a:rPr>
              <a:t>Chinese players in the World Cup.</a:t>
            </a:r>
            <a:endParaRPr kumimoji="1" lang="zh-CN" altLang="en-US" sz="2400" dirty="0" smtClean="0">
              <a:solidFill>
                <a:schemeClr val="accent4">
                  <a:lumMod val="10000"/>
                </a:schemeClr>
              </a:solidFill>
              <a:latin typeface="Helvetica" pitchFamily="34" charset="0"/>
            </a:endParaRPr>
          </a:p>
        </p:txBody>
      </p:sp>
      <p:sp>
        <p:nvSpPr>
          <p:cNvPr id="16" name="TextBox 15"/>
          <p:cNvSpPr txBox="1"/>
          <p:nvPr/>
        </p:nvSpPr>
        <p:spPr>
          <a:xfrm>
            <a:off x="5067305" y="1712421"/>
            <a:ext cx="3332411" cy="461665"/>
          </a:xfrm>
          <a:prstGeom prst="rect">
            <a:avLst/>
          </a:prstGeom>
          <a:noFill/>
        </p:spPr>
        <p:txBody>
          <a:bodyPr wrap="square" rtlCol="0">
            <a:spAutoFit/>
          </a:bodyPr>
          <a:lstStyle/>
          <a:p>
            <a:pPr>
              <a:spcBef>
                <a:spcPct val="50000"/>
              </a:spcBef>
              <a:defRPr/>
            </a:pPr>
            <a:r>
              <a:rPr kumimoji="1" lang="en-US" altLang="zh-CN" sz="2400" b="1" dirty="0" smtClean="0">
                <a:solidFill>
                  <a:schemeClr val="accent4">
                    <a:lumMod val="10000"/>
                  </a:schemeClr>
                </a:solidFill>
                <a:latin typeface="Helvetica" pitchFamily="34" charset="0"/>
              </a:rPr>
              <a:t>be stacked against</a:t>
            </a:r>
            <a:endParaRPr kumimoji="1" lang="en-US" altLang="zh-CN" sz="2400" b="1" dirty="0">
              <a:solidFill>
                <a:schemeClr val="accent4">
                  <a:lumMod val="10000"/>
                </a:schemeClr>
              </a:solidFill>
              <a:latin typeface="Helvetica" pitchFamily="34" charset="0"/>
            </a:endParaRPr>
          </a:p>
        </p:txBody>
      </p:sp>
      <p:sp>
        <p:nvSpPr>
          <p:cNvPr id="2" name="TextBox 1"/>
          <p:cNvSpPr txBox="1"/>
          <p:nvPr/>
        </p:nvSpPr>
        <p:spPr>
          <a:xfrm>
            <a:off x="3495908" y="1717206"/>
            <a:ext cx="1871334"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85786" y="2714620"/>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785785" y="3212976"/>
            <a:ext cx="7429553"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人们对中国队期望很高，但世界杯上的形势对他们非常不利。</a:t>
            </a:r>
          </a:p>
        </p:txBody>
      </p:sp>
      <p:sp>
        <p:nvSpPr>
          <p:cNvPr id="25" name="TextBox 24"/>
          <p:cNvSpPr txBox="1"/>
          <p:nvPr/>
        </p:nvSpPr>
        <p:spPr>
          <a:xfrm>
            <a:off x="785786" y="401076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21"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组合 14"/>
          <p:cNvGrpSpPr/>
          <p:nvPr/>
        </p:nvGrpSpPr>
        <p:grpSpPr>
          <a:xfrm>
            <a:off x="-14288" y="-27384"/>
            <a:ext cx="7115715" cy="1152525"/>
            <a:chOff x="-14288" y="-27384"/>
            <a:chExt cx="7115715" cy="1152525"/>
          </a:xfrm>
        </p:grpSpPr>
        <p:pic>
          <p:nvPicPr>
            <p:cNvPr id="18"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9" name="TextBox 18">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16019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698" t="13989" r="727"/>
          <a:stretch/>
        </p:blipFill>
        <p:spPr bwMode="auto">
          <a:xfrm>
            <a:off x="135247" y="2214554"/>
            <a:ext cx="898683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57224" y="1700808"/>
            <a:ext cx="2273648" cy="492443"/>
          </a:xfrm>
          <a:prstGeom prst="rect">
            <a:avLst/>
          </a:prstGeom>
          <a:noFill/>
        </p:spPr>
        <p:txBody>
          <a:bodyPr wrap="square" rtlCol="0">
            <a:spAutoFit/>
          </a:bodyPr>
          <a:lstStyle/>
          <a:p>
            <a:r>
              <a:rPr lang="zh-CN" altLang="en-US" sz="2600" b="1" dirty="0" smtClean="0">
                <a:latin typeface="华文楷体" pitchFamily="2" charset="-122"/>
                <a:ea typeface="华文楷体" pitchFamily="2" charset="-122"/>
              </a:rPr>
              <a:t>可获得</a:t>
            </a:r>
            <a:r>
              <a:rPr lang="en-US" altLang="zh-CN" sz="2600" b="1" dirty="0" smtClean="0">
                <a:latin typeface="华文楷体" pitchFamily="2" charset="-122"/>
                <a:ea typeface="华文楷体" pitchFamily="2" charset="-122"/>
              </a:rPr>
              <a:t>/</a:t>
            </a:r>
            <a:r>
              <a:rPr lang="zh-CN" altLang="en-US" sz="2600" b="1" dirty="0" smtClean="0">
                <a:latin typeface="华文楷体" pitchFamily="2" charset="-122"/>
                <a:ea typeface="华文楷体" pitchFamily="2" charset="-122"/>
              </a:rPr>
              <a:t>利用</a:t>
            </a:r>
          </a:p>
        </p:txBody>
      </p:sp>
      <p:sp>
        <p:nvSpPr>
          <p:cNvPr id="13" name="文本框 5"/>
          <p:cNvSpPr txBox="1"/>
          <p:nvPr/>
        </p:nvSpPr>
        <p:spPr>
          <a:xfrm>
            <a:off x="854222" y="4467533"/>
            <a:ext cx="5734002"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(in sufficient quantities/ satisfy demand)</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857224" y="5026895"/>
            <a:ext cx="7542492" cy="830997"/>
          </a:xfrm>
          <a:prstGeom prst="rect">
            <a:avLst/>
          </a:prstGeom>
          <a:noFill/>
        </p:spPr>
        <p:txBody>
          <a:bodyPr wrap="square" rtlCol="0">
            <a:spAutoFit/>
          </a:bodyPr>
          <a:lstStyle/>
          <a:p>
            <a:pPr>
              <a:spcBef>
                <a:spcPct val="50000"/>
              </a:spcBef>
              <a:defRPr/>
            </a:pPr>
            <a:r>
              <a:rPr kumimoji="1" lang="en-US" altLang="zh-CN" sz="2400" dirty="0" smtClean="0">
                <a:solidFill>
                  <a:schemeClr val="accent4">
                    <a:lumMod val="10000"/>
                  </a:schemeClr>
                </a:solidFill>
                <a:latin typeface="Helvetica" pitchFamily="34" charset="0"/>
              </a:rPr>
              <a:t>Cheap goods </a:t>
            </a:r>
            <a:r>
              <a:rPr kumimoji="1" lang="en-US" altLang="zh-CN" sz="2400" dirty="0" smtClean="0">
                <a:solidFill>
                  <a:srgbClr val="FF6600"/>
                </a:solidFill>
                <a:latin typeface="Helvetica" pitchFamily="34" charset="0"/>
              </a:rPr>
              <a:t>are available to </a:t>
            </a:r>
            <a:r>
              <a:rPr kumimoji="1" lang="en-US" altLang="zh-CN" sz="2400" dirty="0" smtClean="0">
                <a:solidFill>
                  <a:schemeClr val="accent4">
                    <a:lumMod val="10000"/>
                  </a:schemeClr>
                </a:solidFill>
                <a:latin typeface="Helvetica" pitchFamily="34" charset="0"/>
              </a:rPr>
              <a:t>the local people, but not in sufficient quantities to satisfy demand.</a:t>
            </a:r>
            <a:endParaRPr kumimoji="1" lang="en-US" altLang="zh-CN" sz="2400" dirty="0">
              <a:solidFill>
                <a:schemeClr val="accent4">
                  <a:lumMod val="10000"/>
                </a:schemeClr>
              </a:solidFill>
              <a:latin typeface="Helvetica" pitchFamily="34" charset="0"/>
            </a:endParaRPr>
          </a:p>
        </p:txBody>
      </p:sp>
      <p:sp>
        <p:nvSpPr>
          <p:cNvPr id="16" name="TextBox 15"/>
          <p:cNvSpPr txBox="1"/>
          <p:nvPr/>
        </p:nvSpPr>
        <p:spPr>
          <a:xfrm>
            <a:off x="5246992" y="1679384"/>
            <a:ext cx="3539850" cy="461665"/>
          </a:xfrm>
          <a:prstGeom prst="rect">
            <a:avLst/>
          </a:prstGeom>
          <a:noFill/>
        </p:spPr>
        <p:txBody>
          <a:bodyPr wrap="square" rtlCol="0">
            <a:spAutoFit/>
          </a:bodyPr>
          <a:lstStyle/>
          <a:p>
            <a:pPr>
              <a:spcBef>
                <a:spcPct val="50000"/>
              </a:spcBef>
              <a:defRPr/>
            </a:pPr>
            <a:r>
              <a:rPr kumimoji="1" lang="en-US" altLang="zh-CN" sz="2400" b="1" dirty="0" smtClean="0">
                <a:solidFill>
                  <a:schemeClr val="accent4">
                    <a:lumMod val="10000"/>
                  </a:schemeClr>
                </a:solidFill>
                <a:latin typeface="Helvetica" pitchFamily="34" charset="0"/>
              </a:rPr>
              <a:t>be available to</a:t>
            </a:r>
            <a:endParaRPr kumimoji="1" lang="en-US" altLang="zh-CN" sz="2400" b="1" dirty="0">
              <a:solidFill>
                <a:schemeClr val="accent4">
                  <a:lumMod val="10000"/>
                </a:schemeClr>
              </a:solidFill>
              <a:latin typeface="Helvetica" pitchFamily="34" charset="0"/>
            </a:endParaRPr>
          </a:p>
        </p:txBody>
      </p:sp>
      <p:sp>
        <p:nvSpPr>
          <p:cNvPr id="2" name="TextBox 1"/>
          <p:cNvSpPr txBox="1"/>
          <p:nvPr/>
        </p:nvSpPr>
        <p:spPr>
          <a:xfrm>
            <a:off x="3334946" y="1717206"/>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14348" y="2714620"/>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714348" y="3143248"/>
            <a:ext cx="7685368"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当地居民</a:t>
            </a:r>
            <a:r>
              <a:rPr lang="zh-CN" altLang="en-US" sz="2400" dirty="0" smtClean="0">
                <a:solidFill>
                  <a:srgbClr val="FF0000"/>
                </a:solidFill>
                <a:latin typeface="华文行楷" pitchFamily="2" charset="-122"/>
                <a:ea typeface="华文行楷" pitchFamily="2" charset="-122"/>
              </a:rPr>
              <a:t>可以买到</a:t>
            </a:r>
            <a:r>
              <a:rPr lang="zh-CN" altLang="en-US" sz="2400" dirty="0" smtClean="0">
                <a:latin typeface="华文行楷" pitchFamily="2" charset="-122"/>
                <a:ea typeface="华文行楷" pitchFamily="2" charset="-122"/>
              </a:rPr>
              <a:t>一些廉价商品，但是数量不足以满足需求。</a:t>
            </a:r>
            <a:endParaRPr lang="zh-CN" altLang="en-US" sz="2400" dirty="0">
              <a:latin typeface="华文行楷" pitchFamily="2" charset="-122"/>
              <a:ea typeface="华文行楷" pitchFamily="2" charset="-122"/>
            </a:endParaRPr>
          </a:p>
        </p:txBody>
      </p:sp>
      <p:sp>
        <p:nvSpPr>
          <p:cNvPr id="25" name="TextBox 24"/>
          <p:cNvSpPr txBox="1"/>
          <p:nvPr/>
        </p:nvSpPr>
        <p:spPr>
          <a:xfrm>
            <a:off x="714348" y="4005868"/>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21"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组合 14"/>
          <p:cNvGrpSpPr/>
          <p:nvPr/>
        </p:nvGrpSpPr>
        <p:grpSpPr>
          <a:xfrm>
            <a:off x="-14288" y="-27384"/>
            <a:ext cx="7115715" cy="1152525"/>
            <a:chOff x="-14288" y="-27384"/>
            <a:chExt cx="7115715" cy="1152525"/>
          </a:xfrm>
        </p:grpSpPr>
        <p:pic>
          <p:nvPicPr>
            <p:cNvPr id="18"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9" name="TextBox 18">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65369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698" t="13989" r="727"/>
          <a:stretch/>
        </p:blipFill>
        <p:spPr bwMode="auto">
          <a:xfrm>
            <a:off x="107504" y="2214554"/>
            <a:ext cx="898683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82870" y="1640413"/>
            <a:ext cx="3497042" cy="492443"/>
          </a:xfrm>
          <a:prstGeom prst="rect">
            <a:avLst/>
          </a:prstGeom>
          <a:noFill/>
        </p:spPr>
        <p:txBody>
          <a:bodyPr wrap="square" rtlCol="0">
            <a:spAutoFit/>
          </a:bodyPr>
          <a:lstStyle/>
          <a:p>
            <a:r>
              <a:rPr lang="zh-CN" altLang="en-US" sz="2600" b="1" dirty="0" smtClean="0">
                <a:latin typeface="华文楷体" pitchFamily="2" charset="-122"/>
                <a:ea typeface="华文楷体" pitchFamily="2" charset="-122"/>
              </a:rPr>
              <a:t>使某人接触某事（物）</a:t>
            </a:r>
          </a:p>
        </p:txBody>
      </p:sp>
      <p:sp>
        <p:nvSpPr>
          <p:cNvPr id="13" name="文本框 5"/>
          <p:cNvSpPr txBox="1"/>
          <p:nvPr/>
        </p:nvSpPr>
        <p:spPr>
          <a:xfrm>
            <a:off x="857224" y="4357694"/>
            <a:ext cx="3771440"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(learn from the textbooks)</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928662" y="4943315"/>
            <a:ext cx="6992546" cy="1200329"/>
          </a:xfrm>
          <a:prstGeom prst="rect">
            <a:avLst/>
          </a:prstGeom>
          <a:noFill/>
        </p:spPr>
        <p:txBody>
          <a:bodyPr wrap="square" rtlCol="0">
            <a:spAutoFit/>
          </a:bodyPr>
          <a:lstStyle/>
          <a:p>
            <a:r>
              <a:rPr kumimoji="1" lang="en-US" altLang="zh-CN" sz="2400" dirty="0" smtClean="0">
                <a:solidFill>
                  <a:schemeClr val="accent4">
                    <a:lumMod val="10000"/>
                  </a:schemeClr>
                </a:solidFill>
                <a:latin typeface="Helvetica" pitchFamily="34" charset="0"/>
              </a:rPr>
              <a:t>Besides learning from the textbooks, college students need to </a:t>
            </a:r>
            <a:r>
              <a:rPr kumimoji="1" lang="en-US" altLang="zh-CN" sz="2400" dirty="0" smtClean="0">
                <a:solidFill>
                  <a:srgbClr val="FF6600"/>
                </a:solidFill>
                <a:latin typeface="Helvetica" pitchFamily="34" charset="0"/>
              </a:rPr>
              <a:t>expose themselves to </a:t>
            </a:r>
            <a:r>
              <a:rPr kumimoji="1" lang="en-US" altLang="zh-CN" sz="2400" dirty="0" smtClean="0">
                <a:solidFill>
                  <a:schemeClr val="accent4">
                    <a:lumMod val="10000"/>
                  </a:schemeClr>
                </a:solidFill>
                <a:latin typeface="Helvetica" pitchFamily="34" charset="0"/>
              </a:rPr>
              <a:t>various social activities.</a:t>
            </a:r>
            <a:endParaRPr kumimoji="1" lang="zh-CN" altLang="en-US" sz="2400" dirty="0" smtClean="0">
              <a:solidFill>
                <a:schemeClr val="accent4">
                  <a:lumMod val="10000"/>
                </a:schemeClr>
              </a:solidFill>
              <a:latin typeface="Helvetica" pitchFamily="34" charset="0"/>
            </a:endParaRPr>
          </a:p>
        </p:txBody>
      </p:sp>
      <p:sp>
        <p:nvSpPr>
          <p:cNvPr id="16" name="TextBox 15"/>
          <p:cNvSpPr txBox="1"/>
          <p:nvPr/>
        </p:nvSpPr>
        <p:spPr>
          <a:xfrm>
            <a:off x="4957810" y="1599183"/>
            <a:ext cx="3438782" cy="461665"/>
          </a:xfrm>
          <a:prstGeom prst="rect">
            <a:avLst/>
          </a:prstGeom>
          <a:noFill/>
        </p:spPr>
        <p:txBody>
          <a:bodyPr wrap="square" rtlCol="0">
            <a:spAutoFit/>
          </a:bodyPr>
          <a:lstStyle/>
          <a:p>
            <a:pPr>
              <a:spcBef>
                <a:spcPct val="50000"/>
              </a:spcBef>
            </a:pPr>
            <a:r>
              <a:rPr kumimoji="1" lang="en-US" altLang="zh-CN" sz="2400" b="1" dirty="0" smtClean="0">
                <a:solidFill>
                  <a:schemeClr val="accent4">
                    <a:lumMod val="10000"/>
                  </a:schemeClr>
                </a:solidFill>
                <a:latin typeface="Helvetica" pitchFamily="34" charset="0"/>
              </a:rPr>
              <a:t>expose sb. to </a:t>
            </a:r>
            <a:r>
              <a:rPr kumimoji="1" lang="en-US" altLang="zh-CN" sz="2400" b="1" dirty="0" err="1" smtClean="0">
                <a:solidFill>
                  <a:schemeClr val="accent4">
                    <a:lumMod val="10000"/>
                  </a:schemeClr>
                </a:solidFill>
                <a:latin typeface="Helvetica" pitchFamily="34" charset="0"/>
              </a:rPr>
              <a:t>sth</a:t>
            </a:r>
            <a:r>
              <a:rPr kumimoji="1" lang="en-US" altLang="zh-CN" sz="2400" b="1" dirty="0" smtClean="0">
                <a:solidFill>
                  <a:schemeClr val="accent4">
                    <a:lumMod val="10000"/>
                  </a:schemeClr>
                </a:solidFill>
                <a:latin typeface="Helvetica" pitchFamily="34" charset="0"/>
              </a:rPr>
              <a:t>. </a:t>
            </a:r>
            <a:endParaRPr kumimoji="1" lang="en-US" altLang="zh-CN" sz="2400" b="1" dirty="0">
              <a:solidFill>
                <a:schemeClr val="accent4">
                  <a:lumMod val="10000"/>
                </a:schemeClr>
              </a:solidFill>
              <a:latin typeface="Helvetica" pitchFamily="34" charset="0"/>
            </a:endParaRPr>
          </a:p>
        </p:txBody>
      </p:sp>
      <p:sp>
        <p:nvSpPr>
          <p:cNvPr id="2" name="TextBox 1"/>
          <p:cNvSpPr txBox="1"/>
          <p:nvPr/>
        </p:nvSpPr>
        <p:spPr>
          <a:xfrm>
            <a:off x="3547739" y="1615377"/>
            <a:ext cx="1890941"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857224" y="2507929"/>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857224" y="3026631"/>
            <a:ext cx="7063984"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除了学习课本知识，大学生们还需要体验各种社会活动。</a:t>
            </a:r>
            <a:endParaRPr lang="zh-CN" altLang="en-US" sz="2400" dirty="0">
              <a:latin typeface="华文行楷" pitchFamily="2" charset="-122"/>
              <a:ea typeface="华文行楷" pitchFamily="2" charset="-122"/>
            </a:endParaRPr>
          </a:p>
        </p:txBody>
      </p:sp>
      <p:sp>
        <p:nvSpPr>
          <p:cNvPr id="25" name="TextBox 24"/>
          <p:cNvSpPr txBox="1"/>
          <p:nvPr/>
        </p:nvSpPr>
        <p:spPr>
          <a:xfrm>
            <a:off x="849906" y="3936689"/>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21" name="Picture 4">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组合 14"/>
          <p:cNvGrpSpPr/>
          <p:nvPr/>
        </p:nvGrpSpPr>
        <p:grpSpPr>
          <a:xfrm>
            <a:off x="-14288" y="-27384"/>
            <a:ext cx="7115715" cy="1152525"/>
            <a:chOff x="-14288" y="-27384"/>
            <a:chExt cx="7115715" cy="1152525"/>
          </a:xfrm>
        </p:grpSpPr>
        <p:pic>
          <p:nvPicPr>
            <p:cNvPr id="18"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19" name="TextBox 18">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43651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698" t="13989" r="727"/>
          <a:stretch/>
        </p:blipFill>
        <p:spPr bwMode="auto">
          <a:xfrm>
            <a:off x="157165" y="2214554"/>
            <a:ext cx="898683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28596" y="1480716"/>
            <a:ext cx="3028227" cy="492443"/>
          </a:xfrm>
          <a:prstGeom prst="rect">
            <a:avLst/>
          </a:prstGeom>
          <a:noFill/>
        </p:spPr>
        <p:txBody>
          <a:bodyPr wrap="square" rtlCol="0">
            <a:spAutoFit/>
          </a:bodyPr>
          <a:lstStyle/>
          <a:p>
            <a:r>
              <a:rPr lang="zh-CN" altLang="en-US" sz="2600" b="1" dirty="0" smtClean="0">
                <a:latin typeface="华文楷体" pitchFamily="2" charset="-122"/>
                <a:ea typeface="华文楷体" pitchFamily="2" charset="-122"/>
              </a:rPr>
              <a:t>为了</a:t>
            </a:r>
            <a:r>
              <a:rPr lang="en-US" altLang="en-US" sz="2600" b="1" dirty="0" smtClean="0">
                <a:latin typeface="华文楷体" pitchFamily="2" charset="-122"/>
                <a:ea typeface="华文楷体" pitchFamily="2" charset="-122"/>
              </a:rPr>
              <a:t>… …</a:t>
            </a:r>
            <a:r>
              <a:rPr lang="zh-CN" altLang="en-US" sz="2600" b="1" dirty="0" smtClean="0">
                <a:latin typeface="华文楷体" pitchFamily="2" charset="-122"/>
                <a:ea typeface="华文楷体" pitchFamily="2" charset="-122"/>
              </a:rPr>
              <a:t>本身</a:t>
            </a:r>
          </a:p>
        </p:txBody>
      </p:sp>
      <p:sp>
        <p:nvSpPr>
          <p:cNvPr id="13" name="文本框 5"/>
          <p:cNvSpPr txBox="1"/>
          <p:nvPr/>
        </p:nvSpPr>
        <p:spPr>
          <a:xfrm>
            <a:off x="825051" y="4383953"/>
            <a:ext cx="2234781"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(lose sight of )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823520" y="5026895"/>
            <a:ext cx="7106066" cy="830997"/>
          </a:xfrm>
          <a:prstGeom prst="rect">
            <a:avLst/>
          </a:prstGeom>
          <a:noFill/>
        </p:spPr>
        <p:txBody>
          <a:bodyPr wrap="square" rtlCol="0">
            <a:spAutoFit/>
          </a:bodyPr>
          <a:lstStyle/>
          <a:p>
            <a:r>
              <a:rPr kumimoji="1" lang="en-US" altLang="zh-CN" sz="2400" dirty="0" smtClean="0">
                <a:solidFill>
                  <a:schemeClr val="accent4">
                    <a:lumMod val="10000"/>
                  </a:schemeClr>
                </a:solidFill>
                <a:latin typeface="Helvetica" pitchFamily="34" charset="0"/>
              </a:rPr>
              <a:t>We shouldn’t </a:t>
            </a:r>
            <a:r>
              <a:rPr kumimoji="1" lang="en-US" altLang="zh-CN" sz="2400" dirty="0" smtClean="0">
                <a:solidFill>
                  <a:srgbClr val="FF0000"/>
                </a:solidFill>
                <a:latin typeface="Helvetica" pitchFamily="34" charset="0"/>
              </a:rPr>
              <a:t>lose sight of </a:t>
            </a:r>
            <a:r>
              <a:rPr kumimoji="1" lang="en-US" altLang="zh-CN" sz="2400" dirty="0" smtClean="0">
                <a:latin typeface="Helvetica" pitchFamily="34" charset="0"/>
              </a:rPr>
              <a:t>the</a:t>
            </a:r>
            <a:r>
              <a:rPr kumimoji="1" lang="en-US" altLang="zh-CN" sz="2400" dirty="0" smtClean="0">
                <a:solidFill>
                  <a:srgbClr val="FF0000"/>
                </a:solidFill>
                <a:latin typeface="Helvetica" pitchFamily="34" charset="0"/>
              </a:rPr>
              <a:t> </a:t>
            </a:r>
            <a:r>
              <a:rPr kumimoji="1" lang="en-US" altLang="zh-CN" sz="2400" dirty="0" smtClean="0">
                <a:solidFill>
                  <a:schemeClr val="accent4">
                    <a:lumMod val="10000"/>
                  </a:schemeClr>
                </a:solidFill>
                <a:latin typeface="Helvetica" pitchFamily="34" charset="0"/>
              </a:rPr>
              <a:t>fact that education is important </a:t>
            </a:r>
            <a:r>
              <a:rPr kumimoji="1" lang="en-US" altLang="zh-CN" sz="2400" dirty="0" smtClean="0">
                <a:solidFill>
                  <a:srgbClr val="FF6600"/>
                </a:solidFill>
                <a:latin typeface="Helvetica" pitchFamily="34" charset="0"/>
              </a:rPr>
              <a:t>for its own sake</a:t>
            </a:r>
            <a:r>
              <a:rPr kumimoji="1" lang="en-US" altLang="zh-CN" sz="2400" dirty="0" smtClean="0">
                <a:solidFill>
                  <a:schemeClr val="accent4">
                    <a:lumMod val="10000"/>
                  </a:schemeClr>
                </a:solidFill>
                <a:latin typeface="Helvetica" pitchFamily="34" charset="0"/>
              </a:rPr>
              <a:t>. </a:t>
            </a:r>
            <a:endParaRPr kumimoji="1" lang="zh-CN" altLang="en-US" sz="2400" dirty="0" smtClean="0">
              <a:solidFill>
                <a:schemeClr val="accent4">
                  <a:lumMod val="10000"/>
                </a:schemeClr>
              </a:solidFill>
              <a:latin typeface="Helvetica" pitchFamily="34" charset="0"/>
            </a:endParaRPr>
          </a:p>
        </p:txBody>
      </p:sp>
      <p:sp>
        <p:nvSpPr>
          <p:cNvPr id="16" name="TextBox 15"/>
          <p:cNvSpPr txBox="1"/>
          <p:nvPr/>
        </p:nvSpPr>
        <p:spPr>
          <a:xfrm>
            <a:off x="5175992" y="1527175"/>
            <a:ext cx="3682288" cy="461665"/>
          </a:xfrm>
          <a:prstGeom prst="rect">
            <a:avLst/>
          </a:prstGeom>
          <a:noFill/>
        </p:spPr>
        <p:txBody>
          <a:bodyPr wrap="square" rtlCol="0">
            <a:spAutoFit/>
          </a:bodyPr>
          <a:lstStyle/>
          <a:p>
            <a:pPr>
              <a:spcBef>
                <a:spcPct val="50000"/>
              </a:spcBef>
            </a:pPr>
            <a:r>
              <a:rPr kumimoji="1" lang="en-US" altLang="zh-CN" sz="2400" b="1" dirty="0" smtClean="0">
                <a:solidFill>
                  <a:schemeClr val="accent4">
                    <a:lumMod val="10000"/>
                  </a:schemeClr>
                </a:solidFill>
                <a:latin typeface="Helvetica" pitchFamily="34" charset="0"/>
              </a:rPr>
              <a:t>for its own sake</a:t>
            </a:r>
            <a:endParaRPr kumimoji="1" lang="en-US" altLang="zh-CN" sz="2400" b="1" dirty="0">
              <a:solidFill>
                <a:schemeClr val="accent4">
                  <a:lumMod val="10000"/>
                </a:schemeClr>
              </a:solidFill>
              <a:latin typeface="Helvetica" pitchFamily="34" charset="0"/>
            </a:endParaRPr>
          </a:p>
        </p:txBody>
      </p:sp>
      <p:sp>
        <p:nvSpPr>
          <p:cNvPr id="2" name="TextBox 1"/>
          <p:cNvSpPr txBox="1"/>
          <p:nvPr/>
        </p:nvSpPr>
        <p:spPr>
          <a:xfrm>
            <a:off x="3342400" y="1460643"/>
            <a:ext cx="202484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85786" y="2594226"/>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785786" y="3111351"/>
            <a:ext cx="6231350" cy="461665"/>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我们不应忽略的事实是教育本身是很重要的。</a:t>
            </a:r>
          </a:p>
        </p:txBody>
      </p:sp>
      <p:sp>
        <p:nvSpPr>
          <p:cNvPr id="25" name="TextBox 24"/>
          <p:cNvSpPr txBox="1"/>
          <p:nvPr/>
        </p:nvSpPr>
        <p:spPr>
          <a:xfrm>
            <a:off x="785786" y="3883887"/>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21"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组合 14"/>
          <p:cNvGrpSpPr/>
          <p:nvPr/>
        </p:nvGrpSpPr>
        <p:grpSpPr>
          <a:xfrm>
            <a:off x="-14288" y="-27384"/>
            <a:ext cx="7115715" cy="1152525"/>
            <a:chOff x="-14288" y="-27384"/>
            <a:chExt cx="7115715" cy="1152525"/>
          </a:xfrm>
        </p:grpSpPr>
        <p:pic>
          <p:nvPicPr>
            <p:cNvPr id="18"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9" name="TextBox 18">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145097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ext uri="{D42A27DB-BD31-4B8C-83A1-F6EECF244321}">
                <p14:modId xmlns:p14="http://schemas.microsoft.com/office/powerpoint/2010/main" val="300722541"/>
              </p:ext>
            </p:extLst>
          </p:nvPr>
        </p:nvGraphicFramePr>
        <p:xfrm>
          <a:off x="357158" y="1285860"/>
          <a:ext cx="8501122" cy="3883455"/>
        </p:xfrm>
        <a:graphic>
          <a:graphicData uri="http://schemas.openxmlformats.org/drawingml/2006/table">
            <a:tbl>
              <a:tblPr firstRow="1" bandRow="1">
                <a:tableStyleId>{93296810-A885-4BE3-A3E7-6D5BEEA58F35}</a:tableStyleId>
              </a:tblPr>
              <a:tblGrid>
                <a:gridCol w="4714878"/>
                <a:gridCol w="3786244"/>
              </a:tblGrid>
              <a:tr h="531625">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930374">
                <a:tc>
                  <a:txBody>
                    <a:bodyPr/>
                    <a:lstStyle/>
                    <a:p>
                      <a:pPr marL="457200" marR="0" indent="-457200" algn="l" defTabSz="914400" rtl="0" eaLnBrk="1" fontAlgn="auto" latinLnBrk="0" hangingPunct="1">
                        <a:lnSpc>
                          <a:spcPct val="100000"/>
                        </a:lnSpc>
                        <a:spcBef>
                          <a:spcPct val="50000"/>
                        </a:spcBef>
                        <a:spcAft>
                          <a:spcPts val="0"/>
                        </a:spcAft>
                        <a:buClrTx/>
                        <a:buSzTx/>
                        <a:buFontTx/>
                        <a:buNone/>
                        <a:tabLst/>
                        <a:defRPr/>
                      </a:pPr>
                      <a:r>
                        <a:rPr kumimoji="1" lang="en-US" altLang="zh-CN" sz="2400" kern="1200" dirty="0" smtClean="0">
                          <a:solidFill>
                            <a:schemeClr val="dk1"/>
                          </a:solidFill>
                          <a:latin typeface="Helvetica"/>
                          <a:ea typeface="+mn-ea"/>
                          <a:cs typeface="+mn-cs"/>
                        </a:rPr>
                        <a:t>1. There has been/is a consensus that sb. should /ought to do…</a:t>
                      </a:r>
                    </a:p>
                  </a:txBody>
                  <a:tcPr/>
                </a:tc>
                <a:tc>
                  <a:txBody>
                    <a:bodyPr/>
                    <a:lstStyle/>
                    <a:p>
                      <a:pPr algn="just">
                        <a:lnSpc>
                          <a:spcPts val="2800"/>
                        </a:lnSpc>
                        <a:spcBef>
                          <a:spcPct val="50000"/>
                        </a:spcBef>
                        <a:defRPr/>
                      </a:pPr>
                      <a:r>
                        <a:rPr kumimoji="1" lang="zh-CN" altLang="en-US" sz="2400" kern="1200" dirty="0" smtClean="0">
                          <a:solidFill>
                            <a:schemeClr val="dk1"/>
                          </a:solidFill>
                          <a:latin typeface="华文楷体" pitchFamily="2" charset="-122"/>
                          <a:ea typeface="华文楷体" pitchFamily="2" charset="-122"/>
                          <a:cs typeface="+mn-cs"/>
                        </a:rPr>
                        <a:t>用于表达“理应做</a:t>
                      </a:r>
                      <a:r>
                        <a:rPr kumimoji="1" lang="en-US" altLang="en-US"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是大家的普遍共识。</a:t>
                      </a:r>
                      <a:r>
                        <a:rPr kumimoji="1" lang="en-US" altLang="en-US" sz="2400" kern="1200" dirty="0" smtClean="0">
                          <a:solidFill>
                            <a:schemeClr val="dk1"/>
                          </a:solidFill>
                          <a:latin typeface="华文楷体" pitchFamily="2" charset="-122"/>
                          <a:ea typeface="华文楷体" pitchFamily="2" charset="-122"/>
                          <a:cs typeface="+mn-cs"/>
                        </a:rPr>
                        <a:t>”</a:t>
                      </a:r>
                      <a:endParaRPr kumimoji="1" lang="zh-CN" altLang="en-US" sz="2400" kern="1200" dirty="0">
                        <a:solidFill>
                          <a:schemeClr val="dk1"/>
                        </a:solidFill>
                        <a:latin typeface="华文楷体" pitchFamily="2" charset="-122"/>
                        <a:ea typeface="华文楷体" pitchFamily="2" charset="-122"/>
                        <a:cs typeface="+mn-cs"/>
                      </a:endParaRPr>
                    </a:p>
                  </a:txBody>
                  <a:tcPr/>
                </a:tc>
              </a:tr>
              <a:tr h="974390">
                <a:tc>
                  <a:txBody>
                    <a:bodyPr/>
                    <a:lstStyle/>
                    <a:p>
                      <a:pPr>
                        <a:lnSpc>
                          <a:spcPts val="2800"/>
                        </a:lnSpc>
                      </a:pPr>
                      <a:r>
                        <a:rPr kumimoji="1" lang="en-US" altLang="zh-CN" sz="2400" kern="1200" dirty="0" smtClean="0">
                          <a:solidFill>
                            <a:schemeClr val="dk1"/>
                          </a:solidFill>
                          <a:latin typeface="Helvetica"/>
                          <a:ea typeface="+mn-ea"/>
                          <a:cs typeface="+mn-cs"/>
                        </a:rPr>
                        <a:t>2.</a:t>
                      </a:r>
                      <a:r>
                        <a:rPr lang="en-US" sz="1800" kern="1200" dirty="0" smtClean="0">
                          <a:solidFill>
                            <a:schemeClr val="dk1"/>
                          </a:solidFill>
                          <a:latin typeface="+mn-lt"/>
                          <a:ea typeface="+mn-ea"/>
                          <a:cs typeface="+mn-cs"/>
                        </a:rPr>
                        <a:t> </a:t>
                      </a:r>
                      <a:r>
                        <a:rPr kumimoji="1" lang="en-US" altLang="zh-CN" sz="2400" kern="1200" dirty="0" smtClean="0">
                          <a:solidFill>
                            <a:schemeClr val="dk1"/>
                          </a:solidFill>
                          <a:latin typeface="Helvetica"/>
                          <a:ea typeface="+mn-ea"/>
                          <a:cs typeface="+mn-cs"/>
                        </a:rPr>
                        <a:t>There is little/no doubt that…</a:t>
                      </a:r>
                      <a:endParaRPr kumimoji="1" lang="en-US" altLang="zh-CN" sz="2400" kern="1200" dirty="0">
                        <a:solidFill>
                          <a:schemeClr val="dk1"/>
                        </a:solidFill>
                        <a:latin typeface="Helvetica"/>
                        <a:ea typeface="+mn-ea"/>
                        <a:cs typeface="+mn-cs"/>
                      </a:endParaRPr>
                    </a:p>
                  </a:txBody>
                  <a:tcPr/>
                </a:tc>
                <a:tc>
                  <a:txBody>
                    <a:bodyPr/>
                    <a:lstStyle/>
                    <a:p>
                      <a:r>
                        <a:rPr kumimoji="1" lang="zh-CN" altLang="en-US" sz="2400" kern="1200" dirty="0" smtClean="0">
                          <a:solidFill>
                            <a:schemeClr val="dk1"/>
                          </a:solidFill>
                          <a:latin typeface="华文楷体" pitchFamily="2" charset="-122"/>
                          <a:ea typeface="华文楷体" pitchFamily="2" charset="-122"/>
                          <a:cs typeface="+mn-cs"/>
                        </a:rPr>
                        <a:t>用于表达“毋庸置疑</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毫无疑问</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a:t>
                      </a:r>
                    </a:p>
                  </a:txBody>
                  <a:tcPr/>
                </a:tc>
              </a:tr>
              <a:tr h="1132639">
                <a:tc>
                  <a:txBody>
                    <a:bodyPr/>
                    <a:lstStyle/>
                    <a:p>
                      <a:pPr marL="265113" indent="-265113">
                        <a:lnSpc>
                          <a:spcPts val="2800"/>
                        </a:lnSpc>
                      </a:pPr>
                      <a:r>
                        <a:rPr kumimoji="1" lang="en-US" altLang="zh-CN" sz="2400" kern="1200" dirty="0" smtClean="0">
                          <a:solidFill>
                            <a:schemeClr val="dk1"/>
                          </a:solidFill>
                          <a:latin typeface="Helvetica"/>
                          <a:ea typeface="+mn-ea"/>
                          <a:cs typeface="+mn-cs"/>
                        </a:rPr>
                        <a:t>3. Sb. needs to evaluate…, calculate it as…, and decide….</a:t>
                      </a:r>
                      <a:endParaRPr kumimoji="1" lang="en-US" altLang="zh-CN" sz="2400" kern="1200" dirty="0">
                        <a:solidFill>
                          <a:schemeClr val="dk1"/>
                        </a:solidFill>
                        <a:latin typeface="Helvetica"/>
                        <a:ea typeface="+mn-ea"/>
                        <a:cs typeface="+mn-cs"/>
                      </a:endParaRPr>
                    </a:p>
                  </a:txBody>
                  <a:tcPr/>
                </a:tc>
                <a:tc>
                  <a:txBody>
                    <a:bodyPr/>
                    <a:lstStyle/>
                    <a:p>
                      <a:r>
                        <a:rPr kumimoji="1" lang="zh-CN" altLang="en-US" sz="2400" kern="1200" dirty="0" smtClean="0">
                          <a:solidFill>
                            <a:schemeClr val="dk1"/>
                          </a:solidFill>
                          <a:latin typeface="华文楷体" pitchFamily="2" charset="-122"/>
                          <a:ea typeface="华文楷体" pitchFamily="2" charset="-122"/>
                          <a:cs typeface="+mn-cs"/>
                        </a:rPr>
                        <a:t>用于表达</a:t>
                      </a:r>
                      <a:r>
                        <a:rPr kumimoji="1" lang="en-US" altLang="en-US"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评估</a:t>
                      </a:r>
                      <a:r>
                        <a:rPr kumimoji="1" lang="en-US" altLang="en-US"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，核算</a:t>
                      </a:r>
                      <a:r>
                        <a:rPr kumimoji="1" lang="en-US" altLang="en-US"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，做出决定</a:t>
                      </a:r>
                      <a:r>
                        <a:rPr kumimoji="1" lang="en-US" altLang="en-US"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的过程。</a:t>
                      </a:r>
                    </a:p>
                  </a:txBody>
                  <a:tcPr/>
                </a:tc>
              </a:tr>
            </a:tbl>
          </a:graphicData>
        </a:graphic>
      </p:graphicFrame>
      <p:pic>
        <p:nvPicPr>
          <p:cNvPr id="11"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14288" y="-27384"/>
            <a:ext cx="7444331" cy="1152525"/>
            <a:chOff x="-14288" y="-27384"/>
            <a:chExt cx="7444331" cy="1152525"/>
          </a:xfrm>
        </p:grpSpPr>
        <p:pic>
          <p:nvPicPr>
            <p:cNvPr id="6"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7" name="TextBox 6">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8" name="矩形 7"/>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934693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hlinkshowjump?jump=nextslide"/>
          </p:cNvPr>
          <p:cNvSpPr txBox="1"/>
          <p:nvPr/>
        </p:nvSpPr>
        <p:spPr>
          <a:xfrm>
            <a:off x="6325074" y="5838609"/>
            <a:ext cx="1461636"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句型提炼</a:t>
            </a:r>
            <a:endParaRPr lang="zh-CN" altLang="en-US" b="1" dirty="0"/>
          </a:p>
        </p:txBody>
      </p:sp>
      <p:grpSp>
        <p:nvGrpSpPr>
          <p:cNvPr id="19" name="组合 18"/>
          <p:cNvGrpSpPr/>
          <p:nvPr/>
        </p:nvGrpSpPr>
        <p:grpSpPr>
          <a:xfrm>
            <a:off x="1285852" y="1142984"/>
            <a:ext cx="7286676" cy="2286016"/>
            <a:chOff x="1308409" y="1548458"/>
            <a:chExt cx="6635673" cy="2286016"/>
          </a:xfrm>
        </p:grpSpPr>
        <p:sp>
          <p:nvSpPr>
            <p:cNvPr id="25" name="Rectangle 21"/>
            <p:cNvSpPr>
              <a:spLocks noChangeArrowheads="1"/>
            </p:cNvSpPr>
            <p:nvPr/>
          </p:nvSpPr>
          <p:spPr bwMode="auto">
            <a:xfrm>
              <a:off x="1308409" y="2264814"/>
              <a:ext cx="663567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solidFill>
                    <a:srgbClr val="C00000"/>
                  </a:solidFill>
                  <a:latin typeface="华文行楷" pitchFamily="2" charset="-122"/>
                  <a:ea typeface="华文行楷" pitchFamily="2" charset="-122"/>
                </a:rPr>
                <a:t>普遍的共识是</a:t>
              </a:r>
              <a:r>
                <a:rPr lang="zh-CN" altLang="en-US" sz="2400" dirty="0" smtClean="0">
                  <a:latin typeface="华文行楷" pitchFamily="2" charset="-122"/>
                  <a:ea typeface="华文行楷" pitchFamily="2" charset="-122"/>
                </a:rPr>
                <a:t>所有的高中毕业生都应该上大学，因为大学会帮他们找到工作，挣更多钱，成为“更好的”人，并学会如何做一个比那些不上大学的人更负责的公民。</a:t>
              </a:r>
              <a:endParaRPr lang="zh-CN" altLang="en-US" sz="2600" dirty="0">
                <a:latin typeface="华文行楷" pitchFamily="2" charset="-122"/>
                <a:ea typeface="华文行楷" pitchFamily="2" charset="-122"/>
              </a:endParaRPr>
            </a:p>
          </p:txBody>
        </p:sp>
        <p:sp>
          <p:nvSpPr>
            <p:cNvPr id="5" name="TextBox 4"/>
            <p:cNvSpPr txBox="1"/>
            <p:nvPr/>
          </p:nvSpPr>
          <p:spPr>
            <a:xfrm>
              <a:off x="1538333" y="1548458"/>
              <a:ext cx="1952764" cy="523220"/>
            </a:xfrm>
            <a:prstGeom prst="rect">
              <a:avLst/>
            </a:prstGeom>
            <a:noFill/>
          </p:spPr>
          <p:txBody>
            <a:bodyPr wrap="square" rtlCol="0">
              <a:spAutoFit/>
            </a:bodyPr>
            <a:lstStyle/>
            <a:p>
              <a:r>
                <a:rPr lang="zh-CN" altLang="en-US" sz="2800" b="1" dirty="0" smtClean="0">
                  <a:solidFill>
                    <a:srgbClr val="C00000"/>
                  </a:solidFill>
                  <a:latin typeface="华文行楷" pitchFamily="2" charset="-122"/>
                  <a:ea typeface="华文行楷" pitchFamily="2" charset="-122"/>
                </a:rPr>
                <a:t>原句译文</a:t>
              </a:r>
              <a:endParaRPr lang="zh-CN" altLang="en-US" sz="2800" b="1" dirty="0">
                <a:solidFill>
                  <a:srgbClr val="C00000"/>
                </a:solidFill>
                <a:latin typeface="华文行楷" pitchFamily="2" charset="-122"/>
                <a:ea typeface="华文行楷" pitchFamily="2" charset="-122"/>
              </a:endParaRPr>
            </a:p>
          </p:txBody>
        </p:sp>
      </p:grpSp>
      <p:sp>
        <p:nvSpPr>
          <p:cNvPr id="26" name="TextBox 25"/>
          <p:cNvSpPr txBox="1"/>
          <p:nvPr/>
        </p:nvSpPr>
        <p:spPr>
          <a:xfrm>
            <a:off x="1331640" y="3357562"/>
            <a:ext cx="1872208" cy="523220"/>
          </a:xfrm>
          <a:prstGeom prst="rect">
            <a:avLst/>
          </a:prstGeom>
          <a:noFill/>
        </p:spPr>
        <p:txBody>
          <a:bodyPr wrap="square" rtlCol="0">
            <a:spAutoFit/>
          </a:bodyPr>
          <a:lstStyle/>
          <a:p>
            <a:r>
              <a:rPr lang="zh-CN" altLang="en-US" sz="2800" b="1" dirty="0" smtClean="0">
                <a:solidFill>
                  <a:srgbClr val="FF6600"/>
                </a:solidFill>
                <a:latin typeface="华文行楷" pitchFamily="2" charset="-122"/>
                <a:ea typeface="华文行楷" pitchFamily="2" charset="-122"/>
              </a:rPr>
              <a:t>逆译练习</a:t>
            </a:r>
            <a:endParaRPr lang="zh-CN" altLang="en-US" sz="2800" b="1" dirty="0">
              <a:solidFill>
                <a:srgbClr val="FF6600"/>
              </a:solidFill>
              <a:latin typeface="华文行楷" pitchFamily="2" charset="-122"/>
              <a:ea typeface="华文行楷" pitchFamily="2" charset="-122"/>
            </a:endParaRPr>
          </a:p>
        </p:txBody>
      </p:sp>
      <p:sp>
        <p:nvSpPr>
          <p:cNvPr id="6" name="矩形 5"/>
          <p:cNvSpPr/>
          <p:nvPr/>
        </p:nvSpPr>
        <p:spPr>
          <a:xfrm>
            <a:off x="1285852" y="3896875"/>
            <a:ext cx="7000924" cy="2246769"/>
          </a:xfrm>
          <a:prstGeom prst="rect">
            <a:avLst/>
          </a:prstGeom>
        </p:spPr>
        <p:txBody>
          <a:bodyPr wrap="square">
            <a:spAutoFit/>
          </a:bodyPr>
          <a:lstStyle/>
          <a:p>
            <a:pPr algn="just">
              <a:lnSpc>
                <a:spcPts val="2800"/>
              </a:lnSpc>
              <a:spcBef>
                <a:spcPct val="50000"/>
              </a:spcBef>
              <a:defRPr/>
            </a:pPr>
            <a:r>
              <a:rPr lang="en-US" altLang="zh-CN" sz="2400" b="1" dirty="0" smtClean="0">
                <a:solidFill>
                  <a:srgbClr val="FF6600"/>
                </a:solidFill>
                <a:latin typeface="Helvetica" pitchFamily="34" charset="0"/>
              </a:rPr>
              <a:t>There has been a general consensus that </a:t>
            </a:r>
            <a:r>
              <a:rPr lang="en-US" altLang="zh-CN" sz="2400" dirty="0" smtClean="0">
                <a:latin typeface="Helvetica" pitchFamily="34" charset="0"/>
              </a:rPr>
              <a:t>all high school graduates </a:t>
            </a:r>
            <a:r>
              <a:rPr lang="en-US" altLang="zh-CN" sz="2400" b="1" dirty="0" smtClean="0">
                <a:solidFill>
                  <a:srgbClr val="FF6600"/>
                </a:solidFill>
                <a:latin typeface="Helvetica" pitchFamily="34" charset="0"/>
              </a:rPr>
              <a:t>ought to </a:t>
            </a:r>
            <a:r>
              <a:rPr lang="en-US" altLang="zh-CN" sz="2400" dirty="0" smtClean="0">
                <a:latin typeface="Helvetica" pitchFamily="34" charset="0"/>
              </a:rPr>
              <a:t>go to college because college will help them get a job, earn more money, become “better” people, and learn to be more responsible citizens than those who don’t go.</a:t>
            </a:r>
            <a:r>
              <a:rPr lang="zh-CN" altLang="en-US" sz="2400" dirty="0" smtClean="0">
                <a:latin typeface="Helvetica" pitchFamily="34" charset="0"/>
              </a:rPr>
              <a:t> </a:t>
            </a:r>
            <a:r>
              <a:rPr lang="en-US" altLang="zh-CN" sz="2400" dirty="0" smtClean="0">
                <a:latin typeface="Helvetica" pitchFamily="34" charset="0"/>
              </a:rPr>
              <a:t>(Para.1, L2-4</a:t>
            </a:r>
            <a:r>
              <a:rPr lang="en-US" altLang="zh-CN" sz="2400" dirty="0">
                <a:latin typeface="Helvetica" pitchFamily="34" charset="0"/>
              </a:rPr>
              <a:t>)</a:t>
            </a:r>
          </a:p>
        </p:txBody>
      </p:sp>
      <p:cxnSp>
        <p:nvCxnSpPr>
          <p:cNvPr id="4" name="直接连接符 3"/>
          <p:cNvCxnSpPr/>
          <p:nvPr/>
        </p:nvCxnSpPr>
        <p:spPr>
          <a:xfrm>
            <a:off x="1538333" y="1655374"/>
            <a:ext cx="6248377" cy="1588"/>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395457" y="3784602"/>
            <a:ext cx="6605567" cy="1588"/>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8"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组合 11"/>
          <p:cNvGrpSpPr/>
          <p:nvPr/>
        </p:nvGrpSpPr>
        <p:grpSpPr>
          <a:xfrm>
            <a:off x="-14288" y="-27384"/>
            <a:ext cx="7444331" cy="1152525"/>
            <a:chOff x="-14288" y="-27384"/>
            <a:chExt cx="7444331" cy="1152525"/>
          </a:xfrm>
        </p:grpSpPr>
        <p:pic>
          <p:nvPicPr>
            <p:cNvPr id="15"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427972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428728" y="1412776"/>
            <a:ext cx="6962758" cy="1516158"/>
            <a:chOff x="1428728" y="1412776"/>
            <a:chExt cx="6962758" cy="1516158"/>
          </a:xfrm>
        </p:grpSpPr>
        <p:sp>
          <p:nvSpPr>
            <p:cNvPr id="25" name="Rectangle 21"/>
            <p:cNvSpPr>
              <a:spLocks noChangeArrowheads="1"/>
            </p:cNvSpPr>
            <p:nvPr/>
          </p:nvSpPr>
          <p:spPr bwMode="auto">
            <a:xfrm>
              <a:off x="1428728" y="2118456"/>
              <a:ext cx="6962758" cy="81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800"/>
                </a:lnSpc>
              </a:pPr>
              <a:r>
                <a:rPr lang="en-US" altLang="zh-CN" sz="2600" b="1" dirty="0" smtClean="0">
                  <a:solidFill>
                    <a:schemeClr val="accent6">
                      <a:lumMod val="75000"/>
                    </a:schemeClr>
                  </a:solidFill>
                  <a:latin typeface="Helvetica" pitchFamily="34" charset="0"/>
                  <a:ea typeface="华文行楷" pitchFamily="2" charset="-122"/>
                </a:rPr>
                <a:t>There has been/is a consensus that </a:t>
              </a:r>
              <a:r>
                <a:rPr lang="en-US" altLang="zh-CN" sz="2600" dirty="0" smtClean="0">
                  <a:latin typeface="Helvetica" pitchFamily="34" charset="0"/>
                  <a:ea typeface="华文行楷" pitchFamily="2" charset="-122"/>
                </a:rPr>
                <a:t>sb. should /ought to do…</a:t>
              </a:r>
              <a:endParaRPr lang="en-US" altLang="zh-CN" sz="2600" dirty="0">
                <a:latin typeface="Helvetica" pitchFamily="34" charset="0"/>
                <a:ea typeface="华文行楷" pitchFamily="2" charset="-122"/>
              </a:endParaRPr>
            </a:p>
          </p:txBody>
        </p:sp>
        <p:sp>
          <p:nvSpPr>
            <p:cNvPr id="5" name="TextBox 4"/>
            <p:cNvSpPr txBox="1"/>
            <p:nvPr/>
          </p:nvSpPr>
          <p:spPr>
            <a:xfrm>
              <a:off x="1538333" y="1412776"/>
              <a:ext cx="1952764" cy="523220"/>
            </a:xfrm>
            <a:prstGeom prst="rect">
              <a:avLst/>
            </a:prstGeom>
            <a:noFill/>
          </p:spPr>
          <p:txBody>
            <a:bodyPr wrap="square" rtlCol="0">
              <a:spAutoFit/>
            </a:bodyPr>
            <a:lstStyle/>
            <a:p>
              <a:r>
                <a:rPr lang="zh-CN" altLang="en-US" sz="2800" b="1" dirty="0" smtClean="0">
                  <a:solidFill>
                    <a:schemeClr val="accent6">
                      <a:lumMod val="75000"/>
                    </a:schemeClr>
                  </a:solidFill>
                  <a:latin typeface="华文行楷" pitchFamily="2" charset="-122"/>
                  <a:ea typeface="华文行楷" pitchFamily="2" charset="-122"/>
                </a:rPr>
                <a:t>句型提炼</a:t>
              </a:r>
              <a:endParaRPr lang="zh-CN" altLang="en-US" sz="2800" b="1" dirty="0">
                <a:solidFill>
                  <a:schemeClr val="accent6">
                    <a:lumMod val="75000"/>
                  </a:schemeClr>
                </a:solidFill>
                <a:latin typeface="华文行楷" pitchFamily="2" charset="-122"/>
                <a:ea typeface="华文行楷" pitchFamily="2" charset="-122"/>
              </a:endParaRPr>
            </a:p>
          </p:txBody>
        </p:sp>
      </p:grpSp>
      <p:sp>
        <p:nvSpPr>
          <p:cNvPr id="26" name="TextBox 25"/>
          <p:cNvSpPr txBox="1"/>
          <p:nvPr/>
        </p:nvSpPr>
        <p:spPr>
          <a:xfrm>
            <a:off x="1538333" y="3535462"/>
            <a:ext cx="1872208" cy="523220"/>
          </a:xfrm>
          <a:prstGeom prst="rect">
            <a:avLst/>
          </a:prstGeom>
          <a:noFill/>
        </p:spPr>
        <p:txBody>
          <a:bodyPr wrap="square" rtlCol="0">
            <a:spAutoFit/>
          </a:bodyPr>
          <a:lstStyle/>
          <a:p>
            <a:r>
              <a:rPr lang="zh-CN" altLang="en-US" sz="2800" b="1" dirty="0" smtClean="0">
                <a:solidFill>
                  <a:srgbClr val="71AE0E"/>
                </a:solidFill>
                <a:latin typeface="华文行楷" pitchFamily="2" charset="-122"/>
                <a:ea typeface="华文行楷" pitchFamily="2" charset="-122"/>
              </a:rPr>
              <a:t>应用提示</a:t>
            </a:r>
            <a:endParaRPr lang="zh-CN" altLang="en-US" sz="2800" b="1" dirty="0">
              <a:solidFill>
                <a:srgbClr val="71AE0E"/>
              </a:solidFill>
              <a:latin typeface="华文行楷" pitchFamily="2" charset="-122"/>
              <a:ea typeface="华文行楷" pitchFamily="2" charset="-122"/>
            </a:endParaRPr>
          </a:p>
        </p:txBody>
      </p:sp>
      <p:sp>
        <p:nvSpPr>
          <p:cNvPr id="6" name="矩形 5"/>
          <p:cNvSpPr/>
          <p:nvPr/>
        </p:nvSpPr>
        <p:spPr>
          <a:xfrm>
            <a:off x="1500166" y="4333034"/>
            <a:ext cx="6088528" cy="810478"/>
          </a:xfrm>
          <a:prstGeom prst="rect">
            <a:avLst/>
          </a:prstGeom>
        </p:spPr>
        <p:txBody>
          <a:bodyPr wrap="square">
            <a:spAutoFit/>
          </a:bodyPr>
          <a:lstStyle/>
          <a:p>
            <a:pPr algn="just">
              <a:lnSpc>
                <a:spcPts val="2800"/>
              </a:lnSpc>
              <a:spcBef>
                <a:spcPct val="50000"/>
              </a:spcBef>
              <a:defRPr/>
            </a:pPr>
            <a:r>
              <a:rPr lang="zh-CN" altLang="en-US" sz="2600" dirty="0">
                <a:latin typeface="华文行楷" pitchFamily="2" charset="-122"/>
                <a:ea typeface="华文行楷" pitchFamily="2" charset="-122"/>
              </a:rPr>
              <a:t>用于</a:t>
            </a:r>
            <a:r>
              <a:rPr lang="zh-CN" altLang="en-US" sz="2600" dirty="0" smtClean="0">
                <a:latin typeface="华文行楷" pitchFamily="2" charset="-122"/>
                <a:ea typeface="华文行楷" pitchFamily="2" charset="-122"/>
              </a:rPr>
              <a:t>表达</a:t>
            </a:r>
            <a:r>
              <a:rPr lang="zh-CN" altLang="en-US" sz="2600" dirty="0" smtClean="0">
                <a:solidFill>
                  <a:srgbClr val="71AE0E"/>
                </a:solidFill>
                <a:latin typeface="华文行楷" pitchFamily="2" charset="-122"/>
                <a:ea typeface="华文行楷" pitchFamily="2" charset="-122"/>
              </a:rPr>
              <a:t>“理应做某事是大家的普遍共识</a:t>
            </a:r>
            <a:r>
              <a:rPr lang="en-US" altLang="en-US" sz="2600" dirty="0" smtClean="0">
                <a:solidFill>
                  <a:srgbClr val="71AE0E"/>
                </a:solidFill>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a:t>
            </a:r>
            <a:r>
              <a:rPr lang="en-US" altLang="zh-CN" sz="2600" dirty="0" smtClean="0">
                <a:solidFill>
                  <a:srgbClr val="71AE0E"/>
                </a:solidFill>
                <a:latin typeface="华文行楷" pitchFamily="2" charset="-122"/>
                <a:ea typeface="华文行楷" pitchFamily="2" charset="-122"/>
              </a:rPr>
              <a:t> </a:t>
            </a:r>
            <a:r>
              <a:rPr lang="zh-CN" altLang="en-US" sz="2600" dirty="0" smtClean="0">
                <a:latin typeface="华文行楷" pitchFamily="2" charset="-122"/>
                <a:ea typeface="华文行楷" pitchFamily="2" charset="-122"/>
              </a:rPr>
              <a:t>。</a:t>
            </a: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4058682"/>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35996"/>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7"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5877272"/>
            <a:ext cx="4207926" cy="95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a:hlinkClick r:id="" action="ppaction://hlinkshowjump?jump=nextslide"/>
          </p:cNvPr>
          <p:cNvSpPr txBox="1"/>
          <p:nvPr/>
        </p:nvSpPr>
        <p:spPr>
          <a:xfrm>
            <a:off x="5970395" y="5429264"/>
            <a:ext cx="1461636"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句型应用</a:t>
            </a:r>
            <a:endParaRPr lang="zh-CN" altLang="en-US" b="1" dirty="0"/>
          </a:p>
        </p:txBody>
      </p:sp>
      <p:grpSp>
        <p:nvGrpSpPr>
          <p:cNvPr id="13" name="组合 12"/>
          <p:cNvGrpSpPr/>
          <p:nvPr/>
        </p:nvGrpSpPr>
        <p:grpSpPr>
          <a:xfrm>
            <a:off x="-14288" y="-27384"/>
            <a:ext cx="7444331" cy="1152525"/>
            <a:chOff x="-14288" y="-27384"/>
            <a:chExt cx="7444331" cy="1152525"/>
          </a:xfrm>
        </p:grpSpPr>
        <p:pic>
          <p:nvPicPr>
            <p:cNvPr id="16"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21" name="TextBox 20">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2" name="矩形 21"/>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31750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081" t="14458"/>
          <a:stretch/>
        </p:blipFill>
        <p:spPr bwMode="auto">
          <a:xfrm>
            <a:off x="206686" y="1340768"/>
            <a:ext cx="8723032" cy="551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857224" y="3682776"/>
            <a:ext cx="6804604"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en-US" sz="2400" dirty="0" smtClean="0"/>
              <a:t>take part-time jobs </a:t>
            </a:r>
            <a:r>
              <a:rPr lang="en-US" altLang="zh-CN" sz="2400" dirty="0" smtClean="0"/>
              <a:t>/ </a:t>
            </a:r>
            <a:r>
              <a:rPr lang="en-US" altLang="en-US" sz="2400" dirty="0" smtClean="0"/>
              <a:t>expose sb. to </a:t>
            </a:r>
            <a:r>
              <a:rPr lang="en-US" altLang="zh-CN" sz="2400" dirty="0" smtClean="0"/>
              <a:t>/ </a:t>
            </a:r>
            <a:r>
              <a:rPr lang="en-US" altLang="en-US" sz="2400" dirty="0" smtClean="0"/>
              <a:t>be independent</a:t>
            </a:r>
            <a:r>
              <a:rPr lang="en-US" altLang="zh-CN" sz="2400" dirty="0" smtClean="0"/>
              <a:t>) </a:t>
            </a:r>
            <a:endParaRPr lang="en-US" altLang="zh-CN" sz="2400" dirty="0"/>
          </a:p>
        </p:txBody>
      </p:sp>
      <p:sp>
        <p:nvSpPr>
          <p:cNvPr id="14" name="TextBox 8"/>
          <p:cNvSpPr txBox="1"/>
          <p:nvPr/>
        </p:nvSpPr>
        <p:spPr>
          <a:xfrm>
            <a:off x="928662" y="4214818"/>
            <a:ext cx="6733166" cy="2492990"/>
          </a:xfrm>
          <a:prstGeom prst="rect">
            <a:avLst/>
          </a:prstGeom>
          <a:noFill/>
        </p:spPr>
        <p:txBody>
          <a:bodyPr wrap="square" rtlCol="0">
            <a:spAutoFit/>
          </a:bodyPr>
          <a:lstStyle/>
          <a:p>
            <a:pPr algn="just">
              <a:spcBef>
                <a:spcPct val="50000"/>
              </a:spcBef>
              <a:defRPr/>
            </a:pPr>
            <a:r>
              <a:rPr kumimoji="1" lang="en-US" altLang="en-US" sz="2400" b="1" i="1" dirty="0" smtClean="0">
                <a:solidFill>
                  <a:srgbClr val="FF6600"/>
                </a:solidFill>
                <a:latin typeface="Helvetica" pitchFamily="34" charset="0"/>
              </a:rPr>
              <a:t>There has been a general consensus that </a:t>
            </a:r>
            <a:r>
              <a:rPr kumimoji="1" lang="en-US" altLang="en-US" sz="2400" dirty="0" smtClean="0">
                <a:latin typeface="Helvetica" pitchFamily="34" charset="0"/>
              </a:rPr>
              <a:t>college students </a:t>
            </a:r>
            <a:r>
              <a:rPr kumimoji="1" lang="en-US" altLang="en-US" sz="2400" b="1" i="1" dirty="0" smtClean="0">
                <a:solidFill>
                  <a:srgbClr val="FF6600"/>
                </a:solidFill>
                <a:latin typeface="Helvetica" pitchFamily="34" charset="0"/>
              </a:rPr>
              <a:t>should</a:t>
            </a:r>
            <a:r>
              <a:rPr kumimoji="1" lang="en-US" altLang="en-US" sz="2400" dirty="0" smtClean="0">
                <a:latin typeface="Helvetica" pitchFamily="34" charset="0"/>
              </a:rPr>
              <a:t> take part-time jobs in vacations, because these jobs can expose them to society and help them to be economically independent.</a:t>
            </a:r>
            <a:endParaRPr kumimoji="1" lang="zh-CN" altLang="en-US" sz="2400" dirty="0" smtClean="0">
              <a:latin typeface="Helvetica" pitchFamily="34" charset="0"/>
            </a:endParaRPr>
          </a:p>
          <a:p>
            <a:pPr algn="just">
              <a:spcBef>
                <a:spcPct val="50000"/>
              </a:spcBef>
              <a:defRPr/>
            </a:pPr>
            <a:endParaRPr kumimoji="1" lang="zh-CN" altLang="en-US" sz="2400" dirty="0">
              <a:latin typeface="Helvetica" pitchFamily="34" charset="0"/>
            </a:endParaRPr>
          </a:p>
        </p:txBody>
      </p:sp>
      <p:sp>
        <p:nvSpPr>
          <p:cNvPr id="23" name="TextBox 22"/>
          <p:cNvSpPr txBox="1"/>
          <p:nvPr/>
        </p:nvSpPr>
        <p:spPr>
          <a:xfrm>
            <a:off x="698216" y="1772816"/>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842232" y="2204864"/>
            <a:ext cx="6515850" cy="1200329"/>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普遍的共识是大学生应该在假期里去打工，因为打工可以使他们接触社会，帮助他们在经济上获得独立。</a:t>
            </a:r>
            <a:endParaRPr lang="zh-CN" altLang="en-US" sz="2400" dirty="0">
              <a:latin typeface="华文行楷" pitchFamily="2" charset="-122"/>
              <a:ea typeface="华文行楷" pitchFamily="2" charset="-122"/>
            </a:endParaRPr>
          </a:p>
        </p:txBody>
      </p:sp>
      <p:sp>
        <p:nvSpPr>
          <p:cNvPr id="25" name="TextBox 24"/>
          <p:cNvSpPr txBox="1"/>
          <p:nvPr/>
        </p:nvSpPr>
        <p:spPr>
          <a:xfrm>
            <a:off x="698216" y="3365185"/>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17"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p:cNvGrpSpPr/>
          <p:nvPr/>
        </p:nvGrpSpPr>
        <p:grpSpPr>
          <a:xfrm>
            <a:off x="-14288" y="-27384"/>
            <a:ext cx="7444331" cy="1152525"/>
            <a:chOff x="-14288" y="-27384"/>
            <a:chExt cx="7444331" cy="1152525"/>
          </a:xfrm>
        </p:grpSpPr>
        <p:pic>
          <p:nvPicPr>
            <p:cNvPr id="11"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2" name="TextBox 11">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6" name="矩形 15"/>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56281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3" grpId="0"/>
      <p:bldP spid="3"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538333" y="1497077"/>
            <a:ext cx="5976664" cy="1994470"/>
            <a:chOff x="1538333" y="1497077"/>
            <a:chExt cx="5976664" cy="1994470"/>
          </a:xfrm>
        </p:grpSpPr>
        <p:sp>
          <p:nvSpPr>
            <p:cNvPr id="25" name="Rectangle 21"/>
            <p:cNvSpPr>
              <a:spLocks noChangeArrowheads="1"/>
            </p:cNvSpPr>
            <p:nvPr/>
          </p:nvSpPr>
          <p:spPr bwMode="auto">
            <a:xfrm>
              <a:off x="1538333" y="2198885"/>
              <a:ext cx="597666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600" dirty="0" smtClean="0">
                  <a:solidFill>
                    <a:srgbClr val="C00000"/>
                  </a:solidFill>
                  <a:latin typeface="华文行楷" pitchFamily="2" charset="-122"/>
                  <a:ea typeface="华文行楷" pitchFamily="2" charset="-122"/>
                </a:rPr>
                <a:t>毫无疑问</a:t>
              </a:r>
              <a:r>
                <a:rPr lang="zh-CN" altLang="en-US" sz="2600" dirty="0" smtClean="0">
                  <a:latin typeface="华文行楷" pitchFamily="2" charset="-122"/>
                  <a:ea typeface="华文行楷" pitchFamily="2" charset="-122"/>
                </a:rPr>
                <a:t>，上大学能让年轻人接触新思想</a:t>
              </a:r>
              <a:r>
                <a:rPr lang="zh-CN" altLang="en-US" sz="2600" dirty="0">
                  <a:latin typeface="华文行楷" pitchFamily="2" charset="-122"/>
                  <a:ea typeface="华文行楷" pitchFamily="2" charset="-122"/>
                </a:rPr>
                <a:t>，</a:t>
              </a:r>
              <a:r>
                <a:rPr lang="zh-CN" altLang="en-US" sz="2600" dirty="0" smtClean="0">
                  <a:latin typeface="华文行楷" pitchFamily="2" charset="-122"/>
                  <a:ea typeface="华文行楷" pitchFamily="2" charset="-122"/>
                </a:rPr>
                <a:t>建立新关系，且有助于提高他们的批判性思维能力。</a:t>
              </a:r>
            </a:p>
          </p:txBody>
        </p:sp>
        <p:sp>
          <p:nvSpPr>
            <p:cNvPr id="5" name="TextBox 4"/>
            <p:cNvSpPr txBox="1"/>
            <p:nvPr/>
          </p:nvSpPr>
          <p:spPr>
            <a:xfrm>
              <a:off x="1538333" y="1497077"/>
              <a:ext cx="1952764" cy="523220"/>
            </a:xfrm>
            <a:prstGeom prst="rect">
              <a:avLst/>
            </a:prstGeom>
            <a:noFill/>
          </p:spPr>
          <p:txBody>
            <a:bodyPr wrap="square" rtlCol="0">
              <a:spAutoFit/>
            </a:bodyPr>
            <a:lstStyle/>
            <a:p>
              <a:r>
                <a:rPr lang="zh-CN" altLang="en-US" sz="2800" b="1" dirty="0" smtClean="0">
                  <a:solidFill>
                    <a:srgbClr val="C00000"/>
                  </a:solidFill>
                  <a:latin typeface="华文行楷" pitchFamily="2" charset="-122"/>
                  <a:ea typeface="华文行楷" pitchFamily="2" charset="-122"/>
                </a:rPr>
                <a:t>原句译文</a:t>
              </a:r>
              <a:endParaRPr lang="zh-CN" altLang="en-US" sz="2800" b="1" dirty="0">
                <a:solidFill>
                  <a:srgbClr val="C00000"/>
                </a:solidFill>
                <a:latin typeface="华文行楷" pitchFamily="2" charset="-122"/>
                <a:ea typeface="华文行楷" pitchFamily="2" charset="-122"/>
              </a:endParaRPr>
            </a:p>
          </p:txBody>
        </p:sp>
      </p:grpSp>
      <p:sp>
        <p:nvSpPr>
          <p:cNvPr id="26" name="TextBox 25"/>
          <p:cNvSpPr txBox="1"/>
          <p:nvPr/>
        </p:nvSpPr>
        <p:spPr>
          <a:xfrm>
            <a:off x="1538333" y="3500438"/>
            <a:ext cx="1872208" cy="523220"/>
          </a:xfrm>
          <a:prstGeom prst="rect">
            <a:avLst/>
          </a:prstGeom>
          <a:noFill/>
        </p:spPr>
        <p:txBody>
          <a:bodyPr wrap="square" rtlCol="0">
            <a:spAutoFit/>
          </a:bodyPr>
          <a:lstStyle/>
          <a:p>
            <a:r>
              <a:rPr lang="zh-CN" altLang="en-US" sz="2800" b="1" dirty="0" smtClean="0">
                <a:solidFill>
                  <a:srgbClr val="FF6600"/>
                </a:solidFill>
                <a:latin typeface="华文行楷" pitchFamily="2" charset="-122"/>
                <a:ea typeface="华文行楷" pitchFamily="2" charset="-122"/>
              </a:rPr>
              <a:t>逆译练习</a:t>
            </a:r>
            <a:endParaRPr lang="zh-CN" altLang="en-US" sz="2800" b="1" dirty="0">
              <a:solidFill>
                <a:srgbClr val="FF6600"/>
              </a:solidFill>
              <a:latin typeface="华文行楷" pitchFamily="2" charset="-122"/>
              <a:ea typeface="华文行楷" pitchFamily="2" charset="-122"/>
            </a:endParaRPr>
          </a:p>
        </p:txBody>
      </p:sp>
      <p:sp>
        <p:nvSpPr>
          <p:cNvPr id="6" name="矩形 5"/>
          <p:cNvSpPr/>
          <p:nvPr/>
        </p:nvSpPr>
        <p:spPr>
          <a:xfrm>
            <a:off x="1428728" y="4214818"/>
            <a:ext cx="6492646" cy="2446824"/>
          </a:xfrm>
          <a:prstGeom prst="rect">
            <a:avLst/>
          </a:prstGeom>
        </p:spPr>
        <p:txBody>
          <a:bodyPr wrap="square">
            <a:spAutoFit/>
          </a:bodyPr>
          <a:lstStyle/>
          <a:p>
            <a:pPr algn="just">
              <a:lnSpc>
                <a:spcPts val="2800"/>
              </a:lnSpc>
              <a:spcBef>
                <a:spcPct val="50000"/>
              </a:spcBef>
              <a:defRPr/>
            </a:pPr>
            <a:r>
              <a:rPr lang="en-US" altLang="zh-CN" sz="2400" b="1" dirty="0" smtClean="0">
                <a:solidFill>
                  <a:srgbClr val="FF6600"/>
                </a:solidFill>
                <a:latin typeface="Helvetica"/>
              </a:rPr>
              <a:t>There is little doubt that </a:t>
            </a:r>
            <a:r>
              <a:rPr lang="en-US" sz="2400" dirty="0" smtClean="0">
                <a:latin typeface="Helvetica"/>
              </a:rPr>
              <a:t>attending college has the potential of exposing young people to new ideas and relationships and helps promote their critical thinking skills.</a:t>
            </a:r>
            <a:r>
              <a:rPr lang="zh-CN" altLang="en-US" sz="2400" dirty="0" smtClean="0">
                <a:latin typeface="Helvetica"/>
              </a:rPr>
              <a:t> </a:t>
            </a:r>
            <a:r>
              <a:rPr lang="en-US" altLang="zh-CN" sz="2400" dirty="0" smtClean="0">
                <a:latin typeface="Helvetica"/>
              </a:rPr>
              <a:t>(</a:t>
            </a:r>
            <a:r>
              <a:rPr lang="en-US" sz="2400" dirty="0" smtClean="0">
                <a:latin typeface="Helvetica"/>
              </a:rPr>
              <a:t>Para.7, L1-2</a:t>
            </a:r>
            <a:r>
              <a:rPr lang="en-US" altLang="zh-CN" sz="2400" dirty="0" smtClean="0">
                <a:latin typeface="Helvetica"/>
              </a:rPr>
              <a:t>)</a:t>
            </a:r>
            <a:endParaRPr lang="zh-CN" altLang="en-US" sz="2400" dirty="0" smtClean="0">
              <a:latin typeface="Helvetica"/>
            </a:endParaRPr>
          </a:p>
          <a:p>
            <a:pPr algn="just">
              <a:lnSpc>
                <a:spcPts val="2800"/>
              </a:lnSpc>
              <a:spcBef>
                <a:spcPct val="50000"/>
              </a:spcBef>
              <a:defRPr/>
            </a:pPr>
            <a:endParaRPr lang="zh-CN" altLang="en-US" sz="2400" dirty="0">
              <a:latin typeface="Helvetica"/>
            </a:endParaRPr>
          </a:p>
        </p:txBody>
      </p:sp>
      <p:cxnSp>
        <p:nvCxnSpPr>
          <p:cNvPr id="4" name="直接连接符 3"/>
          <p:cNvCxnSpPr/>
          <p:nvPr/>
        </p:nvCxnSpPr>
        <p:spPr>
          <a:xfrm>
            <a:off x="1538333" y="2060848"/>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987641"/>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7"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a:hlinkClick r:id="" action="ppaction://hlinkshowjump?jump=nextslide"/>
          </p:cNvPr>
          <p:cNvSpPr txBox="1"/>
          <p:nvPr/>
        </p:nvSpPr>
        <p:spPr>
          <a:xfrm>
            <a:off x="5970395" y="5838609"/>
            <a:ext cx="1461636"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句型提炼</a:t>
            </a:r>
            <a:endParaRPr lang="zh-CN" altLang="en-US" b="1" dirty="0"/>
          </a:p>
        </p:txBody>
      </p:sp>
      <p:grpSp>
        <p:nvGrpSpPr>
          <p:cNvPr id="12" name="组合 11"/>
          <p:cNvGrpSpPr/>
          <p:nvPr/>
        </p:nvGrpSpPr>
        <p:grpSpPr>
          <a:xfrm>
            <a:off x="-14288" y="-27384"/>
            <a:ext cx="7444331" cy="1152525"/>
            <a:chOff x="-14288" y="-27384"/>
            <a:chExt cx="7444331" cy="1152525"/>
          </a:xfrm>
        </p:grpSpPr>
        <p:pic>
          <p:nvPicPr>
            <p:cNvPr id="13"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423896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642910" y="1846918"/>
          <a:ext cx="7929647" cy="3582346"/>
        </p:xfrm>
        <a:graphic>
          <a:graphicData uri="http://schemas.openxmlformats.org/drawingml/2006/table">
            <a:tbl>
              <a:tblPr firstRow="1" bandRow="1">
                <a:tableStyleId>{93296810-A885-4BE3-A3E7-6D5BEEA58F35}</a:tableStyleId>
              </a:tblPr>
              <a:tblGrid>
                <a:gridCol w="4648386"/>
                <a:gridCol w="3281261"/>
              </a:tblGrid>
              <a:tr h="433348">
                <a:tc>
                  <a:txBody>
                    <a:bodyPr/>
                    <a:lstStyle/>
                    <a:p>
                      <a:pPr algn="ctr"/>
                      <a:r>
                        <a:rPr lang="en-US" altLang="zh-CN" sz="2600" dirty="0" smtClean="0">
                          <a:effectLst>
                            <a:outerShdw blurRad="38100" dist="38100" dir="2700000" algn="tl">
                              <a:srgbClr val="000000">
                                <a:alpha val="43137"/>
                              </a:srgbClr>
                            </a:outerShdw>
                          </a:effectLst>
                          <a:latin typeface="Helvetica"/>
                        </a:rPr>
                        <a:t>Practical Phrases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gn="ctr"/>
                      <a:r>
                        <a:rPr lang="en-US" altLang="zh-CN" sz="2600" dirty="0" smtClean="0">
                          <a:effectLst>
                            <a:outerShdw blurRad="38100" dist="38100" dir="2700000" algn="tl">
                              <a:srgbClr val="000000">
                                <a:alpha val="43137"/>
                              </a:srgbClr>
                            </a:outerShdw>
                          </a:effectLst>
                          <a:latin typeface="Helvetica"/>
                        </a:rPr>
                        <a:t> Specific</a:t>
                      </a:r>
                      <a:r>
                        <a:rPr lang="en-US" altLang="zh-CN" sz="2600" baseline="0" dirty="0" smtClean="0">
                          <a:effectLst>
                            <a:outerShdw blurRad="38100" dist="38100" dir="2700000" algn="tl">
                              <a:srgbClr val="000000">
                                <a:alpha val="43137"/>
                              </a:srgbClr>
                            </a:outerShdw>
                          </a:effectLst>
                          <a:latin typeface="Helvetica"/>
                        </a:rPr>
                        <a:t> Meanings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433348">
                <a:tc>
                  <a:txBody>
                    <a:bodyPr/>
                    <a:lstStyle/>
                    <a:p>
                      <a:pPr algn="just">
                        <a:spcAft>
                          <a:spcPts val="0"/>
                        </a:spcAft>
                      </a:pPr>
                      <a:r>
                        <a:rPr lang="en-US" sz="2400" b="0" kern="100" dirty="0">
                          <a:latin typeface="Helvetica"/>
                          <a:ea typeface="宋体"/>
                          <a:cs typeface="Times New Roman"/>
                        </a:rPr>
                        <a:t>1</a:t>
                      </a:r>
                      <a:r>
                        <a:rPr lang="en-US" sz="2400" b="0" kern="100" dirty="0" smtClean="0">
                          <a:latin typeface="Helvetica"/>
                          <a:ea typeface="宋体"/>
                          <a:cs typeface="Times New Roman"/>
                        </a:rPr>
                        <a:t>. now </a:t>
                      </a:r>
                      <a:r>
                        <a:rPr lang="en-US" sz="2400" b="0" kern="100" dirty="0">
                          <a:latin typeface="Helvetica"/>
                          <a:ea typeface="宋体"/>
                          <a:cs typeface="Times New Roman"/>
                        </a:rPr>
                        <a:t>that</a:t>
                      </a:r>
                      <a:endParaRPr lang="zh-CN" sz="2400" b="0" kern="100" dirty="0">
                        <a:latin typeface="Helvetica"/>
                        <a:ea typeface="宋体"/>
                        <a:cs typeface="Times New Roman"/>
                      </a:endParaRPr>
                    </a:p>
                  </a:txBody>
                  <a:tcPr marL="68580" marR="68580" marT="0" marB="0"/>
                </a:tc>
                <a:tc>
                  <a:txBody>
                    <a:bodyPr/>
                    <a:lstStyle/>
                    <a:p>
                      <a:pPr algn="just">
                        <a:spcAft>
                          <a:spcPts val="0"/>
                        </a:spcAft>
                      </a:pPr>
                      <a:r>
                        <a:rPr lang="zh-CN" sz="2400" b="0" kern="100">
                          <a:latin typeface="华文楷体" pitchFamily="2" charset="-122"/>
                          <a:ea typeface="华文楷体" pitchFamily="2" charset="-122"/>
                          <a:cs typeface="Times New Roman"/>
                        </a:rPr>
                        <a:t>既然；由于</a:t>
                      </a:r>
                    </a:p>
                  </a:txBody>
                  <a:tcPr marL="68580" marR="68580" marT="0" marB="0"/>
                </a:tc>
              </a:tr>
              <a:tr h="433348">
                <a:tc>
                  <a:txBody>
                    <a:bodyPr/>
                    <a:lstStyle/>
                    <a:p>
                      <a:pPr algn="just">
                        <a:spcAft>
                          <a:spcPts val="0"/>
                        </a:spcAft>
                      </a:pPr>
                      <a:r>
                        <a:rPr lang="en-US" sz="2400" b="0" kern="100">
                          <a:latin typeface="Helvetica"/>
                          <a:ea typeface="宋体"/>
                          <a:cs typeface="Times New Roman"/>
                        </a:rPr>
                        <a:t>2. compel sb. to do sth.</a:t>
                      </a:r>
                      <a:endParaRPr lang="zh-CN" sz="2400" b="0" kern="100">
                        <a:latin typeface="Helvetica"/>
                        <a:ea typeface="宋体"/>
                        <a:cs typeface="Times New Roman"/>
                      </a:endParaRPr>
                    </a:p>
                  </a:txBody>
                  <a:tcPr marL="68580" marR="68580" marT="0" marB="0"/>
                </a:tc>
                <a:tc>
                  <a:txBody>
                    <a:bodyPr/>
                    <a:lstStyle/>
                    <a:p>
                      <a:pPr algn="just">
                        <a:spcAft>
                          <a:spcPts val="0"/>
                        </a:spcAft>
                      </a:pPr>
                      <a:r>
                        <a:rPr lang="zh-CN" sz="2400" b="0" kern="100">
                          <a:latin typeface="华文楷体" pitchFamily="2" charset="-122"/>
                          <a:ea typeface="华文楷体" pitchFamily="2" charset="-122"/>
                          <a:cs typeface="Times New Roman"/>
                        </a:rPr>
                        <a:t>强迫某人做某事</a:t>
                      </a:r>
                    </a:p>
                  </a:txBody>
                  <a:tcPr marL="68580" marR="68580" marT="0" marB="0"/>
                </a:tc>
              </a:tr>
              <a:tr h="433348">
                <a:tc>
                  <a:txBody>
                    <a:bodyPr/>
                    <a:lstStyle/>
                    <a:p>
                      <a:pPr algn="just">
                        <a:spcAft>
                          <a:spcPts val="0"/>
                        </a:spcAft>
                      </a:pPr>
                      <a:r>
                        <a:rPr lang="en-US" sz="2400" b="0" kern="100">
                          <a:latin typeface="Helvetica"/>
                          <a:ea typeface="宋体"/>
                          <a:cs typeface="Times New Roman"/>
                        </a:rPr>
                        <a:t>3. at the thought of</a:t>
                      </a:r>
                      <a:endParaRPr lang="zh-CN" sz="2400" b="0" kern="100">
                        <a:latin typeface="Helvetica"/>
                        <a:ea typeface="宋体"/>
                        <a:cs typeface="Times New Roman"/>
                      </a:endParaRPr>
                    </a:p>
                  </a:txBody>
                  <a:tcPr marL="68580" marR="68580" marT="0" marB="0"/>
                </a:tc>
                <a:tc>
                  <a:txBody>
                    <a:bodyPr/>
                    <a:lstStyle/>
                    <a:p>
                      <a:pPr algn="just">
                        <a:spcAft>
                          <a:spcPts val="0"/>
                        </a:spcAft>
                      </a:pPr>
                      <a:r>
                        <a:rPr lang="zh-CN" sz="2400" b="0" kern="100">
                          <a:latin typeface="华文楷体" pitchFamily="2" charset="-122"/>
                          <a:ea typeface="华文楷体" pitchFamily="2" charset="-122"/>
                          <a:cs typeface="Times New Roman"/>
                        </a:rPr>
                        <a:t>想起；想到</a:t>
                      </a:r>
                    </a:p>
                  </a:txBody>
                  <a:tcPr marL="68580" marR="68580" marT="0" marB="0"/>
                </a:tc>
              </a:tr>
              <a:tr h="433348">
                <a:tc>
                  <a:txBody>
                    <a:bodyPr/>
                    <a:lstStyle/>
                    <a:p>
                      <a:pPr algn="just">
                        <a:spcAft>
                          <a:spcPts val="0"/>
                        </a:spcAft>
                      </a:pPr>
                      <a:r>
                        <a:rPr lang="en-US" sz="2400" b="0" kern="100" dirty="0">
                          <a:solidFill>
                            <a:srgbClr val="FF0000"/>
                          </a:solidFill>
                          <a:latin typeface="Helvetica"/>
                          <a:ea typeface="宋体"/>
                          <a:cs typeface="Times New Roman"/>
                        </a:rPr>
                        <a:t>4. be stacked against</a:t>
                      </a:r>
                      <a:endParaRPr lang="zh-CN" sz="2400" b="0" kern="100" dirty="0">
                        <a:solidFill>
                          <a:srgbClr val="FF0000"/>
                        </a:solidFill>
                        <a:latin typeface="Helvetica"/>
                        <a:ea typeface="宋体"/>
                        <a:cs typeface="Times New Roman"/>
                      </a:endParaRPr>
                    </a:p>
                  </a:txBody>
                  <a:tcPr marL="68580" marR="68580" marT="0" marB="0"/>
                </a:tc>
                <a:tc>
                  <a:txBody>
                    <a:bodyPr/>
                    <a:lstStyle/>
                    <a:p>
                      <a:pPr algn="just">
                        <a:spcAft>
                          <a:spcPts val="0"/>
                        </a:spcAft>
                      </a:pPr>
                      <a:r>
                        <a:rPr lang="zh-CN" sz="2400" b="0" kern="100" dirty="0">
                          <a:solidFill>
                            <a:srgbClr val="FF0000"/>
                          </a:solidFill>
                          <a:latin typeface="华文楷体" pitchFamily="2" charset="-122"/>
                          <a:ea typeface="华文楷体" pitchFamily="2" charset="-122"/>
                          <a:cs typeface="Times New Roman"/>
                        </a:rPr>
                        <a:t>情况对</a:t>
                      </a:r>
                      <a:r>
                        <a:rPr lang="en-US" sz="2400" b="0" kern="100" dirty="0" smtClean="0">
                          <a:solidFill>
                            <a:srgbClr val="FF0000"/>
                          </a:solidFill>
                          <a:latin typeface="华文楷体" pitchFamily="2" charset="-122"/>
                          <a:ea typeface="华文楷体" pitchFamily="2" charset="-122"/>
                          <a:cs typeface="Times New Roman"/>
                        </a:rPr>
                        <a:t>……</a:t>
                      </a:r>
                      <a:r>
                        <a:rPr lang="zh-CN" sz="2400" b="0" kern="100" dirty="0" smtClean="0">
                          <a:solidFill>
                            <a:srgbClr val="FF0000"/>
                          </a:solidFill>
                          <a:latin typeface="华文楷体" pitchFamily="2" charset="-122"/>
                          <a:ea typeface="华文楷体" pitchFamily="2" charset="-122"/>
                          <a:cs typeface="Times New Roman"/>
                        </a:rPr>
                        <a:t>不利</a:t>
                      </a:r>
                      <a:endParaRPr lang="zh-CN" sz="2400" b="0" kern="100" dirty="0">
                        <a:solidFill>
                          <a:srgbClr val="FF0000"/>
                        </a:solidFill>
                        <a:latin typeface="华文楷体" pitchFamily="2" charset="-122"/>
                        <a:ea typeface="华文楷体" pitchFamily="2" charset="-122"/>
                        <a:cs typeface="Times New Roman"/>
                      </a:endParaRPr>
                    </a:p>
                  </a:txBody>
                  <a:tcPr marL="68580" marR="68580" marT="0" marB="0"/>
                </a:tc>
              </a:tr>
              <a:tr h="433348">
                <a:tc>
                  <a:txBody>
                    <a:bodyPr/>
                    <a:lstStyle/>
                    <a:p>
                      <a:pPr algn="just">
                        <a:spcAft>
                          <a:spcPts val="0"/>
                        </a:spcAft>
                      </a:pPr>
                      <a:r>
                        <a:rPr lang="en-US" sz="2400" b="0" kern="100">
                          <a:latin typeface="Helvetica"/>
                          <a:ea typeface="宋体"/>
                          <a:cs typeface="Times New Roman"/>
                        </a:rPr>
                        <a:t>5. be available to</a:t>
                      </a:r>
                      <a:endParaRPr lang="zh-CN" sz="2400" b="0" kern="100">
                        <a:latin typeface="Helvetica"/>
                        <a:ea typeface="宋体"/>
                        <a:cs typeface="Times New Roman"/>
                      </a:endParaRPr>
                    </a:p>
                  </a:txBody>
                  <a:tcPr marL="68580" marR="68580" marT="0" marB="0"/>
                </a:tc>
                <a:tc>
                  <a:txBody>
                    <a:bodyPr/>
                    <a:lstStyle/>
                    <a:p>
                      <a:pPr algn="just">
                        <a:spcAft>
                          <a:spcPts val="0"/>
                        </a:spcAft>
                      </a:pPr>
                      <a:r>
                        <a:rPr lang="zh-CN" sz="2400" b="0" kern="100">
                          <a:latin typeface="华文楷体" pitchFamily="2" charset="-122"/>
                          <a:ea typeface="华文楷体" pitchFamily="2" charset="-122"/>
                          <a:cs typeface="Times New Roman"/>
                        </a:rPr>
                        <a:t>可获得；可利用</a:t>
                      </a:r>
                    </a:p>
                  </a:txBody>
                  <a:tcPr marL="68580" marR="68580" marT="0" marB="0"/>
                </a:tc>
              </a:tr>
              <a:tr h="433348">
                <a:tc>
                  <a:txBody>
                    <a:bodyPr/>
                    <a:lstStyle/>
                    <a:p>
                      <a:pPr algn="just">
                        <a:spcAft>
                          <a:spcPts val="0"/>
                        </a:spcAft>
                      </a:pPr>
                      <a:r>
                        <a:rPr lang="en-US" sz="2400" b="0" kern="100">
                          <a:latin typeface="Helvetica"/>
                          <a:ea typeface="宋体"/>
                          <a:cs typeface="Times New Roman"/>
                        </a:rPr>
                        <a:t>6. expose sb. to sth.</a:t>
                      </a:r>
                      <a:endParaRPr lang="zh-CN" sz="2400" b="0" kern="100">
                        <a:latin typeface="Helvetica"/>
                        <a:ea typeface="宋体"/>
                        <a:cs typeface="Times New Roman"/>
                      </a:endParaRPr>
                    </a:p>
                  </a:txBody>
                  <a:tcPr marL="68580" marR="68580" marT="0" marB="0"/>
                </a:tc>
                <a:tc>
                  <a:txBody>
                    <a:bodyPr/>
                    <a:lstStyle/>
                    <a:p>
                      <a:pPr algn="just">
                        <a:spcAft>
                          <a:spcPts val="0"/>
                        </a:spcAft>
                      </a:pPr>
                      <a:r>
                        <a:rPr lang="zh-CN" sz="2400" b="0" kern="100" dirty="0">
                          <a:latin typeface="华文楷体" pitchFamily="2" charset="-122"/>
                          <a:ea typeface="华文楷体" pitchFamily="2" charset="-122"/>
                          <a:cs typeface="Times New Roman"/>
                        </a:rPr>
                        <a:t>使某人</a:t>
                      </a:r>
                      <a:r>
                        <a:rPr lang="zh-CN" sz="2400" b="0" kern="100" dirty="0" smtClean="0">
                          <a:latin typeface="华文楷体" pitchFamily="2" charset="-122"/>
                          <a:ea typeface="华文楷体" pitchFamily="2" charset="-122"/>
                          <a:cs typeface="Times New Roman"/>
                        </a:rPr>
                        <a:t>接触某</a:t>
                      </a:r>
                      <a:r>
                        <a:rPr lang="zh-CN" sz="2400" b="0" kern="100" dirty="0">
                          <a:latin typeface="华文楷体" pitchFamily="2" charset="-122"/>
                          <a:ea typeface="华文楷体" pitchFamily="2" charset="-122"/>
                          <a:cs typeface="Times New Roman"/>
                        </a:rPr>
                        <a:t>事（物</a:t>
                      </a:r>
                      <a:r>
                        <a:rPr lang="zh-CN" sz="2400" b="0" kern="100" dirty="0" smtClean="0">
                          <a:latin typeface="华文楷体" pitchFamily="2" charset="-122"/>
                          <a:ea typeface="华文楷体" pitchFamily="2" charset="-122"/>
                          <a:cs typeface="Times New Roman"/>
                        </a:rPr>
                        <a:t>）</a:t>
                      </a:r>
                      <a:endParaRPr lang="zh-CN" sz="2400" b="0" kern="100" dirty="0">
                        <a:latin typeface="华文楷体" pitchFamily="2" charset="-122"/>
                        <a:ea typeface="华文楷体" pitchFamily="2" charset="-122"/>
                        <a:cs typeface="Times New Roman"/>
                      </a:endParaRPr>
                    </a:p>
                  </a:txBody>
                  <a:tcPr marL="68580" marR="68580" marT="0" marB="0"/>
                </a:tc>
              </a:tr>
              <a:tr h="494578">
                <a:tc>
                  <a:txBody>
                    <a:bodyPr/>
                    <a:lstStyle/>
                    <a:p>
                      <a:pPr algn="just">
                        <a:spcAft>
                          <a:spcPts val="0"/>
                        </a:spcAft>
                      </a:pPr>
                      <a:r>
                        <a:rPr lang="en-US" sz="2400" b="0" kern="100" dirty="0">
                          <a:latin typeface="Helvetica"/>
                          <a:ea typeface="宋体"/>
                          <a:cs typeface="Times New Roman"/>
                        </a:rPr>
                        <a:t>7. </a:t>
                      </a:r>
                      <a:r>
                        <a:rPr lang="en-US" sz="2400" b="0" kern="100" dirty="0" smtClean="0">
                          <a:latin typeface="Helvetica"/>
                          <a:ea typeface="宋体"/>
                          <a:cs typeface="Times New Roman"/>
                        </a:rPr>
                        <a:t>for its own sake</a:t>
                      </a:r>
                      <a:endParaRPr lang="zh-CN" sz="2400" b="0" kern="100" dirty="0">
                        <a:latin typeface="Helvetica"/>
                        <a:ea typeface="宋体"/>
                        <a:cs typeface="Times New Roman"/>
                      </a:endParaRPr>
                    </a:p>
                  </a:txBody>
                  <a:tcPr marL="68580" marR="68580" marT="0" marB="0"/>
                </a:tc>
                <a:tc>
                  <a:txBody>
                    <a:bodyPr/>
                    <a:lstStyle/>
                    <a:p>
                      <a:pPr algn="just">
                        <a:spcAft>
                          <a:spcPts val="0"/>
                        </a:spcAft>
                      </a:pPr>
                      <a:r>
                        <a:rPr lang="zh-CN" altLang="en-US" sz="2400" b="0" kern="100" dirty="0" smtClean="0">
                          <a:latin typeface="华文楷体" pitchFamily="2" charset="-122"/>
                          <a:ea typeface="华文楷体" pitchFamily="2" charset="-122"/>
                          <a:cs typeface="Times New Roman"/>
                        </a:rPr>
                        <a:t>只是为了</a:t>
                      </a:r>
                      <a:r>
                        <a:rPr lang="en-US" sz="2400" b="0" kern="100" dirty="0" smtClean="0">
                          <a:latin typeface="华文楷体" pitchFamily="2" charset="-122"/>
                          <a:ea typeface="华文楷体" pitchFamily="2" charset="-122"/>
                          <a:cs typeface="Times New Roman"/>
                        </a:rPr>
                        <a:t>……</a:t>
                      </a:r>
                      <a:r>
                        <a:rPr lang="zh-CN" altLang="en-US" sz="2400" b="0" kern="100" dirty="0" smtClean="0">
                          <a:latin typeface="华文楷体" pitchFamily="2" charset="-122"/>
                          <a:ea typeface="华文楷体" pitchFamily="2" charset="-122"/>
                          <a:cs typeface="Times New Roman"/>
                        </a:rPr>
                        <a:t>本身</a:t>
                      </a:r>
                      <a:endParaRPr lang="zh-CN" sz="2400" b="0" kern="100" dirty="0">
                        <a:latin typeface="华文楷体" pitchFamily="2" charset="-122"/>
                        <a:ea typeface="华文楷体" pitchFamily="2" charset="-122"/>
                        <a:cs typeface="Times New Roman"/>
                      </a:endParaRPr>
                    </a:p>
                  </a:txBody>
                  <a:tcPr marL="68580" marR="68580" marT="0" marB="0"/>
                </a:tc>
              </a:tr>
            </a:tbl>
          </a:graphicData>
        </a:graphic>
      </p:graphicFrame>
      <p:pic>
        <p:nvPicPr>
          <p:cNvPr id="13"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7"/>
          <p:cNvGrpSpPr/>
          <p:nvPr/>
        </p:nvGrpSpPr>
        <p:grpSpPr>
          <a:xfrm>
            <a:off x="-14288" y="-27384"/>
            <a:ext cx="7115715" cy="1152525"/>
            <a:chOff x="-14288" y="-27384"/>
            <a:chExt cx="7115715" cy="1152525"/>
          </a:xfrm>
        </p:grpSpPr>
        <p:pic>
          <p:nvPicPr>
            <p:cNvPr id="9"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0" name="TextBox 9">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1" name="矩形 10"/>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53960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538332" y="1412776"/>
            <a:ext cx="6690457" cy="1120567"/>
            <a:chOff x="1538332" y="1412776"/>
            <a:chExt cx="6690457" cy="1120567"/>
          </a:xfrm>
        </p:grpSpPr>
        <p:sp>
          <p:nvSpPr>
            <p:cNvPr id="25" name="Rectangle 21"/>
            <p:cNvSpPr>
              <a:spLocks noChangeArrowheads="1"/>
            </p:cNvSpPr>
            <p:nvPr/>
          </p:nvSpPr>
          <p:spPr bwMode="auto">
            <a:xfrm>
              <a:off x="1538332" y="2071678"/>
              <a:ext cx="6690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smtClean="0">
                  <a:solidFill>
                    <a:srgbClr val="FF6600"/>
                  </a:solidFill>
                  <a:latin typeface="Helvetica"/>
                </a:rPr>
                <a:t>There is little/no doubt that…</a:t>
              </a:r>
              <a:endParaRPr lang="zh-CN" altLang="en-US" sz="2400" dirty="0">
                <a:solidFill>
                  <a:srgbClr val="FF6600"/>
                </a:solidFill>
                <a:latin typeface="Helvetica"/>
              </a:endParaRPr>
            </a:p>
          </p:txBody>
        </p:sp>
        <p:sp>
          <p:nvSpPr>
            <p:cNvPr id="5" name="TextBox 4"/>
            <p:cNvSpPr txBox="1"/>
            <p:nvPr/>
          </p:nvSpPr>
          <p:spPr>
            <a:xfrm>
              <a:off x="1538333" y="1412776"/>
              <a:ext cx="1952764" cy="523220"/>
            </a:xfrm>
            <a:prstGeom prst="rect">
              <a:avLst/>
            </a:prstGeom>
            <a:noFill/>
          </p:spPr>
          <p:txBody>
            <a:bodyPr wrap="square" rtlCol="0">
              <a:spAutoFit/>
            </a:bodyPr>
            <a:lstStyle/>
            <a:p>
              <a:r>
                <a:rPr lang="zh-CN" altLang="en-US" sz="2800" b="1" dirty="0" smtClean="0">
                  <a:solidFill>
                    <a:schemeClr val="accent6">
                      <a:lumMod val="75000"/>
                    </a:schemeClr>
                  </a:solidFill>
                  <a:latin typeface="华文行楷" pitchFamily="2" charset="-122"/>
                  <a:ea typeface="华文行楷" pitchFamily="2" charset="-122"/>
                </a:rPr>
                <a:t>句型提炼</a:t>
              </a:r>
              <a:endParaRPr lang="zh-CN" altLang="en-US" sz="2800" b="1" dirty="0">
                <a:solidFill>
                  <a:schemeClr val="accent6">
                    <a:lumMod val="75000"/>
                  </a:schemeClr>
                </a:solidFill>
                <a:latin typeface="华文行楷" pitchFamily="2" charset="-122"/>
                <a:ea typeface="华文行楷" pitchFamily="2" charset="-122"/>
              </a:endParaRPr>
            </a:p>
          </p:txBody>
        </p:sp>
      </p:grpSp>
      <p:sp>
        <p:nvSpPr>
          <p:cNvPr id="26" name="TextBox 25"/>
          <p:cNvSpPr txBox="1"/>
          <p:nvPr/>
        </p:nvSpPr>
        <p:spPr>
          <a:xfrm>
            <a:off x="1538333" y="3211836"/>
            <a:ext cx="1872208" cy="523220"/>
          </a:xfrm>
          <a:prstGeom prst="rect">
            <a:avLst/>
          </a:prstGeom>
          <a:noFill/>
        </p:spPr>
        <p:txBody>
          <a:bodyPr wrap="square" rtlCol="0">
            <a:spAutoFit/>
          </a:bodyPr>
          <a:lstStyle/>
          <a:p>
            <a:r>
              <a:rPr lang="zh-CN" altLang="en-US" sz="2800" b="1" dirty="0" smtClean="0">
                <a:solidFill>
                  <a:srgbClr val="71AE0E"/>
                </a:solidFill>
                <a:latin typeface="华文行楷" pitchFamily="2" charset="-122"/>
                <a:ea typeface="华文行楷" pitchFamily="2" charset="-122"/>
              </a:rPr>
              <a:t>应用提示</a:t>
            </a:r>
            <a:endParaRPr lang="zh-CN" altLang="en-US" sz="2800" b="1" dirty="0">
              <a:solidFill>
                <a:srgbClr val="71AE0E"/>
              </a:solidFill>
              <a:latin typeface="华文行楷" pitchFamily="2" charset="-122"/>
              <a:ea typeface="华文行楷" pitchFamily="2" charset="-122"/>
            </a:endParaRPr>
          </a:p>
        </p:txBody>
      </p:sp>
      <p:sp>
        <p:nvSpPr>
          <p:cNvPr id="6" name="矩形 5"/>
          <p:cNvSpPr/>
          <p:nvPr/>
        </p:nvSpPr>
        <p:spPr>
          <a:xfrm>
            <a:off x="1579816" y="3865251"/>
            <a:ext cx="6492646" cy="892552"/>
          </a:xfrm>
          <a:prstGeom prst="rect">
            <a:avLst/>
          </a:prstGeom>
        </p:spPr>
        <p:txBody>
          <a:bodyPr wrap="square">
            <a:spAutoFit/>
          </a:bodyPr>
          <a:lstStyle/>
          <a:p>
            <a:r>
              <a:rPr lang="zh-CN" altLang="en-US" sz="2600" dirty="0" smtClean="0">
                <a:latin typeface="华文行楷" pitchFamily="2" charset="-122"/>
                <a:ea typeface="华文行楷" pitchFamily="2" charset="-122"/>
              </a:rPr>
              <a:t>用于表示</a:t>
            </a:r>
            <a:r>
              <a:rPr lang="zh-CN" altLang="en-US" sz="2600" dirty="0" smtClean="0">
                <a:solidFill>
                  <a:srgbClr val="71AE0E"/>
                </a:solidFill>
                <a:latin typeface="华文行楷" pitchFamily="2" charset="-122"/>
                <a:ea typeface="华文行楷" pitchFamily="2" charset="-122"/>
              </a:rPr>
              <a:t>“毋庸置疑</a:t>
            </a:r>
            <a:r>
              <a:rPr lang="en-US" altLang="en-US" sz="2600" dirty="0" smtClean="0">
                <a:solidFill>
                  <a:srgbClr val="71AE0E"/>
                </a:solidFill>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a:t>
            </a:r>
            <a:r>
              <a:rPr lang="zh-CN" altLang="en-US" sz="2600" dirty="0" smtClean="0">
                <a:latin typeface="华文行楷" pitchFamily="2" charset="-122"/>
                <a:ea typeface="华文行楷" pitchFamily="2" charset="-122"/>
              </a:rPr>
              <a:t>。</a:t>
            </a:r>
          </a:p>
          <a:p>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735056"/>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35996"/>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876354"/>
            <a:ext cx="4211960" cy="9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a:hlinkClick r:id="" action="ppaction://hlinkshowjump?jump=nextslide"/>
          </p:cNvPr>
          <p:cNvSpPr txBox="1"/>
          <p:nvPr/>
        </p:nvSpPr>
        <p:spPr>
          <a:xfrm>
            <a:off x="5970395" y="5429264"/>
            <a:ext cx="1461636"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句型应用</a:t>
            </a:r>
            <a:endParaRPr lang="zh-CN" altLang="en-US" b="1" dirty="0"/>
          </a:p>
        </p:txBody>
      </p:sp>
      <p:grpSp>
        <p:nvGrpSpPr>
          <p:cNvPr id="13" name="组合 12"/>
          <p:cNvGrpSpPr/>
          <p:nvPr/>
        </p:nvGrpSpPr>
        <p:grpSpPr>
          <a:xfrm>
            <a:off x="-14288" y="-27384"/>
            <a:ext cx="7444331" cy="1152525"/>
            <a:chOff x="-14288" y="-27384"/>
            <a:chExt cx="7444331" cy="1152525"/>
          </a:xfrm>
        </p:grpSpPr>
        <p:pic>
          <p:nvPicPr>
            <p:cNvPr id="17"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21" name="TextBox 20">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2" name="矩形 21"/>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27652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413" t="15288"/>
          <a:stretch/>
        </p:blipFill>
        <p:spPr bwMode="auto">
          <a:xfrm>
            <a:off x="206686" y="1412776"/>
            <a:ext cx="8937314" cy="5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925660" y="3682776"/>
            <a:ext cx="2782244"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(give insight into)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928662" y="4357694"/>
            <a:ext cx="7213528" cy="1569660"/>
          </a:xfrm>
          <a:prstGeom prst="rect">
            <a:avLst/>
          </a:prstGeom>
          <a:noFill/>
        </p:spPr>
        <p:txBody>
          <a:bodyPr wrap="square" rtlCol="0">
            <a:spAutoFit/>
          </a:bodyPr>
          <a:lstStyle/>
          <a:p>
            <a:r>
              <a:rPr kumimoji="1" lang="en-US" altLang="en-US" sz="2400" dirty="0" smtClean="0">
                <a:solidFill>
                  <a:srgbClr val="FF6600"/>
                </a:solidFill>
                <a:latin typeface="Helvetica" pitchFamily="34" charset="0"/>
              </a:rPr>
              <a:t>There is little/no doubt that </a:t>
            </a:r>
            <a:r>
              <a:rPr kumimoji="1" lang="en-US" altLang="en-US" sz="2400" dirty="0" smtClean="0">
                <a:latin typeface="Helvetica" pitchFamily="34" charset="0"/>
              </a:rPr>
              <a:t>English learning helps to improve students’ abilities to communicate with others and gives them deeper insights into other cultures.</a:t>
            </a:r>
            <a:endParaRPr kumimoji="1" lang="zh-CN" altLang="en-US" sz="2400" dirty="0" smtClean="0">
              <a:latin typeface="Helvetica" pitchFamily="34" charset="0"/>
            </a:endParaRPr>
          </a:p>
        </p:txBody>
      </p:sp>
      <p:sp>
        <p:nvSpPr>
          <p:cNvPr id="23" name="TextBox 22"/>
          <p:cNvSpPr txBox="1"/>
          <p:nvPr/>
        </p:nvSpPr>
        <p:spPr>
          <a:xfrm>
            <a:off x="778468" y="1772816"/>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785786" y="2204864"/>
            <a:ext cx="7429552"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毫无疑问，学习外语有助于提高学生的交际能力</a:t>
            </a:r>
            <a:r>
              <a:rPr lang="en-US" altLang="en-US" sz="2400" dirty="0" smtClean="0">
                <a:latin typeface="华文行楷" pitchFamily="2" charset="-122"/>
                <a:ea typeface="华文行楷" pitchFamily="2" charset="-122"/>
              </a:rPr>
              <a:t>, </a:t>
            </a:r>
            <a:r>
              <a:rPr lang="zh-CN" altLang="en-US" sz="2400" dirty="0" smtClean="0">
                <a:latin typeface="华文行楷" pitchFamily="2" charset="-122"/>
                <a:ea typeface="华文行楷" pitchFamily="2" charset="-122"/>
              </a:rPr>
              <a:t>加深学生对其他文化的了解。</a:t>
            </a:r>
          </a:p>
        </p:txBody>
      </p:sp>
      <p:sp>
        <p:nvSpPr>
          <p:cNvPr id="25" name="TextBox 24"/>
          <p:cNvSpPr txBox="1"/>
          <p:nvPr/>
        </p:nvSpPr>
        <p:spPr>
          <a:xfrm>
            <a:off x="778468" y="3290798"/>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17" name="Picture 4">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p:cNvGrpSpPr/>
          <p:nvPr/>
        </p:nvGrpSpPr>
        <p:grpSpPr>
          <a:xfrm>
            <a:off x="-14288" y="-27384"/>
            <a:ext cx="7444331" cy="1152525"/>
            <a:chOff x="-14288" y="-27384"/>
            <a:chExt cx="7444331" cy="1152525"/>
          </a:xfrm>
        </p:grpSpPr>
        <p:pic>
          <p:nvPicPr>
            <p:cNvPr id="11"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12" name="TextBox 11">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6" name="矩形 15"/>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02329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3" grpId="0"/>
      <p:bldP spid="3"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8"/>
          <p:cNvGrpSpPr/>
          <p:nvPr/>
        </p:nvGrpSpPr>
        <p:grpSpPr>
          <a:xfrm>
            <a:off x="1379708" y="1285860"/>
            <a:ext cx="6549878" cy="2271468"/>
            <a:chOff x="1379708" y="1497077"/>
            <a:chExt cx="6549878" cy="2271468"/>
          </a:xfrm>
        </p:grpSpPr>
        <p:sp>
          <p:nvSpPr>
            <p:cNvPr id="25" name="Rectangle 21"/>
            <p:cNvSpPr>
              <a:spLocks noChangeArrowheads="1"/>
            </p:cNvSpPr>
            <p:nvPr/>
          </p:nvSpPr>
          <p:spPr bwMode="auto">
            <a:xfrm>
              <a:off x="1379708" y="2198885"/>
              <a:ext cx="654987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latin typeface="华文行楷" pitchFamily="2" charset="-122"/>
                  <a:ea typeface="华文行楷" pitchFamily="2" charset="-122"/>
                </a:rPr>
                <a:t>简言之，高中毕业生需要更仔细审慎地</a:t>
              </a:r>
              <a:r>
                <a:rPr lang="zh-CN" altLang="en-US" sz="2400" dirty="0" smtClean="0">
                  <a:solidFill>
                    <a:srgbClr val="C00000"/>
                  </a:solidFill>
                  <a:latin typeface="华文行楷" pitchFamily="2" charset="-122"/>
                  <a:ea typeface="华文行楷" pitchFamily="2" charset="-122"/>
                </a:rPr>
                <a:t>评估</a:t>
              </a:r>
              <a:r>
                <a:rPr lang="zh-CN" altLang="en-US" sz="2400" dirty="0" smtClean="0">
                  <a:latin typeface="华文行楷" pitchFamily="2" charset="-122"/>
                  <a:ea typeface="华文行楷" pitchFamily="2" charset="-122"/>
                </a:rPr>
                <a:t>上大学的综合因素，要把上大学作为一个消费产品来</a:t>
              </a:r>
              <a:r>
                <a:rPr lang="zh-CN" altLang="en-US" sz="2400" dirty="0" smtClean="0">
                  <a:solidFill>
                    <a:srgbClr val="C00000"/>
                  </a:solidFill>
                  <a:latin typeface="华文行楷" pitchFamily="2" charset="-122"/>
                  <a:ea typeface="华文行楷" pitchFamily="2" charset="-122"/>
                </a:rPr>
                <a:t>核算</a:t>
              </a:r>
              <a:r>
                <a:rPr lang="zh-CN" altLang="en-US" sz="2400" dirty="0" smtClean="0">
                  <a:latin typeface="华文行楷" pitchFamily="2" charset="-122"/>
                  <a:ea typeface="华文行楷" pitchFamily="2" charset="-122"/>
                </a:rPr>
                <a:t>，</a:t>
              </a:r>
              <a:r>
                <a:rPr lang="zh-CN" altLang="en-US" sz="2400" dirty="0" smtClean="0">
                  <a:solidFill>
                    <a:srgbClr val="C00000"/>
                  </a:solidFill>
                  <a:latin typeface="华文行楷" pitchFamily="2" charset="-122"/>
                  <a:ea typeface="华文行楷" pitchFamily="2" charset="-122"/>
                </a:rPr>
                <a:t>然后决定</a:t>
              </a:r>
              <a:r>
                <a:rPr lang="zh-CN" altLang="en-US" sz="2400" dirty="0" smtClean="0">
                  <a:latin typeface="华文行楷" pitchFamily="2" charset="-122"/>
                  <a:ea typeface="华文行楷" pitchFamily="2" charset="-122"/>
                </a:rPr>
                <a:t>上大学这个价值主张是不是值得每个学生及家庭来大手笔投资。</a:t>
              </a:r>
            </a:p>
          </p:txBody>
        </p:sp>
        <p:sp>
          <p:nvSpPr>
            <p:cNvPr id="5" name="TextBox 4"/>
            <p:cNvSpPr txBox="1"/>
            <p:nvPr/>
          </p:nvSpPr>
          <p:spPr>
            <a:xfrm>
              <a:off x="1538333" y="1497077"/>
              <a:ext cx="1952764" cy="461665"/>
            </a:xfrm>
            <a:prstGeom prst="rect">
              <a:avLst/>
            </a:prstGeom>
            <a:noFill/>
          </p:spPr>
          <p:txBody>
            <a:bodyPr wrap="square" rtlCol="0">
              <a:spAutoFit/>
            </a:bodyPr>
            <a:lstStyle/>
            <a:p>
              <a:r>
                <a:rPr lang="zh-CN" altLang="en-US" sz="2400" b="1" dirty="0" smtClean="0">
                  <a:solidFill>
                    <a:srgbClr val="C00000"/>
                  </a:solidFill>
                  <a:latin typeface="华文行楷" pitchFamily="2" charset="-122"/>
                  <a:ea typeface="华文行楷" pitchFamily="2" charset="-122"/>
                </a:rPr>
                <a:t>原句译文</a:t>
              </a:r>
              <a:endParaRPr lang="zh-CN" altLang="en-US" sz="2400" b="1" dirty="0">
                <a:solidFill>
                  <a:srgbClr val="C00000"/>
                </a:solidFill>
                <a:latin typeface="华文行楷" pitchFamily="2" charset="-122"/>
                <a:ea typeface="华文行楷" pitchFamily="2" charset="-122"/>
              </a:endParaRPr>
            </a:p>
          </p:txBody>
        </p:sp>
      </p:grpSp>
      <p:sp>
        <p:nvSpPr>
          <p:cNvPr id="26" name="TextBox 25"/>
          <p:cNvSpPr txBox="1"/>
          <p:nvPr/>
        </p:nvSpPr>
        <p:spPr>
          <a:xfrm>
            <a:off x="1538333" y="3500438"/>
            <a:ext cx="1872208" cy="523220"/>
          </a:xfrm>
          <a:prstGeom prst="rect">
            <a:avLst/>
          </a:prstGeom>
          <a:noFill/>
        </p:spPr>
        <p:txBody>
          <a:bodyPr wrap="square" rtlCol="0">
            <a:spAutoFit/>
          </a:bodyPr>
          <a:lstStyle/>
          <a:p>
            <a:r>
              <a:rPr lang="zh-CN" altLang="en-US" sz="2800" b="1" dirty="0" smtClean="0">
                <a:solidFill>
                  <a:srgbClr val="FF6600"/>
                </a:solidFill>
                <a:latin typeface="华文行楷" pitchFamily="2" charset="-122"/>
                <a:ea typeface="华文行楷" pitchFamily="2" charset="-122"/>
              </a:rPr>
              <a:t>逆译练习</a:t>
            </a:r>
            <a:endParaRPr lang="zh-CN" altLang="en-US" sz="2800" b="1" dirty="0">
              <a:solidFill>
                <a:srgbClr val="FF6600"/>
              </a:solidFill>
              <a:latin typeface="华文行楷" pitchFamily="2" charset="-122"/>
              <a:ea typeface="华文行楷" pitchFamily="2" charset="-122"/>
            </a:endParaRPr>
          </a:p>
        </p:txBody>
      </p:sp>
      <p:sp>
        <p:nvSpPr>
          <p:cNvPr id="6" name="矩形 5"/>
          <p:cNvSpPr/>
          <p:nvPr/>
        </p:nvSpPr>
        <p:spPr>
          <a:xfrm>
            <a:off x="1118466" y="4043516"/>
            <a:ext cx="6811120" cy="3334246"/>
          </a:xfrm>
          <a:prstGeom prst="rect">
            <a:avLst/>
          </a:prstGeom>
        </p:spPr>
        <p:txBody>
          <a:bodyPr wrap="square">
            <a:spAutoFit/>
          </a:bodyPr>
          <a:lstStyle/>
          <a:p>
            <a:pPr algn="just">
              <a:lnSpc>
                <a:spcPts val="2800"/>
              </a:lnSpc>
              <a:spcBef>
                <a:spcPct val="50000"/>
              </a:spcBef>
              <a:defRPr/>
            </a:pPr>
            <a:r>
              <a:rPr lang="en-US" sz="2400" dirty="0" smtClean="0">
                <a:latin typeface="Helvetica"/>
              </a:rPr>
              <a:t>In brief, our high school graduates need to </a:t>
            </a:r>
            <a:r>
              <a:rPr lang="en-US" sz="2400" dirty="0" smtClean="0">
                <a:solidFill>
                  <a:srgbClr val="FF6600"/>
                </a:solidFill>
                <a:latin typeface="Helvetica"/>
              </a:rPr>
              <a:t>evaluate</a:t>
            </a:r>
            <a:r>
              <a:rPr lang="en-US" sz="2400" dirty="0" smtClean="0">
                <a:latin typeface="Helvetica"/>
              </a:rPr>
              <a:t> the college equation more closely and critically, </a:t>
            </a:r>
            <a:r>
              <a:rPr lang="en-US" sz="2400" dirty="0" smtClean="0">
                <a:solidFill>
                  <a:srgbClr val="FF6600"/>
                </a:solidFill>
                <a:latin typeface="Helvetica"/>
              </a:rPr>
              <a:t>calculate it as </a:t>
            </a:r>
            <a:r>
              <a:rPr lang="en-US" sz="2400" dirty="0" smtClean="0">
                <a:latin typeface="Helvetica"/>
              </a:rPr>
              <a:t>a consumer product, </a:t>
            </a:r>
            <a:r>
              <a:rPr lang="en-US" sz="2400" dirty="0" smtClean="0">
                <a:solidFill>
                  <a:srgbClr val="FF6600"/>
                </a:solidFill>
                <a:latin typeface="Helvetica"/>
              </a:rPr>
              <a:t>and decide </a:t>
            </a:r>
            <a:r>
              <a:rPr lang="en-US" sz="2400" dirty="0" smtClean="0">
                <a:latin typeface="Helvetica"/>
              </a:rPr>
              <a:t>if the value proposal is worth the very large investment each student and family must make. (Para. 10, L1-3)</a:t>
            </a:r>
            <a:endParaRPr lang="zh-CN" altLang="en-US" sz="2400" dirty="0" smtClean="0">
              <a:latin typeface="Helvetica"/>
            </a:endParaRPr>
          </a:p>
          <a:p>
            <a:pPr algn="just">
              <a:lnSpc>
                <a:spcPts val="2800"/>
              </a:lnSpc>
              <a:spcBef>
                <a:spcPct val="50000"/>
              </a:spcBef>
              <a:defRPr/>
            </a:pPr>
            <a:endParaRPr lang="zh-CN" altLang="en-US" sz="2400" dirty="0" smtClean="0">
              <a:latin typeface="Helvetica"/>
            </a:endParaRPr>
          </a:p>
          <a:p>
            <a:pPr algn="just">
              <a:lnSpc>
                <a:spcPts val="2800"/>
              </a:lnSpc>
              <a:spcBef>
                <a:spcPct val="50000"/>
              </a:spcBef>
              <a:defRPr/>
            </a:pPr>
            <a:endParaRPr lang="zh-CN" altLang="en-US" sz="2400" dirty="0">
              <a:latin typeface="Helvetica"/>
            </a:endParaRPr>
          </a:p>
        </p:txBody>
      </p:sp>
      <p:cxnSp>
        <p:nvCxnSpPr>
          <p:cNvPr id="4" name="直接连接符 3"/>
          <p:cNvCxnSpPr/>
          <p:nvPr/>
        </p:nvCxnSpPr>
        <p:spPr>
          <a:xfrm>
            <a:off x="1538333" y="1849631"/>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987641"/>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7"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a:hlinkClick r:id="" action="ppaction://hlinkshowjump?jump=nextslide"/>
          </p:cNvPr>
          <p:cNvSpPr txBox="1"/>
          <p:nvPr/>
        </p:nvSpPr>
        <p:spPr>
          <a:xfrm>
            <a:off x="5970395" y="5767171"/>
            <a:ext cx="1461636"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句型提炼</a:t>
            </a:r>
            <a:endParaRPr lang="zh-CN" altLang="en-US" b="1" dirty="0"/>
          </a:p>
        </p:txBody>
      </p:sp>
      <p:grpSp>
        <p:nvGrpSpPr>
          <p:cNvPr id="12" name="组合 11"/>
          <p:cNvGrpSpPr/>
          <p:nvPr/>
        </p:nvGrpSpPr>
        <p:grpSpPr>
          <a:xfrm>
            <a:off x="-14288" y="-27384"/>
            <a:ext cx="7444331" cy="1152525"/>
            <a:chOff x="-14288" y="-27384"/>
            <a:chExt cx="7444331" cy="1152525"/>
          </a:xfrm>
        </p:grpSpPr>
        <p:pic>
          <p:nvPicPr>
            <p:cNvPr id="13"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9" name="矩形 18"/>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423896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1538332" y="1412776"/>
            <a:ext cx="6690457" cy="1951564"/>
            <a:chOff x="1538332" y="1412776"/>
            <a:chExt cx="6690457" cy="1951564"/>
          </a:xfrm>
        </p:grpSpPr>
        <p:sp>
          <p:nvSpPr>
            <p:cNvPr id="25" name="Rectangle 21"/>
            <p:cNvSpPr>
              <a:spLocks noChangeArrowheads="1"/>
            </p:cNvSpPr>
            <p:nvPr/>
          </p:nvSpPr>
          <p:spPr bwMode="auto">
            <a:xfrm>
              <a:off x="1538332" y="2071678"/>
              <a:ext cx="6690457"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600" dirty="0" smtClean="0">
                  <a:latin typeface="Helvetica"/>
                </a:rPr>
                <a:t>Sb. needs to </a:t>
              </a:r>
              <a:r>
                <a:rPr lang="en-US" sz="2600" dirty="0" smtClean="0">
                  <a:solidFill>
                    <a:srgbClr val="FF6600"/>
                  </a:solidFill>
                  <a:latin typeface="Helvetica"/>
                </a:rPr>
                <a:t>evaluate</a:t>
              </a:r>
              <a:r>
                <a:rPr lang="en-US" sz="2600" dirty="0" smtClean="0">
                  <a:latin typeface="Helvetica"/>
                </a:rPr>
                <a:t>…, </a:t>
              </a:r>
              <a:r>
                <a:rPr lang="en-US" sz="2600" dirty="0" smtClean="0">
                  <a:solidFill>
                    <a:srgbClr val="FF6600"/>
                  </a:solidFill>
                  <a:latin typeface="Helvetica"/>
                </a:rPr>
                <a:t>calculate</a:t>
              </a:r>
              <a:r>
                <a:rPr lang="en-US" sz="2600" dirty="0" smtClean="0">
                  <a:latin typeface="Helvetica"/>
                </a:rPr>
                <a:t> it as…, </a:t>
              </a:r>
              <a:r>
                <a:rPr lang="en-US" sz="2600" dirty="0" smtClean="0">
                  <a:solidFill>
                    <a:srgbClr val="FF6600"/>
                  </a:solidFill>
                  <a:latin typeface="Helvetica"/>
                </a:rPr>
                <a:t>and decide</a:t>
              </a:r>
              <a:r>
                <a:rPr lang="en-US" sz="2600" dirty="0" smtClean="0">
                  <a:latin typeface="Helvetica"/>
                </a:rPr>
                <a:t>….</a:t>
              </a:r>
              <a:endParaRPr lang="zh-CN" altLang="en-US" sz="2600" dirty="0" smtClean="0">
                <a:latin typeface="Helvetica"/>
              </a:endParaRPr>
            </a:p>
            <a:p>
              <a:endParaRPr lang="zh-CN" altLang="en-US" sz="2600" dirty="0">
                <a:latin typeface="Helvetica"/>
              </a:endParaRPr>
            </a:p>
          </p:txBody>
        </p:sp>
        <p:sp>
          <p:nvSpPr>
            <p:cNvPr id="5" name="TextBox 4"/>
            <p:cNvSpPr txBox="1"/>
            <p:nvPr/>
          </p:nvSpPr>
          <p:spPr>
            <a:xfrm>
              <a:off x="1538333" y="1412776"/>
              <a:ext cx="1952764" cy="523220"/>
            </a:xfrm>
            <a:prstGeom prst="rect">
              <a:avLst/>
            </a:prstGeom>
            <a:noFill/>
          </p:spPr>
          <p:txBody>
            <a:bodyPr wrap="square" rtlCol="0">
              <a:spAutoFit/>
            </a:bodyPr>
            <a:lstStyle/>
            <a:p>
              <a:r>
                <a:rPr lang="zh-CN" altLang="en-US" sz="2800" b="1" dirty="0" smtClean="0">
                  <a:solidFill>
                    <a:schemeClr val="accent6">
                      <a:lumMod val="75000"/>
                    </a:schemeClr>
                  </a:solidFill>
                  <a:latin typeface="华文行楷" pitchFamily="2" charset="-122"/>
                  <a:ea typeface="华文行楷" pitchFamily="2" charset="-122"/>
                </a:rPr>
                <a:t>句型提炼</a:t>
              </a:r>
              <a:endParaRPr lang="zh-CN" altLang="en-US" sz="2800" b="1" dirty="0">
                <a:solidFill>
                  <a:schemeClr val="accent6">
                    <a:lumMod val="75000"/>
                  </a:schemeClr>
                </a:solidFill>
                <a:latin typeface="华文行楷" pitchFamily="2" charset="-122"/>
                <a:ea typeface="华文行楷" pitchFamily="2" charset="-122"/>
              </a:endParaRPr>
            </a:p>
          </p:txBody>
        </p:sp>
      </p:grpSp>
      <p:sp>
        <p:nvSpPr>
          <p:cNvPr id="26" name="TextBox 25"/>
          <p:cNvSpPr txBox="1"/>
          <p:nvPr/>
        </p:nvSpPr>
        <p:spPr>
          <a:xfrm>
            <a:off x="1538333" y="3211836"/>
            <a:ext cx="1872208" cy="523220"/>
          </a:xfrm>
          <a:prstGeom prst="rect">
            <a:avLst/>
          </a:prstGeom>
          <a:noFill/>
        </p:spPr>
        <p:txBody>
          <a:bodyPr wrap="square" rtlCol="0">
            <a:spAutoFit/>
          </a:bodyPr>
          <a:lstStyle/>
          <a:p>
            <a:r>
              <a:rPr lang="zh-CN" altLang="en-US" sz="2800" b="1" dirty="0" smtClean="0">
                <a:solidFill>
                  <a:srgbClr val="71AE0E"/>
                </a:solidFill>
                <a:latin typeface="华文行楷" pitchFamily="2" charset="-122"/>
                <a:ea typeface="华文行楷" pitchFamily="2" charset="-122"/>
              </a:rPr>
              <a:t>应用提示</a:t>
            </a:r>
            <a:endParaRPr lang="zh-CN" altLang="en-US" sz="2800" b="1" dirty="0">
              <a:solidFill>
                <a:srgbClr val="71AE0E"/>
              </a:solidFill>
              <a:latin typeface="华文行楷" pitchFamily="2" charset="-122"/>
              <a:ea typeface="华文行楷" pitchFamily="2" charset="-122"/>
            </a:endParaRPr>
          </a:p>
        </p:txBody>
      </p:sp>
      <p:sp>
        <p:nvSpPr>
          <p:cNvPr id="6" name="矩形 5"/>
          <p:cNvSpPr/>
          <p:nvPr/>
        </p:nvSpPr>
        <p:spPr>
          <a:xfrm>
            <a:off x="1579816" y="3993726"/>
            <a:ext cx="6492646" cy="1292662"/>
          </a:xfrm>
          <a:prstGeom prst="rect">
            <a:avLst/>
          </a:prstGeom>
        </p:spPr>
        <p:txBody>
          <a:bodyPr wrap="square">
            <a:spAutoFit/>
          </a:bodyPr>
          <a:lstStyle/>
          <a:p>
            <a:r>
              <a:rPr lang="zh-CN" altLang="en-US" sz="2600" dirty="0" smtClean="0">
                <a:latin typeface="华文行楷" pitchFamily="2" charset="-122"/>
                <a:ea typeface="华文行楷" pitchFamily="2" charset="-122"/>
              </a:rPr>
              <a:t>用于表示</a:t>
            </a:r>
            <a:r>
              <a:rPr lang="en-US" altLang="en-US" sz="2600" dirty="0" smtClean="0">
                <a:solidFill>
                  <a:srgbClr val="71AE0E"/>
                </a:solidFill>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评估</a:t>
            </a:r>
            <a:r>
              <a:rPr lang="en-US" altLang="en-US" sz="2600" dirty="0" smtClean="0">
                <a:solidFill>
                  <a:srgbClr val="71AE0E"/>
                </a:solidFill>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，核算</a:t>
            </a:r>
            <a:r>
              <a:rPr lang="en-US" altLang="en-US" sz="2600" dirty="0" smtClean="0">
                <a:solidFill>
                  <a:srgbClr val="71AE0E"/>
                </a:solidFill>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，做出决定</a:t>
            </a:r>
            <a:r>
              <a:rPr lang="en-US" altLang="en-US" sz="2600" dirty="0" smtClean="0">
                <a:solidFill>
                  <a:srgbClr val="71AE0E"/>
                </a:solidFill>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的过程</a:t>
            </a:r>
            <a:r>
              <a:rPr lang="zh-CN" altLang="en-US" sz="2600" dirty="0" smtClean="0">
                <a:latin typeface="华文行楷" pitchFamily="2" charset="-122"/>
                <a:ea typeface="华文行楷" pitchFamily="2" charset="-122"/>
              </a:rPr>
              <a:t>。</a:t>
            </a:r>
          </a:p>
          <a:p>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735056"/>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35996"/>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876354"/>
            <a:ext cx="4211960" cy="9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a:hlinkClick r:id="" action="ppaction://hlinkshowjump?jump=nextslide"/>
          </p:cNvPr>
          <p:cNvSpPr txBox="1"/>
          <p:nvPr/>
        </p:nvSpPr>
        <p:spPr>
          <a:xfrm>
            <a:off x="5970395" y="5429264"/>
            <a:ext cx="1461636"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句型应用</a:t>
            </a:r>
            <a:endParaRPr lang="zh-CN" altLang="en-US" b="1" dirty="0"/>
          </a:p>
        </p:txBody>
      </p:sp>
      <p:grpSp>
        <p:nvGrpSpPr>
          <p:cNvPr id="13" name="组合 12"/>
          <p:cNvGrpSpPr/>
          <p:nvPr/>
        </p:nvGrpSpPr>
        <p:grpSpPr>
          <a:xfrm>
            <a:off x="-14288" y="-27384"/>
            <a:ext cx="7444331" cy="1152525"/>
            <a:chOff x="-14288" y="-27384"/>
            <a:chExt cx="7444331" cy="1152525"/>
          </a:xfrm>
        </p:grpSpPr>
        <p:pic>
          <p:nvPicPr>
            <p:cNvPr id="17"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20" name="TextBox 19">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1" name="矩形 20"/>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27652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413" t="15288"/>
          <a:stretch/>
        </p:blipFill>
        <p:spPr bwMode="auto">
          <a:xfrm>
            <a:off x="206686" y="1412776"/>
            <a:ext cx="8937314" cy="5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925660" y="3824591"/>
            <a:ext cx="2646183"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(give insight into)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928662" y="4286256"/>
            <a:ext cx="7213528" cy="1569660"/>
          </a:xfrm>
          <a:prstGeom prst="rect">
            <a:avLst/>
          </a:prstGeom>
          <a:noFill/>
        </p:spPr>
        <p:txBody>
          <a:bodyPr wrap="square" rtlCol="0">
            <a:spAutoFit/>
          </a:bodyPr>
          <a:lstStyle/>
          <a:p>
            <a:r>
              <a:rPr lang="en-US" sz="2400" dirty="0" smtClean="0">
                <a:latin typeface="Helvetica"/>
              </a:rPr>
              <a:t>College students need to </a:t>
            </a:r>
            <a:r>
              <a:rPr lang="en-US" sz="2400" dirty="0" smtClean="0">
                <a:solidFill>
                  <a:srgbClr val="FF6600"/>
                </a:solidFill>
                <a:latin typeface="Helvetica"/>
              </a:rPr>
              <a:t>evaluate</a:t>
            </a:r>
            <a:r>
              <a:rPr lang="en-US" sz="2400" dirty="0" smtClean="0">
                <a:latin typeface="Helvetica"/>
              </a:rPr>
              <a:t> the campus life equation more seriously and objectively, </a:t>
            </a:r>
            <a:r>
              <a:rPr lang="en-US" sz="2400" dirty="0" smtClean="0">
                <a:solidFill>
                  <a:srgbClr val="FF6600"/>
                </a:solidFill>
                <a:latin typeface="Helvetica"/>
              </a:rPr>
              <a:t>calculate</a:t>
            </a:r>
            <a:r>
              <a:rPr lang="en-US" sz="2400" dirty="0" smtClean="0">
                <a:latin typeface="Helvetica"/>
              </a:rPr>
              <a:t> it as an investment to the future, </a:t>
            </a:r>
            <a:r>
              <a:rPr lang="en-US" sz="2400" dirty="0" smtClean="0">
                <a:solidFill>
                  <a:srgbClr val="FF6600"/>
                </a:solidFill>
                <a:latin typeface="Helvetica"/>
              </a:rPr>
              <a:t>and decide </a:t>
            </a:r>
            <a:r>
              <a:rPr lang="en-US" sz="2400" dirty="0" smtClean="0">
                <a:latin typeface="Helvetica"/>
              </a:rPr>
              <a:t>how to spend their four years of college life.</a:t>
            </a:r>
            <a:endParaRPr lang="zh-CN" altLang="en-US" sz="2400" dirty="0">
              <a:latin typeface="Helvetica"/>
            </a:endParaRPr>
          </a:p>
        </p:txBody>
      </p:sp>
      <p:sp>
        <p:nvSpPr>
          <p:cNvPr id="23" name="TextBox 22"/>
          <p:cNvSpPr txBox="1"/>
          <p:nvPr/>
        </p:nvSpPr>
        <p:spPr>
          <a:xfrm>
            <a:off x="778468" y="1772816"/>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785786" y="2204864"/>
            <a:ext cx="7429552" cy="1569660"/>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大学生需要更加认真客观地全面评估大学生活的方方面面，要把在校学习看作是对未来的一种投资，然后决定自己应该如何度过四年的大学生活。</a:t>
            </a:r>
          </a:p>
          <a:p>
            <a:endParaRPr lang="zh-CN" altLang="en-US" sz="2400" dirty="0" smtClean="0">
              <a:latin typeface="华文行楷" pitchFamily="2" charset="-122"/>
              <a:ea typeface="华文行楷" pitchFamily="2" charset="-122"/>
            </a:endParaRPr>
          </a:p>
        </p:txBody>
      </p:sp>
      <p:sp>
        <p:nvSpPr>
          <p:cNvPr id="25" name="TextBox 24"/>
          <p:cNvSpPr txBox="1"/>
          <p:nvPr/>
        </p:nvSpPr>
        <p:spPr>
          <a:xfrm>
            <a:off x="778468" y="3432613"/>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17" name="Picture 4">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p:cNvGrpSpPr/>
          <p:nvPr/>
        </p:nvGrpSpPr>
        <p:grpSpPr>
          <a:xfrm>
            <a:off x="-14288" y="-27384"/>
            <a:ext cx="7444331" cy="1152525"/>
            <a:chOff x="-14288" y="-27384"/>
            <a:chExt cx="7444331" cy="1152525"/>
          </a:xfrm>
        </p:grpSpPr>
        <p:pic>
          <p:nvPicPr>
            <p:cNvPr id="11"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12" name="TextBox 11">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6" name="矩形 15"/>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02329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3" grpId="0"/>
      <p:bldP spid="3"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18" name="Group 35"/>
          <p:cNvGrpSpPr>
            <a:grpSpLocks/>
          </p:cNvGrpSpPr>
          <p:nvPr/>
        </p:nvGrpSpPr>
        <p:grpSpPr bwMode="auto">
          <a:xfrm rot="20482355">
            <a:off x="368829" y="2120281"/>
            <a:ext cx="4909515" cy="3986643"/>
            <a:chOff x="3410971" y="3571466"/>
            <a:chExt cx="1742726" cy="1735121"/>
          </a:xfrm>
        </p:grpSpPr>
        <p:grpSp>
          <p:nvGrpSpPr>
            <p:cNvPr id="19" name="Group 21"/>
            <p:cNvGrpSpPr>
              <a:grpSpLocks/>
            </p:cNvGrpSpPr>
            <p:nvPr/>
          </p:nvGrpSpPr>
          <p:grpSpPr bwMode="auto">
            <a:xfrm rot="-396937">
              <a:off x="3410971" y="3571466"/>
              <a:ext cx="1742726" cy="1735121"/>
              <a:chOff x="782508" y="622743"/>
              <a:chExt cx="1742726" cy="1735121"/>
            </a:xfrm>
          </p:grpSpPr>
          <p:sp>
            <p:nvSpPr>
              <p:cNvPr id="24" name="Freeform 6"/>
              <p:cNvSpPr>
                <a:spLocks/>
              </p:cNvSpPr>
              <p:nvPr/>
            </p:nvSpPr>
            <p:spPr bwMode="auto">
              <a:xfrm rot="346487">
                <a:off x="784934" y="663478"/>
                <a:ext cx="1740300" cy="1694386"/>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b="0" kern="0">
                    <a:solidFill>
                      <a:sysClr val="windowText" lastClr="000000"/>
                    </a:solidFill>
                    <a:latin typeface="Arial" pitchFamily="34" charset="0"/>
                    <a:ea typeface="PMingLiU" pitchFamily="18" charset="-120"/>
                    <a:cs typeface="+mn-cs"/>
                  </a:rPr>
                  <a:t>  </a:t>
                </a:r>
              </a:p>
            </p:txBody>
          </p:sp>
          <p:sp>
            <p:nvSpPr>
              <p:cNvPr id="28" name="Freeform 6"/>
              <p:cNvSpPr>
                <a:spLocks/>
              </p:cNvSpPr>
              <p:nvPr/>
            </p:nvSpPr>
            <p:spPr bwMode="auto">
              <a:xfrm rot="485220">
                <a:off x="782508" y="622743"/>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4"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b="0" kern="0">
                  <a:solidFill>
                    <a:srgbClr val="99CC00"/>
                  </a:solidFill>
                  <a:latin typeface="Arial" pitchFamily="34" charset="0"/>
                  <a:ea typeface="楷体_GB2312" pitchFamily="49" charset="-122"/>
                  <a:cs typeface="+mn-cs"/>
                </a:endParaRPr>
              </a:p>
            </p:txBody>
          </p:sp>
        </p:grpSp>
        <p:sp>
          <p:nvSpPr>
            <p:cNvPr id="23" name="TextBox 28"/>
            <p:cNvSpPr txBox="1">
              <a:spLocks noChangeArrowheads="1"/>
            </p:cNvSpPr>
            <p:nvPr/>
          </p:nvSpPr>
          <p:spPr bwMode="auto">
            <a:xfrm rot="21540000">
              <a:off x="3459907" y="3695974"/>
              <a:ext cx="1504314" cy="1233944"/>
            </a:xfrm>
            <a:prstGeom prst="rect">
              <a:avLst/>
            </a:prstGeom>
            <a:noFill/>
            <a:ln w="9525">
              <a:noFill/>
              <a:miter lim="800000"/>
              <a:headEnd/>
              <a:tailEnd/>
            </a:ln>
            <a:effectLst>
              <a:glow rad="101600">
                <a:schemeClr val="accent6">
                  <a:satMod val="175000"/>
                  <a:alpha val="40000"/>
                </a:schemeClr>
              </a:glow>
            </a:effectLst>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marL="357188" lvl="0" indent="-357188" algn="just">
                <a:lnSpc>
                  <a:spcPct val="130000"/>
                </a:lnSpc>
                <a:defRPr/>
              </a:pPr>
              <a:r>
                <a:rPr kumimoji="1" lang="en-US" altLang="zh-CN" sz="2400" b="0" dirty="0">
                  <a:solidFill>
                    <a:srgbClr val="8E0000"/>
                  </a:solidFill>
                  <a:latin typeface="Helvetica"/>
                  <a:ea typeface="楷体"/>
                  <a:cs typeface="华文新魏" charset="0"/>
                </a:rPr>
                <a:t>a. </a:t>
              </a:r>
              <a:r>
                <a:rPr kumimoji="1" lang="en-US" altLang="zh-CN" sz="2400" b="0" dirty="0" smtClean="0">
                  <a:solidFill>
                    <a:srgbClr val="8E0000"/>
                  </a:solidFill>
                  <a:latin typeface="Helvetica"/>
                  <a:ea typeface="楷体"/>
                  <a:cs typeface="华文新魏" charset="0"/>
                </a:rPr>
                <a:t>They quiver at the thought of the army or a dead-end job, and almost anything is better than staying at home.</a:t>
              </a:r>
              <a:endParaRPr kumimoji="1" lang="en-US" altLang="zh-CN" sz="2400" b="0" dirty="0">
                <a:solidFill>
                  <a:srgbClr val="8E0000"/>
                </a:solidFill>
                <a:latin typeface="Helvetica"/>
                <a:ea typeface="楷体"/>
                <a:cs typeface="华文新魏" charset="0"/>
              </a:endParaRPr>
            </a:p>
          </p:txBody>
        </p:sp>
      </p:grpSp>
      <p:pic>
        <p:nvPicPr>
          <p:cNvPr id="30" name="Picture 4">
            <a:hlinkClick r:id="rId5" action="ppaction://hlinksldjump"/>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 name="Group 35"/>
          <p:cNvGrpSpPr>
            <a:grpSpLocks/>
          </p:cNvGrpSpPr>
          <p:nvPr/>
        </p:nvGrpSpPr>
        <p:grpSpPr bwMode="auto">
          <a:xfrm rot="872659">
            <a:off x="5119838" y="1521983"/>
            <a:ext cx="3916871" cy="2171902"/>
            <a:chOff x="3386795" y="3571819"/>
            <a:chExt cx="1761974" cy="1314597"/>
          </a:xfrm>
        </p:grpSpPr>
        <p:grpSp>
          <p:nvGrpSpPr>
            <p:cNvPr id="32" name="Group 21"/>
            <p:cNvGrpSpPr>
              <a:grpSpLocks/>
            </p:cNvGrpSpPr>
            <p:nvPr/>
          </p:nvGrpSpPr>
          <p:grpSpPr bwMode="auto">
            <a:xfrm rot="-396937">
              <a:off x="3386795" y="3571819"/>
              <a:ext cx="1761974" cy="1314597"/>
              <a:chOff x="782611" y="622817"/>
              <a:chExt cx="1761974" cy="1314597"/>
            </a:xfrm>
          </p:grpSpPr>
          <p:sp>
            <p:nvSpPr>
              <p:cNvPr id="34" name="Freeform 6"/>
              <p:cNvSpPr>
                <a:spLocks/>
              </p:cNvSpPr>
              <p:nvPr/>
            </p:nvSpPr>
            <p:spPr bwMode="auto">
              <a:xfrm rot="346487">
                <a:off x="804285" y="664548"/>
                <a:ext cx="1740300" cy="1272853"/>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chemeClr val="accent4">
                    <a:lumMod val="75000"/>
                  </a:schemeClr>
                </a:solidFill>
                <a:round/>
                <a:headEnd/>
                <a:tailEnd/>
              </a:ln>
              <a:effectLst>
                <a:glow rad="139700">
                  <a:schemeClr val="accent5">
                    <a:satMod val="175000"/>
                    <a:alpha val="40000"/>
                  </a:schemeClr>
                </a:glow>
              </a:effectLst>
            </p:spPr>
            <p:txBody>
              <a:bodyPr/>
              <a:lstStyle/>
              <a:p>
                <a:pPr>
                  <a:defRPr/>
                </a:pPr>
                <a:r>
                  <a:rPr kumimoji="1" lang="en-US" altLang="zh-CN" kern="0">
                    <a:solidFill>
                      <a:sysClr val="windowText" lastClr="000000"/>
                    </a:solidFill>
                    <a:latin typeface="Arial" pitchFamily="34" charset="0"/>
                    <a:ea typeface="PMingLiU" pitchFamily="18" charset="-120"/>
                  </a:rPr>
                  <a:t>  </a:t>
                </a:r>
              </a:p>
            </p:txBody>
          </p:sp>
          <p:sp>
            <p:nvSpPr>
              <p:cNvPr id="35" name="Freeform 6"/>
              <p:cNvSpPr>
                <a:spLocks/>
              </p:cNvSpPr>
              <p:nvPr/>
            </p:nvSpPr>
            <p:spPr bwMode="auto">
              <a:xfrm rot="485220">
                <a:off x="782611" y="622817"/>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a:defRPr/>
                </a:pPr>
                <a:endParaRPr lang="zh-CN" altLang="en-US" kern="0">
                  <a:solidFill>
                    <a:srgbClr val="99CC00"/>
                  </a:solidFill>
                  <a:latin typeface="Arial" pitchFamily="34" charset="0"/>
                  <a:ea typeface="楷体_GB2312" pitchFamily="49" charset="-122"/>
                </a:endParaRPr>
              </a:p>
            </p:txBody>
          </p:sp>
        </p:grpSp>
        <p:sp>
          <p:nvSpPr>
            <p:cNvPr id="33" name="TextBox 28"/>
            <p:cNvSpPr txBox="1">
              <a:spLocks noChangeArrowheads="1"/>
            </p:cNvSpPr>
            <p:nvPr/>
          </p:nvSpPr>
          <p:spPr bwMode="auto">
            <a:xfrm rot="21540000">
              <a:off x="3463059" y="3770157"/>
              <a:ext cx="1640685" cy="1024591"/>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r>
                <a:rPr kumimoji="1" lang="zh-CN" altLang="en-US" sz="2600" b="0" dirty="0" smtClean="0">
                  <a:latin typeface="华文行楷" pitchFamily="2" charset="-122"/>
                  <a:ea typeface="华文行楷" pitchFamily="2" charset="-122"/>
                  <a:cs typeface="华文新魏" charset="0"/>
                </a:rPr>
                <a:t>他们想到参军或做没前途的工作就不寒而栗，又觉得做任何事都比呆在家强。</a:t>
              </a:r>
            </a:p>
          </p:txBody>
        </p:sp>
      </p:grpSp>
      <p:grpSp>
        <p:nvGrpSpPr>
          <p:cNvPr id="14" name="组合 13"/>
          <p:cNvGrpSpPr/>
          <p:nvPr/>
        </p:nvGrpSpPr>
        <p:grpSpPr>
          <a:xfrm>
            <a:off x="-14288" y="44227"/>
            <a:ext cx="7982940" cy="1152525"/>
            <a:chOff x="-14288" y="-27384"/>
            <a:chExt cx="7982940" cy="1152525"/>
          </a:xfrm>
        </p:grpSpPr>
        <p:pic>
          <p:nvPicPr>
            <p:cNvPr id="15" name="Picture 2"/>
            <p:cNvPicPr>
              <a:picLocks noChangeAspect="1" noChangeArrowheads="1"/>
            </p:cNvPicPr>
            <p:nvPr/>
          </p:nvPicPr>
          <p:blipFill>
            <a:blip r:embed="rId7"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8"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742" y="560293"/>
              <a:ext cx="3837910" cy="492443"/>
            </a:xfrm>
            <a:prstGeom prst="rect">
              <a:avLst/>
            </a:prstGeom>
          </p:spPr>
          <p:txBody>
            <a:bodyPr wrap="none">
              <a:spAutoFit/>
            </a:bodyPr>
            <a:lstStyle/>
            <a:p>
              <a:r>
                <a:rPr lang="en-US" altLang="zh-CN" sz="2600" b="1" dirty="0" smtClean="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85344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strVal val="#ppt_w*0.70"/>
                                          </p:val>
                                        </p:tav>
                                        <p:tav tm="100000">
                                          <p:val>
                                            <p:strVal val="#ppt_w"/>
                                          </p:val>
                                        </p:tav>
                                      </p:tavLst>
                                    </p:anim>
                                    <p:anim calcmode="lin" valueType="num">
                                      <p:cBhvr>
                                        <p:cTn id="8" dur="1000" fill="hold"/>
                                        <p:tgtEl>
                                          <p:spTgt spid="18"/>
                                        </p:tgtEl>
                                        <p:attrNameLst>
                                          <p:attrName>ppt_h</p:attrName>
                                        </p:attrNameLst>
                                      </p:cBhvr>
                                      <p:tavLst>
                                        <p:tav tm="0">
                                          <p:val>
                                            <p:strVal val="#ppt_h"/>
                                          </p:val>
                                        </p:tav>
                                        <p:tav tm="100000">
                                          <p:val>
                                            <p:strVal val="#ppt_h"/>
                                          </p:val>
                                        </p:tav>
                                      </p:tavLst>
                                    </p:anim>
                                    <p:animEffect transition="in" filter="fade">
                                      <p:cBhvr>
                                        <p:cTn id="9" dur="10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p:cTn id="14" dur="1000" fill="hold"/>
                                        <p:tgtEl>
                                          <p:spTgt spid="31"/>
                                        </p:tgtEl>
                                        <p:attrNameLst>
                                          <p:attrName>ppt_w</p:attrName>
                                        </p:attrNameLst>
                                      </p:cBhvr>
                                      <p:tavLst>
                                        <p:tav tm="0">
                                          <p:val>
                                            <p:strVal val="#ppt_w*0.70"/>
                                          </p:val>
                                        </p:tav>
                                        <p:tav tm="100000">
                                          <p:val>
                                            <p:strVal val="#ppt_w"/>
                                          </p:val>
                                        </p:tav>
                                      </p:tavLst>
                                    </p:anim>
                                    <p:anim calcmode="lin" valueType="num">
                                      <p:cBhvr>
                                        <p:cTn id="15" dur="1000" fill="hold"/>
                                        <p:tgtEl>
                                          <p:spTgt spid="31"/>
                                        </p:tgtEl>
                                        <p:attrNameLst>
                                          <p:attrName>ppt_h</p:attrName>
                                        </p:attrNameLst>
                                      </p:cBhvr>
                                      <p:tavLst>
                                        <p:tav tm="0">
                                          <p:val>
                                            <p:strVal val="#ppt_h"/>
                                          </p:val>
                                        </p:tav>
                                        <p:tav tm="100000">
                                          <p:val>
                                            <p:strVal val="#ppt_h"/>
                                          </p:val>
                                        </p:tav>
                                      </p:tavLst>
                                    </p:anim>
                                    <p:animEffect transition="in" filter="fade">
                                      <p:cBhvr>
                                        <p:cTn id="1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21"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 name="Group 35"/>
          <p:cNvGrpSpPr>
            <a:grpSpLocks/>
          </p:cNvGrpSpPr>
          <p:nvPr/>
        </p:nvGrpSpPr>
        <p:grpSpPr bwMode="auto">
          <a:xfrm rot="20482355">
            <a:off x="391251" y="2337706"/>
            <a:ext cx="4970030" cy="3410473"/>
            <a:chOff x="3425960" y="3413129"/>
            <a:chExt cx="1764206" cy="1722625"/>
          </a:xfrm>
        </p:grpSpPr>
        <p:grpSp>
          <p:nvGrpSpPr>
            <p:cNvPr id="29" name="Group 21"/>
            <p:cNvGrpSpPr>
              <a:grpSpLocks/>
            </p:cNvGrpSpPr>
            <p:nvPr/>
          </p:nvGrpSpPr>
          <p:grpSpPr bwMode="auto">
            <a:xfrm rot="-396937">
              <a:off x="3425960" y="3413129"/>
              <a:ext cx="1764206" cy="1722625"/>
              <a:chOff x="816286" y="468468"/>
              <a:chExt cx="1764206" cy="1722625"/>
            </a:xfrm>
          </p:grpSpPr>
          <p:sp>
            <p:nvSpPr>
              <p:cNvPr id="31" name="Freeform 6"/>
              <p:cNvSpPr>
                <a:spLocks/>
              </p:cNvSpPr>
              <p:nvPr/>
            </p:nvSpPr>
            <p:spPr bwMode="auto">
              <a:xfrm rot="346487">
                <a:off x="840192" y="496707"/>
                <a:ext cx="1740300" cy="1694386"/>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b="0" kern="0">
                    <a:solidFill>
                      <a:sysClr val="windowText" lastClr="000000"/>
                    </a:solidFill>
                    <a:latin typeface="Arial" pitchFamily="34" charset="0"/>
                    <a:ea typeface="PMingLiU" pitchFamily="18" charset="-120"/>
                    <a:cs typeface="+mn-cs"/>
                  </a:rPr>
                  <a:t>  </a:t>
                </a:r>
              </a:p>
            </p:txBody>
          </p:sp>
          <p:sp>
            <p:nvSpPr>
              <p:cNvPr id="32" name="Freeform 6"/>
              <p:cNvSpPr>
                <a:spLocks/>
              </p:cNvSpPr>
              <p:nvPr/>
            </p:nvSpPr>
            <p:spPr bwMode="auto">
              <a:xfrm rot="485220">
                <a:off x="816286" y="468468"/>
                <a:ext cx="1741738" cy="1654079"/>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b="0" kern="0">
                  <a:solidFill>
                    <a:srgbClr val="99CC00"/>
                  </a:solidFill>
                  <a:latin typeface="Arial" pitchFamily="34" charset="0"/>
                  <a:ea typeface="楷体_GB2312" pitchFamily="49" charset="-122"/>
                  <a:cs typeface="+mn-cs"/>
                </a:endParaRPr>
              </a:p>
            </p:txBody>
          </p:sp>
        </p:grpSp>
        <p:sp>
          <p:nvSpPr>
            <p:cNvPr id="30" name="TextBox 28"/>
            <p:cNvSpPr txBox="1">
              <a:spLocks noChangeArrowheads="1"/>
            </p:cNvSpPr>
            <p:nvPr/>
          </p:nvSpPr>
          <p:spPr bwMode="auto">
            <a:xfrm rot="21540000">
              <a:off x="3490740" y="3581647"/>
              <a:ext cx="1504314" cy="1352480"/>
            </a:xfrm>
            <a:prstGeom prst="rect">
              <a:avLst/>
            </a:prstGeom>
            <a:noFill/>
            <a:ln w="9525">
              <a:noFill/>
              <a:miter lim="800000"/>
              <a:headEnd/>
              <a:tailEnd/>
            </a:ln>
            <a:effectLst>
              <a:glow rad="101600">
                <a:schemeClr val="accent6">
                  <a:satMod val="175000"/>
                  <a:alpha val="40000"/>
                </a:schemeClr>
              </a:glow>
            </a:effectLst>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marL="357188" lvl="0" indent="-357188"/>
              <a:r>
                <a:rPr kumimoji="1" lang="en-US" altLang="zh-CN" sz="2400" b="0" dirty="0" smtClean="0">
                  <a:solidFill>
                    <a:srgbClr val="8E0000"/>
                  </a:solidFill>
                  <a:latin typeface="Helvetica"/>
                  <a:ea typeface="楷体"/>
                  <a:cs typeface="华文新魏" charset="0"/>
                </a:rPr>
                <a:t>b. Nevertheless, many college graduates report that what they learned on campus was better described as personal rather than academic development.</a:t>
              </a:r>
              <a:endParaRPr kumimoji="1" lang="zh-CN" altLang="en-US" sz="2400" b="0" dirty="0" smtClean="0">
                <a:solidFill>
                  <a:srgbClr val="8E0000"/>
                </a:solidFill>
                <a:latin typeface="Helvetica"/>
                <a:ea typeface="楷体"/>
                <a:cs typeface="华文新魏" charset="0"/>
              </a:endParaRPr>
            </a:p>
          </p:txBody>
        </p:sp>
      </p:grpSp>
      <p:grpSp>
        <p:nvGrpSpPr>
          <p:cNvPr id="33" name="Group 35"/>
          <p:cNvGrpSpPr>
            <a:grpSpLocks/>
          </p:cNvGrpSpPr>
          <p:nvPr/>
        </p:nvGrpSpPr>
        <p:grpSpPr bwMode="auto">
          <a:xfrm rot="872659">
            <a:off x="5113342" y="1521155"/>
            <a:ext cx="3916871" cy="2223631"/>
            <a:chOff x="3386795" y="3571819"/>
            <a:chExt cx="1761974" cy="1345907"/>
          </a:xfrm>
        </p:grpSpPr>
        <p:grpSp>
          <p:nvGrpSpPr>
            <p:cNvPr id="34" name="Group 21"/>
            <p:cNvGrpSpPr>
              <a:grpSpLocks/>
            </p:cNvGrpSpPr>
            <p:nvPr/>
          </p:nvGrpSpPr>
          <p:grpSpPr bwMode="auto">
            <a:xfrm rot="-396937">
              <a:off x="3386795" y="3571819"/>
              <a:ext cx="1761974" cy="1314597"/>
              <a:chOff x="782611" y="622817"/>
              <a:chExt cx="1761974" cy="1314597"/>
            </a:xfrm>
          </p:grpSpPr>
          <p:sp>
            <p:nvSpPr>
              <p:cNvPr id="36" name="Freeform 6"/>
              <p:cNvSpPr>
                <a:spLocks/>
              </p:cNvSpPr>
              <p:nvPr/>
            </p:nvSpPr>
            <p:spPr bwMode="auto">
              <a:xfrm rot="346487">
                <a:off x="804285" y="664548"/>
                <a:ext cx="1740300" cy="1272853"/>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chemeClr val="accent4">
                    <a:lumMod val="75000"/>
                  </a:schemeClr>
                </a:solidFill>
                <a:round/>
                <a:headEnd/>
                <a:tailEnd/>
              </a:ln>
              <a:effectLst>
                <a:glow rad="139700">
                  <a:schemeClr val="accent4">
                    <a:satMod val="175000"/>
                    <a:alpha val="40000"/>
                  </a:schemeClr>
                </a:glow>
              </a:effectLst>
            </p:spPr>
            <p:txBody>
              <a:bodyPr/>
              <a:lstStyle/>
              <a:p>
                <a:pPr>
                  <a:defRPr/>
                </a:pPr>
                <a:r>
                  <a:rPr kumimoji="1" lang="en-US" altLang="zh-CN" kern="0">
                    <a:solidFill>
                      <a:sysClr val="windowText" lastClr="000000"/>
                    </a:solidFill>
                    <a:latin typeface="Arial" pitchFamily="34" charset="0"/>
                    <a:ea typeface="PMingLiU" pitchFamily="18" charset="-120"/>
                  </a:rPr>
                  <a:t>  </a:t>
                </a:r>
              </a:p>
            </p:txBody>
          </p:sp>
          <p:sp>
            <p:nvSpPr>
              <p:cNvPr id="37" name="Freeform 6"/>
              <p:cNvSpPr>
                <a:spLocks/>
              </p:cNvSpPr>
              <p:nvPr/>
            </p:nvSpPr>
            <p:spPr bwMode="auto">
              <a:xfrm rot="485220">
                <a:off x="782611" y="622817"/>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a:defRPr/>
                </a:pPr>
                <a:endParaRPr lang="zh-CN" altLang="en-US" kern="0">
                  <a:solidFill>
                    <a:srgbClr val="99CC00"/>
                  </a:solidFill>
                  <a:latin typeface="Arial" pitchFamily="34" charset="0"/>
                  <a:ea typeface="楷体_GB2312" pitchFamily="49" charset="-122"/>
                </a:endParaRPr>
              </a:p>
            </p:txBody>
          </p:sp>
        </p:grpSp>
        <p:sp>
          <p:nvSpPr>
            <p:cNvPr id="35" name="TextBox 28"/>
            <p:cNvSpPr txBox="1">
              <a:spLocks noChangeArrowheads="1"/>
            </p:cNvSpPr>
            <p:nvPr/>
          </p:nvSpPr>
          <p:spPr bwMode="auto">
            <a:xfrm rot="21540000">
              <a:off x="3472003" y="3650958"/>
              <a:ext cx="1620280" cy="1266768"/>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defRPr/>
              </a:pPr>
              <a:r>
                <a:rPr kumimoji="1" lang="zh-CN" altLang="en-US" sz="2600" b="0" dirty="0" smtClean="0">
                  <a:latin typeface="华文行楷" pitchFamily="2" charset="-122"/>
                  <a:ea typeface="华文行楷" pitchFamily="2" charset="-122"/>
                  <a:cs typeface="华文新魏" charset="0"/>
                </a:rPr>
                <a:t>然而，很多大学毕业生反映，他们在校园所学的东西，与其被称为学术发展，不如说是个人的发展。</a:t>
              </a:r>
            </a:p>
          </p:txBody>
        </p:sp>
      </p:grpSp>
      <p:grpSp>
        <p:nvGrpSpPr>
          <p:cNvPr id="14" name="组合 13"/>
          <p:cNvGrpSpPr/>
          <p:nvPr/>
        </p:nvGrpSpPr>
        <p:grpSpPr>
          <a:xfrm>
            <a:off x="-14288" y="44227"/>
            <a:ext cx="7982940" cy="1152525"/>
            <a:chOff x="-14288" y="-27384"/>
            <a:chExt cx="7982940" cy="1152525"/>
          </a:xfrm>
        </p:grpSpPr>
        <p:pic>
          <p:nvPicPr>
            <p:cNvPr id="15"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742" y="560293"/>
              <a:ext cx="3837910" cy="492443"/>
            </a:xfrm>
            <a:prstGeom prst="rect">
              <a:avLst/>
            </a:prstGeom>
          </p:spPr>
          <p:txBody>
            <a:bodyPr wrap="none">
              <a:spAutoFit/>
            </a:bodyPr>
            <a:lstStyle/>
            <a:p>
              <a:r>
                <a:rPr lang="en-US" altLang="zh-CN" sz="2600" b="1" dirty="0" smtClean="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34269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1000" fill="hold"/>
                                        <p:tgtEl>
                                          <p:spTgt spid="33"/>
                                        </p:tgtEl>
                                        <p:attrNameLst>
                                          <p:attrName>ppt_w</p:attrName>
                                        </p:attrNameLst>
                                      </p:cBhvr>
                                      <p:tavLst>
                                        <p:tav tm="0">
                                          <p:val>
                                            <p:strVal val="#ppt_w*0.70"/>
                                          </p:val>
                                        </p:tav>
                                        <p:tav tm="100000">
                                          <p:val>
                                            <p:strVal val="#ppt_w"/>
                                          </p:val>
                                        </p:tav>
                                      </p:tavLst>
                                    </p:anim>
                                    <p:anim calcmode="lin" valueType="num">
                                      <p:cBhvr>
                                        <p:cTn id="15" dur="1000" fill="hold"/>
                                        <p:tgtEl>
                                          <p:spTgt spid="33"/>
                                        </p:tgtEl>
                                        <p:attrNameLst>
                                          <p:attrName>ppt_h</p:attrName>
                                        </p:attrNameLst>
                                      </p:cBhvr>
                                      <p:tavLst>
                                        <p:tav tm="0">
                                          <p:val>
                                            <p:strVal val="#ppt_h"/>
                                          </p:val>
                                        </p:tav>
                                        <p:tav tm="100000">
                                          <p:val>
                                            <p:strVal val="#ppt_h"/>
                                          </p:val>
                                        </p:tav>
                                      </p:tavLst>
                                    </p:anim>
                                    <p:animEffect transition="in" filter="fade">
                                      <p:cBhvr>
                                        <p:cTn id="16"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21"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 name="Group 35"/>
          <p:cNvGrpSpPr>
            <a:grpSpLocks/>
          </p:cNvGrpSpPr>
          <p:nvPr/>
        </p:nvGrpSpPr>
        <p:grpSpPr bwMode="auto">
          <a:xfrm rot="20482355">
            <a:off x="422405" y="2109550"/>
            <a:ext cx="4976895" cy="4535766"/>
            <a:chOff x="3398453" y="3312922"/>
            <a:chExt cx="1766644" cy="1992866"/>
          </a:xfrm>
        </p:grpSpPr>
        <p:grpSp>
          <p:nvGrpSpPr>
            <p:cNvPr id="29" name="Group 21"/>
            <p:cNvGrpSpPr>
              <a:grpSpLocks/>
            </p:cNvGrpSpPr>
            <p:nvPr/>
          </p:nvGrpSpPr>
          <p:grpSpPr bwMode="auto">
            <a:xfrm rot="-396937">
              <a:off x="3398453" y="3312922"/>
              <a:ext cx="1766644" cy="1992866"/>
              <a:chOff x="784934" y="364998"/>
              <a:chExt cx="1766644" cy="1992866"/>
            </a:xfrm>
          </p:grpSpPr>
          <p:sp>
            <p:nvSpPr>
              <p:cNvPr id="31" name="Freeform 6"/>
              <p:cNvSpPr>
                <a:spLocks/>
              </p:cNvSpPr>
              <p:nvPr/>
            </p:nvSpPr>
            <p:spPr bwMode="auto">
              <a:xfrm rot="346487">
                <a:off x="784934" y="663478"/>
                <a:ext cx="1740300" cy="1694386"/>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b="0" kern="0">
                    <a:solidFill>
                      <a:sysClr val="windowText" lastClr="000000"/>
                    </a:solidFill>
                    <a:latin typeface="Arial" pitchFamily="34" charset="0"/>
                    <a:ea typeface="PMingLiU" pitchFamily="18" charset="-120"/>
                    <a:cs typeface="+mn-cs"/>
                  </a:rPr>
                  <a:t>  </a:t>
                </a:r>
              </a:p>
            </p:txBody>
          </p:sp>
          <p:sp>
            <p:nvSpPr>
              <p:cNvPr id="32" name="Freeform 6"/>
              <p:cNvSpPr>
                <a:spLocks/>
              </p:cNvSpPr>
              <p:nvPr/>
            </p:nvSpPr>
            <p:spPr bwMode="auto">
              <a:xfrm rot="485220">
                <a:off x="809840" y="364998"/>
                <a:ext cx="1741738" cy="1507840"/>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b="0" kern="0">
                  <a:solidFill>
                    <a:srgbClr val="99CC00"/>
                  </a:solidFill>
                  <a:latin typeface="Arial" pitchFamily="34" charset="0"/>
                  <a:ea typeface="楷体_GB2312" pitchFamily="49" charset="-122"/>
                  <a:cs typeface="+mn-cs"/>
                </a:endParaRPr>
              </a:p>
            </p:txBody>
          </p:sp>
        </p:grpSp>
        <p:sp>
          <p:nvSpPr>
            <p:cNvPr id="30" name="TextBox 28"/>
            <p:cNvSpPr txBox="1">
              <a:spLocks noChangeArrowheads="1"/>
            </p:cNvSpPr>
            <p:nvPr/>
          </p:nvSpPr>
          <p:spPr bwMode="auto">
            <a:xfrm rot="21540000">
              <a:off x="3493549" y="3413458"/>
              <a:ext cx="1569434" cy="1338746"/>
            </a:xfrm>
            <a:prstGeom prst="rect">
              <a:avLst/>
            </a:prstGeom>
            <a:noFill/>
            <a:ln w="9525">
              <a:noFill/>
              <a:miter lim="800000"/>
              <a:headEnd/>
              <a:tailEnd/>
            </a:ln>
            <a:effectLst>
              <a:glow rad="101600">
                <a:schemeClr val="accent6">
                  <a:satMod val="175000"/>
                  <a:alpha val="40000"/>
                </a:schemeClr>
              </a:glow>
            </a:effectLst>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marL="357188" indent="-357188"/>
              <a:r>
                <a:rPr kumimoji="1" lang="en-US" altLang="zh-CN" sz="2400" b="0" dirty="0" smtClean="0">
                  <a:solidFill>
                    <a:srgbClr val="8E0000"/>
                  </a:solidFill>
                  <a:latin typeface="Helvetica"/>
                  <a:ea typeface="楷体"/>
                  <a:cs typeface="华文新魏" charset="0"/>
                </a:rPr>
                <a:t>c. College is an outstanding place for that rare breed, those young adults who love learning for its own sake, who would literally rather read than bother to eat, and who like nothing better than writing research papers.</a:t>
              </a:r>
              <a:endParaRPr kumimoji="1" lang="zh-CN" altLang="en-US" sz="2400" b="0" dirty="0" smtClean="0">
                <a:solidFill>
                  <a:srgbClr val="8E0000"/>
                </a:solidFill>
                <a:latin typeface="Helvetica"/>
                <a:ea typeface="楷体"/>
                <a:cs typeface="华文新魏" charset="0"/>
              </a:endParaRPr>
            </a:p>
          </p:txBody>
        </p:sp>
      </p:grpSp>
      <p:grpSp>
        <p:nvGrpSpPr>
          <p:cNvPr id="33" name="Group 35"/>
          <p:cNvGrpSpPr>
            <a:grpSpLocks/>
          </p:cNvGrpSpPr>
          <p:nvPr/>
        </p:nvGrpSpPr>
        <p:grpSpPr bwMode="auto">
          <a:xfrm rot="872659">
            <a:off x="5054873" y="1552387"/>
            <a:ext cx="4182863" cy="3404865"/>
            <a:chOff x="3429670" y="3567336"/>
            <a:chExt cx="1881629" cy="2060878"/>
          </a:xfrm>
        </p:grpSpPr>
        <p:grpSp>
          <p:nvGrpSpPr>
            <p:cNvPr id="34" name="Group 21"/>
            <p:cNvGrpSpPr>
              <a:grpSpLocks/>
            </p:cNvGrpSpPr>
            <p:nvPr/>
          </p:nvGrpSpPr>
          <p:grpSpPr bwMode="auto">
            <a:xfrm rot="-396937">
              <a:off x="3429670" y="3567336"/>
              <a:ext cx="1796674" cy="2060878"/>
              <a:chOff x="782611" y="622817"/>
              <a:chExt cx="1796674" cy="2060878"/>
            </a:xfrm>
          </p:grpSpPr>
          <p:sp>
            <p:nvSpPr>
              <p:cNvPr id="36" name="Freeform 6"/>
              <p:cNvSpPr>
                <a:spLocks/>
              </p:cNvSpPr>
              <p:nvPr/>
            </p:nvSpPr>
            <p:spPr bwMode="auto">
              <a:xfrm rot="346487">
                <a:off x="793060" y="704986"/>
                <a:ext cx="1786225" cy="1978709"/>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chemeClr val="accent4">
                    <a:lumMod val="75000"/>
                  </a:schemeClr>
                </a:solidFill>
                <a:round/>
                <a:headEnd/>
                <a:tailEnd/>
              </a:ln>
              <a:effectLst>
                <a:glow rad="101600">
                  <a:schemeClr val="accent3">
                    <a:satMod val="175000"/>
                    <a:alpha val="40000"/>
                  </a:schemeClr>
                </a:glow>
              </a:effectLst>
            </p:spPr>
            <p:txBody>
              <a:bodyPr/>
              <a:lstStyle/>
              <a:p>
                <a:pPr>
                  <a:defRPr/>
                </a:pPr>
                <a:r>
                  <a:rPr kumimoji="1" lang="en-US" altLang="zh-CN" kern="0">
                    <a:solidFill>
                      <a:sysClr val="windowText" lastClr="000000"/>
                    </a:solidFill>
                    <a:latin typeface="Arial" pitchFamily="34" charset="0"/>
                    <a:ea typeface="PMingLiU" pitchFamily="18" charset="-120"/>
                  </a:rPr>
                  <a:t>  </a:t>
                </a:r>
              </a:p>
            </p:txBody>
          </p:sp>
          <p:sp>
            <p:nvSpPr>
              <p:cNvPr id="37" name="Freeform 6"/>
              <p:cNvSpPr>
                <a:spLocks/>
              </p:cNvSpPr>
              <p:nvPr/>
            </p:nvSpPr>
            <p:spPr bwMode="auto">
              <a:xfrm rot="485220">
                <a:off x="782611" y="622817"/>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a:defRPr/>
                </a:pPr>
                <a:endParaRPr lang="zh-CN" altLang="en-US" kern="0">
                  <a:solidFill>
                    <a:srgbClr val="99CC00"/>
                  </a:solidFill>
                  <a:latin typeface="Arial" pitchFamily="34" charset="0"/>
                  <a:ea typeface="楷体_GB2312" pitchFamily="49" charset="-122"/>
                </a:endParaRPr>
              </a:p>
            </p:txBody>
          </p:sp>
        </p:grpSp>
        <p:sp>
          <p:nvSpPr>
            <p:cNvPr id="35" name="TextBox 28"/>
            <p:cNvSpPr txBox="1">
              <a:spLocks noChangeArrowheads="1"/>
            </p:cNvSpPr>
            <p:nvPr/>
          </p:nvSpPr>
          <p:spPr bwMode="auto">
            <a:xfrm rot="21540000">
              <a:off x="3467976" y="3842437"/>
              <a:ext cx="1843323" cy="1751120"/>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r>
                <a:rPr kumimoji="1" lang="zh-CN" altLang="en-US" sz="2600" b="0" dirty="0" smtClean="0">
                  <a:latin typeface="华文行楷" pitchFamily="2" charset="-122"/>
                  <a:ea typeface="华文行楷" pitchFamily="2" charset="-122"/>
                  <a:cs typeface="华文新魏" charset="0"/>
                </a:rPr>
                <a:t>大学对那些凤毛麟角、为学习而学习的年轻人来说是一个重要的地方。真的，他们甚至宁可读书，也不愿费心去吃东西，他们最喜欢做的莫过于撰写科研论文。</a:t>
              </a:r>
            </a:p>
          </p:txBody>
        </p:sp>
      </p:grpSp>
      <p:grpSp>
        <p:nvGrpSpPr>
          <p:cNvPr id="14" name="组合 13"/>
          <p:cNvGrpSpPr/>
          <p:nvPr/>
        </p:nvGrpSpPr>
        <p:grpSpPr>
          <a:xfrm>
            <a:off x="-14288" y="44227"/>
            <a:ext cx="7982940" cy="1152525"/>
            <a:chOff x="-14288" y="-27384"/>
            <a:chExt cx="7982940" cy="1152525"/>
          </a:xfrm>
        </p:grpSpPr>
        <p:pic>
          <p:nvPicPr>
            <p:cNvPr id="15"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742" y="560293"/>
              <a:ext cx="3837910" cy="492443"/>
            </a:xfrm>
            <a:prstGeom prst="rect">
              <a:avLst/>
            </a:prstGeom>
          </p:spPr>
          <p:txBody>
            <a:bodyPr wrap="none">
              <a:spAutoFit/>
            </a:bodyPr>
            <a:lstStyle/>
            <a:p>
              <a:r>
                <a:rPr lang="en-US" altLang="zh-CN" sz="2600" b="1" dirty="0" smtClean="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90396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1000" fill="hold"/>
                                        <p:tgtEl>
                                          <p:spTgt spid="33"/>
                                        </p:tgtEl>
                                        <p:attrNameLst>
                                          <p:attrName>ppt_w</p:attrName>
                                        </p:attrNameLst>
                                      </p:cBhvr>
                                      <p:tavLst>
                                        <p:tav tm="0">
                                          <p:val>
                                            <p:strVal val="#ppt_w*0.70"/>
                                          </p:val>
                                        </p:tav>
                                        <p:tav tm="100000">
                                          <p:val>
                                            <p:strVal val="#ppt_w"/>
                                          </p:val>
                                        </p:tav>
                                      </p:tavLst>
                                    </p:anim>
                                    <p:anim calcmode="lin" valueType="num">
                                      <p:cBhvr>
                                        <p:cTn id="15" dur="1000" fill="hold"/>
                                        <p:tgtEl>
                                          <p:spTgt spid="33"/>
                                        </p:tgtEl>
                                        <p:attrNameLst>
                                          <p:attrName>ppt_h</p:attrName>
                                        </p:attrNameLst>
                                      </p:cBhvr>
                                      <p:tavLst>
                                        <p:tav tm="0">
                                          <p:val>
                                            <p:strVal val="#ppt_h"/>
                                          </p:val>
                                        </p:tav>
                                        <p:tav tm="100000">
                                          <p:val>
                                            <p:strVal val="#ppt_h"/>
                                          </p:val>
                                        </p:tav>
                                      </p:tavLst>
                                    </p:anim>
                                    <p:animEffect transition="in" filter="fade">
                                      <p:cBhvr>
                                        <p:cTn id="16"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1261"/>
          <p:cNvGraphicFramePr>
            <a:graphicFrameLocks noGrp="1"/>
          </p:cNvGraphicFramePr>
          <p:nvPr>
            <p:extLst>
              <p:ext uri="{D42A27DB-BD31-4B8C-83A1-F6EECF244321}">
                <p14:modId xmlns:p14="http://schemas.microsoft.com/office/powerpoint/2010/main" val="2175621367"/>
              </p:ext>
            </p:extLst>
          </p:nvPr>
        </p:nvGraphicFramePr>
        <p:xfrm>
          <a:off x="278123" y="1539379"/>
          <a:ext cx="8651595" cy="4032335"/>
        </p:xfrm>
        <a:graphic>
          <a:graphicData uri="http://schemas.openxmlformats.org/drawingml/2006/table">
            <a:tbl>
              <a:tblPr>
                <a:effectLst>
                  <a:outerShdw blurRad="50800" dist="38100" dir="2700000" algn="tl" rotWithShape="0">
                    <a:prstClr val="black">
                      <a:alpha val="40000"/>
                    </a:prstClr>
                  </a:outerShdw>
                </a:effectLst>
                <a:tableStyleId>{0505E3EF-67EA-436B-97B2-0124C06EBD24}</a:tableStyleId>
              </a:tblPr>
              <a:tblGrid>
                <a:gridCol w="3429781"/>
                <a:gridCol w="5193612"/>
                <a:gridCol w="28202"/>
              </a:tblGrid>
              <a:tr h="468461">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pPr>
                      <a:r>
                        <a:rPr kumimoji="0" lang="en-US" altLang="zh-CN" sz="2400" u="none" strike="noStrike" kern="1200" cap="none" normalizeH="0" baseline="0" dirty="0" smtClean="0">
                          <a:ln>
                            <a:noFill/>
                          </a:ln>
                          <a:solidFill>
                            <a:schemeClr val="dk1"/>
                          </a:solidFill>
                          <a:effectLst/>
                          <a:latin typeface="华文楷体" pitchFamily="2" charset="-122"/>
                          <a:ea typeface="华文楷体" pitchFamily="2" charset="-122"/>
                          <a:cs typeface="+mn-cs"/>
                        </a:rPr>
                        <a:t> 1. </a:t>
                      </a:r>
                      <a:r>
                        <a:rPr kumimoji="0" lang="zh-CN" altLang="en-US" sz="2400" u="none" strike="noStrike" kern="1200" cap="none" normalizeH="0" baseline="0" dirty="0" smtClean="0">
                          <a:ln>
                            <a:noFill/>
                          </a:ln>
                          <a:solidFill>
                            <a:schemeClr val="dk1"/>
                          </a:solidFill>
                          <a:effectLst/>
                          <a:latin typeface="华文楷体" pitchFamily="2" charset="-122"/>
                          <a:ea typeface="华文楷体" pitchFamily="2" charset="-122"/>
                          <a:cs typeface="+mn-cs"/>
                        </a:rPr>
                        <a:t>普遍共识</a:t>
                      </a:r>
                    </a:p>
                  </a:txBody>
                  <a:tcPr marL="72000" marR="0" marT="0" marB="0" horzOverflow="overflow"/>
                </a:tc>
                <a:tc>
                  <a:txBody>
                    <a:bodyPr/>
                    <a:lstStyle/>
                    <a:p>
                      <a:pPr marL="185738" indent="-185738">
                        <a:spcBef>
                          <a:spcPct val="50000"/>
                        </a:spcBef>
                        <a:defRPr/>
                      </a:pPr>
                      <a:endParaRPr kumimoji="1" lang="en-US" altLang="zh-CN" sz="2400" dirty="0">
                        <a:solidFill>
                          <a:schemeClr val="accent4">
                            <a:lumMod val="10000"/>
                          </a:schemeClr>
                        </a:solidFill>
                        <a:latin typeface="Helvetica"/>
                        <a:ea typeface="华文楷体" pitchFamily="2" charset="-122"/>
                      </a:endParaRPr>
                    </a:p>
                  </a:txBody>
                  <a:tcPr marL="180000" marR="0" marT="46800" marB="0" horzOverflow="overflow"/>
                </a:tc>
                <a:tc rowSpan="9">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charset="0"/>
                        <a:buNone/>
                        <a:tabLst/>
                      </a:pPr>
                      <a:endParaRPr kumimoji="0" lang="zh-CN" altLang="en-US" sz="2400" b="1" i="0" u="none" strike="noStrike" cap="none" normalizeH="0" baseline="0" dirty="0">
                        <a:ln>
                          <a:noFill/>
                        </a:ln>
                        <a:solidFill>
                          <a:srgbClr val="1B5AB0"/>
                        </a:solidFill>
                        <a:effectLst/>
                        <a:latin typeface="华文楷体" pitchFamily="2" charset="-122"/>
                        <a:ea typeface="华文楷体" pitchFamily="2" charset="-122"/>
                        <a:cs typeface="楷体_GB2312" charset="0"/>
                      </a:endParaRPr>
                    </a:p>
                  </a:txBody>
                  <a:tcPr marL="0" marR="0" marT="0" marB="0" horzOverflow="overflow"/>
                </a:tc>
              </a:tr>
              <a:tr h="421028">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pPr>
                      <a:r>
                        <a:rPr kumimoji="0" lang="en-US" altLang="zh-CN" sz="2400" u="none" strike="noStrike" kern="1200" cap="none" normalizeH="0" baseline="0" dirty="0" smtClean="0">
                          <a:ln>
                            <a:noFill/>
                          </a:ln>
                          <a:solidFill>
                            <a:schemeClr val="dk1"/>
                          </a:solidFill>
                          <a:effectLst/>
                          <a:latin typeface="华文楷体" pitchFamily="2" charset="-122"/>
                          <a:ea typeface="华文楷体" pitchFamily="2" charset="-122"/>
                          <a:cs typeface="+mn-cs"/>
                        </a:rPr>
                        <a:t> 2.</a:t>
                      </a:r>
                      <a:r>
                        <a:rPr kumimoji="0" lang="zh-CN" altLang="en-US" sz="2400" u="none" strike="noStrike" kern="1200" cap="none" normalizeH="0" baseline="0" dirty="0" smtClean="0">
                          <a:ln>
                            <a:noFill/>
                          </a:ln>
                          <a:solidFill>
                            <a:schemeClr val="dk1"/>
                          </a:solidFill>
                          <a:effectLst/>
                          <a:latin typeface="华文楷体" pitchFamily="2" charset="-122"/>
                          <a:ea typeface="华文楷体" pitchFamily="2" charset="-122"/>
                          <a:cs typeface="+mn-cs"/>
                        </a:rPr>
                        <a:t>日益萎缩的就业市场</a:t>
                      </a:r>
                      <a:endParaRPr kumimoji="0" lang="en-US" altLang="zh-CN" sz="2400" u="none" strike="noStrike" kern="1200" cap="none" normalizeH="0" baseline="0" dirty="0" smtClean="0">
                        <a:ln>
                          <a:noFill/>
                        </a:ln>
                        <a:solidFill>
                          <a:schemeClr val="dk1"/>
                        </a:solidFill>
                        <a:effectLst/>
                        <a:latin typeface="华文楷体" pitchFamily="2" charset="-122"/>
                        <a:ea typeface="华文楷体" pitchFamily="2" charset="-122"/>
                        <a:cs typeface="+mn-cs"/>
                      </a:endParaRPr>
                    </a:p>
                  </a:txBody>
                  <a:tcPr marL="72000" marR="0" marT="0" marB="0" horzOverflow="overflow"/>
                </a:tc>
                <a:tc>
                  <a:txBody>
                    <a:bodyPr/>
                    <a:lstStyle/>
                    <a:p>
                      <a:pPr>
                        <a:defRPr/>
                      </a:pPr>
                      <a:endParaRPr kumimoji="1" lang="en-US" altLang="zh-CN" sz="2400" dirty="0">
                        <a:solidFill>
                          <a:schemeClr val="accent4">
                            <a:lumMod val="10000"/>
                          </a:schemeClr>
                        </a:solidFill>
                        <a:latin typeface="Helvetica"/>
                        <a:ea typeface="华文楷体" pitchFamily="2" charset="-122"/>
                      </a:endParaRPr>
                    </a:p>
                  </a:txBody>
                  <a:tcPr marL="180000" marR="0" marT="46800" marB="0" horzOverflow="overflow"/>
                </a:tc>
                <a:tc vMerge="1">
                  <a:txBody>
                    <a:bodyPr/>
                    <a:lstStyle/>
                    <a:p>
                      <a:endParaRPr lang="zh-CN" altLang="en-US"/>
                    </a:p>
                  </a:txBody>
                  <a:tcPr/>
                </a:tc>
              </a:tr>
              <a:tr h="357190">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en-US" altLang="zh-CN" sz="2400" u="none" strike="noStrike" kern="1200" cap="none" normalizeH="0" baseline="0" dirty="0" smtClean="0">
                          <a:ln>
                            <a:noFill/>
                          </a:ln>
                          <a:solidFill>
                            <a:schemeClr val="dk1"/>
                          </a:solidFill>
                          <a:effectLst/>
                          <a:latin typeface="华文楷体" pitchFamily="2" charset="-122"/>
                          <a:ea typeface="华文楷体" pitchFamily="2" charset="-122"/>
                          <a:cs typeface="+mn-cs"/>
                        </a:rPr>
                        <a:t> 3. </a:t>
                      </a:r>
                      <a:r>
                        <a:rPr kumimoji="0" lang="zh-CN" altLang="en-US" sz="2400" u="none" strike="noStrike" kern="1200" cap="none" normalizeH="0" baseline="0" dirty="0" smtClean="0">
                          <a:ln>
                            <a:noFill/>
                          </a:ln>
                          <a:solidFill>
                            <a:schemeClr val="dk1"/>
                          </a:solidFill>
                          <a:effectLst/>
                          <a:latin typeface="华文楷体" pitchFamily="2" charset="-122"/>
                          <a:ea typeface="华文楷体" pitchFamily="2" charset="-122"/>
                          <a:cs typeface="+mn-cs"/>
                        </a:rPr>
                        <a:t>玫瑰色光环</a:t>
                      </a: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pPr>
                      <a:r>
                        <a:rPr kumimoji="0" lang="zh-CN" altLang="en-US" sz="2400" u="none" strike="noStrike" kern="1200" cap="none" normalizeH="0" baseline="0" dirty="0">
                          <a:ln>
                            <a:noFill/>
                          </a:ln>
                          <a:solidFill>
                            <a:schemeClr val="dk1"/>
                          </a:solidFill>
                          <a:effectLst/>
                          <a:latin typeface="华文楷体" pitchFamily="2" charset="-122"/>
                          <a:ea typeface="华文楷体" pitchFamily="2" charset="-122"/>
                          <a:cs typeface="+mn-cs"/>
                        </a:rPr>
                        <a:t> </a:t>
                      </a:r>
                      <a:r>
                        <a:rPr kumimoji="0" lang="en-US" altLang="zh-CN" sz="2400" u="none" strike="noStrike" kern="1200" cap="none" normalizeH="0" baseline="0" dirty="0">
                          <a:ln>
                            <a:noFill/>
                          </a:ln>
                          <a:solidFill>
                            <a:schemeClr val="dk1"/>
                          </a:solidFill>
                          <a:effectLst/>
                          <a:latin typeface="华文楷体" pitchFamily="2" charset="-122"/>
                          <a:ea typeface="华文楷体" pitchFamily="2" charset="-122"/>
                          <a:cs typeface="+mn-cs"/>
                        </a:rPr>
                        <a:t>4</a:t>
                      </a:r>
                      <a:r>
                        <a:rPr kumimoji="0" lang="en-US" altLang="zh-CN" sz="2400" u="none" strike="noStrike" kern="1200" cap="none" normalizeH="0" baseline="0" dirty="0" smtClean="0">
                          <a:ln>
                            <a:noFill/>
                          </a:ln>
                          <a:solidFill>
                            <a:schemeClr val="dk1"/>
                          </a:solidFill>
                          <a:effectLst/>
                          <a:latin typeface="华文楷体" pitchFamily="2" charset="-122"/>
                          <a:ea typeface="华文楷体" pitchFamily="2" charset="-122"/>
                          <a:cs typeface="+mn-cs"/>
                        </a:rPr>
                        <a:t>. </a:t>
                      </a:r>
                      <a:r>
                        <a:rPr kumimoji="0" lang="zh-CN" altLang="en-US" sz="2400" u="none" strike="noStrike" kern="1200" cap="none" normalizeH="0" baseline="0" dirty="0" smtClean="0">
                          <a:ln>
                            <a:noFill/>
                          </a:ln>
                          <a:solidFill>
                            <a:schemeClr val="dk1"/>
                          </a:solidFill>
                          <a:effectLst/>
                          <a:latin typeface="华文楷体" pitchFamily="2" charset="-122"/>
                          <a:ea typeface="华文楷体" pitchFamily="2" charset="-122"/>
                          <a:cs typeface="+mn-cs"/>
                        </a:rPr>
                        <a:t>更糟糕的命运 </a:t>
                      </a:r>
                      <a:endParaRPr kumimoji="0" lang="zh-CN" altLang="en-US" sz="2400" u="none" strike="noStrike" kern="1200" cap="none" normalizeH="0" baseline="0" dirty="0">
                        <a:ln>
                          <a:noFill/>
                        </a:ln>
                        <a:solidFill>
                          <a:schemeClr val="dk1"/>
                        </a:solidFill>
                        <a:effectLst/>
                        <a:latin typeface="华文楷体" pitchFamily="2" charset="-122"/>
                        <a:ea typeface="华文楷体" pitchFamily="2" charset="-122"/>
                        <a:cs typeface="+mn-cs"/>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pPr>
                      <a:r>
                        <a:rPr kumimoji="0" lang="zh-CN" altLang="en-US" sz="2400" u="none" strike="noStrike" kern="1200" cap="none" normalizeH="0" baseline="0" dirty="0">
                          <a:ln>
                            <a:noFill/>
                          </a:ln>
                          <a:solidFill>
                            <a:schemeClr val="dk1"/>
                          </a:solidFill>
                          <a:effectLst/>
                          <a:latin typeface="华文楷体" pitchFamily="2" charset="-122"/>
                          <a:ea typeface="华文楷体" pitchFamily="2" charset="-122"/>
                          <a:cs typeface="+mn-cs"/>
                        </a:rPr>
                        <a:t> </a:t>
                      </a:r>
                      <a:r>
                        <a:rPr kumimoji="0" lang="en-US" altLang="zh-CN" sz="2400" u="none" strike="noStrike" kern="1200" cap="none" normalizeH="0" baseline="0" dirty="0">
                          <a:ln>
                            <a:noFill/>
                          </a:ln>
                          <a:solidFill>
                            <a:schemeClr val="dk1"/>
                          </a:solidFill>
                          <a:effectLst/>
                          <a:latin typeface="华文楷体" pitchFamily="2" charset="-122"/>
                          <a:ea typeface="华文楷体" pitchFamily="2" charset="-122"/>
                          <a:cs typeface="+mn-cs"/>
                        </a:rPr>
                        <a:t>5</a:t>
                      </a:r>
                      <a:r>
                        <a:rPr kumimoji="0" lang="en-US" altLang="zh-CN" sz="2400" u="none" strike="noStrike" kern="1200" cap="none" normalizeH="0" baseline="0" dirty="0" smtClean="0">
                          <a:ln>
                            <a:noFill/>
                          </a:ln>
                          <a:solidFill>
                            <a:schemeClr val="dk1"/>
                          </a:solidFill>
                          <a:effectLst/>
                          <a:latin typeface="华文楷体" pitchFamily="2" charset="-122"/>
                          <a:ea typeface="华文楷体" pitchFamily="2" charset="-122"/>
                          <a:cs typeface="+mn-cs"/>
                        </a:rPr>
                        <a:t>. </a:t>
                      </a:r>
                      <a:r>
                        <a:rPr kumimoji="0" lang="zh-CN" altLang="en-US" sz="2400" u="none" strike="noStrike" kern="1200" cap="none" normalizeH="0" baseline="0" dirty="0" smtClean="0">
                          <a:ln>
                            <a:noFill/>
                          </a:ln>
                          <a:solidFill>
                            <a:schemeClr val="dk1"/>
                          </a:solidFill>
                          <a:effectLst/>
                          <a:latin typeface="华文楷体" pitchFamily="2" charset="-122"/>
                          <a:ea typeface="华文楷体" pitchFamily="2" charset="-122"/>
                          <a:cs typeface="+mn-cs"/>
                        </a:rPr>
                        <a:t>没有前途的工作 </a:t>
                      </a:r>
                      <a:endParaRPr kumimoji="0" lang="zh-CN" altLang="en-US" sz="2400" u="none" strike="noStrike" kern="1200" cap="none" normalizeH="0" baseline="0" dirty="0">
                        <a:ln>
                          <a:noFill/>
                        </a:ln>
                        <a:solidFill>
                          <a:schemeClr val="dk1"/>
                        </a:solidFill>
                        <a:effectLst/>
                        <a:latin typeface="华文楷体" pitchFamily="2" charset="-122"/>
                        <a:ea typeface="华文楷体" pitchFamily="2" charset="-122"/>
                        <a:cs typeface="+mn-cs"/>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pPr>
                      <a:r>
                        <a:rPr kumimoji="0" lang="zh-CN" altLang="en-US" sz="2400" u="none" strike="noStrike" kern="1200" cap="none" normalizeH="0" baseline="0" dirty="0">
                          <a:ln>
                            <a:noFill/>
                          </a:ln>
                          <a:solidFill>
                            <a:schemeClr val="dk1"/>
                          </a:solidFill>
                          <a:effectLst/>
                          <a:latin typeface="华文楷体" pitchFamily="2" charset="-122"/>
                          <a:ea typeface="华文楷体" pitchFamily="2" charset="-122"/>
                          <a:cs typeface="+mn-cs"/>
                        </a:rPr>
                        <a:t> </a:t>
                      </a:r>
                      <a:r>
                        <a:rPr kumimoji="0" lang="en-US" altLang="zh-CN" sz="2400" u="none" strike="noStrike" kern="1200" cap="none" normalizeH="0" baseline="0" dirty="0">
                          <a:ln>
                            <a:noFill/>
                          </a:ln>
                          <a:solidFill>
                            <a:schemeClr val="dk1"/>
                          </a:solidFill>
                          <a:effectLst/>
                          <a:latin typeface="华文楷体" pitchFamily="2" charset="-122"/>
                          <a:ea typeface="华文楷体" pitchFamily="2" charset="-122"/>
                          <a:cs typeface="+mn-cs"/>
                        </a:rPr>
                        <a:t>6</a:t>
                      </a:r>
                      <a:r>
                        <a:rPr kumimoji="0" lang="en-US" altLang="zh-CN" sz="2400" u="none" strike="noStrike" kern="1200" cap="none" normalizeH="0" baseline="0" dirty="0" smtClean="0">
                          <a:ln>
                            <a:noFill/>
                          </a:ln>
                          <a:solidFill>
                            <a:schemeClr val="dk1"/>
                          </a:solidFill>
                          <a:effectLst/>
                          <a:latin typeface="华文楷体" pitchFamily="2" charset="-122"/>
                          <a:ea typeface="华文楷体" pitchFamily="2" charset="-122"/>
                          <a:cs typeface="+mn-cs"/>
                        </a:rPr>
                        <a:t>. </a:t>
                      </a:r>
                      <a:r>
                        <a:rPr kumimoji="0" lang="zh-CN" altLang="en-US" sz="2400" u="none" strike="noStrike" kern="1200" cap="none" normalizeH="0" baseline="0" dirty="0" smtClean="0">
                          <a:ln>
                            <a:noFill/>
                          </a:ln>
                          <a:solidFill>
                            <a:schemeClr val="dk1"/>
                          </a:solidFill>
                          <a:effectLst/>
                          <a:latin typeface="华文楷体" pitchFamily="2" charset="-122"/>
                          <a:ea typeface="华文楷体" pitchFamily="2" charset="-122"/>
                          <a:cs typeface="+mn-cs"/>
                        </a:rPr>
                        <a:t>让年轻人接触新思想</a:t>
                      </a:r>
                      <a:endParaRPr kumimoji="0" lang="zh-CN" altLang="en-US" sz="2400" u="none" strike="noStrike" kern="1200" cap="none" normalizeH="0" baseline="0" dirty="0">
                        <a:ln>
                          <a:noFill/>
                        </a:ln>
                        <a:solidFill>
                          <a:schemeClr val="dk1"/>
                        </a:solidFill>
                        <a:effectLst/>
                        <a:latin typeface="华文楷体" pitchFamily="2" charset="-122"/>
                        <a:ea typeface="华文楷体" pitchFamily="2" charset="-122"/>
                        <a:cs typeface="+mn-cs"/>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pPr>
                      <a:r>
                        <a:rPr kumimoji="0" lang="zh-CN" altLang="en-US" sz="2400" u="none" strike="noStrike" kern="1200" cap="none" normalizeH="0" baseline="0" dirty="0">
                          <a:ln>
                            <a:noFill/>
                          </a:ln>
                          <a:solidFill>
                            <a:schemeClr val="dk1"/>
                          </a:solidFill>
                          <a:effectLst/>
                          <a:latin typeface="华文楷体" pitchFamily="2" charset="-122"/>
                          <a:ea typeface="华文楷体" pitchFamily="2" charset="-122"/>
                          <a:cs typeface="+mn-cs"/>
                        </a:rPr>
                        <a:t> </a:t>
                      </a:r>
                      <a:r>
                        <a:rPr kumimoji="0" lang="en-US" altLang="zh-CN" sz="2400" u="none" strike="noStrike" kern="1200" cap="none" normalizeH="0" baseline="0" dirty="0">
                          <a:ln>
                            <a:noFill/>
                          </a:ln>
                          <a:solidFill>
                            <a:schemeClr val="dk1"/>
                          </a:solidFill>
                          <a:effectLst/>
                          <a:latin typeface="华文楷体" pitchFamily="2" charset="-122"/>
                          <a:ea typeface="华文楷体" pitchFamily="2" charset="-122"/>
                          <a:cs typeface="+mn-cs"/>
                        </a:rPr>
                        <a:t>7</a:t>
                      </a:r>
                      <a:r>
                        <a:rPr kumimoji="0" lang="en-US" altLang="zh-CN" sz="2400" u="none" strike="noStrike" kern="1200" cap="none" normalizeH="0" baseline="0" dirty="0" smtClean="0">
                          <a:ln>
                            <a:noFill/>
                          </a:ln>
                          <a:solidFill>
                            <a:schemeClr val="dk1"/>
                          </a:solidFill>
                          <a:effectLst/>
                          <a:latin typeface="华文楷体" pitchFamily="2" charset="-122"/>
                          <a:ea typeface="华文楷体" pitchFamily="2" charset="-122"/>
                          <a:cs typeface="+mn-cs"/>
                        </a:rPr>
                        <a:t>. </a:t>
                      </a:r>
                      <a:r>
                        <a:rPr kumimoji="0" lang="zh-CN" altLang="en-US" sz="2400" u="none" strike="noStrike" kern="1200" cap="none" normalizeH="0" baseline="0" dirty="0" smtClean="0">
                          <a:ln>
                            <a:noFill/>
                          </a:ln>
                          <a:solidFill>
                            <a:schemeClr val="dk1"/>
                          </a:solidFill>
                          <a:effectLst/>
                          <a:latin typeface="华文楷体" pitchFamily="2" charset="-122"/>
                          <a:ea typeface="华文楷体" pitchFamily="2" charset="-122"/>
                          <a:cs typeface="+mn-cs"/>
                        </a:rPr>
                        <a:t>终生学习的第一步</a:t>
                      </a:r>
                      <a:endParaRPr kumimoji="0" lang="zh-CN" altLang="en-US" sz="2400" u="none" strike="noStrike" kern="1200" cap="none" normalizeH="0" baseline="0" dirty="0">
                        <a:ln>
                          <a:noFill/>
                        </a:ln>
                        <a:solidFill>
                          <a:schemeClr val="dk1"/>
                        </a:solidFill>
                        <a:effectLst/>
                        <a:latin typeface="华文楷体" pitchFamily="2" charset="-122"/>
                        <a:ea typeface="华文楷体" pitchFamily="2" charset="-122"/>
                        <a:cs typeface="+mn-cs"/>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zh-CN" altLang="en-US" sz="2400" u="none" strike="noStrike" kern="1200" cap="none" normalizeH="0" baseline="0" dirty="0">
                          <a:ln>
                            <a:noFill/>
                          </a:ln>
                          <a:solidFill>
                            <a:schemeClr val="dk1"/>
                          </a:solidFill>
                          <a:effectLst/>
                          <a:latin typeface="华文楷体" pitchFamily="2" charset="-122"/>
                          <a:ea typeface="华文楷体" pitchFamily="2" charset="-122"/>
                          <a:cs typeface="+mn-cs"/>
                        </a:rPr>
                        <a:t> </a:t>
                      </a:r>
                      <a:r>
                        <a:rPr kumimoji="0" lang="en-US" altLang="zh-CN" sz="2400" u="none" strike="noStrike" kern="1200" cap="none" normalizeH="0" baseline="0" dirty="0">
                          <a:ln>
                            <a:noFill/>
                          </a:ln>
                          <a:solidFill>
                            <a:schemeClr val="dk1"/>
                          </a:solidFill>
                          <a:effectLst/>
                          <a:latin typeface="华文楷体" pitchFamily="2" charset="-122"/>
                          <a:ea typeface="华文楷体" pitchFamily="2" charset="-122"/>
                          <a:cs typeface="+mn-cs"/>
                        </a:rPr>
                        <a:t>8</a:t>
                      </a:r>
                      <a:r>
                        <a:rPr kumimoji="0" lang="en-US" altLang="zh-CN" sz="2400" u="none" strike="noStrike" kern="1200" cap="none" normalizeH="0" baseline="0" dirty="0" smtClean="0">
                          <a:ln>
                            <a:noFill/>
                          </a:ln>
                          <a:solidFill>
                            <a:schemeClr val="dk1"/>
                          </a:solidFill>
                          <a:effectLst/>
                          <a:latin typeface="华文楷体" pitchFamily="2" charset="-122"/>
                          <a:ea typeface="华文楷体" pitchFamily="2" charset="-122"/>
                          <a:cs typeface="+mn-cs"/>
                        </a:rPr>
                        <a:t>. </a:t>
                      </a:r>
                      <a:r>
                        <a:rPr kumimoji="0" lang="zh-CN" altLang="en-US" sz="2400" u="none" strike="noStrike" kern="1200" cap="none" normalizeH="0" baseline="0" dirty="0" smtClean="0">
                          <a:ln>
                            <a:noFill/>
                          </a:ln>
                          <a:solidFill>
                            <a:schemeClr val="dk1"/>
                          </a:solidFill>
                          <a:effectLst/>
                          <a:latin typeface="华文楷体" pitchFamily="2" charset="-122"/>
                          <a:ea typeface="华文楷体" pitchFamily="2" charset="-122"/>
                          <a:cs typeface="+mn-cs"/>
                        </a:rPr>
                        <a:t>知识渊博 </a:t>
                      </a: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kumimoji="1" lang="en-US" altLang="zh-CN" sz="2400" dirty="0" smtClean="0">
                        <a:latin typeface="Helvetica"/>
                        <a:ea typeface="华文楷体" pitchFamily="2" charset="-122"/>
                      </a:endParaRPr>
                    </a:p>
                  </a:txBody>
                  <a:tcPr marL="180000" marR="0" marT="46800" marB="0" horzOverflow="overflow"/>
                </a:tc>
                <a:tc vMerge="1">
                  <a:txBody>
                    <a:bodyPr/>
                    <a:lstStyle/>
                    <a:p>
                      <a:endParaRPr lang="zh-CN" altLang="en-US"/>
                    </a:p>
                  </a:txBody>
                  <a:tcPr/>
                </a:tc>
              </a:tr>
              <a:tr h="447675">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charset="0"/>
                        <a:buNone/>
                        <a:tabLst/>
                        <a:defRPr/>
                      </a:pPr>
                      <a:r>
                        <a:rPr kumimoji="0" lang="zh-CN" altLang="en-US" sz="2400" u="none" strike="noStrike" kern="1200" cap="none" normalizeH="0" baseline="0" dirty="0">
                          <a:ln>
                            <a:noFill/>
                          </a:ln>
                          <a:solidFill>
                            <a:schemeClr val="dk1"/>
                          </a:solidFill>
                          <a:effectLst/>
                          <a:latin typeface="华文楷体" pitchFamily="2" charset="-122"/>
                          <a:ea typeface="华文楷体" pitchFamily="2" charset="-122"/>
                          <a:cs typeface="+mn-cs"/>
                        </a:rPr>
                        <a:t> </a:t>
                      </a:r>
                      <a:r>
                        <a:rPr kumimoji="0" lang="en-US" altLang="zh-CN" sz="2400" u="none" strike="noStrike" kern="1200" cap="none" normalizeH="0" baseline="0" dirty="0">
                          <a:ln>
                            <a:noFill/>
                          </a:ln>
                          <a:solidFill>
                            <a:schemeClr val="dk1"/>
                          </a:solidFill>
                          <a:effectLst/>
                          <a:latin typeface="华文楷体" pitchFamily="2" charset="-122"/>
                          <a:ea typeface="华文楷体" pitchFamily="2" charset="-122"/>
                          <a:cs typeface="+mn-cs"/>
                        </a:rPr>
                        <a:t>9</a:t>
                      </a:r>
                      <a:r>
                        <a:rPr kumimoji="0" lang="en-US" altLang="zh-CN" sz="2400" u="none" strike="noStrike" kern="1200" cap="none" normalizeH="0" baseline="0" dirty="0" smtClean="0">
                          <a:ln>
                            <a:noFill/>
                          </a:ln>
                          <a:solidFill>
                            <a:schemeClr val="dk1"/>
                          </a:solidFill>
                          <a:effectLst/>
                          <a:latin typeface="华文楷体" pitchFamily="2" charset="-122"/>
                          <a:ea typeface="华文楷体" pitchFamily="2" charset="-122"/>
                          <a:cs typeface="+mn-cs"/>
                        </a:rPr>
                        <a:t>. </a:t>
                      </a:r>
                      <a:r>
                        <a:rPr kumimoji="0" lang="zh-CN" altLang="en-US" sz="2400" u="none" strike="noStrike" kern="1200" cap="none" normalizeH="0" baseline="0" dirty="0" smtClean="0">
                          <a:ln>
                            <a:noFill/>
                          </a:ln>
                          <a:solidFill>
                            <a:schemeClr val="dk1"/>
                          </a:solidFill>
                          <a:effectLst/>
                          <a:latin typeface="华文楷体" pitchFamily="2" charset="-122"/>
                          <a:ea typeface="华文楷体" pitchFamily="2" charset="-122"/>
                          <a:cs typeface="+mn-cs"/>
                        </a:rPr>
                        <a:t>消费产品</a:t>
                      </a:r>
                      <a:endParaRPr kumimoji="0" lang="en-US" altLang="zh-CN" sz="2400" u="none" strike="noStrike" kern="1200" cap="none" normalizeH="0" baseline="0" dirty="0" smtClean="0">
                        <a:ln>
                          <a:noFill/>
                        </a:ln>
                        <a:solidFill>
                          <a:schemeClr val="dk1"/>
                        </a:solidFill>
                        <a:effectLst/>
                        <a:latin typeface="华文楷体" pitchFamily="2" charset="-122"/>
                        <a:ea typeface="华文楷体" pitchFamily="2" charset="-122"/>
                        <a:cs typeface="+mn-cs"/>
                      </a:endParaRPr>
                    </a:p>
                  </a:txBody>
                  <a:tcPr marL="7200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0"/>
                        <a:buNone/>
                        <a:tabLst/>
                        <a:defRPr/>
                      </a:pPr>
                      <a:endParaRPr kumimoji="1" lang="en-US" altLang="zh-CN" sz="2400" dirty="0" smtClean="0">
                        <a:latin typeface="Helvetica"/>
                        <a:ea typeface="华文楷体" pitchFamily="2" charset="-122"/>
                        <a:cs typeface="+mn-cs"/>
                      </a:endParaRPr>
                    </a:p>
                  </a:txBody>
                  <a:tcPr marL="180000" marR="0" marT="46800" marB="0" horzOverflow="overflow"/>
                </a:tc>
                <a:tc vMerge="1">
                  <a:txBody>
                    <a:bodyPr/>
                    <a:lstStyle/>
                    <a:p>
                      <a:endParaRPr lang="zh-CN" altLang="en-US"/>
                    </a:p>
                  </a:txBody>
                  <a:tcPr/>
                </a:tc>
              </a:tr>
            </a:tbl>
          </a:graphicData>
        </a:graphic>
      </p:graphicFrame>
      <p:sp>
        <p:nvSpPr>
          <p:cNvPr id="6" name="矩形 5"/>
          <p:cNvSpPr/>
          <p:nvPr/>
        </p:nvSpPr>
        <p:spPr>
          <a:xfrm>
            <a:off x="3714744" y="1640240"/>
            <a:ext cx="5040000" cy="360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C00000"/>
                </a:solidFill>
                <a:latin typeface="Helvetica"/>
              </a:rPr>
              <a:t>a general consensus </a:t>
            </a:r>
            <a:endParaRPr lang="zh-CN" altLang="en-US" sz="2400" dirty="0">
              <a:solidFill>
                <a:srgbClr val="C00000"/>
              </a:solidFill>
              <a:latin typeface="Helvetica"/>
            </a:endParaRPr>
          </a:p>
        </p:txBody>
      </p:sp>
      <p:sp>
        <p:nvSpPr>
          <p:cNvPr id="15" name="矩形 14"/>
          <p:cNvSpPr/>
          <p:nvPr/>
        </p:nvSpPr>
        <p:spPr>
          <a:xfrm>
            <a:off x="3714744" y="2071678"/>
            <a:ext cx="5040000" cy="360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C00000"/>
              </a:solidFill>
              <a:latin typeface="Helvetica"/>
            </a:endParaRPr>
          </a:p>
          <a:p>
            <a:pPr algn="ctr"/>
            <a:r>
              <a:rPr lang="en-US" sz="2400" dirty="0" smtClean="0">
                <a:solidFill>
                  <a:srgbClr val="C00000"/>
                </a:solidFill>
                <a:latin typeface="Helvetica"/>
              </a:rPr>
              <a:t>the shrinking job market</a:t>
            </a:r>
            <a:endParaRPr lang="zh-CN" altLang="en-US" sz="2400" dirty="0" smtClean="0">
              <a:solidFill>
                <a:srgbClr val="C00000"/>
              </a:solidFill>
              <a:latin typeface="Helvetica"/>
            </a:endParaRPr>
          </a:p>
          <a:p>
            <a:pPr algn="ctr"/>
            <a:endParaRPr lang="zh-CN" altLang="en-US" sz="2400" dirty="0">
              <a:solidFill>
                <a:srgbClr val="C00000"/>
              </a:solidFill>
              <a:latin typeface="Helvetica"/>
            </a:endParaRPr>
          </a:p>
        </p:txBody>
      </p:sp>
      <p:sp>
        <p:nvSpPr>
          <p:cNvPr id="16" name="矩形 15"/>
          <p:cNvSpPr/>
          <p:nvPr/>
        </p:nvSpPr>
        <p:spPr>
          <a:xfrm>
            <a:off x="3714744" y="2504696"/>
            <a:ext cx="5040000" cy="3456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latin typeface="Helvetica"/>
              </a:rPr>
              <a:t>the rosy glow</a:t>
            </a:r>
            <a:endParaRPr lang="zh-CN" altLang="en-US" sz="2400" dirty="0">
              <a:solidFill>
                <a:srgbClr val="C00000"/>
              </a:solidFill>
              <a:latin typeface="Helvetica"/>
            </a:endParaRPr>
          </a:p>
        </p:txBody>
      </p:sp>
      <p:sp>
        <p:nvSpPr>
          <p:cNvPr id="17" name="矩形 16"/>
          <p:cNvSpPr/>
          <p:nvPr/>
        </p:nvSpPr>
        <p:spPr>
          <a:xfrm>
            <a:off x="3714744" y="2962124"/>
            <a:ext cx="5040000" cy="324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latin typeface="Helvetica"/>
              </a:rPr>
              <a:t>a far worse fate</a:t>
            </a:r>
            <a:endParaRPr lang="zh-CN" altLang="en-US" sz="2400" dirty="0">
              <a:solidFill>
                <a:srgbClr val="C00000"/>
              </a:solidFill>
              <a:latin typeface="Helvetica"/>
            </a:endParaRPr>
          </a:p>
        </p:txBody>
      </p:sp>
      <p:sp>
        <p:nvSpPr>
          <p:cNvPr id="18" name="矩形 17"/>
          <p:cNvSpPr/>
          <p:nvPr/>
        </p:nvSpPr>
        <p:spPr>
          <a:xfrm>
            <a:off x="3714744" y="3354752"/>
            <a:ext cx="5040000" cy="396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latin typeface="Helvetica"/>
              </a:rPr>
              <a:t>a dead-end job</a:t>
            </a:r>
            <a:endParaRPr lang="zh-CN" altLang="en-US" sz="2400" dirty="0">
              <a:solidFill>
                <a:srgbClr val="C00000"/>
              </a:solidFill>
              <a:latin typeface="Helvetica"/>
            </a:endParaRPr>
          </a:p>
        </p:txBody>
      </p:sp>
      <p:sp>
        <p:nvSpPr>
          <p:cNvPr id="19" name="矩形 18"/>
          <p:cNvSpPr/>
          <p:nvPr/>
        </p:nvSpPr>
        <p:spPr>
          <a:xfrm>
            <a:off x="3843116" y="3805044"/>
            <a:ext cx="4946397" cy="360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latin typeface="Helvetica"/>
              </a:rPr>
              <a:t>expose young people to new ideas</a:t>
            </a:r>
            <a:endParaRPr lang="zh-CN" altLang="en-US" sz="2400" dirty="0">
              <a:solidFill>
                <a:srgbClr val="C00000"/>
              </a:solidFill>
              <a:latin typeface="Helvetica"/>
            </a:endParaRPr>
          </a:p>
        </p:txBody>
      </p:sp>
      <p:sp>
        <p:nvSpPr>
          <p:cNvPr id="20" name="矩形 19"/>
          <p:cNvSpPr/>
          <p:nvPr/>
        </p:nvSpPr>
        <p:spPr>
          <a:xfrm>
            <a:off x="3714744" y="4283446"/>
            <a:ext cx="5040000" cy="360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latin typeface="Helvetica"/>
              </a:rPr>
              <a:t>the first step of lifelong learning</a:t>
            </a:r>
            <a:endParaRPr lang="zh-CN" altLang="en-US" sz="2400" dirty="0">
              <a:solidFill>
                <a:srgbClr val="C00000"/>
              </a:solidFill>
              <a:latin typeface="Helvetica"/>
            </a:endParaRPr>
          </a:p>
        </p:txBody>
      </p:sp>
      <p:sp>
        <p:nvSpPr>
          <p:cNvPr id="21" name="矩形 20"/>
          <p:cNvSpPr/>
          <p:nvPr/>
        </p:nvSpPr>
        <p:spPr>
          <a:xfrm>
            <a:off x="3714744" y="4712074"/>
            <a:ext cx="5040000" cy="360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latin typeface="Helvetica"/>
              </a:rPr>
              <a:t>breadth of knowledge</a:t>
            </a:r>
            <a:endParaRPr lang="zh-CN" altLang="en-US" sz="2400" dirty="0">
              <a:solidFill>
                <a:srgbClr val="C00000"/>
              </a:solidFill>
              <a:latin typeface="Helvetica"/>
            </a:endParaRPr>
          </a:p>
        </p:txBody>
      </p:sp>
      <p:sp>
        <p:nvSpPr>
          <p:cNvPr id="22" name="矩形 21"/>
          <p:cNvSpPr/>
          <p:nvPr/>
        </p:nvSpPr>
        <p:spPr>
          <a:xfrm>
            <a:off x="3714744" y="5212702"/>
            <a:ext cx="5040000" cy="288000"/>
          </a:xfrm>
          <a:prstGeom prst="rect">
            <a:avLst/>
          </a:prstGeom>
          <a:solidFill>
            <a:srgbClr val="F1F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latin typeface="Helvetica"/>
              </a:rPr>
              <a:t>consumer product</a:t>
            </a:r>
            <a:endParaRPr lang="zh-CN" altLang="en-US" sz="2400" dirty="0">
              <a:solidFill>
                <a:srgbClr val="C00000"/>
              </a:solidFill>
              <a:latin typeface="Helvetica"/>
            </a:endParaRPr>
          </a:p>
        </p:txBody>
      </p:sp>
      <p:pic>
        <p:nvPicPr>
          <p:cNvPr id="29" name="Picture 4">
            <a:hlinkClick r:id="rId2" action="ppaction://hlinksldjump"/>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22"/>
          <p:cNvGrpSpPr/>
          <p:nvPr/>
        </p:nvGrpSpPr>
        <p:grpSpPr>
          <a:xfrm>
            <a:off x="-14288" y="-27384"/>
            <a:ext cx="7705620" cy="1152525"/>
            <a:chOff x="-14288" y="-27384"/>
            <a:chExt cx="7705620" cy="1152525"/>
          </a:xfrm>
        </p:grpSpPr>
        <p:pic>
          <p:nvPicPr>
            <p:cNvPr id="24" name="Picture 2"/>
            <p:cNvPicPr>
              <a:picLocks noChangeAspect="1" noChangeArrowheads="1"/>
            </p:cNvPicPr>
            <p:nvPr/>
          </p:nvPicPr>
          <p:blipFill>
            <a:blip r:embed="rId4" cstate="print"/>
            <a:srcRect/>
            <a:stretch>
              <a:fillRect/>
            </a:stretch>
          </p:blipFill>
          <p:spPr bwMode="auto">
            <a:xfrm>
              <a:off x="-14288" y="-27384"/>
              <a:ext cx="4014784" cy="1152525"/>
            </a:xfrm>
            <a:prstGeom prst="rect">
              <a:avLst/>
            </a:prstGeom>
            <a:noFill/>
            <a:ln w="9525">
              <a:noFill/>
              <a:miter lim="800000"/>
              <a:headEnd/>
              <a:tailEnd/>
            </a:ln>
          </p:spPr>
        </p:pic>
        <p:sp>
          <p:nvSpPr>
            <p:cNvPr id="25" name="TextBox 24">
              <a:hlinkClick r:id="rId5"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6" name="矩形 25"/>
            <p:cNvSpPr/>
            <p:nvPr/>
          </p:nvSpPr>
          <p:spPr>
            <a:xfrm>
              <a:off x="4130742" y="560293"/>
              <a:ext cx="3560590" cy="492443"/>
            </a:xfrm>
            <a:prstGeom prst="rect">
              <a:avLst/>
            </a:prstGeom>
          </p:spPr>
          <p:txBody>
            <a:bodyPr wrap="none">
              <a:spAutoFit/>
            </a:bodyPr>
            <a:lstStyle/>
            <a:p>
              <a:r>
                <a:rPr lang="en-US" altLang="zh-CN" sz="2600" b="1" dirty="0" smtClean="0">
                  <a:solidFill>
                    <a:schemeClr val="accent6">
                      <a:lumMod val="75000"/>
                    </a:schemeClr>
                  </a:solidFill>
                  <a:latin typeface="Helvetica"/>
                </a:rPr>
                <a:t>Genuine collocations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33867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ext uri="{D42A27DB-BD31-4B8C-83A1-F6EECF244321}">
                <p14:modId xmlns:p14="http://schemas.microsoft.com/office/powerpoint/2010/main" val="2205272401"/>
              </p:ext>
            </p:extLst>
          </p:nvPr>
        </p:nvGraphicFramePr>
        <p:xfrm>
          <a:off x="357158" y="1285860"/>
          <a:ext cx="8501122" cy="3883455"/>
        </p:xfrm>
        <a:graphic>
          <a:graphicData uri="http://schemas.openxmlformats.org/drawingml/2006/table">
            <a:tbl>
              <a:tblPr firstRow="1" bandRow="1">
                <a:tableStyleId>{93296810-A885-4BE3-A3E7-6D5BEEA58F35}</a:tableStyleId>
              </a:tblPr>
              <a:tblGrid>
                <a:gridCol w="4714878"/>
                <a:gridCol w="3786244"/>
              </a:tblGrid>
              <a:tr h="531625">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930374">
                <a:tc>
                  <a:txBody>
                    <a:bodyPr/>
                    <a:lstStyle/>
                    <a:p>
                      <a:pPr marL="457200" marR="0" indent="-457200" algn="l" defTabSz="914400" rtl="0" eaLnBrk="1" fontAlgn="auto" latinLnBrk="0" hangingPunct="1">
                        <a:lnSpc>
                          <a:spcPct val="100000"/>
                        </a:lnSpc>
                        <a:spcBef>
                          <a:spcPct val="50000"/>
                        </a:spcBef>
                        <a:spcAft>
                          <a:spcPts val="0"/>
                        </a:spcAft>
                        <a:buClrTx/>
                        <a:buSzTx/>
                        <a:buFontTx/>
                        <a:buNone/>
                        <a:tabLst/>
                        <a:defRPr/>
                      </a:pPr>
                      <a:r>
                        <a:rPr kumimoji="1" lang="en-US" altLang="zh-CN" sz="2400" kern="1200" dirty="0" smtClean="0">
                          <a:solidFill>
                            <a:schemeClr val="dk1"/>
                          </a:solidFill>
                          <a:latin typeface="Helvetica"/>
                          <a:ea typeface="+mn-ea"/>
                          <a:cs typeface="+mn-cs"/>
                        </a:rPr>
                        <a:t>1. There has been/is a consensus that sb. should /ought to do…</a:t>
                      </a:r>
                    </a:p>
                  </a:txBody>
                  <a:tcPr/>
                </a:tc>
                <a:tc>
                  <a:txBody>
                    <a:bodyPr/>
                    <a:lstStyle/>
                    <a:p>
                      <a:pPr algn="just">
                        <a:lnSpc>
                          <a:spcPts val="2800"/>
                        </a:lnSpc>
                        <a:spcBef>
                          <a:spcPct val="50000"/>
                        </a:spcBef>
                        <a:defRPr/>
                      </a:pPr>
                      <a:r>
                        <a:rPr kumimoji="1" lang="zh-CN" altLang="en-US" sz="2400" kern="1200" dirty="0" smtClean="0">
                          <a:solidFill>
                            <a:schemeClr val="dk1"/>
                          </a:solidFill>
                          <a:latin typeface="华文楷体" pitchFamily="2" charset="-122"/>
                          <a:ea typeface="华文楷体" pitchFamily="2" charset="-122"/>
                          <a:cs typeface="+mn-cs"/>
                        </a:rPr>
                        <a:t>用于表达“</a:t>
                      </a:r>
                      <a:r>
                        <a:rPr kumimoji="1" lang="zh-CN" altLang="en-US" sz="2400" kern="1200" dirty="0" smtClean="0">
                          <a:solidFill>
                            <a:srgbClr val="FF0000"/>
                          </a:solidFill>
                          <a:latin typeface="华文楷体" pitchFamily="2" charset="-122"/>
                          <a:ea typeface="华文楷体" pitchFamily="2" charset="-122"/>
                          <a:cs typeface="+mn-cs"/>
                        </a:rPr>
                        <a:t>理应做</a:t>
                      </a:r>
                      <a:r>
                        <a:rPr kumimoji="1" lang="en-US" altLang="en-US" sz="2400" kern="1200" dirty="0" smtClean="0">
                          <a:solidFill>
                            <a:srgbClr val="FF0000"/>
                          </a:solidFill>
                          <a:latin typeface="华文楷体" pitchFamily="2" charset="-122"/>
                          <a:ea typeface="华文楷体" pitchFamily="2" charset="-122"/>
                          <a:cs typeface="+mn-cs"/>
                        </a:rPr>
                        <a:t>……</a:t>
                      </a:r>
                      <a:r>
                        <a:rPr kumimoji="1" lang="zh-CN" altLang="en-US" sz="2400" kern="1200" dirty="0" smtClean="0">
                          <a:solidFill>
                            <a:srgbClr val="FF0000"/>
                          </a:solidFill>
                          <a:latin typeface="华文楷体" pitchFamily="2" charset="-122"/>
                          <a:ea typeface="华文楷体" pitchFamily="2" charset="-122"/>
                          <a:cs typeface="+mn-cs"/>
                        </a:rPr>
                        <a:t>是大家的普遍共识</a:t>
                      </a:r>
                      <a:r>
                        <a:rPr kumimoji="1" lang="zh-CN" altLang="en-US" sz="2400" kern="1200" dirty="0" smtClean="0">
                          <a:solidFill>
                            <a:schemeClr val="dk1"/>
                          </a:solidFill>
                          <a:latin typeface="华文楷体" pitchFamily="2" charset="-122"/>
                          <a:ea typeface="华文楷体" pitchFamily="2" charset="-122"/>
                          <a:cs typeface="+mn-cs"/>
                        </a:rPr>
                        <a:t>。</a:t>
                      </a:r>
                      <a:r>
                        <a:rPr kumimoji="1" lang="en-US" altLang="en-US" sz="2400" kern="1200" dirty="0" smtClean="0">
                          <a:solidFill>
                            <a:schemeClr val="dk1"/>
                          </a:solidFill>
                          <a:latin typeface="华文楷体" pitchFamily="2" charset="-122"/>
                          <a:ea typeface="华文楷体" pitchFamily="2" charset="-122"/>
                          <a:cs typeface="+mn-cs"/>
                        </a:rPr>
                        <a:t>”</a:t>
                      </a:r>
                      <a:endParaRPr kumimoji="1" lang="zh-CN" altLang="en-US" sz="2400" kern="1200" dirty="0">
                        <a:solidFill>
                          <a:schemeClr val="dk1"/>
                        </a:solidFill>
                        <a:latin typeface="华文楷体" pitchFamily="2" charset="-122"/>
                        <a:ea typeface="华文楷体" pitchFamily="2" charset="-122"/>
                        <a:cs typeface="+mn-cs"/>
                      </a:endParaRPr>
                    </a:p>
                  </a:txBody>
                  <a:tcPr/>
                </a:tc>
              </a:tr>
              <a:tr h="974390">
                <a:tc>
                  <a:txBody>
                    <a:bodyPr/>
                    <a:lstStyle/>
                    <a:p>
                      <a:pPr>
                        <a:lnSpc>
                          <a:spcPts val="2800"/>
                        </a:lnSpc>
                      </a:pPr>
                      <a:r>
                        <a:rPr kumimoji="1" lang="en-US" altLang="zh-CN" sz="2400" kern="1200" dirty="0" smtClean="0">
                          <a:solidFill>
                            <a:schemeClr val="dk1"/>
                          </a:solidFill>
                          <a:latin typeface="Helvetica"/>
                          <a:ea typeface="+mn-ea"/>
                          <a:cs typeface="+mn-cs"/>
                        </a:rPr>
                        <a:t>2.</a:t>
                      </a:r>
                      <a:r>
                        <a:rPr lang="en-US" sz="1800" kern="1200" dirty="0" smtClean="0">
                          <a:solidFill>
                            <a:schemeClr val="dk1"/>
                          </a:solidFill>
                          <a:latin typeface="+mn-lt"/>
                          <a:ea typeface="+mn-ea"/>
                          <a:cs typeface="+mn-cs"/>
                        </a:rPr>
                        <a:t> </a:t>
                      </a:r>
                      <a:r>
                        <a:rPr kumimoji="1" lang="en-US" altLang="zh-CN" sz="2400" kern="1200" dirty="0" smtClean="0">
                          <a:solidFill>
                            <a:schemeClr val="dk1"/>
                          </a:solidFill>
                          <a:latin typeface="Helvetica"/>
                          <a:ea typeface="+mn-ea"/>
                          <a:cs typeface="+mn-cs"/>
                        </a:rPr>
                        <a:t>There is little/no doubt that…</a:t>
                      </a:r>
                      <a:endParaRPr kumimoji="1" lang="en-US" altLang="zh-CN" sz="2400" kern="1200" dirty="0">
                        <a:solidFill>
                          <a:schemeClr val="dk1"/>
                        </a:solidFill>
                        <a:latin typeface="Helvetica"/>
                        <a:ea typeface="+mn-ea"/>
                        <a:cs typeface="+mn-cs"/>
                      </a:endParaRPr>
                    </a:p>
                  </a:txBody>
                  <a:tcPr/>
                </a:tc>
                <a:tc>
                  <a:txBody>
                    <a:bodyPr/>
                    <a:lstStyle/>
                    <a:p>
                      <a:r>
                        <a:rPr kumimoji="1" lang="zh-CN" altLang="en-US" sz="2400" kern="1200" dirty="0" smtClean="0">
                          <a:solidFill>
                            <a:schemeClr val="dk1"/>
                          </a:solidFill>
                          <a:latin typeface="华文楷体" pitchFamily="2" charset="-122"/>
                          <a:ea typeface="华文楷体" pitchFamily="2" charset="-122"/>
                          <a:cs typeface="+mn-cs"/>
                        </a:rPr>
                        <a:t>用于表达“</a:t>
                      </a:r>
                      <a:r>
                        <a:rPr kumimoji="1" lang="zh-CN" altLang="en-US" sz="2400" kern="1200" dirty="0" smtClean="0">
                          <a:solidFill>
                            <a:srgbClr val="FF0000"/>
                          </a:solidFill>
                          <a:latin typeface="华文楷体" pitchFamily="2" charset="-122"/>
                          <a:ea typeface="华文楷体" pitchFamily="2" charset="-122"/>
                          <a:cs typeface="+mn-cs"/>
                        </a:rPr>
                        <a:t>毋庸置疑</a:t>
                      </a:r>
                      <a:r>
                        <a:rPr kumimoji="1" lang="en-US" altLang="zh-CN" sz="2400" kern="1200" dirty="0" smtClean="0">
                          <a:solidFill>
                            <a:srgbClr val="FF0000"/>
                          </a:solidFill>
                          <a:latin typeface="华文楷体" pitchFamily="2" charset="-122"/>
                          <a:ea typeface="华文楷体" pitchFamily="2" charset="-122"/>
                          <a:cs typeface="+mn-cs"/>
                        </a:rPr>
                        <a:t>/</a:t>
                      </a:r>
                      <a:r>
                        <a:rPr kumimoji="1" lang="zh-CN" altLang="en-US" sz="2400" kern="1200" dirty="0" smtClean="0">
                          <a:solidFill>
                            <a:srgbClr val="FF0000"/>
                          </a:solidFill>
                          <a:latin typeface="华文楷体" pitchFamily="2" charset="-122"/>
                          <a:ea typeface="华文楷体" pitchFamily="2" charset="-122"/>
                          <a:cs typeface="+mn-cs"/>
                        </a:rPr>
                        <a:t>毫无疑问</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a:t>
                      </a:r>
                    </a:p>
                  </a:txBody>
                  <a:tcPr/>
                </a:tc>
              </a:tr>
              <a:tr h="1132639">
                <a:tc>
                  <a:txBody>
                    <a:bodyPr/>
                    <a:lstStyle/>
                    <a:p>
                      <a:pPr marL="265113" indent="-265113">
                        <a:lnSpc>
                          <a:spcPts val="2800"/>
                        </a:lnSpc>
                      </a:pPr>
                      <a:r>
                        <a:rPr kumimoji="1" lang="en-US" altLang="zh-CN" sz="2400" kern="1200" dirty="0" smtClean="0">
                          <a:solidFill>
                            <a:schemeClr val="dk1"/>
                          </a:solidFill>
                          <a:latin typeface="Helvetica"/>
                          <a:ea typeface="+mn-ea"/>
                          <a:cs typeface="+mn-cs"/>
                        </a:rPr>
                        <a:t>3. Sb. needs to evaluate…, calculate it as…, and decide….</a:t>
                      </a:r>
                      <a:endParaRPr kumimoji="1" lang="en-US" altLang="zh-CN" sz="2400" kern="1200" dirty="0">
                        <a:solidFill>
                          <a:schemeClr val="dk1"/>
                        </a:solidFill>
                        <a:latin typeface="Helvetica"/>
                        <a:ea typeface="+mn-ea"/>
                        <a:cs typeface="+mn-cs"/>
                      </a:endParaRPr>
                    </a:p>
                  </a:txBody>
                  <a:tcPr/>
                </a:tc>
                <a:tc>
                  <a:txBody>
                    <a:bodyPr/>
                    <a:lstStyle/>
                    <a:p>
                      <a:r>
                        <a:rPr kumimoji="1" lang="zh-CN" altLang="en-US" sz="2400" kern="1200" dirty="0" smtClean="0">
                          <a:solidFill>
                            <a:schemeClr val="dk1"/>
                          </a:solidFill>
                          <a:latin typeface="华文楷体" pitchFamily="2" charset="-122"/>
                          <a:ea typeface="华文楷体" pitchFamily="2" charset="-122"/>
                          <a:cs typeface="+mn-cs"/>
                        </a:rPr>
                        <a:t>用于表达</a:t>
                      </a:r>
                      <a:r>
                        <a:rPr kumimoji="1" lang="en-US" altLang="en-US"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rgbClr val="FF0000"/>
                          </a:solidFill>
                          <a:latin typeface="华文楷体" pitchFamily="2" charset="-122"/>
                          <a:ea typeface="华文楷体" pitchFamily="2" charset="-122"/>
                          <a:cs typeface="+mn-cs"/>
                        </a:rPr>
                        <a:t>评估</a:t>
                      </a:r>
                      <a:r>
                        <a:rPr kumimoji="1" lang="en-US" altLang="en-US" sz="2400" kern="1200" dirty="0" smtClean="0">
                          <a:solidFill>
                            <a:srgbClr val="FF0000"/>
                          </a:solidFill>
                          <a:latin typeface="华文楷体" pitchFamily="2" charset="-122"/>
                          <a:ea typeface="华文楷体" pitchFamily="2" charset="-122"/>
                          <a:cs typeface="+mn-cs"/>
                        </a:rPr>
                        <a:t>……</a:t>
                      </a:r>
                      <a:r>
                        <a:rPr kumimoji="1" lang="zh-CN" altLang="en-US" sz="2400" kern="1200" dirty="0" smtClean="0">
                          <a:solidFill>
                            <a:srgbClr val="FF0000"/>
                          </a:solidFill>
                          <a:latin typeface="华文楷体" pitchFamily="2" charset="-122"/>
                          <a:ea typeface="华文楷体" pitchFamily="2" charset="-122"/>
                          <a:cs typeface="+mn-cs"/>
                        </a:rPr>
                        <a:t>，核算</a:t>
                      </a:r>
                      <a:r>
                        <a:rPr kumimoji="1" lang="en-US" altLang="en-US" sz="2400" kern="1200" dirty="0" smtClean="0">
                          <a:solidFill>
                            <a:srgbClr val="FF0000"/>
                          </a:solidFill>
                          <a:latin typeface="华文楷体" pitchFamily="2" charset="-122"/>
                          <a:ea typeface="华文楷体" pitchFamily="2" charset="-122"/>
                          <a:cs typeface="+mn-cs"/>
                        </a:rPr>
                        <a:t>……</a:t>
                      </a:r>
                      <a:r>
                        <a:rPr kumimoji="1" lang="zh-CN" altLang="en-US" sz="2400" kern="1200" dirty="0" smtClean="0">
                          <a:solidFill>
                            <a:srgbClr val="FF0000"/>
                          </a:solidFill>
                          <a:latin typeface="华文楷体" pitchFamily="2" charset="-122"/>
                          <a:ea typeface="华文楷体" pitchFamily="2" charset="-122"/>
                          <a:cs typeface="+mn-cs"/>
                        </a:rPr>
                        <a:t>，做出决定</a:t>
                      </a:r>
                      <a:r>
                        <a:rPr kumimoji="1" lang="en-US" altLang="en-US"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的过程。</a:t>
                      </a:r>
                    </a:p>
                  </a:txBody>
                  <a:tcPr/>
                </a:tc>
              </a:tr>
            </a:tbl>
          </a:graphicData>
        </a:graphic>
      </p:graphicFrame>
      <p:pic>
        <p:nvPicPr>
          <p:cNvPr id="11"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4"/>
          <p:cNvGrpSpPr/>
          <p:nvPr/>
        </p:nvGrpSpPr>
        <p:grpSpPr>
          <a:xfrm>
            <a:off x="-14288" y="-27384"/>
            <a:ext cx="7444331" cy="1152525"/>
            <a:chOff x="-14288" y="-27384"/>
            <a:chExt cx="7444331" cy="1152525"/>
          </a:xfrm>
        </p:grpSpPr>
        <p:pic>
          <p:nvPicPr>
            <p:cNvPr id="6"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7" name="TextBox 6">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8" name="矩形 7"/>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725504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049060"/>
            <a:ext cx="8964488" cy="562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43571" y="1571612"/>
            <a:ext cx="6585883" cy="1969770"/>
          </a:xfrm>
          <a:prstGeom prst="rect">
            <a:avLst/>
          </a:prstGeom>
          <a:noFill/>
        </p:spPr>
        <p:txBody>
          <a:bodyPr wrap="square" rtlCol="0">
            <a:spAutoFit/>
          </a:bodyPr>
          <a:lstStyle>
            <a:defPPr>
              <a:defRPr lang="zh-CN"/>
            </a:defPPr>
            <a:lvl1pPr algn="just">
              <a:lnSpc>
                <a:spcPts val="2800"/>
              </a:lnSpc>
              <a:defRPr sz="2000">
                <a:latin typeface="Helvetica" pitchFamily="34" charset="0"/>
                <a:ea typeface="Cambria Math" pitchFamily="18" charset="0"/>
                <a:cs typeface="Arial" pitchFamily="34" charset="0"/>
              </a:defRPr>
            </a:lvl1pPr>
          </a:lstStyle>
          <a:p>
            <a:pPr>
              <a:lnSpc>
                <a:spcPct val="100000"/>
              </a:lnSpc>
              <a:defRPr/>
            </a:pPr>
            <a:r>
              <a:rPr lang="zh-CN" altLang="en-US" sz="2600" b="1" dirty="0">
                <a:solidFill>
                  <a:schemeClr val="accent6">
                    <a:lumMod val="75000"/>
                  </a:schemeClr>
                </a:solidFill>
                <a:latin typeface="华文楷体" pitchFamily="2" charset="-122"/>
                <a:ea typeface="华文楷体" pitchFamily="2" charset="-122"/>
              </a:rPr>
              <a:t>原句：</a:t>
            </a:r>
            <a:endParaRPr lang="en-US" altLang="zh-CN" sz="2600" b="1" dirty="0">
              <a:solidFill>
                <a:schemeClr val="accent6">
                  <a:lumMod val="75000"/>
                </a:schemeClr>
              </a:solidFill>
              <a:latin typeface="华文楷体" pitchFamily="2" charset="-122"/>
              <a:ea typeface="华文楷体" pitchFamily="2" charset="-122"/>
            </a:endParaRPr>
          </a:p>
          <a:p>
            <a:pPr>
              <a:lnSpc>
                <a:spcPct val="100000"/>
              </a:lnSpc>
            </a:pPr>
            <a:r>
              <a:rPr lang="en-US" sz="2400" i="1" dirty="0" smtClean="0"/>
              <a:t>Critics suggest we may have been looking at all those surveys and statistics upside down through the rosy glow of our own remembered college experiences</a:t>
            </a:r>
            <a:r>
              <a:rPr lang="en-US" sz="2400" dirty="0" smtClean="0"/>
              <a:t>. </a:t>
            </a:r>
            <a:r>
              <a:rPr lang="en-US" sz="2400" dirty="0" smtClean="0">
                <a:solidFill>
                  <a:srgbClr val="FF6600"/>
                </a:solidFill>
              </a:rPr>
              <a:t>(</a:t>
            </a:r>
            <a:r>
              <a:rPr lang="en-US" altLang="zh-CN" sz="2400" dirty="0" smtClean="0">
                <a:solidFill>
                  <a:srgbClr val="FF6600"/>
                </a:solidFill>
              </a:rPr>
              <a:t>Para.3, L3-4)</a:t>
            </a:r>
            <a:r>
              <a:rPr lang="zh-CN" altLang="en-US" sz="2400" dirty="0" smtClean="0">
                <a:solidFill>
                  <a:srgbClr val="FF6600"/>
                </a:solidFill>
              </a:rPr>
              <a:t>）</a:t>
            </a:r>
            <a:endParaRPr lang="zh-CN" altLang="en-US" sz="2400" dirty="0">
              <a:solidFill>
                <a:srgbClr val="FF6600"/>
              </a:solidFill>
            </a:endParaRPr>
          </a:p>
        </p:txBody>
      </p:sp>
      <p:sp>
        <p:nvSpPr>
          <p:cNvPr id="19" name="TextBox 18"/>
          <p:cNvSpPr txBox="1"/>
          <p:nvPr/>
        </p:nvSpPr>
        <p:spPr>
          <a:xfrm>
            <a:off x="343571" y="3614512"/>
            <a:ext cx="6528032" cy="1600438"/>
          </a:xfrm>
          <a:prstGeom prst="rect">
            <a:avLst/>
          </a:prstGeom>
          <a:noFill/>
        </p:spPr>
        <p:txBody>
          <a:bodyPr wrap="square" rtlCol="0">
            <a:spAutoFit/>
          </a:bodyPr>
          <a:lstStyle/>
          <a:p>
            <a:pPr indent="133350" eaLnBrk="0" hangingPunct="0">
              <a:defRPr/>
            </a:pPr>
            <a:r>
              <a:rPr lang="zh-CN" altLang="en-US" sz="2600" b="1" dirty="0" smtClean="0">
                <a:solidFill>
                  <a:schemeClr val="accent6">
                    <a:lumMod val="75000"/>
                  </a:schemeClr>
                </a:solidFill>
                <a:latin typeface="华文楷体" pitchFamily="2" charset="-122"/>
                <a:ea typeface="华文楷体" pitchFamily="2" charset="-122"/>
                <a:cs typeface="Arial" pitchFamily="34" charset="0"/>
              </a:rPr>
              <a:t>译文：</a:t>
            </a:r>
            <a:endParaRPr lang="en-US" altLang="zh-CN" sz="2600" b="1" dirty="0" smtClean="0">
              <a:solidFill>
                <a:schemeClr val="accent6">
                  <a:lumMod val="75000"/>
                </a:schemeClr>
              </a:solidFill>
              <a:latin typeface="华文楷体" pitchFamily="2" charset="-122"/>
              <a:ea typeface="华文楷体" pitchFamily="2" charset="-122"/>
              <a:cs typeface="Arial" pitchFamily="34" charset="0"/>
            </a:endParaRPr>
          </a:p>
          <a:p>
            <a:r>
              <a:rPr lang="zh-CN" altLang="en-US" sz="2400" dirty="0" smtClean="0">
                <a:latin typeface="华文楷体" pitchFamily="2" charset="-122"/>
                <a:ea typeface="华文楷体" pitchFamily="2" charset="-122"/>
                <a:cs typeface="Arial" pitchFamily="34" charset="0"/>
              </a:rPr>
              <a:t>批评家暗示，我们可能是凭借自己记忆中那段大学经历的玫瑰色光环，把所有的调查和统计都看颠倒了。</a:t>
            </a:r>
            <a:endParaRPr lang="zh-CN" altLang="en-US" sz="2400" dirty="0">
              <a:latin typeface="华文楷体" pitchFamily="2" charset="-122"/>
              <a:ea typeface="华文楷体" pitchFamily="2" charset="-122"/>
              <a:cs typeface="Arial" pitchFamily="34" charset="0"/>
            </a:endParaRPr>
          </a:p>
        </p:txBody>
      </p:sp>
      <p:pic>
        <p:nvPicPr>
          <p:cNvPr id="14" name="Picture 4">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355976" y="489363"/>
            <a:ext cx="3221588" cy="461665"/>
          </a:xfrm>
          <a:prstGeom prst="rect">
            <a:avLst/>
          </a:prstGeom>
        </p:spPr>
        <p:txBody>
          <a:bodyPr wrap="none">
            <a:spAutoFit/>
          </a:bodyPr>
          <a:lstStyle/>
          <a:p>
            <a:r>
              <a:rPr lang="en-US" altLang="zh-CN" sz="2400" b="1" dirty="0" smtClean="0">
                <a:solidFill>
                  <a:schemeClr val="accent6">
                    <a:lumMod val="75000"/>
                  </a:schemeClr>
                </a:solidFill>
              </a:rPr>
              <a:t>Sentence interpretation</a:t>
            </a:r>
            <a:endParaRPr lang="zh-CN" altLang="en-US" sz="2400" b="1" dirty="0">
              <a:solidFill>
                <a:schemeClr val="accent6">
                  <a:lumMod val="75000"/>
                </a:schemeClr>
              </a:solidFill>
            </a:endParaRPr>
          </a:p>
        </p:txBody>
      </p:sp>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0"/>
            <a:ext cx="4010420" cy="10527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049060"/>
            <a:ext cx="8964488" cy="562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43571" y="1571612"/>
            <a:ext cx="6585883" cy="1887696"/>
          </a:xfrm>
          <a:prstGeom prst="rect">
            <a:avLst/>
          </a:prstGeom>
          <a:noFill/>
        </p:spPr>
        <p:txBody>
          <a:bodyPr wrap="square" rtlCol="0">
            <a:spAutoFit/>
          </a:bodyPr>
          <a:lstStyle>
            <a:defPPr>
              <a:defRPr lang="zh-CN"/>
            </a:defPPr>
            <a:lvl1pPr algn="just">
              <a:lnSpc>
                <a:spcPts val="2800"/>
              </a:lnSpc>
              <a:defRPr sz="2000">
                <a:latin typeface="Helvetica" pitchFamily="34" charset="0"/>
                <a:ea typeface="Cambria Math" pitchFamily="18" charset="0"/>
                <a:cs typeface="Arial" pitchFamily="34" charset="0"/>
              </a:defRPr>
            </a:lvl1pPr>
          </a:lstStyle>
          <a:p>
            <a:pPr>
              <a:defRPr/>
            </a:pPr>
            <a:r>
              <a:rPr lang="zh-CN" altLang="en-US" sz="2600" b="1" dirty="0">
                <a:solidFill>
                  <a:schemeClr val="accent6">
                    <a:lumMod val="75000"/>
                  </a:schemeClr>
                </a:solidFill>
                <a:latin typeface="华文楷体" pitchFamily="2" charset="-122"/>
                <a:ea typeface="华文楷体" pitchFamily="2" charset="-122"/>
              </a:rPr>
              <a:t>原句：</a:t>
            </a:r>
            <a:endParaRPr lang="en-US" altLang="zh-CN" sz="2600" b="1" dirty="0">
              <a:solidFill>
                <a:schemeClr val="accent6">
                  <a:lumMod val="75000"/>
                </a:schemeClr>
              </a:solidFill>
              <a:latin typeface="华文楷体" pitchFamily="2" charset="-122"/>
              <a:ea typeface="华文楷体" pitchFamily="2" charset="-122"/>
            </a:endParaRPr>
          </a:p>
          <a:p>
            <a:r>
              <a:rPr lang="en-US" sz="2400" i="1" dirty="0" smtClean="0"/>
              <a:t>Critics suggest we may have been looking at all those surveys and statistics upside down through the rosy glow of our own remembered college experiences.</a:t>
            </a:r>
            <a:r>
              <a:rPr lang="zh-CN" altLang="en-US" sz="2400" dirty="0" smtClean="0">
                <a:solidFill>
                  <a:srgbClr val="FF6600"/>
                </a:solidFill>
              </a:rPr>
              <a:t> </a:t>
            </a:r>
            <a:r>
              <a:rPr lang="en-US" altLang="zh-CN" sz="2400" dirty="0" smtClean="0">
                <a:solidFill>
                  <a:srgbClr val="FF6600"/>
                </a:solidFill>
              </a:rPr>
              <a:t>(Para.3, L3-4</a:t>
            </a:r>
            <a:r>
              <a:rPr lang="en-US" altLang="zh-CN" sz="2400" dirty="0">
                <a:solidFill>
                  <a:srgbClr val="FF6600"/>
                </a:solidFill>
              </a:rPr>
              <a:t>)</a:t>
            </a:r>
            <a:endParaRPr lang="zh-CN" altLang="en-US" sz="2400" dirty="0">
              <a:solidFill>
                <a:srgbClr val="FF6600"/>
              </a:solidFill>
            </a:endParaRPr>
          </a:p>
        </p:txBody>
      </p:sp>
      <p:pic>
        <p:nvPicPr>
          <p:cNvPr id="14" name="Picture 4">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42910" y="4242137"/>
            <a:ext cx="5929354" cy="1938992"/>
          </a:xfrm>
          <a:prstGeom prst="rect">
            <a:avLst/>
          </a:prstGeom>
          <a:noFill/>
        </p:spPr>
        <p:txBody>
          <a:bodyPr wrap="square" rtlCol="0">
            <a:spAutoFit/>
          </a:bodyPr>
          <a:lstStyle/>
          <a:p>
            <a:r>
              <a:rPr lang="en-US" sz="2400" dirty="0" smtClean="0">
                <a:latin typeface="Helvetica" pitchFamily="34" charset="0"/>
                <a:ea typeface="Cambria Math" pitchFamily="18" charset="0"/>
                <a:cs typeface="Arial" pitchFamily="34" charset="0"/>
              </a:rPr>
              <a:t>In English, the word “rosy” is used when describing something likely to be </a:t>
            </a:r>
            <a:r>
              <a:rPr lang="en-US" sz="2400" dirty="0" smtClean="0">
                <a:solidFill>
                  <a:srgbClr val="FF0000"/>
                </a:solidFill>
                <a:latin typeface="Helvetica" pitchFamily="34" charset="0"/>
                <a:ea typeface="Cambria Math" pitchFamily="18" charset="0"/>
                <a:cs typeface="Arial" pitchFamily="34" charset="0"/>
              </a:rPr>
              <a:t>successful or happy </a:t>
            </a:r>
            <a:r>
              <a:rPr lang="en-US" sz="2400" dirty="0" smtClean="0">
                <a:latin typeface="Helvetica" pitchFamily="34" charset="0"/>
                <a:ea typeface="Cambria Math" pitchFamily="18" charset="0"/>
                <a:cs typeface="Arial" pitchFamily="34" charset="0"/>
              </a:rPr>
              <a:t>such as “</a:t>
            </a:r>
            <a:r>
              <a:rPr lang="en-US" sz="2400" dirty="0" smtClean="0">
                <a:solidFill>
                  <a:srgbClr val="FF0000"/>
                </a:solidFill>
                <a:latin typeface="Helvetica" pitchFamily="34" charset="0"/>
                <a:ea typeface="Cambria Math" pitchFamily="18" charset="0"/>
                <a:cs typeface="Arial" pitchFamily="34" charset="0"/>
              </a:rPr>
              <a:t>rosy future</a:t>
            </a:r>
            <a:r>
              <a:rPr lang="en-US" sz="2400" dirty="0" smtClean="0">
                <a:latin typeface="Helvetica" pitchFamily="34" charset="0"/>
                <a:ea typeface="Cambria Math" pitchFamily="18" charset="0"/>
                <a:cs typeface="Arial" pitchFamily="34" charset="0"/>
              </a:rPr>
              <a:t>”. However, sometimes the word </a:t>
            </a:r>
            <a:r>
              <a:rPr lang="en-US" sz="2400" dirty="0" smtClean="0">
                <a:solidFill>
                  <a:srgbClr val="FF0000"/>
                </a:solidFill>
                <a:latin typeface="Helvetica" pitchFamily="34" charset="0"/>
                <a:ea typeface="Cambria Math" pitchFamily="18" charset="0"/>
                <a:cs typeface="Arial" pitchFamily="34" charset="0"/>
              </a:rPr>
              <a:t>implies that it seems better than it really is</a:t>
            </a:r>
            <a:r>
              <a:rPr lang="en-US" sz="2400" dirty="0" smtClean="0">
                <a:latin typeface="Helvetica" pitchFamily="34" charset="0"/>
                <a:ea typeface="Cambria Math" pitchFamily="18" charset="0"/>
                <a:cs typeface="Arial" pitchFamily="34" charset="0"/>
              </a:rPr>
              <a:t>.</a:t>
            </a:r>
            <a:endParaRPr lang="zh-CN" altLang="en-US" sz="2400" dirty="0" smtClean="0">
              <a:latin typeface="Helvetica" pitchFamily="34" charset="0"/>
              <a:ea typeface="Cambria Math" pitchFamily="18" charset="0"/>
              <a:cs typeface="Arial" pitchFamily="34" charset="0"/>
            </a:endParaRPr>
          </a:p>
        </p:txBody>
      </p:sp>
      <p:sp>
        <p:nvSpPr>
          <p:cNvPr id="9" name="TextBox 8">
            <a:hlinkClick r:id="rId6" action="ppaction://hlinksldjump"/>
          </p:cNvPr>
          <p:cNvSpPr txBox="1"/>
          <p:nvPr/>
        </p:nvSpPr>
        <p:spPr>
          <a:xfrm>
            <a:off x="285720" y="3714752"/>
            <a:ext cx="1073620" cy="492443"/>
          </a:xfrm>
          <a:prstGeom prst="rect">
            <a:avLst/>
          </a:prstGeom>
          <a:noFill/>
        </p:spPr>
        <p:txBody>
          <a:bodyPr wrap="square" rtlCol="0">
            <a:spAutoFit/>
          </a:bodyPr>
          <a:lstStyle/>
          <a:p>
            <a:r>
              <a:rPr lang="en-US" altLang="zh-CN" sz="2600" b="1" dirty="0" smtClean="0">
                <a:solidFill>
                  <a:schemeClr val="accent6">
                    <a:lumMod val="75000"/>
                  </a:schemeClr>
                </a:solidFill>
                <a:effectLst>
                  <a:outerShdw blurRad="38100" dist="38100" dir="2700000" algn="tl">
                    <a:srgbClr val="000000">
                      <a:alpha val="43137"/>
                    </a:srgbClr>
                  </a:outerShdw>
                </a:effectLst>
                <a:latin typeface="Tempus Sans ITC" pitchFamily="82" charset="0"/>
              </a:rPr>
              <a:t>Note</a:t>
            </a:r>
            <a:endParaRPr lang="zh-CN" altLang="en-US" sz="2600" b="1" dirty="0">
              <a:solidFill>
                <a:schemeClr val="accent6">
                  <a:lumMod val="75000"/>
                </a:schemeClr>
              </a:solidFill>
              <a:effectLst>
                <a:outerShdw blurRad="38100" dist="38100" dir="2700000" algn="tl">
                  <a:srgbClr val="000000">
                    <a:alpha val="43137"/>
                  </a:srgbClr>
                </a:outerShdw>
              </a:effectLst>
              <a:latin typeface="Tempus Sans ITC" pitchFamily="82" charset="0"/>
            </a:endParaRPr>
          </a:p>
        </p:txBody>
      </p:sp>
      <p:sp>
        <p:nvSpPr>
          <p:cNvPr id="10" name="矩形 9"/>
          <p:cNvSpPr/>
          <p:nvPr/>
        </p:nvSpPr>
        <p:spPr>
          <a:xfrm>
            <a:off x="4355976" y="487426"/>
            <a:ext cx="3221588" cy="461665"/>
          </a:xfrm>
          <a:prstGeom prst="rect">
            <a:avLst/>
          </a:prstGeom>
        </p:spPr>
        <p:txBody>
          <a:bodyPr wrap="none">
            <a:spAutoFit/>
          </a:bodyPr>
          <a:lstStyle/>
          <a:p>
            <a:r>
              <a:rPr lang="en-US" altLang="zh-CN" sz="2400" b="1" dirty="0" smtClean="0">
                <a:solidFill>
                  <a:schemeClr val="accent6">
                    <a:lumMod val="75000"/>
                  </a:schemeClr>
                </a:solidFill>
              </a:rPr>
              <a:t>Sentence interpretation</a:t>
            </a:r>
            <a:endParaRPr lang="zh-CN" altLang="en-US" sz="2400" b="1" dirty="0">
              <a:solidFill>
                <a:schemeClr val="accent6">
                  <a:lumMod val="75000"/>
                </a:schemeClr>
              </a:solidFill>
            </a:endParaRPr>
          </a:p>
        </p:txBody>
      </p:sp>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 y="-1937"/>
            <a:ext cx="4010420" cy="10527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b="4303"/>
          <a:stretch>
            <a:fillRect/>
          </a:stretch>
        </p:blipFill>
        <p:spPr bwMode="auto">
          <a:xfrm>
            <a:off x="290842" y="1049060"/>
            <a:ext cx="8496000" cy="5590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71472" y="1573588"/>
            <a:ext cx="6192688" cy="1569660"/>
          </a:xfrm>
          <a:prstGeom prst="rect">
            <a:avLst/>
          </a:prstGeom>
          <a:noFill/>
        </p:spPr>
        <p:txBody>
          <a:bodyPr wrap="square" rtlCol="0">
            <a:spAutoFit/>
          </a:bodyPr>
          <a:lstStyle/>
          <a:p>
            <a:pPr algn="just">
              <a:defRPr/>
            </a:pPr>
            <a:r>
              <a:rPr lang="zh-CN" altLang="en-US" sz="2600" b="1" dirty="0" smtClean="0">
                <a:solidFill>
                  <a:schemeClr val="accent6">
                    <a:lumMod val="75000"/>
                  </a:schemeClr>
                </a:solidFill>
                <a:latin typeface="华文楷体" pitchFamily="2" charset="-122"/>
                <a:ea typeface="华文楷体" pitchFamily="2" charset="-122"/>
                <a:cs typeface="Arial" pitchFamily="34" charset="0"/>
              </a:rPr>
              <a:t>原句</a:t>
            </a:r>
            <a:r>
              <a:rPr lang="zh-CN" altLang="en-US" sz="2600" b="1" dirty="0" smtClean="0">
                <a:solidFill>
                  <a:schemeClr val="accent6">
                    <a:lumMod val="75000"/>
                  </a:schemeClr>
                </a:solidFill>
                <a:ea typeface="Cambria Math" pitchFamily="18" charset="0"/>
                <a:cs typeface="Arial" pitchFamily="34" charset="0"/>
              </a:rPr>
              <a:t>：</a:t>
            </a:r>
            <a:endParaRPr lang="en-US" altLang="zh-CN" sz="2600" b="1" dirty="0" smtClean="0">
              <a:solidFill>
                <a:schemeClr val="accent6">
                  <a:lumMod val="75000"/>
                </a:schemeClr>
              </a:solidFill>
              <a:ea typeface="Cambria Math" pitchFamily="18" charset="0"/>
              <a:cs typeface="Arial" pitchFamily="34" charset="0"/>
            </a:endParaRPr>
          </a:p>
          <a:p>
            <a:pPr algn="just">
              <a:lnSpc>
                <a:spcPts val="2800"/>
              </a:lnSpc>
              <a:defRPr/>
            </a:pPr>
            <a:r>
              <a:rPr lang="en-US" altLang="zh-CN" sz="2300" i="1" dirty="0" smtClean="0">
                <a:latin typeface="Helvetica" pitchFamily="34" charset="0"/>
                <a:ea typeface="Cambria Math" pitchFamily="18" charset="0"/>
                <a:cs typeface="Arial" pitchFamily="34" charset="0"/>
              </a:rPr>
              <a:t>They quiver at the thought of the army or a </a:t>
            </a:r>
            <a:r>
              <a:rPr lang="en-US" altLang="zh-CN" sz="2300" i="1" u="sng" dirty="0" smtClean="0">
                <a:latin typeface="Helvetica" pitchFamily="34" charset="0"/>
                <a:ea typeface="Cambria Math" pitchFamily="18" charset="0"/>
                <a:cs typeface="Arial" pitchFamily="34" charset="0"/>
              </a:rPr>
              <a:t>dead-end job</a:t>
            </a:r>
            <a:r>
              <a:rPr lang="en-US" altLang="zh-CN" sz="2300" i="1" dirty="0" smtClean="0">
                <a:latin typeface="Helvetica" pitchFamily="34" charset="0"/>
                <a:ea typeface="Cambria Math" pitchFamily="18" charset="0"/>
                <a:cs typeface="Arial" pitchFamily="34" charset="0"/>
              </a:rPr>
              <a:t>, and almost anything is better than staying at home. </a:t>
            </a:r>
            <a:r>
              <a:rPr lang="en-US" altLang="zh-CN" sz="2400" dirty="0" smtClean="0">
                <a:solidFill>
                  <a:srgbClr val="FF6600"/>
                </a:solidFill>
                <a:latin typeface="Helvetica" pitchFamily="34" charset="0"/>
                <a:ea typeface="Cambria Math" pitchFamily="18" charset="0"/>
                <a:cs typeface="Arial" pitchFamily="34" charset="0"/>
              </a:rPr>
              <a:t>(Para.4, L3-4)</a:t>
            </a:r>
            <a:endParaRPr lang="zh-CN" altLang="en-US" sz="2400" dirty="0" smtClean="0">
              <a:solidFill>
                <a:srgbClr val="FF6600"/>
              </a:solidFill>
              <a:latin typeface="Helvetica" pitchFamily="34" charset="0"/>
              <a:ea typeface="Cambria Math" pitchFamily="18" charset="0"/>
              <a:cs typeface="Arial" pitchFamily="34" charset="0"/>
            </a:endParaRPr>
          </a:p>
        </p:txBody>
      </p:sp>
      <p:sp>
        <p:nvSpPr>
          <p:cNvPr id="18" name="TextBox 17"/>
          <p:cNvSpPr txBox="1"/>
          <p:nvPr/>
        </p:nvSpPr>
        <p:spPr>
          <a:xfrm>
            <a:off x="571472" y="3143248"/>
            <a:ext cx="6264695" cy="1969770"/>
          </a:xfrm>
          <a:prstGeom prst="rect">
            <a:avLst/>
          </a:prstGeom>
          <a:noFill/>
        </p:spPr>
        <p:txBody>
          <a:bodyPr wrap="square" rtlCol="0">
            <a:spAutoFit/>
          </a:bodyPr>
          <a:lstStyle/>
          <a:p>
            <a:pPr algn="just">
              <a:defRPr/>
            </a:pPr>
            <a:r>
              <a:rPr lang="zh-CN" altLang="en-US" sz="2600" b="1" dirty="0" smtClean="0">
                <a:solidFill>
                  <a:schemeClr val="accent6">
                    <a:lumMod val="75000"/>
                  </a:schemeClr>
                </a:solidFill>
                <a:latin typeface="Helvetica"/>
                <a:ea typeface="华文楷体" pitchFamily="2" charset="-122"/>
                <a:cs typeface="Arial" pitchFamily="34" charset="0"/>
              </a:rPr>
              <a:t>解释</a:t>
            </a:r>
            <a:r>
              <a:rPr lang="en-US" altLang="en-US" sz="2600" b="1" dirty="0" smtClean="0">
                <a:solidFill>
                  <a:schemeClr val="accent6">
                    <a:lumMod val="75000"/>
                  </a:schemeClr>
                </a:solidFill>
                <a:latin typeface="Helvetica"/>
                <a:ea typeface="华文楷体" pitchFamily="2" charset="-122"/>
                <a:cs typeface="Arial" pitchFamily="34" charset="0"/>
              </a:rPr>
              <a:t>: </a:t>
            </a:r>
          </a:p>
          <a:p>
            <a:r>
              <a:rPr lang="en-US" sz="2400" dirty="0" smtClean="0">
                <a:latin typeface="Helvetica"/>
              </a:rPr>
              <a:t>They tremble whenever they think about joining the army or doing an unpromising job, and they also feel there is nothing worse than staying at home with nothing to do.</a:t>
            </a:r>
            <a:endParaRPr lang="zh-CN" altLang="en-US" sz="2400" dirty="0">
              <a:latin typeface="Helvetica"/>
            </a:endParaRPr>
          </a:p>
        </p:txBody>
      </p:sp>
      <p:sp>
        <p:nvSpPr>
          <p:cNvPr id="19" name="TextBox 18"/>
          <p:cNvSpPr txBox="1"/>
          <p:nvPr/>
        </p:nvSpPr>
        <p:spPr>
          <a:xfrm>
            <a:off x="428596" y="5143512"/>
            <a:ext cx="6699038" cy="1231106"/>
          </a:xfrm>
          <a:prstGeom prst="rect">
            <a:avLst/>
          </a:prstGeom>
          <a:noFill/>
        </p:spPr>
        <p:txBody>
          <a:bodyPr wrap="square" rtlCol="0">
            <a:spAutoFit/>
          </a:bodyPr>
          <a:lstStyle/>
          <a:p>
            <a:pPr marL="173038" indent="-39688" eaLnBrk="0" hangingPunct="0">
              <a:defRPr/>
            </a:pPr>
            <a:r>
              <a:rPr lang="zh-CN" altLang="en-US" sz="2600" b="1" dirty="0" smtClean="0">
                <a:solidFill>
                  <a:schemeClr val="accent6">
                    <a:lumMod val="75000"/>
                  </a:schemeClr>
                </a:solidFill>
                <a:latin typeface="华文楷体" pitchFamily="2" charset="-122"/>
                <a:ea typeface="华文楷体" pitchFamily="2" charset="-122"/>
                <a:cs typeface="Arial" pitchFamily="34" charset="0"/>
              </a:rPr>
              <a:t>译文：</a:t>
            </a:r>
            <a:endParaRPr lang="en-US" altLang="zh-CN" sz="2600" b="1" dirty="0" smtClean="0">
              <a:solidFill>
                <a:schemeClr val="accent6">
                  <a:lumMod val="75000"/>
                </a:schemeClr>
              </a:solidFill>
              <a:latin typeface="华文楷体" pitchFamily="2" charset="-122"/>
              <a:ea typeface="华文楷体" pitchFamily="2" charset="-122"/>
              <a:cs typeface="Arial" pitchFamily="34" charset="0"/>
            </a:endParaRPr>
          </a:p>
          <a:p>
            <a:pPr marL="173038" indent="-39688" eaLnBrk="0" hangingPunct="0">
              <a:defRPr/>
            </a:pPr>
            <a:r>
              <a:rPr lang="zh-CN" altLang="en-US" sz="2400" dirty="0" smtClean="0">
                <a:latin typeface="华文楷体" pitchFamily="2" charset="-122"/>
                <a:ea typeface="华文楷体" pitchFamily="2" charset="-122"/>
                <a:cs typeface="Arial" pitchFamily="34" charset="0"/>
              </a:rPr>
              <a:t>他们想到参军或做没前途的工作就不寒而栗，又觉得做任何事都比呆在家强。</a:t>
            </a:r>
            <a:endParaRPr lang="zh-CN" altLang="en-US" sz="2400" dirty="0">
              <a:latin typeface="华文楷体" pitchFamily="2" charset="-122"/>
              <a:ea typeface="华文楷体" pitchFamily="2" charset="-122"/>
              <a:cs typeface="Arial" pitchFamily="34" charset="0"/>
            </a:endParaRPr>
          </a:p>
        </p:txBody>
      </p:sp>
      <p:pic>
        <p:nvPicPr>
          <p:cNvPr id="11" name="Picture 4">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471"/>
          <a:stretch/>
        </p:blipFill>
        <p:spPr bwMode="auto">
          <a:xfrm>
            <a:off x="1928793" y="1142984"/>
            <a:ext cx="4500595" cy="95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143108" y="1358018"/>
            <a:ext cx="4000528" cy="461665"/>
          </a:xfrm>
          <a:prstGeom prst="rect">
            <a:avLst/>
          </a:prstGeom>
          <a:noFill/>
        </p:spPr>
        <p:txBody>
          <a:bodyPr wrap="square" rtlCol="0">
            <a:spAutoFit/>
          </a:bodyPr>
          <a:lstStyle/>
          <a:p>
            <a:r>
              <a:rPr lang="zh-CN" altLang="en-US" sz="2400" dirty="0" smtClean="0">
                <a:latin typeface="华文楷体" pitchFamily="2" charset="-122"/>
                <a:ea typeface="华文楷体" pitchFamily="2" charset="-122"/>
                <a:cs typeface="Arial" pitchFamily="34" charset="0"/>
              </a:rPr>
              <a:t>工资低且无晋升机会的工作</a:t>
            </a:r>
            <a:endParaRPr lang="zh-CN" altLang="en-US" sz="2400" dirty="0">
              <a:latin typeface="华文楷体" pitchFamily="2" charset="-122"/>
              <a:ea typeface="华文楷体" pitchFamily="2" charset="-122"/>
              <a:cs typeface="Arial" pitchFamily="34" charset="0"/>
            </a:endParaRPr>
          </a:p>
        </p:txBody>
      </p:sp>
      <p:sp>
        <p:nvSpPr>
          <p:cNvPr id="14" name="矩形 13"/>
          <p:cNvSpPr/>
          <p:nvPr/>
        </p:nvSpPr>
        <p:spPr>
          <a:xfrm>
            <a:off x="4355976" y="487426"/>
            <a:ext cx="3221588" cy="461665"/>
          </a:xfrm>
          <a:prstGeom prst="rect">
            <a:avLst/>
          </a:prstGeom>
        </p:spPr>
        <p:txBody>
          <a:bodyPr wrap="none">
            <a:spAutoFit/>
          </a:bodyPr>
          <a:lstStyle/>
          <a:p>
            <a:r>
              <a:rPr lang="en-US" altLang="zh-CN" sz="2400" b="1" dirty="0" smtClean="0">
                <a:solidFill>
                  <a:schemeClr val="accent6">
                    <a:lumMod val="75000"/>
                  </a:schemeClr>
                </a:solidFill>
              </a:rPr>
              <a:t>Sentence interpretation</a:t>
            </a:r>
            <a:endParaRPr lang="zh-CN" altLang="en-US" sz="2400" b="1" dirty="0">
              <a:solidFill>
                <a:schemeClr val="accent6">
                  <a:lumMod val="75000"/>
                </a:schemeClr>
              </a:solidFill>
            </a:endParaRPr>
          </a:p>
        </p:txBody>
      </p:sp>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 y="-1937"/>
            <a:ext cx="4010420" cy="1052735"/>
          </a:xfrm>
          <a:prstGeom prst="rect">
            <a:avLst/>
          </a:prstGeom>
        </p:spPr>
      </p:pic>
    </p:spTree>
    <p:extLst>
      <p:ext uri="{BB962C8B-B14F-4D97-AF65-F5344CB8AC3E}">
        <p14:creationId xmlns:p14="http://schemas.microsoft.com/office/powerpoint/2010/main" val="118567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57232"/>
            <a:ext cx="9144032" cy="581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85720" y="1428736"/>
            <a:ext cx="6841914" cy="2215991"/>
          </a:xfrm>
          <a:prstGeom prst="rect">
            <a:avLst/>
          </a:prstGeom>
          <a:noFill/>
        </p:spPr>
        <p:txBody>
          <a:bodyPr wrap="square" rtlCol="0">
            <a:spAutoFit/>
          </a:bodyPr>
          <a:lstStyle/>
          <a:p>
            <a:pPr algn="just">
              <a:defRPr/>
            </a:pPr>
            <a:r>
              <a:rPr lang="zh-CN" altLang="en-US" sz="2300" b="1" i="1" dirty="0" smtClean="0">
                <a:solidFill>
                  <a:schemeClr val="accent6">
                    <a:lumMod val="75000"/>
                  </a:schemeClr>
                </a:solidFill>
                <a:latin typeface="华文楷体" pitchFamily="2" charset="-122"/>
                <a:ea typeface="华文楷体" pitchFamily="2" charset="-122"/>
                <a:cs typeface="Arial" pitchFamily="34" charset="0"/>
              </a:rPr>
              <a:t>原句</a:t>
            </a:r>
            <a:r>
              <a:rPr lang="zh-CN" altLang="en-US" sz="2300" b="1" i="1" dirty="0" smtClean="0">
                <a:solidFill>
                  <a:schemeClr val="accent6">
                    <a:lumMod val="75000"/>
                  </a:schemeClr>
                </a:solidFill>
                <a:ea typeface="Cambria Math" pitchFamily="18" charset="0"/>
                <a:cs typeface="Arial" pitchFamily="34" charset="0"/>
              </a:rPr>
              <a:t>：</a:t>
            </a:r>
            <a:endParaRPr lang="en-US" altLang="zh-CN" sz="2300" b="1" i="1" dirty="0" smtClean="0">
              <a:solidFill>
                <a:schemeClr val="accent6">
                  <a:lumMod val="75000"/>
                </a:schemeClr>
              </a:solidFill>
              <a:ea typeface="Cambria Math" pitchFamily="18" charset="0"/>
              <a:cs typeface="Arial" pitchFamily="34" charset="0"/>
            </a:endParaRPr>
          </a:p>
          <a:p>
            <a:pPr algn="just">
              <a:defRPr/>
            </a:pPr>
            <a:r>
              <a:rPr lang="en-US" altLang="zh-CN" sz="2300" i="1" dirty="0" smtClean="0">
                <a:latin typeface="Helvetica" pitchFamily="34" charset="0"/>
                <a:ea typeface="Cambria Math" pitchFamily="18" charset="0"/>
                <a:cs typeface="Arial" pitchFamily="34" charset="0"/>
              </a:rPr>
              <a:t>In brief, our high school graduates need to evaluate the college equation more closely and critically, calculate it as a consumer product, and decide if the value proposal is worth the very large investment each student and family must make.</a:t>
            </a:r>
            <a:endParaRPr lang="zh-CN" altLang="en-US" sz="2300" i="1" dirty="0">
              <a:latin typeface="Helvetica" pitchFamily="34" charset="0"/>
              <a:ea typeface="Cambria Math" pitchFamily="18" charset="0"/>
              <a:cs typeface="Arial" pitchFamily="34" charset="0"/>
            </a:endParaRPr>
          </a:p>
        </p:txBody>
      </p:sp>
      <p:sp>
        <p:nvSpPr>
          <p:cNvPr id="18" name="TextBox 17"/>
          <p:cNvSpPr txBox="1"/>
          <p:nvPr/>
        </p:nvSpPr>
        <p:spPr>
          <a:xfrm>
            <a:off x="285720" y="3716586"/>
            <a:ext cx="6878567" cy="1923604"/>
          </a:xfrm>
          <a:prstGeom prst="rect">
            <a:avLst/>
          </a:prstGeom>
          <a:noFill/>
        </p:spPr>
        <p:txBody>
          <a:bodyPr wrap="square" rtlCol="0">
            <a:spAutoFit/>
          </a:bodyPr>
          <a:lstStyle/>
          <a:p>
            <a:pPr algn="just">
              <a:defRPr/>
            </a:pPr>
            <a:r>
              <a:rPr lang="zh-CN" altLang="en-US" sz="2300" b="1" dirty="0" smtClean="0">
                <a:solidFill>
                  <a:schemeClr val="accent6">
                    <a:lumMod val="75000"/>
                  </a:schemeClr>
                </a:solidFill>
                <a:latin typeface="Helvetica"/>
                <a:ea typeface="华文楷体" pitchFamily="2" charset="-122"/>
                <a:cs typeface="Arial" pitchFamily="34" charset="0"/>
              </a:rPr>
              <a:t>解释</a:t>
            </a:r>
            <a:r>
              <a:rPr lang="en-US" altLang="en-US" sz="2300" b="1" dirty="0" smtClean="0">
                <a:solidFill>
                  <a:schemeClr val="accent6">
                    <a:lumMod val="75000"/>
                  </a:schemeClr>
                </a:solidFill>
                <a:latin typeface="Helvetica"/>
                <a:ea typeface="华文楷体" pitchFamily="2" charset="-122"/>
                <a:cs typeface="Arial" pitchFamily="34" charset="0"/>
              </a:rPr>
              <a:t>: </a:t>
            </a:r>
            <a:endParaRPr lang="en-US" altLang="en-US" sz="2400" b="1" dirty="0" smtClean="0">
              <a:solidFill>
                <a:schemeClr val="accent6">
                  <a:lumMod val="75000"/>
                </a:schemeClr>
              </a:solidFill>
              <a:latin typeface="Helvetica"/>
              <a:ea typeface="华文楷体" pitchFamily="2" charset="-122"/>
              <a:cs typeface="Arial" pitchFamily="34" charset="0"/>
            </a:endParaRPr>
          </a:p>
          <a:p>
            <a:r>
              <a:rPr lang="zh-CN" altLang="en-US" sz="2400" dirty="0" smtClean="0">
                <a:latin typeface="华文楷体" pitchFamily="2" charset="-122"/>
                <a:ea typeface="华文楷体" pitchFamily="2" charset="-122"/>
                <a:cs typeface="Arial" pitchFamily="34" charset="0"/>
              </a:rPr>
              <a:t>简言之，高中毕业生需要更仔细审慎地评估上大学的综合因素，要把上大学作为一个消费产品来核算，然后决定上大学这个价值主张是不是值得每个学生及家庭进行大手笔投资。</a:t>
            </a:r>
            <a:endParaRPr lang="zh-CN" altLang="en-US" sz="2400" dirty="0">
              <a:latin typeface="华文楷体" pitchFamily="2" charset="-122"/>
              <a:ea typeface="华文楷体" pitchFamily="2" charset="-122"/>
              <a:cs typeface="Arial" pitchFamily="34" charset="0"/>
            </a:endParaRPr>
          </a:p>
        </p:txBody>
      </p:sp>
      <p:pic>
        <p:nvPicPr>
          <p:cNvPr id="10" name="Picture 4">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355976" y="487426"/>
            <a:ext cx="3221588" cy="461665"/>
          </a:xfrm>
          <a:prstGeom prst="rect">
            <a:avLst/>
          </a:prstGeom>
        </p:spPr>
        <p:txBody>
          <a:bodyPr wrap="none">
            <a:spAutoFit/>
          </a:bodyPr>
          <a:lstStyle/>
          <a:p>
            <a:r>
              <a:rPr lang="en-US" altLang="zh-CN" sz="2400" b="1" dirty="0" smtClean="0">
                <a:solidFill>
                  <a:schemeClr val="accent6">
                    <a:lumMod val="75000"/>
                  </a:schemeClr>
                </a:solidFill>
              </a:rPr>
              <a:t>Sentence interpretation</a:t>
            </a:r>
            <a:endParaRPr lang="zh-CN" altLang="en-US" sz="2400" b="1" dirty="0">
              <a:solidFill>
                <a:schemeClr val="accent6">
                  <a:lumMod val="75000"/>
                </a:schemeClr>
              </a:solidFill>
            </a:endParaRPr>
          </a:p>
        </p:txBody>
      </p:sp>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1937"/>
            <a:ext cx="4010420" cy="1052735"/>
          </a:xfrm>
          <a:prstGeom prst="rect">
            <a:avLst/>
          </a:prstGeom>
        </p:spPr>
      </p:pic>
    </p:spTree>
    <p:extLst>
      <p:ext uri="{BB962C8B-B14F-4D97-AF65-F5344CB8AC3E}">
        <p14:creationId xmlns:p14="http://schemas.microsoft.com/office/powerpoint/2010/main" val="303228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698" t="13989" r="727"/>
          <a:stretch/>
        </p:blipFill>
        <p:spPr bwMode="auto">
          <a:xfrm>
            <a:off x="135247" y="2214554"/>
            <a:ext cx="898683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015620" y="1712421"/>
            <a:ext cx="2541944" cy="492443"/>
          </a:xfrm>
          <a:prstGeom prst="rect">
            <a:avLst/>
          </a:prstGeom>
          <a:noFill/>
        </p:spPr>
        <p:txBody>
          <a:bodyPr wrap="square" rtlCol="0">
            <a:spAutoFit/>
          </a:bodyPr>
          <a:lstStyle/>
          <a:p>
            <a:r>
              <a:rPr lang="zh-CN" altLang="en-US" sz="2600" b="1" dirty="0" smtClean="0">
                <a:latin typeface="华文楷体" pitchFamily="2" charset="-122"/>
                <a:ea typeface="华文楷体" pitchFamily="2" charset="-122"/>
              </a:rPr>
              <a:t>既然；由于</a:t>
            </a:r>
            <a:endParaRPr lang="zh-CN" altLang="en-US" sz="2600" b="1" dirty="0">
              <a:latin typeface="华文楷体" pitchFamily="2" charset="-122"/>
              <a:ea typeface="华文楷体" pitchFamily="2" charset="-122"/>
            </a:endParaRPr>
          </a:p>
        </p:txBody>
      </p:sp>
      <p:sp>
        <p:nvSpPr>
          <p:cNvPr id="13" name="文本框 5"/>
          <p:cNvSpPr txBox="1"/>
          <p:nvPr/>
        </p:nvSpPr>
        <p:spPr>
          <a:xfrm>
            <a:off x="928662" y="4492947"/>
            <a:ext cx="3859362"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(mention/ explain it further)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928662" y="5072074"/>
            <a:ext cx="7500990" cy="461665"/>
          </a:xfrm>
          <a:prstGeom prst="rect">
            <a:avLst/>
          </a:prstGeom>
          <a:noFill/>
        </p:spPr>
        <p:txBody>
          <a:bodyPr wrap="square" rtlCol="0">
            <a:spAutoFit/>
          </a:bodyPr>
          <a:lstStyle/>
          <a:p>
            <a:r>
              <a:rPr kumimoji="1" lang="en-US" altLang="zh-CN" sz="2400" dirty="0" smtClean="0">
                <a:solidFill>
                  <a:srgbClr val="FF6600"/>
                </a:solidFill>
                <a:latin typeface="Helvetica" pitchFamily="34" charset="0"/>
              </a:rPr>
              <a:t>Now that </a:t>
            </a:r>
            <a:r>
              <a:rPr kumimoji="1" lang="en-US" altLang="zh-CN" sz="2400" dirty="0" smtClean="0">
                <a:solidFill>
                  <a:schemeClr val="accent4">
                    <a:lumMod val="10000"/>
                  </a:schemeClr>
                </a:solidFill>
                <a:latin typeface="Helvetica" pitchFamily="34" charset="0"/>
              </a:rPr>
              <a:t>you mentioned it, I have to explain it further.  </a:t>
            </a:r>
            <a:endParaRPr kumimoji="1" lang="zh-CN" altLang="en-US" sz="2400" dirty="0">
              <a:solidFill>
                <a:schemeClr val="accent4">
                  <a:lumMod val="10000"/>
                </a:schemeClr>
              </a:solidFill>
              <a:latin typeface="Helvetica" pitchFamily="34" charset="0"/>
            </a:endParaRPr>
          </a:p>
        </p:txBody>
      </p:sp>
      <p:sp>
        <p:nvSpPr>
          <p:cNvPr id="16" name="TextBox 15"/>
          <p:cNvSpPr txBox="1"/>
          <p:nvPr/>
        </p:nvSpPr>
        <p:spPr>
          <a:xfrm>
            <a:off x="5406984" y="1729049"/>
            <a:ext cx="2864271" cy="461665"/>
          </a:xfrm>
          <a:prstGeom prst="rect">
            <a:avLst/>
          </a:prstGeom>
          <a:noFill/>
        </p:spPr>
        <p:txBody>
          <a:bodyPr wrap="square" rtlCol="0">
            <a:spAutoFit/>
          </a:bodyPr>
          <a:lstStyle/>
          <a:p>
            <a:pPr>
              <a:spcBef>
                <a:spcPct val="50000"/>
              </a:spcBef>
              <a:defRPr/>
            </a:pPr>
            <a:r>
              <a:rPr kumimoji="1" lang="en-US" altLang="zh-CN" sz="2400" b="1" dirty="0" smtClean="0">
                <a:solidFill>
                  <a:schemeClr val="accent4">
                    <a:lumMod val="10000"/>
                  </a:schemeClr>
                </a:solidFill>
                <a:latin typeface="Helvetica" pitchFamily="34" charset="0"/>
              </a:rPr>
              <a:t>now that</a:t>
            </a:r>
          </a:p>
        </p:txBody>
      </p:sp>
      <p:sp>
        <p:nvSpPr>
          <p:cNvPr id="2" name="TextBox 1"/>
          <p:cNvSpPr txBox="1"/>
          <p:nvPr/>
        </p:nvSpPr>
        <p:spPr>
          <a:xfrm>
            <a:off x="3716850" y="1717206"/>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85786" y="2643182"/>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929802" y="3240945"/>
            <a:ext cx="7428412"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既然你提起了这件事，我得给你再解释解释。</a:t>
            </a:r>
          </a:p>
          <a:p>
            <a:endParaRPr lang="zh-CN" altLang="en-US" sz="2400" dirty="0">
              <a:latin typeface="华文行楷" pitchFamily="2" charset="-122"/>
              <a:ea typeface="华文行楷" pitchFamily="2" charset="-122"/>
            </a:endParaRPr>
          </a:p>
        </p:txBody>
      </p:sp>
      <p:sp>
        <p:nvSpPr>
          <p:cNvPr id="25" name="TextBox 24"/>
          <p:cNvSpPr txBox="1"/>
          <p:nvPr/>
        </p:nvSpPr>
        <p:spPr>
          <a:xfrm>
            <a:off x="857224" y="400050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18" name="Picture 4">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组合 14"/>
          <p:cNvGrpSpPr/>
          <p:nvPr/>
        </p:nvGrpSpPr>
        <p:grpSpPr>
          <a:xfrm>
            <a:off x="-14288" y="-27384"/>
            <a:ext cx="7115715" cy="1152525"/>
            <a:chOff x="-14288" y="-27384"/>
            <a:chExt cx="7115715" cy="1152525"/>
          </a:xfrm>
        </p:grpSpPr>
        <p:pic>
          <p:nvPicPr>
            <p:cNvPr id="19"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20" name="TextBox 19">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2" name="矩形 21"/>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11154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698" t="13989" r="727"/>
          <a:stretch/>
        </p:blipFill>
        <p:spPr bwMode="auto">
          <a:xfrm>
            <a:off x="135247" y="2214554"/>
            <a:ext cx="898683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28596" y="1640413"/>
            <a:ext cx="2541944" cy="492443"/>
          </a:xfrm>
          <a:prstGeom prst="rect">
            <a:avLst/>
          </a:prstGeom>
          <a:noFill/>
        </p:spPr>
        <p:txBody>
          <a:bodyPr wrap="square" rtlCol="0">
            <a:spAutoFit/>
          </a:bodyPr>
          <a:lstStyle/>
          <a:p>
            <a:r>
              <a:rPr lang="zh-CN" altLang="en-US" sz="2600" b="1" dirty="0" smtClean="0">
                <a:latin typeface="华文楷体" pitchFamily="2" charset="-122"/>
                <a:ea typeface="华文楷体" pitchFamily="2" charset="-122"/>
              </a:rPr>
              <a:t>强迫某人做某事</a:t>
            </a:r>
          </a:p>
        </p:txBody>
      </p:sp>
      <p:sp>
        <p:nvSpPr>
          <p:cNvPr id="16" name="TextBox 15"/>
          <p:cNvSpPr txBox="1"/>
          <p:nvPr/>
        </p:nvSpPr>
        <p:spPr>
          <a:xfrm>
            <a:off x="4714876" y="1640413"/>
            <a:ext cx="3313508" cy="461665"/>
          </a:xfrm>
          <a:prstGeom prst="rect">
            <a:avLst/>
          </a:prstGeom>
          <a:noFill/>
        </p:spPr>
        <p:txBody>
          <a:bodyPr wrap="square" rtlCol="0">
            <a:spAutoFit/>
          </a:bodyPr>
          <a:lstStyle/>
          <a:p>
            <a:r>
              <a:rPr kumimoji="1" lang="en-US" altLang="zh-CN" sz="2400" b="1" dirty="0" smtClean="0">
                <a:solidFill>
                  <a:schemeClr val="accent4">
                    <a:lumMod val="10000"/>
                  </a:schemeClr>
                </a:solidFill>
                <a:latin typeface="Helvetica" pitchFamily="34" charset="0"/>
              </a:rPr>
              <a:t>compel sb. to do </a:t>
            </a:r>
            <a:r>
              <a:rPr kumimoji="1" lang="en-US" altLang="zh-CN" sz="2400" b="1" dirty="0" err="1" smtClean="0">
                <a:solidFill>
                  <a:schemeClr val="accent4">
                    <a:lumMod val="10000"/>
                  </a:schemeClr>
                </a:solidFill>
                <a:latin typeface="Helvetica" pitchFamily="34" charset="0"/>
              </a:rPr>
              <a:t>sth</a:t>
            </a:r>
            <a:r>
              <a:rPr kumimoji="1" lang="en-US" altLang="zh-CN" sz="2400" b="1" dirty="0" smtClean="0">
                <a:solidFill>
                  <a:schemeClr val="accent4">
                    <a:lumMod val="10000"/>
                  </a:schemeClr>
                </a:solidFill>
                <a:latin typeface="Helvetica" pitchFamily="34" charset="0"/>
              </a:rPr>
              <a:t>. </a:t>
            </a:r>
            <a:endParaRPr kumimoji="1" lang="zh-CN" altLang="en-US" sz="2400" b="1" dirty="0" smtClean="0">
              <a:solidFill>
                <a:schemeClr val="accent4">
                  <a:lumMod val="10000"/>
                </a:schemeClr>
              </a:solidFill>
              <a:latin typeface="Helvetica" pitchFamily="34" charset="0"/>
            </a:endParaRPr>
          </a:p>
        </p:txBody>
      </p:sp>
      <p:sp>
        <p:nvSpPr>
          <p:cNvPr id="2" name="TextBox 1"/>
          <p:cNvSpPr txBox="1"/>
          <p:nvPr/>
        </p:nvSpPr>
        <p:spPr>
          <a:xfrm>
            <a:off x="3000364" y="1628799"/>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0" name="文本框 5"/>
          <p:cNvSpPr txBox="1"/>
          <p:nvPr/>
        </p:nvSpPr>
        <p:spPr>
          <a:xfrm>
            <a:off x="1056444" y="4500570"/>
            <a:ext cx="6087306"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(resign/ scandal /credibility/ reputation) </a:t>
            </a:r>
            <a:endParaRPr kumimoji="1" lang="en-US" altLang="zh-CN" sz="2400" dirty="0">
              <a:solidFill>
                <a:schemeClr val="accent4">
                  <a:lumMod val="10000"/>
                </a:schemeClr>
              </a:solidFill>
              <a:latin typeface="Helvetica" pitchFamily="34" charset="0"/>
            </a:endParaRPr>
          </a:p>
        </p:txBody>
      </p:sp>
      <p:sp>
        <p:nvSpPr>
          <p:cNvPr id="21" name="TextBox 8"/>
          <p:cNvSpPr txBox="1"/>
          <p:nvPr/>
        </p:nvSpPr>
        <p:spPr>
          <a:xfrm>
            <a:off x="1079916" y="5072074"/>
            <a:ext cx="7278298" cy="830997"/>
          </a:xfrm>
          <a:prstGeom prst="rect">
            <a:avLst/>
          </a:prstGeom>
          <a:noFill/>
        </p:spPr>
        <p:txBody>
          <a:bodyPr wrap="square" rtlCol="0">
            <a:spAutoFit/>
          </a:bodyPr>
          <a:lstStyle/>
          <a:p>
            <a:r>
              <a:rPr kumimoji="1" lang="en-US" altLang="zh-CN" sz="2400" dirty="0" smtClean="0">
                <a:solidFill>
                  <a:schemeClr val="accent4">
                    <a:lumMod val="10000"/>
                  </a:schemeClr>
                </a:solidFill>
                <a:latin typeface="Helvetica" pitchFamily="34" charset="0"/>
              </a:rPr>
              <a:t>She </a:t>
            </a:r>
            <a:r>
              <a:rPr kumimoji="1" lang="en-US" altLang="zh-CN" sz="2400" dirty="0" smtClean="0">
                <a:solidFill>
                  <a:srgbClr val="FF6600"/>
                </a:solidFill>
                <a:latin typeface="Helvetica" pitchFamily="34" charset="0"/>
              </a:rPr>
              <a:t>was compelled to </a:t>
            </a:r>
            <a:r>
              <a:rPr kumimoji="1" lang="en-US" altLang="zh-CN" sz="2400" dirty="0" smtClean="0">
                <a:solidFill>
                  <a:schemeClr val="accent4">
                    <a:lumMod val="10000"/>
                  </a:schemeClr>
                </a:solidFill>
                <a:latin typeface="Helvetica" pitchFamily="34" charset="0"/>
              </a:rPr>
              <a:t>resign because the scandal had damaged her credibility and reputation.</a:t>
            </a:r>
            <a:endParaRPr kumimoji="1" lang="zh-CN" altLang="en-US" sz="2400" dirty="0" smtClean="0">
              <a:solidFill>
                <a:schemeClr val="accent4">
                  <a:lumMod val="10000"/>
                </a:schemeClr>
              </a:solidFill>
              <a:latin typeface="Helvetica" pitchFamily="34" charset="0"/>
            </a:endParaRPr>
          </a:p>
        </p:txBody>
      </p:sp>
      <p:sp>
        <p:nvSpPr>
          <p:cNvPr id="22" name="TextBox 21"/>
          <p:cNvSpPr txBox="1"/>
          <p:nvPr/>
        </p:nvSpPr>
        <p:spPr>
          <a:xfrm>
            <a:off x="1000100" y="2780928"/>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24" name="TextBox 23"/>
          <p:cNvSpPr txBox="1"/>
          <p:nvPr/>
        </p:nvSpPr>
        <p:spPr>
          <a:xfrm>
            <a:off x="1000100" y="3356992"/>
            <a:ext cx="7135422" cy="461665"/>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她的信用和信誉因丑闻受损，被迫辞职。</a:t>
            </a:r>
          </a:p>
        </p:txBody>
      </p:sp>
      <p:sp>
        <p:nvSpPr>
          <p:cNvPr id="26" name="TextBox 25"/>
          <p:cNvSpPr txBox="1"/>
          <p:nvPr/>
        </p:nvSpPr>
        <p:spPr>
          <a:xfrm>
            <a:off x="1000100" y="3929066"/>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18" name="Picture 4">
            <a:hlinkClick r:id="rId3" action="ppaction://hlinksldjump"/>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组合 12"/>
          <p:cNvGrpSpPr/>
          <p:nvPr/>
        </p:nvGrpSpPr>
        <p:grpSpPr>
          <a:xfrm>
            <a:off x="-14288" y="-27384"/>
            <a:ext cx="7115715" cy="1152525"/>
            <a:chOff x="-14288" y="-27384"/>
            <a:chExt cx="7115715" cy="1152525"/>
          </a:xfrm>
        </p:grpSpPr>
        <p:pic>
          <p:nvPicPr>
            <p:cNvPr id="14"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7" name="TextBox 16">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9" name="矩形 18"/>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36484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0" grpId="0" animBg="1"/>
      <p:bldP spid="21" grpId="0"/>
      <p:bldP spid="22" grpId="0"/>
      <p:bldP spid="24" grpId="0"/>
      <p:bldP spid="2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4535</TotalTime>
  <Words>1972</Words>
  <Application>Microsoft Office PowerPoint</Application>
  <PresentationFormat>全屏显示(4:3)</PresentationFormat>
  <Paragraphs>265</Paragraphs>
  <Slides>28</Slides>
  <Notes>19</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28</vt:i4>
      </vt:variant>
    </vt:vector>
  </HeadingPairs>
  <TitlesOfParts>
    <vt:vector size="50" baseType="lpstr">
      <vt:lpstr>Arial</vt:lpstr>
      <vt:lpstr>宋体</vt:lpstr>
      <vt:lpstr>PMingLiU</vt:lpstr>
      <vt:lpstr>楷体_GB2312</vt:lpstr>
      <vt:lpstr>Wingdings</vt:lpstr>
      <vt:lpstr>楷体</vt:lpstr>
      <vt:lpstr>Calibri</vt:lpstr>
      <vt:lpstr>方正大黑简体</vt:lpstr>
      <vt:lpstr>华文楷体</vt:lpstr>
      <vt:lpstr>华文行楷</vt:lpstr>
      <vt:lpstr>Helvetica Neue</vt:lpstr>
      <vt:lpstr>Gulim</vt:lpstr>
      <vt:lpstr>Times New Roman</vt:lpstr>
      <vt:lpstr>Comic Sans MS</vt:lpstr>
      <vt:lpstr>华文新魏</vt:lpstr>
      <vt:lpstr>Helvetica</vt:lpstr>
      <vt:lpstr>Cambria Math</vt:lpstr>
      <vt:lpstr>Arial Unicode MS</vt:lpstr>
      <vt:lpstr>Cooper Black</vt:lpstr>
      <vt:lpstr>Tempus Sans ITC</vt:lpstr>
      <vt:lpstr>Office 主题</vt:lpstr>
      <vt:lpstr>1_Office 主题</vt:lpstr>
      <vt:lpstr>Section B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cp:lastModifiedBy>
  <cp:revision>408</cp:revision>
  <dcterms:modified xsi:type="dcterms:W3CDTF">2017-12-26T03:15:16Z</dcterms:modified>
</cp:coreProperties>
</file>