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448" r:id="rId3"/>
    <p:sldId id="533" r:id="rId4"/>
    <p:sldId id="615" r:id="rId5"/>
    <p:sldId id="486" r:id="rId6"/>
    <p:sldId id="487" r:id="rId7"/>
    <p:sldId id="616" r:id="rId8"/>
    <p:sldId id="617" r:id="rId9"/>
    <p:sldId id="488" r:id="rId10"/>
    <p:sldId id="540" r:id="rId11"/>
    <p:sldId id="543" r:id="rId12"/>
    <p:sldId id="495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  <p:sldId id="552" r:id="rId22"/>
    <p:sldId id="524" r:id="rId23"/>
    <p:sldId id="526" r:id="rId24"/>
    <p:sldId id="525" r:id="rId25"/>
    <p:sldId id="441" r:id="rId26"/>
    <p:sldId id="442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0066"/>
    <a:srgbClr val="FF5050"/>
    <a:srgbClr val="CCB6FF"/>
    <a:srgbClr val="CC3300"/>
    <a:srgbClr val="FF9900"/>
    <a:srgbClr val="336600"/>
    <a:srgbClr val="2DC8FF"/>
    <a:srgbClr val="8E0000"/>
    <a:srgbClr val="71A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8" autoAdjust="0"/>
    <p:restoredTop sz="94317" autoAdjust="0"/>
  </p:normalViewPr>
  <p:slideViewPr>
    <p:cSldViewPr snapToObjects="1">
      <p:cViewPr varScale="1">
        <p:scale>
          <a:sx n="108" d="100"/>
          <a:sy n="108" d="100"/>
        </p:scale>
        <p:origin x="-18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C5C41-F861-4B21-AD2F-85AEA56BBAE1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421ED-5742-4DCC-9643-02C7D3C6BE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3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926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A31EE46-0019-4961-845C-C6BF13F331A7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22BBDA7-D4F5-414D-856C-BA67A43105D9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18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3D12E82-1BEB-42C5-9305-45481AD1CE1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19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1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1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421ED-5742-4DCC-9643-02C7D3C6BEE0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2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F24BE-808F-457B-A722-CF20A20910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BE9704-E3C8-466D-B02F-9208A4C9D88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2027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F24BE-808F-457B-A722-CF20A209101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BE9704-E3C8-466D-B02F-9208A4C9D88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11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BE9704-E3C8-466D-B02F-9208A4C9D88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12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A17BC62-5AEF-4B39-A66A-5706ED3AC782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13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4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49A25AD0-1147-4099-9558-D3B39D81C4D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15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70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127B037-994A-48F6-B78B-E7E7E51D8555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16</a:t>
            </a:fld>
            <a:endParaRPr lang="en-US" altLang="zh-CN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1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9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8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0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6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78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86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72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9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jpeg"/><Relationship Id="rId5" Type="http://schemas.openxmlformats.org/officeDocument/2006/relationships/slide" Target="slide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2" name="Rectangle 10"/>
            <p:cNvSpPr/>
            <p:nvPr/>
          </p:nvSpPr>
          <p:spPr>
            <a:xfrm>
              <a:off x="0" y="6318250"/>
              <a:ext cx="9144000" cy="539750"/>
            </a:xfrm>
            <a:prstGeom prst="rect">
              <a:avLst/>
            </a:prstGeom>
            <a:solidFill>
              <a:srgbClr val="99CC00">
                <a:alpha val="84706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Rectangle 27"/>
            <p:cNvSpPr/>
            <p:nvPr/>
          </p:nvSpPr>
          <p:spPr>
            <a:xfrm>
              <a:off x="0" y="0"/>
              <a:ext cx="9144000" cy="99059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16200000" scaled="0"/>
              <a:tileRect/>
            </a:gradFill>
            <a:effectLst>
              <a:glow>
                <a:schemeClr val="tx1">
                  <a:lumMod val="50000"/>
                  <a:lumOff val="50000"/>
                </a:schemeClr>
              </a:glow>
              <a:outerShdw dist="23000" dir="5400000" sx="0" sy="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/>
            </a:p>
          </p:txBody>
        </p:sp>
        <p:pic>
          <p:nvPicPr>
            <p:cNvPr id="13" name="图片 4" descr="新视野大学ppt首页标题字-0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4925"/>
              <a:ext cx="9144000" cy="1587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5"/>
            <p:cNvSpPr/>
            <p:nvPr/>
          </p:nvSpPr>
          <p:spPr>
            <a:xfrm>
              <a:off x="4932363" y="128588"/>
              <a:ext cx="1371600" cy="7080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4000" b="1" i="1" dirty="0" smtClean="0">
                  <a:solidFill>
                    <a:srgbClr val="0B856D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方正大黑简体"/>
                  <a:ea typeface="方正大黑简体"/>
                  <a:cs typeface="方正大黑简体"/>
                </a:rPr>
                <a:t>2</a:t>
              </a:r>
              <a:endParaRPr lang="en-US" altLang="zh-CN" sz="4000" b="1" i="1" dirty="0">
                <a:solidFill>
                  <a:srgbClr val="0B856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大黑简体"/>
                <a:ea typeface="方正大黑简体"/>
                <a:cs typeface="方正大黑简体"/>
              </a:endParaRPr>
            </a:p>
          </p:txBody>
        </p:sp>
        <p:grpSp>
          <p:nvGrpSpPr>
            <p:cNvPr id="19" name="组合 41"/>
            <p:cNvGrpSpPr>
              <a:grpSpLocks/>
            </p:cNvGrpSpPr>
            <p:nvPr/>
          </p:nvGrpSpPr>
          <p:grpSpPr bwMode="auto">
            <a:xfrm>
              <a:off x="689390" y="1412794"/>
              <a:ext cx="5770436" cy="2664278"/>
              <a:chOff x="1906498" y="1746412"/>
              <a:chExt cx="5451584" cy="2406122"/>
            </a:xfrm>
          </p:grpSpPr>
          <p:grpSp>
            <p:nvGrpSpPr>
              <p:cNvPr id="20" name="组合 14"/>
              <p:cNvGrpSpPr>
                <a:grpSpLocks/>
              </p:cNvGrpSpPr>
              <p:nvPr/>
            </p:nvGrpSpPr>
            <p:grpSpPr bwMode="auto">
              <a:xfrm>
                <a:off x="3090968" y="1746412"/>
                <a:ext cx="4267114" cy="2393940"/>
                <a:chOff x="3836722" y="195124"/>
                <a:chExt cx="4807287" cy="3851678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5428333" y="195098"/>
                  <a:ext cx="1572068" cy="1902456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7071940" y="2097554"/>
                  <a:ext cx="1572069" cy="1859043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3836591" y="2186930"/>
                  <a:ext cx="1493375" cy="1859043"/>
                </a:xfrm>
                <a:prstGeom prst="rect">
                  <a:avLst/>
                </a:prstGeom>
                <a:solidFill>
                  <a:srgbClr val="9966FF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pic>
            <p:nvPicPr>
              <p:cNvPr id="21" name="Picture 19" descr="school"/>
              <p:cNvPicPr>
                <a:picLocks noChangeAspect="1" noChangeArrowheads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 bwMode="auto">
              <a:xfrm>
                <a:off x="3052752" y="1895583"/>
                <a:ext cx="1368435" cy="8793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2" name="Picture 33" descr="BoysAtComputer"/>
              <p:cNvPicPr>
                <a:picLocks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1906498" y="3000254"/>
                <a:ext cx="968447" cy="115228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3" name="Picture 31" descr="onlineuni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511109" y="3016126"/>
                <a:ext cx="1347343" cy="112688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678656" y="4917486"/>
              <a:ext cx="75723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1000" sy="1000" algn="ctr" rotWithShape="0">
                <a:schemeClr val="tx2"/>
              </a:outerShdw>
            </a:effectLst>
          </p:spPr>
          <p:txBody>
            <a:bodyPr>
              <a:spAutoFit/>
            </a:bodyPr>
            <a:lstStyle/>
            <a:p>
              <a:pPr algn="ctr" latinLnBrk="1">
                <a:spcBef>
                  <a:spcPct val="50000"/>
                </a:spcBef>
                <a:defRPr/>
              </a:pPr>
              <a:r>
                <a:rPr lang="en-US" altLang="zh-CN" sz="3200" b="1" dirty="0" smtClean="0">
                  <a:solidFill>
                    <a:schemeClr val="accent3">
                      <a:lumMod val="50000"/>
                    </a:schemeClr>
                  </a:solidFill>
                  <a:latin typeface="Georgia" pitchFamily="18" charset="0"/>
                  <a:ea typeface="Gulim" pitchFamily="34" charset="-127"/>
                </a:rPr>
                <a:t>Door closer, are you?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321594" y="4293096"/>
              <a:ext cx="6500812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 fontAlgn="auto" latinLnBrk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Unit </a:t>
              </a:r>
              <a:r>
                <a:rPr kumimoji="1" lang="en-US" altLang="zh-CN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6 </a:t>
              </a:r>
              <a:r>
                <a:rPr kumimoji="1" lang="en-US" altLang="zh-CN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华文彩云" pitchFamily="2" charset="-122"/>
                </a:rPr>
                <a:t>Section A</a:t>
              </a:r>
            </a:p>
          </p:txBody>
        </p:sp>
      </p:grpSp>
      <p:sp>
        <p:nvSpPr>
          <p:cNvPr id="30" name="TextBox 45"/>
          <p:cNvSpPr txBox="1">
            <a:spLocks noChangeArrowheads="1"/>
          </p:cNvSpPr>
          <p:nvPr/>
        </p:nvSpPr>
        <p:spPr bwMode="auto">
          <a:xfrm>
            <a:off x="179512" y="6318250"/>
            <a:ext cx="100726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FOREIGH LANGUAGE TEACHING AND RESEARCH PRESS      </a:t>
            </a:r>
            <a:endParaRPr lang="en-US" altLang="zh-CN" sz="1400" b="1" dirty="0" smtClean="0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AIR </a:t>
            </a:r>
            <a:r>
              <a:rPr lang="en-US" altLang="zh-CN" sz="1400" b="1" dirty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FORCE ENGINEERING </a:t>
            </a:r>
            <a:r>
              <a:rPr lang="en-US" altLang="zh-CN" sz="1400" b="1" dirty="0" smtClean="0">
                <a:solidFill>
                  <a:schemeClr val="bg1"/>
                </a:solidFill>
                <a:latin typeface="Bodoni MT Condensed" pitchFamily="18" charset="0"/>
                <a:ea typeface="HY견명조"/>
                <a:cs typeface="Times New Roman" pitchFamily="18" charset="0"/>
              </a:rPr>
              <a:t>UNIVERSITY</a:t>
            </a:r>
            <a:endParaRPr lang="zh-CN" altLang="en-US" sz="1400" b="1" dirty="0">
              <a:solidFill>
                <a:schemeClr val="bg1"/>
              </a:solidFill>
              <a:latin typeface="Bodoni MT Condensed" pitchFamily="18" charset="0"/>
              <a:ea typeface="HY견명조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16000" y="1527175"/>
            <a:ext cx="22672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用某事来衡量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500166" y="4564385"/>
            <a:ext cx="5499120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lose your self-confidence/size/wisdom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00165" y="5143512"/>
            <a:ext cx="689929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Helvetica"/>
              </a:rPr>
              <a:t>Never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 </a:t>
            </a:r>
            <a:r>
              <a:rPr kumimoji="1" lang="en-US" altLang="zh-CN" sz="2400" dirty="0" smtClean="0">
                <a:latin typeface="Helvetica"/>
              </a:rPr>
              <a:t>lose your self-confidence. The real power a person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is not measured in </a:t>
            </a:r>
            <a:r>
              <a:rPr kumimoji="1" lang="en-US" altLang="zh-CN" sz="2400" dirty="0" smtClean="0">
                <a:latin typeface="Helvetica"/>
              </a:rPr>
              <a:t>his size but in his wisdom.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7763" y="1692275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66" y="3231063"/>
            <a:ext cx="54419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永远不要丧失信心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一个人真正的强大不是用他的身体而是他的智慧来衡量。</a:t>
            </a:r>
            <a:endParaRPr lang="zh-CN" altLang="zh-CN" sz="24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3827" y="4071942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sp>
        <p:nvSpPr>
          <p:cNvPr id="230415" name="Text Box 16"/>
          <p:cNvSpPr txBox="1">
            <a:spLocks noChangeArrowheads="1"/>
          </p:cNvSpPr>
          <p:nvPr/>
        </p:nvSpPr>
        <p:spPr bwMode="auto">
          <a:xfrm>
            <a:off x="5724525" y="1152525"/>
            <a:ext cx="2016125" cy="5794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en-US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5410201" y="1496397"/>
            <a:ext cx="309088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Helvetica"/>
              </a:rPr>
              <a:t>be measured in </a:t>
            </a:r>
            <a:r>
              <a:rPr lang="en-US" altLang="zh-CN" sz="2600" dirty="0" err="1" smtClean="0">
                <a:latin typeface="Helvetica"/>
              </a:rPr>
              <a:t>sth</a:t>
            </a:r>
            <a:r>
              <a:rPr lang="en-US" altLang="zh-CN" sz="2600" dirty="0" smtClean="0">
                <a:latin typeface="Helvetica"/>
              </a:rPr>
              <a:t>.</a:t>
            </a:r>
            <a:endParaRPr lang="en-US" altLang="zh-CN" sz="2600" dirty="0">
              <a:latin typeface="Helvetica"/>
            </a:endParaRPr>
          </a:p>
        </p:txBody>
      </p:sp>
      <p:pic>
        <p:nvPicPr>
          <p:cNvPr id="19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 descr="H:\2015年修改\图片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198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3" grpId="0"/>
      <p:bldP spid="3" grpId="0"/>
      <p:bldP spid="2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57188" y="1285859"/>
          <a:ext cx="8501122" cy="4331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7754"/>
                <a:gridCol w="3643368"/>
              </a:tblGrid>
              <a:tr h="55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11356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The next time sb. is doing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ask oneself the question: …</a:t>
                      </a:r>
                      <a:endParaRPr kumimoji="1" lang="en-US" altLang="zh-CN" sz="24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用于表达“某种情景下某人应该反思”。</a:t>
                      </a:r>
                      <a:endParaRPr kumimoji="1" lang="en-US" altLang="zh-CN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2. Sb.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or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 is a rare exception to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sb.else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, who / that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…</a:t>
                      </a: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用于表达“某人或某物与众不同”。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1447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 Sb. would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probably protest that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…,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but according to sb. else, that isn’t the true factor.</a:t>
                      </a: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用于表达“对某种观点或分析的否定”。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6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1"/>
          <p:cNvSpPr>
            <a:spLocks noChangeArrowheads="1"/>
          </p:cNvSpPr>
          <p:nvPr/>
        </p:nvSpPr>
        <p:spPr bwMode="auto">
          <a:xfrm>
            <a:off x="1538288" y="1916832"/>
            <a:ext cx="620206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下次你要在两个难于取舍的、主要的和次要的选择之间做决定时，不妨问自己这样一个问题：项羽会怎么做？</a:t>
            </a:r>
            <a:endParaRPr lang="zh-CN" altLang="zh-CN" sz="26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32451" name="TextBox 4"/>
          <p:cNvSpPr txBox="1">
            <a:spLocks noChangeArrowheads="1"/>
          </p:cNvSpPr>
          <p:nvPr/>
        </p:nvSpPr>
        <p:spPr bwMode="auto">
          <a:xfrm>
            <a:off x="1538288" y="1412875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232452" name="TextBox 25"/>
          <p:cNvSpPr txBox="1">
            <a:spLocks noChangeArrowheads="1"/>
          </p:cNvSpPr>
          <p:nvPr/>
        </p:nvSpPr>
        <p:spPr bwMode="auto">
          <a:xfrm>
            <a:off x="1538288" y="3141663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2" y="3744924"/>
            <a:ext cx="6376813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The next time you’re deciding </a:t>
            </a:r>
            <a:r>
              <a:rPr lang="en-US" altLang="zh-CN" sz="2600" dirty="0" smtClean="0">
                <a:latin typeface="Helvetica"/>
              </a:rPr>
              <a:t>between rival options, one which is primary and the other which is secondary, </a:t>
            </a:r>
            <a:r>
              <a:rPr lang="en-US" altLang="zh-CN" sz="2600" b="1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ask yourself this question</a:t>
            </a:r>
            <a:r>
              <a:rPr lang="en-US" altLang="zh-CN" sz="2600" dirty="0" smtClean="0">
                <a:latin typeface="Helvetica"/>
              </a:rPr>
              <a:t>: What would Xiang Yu do? </a:t>
            </a:r>
            <a:r>
              <a:rPr lang="zh-CN" altLang="zh-CN" sz="2600" dirty="0" smtClean="0">
                <a:latin typeface="Helvetica"/>
              </a:rPr>
              <a:t>（</a:t>
            </a:r>
            <a:r>
              <a:rPr lang="en-US" altLang="zh-CN" sz="2600" dirty="0" smtClean="0">
                <a:latin typeface="Helvetica"/>
              </a:rPr>
              <a:t>Line 1, Para.1</a:t>
            </a:r>
            <a:r>
              <a:rPr lang="zh-CN" altLang="zh-CN" sz="2600" dirty="0" smtClean="0">
                <a:latin typeface="Helvetica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58622" y="1928802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58622" y="3643314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" action="ppaction://hlinkshowjump?jump=nextslide"/>
          </p:cNvPr>
          <p:cNvSpPr txBox="1"/>
          <p:nvPr/>
        </p:nvSpPr>
        <p:spPr>
          <a:xfrm>
            <a:off x="5992227" y="5663269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6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1"/>
          <p:cNvSpPr>
            <a:spLocks noChangeArrowheads="1"/>
          </p:cNvSpPr>
          <p:nvPr/>
        </p:nvSpPr>
        <p:spPr bwMode="auto">
          <a:xfrm>
            <a:off x="1538288" y="2091516"/>
            <a:ext cx="6273800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The next time sb. is doing </a:t>
            </a:r>
            <a:r>
              <a:rPr lang="en-US" altLang="zh-CN" sz="2600" dirty="0" err="1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sth</a:t>
            </a:r>
            <a:r>
              <a:rPr lang="en-US" altLang="zh-CN" sz="2600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,</a:t>
            </a:r>
            <a:r>
              <a:rPr kumimoji="1" lang="en-US" altLang="zh-CN" sz="2800" dirty="0" smtClean="0">
                <a:solidFill>
                  <a:schemeClr val="dk1"/>
                </a:solidFill>
                <a:latin typeface="Helvetica"/>
              </a:rPr>
              <a:t> </a:t>
            </a:r>
            <a:r>
              <a:rPr lang="en-US" altLang="zh-CN" sz="2600" dirty="0" smtClean="0">
                <a:latin typeface="Helvetica"/>
                <a:ea typeface="华文行楷" pitchFamily="2" charset="-122"/>
              </a:rPr>
              <a:t>ask oneself the question</a:t>
            </a:r>
            <a:r>
              <a:rPr lang="en-US" altLang="zh-CN" sz="2600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: …</a:t>
            </a:r>
            <a:endParaRPr lang="en-US" altLang="zh-CN" sz="2600" dirty="0">
              <a:solidFill>
                <a:srgbClr val="E46C0A"/>
              </a:solidFill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34500" name="TextBox 25"/>
          <p:cNvSpPr txBox="1">
            <a:spLocks noChangeArrowheads="1"/>
          </p:cNvSpPr>
          <p:nvPr/>
        </p:nvSpPr>
        <p:spPr bwMode="auto">
          <a:xfrm>
            <a:off x="1538288" y="3214686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3904406"/>
            <a:ext cx="6088062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用于表达</a:t>
            </a:r>
            <a:r>
              <a:rPr kumimoji="1" lang="zh-CN" altLang="en-US" sz="28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某种情景下某人应该反思</a:t>
            </a:r>
            <a:r>
              <a:rPr kumimoji="1" lang="zh-CN" altLang="en-US" sz="28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”。</a:t>
            </a:r>
            <a:endParaRPr lang="zh-CN" altLang="en-US" sz="2600" dirty="0">
              <a:latin typeface="华文行楷" pitchFamily="2" charset="-122"/>
              <a:ea typeface="华文行楷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714752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1683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</a:t>
            </a:r>
            <a:r>
              <a:rPr lang="zh-CN" altLang="en-US" b="1" dirty="0" smtClean="0"/>
              <a:t>应用</a:t>
            </a:r>
            <a:endParaRPr lang="zh-CN" altLang="en-US" sz="1800" b="1" dirty="0"/>
          </a:p>
        </p:txBody>
      </p:sp>
      <p:pic>
        <p:nvPicPr>
          <p:cNvPr id="19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41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15609"/>
          <a:stretch/>
        </p:blipFill>
        <p:spPr bwMode="auto">
          <a:xfrm>
            <a:off x="857224" y="1484784"/>
            <a:ext cx="7744854" cy="51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714480" y="3786190"/>
            <a:ext cx="588185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(complain about / in return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1844824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67463"/>
            <a:ext cx="651585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下次你要在抱怨他人，认为他们对你不友好时，不妨问自己这样一个问题：你平常对他们如何？</a:t>
            </a:r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3290798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9562" y="4357694"/>
            <a:ext cx="6341075" cy="99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endParaRPr kumimoji="1" lang="zh-CN" altLang="zh-CN" sz="2400" dirty="0" smtClean="0">
              <a:latin typeface="Helvetica"/>
            </a:endParaRPr>
          </a:p>
          <a:p>
            <a:pPr>
              <a:lnSpc>
                <a:spcPts val="2800"/>
              </a:lnSpc>
              <a:spcBef>
                <a:spcPct val="50000"/>
              </a:spcBef>
            </a:pPr>
            <a:endParaRPr kumimoji="1" lang="en-US" altLang="zh-CN" sz="2400" dirty="0" smtClean="0">
              <a:latin typeface="Helvetica"/>
            </a:endParaRPr>
          </a:p>
        </p:txBody>
      </p:sp>
      <p:pic>
        <p:nvPicPr>
          <p:cNvPr id="1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03648" y="4357694"/>
            <a:ext cx="6659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dirty="0" smtClean="0">
                <a:solidFill>
                  <a:srgbClr val="FF0000"/>
                </a:solidFill>
                <a:latin typeface="Helvetica"/>
              </a:rPr>
              <a:t>The next time you are complaining about </a:t>
            </a:r>
            <a:r>
              <a:rPr kumimoji="1" lang="en-US" altLang="zh-CN" sz="2400" dirty="0" smtClean="0">
                <a:latin typeface="Helvetica"/>
              </a:rPr>
              <a:t>others, who seem to be unfriendly to you,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/>
              </a:rPr>
              <a:t>ask yourself the question</a:t>
            </a:r>
            <a:r>
              <a:rPr kumimoji="1" lang="en-US" altLang="zh-CN" sz="2400" dirty="0" smtClean="0">
                <a:latin typeface="Helvetica"/>
              </a:rPr>
              <a:t>: How do you often treat them in return?</a:t>
            </a:r>
            <a:endParaRPr kumimoji="1" lang="zh-CN" altLang="en-US" sz="2400" dirty="0" smtClean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06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1"/>
          <p:cNvSpPr>
            <a:spLocks noChangeArrowheads="1"/>
          </p:cNvSpPr>
          <p:nvPr/>
        </p:nvSpPr>
        <p:spPr bwMode="auto">
          <a:xfrm>
            <a:off x="1538288" y="1916832"/>
            <a:ext cx="59769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对墨守陈规的人来说，项羽将军是一个罕见的异于常人的人，他是一位资深的首领，由于他征战无数并达到了成功的顶峰，他深受尊敬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240643" name="TextBox 4"/>
          <p:cNvSpPr txBox="1">
            <a:spLocks noChangeArrowheads="1"/>
          </p:cNvSpPr>
          <p:nvPr/>
        </p:nvSpPr>
        <p:spPr bwMode="auto">
          <a:xfrm>
            <a:off x="1538288" y="1248941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240644" name="TextBox 25"/>
          <p:cNvSpPr txBox="1">
            <a:spLocks noChangeArrowheads="1"/>
          </p:cNvSpPr>
          <p:nvPr/>
        </p:nvSpPr>
        <p:spPr bwMode="auto">
          <a:xfrm>
            <a:off x="1558622" y="3626793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逆译练习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3039" y="4133592"/>
            <a:ext cx="6383337" cy="188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General Xiang Yu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was a rare exception to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the norm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,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a veteran leader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 who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was highly respected for his so many conquests and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who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achieved the summit of success.</a:t>
            </a:r>
            <a:r>
              <a:rPr kumimoji="1" lang="zh-CN" altLang="zh-CN" sz="2400" dirty="0" smtClean="0">
                <a:latin typeface="Helvetica" pitchFamily="34" charset="0"/>
                <a:cs typeface="Helvetica" pitchFamily="34" charset="0"/>
              </a:rPr>
              <a:t>（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Line 5, Para.3</a:t>
            </a:r>
            <a:r>
              <a:rPr kumimoji="1" lang="zh-CN" altLang="zh-CN" sz="2400" dirty="0" smtClean="0">
                <a:latin typeface="Helvetica" pitchFamily="34" charset="0"/>
                <a:cs typeface="Helvetica" pitchFamily="34" charset="0"/>
              </a:rPr>
              <a:t>）</a:t>
            </a:r>
            <a:endParaRPr kumimoji="1" lang="en-US" altLang="zh-CN" sz="2400" dirty="0" smtClean="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58622" y="1844824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38333" y="4149080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5929322" y="5552857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34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1"/>
          <p:cNvSpPr>
            <a:spLocks noChangeArrowheads="1"/>
          </p:cNvSpPr>
          <p:nvPr/>
        </p:nvSpPr>
        <p:spPr bwMode="auto">
          <a:xfrm>
            <a:off x="1538288" y="1982783"/>
            <a:ext cx="62738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Sb. or </a:t>
            </a:r>
            <a:r>
              <a:rPr lang="en-US" altLang="zh-CN" sz="2600" dirty="0" err="1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sth</a:t>
            </a:r>
            <a:r>
              <a:rPr lang="en-US" altLang="zh-CN" sz="2600" dirty="0" smtClean="0">
                <a:solidFill>
                  <a:srgbClr val="E46C0A"/>
                </a:solidFill>
                <a:latin typeface="Helvetica"/>
                <a:ea typeface="华文行楷" pitchFamily="2" charset="-122"/>
              </a:rPr>
              <a:t>. is a rare exception to sb. else, who / that…</a:t>
            </a:r>
            <a:endParaRPr lang="zh-CN" altLang="zh-CN" sz="2600" dirty="0" smtClean="0">
              <a:solidFill>
                <a:srgbClr val="E46C0A"/>
              </a:solidFill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42692" name="TextBox 25"/>
          <p:cNvSpPr txBox="1">
            <a:spLocks noChangeArrowheads="1"/>
          </p:cNvSpPr>
          <p:nvPr/>
        </p:nvSpPr>
        <p:spPr bwMode="auto">
          <a:xfrm>
            <a:off x="1538288" y="3212976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79563" y="3985900"/>
            <a:ext cx="60880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 用于</a:t>
            </a: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表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达</a:t>
            </a:r>
            <a:r>
              <a:rPr lang="zh-CN" altLang="zh-CN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1" lang="zh-CN" altLang="en-US" sz="28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某人或某物与众不同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”</a:t>
            </a:r>
            <a:r>
              <a:rPr kumimoji="1" lang="zh-CN" altLang="en-US" sz="28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3694113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2880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句型应用</a:t>
            </a:r>
            <a:endParaRPr lang="zh-CN" altLang="en-US" sz="1800" b="1" dirty="0"/>
          </a:p>
        </p:txBody>
      </p:sp>
      <p:pic>
        <p:nvPicPr>
          <p:cNvPr id="19" name="Picture 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302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15609"/>
          <a:stretch/>
        </p:blipFill>
        <p:spPr bwMode="auto">
          <a:xfrm>
            <a:off x="1003610" y="1484784"/>
            <a:ext cx="7744854" cy="494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579564" y="3831431"/>
            <a:ext cx="6664844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</a:rPr>
              <a:t>(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innovative leader </a:t>
            </a:r>
            <a:r>
              <a:rPr lang="en-US" altLang="zh-CN" sz="2400" dirty="0" smtClean="0"/>
              <a:t>/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think critically/endeavor to </a:t>
            </a: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  <a:latin typeface="Helvetica" pitchFamily="34" charset="0"/>
              </a:rPr>
              <a:t>) </a:t>
            </a:r>
            <a:endParaRPr kumimoji="1" lang="en-US" altLang="zh-CN" sz="2400" dirty="0">
              <a:solidFill>
                <a:schemeClr val="accent4">
                  <a:lumMod val="10000"/>
                </a:schemeClr>
              </a:solidFill>
              <a:latin typeface="Helvetic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1844824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204864"/>
            <a:ext cx="651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对很多普通人来说，乔布斯是一个罕见的异于常人的人，他是一位创新型的领导。他不仅能够批判性思维，而且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努力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探索新领域。</a:t>
            </a:r>
            <a:endParaRPr lang="zh-CN" altLang="zh-CN" sz="24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3648" y="3368605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96684" y="4235990"/>
            <a:ext cx="6143668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Jobs was a rare exception to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many ordinary people, an innovative leader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who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 was thinking critically and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who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 endeavored to explore new areas.</a:t>
            </a:r>
          </a:p>
        </p:txBody>
      </p:sp>
      <p:pic>
        <p:nvPicPr>
          <p:cNvPr id="1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6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1"/>
          <p:cNvSpPr>
            <a:spLocks noChangeArrowheads="1"/>
          </p:cNvSpPr>
          <p:nvPr/>
        </p:nvSpPr>
        <p:spPr bwMode="auto">
          <a:xfrm>
            <a:off x="1538288" y="1949931"/>
            <a:ext cx="686117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他们可能会争辩说，他们抓住这些门是为将来多留一些机会。但是，据阿雷利博士说，这不是真正的原因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244739" name="TextBox 4"/>
          <p:cNvSpPr txBox="1">
            <a:spLocks noChangeArrowheads="1"/>
          </p:cNvSpPr>
          <p:nvPr/>
        </p:nvSpPr>
        <p:spPr bwMode="auto">
          <a:xfrm>
            <a:off x="1538288" y="1268760"/>
            <a:ext cx="1952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原句译文</a:t>
            </a:r>
          </a:p>
        </p:txBody>
      </p:sp>
      <p:sp>
        <p:nvSpPr>
          <p:cNvPr id="244740" name="TextBox 25"/>
          <p:cNvSpPr txBox="1">
            <a:spLocks noChangeArrowheads="1"/>
          </p:cNvSpPr>
          <p:nvPr/>
        </p:nvSpPr>
        <p:spPr bwMode="auto">
          <a:xfrm>
            <a:off x="1548210" y="3122737"/>
            <a:ext cx="18716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逆译</a:t>
            </a:r>
            <a:r>
              <a:rPr lang="zh-CN" altLang="en-US" sz="2800" b="1" dirty="0" smtClean="0">
                <a:solidFill>
                  <a:srgbClr val="FF6600"/>
                </a:solidFill>
                <a:latin typeface="华文行楷" pitchFamily="2" charset="-122"/>
                <a:ea typeface="华文行楷" pitchFamily="2" charset="-122"/>
              </a:rPr>
              <a:t>练习</a:t>
            </a:r>
            <a:endParaRPr lang="zh-CN" altLang="en-US" sz="2800" b="1" dirty="0">
              <a:solidFill>
                <a:srgbClr val="FF66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03648" y="4019580"/>
            <a:ext cx="699581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They would probably protest that </a:t>
            </a:r>
            <a:r>
              <a:rPr lang="en-US" altLang="zh-CN" sz="2400" dirty="0" smtClean="0">
                <a:latin typeface="Helvetica"/>
                <a:ea typeface="华文行楷" pitchFamily="2" charset="-122"/>
              </a:rPr>
              <a:t>they were clinging to the doors to keep future options open,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but, according to </a:t>
            </a:r>
            <a:r>
              <a:rPr lang="en-US" altLang="zh-CN" sz="2400" dirty="0" smtClean="0">
                <a:latin typeface="Helvetica"/>
                <a:ea typeface="华文行楷" pitchFamily="2" charset="-122"/>
              </a:rPr>
              <a:t>Dr. </a:t>
            </a:r>
            <a:r>
              <a:rPr lang="en-US" altLang="zh-CN" sz="2400" dirty="0" err="1" smtClean="0">
                <a:latin typeface="Helvetica"/>
                <a:ea typeface="华文行楷" pitchFamily="2" charset="-122"/>
              </a:rPr>
              <a:t>Ariely</a:t>
            </a:r>
            <a:r>
              <a:rPr lang="en-US" altLang="zh-CN" sz="2400" dirty="0" smtClean="0">
                <a:latin typeface="Helvetica"/>
                <a:ea typeface="华文行楷" pitchFamily="2" charset="-122"/>
              </a:rPr>
              <a:t>,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that isn’t the true factor</a:t>
            </a:r>
            <a:r>
              <a:rPr lang="en-US" altLang="zh-CN" sz="2400" dirty="0" smtClean="0">
                <a:latin typeface="Helvetica"/>
                <a:ea typeface="华文行楷" pitchFamily="2" charset="-122"/>
              </a:rPr>
              <a:t>. </a:t>
            </a:r>
            <a:r>
              <a:rPr lang="zh-CN" altLang="zh-CN" sz="2400" dirty="0" smtClean="0">
                <a:latin typeface="Helvetica"/>
                <a:ea typeface="华文行楷" pitchFamily="2" charset="-122"/>
              </a:rPr>
              <a:t>（</a:t>
            </a:r>
            <a:r>
              <a:rPr lang="en-US" altLang="zh-CN" sz="2400" dirty="0" smtClean="0">
                <a:latin typeface="Helvetica"/>
                <a:ea typeface="华文行楷" pitchFamily="2" charset="-122"/>
              </a:rPr>
              <a:t>Line 6, Para.7</a:t>
            </a:r>
            <a:r>
              <a:rPr lang="zh-CN" altLang="zh-CN" sz="2400" dirty="0" smtClean="0">
                <a:latin typeface="Helvetica"/>
                <a:ea typeface="华文行楷" pitchFamily="2" charset="-122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38333" y="1772816"/>
            <a:ext cx="5893698" cy="0"/>
          </a:xfrm>
          <a:prstGeom prst="line">
            <a:avLst/>
          </a:prstGeom>
          <a:ln>
            <a:solidFill>
              <a:srgbClr val="B4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538333" y="3626793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hlinkClick r:id="" action="ppaction://hlinkshowjump?jump=nextslide"/>
          </p:cNvPr>
          <p:cNvSpPr txBox="1"/>
          <p:nvPr/>
        </p:nvSpPr>
        <p:spPr>
          <a:xfrm>
            <a:off x="6467944" y="5906850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/>
              <a:t>句型提炼</a:t>
            </a:r>
          </a:p>
        </p:txBody>
      </p:sp>
      <p:pic>
        <p:nvPicPr>
          <p:cNvPr id="1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04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1"/>
          <p:cNvSpPr>
            <a:spLocks noChangeArrowheads="1"/>
          </p:cNvSpPr>
          <p:nvPr/>
        </p:nvSpPr>
        <p:spPr bwMode="auto">
          <a:xfrm>
            <a:off x="1403648" y="2188408"/>
            <a:ext cx="648072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600" dirty="0" smtClean="0">
                <a:solidFill>
                  <a:srgbClr val="71AE0E"/>
                </a:solidFill>
                <a:latin typeface="Helvetica" pitchFamily="34" charset="0"/>
                <a:ea typeface="华文行楷" pitchFamily="2" charset="-122"/>
                <a:cs typeface="Helvetica" pitchFamily="34" charset="0"/>
              </a:rPr>
              <a:t>Sb. would probably protest that</a:t>
            </a:r>
            <a:r>
              <a:rPr kumimoji="1" lang="en-US" altLang="zh-CN" sz="2800" dirty="0" smtClean="0">
                <a:solidFill>
                  <a:schemeClr val="dk1"/>
                </a:solidFill>
                <a:latin typeface="Helvetica"/>
              </a:rPr>
              <a:t>…, </a:t>
            </a:r>
            <a:r>
              <a:rPr lang="en-US" altLang="zh-CN" sz="2600" dirty="0" smtClean="0">
                <a:solidFill>
                  <a:srgbClr val="71AE0E"/>
                </a:solidFill>
                <a:latin typeface="Helvetica" pitchFamily="34" charset="0"/>
                <a:ea typeface="华文行楷" pitchFamily="2" charset="-122"/>
                <a:cs typeface="Helvetica" pitchFamily="34" charset="0"/>
              </a:rPr>
              <a:t>but according to sb. else</a:t>
            </a:r>
            <a:r>
              <a:rPr kumimoji="1" lang="en-US" altLang="zh-CN" sz="2800" dirty="0" smtClean="0">
                <a:solidFill>
                  <a:schemeClr val="dk1"/>
                </a:solidFill>
                <a:latin typeface="Helvetica"/>
              </a:rPr>
              <a:t>, </a:t>
            </a:r>
            <a:r>
              <a:rPr lang="en-US" altLang="zh-CN" sz="2600" dirty="0" smtClean="0">
                <a:latin typeface="Helvetica" pitchFamily="34" charset="0"/>
                <a:ea typeface="华文行楷" pitchFamily="2" charset="-122"/>
                <a:cs typeface="Helvetica" pitchFamily="34" charset="0"/>
              </a:rPr>
              <a:t>that isn’t the true factor</a:t>
            </a:r>
            <a:r>
              <a:rPr kumimoji="1" lang="en-US" altLang="zh-CN" sz="2800" dirty="0" smtClean="0">
                <a:latin typeface="Helvetica"/>
              </a:rPr>
              <a:t>.</a:t>
            </a:r>
            <a:endParaRPr lang="en-US" altLang="zh-CN" sz="2600" dirty="0" smtClean="0">
              <a:latin typeface="Helvetica"/>
              <a:ea typeface="华文行楷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288" y="1412875"/>
            <a:ext cx="19526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华文行楷" pitchFamily="2" charset="-122"/>
                <a:ea typeface="华文行楷" pitchFamily="2" charset="-122"/>
              </a:rPr>
              <a:t>句型提炼</a:t>
            </a:r>
          </a:p>
        </p:txBody>
      </p:sp>
      <p:sp>
        <p:nvSpPr>
          <p:cNvPr id="246788" name="TextBox 25"/>
          <p:cNvSpPr txBox="1">
            <a:spLocks noChangeArrowheads="1"/>
          </p:cNvSpPr>
          <p:nvPr/>
        </p:nvSpPr>
        <p:spPr bwMode="auto">
          <a:xfrm>
            <a:off x="1538288" y="3653861"/>
            <a:ext cx="1871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应用提示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03648" y="4417948"/>
            <a:ext cx="6408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600" dirty="0">
                <a:latin typeface="华文行楷" pitchFamily="2" charset="-122"/>
                <a:ea typeface="华文行楷" pitchFamily="2" charset="-122"/>
              </a:rPr>
              <a:t>用于表</a:t>
            </a:r>
            <a:r>
              <a:rPr lang="zh-CN" altLang="en-US" sz="2600" dirty="0" smtClean="0">
                <a:latin typeface="华文行楷" pitchFamily="2" charset="-122"/>
                <a:ea typeface="华文行楷" pitchFamily="2" charset="-122"/>
              </a:rPr>
              <a:t>达</a:t>
            </a:r>
            <a:r>
              <a:rPr kumimoji="1" lang="zh-CN" altLang="en-US" sz="28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2600" dirty="0" smtClean="0">
                <a:solidFill>
                  <a:srgbClr val="71AE0E"/>
                </a:solidFill>
                <a:latin typeface="华文行楷" pitchFamily="2" charset="-122"/>
                <a:ea typeface="华文行楷" pitchFamily="2" charset="-122"/>
              </a:rPr>
              <a:t>对某种观点或分析的否定</a:t>
            </a:r>
            <a:r>
              <a:rPr kumimoji="1" lang="zh-CN" altLang="en-US" sz="28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”。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621299" y="4134998"/>
            <a:ext cx="5893698" cy="0"/>
          </a:xfrm>
          <a:prstGeom prst="line">
            <a:avLst/>
          </a:prstGeom>
          <a:ln>
            <a:solidFill>
              <a:srgbClr val="71AE0E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621299" y="1916832"/>
            <a:ext cx="589369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876925"/>
            <a:ext cx="42084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hlinkClick r:id="" action="ppaction://hlinkshowjump?jump=nextslide"/>
          </p:cNvPr>
          <p:cNvSpPr txBox="1"/>
          <p:nvPr/>
        </p:nvSpPr>
        <p:spPr>
          <a:xfrm>
            <a:off x="5929322" y="5429264"/>
            <a:ext cx="1522998" cy="733663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/>
              <a:t>句型应用</a:t>
            </a:r>
            <a:endParaRPr lang="zh-CN" altLang="en-US" sz="1800" b="1" dirty="0"/>
          </a:p>
        </p:txBody>
      </p:sp>
      <p:pic>
        <p:nvPicPr>
          <p:cNvPr id="19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:\2015年修改\图片14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050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78940"/>
              </p:ext>
            </p:extLst>
          </p:nvPr>
        </p:nvGraphicFramePr>
        <p:xfrm>
          <a:off x="428625" y="1996116"/>
          <a:ext cx="8286808" cy="39544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71367"/>
                <a:gridCol w="4215441"/>
              </a:tblGrid>
              <a:tr h="433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Practical Phrases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Specific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Meanings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1. impose </a:t>
                      </a:r>
                      <a:r>
                        <a:rPr kumimoji="1" lang="en-US" altLang="zh-CN" sz="2400" kern="1200" dirty="0" err="1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. on sb.</a:t>
                      </a: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将</a:t>
                      </a:r>
                      <a:r>
                        <a:rPr kumimoji="1" lang="zh-CN" altLang="zh-CN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强加于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2. be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 featured in </a:t>
                      </a: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被特写；在</a:t>
                      </a:r>
                      <a:r>
                        <a:rPr lang="zh-CN" altLang="zh-CN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中专题介绍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3. revolve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 around</a:t>
                      </a: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围绕；以</a:t>
                      </a:r>
                      <a:r>
                        <a:rPr kumimoji="1" lang="zh-CN" altLang="zh-CN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…</a:t>
                      </a: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为主题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en-US" altLang="zh-CN" sz="2400" kern="1200" dirty="0" smtClean="0">
                          <a:solidFill>
                            <a:srgbClr val="FF0000"/>
                          </a:solidFill>
                          <a:latin typeface="Helvetica"/>
                          <a:ea typeface="+mn-ea"/>
                          <a:cs typeface="+mn-cs"/>
                        </a:rPr>
                        <a:t>. com</a:t>
                      </a:r>
                      <a:r>
                        <a:rPr kumimoji="1" lang="en-US" altLang="zh-CN" sz="2400" kern="1200" baseline="0" dirty="0" smtClean="0">
                          <a:solidFill>
                            <a:srgbClr val="FF0000"/>
                          </a:solidFill>
                          <a:latin typeface="Helvetica"/>
                          <a:ea typeface="+mn-ea"/>
                          <a:cs typeface="+mn-cs"/>
                        </a:rPr>
                        <a:t>e in handy</a:t>
                      </a:r>
                      <a:endParaRPr kumimoji="1" lang="zh-CN" altLang="zh-CN" sz="2400" kern="1200" dirty="0" smtClean="0">
                        <a:solidFill>
                          <a:srgbClr val="FF0000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派上用场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5. be attached to </a:t>
                      </a:r>
                      <a:r>
                        <a:rPr kumimoji="1" lang="en-US" altLang="zh-CN" sz="2400" kern="1200" dirty="0" err="1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. / sb.</a:t>
                      </a: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喜欢（依恋）某物或某人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6. pay a big price</a:t>
                      </a: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花很大代价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7. be measured in </a:t>
                      </a:r>
                      <a:r>
                        <a:rPr kumimoji="1" lang="en-US" altLang="zh-CN" sz="2400" kern="1200" dirty="0" err="1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dirty="0" smtClean="0">
                          <a:solidFill>
                            <a:schemeClr val="tx1"/>
                          </a:solidFill>
                          <a:latin typeface="Helvetica"/>
                          <a:ea typeface="+mn-ea"/>
                          <a:cs typeface="+mn-cs"/>
                        </a:rPr>
                        <a:t>.</a:t>
                      </a: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b="1" kern="1200" dirty="0" smtClean="0">
                          <a:solidFill>
                            <a:srgbClr val="00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用某事来衡量</a:t>
                      </a:r>
                    </a:p>
                  </a:txBody>
                  <a:tcPr marL="68580" marR="68580" marT="0" marB="0"/>
                </a:tc>
              </a:tr>
              <a:tr h="4333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kumimoji="1" lang="zh-CN" altLang="zh-CN" sz="2400" kern="1200" dirty="0" smtClean="0">
                        <a:solidFill>
                          <a:schemeClr val="tx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2400" b="1" kern="1200" dirty="0" smtClean="0">
                        <a:solidFill>
                          <a:srgbClr val="000000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 descr="H:\2015年修改\图片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96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0" t="15609"/>
          <a:stretch/>
        </p:blipFill>
        <p:spPr bwMode="auto">
          <a:xfrm>
            <a:off x="500034" y="1484784"/>
            <a:ext cx="8248430" cy="501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5"/>
          <p:cNvSpPr txBox="1"/>
          <p:nvPr/>
        </p:nvSpPr>
        <p:spPr>
          <a:xfrm>
            <a:off x="1214414" y="3643314"/>
            <a:ext cx="6483950" cy="535531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</a:rPr>
              <a:t>(corporal punishment / for the sake of)</a:t>
            </a:r>
            <a:endParaRPr kumimoji="1"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1844824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典型例句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309971"/>
            <a:ext cx="68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他们可能会争辩说，学校体罚孩子是为他们将来的成长。但是，据调查组说，这不是真正的原因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1538" y="3143248"/>
            <a:ext cx="165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  <a:endParaRPr lang="zh-CN" altLang="en-US" sz="2600" dirty="0">
              <a:solidFill>
                <a:schemeClr val="accent6">
                  <a:lumMod val="50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1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71538" y="4178845"/>
            <a:ext cx="677198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They would probably protest that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they practiced corporal punishment at schools for the sake of the children’s future growth,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but, according to </a:t>
            </a:r>
            <a:r>
              <a:rPr kumimoji="1" lang="en-US" altLang="zh-CN" sz="2400" dirty="0" smtClean="0">
                <a:latin typeface="Helvetica" pitchFamily="34" charset="0"/>
                <a:cs typeface="Helvetica" pitchFamily="34" charset="0"/>
              </a:rPr>
              <a:t>investigation group,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rPr>
              <a:t>that isn’t the true factor.</a:t>
            </a:r>
          </a:p>
        </p:txBody>
      </p:sp>
    </p:spTree>
    <p:extLst>
      <p:ext uri="{BB962C8B-B14F-4D97-AF65-F5344CB8AC3E}">
        <p14:creationId xmlns:p14="http://schemas.microsoft.com/office/powerpoint/2010/main" val="350060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/>
      <p:bldP spid="3" grpId="0"/>
      <p:bldP spid="25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23" name="Group 35"/>
          <p:cNvGrpSpPr>
            <a:grpSpLocks/>
          </p:cNvGrpSpPr>
          <p:nvPr/>
        </p:nvGrpSpPr>
        <p:grpSpPr bwMode="auto">
          <a:xfrm rot="-1117645">
            <a:off x="458836" y="2159909"/>
            <a:ext cx="4461509" cy="2981658"/>
            <a:chOff x="3359950" y="3541190"/>
            <a:chExt cx="1747326" cy="1741051"/>
          </a:xfrm>
        </p:grpSpPr>
        <p:grpSp>
          <p:nvGrpSpPr>
            <p:cNvPr id="24" name="Group 21"/>
            <p:cNvGrpSpPr>
              <a:grpSpLocks/>
            </p:cNvGrpSpPr>
            <p:nvPr/>
          </p:nvGrpSpPr>
          <p:grpSpPr bwMode="auto">
            <a:xfrm rot="-396937">
              <a:off x="3359950" y="3541190"/>
              <a:ext cx="1747326" cy="1741051"/>
              <a:chOff x="734954" y="587035"/>
              <a:chExt cx="1747326" cy="1741051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346487">
                <a:off x="741972" y="742976"/>
                <a:ext cx="1740308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485220">
                <a:off x="734954" y="587035"/>
                <a:ext cx="1741712" cy="1741051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5" name="TextBox 28"/>
            <p:cNvSpPr txBox="1">
              <a:spLocks noChangeArrowheads="1"/>
            </p:cNvSpPr>
            <p:nvPr/>
          </p:nvSpPr>
          <p:spPr bwMode="auto">
            <a:xfrm rot="21540000">
              <a:off x="3450359" y="3575645"/>
              <a:ext cx="1591379" cy="1689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6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a. “Closing a door on an option is experienced as a loss, and people are willing to pay a big price to avoid the emotion of loss,” Dr. </a:t>
              </a:r>
              <a:r>
                <a:rPr kumimoji="1" lang="en-US" altLang="zh-CN" sz="2600" dirty="0" err="1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Ariely</a:t>
              </a:r>
              <a:r>
                <a:rPr kumimoji="1" lang="en-US" altLang="zh-CN" sz="26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 says.  (Para.8, L3)</a:t>
              </a:r>
              <a:endParaRPr kumimoji="1" lang="en-US" altLang="zh-CN" sz="2600" dirty="0">
                <a:solidFill>
                  <a:srgbClr val="8E0000"/>
                </a:solidFill>
                <a:latin typeface="Helvetica"/>
                <a:ea typeface="楷体"/>
                <a:cs typeface="华文新魏" pitchFamily="2" charset="-122"/>
              </a:endParaRPr>
            </a:p>
          </p:txBody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 rot="872659">
            <a:off x="5049136" y="1510259"/>
            <a:ext cx="3889798" cy="3895079"/>
            <a:chOff x="3334188" y="3572153"/>
            <a:chExt cx="1814827" cy="1516886"/>
          </a:xfrm>
        </p:grpSpPr>
        <p:grpSp>
          <p:nvGrpSpPr>
            <p:cNvPr id="20" name="Group 21"/>
            <p:cNvGrpSpPr>
              <a:grpSpLocks/>
            </p:cNvGrpSpPr>
            <p:nvPr/>
          </p:nvGrpSpPr>
          <p:grpSpPr bwMode="auto">
            <a:xfrm rot="-396937">
              <a:off x="3339190" y="3572153"/>
              <a:ext cx="1790420" cy="1516886"/>
              <a:chOff x="723535" y="618631"/>
              <a:chExt cx="1790420" cy="1516886"/>
            </a:xfrm>
          </p:grpSpPr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346487">
                <a:off x="723535" y="846969"/>
                <a:ext cx="1740300" cy="106782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solidFill>
                  <a:srgbClr val="71AE0E"/>
                </a:solidFill>
                <a:round/>
                <a:headEnd/>
                <a:tailEnd/>
              </a:ln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26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485220">
                <a:off x="772339" y="618631"/>
                <a:ext cx="1741616" cy="1516886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 rot="21540000">
              <a:off x="3334188" y="3956286"/>
              <a:ext cx="1814827" cy="815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阿雷利博士说</a:t>
              </a:r>
              <a:r>
                <a:rPr kumimoji="1" lang="en-US" altLang="zh-CN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: “</a:t>
              </a:r>
              <a:r>
                <a:rPr kumimoji="1" lang="zh-CN" altLang="en-US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rPr>
                <a:t>每闭上一扇选择之门就如同感受了一次惩罚，人们宁愿付出很大的代价，也要避免情感的失落。</a:t>
              </a:r>
              <a:endParaRPr kumimoji="1" lang="en-US" altLang="zh-CN" sz="2600" dirty="0" smtClean="0">
                <a:solidFill>
                  <a:srgbClr val="000000"/>
                </a:solidFill>
                <a:latin typeface="华文行楷" pitchFamily="2" charset="-122"/>
                <a:ea typeface="华文行楷" pitchFamily="2" charset="-122"/>
                <a:cs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2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29" name="Group 35"/>
          <p:cNvGrpSpPr>
            <a:grpSpLocks/>
          </p:cNvGrpSpPr>
          <p:nvPr/>
        </p:nvGrpSpPr>
        <p:grpSpPr bwMode="auto">
          <a:xfrm rot="-1117645">
            <a:off x="353273" y="2493331"/>
            <a:ext cx="4030420" cy="2918459"/>
            <a:chOff x="3395016" y="3338468"/>
            <a:chExt cx="1752051" cy="1734515"/>
          </a:xfrm>
        </p:grpSpPr>
        <p:grpSp>
          <p:nvGrpSpPr>
            <p:cNvPr id="30" name="Group 21"/>
            <p:cNvGrpSpPr>
              <a:grpSpLocks/>
            </p:cNvGrpSpPr>
            <p:nvPr/>
          </p:nvGrpSpPr>
          <p:grpSpPr bwMode="auto">
            <a:xfrm rot="-396937">
              <a:off x="3395016" y="3338468"/>
              <a:ext cx="1742031" cy="1734515"/>
              <a:chOff x="793537" y="389419"/>
              <a:chExt cx="1742031" cy="1734515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346487">
                <a:off x="793537" y="663226"/>
                <a:ext cx="1740308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485220">
                <a:off x="793856" y="389419"/>
                <a:ext cx="1741712" cy="166549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31" name="TextBox 28"/>
            <p:cNvSpPr txBox="1">
              <a:spLocks noChangeArrowheads="1"/>
            </p:cNvSpPr>
            <p:nvPr/>
          </p:nvSpPr>
          <p:spPr bwMode="auto">
            <a:xfrm rot="21540000">
              <a:off x="3515524" y="3619199"/>
              <a:ext cx="1631543" cy="1273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6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b. Sometimes these doors are closing too slowly for us to see them vanishing. (Para.9, L1) </a:t>
              </a:r>
              <a:endParaRPr kumimoji="1" lang="zh-CN" altLang="zh-CN" sz="2600" dirty="0" smtClean="0">
                <a:solidFill>
                  <a:srgbClr val="8E0000"/>
                </a:solidFill>
                <a:latin typeface="Helvetica"/>
                <a:ea typeface="楷体"/>
                <a:cs typeface="华文新魏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21490" y="753092"/>
            <a:ext cx="3771879" cy="3612032"/>
            <a:chOff x="5051789" y="1415174"/>
            <a:chExt cx="3771879" cy="3612032"/>
          </a:xfrm>
        </p:grpSpPr>
        <p:grpSp>
          <p:nvGrpSpPr>
            <p:cNvPr id="18" name="Group 35"/>
            <p:cNvGrpSpPr>
              <a:grpSpLocks/>
            </p:cNvGrpSpPr>
            <p:nvPr/>
          </p:nvGrpSpPr>
          <p:grpSpPr bwMode="auto">
            <a:xfrm rot="872659">
              <a:off x="5051789" y="1415174"/>
              <a:ext cx="3686908" cy="3612032"/>
              <a:chOff x="3386735" y="3573290"/>
              <a:chExt cx="1828637" cy="218647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735" y="3573290"/>
                <a:ext cx="1741311" cy="131459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TextBox 28"/>
              <p:cNvSpPr txBox="1">
                <a:spLocks noChangeArrowheads="1"/>
              </p:cNvSpPr>
              <p:nvPr/>
            </p:nvSpPr>
            <p:spPr bwMode="auto">
              <a:xfrm rot="21466092">
                <a:off x="3473290" y="3915328"/>
                <a:ext cx="1742082" cy="1844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kumimoji="1" lang="en-US" altLang="zh-CN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endParaRPr kumimoji="1" lang="en-US" altLang="zh-CN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r>
                  <a:rPr kumimoji="1" lang="zh-CN" altLang="en-US" sz="26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有时候，门是慢慢关闭的，我们没有看到未来的机会在悄然消失。</a:t>
                </a:r>
                <a:endParaRPr kumimoji="1" lang="zh-CN" altLang="zh-CN" sz="2600" dirty="0" smtClean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  <a:p>
                <a:pPr algn="just" eaLnBrk="0" hangingPunct="0">
                  <a:lnSpc>
                    <a:spcPct val="150000"/>
                  </a:lnSpc>
                </a:pPr>
                <a:endParaRPr kumimoji="1" lang="en-US" altLang="zh-CN" sz="24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pitchFamily="2" charset="-122"/>
                </a:endParaRPr>
              </a:p>
              <a:p>
                <a:pPr algn="just" eaLnBrk="0" hangingPunct="0"/>
                <a:endParaRPr kumimoji="1" lang="zh-CN" altLang="en-US" sz="2600" dirty="0">
                  <a:solidFill>
                    <a:srgbClr val="000000"/>
                  </a:solidFill>
                  <a:latin typeface="华文行楷" pitchFamily="2" charset="-122"/>
                  <a:ea typeface="华文行楷" pitchFamily="2" charset="-122"/>
                  <a:cs typeface="华文新魏" pitchFamily="2" charset="-122"/>
                </a:endParaRPr>
              </a:p>
            </p:txBody>
          </p:sp>
        </p:grpSp>
        <p:sp>
          <p:nvSpPr>
            <p:cNvPr id="34" name="Freeform 6"/>
            <p:cNvSpPr>
              <a:spLocks/>
            </p:cNvSpPr>
            <p:nvPr/>
          </p:nvSpPr>
          <p:spPr bwMode="auto">
            <a:xfrm rot="822209">
              <a:off x="5093606" y="2328704"/>
              <a:ext cx="3730062" cy="2236598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7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5000"/>
            <a:lum/>
          </a:blip>
          <a:srcRect/>
          <a:stretch>
            <a:fillRect l="14000" t="7000" r="-5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:\2015年修改\图片1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-24"/>
            <a:ext cx="8796337" cy="1163637"/>
          </a:xfrm>
          <a:prstGeom prst="rect">
            <a:avLst/>
          </a:prstGeom>
          <a:noFill/>
        </p:spPr>
      </p:pic>
      <p:grpSp>
        <p:nvGrpSpPr>
          <p:cNvPr id="26" name="Group 35"/>
          <p:cNvGrpSpPr>
            <a:grpSpLocks/>
          </p:cNvGrpSpPr>
          <p:nvPr/>
        </p:nvGrpSpPr>
        <p:grpSpPr bwMode="auto">
          <a:xfrm rot="-1117645">
            <a:off x="374181" y="2710506"/>
            <a:ext cx="4684219" cy="2892983"/>
            <a:chOff x="3388621" y="3501427"/>
            <a:chExt cx="1757865" cy="1572824"/>
          </a:xfrm>
        </p:grpSpPr>
        <p:grpSp>
          <p:nvGrpSpPr>
            <p:cNvPr id="27" name="Group 21"/>
            <p:cNvGrpSpPr>
              <a:grpSpLocks/>
            </p:cNvGrpSpPr>
            <p:nvPr/>
          </p:nvGrpSpPr>
          <p:grpSpPr bwMode="auto">
            <a:xfrm rot="-396937">
              <a:off x="3388621" y="3501427"/>
              <a:ext cx="1757865" cy="1572824"/>
              <a:chOff x="777673" y="552007"/>
              <a:chExt cx="1757865" cy="1572824"/>
            </a:xfrm>
          </p:grpSpPr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346487">
                <a:off x="793537" y="663226"/>
                <a:ext cx="1740308" cy="1460708"/>
              </a:xfrm>
              <a:custGeom>
                <a:avLst/>
                <a:gdLst>
                  <a:gd name="T0" fmla="*/ 2049640 w 2279"/>
                  <a:gd name="T1" fmla="*/ 0 h 2211"/>
                  <a:gd name="T2" fmla="*/ 2083225 w 2279"/>
                  <a:gd name="T3" fmla="*/ 351714 h 2211"/>
                  <a:gd name="T4" fmla="*/ 2083225 w 2279"/>
                  <a:gd name="T5" fmla="*/ 351714 h 2211"/>
                  <a:gd name="T6" fmla="*/ 2086957 w 2279"/>
                  <a:gd name="T7" fmla="*/ 407689 h 2211"/>
                  <a:gd name="T8" fmla="*/ 2091622 w 2279"/>
                  <a:gd name="T9" fmla="*/ 548561 h 2211"/>
                  <a:gd name="T10" fmla="*/ 2096286 w 2279"/>
                  <a:gd name="T11" fmla="*/ 732348 h 2211"/>
                  <a:gd name="T12" fmla="*/ 2098152 w 2279"/>
                  <a:gd name="T13" fmla="*/ 826573 h 2211"/>
                  <a:gd name="T14" fmla="*/ 2098152 w 2279"/>
                  <a:gd name="T15" fmla="*/ 918000 h 2211"/>
                  <a:gd name="T16" fmla="*/ 2098152 w 2279"/>
                  <a:gd name="T17" fmla="*/ 918000 h 2211"/>
                  <a:gd name="T18" fmla="*/ 2098152 w 2279"/>
                  <a:gd name="T19" fmla="*/ 1029019 h 2211"/>
                  <a:gd name="T20" fmla="*/ 2101884 w 2279"/>
                  <a:gd name="T21" fmla="*/ 1180153 h 2211"/>
                  <a:gd name="T22" fmla="*/ 2111213 w 2279"/>
                  <a:gd name="T23" fmla="*/ 1530933 h 2211"/>
                  <a:gd name="T24" fmla="*/ 2126140 w 2279"/>
                  <a:gd name="T25" fmla="*/ 1971275 h 2211"/>
                  <a:gd name="T26" fmla="*/ 2126140 w 2279"/>
                  <a:gd name="T27" fmla="*/ 1971275 h 2211"/>
                  <a:gd name="T28" fmla="*/ 1766963 w 2279"/>
                  <a:gd name="T29" fmla="*/ 1991800 h 2211"/>
                  <a:gd name="T30" fmla="*/ 1076597 w 2279"/>
                  <a:gd name="T31" fmla="*/ 2029117 h 2211"/>
                  <a:gd name="T32" fmla="*/ 1076597 w 2279"/>
                  <a:gd name="T33" fmla="*/ 2029117 h 2211"/>
                  <a:gd name="T34" fmla="*/ 905872 w 2279"/>
                  <a:gd name="T35" fmla="*/ 2037513 h 2211"/>
                  <a:gd name="T36" fmla="*/ 728616 w 2279"/>
                  <a:gd name="T37" fmla="*/ 2045909 h 2211"/>
                  <a:gd name="T38" fmla="*/ 555091 w 2279"/>
                  <a:gd name="T39" fmla="*/ 2051507 h 2211"/>
                  <a:gd name="T40" fmla="*/ 392762 w 2279"/>
                  <a:gd name="T41" fmla="*/ 2056172 h 2211"/>
                  <a:gd name="T42" fmla="*/ 139006 w 2279"/>
                  <a:gd name="T43" fmla="*/ 2060836 h 2211"/>
                  <a:gd name="T44" fmla="*/ 40116 w 2279"/>
                  <a:gd name="T45" fmla="*/ 2062702 h 2211"/>
                  <a:gd name="T46" fmla="*/ 40116 w 2279"/>
                  <a:gd name="T47" fmla="*/ 2062702 h 2211"/>
                  <a:gd name="T48" fmla="*/ 34518 w 2279"/>
                  <a:gd name="T49" fmla="*/ 1623293 h 2211"/>
                  <a:gd name="T50" fmla="*/ 29854 w 2279"/>
                  <a:gd name="T51" fmla="*/ 1259452 h 2211"/>
                  <a:gd name="T52" fmla="*/ 26122 w 2279"/>
                  <a:gd name="T53" fmla="*/ 964647 h 2211"/>
                  <a:gd name="T54" fmla="*/ 26122 w 2279"/>
                  <a:gd name="T55" fmla="*/ 964647 h 2211"/>
                  <a:gd name="T56" fmla="*/ 19591 w 2279"/>
                  <a:gd name="T57" fmla="*/ 755671 h 2211"/>
                  <a:gd name="T58" fmla="*/ 13061 w 2279"/>
                  <a:gd name="T59" fmla="*/ 582147 h 2211"/>
                  <a:gd name="T60" fmla="*/ 6530 w 2279"/>
                  <a:gd name="T61" fmla="*/ 416085 h 2211"/>
                  <a:gd name="T62" fmla="*/ 0 w 2279"/>
                  <a:gd name="T63" fmla="*/ 119415 h 2211"/>
                  <a:gd name="T64" fmla="*/ 2049640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57999"/>
                    </a:srgbClr>
                  </a:gs>
                  <a:gs pos="100000">
                    <a:srgbClr val="949494">
                      <a:alpha val="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1800" kern="0">
                    <a:solidFill>
                      <a:sysClr val="windowText" lastClr="000000"/>
                    </a:solidFill>
                    <a:latin typeface="Arial" pitchFamily="34" charset="0"/>
                    <a:ea typeface="PMingLiU" pitchFamily="18" charset="-120"/>
                  </a:rPr>
                  <a:t>  </a:t>
                </a: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485220">
                <a:off x="777669" y="551874"/>
                <a:ext cx="1741712" cy="1535185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blipFill>
                <a:blip r:embed="rId7" cstate="print"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00" kern="0">
                  <a:solidFill>
                    <a:srgbClr val="8E00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28" name="TextBox 28"/>
            <p:cNvSpPr txBox="1">
              <a:spLocks noChangeArrowheads="1"/>
            </p:cNvSpPr>
            <p:nvPr/>
          </p:nvSpPr>
          <p:spPr bwMode="auto">
            <a:xfrm rot="21540000">
              <a:off x="3451144" y="3772334"/>
              <a:ext cx="1592555" cy="97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c. We are naturally prejudiced to believe that more is better, but Dr. </a:t>
              </a:r>
              <a:r>
                <a:rPr kumimoji="1" lang="en-US" altLang="zh-CN" sz="2400" dirty="0" err="1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Ariely’s</a:t>
              </a:r>
              <a:r>
                <a:rPr kumimoji="1" lang="en-US" altLang="zh-CN" sz="2400" dirty="0" smtClean="0">
                  <a:solidFill>
                    <a:srgbClr val="8E0000"/>
                  </a:solidFill>
                  <a:latin typeface="Helvetica"/>
                  <a:ea typeface="楷体"/>
                  <a:cs typeface="华文新魏" charset="0"/>
                </a:rPr>
                <a:t> research provides a dose of reality that strongly suggests otherwise.  (Para.12, L2)</a:t>
              </a:r>
              <a:endParaRPr kumimoji="1" lang="zh-CN" altLang="zh-CN" sz="2400" dirty="0" smtClean="0">
                <a:solidFill>
                  <a:srgbClr val="8E0000"/>
                </a:solidFill>
                <a:latin typeface="Helvetica"/>
                <a:ea typeface="楷体"/>
                <a:cs typeface="华文新魏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44701" y="1469073"/>
            <a:ext cx="4243075" cy="3132984"/>
            <a:chOff x="4944701" y="1469073"/>
            <a:chExt cx="4243075" cy="3132984"/>
          </a:xfrm>
        </p:grpSpPr>
        <p:grpSp>
          <p:nvGrpSpPr>
            <p:cNvPr id="18" name="Group 35"/>
            <p:cNvGrpSpPr>
              <a:grpSpLocks/>
            </p:cNvGrpSpPr>
            <p:nvPr/>
          </p:nvGrpSpPr>
          <p:grpSpPr bwMode="auto">
            <a:xfrm rot="872659">
              <a:off x="5136694" y="1469073"/>
              <a:ext cx="4051082" cy="2687627"/>
              <a:chOff x="3341612" y="3573094"/>
              <a:chExt cx="2045686" cy="1626903"/>
            </a:xfrm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 rot="88283">
                <a:off x="3386714" y="3573094"/>
                <a:ext cx="1741591" cy="1314597"/>
              </a:xfrm>
              <a:custGeom>
                <a:avLst/>
                <a:gdLst>
                  <a:gd name="T0" fmla="*/ 2056831 w 2279"/>
                  <a:gd name="T1" fmla="*/ 0 h 2211"/>
                  <a:gd name="T2" fmla="*/ 2090534 w 2279"/>
                  <a:gd name="T3" fmla="*/ 352947 h 2211"/>
                  <a:gd name="T4" fmla="*/ 2090534 w 2279"/>
                  <a:gd name="T5" fmla="*/ 352947 h 2211"/>
                  <a:gd name="T6" fmla="*/ 2094279 w 2279"/>
                  <a:gd name="T7" fmla="*/ 409119 h 2211"/>
                  <a:gd name="T8" fmla="*/ 2098960 w 2279"/>
                  <a:gd name="T9" fmla="*/ 550486 h 2211"/>
                  <a:gd name="T10" fmla="*/ 2103641 w 2279"/>
                  <a:gd name="T11" fmla="*/ 734917 h 2211"/>
                  <a:gd name="T12" fmla="*/ 2105513 w 2279"/>
                  <a:gd name="T13" fmla="*/ 829473 h 2211"/>
                  <a:gd name="T14" fmla="*/ 2105513 w 2279"/>
                  <a:gd name="T15" fmla="*/ 921221 h 2211"/>
                  <a:gd name="T16" fmla="*/ 2105513 w 2279"/>
                  <a:gd name="T17" fmla="*/ 921221 h 2211"/>
                  <a:gd name="T18" fmla="*/ 2105513 w 2279"/>
                  <a:gd name="T19" fmla="*/ 1032629 h 2211"/>
                  <a:gd name="T20" fmla="*/ 2109258 w 2279"/>
                  <a:gd name="T21" fmla="*/ 1184293 h 2211"/>
                  <a:gd name="T22" fmla="*/ 2118620 w 2279"/>
                  <a:gd name="T23" fmla="*/ 1536304 h 2211"/>
                  <a:gd name="T24" fmla="*/ 2133599 w 2279"/>
                  <a:gd name="T25" fmla="*/ 1978190 h 2211"/>
                  <a:gd name="T26" fmla="*/ 2133599 w 2279"/>
                  <a:gd name="T27" fmla="*/ 1978190 h 2211"/>
                  <a:gd name="T28" fmla="*/ 1773162 w 2279"/>
                  <a:gd name="T29" fmla="*/ 1998787 h 2211"/>
                  <a:gd name="T30" fmla="*/ 1080374 w 2279"/>
                  <a:gd name="T31" fmla="*/ 2036235 h 2211"/>
                  <a:gd name="T32" fmla="*/ 1080374 w 2279"/>
                  <a:gd name="T33" fmla="*/ 2036235 h 2211"/>
                  <a:gd name="T34" fmla="*/ 909050 w 2279"/>
                  <a:gd name="T35" fmla="*/ 2044661 h 2211"/>
                  <a:gd name="T36" fmla="*/ 731172 w 2279"/>
                  <a:gd name="T37" fmla="*/ 2053086 h 2211"/>
                  <a:gd name="T38" fmla="*/ 557039 w 2279"/>
                  <a:gd name="T39" fmla="*/ 2058704 h 2211"/>
                  <a:gd name="T40" fmla="*/ 394140 w 2279"/>
                  <a:gd name="T41" fmla="*/ 2063385 h 2211"/>
                  <a:gd name="T42" fmla="*/ 139494 w 2279"/>
                  <a:gd name="T43" fmla="*/ 2068066 h 2211"/>
                  <a:gd name="T44" fmla="*/ 40257 w 2279"/>
                  <a:gd name="T45" fmla="*/ 2069938 h 2211"/>
                  <a:gd name="T46" fmla="*/ 40257 w 2279"/>
                  <a:gd name="T47" fmla="*/ 2069938 h 2211"/>
                  <a:gd name="T48" fmla="*/ 34639 w 2279"/>
                  <a:gd name="T49" fmla="*/ 1628988 h 2211"/>
                  <a:gd name="T50" fmla="*/ 29958 w 2279"/>
                  <a:gd name="T51" fmla="*/ 1263870 h 2211"/>
                  <a:gd name="T52" fmla="*/ 26214 w 2279"/>
                  <a:gd name="T53" fmla="*/ 968031 h 2211"/>
                  <a:gd name="T54" fmla="*/ 26214 w 2279"/>
                  <a:gd name="T55" fmla="*/ 968031 h 2211"/>
                  <a:gd name="T56" fmla="*/ 19660 w 2279"/>
                  <a:gd name="T57" fmla="*/ 758322 h 2211"/>
                  <a:gd name="T58" fmla="*/ 13107 w 2279"/>
                  <a:gd name="T59" fmla="*/ 584189 h 2211"/>
                  <a:gd name="T60" fmla="*/ 6553 w 2279"/>
                  <a:gd name="T61" fmla="*/ 417545 h 2211"/>
                  <a:gd name="T62" fmla="*/ 0 w 2279"/>
                  <a:gd name="T63" fmla="*/ 119834 h 2211"/>
                  <a:gd name="T64" fmla="*/ 2056831 w 2279"/>
                  <a:gd name="T65" fmla="*/ 0 h 22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79"/>
                  <a:gd name="T100" fmla="*/ 0 h 2211"/>
                  <a:gd name="T101" fmla="*/ 2279 w 2279"/>
                  <a:gd name="T102" fmla="*/ 2211 h 22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79" h="2211">
                    <a:moveTo>
                      <a:pt x="2197" y="0"/>
                    </a:moveTo>
                    <a:lnTo>
                      <a:pt x="2233" y="377"/>
                    </a:lnTo>
                    <a:lnTo>
                      <a:pt x="2237" y="437"/>
                    </a:lnTo>
                    <a:lnTo>
                      <a:pt x="2242" y="588"/>
                    </a:lnTo>
                    <a:lnTo>
                      <a:pt x="2247" y="785"/>
                    </a:lnTo>
                    <a:lnTo>
                      <a:pt x="2249" y="886"/>
                    </a:lnTo>
                    <a:lnTo>
                      <a:pt x="2249" y="984"/>
                    </a:lnTo>
                    <a:lnTo>
                      <a:pt x="2249" y="1103"/>
                    </a:lnTo>
                    <a:lnTo>
                      <a:pt x="2253" y="1265"/>
                    </a:lnTo>
                    <a:lnTo>
                      <a:pt x="2263" y="1641"/>
                    </a:lnTo>
                    <a:lnTo>
                      <a:pt x="2279" y="2113"/>
                    </a:lnTo>
                    <a:lnTo>
                      <a:pt x="1894" y="2135"/>
                    </a:lnTo>
                    <a:lnTo>
                      <a:pt x="1154" y="2175"/>
                    </a:lnTo>
                    <a:lnTo>
                      <a:pt x="971" y="2184"/>
                    </a:lnTo>
                    <a:lnTo>
                      <a:pt x="781" y="2193"/>
                    </a:lnTo>
                    <a:lnTo>
                      <a:pt x="595" y="2199"/>
                    </a:lnTo>
                    <a:lnTo>
                      <a:pt x="421" y="2204"/>
                    </a:lnTo>
                    <a:lnTo>
                      <a:pt x="149" y="2209"/>
                    </a:lnTo>
                    <a:lnTo>
                      <a:pt x="43" y="2211"/>
                    </a:lnTo>
                    <a:lnTo>
                      <a:pt x="37" y="1740"/>
                    </a:lnTo>
                    <a:lnTo>
                      <a:pt x="32" y="1350"/>
                    </a:lnTo>
                    <a:lnTo>
                      <a:pt x="28" y="1034"/>
                    </a:lnTo>
                    <a:lnTo>
                      <a:pt x="21" y="810"/>
                    </a:lnTo>
                    <a:lnTo>
                      <a:pt x="14" y="624"/>
                    </a:lnTo>
                    <a:lnTo>
                      <a:pt x="7" y="446"/>
                    </a:lnTo>
                    <a:lnTo>
                      <a:pt x="0" y="128"/>
                    </a:lnTo>
                    <a:lnTo>
                      <a:pt x="219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600" kern="0">
                  <a:solidFill>
                    <a:srgbClr val="99CC00"/>
                  </a:solidFill>
                  <a:latin typeface="Arial" pitchFamily="34" charset="0"/>
                  <a:ea typeface="楷体_GB2312" pitchFamily="49" charset="-122"/>
                </a:endParaRPr>
              </a:p>
            </p:txBody>
          </p:sp>
          <p:sp>
            <p:nvSpPr>
              <p:cNvPr id="23" name="TextBox 28"/>
              <p:cNvSpPr txBox="1">
                <a:spLocks noChangeArrowheads="1"/>
              </p:cNvSpPr>
              <p:nvPr/>
            </p:nvSpPr>
            <p:spPr bwMode="auto">
              <a:xfrm rot="21302205">
                <a:off x="3341612" y="4249834"/>
                <a:ext cx="2045686" cy="950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4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我们很自然、很偏执地相信选择越多越好，但阿雷利博士的研究却强有力地告诉我们事实并非如此</a:t>
                </a:r>
                <a:r>
                  <a:rPr kumimoji="1" lang="zh-CN" altLang="zh-CN" sz="2400" dirty="0" smtClean="0">
                    <a:solidFill>
                      <a:srgbClr val="000000"/>
                    </a:solidFill>
                    <a:latin typeface="华文行楷" pitchFamily="2" charset="-122"/>
                    <a:ea typeface="华文行楷" pitchFamily="2" charset="-122"/>
                    <a:cs typeface="华文新魏" pitchFamily="2" charset="-122"/>
                  </a:rPr>
                  <a:t>。</a:t>
                </a:r>
              </a:p>
            </p:txBody>
          </p:sp>
        </p:grpSp>
        <p:sp>
          <p:nvSpPr>
            <p:cNvPr id="29" name="Freeform 6"/>
            <p:cNvSpPr>
              <a:spLocks/>
            </p:cNvSpPr>
            <p:nvPr/>
          </p:nvSpPr>
          <p:spPr bwMode="auto">
            <a:xfrm rot="822209">
              <a:off x="4944701" y="2220752"/>
              <a:ext cx="4032881" cy="2381305"/>
            </a:xfrm>
            <a:custGeom>
              <a:avLst/>
              <a:gdLst>
                <a:gd name="T0" fmla="*/ 2049640 w 2279"/>
                <a:gd name="T1" fmla="*/ 0 h 2211"/>
                <a:gd name="T2" fmla="*/ 2083225 w 2279"/>
                <a:gd name="T3" fmla="*/ 351714 h 2211"/>
                <a:gd name="T4" fmla="*/ 2083225 w 2279"/>
                <a:gd name="T5" fmla="*/ 351714 h 2211"/>
                <a:gd name="T6" fmla="*/ 2086957 w 2279"/>
                <a:gd name="T7" fmla="*/ 407689 h 2211"/>
                <a:gd name="T8" fmla="*/ 2091622 w 2279"/>
                <a:gd name="T9" fmla="*/ 548561 h 2211"/>
                <a:gd name="T10" fmla="*/ 2096286 w 2279"/>
                <a:gd name="T11" fmla="*/ 732348 h 2211"/>
                <a:gd name="T12" fmla="*/ 2098152 w 2279"/>
                <a:gd name="T13" fmla="*/ 826573 h 2211"/>
                <a:gd name="T14" fmla="*/ 2098152 w 2279"/>
                <a:gd name="T15" fmla="*/ 918000 h 2211"/>
                <a:gd name="T16" fmla="*/ 2098152 w 2279"/>
                <a:gd name="T17" fmla="*/ 918000 h 2211"/>
                <a:gd name="T18" fmla="*/ 2098152 w 2279"/>
                <a:gd name="T19" fmla="*/ 1029019 h 2211"/>
                <a:gd name="T20" fmla="*/ 2101884 w 2279"/>
                <a:gd name="T21" fmla="*/ 1180153 h 2211"/>
                <a:gd name="T22" fmla="*/ 2111213 w 2279"/>
                <a:gd name="T23" fmla="*/ 1530933 h 2211"/>
                <a:gd name="T24" fmla="*/ 2126140 w 2279"/>
                <a:gd name="T25" fmla="*/ 1971275 h 2211"/>
                <a:gd name="T26" fmla="*/ 2126140 w 2279"/>
                <a:gd name="T27" fmla="*/ 1971275 h 2211"/>
                <a:gd name="T28" fmla="*/ 1766963 w 2279"/>
                <a:gd name="T29" fmla="*/ 1991800 h 2211"/>
                <a:gd name="T30" fmla="*/ 1076597 w 2279"/>
                <a:gd name="T31" fmla="*/ 2029117 h 2211"/>
                <a:gd name="T32" fmla="*/ 1076597 w 2279"/>
                <a:gd name="T33" fmla="*/ 2029117 h 2211"/>
                <a:gd name="T34" fmla="*/ 905872 w 2279"/>
                <a:gd name="T35" fmla="*/ 2037513 h 2211"/>
                <a:gd name="T36" fmla="*/ 728616 w 2279"/>
                <a:gd name="T37" fmla="*/ 2045909 h 2211"/>
                <a:gd name="T38" fmla="*/ 555091 w 2279"/>
                <a:gd name="T39" fmla="*/ 2051507 h 2211"/>
                <a:gd name="T40" fmla="*/ 392762 w 2279"/>
                <a:gd name="T41" fmla="*/ 2056172 h 2211"/>
                <a:gd name="T42" fmla="*/ 139006 w 2279"/>
                <a:gd name="T43" fmla="*/ 2060836 h 2211"/>
                <a:gd name="T44" fmla="*/ 40116 w 2279"/>
                <a:gd name="T45" fmla="*/ 2062702 h 2211"/>
                <a:gd name="T46" fmla="*/ 40116 w 2279"/>
                <a:gd name="T47" fmla="*/ 2062702 h 2211"/>
                <a:gd name="T48" fmla="*/ 34518 w 2279"/>
                <a:gd name="T49" fmla="*/ 1623293 h 2211"/>
                <a:gd name="T50" fmla="*/ 29854 w 2279"/>
                <a:gd name="T51" fmla="*/ 1259452 h 2211"/>
                <a:gd name="T52" fmla="*/ 26122 w 2279"/>
                <a:gd name="T53" fmla="*/ 964647 h 2211"/>
                <a:gd name="T54" fmla="*/ 26122 w 2279"/>
                <a:gd name="T55" fmla="*/ 964647 h 2211"/>
                <a:gd name="T56" fmla="*/ 19591 w 2279"/>
                <a:gd name="T57" fmla="*/ 755671 h 2211"/>
                <a:gd name="T58" fmla="*/ 13061 w 2279"/>
                <a:gd name="T59" fmla="*/ 582147 h 2211"/>
                <a:gd name="T60" fmla="*/ 6530 w 2279"/>
                <a:gd name="T61" fmla="*/ 416085 h 2211"/>
                <a:gd name="T62" fmla="*/ 0 w 2279"/>
                <a:gd name="T63" fmla="*/ 119415 h 2211"/>
                <a:gd name="T64" fmla="*/ 2049640 w 2279"/>
                <a:gd name="T65" fmla="*/ 0 h 22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79"/>
                <a:gd name="T100" fmla="*/ 0 h 2211"/>
                <a:gd name="T101" fmla="*/ 2279 w 2279"/>
                <a:gd name="T102" fmla="*/ 2211 h 22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79" h="2211">
                  <a:moveTo>
                    <a:pt x="2197" y="0"/>
                  </a:moveTo>
                  <a:lnTo>
                    <a:pt x="2233" y="377"/>
                  </a:lnTo>
                  <a:lnTo>
                    <a:pt x="2237" y="437"/>
                  </a:lnTo>
                  <a:lnTo>
                    <a:pt x="2242" y="588"/>
                  </a:lnTo>
                  <a:lnTo>
                    <a:pt x="2247" y="785"/>
                  </a:lnTo>
                  <a:lnTo>
                    <a:pt x="2249" y="886"/>
                  </a:lnTo>
                  <a:lnTo>
                    <a:pt x="2249" y="984"/>
                  </a:lnTo>
                  <a:lnTo>
                    <a:pt x="2249" y="1103"/>
                  </a:lnTo>
                  <a:lnTo>
                    <a:pt x="2253" y="1265"/>
                  </a:lnTo>
                  <a:lnTo>
                    <a:pt x="2263" y="1641"/>
                  </a:lnTo>
                  <a:lnTo>
                    <a:pt x="2279" y="2113"/>
                  </a:lnTo>
                  <a:lnTo>
                    <a:pt x="1894" y="2135"/>
                  </a:lnTo>
                  <a:lnTo>
                    <a:pt x="1154" y="2175"/>
                  </a:lnTo>
                  <a:lnTo>
                    <a:pt x="971" y="2184"/>
                  </a:lnTo>
                  <a:lnTo>
                    <a:pt x="781" y="2193"/>
                  </a:lnTo>
                  <a:lnTo>
                    <a:pt x="595" y="2199"/>
                  </a:lnTo>
                  <a:lnTo>
                    <a:pt x="421" y="2204"/>
                  </a:lnTo>
                  <a:lnTo>
                    <a:pt x="149" y="2209"/>
                  </a:lnTo>
                  <a:lnTo>
                    <a:pt x="43" y="2211"/>
                  </a:lnTo>
                  <a:lnTo>
                    <a:pt x="37" y="1740"/>
                  </a:lnTo>
                  <a:lnTo>
                    <a:pt x="32" y="1350"/>
                  </a:lnTo>
                  <a:lnTo>
                    <a:pt x="28" y="1034"/>
                  </a:lnTo>
                  <a:lnTo>
                    <a:pt x="21" y="810"/>
                  </a:lnTo>
                  <a:lnTo>
                    <a:pt x="14" y="624"/>
                  </a:lnTo>
                  <a:lnTo>
                    <a:pt x="7" y="446"/>
                  </a:lnTo>
                  <a:lnTo>
                    <a:pt x="0" y="128"/>
                  </a:lnTo>
                  <a:lnTo>
                    <a:pt x="2197" y="0"/>
                  </a:lnTo>
                  <a:close/>
                </a:path>
              </a:pathLst>
            </a:custGeom>
            <a:noFill/>
            <a:ln w="9525">
              <a:solidFill>
                <a:srgbClr val="71AE0E"/>
              </a:solidFill>
              <a:round/>
              <a:headEnd/>
              <a:tailEnd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2600" kern="0">
                  <a:solidFill>
                    <a:sysClr val="windowText" lastClr="000000"/>
                  </a:solidFill>
                  <a:latin typeface="Arial" pitchFamily="34" charset="0"/>
                  <a:ea typeface="PMingLiU" pitchFamily="18" charset="-12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17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40494"/>
              </p:ext>
            </p:extLst>
          </p:nvPr>
        </p:nvGraphicFramePr>
        <p:xfrm>
          <a:off x="755576" y="1285860"/>
          <a:ext cx="7704856" cy="507859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08312"/>
                <a:gridCol w="4896544"/>
              </a:tblGrid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难以取舍的选择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 </a:t>
                      </a:r>
                      <a:endParaRPr lang="zh-CN" altLang="zh-CN" sz="22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b="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64587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2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突袭敌阵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3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战胜对手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4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突然着火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5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深受敬仰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6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达到成功的顶峰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26548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7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从中受益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8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派上用场</a:t>
                      </a:r>
                      <a:endParaRPr lang="zh-CN" altLang="en-US" sz="2200" b="1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9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制胜方略</a:t>
                      </a:r>
                      <a:endParaRPr lang="zh-CN" altLang="zh-CN" sz="22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10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为未来多留机会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  </a:t>
                      </a:r>
                      <a:endParaRPr lang="zh-CN" altLang="zh-CN" sz="22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63888" y="136435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Helvetica" pitchFamily="34" charset="0"/>
                <a:ea typeface="Cambria Math" pitchFamily="18" charset="0"/>
                <a:cs typeface="Helvetica" pitchFamily="34" charset="0"/>
              </a:rPr>
              <a:t>rival options </a:t>
            </a:r>
            <a:endParaRPr lang="zh-CN" altLang="en-US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184598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Helvetica" pitchFamily="34" charset="0"/>
                <a:ea typeface="Cambria Math" pitchFamily="18" charset="0"/>
                <a:cs typeface="Helvetica" pitchFamily="34" charset="0"/>
              </a:rPr>
              <a:t>a raid into enemy territory</a:t>
            </a:r>
            <a:endParaRPr lang="zh-CN" altLang="en-US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234888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attain victory over the opponents</a:t>
            </a:r>
            <a:endParaRPr lang="zh-CN" altLang="zh-CN" sz="2400" dirty="0" smtClean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2852936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go up in flames</a:t>
            </a:r>
            <a:endParaRPr lang="en-US" altLang="zh-CN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340156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be highly respected for</a:t>
            </a:r>
            <a:endParaRPr lang="en-US" altLang="zh-CN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388630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achieve the summit of success</a:t>
            </a:r>
            <a:endParaRPr lang="en-US" altLang="zh-CN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3888" y="438943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profit from doing </a:t>
            </a:r>
            <a:r>
              <a:rPr lang="en-US" altLang="zh-CN" sz="2400" dirty="0" err="1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sth</a:t>
            </a:r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.</a:t>
            </a:r>
            <a:endParaRPr lang="en-US" altLang="zh-CN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4987276"/>
            <a:ext cx="482453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5738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come in handy</a:t>
            </a:r>
            <a:endParaRPr lang="en-US" altLang="zh-CN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2736" y="5517232"/>
            <a:ext cx="4824536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185738">
              <a:lnSpc>
                <a:spcPct val="60000"/>
              </a:lnSpc>
              <a:spcBef>
                <a:spcPct val="50000"/>
              </a:spcBef>
              <a:defRPr sz="2000">
                <a:latin typeface="Helvetica" pitchFamily="34" charset="0"/>
                <a:ea typeface="Cambria Math" pitchFamily="18" charset="0"/>
                <a:cs typeface="Arial" pitchFamily="34" charset="0"/>
              </a:defRPr>
            </a:lvl1pPr>
          </a:lstStyle>
          <a:p>
            <a:r>
              <a:rPr lang="zh-CN" altLang="zh-CN" sz="2400" kern="100" dirty="0" smtClean="0">
                <a:ea typeface="宋体"/>
                <a:cs typeface="Helvetica" pitchFamily="34" charset="0"/>
              </a:rPr>
              <a:t> </a:t>
            </a:r>
            <a:r>
              <a:rPr lang="en-US" altLang="zh-CN" sz="2400" kern="100" dirty="0" smtClean="0">
                <a:ea typeface="宋体"/>
                <a:cs typeface="Helvetica" pitchFamily="34" charset="0"/>
              </a:rPr>
              <a:t>winning strategy</a:t>
            </a:r>
            <a:endParaRPr lang="en-US" altLang="zh-CN" sz="2400" dirty="0"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63888" y="6021288"/>
            <a:ext cx="4824536" cy="32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185738">
              <a:lnSpc>
                <a:spcPct val="60000"/>
              </a:lnSpc>
              <a:spcBef>
                <a:spcPct val="50000"/>
              </a:spcBef>
              <a:defRPr sz="2000">
                <a:latin typeface="Helvetica" pitchFamily="34" charset="0"/>
                <a:ea typeface="Cambria Math" pitchFamily="18" charset="0"/>
                <a:cs typeface="Arial" pitchFamily="34" charset="0"/>
              </a:defRPr>
            </a:lvl1pPr>
          </a:lstStyle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ea typeface="宋体"/>
                <a:cs typeface="Helvetica" pitchFamily="34" charset="0"/>
              </a:rPr>
              <a:t>keep future options open</a:t>
            </a:r>
            <a:endParaRPr lang="zh-CN" altLang="zh-CN" sz="2400" kern="100" dirty="0">
              <a:ea typeface="宋体"/>
              <a:cs typeface="Helvetica" pitchFamily="34" charset="0"/>
            </a:endParaRPr>
          </a:p>
        </p:txBody>
      </p:sp>
      <p:pic>
        <p:nvPicPr>
          <p:cNvPr id="19" name="Picture 4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 descr="H:\2015年修改\图片22.jpg"/>
          <p:cNvPicPr>
            <a:picLocks noChangeAspect="1" noChangeArrowheads="1"/>
          </p:cNvPicPr>
          <p:nvPr/>
        </p:nvPicPr>
        <p:blipFill>
          <a:blip r:embed="rId3" cstate="print"/>
          <a:srcRect r="5201"/>
          <a:stretch>
            <a:fillRect/>
          </a:stretch>
        </p:blipFill>
        <p:spPr bwMode="auto">
          <a:xfrm>
            <a:off x="0" y="0"/>
            <a:ext cx="9144000" cy="127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19086"/>
              </p:ext>
            </p:extLst>
          </p:nvPr>
        </p:nvGraphicFramePr>
        <p:xfrm>
          <a:off x="500034" y="1142984"/>
          <a:ext cx="8286808" cy="465665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20425"/>
                <a:gridCol w="5266383"/>
              </a:tblGrid>
              <a:tr h="498433">
                <a:tc>
                  <a:txBody>
                    <a:bodyPr/>
                    <a:lstStyle/>
                    <a:p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11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紧抓门</a:t>
                      </a:r>
                      <a:endParaRPr lang="zh-CN" altLang="zh-CN" sz="22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b="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63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200" b="1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12 </a:t>
                      </a:r>
                      <a:r>
                        <a:rPr lang="zh-CN" altLang="en-US" sz="2200" b="1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付出大代价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13</a:t>
                      </a:r>
                      <a:r>
                        <a:rPr lang="en-US" altLang="zh-CN" sz="2200" b="1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 </a:t>
                      </a:r>
                      <a:r>
                        <a:rPr lang="zh-CN" altLang="en-US" sz="2200" b="1" kern="1200" baseline="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相应的损失</a:t>
                      </a:r>
                      <a:endParaRPr lang="zh-CN" altLang="zh-CN" sz="22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14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错失的机会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15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溜走，逃脱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kern="1200" dirty="0">
                        <a:solidFill>
                          <a:schemeClr val="dk1"/>
                        </a:solidFill>
                        <a:latin typeface="Helvetica" pitchFamily="34" charset="0"/>
                        <a:ea typeface="+mn-ea"/>
                        <a:cs typeface="Helvetica" pitchFamily="34" charset="0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16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放弃观点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5985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17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减轻负担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kern="1200" dirty="0">
                        <a:solidFill>
                          <a:schemeClr val="dk1"/>
                        </a:solidFill>
                        <a:latin typeface="Helvetica" pitchFamily="34" charset="0"/>
                        <a:ea typeface="+mn-ea"/>
                        <a:cs typeface="Helvetica" pitchFamily="34" charset="0"/>
                      </a:endParaRPr>
                    </a:p>
                  </a:txBody>
                  <a:tcPr anchor="ctr"/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18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表面价值</a:t>
                      </a: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 </a:t>
                      </a:r>
                      <a:endParaRPr lang="zh-CN" altLang="en-US" sz="2200" b="1" kern="1200" dirty="0" smtClean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zh-CN" altLang="en-US" sz="2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4984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19 </a:t>
                      </a:r>
                      <a:r>
                        <a:rPr lang="zh-CN" altLang="en-US" sz="2200" b="1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获得乐趣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indent="-185738" algn="l" defTabSz="914400" rtl="0" eaLnBrk="1" latinLnBrk="0" hangingPunct="1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endParaRPr lang="zh-CN" altLang="en-US" sz="2200" kern="1200" dirty="0">
                        <a:solidFill>
                          <a:schemeClr val="dk1"/>
                        </a:solidFill>
                        <a:latin typeface="Helvetica" pitchFamily="34" charset="0"/>
                        <a:ea typeface="+mn-ea"/>
                        <a:cs typeface="Helvetic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92450" y="1196752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cling to the door</a:t>
            </a:r>
            <a:endParaRPr lang="en-US" altLang="zh-CN" sz="2400" dirty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450" y="1700808"/>
            <a:ext cx="52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pay a big price</a:t>
            </a:r>
            <a:endParaRPr lang="zh-CN" altLang="zh-CN" sz="2400" dirty="0" smtClean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2450" y="2247255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corresponding cost</a:t>
            </a:r>
            <a:endParaRPr lang="en-US" altLang="zh-CN" sz="2400" dirty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0918" y="4263479"/>
            <a:ext cx="552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lessen one’s load</a:t>
            </a:r>
            <a:endParaRPr lang="en-US" altLang="zh-CN" sz="2400" dirty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450" y="2736352"/>
            <a:ext cx="52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missed opportunity</a:t>
            </a:r>
            <a:endParaRPr lang="en-US" altLang="zh-CN" sz="2400" dirty="0">
              <a:latin typeface="Helvetica" pitchFamily="34" charset="0"/>
              <a:ea typeface="Cambria Math" pitchFamily="18" charset="0"/>
              <a:cs typeface="Helvetic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0919" y="3247264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slip away</a:t>
            </a:r>
            <a:endParaRPr lang="en-US" altLang="zh-CN" sz="2400" dirty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20063" y="3842760"/>
            <a:ext cx="482453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5738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chemeClr val="dk1"/>
                </a:solidFill>
                <a:latin typeface="Helvetica" pitchFamily="34" charset="0"/>
                <a:cs typeface="Helvetica" pitchFamily="34" charset="0"/>
              </a:rPr>
              <a:t>give away ideas for</a:t>
            </a:r>
            <a:endParaRPr lang="en-US" altLang="zh-CN" sz="2400" dirty="0">
              <a:solidFill>
                <a:schemeClr val="dk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450" y="4941168"/>
            <a:ext cx="482453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185738">
              <a:lnSpc>
                <a:spcPct val="60000"/>
              </a:lnSpc>
              <a:spcBef>
                <a:spcPct val="50000"/>
              </a:spcBef>
              <a:defRPr sz="2000">
                <a:latin typeface="Helvetica" pitchFamily="34" charset="0"/>
                <a:ea typeface="Cambria Math" pitchFamily="18" charset="0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dk1"/>
                </a:solidFill>
                <a:ea typeface="+mn-ea"/>
                <a:cs typeface="Helvetica" pitchFamily="34" charset="0"/>
              </a:rPr>
              <a:t>outward merit </a:t>
            </a:r>
            <a:endParaRPr lang="en-US" altLang="zh-CN" sz="2400" dirty="0">
              <a:cs typeface="Helvetic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20063" y="5445224"/>
            <a:ext cx="482453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-185738">
              <a:lnSpc>
                <a:spcPct val="60000"/>
              </a:lnSpc>
              <a:spcBef>
                <a:spcPct val="50000"/>
              </a:spcBef>
              <a:defRPr sz="2000">
                <a:latin typeface="Helvetica" pitchFamily="34" charset="0"/>
                <a:ea typeface="Cambria Math" pitchFamily="18" charset="0"/>
                <a:cs typeface="Arial" pitchFamily="34" charset="0"/>
              </a:defRPr>
            </a:lvl1pPr>
          </a:lstStyle>
          <a:p>
            <a:r>
              <a:rPr lang="en-US" altLang="zh-CN" sz="2400" dirty="0" smtClean="0">
                <a:solidFill>
                  <a:schemeClr val="dk1"/>
                </a:solidFill>
                <a:ea typeface="+mn-ea"/>
                <a:cs typeface="Helvetica" pitchFamily="34" charset="0"/>
              </a:rPr>
              <a:t>derive pleasure from</a:t>
            </a:r>
            <a:endParaRPr lang="en-US" altLang="zh-CN" sz="2400" dirty="0">
              <a:solidFill>
                <a:schemeClr val="dk1"/>
              </a:solidFill>
              <a:ea typeface="+mn-ea"/>
              <a:cs typeface="Helvetica" pitchFamily="34" charset="0"/>
            </a:endParaRPr>
          </a:p>
        </p:txBody>
      </p:sp>
      <p:pic>
        <p:nvPicPr>
          <p:cNvPr id="18" name="Picture 4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H:\2015年修改\图片2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rcRect r="5201"/>
          <a:stretch>
            <a:fillRect/>
          </a:stretch>
        </p:blipFill>
        <p:spPr bwMode="auto">
          <a:xfrm>
            <a:off x="0" y="0"/>
            <a:ext cx="9144000" cy="127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58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50501"/>
              </p:ext>
            </p:extLst>
          </p:nvPr>
        </p:nvGraphicFramePr>
        <p:xfrm>
          <a:off x="357188" y="1285859"/>
          <a:ext cx="8501122" cy="43310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7754"/>
                <a:gridCol w="3643368"/>
              </a:tblGrid>
              <a:tr h="55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    Functional</a:t>
                      </a:r>
                      <a:r>
                        <a:rPr lang="en-US" altLang="zh-CN" sz="2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Patterns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2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/>
                        </a:rPr>
                        <a:t> Functions &amp; Usages</a:t>
                      </a:r>
                      <a:endParaRPr lang="zh-CN" altLang="en-US" sz="2600" dirty="0"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/>
                      </a:endParaRPr>
                    </a:p>
                  </a:txBody>
                  <a:tcPr/>
                </a:tc>
              </a:tr>
              <a:tr h="113566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ct val="50000"/>
                        </a:spcBef>
                        <a:buNone/>
                        <a:defRPr/>
                      </a:pP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1.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The next time sb. is doing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ask oneself the question: …</a:t>
                      </a:r>
                      <a:endParaRPr kumimoji="1" lang="en-US" altLang="zh-CN" sz="24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ct val="50000"/>
                        </a:spcBef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用于表达“某种情景下某人</a:t>
                      </a:r>
                      <a:r>
                        <a:rPr kumimoji="1" lang="zh-CN" altLang="en-US" sz="2400" kern="12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应该反思</a:t>
                      </a: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”。</a:t>
                      </a:r>
                      <a:endParaRPr kumimoji="1" lang="en-US" altLang="zh-CN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2. Sb.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or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sth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. is a rare exception to </a:t>
                      </a:r>
                      <a:r>
                        <a:rPr kumimoji="1" lang="en-US" altLang="zh-CN" sz="2400" kern="1200" baseline="0" dirty="0" err="1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sb.else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, who / that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…</a:t>
                      </a: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用于表达“某人或某物</a:t>
                      </a:r>
                      <a:r>
                        <a:rPr kumimoji="1" lang="zh-CN" altLang="en-US" sz="2400" kern="12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与众不同</a:t>
                      </a: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”。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  <a:tr h="1447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3. Sb. would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probably protest that</a:t>
                      </a:r>
                      <a:r>
                        <a:rPr kumimoji="1" lang="en-US" altLang="zh-CN" sz="2400" kern="120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…,</a:t>
                      </a:r>
                      <a:r>
                        <a:rPr kumimoji="1" lang="en-US" altLang="zh-CN" sz="2400" kern="1200" baseline="0" dirty="0" smtClean="0">
                          <a:solidFill>
                            <a:schemeClr val="dk1"/>
                          </a:solidFill>
                          <a:latin typeface="Helvetica"/>
                          <a:ea typeface="+mn-ea"/>
                          <a:cs typeface="+mn-cs"/>
                        </a:rPr>
                        <a:t> but according to sb. else, that isn’t the true factor.</a:t>
                      </a:r>
                      <a:endParaRPr kumimoji="1" lang="en-US" altLang="zh-CN" sz="2400" kern="1200" dirty="0" smtClean="0">
                        <a:solidFill>
                          <a:schemeClr val="dk1"/>
                        </a:solidFill>
                        <a:latin typeface="Helvetic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用于表达“对某种观点或分析的</a:t>
                      </a:r>
                      <a:r>
                        <a:rPr kumimoji="1" lang="zh-CN" altLang="en-US" sz="2400" kern="1200" dirty="0" smtClean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否定</a:t>
                      </a:r>
                      <a:r>
                        <a:rPr kumimoji="1" lang="zh-CN" altLang="en-US" sz="2400" kern="1200" dirty="0" smtClean="0">
                          <a:solidFill>
                            <a:schemeClr val="dk1"/>
                          </a:solidFill>
                          <a:latin typeface="华文楷体" pitchFamily="2" charset="-122"/>
                          <a:ea typeface="华文楷体" pitchFamily="2" charset="-122"/>
                          <a:cs typeface="+mn-cs"/>
                        </a:rPr>
                        <a:t>”。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kumimoji="1" lang="zh-CN" altLang="en-US" sz="2400" kern="1200" dirty="0">
                        <a:solidFill>
                          <a:schemeClr val="dk1"/>
                        </a:solidFill>
                        <a:latin typeface="华文楷体" pitchFamily="2" charset="-122"/>
                        <a:ea typeface="华文楷体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:\2015年修改\图片1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2" y="-24"/>
            <a:ext cx="722947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46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71600" y="1455167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将</a:t>
            </a:r>
            <a:r>
              <a:rPr kumimoji="1" lang="zh-CN" altLang="zh-CN" sz="24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强加于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952453" y="4362451"/>
            <a:ext cx="5635772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generation gap / make things worse) </a:t>
            </a:r>
            <a:endParaRPr lang="en-US" altLang="zh-CN" sz="2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081084" y="4786322"/>
            <a:ext cx="6977953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To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Helvetica"/>
              </a:rPr>
              <a:t>bridge</a:t>
            </a:r>
            <a:r>
              <a:rPr kumimoji="1" lang="en-US" altLang="zh-CN" sz="2400" dirty="0" smtClean="0">
                <a:latin typeface="Helvetica"/>
              </a:rPr>
              <a:t> the generation gap, parents should never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impose their personal views on their children, </a:t>
            </a:r>
            <a:r>
              <a:rPr kumimoji="1" lang="en-US" altLang="zh-CN" sz="2400" dirty="0" smtClean="0">
                <a:latin typeface="Helvetica"/>
              </a:rPr>
              <a:t>which may make things even worse.</a:t>
            </a:r>
            <a:endParaRPr kumimoji="1" lang="zh-CN" altLang="zh-CN" sz="2400" dirty="0" smtClean="0">
              <a:latin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7852" y="1436359"/>
            <a:ext cx="3041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600" dirty="0" smtClean="0">
                <a:latin typeface="Helvetica"/>
              </a:rPr>
              <a:t>impose </a:t>
            </a:r>
            <a:r>
              <a:rPr lang="en-US" altLang="zh-CN" sz="2600" dirty="0" err="1" smtClean="0">
                <a:latin typeface="Helvetica"/>
              </a:rPr>
              <a:t>sth</a:t>
            </a:r>
            <a:r>
              <a:rPr lang="en-US" altLang="zh-CN" sz="2600" dirty="0" smtClean="0">
                <a:latin typeface="Helvetica"/>
              </a:rPr>
              <a:t>. on sb</a:t>
            </a:r>
            <a:r>
              <a:rPr kumimoji="1" lang="en-US" altLang="zh-CN" sz="2800" dirty="0" smtClean="0">
                <a:latin typeface="Helvetica"/>
              </a:rPr>
              <a:t>.</a:t>
            </a:r>
            <a:endParaRPr kumimoji="1" lang="zh-CN" altLang="zh-CN" sz="2800" dirty="0" smtClean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6338" y="1717675"/>
            <a:ext cx="1651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7932" y="2643182"/>
            <a:ext cx="18266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0098" y="3146420"/>
            <a:ext cx="64294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为了消除代沟，父母不应该将自己的观点强加给孩子，这样会使事情更糟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  <a:p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8662" y="3900490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19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H:\2015年修改\图片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96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11560" y="1446053"/>
            <a:ext cx="315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被特写；在</a:t>
            </a:r>
            <a:r>
              <a:rPr lang="zh-CN" altLang="zh-CN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中专题介绍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571604" y="4467533"/>
            <a:ext cx="5499121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heroic deed / enlighten people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</a:t>
            </a: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71604" y="5030088"/>
            <a:ext cx="63007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dirty="0" smtClean="0">
                <a:latin typeface="Helvetica"/>
              </a:rPr>
              <a:t>His heroic deed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was featured in </a:t>
            </a:r>
            <a:r>
              <a:rPr kumimoji="1" lang="en-US" altLang="zh-CN" sz="2200" dirty="0" smtClean="0">
                <a:latin typeface="Helvetica"/>
              </a:rPr>
              <a:t>the first </a:t>
            </a:r>
            <a:r>
              <a:rPr kumimoji="1" lang="en-US" altLang="zh-CN" sz="2400" dirty="0" smtClean="0">
                <a:latin typeface="Helvetica"/>
              </a:rPr>
              <a:t>page of yesterday’s newspaper, which enlightened many people.</a:t>
            </a:r>
            <a:endParaRPr kumimoji="1" lang="zh-CN" altLang="zh-CN" sz="2400" dirty="0" smtClean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8763" y="1446053"/>
            <a:ext cx="35623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dirty="0" smtClean="0"/>
              <a:t> </a:t>
            </a:r>
            <a:r>
              <a:rPr lang="en-US" altLang="zh-CN" sz="2600" dirty="0" smtClean="0">
                <a:latin typeface="Helvetica"/>
              </a:rPr>
              <a:t>be featured in </a:t>
            </a:r>
            <a:endParaRPr lang="zh-CN" altLang="zh-CN" sz="2600" dirty="0" smtClean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692275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76375" y="3140968"/>
            <a:ext cx="66119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他的英雄事迹在昨天的报纸头版专题介绍，让很多人受到了启发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76375" y="3936689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1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656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71600" y="1571612"/>
            <a:ext cx="3027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围绕；以</a:t>
            </a:r>
            <a:r>
              <a:rPr kumimoji="1" lang="zh-CN" altLang="zh-CN" sz="2400" dirty="0" smtClean="0">
                <a:solidFill>
                  <a:schemeClr val="dk1"/>
                </a:solidFill>
                <a:latin typeface="华文楷体" pitchFamily="2" charset="-122"/>
                <a:ea typeface="华文楷体" pitchFamily="2" charset="-122"/>
              </a:rPr>
              <a:t>…</a:t>
            </a: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为主题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512885" y="4407495"/>
            <a:ext cx="3347147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take it for granted that</a:t>
            </a:r>
            <a:r>
              <a:rPr lang="en-US" altLang="zh-CN" sz="2400" dirty="0" smtClean="0"/>
              <a:t>)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71604" y="4941168"/>
            <a:ext cx="59785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Helvetica"/>
              </a:rPr>
              <a:t>Some people are very selfish and take it for granted that the whole world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revolves around </a:t>
            </a:r>
            <a:r>
              <a:rPr kumimoji="1" lang="en-US" altLang="zh-CN" sz="2400" dirty="0" smtClean="0">
                <a:latin typeface="Helvetica"/>
              </a:rPr>
              <a:t>them. </a:t>
            </a:r>
            <a:endParaRPr kumimoji="1" lang="zh-CN" altLang="zh-CN" sz="2400" dirty="0" smtClean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86380" y="1537628"/>
            <a:ext cx="29733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kumimoji="1" lang="en-US" altLang="zh-CN" sz="2800" dirty="0" smtClean="0">
                <a:latin typeface="Helvetica"/>
              </a:rPr>
              <a:t>revolve around</a:t>
            </a:r>
            <a:endParaRPr kumimoji="1" lang="zh-CN" altLang="zh-CN" sz="2800" dirty="0" smtClean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3306" y="1692275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19250" y="3140968"/>
            <a:ext cx="65166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一些人很自私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想当然地认为整个世界都以他们为中心。</a:t>
            </a:r>
            <a:endParaRPr lang="zh-CN" altLang="zh-CN" sz="24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3827" y="3944669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1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13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90538" y="2239970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97025" y="1383159"/>
            <a:ext cx="2550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派上用场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475656" y="4500570"/>
            <a:ext cx="657229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turn a deaf ear to / start your own bus</a:t>
            </a:r>
            <a:r>
              <a:rPr kumimoji="1" lang="en-US" altLang="zh-CN" sz="2400" dirty="0" smtClean="0">
                <a:latin typeface="Helvetica"/>
              </a:rPr>
              <a:t>iness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71604" y="5036713"/>
            <a:ext cx="65722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Helvetica"/>
              </a:rPr>
              <a:t>Don’t turn a deaf ear to his advice, for what he said may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come in handy </a:t>
            </a:r>
            <a:r>
              <a:rPr kumimoji="1" lang="en-US" altLang="zh-CN" sz="2400" dirty="0" smtClean="0">
                <a:latin typeface="Helvetica"/>
              </a:rPr>
              <a:t>someday when you start your own business. </a:t>
            </a:r>
            <a:endParaRPr kumimoji="1" lang="zh-CN" altLang="zh-CN" sz="2400" dirty="0" smtClean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24492" y="1428736"/>
            <a:ext cx="356235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Helvetica"/>
              </a:rPr>
              <a:t>come in handy</a:t>
            </a:r>
            <a:endParaRPr lang="en-US" altLang="zh-CN" sz="2600" dirty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692275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76375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00166" y="3231063"/>
            <a:ext cx="58102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对他的建议，不要置若罔闻，将来某一天当你自己经营时，也许会派上用场。</a:t>
            </a:r>
            <a:endParaRPr lang="zh-CN" altLang="zh-CN" sz="24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6375" y="4000504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1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18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608" y="1484784"/>
            <a:ext cx="23042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喜欢（依恋）</a:t>
            </a:r>
            <a:endParaRPr lang="en-US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某物或某人</a:t>
            </a:r>
            <a:endParaRPr lang="zh-CN" altLang="zh-CN" sz="2400" b="1" dirty="0" smtClean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1177098" y="4453416"/>
            <a:ext cx="416166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from between her lips)</a:t>
            </a:r>
            <a:endParaRPr lang="en-US" altLang="zh-CN" sz="220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285852" y="4990470"/>
            <a:ext cx="67151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Helvetica"/>
              </a:rPr>
              <a:t>The bird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got so attached to her </a:t>
            </a:r>
            <a:r>
              <a:rPr kumimoji="1" lang="en-US" altLang="zh-CN" sz="2400" dirty="0" smtClean="0">
                <a:latin typeface="Helvetica"/>
              </a:rPr>
              <a:t>that it would take food from between her lips.</a:t>
            </a:r>
            <a:endParaRPr kumimoji="1" lang="en-US" altLang="zh-CN" sz="2400" dirty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229322" y="1484784"/>
            <a:ext cx="265504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600" dirty="0" smtClean="0">
                <a:latin typeface="Helvetica"/>
              </a:rPr>
              <a:t>be attached to</a:t>
            </a:r>
          </a:p>
          <a:p>
            <a:pPr algn="just"/>
            <a:r>
              <a:rPr lang="en-US" altLang="zh-CN" sz="2600" dirty="0" smtClean="0">
                <a:latin typeface="Helvetica"/>
              </a:rPr>
              <a:t> </a:t>
            </a:r>
            <a:r>
              <a:rPr lang="en-US" altLang="zh-CN" sz="2600" dirty="0" err="1" smtClean="0">
                <a:latin typeface="Helvetica"/>
              </a:rPr>
              <a:t>sth</a:t>
            </a:r>
            <a:r>
              <a:rPr lang="en-US" altLang="zh-CN" sz="2600" dirty="0" smtClean="0">
                <a:latin typeface="Helvetica"/>
              </a:rPr>
              <a:t>. / sb.</a:t>
            </a:r>
            <a:endParaRPr lang="zh-CN" altLang="zh-CN" sz="2600" dirty="0" smtClean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763" y="1692275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4414" y="270827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14414" y="3140968"/>
            <a:ext cx="65166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鸟是如此依恋她，以致于它会从她的双唇间获取实物</a:t>
            </a:r>
            <a:r>
              <a:rPr lang="zh-CN" altLang="zh-CN" sz="2400" dirty="0" smtClean="0">
                <a:latin typeface="华文行楷" pitchFamily="2" charset="-122"/>
                <a:ea typeface="华文行楷" pitchFamily="2" charset="-122"/>
              </a:rPr>
              <a:t>。</a:t>
            </a:r>
          </a:p>
          <a:p>
            <a:endParaRPr lang="zh-CN" altLang="en-US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4414" y="3944669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1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59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 cstate="print"/>
          <a:srcRect l="7698" t="13989"/>
          <a:stretch>
            <a:fillRect/>
          </a:stretch>
        </p:blipFill>
        <p:spPr bwMode="auto">
          <a:xfrm>
            <a:off x="428596" y="2214554"/>
            <a:ext cx="8296304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088" y="1500174"/>
            <a:ext cx="2630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花很大代价</a:t>
            </a:r>
          </a:p>
        </p:txBody>
      </p:sp>
      <p:sp>
        <p:nvSpPr>
          <p:cNvPr id="13" name="文本框 5"/>
          <p:cNvSpPr txBox="1"/>
          <p:nvPr/>
        </p:nvSpPr>
        <p:spPr>
          <a:xfrm>
            <a:off x="1187625" y="4551511"/>
            <a:ext cx="4824536" cy="461665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(</a:t>
            </a:r>
            <a:r>
              <a:rPr lang="en-US" altLang="zh-CN" sz="2200" dirty="0" smtClean="0">
                <a:latin typeface="Helvetica" pitchFamily="34" charset="0"/>
                <a:cs typeface="Helvetica" pitchFamily="34" charset="0"/>
              </a:rPr>
              <a:t>pay an even bigger price </a:t>
            </a:r>
            <a:r>
              <a:rPr kumimoji="1" lang="en-US" altLang="zh-CN" sz="2400" dirty="0" smtClean="0">
                <a:solidFill>
                  <a:srgbClr val="0D0A10"/>
                </a:solidFill>
                <a:latin typeface="Helvetica"/>
              </a:rPr>
              <a:t>) </a:t>
            </a:r>
            <a:endParaRPr kumimoji="1" lang="en-US" altLang="zh-CN" sz="2400" dirty="0">
              <a:solidFill>
                <a:srgbClr val="0D0A10"/>
              </a:solidFill>
              <a:latin typeface="Helvetica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122386" y="4941168"/>
            <a:ext cx="697800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latin typeface="Helvetica"/>
              </a:rPr>
              <a:t>Xiang Yu </a:t>
            </a:r>
            <a:r>
              <a:rPr kumimoji="1" lang="en-US" altLang="zh-CN" sz="2400" b="1" dirty="0" smtClean="0">
                <a:solidFill>
                  <a:srgbClr val="FF6600"/>
                </a:solidFill>
                <a:latin typeface="Helvetica"/>
              </a:rPr>
              <a:t>paid a big price </a:t>
            </a:r>
            <a:r>
              <a:rPr kumimoji="1" lang="en-US" altLang="zh-CN" sz="2400" dirty="0" smtClean="0">
                <a:latin typeface="Helvetica"/>
              </a:rPr>
              <a:t>when he burned his ships, but he could have paid an even bigger price if all of his men had died in the battle.</a:t>
            </a:r>
            <a:endParaRPr kumimoji="1" lang="zh-CN" altLang="zh-CN" sz="2400" dirty="0" smtClean="0">
              <a:latin typeface="Helvetica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62550" y="1500174"/>
            <a:ext cx="376716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 </a:t>
            </a:r>
            <a:r>
              <a:rPr kumimoji="1" lang="en-US" altLang="zh-CN" sz="2800" dirty="0" smtClean="0">
                <a:latin typeface="Helvetica"/>
              </a:rPr>
              <a:t>pay a big price</a:t>
            </a:r>
            <a:endParaRPr kumimoji="1" lang="zh-CN" altLang="zh-CN" sz="2800" dirty="0" smtClean="0">
              <a:latin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1550" y="1681451"/>
            <a:ext cx="1651000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短语逆译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2976" y="2648525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短语应用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122386" y="3102059"/>
            <a:ext cx="71582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行楷" pitchFamily="2" charset="-122"/>
                <a:ea typeface="华文行楷" pitchFamily="2" charset="-122"/>
              </a:rPr>
              <a:t>当项羽烧毁他的船只时，他付出了巨大的代价；但如果他的士兵都死在战斗中，他可能会付出更大的代价。</a:t>
            </a:r>
            <a:endParaRPr lang="zh-CN" altLang="zh-CN" sz="2400" dirty="0" smtClean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1538" y="4222441"/>
            <a:ext cx="1649413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意群提示</a:t>
            </a:r>
          </a:p>
        </p:txBody>
      </p:sp>
      <p:pic>
        <p:nvPicPr>
          <p:cNvPr id="21" name="Picture 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EF6"/>
              </a:clrFrom>
              <a:clrTo>
                <a:srgbClr val="FDFE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99463" y="6181725"/>
            <a:ext cx="43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H:\2015年修改\图片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070725" cy="116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685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  <p:bldP spid="23" grpId="0"/>
      <p:bldP spid="3" grpId="0"/>
      <p:bldP spid="2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1685</Words>
  <Application>Microsoft Office PowerPoint</Application>
  <PresentationFormat>全屏显示(4:3)</PresentationFormat>
  <Paragraphs>206</Paragraphs>
  <Slides>25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Lisa</dc:creator>
  <cp:lastModifiedBy>ad</cp:lastModifiedBy>
  <cp:revision>717</cp:revision>
  <dcterms:modified xsi:type="dcterms:W3CDTF">2017-12-26T03:13:58Z</dcterms:modified>
</cp:coreProperties>
</file>