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29"/>
  </p:notesMasterIdLst>
  <p:sldIdLst>
    <p:sldId id="398" r:id="rId4"/>
    <p:sldId id="407" r:id="rId5"/>
    <p:sldId id="427" r:id="rId6"/>
    <p:sldId id="301" r:id="rId7"/>
    <p:sldId id="428" r:id="rId8"/>
    <p:sldId id="429" r:id="rId9"/>
    <p:sldId id="430" r:id="rId10"/>
    <p:sldId id="377" r:id="rId11"/>
    <p:sldId id="425" r:id="rId12"/>
    <p:sldId id="408" r:id="rId13"/>
    <p:sldId id="367" r:id="rId14"/>
    <p:sldId id="400" r:id="rId15"/>
    <p:sldId id="383" r:id="rId16"/>
    <p:sldId id="401" r:id="rId17"/>
    <p:sldId id="402" r:id="rId18"/>
    <p:sldId id="386" r:id="rId19"/>
    <p:sldId id="403" r:id="rId20"/>
    <p:sldId id="404" r:id="rId21"/>
    <p:sldId id="389" r:id="rId22"/>
    <p:sldId id="315" r:id="rId23"/>
    <p:sldId id="348" r:id="rId24"/>
    <p:sldId id="349" r:id="rId25"/>
    <p:sldId id="350" r:id="rId26"/>
    <p:sldId id="431" r:id="rId27"/>
    <p:sldId id="432" r:id="rId28"/>
  </p:sldIdLst>
  <p:sldSz cx="9144000" cy="6858000" type="screen4x3"/>
  <p:notesSz cx="6858000" cy="9144000"/>
  <p:embeddedFontLst>
    <p:embeddedFont>
      <p:font typeface="华文楷体" panose="02010600040101010101" pitchFamily="2" charset="-122"/>
      <p:regular r:id="rId30"/>
    </p:embeddedFont>
    <p:embeddedFont>
      <p:font typeface="Gulim" panose="020B0600000101010101" pitchFamily="34" charset="-127"/>
      <p:regular r:id="rId31"/>
    </p:embeddedFont>
    <p:embeddedFont>
      <p:font typeface="楷体" panose="02010609060101010101" pitchFamily="49" charset="-122"/>
      <p:regular r:id="rId32"/>
    </p:embeddedFont>
    <p:embeddedFont>
      <p:font typeface="Calibri" panose="020F0502020204030204" pitchFamily="34" charset="0"/>
      <p:regular r:id="rId33"/>
      <p:bold r:id="rId34"/>
      <p:italic r:id="rId35"/>
      <p:boldItalic r:id="rId36"/>
    </p:embeddedFont>
    <p:embeddedFont>
      <p:font typeface="Helvetica" panose="020B0604020202020204" pitchFamily="34" charset="0"/>
      <p:regular r:id="rId37"/>
      <p:bold r:id="rId38"/>
      <p:italic r:id="rId39"/>
      <p:boldItalic r:id="rId40"/>
    </p:embeddedFont>
    <p:embeddedFont>
      <p:font typeface="华文新魏" panose="02010800040101010101" pitchFamily="2" charset="-122"/>
      <p:regular r:id="rId41"/>
    </p:embeddedFont>
    <p:embeddedFont>
      <p:font typeface="Comic Sans MS" panose="030F0702030302020204" pitchFamily="66" charset="0"/>
      <p:regular r:id="rId42"/>
      <p:bold r:id="rId43"/>
    </p:embeddedFont>
    <p:embeddedFont>
      <p:font typeface="Cooper Black" panose="0208090404030B020404" pitchFamily="18" charset="0"/>
      <p:regular r:id="rId44"/>
    </p:embeddedFont>
    <p:embeddedFont>
      <p:font typeface="PMingLiU" panose="02020500000000000000" pitchFamily="18" charset="-120"/>
      <p:regular r:id="rId45"/>
    </p:embeddedFont>
    <p:embeddedFont>
      <p:font typeface="华文行楷" panose="02010800040101010101" pitchFamily="2" charset="-122"/>
      <p:regular r:id="rId46"/>
    </p:embeddedFont>
    <p:embeddedFont>
      <p:font typeface="Arial Unicode MS" panose="020B0604020202020204" pitchFamily="34" charset="-122"/>
      <p:regular r:id="rId47"/>
    </p:embeddedFont>
    <p:embeddedFont>
      <p:font typeface="楷体_GB2312" panose="02010600030101010101" charset="-122"/>
      <p:regular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40000"/>
    <a:srgbClr val="663300"/>
    <a:srgbClr val="F1F5E7"/>
    <a:srgbClr val="2DC8FF"/>
    <a:srgbClr val="8E0000"/>
    <a:srgbClr val="71AE0E"/>
    <a:srgbClr val="FF9999"/>
    <a:srgbClr val="99CC00"/>
    <a:srgbClr val="E2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39" autoAdjust="0"/>
    <p:restoredTop sz="94660"/>
  </p:normalViewPr>
  <p:slideViewPr>
    <p:cSldViewPr snapToObjects="1">
      <p:cViewPr>
        <p:scale>
          <a:sx n="100" d="100"/>
          <a:sy n="100" d="100"/>
        </p:scale>
        <p:origin x="-2262" y="-4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2017/12/26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意群提示字号小么？</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框框有点多，页面不够简洁，下同</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20</a:t>
            </a:fld>
            <a:endParaRPr lang="zh-CN" altLang="en-US"/>
          </a:p>
        </p:txBody>
      </p:sp>
    </p:spTree>
    <p:extLst>
      <p:ext uri="{BB962C8B-B14F-4D97-AF65-F5344CB8AC3E}">
        <p14:creationId xmlns:p14="http://schemas.microsoft.com/office/powerpoint/2010/main"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3</a:t>
            </a:fld>
            <a:endParaRPr lang="en-US" altLang="zh-CN" sz="120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10</a:t>
            </a:fld>
            <a:endParaRPr lang="en-US" altLang="zh-CN"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8900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770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2788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7993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0920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009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9224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476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9642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9091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910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283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0337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2553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4128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436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942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328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030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9042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93930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673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2655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71396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image" Target="../media/image4.pn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5" Type="http://schemas.openxmlformats.org/officeDocument/2006/relationships/slide" Target="slide1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6.xml"/><Relationship Id="rId2" Type="http://schemas.openxmlformats.org/officeDocument/2006/relationships/image" Target="../media/image7.jpeg"/><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8.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图片 4" descr="新视野大学ppt首页标题字-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057"/>
            <a:ext cx="9144000" cy="1587229"/>
          </a:xfrm>
          <a:prstGeom prst="rect">
            <a:avLst/>
          </a:prstGeom>
        </p:spPr>
      </p:pic>
      <p:sp>
        <p:nvSpPr>
          <p:cNvPr id="11" name="Rectangle 10"/>
          <p:cNvSpPr/>
          <p:nvPr/>
        </p:nvSpPr>
        <p:spPr>
          <a:xfrm>
            <a:off x="0" y="990598"/>
            <a:ext cx="9144000" cy="54000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 name="Title 1"/>
          <p:cNvSpPr>
            <a:spLocks noGrp="1"/>
          </p:cNvSpPr>
          <p:nvPr>
            <p:ph type="title"/>
          </p:nvPr>
        </p:nvSpPr>
        <p:spPr>
          <a:xfrm>
            <a:off x="391269" y="2558496"/>
            <a:ext cx="2378968" cy="772034"/>
          </a:xfrm>
        </p:spPr>
        <p:txBody>
          <a:bodyPr>
            <a:normAutofit/>
          </a:bodyPr>
          <a:lstStyle/>
          <a:p>
            <a:pPr algn="l"/>
            <a:r>
              <a:rPr lang="en-US" altLang="zh-CN" sz="5000" b="1" baseline="30000" dirty="0" smtClean="0">
                <a:solidFill>
                  <a:srgbClr val="FF6600"/>
                </a:solidFill>
                <a:effectLst>
                  <a:outerShdw blurRad="38100" dist="38100" dir="2700000" algn="tl">
                    <a:srgbClr val="000000">
                      <a:alpha val="43137"/>
                    </a:srgbClr>
                  </a:outerShdw>
                </a:effectLst>
                <a:latin typeface="Helvetica" pitchFamily="34" charset="0"/>
              </a:rPr>
              <a:t>Section B</a:t>
            </a:r>
            <a:r>
              <a:rPr lang="en-US" altLang="zh-CN" b="1" baseline="30000" dirty="0" smtClean="0">
                <a:solidFill>
                  <a:srgbClr val="FF6600"/>
                </a:solidFill>
              </a:rPr>
              <a:t> </a:t>
            </a:r>
            <a:endParaRPr lang="en-US" altLang="zh-CN" b="1" baseline="30000" dirty="0">
              <a:solidFill>
                <a:srgbClr val="FF6600"/>
              </a:solidFill>
            </a:endParaRPr>
          </a:p>
        </p:txBody>
      </p:sp>
      <p:sp>
        <p:nvSpPr>
          <p:cNvPr id="6" name="Rectangle 5"/>
          <p:cNvSpPr/>
          <p:nvPr/>
        </p:nvSpPr>
        <p:spPr>
          <a:xfrm>
            <a:off x="4932040" y="128826"/>
            <a:ext cx="1371601" cy="707886"/>
          </a:xfrm>
          <a:prstGeom prst="rect">
            <a:avLst/>
          </a:prstGeom>
        </p:spPr>
        <p:txBody>
          <a:bodyPr wrap="square">
            <a:spAutoFit/>
          </a:bodyPr>
          <a:lstStyle/>
          <a:p>
            <a:r>
              <a:rPr lang="en-US" sz="4000" b="1" i="1" dirty="0" smtClean="0">
                <a:solidFill>
                  <a:srgbClr val="0B856D"/>
                </a:solidFill>
                <a:effectLst>
                  <a:outerShdw blurRad="50800" dist="38100" dir="2700000" algn="br">
                    <a:srgbClr val="000000">
                      <a:alpha val="43000"/>
                    </a:srgbClr>
                  </a:outerShdw>
                </a:effectLst>
                <a:latin typeface="方正大黑简体"/>
                <a:cs typeface="方正大黑简体"/>
              </a:rPr>
              <a:t>2</a:t>
            </a:r>
            <a:endParaRPr lang="en-US" sz="4000" b="1" i="1" dirty="0">
              <a:solidFill>
                <a:srgbClr val="0B856D"/>
              </a:solidFill>
              <a:effectLst>
                <a:outerShdw blurRad="50800" dist="38100" dir="2700000" algn="br">
                  <a:srgbClr val="000000">
                    <a:alpha val="43000"/>
                  </a:srgbClr>
                </a:outerShdw>
              </a:effectLst>
              <a:latin typeface="方正大黑简体"/>
              <a:cs typeface="方正大黑简体"/>
            </a:endParaRPr>
          </a:p>
        </p:txBody>
      </p:sp>
      <p:grpSp>
        <p:nvGrpSpPr>
          <p:cNvPr id="35" name="组合 34"/>
          <p:cNvGrpSpPr/>
          <p:nvPr/>
        </p:nvGrpSpPr>
        <p:grpSpPr>
          <a:xfrm>
            <a:off x="238125" y="914400"/>
            <a:ext cx="6422605" cy="707886"/>
            <a:chOff x="238125" y="914400"/>
            <a:chExt cx="6422605" cy="707886"/>
          </a:xfrm>
        </p:grpSpPr>
        <p:sp>
          <p:nvSpPr>
            <p:cNvPr id="8" name="TextBox 7"/>
            <p:cNvSpPr txBox="1"/>
            <p:nvPr/>
          </p:nvSpPr>
          <p:spPr>
            <a:xfrm>
              <a:off x="762000" y="914400"/>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1</a:t>
              </a:r>
              <a:endParaRPr lang="en-US" sz="4000" dirty="0">
                <a:latin typeface="Helvetica" pitchFamily="34" charset="0"/>
              </a:endParaRPr>
            </a:p>
          </p:txBody>
        </p:sp>
        <p:sp>
          <p:nvSpPr>
            <p:cNvPr id="9" name="TextBox 8"/>
            <p:cNvSpPr txBox="1"/>
            <p:nvPr/>
          </p:nvSpPr>
          <p:spPr>
            <a:xfrm>
              <a:off x="1547664" y="972017"/>
              <a:ext cx="5113066" cy="584775"/>
            </a:xfrm>
            <a:prstGeom prst="rect">
              <a:avLst/>
            </a:prstGeom>
            <a:noFill/>
          </p:spPr>
          <p:txBody>
            <a:bodyPr wrap="none" rtlCol="0">
              <a:spAutoFit/>
            </a:bodyPr>
            <a:lstStyle/>
            <a:p>
              <a:r>
                <a:rPr lang="en-US" altLang="zh-CN" sz="32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rPr>
                <a:t>Language in mission</a:t>
              </a:r>
              <a:endParaRPr lang="en-US" sz="3200" b="1" dirty="0">
                <a:effectLst>
                  <a:glow rad="101600">
                    <a:schemeClr val="tx1">
                      <a:alpha val="60000"/>
                    </a:schemeClr>
                  </a:glow>
                </a:effectLst>
                <a:latin typeface="Helvetica Neue"/>
                <a:cs typeface="Helvetica Neue"/>
              </a:endParaRPr>
            </a:p>
          </p:txBody>
        </p:sp>
        <p:sp>
          <p:nvSpPr>
            <p:cNvPr id="15" name="TextBox 14"/>
            <p:cNvSpPr txBox="1"/>
            <p:nvPr/>
          </p:nvSpPr>
          <p:spPr>
            <a:xfrm>
              <a:off x="238125" y="1200150"/>
              <a:ext cx="662361" cy="338554"/>
            </a:xfrm>
            <a:prstGeom prst="rect">
              <a:avLst/>
            </a:prstGeom>
            <a:noFill/>
          </p:spPr>
          <p:txBody>
            <a:bodyPr wrap="none" rtlCol="0">
              <a:spAutoFit/>
            </a:bodyPr>
            <a:lstStyle/>
            <a:p>
              <a:r>
                <a:rPr lang="en-US" sz="1600" b="1" i="1" dirty="0" smtClean="0">
                  <a:latin typeface="Helvetica" pitchFamily="34" charset="0"/>
                  <a:cs typeface="Helvetica Neue"/>
                </a:rPr>
                <a:t>UNIT</a:t>
              </a:r>
              <a:endParaRPr lang="en-US" sz="1600" b="1" i="1" dirty="0">
                <a:latin typeface="Helvetica" pitchFamily="34" charset="0"/>
                <a:cs typeface="Helvetica Neue"/>
              </a:endParaRPr>
            </a:p>
          </p:txBody>
        </p:sp>
      </p:grpSp>
      <p:sp>
        <p:nvSpPr>
          <p:cNvPr id="16" name="Isosceles Triangle 15"/>
          <p:cNvSpPr/>
          <p:nvPr/>
        </p:nvSpPr>
        <p:spPr>
          <a:xfrm flipV="1">
            <a:off x="1219201" y="1295400"/>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Box 14"/>
          <p:cNvSpPr txBox="1">
            <a:spLocks noChangeArrowheads="1"/>
          </p:cNvSpPr>
          <p:nvPr/>
        </p:nvSpPr>
        <p:spPr bwMode="auto">
          <a:xfrm>
            <a:off x="2614687" y="2458298"/>
            <a:ext cx="6133778" cy="615553"/>
          </a:xfrm>
          <a:prstGeom prst="rect">
            <a:avLst/>
          </a:prstGeom>
          <a:noFill/>
          <a:ln w="9525">
            <a:noFill/>
            <a:miter lim="800000"/>
            <a:headEnd/>
            <a:tailEnd/>
          </a:ln>
          <a:effectLst>
            <a:outerShdw sx="1000" sy="1000" algn="ctr" rotWithShape="0">
              <a:schemeClr val="tx2"/>
            </a:outerShdw>
          </a:effectLst>
        </p:spPr>
        <p:txBody>
          <a:bodyPr wrap="square">
            <a:prstTxWarp prst="textNoShape">
              <a:avLst/>
            </a:prstTxWarp>
            <a:spAutoFit/>
          </a:bodyPr>
          <a:lstStyle/>
          <a:p>
            <a:pPr latinLnBrk="1">
              <a:spcBef>
                <a:spcPct val="50000"/>
              </a:spcBef>
            </a:pPr>
            <a:r>
              <a:rPr lang="en-US" altLang="zh-CN" sz="3400" dirty="0" smtClean="0">
                <a:ln w="0" cap="flat" cmpd="sng" algn="ctr">
                  <a:noFill/>
                  <a:prstDash val="solid"/>
                  <a:round/>
                  <a:headEnd type="none" w="med" len="med"/>
                  <a:tailEnd type="none" w="med" len="med"/>
                </a:ln>
                <a:latin typeface="Helvetica" pitchFamily="34" charset="0"/>
                <a:ea typeface="Gulim" pitchFamily="34" charset="-127"/>
                <a:cs typeface="Gulim" pitchFamily="34" charset="-127"/>
              </a:rPr>
              <a:t>The great journey of learning</a:t>
            </a:r>
            <a:endParaRPr lang="zh-CN" altLang="en-US" sz="3400" dirty="0">
              <a:ln w="0" cap="flat" cmpd="sng" algn="ctr">
                <a:noFill/>
                <a:prstDash val="solid"/>
                <a:round/>
                <a:headEnd type="none" w="med" len="med"/>
                <a:tailEnd type="none" w="med" len="med"/>
              </a:ln>
              <a:latin typeface="Helvetica" pitchFamily="34" charset="0"/>
              <a:ea typeface="Gulim" pitchFamily="34" charset="-127"/>
              <a:cs typeface="Gulim" pitchFamily="34" charset="-127"/>
            </a:endParaRPr>
          </a:p>
        </p:txBody>
      </p:sp>
      <p:cxnSp>
        <p:nvCxnSpPr>
          <p:cNvPr id="45" name="Straight Connector 44"/>
          <p:cNvCxnSpPr/>
          <p:nvPr/>
        </p:nvCxnSpPr>
        <p:spPr>
          <a:xfrm>
            <a:off x="454646" y="3009806"/>
            <a:ext cx="8153400" cy="1588"/>
          </a:xfrm>
          <a:prstGeom prst="line">
            <a:avLst/>
          </a:prstGeom>
          <a:ln/>
        </p:spPr>
        <p:style>
          <a:lnRef idx="2">
            <a:schemeClr val="dk1"/>
          </a:lnRef>
          <a:fillRef idx="0">
            <a:schemeClr val="dk1"/>
          </a:fillRef>
          <a:effectRef idx="1">
            <a:schemeClr val="dk1"/>
          </a:effectRef>
          <a:fontRef idx="minor">
            <a:schemeClr val="tx1"/>
          </a:fontRef>
        </p:style>
      </p:cxnSp>
      <p:grpSp>
        <p:nvGrpSpPr>
          <p:cNvPr id="7" name="组合 31"/>
          <p:cNvGrpSpPr/>
          <p:nvPr/>
        </p:nvGrpSpPr>
        <p:grpSpPr>
          <a:xfrm>
            <a:off x="2700933" y="3634531"/>
            <a:ext cx="4050152" cy="461665"/>
            <a:chOff x="2702496" y="4498194"/>
            <a:chExt cx="4050152" cy="461665"/>
          </a:xfrm>
        </p:grpSpPr>
        <p:sp>
          <p:nvSpPr>
            <p:cNvPr id="26" name="Rectangle 6"/>
            <p:cNvSpPr>
              <a:spLocks noChangeArrowheads="1"/>
            </p:cNvSpPr>
            <p:nvPr/>
          </p:nvSpPr>
          <p:spPr bwMode="auto">
            <a:xfrm>
              <a:off x="2990528" y="4498194"/>
              <a:ext cx="3762120"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master the reading skill</a:t>
              </a:r>
              <a:endParaRPr lang="en-US" altLang="zh-CN" sz="2400" dirty="0">
                <a:solidFill>
                  <a:srgbClr val="000000"/>
                </a:solidFill>
                <a:latin typeface="Helvetica" pitchFamily="34" charset="0"/>
              </a:endParaRPr>
            </a:p>
          </p:txBody>
        </p:sp>
        <p:sp>
          <p:nvSpPr>
            <p:cNvPr id="27" name="椭圆 26"/>
            <p:cNvSpPr/>
            <p:nvPr/>
          </p:nvSpPr>
          <p:spPr>
            <a:xfrm>
              <a:off x="2702496" y="468159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a:p>
          </p:txBody>
        </p:sp>
      </p:grpSp>
      <p:grpSp>
        <p:nvGrpSpPr>
          <p:cNvPr id="10" name="组合 32"/>
          <p:cNvGrpSpPr/>
          <p:nvPr/>
        </p:nvGrpSpPr>
        <p:grpSpPr>
          <a:xfrm>
            <a:off x="2700933" y="4158872"/>
            <a:ext cx="3517955" cy="461665"/>
            <a:chOff x="2702496" y="5022535"/>
            <a:chExt cx="3517955" cy="461665"/>
          </a:xfrm>
        </p:grpSpPr>
        <p:sp>
          <p:nvSpPr>
            <p:cNvPr id="30" name="Rectangle 10"/>
            <p:cNvSpPr>
              <a:spLocks noChangeArrowheads="1"/>
            </p:cNvSpPr>
            <p:nvPr/>
          </p:nvSpPr>
          <p:spPr bwMode="auto">
            <a:xfrm>
              <a:off x="2990528" y="5022535"/>
              <a:ext cx="3229923"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understand </a:t>
              </a:r>
              <a:r>
                <a:rPr lang="en-US" altLang="zh-CN" sz="2400" dirty="0">
                  <a:solidFill>
                    <a:srgbClr val="000000"/>
                  </a:solidFill>
                  <a:latin typeface="Helvetica" pitchFamily="34" charset="0"/>
                </a:rPr>
                <a:t>the text</a:t>
              </a:r>
            </a:p>
          </p:txBody>
        </p:sp>
        <p:sp>
          <p:nvSpPr>
            <p:cNvPr id="28" name="椭圆 27"/>
            <p:cNvSpPr/>
            <p:nvPr/>
          </p:nvSpPr>
          <p:spPr>
            <a:xfrm>
              <a:off x="2702496" y="5192755"/>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grpSp>
        <p:nvGrpSpPr>
          <p:cNvPr id="12" name="组合 34"/>
          <p:cNvGrpSpPr/>
          <p:nvPr/>
        </p:nvGrpSpPr>
        <p:grpSpPr>
          <a:xfrm>
            <a:off x="2700933" y="4683213"/>
            <a:ext cx="5452779" cy="461665"/>
            <a:chOff x="2702496" y="5546876"/>
            <a:chExt cx="5452779" cy="461665"/>
          </a:xfrm>
        </p:grpSpPr>
        <p:sp>
          <p:nvSpPr>
            <p:cNvPr id="34" name="Rectangle 14"/>
            <p:cNvSpPr>
              <a:spLocks noChangeArrowheads="1"/>
            </p:cNvSpPr>
            <p:nvPr/>
          </p:nvSpPr>
          <p:spPr bwMode="auto">
            <a:xfrm>
              <a:off x="2990528" y="5546876"/>
              <a:ext cx="5164747"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practice the phrases and patterns</a:t>
              </a:r>
              <a:endParaRPr lang="en-US" altLang="zh-CN" sz="2400" dirty="0">
                <a:solidFill>
                  <a:srgbClr val="000000"/>
                </a:solidFill>
                <a:latin typeface="Helvetica" pitchFamily="34" charset="0"/>
              </a:endParaRPr>
            </a:p>
          </p:txBody>
        </p:sp>
        <p:sp>
          <p:nvSpPr>
            <p:cNvPr id="29" name="椭圆 28"/>
            <p:cNvSpPr/>
            <p:nvPr/>
          </p:nvSpPr>
          <p:spPr>
            <a:xfrm>
              <a:off x="2702496" y="5703918"/>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b="1"/>
            </a:p>
          </p:txBody>
        </p:sp>
      </p:grpSp>
      <p:grpSp>
        <p:nvGrpSpPr>
          <p:cNvPr id="13" name="组合 35"/>
          <p:cNvGrpSpPr/>
          <p:nvPr/>
        </p:nvGrpSpPr>
        <p:grpSpPr>
          <a:xfrm>
            <a:off x="2700933" y="5207555"/>
            <a:ext cx="4290603" cy="461665"/>
            <a:chOff x="2702496" y="6071218"/>
            <a:chExt cx="4290603" cy="461665"/>
          </a:xfrm>
        </p:grpSpPr>
        <p:sp>
          <p:nvSpPr>
            <p:cNvPr id="38" name="Rectangle 22"/>
            <p:cNvSpPr>
              <a:spLocks noChangeArrowheads="1"/>
            </p:cNvSpPr>
            <p:nvPr/>
          </p:nvSpPr>
          <p:spPr bwMode="auto">
            <a:xfrm>
              <a:off x="2990528" y="6071218"/>
              <a:ext cx="4002571"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learn about report writing</a:t>
              </a:r>
              <a:endParaRPr lang="en-US" altLang="zh-CN" sz="2400" dirty="0">
                <a:solidFill>
                  <a:srgbClr val="000000"/>
                </a:solidFill>
                <a:latin typeface="Helvetica" pitchFamily="34" charset="0"/>
              </a:endParaRPr>
            </a:p>
          </p:txBody>
        </p:sp>
        <p:sp>
          <p:nvSpPr>
            <p:cNvPr id="31" name="椭圆 30"/>
            <p:cNvSpPr/>
            <p:nvPr/>
          </p:nvSpPr>
          <p:spPr>
            <a:xfrm>
              <a:off x="2702496" y="621508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grpSp>
        <p:nvGrpSpPr>
          <p:cNvPr id="32" name="组合 31"/>
          <p:cNvGrpSpPr/>
          <p:nvPr/>
        </p:nvGrpSpPr>
        <p:grpSpPr>
          <a:xfrm>
            <a:off x="449882" y="3577082"/>
            <a:ext cx="2164804" cy="1079322"/>
            <a:chOff x="449882" y="3577082"/>
            <a:chExt cx="2164804" cy="1079322"/>
          </a:xfrm>
        </p:grpSpPr>
        <p:pic>
          <p:nvPicPr>
            <p:cNvPr id="205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rot="10800000">
              <a:off x="449882" y="3577082"/>
              <a:ext cx="2164804"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389" y="4389704"/>
              <a:ext cx="7810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TextBox 23"/>
          <p:cNvSpPr txBox="1"/>
          <p:nvPr/>
        </p:nvSpPr>
        <p:spPr>
          <a:xfrm>
            <a:off x="639750" y="3893419"/>
            <a:ext cx="1626431" cy="400110"/>
          </a:xfrm>
          <a:prstGeom prst="rect">
            <a:avLst/>
          </a:prstGeom>
          <a:noFill/>
        </p:spPr>
        <p:txBody>
          <a:bodyPr wrap="square" rtlCol="0">
            <a:spAutoFit/>
          </a:bodyPr>
          <a:lstStyle/>
          <a:p>
            <a:r>
              <a:rPr lang="en-US" altLang="zh-CN"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Objectives</a:t>
            </a:r>
            <a:endParaRPr lang="zh-CN" altLang="en-US"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p:txBody>
      </p:sp>
    </p:spTree>
    <p:extLst>
      <p:ext uri="{BB962C8B-B14F-4D97-AF65-F5344CB8AC3E}">
        <p14:creationId xmlns:p14="http://schemas.microsoft.com/office/powerpoint/2010/main" val="29316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1502090975"/>
              </p:ext>
            </p:extLst>
          </p:nvPr>
        </p:nvGraphicFramePr>
        <p:xfrm>
          <a:off x="357158" y="1285860"/>
          <a:ext cx="8501122" cy="4218735"/>
        </p:xfrm>
        <a:graphic>
          <a:graphicData uri="http://schemas.openxmlformats.org/drawingml/2006/table">
            <a:tbl>
              <a:tblPr firstRow="1" bandRow="1">
                <a:tableStyleId>{93296810-A885-4BE3-A3E7-6D5BEEA58F35}</a:tableStyleId>
              </a:tblPr>
              <a:tblGrid>
                <a:gridCol w="4714878"/>
                <a:gridCol w="3786244"/>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marR="0" indent="-457200" algn="l" defTabSz="914400" rtl="0" eaLnBrk="1" fontAlgn="auto" latinLnBrk="0" hangingPunct="1">
                        <a:lnSpc>
                          <a:spcPct val="100000"/>
                        </a:lnSpc>
                        <a:spcBef>
                          <a:spcPct val="50000"/>
                        </a:spcBef>
                        <a:spcAft>
                          <a:spcPts val="0"/>
                        </a:spcAft>
                        <a:buClrTx/>
                        <a:buSzTx/>
                        <a:buFontTx/>
                        <a:buNone/>
                        <a:tabLst/>
                        <a:defRPr/>
                      </a:pPr>
                      <a:r>
                        <a:rPr kumimoji="1" lang="en-US" altLang="zh-CN" sz="2400" kern="1200" dirty="0" smtClean="0">
                          <a:solidFill>
                            <a:schemeClr val="dk1"/>
                          </a:solidFill>
                          <a:latin typeface="Helvetica"/>
                          <a:ea typeface="+mn-ea"/>
                          <a:cs typeface="+mn-cs"/>
                        </a:rPr>
                        <a:t>1. As to…</a:t>
                      </a:r>
                    </a:p>
                  </a:txBody>
                  <a:tcPr/>
                </a:tc>
                <a:tc>
                  <a:txBody>
                    <a:bodyPr/>
                    <a:lstStyle/>
                    <a:p>
                      <a:pPr marL="0" marR="0" indent="0" algn="just" defTabSz="914400" rtl="0" eaLnBrk="1" fontAlgn="auto" latinLnBrk="0" hangingPunct="1">
                        <a:lnSpc>
                          <a:spcPts val="2800"/>
                        </a:lnSpc>
                        <a:spcBef>
                          <a:spcPct val="5000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“至于，关于；就</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而论”。用于表达“人们对待某事的看法”。</a:t>
                      </a:r>
                      <a:endParaRPr kumimoji="1" lang="zh-CN" altLang="en-US" sz="2400" kern="1200" dirty="0">
                        <a:solidFill>
                          <a:schemeClr val="dk1"/>
                        </a:solidFill>
                        <a:latin typeface="华文楷体" pitchFamily="2" charset="-122"/>
                        <a:ea typeface="华文楷体" pitchFamily="2" charset="-122"/>
                        <a:cs typeface="+mn-cs"/>
                      </a:endParaRPr>
                    </a:p>
                  </a:txBody>
                  <a:tcPr/>
                </a:tc>
              </a:tr>
              <a:tr h="974390">
                <a:tc>
                  <a:txBody>
                    <a:bodyPr/>
                    <a:lstStyle/>
                    <a:p>
                      <a:pPr>
                        <a:lnSpc>
                          <a:spcPts val="2800"/>
                        </a:lnSpc>
                      </a:pPr>
                      <a:r>
                        <a:rPr kumimoji="1" lang="en-US" altLang="zh-CN" sz="2400" kern="1200" dirty="0" smtClean="0">
                          <a:solidFill>
                            <a:schemeClr val="dk1"/>
                          </a:solidFill>
                          <a:latin typeface="Helvetica"/>
                          <a:ea typeface="+mn-ea"/>
                          <a:cs typeface="+mn-cs"/>
                        </a:rPr>
                        <a:t>2. Speaking of…, Sb.… </a:t>
                      </a:r>
                      <a:endParaRPr kumimoji="1" lang="en-US" altLang="zh-CN"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“谈起</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。用于表达“人们对待某事的看法”。</a:t>
                      </a:r>
                    </a:p>
                  </a:txBody>
                  <a:tcPr/>
                </a:tc>
              </a:tr>
              <a:tr h="1132639">
                <a:tc>
                  <a:txBody>
                    <a:bodyPr/>
                    <a:lstStyle/>
                    <a:p>
                      <a:pPr>
                        <a:lnSpc>
                          <a:spcPts val="2800"/>
                        </a:lnSpc>
                      </a:pPr>
                      <a:r>
                        <a:rPr kumimoji="1" lang="en-US" altLang="zh-CN" sz="2400" kern="1200" dirty="0" smtClean="0">
                          <a:solidFill>
                            <a:schemeClr val="dk1"/>
                          </a:solidFill>
                          <a:latin typeface="Helvetica"/>
                          <a:ea typeface="+mn-ea"/>
                          <a:cs typeface="+mn-cs"/>
                        </a:rPr>
                        <a:t>3. Sb. does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without (</a:t>
                      </a:r>
                      <a:r>
                        <a:rPr kumimoji="1" lang="en-US" altLang="zh-CN" sz="2400" kern="1200" dirty="0" err="1" smtClean="0">
                          <a:solidFill>
                            <a:schemeClr val="dk1"/>
                          </a:solidFill>
                          <a:latin typeface="Helvetica"/>
                          <a:ea typeface="+mn-ea"/>
                          <a:cs typeface="+mn-cs"/>
                        </a:rPr>
                        <a:t>sb.’s</a:t>
                      </a:r>
                      <a:r>
                        <a:rPr kumimoji="1" lang="en-US" altLang="zh-CN" sz="2400" kern="1200" dirty="0" smtClean="0">
                          <a:solidFill>
                            <a:schemeClr val="dk1"/>
                          </a:solidFill>
                          <a:latin typeface="Helvetica"/>
                          <a:ea typeface="+mn-ea"/>
                          <a:cs typeface="+mn-cs"/>
                        </a:rPr>
                        <a:t> ) </a:t>
                      </a:r>
                      <a:br>
                        <a:rPr kumimoji="1" lang="en-US" altLang="zh-CN" sz="2400" kern="1200" dirty="0" smtClean="0">
                          <a:solidFill>
                            <a:schemeClr val="dk1"/>
                          </a:solidFill>
                          <a:latin typeface="Helvetica"/>
                          <a:ea typeface="+mn-ea"/>
                          <a:cs typeface="+mn-cs"/>
                        </a:rPr>
                      </a:br>
                      <a:r>
                        <a:rPr kumimoji="1" lang="en-US" altLang="zh-CN" sz="2400" kern="1200" dirty="0" smtClean="0">
                          <a:solidFill>
                            <a:schemeClr val="dk1"/>
                          </a:solidFill>
                          <a:latin typeface="Helvetica"/>
                          <a:ea typeface="+mn-ea"/>
                          <a:cs typeface="+mn-cs"/>
                        </a:rPr>
                        <a:t>    even thinking…</a:t>
                      </a:r>
                      <a:endParaRPr kumimoji="1" lang="en-US" altLang="zh-CN"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“某人干某事甚至没有想到</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。用于表达“某人做某事的同时对另一事的疏忽”。</a:t>
                      </a:r>
                    </a:p>
                  </a:txBody>
                  <a:tcPr/>
                </a:tc>
              </a:tr>
            </a:tbl>
          </a:graphicData>
        </a:graphic>
      </p:graphicFrame>
      <p:grpSp>
        <p:nvGrpSpPr>
          <p:cNvPr id="6" name="组合 5"/>
          <p:cNvGrpSpPr/>
          <p:nvPr/>
        </p:nvGrpSpPr>
        <p:grpSpPr>
          <a:xfrm>
            <a:off x="-14288" y="-27384"/>
            <a:ext cx="7444331" cy="1152525"/>
            <a:chOff x="-14288" y="-27384"/>
            <a:chExt cx="7444331" cy="1152525"/>
          </a:xfrm>
        </p:grpSpPr>
        <p:pic>
          <p:nvPicPr>
            <p:cNvPr id="7"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8" name="TextBox 7">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9" name="矩形 8"/>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3469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9" name="组合 18"/>
          <p:cNvGrpSpPr/>
          <p:nvPr/>
        </p:nvGrpSpPr>
        <p:grpSpPr>
          <a:xfrm>
            <a:off x="1538332" y="1548458"/>
            <a:ext cx="6248377" cy="1558648"/>
            <a:chOff x="1538332" y="1548458"/>
            <a:chExt cx="6248377" cy="1558648"/>
          </a:xfrm>
        </p:grpSpPr>
        <p:sp>
          <p:nvSpPr>
            <p:cNvPr id="25" name="Rectangle 21"/>
            <p:cNvSpPr>
              <a:spLocks noChangeArrowheads="1"/>
            </p:cNvSpPr>
            <p:nvPr/>
          </p:nvSpPr>
          <p:spPr bwMode="auto">
            <a:xfrm>
              <a:off x="1538332" y="2214554"/>
              <a:ext cx="624837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600" dirty="0" smtClean="0">
                  <a:latin typeface="华文行楷" pitchFamily="2" charset="-122"/>
                  <a:ea typeface="华文行楷" pitchFamily="2" charset="-122"/>
                </a:rPr>
                <a:t>他跳过了所有不认识的词，可是最终他全然不知这本书里写了什么。</a:t>
              </a:r>
            </a:p>
          </p:txBody>
        </p:sp>
        <p:sp>
          <p:nvSpPr>
            <p:cNvPr id="5" name="TextBox 4"/>
            <p:cNvSpPr txBox="1"/>
            <p:nvPr/>
          </p:nvSpPr>
          <p:spPr>
            <a:xfrm>
              <a:off x="1538333" y="1548458"/>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grpSp>
      <p:sp>
        <p:nvSpPr>
          <p:cNvPr id="26" name="TextBox 25"/>
          <p:cNvSpPr txBox="1"/>
          <p:nvPr/>
        </p:nvSpPr>
        <p:spPr>
          <a:xfrm>
            <a:off x="1538333" y="3191532"/>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428728" y="3831085"/>
            <a:ext cx="6357982" cy="1169551"/>
          </a:xfrm>
          <a:prstGeom prst="rect">
            <a:avLst/>
          </a:prstGeom>
        </p:spPr>
        <p:txBody>
          <a:bodyPr wrap="square">
            <a:spAutoFit/>
          </a:bodyPr>
          <a:lstStyle/>
          <a:p>
            <a:pPr algn="just">
              <a:lnSpc>
                <a:spcPts val="2800"/>
              </a:lnSpc>
              <a:spcBef>
                <a:spcPct val="50000"/>
              </a:spcBef>
              <a:defRPr/>
            </a:pPr>
            <a:r>
              <a:rPr lang="en-US" altLang="zh-CN" sz="2600" dirty="0" smtClean="0">
                <a:latin typeface="Helvetica" pitchFamily="34" charset="0"/>
              </a:rPr>
              <a:t>He skipped all the words he didn’t know and then would end up with no clue </a:t>
            </a:r>
            <a:r>
              <a:rPr lang="en-US" altLang="zh-CN" sz="2600" b="1" dirty="0" smtClean="0">
                <a:solidFill>
                  <a:srgbClr val="FF6600"/>
                </a:solidFill>
                <a:latin typeface="Helvetica" pitchFamily="34" charset="0"/>
              </a:rPr>
              <a:t>as to </a:t>
            </a:r>
            <a:r>
              <a:rPr lang="en-US" altLang="zh-CN" sz="2600" dirty="0" smtClean="0">
                <a:latin typeface="Helvetica" pitchFamily="34" charset="0"/>
              </a:rPr>
              <a:t>what the book was about.</a:t>
            </a:r>
            <a:r>
              <a:rPr lang="zh-CN" altLang="en-US" sz="2600" dirty="0" smtClean="0">
                <a:latin typeface="Helvetica" pitchFamily="34" charset="0"/>
              </a:rPr>
              <a:t> </a:t>
            </a:r>
            <a:r>
              <a:rPr lang="en-US" altLang="zh-CN" sz="2600" dirty="0" smtClean="0">
                <a:latin typeface="Helvetica" pitchFamily="34" charset="0"/>
              </a:rPr>
              <a:t>(Para.3, L5)</a:t>
            </a:r>
            <a:endParaRPr lang="en-US" altLang="zh-CN" sz="2600" dirty="0">
              <a:latin typeface="Helvetica" pitchFamily="34" charset="0"/>
            </a:endParaRP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664188"/>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Tree>
    <p:extLst>
      <p:ext uri="{BB962C8B-B14F-4D97-AF65-F5344CB8AC3E}">
        <p14:creationId xmlns:p14="http://schemas.microsoft.com/office/powerpoint/2010/main" val="42797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428728" y="1412776"/>
            <a:ext cx="6962758" cy="1469380"/>
            <a:chOff x="1428728" y="1412776"/>
            <a:chExt cx="6962758" cy="1469380"/>
          </a:xfrm>
        </p:grpSpPr>
        <p:sp>
          <p:nvSpPr>
            <p:cNvPr id="25" name="Rectangle 21"/>
            <p:cNvSpPr>
              <a:spLocks noChangeArrowheads="1"/>
            </p:cNvSpPr>
            <p:nvPr/>
          </p:nvSpPr>
          <p:spPr bwMode="auto">
            <a:xfrm>
              <a:off x="1428728" y="2071678"/>
              <a:ext cx="6962758"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800"/>
                </a:lnSpc>
              </a:pPr>
              <a:r>
                <a:rPr lang="en-US" altLang="zh-CN" sz="2600" b="1" dirty="0" smtClean="0">
                  <a:solidFill>
                    <a:schemeClr val="accent6">
                      <a:lumMod val="75000"/>
                    </a:schemeClr>
                  </a:solidFill>
                  <a:latin typeface="Helvetica" pitchFamily="34" charset="0"/>
                  <a:ea typeface="华文行楷" pitchFamily="2" charset="-122"/>
                </a:rPr>
                <a:t>As to  </a:t>
              </a:r>
              <a:r>
                <a:rPr lang="en-US" altLang="zh-CN" sz="2600" dirty="0">
                  <a:latin typeface="Helvetica" pitchFamily="34" charset="0"/>
                  <a:ea typeface="华文行楷" pitchFamily="2" charset="-122"/>
                </a:rPr>
                <a:t>w</a:t>
              </a:r>
              <a:r>
                <a:rPr lang="en-US" altLang="zh-CN" sz="2600" dirty="0" smtClean="0">
                  <a:latin typeface="Helvetica" pitchFamily="34" charset="0"/>
                  <a:ea typeface="华文行楷" pitchFamily="2" charset="-122"/>
                </a:rPr>
                <a:t>hat / when / where / how / why / who /  whom / whose / whether…</a:t>
              </a:r>
              <a:endParaRPr lang="en-US" altLang="zh-CN" sz="2600" dirty="0">
                <a:latin typeface="Helvetica" pitchFamily="34" charset="0"/>
                <a:ea typeface="华文行楷" pitchFamily="2" charset="-122"/>
              </a:endParaRPr>
            </a:p>
          </p:txBody>
        </p:sp>
        <p:sp>
          <p:nvSpPr>
            <p:cNvPr id="5" name="TextBox 4"/>
            <p:cNvSpPr txBox="1"/>
            <p:nvPr/>
          </p:nvSpPr>
          <p:spPr>
            <a:xfrm>
              <a:off x="1500166"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428728" y="3068960"/>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00166" y="3711514"/>
            <a:ext cx="6891320" cy="1169551"/>
          </a:xfrm>
          <a:prstGeom prst="rect">
            <a:avLst/>
          </a:prstGeom>
        </p:spPr>
        <p:txBody>
          <a:bodyPr wrap="square">
            <a:spAutoFit/>
          </a:bodyPr>
          <a:lstStyle/>
          <a:p>
            <a:pPr algn="just">
              <a:lnSpc>
                <a:spcPts val="2800"/>
              </a:lnSpc>
              <a:spcBef>
                <a:spcPct val="50000"/>
              </a:spcBef>
              <a:defRPr/>
            </a:pPr>
            <a:r>
              <a:rPr lang="en-US" altLang="zh-CN" sz="2600" dirty="0">
                <a:latin typeface="Helvetica" pitchFamily="34" charset="0"/>
                <a:ea typeface="华文行楷" pitchFamily="2" charset="-122"/>
              </a:rPr>
              <a:t>As to </a:t>
            </a:r>
            <a:r>
              <a:rPr lang="zh-CN" altLang="en-US" sz="2600" dirty="0" smtClean="0">
                <a:latin typeface="华文行楷" pitchFamily="2" charset="-122"/>
                <a:ea typeface="华文行楷" pitchFamily="2" charset="-122"/>
              </a:rPr>
              <a:t>意思是“关于、至于”，常常</a:t>
            </a:r>
            <a:r>
              <a:rPr lang="zh-CN" altLang="en-US" sz="2600" dirty="0">
                <a:latin typeface="华文行楷" pitchFamily="2" charset="-122"/>
                <a:ea typeface="华文行楷" pitchFamily="2" charset="-122"/>
              </a:rPr>
              <a:t>与</a:t>
            </a:r>
            <a:r>
              <a:rPr lang="en-US" altLang="zh-CN" sz="2800" dirty="0" err="1"/>
              <a:t>wh</a:t>
            </a:r>
            <a:r>
              <a:rPr lang="en-US" altLang="zh-CN" sz="2800" dirty="0"/>
              <a:t>-</a:t>
            </a:r>
            <a:r>
              <a:rPr lang="zh-CN" altLang="en-US" sz="2600" dirty="0">
                <a:latin typeface="华文行楷" pitchFamily="2" charset="-122"/>
                <a:ea typeface="华文行楷" pitchFamily="2" charset="-122"/>
              </a:rPr>
              <a:t>疑问词引导的动词不定式和名词从句连用（有时可省 略</a:t>
            </a:r>
            <a:r>
              <a:rPr lang="zh-CN" altLang="en-US" sz="2600" dirty="0" smtClean="0">
                <a:latin typeface="华文行楷" pitchFamily="2" charset="-122"/>
                <a:ea typeface="华文行楷" pitchFamily="2" charset="-122"/>
              </a:rPr>
              <a:t>）</a:t>
            </a:r>
            <a:r>
              <a:rPr lang="zh-CN" altLang="en-US" sz="2600" dirty="0">
                <a:latin typeface="华文行楷" pitchFamily="2" charset="-122"/>
                <a:ea typeface="华文行楷" pitchFamily="2" charset="-122"/>
              </a:rPr>
              <a:t>。</a:t>
            </a:r>
            <a:endParaRPr lang="en-US" altLang="zh-CN" sz="2600" dirty="0">
              <a:latin typeface="华文行楷" pitchFamily="2" charset="-122"/>
              <a:ea typeface="华文行楷" pitchFamily="2" charset="-122"/>
            </a:endParaRPr>
          </a:p>
        </p:txBody>
      </p:sp>
      <p:cxnSp>
        <p:nvCxnSpPr>
          <p:cNvPr id="4" name="直接连接符 3"/>
          <p:cNvCxnSpPr/>
          <p:nvPr/>
        </p:nvCxnSpPr>
        <p:spPr>
          <a:xfrm>
            <a:off x="1621299" y="3592180"/>
            <a:ext cx="6770187"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47664" y="1935996"/>
            <a:ext cx="6778417"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77272"/>
            <a:ext cx="4207926" cy="95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pic>
        <p:nvPicPr>
          <p:cNvPr id="12"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3" name="TextBox 12">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Tree>
    <p:extLst>
      <p:ext uri="{BB962C8B-B14F-4D97-AF65-F5344CB8AC3E}">
        <p14:creationId xmlns:p14="http://schemas.microsoft.com/office/powerpoint/2010/main" val="33175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81" t="14458"/>
          <a:stretch/>
        </p:blipFill>
        <p:spPr bwMode="auto">
          <a:xfrm>
            <a:off x="192089" y="1340768"/>
            <a:ext cx="8723032"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857224" y="3682776"/>
            <a:ext cx="1643074"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 (</a:t>
            </a:r>
            <a:r>
              <a:rPr lang="en-US" altLang="zh-CN" sz="2400" dirty="0" smtClean="0"/>
              <a:t>uncertain)</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286256"/>
            <a:ext cx="6733166" cy="830997"/>
          </a:xfrm>
          <a:prstGeom prst="rect">
            <a:avLst/>
          </a:prstGeom>
          <a:noFill/>
        </p:spPr>
        <p:txBody>
          <a:bodyPr wrap="square" rtlCol="0">
            <a:spAutoFit/>
          </a:bodyPr>
          <a:lstStyle/>
          <a:p>
            <a:pPr algn="just">
              <a:spcBef>
                <a:spcPct val="50000"/>
              </a:spcBef>
              <a:defRPr/>
            </a:pPr>
            <a:r>
              <a:rPr kumimoji="1" lang="en-US" altLang="en-US" sz="2400" dirty="0" smtClean="0">
                <a:latin typeface="Helvetica" pitchFamily="34" charset="0"/>
              </a:rPr>
              <a:t>He </a:t>
            </a:r>
            <a:r>
              <a:rPr kumimoji="1" lang="en-US" altLang="en-US" sz="2400" dirty="0">
                <a:latin typeface="Helvetica" pitchFamily="34" charset="0"/>
              </a:rPr>
              <a:t>is very uncertain </a:t>
            </a:r>
            <a:r>
              <a:rPr kumimoji="1" lang="en-US" altLang="en-US" sz="2400" b="1" i="1" dirty="0">
                <a:solidFill>
                  <a:schemeClr val="accent6">
                    <a:lumMod val="75000"/>
                  </a:schemeClr>
                </a:solidFill>
                <a:latin typeface="Helvetica" pitchFamily="34" charset="0"/>
              </a:rPr>
              <a:t>as to </a:t>
            </a:r>
            <a:r>
              <a:rPr kumimoji="1" lang="en-US" altLang="en-US" sz="2400" dirty="0">
                <a:latin typeface="Helvetica" pitchFamily="34" charset="0"/>
              </a:rPr>
              <a:t>whether it's the right job for him. </a:t>
            </a:r>
            <a:endParaRPr kumimoji="1" lang="en-US" altLang="en-US" sz="2400" dirty="0" smtClean="0">
              <a:latin typeface="Helvetica" pitchFamily="34" charset="0"/>
            </a:endParaRPr>
          </a:p>
        </p:txBody>
      </p:sp>
      <p:sp>
        <p:nvSpPr>
          <p:cNvPr id="23" name="TextBox 22"/>
          <p:cNvSpPr txBox="1"/>
          <p:nvPr/>
        </p:nvSpPr>
        <p:spPr>
          <a:xfrm>
            <a:off x="764363" y="177281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764363" y="2366349"/>
            <a:ext cx="6897465" cy="461665"/>
          </a:xfrm>
          <a:prstGeom prst="rect">
            <a:avLst/>
          </a:prstGeom>
          <a:noFill/>
        </p:spPr>
        <p:txBody>
          <a:bodyPr wrap="square" rtlCol="0">
            <a:spAutoFit/>
          </a:bodyPr>
          <a:lstStyle/>
          <a:p>
            <a:r>
              <a:rPr lang="zh-CN" altLang="en-US" sz="2400" dirty="0">
                <a:latin typeface="华文行楷" pitchFamily="2" charset="-122"/>
                <a:ea typeface="华文行楷" pitchFamily="2" charset="-122"/>
              </a:rPr>
              <a:t>关于他究竟是否适合做这项工作，他实在拿不准。</a:t>
            </a:r>
          </a:p>
        </p:txBody>
      </p:sp>
      <p:sp>
        <p:nvSpPr>
          <p:cNvPr id="25" name="TextBox 24"/>
          <p:cNvSpPr txBox="1"/>
          <p:nvPr/>
        </p:nvSpPr>
        <p:spPr>
          <a:xfrm>
            <a:off x="698216"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8" name="矩形 17"/>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6281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38333" y="1497077"/>
            <a:ext cx="5976664" cy="1994470"/>
            <a:chOff x="1538333" y="1497077"/>
            <a:chExt cx="5976664" cy="1994470"/>
          </a:xfrm>
        </p:grpSpPr>
        <p:sp>
          <p:nvSpPr>
            <p:cNvPr id="25" name="Rectangle 21"/>
            <p:cNvSpPr>
              <a:spLocks noChangeArrowheads="1"/>
            </p:cNvSpPr>
            <p:nvPr/>
          </p:nvSpPr>
          <p:spPr bwMode="auto">
            <a:xfrm>
              <a:off x="1538333" y="2198885"/>
              <a:ext cx="597666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600" dirty="0" smtClean="0">
                  <a:latin typeface="华文行楷" pitchFamily="2" charset="-122"/>
                  <a:ea typeface="华文行楷" pitchFamily="2" charset="-122"/>
                </a:rPr>
                <a:t>马尔科姆</a:t>
              </a:r>
              <a:r>
                <a:rPr lang="en-US" altLang="zh-CN" sz="2600" dirty="0" smtClean="0">
                  <a:latin typeface="华文行楷" pitchFamily="2" charset="-122"/>
                  <a:ea typeface="华文行楷" pitchFamily="2" charset="-122"/>
                </a:rPr>
                <a:t>·</a:t>
              </a:r>
              <a:r>
                <a:rPr lang="zh-CN" altLang="en-US" sz="2600" dirty="0" smtClean="0">
                  <a:latin typeface="华文行楷" pitchFamily="2" charset="-122"/>
                  <a:ea typeface="华文行楷" pitchFamily="2" charset="-122"/>
                </a:rPr>
                <a:t>艾克斯在他的自传里谈到他贫乏的语言技能时是这样写的：“我变得沮丧起来。”</a:t>
              </a:r>
            </a:p>
          </p:txBody>
        </p:sp>
        <p:sp>
          <p:nvSpPr>
            <p:cNvPr id="5" name="TextBox 4"/>
            <p:cNvSpPr txBox="1"/>
            <p:nvPr/>
          </p:nvSpPr>
          <p:spPr>
            <a:xfrm>
              <a:off x="1538333" y="1497077"/>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grpSp>
      <p:sp>
        <p:nvSpPr>
          <p:cNvPr id="26" name="TextBox 25"/>
          <p:cNvSpPr txBox="1"/>
          <p:nvPr/>
        </p:nvSpPr>
        <p:spPr>
          <a:xfrm>
            <a:off x="1538333" y="3500438"/>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579816" y="4043516"/>
            <a:ext cx="6088528" cy="1169551"/>
          </a:xfrm>
          <a:prstGeom prst="rect">
            <a:avLst/>
          </a:prstGeom>
        </p:spPr>
        <p:txBody>
          <a:bodyPr wrap="square">
            <a:spAutoFit/>
          </a:bodyPr>
          <a:lstStyle/>
          <a:p>
            <a:pPr algn="just">
              <a:lnSpc>
                <a:spcPts val="2800"/>
              </a:lnSpc>
              <a:spcBef>
                <a:spcPct val="50000"/>
              </a:spcBef>
              <a:defRPr/>
            </a:pPr>
            <a:r>
              <a:rPr lang="en-US" sz="2400" dirty="0" smtClean="0">
                <a:latin typeface="Helvetica"/>
              </a:rPr>
              <a:t>“I became frustrated,” Malcolm X wrote in his autobiography, </a:t>
            </a:r>
            <a:r>
              <a:rPr lang="en-US" sz="2400" b="1" dirty="0" smtClean="0">
                <a:solidFill>
                  <a:schemeClr val="accent6">
                    <a:lumMod val="75000"/>
                  </a:schemeClr>
                </a:solidFill>
                <a:latin typeface="Helvetica"/>
              </a:rPr>
              <a:t>speaking of </a:t>
            </a:r>
            <a:r>
              <a:rPr lang="en-US" sz="2400" dirty="0" smtClean="0">
                <a:latin typeface="Helvetica"/>
              </a:rPr>
              <a:t>his inadequate  language skills.</a:t>
            </a:r>
            <a:r>
              <a:rPr lang="zh-CN" altLang="en-US" sz="2400" dirty="0">
                <a:latin typeface="Helvetica"/>
              </a:rPr>
              <a:t> </a:t>
            </a:r>
            <a:r>
              <a:rPr lang="en-US" altLang="zh-CN" sz="2400" dirty="0">
                <a:latin typeface="Helvetica"/>
              </a:rPr>
              <a:t>(</a:t>
            </a:r>
            <a:r>
              <a:rPr lang="en-US" sz="2400" dirty="0" smtClean="0">
                <a:latin typeface="Helvetica"/>
              </a:rPr>
              <a:t>Para.3, L6</a:t>
            </a:r>
            <a:r>
              <a:rPr lang="en-US" sz="2400" dirty="0">
                <a:latin typeface="Helvetica"/>
              </a:rPr>
              <a:t>)</a:t>
            </a:r>
            <a:endParaRPr lang="zh-CN" altLang="en-US" sz="2400" dirty="0">
              <a:latin typeface="Helvetica"/>
            </a:endParaRP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TextBox 17">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3" name="组合 12"/>
          <p:cNvGrpSpPr/>
          <p:nvPr/>
        </p:nvGrpSpPr>
        <p:grpSpPr>
          <a:xfrm>
            <a:off x="-14288" y="-27384"/>
            <a:ext cx="7444331" cy="1152525"/>
            <a:chOff x="-14288" y="-27384"/>
            <a:chExt cx="7444331" cy="1152525"/>
          </a:xfrm>
        </p:grpSpPr>
        <p:pic>
          <p:nvPicPr>
            <p:cNvPr id="1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1" name="矩形 20"/>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42389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538332" y="1412776"/>
            <a:ext cx="6690457" cy="1110308"/>
            <a:chOff x="1538332" y="1412776"/>
            <a:chExt cx="6690457" cy="1110308"/>
          </a:xfrm>
        </p:grpSpPr>
        <p:sp>
          <p:nvSpPr>
            <p:cNvPr id="25" name="Rectangle 21"/>
            <p:cNvSpPr>
              <a:spLocks noChangeArrowheads="1"/>
            </p:cNvSpPr>
            <p:nvPr/>
          </p:nvSpPr>
          <p:spPr bwMode="auto">
            <a:xfrm>
              <a:off x="1538332" y="2071678"/>
              <a:ext cx="6690457"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800"/>
                </a:lnSpc>
              </a:pPr>
              <a:r>
                <a:rPr lang="en-US" altLang="zh-CN" sz="2600" dirty="0" smtClean="0">
                  <a:latin typeface="Helvetica" pitchFamily="34" charset="0"/>
                  <a:ea typeface="华文行楷" pitchFamily="2" charset="-122"/>
                </a:rPr>
                <a:t>Speaking of…, Sb.…</a:t>
              </a: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538333" y="3211836"/>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865251"/>
            <a:ext cx="6492646" cy="492443"/>
          </a:xfrm>
          <a:prstGeom prst="rect">
            <a:avLst/>
          </a:prstGeom>
        </p:spPr>
        <p:txBody>
          <a:bodyPr wrap="square">
            <a:spAutoFit/>
          </a:bodyPr>
          <a:lstStyle/>
          <a:p>
            <a:r>
              <a:rPr lang="zh-CN" altLang="en-US" sz="2600" dirty="0" smtClean="0">
                <a:latin typeface="华文行楷" pitchFamily="2" charset="-122"/>
                <a:ea typeface="华文行楷" pitchFamily="2" charset="-122"/>
              </a:rPr>
              <a:t>用于</a:t>
            </a:r>
            <a:r>
              <a:rPr lang="zh-CN" altLang="en-US" sz="2600" dirty="0" smtClean="0">
                <a:solidFill>
                  <a:srgbClr val="71AE0E"/>
                </a:solidFill>
                <a:latin typeface="华文行楷" pitchFamily="2" charset="-122"/>
                <a:ea typeface="华文行楷" pitchFamily="2" charset="-122"/>
              </a:rPr>
              <a:t>“就某人或事物，人们表达看法”。</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735056"/>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76354"/>
            <a:ext cx="4211960" cy="9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cxnSp>
        <p:nvCxnSpPr>
          <p:cNvPr id="13" name="直接连接符 12"/>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4288" y="-27384"/>
            <a:ext cx="7444331" cy="1152525"/>
            <a:chOff x="-14288" y="-27384"/>
            <a:chExt cx="7444331" cy="1152525"/>
          </a:xfrm>
        </p:grpSpPr>
        <p:pic>
          <p:nvPicPr>
            <p:cNvPr id="21"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22" name="TextBox 21">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3" name="矩形 22"/>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27652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13" t="15288"/>
          <a:stretch/>
        </p:blipFill>
        <p:spPr bwMode="auto">
          <a:xfrm>
            <a:off x="206686" y="1412776"/>
            <a:ext cx="8937314"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925660" y="3682776"/>
            <a:ext cx="7289678" cy="830997"/>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speaking of / improving your language skills / help you get into / ideal colleges / land future jobs</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5660" y="4513773"/>
            <a:ext cx="7213528" cy="1089529"/>
          </a:xfrm>
          <a:prstGeom prst="rect">
            <a:avLst/>
          </a:prstGeom>
          <a:noFill/>
        </p:spPr>
        <p:txBody>
          <a:bodyPr wrap="square" rtlCol="0">
            <a:spAutoFit/>
          </a:bodyPr>
          <a:lstStyle/>
          <a:p>
            <a:pPr algn="just">
              <a:lnSpc>
                <a:spcPct val="90000"/>
              </a:lnSpc>
              <a:spcBef>
                <a:spcPct val="50000"/>
              </a:spcBef>
              <a:defRPr/>
            </a:pPr>
            <a:r>
              <a:rPr kumimoji="1" lang="en-US" altLang="en-US" sz="2400" b="1" i="1" dirty="0" smtClean="0">
                <a:solidFill>
                  <a:schemeClr val="accent6">
                    <a:lumMod val="75000"/>
                  </a:schemeClr>
                </a:solidFill>
                <a:latin typeface="Helvetica" pitchFamily="34" charset="0"/>
              </a:rPr>
              <a:t>Speaking of </a:t>
            </a:r>
            <a:r>
              <a:rPr kumimoji="1" lang="en-US" altLang="en-US" sz="2400" dirty="0" smtClean="0">
                <a:latin typeface="Helvetica" pitchFamily="34" charset="0"/>
              </a:rPr>
              <a:t>college, improving your language skills might help you get into ideal colleges and even </a:t>
            </a:r>
            <a:r>
              <a:rPr kumimoji="1" lang="en-US" altLang="en-US" sz="2400" u="sng" dirty="0" smtClean="0">
                <a:solidFill>
                  <a:srgbClr val="FF0000"/>
                </a:solidFill>
                <a:latin typeface="Helvetica" pitchFamily="34" charset="0"/>
              </a:rPr>
              <a:t>land</a:t>
            </a:r>
            <a:r>
              <a:rPr kumimoji="1" lang="en-US" altLang="en-US" sz="2400" dirty="0" smtClean="0">
                <a:latin typeface="Helvetica" pitchFamily="34" charset="0"/>
              </a:rPr>
              <a:t> future jobs. </a:t>
            </a:r>
            <a:endParaRPr kumimoji="1" lang="en-US" altLang="en-US" sz="2400" dirty="0">
              <a:latin typeface="Helvetica" pitchFamily="34" charset="0"/>
            </a:endParaRPr>
          </a:p>
        </p:txBody>
      </p:sp>
      <p:sp>
        <p:nvSpPr>
          <p:cNvPr id="23" name="TextBox 22"/>
          <p:cNvSpPr txBox="1"/>
          <p:nvPr/>
        </p:nvSpPr>
        <p:spPr>
          <a:xfrm>
            <a:off x="785786" y="186689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785786" y="2359336"/>
            <a:ext cx="7429552"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说到大学，提高语言能力也许可以让你进入理想的大学，甚至以后能找到好工作。</a:t>
            </a:r>
            <a:endParaRPr lang="zh-CN" altLang="en-US" sz="2400" dirty="0">
              <a:latin typeface="华文行楷" pitchFamily="2" charset="-122"/>
              <a:ea typeface="华文行楷" pitchFamily="2" charset="-122"/>
            </a:endParaRPr>
          </a:p>
        </p:txBody>
      </p:sp>
      <p:sp>
        <p:nvSpPr>
          <p:cNvPr id="25" name="TextBox 24"/>
          <p:cNvSpPr txBox="1"/>
          <p:nvPr/>
        </p:nvSpPr>
        <p:spPr>
          <a:xfrm>
            <a:off x="785786" y="319033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8" name="矩形 17"/>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0232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00166" y="1412776"/>
            <a:ext cx="6319815" cy="1336310"/>
            <a:chOff x="1500166" y="1412776"/>
            <a:chExt cx="6319815" cy="1336310"/>
          </a:xfrm>
        </p:grpSpPr>
        <p:sp>
          <p:nvSpPr>
            <p:cNvPr id="25" name="Rectangle 21"/>
            <p:cNvSpPr>
              <a:spLocks noChangeArrowheads="1"/>
            </p:cNvSpPr>
            <p:nvPr/>
          </p:nvSpPr>
          <p:spPr bwMode="auto">
            <a:xfrm>
              <a:off x="1500166" y="2256643"/>
              <a:ext cx="63198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600" dirty="0" smtClean="0">
                  <a:latin typeface="华文行楷" pitchFamily="2" charset="-122"/>
                  <a:ea typeface="华文行楷" pitchFamily="2" charset="-122"/>
                </a:rPr>
                <a:t>数月过去了，他</a:t>
              </a:r>
              <a:r>
                <a:rPr lang="zh-CN" altLang="en-US" sz="2600" smtClean="0">
                  <a:solidFill>
                    <a:srgbClr val="B40000"/>
                  </a:solidFill>
                  <a:latin typeface="华文行楷" pitchFamily="2" charset="-122"/>
                  <a:ea typeface="华文行楷" pitchFamily="2" charset="-122"/>
                </a:rPr>
                <a:t>竟然没</a:t>
              </a:r>
              <a:r>
                <a:rPr lang="zh-CN" altLang="en-US" sz="2600">
                  <a:solidFill>
                    <a:srgbClr val="B40000"/>
                  </a:solidFill>
                  <a:latin typeface="华文行楷" pitchFamily="2" charset="-122"/>
                  <a:ea typeface="华文行楷" pitchFamily="2" charset="-122"/>
                </a:rPr>
                <a:t>感</a:t>
              </a:r>
              <a:r>
                <a:rPr lang="zh-CN" altLang="en-US" sz="2600" smtClean="0">
                  <a:solidFill>
                    <a:srgbClr val="B40000"/>
                  </a:solidFill>
                  <a:latin typeface="华文行楷" pitchFamily="2" charset="-122"/>
                  <a:ea typeface="华文行楷" pitchFamily="2" charset="-122"/>
                </a:rPr>
                <a:t>到</a:t>
              </a:r>
              <a:r>
                <a:rPr lang="zh-CN" altLang="en-US" sz="2600" dirty="0" smtClean="0">
                  <a:latin typeface="华文行楷" pitchFamily="2" charset="-122"/>
                  <a:ea typeface="华文行楷" pitchFamily="2" charset="-122"/>
                </a:rPr>
                <a:t>自己在坐牢。</a:t>
              </a:r>
              <a:endParaRPr lang="zh-CN" altLang="en-US" sz="2600" dirty="0">
                <a:latin typeface="华文行楷" pitchFamily="2" charset="-122"/>
                <a:ea typeface="华文行楷" pitchFamily="2" charset="-122"/>
              </a:endParaRP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grpSp>
      <p:sp>
        <p:nvSpPr>
          <p:cNvPr id="26" name="TextBox 25"/>
          <p:cNvSpPr txBox="1"/>
          <p:nvPr/>
        </p:nvSpPr>
        <p:spPr>
          <a:xfrm>
            <a:off x="1538333" y="3464421"/>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579816" y="4116837"/>
            <a:ext cx="6438102" cy="810478"/>
          </a:xfrm>
          <a:prstGeom prst="rect">
            <a:avLst/>
          </a:prstGeom>
        </p:spPr>
        <p:txBody>
          <a:bodyPr wrap="square">
            <a:spAutoFit/>
          </a:bodyPr>
          <a:lstStyle/>
          <a:p>
            <a:pPr>
              <a:lnSpc>
                <a:spcPts val="2800"/>
              </a:lnSpc>
              <a:spcBef>
                <a:spcPct val="50000"/>
              </a:spcBef>
              <a:defRPr/>
            </a:pPr>
            <a:r>
              <a:rPr lang="en-US" altLang="zh-CN" sz="2600" dirty="0" smtClean="0">
                <a:latin typeface="Helvetica" pitchFamily="34" charset="0"/>
              </a:rPr>
              <a:t>Months passed </a:t>
            </a:r>
            <a:r>
              <a:rPr lang="en-US" altLang="zh-CN" sz="2600" b="1" dirty="0" smtClean="0">
                <a:solidFill>
                  <a:schemeClr val="accent6">
                    <a:lumMod val="75000"/>
                  </a:schemeClr>
                </a:solidFill>
                <a:latin typeface="Helvetica" pitchFamily="34" charset="0"/>
              </a:rPr>
              <a:t>without his even thinking </a:t>
            </a:r>
            <a:r>
              <a:rPr lang="en-US" altLang="zh-CN" sz="2600" dirty="0" smtClean="0">
                <a:latin typeface="Helvetica" pitchFamily="34" charset="0"/>
              </a:rPr>
              <a:t>about being in prison.</a:t>
            </a:r>
            <a:endParaRPr lang="en-US" altLang="zh-CN" sz="2600" dirty="0">
              <a:latin typeface="Helvetica" pitchFamily="34" charset="0"/>
            </a:endParaRP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TextBox 17">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3" name="组合 12"/>
          <p:cNvGrpSpPr/>
          <p:nvPr/>
        </p:nvGrpSpPr>
        <p:grpSpPr>
          <a:xfrm>
            <a:off x="-14288" y="-27384"/>
            <a:ext cx="7444331" cy="1152525"/>
            <a:chOff x="-14288" y="-27384"/>
            <a:chExt cx="7444331" cy="1152525"/>
          </a:xfrm>
        </p:grpSpPr>
        <p:pic>
          <p:nvPicPr>
            <p:cNvPr id="1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1" name="矩形 20"/>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50534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38332" y="1412776"/>
            <a:ext cx="6274027" cy="1458550"/>
            <a:chOff x="1538332" y="1412776"/>
            <a:chExt cx="6274027" cy="1458550"/>
          </a:xfrm>
        </p:grpSpPr>
        <p:sp>
          <p:nvSpPr>
            <p:cNvPr id="25" name="Rectangle 21"/>
            <p:cNvSpPr>
              <a:spLocks noChangeArrowheads="1"/>
            </p:cNvSpPr>
            <p:nvPr/>
          </p:nvSpPr>
          <p:spPr bwMode="auto">
            <a:xfrm>
              <a:off x="1538332" y="2060848"/>
              <a:ext cx="6274027"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800"/>
                </a:lnSpc>
              </a:pPr>
              <a:r>
                <a:rPr lang="en-US" altLang="zh-CN" sz="2200" dirty="0" smtClean="0">
                  <a:latin typeface="Helvetica" pitchFamily="34" charset="0"/>
                  <a:ea typeface="华文行楷" pitchFamily="2" charset="-122"/>
                </a:rPr>
                <a:t>Sb. does </a:t>
              </a:r>
              <a:r>
                <a:rPr lang="en-US" altLang="zh-CN" sz="2200" dirty="0" err="1" smtClean="0">
                  <a:latin typeface="Helvetica" pitchFamily="34" charset="0"/>
                  <a:ea typeface="华文行楷" pitchFamily="2" charset="-122"/>
                </a:rPr>
                <a:t>sth</a:t>
              </a:r>
              <a:r>
                <a:rPr lang="en-US" altLang="zh-CN" sz="2200" dirty="0" smtClean="0">
                  <a:latin typeface="Helvetica" pitchFamily="34" charset="0"/>
                  <a:ea typeface="华文行楷" pitchFamily="2" charset="-122"/>
                </a:rPr>
                <a:t>. without (</a:t>
              </a:r>
              <a:r>
                <a:rPr lang="en-US" altLang="zh-CN" sz="2200" dirty="0" err="1" smtClean="0">
                  <a:latin typeface="Helvetica" pitchFamily="34" charset="0"/>
                  <a:ea typeface="华文行楷" pitchFamily="2" charset="-122"/>
                </a:rPr>
                <a:t>sb.’s</a:t>
              </a:r>
              <a:r>
                <a:rPr lang="en-US" altLang="zh-CN" sz="2200" dirty="0" smtClean="0">
                  <a:latin typeface="Helvetica" pitchFamily="34" charset="0"/>
                  <a:ea typeface="华文行楷" pitchFamily="2" charset="-122"/>
                </a:rPr>
                <a:t> ) even thinking about…</a:t>
              </a: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538333" y="3442935"/>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966155"/>
            <a:ext cx="6088528" cy="830997"/>
          </a:xfrm>
          <a:prstGeom prst="rect">
            <a:avLst/>
          </a:prstGeom>
        </p:spPr>
        <p:txBody>
          <a:bodyPr wrap="square">
            <a:spAutoFit/>
          </a:bodyPr>
          <a:lstStyle/>
          <a:p>
            <a:r>
              <a:rPr lang="zh-CN" altLang="en-US" sz="2400" dirty="0" smtClean="0">
                <a:latin typeface="华文行楷" pitchFamily="2" charset="-122"/>
                <a:ea typeface="华文行楷" pitchFamily="2" charset="-122"/>
              </a:rPr>
              <a:t>用于</a:t>
            </a:r>
            <a:r>
              <a:rPr lang="zh-CN" altLang="en-US" sz="2400" dirty="0">
                <a:latin typeface="华文行楷" pitchFamily="2" charset="-122"/>
                <a:ea typeface="华文行楷" pitchFamily="2" charset="-122"/>
              </a:rPr>
              <a:t>表达</a:t>
            </a:r>
            <a:r>
              <a:rPr lang="zh-CN" altLang="en-US" sz="2400" dirty="0" smtClean="0">
                <a:solidFill>
                  <a:srgbClr val="71AE0E"/>
                </a:solidFill>
                <a:latin typeface="华文行楷" pitchFamily="2" charset="-122"/>
                <a:ea typeface="华文行楷" pitchFamily="2" charset="-122"/>
              </a:rPr>
              <a:t>“某人做某事的同时对另一事的疏忽”</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cxnSp>
        <p:nvCxnSpPr>
          <p:cNvPr id="4" name="直接连接符 3"/>
          <p:cNvCxnSpPr/>
          <p:nvPr/>
        </p:nvCxnSpPr>
        <p:spPr>
          <a:xfrm>
            <a:off x="1621299" y="3966155"/>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TextBox 17">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cxnSp>
        <p:nvCxnSpPr>
          <p:cNvPr id="12" name="直接连接符 11"/>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4288" y="-27384"/>
            <a:ext cx="7444331" cy="1152525"/>
            <a:chOff x="-14288" y="-27384"/>
            <a:chExt cx="7444331" cy="1152525"/>
          </a:xfrm>
        </p:grpSpPr>
        <p:pic>
          <p:nvPicPr>
            <p:cNvPr id="1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1" name="矩形 20"/>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2988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4" t="14986"/>
          <a:stretch/>
        </p:blipFill>
        <p:spPr bwMode="auto">
          <a:xfrm>
            <a:off x="206685" y="1412776"/>
            <a:ext cx="8937315" cy="54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642910" y="3643314"/>
            <a:ext cx="7503993" cy="830997"/>
          </a:xfrm>
          <a:prstGeom prst="rect">
            <a:avLst/>
          </a:prstGeom>
          <a:solidFill>
            <a:srgbClr val="FFC000"/>
          </a:solidFill>
          <a:effectLst>
            <a:softEdge rad="127000"/>
          </a:effectLst>
        </p:spPr>
        <p:txBody>
          <a:bodyPr wrap="square" rtlCol="0">
            <a:spAutoFit/>
          </a:bodyPr>
          <a:lstStyle/>
          <a:p>
            <a:pPr algn="just"/>
            <a:r>
              <a:rPr kumimoji="1" lang="en-US" altLang="zh-CN" sz="2400" dirty="0" smtClean="0">
                <a:solidFill>
                  <a:schemeClr val="accent4">
                    <a:lumMod val="10000"/>
                  </a:schemeClr>
                </a:solidFill>
                <a:latin typeface="Helvetica" pitchFamily="34" charset="0"/>
              </a:rPr>
              <a:t>(</a:t>
            </a:r>
            <a:r>
              <a:rPr lang="en-US" altLang="zh-CN" sz="2400" dirty="0"/>
              <a:t>b</a:t>
            </a:r>
            <a:r>
              <a:rPr lang="en-US" altLang="zh-CN" sz="2400" dirty="0" smtClean="0"/>
              <a:t>elieve it or not / proven stress reliever / without even thinking about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642910" y="4554049"/>
            <a:ext cx="7786742" cy="757130"/>
          </a:xfrm>
          <a:prstGeom prst="rect">
            <a:avLst/>
          </a:prstGeom>
          <a:noFill/>
        </p:spPr>
        <p:txBody>
          <a:bodyPr wrap="square" rtlCol="0">
            <a:spAutoFit/>
          </a:bodyPr>
          <a:lstStyle/>
          <a:p>
            <a:pPr algn="just">
              <a:lnSpc>
                <a:spcPct val="90000"/>
              </a:lnSpc>
              <a:spcBef>
                <a:spcPct val="50000"/>
              </a:spcBef>
              <a:defRPr/>
            </a:pPr>
            <a:r>
              <a:rPr kumimoji="1" lang="en-US" altLang="en-US" sz="2400" dirty="0" smtClean="0">
                <a:latin typeface="Helvetica" pitchFamily="34" charset="0"/>
              </a:rPr>
              <a:t>Believe it or not, breathing is a proven stress reliever, probably </a:t>
            </a:r>
            <a:r>
              <a:rPr kumimoji="1" lang="en-US" altLang="en-US" sz="2400" b="1" i="1" dirty="0" smtClean="0">
                <a:solidFill>
                  <a:srgbClr val="FF6600"/>
                </a:solidFill>
                <a:latin typeface="Helvetica" pitchFamily="34" charset="0"/>
              </a:rPr>
              <a:t>without even thinking </a:t>
            </a:r>
            <a:r>
              <a:rPr kumimoji="1" lang="en-US" altLang="en-US" sz="2400" dirty="0" smtClean="0">
                <a:latin typeface="Helvetica" pitchFamily="34" charset="0"/>
              </a:rPr>
              <a:t>about it. </a:t>
            </a:r>
          </a:p>
        </p:txBody>
      </p:sp>
      <p:sp>
        <p:nvSpPr>
          <p:cNvPr id="23" name="TextBox 22"/>
          <p:cNvSpPr txBox="1"/>
          <p:nvPr/>
        </p:nvSpPr>
        <p:spPr>
          <a:xfrm>
            <a:off x="642910"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642910" y="2204864"/>
            <a:ext cx="7643866" cy="830997"/>
          </a:xfrm>
          <a:prstGeom prst="rect">
            <a:avLst/>
          </a:prstGeom>
          <a:noFill/>
        </p:spPr>
        <p:txBody>
          <a:bodyPr wrap="square" rtlCol="0">
            <a:spAutoFit/>
          </a:bodyPr>
          <a:lstStyle/>
          <a:p>
            <a:pPr algn="just"/>
            <a:r>
              <a:rPr lang="zh-CN" altLang="en-US" sz="2400" dirty="0" smtClean="0">
                <a:latin typeface="华文行楷" pitchFamily="2" charset="-122"/>
                <a:ea typeface="华文行楷" pitchFamily="2" charset="-122"/>
              </a:rPr>
              <a:t>信不信由你，可能你从没特别注意过</a:t>
            </a:r>
            <a:r>
              <a:rPr lang="en-US" altLang="zh-CN"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呼吸就是久经证明的释放压力的好方法。</a:t>
            </a:r>
          </a:p>
        </p:txBody>
      </p:sp>
      <p:sp>
        <p:nvSpPr>
          <p:cNvPr id="25" name="TextBox 24"/>
          <p:cNvSpPr txBox="1"/>
          <p:nvPr/>
        </p:nvSpPr>
        <p:spPr>
          <a:xfrm>
            <a:off x="642910"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8" name="矩形 17"/>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51585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3657136689"/>
              </p:ext>
            </p:extLst>
          </p:nvPr>
        </p:nvGraphicFramePr>
        <p:xfrm>
          <a:off x="428625" y="1561166"/>
          <a:ext cx="8286808" cy="4328160"/>
        </p:xfrm>
        <a:graphic>
          <a:graphicData uri="http://schemas.openxmlformats.org/drawingml/2006/table">
            <a:tbl>
              <a:tblPr firstRow="1" bandRow="1">
                <a:tableStyleId>{93296810-A885-4BE3-A3E7-6D5BEEA58F35}</a:tableStyleId>
              </a:tblPr>
              <a:tblGrid>
                <a:gridCol w="4857755"/>
                <a:gridCol w="3429053"/>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l"/>
                      <a:r>
                        <a:rPr lang="en-US" altLang="zh-CN" sz="2400" kern="1200" dirty="0" smtClean="0">
                          <a:solidFill>
                            <a:schemeClr val="dk1"/>
                          </a:solidFill>
                          <a:latin typeface="Helvetica"/>
                          <a:ea typeface="+mn-ea"/>
                          <a:cs typeface="+mn-cs"/>
                        </a:rPr>
                        <a:t>1. devise a scheme</a:t>
                      </a:r>
                      <a:endParaRPr lang="zh-CN" altLang="en-US"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latin typeface="华文楷体" pitchFamily="2" charset="-122"/>
                          <a:ea typeface="华文楷体" pitchFamily="2" charset="-122"/>
                        </a:rPr>
                        <a:t> 制定一项计划</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Helvetica"/>
                        </a:rPr>
                        <a:t>2. end up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Helvetica"/>
                      </a:endParaRPr>
                    </a:p>
                  </a:txBody>
                  <a:tcPr/>
                </a:tc>
                <a:tc>
                  <a:txBody>
                    <a:bodyPr/>
                    <a:lstStyle/>
                    <a:p>
                      <a:pPr algn="l"/>
                      <a:r>
                        <a:rPr lang="zh-CN" altLang="en-US" sz="2400" b="0" kern="1200" noProof="0" dirty="0" smtClean="0">
                          <a:solidFill>
                            <a:schemeClr val="dk1"/>
                          </a:solidFill>
                          <a:latin typeface="华文楷体" pitchFamily="2" charset="-122"/>
                          <a:ea typeface="华文楷体" pitchFamily="2" charset="-122"/>
                          <a:cs typeface="+mn-cs"/>
                        </a:rPr>
                        <a:t>（尤指经历一系列意料之外事情）最终处于</a:t>
                      </a:r>
                      <a:r>
                        <a:rPr lang="en-US" altLang="zh-CN" sz="2400" b="0" kern="1200" noProof="0" dirty="0" smtClean="0">
                          <a:solidFill>
                            <a:schemeClr val="dk1"/>
                          </a:solidFill>
                          <a:latin typeface="华文楷体" pitchFamily="2" charset="-122"/>
                          <a:ea typeface="华文楷体" pitchFamily="2" charset="-122"/>
                          <a:cs typeface="+mn-cs"/>
                        </a:rPr>
                        <a:t>…</a:t>
                      </a:r>
                      <a:endParaRPr lang="zh-CN" altLang="en-US" sz="2400" b="0" dirty="0" smtClean="0">
                        <a:latin typeface="华文楷体" pitchFamily="2" charset="-122"/>
                        <a:ea typeface="华文楷体" pitchFamily="2" charset="-122"/>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Helvetica"/>
                        </a:rPr>
                        <a:t>3. move sb. to do </a:t>
                      </a:r>
                      <a:r>
                        <a:rPr lang="en-US" altLang="zh-CN" sz="2400" dirty="0" err="1" smtClean="0">
                          <a:latin typeface="Helvetica"/>
                        </a:rPr>
                        <a:t>sth</a:t>
                      </a:r>
                      <a:r>
                        <a:rPr lang="en-US" altLang="zh-CN" sz="2400" dirty="0" smtClean="0">
                          <a:latin typeface="Helvetica"/>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Helvetic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latin typeface="华文楷体" pitchFamily="2" charset="-122"/>
                          <a:ea typeface="华文楷体" pitchFamily="2" charset="-122"/>
                        </a:rPr>
                        <a:t>促使某人干某事</a:t>
                      </a:r>
                    </a:p>
                    <a:p>
                      <a:pPr algn="l"/>
                      <a:endParaRPr lang="zh-CN" altLang="en-US" sz="2400" b="0" dirty="0" smtClean="0">
                        <a:latin typeface="华文楷体" pitchFamily="2" charset="-122"/>
                        <a:ea typeface="华文楷体" pitchFamily="2" charset="-122"/>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Helvetica"/>
                        </a:rPr>
                        <a:t>4. with each successive day</a:t>
                      </a:r>
                    </a:p>
                  </a:txBody>
                  <a:tcPr/>
                </a:tc>
                <a:tc>
                  <a:txBody>
                    <a:bodyPr/>
                    <a:lstStyle/>
                    <a:p>
                      <a:pPr algn="l"/>
                      <a:r>
                        <a:rPr lang="zh-CN" altLang="en-US" sz="2400" b="0" dirty="0" smtClean="0">
                          <a:latin typeface="华文楷体" pitchFamily="2" charset="-122"/>
                          <a:ea typeface="华文楷体" pitchFamily="2" charset="-122"/>
                        </a:rPr>
                        <a:t> 日复一日</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Helvetica"/>
                        </a:rPr>
                        <a:t>5. begin to better understand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latin typeface="华文楷体" pitchFamily="2" charset="-122"/>
                          <a:ea typeface="华文楷体" pitchFamily="2" charset="-122"/>
                        </a:rPr>
                        <a:t>开始更好理解</a:t>
                      </a:r>
                      <a:r>
                        <a:rPr lang="en-US" altLang="zh-CN" sz="2400" b="0" dirty="0" smtClean="0">
                          <a:latin typeface="华文楷体" pitchFamily="2" charset="-122"/>
                          <a:ea typeface="华文楷体" pitchFamily="2" charset="-122"/>
                        </a:rPr>
                        <a:t>…</a:t>
                      </a:r>
                      <a:endParaRPr lang="zh-CN" altLang="en-US" sz="2400" b="0" dirty="0" smtClean="0">
                        <a:latin typeface="华文楷体" pitchFamily="2" charset="-122"/>
                        <a:ea typeface="华文楷体" pitchFamily="2" charset="-122"/>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smtClean="0">
                          <a:solidFill>
                            <a:schemeClr val="dk1"/>
                          </a:solidFill>
                          <a:latin typeface="Helvetica"/>
                          <a:ea typeface="+mn-ea"/>
                          <a:cs typeface="+mn-cs"/>
                        </a:rPr>
                        <a:t>6. start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kern="1200" dirty="0" smtClean="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华文楷体" pitchFamily="2" charset="-122"/>
                          <a:ea typeface="华文楷体" pitchFamily="2" charset="-122"/>
                          <a:cs typeface="+mn-cs"/>
                        </a:rPr>
                        <a:t>以</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开始</a:t>
                      </a:r>
                    </a:p>
                  </a:txBody>
                  <a:tcPr/>
                </a:tc>
              </a:tr>
            </a:tbl>
          </a:graphicData>
        </a:graphic>
      </p:graphicFrame>
      <p:grpSp>
        <p:nvGrpSpPr>
          <p:cNvPr id="5" name="组合 4"/>
          <p:cNvGrpSpPr/>
          <p:nvPr/>
        </p:nvGrpSpPr>
        <p:grpSpPr>
          <a:xfrm>
            <a:off x="-14288" y="-27384"/>
            <a:ext cx="7115715" cy="1152525"/>
            <a:chOff x="-14288" y="-27384"/>
            <a:chExt cx="7115715" cy="1152525"/>
          </a:xfrm>
        </p:grpSpPr>
        <p:pic>
          <p:nvPicPr>
            <p:cNvPr id="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8" name="Group 35"/>
          <p:cNvGrpSpPr>
            <a:grpSpLocks/>
          </p:cNvGrpSpPr>
          <p:nvPr/>
        </p:nvGrpSpPr>
        <p:grpSpPr bwMode="auto">
          <a:xfrm rot="20482355">
            <a:off x="456896" y="2657267"/>
            <a:ext cx="4909515" cy="3435213"/>
            <a:chOff x="3410971" y="3571466"/>
            <a:chExt cx="1742726" cy="1735121"/>
          </a:xfrm>
        </p:grpSpPr>
        <p:grpSp>
          <p:nvGrpSpPr>
            <p:cNvPr id="19" name="Group 21"/>
            <p:cNvGrpSpPr>
              <a:grpSpLocks/>
            </p:cNvGrpSpPr>
            <p:nvPr/>
          </p:nvGrpSpPr>
          <p:grpSpPr bwMode="auto">
            <a:xfrm rot="-396937">
              <a:off x="3410971" y="3571466"/>
              <a:ext cx="1742726" cy="1735121"/>
              <a:chOff x="782508" y="622743"/>
              <a:chExt cx="1742726" cy="1735121"/>
            </a:xfrm>
          </p:grpSpPr>
          <p:sp>
            <p:nvSpPr>
              <p:cNvPr id="24"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28"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23" name="TextBox 28"/>
            <p:cNvSpPr txBox="1">
              <a:spLocks noChangeArrowheads="1"/>
            </p:cNvSpPr>
            <p:nvPr/>
          </p:nvSpPr>
          <p:spPr bwMode="auto">
            <a:xfrm rot="21540000">
              <a:off x="3490740" y="3749542"/>
              <a:ext cx="1504314" cy="1016692"/>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130000"/>
                </a:lnSpc>
                <a:defRPr/>
              </a:pPr>
              <a:r>
                <a:rPr kumimoji="1" lang="en-US" altLang="zh-CN" sz="2400" b="0" dirty="0">
                  <a:solidFill>
                    <a:srgbClr val="8E0000"/>
                  </a:solidFill>
                  <a:latin typeface="Helvetica"/>
                  <a:ea typeface="楷体"/>
                  <a:cs typeface="华文新魏" charset="0"/>
                </a:rPr>
                <a:t>a. </a:t>
              </a:r>
              <a:r>
                <a:rPr kumimoji="1" lang="en-US" altLang="zh-CN" sz="2400" b="0" dirty="0" smtClean="0">
                  <a:solidFill>
                    <a:srgbClr val="8E0000"/>
                  </a:solidFill>
                  <a:latin typeface="Helvetica"/>
                  <a:ea typeface="楷体"/>
                  <a:cs typeface="华文新魏" charset="0"/>
                </a:rPr>
                <a:t>Anyone who has read a great deal can imagine the new world that opened.(P8)</a:t>
              </a:r>
            </a:p>
            <a:p>
              <a:pPr algn="just">
                <a:lnSpc>
                  <a:spcPct val="130000"/>
                </a:lnSpc>
                <a:defRPr/>
              </a:pPr>
              <a:endParaRPr kumimoji="1" lang="en-US" altLang="zh-CN" sz="2400" b="0" dirty="0">
                <a:solidFill>
                  <a:srgbClr val="8E0000"/>
                </a:solidFill>
                <a:latin typeface="Helvetica"/>
                <a:ea typeface="楷体"/>
                <a:cs typeface="华文新魏" charset="0"/>
              </a:endParaRPr>
            </a:p>
          </p:txBody>
        </p:sp>
      </p:grpSp>
      <p:grpSp>
        <p:nvGrpSpPr>
          <p:cNvPr id="31" name="Group 35"/>
          <p:cNvGrpSpPr>
            <a:grpSpLocks/>
          </p:cNvGrpSpPr>
          <p:nvPr/>
        </p:nvGrpSpPr>
        <p:grpSpPr bwMode="auto">
          <a:xfrm rot="872659">
            <a:off x="5119838" y="1521983"/>
            <a:ext cx="3916871" cy="2171902"/>
            <a:chOff x="3386795" y="3571819"/>
            <a:chExt cx="1761974" cy="1314597"/>
          </a:xfrm>
        </p:grpSpPr>
        <p:grpSp>
          <p:nvGrpSpPr>
            <p:cNvPr id="32" name="Group 21"/>
            <p:cNvGrpSpPr>
              <a:grpSpLocks/>
            </p:cNvGrpSpPr>
            <p:nvPr/>
          </p:nvGrpSpPr>
          <p:grpSpPr bwMode="auto">
            <a:xfrm rot="-396937">
              <a:off x="3386795" y="3571819"/>
              <a:ext cx="1761974" cy="1314597"/>
              <a:chOff x="782611" y="622817"/>
              <a:chExt cx="1761974" cy="1314597"/>
            </a:xfrm>
          </p:grpSpPr>
          <p:sp>
            <p:nvSpPr>
              <p:cNvPr id="34"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5">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5"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3" name="TextBox 28"/>
            <p:cNvSpPr txBox="1">
              <a:spLocks noChangeArrowheads="1"/>
            </p:cNvSpPr>
            <p:nvPr/>
          </p:nvSpPr>
          <p:spPr bwMode="auto">
            <a:xfrm rot="21540000">
              <a:off x="3463059" y="3941193"/>
              <a:ext cx="1640685" cy="682517"/>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fontAlgn="auto">
                <a:lnSpc>
                  <a:spcPct val="85000"/>
                </a:lnSpc>
                <a:spcBef>
                  <a:spcPts val="0"/>
                </a:spcBef>
                <a:spcAft>
                  <a:spcPts val="0"/>
                </a:spcAft>
                <a:defRPr/>
              </a:pPr>
              <a:r>
                <a:rPr kumimoji="1" lang="zh-CN" altLang="en-US" sz="2600" b="0" dirty="0" smtClean="0">
                  <a:latin typeface="华文行楷" pitchFamily="2" charset="-122"/>
                  <a:ea typeface="华文行楷" pitchFamily="2" charset="-122"/>
                  <a:cs typeface="华文新魏" charset="0"/>
                </a:rPr>
                <a:t>任何一个阅读广泛的人都能想象那个开启了的新世界。</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8534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1000" fill="hold"/>
                                        <p:tgtEl>
                                          <p:spTgt spid="31"/>
                                        </p:tgtEl>
                                        <p:attrNameLst>
                                          <p:attrName>ppt_w</p:attrName>
                                        </p:attrNameLst>
                                      </p:cBhvr>
                                      <p:tavLst>
                                        <p:tav tm="0">
                                          <p:val>
                                            <p:strVal val="#ppt_w*0.70"/>
                                          </p:val>
                                        </p:tav>
                                        <p:tav tm="100000">
                                          <p:val>
                                            <p:strVal val="#ppt_w"/>
                                          </p:val>
                                        </p:tav>
                                      </p:tavLst>
                                    </p:anim>
                                    <p:anim calcmode="lin" valueType="num">
                                      <p:cBhvr>
                                        <p:cTn id="15" dur="1000" fill="hold"/>
                                        <p:tgtEl>
                                          <p:spTgt spid="31"/>
                                        </p:tgtEl>
                                        <p:attrNameLst>
                                          <p:attrName>ppt_h</p:attrName>
                                        </p:attrNameLst>
                                      </p:cBhvr>
                                      <p:tavLst>
                                        <p:tav tm="0">
                                          <p:val>
                                            <p:strVal val="#ppt_h"/>
                                          </p:val>
                                        </p:tav>
                                        <p:tav tm="100000">
                                          <p:val>
                                            <p:strVal val="#ppt_h"/>
                                          </p:val>
                                        </p:tav>
                                      </p:tavLst>
                                    </p:anim>
                                    <p:animEffect transition="in" filter="fade">
                                      <p:cBhvr>
                                        <p:cTn id="1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2" name="Group 35"/>
          <p:cNvGrpSpPr>
            <a:grpSpLocks/>
          </p:cNvGrpSpPr>
          <p:nvPr/>
        </p:nvGrpSpPr>
        <p:grpSpPr bwMode="auto">
          <a:xfrm rot="20482355">
            <a:off x="456896" y="2657267"/>
            <a:ext cx="4909515" cy="3435213"/>
            <a:chOff x="3410971" y="3571466"/>
            <a:chExt cx="1742726" cy="1735121"/>
          </a:xfrm>
        </p:grpSpPr>
        <p:grpSp>
          <p:nvGrpSpPr>
            <p:cNvPr id="29" name="Group 21"/>
            <p:cNvGrpSpPr>
              <a:grpSpLocks/>
            </p:cNvGrpSpPr>
            <p:nvPr/>
          </p:nvGrpSpPr>
          <p:grpSpPr bwMode="auto">
            <a:xfrm rot="-396937">
              <a:off x="3410971" y="3571466"/>
              <a:ext cx="1742726" cy="1735121"/>
              <a:chOff x="782508" y="622743"/>
              <a:chExt cx="1742726" cy="1735121"/>
            </a:xfrm>
          </p:grpSpPr>
          <p:sp>
            <p:nvSpPr>
              <p:cNvPr id="31"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32"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30" name="TextBox 28"/>
            <p:cNvSpPr txBox="1">
              <a:spLocks noChangeArrowheads="1"/>
            </p:cNvSpPr>
            <p:nvPr/>
          </p:nvSpPr>
          <p:spPr bwMode="auto">
            <a:xfrm rot="21540000">
              <a:off x="3490740" y="3749542"/>
              <a:ext cx="1504314" cy="1016692"/>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130000"/>
                </a:lnSpc>
                <a:defRPr/>
              </a:pPr>
              <a:r>
                <a:rPr kumimoji="1" lang="en-US" altLang="zh-CN" sz="2400" b="0" dirty="0" smtClean="0">
                  <a:solidFill>
                    <a:srgbClr val="8E0000"/>
                  </a:solidFill>
                  <a:latin typeface="Helvetica"/>
                  <a:ea typeface="楷体"/>
                  <a:cs typeface="华文新魏" charset="0"/>
                </a:rPr>
                <a:t>b. Malcolm X’s life is a wonderful example of the profound effect of learning a language.(P10)</a:t>
              </a:r>
            </a:p>
          </p:txBody>
        </p:sp>
      </p:grpSp>
      <p:grpSp>
        <p:nvGrpSpPr>
          <p:cNvPr id="33" name="Group 35"/>
          <p:cNvGrpSpPr>
            <a:grpSpLocks/>
          </p:cNvGrpSpPr>
          <p:nvPr/>
        </p:nvGrpSpPr>
        <p:grpSpPr bwMode="auto">
          <a:xfrm rot="872659">
            <a:off x="5119838" y="1521983"/>
            <a:ext cx="3916871" cy="2171902"/>
            <a:chOff x="3386795" y="3571819"/>
            <a:chExt cx="1761974" cy="1314597"/>
          </a:xfrm>
        </p:grpSpPr>
        <p:grpSp>
          <p:nvGrpSpPr>
            <p:cNvPr id="34" name="Group 21"/>
            <p:cNvGrpSpPr>
              <a:grpSpLocks/>
            </p:cNvGrpSpPr>
            <p:nvPr/>
          </p:nvGrpSpPr>
          <p:grpSpPr bwMode="auto">
            <a:xfrm rot="-396937">
              <a:off x="3386795" y="3571819"/>
              <a:ext cx="1761974" cy="1314597"/>
              <a:chOff x="782611" y="622817"/>
              <a:chExt cx="1761974" cy="1314597"/>
            </a:xfrm>
          </p:grpSpPr>
          <p:sp>
            <p:nvSpPr>
              <p:cNvPr id="36"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4">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5" name="TextBox 28"/>
            <p:cNvSpPr txBox="1">
              <a:spLocks noChangeArrowheads="1"/>
            </p:cNvSpPr>
            <p:nvPr/>
          </p:nvSpPr>
          <p:spPr bwMode="auto">
            <a:xfrm rot="21540000">
              <a:off x="3430528" y="3735271"/>
              <a:ext cx="1647047" cy="1024591"/>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defRPr/>
              </a:pPr>
              <a:r>
                <a:rPr kumimoji="1" lang="zh-CN" altLang="en-US" sz="2600" b="0" dirty="0" smtClean="0">
                  <a:latin typeface="华文行楷" pitchFamily="2" charset="-122"/>
                  <a:ea typeface="华文行楷" pitchFamily="2" charset="-122"/>
                  <a:cs typeface="华文新魏" charset="0"/>
                </a:rPr>
                <a:t>马尔科姆</a:t>
              </a:r>
              <a:r>
                <a:rPr kumimoji="1" lang="en-US" altLang="zh-CN" sz="2600" b="0" dirty="0" smtClean="0">
                  <a:latin typeface="华文行楷" pitchFamily="2" charset="-122"/>
                  <a:ea typeface="华文行楷" pitchFamily="2" charset="-122"/>
                  <a:cs typeface="华文新魏" charset="0"/>
                </a:rPr>
                <a:t>·</a:t>
              </a:r>
              <a:r>
                <a:rPr kumimoji="1" lang="zh-CN" altLang="en-US" sz="2600" b="0" dirty="0" smtClean="0">
                  <a:latin typeface="华文行楷" pitchFamily="2" charset="-122"/>
                  <a:ea typeface="华文行楷" pitchFamily="2" charset="-122"/>
                  <a:cs typeface="华文新魏" charset="0"/>
                </a:rPr>
                <a:t>艾克斯的一生成功地创造了一个通过语言学习而深刻改变人生的光辉典范。</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3426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strVal val="#ppt_w*0.70"/>
                                          </p:val>
                                        </p:tav>
                                        <p:tav tm="100000">
                                          <p:val>
                                            <p:strVal val="#ppt_w"/>
                                          </p:val>
                                        </p:tav>
                                      </p:tavLst>
                                    </p:anim>
                                    <p:anim calcmode="lin" valueType="num">
                                      <p:cBhvr>
                                        <p:cTn id="15" dur="1000" fill="hold"/>
                                        <p:tgtEl>
                                          <p:spTgt spid="33"/>
                                        </p:tgtEl>
                                        <p:attrNameLst>
                                          <p:attrName>ppt_h</p:attrName>
                                        </p:attrNameLst>
                                      </p:cBhvr>
                                      <p:tavLst>
                                        <p:tav tm="0">
                                          <p:val>
                                            <p:strVal val="#ppt_h"/>
                                          </p:val>
                                        </p:tav>
                                        <p:tav tm="100000">
                                          <p:val>
                                            <p:strVal val="#ppt_h"/>
                                          </p:val>
                                        </p:tav>
                                      </p:tavLst>
                                    </p:anim>
                                    <p:animEffect transition="in" filter="fade">
                                      <p:cBhvr>
                                        <p:cTn id="1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2" name="Group 35"/>
          <p:cNvGrpSpPr>
            <a:grpSpLocks/>
          </p:cNvGrpSpPr>
          <p:nvPr/>
        </p:nvGrpSpPr>
        <p:grpSpPr bwMode="auto">
          <a:xfrm rot="20482355">
            <a:off x="456896" y="2657267"/>
            <a:ext cx="4909515" cy="3435213"/>
            <a:chOff x="3410971" y="3571466"/>
            <a:chExt cx="1742726" cy="1735121"/>
          </a:xfrm>
        </p:grpSpPr>
        <p:grpSp>
          <p:nvGrpSpPr>
            <p:cNvPr id="29" name="Group 21"/>
            <p:cNvGrpSpPr>
              <a:grpSpLocks/>
            </p:cNvGrpSpPr>
            <p:nvPr/>
          </p:nvGrpSpPr>
          <p:grpSpPr bwMode="auto">
            <a:xfrm rot="-396937">
              <a:off x="3410971" y="3571466"/>
              <a:ext cx="1742726" cy="1735121"/>
              <a:chOff x="782508" y="622743"/>
              <a:chExt cx="1742726" cy="1735121"/>
            </a:xfrm>
          </p:grpSpPr>
          <p:sp>
            <p:nvSpPr>
              <p:cNvPr id="31"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32"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30" name="TextBox 28"/>
            <p:cNvSpPr txBox="1">
              <a:spLocks noChangeArrowheads="1"/>
            </p:cNvSpPr>
            <p:nvPr/>
          </p:nvSpPr>
          <p:spPr bwMode="auto">
            <a:xfrm rot="21540000">
              <a:off x="3490735" y="3786821"/>
              <a:ext cx="1569434" cy="940518"/>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defRPr/>
              </a:pPr>
              <a:r>
                <a:rPr kumimoji="1" lang="en-US" altLang="zh-CN" sz="2300" b="0" dirty="0" smtClean="0">
                  <a:solidFill>
                    <a:srgbClr val="8E0000"/>
                  </a:solidFill>
                  <a:latin typeface="Helvetica"/>
                  <a:ea typeface="楷体"/>
                  <a:cs typeface="华文新魏" charset="0"/>
                </a:rPr>
                <a:t>c. He was born into a world full of poverty and ignorance. However, as he acquired knowledge, his horizons expanded.</a:t>
              </a:r>
              <a:endParaRPr kumimoji="1" lang="en-US" altLang="zh-CN" sz="2300" b="0" dirty="0">
                <a:solidFill>
                  <a:srgbClr val="8E0000"/>
                </a:solidFill>
                <a:latin typeface="Helvetica"/>
                <a:ea typeface="楷体"/>
                <a:cs typeface="华文新魏" charset="0"/>
              </a:endParaRPr>
            </a:p>
          </p:txBody>
        </p:sp>
      </p:grpSp>
      <p:grpSp>
        <p:nvGrpSpPr>
          <p:cNvPr id="33" name="Group 35"/>
          <p:cNvGrpSpPr>
            <a:grpSpLocks/>
          </p:cNvGrpSpPr>
          <p:nvPr/>
        </p:nvGrpSpPr>
        <p:grpSpPr bwMode="auto">
          <a:xfrm rot="872659">
            <a:off x="5119838" y="1521983"/>
            <a:ext cx="3916871" cy="2171902"/>
            <a:chOff x="3386795" y="3571819"/>
            <a:chExt cx="1761974" cy="1314597"/>
          </a:xfrm>
        </p:grpSpPr>
        <p:grpSp>
          <p:nvGrpSpPr>
            <p:cNvPr id="34" name="Group 21"/>
            <p:cNvGrpSpPr>
              <a:grpSpLocks/>
            </p:cNvGrpSpPr>
            <p:nvPr/>
          </p:nvGrpSpPr>
          <p:grpSpPr bwMode="auto">
            <a:xfrm rot="-396937">
              <a:off x="3386795" y="3571819"/>
              <a:ext cx="1761974" cy="1314597"/>
              <a:chOff x="782611" y="622817"/>
              <a:chExt cx="1761974" cy="1314597"/>
            </a:xfrm>
          </p:grpSpPr>
          <p:sp>
            <p:nvSpPr>
              <p:cNvPr id="36"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01600">
                  <a:schemeClr val="accent3">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5" name="TextBox 28"/>
            <p:cNvSpPr txBox="1">
              <a:spLocks noChangeArrowheads="1"/>
            </p:cNvSpPr>
            <p:nvPr/>
          </p:nvSpPr>
          <p:spPr bwMode="auto">
            <a:xfrm rot="21540000">
              <a:off x="3463059" y="3941194"/>
              <a:ext cx="1640685" cy="682517"/>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zh-CN" altLang="en-US" sz="2600" b="0" dirty="0" smtClean="0">
                  <a:latin typeface="华文行楷" pitchFamily="2" charset="-122"/>
                  <a:ea typeface="华文行楷" pitchFamily="2" charset="-122"/>
                  <a:cs typeface="华文新魏" charset="0"/>
                </a:rPr>
                <a:t>他出生于贫穷、无知的世界。可是，知识开阔了他的眼界。</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9039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strVal val="#ppt_w*0.70"/>
                                          </p:val>
                                        </p:tav>
                                        <p:tav tm="100000">
                                          <p:val>
                                            <p:strVal val="#ppt_w"/>
                                          </p:val>
                                        </p:tav>
                                      </p:tavLst>
                                    </p:anim>
                                    <p:anim calcmode="lin" valueType="num">
                                      <p:cBhvr>
                                        <p:cTn id="15" dur="1000" fill="hold"/>
                                        <p:tgtEl>
                                          <p:spTgt spid="33"/>
                                        </p:tgtEl>
                                        <p:attrNameLst>
                                          <p:attrName>ppt_h</p:attrName>
                                        </p:attrNameLst>
                                      </p:cBhvr>
                                      <p:tavLst>
                                        <p:tav tm="0">
                                          <p:val>
                                            <p:strVal val="#ppt_h"/>
                                          </p:val>
                                        </p:tav>
                                        <p:tav tm="100000">
                                          <p:val>
                                            <p:strVal val="#ppt_h"/>
                                          </p:val>
                                        </p:tav>
                                      </p:tavLst>
                                    </p:anim>
                                    <p:animEffect transition="in" filter="fade">
                                      <p:cBhvr>
                                        <p:cTn id="1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4" name="Group 35"/>
          <p:cNvGrpSpPr>
            <a:grpSpLocks/>
          </p:cNvGrpSpPr>
          <p:nvPr/>
        </p:nvGrpSpPr>
        <p:grpSpPr bwMode="auto">
          <a:xfrm rot="872659">
            <a:off x="5110282" y="1520763"/>
            <a:ext cx="3916871" cy="2248016"/>
            <a:chOff x="3386795" y="3571819"/>
            <a:chExt cx="1761974" cy="1360667"/>
          </a:xfrm>
        </p:grpSpPr>
        <p:grpSp>
          <p:nvGrpSpPr>
            <p:cNvPr id="6" name="Group 21"/>
            <p:cNvGrpSpPr>
              <a:grpSpLocks/>
            </p:cNvGrpSpPr>
            <p:nvPr/>
          </p:nvGrpSpPr>
          <p:grpSpPr bwMode="auto">
            <a:xfrm rot="-396937">
              <a:off x="3386795" y="3571819"/>
              <a:ext cx="1761974" cy="1314597"/>
              <a:chOff x="782611" y="622817"/>
              <a:chExt cx="1761974" cy="1314597"/>
            </a:xfrm>
          </p:grpSpPr>
          <p:sp>
            <p:nvSpPr>
              <p:cNvPr id="26"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4">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a:effectLst>
                <a:glow rad="101600">
                  <a:schemeClr val="accent2">
                    <a:satMod val="175000"/>
                    <a:alpha val="40000"/>
                  </a:schemeClr>
                </a:glow>
              </a:effectLst>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3059" y="3632419"/>
              <a:ext cx="1640685" cy="1300067"/>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zh-CN" altLang="en-US" sz="2600" b="0" dirty="0" smtClean="0">
                  <a:latin typeface="华文行楷" pitchFamily="2" charset="-122"/>
                  <a:ea typeface="华文行楷" pitchFamily="2" charset="-122"/>
                  <a:cs typeface="华文新魏" charset="0"/>
                </a:rPr>
                <a:t>从他在监狱里踏上伟大的英语学习之旅起，他就离开了青年时代狭窄、无知的世界，加入到有思想、有作为的世界之中。</a:t>
              </a:r>
            </a:p>
          </p:txBody>
        </p:sp>
      </p:grpSp>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35"/>
          <p:cNvGrpSpPr>
            <a:grpSpLocks/>
          </p:cNvGrpSpPr>
          <p:nvPr/>
        </p:nvGrpSpPr>
        <p:grpSpPr bwMode="auto">
          <a:xfrm rot="20482355">
            <a:off x="456896" y="2657267"/>
            <a:ext cx="4909515" cy="3435213"/>
            <a:chOff x="3410971" y="3571466"/>
            <a:chExt cx="1742726" cy="1735121"/>
          </a:xfrm>
        </p:grpSpPr>
        <p:grpSp>
          <p:nvGrpSpPr>
            <p:cNvPr id="29" name="Group 21"/>
            <p:cNvGrpSpPr>
              <a:grpSpLocks/>
            </p:cNvGrpSpPr>
            <p:nvPr/>
          </p:nvGrpSpPr>
          <p:grpSpPr bwMode="auto">
            <a:xfrm rot="-396937">
              <a:off x="3410971" y="3571466"/>
              <a:ext cx="1742726" cy="1735121"/>
              <a:chOff x="782508" y="622743"/>
              <a:chExt cx="1742726" cy="1735121"/>
            </a:xfrm>
          </p:grpSpPr>
          <p:sp>
            <p:nvSpPr>
              <p:cNvPr id="31"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32"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30" name="TextBox 28"/>
            <p:cNvSpPr txBox="1">
              <a:spLocks noChangeArrowheads="1"/>
            </p:cNvSpPr>
            <p:nvPr/>
          </p:nvSpPr>
          <p:spPr bwMode="auto">
            <a:xfrm rot="21540000">
              <a:off x="3490740" y="3600303"/>
              <a:ext cx="1504314" cy="1315170"/>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en-US" altLang="zh-CN" sz="2400" b="0" dirty="0" smtClean="0">
                  <a:solidFill>
                    <a:srgbClr val="8E0000"/>
                  </a:solidFill>
                  <a:latin typeface="Helvetica"/>
                  <a:ea typeface="楷体"/>
                  <a:cs typeface="华文新魏" charset="0"/>
                </a:rPr>
                <a:t>d. He had left behind the narrow, ignorant world of his youth to join the world community of thoughts and actions ever since he started with his great journey of learning English in prison.</a:t>
              </a:r>
            </a:p>
            <a:p>
              <a:pPr algn="just">
                <a:lnSpc>
                  <a:spcPct val="85000"/>
                </a:lnSpc>
                <a:defRPr/>
              </a:pPr>
              <a:endParaRPr kumimoji="1" lang="en-US" altLang="zh-CN" sz="2400" b="0" dirty="0">
                <a:solidFill>
                  <a:srgbClr val="8E0000"/>
                </a:solidFill>
                <a:latin typeface="Helvetica"/>
                <a:ea typeface="楷体"/>
                <a:cs typeface="华文新魏" charset="0"/>
              </a:endParaRP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605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261"/>
          <p:cNvGraphicFramePr>
            <a:graphicFrameLocks noGrp="1"/>
          </p:cNvGraphicFramePr>
          <p:nvPr>
            <p:extLst>
              <p:ext uri="{D42A27DB-BD31-4B8C-83A1-F6EECF244321}">
                <p14:modId xmlns:p14="http://schemas.microsoft.com/office/powerpoint/2010/main" val="2123646999"/>
              </p:ext>
            </p:extLst>
          </p:nvPr>
        </p:nvGraphicFramePr>
        <p:xfrm>
          <a:off x="278123" y="1214422"/>
          <a:ext cx="8651595" cy="5389439"/>
        </p:xfrm>
        <a:graphic>
          <a:graphicData uri="http://schemas.openxmlformats.org/drawingml/2006/table">
            <a:tbl>
              <a:tblPr>
                <a:effectLst>
                  <a:outerShdw blurRad="50800" dist="38100" dir="2700000" algn="tl" rotWithShape="0">
                    <a:prstClr val="black">
                      <a:alpha val="40000"/>
                    </a:prstClr>
                  </a:outerShdw>
                </a:effectLst>
                <a:tableStyleId>{0505E3EF-67EA-436B-97B2-0124C06EBD24}</a:tableStyleId>
              </a:tblPr>
              <a:tblGrid>
                <a:gridCol w="3213757"/>
                <a:gridCol w="5409636"/>
                <a:gridCol w="28202"/>
              </a:tblGrid>
              <a:tr h="500066">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1.</a:t>
                      </a:r>
                      <a:r>
                        <a:rPr kumimoji="0" lang="zh-CN" altLang="en-US" sz="2400" u="none" strike="noStrike" cap="none" normalizeH="0" baseline="0" dirty="0" smtClean="0">
                          <a:ln>
                            <a:noFill/>
                          </a:ln>
                          <a:effectLst/>
                          <a:latin typeface="华文楷体" pitchFamily="2" charset="-122"/>
                          <a:ea typeface="华文楷体" pitchFamily="2" charset="-122"/>
                        </a:rPr>
                        <a:t>闻名遐迩</a:t>
                      </a:r>
                      <a:endParaRPr kumimoji="0" lang="zh-CN" altLang="en-US" sz="2400" b="0" i="0" u="none" strike="noStrike"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185738" indent="-185738">
                        <a:spcBef>
                          <a:spcPct val="50000"/>
                        </a:spcBef>
                        <a:defRPr/>
                      </a:pPr>
                      <a:endParaRPr kumimoji="1" lang="en-US" altLang="zh-CN" sz="2400" dirty="0" smtClean="0">
                        <a:latin typeface="Helvetica"/>
                        <a:ea typeface="华文楷体" pitchFamily="2" charset="-122"/>
                      </a:endParaRPr>
                    </a:p>
                  </a:txBody>
                  <a:tcPr marL="180000" marR="0" marT="46800" marB="0" horzOverflow="overflow"/>
                </a:tc>
                <a:tc rowSpan="10">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charset="0"/>
                        <a:buNone/>
                        <a:tabLst/>
                      </a:pPr>
                      <a:endParaRPr kumimoji="0" lang="zh-CN" altLang="en-US" sz="2400" b="1" i="0" u="none" strike="noStrike" cap="none" normalizeH="0" baseline="0" dirty="0">
                        <a:ln>
                          <a:noFill/>
                        </a:ln>
                        <a:solidFill>
                          <a:srgbClr val="1B5AB0"/>
                        </a:solidFill>
                        <a:effectLst/>
                        <a:latin typeface="华文楷体" pitchFamily="2" charset="-122"/>
                        <a:ea typeface="华文楷体" pitchFamily="2" charset="-122"/>
                        <a:cs typeface="楷体_GB2312" charset="0"/>
                      </a:endParaRPr>
                    </a:p>
                  </a:txBody>
                  <a:tcPr marL="0" marR="0" marT="0" marB="0" horzOverflow="overflow"/>
                </a:tc>
              </a:tr>
              <a:tr h="421028">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2.</a:t>
                      </a:r>
                      <a:r>
                        <a:rPr kumimoji="0" lang="zh-CN" altLang="en-US" sz="2400" u="none" strike="noStrike" kern="1200" cap="none" normalizeH="0" baseline="0" dirty="0" smtClean="0">
                          <a:ln>
                            <a:noFill/>
                          </a:ln>
                          <a:effectLst/>
                          <a:latin typeface="华文楷体" pitchFamily="2" charset="-122"/>
                          <a:ea typeface="华文楷体" pitchFamily="2" charset="-122"/>
                        </a:rPr>
                        <a:t>做某事感到力不从心</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357190">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3.</a:t>
                      </a:r>
                      <a:r>
                        <a:rPr kumimoji="0" lang="zh-CN" altLang="en-US" sz="2400" u="none" strike="noStrike" kern="1200" cap="none" normalizeH="0" baseline="0" dirty="0" smtClean="0">
                          <a:ln>
                            <a:noFill/>
                          </a:ln>
                          <a:effectLst/>
                          <a:latin typeface="华文楷体" pitchFamily="2" charset="-122"/>
                          <a:ea typeface="华文楷体" pitchFamily="2" charset="-122"/>
                        </a:rPr>
                        <a:t>受益匪浅 </a:t>
                      </a:r>
                      <a:endParaRPr kumimoji="0" lang="zh-CN" altLang="en-US"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4</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促使某人开始探索</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5</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基础的文化知识</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lang="en-US"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6</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真正的语言能力</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kern="1200" cap="none" normalizeH="0" baseline="0" dirty="0">
                          <a:ln>
                            <a:noFill/>
                          </a:ln>
                          <a:effectLst/>
                          <a:latin typeface="华文楷体" pitchFamily="2" charset="-122"/>
                          <a:ea typeface="华文楷体" pitchFamily="2" charset="-122"/>
                        </a:rPr>
                        <a:t>7</a:t>
                      </a:r>
                      <a:r>
                        <a:rPr kumimoji="0" lang="en-US" altLang="zh-CN" sz="2400" u="none" strike="noStrike" kern="1200"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知识的获得</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8</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感到无比自豪</a:t>
                      </a:r>
                      <a:endParaRPr kumimoji="0" lang="zh-CN" altLang="en-US"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9</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专注于</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185738" indent="-185738">
                        <a:spcBef>
                          <a:spcPct val="50000"/>
                        </a:spcBef>
                        <a:defRPr/>
                      </a:pPr>
                      <a:endParaRPr lang="en-US"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kumimoji="0" lang="en-US" altLang="zh-CN" sz="2400" u="none" strike="noStrike" cap="none" normalizeH="0" baseline="0" dirty="0">
                          <a:ln>
                            <a:noFill/>
                          </a:ln>
                          <a:effectLst/>
                          <a:latin typeface="华文楷体" pitchFamily="2" charset="-122"/>
                          <a:ea typeface="华文楷体" pitchFamily="2" charset="-122"/>
                        </a:rPr>
                        <a:t>10</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开启新世界 </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rgbClr val="1F497D"/>
                        </a:buClr>
                        <a:buSzPct val="115000"/>
                        <a:buFont typeface="Wingdings" charset="0"/>
                        <a:buNone/>
                        <a:tabLst/>
                        <a:defRPr/>
                      </a:pPr>
                      <a:endParaRPr lang="zh-CN" altLang="en-US" dirty="0"/>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11.</a:t>
                      </a:r>
                      <a:r>
                        <a:rPr kumimoji="0" lang="zh-CN" altLang="en-US" sz="2400" u="none" strike="noStrike" cap="none" normalizeH="0" baseline="0" dirty="0" smtClean="0">
                          <a:ln>
                            <a:noFill/>
                          </a:ln>
                          <a:effectLst/>
                          <a:latin typeface="华文楷体" pitchFamily="2" charset="-122"/>
                          <a:ea typeface="华文楷体" pitchFamily="2" charset="-122"/>
                        </a:rPr>
                        <a:t>永远地改变了我的人生轨迹</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charset="0"/>
                        <a:buNone/>
                        <a:tabLst/>
                      </a:pPr>
                      <a:endParaRPr kumimoji="0" lang="zh-CN" altLang="en-US" sz="2400" b="1" i="0" u="none" strike="noStrike" cap="none" normalizeH="0" baseline="0" dirty="0">
                        <a:ln>
                          <a:noFill/>
                        </a:ln>
                        <a:solidFill>
                          <a:srgbClr val="1B5AB0"/>
                        </a:solidFill>
                        <a:effectLst/>
                        <a:latin typeface="华文楷体" pitchFamily="2" charset="-122"/>
                        <a:ea typeface="华文楷体" pitchFamily="2" charset="-122"/>
                        <a:cs typeface="楷体_GB2312" charset="0"/>
                      </a:endParaRPr>
                    </a:p>
                  </a:txBody>
                  <a:tcPr marL="0" marR="0" marT="0" marB="0" horzOverflow="overflow"/>
                </a:tc>
              </a:tr>
            </a:tbl>
          </a:graphicData>
        </a:graphic>
      </p:graphicFrame>
      <p:grpSp>
        <p:nvGrpSpPr>
          <p:cNvPr id="2" name="组合 30"/>
          <p:cNvGrpSpPr/>
          <p:nvPr/>
        </p:nvGrpSpPr>
        <p:grpSpPr>
          <a:xfrm>
            <a:off x="-14288" y="-27384"/>
            <a:ext cx="7705620" cy="1152525"/>
            <a:chOff x="-14288" y="-27384"/>
            <a:chExt cx="7705620" cy="1152525"/>
          </a:xfrm>
        </p:grpSpPr>
        <p:pic>
          <p:nvPicPr>
            <p:cNvPr id="32" name="Picture 2"/>
            <p:cNvPicPr>
              <a:picLocks noChangeAspect="1" noChangeArrowheads="1"/>
            </p:cNvPicPr>
            <p:nvPr/>
          </p:nvPicPr>
          <p:blipFill>
            <a:blip r:embed="rId2" cstate="print"/>
            <a:srcRect/>
            <a:stretch>
              <a:fillRect/>
            </a:stretch>
          </p:blipFill>
          <p:spPr bwMode="auto">
            <a:xfrm>
              <a:off x="-14288" y="-27384"/>
              <a:ext cx="4014784" cy="1152525"/>
            </a:xfrm>
            <a:prstGeom prst="rect">
              <a:avLst/>
            </a:prstGeom>
            <a:noFill/>
            <a:ln w="9525">
              <a:noFill/>
              <a:miter lim="800000"/>
              <a:headEnd/>
              <a:tailEnd/>
            </a:ln>
          </p:spPr>
        </p:pic>
        <p:sp>
          <p:nvSpPr>
            <p:cNvPr id="33" name="TextBox 32">
              <a:hlinkClick r:id="rId3"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34" name="矩形 33"/>
            <p:cNvSpPr/>
            <p:nvPr/>
          </p:nvSpPr>
          <p:spPr>
            <a:xfrm>
              <a:off x="4130742" y="560293"/>
              <a:ext cx="3560590" cy="492443"/>
            </a:xfrm>
            <a:prstGeom prst="rect">
              <a:avLst/>
            </a:prstGeom>
          </p:spPr>
          <p:txBody>
            <a:bodyPr wrap="none">
              <a:spAutoFit/>
            </a:bodyPr>
            <a:lstStyle/>
            <a:p>
              <a:r>
                <a:rPr lang="en-US" altLang="zh-CN" sz="2600" b="1" dirty="0" smtClean="0">
                  <a:solidFill>
                    <a:schemeClr val="accent6">
                      <a:lumMod val="75000"/>
                    </a:schemeClr>
                  </a:solidFill>
                  <a:latin typeface="Helvetica"/>
                </a:rPr>
                <a:t>Genuine collocations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38678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261"/>
          <p:cNvGraphicFramePr>
            <a:graphicFrameLocks noGrp="1"/>
          </p:cNvGraphicFramePr>
          <p:nvPr>
            <p:extLst>
              <p:ext uri="{D42A27DB-BD31-4B8C-83A1-F6EECF244321}">
                <p14:modId xmlns:p14="http://schemas.microsoft.com/office/powerpoint/2010/main" val="2123646999"/>
              </p:ext>
            </p:extLst>
          </p:nvPr>
        </p:nvGraphicFramePr>
        <p:xfrm>
          <a:off x="278123" y="1214422"/>
          <a:ext cx="8651595" cy="5389439"/>
        </p:xfrm>
        <a:graphic>
          <a:graphicData uri="http://schemas.openxmlformats.org/drawingml/2006/table">
            <a:tbl>
              <a:tblPr>
                <a:effectLst>
                  <a:outerShdw blurRad="50800" dist="38100" dir="2700000" algn="tl" rotWithShape="0">
                    <a:prstClr val="black">
                      <a:alpha val="40000"/>
                    </a:prstClr>
                  </a:outerShdw>
                </a:effectLst>
                <a:tableStyleId>{0505E3EF-67EA-436B-97B2-0124C06EBD24}</a:tableStyleId>
              </a:tblPr>
              <a:tblGrid>
                <a:gridCol w="3213757"/>
                <a:gridCol w="5409636"/>
                <a:gridCol w="28202"/>
              </a:tblGrid>
              <a:tr h="500066">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1.</a:t>
                      </a:r>
                      <a:r>
                        <a:rPr kumimoji="0" lang="zh-CN" altLang="en-US" sz="2400" u="none" strike="noStrike" cap="none" normalizeH="0" baseline="0" dirty="0" smtClean="0">
                          <a:ln>
                            <a:noFill/>
                          </a:ln>
                          <a:effectLst/>
                          <a:latin typeface="华文楷体" pitchFamily="2" charset="-122"/>
                          <a:ea typeface="华文楷体" pitchFamily="2" charset="-122"/>
                        </a:rPr>
                        <a:t>闻名遐迩</a:t>
                      </a:r>
                      <a:endParaRPr kumimoji="0" lang="zh-CN" altLang="en-US" sz="2400" b="0" i="0" u="none" strike="noStrike"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185738" indent="-185738">
                        <a:spcBef>
                          <a:spcPct val="50000"/>
                        </a:spcBef>
                        <a:defRPr/>
                      </a:pPr>
                      <a:r>
                        <a:rPr kumimoji="1" lang="en-US" altLang="zh-CN" sz="2400" dirty="0" smtClean="0">
                          <a:latin typeface="Helvetica"/>
                          <a:ea typeface="华文楷体" pitchFamily="2" charset="-122"/>
                        </a:rPr>
                        <a:t>be widely known</a:t>
                      </a:r>
                    </a:p>
                  </a:txBody>
                  <a:tcPr marL="180000" marR="0" marT="46800" marB="0" horzOverflow="overflow"/>
                </a:tc>
                <a:tc rowSpan="10">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charset="0"/>
                        <a:buNone/>
                        <a:tabLst/>
                      </a:pPr>
                      <a:endParaRPr kumimoji="0" lang="zh-CN" altLang="en-US" sz="2400" b="1" i="0" u="none" strike="noStrike" cap="none" normalizeH="0" baseline="0" dirty="0">
                        <a:ln>
                          <a:noFill/>
                        </a:ln>
                        <a:solidFill>
                          <a:srgbClr val="1B5AB0"/>
                        </a:solidFill>
                        <a:effectLst/>
                        <a:latin typeface="华文楷体" pitchFamily="2" charset="-122"/>
                        <a:ea typeface="华文楷体" pitchFamily="2" charset="-122"/>
                        <a:cs typeface="楷体_GB2312" charset="0"/>
                      </a:endParaRPr>
                    </a:p>
                  </a:txBody>
                  <a:tcPr marL="0" marR="0" marT="0" marB="0" horzOverflow="overflow"/>
                </a:tc>
              </a:tr>
              <a:tr h="421028">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2.</a:t>
                      </a:r>
                      <a:r>
                        <a:rPr kumimoji="0" lang="zh-CN" altLang="en-US" sz="2400" u="none" strike="noStrike" kern="1200" cap="none" normalizeH="0" baseline="0" dirty="0" smtClean="0">
                          <a:ln>
                            <a:noFill/>
                          </a:ln>
                          <a:effectLst/>
                          <a:latin typeface="华文楷体" pitchFamily="2" charset="-122"/>
                          <a:ea typeface="华文楷体" pitchFamily="2" charset="-122"/>
                        </a:rPr>
                        <a:t>做某事感到力不从心</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a:defRPr/>
                      </a:pPr>
                      <a:r>
                        <a:rPr kumimoji="1" lang="en-US" altLang="zh-CN" sz="2400" dirty="0" smtClean="0">
                          <a:latin typeface="Helvetica"/>
                          <a:ea typeface="华文楷体" pitchFamily="2" charset="-122"/>
                        </a:rPr>
                        <a:t>feel inadequate to do </a:t>
                      </a:r>
                      <a:r>
                        <a:rPr kumimoji="1" lang="en-US" altLang="zh-CN" sz="2400" dirty="0" err="1" smtClean="0">
                          <a:latin typeface="Helvetica"/>
                          <a:ea typeface="华文楷体" pitchFamily="2" charset="-122"/>
                        </a:rPr>
                        <a:t>sth</a:t>
                      </a:r>
                      <a:r>
                        <a:rPr kumimoji="1" lang="en-US" altLang="zh-CN" sz="2400" dirty="0" smtClean="0">
                          <a:latin typeface="Helvetica"/>
                          <a:ea typeface="华文楷体" pitchFamily="2" charset="-122"/>
                        </a:rPr>
                        <a:t>.</a:t>
                      </a:r>
                    </a:p>
                  </a:txBody>
                  <a:tcPr marL="180000" marR="0" marT="46800" marB="0" horzOverflow="overflow"/>
                </a:tc>
                <a:tc vMerge="1">
                  <a:txBody>
                    <a:bodyPr/>
                    <a:lstStyle/>
                    <a:p>
                      <a:endParaRPr lang="zh-CN" altLang="en-US"/>
                    </a:p>
                  </a:txBody>
                  <a:tcPr/>
                </a:tc>
              </a:tr>
              <a:tr h="357190">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 3.</a:t>
                      </a:r>
                      <a:r>
                        <a:rPr kumimoji="0" lang="zh-CN" altLang="en-US" sz="2400" u="none" strike="noStrike" kern="1200" cap="none" normalizeH="0" baseline="0" dirty="0" smtClean="0">
                          <a:ln>
                            <a:noFill/>
                          </a:ln>
                          <a:effectLst/>
                          <a:latin typeface="华文楷体" pitchFamily="2" charset="-122"/>
                          <a:ea typeface="华文楷体" pitchFamily="2" charset="-122"/>
                        </a:rPr>
                        <a:t>受益匪浅 </a:t>
                      </a:r>
                      <a:endParaRPr kumimoji="0" lang="zh-CN" altLang="en-US"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kumimoji="1" lang="en-US" altLang="zh-CN" sz="2400" dirty="0" smtClean="0">
                          <a:latin typeface="Helvetica"/>
                          <a:ea typeface="华文楷体" pitchFamily="2" charset="-122"/>
                        </a:rPr>
                        <a:t>be beneficial</a:t>
                      </a: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4</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促使某人开始探索</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lang="en-US" sz="2400" dirty="0" smtClean="0">
                          <a:latin typeface="Helvetica"/>
                          <a:ea typeface="华文楷体" pitchFamily="2" charset="-122"/>
                        </a:rPr>
                        <a:t>launch </a:t>
                      </a:r>
                      <a:r>
                        <a:rPr lang="en-US" sz="2400" dirty="0" err="1" smtClean="0">
                          <a:latin typeface="Helvetica"/>
                          <a:ea typeface="华文楷体" pitchFamily="2" charset="-122"/>
                        </a:rPr>
                        <a:t>sb</a:t>
                      </a:r>
                      <a:r>
                        <a:rPr lang="en-US" sz="2400" dirty="0" smtClean="0">
                          <a:latin typeface="Helvetica"/>
                          <a:ea typeface="华文楷体" pitchFamily="2" charset="-122"/>
                        </a:rPr>
                        <a:t> on a quest to</a:t>
                      </a: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5</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基础的文化知识</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kumimoji="1" lang="en-US" altLang="zh-CN" sz="2400" dirty="0" smtClean="0">
                          <a:latin typeface="Helvetica"/>
                          <a:ea typeface="华文楷体" pitchFamily="2" charset="-122"/>
                        </a:rPr>
                        <a:t>basic literacy</a:t>
                      </a:r>
                      <a:endParaRPr lang="en-US"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6</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真正的语言能力</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kumimoji="1" lang="en-US" altLang="zh-CN" sz="2400" dirty="0" smtClean="0">
                          <a:latin typeface="Helvetica"/>
                          <a:ea typeface="华文楷体" pitchFamily="2" charset="-122"/>
                        </a:rPr>
                        <a:t>true proficiency</a:t>
                      </a: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kern="1200" cap="none" normalizeH="0" baseline="0" dirty="0">
                          <a:ln>
                            <a:noFill/>
                          </a:ln>
                          <a:effectLst/>
                          <a:latin typeface="华文楷体" pitchFamily="2" charset="-122"/>
                          <a:ea typeface="华文楷体" pitchFamily="2" charset="-122"/>
                        </a:rPr>
                        <a:t>7</a:t>
                      </a:r>
                      <a:r>
                        <a:rPr kumimoji="0" lang="en-US" altLang="zh-CN" sz="2400" u="none" strike="noStrike" kern="1200"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知识的获得</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kumimoji="1" lang="en-US" altLang="zh-CN" sz="2400" dirty="0" smtClean="0">
                          <a:latin typeface="Helvetica"/>
                          <a:ea typeface="华文楷体" pitchFamily="2" charset="-122"/>
                        </a:rPr>
                        <a:t>the acquisition of the knowledge</a:t>
                      </a: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8</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感到无比自豪</a:t>
                      </a:r>
                      <a:endParaRPr kumimoji="0" lang="zh-CN" altLang="en-US"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lang="en-US" sz="2400" dirty="0" smtClean="0">
                          <a:latin typeface="Helvetica"/>
                          <a:ea typeface="华文楷体" pitchFamily="2" charset="-122"/>
                        </a:rPr>
                        <a:t>feel immensely proud </a:t>
                      </a: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cap="none" normalizeH="0" baseline="0" dirty="0">
                          <a:ln>
                            <a:noFill/>
                          </a:ln>
                          <a:effectLst/>
                          <a:latin typeface="华文楷体" pitchFamily="2" charset="-122"/>
                          <a:ea typeface="华文楷体" pitchFamily="2" charset="-122"/>
                        </a:rPr>
                        <a:t> </a:t>
                      </a:r>
                      <a:r>
                        <a:rPr kumimoji="0" lang="en-US" altLang="zh-CN" sz="2400" u="none" strike="noStrike" cap="none" normalizeH="0" baseline="0" dirty="0">
                          <a:ln>
                            <a:noFill/>
                          </a:ln>
                          <a:effectLst/>
                          <a:latin typeface="华文楷体" pitchFamily="2" charset="-122"/>
                          <a:ea typeface="华文楷体" pitchFamily="2" charset="-122"/>
                        </a:rPr>
                        <a:t>9</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专注于</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185738" indent="-185738">
                        <a:spcBef>
                          <a:spcPct val="50000"/>
                        </a:spcBef>
                        <a:defRPr/>
                      </a:pPr>
                      <a:r>
                        <a:rPr lang="en-US" sz="2400" dirty="0" smtClean="0">
                          <a:latin typeface="Helvetica"/>
                          <a:ea typeface="华文楷体" pitchFamily="2" charset="-122"/>
                        </a:rPr>
                        <a:t>focus concentration on</a:t>
                      </a: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kumimoji="0" lang="en-US" altLang="zh-CN" sz="2400" u="none" strike="noStrike" cap="none" normalizeH="0" baseline="0" dirty="0">
                          <a:ln>
                            <a:noFill/>
                          </a:ln>
                          <a:effectLst/>
                          <a:latin typeface="华文楷体" pitchFamily="2" charset="-122"/>
                          <a:ea typeface="华文楷体" pitchFamily="2" charset="-122"/>
                        </a:rPr>
                        <a:t>10</a:t>
                      </a:r>
                      <a:r>
                        <a:rPr kumimoji="0" lang="en-US" altLang="zh-CN" sz="2400" u="none" strike="noStrike" cap="none" normalizeH="0" baseline="0" dirty="0" smtClean="0">
                          <a:ln>
                            <a:noFill/>
                          </a:ln>
                          <a:effectLst/>
                          <a:latin typeface="华文楷体" pitchFamily="2" charset="-122"/>
                          <a:ea typeface="华文楷体" pitchFamily="2" charset="-122"/>
                        </a:rPr>
                        <a:t>.</a:t>
                      </a:r>
                      <a:r>
                        <a:rPr kumimoji="0" lang="zh-CN" altLang="en-US" sz="2400" u="none" strike="noStrike" kern="1200" cap="none" normalizeH="0" baseline="0" dirty="0" smtClean="0">
                          <a:ln>
                            <a:noFill/>
                          </a:ln>
                          <a:effectLst/>
                          <a:latin typeface="华文楷体" pitchFamily="2" charset="-122"/>
                          <a:ea typeface="华文楷体" pitchFamily="2" charset="-122"/>
                        </a:rPr>
                        <a:t>开启新世界 </a:t>
                      </a:r>
                      <a:endParaRPr kumimoji="0" lang="en-US" altLang="zh-CN" sz="2400" b="0" i="0" u="none" strike="noStrike" kern="1200" cap="none" normalizeH="0" baseline="0" dirty="0" smtClean="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rgbClr val="1F497D"/>
                        </a:buClr>
                        <a:buSzPct val="115000"/>
                        <a:buFont typeface="Wingdings" charset="0"/>
                        <a:buNone/>
                        <a:tabLst/>
                        <a:defRPr/>
                      </a:pPr>
                      <a:r>
                        <a:rPr kumimoji="0" lang="en-US" sz="2400" b="0" i="0" u="none" strike="noStrike" kern="1200" cap="none" spc="0" normalizeH="0" baseline="0" noProof="0" dirty="0" smtClean="0">
                          <a:ln>
                            <a:noFill/>
                          </a:ln>
                          <a:solidFill>
                            <a:prstClr val="black"/>
                          </a:solidFill>
                          <a:effectLst/>
                          <a:uLnTx/>
                          <a:uFillTx/>
                          <a:latin typeface="Helvetica"/>
                          <a:ea typeface="华文楷体" pitchFamily="2" charset="-122"/>
                          <a:cs typeface="+mn-cs"/>
                        </a:rPr>
                        <a:t>open the new world </a:t>
                      </a:r>
                      <a:endParaRPr lang="zh-CN" altLang="en-US" dirty="0"/>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cap="none" normalizeH="0" baseline="0" dirty="0" smtClean="0">
                          <a:ln>
                            <a:noFill/>
                          </a:ln>
                          <a:effectLst/>
                          <a:latin typeface="华文楷体" pitchFamily="2" charset="-122"/>
                          <a:ea typeface="华文楷体" pitchFamily="2" charset="-122"/>
                        </a:rPr>
                        <a:t>11.</a:t>
                      </a:r>
                      <a:r>
                        <a:rPr kumimoji="0" lang="zh-CN" altLang="en-US" sz="2400" u="none" strike="noStrike" cap="none" normalizeH="0" baseline="0" dirty="0" smtClean="0">
                          <a:ln>
                            <a:noFill/>
                          </a:ln>
                          <a:effectLst/>
                          <a:latin typeface="华文楷体" pitchFamily="2" charset="-122"/>
                          <a:ea typeface="华文楷体" pitchFamily="2" charset="-122"/>
                        </a:rPr>
                        <a:t>永远地改变了我的人生轨迹</a:t>
                      </a:r>
                      <a:endParaRPr kumimoji="0" lang="zh-CN" altLang="en-US" sz="2400" b="0" i="0" u="none" strike="noStrike" kern="1200" cap="none" normalizeH="0" baseline="0" dirty="0">
                        <a:ln>
                          <a:noFill/>
                        </a:ln>
                        <a:solidFill>
                          <a:schemeClr val="tx1"/>
                        </a:solidFill>
                        <a:effectLst/>
                        <a:latin typeface="华文楷体" pitchFamily="2" charset="-122"/>
                        <a:ea typeface="华文楷体" pitchFamily="2" charset="-122"/>
                        <a:cs typeface="Times New Roman" charset="0"/>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r>
                        <a:rPr kumimoji="1" lang="en-US" altLang="zh-CN" sz="2400" dirty="0" smtClean="0">
                          <a:latin typeface="Helvetica"/>
                          <a:ea typeface="华文楷体" pitchFamily="2" charset="-122"/>
                        </a:rPr>
                        <a:t>change forever the course of my life</a:t>
                      </a:r>
                    </a:p>
                  </a:txBody>
                  <a:tcPr marL="180000" marR="0" marT="46800" marB="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charset="0"/>
                        <a:buNone/>
                        <a:tabLst/>
                      </a:pPr>
                      <a:endParaRPr kumimoji="0" lang="zh-CN" altLang="en-US" sz="2400" b="1" i="0" u="none" strike="noStrike" cap="none" normalizeH="0" baseline="0" dirty="0">
                        <a:ln>
                          <a:noFill/>
                        </a:ln>
                        <a:solidFill>
                          <a:srgbClr val="1B5AB0"/>
                        </a:solidFill>
                        <a:effectLst/>
                        <a:latin typeface="华文楷体" pitchFamily="2" charset="-122"/>
                        <a:ea typeface="华文楷体" pitchFamily="2" charset="-122"/>
                        <a:cs typeface="楷体_GB2312" charset="0"/>
                      </a:endParaRPr>
                    </a:p>
                  </a:txBody>
                  <a:tcPr marL="0" marR="0" marT="0" marB="0" horzOverflow="overflow"/>
                </a:tc>
              </a:tr>
            </a:tbl>
          </a:graphicData>
        </a:graphic>
      </p:graphicFrame>
      <p:sp>
        <p:nvSpPr>
          <p:cNvPr id="6" name="矩形 5"/>
          <p:cNvSpPr/>
          <p:nvPr/>
        </p:nvSpPr>
        <p:spPr>
          <a:xfrm>
            <a:off x="3574030" y="1280240"/>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32086" y="1755554"/>
            <a:ext cx="460921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74030" y="2202638"/>
            <a:ext cx="5040000" cy="3456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614124" y="5828864"/>
            <a:ext cx="5014420" cy="681669"/>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99610" y="3513820"/>
            <a:ext cx="4894962" cy="396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62738" y="2671078"/>
            <a:ext cx="4825686" cy="322876"/>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628792" y="3967876"/>
            <a:ext cx="4865780" cy="389028"/>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643306" y="3083620"/>
            <a:ext cx="4494076"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74030" y="4500570"/>
            <a:ext cx="5040000" cy="288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574030" y="4929198"/>
            <a:ext cx="5040000" cy="324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74030" y="5357826"/>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0"/>
          <p:cNvGrpSpPr/>
          <p:nvPr/>
        </p:nvGrpSpPr>
        <p:grpSpPr>
          <a:xfrm>
            <a:off x="-14288" y="-27384"/>
            <a:ext cx="7705620" cy="1152525"/>
            <a:chOff x="-14288" y="-27384"/>
            <a:chExt cx="7705620" cy="1152525"/>
          </a:xfrm>
        </p:grpSpPr>
        <p:pic>
          <p:nvPicPr>
            <p:cNvPr id="32" name="Picture 2"/>
            <p:cNvPicPr>
              <a:picLocks noChangeAspect="1" noChangeArrowheads="1"/>
            </p:cNvPicPr>
            <p:nvPr/>
          </p:nvPicPr>
          <p:blipFill>
            <a:blip r:embed="rId2" cstate="print"/>
            <a:srcRect/>
            <a:stretch>
              <a:fillRect/>
            </a:stretch>
          </p:blipFill>
          <p:spPr bwMode="auto">
            <a:xfrm>
              <a:off x="-14288" y="-27384"/>
              <a:ext cx="4014784" cy="1152525"/>
            </a:xfrm>
            <a:prstGeom prst="rect">
              <a:avLst/>
            </a:prstGeom>
            <a:noFill/>
            <a:ln w="9525">
              <a:noFill/>
              <a:miter lim="800000"/>
              <a:headEnd/>
              <a:tailEnd/>
            </a:ln>
          </p:spPr>
        </p:pic>
        <p:sp>
          <p:nvSpPr>
            <p:cNvPr id="33" name="TextBox 32">
              <a:hlinkClick r:id="rId3"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34" name="矩形 33"/>
            <p:cNvSpPr/>
            <p:nvPr/>
          </p:nvSpPr>
          <p:spPr>
            <a:xfrm>
              <a:off x="4130742" y="560293"/>
              <a:ext cx="3560590" cy="492443"/>
            </a:xfrm>
            <a:prstGeom prst="rect">
              <a:avLst/>
            </a:prstGeom>
          </p:spPr>
          <p:txBody>
            <a:bodyPr wrap="none">
              <a:spAutoFit/>
            </a:bodyPr>
            <a:lstStyle/>
            <a:p>
              <a:r>
                <a:rPr lang="en-US" altLang="zh-CN" sz="2600" b="1" dirty="0" smtClean="0">
                  <a:solidFill>
                    <a:schemeClr val="accent6">
                      <a:lumMod val="75000"/>
                    </a:schemeClr>
                  </a:solidFill>
                  <a:latin typeface="Helvetica"/>
                </a:rPr>
                <a:t>Genuine collocations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386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0" nodeType="clickEffect">
                                  <p:stCondLst>
                                    <p:cond delay="0"/>
                                  </p:stCondLst>
                                  <p:childTnLst>
                                    <p:animEffect transition="out" filter="blinds(horizontal)">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1502090975"/>
              </p:ext>
            </p:extLst>
          </p:nvPr>
        </p:nvGraphicFramePr>
        <p:xfrm>
          <a:off x="357158" y="1285860"/>
          <a:ext cx="8501122" cy="4218735"/>
        </p:xfrm>
        <a:graphic>
          <a:graphicData uri="http://schemas.openxmlformats.org/drawingml/2006/table">
            <a:tbl>
              <a:tblPr firstRow="1" bandRow="1">
                <a:tableStyleId>{93296810-A885-4BE3-A3E7-6D5BEEA58F35}</a:tableStyleId>
              </a:tblPr>
              <a:tblGrid>
                <a:gridCol w="4714878"/>
                <a:gridCol w="3786244"/>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marR="0" indent="-457200" algn="l" defTabSz="914400" rtl="0" eaLnBrk="1" fontAlgn="auto" latinLnBrk="0" hangingPunct="1">
                        <a:lnSpc>
                          <a:spcPct val="100000"/>
                        </a:lnSpc>
                        <a:spcBef>
                          <a:spcPct val="50000"/>
                        </a:spcBef>
                        <a:spcAft>
                          <a:spcPts val="0"/>
                        </a:spcAft>
                        <a:buClrTx/>
                        <a:buSzTx/>
                        <a:buFontTx/>
                        <a:buNone/>
                        <a:tabLst/>
                        <a:defRPr/>
                      </a:pPr>
                      <a:r>
                        <a:rPr kumimoji="1" lang="en-US" altLang="zh-CN" sz="2400" kern="1200" dirty="0" smtClean="0">
                          <a:solidFill>
                            <a:schemeClr val="dk1"/>
                          </a:solidFill>
                          <a:latin typeface="Helvetica"/>
                          <a:ea typeface="+mn-ea"/>
                          <a:cs typeface="+mn-cs"/>
                        </a:rPr>
                        <a:t>1. As to…</a:t>
                      </a:r>
                    </a:p>
                  </a:txBody>
                  <a:tcPr/>
                </a:tc>
                <a:tc>
                  <a:txBody>
                    <a:bodyPr/>
                    <a:lstStyle/>
                    <a:p>
                      <a:pPr marL="0" marR="0" indent="0" algn="just" defTabSz="914400" rtl="0" eaLnBrk="1" fontAlgn="auto" latinLnBrk="0" hangingPunct="1">
                        <a:lnSpc>
                          <a:spcPts val="2800"/>
                        </a:lnSpc>
                        <a:spcBef>
                          <a:spcPct val="5000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“至于，关于；就</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而论”。用于表达“人们对待某事的看法”。</a:t>
                      </a:r>
                      <a:endParaRPr kumimoji="1" lang="zh-CN" altLang="en-US" sz="2400" kern="1200" dirty="0">
                        <a:solidFill>
                          <a:schemeClr val="dk1"/>
                        </a:solidFill>
                        <a:latin typeface="华文楷体" pitchFamily="2" charset="-122"/>
                        <a:ea typeface="华文楷体" pitchFamily="2" charset="-122"/>
                        <a:cs typeface="+mn-cs"/>
                      </a:endParaRPr>
                    </a:p>
                  </a:txBody>
                  <a:tcPr/>
                </a:tc>
              </a:tr>
              <a:tr h="974390">
                <a:tc>
                  <a:txBody>
                    <a:bodyPr/>
                    <a:lstStyle/>
                    <a:p>
                      <a:pPr>
                        <a:lnSpc>
                          <a:spcPts val="2800"/>
                        </a:lnSpc>
                      </a:pPr>
                      <a:r>
                        <a:rPr kumimoji="1" lang="en-US" altLang="zh-CN" sz="2400" kern="1200" dirty="0" smtClean="0">
                          <a:solidFill>
                            <a:schemeClr val="dk1"/>
                          </a:solidFill>
                          <a:latin typeface="Helvetica"/>
                          <a:ea typeface="+mn-ea"/>
                          <a:cs typeface="+mn-cs"/>
                        </a:rPr>
                        <a:t>2. Speaking of…, Sb.… </a:t>
                      </a:r>
                      <a:endParaRPr kumimoji="1" lang="en-US" altLang="zh-CN"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“谈起</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。用于表达“人们对待某事的看法”。</a:t>
                      </a:r>
                    </a:p>
                  </a:txBody>
                  <a:tcPr/>
                </a:tc>
              </a:tr>
              <a:tr h="1132639">
                <a:tc>
                  <a:txBody>
                    <a:bodyPr/>
                    <a:lstStyle/>
                    <a:p>
                      <a:pPr>
                        <a:lnSpc>
                          <a:spcPts val="2800"/>
                        </a:lnSpc>
                      </a:pPr>
                      <a:r>
                        <a:rPr kumimoji="1" lang="en-US" altLang="zh-CN" sz="2400" kern="1200" dirty="0" smtClean="0">
                          <a:solidFill>
                            <a:schemeClr val="dk1"/>
                          </a:solidFill>
                          <a:latin typeface="Helvetica"/>
                          <a:ea typeface="+mn-ea"/>
                          <a:cs typeface="+mn-cs"/>
                        </a:rPr>
                        <a:t>3. Sb. does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without (</a:t>
                      </a:r>
                      <a:r>
                        <a:rPr kumimoji="1" lang="en-US" altLang="zh-CN" sz="2400" kern="1200" dirty="0" err="1" smtClean="0">
                          <a:solidFill>
                            <a:schemeClr val="dk1"/>
                          </a:solidFill>
                          <a:latin typeface="Helvetica"/>
                          <a:ea typeface="+mn-ea"/>
                          <a:cs typeface="+mn-cs"/>
                        </a:rPr>
                        <a:t>sb.’s</a:t>
                      </a:r>
                      <a:r>
                        <a:rPr kumimoji="1" lang="en-US" altLang="zh-CN" sz="2400" kern="1200" dirty="0" smtClean="0">
                          <a:solidFill>
                            <a:schemeClr val="dk1"/>
                          </a:solidFill>
                          <a:latin typeface="Helvetica"/>
                          <a:ea typeface="+mn-ea"/>
                          <a:cs typeface="+mn-cs"/>
                        </a:rPr>
                        <a:t> ) </a:t>
                      </a:r>
                      <a:br>
                        <a:rPr kumimoji="1" lang="en-US" altLang="zh-CN" sz="2400" kern="1200" dirty="0" smtClean="0">
                          <a:solidFill>
                            <a:schemeClr val="dk1"/>
                          </a:solidFill>
                          <a:latin typeface="Helvetica"/>
                          <a:ea typeface="+mn-ea"/>
                          <a:cs typeface="+mn-cs"/>
                        </a:rPr>
                      </a:br>
                      <a:r>
                        <a:rPr kumimoji="1" lang="en-US" altLang="zh-CN" sz="2400" kern="1200" dirty="0" smtClean="0">
                          <a:solidFill>
                            <a:schemeClr val="dk1"/>
                          </a:solidFill>
                          <a:latin typeface="Helvetica"/>
                          <a:ea typeface="+mn-ea"/>
                          <a:cs typeface="+mn-cs"/>
                        </a:rPr>
                        <a:t>    even thinking…</a:t>
                      </a:r>
                      <a:endParaRPr kumimoji="1" lang="en-US" altLang="zh-CN"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“某人干某事甚至没有想到</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。用于表达“某人做某事的同时对另一事的疏忽”。</a:t>
                      </a:r>
                    </a:p>
                  </a:txBody>
                  <a:tcPr/>
                </a:tc>
              </a:tr>
            </a:tbl>
          </a:graphicData>
        </a:graphic>
      </p:graphicFrame>
      <p:grpSp>
        <p:nvGrpSpPr>
          <p:cNvPr id="2" name="组合 5"/>
          <p:cNvGrpSpPr/>
          <p:nvPr/>
        </p:nvGrpSpPr>
        <p:grpSpPr>
          <a:xfrm>
            <a:off x="-14288" y="-27384"/>
            <a:ext cx="7444331" cy="1152525"/>
            <a:chOff x="-14288" y="-27384"/>
            <a:chExt cx="7444331" cy="1152525"/>
          </a:xfrm>
        </p:grpSpPr>
        <p:pic>
          <p:nvPicPr>
            <p:cNvPr id="7"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8" name="TextBox 7">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9" name="矩形 8"/>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34693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135247" y="2206947"/>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15620" y="1556624"/>
            <a:ext cx="2541944"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构想一项计划</a:t>
            </a:r>
          </a:p>
        </p:txBody>
      </p:sp>
      <p:sp>
        <p:nvSpPr>
          <p:cNvPr id="13" name="文本框 5"/>
          <p:cNvSpPr txBox="1"/>
          <p:nvPr/>
        </p:nvSpPr>
        <p:spPr>
          <a:xfrm>
            <a:off x="928662" y="4492947"/>
            <a:ext cx="6172765"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mj-lt"/>
              </a:rPr>
              <a:t>(devised a scheme/</a:t>
            </a:r>
            <a:r>
              <a:rPr kumimoji="1" lang="en-US" altLang="zh-CN" sz="2400" dirty="0" smtClean="0">
                <a:latin typeface="Helvetica" pitchFamily="34" charset="0"/>
              </a:rPr>
              <a:t> </a:t>
            </a:r>
            <a:r>
              <a:rPr kumimoji="1" lang="en-US" altLang="zh-CN" sz="2400" dirty="0" smtClean="0">
                <a:latin typeface="+mj-lt"/>
              </a:rPr>
              <a:t>getting her novel published</a:t>
            </a:r>
            <a:r>
              <a:rPr kumimoji="1" lang="en-US" altLang="zh-CN" sz="2400" dirty="0" smtClean="0">
                <a:solidFill>
                  <a:schemeClr val="accent4">
                    <a:lumMod val="10000"/>
                  </a:schemeClr>
                </a:solidFill>
                <a:latin typeface="+mj-lt"/>
              </a:rPr>
              <a:t>)    </a:t>
            </a:r>
            <a:endParaRPr kumimoji="1" lang="en-US" altLang="zh-CN" sz="2400" dirty="0">
              <a:solidFill>
                <a:schemeClr val="accent4">
                  <a:lumMod val="10000"/>
                </a:schemeClr>
              </a:solidFill>
              <a:latin typeface="+mj-lt"/>
            </a:endParaRPr>
          </a:p>
        </p:txBody>
      </p:sp>
      <p:sp>
        <p:nvSpPr>
          <p:cNvPr id="14" name="TextBox 8"/>
          <p:cNvSpPr txBox="1"/>
          <p:nvPr/>
        </p:nvSpPr>
        <p:spPr>
          <a:xfrm>
            <a:off x="785786" y="5072073"/>
            <a:ext cx="7906200" cy="535531"/>
          </a:xfrm>
          <a:prstGeom prst="rect">
            <a:avLst/>
          </a:prstGeom>
          <a:noFill/>
        </p:spPr>
        <p:txBody>
          <a:bodyPr wrap="square" rtlCol="0">
            <a:spAutoFit/>
          </a:bodyPr>
          <a:lstStyle/>
          <a:p>
            <a:pPr>
              <a:lnSpc>
                <a:spcPct val="120000"/>
              </a:lnSpc>
              <a:spcBef>
                <a:spcPct val="50000"/>
              </a:spcBef>
              <a:defRPr/>
            </a:pPr>
            <a:r>
              <a:rPr kumimoji="1" lang="en-US" altLang="zh-CN" sz="2400" dirty="0" smtClean="0">
                <a:latin typeface="Helvetica" pitchFamily="34" charset="0"/>
              </a:rPr>
              <a:t>She’s </a:t>
            </a:r>
            <a:r>
              <a:rPr kumimoji="1" lang="en-US" altLang="zh-CN" sz="2400" b="1" i="1" dirty="0" smtClean="0">
                <a:solidFill>
                  <a:srgbClr val="FF6600"/>
                </a:solidFill>
                <a:latin typeface="Helvetica" pitchFamily="34" charset="0"/>
              </a:rPr>
              <a:t>devised a scheme </a:t>
            </a:r>
            <a:r>
              <a:rPr kumimoji="1" lang="en-US" altLang="zh-CN" sz="2400" dirty="0" smtClean="0">
                <a:latin typeface="Helvetica" pitchFamily="34" charset="0"/>
              </a:rPr>
              <a:t>for getting her novel published.</a:t>
            </a:r>
            <a:endParaRPr kumimoji="1" lang="en-US" altLang="zh-CN" sz="2400" dirty="0">
              <a:latin typeface="Helvetica" pitchFamily="34" charset="0"/>
            </a:endParaRPr>
          </a:p>
        </p:txBody>
      </p:sp>
      <p:sp>
        <p:nvSpPr>
          <p:cNvPr id="16" name="TextBox 15"/>
          <p:cNvSpPr txBox="1"/>
          <p:nvPr/>
        </p:nvSpPr>
        <p:spPr>
          <a:xfrm>
            <a:off x="5406984" y="1573252"/>
            <a:ext cx="3236981"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devise a scheme</a:t>
            </a:r>
          </a:p>
        </p:txBody>
      </p:sp>
      <p:sp>
        <p:nvSpPr>
          <p:cNvPr id="2" name="TextBox 1"/>
          <p:cNvSpPr txBox="1"/>
          <p:nvPr/>
        </p:nvSpPr>
        <p:spPr>
          <a:xfrm>
            <a:off x="3716850" y="1573252"/>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643182"/>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929802" y="3147238"/>
            <a:ext cx="7428412"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她提出了一个让自己的小说得以发表的计划。</a:t>
            </a:r>
            <a:endParaRPr lang="zh-CN" altLang="en-US" sz="2400" dirty="0">
              <a:latin typeface="华文行楷" pitchFamily="2" charset="-122"/>
              <a:ea typeface="华文行楷" pitchFamily="2" charset="-122"/>
            </a:endParaRPr>
          </a:p>
        </p:txBody>
      </p:sp>
      <p:sp>
        <p:nvSpPr>
          <p:cNvPr id="25" name="TextBox 24"/>
          <p:cNvSpPr txBox="1"/>
          <p:nvPr/>
        </p:nvSpPr>
        <p:spPr>
          <a:xfrm>
            <a:off x="857224" y="400050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5" name="组合 14"/>
          <p:cNvGrpSpPr/>
          <p:nvPr/>
        </p:nvGrpSpPr>
        <p:grpSpPr>
          <a:xfrm>
            <a:off x="-14288" y="-27384"/>
            <a:ext cx="7115715" cy="1152525"/>
            <a:chOff x="-14288" y="-27384"/>
            <a:chExt cx="7115715" cy="1152525"/>
          </a:xfrm>
        </p:grpSpPr>
        <p:pic>
          <p:nvPicPr>
            <p:cNvPr id="19"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2" name="矩形 21"/>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11154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472" y="1500174"/>
            <a:ext cx="3429211"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最终处于</a:t>
            </a:r>
            <a:r>
              <a:rPr lang="en-US" altLang="zh-CN" sz="2600" b="1" dirty="0" smtClean="0">
                <a:latin typeface="华文楷体" pitchFamily="2" charset="-122"/>
                <a:ea typeface="华文楷体" pitchFamily="2" charset="-122"/>
              </a:rPr>
              <a:t>…</a:t>
            </a:r>
            <a:endParaRPr kumimoji="1" lang="zh-CN" altLang="en-US" sz="2600" b="1" dirty="0">
              <a:solidFill>
                <a:schemeClr val="accent4">
                  <a:lumMod val="10000"/>
                </a:schemeClr>
              </a:solidFill>
              <a:latin typeface="华文楷体" pitchFamily="2" charset="-122"/>
              <a:ea typeface="华文楷体" pitchFamily="2" charset="-122"/>
            </a:endParaRPr>
          </a:p>
        </p:txBody>
      </p:sp>
      <p:sp>
        <p:nvSpPr>
          <p:cNvPr id="13" name="文本框 5"/>
          <p:cNvSpPr txBox="1"/>
          <p:nvPr/>
        </p:nvSpPr>
        <p:spPr>
          <a:xfrm>
            <a:off x="857226" y="4509120"/>
            <a:ext cx="327351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end up doing / as usual</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48670" y="5143512"/>
            <a:ext cx="7886192" cy="461665"/>
          </a:xfrm>
          <a:prstGeom prst="rect">
            <a:avLst/>
          </a:prstGeom>
          <a:noFill/>
        </p:spPr>
        <p:txBody>
          <a:bodyPr wrap="square" rtlCol="0">
            <a:spAutoFit/>
          </a:bodyPr>
          <a:lstStyle/>
          <a:p>
            <a:pPr>
              <a:spcBef>
                <a:spcPct val="50000"/>
              </a:spcBef>
              <a:defRPr/>
            </a:pPr>
            <a:r>
              <a:rPr kumimoji="1" lang="en-US" altLang="zh-CN" sz="2400" dirty="0" smtClean="0">
                <a:latin typeface="Helvetica" pitchFamily="34" charset="0"/>
              </a:rPr>
              <a:t>I expect I’ll </a:t>
            </a:r>
            <a:r>
              <a:rPr kumimoji="1" lang="en-US" altLang="zh-CN" sz="2400" b="1" i="1" dirty="0" smtClean="0">
                <a:solidFill>
                  <a:srgbClr val="FF6600"/>
                </a:solidFill>
                <a:latin typeface="Helvetica" pitchFamily="34" charset="0"/>
              </a:rPr>
              <a:t>end up paying</a:t>
            </a:r>
            <a:r>
              <a:rPr kumimoji="1" lang="en-US" altLang="zh-CN" sz="2400" dirty="0" smtClean="0">
                <a:latin typeface="Helvetica" pitchFamily="34" charset="0"/>
              </a:rPr>
              <a:t>, as usual.</a:t>
            </a:r>
          </a:p>
        </p:txBody>
      </p:sp>
      <p:sp>
        <p:nvSpPr>
          <p:cNvPr id="16" name="TextBox 15"/>
          <p:cNvSpPr txBox="1"/>
          <p:nvPr/>
        </p:nvSpPr>
        <p:spPr>
          <a:xfrm>
            <a:off x="5033948" y="1526511"/>
            <a:ext cx="4219603"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end up (with) …</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195971" y="1500174"/>
            <a:ext cx="1871334"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714620"/>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85785" y="3212976"/>
            <a:ext cx="7429553"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我估计到头来和往常一样还得由我付账。</a:t>
            </a:r>
            <a:endParaRPr lang="zh-CN" altLang="en-US" sz="2400" dirty="0">
              <a:latin typeface="华文行楷" pitchFamily="2" charset="-122"/>
              <a:ea typeface="华文行楷" pitchFamily="2" charset="-122"/>
            </a:endParaRPr>
          </a:p>
        </p:txBody>
      </p:sp>
      <p:sp>
        <p:nvSpPr>
          <p:cNvPr id="25" name="TextBox 24"/>
          <p:cNvSpPr txBox="1"/>
          <p:nvPr/>
        </p:nvSpPr>
        <p:spPr>
          <a:xfrm>
            <a:off x="785786" y="401076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4"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16019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0" y="2067957"/>
            <a:ext cx="88348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57224" y="1500174"/>
            <a:ext cx="2748756"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促使某人干某事</a:t>
            </a:r>
            <a:endParaRPr lang="zh-CN" altLang="en-US" sz="2600" b="1" dirty="0">
              <a:latin typeface="华文楷体" pitchFamily="2" charset="-122"/>
              <a:ea typeface="华文楷体" pitchFamily="2" charset="-122"/>
            </a:endParaRPr>
          </a:p>
        </p:txBody>
      </p:sp>
      <p:sp>
        <p:nvSpPr>
          <p:cNvPr id="13" name="文本框 5"/>
          <p:cNvSpPr txBox="1"/>
          <p:nvPr/>
        </p:nvSpPr>
        <p:spPr>
          <a:xfrm>
            <a:off x="857225" y="4286256"/>
            <a:ext cx="585791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deep love / move sb. to / take lessons with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57223" y="4857760"/>
            <a:ext cx="7588603" cy="800219"/>
          </a:xfrm>
          <a:prstGeom prst="rect">
            <a:avLst/>
          </a:prstGeom>
          <a:noFill/>
        </p:spPr>
        <p:txBody>
          <a:bodyPr wrap="square" rtlCol="0">
            <a:spAutoFit/>
          </a:bodyPr>
          <a:lstStyle/>
          <a:p>
            <a:pPr>
              <a:spcBef>
                <a:spcPct val="50000"/>
              </a:spcBef>
              <a:defRPr/>
            </a:pPr>
            <a:r>
              <a:rPr kumimoji="1" lang="en-US" altLang="zh-CN" sz="2200" dirty="0" smtClean="0">
                <a:latin typeface="Helvetica" pitchFamily="34" charset="0"/>
              </a:rPr>
              <a:t>His deep love of music </a:t>
            </a:r>
            <a:r>
              <a:rPr kumimoji="1" lang="en-US" altLang="zh-CN" sz="2400" b="1" i="1" dirty="0" smtClean="0">
                <a:solidFill>
                  <a:srgbClr val="FF6600"/>
                </a:solidFill>
                <a:latin typeface="Helvetica" pitchFamily="34" charset="0"/>
              </a:rPr>
              <a:t>moved him to </a:t>
            </a:r>
            <a:r>
              <a:rPr kumimoji="1" lang="en-US" altLang="zh-CN" sz="2200" dirty="0" smtClean="0">
                <a:latin typeface="Helvetica" pitchFamily="34" charset="0"/>
              </a:rPr>
              <a:t>take lessons with Dr Hill.</a:t>
            </a:r>
          </a:p>
        </p:txBody>
      </p:sp>
      <p:sp>
        <p:nvSpPr>
          <p:cNvPr id="16" name="TextBox 15"/>
          <p:cNvSpPr txBox="1"/>
          <p:nvPr/>
        </p:nvSpPr>
        <p:spPr>
          <a:xfrm>
            <a:off x="5257075" y="1500174"/>
            <a:ext cx="3188752"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move sb. to do </a:t>
            </a:r>
            <a:r>
              <a:rPr kumimoji="1" lang="en-US" altLang="zh-CN" sz="2600" b="1" dirty="0" err="1" smtClean="0">
                <a:solidFill>
                  <a:schemeClr val="accent4">
                    <a:lumMod val="10000"/>
                  </a:schemeClr>
                </a:solidFill>
                <a:latin typeface="Helvetica" pitchFamily="34" charset="0"/>
              </a:rPr>
              <a:t>sth</a:t>
            </a:r>
            <a:r>
              <a:rPr kumimoji="1" lang="en-US" altLang="zh-CN" sz="2600" b="1" dirty="0" smtClean="0">
                <a:solidFill>
                  <a:schemeClr val="accent4">
                    <a:lumMod val="10000"/>
                  </a:schemeClr>
                </a:solidFill>
                <a:latin typeface="Helvetica" pitchFamily="34" charset="0"/>
              </a:rPr>
              <a:t>.</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606683" y="157551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571744"/>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41050" y="3000372"/>
            <a:ext cx="7660040"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他对音乐的热爱促使他去上希尔博士的课程。</a:t>
            </a:r>
            <a:endParaRPr lang="zh-CN" altLang="en-US" sz="2400" dirty="0">
              <a:latin typeface="华文行楷" pitchFamily="2" charset="-122"/>
              <a:ea typeface="华文行楷" pitchFamily="2" charset="-122"/>
            </a:endParaRPr>
          </a:p>
        </p:txBody>
      </p:sp>
      <p:sp>
        <p:nvSpPr>
          <p:cNvPr id="25" name="TextBox 24"/>
          <p:cNvSpPr txBox="1"/>
          <p:nvPr/>
        </p:nvSpPr>
        <p:spPr>
          <a:xfrm>
            <a:off x="785786" y="378619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4"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3744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0"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56444" y="1428736"/>
            <a:ext cx="1785950"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日复一日</a:t>
            </a:r>
          </a:p>
        </p:txBody>
      </p:sp>
      <p:sp>
        <p:nvSpPr>
          <p:cNvPr id="16" name="TextBox 15"/>
          <p:cNvSpPr txBox="1"/>
          <p:nvPr/>
        </p:nvSpPr>
        <p:spPr>
          <a:xfrm>
            <a:off x="4542661" y="1428736"/>
            <a:ext cx="4444174"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with each successive day</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2970540" y="142873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0" name="文本框 5"/>
          <p:cNvSpPr txBox="1"/>
          <p:nvPr/>
        </p:nvSpPr>
        <p:spPr>
          <a:xfrm>
            <a:off x="1056444" y="4500570"/>
            <a:ext cx="530150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mj-lt"/>
              </a:rPr>
              <a:t>(with each successive day/grew stronger) </a:t>
            </a:r>
            <a:endParaRPr kumimoji="1" lang="en-US" altLang="zh-CN" sz="2400" dirty="0">
              <a:solidFill>
                <a:schemeClr val="accent4">
                  <a:lumMod val="10000"/>
                </a:schemeClr>
              </a:solidFill>
              <a:latin typeface="+mj-lt"/>
            </a:endParaRPr>
          </a:p>
        </p:txBody>
      </p:sp>
      <p:sp>
        <p:nvSpPr>
          <p:cNvPr id="21" name="TextBox 8"/>
          <p:cNvSpPr txBox="1"/>
          <p:nvPr/>
        </p:nvSpPr>
        <p:spPr>
          <a:xfrm>
            <a:off x="1079916" y="5072074"/>
            <a:ext cx="7278298" cy="978729"/>
          </a:xfrm>
          <a:prstGeom prst="rect">
            <a:avLst/>
          </a:prstGeom>
          <a:noFill/>
        </p:spPr>
        <p:txBody>
          <a:bodyPr wrap="square" rtlCol="0">
            <a:spAutoFit/>
          </a:bodyPr>
          <a:lstStyle/>
          <a:p>
            <a:pPr>
              <a:lnSpc>
                <a:spcPct val="120000"/>
              </a:lnSpc>
              <a:spcBef>
                <a:spcPct val="50000"/>
              </a:spcBef>
              <a:defRPr/>
            </a:pPr>
            <a:r>
              <a:rPr kumimoji="1" lang="en-US" altLang="zh-CN" sz="2400" b="1" i="1" dirty="0" smtClean="0">
                <a:solidFill>
                  <a:srgbClr val="FF6600"/>
                </a:solidFill>
                <a:latin typeface="Helvetica" pitchFamily="34" charset="0"/>
              </a:rPr>
              <a:t>With each successive day</a:t>
            </a:r>
            <a:r>
              <a:rPr kumimoji="1" lang="en-US" altLang="zh-CN" sz="2400" dirty="0" smtClean="0">
                <a:latin typeface="Helvetica" pitchFamily="34" charset="0"/>
              </a:rPr>
              <a:t>, the team’s confidence grew stronger.</a:t>
            </a:r>
            <a:endParaRPr kumimoji="1" lang="en-US" altLang="zh-CN" sz="2400" dirty="0">
              <a:solidFill>
                <a:schemeClr val="accent4">
                  <a:lumMod val="10000"/>
                </a:schemeClr>
              </a:solidFill>
            </a:endParaRPr>
          </a:p>
        </p:txBody>
      </p:sp>
      <p:sp>
        <p:nvSpPr>
          <p:cNvPr id="22" name="TextBox 21"/>
          <p:cNvSpPr txBox="1"/>
          <p:nvPr/>
        </p:nvSpPr>
        <p:spPr>
          <a:xfrm>
            <a:off x="1000100" y="2780928"/>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24" name="TextBox 23"/>
          <p:cNvSpPr txBox="1"/>
          <p:nvPr/>
        </p:nvSpPr>
        <p:spPr>
          <a:xfrm>
            <a:off x="1000100" y="3356992"/>
            <a:ext cx="7135422"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日复一日，球队的信心越来越强。</a:t>
            </a:r>
            <a:endParaRPr lang="zh-CN" altLang="en-US" sz="2400" dirty="0">
              <a:latin typeface="华文行楷" pitchFamily="2" charset="-122"/>
              <a:ea typeface="华文行楷" pitchFamily="2" charset="-122"/>
            </a:endParaRPr>
          </a:p>
        </p:txBody>
      </p:sp>
      <p:sp>
        <p:nvSpPr>
          <p:cNvPr id="26" name="TextBox 25"/>
          <p:cNvSpPr txBox="1"/>
          <p:nvPr/>
        </p:nvSpPr>
        <p:spPr>
          <a:xfrm>
            <a:off x="1000100" y="392906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3" name="组合 12"/>
          <p:cNvGrpSpPr/>
          <p:nvPr/>
        </p:nvGrpSpPr>
        <p:grpSpPr>
          <a:xfrm>
            <a:off x="-14288" y="-27384"/>
            <a:ext cx="7115715" cy="1152525"/>
            <a:chOff x="-14288" y="-27384"/>
            <a:chExt cx="7115715" cy="1152525"/>
          </a:xfrm>
        </p:grpSpPr>
        <p:pic>
          <p:nvPicPr>
            <p:cNvPr id="14"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7" name="TextBox 16">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9" name="矩形 18"/>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6484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0" grpId="0" animBg="1"/>
      <p:bldP spid="21" grpId="0"/>
      <p:bldP spid="22"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35247" y="1992617"/>
            <a:ext cx="9008753" cy="500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8596" y="1500174"/>
            <a:ext cx="2906350"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开始更好理解</a:t>
            </a:r>
            <a:r>
              <a:rPr lang="en-US" altLang="zh-CN" sz="2600" b="1" dirty="0" smtClean="0">
                <a:latin typeface="华文楷体" pitchFamily="2" charset="-122"/>
                <a:ea typeface="华文楷体" pitchFamily="2" charset="-122"/>
              </a:rPr>
              <a:t>…</a:t>
            </a:r>
            <a:endParaRPr lang="zh-CN" altLang="en-US" sz="2600" b="1" dirty="0">
              <a:latin typeface="华文楷体" pitchFamily="2" charset="-122"/>
              <a:ea typeface="华文楷体" pitchFamily="2" charset="-122"/>
            </a:endParaRPr>
          </a:p>
        </p:txBody>
      </p:sp>
      <p:sp>
        <p:nvSpPr>
          <p:cNvPr id="13" name="文本框 5"/>
          <p:cNvSpPr txBox="1"/>
          <p:nvPr/>
        </p:nvSpPr>
        <p:spPr>
          <a:xfrm>
            <a:off x="755576" y="4503310"/>
            <a:ext cx="5860918"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begin to better understand / suit them best</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714348" y="4964975"/>
            <a:ext cx="7929618" cy="1200329"/>
          </a:xfrm>
          <a:prstGeom prst="rect">
            <a:avLst/>
          </a:prstGeom>
          <a:noFill/>
        </p:spPr>
        <p:txBody>
          <a:bodyPr wrap="square" rtlCol="0">
            <a:spAutoFit/>
          </a:bodyPr>
          <a:lstStyle/>
          <a:p>
            <a:pPr>
              <a:spcBef>
                <a:spcPct val="50000"/>
              </a:spcBef>
              <a:defRPr/>
            </a:pPr>
            <a:r>
              <a:rPr kumimoji="1" lang="en-US" altLang="zh-CN" sz="2400" dirty="0" smtClean="0">
                <a:latin typeface="Helvetica" pitchFamily="34" charset="0"/>
              </a:rPr>
              <a:t>When people know which intelligences they possess, they can </a:t>
            </a:r>
            <a:r>
              <a:rPr kumimoji="1" lang="en-US" altLang="zh-CN" sz="2400" b="1" i="1" dirty="0" smtClean="0">
                <a:solidFill>
                  <a:srgbClr val="FF6600"/>
                </a:solidFill>
                <a:latin typeface="Helvetica" pitchFamily="34" charset="0"/>
              </a:rPr>
              <a:t>begin to better understand </a:t>
            </a:r>
            <a:r>
              <a:rPr kumimoji="1" lang="en-US" altLang="zh-CN" sz="2400" dirty="0" smtClean="0">
                <a:latin typeface="Helvetica" pitchFamily="34" charset="0"/>
              </a:rPr>
              <a:t>how they learn, and which methods of learning suit them best. </a:t>
            </a:r>
          </a:p>
        </p:txBody>
      </p:sp>
      <p:sp>
        <p:nvSpPr>
          <p:cNvPr id="16" name="TextBox 15"/>
          <p:cNvSpPr txBox="1"/>
          <p:nvPr/>
        </p:nvSpPr>
        <p:spPr>
          <a:xfrm>
            <a:off x="5246992" y="1357298"/>
            <a:ext cx="3539850" cy="892552"/>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begin to better understand…</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334946" y="150017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14348" y="2752471"/>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55576" y="3195553"/>
            <a:ext cx="7600928"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当人们知道自己拥有何种智能，他们便可以开始更好地了解自己要怎么学，以及哪种学习方法最适合自己。</a:t>
            </a:r>
            <a:endParaRPr lang="zh-CN" altLang="en-US" sz="2400" dirty="0">
              <a:latin typeface="华文行楷" pitchFamily="2" charset="-122"/>
              <a:ea typeface="华文行楷" pitchFamily="2" charset="-122"/>
            </a:endParaRPr>
          </a:p>
        </p:txBody>
      </p:sp>
      <p:sp>
        <p:nvSpPr>
          <p:cNvPr id="25" name="TextBox 24"/>
          <p:cNvSpPr txBox="1"/>
          <p:nvPr/>
        </p:nvSpPr>
        <p:spPr>
          <a:xfrm>
            <a:off x="714348" y="402655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4"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6536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42910" y="1435230"/>
            <a:ext cx="3145378"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以</a:t>
            </a:r>
            <a:r>
              <a:rPr lang="en-US" altLang="zh-CN" sz="2600" b="1" dirty="0" smtClean="0">
                <a:latin typeface="华文楷体" pitchFamily="2" charset="-122"/>
                <a:ea typeface="华文楷体" pitchFamily="2" charset="-122"/>
              </a:rPr>
              <a:t>…</a:t>
            </a:r>
            <a:r>
              <a:rPr lang="zh-CN" altLang="en-US" sz="2600" b="1" dirty="0" smtClean="0">
                <a:latin typeface="华文楷体" pitchFamily="2" charset="-122"/>
                <a:ea typeface="华文楷体" pitchFamily="2" charset="-122"/>
              </a:rPr>
              <a:t>开始</a:t>
            </a:r>
            <a:endParaRPr kumimoji="1" lang="zh-CN" altLang="en-US" sz="2600" b="1" dirty="0">
              <a:solidFill>
                <a:schemeClr val="accent4">
                  <a:lumMod val="10000"/>
                </a:schemeClr>
              </a:solidFill>
              <a:latin typeface="华文楷体" pitchFamily="2" charset="-122"/>
              <a:ea typeface="华文楷体" pitchFamily="2" charset="-122"/>
            </a:endParaRPr>
          </a:p>
        </p:txBody>
      </p:sp>
      <p:sp>
        <p:nvSpPr>
          <p:cNvPr id="13" name="文本框 5"/>
          <p:cNvSpPr txBox="1"/>
          <p:nvPr/>
        </p:nvSpPr>
        <p:spPr>
          <a:xfrm>
            <a:off x="849906" y="4519135"/>
            <a:ext cx="6079548"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along this way / have motivation to start with</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1344" y="5143512"/>
            <a:ext cx="6992546" cy="830997"/>
          </a:xfrm>
          <a:prstGeom prst="rect">
            <a:avLst/>
          </a:prstGeom>
          <a:noFill/>
        </p:spPr>
        <p:txBody>
          <a:bodyPr wrap="square" rtlCol="0">
            <a:spAutoFit/>
          </a:bodyPr>
          <a:lstStyle/>
          <a:p>
            <a:pPr>
              <a:spcBef>
                <a:spcPct val="50000"/>
              </a:spcBef>
              <a:defRPr/>
            </a:pPr>
            <a:r>
              <a:rPr kumimoji="1" lang="en-US" altLang="zh-CN" sz="2400" dirty="0" smtClean="0">
                <a:latin typeface="Helvetica" pitchFamily="34" charset="0"/>
              </a:rPr>
              <a:t>How do you start along this way if you don’t have motivation to </a:t>
            </a:r>
            <a:r>
              <a:rPr kumimoji="1" lang="en-US" altLang="zh-CN" sz="2400" b="1" i="1" dirty="0" smtClean="0">
                <a:solidFill>
                  <a:srgbClr val="FF6600"/>
                </a:solidFill>
                <a:latin typeface="Helvetica" pitchFamily="34" charset="0"/>
              </a:rPr>
              <a:t>start with</a:t>
            </a:r>
            <a:r>
              <a:rPr kumimoji="1" lang="en-US" altLang="zh-CN" sz="2400" dirty="0" smtClean="0">
                <a:latin typeface="Helvetica" pitchFamily="34" charset="0"/>
              </a:rPr>
              <a:t>? </a:t>
            </a:r>
          </a:p>
        </p:txBody>
      </p:sp>
      <p:sp>
        <p:nvSpPr>
          <p:cNvPr id="16" name="TextBox 15"/>
          <p:cNvSpPr txBox="1"/>
          <p:nvPr/>
        </p:nvSpPr>
        <p:spPr>
          <a:xfrm>
            <a:off x="5205184" y="1496785"/>
            <a:ext cx="3438782" cy="492443"/>
          </a:xfrm>
          <a:prstGeom prst="rect">
            <a:avLst/>
          </a:prstGeom>
          <a:noFill/>
        </p:spPr>
        <p:txBody>
          <a:bodyPr wrap="square" rtlCol="0">
            <a:spAutoFit/>
          </a:bodyPr>
          <a:lstStyle/>
          <a:p>
            <a:pPr>
              <a:spcBef>
                <a:spcPct val="50000"/>
              </a:spcBef>
            </a:pPr>
            <a:r>
              <a:rPr lang="en-US" altLang="zh-CN" sz="2600" b="1" dirty="0" smtClean="0">
                <a:latin typeface="Helvetica"/>
              </a:rPr>
              <a:t>start with…</a:t>
            </a:r>
            <a:endParaRPr lang="en-US" altLang="zh-CN" sz="2600" b="1" dirty="0">
              <a:latin typeface="Helvetica"/>
            </a:endParaRPr>
          </a:p>
        </p:txBody>
      </p:sp>
      <p:sp>
        <p:nvSpPr>
          <p:cNvPr id="2" name="TextBox 1"/>
          <p:cNvSpPr txBox="1"/>
          <p:nvPr/>
        </p:nvSpPr>
        <p:spPr>
          <a:xfrm>
            <a:off x="3185271" y="1496785"/>
            <a:ext cx="1890941"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849906" y="2757112"/>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49906" y="3249555"/>
            <a:ext cx="7682534"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假如你连开始的动力都没有，又怎样冲出这条漫漫长路呢？</a:t>
            </a:r>
            <a:endParaRPr lang="zh-CN" altLang="en-US" sz="2400" dirty="0">
              <a:latin typeface="华文行楷" pitchFamily="2" charset="-122"/>
              <a:ea typeface="华文行楷" pitchFamily="2" charset="-122"/>
            </a:endParaRPr>
          </a:p>
        </p:txBody>
      </p:sp>
      <p:sp>
        <p:nvSpPr>
          <p:cNvPr id="25" name="TextBox 24"/>
          <p:cNvSpPr txBox="1"/>
          <p:nvPr/>
        </p:nvSpPr>
        <p:spPr>
          <a:xfrm>
            <a:off x="849906" y="406629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4365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8764</TotalTime>
  <Words>1567</Words>
  <Application>Microsoft Office PowerPoint</Application>
  <PresentationFormat>全屏显示(4:3)</PresentationFormat>
  <Paragraphs>245</Paragraphs>
  <Slides>25</Slides>
  <Notes>14</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25</vt:i4>
      </vt:variant>
    </vt:vector>
  </HeadingPairs>
  <TitlesOfParts>
    <vt:vector size="46" baseType="lpstr">
      <vt:lpstr>Arial</vt:lpstr>
      <vt:lpstr>宋体</vt:lpstr>
      <vt:lpstr>华文楷体</vt:lpstr>
      <vt:lpstr>Gulim</vt:lpstr>
      <vt:lpstr>楷体</vt:lpstr>
      <vt:lpstr>Calibri</vt:lpstr>
      <vt:lpstr>Helvetica</vt:lpstr>
      <vt:lpstr>Wingdings</vt:lpstr>
      <vt:lpstr>华文新魏</vt:lpstr>
      <vt:lpstr>Comic Sans MS</vt:lpstr>
      <vt:lpstr>Cooper Black</vt:lpstr>
      <vt:lpstr>PMingLiU</vt:lpstr>
      <vt:lpstr>方正大黑简体</vt:lpstr>
      <vt:lpstr>华文行楷</vt:lpstr>
      <vt:lpstr>Arial Unicode MS</vt:lpstr>
      <vt:lpstr>楷体_GB2312</vt:lpstr>
      <vt:lpstr>Times New Roman</vt:lpstr>
      <vt:lpstr>Helvetica Neue</vt:lpstr>
      <vt:lpstr>Office 主题</vt:lpstr>
      <vt:lpstr>1_Office 主题</vt:lpstr>
      <vt:lpstr>2_Office 主题</vt:lpstr>
      <vt:lpstr>Section B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Gracemay</dc:creator>
  <cp:lastModifiedBy>ad</cp:lastModifiedBy>
  <cp:revision>499</cp:revision>
  <dcterms:modified xsi:type="dcterms:W3CDTF">2017-12-26T03:14:44Z</dcterms:modified>
</cp:coreProperties>
</file>