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480" r:id="rId2"/>
    <p:sldId id="1481" r:id="rId3"/>
    <p:sldId id="1482" r:id="rId4"/>
    <p:sldId id="1483" r:id="rId5"/>
    <p:sldId id="1484" r:id="rId6"/>
    <p:sldId id="1485" r:id="rId7"/>
    <p:sldId id="1486" r:id="rId8"/>
    <p:sldId id="1487" r:id="rId9"/>
    <p:sldId id="1488" r:id="rId10"/>
    <p:sldId id="1489" r:id="rId11"/>
    <p:sldId id="1490" r:id="rId12"/>
    <p:sldId id="1491" r:id="rId13"/>
    <p:sldId id="1492" r:id="rId14"/>
    <p:sldId id="1493" r:id="rId15"/>
    <p:sldId id="1494" r:id="rId16"/>
    <p:sldId id="1495" r:id="rId17"/>
    <p:sldId id="1496" r:id="rId18"/>
    <p:sldId id="1497" r:id="rId19"/>
    <p:sldId id="1498" r:id="rId20"/>
    <p:sldId id="1499" r:id="rId21"/>
    <p:sldId id="1500" r:id="rId22"/>
    <p:sldId id="1501" r:id="rId23"/>
    <p:sldId id="1502" r:id="rId24"/>
    <p:sldId id="1503" r:id="rId25"/>
    <p:sldId id="1504" r:id="rId26"/>
    <p:sldId id="1505" r:id="rId27"/>
    <p:sldId id="1506" r:id="rId28"/>
    <p:sldId id="1508" r:id="rId29"/>
    <p:sldId id="1507" r:id="rId30"/>
    <p:sldId id="1509" r:id="rId31"/>
    <p:sldId id="1510" r:id="rId32"/>
    <p:sldId id="1511" r:id="rId33"/>
    <p:sldId id="1512" r:id="rId34"/>
    <p:sldId id="1513" r:id="rId35"/>
    <p:sldId id="1514" r:id="rId36"/>
    <p:sldId id="1515" r:id="rId37"/>
    <p:sldId id="1516" r:id="rId38"/>
    <p:sldId id="1517" r:id="rId39"/>
    <p:sldId id="1518" r:id="rId40"/>
    <p:sldId id="1519" r:id="rId41"/>
    <p:sldId id="1520" r:id="rId42"/>
    <p:sldId id="1521" r:id="rId43"/>
    <p:sldId id="1522" r:id="rId44"/>
    <p:sldId id="1523" r:id="rId45"/>
    <p:sldId id="1524" r:id="rId46"/>
    <p:sldId id="1531" r:id="rId47"/>
    <p:sldId id="1532" r:id="rId48"/>
    <p:sldId id="1533" r:id="rId49"/>
    <p:sldId id="1534" r:id="rId50"/>
    <p:sldId id="1535" r:id="rId51"/>
    <p:sldId id="1536" r:id="rId52"/>
    <p:sldId id="1537" r:id="rId53"/>
    <p:sldId id="1538" r:id="rId54"/>
    <p:sldId id="1539" r:id="rId55"/>
    <p:sldId id="1723" r:id="rId56"/>
    <p:sldId id="1540" r:id="rId57"/>
    <p:sldId id="1541" r:id="rId58"/>
    <p:sldId id="1542" r:id="rId59"/>
    <p:sldId id="1543" r:id="rId60"/>
    <p:sldId id="1544" r:id="rId61"/>
    <p:sldId id="1545" r:id="rId62"/>
    <p:sldId id="1546" r:id="rId63"/>
    <p:sldId id="1547" r:id="rId64"/>
    <p:sldId id="1548" r:id="rId65"/>
    <p:sldId id="1549" r:id="rId66"/>
    <p:sldId id="1550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73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68.wmf"/><Relationship Id="rId1" Type="http://schemas.openxmlformats.org/officeDocument/2006/relationships/image" Target="../media/image81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7.wmf"/><Relationship Id="rId7" Type="http://schemas.openxmlformats.org/officeDocument/2006/relationships/image" Target="../media/image160.wmf"/><Relationship Id="rId12" Type="http://schemas.openxmlformats.org/officeDocument/2006/relationships/image" Target="../media/image165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59.wmf"/><Relationship Id="rId11" Type="http://schemas.openxmlformats.org/officeDocument/2006/relationships/image" Target="../media/image164.wmf"/><Relationship Id="rId5" Type="http://schemas.openxmlformats.org/officeDocument/2006/relationships/image" Target="../media/image158.wmf"/><Relationship Id="rId10" Type="http://schemas.openxmlformats.org/officeDocument/2006/relationships/image" Target="../media/image163.wmf"/><Relationship Id="rId4" Type="http://schemas.openxmlformats.org/officeDocument/2006/relationships/image" Target="../media/image153.wmf"/><Relationship Id="rId9" Type="http://schemas.openxmlformats.org/officeDocument/2006/relationships/image" Target="../media/image16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10" Type="http://schemas.openxmlformats.org/officeDocument/2006/relationships/image" Target="../media/image177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4" Type="http://schemas.openxmlformats.org/officeDocument/2006/relationships/image" Target="../media/image18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4" Type="http://schemas.openxmlformats.org/officeDocument/2006/relationships/image" Target="../media/image18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71.wmf"/><Relationship Id="rId1" Type="http://schemas.openxmlformats.org/officeDocument/2006/relationships/image" Target="../media/image169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9" Type="http://schemas.openxmlformats.org/officeDocument/2006/relationships/image" Target="../media/image20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126.wmf"/><Relationship Id="rId1" Type="http://schemas.openxmlformats.org/officeDocument/2006/relationships/image" Target="../media/image217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4" Type="http://schemas.openxmlformats.org/officeDocument/2006/relationships/image" Target="../media/image22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11" Type="http://schemas.openxmlformats.org/officeDocument/2006/relationships/image" Target="../media/image244.wmf"/><Relationship Id="rId5" Type="http://schemas.openxmlformats.org/officeDocument/2006/relationships/image" Target="../media/image238.wmf"/><Relationship Id="rId10" Type="http://schemas.openxmlformats.org/officeDocument/2006/relationships/image" Target="../media/image243.wmf"/><Relationship Id="rId4" Type="http://schemas.openxmlformats.org/officeDocument/2006/relationships/image" Target="../media/image237.wmf"/><Relationship Id="rId9" Type="http://schemas.openxmlformats.org/officeDocument/2006/relationships/image" Target="../media/image242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4" Type="http://schemas.openxmlformats.org/officeDocument/2006/relationships/image" Target="../media/image248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image" Target="../media/image251.wmf"/><Relationship Id="rId7" Type="http://schemas.openxmlformats.org/officeDocument/2006/relationships/image" Target="../media/image255.wmf"/><Relationship Id="rId2" Type="http://schemas.openxmlformats.org/officeDocument/2006/relationships/image" Target="../media/image250.wmf"/><Relationship Id="rId1" Type="http://schemas.openxmlformats.org/officeDocument/2006/relationships/image" Target="../media/image249.e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Relationship Id="rId9" Type="http://schemas.openxmlformats.org/officeDocument/2006/relationships/image" Target="../media/image25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4" Type="http://schemas.openxmlformats.org/officeDocument/2006/relationships/image" Target="../media/image26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7" Type="http://schemas.openxmlformats.org/officeDocument/2006/relationships/image" Target="../media/image271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7.wmf"/><Relationship Id="rId5" Type="http://schemas.openxmlformats.org/officeDocument/2006/relationships/image" Target="../media/image286.wmf"/><Relationship Id="rId4" Type="http://schemas.openxmlformats.org/officeDocument/2006/relationships/image" Target="../media/image23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7" Type="http://schemas.openxmlformats.org/officeDocument/2006/relationships/image" Target="../media/image294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3" Type="http://schemas.openxmlformats.org/officeDocument/2006/relationships/image" Target="../media/image237.wmf"/><Relationship Id="rId7" Type="http://schemas.openxmlformats.org/officeDocument/2006/relationships/image" Target="../media/image296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95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5" Type="http://schemas.openxmlformats.org/officeDocument/2006/relationships/image" Target="../media/image302.wmf"/><Relationship Id="rId4" Type="http://schemas.openxmlformats.org/officeDocument/2006/relationships/image" Target="../media/image30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FBB8830-D931-409A-A1EE-52BD1872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3A9AA1B-0D3F-4F7B-862C-A1542C36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0A25606-D5C6-44B1-BF86-D6572D69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CDD2B-4592-4B06-BC31-3154DAD3E7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963811"/>
      </p:ext>
    </p:extLst>
  </p:cSld>
  <p:clrMapOvr>
    <a:masterClrMapping/>
  </p:clrMapOvr>
  <p:transition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FB441CC-B039-49D0-98C7-C2403B2B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951A316-36CA-40D1-A8AE-03CCFF71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5123CC1-3B69-4FD0-8E54-9600AC3F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FEAE6-4836-4167-A991-68089CAFE0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761803"/>
      </p:ext>
    </p:extLst>
  </p:cSld>
  <p:clrMapOvr>
    <a:masterClrMapping/>
  </p:clrMapOvr>
  <p:transition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94A26CD-0E6A-42AB-BD6D-36FAA8CF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0551FFD-8E73-4D15-8E13-216C429D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B56057F-7460-4631-B093-4E3729B0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EC268-E1D1-4B5C-B708-B5C6EEBD26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7600"/>
      </p:ext>
    </p:extLst>
  </p:cSld>
  <p:clrMapOvr>
    <a:masterClrMapping/>
  </p:clrMapOvr>
  <p:transition spd="med">
    <p:newsfla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FC51B875-F892-411C-A6B9-6DEC38E8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83F86B32-CBD4-499D-A5FC-3BF57D9D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413E4BC2-E015-411E-B3B4-0B7890FD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DB38A-F0F0-41FF-8C18-33A1FC2F9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858283"/>
      </p:ext>
    </p:extLst>
  </p:cSld>
  <p:clrMapOvr>
    <a:masterClrMapping/>
  </p:clrMapOvr>
  <p:transition spd="med">
    <p:newsfla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="" xmlns:a16="http://schemas.microsoft.com/office/drawing/2014/main" id="{09215557-13C7-447B-B08A-880263F9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="" xmlns:a16="http://schemas.microsoft.com/office/drawing/2014/main" id="{D3957371-DD5D-4D91-853A-BFCB944C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="" xmlns:a16="http://schemas.microsoft.com/office/drawing/2014/main" id="{CF360362-D37B-44E2-9C17-4CA06029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1900C-77EE-4C02-9EDF-AE9724EE69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54101"/>
      </p:ext>
    </p:extLst>
  </p:cSld>
  <p:clrMapOvr>
    <a:masterClrMapping/>
  </p:clrMapOvr>
  <p:transition spd="med">
    <p:newsfla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8F75B104-7F9C-4F44-8EF1-3C31E405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3DD0D01D-2FC1-4C5C-ADE6-0DBA2B2A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1BF6FB0C-1388-4F42-B921-863DE202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1A63F-032B-493C-B66C-F405F4951E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67361"/>
      </p:ext>
    </p:extLst>
  </p:cSld>
  <p:clrMapOvr>
    <a:masterClrMapping/>
  </p:clrMapOvr>
  <p:transition spd="med">
    <p:newsfla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600200"/>
            <a:ext cx="10871200" cy="4498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B80ACE5-EA50-4A05-B1D1-AFF26B3D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7934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94D1B53-1DA3-4DFE-8A07-B0F650B1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1367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9647A16-3665-403F-9868-D799D13D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3368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58433F0B-6EAF-4CE1-99B3-44BF8CC724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802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10871200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2800" y="3925889"/>
            <a:ext cx="10871200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D9622AD-7F33-468B-A23B-9142925C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7934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0692550-3DA1-4F3D-BF15-F1FC59AE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1367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B240D4C-EE6F-45F2-93BD-25707EB5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3368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BB68AE9B-8C83-482C-ADA2-1DAD88FEE9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702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133600"/>
            <a:ext cx="8534400" cy="1150938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zh-CN"/>
          </a:p>
        </p:txBody>
      </p:sp>
      <p:sp>
        <p:nvSpPr>
          <p:cNvPr id="3" name="Rectangle 11">
            <a:extLst>
              <a:ext uri="{FF2B5EF4-FFF2-40B4-BE49-F238E27FC236}">
                <a16:creationId xmlns="" xmlns:a16="http://schemas.microsoft.com/office/drawing/2014/main" id="{A2CF0F77-4CB0-4634-9782-D3C3877CA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87B7A-6C9D-4BBB-B6B9-88F09CF17D3F}" type="datetime1">
              <a:rPr lang="zh-CN" altLang="en-US"/>
              <a:pPr>
                <a:defRPr/>
              </a:pPr>
              <a:t>2019/10/28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BFD9D511-585A-42B9-B3E2-2A4EE67D7C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运筹学</a:t>
            </a:r>
          </a:p>
        </p:txBody>
      </p:sp>
    </p:spTree>
    <p:extLst>
      <p:ext uri="{BB962C8B-B14F-4D97-AF65-F5344CB8AC3E}">
        <p14:creationId xmlns:p14="http://schemas.microsoft.com/office/powerpoint/2010/main" val="737396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2847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42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F6F25A5-F008-4414-9FB6-03AFBED1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A5CBF3F-14E4-4EC8-B9A7-7F4B11A8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82DCA33-F5ED-4E83-99BE-2EBAE633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2218C-B983-4EE2-A455-C109508C80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566596"/>
      </p:ext>
    </p:extLst>
  </p:cSld>
  <p:clrMapOvr>
    <a:masterClrMapping/>
  </p:clrMapOvr>
  <p:transition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6A8A902-90CA-4589-B2E1-5694CF66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21103AB-4143-40DE-A914-17410057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CD23A64-C902-44B2-8FB8-32F4BBCA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F7241-4E36-4234-8377-D304456A24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65579"/>
      </p:ext>
    </p:extLst>
  </p:cSld>
  <p:clrMapOvr>
    <a:masterClrMapping/>
  </p:clrMapOvr>
  <p:transition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01E59AFF-B27D-45C5-B548-BBC2D7ED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70EC9650-787D-4928-91E4-5AD16D3A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1D2B6916-51FA-446D-83E9-7462C5A3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8AA50-C726-4309-AC8A-B005CB993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312506"/>
      </p:ext>
    </p:extLst>
  </p:cSld>
  <p:clrMapOvr>
    <a:masterClrMapping/>
  </p:clrMapOvr>
  <p:transition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09752924-5215-4A47-80CC-115AB2C0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C4BA2AB6-6F8E-4D3F-8F8A-2C76DCEC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8B50EC32-D6E7-4F04-B9B9-D1431A1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11B06-6496-49DE-BD74-6E9B964BE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570471"/>
      </p:ext>
    </p:extLst>
  </p:cSld>
  <p:clrMapOvr>
    <a:masterClrMapping/>
  </p:clrMapOvr>
  <p:transition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E41DF65C-9572-4AD0-8154-856F8F23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42A7E395-7A61-42BE-A723-A612E696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34328F08-ABDA-49E8-809D-B59031D6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9F65C-8BDE-48B1-A66B-19617E374C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692562"/>
      </p:ext>
    </p:extLst>
  </p:cSld>
  <p:clrMapOvr>
    <a:masterClrMapping/>
  </p:clrMapOvr>
  <p:transition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F3565720-06C6-4D77-8361-D17222CF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EB1D98AF-B7E6-4C72-B9FC-9993F8DA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312D7250-B007-480C-80D4-AA714C79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FF4D3-3C11-4FA4-BEA6-FAD5E81897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747171"/>
      </p:ext>
    </p:extLst>
  </p:cSld>
  <p:clrMapOvr>
    <a:masterClrMapping/>
  </p:clrMapOvr>
  <p:transition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638CC18C-E112-4248-A724-07A691ED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342022E6-0DE8-48A3-B1F7-4EE0B72D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8E091F10-AB28-4E47-8C23-6C66DD9A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5FD62-196C-47EB-AA1D-48F5A7DC36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48439"/>
      </p:ext>
    </p:extLst>
  </p:cSld>
  <p:clrMapOvr>
    <a:masterClrMapping/>
  </p:clrMapOvr>
  <p:transition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2491E20C-31E9-4437-A8EF-8FF8F942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11727F49-2F29-427F-9711-8CA458AB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D037383D-7E4E-4A50-8CFE-41ED585C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AF2DF-15A8-462A-9835-B9A6B0DF24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028028"/>
      </p:ext>
    </p:extLst>
  </p:cSld>
  <p:clrMapOvr>
    <a:masterClrMapping/>
  </p:clrMapOvr>
  <p:transition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标题占位符 1">
            <a:extLst>
              <a:ext uri="{FF2B5EF4-FFF2-40B4-BE49-F238E27FC236}">
                <a16:creationId xmlns="" xmlns:a16="http://schemas.microsoft.com/office/drawing/2014/main" id="{94277B6A-616E-4F2F-80F2-0C81CB7334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31779" name="文本占位符 2">
            <a:extLst>
              <a:ext uri="{FF2B5EF4-FFF2-40B4-BE49-F238E27FC236}">
                <a16:creationId xmlns="" xmlns:a16="http://schemas.microsoft.com/office/drawing/2014/main" id="{DCE405E0-6C25-4B39-A6D2-64391292CF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07593A0-700B-4A04-B2D4-2A1FDD197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008CCDB-F993-4EDF-9223-C68DBB50F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20DE7A0-B5CA-41D7-B53D-83854C484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8FF3D4C-9E2D-4C2E-8501-58A347F03B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33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med">
    <p:newsfla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" Target="slide11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slide" Target="slide23.xml"/><Relationship Id="rId4" Type="http://schemas.openxmlformats.org/officeDocument/2006/relationships/slide" Target="slide17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4.wmf"/><Relationship Id="rId3" Type="http://schemas.openxmlformats.org/officeDocument/2006/relationships/slide" Target="slide3.xml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1.jpeg"/><Relationship Id="rId9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2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4.bin"/><Relationship Id="rId18" Type="http://schemas.openxmlformats.org/officeDocument/2006/relationships/oleObject" Target="../embeddings/oleObject87.bin"/><Relationship Id="rId3" Type="http://schemas.openxmlformats.org/officeDocument/2006/relationships/oleObject" Target="../embeddings/oleObject79.bin"/><Relationship Id="rId21" Type="http://schemas.openxmlformats.org/officeDocument/2006/relationships/image" Target="../media/image80.w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6.wmf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77.wmf"/><Relationship Id="rId10" Type="http://schemas.openxmlformats.org/officeDocument/2006/relationships/image" Target="../media/image75.wmf"/><Relationship Id="rId19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2.bin"/><Relationship Id="rId14" Type="http://schemas.openxmlformats.org/officeDocument/2006/relationships/oleObject" Target="../embeddings/oleObject8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97.bin"/><Relationship Id="rId26" Type="http://schemas.openxmlformats.org/officeDocument/2006/relationships/oleObject" Target="../embeddings/oleObject101.bin"/><Relationship Id="rId3" Type="http://schemas.openxmlformats.org/officeDocument/2006/relationships/oleObject" Target="../embeddings/oleObject89.bin"/><Relationship Id="rId21" Type="http://schemas.openxmlformats.org/officeDocument/2006/relationships/image" Target="../media/image88.wmf"/><Relationship Id="rId7" Type="http://schemas.openxmlformats.org/officeDocument/2006/relationships/oleObject" Target="../embeddings/oleObject91.bin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86.wmf"/><Relationship Id="rId25" Type="http://schemas.openxmlformats.org/officeDocument/2006/relationships/image" Target="../media/image90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11" Type="http://schemas.openxmlformats.org/officeDocument/2006/relationships/image" Target="../media/image83.wmf"/><Relationship Id="rId24" Type="http://schemas.openxmlformats.org/officeDocument/2006/relationships/oleObject" Target="../embeddings/oleObject100.bin"/><Relationship Id="rId5" Type="http://schemas.openxmlformats.org/officeDocument/2006/relationships/oleObject" Target="../embeddings/oleObject90.bin"/><Relationship Id="rId15" Type="http://schemas.openxmlformats.org/officeDocument/2006/relationships/image" Target="../media/image85.wmf"/><Relationship Id="rId23" Type="http://schemas.openxmlformats.org/officeDocument/2006/relationships/image" Target="../media/image89.wmf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Relationship Id="rId27" Type="http://schemas.openxmlformats.org/officeDocument/2006/relationships/image" Target="../media/image9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0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0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1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3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20" Type="http://schemas.openxmlformats.org/officeDocument/2006/relationships/image" Target="../media/image13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36.wmf"/><Relationship Id="rId22" Type="http://schemas.openxmlformats.org/officeDocument/2006/relationships/image" Target="../media/image14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42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5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44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0.wmf"/><Relationship Id="rId22" Type="http://schemas.openxmlformats.org/officeDocument/2006/relationships/image" Target="../media/image15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61.wmf"/><Relationship Id="rId26" Type="http://schemas.openxmlformats.org/officeDocument/2006/relationships/image" Target="../media/image165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20" Type="http://schemas.openxmlformats.org/officeDocument/2006/relationships/image" Target="../media/image16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64.w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59.wmf"/><Relationship Id="rId22" Type="http://schemas.openxmlformats.org/officeDocument/2006/relationships/image" Target="../media/image16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6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20" Type="http://schemas.openxmlformats.org/officeDocument/2006/relationships/image" Target="../media/image17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73.wmf"/><Relationship Id="rId22" Type="http://schemas.openxmlformats.org/officeDocument/2006/relationships/image" Target="../media/image17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9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20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9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193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21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9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25.xml"/><Relationship Id="rId7" Type="http://schemas.openxmlformats.org/officeDocument/2006/relationships/image" Target="../media/image19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14.bin"/><Relationship Id="rId5" Type="http://schemas.openxmlformats.org/officeDocument/2006/relationships/slide" Target="slide27.xml"/><Relationship Id="rId4" Type="http://schemas.openxmlformats.org/officeDocument/2006/relationships/slide" Target="slide26.xml"/><Relationship Id="rId9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203.wmf"/><Relationship Id="rId3" Type="http://schemas.openxmlformats.org/officeDocument/2006/relationships/slide" Target="slide24.xml"/><Relationship Id="rId21" Type="http://schemas.openxmlformats.org/officeDocument/2006/relationships/oleObject" Target="../embeddings/oleObject223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1.jpeg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01.wmf"/><Relationship Id="rId22" Type="http://schemas.openxmlformats.org/officeDocument/2006/relationships/image" Target="../media/image20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28.bin"/><Relationship Id="rId3" Type="http://schemas.openxmlformats.org/officeDocument/2006/relationships/slide" Target="slide24.xml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208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1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33.bin"/><Relationship Id="rId3" Type="http://schemas.openxmlformats.org/officeDocument/2006/relationships/slide" Target="slide24.xml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6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213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23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10" Type="http://schemas.openxmlformats.org/officeDocument/2006/relationships/image" Target="../media/image219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2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25.wmf"/><Relationship Id="rId11" Type="http://schemas.openxmlformats.org/officeDocument/2006/relationships/slide" Target="slide24.xml"/><Relationship Id="rId5" Type="http://schemas.openxmlformats.org/officeDocument/2006/relationships/oleObject" Target="../embeddings/oleObject244.bin"/><Relationship Id="rId10" Type="http://schemas.openxmlformats.org/officeDocument/2006/relationships/image" Target="../media/image227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4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oleObject" Target="../embeddings/oleObject252.bin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29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31.wmf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3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41.wmf"/><Relationship Id="rId3" Type="http://schemas.openxmlformats.org/officeDocument/2006/relationships/oleObject" Target="../embeddings/oleObject253.bin"/><Relationship Id="rId21" Type="http://schemas.openxmlformats.org/officeDocument/2006/relationships/oleObject" Target="../embeddings/oleObject262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38.wmf"/><Relationship Id="rId17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0.wmf"/><Relationship Id="rId20" Type="http://schemas.openxmlformats.org/officeDocument/2006/relationships/image" Target="../media/image242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44.wmf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10" Type="http://schemas.openxmlformats.org/officeDocument/2006/relationships/image" Target="../media/image237.wmf"/><Relationship Id="rId19" Type="http://schemas.openxmlformats.org/officeDocument/2006/relationships/oleObject" Target="../embeddings/oleObject261.bin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39.wmf"/><Relationship Id="rId22" Type="http://schemas.openxmlformats.org/officeDocument/2006/relationships/image" Target="../media/image24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248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6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56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53.w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20" Type="http://schemas.openxmlformats.org/officeDocument/2006/relationships/image" Target="../media/image257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252.wmf"/><Relationship Id="rId19" Type="http://schemas.openxmlformats.org/officeDocument/2006/relationships/oleObject" Target="../embeddings/oleObject276.bin"/><Relationship Id="rId4" Type="http://schemas.openxmlformats.org/officeDocument/2006/relationships/image" Target="../media/image249.e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54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278.bin"/><Relationship Id="rId10" Type="http://schemas.openxmlformats.org/officeDocument/2006/relationships/image" Target="../media/image261.w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280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62.emf"/><Relationship Id="rId9" Type="http://schemas.openxmlformats.org/officeDocument/2006/relationships/oleObject" Target="../embeddings/oleObject28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oleObject" Target="../embeddings/oleObject290.bin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1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10" Type="http://schemas.openxmlformats.org/officeDocument/2006/relationships/image" Target="../media/image268.wmf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70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79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76.w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8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275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77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301.bin"/><Relationship Id="rId4" Type="http://schemas.openxmlformats.org/officeDocument/2006/relationships/image" Target="../media/image280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oleObject" Target="../embeddings/oleObject308.bin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2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307.bin"/><Relationship Id="rId5" Type="http://schemas.openxmlformats.org/officeDocument/2006/relationships/oleObject" Target="../embeddings/oleObject304.bin"/><Relationship Id="rId10" Type="http://schemas.openxmlformats.org/officeDocument/2006/relationships/image" Target="../media/image231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287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oleObject" Target="../embeddings/oleObject314.bin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29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4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89.w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10" Type="http://schemas.openxmlformats.org/officeDocument/2006/relationships/image" Target="../media/image291.wmf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293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321.bin"/><Relationship Id="rId18" Type="http://schemas.openxmlformats.org/officeDocument/2006/relationships/image" Target="../media/image297.w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3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6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2.bin"/><Relationship Id="rId10" Type="http://schemas.openxmlformats.org/officeDocument/2006/relationships/image" Target="../media/image238.wmf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295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328.bin"/><Relationship Id="rId5" Type="http://schemas.openxmlformats.org/officeDocument/2006/relationships/oleObject" Target="../embeddings/oleObject325.bin"/><Relationship Id="rId10" Type="http://schemas.openxmlformats.org/officeDocument/2006/relationships/image" Target="../media/image301.wmf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3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jpeg"/><Relationship Id="rId5" Type="http://schemas.openxmlformats.org/officeDocument/2006/relationships/slide" Target="slide3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="" xmlns:a16="http://schemas.microsoft.com/office/drawing/2014/main" id="{2A920F27-1761-4B7B-8E18-493B3131D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533401"/>
            <a:ext cx="4456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</a:rPr>
              <a:t>           非线性规划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="" xmlns:a16="http://schemas.microsoft.com/office/drawing/2014/main" id="{042E0957-8F72-42F5-82AF-4DC4D8455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33650"/>
            <a:ext cx="2971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prstClr val="black"/>
                </a:solidFill>
                <a:hlinkClick r:id="rId2" action="ppaction://hlinksldjump"/>
              </a:rPr>
              <a:t>基本概念</a:t>
            </a:r>
            <a:endParaRPr lang="zh-CN" altLang="en-US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prstClr val="black"/>
                </a:solidFill>
                <a:hlinkClick r:id="rId3" action="ppaction://hlinksldjump"/>
              </a:rPr>
              <a:t>凸函数和凸规划</a:t>
            </a:r>
            <a:endParaRPr lang="zh-CN" altLang="en-US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prstClr val="black"/>
                </a:solidFill>
                <a:hlinkClick r:id="rId4" action="ppaction://hlinksldjump"/>
              </a:rPr>
              <a:t>一维搜索方法</a:t>
            </a:r>
            <a:endParaRPr lang="zh-CN" altLang="en-US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prstClr val="black"/>
                </a:solidFill>
                <a:hlinkClick r:id="rId5" action="ppaction://hlinksldjump"/>
              </a:rPr>
              <a:t>无约束最优化方法</a:t>
            </a:r>
            <a:endParaRPr lang="zh-CN" altLang="en-US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prstClr val="black"/>
                </a:solidFill>
                <a:hlinkClick r:id="rId6" action="ppaction://hlinksldjump"/>
              </a:rPr>
              <a:t>约束最优化方法</a:t>
            </a: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545796" name="Picture 4" descr="返回logo">
            <a:hlinkClick r:id="rId7" action="ppaction://hlinksldjump" tooltip="返回"/>
            <a:extLst>
              <a:ext uri="{FF2B5EF4-FFF2-40B4-BE49-F238E27FC236}">
                <a16:creationId xmlns="" xmlns:a16="http://schemas.microsoft.com/office/drawing/2014/main" id="{13C0DA71-5046-4F28-8D69-CC1B6943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3" y="6040439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5797" name="Picture 5" descr="Exit">
            <a:hlinkClick r:id="" action="ppaction://hlinkshowjump?jump=endshow"/>
            <a:extLst>
              <a:ext uri="{FF2B5EF4-FFF2-40B4-BE49-F238E27FC236}">
                <a16:creationId xmlns="" xmlns:a16="http://schemas.microsoft.com/office/drawing/2014/main" id="{8664CA7E-C954-41FE-8B18-5307E916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4" y="5659438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>
            <a:extLst>
              <a:ext uri="{FF2B5EF4-FFF2-40B4-BE49-F238E27FC236}">
                <a16:creationId xmlns="" xmlns:a16="http://schemas.microsoft.com/office/drawing/2014/main" id="{9A2A0DC1-1C04-4467-A8D6-C7674F33E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1" y="487364"/>
            <a:ext cx="5141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0504D"/>
                </a:solidFill>
              </a:rPr>
              <a:t>五、非线性规划方法概述</a:t>
            </a:r>
          </a:p>
        </p:txBody>
      </p:sp>
      <p:sp>
        <p:nvSpPr>
          <p:cNvPr id="116741" name="Text Box 5">
            <a:extLst>
              <a:ext uri="{FF2B5EF4-FFF2-40B4-BE49-F238E27FC236}">
                <a16:creationId xmlns="" xmlns:a16="http://schemas.microsoft.com/office/drawing/2014/main" id="{60230AE6-AFA0-4863-A931-727FC5A88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325563"/>
            <a:ext cx="3097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迭代法</a:t>
            </a:r>
            <a:r>
              <a:rPr lang="en-US" altLang="zh-CN" sz="280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116742" name="Text Box 6">
            <a:extLst>
              <a:ext uri="{FF2B5EF4-FFF2-40B4-BE49-F238E27FC236}">
                <a16:creationId xmlns="" xmlns:a16="http://schemas.microsoft.com/office/drawing/2014/main" id="{7271A8A2-3EC6-47B1-BBF1-CDAF1A9A9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844676"/>
            <a:ext cx="77771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按某种方法给出目标函数极小点的一个初始估计，称为初始点。然后按某种特定的迭代规则产生一点列</a:t>
            </a:r>
            <a:r>
              <a:rPr lang="en-US" altLang="zh-CN" sz="2800">
                <a:solidFill>
                  <a:prstClr val="black"/>
                </a:solidFill>
              </a:rPr>
              <a:t>{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 i="1" baseline="30000">
                <a:solidFill>
                  <a:prstClr val="black"/>
                </a:solidFill>
              </a:rPr>
              <a:t>k</a:t>
            </a:r>
            <a:r>
              <a:rPr lang="en-US" altLang="zh-CN" sz="2800">
                <a:solidFill>
                  <a:prstClr val="black"/>
                </a:solidFill>
              </a:rPr>
              <a:t>}</a:t>
            </a:r>
            <a:r>
              <a:rPr lang="zh-CN" altLang="en-US" sz="2800">
                <a:solidFill>
                  <a:prstClr val="black"/>
                </a:solidFill>
              </a:rPr>
              <a:t>，使得</a:t>
            </a:r>
            <a:r>
              <a:rPr lang="en-US" altLang="zh-CN">
                <a:solidFill>
                  <a:prstClr val="black"/>
                </a:solidFill>
              </a:rPr>
              <a:t>{</a:t>
            </a:r>
            <a:r>
              <a:rPr lang="en-US" altLang="zh-CN" i="1">
                <a:solidFill>
                  <a:prstClr val="black"/>
                </a:solidFill>
              </a:rPr>
              <a:t>x</a:t>
            </a:r>
            <a:r>
              <a:rPr lang="en-US" altLang="zh-CN" i="1" baseline="30000">
                <a:solidFill>
                  <a:prstClr val="black"/>
                </a:solidFill>
              </a:rPr>
              <a:t>k</a:t>
            </a:r>
            <a:r>
              <a:rPr lang="en-US" altLang="zh-CN">
                <a:solidFill>
                  <a:prstClr val="black"/>
                </a:solidFill>
              </a:rPr>
              <a:t>}</a:t>
            </a:r>
            <a:r>
              <a:rPr lang="en-US" altLang="zh-CN" sz="2800">
                <a:solidFill>
                  <a:prstClr val="black"/>
                </a:solidFill>
              </a:rPr>
              <a:t> </a:t>
            </a:r>
            <a:r>
              <a:rPr lang="zh-CN" altLang="en-US" sz="2800">
                <a:solidFill>
                  <a:prstClr val="black"/>
                </a:solidFill>
              </a:rPr>
              <a:t>为有穷点列时，其最后一个点是最优解；当 </a:t>
            </a:r>
            <a:r>
              <a:rPr lang="en-US" altLang="zh-CN">
                <a:solidFill>
                  <a:prstClr val="black"/>
                </a:solidFill>
              </a:rPr>
              <a:t>{</a:t>
            </a:r>
            <a:r>
              <a:rPr lang="en-US" altLang="zh-CN" i="1">
                <a:solidFill>
                  <a:prstClr val="black"/>
                </a:solidFill>
              </a:rPr>
              <a:t>x</a:t>
            </a:r>
            <a:r>
              <a:rPr lang="en-US" altLang="zh-CN" i="1" baseline="30000">
                <a:solidFill>
                  <a:prstClr val="black"/>
                </a:solidFill>
              </a:rPr>
              <a:t>k</a:t>
            </a:r>
            <a:r>
              <a:rPr lang="en-US" altLang="zh-CN">
                <a:solidFill>
                  <a:prstClr val="black"/>
                </a:solidFill>
              </a:rPr>
              <a:t>}</a:t>
            </a:r>
            <a:r>
              <a:rPr lang="en-US" altLang="zh-CN" sz="2800">
                <a:solidFill>
                  <a:prstClr val="black"/>
                </a:solidFill>
              </a:rPr>
              <a:t> </a:t>
            </a:r>
            <a:r>
              <a:rPr lang="zh-CN" altLang="en-US" sz="2800">
                <a:solidFill>
                  <a:prstClr val="black"/>
                </a:solidFill>
              </a:rPr>
              <a:t>是无穷点列时，其极限点是最优解</a:t>
            </a:r>
            <a:r>
              <a:rPr lang="en-US" altLang="zh-CN" sz="2800">
                <a:solidFill>
                  <a:prstClr val="black"/>
                </a:solidFill>
              </a:rPr>
              <a:t>(</a:t>
            </a:r>
            <a:r>
              <a:rPr lang="zh-CN" altLang="en-US" sz="2800">
                <a:solidFill>
                  <a:prstClr val="black"/>
                </a:solidFill>
              </a:rPr>
              <a:t>此时称该方法是收敛的</a:t>
            </a:r>
            <a:r>
              <a:rPr lang="en-US" altLang="zh-CN" sz="2800">
                <a:solidFill>
                  <a:prstClr val="black"/>
                </a:solidFill>
              </a:rPr>
              <a:t>)</a:t>
            </a:r>
            <a:r>
              <a:rPr lang="zh-CN" altLang="en-US" sz="2800">
                <a:solidFill>
                  <a:prstClr val="black"/>
                </a:solidFill>
              </a:rPr>
              <a:t>。</a:t>
            </a:r>
          </a:p>
        </p:txBody>
      </p:sp>
      <p:graphicFrame>
        <p:nvGraphicFramePr>
          <p:cNvPr id="116744" name="Object 2">
            <a:extLst>
              <a:ext uri="{FF2B5EF4-FFF2-40B4-BE49-F238E27FC236}">
                <a16:creationId xmlns="" xmlns:a16="http://schemas.microsoft.com/office/drawing/2014/main" id="{29847BD9-D952-495E-A388-8FE0D185D2B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763964" y="4090989"/>
          <a:ext cx="24526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公式" r:id="rId3" imgW="1015920" imgH="203040" progId="Equation.3">
                  <p:embed/>
                </p:oleObj>
              </mc:Choice>
              <mc:Fallback>
                <p:oleObj name="公式" r:id="rId3" imgW="1015920" imgH="203040" progId="Equation.3">
                  <p:embed/>
                  <p:pic>
                    <p:nvPicPr>
                      <p:cNvPr id="116744" name="Object 2">
                        <a:extLst>
                          <a:ext uri="{FF2B5EF4-FFF2-40B4-BE49-F238E27FC236}">
                            <a16:creationId xmlns="" xmlns:a16="http://schemas.microsoft.com/office/drawing/2014/main" id="{29847BD9-D952-495E-A388-8FE0D185D2B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4" y="4090989"/>
                        <a:ext cx="245268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3">
            <a:extLst>
              <a:ext uri="{FF2B5EF4-FFF2-40B4-BE49-F238E27FC236}">
                <a16:creationId xmlns="" xmlns:a16="http://schemas.microsoft.com/office/drawing/2014/main" id="{ECFB4629-E8DA-4C5A-AE57-6213F0F39B5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65476" y="4622801"/>
          <a:ext cx="45640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公式" r:id="rId5" imgW="1815840" imgH="241200" progId="Equation.3">
                  <p:embed/>
                </p:oleObj>
              </mc:Choice>
              <mc:Fallback>
                <p:oleObj name="公式" r:id="rId5" imgW="1815840" imgH="241200" progId="Equation.3">
                  <p:embed/>
                  <p:pic>
                    <p:nvPicPr>
                      <p:cNvPr id="116746" name="Object 3">
                        <a:extLst>
                          <a:ext uri="{FF2B5EF4-FFF2-40B4-BE49-F238E27FC236}">
                            <a16:creationId xmlns="" xmlns:a16="http://schemas.microsoft.com/office/drawing/2014/main" id="{ECFB4629-E8DA-4C5A-AE57-6213F0F39B5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6" y="4622801"/>
                        <a:ext cx="45640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4">
            <a:extLst>
              <a:ext uri="{FF2B5EF4-FFF2-40B4-BE49-F238E27FC236}">
                <a16:creationId xmlns="" xmlns:a16="http://schemas.microsoft.com/office/drawing/2014/main" id="{646DCEB8-FF96-4B6F-881F-E8D8BF4C8DD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4114" y="5300663"/>
          <a:ext cx="705802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公式" r:id="rId7" imgW="3073320" imgH="482400" progId="Equation.3">
                  <p:embed/>
                </p:oleObj>
              </mc:Choice>
              <mc:Fallback>
                <p:oleObj name="公式" r:id="rId7" imgW="3073320" imgH="482400" progId="Equation.3">
                  <p:embed/>
                  <p:pic>
                    <p:nvPicPr>
                      <p:cNvPr id="116749" name="Object 4">
                        <a:extLst>
                          <a:ext uri="{FF2B5EF4-FFF2-40B4-BE49-F238E27FC236}">
                            <a16:creationId xmlns="" xmlns:a16="http://schemas.microsoft.com/office/drawing/2014/main" id="{646DCEB8-FF96-4B6F-881F-E8D8BF4C8DD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5300663"/>
                        <a:ext cx="705802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4" name="Rectangle 1042">
            <a:extLst>
              <a:ext uri="{FF2B5EF4-FFF2-40B4-BE49-F238E27FC236}">
                <a16:creationId xmlns="" xmlns:a16="http://schemas.microsoft.com/office/drawing/2014/main" id="{BF550037-1150-4797-8BFB-52A0CCF5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7665" name="Object 2">
            <a:extLst>
              <a:ext uri="{FF2B5EF4-FFF2-40B4-BE49-F238E27FC236}">
                <a16:creationId xmlns="" xmlns:a16="http://schemas.microsoft.com/office/drawing/2014/main" id="{CDBC404B-3F22-499B-8C8A-60EE77598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7988" y="1773239"/>
          <a:ext cx="5092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公式" r:id="rId3" imgW="2311200" imgH="228600" progId="Equation.3">
                  <p:embed/>
                </p:oleObj>
              </mc:Choice>
              <mc:Fallback>
                <p:oleObj name="公式" r:id="rId3" imgW="2311200" imgH="228600" progId="Equation.3">
                  <p:embed/>
                  <p:pic>
                    <p:nvPicPr>
                      <p:cNvPr id="27665" name="Object 2">
                        <a:extLst>
                          <a:ext uri="{FF2B5EF4-FFF2-40B4-BE49-F238E27FC236}">
                            <a16:creationId xmlns="" xmlns:a16="http://schemas.microsoft.com/office/drawing/2014/main" id="{CDBC404B-3F22-499B-8C8A-60EE77598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1773239"/>
                        <a:ext cx="50927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3">
            <a:extLst>
              <a:ext uri="{FF2B5EF4-FFF2-40B4-BE49-F238E27FC236}">
                <a16:creationId xmlns="" xmlns:a16="http://schemas.microsoft.com/office/drawing/2014/main" id="{590F1210-73E7-4DFF-AED2-424000F79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4489" y="1830388"/>
          <a:ext cx="25241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公式" r:id="rId5" imgW="1066680" imgH="215640" progId="Equation.3">
                  <p:embed/>
                </p:oleObj>
              </mc:Choice>
              <mc:Fallback>
                <p:oleObj name="公式" r:id="rId5" imgW="1066680" imgH="215640" progId="Equation.3">
                  <p:embed/>
                  <p:pic>
                    <p:nvPicPr>
                      <p:cNvPr id="27667" name="Object 3">
                        <a:extLst>
                          <a:ext uri="{FF2B5EF4-FFF2-40B4-BE49-F238E27FC236}">
                            <a16:creationId xmlns="" xmlns:a16="http://schemas.microsoft.com/office/drawing/2014/main" id="{590F1210-73E7-4DFF-AED2-424000F79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489" y="1830388"/>
                        <a:ext cx="25241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0" name="Text Box 1046">
            <a:extLst>
              <a:ext uri="{FF2B5EF4-FFF2-40B4-BE49-F238E27FC236}">
                <a16:creationId xmlns="" xmlns:a16="http://schemas.microsoft.com/office/drawing/2014/main" id="{10D1BA86-BFAC-4756-985C-5A24CEE61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773238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0504D"/>
                </a:solidFill>
              </a:rPr>
              <a:t>定义</a:t>
            </a:r>
            <a:r>
              <a:rPr lang="en-US" altLang="zh-CN" sz="2800">
                <a:solidFill>
                  <a:srgbClr val="C0504D"/>
                </a:solidFill>
              </a:rPr>
              <a:t>3</a:t>
            </a:r>
          </a:p>
        </p:txBody>
      </p:sp>
      <p:sp>
        <p:nvSpPr>
          <p:cNvPr id="62476" name="Rectangle 1048">
            <a:extLst>
              <a:ext uri="{FF2B5EF4-FFF2-40B4-BE49-F238E27FC236}">
                <a16:creationId xmlns="" xmlns:a16="http://schemas.microsoft.com/office/drawing/2014/main" id="{C66D1C8A-1457-4BA1-BF91-6F4FCE41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7671" name="Object 4">
            <a:extLst>
              <a:ext uri="{FF2B5EF4-FFF2-40B4-BE49-F238E27FC236}">
                <a16:creationId xmlns="" xmlns:a16="http://schemas.microsoft.com/office/drawing/2014/main" id="{508B4B86-4D97-4BA6-994C-144EEE97D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0488" y="2492375"/>
          <a:ext cx="39243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公式" r:id="rId7" imgW="1955800" imgH="203200" progId="Equation.3">
                  <p:embed/>
                </p:oleObj>
              </mc:Choice>
              <mc:Fallback>
                <p:oleObj name="公式" r:id="rId7" imgW="1955800" imgH="203200" progId="Equation.3">
                  <p:embed/>
                  <p:pic>
                    <p:nvPicPr>
                      <p:cNvPr id="27671" name="Object 4">
                        <a:extLst>
                          <a:ext uri="{FF2B5EF4-FFF2-40B4-BE49-F238E27FC236}">
                            <a16:creationId xmlns="" xmlns:a16="http://schemas.microsoft.com/office/drawing/2014/main" id="{508B4B86-4D97-4BA6-994C-144EEE97D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2492375"/>
                        <a:ext cx="39243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Text Box 1049">
            <a:extLst>
              <a:ext uri="{FF2B5EF4-FFF2-40B4-BE49-F238E27FC236}">
                <a16:creationId xmlns="" xmlns:a16="http://schemas.microsoft.com/office/drawing/2014/main" id="{D8C1AA47-9317-46C3-855D-199C97C4A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3141663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则称向量</a:t>
            </a:r>
            <a:r>
              <a:rPr lang="en-US" altLang="zh-CN" sz="2800" i="1">
                <a:solidFill>
                  <a:prstClr val="black"/>
                </a:solidFill>
              </a:rPr>
              <a:t>p</a:t>
            </a:r>
            <a:r>
              <a:rPr lang="zh-CN" altLang="en-US" sz="2800">
                <a:solidFill>
                  <a:prstClr val="black"/>
                </a:solidFill>
              </a:rPr>
              <a:t>是函数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en-US" altLang="zh-CN" sz="2800">
                <a:solidFill>
                  <a:prstClr val="black"/>
                </a:solidFill>
              </a:rPr>
              <a:t>(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>
                <a:solidFill>
                  <a:prstClr val="black"/>
                </a:solidFill>
              </a:rPr>
              <a:t>)</a:t>
            </a:r>
            <a:r>
              <a:rPr lang="zh-CN" altLang="en-US" sz="2800">
                <a:solidFill>
                  <a:prstClr val="black"/>
                </a:solidFill>
              </a:rPr>
              <a:t>在点   处的下降方向。</a:t>
            </a:r>
          </a:p>
        </p:txBody>
      </p:sp>
      <p:graphicFrame>
        <p:nvGraphicFramePr>
          <p:cNvPr id="27675" name="Object 5">
            <a:extLst>
              <a:ext uri="{FF2B5EF4-FFF2-40B4-BE49-F238E27FC236}">
                <a16:creationId xmlns="" xmlns:a16="http://schemas.microsoft.com/office/drawing/2014/main" id="{2078B89B-E133-4C8D-A26E-EA38AD4A17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3201988"/>
          <a:ext cx="3746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公式" r:id="rId9" imgW="139680" imgH="164880" progId="Equation.3">
                  <p:embed/>
                </p:oleObj>
              </mc:Choice>
              <mc:Fallback>
                <p:oleObj name="公式" r:id="rId9" imgW="139680" imgH="164880" progId="Equation.3">
                  <p:embed/>
                  <p:pic>
                    <p:nvPicPr>
                      <p:cNvPr id="27675" name="Object 5">
                        <a:extLst>
                          <a:ext uri="{FF2B5EF4-FFF2-40B4-BE49-F238E27FC236}">
                            <a16:creationId xmlns="" xmlns:a16="http://schemas.microsoft.com/office/drawing/2014/main" id="{2078B89B-E133-4C8D-A26E-EA38AD4A17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3201988"/>
                        <a:ext cx="3746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Rectangle 1062">
            <a:extLst>
              <a:ext uri="{FF2B5EF4-FFF2-40B4-BE49-F238E27FC236}">
                <a16:creationId xmlns="" xmlns:a16="http://schemas.microsoft.com/office/drawing/2014/main" id="{D3CAB8AB-3F22-451F-9734-EFB49E480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7685" name="Object 6">
            <a:extLst>
              <a:ext uri="{FF2B5EF4-FFF2-40B4-BE49-F238E27FC236}">
                <a16:creationId xmlns="" xmlns:a16="http://schemas.microsoft.com/office/drawing/2014/main" id="{BB549FA4-B362-441F-B65A-8B687A380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3714" y="3860801"/>
          <a:ext cx="41243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公式" r:id="rId11" imgW="2070000" imgH="228600" progId="Equation.3">
                  <p:embed/>
                </p:oleObj>
              </mc:Choice>
              <mc:Fallback>
                <p:oleObj name="公式" r:id="rId11" imgW="2070000" imgH="228600" progId="Equation.3">
                  <p:embed/>
                  <p:pic>
                    <p:nvPicPr>
                      <p:cNvPr id="27685" name="Object 6">
                        <a:extLst>
                          <a:ext uri="{FF2B5EF4-FFF2-40B4-BE49-F238E27FC236}">
                            <a16:creationId xmlns="" xmlns:a16="http://schemas.microsoft.com/office/drawing/2014/main" id="{BB549FA4-B362-441F-B65A-8B687A380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4" y="3860801"/>
                        <a:ext cx="412432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7" name="Text Box 1063">
            <a:extLst>
              <a:ext uri="{FF2B5EF4-FFF2-40B4-BE49-F238E27FC236}">
                <a16:creationId xmlns="" xmlns:a16="http://schemas.microsoft.com/office/drawing/2014/main" id="{32D72CEC-69C0-4FBD-AE25-B8167D49A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3773488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0504D"/>
                </a:solidFill>
              </a:rPr>
              <a:t>定义</a:t>
            </a:r>
            <a:r>
              <a:rPr lang="en-US" altLang="zh-CN" sz="2800">
                <a:solidFill>
                  <a:srgbClr val="C0504D"/>
                </a:solidFill>
              </a:rPr>
              <a:t>4</a:t>
            </a:r>
          </a:p>
        </p:txBody>
      </p:sp>
      <p:sp>
        <p:nvSpPr>
          <p:cNvPr id="62480" name="Rectangle 1065">
            <a:extLst>
              <a:ext uri="{FF2B5EF4-FFF2-40B4-BE49-F238E27FC236}">
                <a16:creationId xmlns="" xmlns:a16="http://schemas.microsoft.com/office/drawing/2014/main" id="{901D85EE-BF31-4235-B33C-F3DF7CFFB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7688" name="Object 7">
            <a:extLst>
              <a:ext uri="{FF2B5EF4-FFF2-40B4-BE49-F238E27FC236}">
                <a16:creationId xmlns="" xmlns:a16="http://schemas.microsoft.com/office/drawing/2014/main" id="{98239D43-E561-4570-AB7B-02C1843462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7088" y="4437064"/>
          <a:ext cx="16748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公式" r:id="rId13" imgW="672840" imgH="203040" progId="Equation.3">
                  <p:embed/>
                </p:oleObj>
              </mc:Choice>
              <mc:Fallback>
                <p:oleObj name="公式" r:id="rId13" imgW="672840" imgH="203040" progId="Equation.3">
                  <p:embed/>
                  <p:pic>
                    <p:nvPicPr>
                      <p:cNvPr id="27688" name="Object 7">
                        <a:extLst>
                          <a:ext uri="{FF2B5EF4-FFF2-40B4-BE49-F238E27FC236}">
                            <a16:creationId xmlns="" xmlns:a16="http://schemas.microsoft.com/office/drawing/2014/main" id="{98239D43-E561-4570-AB7B-02C184346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4437064"/>
                        <a:ext cx="1674812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0" name="Object 8">
            <a:extLst>
              <a:ext uri="{FF2B5EF4-FFF2-40B4-BE49-F238E27FC236}">
                <a16:creationId xmlns="" xmlns:a16="http://schemas.microsoft.com/office/drawing/2014/main" id="{BACA127E-B076-421F-B586-938D999E9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4" y="3860800"/>
          <a:ext cx="24034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公式" r:id="rId15" imgW="1015920" imgH="215640" progId="Equation.3">
                  <p:embed/>
                </p:oleObj>
              </mc:Choice>
              <mc:Fallback>
                <p:oleObj name="公式" r:id="rId15" imgW="1015920" imgH="215640" progId="Equation.3">
                  <p:embed/>
                  <p:pic>
                    <p:nvPicPr>
                      <p:cNvPr id="27690" name="Object 8">
                        <a:extLst>
                          <a:ext uri="{FF2B5EF4-FFF2-40B4-BE49-F238E27FC236}">
                            <a16:creationId xmlns="" xmlns:a16="http://schemas.microsoft.com/office/drawing/2014/main" id="{BACA127E-B076-421F-B586-938D999E9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3860800"/>
                        <a:ext cx="24034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1" name="Text Box 1067">
            <a:extLst>
              <a:ext uri="{FF2B5EF4-FFF2-40B4-BE49-F238E27FC236}">
                <a16:creationId xmlns="" xmlns:a16="http://schemas.microsoft.com/office/drawing/2014/main" id="{14D8BA1C-DDE1-444C-8A9C-DD1433B06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5157788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则称向量 </a:t>
            </a:r>
            <a:r>
              <a:rPr lang="en-US" altLang="zh-CN" sz="2800" i="1">
                <a:solidFill>
                  <a:prstClr val="black"/>
                </a:solidFill>
              </a:rPr>
              <a:t>p</a:t>
            </a:r>
            <a:r>
              <a:rPr lang="zh-CN" altLang="en-US" sz="2800">
                <a:solidFill>
                  <a:prstClr val="black"/>
                </a:solidFill>
              </a:rPr>
              <a:t>是函数 </a:t>
            </a:r>
            <a:r>
              <a:rPr lang="en-US" altLang="zh-CN" sz="2800" i="1">
                <a:solidFill>
                  <a:prstClr val="black"/>
                </a:solidFill>
              </a:rPr>
              <a:t>f </a:t>
            </a:r>
            <a:r>
              <a:rPr lang="en-US" altLang="zh-CN" sz="2800">
                <a:solidFill>
                  <a:prstClr val="black"/>
                </a:solidFill>
              </a:rPr>
              <a:t>(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>
                <a:solidFill>
                  <a:prstClr val="black"/>
                </a:solidFill>
              </a:rPr>
              <a:t>)</a:t>
            </a:r>
            <a:r>
              <a:rPr lang="zh-CN" altLang="en-US" sz="2800">
                <a:solidFill>
                  <a:prstClr val="black"/>
                </a:solidFill>
              </a:rPr>
              <a:t>在点   处的可行方向。</a:t>
            </a:r>
          </a:p>
        </p:txBody>
      </p:sp>
      <p:graphicFrame>
        <p:nvGraphicFramePr>
          <p:cNvPr id="27692" name="Object 9">
            <a:extLst>
              <a:ext uri="{FF2B5EF4-FFF2-40B4-BE49-F238E27FC236}">
                <a16:creationId xmlns="" xmlns:a16="http://schemas.microsoft.com/office/drawing/2014/main" id="{BD69D626-A250-4E3A-A0EC-7EC92BE68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1213" y="5218113"/>
          <a:ext cx="3746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公式" r:id="rId17" imgW="139680" imgH="164880" progId="Equation.3">
                  <p:embed/>
                </p:oleObj>
              </mc:Choice>
              <mc:Fallback>
                <p:oleObj name="公式" r:id="rId17" imgW="139680" imgH="164880" progId="Equation.3">
                  <p:embed/>
                  <p:pic>
                    <p:nvPicPr>
                      <p:cNvPr id="27692" name="Object 9">
                        <a:extLst>
                          <a:ext uri="{FF2B5EF4-FFF2-40B4-BE49-F238E27FC236}">
                            <a16:creationId xmlns="" xmlns:a16="http://schemas.microsoft.com/office/drawing/2014/main" id="{BD69D626-A250-4E3A-A0EC-7EC92BE68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5218113"/>
                        <a:ext cx="3746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3" name="Text Box 1069">
            <a:extLst>
              <a:ext uri="{FF2B5EF4-FFF2-40B4-BE49-F238E27FC236}">
                <a16:creationId xmlns="" xmlns:a16="http://schemas.microsoft.com/office/drawing/2014/main" id="{37791206-8D17-4AF3-A515-48D734694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5805488"/>
            <a:ext cx="2808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图例说明。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0" grpId="0"/>
      <p:bldP spid="27673" grpId="0"/>
      <p:bldP spid="27687" grpId="0"/>
      <p:bldP spid="276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="" xmlns:a16="http://schemas.microsoft.com/office/drawing/2014/main" id="{DC2D5275-DEEA-4225-8D15-CB9B9BC83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7364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基本迭代格式</a:t>
            </a:r>
          </a:p>
        </p:txBody>
      </p:sp>
      <p:pic>
        <p:nvPicPr>
          <p:cNvPr id="63496" name="Picture 6" descr="返回logo">
            <a:hlinkClick r:id="rId3" action="ppaction://hlinksldjump" tooltip="返回"/>
            <a:extLst>
              <a:ext uri="{FF2B5EF4-FFF2-40B4-BE49-F238E27FC236}">
                <a16:creationId xmlns="" xmlns:a16="http://schemas.microsoft.com/office/drawing/2014/main" id="{3A952854-7680-4E43-9CDA-54355B00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763" y="6040439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Rectangle 1036">
            <a:extLst>
              <a:ext uri="{FF2B5EF4-FFF2-40B4-BE49-F238E27FC236}">
                <a16:creationId xmlns="" xmlns:a16="http://schemas.microsoft.com/office/drawing/2014/main" id="{0D10B2DE-6B6B-4F01-84AA-61FA4158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484313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1</a:t>
            </a:r>
            <a:r>
              <a:rPr lang="zh-CN" altLang="en-US" sz="2800">
                <a:solidFill>
                  <a:srgbClr val="0000FF"/>
                </a:solidFill>
              </a:rPr>
              <a:t>步</a:t>
            </a:r>
            <a:r>
              <a:rPr lang="zh-CN" altLang="en-US" sz="2800">
                <a:solidFill>
                  <a:prstClr val="black"/>
                </a:solidFill>
              </a:rPr>
              <a:t>      选取初始点     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</a:p>
        </p:txBody>
      </p:sp>
      <p:graphicFrame>
        <p:nvGraphicFramePr>
          <p:cNvPr id="28683" name="Object 2">
            <a:extLst>
              <a:ext uri="{FF2B5EF4-FFF2-40B4-BE49-F238E27FC236}">
                <a16:creationId xmlns="" xmlns:a16="http://schemas.microsoft.com/office/drawing/2014/main" id="{97AABD7E-E5BC-47F5-9B63-47E78AFF3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1" y="1484313"/>
          <a:ext cx="4556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公式" r:id="rId5" imgW="190500" imgH="228600" progId="Equation.3">
                  <p:embed/>
                </p:oleObj>
              </mc:Choice>
              <mc:Fallback>
                <p:oleObj name="公式" r:id="rId5" imgW="190500" imgH="228600" progId="Equation.3">
                  <p:embed/>
                  <p:pic>
                    <p:nvPicPr>
                      <p:cNvPr id="28683" name="Object 2">
                        <a:extLst>
                          <a:ext uri="{FF2B5EF4-FFF2-40B4-BE49-F238E27FC236}">
                            <a16:creationId xmlns="" xmlns:a16="http://schemas.microsoft.com/office/drawing/2014/main" id="{97AABD7E-E5BC-47F5-9B63-47E78AFF3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1484313"/>
                        <a:ext cx="45561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037">
            <a:extLst>
              <a:ext uri="{FF2B5EF4-FFF2-40B4-BE49-F238E27FC236}">
                <a16:creationId xmlns="" xmlns:a16="http://schemas.microsoft.com/office/drawing/2014/main" id="{EE4C6B82-F1B3-48AB-BB70-A889719CF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1549401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>
                <a:solidFill>
                  <a:prstClr val="black"/>
                </a:solidFill>
              </a:rPr>
              <a:t>k:=</a:t>
            </a:r>
            <a:r>
              <a:rPr lang="en-US" altLang="zh-CN" sz="2800">
                <a:solidFill>
                  <a:prstClr val="black"/>
                </a:solidFill>
              </a:rPr>
              <a:t>0;</a:t>
            </a:r>
          </a:p>
        </p:txBody>
      </p:sp>
      <p:sp>
        <p:nvSpPr>
          <p:cNvPr id="28687" name="Rectangle 1039">
            <a:extLst>
              <a:ext uri="{FF2B5EF4-FFF2-40B4-BE49-F238E27FC236}">
                <a16:creationId xmlns="" xmlns:a16="http://schemas.microsoft.com/office/drawing/2014/main" id="{C9922084-2849-4441-9C71-EB6A25CDE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011363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FF"/>
                </a:solidFill>
              </a:rPr>
              <a:t>第</a:t>
            </a:r>
            <a:r>
              <a:rPr lang="en-US" altLang="zh-CN" sz="2800" dirty="0">
                <a:solidFill>
                  <a:srgbClr val="0000FF"/>
                </a:solidFill>
              </a:rPr>
              <a:t>2</a:t>
            </a:r>
            <a:r>
              <a:rPr lang="zh-CN" altLang="en-US" sz="2800" dirty="0">
                <a:solidFill>
                  <a:srgbClr val="0000FF"/>
                </a:solidFill>
              </a:rPr>
              <a:t>步</a:t>
            </a:r>
            <a:r>
              <a:rPr lang="zh-CN" altLang="en-US" sz="2800" dirty="0">
                <a:solidFill>
                  <a:prstClr val="black"/>
                </a:solidFill>
              </a:rPr>
              <a:t>      构造搜索方向</a:t>
            </a:r>
          </a:p>
        </p:txBody>
      </p:sp>
      <p:graphicFrame>
        <p:nvGraphicFramePr>
          <p:cNvPr id="28686" name="Object 3">
            <a:extLst>
              <a:ext uri="{FF2B5EF4-FFF2-40B4-BE49-F238E27FC236}">
                <a16:creationId xmlns="" xmlns:a16="http://schemas.microsoft.com/office/drawing/2014/main" id="{81742531-85E6-4ABD-AB24-51D5A4407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5" y="1987551"/>
          <a:ext cx="4841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公式" r:id="rId7" imgW="215806" imgH="228501" progId="Equation.3">
                  <p:embed/>
                </p:oleObj>
              </mc:Choice>
              <mc:Fallback>
                <p:oleObj name="公式" r:id="rId7" imgW="215806" imgH="228501" progId="Equation.3">
                  <p:embed/>
                  <p:pic>
                    <p:nvPicPr>
                      <p:cNvPr id="28686" name="Object 3">
                        <a:extLst>
                          <a:ext uri="{FF2B5EF4-FFF2-40B4-BE49-F238E27FC236}">
                            <a16:creationId xmlns="" xmlns:a16="http://schemas.microsoft.com/office/drawing/2014/main" id="{81742531-85E6-4ABD-AB24-51D5A4407E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1987551"/>
                        <a:ext cx="4841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4">
            <a:extLst>
              <a:ext uri="{FF2B5EF4-FFF2-40B4-BE49-F238E27FC236}">
                <a16:creationId xmlns="" xmlns:a16="http://schemas.microsoft.com/office/drawing/2014/main" id="{6B62E294-BD47-4B86-8A98-FF3AB6D6F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6" y="2708276"/>
          <a:ext cx="485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公式" r:id="rId9" imgW="215806" imgH="228501" progId="Equation.3">
                  <p:embed/>
                </p:oleObj>
              </mc:Choice>
              <mc:Fallback>
                <p:oleObj name="公式" r:id="rId9" imgW="215806" imgH="228501" progId="Equation.3">
                  <p:embed/>
                  <p:pic>
                    <p:nvPicPr>
                      <p:cNvPr id="28690" name="Object 4">
                        <a:extLst>
                          <a:ext uri="{FF2B5EF4-FFF2-40B4-BE49-F238E27FC236}">
                            <a16:creationId xmlns="" xmlns:a16="http://schemas.microsoft.com/office/drawing/2014/main" id="{6B62E294-BD47-4B86-8A98-FF3AB6D6F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2708276"/>
                        <a:ext cx="4857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5">
            <a:extLst>
              <a:ext uri="{FF2B5EF4-FFF2-40B4-BE49-F238E27FC236}">
                <a16:creationId xmlns="" xmlns:a16="http://schemas.microsoft.com/office/drawing/2014/main" id="{8ABC8FED-0547-49CC-97A4-AADAB4637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2051" y="2781301"/>
          <a:ext cx="3841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公式" r:id="rId10" imgW="152334" imgH="228501" progId="Equation.3">
                  <p:embed/>
                </p:oleObj>
              </mc:Choice>
              <mc:Fallback>
                <p:oleObj name="公式" r:id="rId10" imgW="152334" imgH="228501" progId="Equation.3">
                  <p:embed/>
                  <p:pic>
                    <p:nvPicPr>
                      <p:cNvPr id="28689" name="Object 5">
                        <a:extLst>
                          <a:ext uri="{FF2B5EF4-FFF2-40B4-BE49-F238E27FC236}">
                            <a16:creationId xmlns="" xmlns:a16="http://schemas.microsoft.com/office/drawing/2014/main" id="{8ABC8FED-0547-49CC-97A4-AADAB4637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1" y="2781301"/>
                        <a:ext cx="3841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Rectangle 1043">
            <a:extLst>
              <a:ext uri="{FF2B5EF4-FFF2-40B4-BE49-F238E27FC236}">
                <a16:creationId xmlns="" xmlns:a16="http://schemas.microsoft.com/office/drawing/2014/main" id="{F52632B9-98F6-405B-8576-7F18870CC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2708276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3</a:t>
            </a:r>
            <a:r>
              <a:rPr lang="zh-CN" altLang="en-US" sz="2800">
                <a:solidFill>
                  <a:srgbClr val="0000FF"/>
                </a:solidFill>
              </a:rPr>
              <a:t>步</a:t>
            </a:r>
            <a:r>
              <a:rPr lang="zh-CN" altLang="en-US" sz="2800">
                <a:solidFill>
                  <a:prstClr val="black"/>
                </a:solidFill>
              </a:rPr>
              <a:t>      根据</a:t>
            </a:r>
          </a:p>
        </p:txBody>
      </p:sp>
      <p:sp>
        <p:nvSpPr>
          <p:cNvPr id="28692" name="Rectangle 1044">
            <a:extLst>
              <a:ext uri="{FF2B5EF4-FFF2-40B4-BE49-F238E27FC236}">
                <a16:creationId xmlns="" xmlns:a16="http://schemas.microsoft.com/office/drawing/2014/main" id="{8C9C91F1-6330-4543-BA68-E07C256B0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2781301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</a:rPr>
              <a:t>，确定步长</a:t>
            </a:r>
          </a:p>
        </p:txBody>
      </p:sp>
      <p:graphicFrame>
        <p:nvGraphicFramePr>
          <p:cNvPr id="28696" name="Object 6">
            <a:extLst>
              <a:ext uri="{FF2B5EF4-FFF2-40B4-BE49-F238E27FC236}">
                <a16:creationId xmlns="" xmlns:a16="http://schemas.microsoft.com/office/drawing/2014/main" id="{43CEA937-E915-4D0D-BD9C-679D0E335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3226" y="3355975"/>
          <a:ext cx="31781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公式" r:id="rId12" imgW="1193760" imgH="241200" progId="Equation.3">
                  <p:embed/>
                </p:oleObj>
              </mc:Choice>
              <mc:Fallback>
                <p:oleObj name="公式" r:id="rId12" imgW="1193760" imgH="241200" progId="Equation.3">
                  <p:embed/>
                  <p:pic>
                    <p:nvPicPr>
                      <p:cNvPr id="28696" name="Object 6">
                        <a:extLst>
                          <a:ext uri="{FF2B5EF4-FFF2-40B4-BE49-F238E27FC236}">
                            <a16:creationId xmlns="" xmlns:a16="http://schemas.microsoft.com/office/drawing/2014/main" id="{43CEA937-E915-4D0D-BD9C-679D0E335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6" y="3355975"/>
                        <a:ext cx="31781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Rectangle 1049">
            <a:extLst>
              <a:ext uri="{FF2B5EF4-FFF2-40B4-BE49-F238E27FC236}">
                <a16:creationId xmlns="" xmlns:a16="http://schemas.microsoft.com/office/drawing/2014/main" id="{988B096F-B46B-4836-9C36-7345DD0F6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9" y="3378201"/>
            <a:ext cx="125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4</a:t>
            </a:r>
            <a:r>
              <a:rPr lang="zh-CN" altLang="en-US" sz="2800">
                <a:solidFill>
                  <a:srgbClr val="0000FF"/>
                </a:solidFill>
              </a:rPr>
              <a:t>步</a:t>
            </a:r>
            <a:r>
              <a:rPr lang="zh-CN" altLang="en-US" sz="280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28699" name="Rectangle 1051">
            <a:extLst>
              <a:ext uri="{FF2B5EF4-FFF2-40B4-BE49-F238E27FC236}">
                <a16:creationId xmlns="" xmlns:a16="http://schemas.microsoft.com/office/drawing/2014/main" id="{BB41A7E3-0473-406F-BA06-C6B874226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4221163"/>
            <a:ext cx="7489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</a:rPr>
              <a:t>若</a:t>
            </a:r>
            <a:r>
              <a:rPr lang="en-US" altLang="zh-CN" sz="2800" i="1" dirty="0">
                <a:solidFill>
                  <a:prstClr val="black"/>
                </a:solidFill>
              </a:rPr>
              <a:t>x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i="1" baseline="30000" dirty="0">
                <a:solidFill>
                  <a:prstClr val="black"/>
                </a:solidFill>
              </a:rPr>
              <a:t>k</a:t>
            </a:r>
            <a:r>
              <a:rPr lang="en-US" altLang="zh-CN" sz="2800" baseline="30000" dirty="0">
                <a:solidFill>
                  <a:prstClr val="black"/>
                </a:solidFill>
              </a:rPr>
              <a:t>+1</a:t>
            </a:r>
            <a:r>
              <a:rPr lang="zh-CN" altLang="en-US" sz="2800" dirty="0">
                <a:solidFill>
                  <a:prstClr val="black"/>
                </a:solidFill>
              </a:rPr>
              <a:t>已满足某种终止条件，停止迭代，输出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</a:rPr>
              <a:t>近似解</a:t>
            </a:r>
            <a:r>
              <a:rPr lang="en-US" altLang="zh-CN" sz="28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8700" name="Rectangle 1052">
            <a:extLst>
              <a:ext uri="{FF2B5EF4-FFF2-40B4-BE49-F238E27FC236}">
                <a16:creationId xmlns="" xmlns:a16="http://schemas.microsoft.com/office/drawing/2014/main" id="{6D704148-8A76-4ED6-84A5-0CEF51C71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652963"/>
            <a:ext cx="5472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否则令</a:t>
            </a:r>
            <a:r>
              <a:rPr lang="en-US" altLang="zh-CN" sz="2800" i="1">
                <a:solidFill>
                  <a:prstClr val="black"/>
                </a:solidFill>
              </a:rPr>
              <a:t>k:=k+</a:t>
            </a:r>
            <a:r>
              <a:rPr lang="en-US" altLang="zh-CN" sz="2800">
                <a:solidFill>
                  <a:prstClr val="black"/>
                </a:solidFill>
              </a:rPr>
              <a:t>1</a:t>
            </a:r>
            <a:r>
              <a:rPr lang="zh-CN" altLang="en-US" sz="2800">
                <a:solidFill>
                  <a:prstClr val="black"/>
                </a:solidFill>
              </a:rPr>
              <a:t>，转回第</a:t>
            </a:r>
            <a:r>
              <a:rPr lang="en-US" altLang="zh-CN" sz="2800">
                <a:solidFill>
                  <a:prstClr val="black"/>
                </a:solidFill>
              </a:rPr>
              <a:t>2</a:t>
            </a:r>
            <a:r>
              <a:rPr lang="zh-CN" altLang="en-US" sz="2800">
                <a:solidFill>
                  <a:prstClr val="black"/>
                </a:solidFill>
              </a:rPr>
              <a:t>步。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28684" grpId="0"/>
      <p:bldP spid="28685" grpId="0"/>
      <p:bldP spid="28687" grpId="0"/>
      <p:bldP spid="28691" grpId="0"/>
      <p:bldP spid="28692" grpId="0"/>
      <p:bldP spid="28697" grpId="0"/>
      <p:bldP spid="28699" grpId="0"/>
      <p:bldP spid="287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>
            <a:extLst>
              <a:ext uri="{FF2B5EF4-FFF2-40B4-BE49-F238E27FC236}">
                <a16:creationId xmlns="" xmlns:a16="http://schemas.microsoft.com/office/drawing/2014/main" id="{35D52EC4-BFCF-4111-8579-49F92A83C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2420939"/>
            <a:ext cx="8137525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随机性方法是按照某种规则随机产生迭代点</a:t>
            </a:r>
            <a:r>
              <a:rPr lang="en-US" altLang="zh-CN" sz="2800">
                <a:solidFill>
                  <a:prstClr val="black"/>
                </a:solidFill>
              </a:rPr>
              <a:t>, </a:t>
            </a:r>
            <a:r>
              <a:rPr lang="zh-CN" altLang="en-US" sz="2800">
                <a:solidFill>
                  <a:prstClr val="black"/>
                </a:solidFill>
              </a:rPr>
              <a:t>迭代点列依概率收敛到最优解，包括遗传算法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  <a:r>
              <a:rPr lang="zh-CN" altLang="en-US" sz="2800">
                <a:solidFill>
                  <a:prstClr val="black"/>
                </a:solidFill>
              </a:rPr>
              <a:t>模拟退火算法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  <a:r>
              <a:rPr lang="zh-CN" altLang="en-US" sz="2800">
                <a:solidFill>
                  <a:prstClr val="black"/>
                </a:solidFill>
              </a:rPr>
              <a:t>神经网络算法等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  <a:r>
              <a:rPr lang="zh-CN" altLang="en-US" sz="2800">
                <a:solidFill>
                  <a:prstClr val="black"/>
                </a:solidFill>
              </a:rPr>
              <a:t>这类方法具有对函数性质要求低、容易实现等优点</a:t>
            </a:r>
            <a:r>
              <a:rPr lang="en-US" altLang="zh-CN" sz="2800">
                <a:solidFill>
                  <a:prstClr val="black"/>
                </a:solidFill>
              </a:rPr>
              <a:t>, </a:t>
            </a:r>
            <a:r>
              <a:rPr lang="zh-CN" altLang="en-US" sz="2800">
                <a:solidFill>
                  <a:prstClr val="black"/>
                </a:solidFill>
              </a:rPr>
              <a:t>但效率低、可靠性差、不能保证产生优化问题的最优解</a:t>
            </a:r>
            <a:r>
              <a:rPr lang="en-US" altLang="zh-CN" sz="280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21861" name="Text Box 5">
            <a:extLst>
              <a:ext uri="{FF2B5EF4-FFF2-40B4-BE49-F238E27FC236}">
                <a16:creationId xmlns="" xmlns:a16="http://schemas.microsoft.com/office/drawing/2014/main" id="{73E639E8-AB62-44E0-B336-4646FD711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549276"/>
            <a:ext cx="4608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全局优化算法概述</a:t>
            </a:r>
          </a:p>
        </p:txBody>
      </p:sp>
      <p:sp>
        <p:nvSpPr>
          <p:cNvPr id="121863" name="Text Box 7">
            <a:extLst>
              <a:ext uri="{FF2B5EF4-FFF2-40B4-BE49-F238E27FC236}">
                <a16:creationId xmlns="" xmlns:a16="http://schemas.microsoft.com/office/drawing/2014/main" id="{339C28E9-424A-4CD0-B28B-F542B891C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546226"/>
            <a:ext cx="7993062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全局优化方法可分为随机性方法和确定性方法</a:t>
            </a:r>
            <a:r>
              <a:rPr lang="en-US" altLang="zh-CN" sz="2800">
                <a:solidFill>
                  <a:prstClr val="black"/>
                </a:solidFill>
              </a:rPr>
              <a:t>.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1" grpId="0"/>
      <p:bldP spid="1218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Text Box 3">
            <a:extLst>
              <a:ext uri="{FF2B5EF4-FFF2-40B4-BE49-F238E27FC236}">
                <a16:creationId xmlns="" xmlns:a16="http://schemas.microsoft.com/office/drawing/2014/main" id="{D0AAE96D-05EB-4F53-9E92-E1D0CF268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549276"/>
            <a:ext cx="4608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全局优化算法概述</a:t>
            </a:r>
          </a:p>
        </p:txBody>
      </p:sp>
      <p:sp>
        <p:nvSpPr>
          <p:cNvPr id="122885" name="Text Box 5">
            <a:extLst>
              <a:ext uri="{FF2B5EF4-FFF2-40B4-BE49-F238E27FC236}">
                <a16:creationId xmlns="" xmlns:a16="http://schemas.microsoft.com/office/drawing/2014/main" id="{E9DCA547-F7EF-46EC-8A07-8443BA87F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349500"/>
            <a:ext cx="820896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0000"/>
                </a:solidFill>
              </a:rPr>
              <a:t>确定性方法</a:t>
            </a:r>
            <a:r>
              <a:rPr lang="zh-CN" altLang="en-US" sz="2800">
                <a:solidFill>
                  <a:prstClr val="black"/>
                </a:solidFill>
              </a:rPr>
              <a:t>充分利用了问题的解析性质</a:t>
            </a:r>
            <a:r>
              <a:rPr lang="en-US" altLang="zh-CN" sz="2800">
                <a:solidFill>
                  <a:prstClr val="black"/>
                </a:solidFill>
              </a:rPr>
              <a:t>, </a:t>
            </a:r>
            <a:r>
              <a:rPr lang="zh-CN" altLang="en-US" sz="2800">
                <a:solidFill>
                  <a:prstClr val="black"/>
                </a:solidFill>
              </a:rPr>
              <a:t>如函数的凸性、单调性、稠密性等</a:t>
            </a:r>
            <a:r>
              <a:rPr lang="en-US" altLang="zh-CN" sz="2800">
                <a:solidFill>
                  <a:prstClr val="black"/>
                </a:solidFill>
              </a:rPr>
              <a:t>, </a:t>
            </a:r>
            <a:r>
              <a:rPr lang="zh-CN" altLang="en-US" sz="2800">
                <a:solidFill>
                  <a:prstClr val="black"/>
                </a:solidFill>
              </a:rPr>
              <a:t>产生一个确定性的有限或无限点序列</a:t>
            </a:r>
            <a:r>
              <a:rPr lang="en-US" altLang="zh-CN" sz="2800">
                <a:solidFill>
                  <a:prstClr val="black"/>
                </a:solidFill>
              </a:rPr>
              <a:t>, </a:t>
            </a:r>
            <a:r>
              <a:rPr lang="zh-CN" altLang="en-US" sz="2800">
                <a:solidFill>
                  <a:prstClr val="black"/>
                </a:solidFill>
              </a:rPr>
              <a:t>使得该点序列收敛于全局最优解</a:t>
            </a:r>
            <a:r>
              <a:rPr lang="en-US" altLang="zh-CN" sz="2800">
                <a:solidFill>
                  <a:prstClr val="black"/>
                </a:solidFill>
              </a:rPr>
              <a:t>. </a:t>
            </a:r>
            <a:r>
              <a:rPr lang="zh-CN" altLang="en-US" sz="2800">
                <a:solidFill>
                  <a:prstClr val="black"/>
                </a:solidFill>
              </a:rPr>
              <a:t>包括分枝定界算法、区间算法、填充函数法、割平面法、顶点枚举法等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  <a:r>
              <a:rPr lang="zh-CN" altLang="en-US" sz="2800">
                <a:solidFill>
                  <a:prstClr val="black"/>
                </a:solidFill>
              </a:rPr>
              <a:t>这类算法在理论上有较强的可行性</a:t>
            </a:r>
            <a:r>
              <a:rPr lang="en-US" altLang="zh-CN" sz="2800">
                <a:solidFill>
                  <a:prstClr val="black"/>
                </a:solidFill>
              </a:rPr>
              <a:t>, </a:t>
            </a:r>
            <a:r>
              <a:rPr lang="zh-CN" altLang="en-US" sz="2800">
                <a:solidFill>
                  <a:prstClr val="black"/>
                </a:solidFill>
              </a:rPr>
              <a:t>但对较为复杂的大型优化问题却难于应用</a:t>
            </a:r>
            <a:r>
              <a:rPr lang="en-US" altLang="zh-CN" sz="280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22886" name="Text Box 6">
            <a:extLst>
              <a:ext uri="{FF2B5EF4-FFF2-40B4-BE49-F238E27FC236}">
                <a16:creationId xmlns="" xmlns:a16="http://schemas.microsoft.com/office/drawing/2014/main" id="{3ABF6734-103D-4730-9A35-33C60AA4F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546226"/>
            <a:ext cx="7993062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全局优化方法可分为随机性方法和确定性方法</a:t>
            </a:r>
            <a:r>
              <a:rPr lang="en-US" altLang="zh-CN" sz="2800">
                <a:solidFill>
                  <a:prstClr val="black"/>
                </a:solidFill>
              </a:rPr>
              <a:t>.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  <p:bldP spid="1228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="" xmlns:a16="http://schemas.microsoft.com/office/drawing/2014/main" id="{88EC36B2-0145-40F0-A6EE-B2F29F5A6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546101"/>
            <a:ext cx="4900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第二节  凸函数和凸规划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="" xmlns:a16="http://schemas.microsoft.com/office/drawing/2014/main" id="{35441ED6-D2D1-4F90-8F29-C2C7FCAA8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1"/>
            <a:ext cx="274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prstClr val="black"/>
                </a:solidFill>
                <a:hlinkClick r:id="rId2" action="ppaction://hlinksldjump"/>
              </a:rPr>
              <a:t>凸函数及其性质</a:t>
            </a:r>
            <a:endParaRPr lang="zh-CN" altLang="en-US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>
                <a:solidFill>
                  <a:prstClr val="black"/>
                </a:solidFill>
                <a:hlinkClick r:id="rId3" action="ppaction://hlinksldjump"/>
              </a:rPr>
              <a:t>凸规划及其性质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="" xmlns:a16="http://schemas.microsoft.com/office/drawing/2014/main" id="{BFD7CCE6-F258-47D7-B5FC-6389EEBB4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487364"/>
            <a:ext cx="4764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一、凸函数及其性质</a:t>
            </a:r>
          </a:p>
        </p:txBody>
      </p:sp>
      <p:graphicFrame>
        <p:nvGraphicFramePr>
          <p:cNvPr id="16394" name="Object 2">
            <a:extLst>
              <a:ext uri="{FF2B5EF4-FFF2-40B4-BE49-F238E27FC236}">
                <a16:creationId xmlns="" xmlns:a16="http://schemas.microsoft.com/office/drawing/2014/main" id="{230F0DCC-4BF0-4C47-B6E8-768C7E25E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1268414"/>
          <a:ext cx="12017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公式" r:id="rId3" imgW="520474" imgH="203112" progId="Equation.3">
                  <p:embed/>
                </p:oleObj>
              </mc:Choice>
              <mc:Fallback>
                <p:oleObj name="公式" r:id="rId3" imgW="520474" imgH="203112" progId="Equation.3">
                  <p:embed/>
                  <p:pic>
                    <p:nvPicPr>
                      <p:cNvPr id="16394" name="Object 2">
                        <a:extLst>
                          <a:ext uri="{FF2B5EF4-FFF2-40B4-BE49-F238E27FC236}">
                            <a16:creationId xmlns="" xmlns:a16="http://schemas.microsoft.com/office/drawing/2014/main" id="{230F0DCC-4BF0-4C47-B6E8-768C7E25E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268414"/>
                        <a:ext cx="1201738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3">
            <a:extLst>
              <a:ext uri="{FF2B5EF4-FFF2-40B4-BE49-F238E27FC236}">
                <a16:creationId xmlns="" xmlns:a16="http://schemas.microsoft.com/office/drawing/2014/main" id="{271AF9B3-A498-46F8-AA83-69C36348C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8526" y="1341438"/>
          <a:ext cx="15843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公式" r:id="rId5" imgW="723586" imgH="203112" progId="Equation.3">
                  <p:embed/>
                </p:oleObj>
              </mc:Choice>
              <mc:Fallback>
                <p:oleObj name="公式" r:id="rId5" imgW="723586" imgH="203112" progId="Equation.3">
                  <p:embed/>
                  <p:pic>
                    <p:nvPicPr>
                      <p:cNvPr id="16393" name="Object 3">
                        <a:extLst>
                          <a:ext uri="{FF2B5EF4-FFF2-40B4-BE49-F238E27FC236}">
                            <a16:creationId xmlns="" xmlns:a16="http://schemas.microsoft.com/office/drawing/2014/main" id="{271AF9B3-A498-46F8-AA83-69C36348C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1341438"/>
                        <a:ext cx="158432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">
            <a:extLst>
              <a:ext uri="{FF2B5EF4-FFF2-40B4-BE49-F238E27FC236}">
                <a16:creationId xmlns="" xmlns:a16="http://schemas.microsoft.com/office/drawing/2014/main" id="{067D92BB-1567-4FD0-8774-9CE050B2B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4" y="1989139"/>
          <a:ext cx="17287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公式" r:id="rId7" imgW="876240" imgH="203040" progId="Equation.3">
                  <p:embed/>
                </p:oleObj>
              </mc:Choice>
              <mc:Fallback>
                <p:oleObj name="公式" r:id="rId7" imgW="876240" imgH="203040" progId="Equation.3">
                  <p:embed/>
                  <p:pic>
                    <p:nvPicPr>
                      <p:cNvPr id="16392" name="Object 4">
                        <a:extLst>
                          <a:ext uri="{FF2B5EF4-FFF2-40B4-BE49-F238E27FC236}">
                            <a16:creationId xmlns="" xmlns:a16="http://schemas.microsoft.com/office/drawing/2014/main" id="{067D92BB-1567-4FD0-8774-9CE050B2B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1989139"/>
                        <a:ext cx="172878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1035">
            <a:extLst>
              <a:ext uri="{FF2B5EF4-FFF2-40B4-BE49-F238E27FC236}">
                <a16:creationId xmlns="" xmlns:a16="http://schemas.microsoft.com/office/drawing/2014/main" id="{0495232D-50E4-4798-8E7D-07E6FC68B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268413"/>
            <a:ext cx="1700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定义 </a:t>
            </a:r>
            <a:r>
              <a:rPr lang="en-US" altLang="zh-CN" sz="2800">
                <a:solidFill>
                  <a:srgbClr val="0000FF"/>
                </a:solidFill>
              </a:rPr>
              <a:t>5</a:t>
            </a:r>
            <a:r>
              <a:rPr lang="en-US" altLang="zh-CN" sz="2800">
                <a:solidFill>
                  <a:prstClr val="black"/>
                </a:solidFill>
              </a:rPr>
              <a:t>  </a:t>
            </a:r>
            <a:r>
              <a:rPr lang="zh-CN" altLang="en-US" sz="2800">
                <a:solidFill>
                  <a:prstClr val="black"/>
                </a:solidFill>
              </a:rPr>
              <a:t>设</a:t>
            </a:r>
          </a:p>
        </p:txBody>
      </p:sp>
      <p:sp>
        <p:nvSpPr>
          <p:cNvPr id="16396" name="Rectangle 1036">
            <a:extLst>
              <a:ext uri="{FF2B5EF4-FFF2-40B4-BE49-F238E27FC236}">
                <a16:creationId xmlns="" xmlns:a16="http://schemas.microsoft.com/office/drawing/2014/main" id="{560E5A64-F2CC-44E5-8344-9F9B6049B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1" y="1268413"/>
            <a:ext cx="2519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是非空凸集</a:t>
            </a:r>
            <a:r>
              <a:rPr lang="zh-CN" altLang="en-US" sz="2800">
                <a:solidFill>
                  <a:prstClr val="black"/>
                </a:solidFill>
              </a:rPr>
              <a:t>，</a:t>
            </a:r>
          </a:p>
        </p:txBody>
      </p:sp>
      <p:sp>
        <p:nvSpPr>
          <p:cNvPr id="16397" name="Rectangle 1037">
            <a:extLst>
              <a:ext uri="{FF2B5EF4-FFF2-40B4-BE49-F238E27FC236}">
                <a16:creationId xmlns="" xmlns:a16="http://schemas.microsoft.com/office/drawing/2014/main" id="{C4CE1535-345D-402C-982F-69FBEE87D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19161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如果对任意的</a:t>
            </a:r>
          </a:p>
        </p:txBody>
      </p:sp>
      <p:sp>
        <p:nvSpPr>
          <p:cNvPr id="16398" name="Rectangle 1038">
            <a:extLst>
              <a:ext uri="{FF2B5EF4-FFF2-40B4-BE49-F238E27FC236}">
                <a16:creationId xmlns="" xmlns:a16="http://schemas.microsoft.com/office/drawing/2014/main" id="{683EE24A-CD92-4D69-A6A0-223CDF26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4" y="1916113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有</a:t>
            </a:r>
          </a:p>
        </p:txBody>
      </p:sp>
      <p:sp>
        <p:nvSpPr>
          <p:cNvPr id="64527" name="Rectangle 1040">
            <a:extLst>
              <a:ext uri="{FF2B5EF4-FFF2-40B4-BE49-F238E27FC236}">
                <a16:creationId xmlns="" xmlns:a16="http://schemas.microsoft.com/office/drawing/2014/main" id="{7125E3E6-A885-4BA7-B47A-4C7BB06A1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6399" name="Object 5">
            <a:extLst>
              <a:ext uri="{FF2B5EF4-FFF2-40B4-BE49-F238E27FC236}">
                <a16:creationId xmlns="" xmlns:a16="http://schemas.microsoft.com/office/drawing/2014/main" id="{F7E0DBF5-F9F5-4CF3-8934-F9730AF68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75" y="2422526"/>
          <a:ext cx="58864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公式" r:id="rId9" imgW="2730240" imgH="228600" progId="Equation.3">
                  <p:embed/>
                </p:oleObj>
              </mc:Choice>
              <mc:Fallback>
                <p:oleObj name="公式" r:id="rId9" imgW="2730240" imgH="228600" progId="Equation.3">
                  <p:embed/>
                  <p:pic>
                    <p:nvPicPr>
                      <p:cNvPr id="16399" name="Object 5">
                        <a:extLst>
                          <a:ext uri="{FF2B5EF4-FFF2-40B4-BE49-F238E27FC236}">
                            <a16:creationId xmlns="" xmlns:a16="http://schemas.microsoft.com/office/drawing/2014/main" id="{F7E0DBF5-F9F5-4CF3-8934-F9730AF68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2422526"/>
                        <a:ext cx="588645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8" name="Rectangle 1042">
            <a:extLst>
              <a:ext uri="{FF2B5EF4-FFF2-40B4-BE49-F238E27FC236}">
                <a16:creationId xmlns="" xmlns:a16="http://schemas.microsoft.com/office/drawing/2014/main" id="{1C4B3A61-824E-4E70-8BDF-DA075E128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6401" name="Object 6">
            <a:extLst>
              <a:ext uri="{FF2B5EF4-FFF2-40B4-BE49-F238E27FC236}">
                <a16:creationId xmlns="" xmlns:a16="http://schemas.microsoft.com/office/drawing/2014/main" id="{0424D201-BEDF-48DF-9F61-E2F324503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3" y="1916114"/>
          <a:ext cx="1727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公式" r:id="rId11" imgW="800100" imgH="228600" progId="Equation.3">
                  <p:embed/>
                </p:oleObj>
              </mc:Choice>
              <mc:Fallback>
                <p:oleObj name="公式" r:id="rId11" imgW="800100" imgH="228600" progId="Equation.3">
                  <p:embed/>
                  <p:pic>
                    <p:nvPicPr>
                      <p:cNvPr id="16401" name="Object 6">
                        <a:extLst>
                          <a:ext uri="{FF2B5EF4-FFF2-40B4-BE49-F238E27FC236}">
                            <a16:creationId xmlns="" xmlns:a16="http://schemas.microsoft.com/office/drawing/2014/main" id="{0424D201-BEDF-48DF-9F61-E2F3245037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916114"/>
                        <a:ext cx="1727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Rectangle 1044">
            <a:extLst>
              <a:ext uri="{FF2B5EF4-FFF2-40B4-BE49-F238E27FC236}">
                <a16:creationId xmlns="" xmlns:a16="http://schemas.microsoft.com/office/drawing/2014/main" id="{CBAEF1DB-8F6D-4E4D-A2A7-B75D06538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962275"/>
            <a:ext cx="640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则称 </a:t>
            </a:r>
            <a:r>
              <a:rPr lang="en-US" altLang="zh-CN" i="1">
                <a:solidFill>
                  <a:prstClr val="black"/>
                </a:solidFill>
              </a:rPr>
              <a:t>f </a:t>
            </a:r>
            <a:r>
              <a:rPr lang="zh-CN" altLang="en-US">
                <a:solidFill>
                  <a:prstClr val="black"/>
                </a:solidFill>
              </a:rPr>
              <a:t>是</a:t>
            </a:r>
            <a:r>
              <a:rPr lang="en-US" altLang="zh-CN" i="1">
                <a:solidFill>
                  <a:prstClr val="black"/>
                </a:solidFill>
              </a:rPr>
              <a:t>S</a:t>
            </a:r>
            <a:r>
              <a:rPr lang="zh-CN" altLang="en-US">
                <a:solidFill>
                  <a:prstClr val="black"/>
                </a:solidFill>
              </a:rPr>
              <a:t>上的</a:t>
            </a:r>
            <a:r>
              <a:rPr lang="zh-CN" altLang="en-US">
                <a:solidFill>
                  <a:srgbClr val="FF0000"/>
                </a:solidFill>
              </a:rPr>
              <a:t>凸函数</a:t>
            </a:r>
            <a:r>
              <a:rPr lang="zh-CN" altLang="en-US">
                <a:solidFill>
                  <a:prstClr val="black"/>
                </a:solidFill>
              </a:rPr>
              <a:t>，或 </a:t>
            </a:r>
            <a:r>
              <a:rPr lang="en-US" altLang="zh-CN" i="1">
                <a:solidFill>
                  <a:prstClr val="black"/>
                </a:solidFill>
              </a:rPr>
              <a:t>f </a:t>
            </a:r>
            <a:r>
              <a:rPr lang="zh-CN" altLang="en-US">
                <a:solidFill>
                  <a:prstClr val="black"/>
                </a:solidFill>
              </a:rPr>
              <a:t>在</a:t>
            </a:r>
            <a:r>
              <a:rPr lang="en-US" altLang="zh-CN" i="1">
                <a:solidFill>
                  <a:prstClr val="black"/>
                </a:solidFill>
              </a:rPr>
              <a:t>S</a:t>
            </a:r>
            <a:r>
              <a:rPr lang="zh-CN" altLang="en-US">
                <a:solidFill>
                  <a:prstClr val="black"/>
                </a:solidFill>
              </a:rPr>
              <a:t>上是</a:t>
            </a:r>
            <a:r>
              <a:rPr lang="zh-CN" altLang="en-US">
                <a:solidFill>
                  <a:srgbClr val="FF0000"/>
                </a:solidFill>
              </a:rPr>
              <a:t>凸</a:t>
            </a:r>
            <a:r>
              <a:rPr lang="zh-CN" altLang="en-US">
                <a:solidFill>
                  <a:prstClr val="black"/>
                </a:solidFill>
              </a:rPr>
              <a:t>的。</a:t>
            </a:r>
          </a:p>
        </p:txBody>
      </p:sp>
      <p:graphicFrame>
        <p:nvGraphicFramePr>
          <p:cNvPr id="16403" name="Object 7">
            <a:extLst>
              <a:ext uri="{FF2B5EF4-FFF2-40B4-BE49-F238E27FC236}">
                <a16:creationId xmlns="" xmlns:a16="http://schemas.microsoft.com/office/drawing/2014/main" id="{B2EB945D-43EA-48DE-87C6-2662DC9CD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4550" y="3500439"/>
          <a:ext cx="1296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公式" r:id="rId13" imgW="583947" imgH="203112" progId="Equation.3">
                  <p:embed/>
                </p:oleObj>
              </mc:Choice>
              <mc:Fallback>
                <p:oleObj name="公式" r:id="rId13" imgW="583947" imgH="203112" progId="Equation.3">
                  <p:embed/>
                  <p:pic>
                    <p:nvPicPr>
                      <p:cNvPr id="16403" name="Object 7">
                        <a:extLst>
                          <a:ext uri="{FF2B5EF4-FFF2-40B4-BE49-F238E27FC236}">
                            <a16:creationId xmlns="" xmlns:a16="http://schemas.microsoft.com/office/drawing/2014/main" id="{B2EB945D-43EA-48DE-87C6-2662DC9CDB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3500439"/>
                        <a:ext cx="129698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Rectangle 1045">
            <a:extLst>
              <a:ext uri="{FF2B5EF4-FFF2-40B4-BE49-F238E27FC236}">
                <a16:creationId xmlns="" xmlns:a16="http://schemas.microsoft.com/office/drawing/2014/main" id="{DCFD92E1-DF7C-40F4-94D4-32B2FDF7E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341471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有</a:t>
            </a:r>
          </a:p>
        </p:txBody>
      </p:sp>
      <p:sp>
        <p:nvSpPr>
          <p:cNvPr id="64531" name="Rectangle 1047">
            <a:extLst>
              <a:ext uri="{FF2B5EF4-FFF2-40B4-BE49-F238E27FC236}">
                <a16:creationId xmlns="" xmlns:a16="http://schemas.microsoft.com/office/drawing/2014/main" id="{10A14E8E-6B5E-4FBE-8779-ACB12C697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6406" name="Object 8">
            <a:extLst>
              <a:ext uri="{FF2B5EF4-FFF2-40B4-BE49-F238E27FC236}">
                <a16:creationId xmlns="" xmlns:a16="http://schemas.microsoft.com/office/drawing/2014/main" id="{F2F68352-E27B-464F-9968-9AEE95EA3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4100" y="3995738"/>
          <a:ext cx="65357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公式" r:id="rId15" imgW="2908080" imgH="228600" progId="Equation.3">
                  <p:embed/>
                </p:oleObj>
              </mc:Choice>
              <mc:Fallback>
                <p:oleObj name="公式" r:id="rId15" imgW="2908080" imgH="228600" progId="Equation.3">
                  <p:embed/>
                  <p:pic>
                    <p:nvPicPr>
                      <p:cNvPr id="16406" name="Object 8">
                        <a:extLst>
                          <a:ext uri="{FF2B5EF4-FFF2-40B4-BE49-F238E27FC236}">
                            <a16:creationId xmlns="" xmlns:a16="http://schemas.microsoft.com/office/drawing/2014/main" id="{F2F68352-E27B-464F-9968-9AEE95EA3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995738"/>
                        <a:ext cx="6535738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2" name="Rectangle 1049">
            <a:extLst>
              <a:ext uri="{FF2B5EF4-FFF2-40B4-BE49-F238E27FC236}">
                <a16:creationId xmlns="" xmlns:a16="http://schemas.microsoft.com/office/drawing/2014/main" id="{ACBB0A21-837B-44C6-8ADC-E08DAB785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6408" name="Object 9">
            <a:extLst>
              <a:ext uri="{FF2B5EF4-FFF2-40B4-BE49-F238E27FC236}">
                <a16:creationId xmlns="" xmlns:a16="http://schemas.microsoft.com/office/drawing/2014/main" id="{219C0B56-63FA-4D83-AA90-7F7A8DC3F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40801" y="4005263"/>
          <a:ext cx="1116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公式" r:id="rId17" imgW="533169" imgH="203112" progId="Equation.3">
                  <p:embed/>
                </p:oleObj>
              </mc:Choice>
              <mc:Fallback>
                <p:oleObj name="公式" r:id="rId17" imgW="533169" imgH="203112" progId="Equation.3">
                  <p:embed/>
                  <p:pic>
                    <p:nvPicPr>
                      <p:cNvPr id="16408" name="Object 9">
                        <a:extLst>
                          <a:ext uri="{FF2B5EF4-FFF2-40B4-BE49-F238E27FC236}">
                            <a16:creationId xmlns="" xmlns:a16="http://schemas.microsoft.com/office/drawing/2014/main" id="{219C0B56-63FA-4D83-AA90-7F7A8DC3F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801" y="4005263"/>
                        <a:ext cx="11160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Rectangle 1050">
            <a:extLst>
              <a:ext uri="{FF2B5EF4-FFF2-40B4-BE49-F238E27FC236}">
                <a16:creationId xmlns="" xmlns:a16="http://schemas.microsoft.com/office/drawing/2014/main" id="{BE6B8612-AC82-4CAA-84A1-C4DD7AABE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4611688"/>
            <a:ext cx="712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则称 </a:t>
            </a:r>
            <a:r>
              <a:rPr lang="en-US" altLang="zh-CN" i="1">
                <a:solidFill>
                  <a:prstClr val="black"/>
                </a:solidFill>
              </a:rPr>
              <a:t>f </a:t>
            </a:r>
            <a:r>
              <a:rPr lang="zh-CN" altLang="en-US">
                <a:solidFill>
                  <a:prstClr val="black"/>
                </a:solidFill>
              </a:rPr>
              <a:t>是</a:t>
            </a:r>
            <a:r>
              <a:rPr lang="en-US" altLang="zh-CN" i="1">
                <a:solidFill>
                  <a:prstClr val="black"/>
                </a:solidFill>
              </a:rPr>
              <a:t>S</a:t>
            </a:r>
            <a:r>
              <a:rPr lang="zh-CN" altLang="en-US">
                <a:solidFill>
                  <a:prstClr val="black"/>
                </a:solidFill>
              </a:rPr>
              <a:t>上的严格凸函数，或 </a:t>
            </a:r>
            <a:r>
              <a:rPr lang="en-US" altLang="zh-CN" i="1">
                <a:solidFill>
                  <a:prstClr val="black"/>
                </a:solidFill>
              </a:rPr>
              <a:t>f </a:t>
            </a:r>
            <a:r>
              <a:rPr lang="zh-CN" altLang="en-US">
                <a:solidFill>
                  <a:prstClr val="black"/>
                </a:solidFill>
              </a:rPr>
              <a:t>在</a:t>
            </a:r>
            <a:r>
              <a:rPr lang="en-US" altLang="zh-CN" i="1">
                <a:solidFill>
                  <a:prstClr val="black"/>
                </a:solidFill>
              </a:rPr>
              <a:t>S</a:t>
            </a:r>
            <a:r>
              <a:rPr lang="zh-CN" altLang="en-US">
                <a:solidFill>
                  <a:prstClr val="black"/>
                </a:solidFill>
              </a:rPr>
              <a:t>上是严格凸的。</a:t>
            </a:r>
          </a:p>
        </p:txBody>
      </p:sp>
      <p:sp>
        <p:nvSpPr>
          <p:cNvPr id="16411" name="Rectangle 1051">
            <a:extLst>
              <a:ext uri="{FF2B5EF4-FFF2-40B4-BE49-F238E27FC236}">
                <a16:creationId xmlns="" xmlns:a16="http://schemas.microsoft.com/office/drawing/2014/main" id="{F00DFEC0-D5E5-454F-AFD0-7C1453784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459163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如果对于任意的</a:t>
            </a:r>
          </a:p>
        </p:txBody>
      </p:sp>
      <p:sp>
        <p:nvSpPr>
          <p:cNvPr id="16413" name="Text Box 1053">
            <a:extLst>
              <a:ext uri="{FF2B5EF4-FFF2-40B4-BE49-F238E27FC236}">
                <a16:creationId xmlns="" xmlns:a16="http://schemas.microsoft.com/office/drawing/2014/main" id="{6749BCA0-8A52-48D3-84C4-EBEA4074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5229226"/>
            <a:ext cx="77771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若 </a:t>
            </a:r>
            <a:r>
              <a:rPr lang="en-US" altLang="zh-CN" i="1">
                <a:solidFill>
                  <a:prstClr val="black"/>
                </a:solidFill>
              </a:rPr>
              <a:t>– f </a:t>
            </a:r>
            <a:r>
              <a:rPr lang="zh-CN" altLang="en-US">
                <a:solidFill>
                  <a:prstClr val="black"/>
                </a:solidFill>
              </a:rPr>
              <a:t>是</a:t>
            </a:r>
            <a:r>
              <a:rPr lang="en-US" altLang="zh-CN" i="1">
                <a:solidFill>
                  <a:prstClr val="black"/>
                </a:solidFill>
              </a:rPr>
              <a:t>S</a:t>
            </a:r>
            <a:r>
              <a:rPr lang="zh-CN" altLang="en-US">
                <a:solidFill>
                  <a:prstClr val="black"/>
                </a:solidFill>
              </a:rPr>
              <a:t>上的（严格）凸函数，则称 </a:t>
            </a:r>
            <a:r>
              <a:rPr lang="en-US" altLang="zh-CN" i="1">
                <a:solidFill>
                  <a:prstClr val="black"/>
                </a:solidFill>
              </a:rPr>
              <a:t>f </a:t>
            </a:r>
            <a:r>
              <a:rPr lang="zh-CN" altLang="en-US">
                <a:solidFill>
                  <a:prstClr val="black"/>
                </a:solidFill>
              </a:rPr>
              <a:t>是</a:t>
            </a:r>
            <a:r>
              <a:rPr lang="en-US" altLang="zh-CN" i="1">
                <a:solidFill>
                  <a:prstClr val="black"/>
                </a:solidFill>
              </a:rPr>
              <a:t>S</a:t>
            </a:r>
            <a:r>
              <a:rPr lang="zh-CN" altLang="en-US">
                <a:solidFill>
                  <a:prstClr val="black"/>
                </a:solidFill>
              </a:rPr>
              <a:t>上的（严格）凹函数或 </a:t>
            </a:r>
            <a:r>
              <a:rPr lang="en-US" altLang="zh-CN" i="1">
                <a:solidFill>
                  <a:prstClr val="black"/>
                </a:solidFill>
              </a:rPr>
              <a:t>f </a:t>
            </a:r>
            <a:r>
              <a:rPr lang="zh-CN" altLang="en-US">
                <a:solidFill>
                  <a:prstClr val="black"/>
                </a:solidFill>
              </a:rPr>
              <a:t>在</a:t>
            </a:r>
            <a:r>
              <a:rPr lang="en-US" altLang="zh-CN" i="1">
                <a:solidFill>
                  <a:prstClr val="black"/>
                </a:solidFill>
              </a:rPr>
              <a:t>S</a:t>
            </a:r>
            <a:r>
              <a:rPr lang="zh-CN" altLang="en-US">
                <a:solidFill>
                  <a:prstClr val="black"/>
                </a:solidFill>
              </a:rPr>
              <a:t>上是（严格）凹的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6395" grpId="0"/>
      <p:bldP spid="16396" grpId="0"/>
      <p:bldP spid="16397" grpId="0"/>
      <p:bldP spid="16398" grpId="0"/>
      <p:bldP spid="16404" grpId="0"/>
      <p:bldP spid="16405" grpId="0"/>
      <p:bldP spid="16410" grpId="0"/>
      <p:bldP spid="16411" grpId="0"/>
      <p:bldP spid="164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>
            <a:extLst>
              <a:ext uri="{FF2B5EF4-FFF2-40B4-BE49-F238E27FC236}">
                <a16:creationId xmlns="" xmlns:a16="http://schemas.microsoft.com/office/drawing/2014/main" id="{68950F96-36C8-4438-BD43-987A5B01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1773238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例</a:t>
            </a:r>
            <a:r>
              <a:rPr lang="en-US" altLang="zh-CN" sz="2800">
                <a:solidFill>
                  <a:prstClr val="black"/>
                </a:solidFill>
              </a:rPr>
              <a:t>1  </a:t>
            </a:r>
            <a:r>
              <a:rPr lang="zh-CN" altLang="en-US" sz="2800">
                <a:solidFill>
                  <a:prstClr val="black"/>
                </a:solidFill>
              </a:rPr>
              <a:t>线性函数</a:t>
            </a:r>
          </a:p>
        </p:txBody>
      </p:sp>
      <p:graphicFrame>
        <p:nvGraphicFramePr>
          <p:cNvPr id="65538" name="Object 2">
            <a:extLst>
              <a:ext uri="{FF2B5EF4-FFF2-40B4-BE49-F238E27FC236}">
                <a16:creationId xmlns="" xmlns:a16="http://schemas.microsoft.com/office/drawing/2014/main" id="{054C7D0C-8904-4752-9AF8-A39318032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0" y="1773238"/>
          <a:ext cx="5022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公式" r:id="rId3" imgW="2412720" imgH="228600" progId="Equation.3">
                  <p:embed/>
                </p:oleObj>
              </mc:Choice>
              <mc:Fallback>
                <p:oleObj name="公式" r:id="rId3" imgW="2412720" imgH="228600" progId="Equation.3">
                  <p:embed/>
                  <p:pic>
                    <p:nvPicPr>
                      <p:cNvPr id="65538" name="Object 2">
                        <a:extLst>
                          <a:ext uri="{FF2B5EF4-FFF2-40B4-BE49-F238E27FC236}">
                            <a16:creationId xmlns="" xmlns:a16="http://schemas.microsoft.com/office/drawing/2014/main" id="{054C7D0C-8904-4752-9AF8-A39318032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773238"/>
                        <a:ext cx="50228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6">
            <a:extLst>
              <a:ext uri="{FF2B5EF4-FFF2-40B4-BE49-F238E27FC236}">
                <a16:creationId xmlns="" xmlns:a16="http://schemas.microsoft.com/office/drawing/2014/main" id="{04A70A30-E5EB-490E-AEB1-8C17BBDCE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333626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在</a:t>
            </a:r>
            <a:r>
              <a:rPr lang="en-US" altLang="zh-CN" sz="2800" i="1">
                <a:solidFill>
                  <a:prstClr val="black"/>
                </a:solidFill>
              </a:rPr>
              <a:t>R</a:t>
            </a:r>
            <a:r>
              <a:rPr lang="en-US" altLang="zh-CN" sz="2800" i="1" baseline="30000">
                <a:solidFill>
                  <a:prstClr val="black"/>
                </a:solidFill>
              </a:rPr>
              <a:t>n</a:t>
            </a:r>
            <a:r>
              <a:rPr lang="zh-CN" altLang="en-US" sz="2800">
                <a:solidFill>
                  <a:prstClr val="black"/>
                </a:solidFill>
              </a:rPr>
              <a:t>上既是凸函数又是凹函数。</a:t>
            </a:r>
          </a:p>
        </p:txBody>
      </p:sp>
      <p:sp>
        <p:nvSpPr>
          <p:cNvPr id="65542" name="Text Box 7">
            <a:extLst>
              <a:ext uri="{FF2B5EF4-FFF2-40B4-BE49-F238E27FC236}">
                <a16:creationId xmlns="" xmlns:a16="http://schemas.microsoft.com/office/drawing/2014/main" id="{3B21588B-487A-4A97-A2FE-D8E0E75C3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414713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例</a:t>
            </a:r>
            <a:r>
              <a:rPr lang="en-US" altLang="zh-CN" sz="2800">
                <a:solidFill>
                  <a:prstClr val="black"/>
                </a:solidFill>
              </a:rPr>
              <a:t>2  </a:t>
            </a:r>
            <a:r>
              <a:rPr lang="zh-CN" altLang="en-US" sz="2800">
                <a:solidFill>
                  <a:prstClr val="black"/>
                </a:solidFill>
              </a:rPr>
              <a:t>函数</a:t>
            </a:r>
          </a:p>
        </p:txBody>
      </p:sp>
      <p:graphicFrame>
        <p:nvGraphicFramePr>
          <p:cNvPr id="65539" name="Object 3">
            <a:extLst>
              <a:ext uri="{FF2B5EF4-FFF2-40B4-BE49-F238E27FC236}">
                <a16:creationId xmlns="" xmlns:a16="http://schemas.microsoft.com/office/drawing/2014/main" id="{C91A44E2-B5E6-43EF-ABC0-E7F64BB30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0689" y="3411538"/>
          <a:ext cx="40973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公式" r:id="rId5" imgW="1968480" imgH="228600" progId="Equation.3">
                  <p:embed/>
                </p:oleObj>
              </mc:Choice>
              <mc:Fallback>
                <p:oleObj name="公式" r:id="rId5" imgW="1968480" imgH="228600" progId="Equation.3">
                  <p:embed/>
                  <p:pic>
                    <p:nvPicPr>
                      <p:cNvPr id="65539" name="Object 3">
                        <a:extLst>
                          <a:ext uri="{FF2B5EF4-FFF2-40B4-BE49-F238E27FC236}">
                            <a16:creationId xmlns="" xmlns:a16="http://schemas.microsoft.com/office/drawing/2014/main" id="{C91A44E2-B5E6-43EF-ABC0-E7F64BB30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9" y="3411538"/>
                        <a:ext cx="40973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9">
            <a:extLst>
              <a:ext uri="{FF2B5EF4-FFF2-40B4-BE49-F238E27FC236}">
                <a16:creationId xmlns="" xmlns:a16="http://schemas.microsoft.com/office/drawing/2014/main" id="{E43E68DE-219F-4ECA-B3F2-0C63CDA8F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4149726"/>
            <a:ext cx="865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证</a:t>
            </a:r>
          </a:p>
        </p:txBody>
      </p:sp>
      <p:sp>
        <p:nvSpPr>
          <p:cNvPr id="65544" name="Text Box 10">
            <a:extLst>
              <a:ext uri="{FF2B5EF4-FFF2-40B4-BE49-F238E27FC236}">
                <a16:creationId xmlns="" xmlns:a16="http://schemas.microsoft.com/office/drawing/2014/main" id="{EB3199CB-31B1-4DBE-95F5-27B586559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2852738"/>
            <a:ext cx="865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证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>
            <a:extLst>
              <a:ext uri="{FF2B5EF4-FFF2-40B4-BE49-F238E27FC236}">
                <a16:creationId xmlns="" xmlns:a16="http://schemas.microsoft.com/office/drawing/2014/main" id="{EF258D45-B1BE-4738-BE1C-6DBA0E892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91795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sym typeface="Wingdings" panose="05000000000000000000" pitchFamily="2" charset="2"/>
              </a:rPr>
              <a:t>证</a:t>
            </a:r>
            <a:r>
              <a:rPr lang="en-US" altLang="zh-CN" sz="2800">
                <a:solidFill>
                  <a:prstClr val="black"/>
                </a:solidFill>
                <a:sym typeface="Wingdings" panose="05000000000000000000" pitchFamily="2" charset="2"/>
              </a:rPr>
              <a:t>: (1) </a:t>
            </a:r>
            <a:endParaRPr lang="en-US" altLang="zh-CN" sz="2800">
              <a:solidFill>
                <a:prstClr val="black"/>
              </a:solidFill>
            </a:endParaRPr>
          </a:p>
        </p:txBody>
      </p:sp>
      <p:graphicFrame>
        <p:nvGraphicFramePr>
          <p:cNvPr id="133128" name="Object 2">
            <a:extLst>
              <a:ext uri="{FF2B5EF4-FFF2-40B4-BE49-F238E27FC236}">
                <a16:creationId xmlns="" xmlns:a16="http://schemas.microsoft.com/office/drawing/2014/main" id="{FF2E288E-2395-44E8-BFE9-AE3C1FE7E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1" y="1293813"/>
          <a:ext cx="1558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公式" r:id="rId3" imgW="685800" imgH="228600" progId="Equation.3">
                  <p:embed/>
                </p:oleObj>
              </mc:Choice>
              <mc:Fallback>
                <p:oleObj name="公式" r:id="rId3" imgW="685800" imgH="228600" progId="Equation.3">
                  <p:embed/>
                  <p:pic>
                    <p:nvPicPr>
                      <p:cNvPr id="133128" name="Object 2">
                        <a:extLst>
                          <a:ext uri="{FF2B5EF4-FFF2-40B4-BE49-F238E27FC236}">
                            <a16:creationId xmlns="" xmlns:a16="http://schemas.microsoft.com/office/drawing/2014/main" id="{FF2E288E-2395-44E8-BFE9-AE3C1FE7E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1293813"/>
                        <a:ext cx="15589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3">
            <a:extLst>
              <a:ext uri="{FF2B5EF4-FFF2-40B4-BE49-F238E27FC236}">
                <a16:creationId xmlns="" xmlns:a16="http://schemas.microsoft.com/office/drawing/2014/main" id="{A089A724-6A78-4E8A-811F-B06D73589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0113" y="1884364"/>
          <a:ext cx="965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公式" r:id="rId5" imgW="406080" imgH="190440" progId="Equation.3">
                  <p:embed/>
                </p:oleObj>
              </mc:Choice>
              <mc:Fallback>
                <p:oleObj name="公式" r:id="rId5" imgW="406080" imgH="190440" progId="Equation.3">
                  <p:embed/>
                  <p:pic>
                    <p:nvPicPr>
                      <p:cNvPr id="133126" name="Object 3">
                        <a:extLst>
                          <a:ext uri="{FF2B5EF4-FFF2-40B4-BE49-F238E27FC236}">
                            <a16:creationId xmlns="" xmlns:a16="http://schemas.microsoft.com/office/drawing/2014/main" id="{A089A724-6A78-4E8A-811F-B06D73589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1884364"/>
                        <a:ext cx="9652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4">
            <a:extLst>
              <a:ext uri="{FF2B5EF4-FFF2-40B4-BE49-F238E27FC236}">
                <a16:creationId xmlns="" xmlns:a16="http://schemas.microsoft.com/office/drawing/2014/main" id="{75FFB028-CD42-445D-B263-754C377D0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1827214"/>
          <a:ext cx="1473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公式" r:id="rId7" imgW="583920" imgH="215640" progId="Equation.3">
                  <p:embed/>
                </p:oleObj>
              </mc:Choice>
              <mc:Fallback>
                <p:oleObj name="公式" r:id="rId7" imgW="583920" imgH="215640" progId="Equation.3">
                  <p:embed/>
                  <p:pic>
                    <p:nvPicPr>
                      <p:cNvPr id="133125" name="Object 4">
                        <a:extLst>
                          <a:ext uri="{FF2B5EF4-FFF2-40B4-BE49-F238E27FC236}">
                            <a16:creationId xmlns="" xmlns:a16="http://schemas.microsoft.com/office/drawing/2014/main" id="{75FFB028-CD42-445D-B263-754C377D0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1827214"/>
                        <a:ext cx="14732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5">
            <a:extLst>
              <a:ext uri="{FF2B5EF4-FFF2-40B4-BE49-F238E27FC236}">
                <a16:creationId xmlns="" xmlns:a16="http://schemas.microsoft.com/office/drawing/2014/main" id="{0FB7C92E-232D-4844-97D1-6B69CF604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0" y="2852739"/>
          <a:ext cx="21034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公式" r:id="rId9" imgW="990360" imgH="215640" progId="Equation.3">
                  <p:embed/>
                </p:oleObj>
              </mc:Choice>
              <mc:Fallback>
                <p:oleObj name="公式" r:id="rId9" imgW="990360" imgH="215640" progId="Equation.3">
                  <p:embed/>
                  <p:pic>
                    <p:nvPicPr>
                      <p:cNvPr id="133124" name="Object 5">
                        <a:extLst>
                          <a:ext uri="{FF2B5EF4-FFF2-40B4-BE49-F238E27FC236}">
                            <a16:creationId xmlns="" xmlns:a16="http://schemas.microsoft.com/office/drawing/2014/main" id="{0FB7C92E-232D-4844-97D1-6B69CF604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852739"/>
                        <a:ext cx="2103438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6">
            <a:extLst>
              <a:ext uri="{FF2B5EF4-FFF2-40B4-BE49-F238E27FC236}">
                <a16:creationId xmlns="" xmlns:a16="http://schemas.microsoft.com/office/drawing/2014/main" id="{A4DA1251-07E4-4FFD-BEA5-FBA26046F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3443289"/>
          <a:ext cx="19954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公式" r:id="rId11" imgW="888840" imgH="215640" progId="Equation.3">
                  <p:embed/>
                </p:oleObj>
              </mc:Choice>
              <mc:Fallback>
                <p:oleObj name="公式" r:id="rId11" imgW="888840" imgH="215640" progId="Equation.3">
                  <p:embed/>
                  <p:pic>
                    <p:nvPicPr>
                      <p:cNvPr id="133123" name="Object 6">
                        <a:extLst>
                          <a:ext uri="{FF2B5EF4-FFF2-40B4-BE49-F238E27FC236}">
                            <a16:creationId xmlns="" xmlns:a16="http://schemas.microsoft.com/office/drawing/2014/main" id="{A4DA1251-07E4-4FFD-BEA5-FBA26046F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443289"/>
                        <a:ext cx="1995488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Rectangle 9">
            <a:extLst>
              <a:ext uri="{FF2B5EF4-FFF2-40B4-BE49-F238E27FC236}">
                <a16:creationId xmlns="" xmlns:a16="http://schemas.microsoft.com/office/drawing/2014/main" id="{9047346D-EA30-42F7-B46E-F97E19D4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268413"/>
            <a:ext cx="237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定理 </a:t>
            </a:r>
            <a:r>
              <a:rPr lang="en-US" altLang="zh-CN" sz="2800">
                <a:solidFill>
                  <a:srgbClr val="0000FF"/>
                </a:solidFill>
              </a:rPr>
              <a:t>1  </a:t>
            </a:r>
            <a:endParaRPr lang="en-US" altLang="zh-CN" sz="2800">
              <a:solidFill>
                <a:prstClr val="black"/>
              </a:solidFill>
            </a:endParaRPr>
          </a:p>
        </p:txBody>
      </p:sp>
      <p:sp>
        <p:nvSpPr>
          <p:cNvPr id="133130" name="Rectangle 10">
            <a:extLst>
              <a:ext uri="{FF2B5EF4-FFF2-40B4-BE49-F238E27FC236}">
                <a16:creationId xmlns="" xmlns:a16="http://schemas.microsoft.com/office/drawing/2014/main" id="{8E807944-D8FB-4243-9171-26A50AB7F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844676"/>
            <a:ext cx="4465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prstClr val="black"/>
                </a:solidFill>
              </a:rPr>
              <a:t>(1)</a:t>
            </a:r>
            <a:r>
              <a:rPr lang="zh-CN" altLang="en-US" sz="2800">
                <a:solidFill>
                  <a:prstClr val="black"/>
                </a:solidFill>
              </a:rPr>
              <a:t>若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en-US" altLang="zh-CN" sz="2800">
                <a:solidFill>
                  <a:prstClr val="black"/>
                </a:solidFill>
              </a:rPr>
              <a:t>(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>
                <a:solidFill>
                  <a:prstClr val="black"/>
                </a:solidFill>
              </a:rPr>
              <a:t>)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</a:rPr>
              <a:t>上的凸函数，</a:t>
            </a:r>
          </a:p>
        </p:txBody>
      </p:sp>
      <p:sp>
        <p:nvSpPr>
          <p:cNvPr id="133133" name="Rectangle 13">
            <a:extLst>
              <a:ext uri="{FF2B5EF4-FFF2-40B4-BE49-F238E27FC236}">
                <a16:creationId xmlns="" xmlns:a16="http://schemas.microsoft.com/office/drawing/2014/main" id="{2A35DE47-9EB4-4A2F-85B5-8F07D283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2852738"/>
            <a:ext cx="296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都是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</a:rPr>
              <a:t>上的凸函数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</a:p>
        </p:txBody>
      </p:sp>
      <p:sp>
        <p:nvSpPr>
          <p:cNvPr id="133135" name="Rectangle 15">
            <a:extLst>
              <a:ext uri="{FF2B5EF4-FFF2-40B4-BE49-F238E27FC236}">
                <a16:creationId xmlns="" xmlns:a16="http://schemas.microsoft.com/office/drawing/2014/main" id="{66038E34-A908-498D-A913-B729D5691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333626"/>
            <a:ext cx="363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  <a:cs typeface="Times New Roman" panose="02020603050405020304" pitchFamily="18" charset="0"/>
              </a:rPr>
              <a:t>上的凸函数。</a:t>
            </a:r>
            <a:r>
              <a:rPr lang="zh-CN" altLang="en-US" sz="1100">
                <a:solidFill>
                  <a:prstClr val="black"/>
                </a:solidFill>
              </a:rPr>
              <a:t> 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3136" name="Rectangle 16">
            <a:extLst>
              <a:ext uri="{FF2B5EF4-FFF2-40B4-BE49-F238E27FC236}">
                <a16:creationId xmlns="" xmlns:a16="http://schemas.microsoft.com/office/drawing/2014/main" id="{870A2136-36E5-4629-948C-692298690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1" y="126841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是非空凸集。</a:t>
            </a:r>
          </a:p>
        </p:txBody>
      </p:sp>
      <p:sp>
        <p:nvSpPr>
          <p:cNvPr id="133137" name="Rectangle 17">
            <a:extLst>
              <a:ext uri="{FF2B5EF4-FFF2-40B4-BE49-F238E27FC236}">
                <a16:creationId xmlns="" xmlns:a16="http://schemas.microsoft.com/office/drawing/2014/main" id="{0EB820A5-C42B-4331-8B35-BF535DC8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781301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prstClr val="black"/>
                </a:solidFill>
              </a:rPr>
              <a:t>(2)</a:t>
            </a:r>
          </a:p>
        </p:txBody>
      </p:sp>
      <p:sp>
        <p:nvSpPr>
          <p:cNvPr id="133138" name="Rectangle 18">
            <a:extLst>
              <a:ext uri="{FF2B5EF4-FFF2-40B4-BE49-F238E27FC236}">
                <a16:creationId xmlns="" xmlns:a16="http://schemas.microsoft.com/office/drawing/2014/main" id="{13240BD1-0CF5-41DB-9049-1E0C77F44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2838451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则</a:t>
            </a:r>
          </a:p>
        </p:txBody>
      </p:sp>
      <p:sp>
        <p:nvSpPr>
          <p:cNvPr id="133139" name="Rectangle 19">
            <a:extLst>
              <a:ext uri="{FF2B5EF4-FFF2-40B4-BE49-F238E27FC236}">
                <a16:creationId xmlns="" xmlns:a16="http://schemas.microsoft.com/office/drawing/2014/main" id="{0772F34A-63A8-4D8F-8C75-9E53C2338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3429001"/>
            <a:ext cx="363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cs typeface="Times New Roman" panose="02020603050405020304" pitchFamily="18" charset="0"/>
              </a:rPr>
              <a:t>也是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  <a:cs typeface="Times New Roman" panose="02020603050405020304" pitchFamily="18" charset="0"/>
              </a:rPr>
              <a:t>上的凸函数。</a:t>
            </a:r>
            <a:r>
              <a:rPr lang="zh-CN" altLang="en-US" sz="1100">
                <a:solidFill>
                  <a:prstClr val="black"/>
                </a:solidFill>
              </a:rPr>
              <a:t> </a:t>
            </a: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33141" name="Object 7">
            <a:extLst>
              <a:ext uri="{FF2B5EF4-FFF2-40B4-BE49-F238E27FC236}">
                <a16:creationId xmlns="" xmlns:a16="http://schemas.microsoft.com/office/drawing/2014/main" id="{096031CE-184A-4DA2-8C2C-EAE6B3C3B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3951288"/>
          <a:ext cx="38608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公式" r:id="rId13" imgW="1625400" imgH="228600" progId="Equation.3">
                  <p:embed/>
                </p:oleObj>
              </mc:Choice>
              <mc:Fallback>
                <p:oleObj name="公式" r:id="rId13" imgW="1625400" imgH="228600" progId="Equation.3">
                  <p:embed/>
                  <p:pic>
                    <p:nvPicPr>
                      <p:cNvPr id="133141" name="Object 7">
                        <a:extLst>
                          <a:ext uri="{FF2B5EF4-FFF2-40B4-BE49-F238E27FC236}">
                            <a16:creationId xmlns="" xmlns:a16="http://schemas.microsoft.com/office/drawing/2014/main" id="{096031CE-184A-4DA2-8C2C-EAE6B3C3B1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951288"/>
                        <a:ext cx="386080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2" name="Object 8">
            <a:extLst>
              <a:ext uri="{FF2B5EF4-FFF2-40B4-BE49-F238E27FC236}">
                <a16:creationId xmlns="" xmlns:a16="http://schemas.microsoft.com/office/drawing/2014/main" id="{49C51FE5-F873-4C97-A408-61AAACEA2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9738" y="4581526"/>
          <a:ext cx="655796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公式" r:id="rId15" imgW="2958840" imgH="482400" progId="Equation.3">
                  <p:embed/>
                </p:oleObj>
              </mc:Choice>
              <mc:Fallback>
                <p:oleObj name="公式" r:id="rId15" imgW="2958840" imgH="482400" progId="Equation.3">
                  <p:embed/>
                  <p:pic>
                    <p:nvPicPr>
                      <p:cNvPr id="133142" name="Object 8">
                        <a:extLst>
                          <a:ext uri="{FF2B5EF4-FFF2-40B4-BE49-F238E27FC236}">
                            <a16:creationId xmlns="" xmlns:a16="http://schemas.microsoft.com/office/drawing/2014/main" id="{49C51FE5-F873-4C97-A408-61AAACEA2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4581526"/>
                        <a:ext cx="6557962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4" name="Text Box 24">
            <a:extLst>
              <a:ext uri="{FF2B5EF4-FFF2-40B4-BE49-F238E27FC236}">
                <a16:creationId xmlns="" xmlns:a16="http://schemas.microsoft.com/office/drawing/2014/main" id="{922F66B9-D89D-45EC-B455-D8C0827CF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487364"/>
            <a:ext cx="4764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凸函数的性质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/>
      <p:bldP spid="133129" grpId="0"/>
      <p:bldP spid="133130" grpId="0"/>
      <p:bldP spid="133133" grpId="0"/>
      <p:bldP spid="133135" grpId="0"/>
      <p:bldP spid="133136" grpId="0"/>
      <p:bldP spid="133137" grpId="0"/>
      <p:bldP spid="133138" grpId="0"/>
      <p:bldP spid="133139" grpId="0"/>
      <p:bldP spid="13314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>
            <a:extLst>
              <a:ext uri="{FF2B5EF4-FFF2-40B4-BE49-F238E27FC236}">
                <a16:creationId xmlns="" xmlns:a16="http://schemas.microsoft.com/office/drawing/2014/main" id="{8431ABCA-1A2B-4EC7-9C49-618BD77B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1" y="1293813"/>
          <a:ext cx="1558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公式" r:id="rId3" imgW="685800" imgH="228600" progId="Equation.3">
                  <p:embed/>
                </p:oleObj>
              </mc:Choice>
              <mc:Fallback>
                <p:oleObj name="公式" r:id="rId3" imgW="685800" imgH="228600" progId="Equation.3">
                  <p:embed/>
                  <p:pic>
                    <p:nvPicPr>
                      <p:cNvPr id="67586" name="Object 2">
                        <a:extLst>
                          <a:ext uri="{FF2B5EF4-FFF2-40B4-BE49-F238E27FC236}">
                            <a16:creationId xmlns="" xmlns:a16="http://schemas.microsoft.com/office/drawing/2014/main" id="{8431ABCA-1A2B-4EC7-9C49-618BD77B4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1293813"/>
                        <a:ext cx="15589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>
            <a:extLst>
              <a:ext uri="{FF2B5EF4-FFF2-40B4-BE49-F238E27FC236}">
                <a16:creationId xmlns="" xmlns:a16="http://schemas.microsoft.com/office/drawing/2014/main" id="{0004919C-382D-4353-9677-D750CAE62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0113" y="1884364"/>
          <a:ext cx="965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公式" r:id="rId5" imgW="406080" imgH="190440" progId="Equation.3">
                  <p:embed/>
                </p:oleObj>
              </mc:Choice>
              <mc:Fallback>
                <p:oleObj name="公式" r:id="rId5" imgW="406080" imgH="190440" progId="Equation.3">
                  <p:embed/>
                  <p:pic>
                    <p:nvPicPr>
                      <p:cNvPr id="67587" name="Object 3">
                        <a:extLst>
                          <a:ext uri="{FF2B5EF4-FFF2-40B4-BE49-F238E27FC236}">
                            <a16:creationId xmlns="" xmlns:a16="http://schemas.microsoft.com/office/drawing/2014/main" id="{0004919C-382D-4353-9677-D750CAE62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1884364"/>
                        <a:ext cx="9652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>
            <a:extLst>
              <a:ext uri="{FF2B5EF4-FFF2-40B4-BE49-F238E27FC236}">
                <a16:creationId xmlns="" xmlns:a16="http://schemas.microsoft.com/office/drawing/2014/main" id="{709CE741-87E4-49DD-945D-657EFF5F4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1827214"/>
          <a:ext cx="1473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公式" r:id="rId7" imgW="583920" imgH="215640" progId="Equation.3">
                  <p:embed/>
                </p:oleObj>
              </mc:Choice>
              <mc:Fallback>
                <p:oleObj name="公式" r:id="rId7" imgW="583920" imgH="215640" progId="Equation.3">
                  <p:embed/>
                  <p:pic>
                    <p:nvPicPr>
                      <p:cNvPr id="67588" name="Object 4">
                        <a:extLst>
                          <a:ext uri="{FF2B5EF4-FFF2-40B4-BE49-F238E27FC236}">
                            <a16:creationId xmlns="" xmlns:a16="http://schemas.microsoft.com/office/drawing/2014/main" id="{709CE741-87E4-49DD-945D-657EFF5F4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1827214"/>
                        <a:ext cx="14732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Rectangle 8">
            <a:extLst>
              <a:ext uri="{FF2B5EF4-FFF2-40B4-BE49-F238E27FC236}">
                <a16:creationId xmlns="" xmlns:a16="http://schemas.microsoft.com/office/drawing/2014/main" id="{7C771A93-6B30-4A95-9619-46537ADB9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268413"/>
            <a:ext cx="1343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定理 </a:t>
            </a:r>
            <a:r>
              <a:rPr lang="en-US" altLang="zh-CN" sz="2800">
                <a:solidFill>
                  <a:srgbClr val="0000FF"/>
                </a:solidFill>
              </a:rPr>
              <a:t>1  </a:t>
            </a:r>
            <a:endParaRPr lang="en-US" altLang="zh-CN" sz="2800">
              <a:solidFill>
                <a:prstClr val="black"/>
              </a:solidFill>
            </a:endParaRPr>
          </a:p>
        </p:txBody>
      </p:sp>
      <p:sp>
        <p:nvSpPr>
          <p:cNvPr id="67594" name="Rectangle 9">
            <a:extLst>
              <a:ext uri="{FF2B5EF4-FFF2-40B4-BE49-F238E27FC236}">
                <a16:creationId xmlns="" xmlns:a16="http://schemas.microsoft.com/office/drawing/2014/main" id="{3CBBE044-95C3-4B2C-A321-612CEBA4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844676"/>
            <a:ext cx="4465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prstClr val="black"/>
                </a:solidFill>
              </a:rPr>
              <a:t>(1)</a:t>
            </a:r>
            <a:r>
              <a:rPr lang="zh-CN" altLang="en-US" sz="2800">
                <a:solidFill>
                  <a:prstClr val="black"/>
                </a:solidFill>
              </a:rPr>
              <a:t>若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en-US" altLang="zh-CN" sz="2800">
                <a:solidFill>
                  <a:prstClr val="black"/>
                </a:solidFill>
              </a:rPr>
              <a:t>(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>
                <a:solidFill>
                  <a:prstClr val="black"/>
                </a:solidFill>
              </a:rPr>
              <a:t>)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</a:rPr>
              <a:t>上的凸函数，</a:t>
            </a:r>
          </a:p>
        </p:txBody>
      </p:sp>
      <p:sp>
        <p:nvSpPr>
          <p:cNvPr id="67595" name="Rectangle 11">
            <a:extLst>
              <a:ext uri="{FF2B5EF4-FFF2-40B4-BE49-F238E27FC236}">
                <a16:creationId xmlns="" xmlns:a16="http://schemas.microsoft.com/office/drawing/2014/main" id="{392FDB5A-B7A0-4607-835F-FEC8702FB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333626"/>
            <a:ext cx="363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  <a:cs typeface="Times New Roman" panose="02020603050405020304" pitchFamily="18" charset="0"/>
              </a:rPr>
              <a:t>上的凸函数。</a:t>
            </a:r>
            <a:r>
              <a:rPr lang="zh-CN" altLang="en-US" sz="1100">
                <a:solidFill>
                  <a:prstClr val="black"/>
                </a:solidFill>
              </a:rPr>
              <a:t> 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7596" name="Rectangle 12">
            <a:extLst>
              <a:ext uri="{FF2B5EF4-FFF2-40B4-BE49-F238E27FC236}">
                <a16:creationId xmlns="" xmlns:a16="http://schemas.microsoft.com/office/drawing/2014/main" id="{AE940857-F8AC-48D4-BE6A-71E132A11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1" y="126841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是非空凸集。</a:t>
            </a:r>
          </a:p>
        </p:txBody>
      </p:sp>
      <p:graphicFrame>
        <p:nvGraphicFramePr>
          <p:cNvPr id="162836" name="Object 5">
            <a:extLst>
              <a:ext uri="{FF2B5EF4-FFF2-40B4-BE49-F238E27FC236}">
                <a16:creationId xmlns="" xmlns:a16="http://schemas.microsoft.com/office/drawing/2014/main" id="{F65A9C1D-B8EF-4F4C-81B3-E0B7E2490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989" y="4379913"/>
          <a:ext cx="840263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公式" r:id="rId9" imgW="3492360" imgH="736560" progId="Equation.3">
                  <p:embed/>
                </p:oleObj>
              </mc:Choice>
              <mc:Fallback>
                <p:oleObj name="公式" r:id="rId9" imgW="3492360" imgH="736560" progId="Equation.3">
                  <p:embed/>
                  <p:pic>
                    <p:nvPicPr>
                      <p:cNvPr id="162836" name="Object 5">
                        <a:extLst>
                          <a:ext uri="{FF2B5EF4-FFF2-40B4-BE49-F238E27FC236}">
                            <a16:creationId xmlns="" xmlns:a16="http://schemas.microsoft.com/office/drawing/2014/main" id="{F65A9C1D-B8EF-4F4C-81B3-E0B7E2490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9" y="4379913"/>
                        <a:ext cx="8402637" cy="172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21">
            <a:extLst>
              <a:ext uri="{FF2B5EF4-FFF2-40B4-BE49-F238E27FC236}">
                <a16:creationId xmlns="" xmlns:a16="http://schemas.microsoft.com/office/drawing/2014/main" id="{45E81659-7B3B-45CE-8620-DB4B393F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487364"/>
            <a:ext cx="4764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凸函数的性质</a:t>
            </a:r>
          </a:p>
        </p:txBody>
      </p:sp>
      <p:graphicFrame>
        <p:nvGraphicFramePr>
          <p:cNvPr id="67590" name="Object 6">
            <a:extLst>
              <a:ext uri="{FF2B5EF4-FFF2-40B4-BE49-F238E27FC236}">
                <a16:creationId xmlns="" xmlns:a16="http://schemas.microsoft.com/office/drawing/2014/main" id="{F0CDE1EB-39E1-4F75-A033-EAE7E2451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0" y="2852739"/>
          <a:ext cx="21034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公式" r:id="rId11" imgW="990360" imgH="215640" progId="Equation.3">
                  <p:embed/>
                </p:oleObj>
              </mc:Choice>
              <mc:Fallback>
                <p:oleObj name="公式" r:id="rId11" imgW="990360" imgH="215640" progId="Equation.3">
                  <p:embed/>
                  <p:pic>
                    <p:nvPicPr>
                      <p:cNvPr id="67590" name="Object 6">
                        <a:extLst>
                          <a:ext uri="{FF2B5EF4-FFF2-40B4-BE49-F238E27FC236}">
                            <a16:creationId xmlns="" xmlns:a16="http://schemas.microsoft.com/office/drawing/2014/main" id="{F0CDE1EB-39E1-4F75-A033-EAE7E2451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852739"/>
                        <a:ext cx="2103438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>
            <a:extLst>
              <a:ext uri="{FF2B5EF4-FFF2-40B4-BE49-F238E27FC236}">
                <a16:creationId xmlns="" xmlns:a16="http://schemas.microsoft.com/office/drawing/2014/main" id="{8EEE54E2-FED2-4AA0-905F-D699DE9DD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3443289"/>
          <a:ext cx="19954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公式" r:id="rId13" imgW="888840" imgH="215640" progId="Equation.3">
                  <p:embed/>
                </p:oleObj>
              </mc:Choice>
              <mc:Fallback>
                <p:oleObj name="公式" r:id="rId13" imgW="888840" imgH="215640" progId="Equation.3">
                  <p:embed/>
                  <p:pic>
                    <p:nvPicPr>
                      <p:cNvPr id="67591" name="Object 7">
                        <a:extLst>
                          <a:ext uri="{FF2B5EF4-FFF2-40B4-BE49-F238E27FC236}">
                            <a16:creationId xmlns="" xmlns:a16="http://schemas.microsoft.com/office/drawing/2014/main" id="{8EEE54E2-FED2-4AA0-905F-D699DE9DD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443289"/>
                        <a:ext cx="1995488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8" name="Rectangle 24">
            <a:extLst>
              <a:ext uri="{FF2B5EF4-FFF2-40B4-BE49-F238E27FC236}">
                <a16:creationId xmlns="" xmlns:a16="http://schemas.microsoft.com/office/drawing/2014/main" id="{E6FD7F65-0692-46DE-BB44-9097CB78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2852738"/>
            <a:ext cx="296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都是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</a:rPr>
              <a:t>上的凸函数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</a:p>
        </p:txBody>
      </p:sp>
      <p:sp>
        <p:nvSpPr>
          <p:cNvPr id="67599" name="Rectangle 25">
            <a:extLst>
              <a:ext uri="{FF2B5EF4-FFF2-40B4-BE49-F238E27FC236}">
                <a16:creationId xmlns="" xmlns:a16="http://schemas.microsoft.com/office/drawing/2014/main" id="{3126D738-0280-407F-A34C-E15603525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781301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prstClr val="black"/>
                </a:solidFill>
              </a:rPr>
              <a:t>(2)</a:t>
            </a:r>
          </a:p>
        </p:txBody>
      </p:sp>
      <p:sp>
        <p:nvSpPr>
          <p:cNvPr id="67600" name="Rectangle 26">
            <a:extLst>
              <a:ext uri="{FF2B5EF4-FFF2-40B4-BE49-F238E27FC236}">
                <a16:creationId xmlns="" xmlns:a16="http://schemas.microsoft.com/office/drawing/2014/main" id="{E7CE32D3-B8F5-42D4-8454-2231A807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2838451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则</a:t>
            </a:r>
          </a:p>
        </p:txBody>
      </p:sp>
      <p:sp>
        <p:nvSpPr>
          <p:cNvPr id="67601" name="Rectangle 27">
            <a:extLst>
              <a:ext uri="{FF2B5EF4-FFF2-40B4-BE49-F238E27FC236}">
                <a16:creationId xmlns="" xmlns:a16="http://schemas.microsoft.com/office/drawing/2014/main" id="{0AE0E836-F7F7-4053-A095-DF14F4B6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3429001"/>
            <a:ext cx="363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cs typeface="Times New Roman" panose="02020603050405020304" pitchFamily="18" charset="0"/>
              </a:rPr>
              <a:t>也是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  <a:cs typeface="Times New Roman" panose="02020603050405020304" pitchFamily="18" charset="0"/>
              </a:rPr>
              <a:t>上的凸函数。</a:t>
            </a:r>
            <a:r>
              <a:rPr lang="zh-CN" altLang="en-US" sz="1100">
                <a:solidFill>
                  <a:prstClr val="black"/>
                </a:solidFill>
              </a:rPr>
              <a:t> 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844" name="Text Box 28">
            <a:extLst>
              <a:ext uri="{FF2B5EF4-FFF2-40B4-BE49-F238E27FC236}">
                <a16:creationId xmlns="" xmlns:a16="http://schemas.microsoft.com/office/drawing/2014/main" id="{7037F9E9-BCD9-4B35-B355-D4E4511C9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91795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sym typeface="Wingdings" panose="05000000000000000000" pitchFamily="2" charset="2"/>
              </a:rPr>
              <a:t>证</a:t>
            </a:r>
            <a:r>
              <a:rPr lang="en-US" altLang="zh-CN" sz="2800">
                <a:solidFill>
                  <a:prstClr val="black"/>
                </a:solidFill>
                <a:sym typeface="Wingdings" panose="05000000000000000000" pitchFamily="2" charset="2"/>
              </a:rPr>
              <a:t>: (2) </a:t>
            </a:r>
            <a:endParaRPr lang="en-US" altLang="zh-CN" sz="2800">
              <a:solidFill>
                <a:prstClr val="black"/>
              </a:solidFill>
            </a:endParaRPr>
          </a:p>
        </p:txBody>
      </p:sp>
      <p:graphicFrame>
        <p:nvGraphicFramePr>
          <p:cNvPr id="162845" name="Object 8">
            <a:extLst>
              <a:ext uri="{FF2B5EF4-FFF2-40B4-BE49-F238E27FC236}">
                <a16:creationId xmlns="" xmlns:a16="http://schemas.microsoft.com/office/drawing/2014/main" id="{CC693FEE-592D-4DB5-A3C6-B538AAA3C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3951288"/>
          <a:ext cx="38608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公式" r:id="rId15" imgW="1625400" imgH="228600" progId="Equation.3">
                  <p:embed/>
                </p:oleObj>
              </mc:Choice>
              <mc:Fallback>
                <p:oleObj name="公式" r:id="rId15" imgW="1625400" imgH="228600" progId="Equation.3">
                  <p:embed/>
                  <p:pic>
                    <p:nvPicPr>
                      <p:cNvPr id="162845" name="Object 8">
                        <a:extLst>
                          <a:ext uri="{FF2B5EF4-FFF2-40B4-BE49-F238E27FC236}">
                            <a16:creationId xmlns="" xmlns:a16="http://schemas.microsoft.com/office/drawing/2014/main" id="{CC693FEE-592D-4DB5-A3C6-B538AAA3C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951288"/>
                        <a:ext cx="386080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="" xmlns:a16="http://schemas.microsoft.com/office/drawing/2014/main" id="{5EAD1651-A52C-4586-8227-67453AED8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4" y="487364"/>
            <a:ext cx="3870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第一节    基本概念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="" xmlns:a16="http://schemas.microsoft.com/office/drawing/2014/main" id="{7CE4CB95-9D4E-4AA2-9055-94C3761D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048001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prstClr val="black"/>
                </a:solidFill>
                <a:hlinkClick r:id="rId2" action="ppaction://hlinksldjump"/>
              </a:rPr>
              <a:t>非线性规划问题</a:t>
            </a:r>
            <a:endParaRPr lang="zh-CN" altLang="en-US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prstClr val="black"/>
                </a:solidFill>
                <a:hlinkClick r:id="rId3" action="ppaction://hlinksldjump"/>
              </a:rPr>
              <a:t>非线性规划方法概述</a:t>
            </a: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546820" name="Picture 4" descr="返回logo">
            <a:hlinkClick r:id="rId4" action="ppaction://hlinksldjump" tooltip="返回"/>
            <a:extLst>
              <a:ext uri="{FF2B5EF4-FFF2-40B4-BE49-F238E27FC236}">
                <a16:creationId xmlns="" xmlns:a16="http://schemas.microsoft.com/office/drawing/2014/main" id="{BD2E7CD8-8F35-4398-8C52-42B1A4E4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3" y="6040439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2" name="Object 2">
            <a:extLst>
              <a:ext uri="{FF2B5EF4-FFF2-40B4-BE49-F238E27FC236}">
                <a16:creationId xmlns="" xmlns:a16="http://schemas.microsoft.com/office/drawing/2014/main" id="{0B09EBC2-50E6-43E2-8768-8BB95D1E8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6639" y="1919288"/>
          <a:ext cx="36972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公式" r:id="rId3" imgW="1777680" imgH="241200" progId="Equation.3">
                  <p:embed/>
                </p:oleObj>
              </mc:Choice>
              <mc:Fallback>
                <p:oleObj name="公式" r:id="rId3" imgW="1777680" imgH="241200" progId="Equation.3">
                  <p:embed/>
                  <p:pic>
                    <p:nvPicPr>
                      <p:cNvPr id="123912" name="Object 2">
                        <a:extLst>
                          <a:ext uri="{FF2B5EF4-FFF2-40B4-BE49-F238E27FC236}">
                            <a16:creationId xmlns="" xmlns:a16="http://schemas.microsoft.com/office/drawing/2014/main" id="{0B09EBC2-50E6-43E2-8768-8BB95D1E8C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9" y="1919288"/>
                        <a:ext cx="36972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3">
            <a:extLst>
              <a:ext uri="{FF2B5EF4-FFF2-40B4-BE49-F238E27FC236}">
                <a16:creationId xmlns="" xmlns:a16="http://schemas.microsoft.com/office/drawing/2014/main" id="{96E246FD-2F76-4488-A8CF-2C9A9094F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1341439"/>
          <a:ext cx="12239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公式" r:id="rId5" imgW="520474" imgH="203112" progId="Equation.3">
                  <p:embed/>
                </p:oleObj>
              </mc:Choice>
              <mc:Fallback>
                <p:oleObj name="公式" r:id="rId5" imgW="520474" imgH="203112" progId="Equation.3">
                  <p:embed/>
                  <p:pic>
                    <p:nvPicPr>
                      <p:cNvPr id="123916" name="Object 3">
                        <a:extLst>
                          <a:ext uri="{FF2B5EF4-FFF2-40B4-BE49-F238E27FC236}">
                            <a16:creationId xmlns="" xmlns:a16="http://schemas.microsoft.com/office/drawing/2014/main" id="{96E246FD-2F76-4488-A8CF-2C9A9094F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1341439"/>
                        <a:ext cx="122396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Object 4">
            <a:extLst>
              <a:ext uri="{FF2B5EF4-FFF2-40B4-BE49-F238E27FC236}">
                <a16:creationId xmlns="" xmlns:a16="http://schemas.microsoft.com/office/drawing/2014/main" id="{953EF761-74F2-4512-8311-5DE327AAD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3688" y="1430339"/>
          <a:ext cx="13970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公式" r:id="rId7" imgW="685800" imgH="203040" progId="Equation.3">
                  <p:embed/>
                </p:oleObj>
              </mc:Choice>
              <mc:Fallback>
                <p:oleObj name="公式" r:id="rId7" imgW="685800" imgH="203040" progId="Equation.3">
                  <p:embed/>
                  <p:pic>
                    <p:nvPicPr>
                      <p:cNvPr id="123915" name="Object 4">
                        <a:extLst>
                          <a:ext uri="{FF2B5EF4-FFF2-40B4-BE49-F238E27FC236}">
                            <a16:creationId xmlns="" xmlns:a16="http://schemas.microsoft.com/office/drawing/2014/main" id="{953EF761-74F2-4512-8311-5DE327AAD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430339"/>
                        <a:ext cx="13970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4" name="Object 5">
            <a:extLst>
              <a:ext uri="{FF2B5EF4-FFF2-40B4-BE49-F238E27FC236}">
                <a16:creationId xmlns="" xmlns:a16="http://schemas.microsoft.com/office/drawing/2014/main" id="{B825AAE5-AF4B-4783-9A32-2E9844671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8575" y="1916113"/>
          <a:ext cx="863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公式" r:id="rId9" imgW="393359" imgH="177646" progId="Equation.3">
                  <p:embed/>
                </p:oleObj>
              </mc:Choice>
              <mc:Fallback>
                <p:oleObj name="公式" r:id="rId9" imgW="393359" imgH="177646" progId="Equation.3">
                  <p:embed/>
                  <p:pic>
                    <p:nvPicPr>
                      <p:cNvPr id="123914" name="Object 5">
                        <a:extLst>
                          <a:ext uri="{FF2B5EF4-FFF2-40B4-BE49-F238E27FC236}">
                            <a16:creationId xmlns="" xmlns:a16="http://schemas.microsoft.com/office/drawing/2014/main" id="{B825AAE5-AF4B-4783-9A32-2E9844671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1916113"/>
                        <a:ext cx="8636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7" name="Rectangle 13">
            <a:extLst>
              <a:ext uri="{FF2B5EF4-FFF2-40B4-BE49-F238E27FC236}">
                <a16:creationId xmlns="" xmlns:a16="http://schemas.microsoft.com/office/drawing/2014/main" id="{56597F10-B58B-4B91-9665-AA9E91B8D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362076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定理 </a:t>
            </a:r>
            <a:r>
              <a:rPr lang="en-US" altLang="zh-CN" sz="2800">
                <a:solidFill>
                  <a:srgbClr val="0000FF"/>
                </a:solidFill>
              </a:rPr>
              <a:t>2</a:t>
            </a:r>
            <a:r>
              <a:rPr lang="en-US" altLang="zh-CN" sz="2800">
                <a:solidFill>
                  <a:prstClr val="black"/>
                </a:solidFill>
              </a:rPr>
              <a:t>  </a:t>
            </a:r>
            <a:r>
              <a:rPr lang="zh-CN" altLang="en-US" sz="2800">
                <a:solidFill>
                  <a:prstClr val="black"/>
                </a:solidFill>
              </a:rPr>
              <a:t>设</a:t>
            </a:r>
          </a:p>
        </p:txBody>
      </p:sp>
      <p:sp>
        <p:nvSpPr>
          <p:cNvPr id="123918" name="Rectangle 14">
            <a:extLst>
              <a:ext uri="{FF2B5EF4-FFF2-40B4-BE49-F238E27FC236}">
                <a16:creationId xmlns="" xmlns:a16="http://schemas.microsoft.com/office/drawing/2014/main" id="{C96C14A7-CE0F-433A-A42E-BDC7A8DE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1362076"/>
            <a:ext cx="280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是非空凸集，</a:t>
            </a:r>
          </a:p>
        </p:txBody>
      </p:sp>
      <p:sp>
        <p:nvSpPr>
          <p:cNvPr id="123919" name="Rectangle 15">
            <a:extLst>
              <a:ext uri="{FF2B5EF4-FFF2-40B4-BE49-F238E27FC236}">
                <a16:creationId xmlns="" xmlns:a16="http://schemas.microsoft.com/office/drawing/2014/main" id="{395C1D77-7CEB-4D0E-A74D-0CB8F6F9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1325563"/>
            <a:ext cx="219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是凸函数，</a:t>
            </a:r>
          </a:p>
        </p:txBody>
      </p:sp>
      <p:sp>
        <p:nvSpPr>
          <p:cNvPr id="123920" name="Rectangle 16">
            <a:extLst>
              <a:ext uri="{FF2B5EF4-FFF2-40B4-BE49-F238E27FC236}">
                <a16:creationId xmlns="" xmlns:a16="http://schemas.microsoft.com/office/drawing/2014/main" id="{777A22D2-38E6-4919-9FBF-2A980540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1844676"/>
            <a:ext cx="3671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，则集合</a:t>
            </a:r>
          </a:p>
        </p:txBody>
      </p:sp>
      <p:sp>
        <p:nvSpPr>
          <p:cNvPr id="123921" name="Rectangle 17">
            <a:extLst>
              <a:ext uri="{FF2B5EF4-FFF2-40B4-BE49-F238E27FC236}">
                <a16:creationId xmlns="" xmlns:a16="http://schemas.microsoft.com/office/drawing/2014/main" id="{2DE0BF77-6D16-4071-B60C-02AA7385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2333626"/>
            <a:ext cx="3671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是凸集。</a:t>
            </a:r>
          </a:p>
        </p:txBody>
      </p:sp>
      <p:sp>
        <p:nvSpPr>
          <p:cNvPr id="123923" name="Text Box 19">
            <a:extLst>
              <a:ext uri="{FF2B5EF4-FFF2-40B4-BE49-F238E27FC236}">
                <a16:creationId xmlns="" xmlns:a16="http://schemas.microsoft.com/office/drawing/2014/main" id="{6406558E-EE36-4F11-A004-5DE18DCAF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852738"/>
            <a:ext cx="100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证：</a:t>
            </a:r>
          </a:p>
        </p:txBody>
      </p:sp>
      <p:graphicFrame>
        <p:nvGraphicFramePr>
          <p:cNvPr id="123924" name="Object 6">
            <a:extLst>
              <a:ext uri="{FF2B5EF4-FFF2-40B4-BE49-F238E27FC236}">
                <a16:creationId xmlns="" xmlns:a16="http://schemas.microsoft.com/office/drawing/2014/main" id="{6D82E933-30FE-4156-957C-AF2B38442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0189" y="2927350"/>
          <a:ext cx="25622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公式" r:id="rId11" imgW="1231560" imgH="241200" progId="Equation.3">
                  <p:embed/>
                </p:oleObj>
              </mc:Choice>
              <mc:Fallback>
                <p:oleObj name="公式" r:id="rId11" imgW="1231560" imgH="241200" progId="Equation.3">
                  <p:embed/>
                  <p:pic>
                    <p:nvPicPr>
                      <p:cNvPr id="123924" name="Object 6">
                        <a:extLst>
                          <a:ext uri="{FF2B5EF4-FFF2-40B4-BE49-F238E27FC236}">
                            <a16:creationId xmlns="" xmlns:a16="http://schemas.microsoft.com/office/drawing/2014/main" id="{6D82E933-30FE-4156-957C-AF2B38442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9" y="2927350"/>
                        <a:ext cx="25622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5" name="Object 7">
            <a:extLst>
              <a:ext uri="{FF2B5EF4-FFF2-40B4-BE49-F238E27FC236}">
                <a16:creationId xmlns="" xmlns:a16="http://schemas.microsoft.com/office/drawing/2014/main" id="{A3AFC34B-F4C2-4942-A4CE-1F6933D1F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9" y="2925763"/>
          <a:ext cx="24034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公式" r:id="rId13" imgW="1155600" imgH="228600" progId="Equation.3">
                  <p:embed/>
                </p:oleObj>
              </mc:Choice>
              <mc:Fallback>
                <p:oleObj name="公式" r:id="rId13" imgW="1155600" imgH="228600" progId="Equation.3">
                  <p:embed/>
                  <p:pic>
                    <p:nvPicPr>
                      <p:cNvPr id="123925" name="Object 7">
                        <a:extLst>
                          <a:ext uri="{FF2B5EF4-FFF2-40B4-BE49-F238E27FC236}">
                            <a16:creationId xmlns="" xmlns:a16="http://schemas.microsoft.com/office/drawing/2014/main" id="{A3AFC34B-F4C2-4942-A4CE-1F6933D1F3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9" y="2925763"/>
                        <a:ext cx="24034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6" name="Object 8">
            <a:extLst>
              <a:ext uri="{FF2B5EF4-FFF2-40B4-BE49-F238E27FC236}">
                <a16:creationId xmlns="" xmlns:a16="http://schemas.microsoft.com/office/drawing/2014/main" id="{DA41BD83-623B-46CE-8076-17174ACF4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0238" y="3429000"/>
          <a:ext cx="3384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name="公式" r:id="rId15" imgW="1536480" imgH="228600" progId="Equation.3">
                  <p:embed/>
                </p:oleObj>
              </mc:Choice>
              <mc:Fallback>
                <p:oleObj name="公式" r:id="rId15" imgW="1536480" imgH="228600" progId="Equation.3">
                  <p:embed/>
                  <p:pic>
                    <p:nvPicPr>
                      <p:cNvPr id="123926" name="Object 8">
                        <a:extLst>
                          <a:ext uri="{FF2B5EF4-FFF2-40B4-BE49-F238E27FC236}">
                            <a16:creationId xmlns="" xmlns:a16="http://schemas.microsoft.com/office/drawing/2014/main" id="{DA41BD83-623B-46CE-8076-17174ACF4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3429000"/>
                        <a:ext cx="33845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8" name="AutoShape 25">
            <a:extLst>
              <a:ext uri="{FF2B5EF4-FFF2-40B4-BE49-F238E27FC236}">
                <a16:creationId xmlns="" xmlns:a16="http://schemas.microsoft.com/office/drawing/2014/main" id="{6B30C910-1A5E-4BC5-A24B-1CBC626CE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862511"/>
            <a:ext cx="245474" cy="917079"/>
          </a:xfrm>
          <a:prstGeom prst="leftArrow">
            <a:avLst>
              <a:gd name="adj1" fmla="val 50000"/>
              <a:gd name="adj2" fmla="val 5003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3930" name="AutoShape 26">
            <a:extLst>
              <a:ext uri="{FF2B5EF4-FFF2-40B4-BE49-F238E27FC236}">
                <a16:creationId xmlns="" xmlns:a16="http://schemas.microsoft.com/office/drawing/2014/main" id="{D8C867E7-9EA5-46F7-91D7-3DA9A93B6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75" y="1715522"/>
            <a:ext cx="1773238" cy="1039356"/>
          </a:xfrm>
          <a:prstGeom prst="leftArrow">
            <a:avLst>
              <a:gd name="adj1" fmla="val 50000"/>
              <a:gd name="adj2" fmla="val 46854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水平集</a:t>
            </a:r>
          </a:p>
        </p:txBody>
      </p:sp>
      <p:graphicFrame>
        <p:nvGraphicFramePr>
          <p:cNvPr id="123931" name="Object 9">
            <a:extLst>
              <a:ext uri="{FF2B5EF4-FFF2-40B4-BE49-F238E27FC236}">
                <a16:creationId xmlns="" xmlns:a16="http://schemas.microsoft.com/office/drawing/2014/main" id="{30D331A4-DE88-446E-9765-3DD64B715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3962400"/>
          <a:ext cx="6553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name="公式" r:id="rId17" imgW="3009600" imgH="228600" progId="Equation.3">
                  <p:embed/>
                </p:oleObj>
              </mc:Choice>
              <mc:Fallback>
                <p:oleObj name="公式" r:id="rId17" imgW="3009600" imgH="228600" progId="Equation.3">
                  <p:embed/>
                  <p:pic>
                    <p:nvPicPr>
                      <p:cNvPr id="123931" name="Object 9">
                        <a:extLst>
                          <a:ext uri="{FF2B5EF4-FFF2-40B4-BE49-F238E27FC236}">
                            <a16:creationId xmlns="" xmlns:a16="http://schemas.microsoft.com/office/drawing/2014/main" id="{30D331A4-DE88-446E-9765-3DD64B715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962400"/>
                        <a:ext cx="65532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2" name="Text Box 28">
            <a:extLst>
              <a:ext uri="{FF2B5EF4-FFF2-40B4-BE49-F238E27FC236}">
                <a16:creationId xmlns="" xmlns:a16="http://schemas.microsoft.com/office/drawing/2014/main" id="{E72F6216-B7B4-4A0D-B419-C498CEEDB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4508501"/>
            <a:ext cx="5545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又因 </a:t>
            </a:r>
            <a:r>
              <a:rPr lang="en-US" altLang="zh-CN" sz="2800" i="1">
                <a:solidFill>
                  <a:prstClr val="black"/>
                </a:solidFill>
              </a:rPr>
              <a:t>f 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</a:rPr>
              <a:t>上的凸函数，所以</a:t>
            </a:r>
            <a:endParaRPr lang="zh-CN" altLang="en-US" sz="2800" i="1">
              <a:solidFill>
                <a:prstClr val="black"/>
              </a:solidFill>
            </a:endParaRPr>
          </a:p>
        </p:txBody>
      </p:sp>
      <p:graphicFrame>
        <p:nvGraphicFramePr>
          <p:cNvPr id="123933" name="Object 10">
            <a:extLst>
              <a:ext uri="{FF2B5EF4-FFF2-40B4-BE49-F238E27FC236}">
                <a16:creationId xmlns="" xmlns:a16="http://schemas.microsoft.com/office/drawing/2014/main" id="{21F8DF67-9EC3-4F11-B50A-4CEE3EC408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5013325"/>
          <a:ext cx="27384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" name="公式" r:id="rId19" imgW="1257120" imgH="228600" progId="Equation.3">
                  <p:embed/>
                </p:oleObj>
              </mc:Choice>
              <mc:Fallback>
                <p:oleObj name="公式" r:id="rId19" imgW="1257120" imgH="228600" progId="Equation.3">
                  <p:embed/>
                  <p:pic>
                    <p:nvPicPr>
                      <p:cNvPr id="123933" name="Object 10">
                        <a:extLst>
                          <a:ext uri="{FF2B5EF4-FFF2-40B4-BE49-F238E27FC236}">
                            <a16:creationId xmlns="" xmlns:a16="http://schemas.microsoft.com/office/drawing/2014/main" id="{21F8DF67-9EC3-4F11-B50A-4CEE3EC40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5013325"/>
                        <a:ext cx="27384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5" name="Object 11">
            <a:extLst>
              <a:ext uri="{FF2B5EF4-FFF2-40B4-BE49-F238E27FC236}">
                <a16:creationId xmlns="" xmlns:a16="http://schemas.microsoft.com/office/drawing/2014/main" id="{64ABFAA8-6B4E-4A63-8A52-37FC10152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4539" y="5013325"/>
          <a:ext cx="35401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name="公式" r:id="rId21" imgW="1625400" imgH="228600" progId="Equation.3">
                  <p:embed/>
                </p:oleObj>
              </mc:Choice>
              <mc:Fallback>
                <p:oleObj name="公式" r:id="rId21" imgW="1625400" imgH="228600" progId="Equation.3">
                  <p:embed/>
                  <p:pic>
                    <p:nvPicPr>
                      <p:cNvPr id="123935" name="Object 11">
                        <a:extLst>
                          <a:ext uri="{FF2B5EF4-FFF2-40B4-BE49-F238E27FC236}">
                            <a16:creationId xmlns="" xmlns:a16="http://schemas.microsoft.com/office/drawing/2014/main" id="{64ABFAA8-6B4E-4A63-8A52-37FC101520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9" y="5013325"/>
                        <a:ext cx="35401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6" name="Object 12">
            <a:extLst>
              <a:ext uri="{FF2B5EF4-FFF2-40B4-BE49-F238E27FC236}">
                <a16:creationId xmlns="" xmlns:a16="http://schemas.microsoft.com/office/drawing/2014/main" id="{27D8CEC2-D2A4-4DD1-B13F-6723DFEC6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5176" y="5516564"/>
          <a:ext cx="30591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公式" r:id="rId23" imgW="1206360" imgH="203040" progId="Equation.3">
                  <p:embed/>
                </p:oleObj>
              </mc:Choice>
              <mc:Fallback>
                <p:oleObj name="公式" r:id="rId23" imgW="1206360" imgH="203040" progId="Equation.3">
                  <p:embed/>
                  <p:pic>
                    <p:nvPicPr>
                      <p:cNvPr id="123936" name="Object 12">
                        <a:extLst>
                          <a:ext uri="{FF2B5EF4-FFF2-40B4-BE49-F238E27FC236}">
                            <a16:creationId xmlns="" xmlns:a16="http://schemas.microsoft.com/office/drawing/2014/main" id="{27D8CEC2-D2A4-4DD1-B13F-6723DFEC66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6" y="5516564"/>
                        <a:ext cx="30591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7" name="Object 13">
            <a:extLst>
              <a:ext uri="{FF2B5EF4-FFF2-40B4-BE49-F238E27FC236}">
                <a16:creationId xmlns="" xmlns:a16="http://schemas.microsoft.com/office/drawing/2014/main" id="{005E52B6-74EE-4EB7-B9D2-B53A4EABC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6015039"/>
          <a:ext cx="48244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公式" r:id="rId25" imgW="1917360" imgH="241200" progId="Equation.3">
                  <p:embed/>
                </p:oleObj>
              </mc:Choice>
              <mc:Fallback>
                <p:oleObj name="公式" r:id="rId25" imgW="1917360" imgH="241200" progId="Equation.3">
                  <p:embed/>
                  <p:pic>
                    <p:nvPicPr>
                      <p:cNvPr id="123937" name="Object 13">
                        <a:extLst>
                          <a:ext uri="{FF2B5EF4-FFF2-40B4-BE49-F238E27FC236}">
                            <a16:creationId xmlns="" xmlns:a16="http://schemas.microsoft.com/office/drawing/2014/main" id="{005E52B6-74EE-4EB7-B9D2-B53A4EABC5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6015039"/>
                        <a:ext cx="48244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1" name="Text Box 34">
            <a:extLst>
              <a:ext uri="{FF2B5EF4-FFF2-40B4-BE49-F238E27FC236}">
                <a16:creationId xmlns="" xmlns:a16="http://schemas.microsoft.com/office/drawing/2014/main" id="{0D79B33B-EC57-416A-B8D4-0E9096E87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487364"/>
            <a:ext cx="4764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凸函数的性质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7" grpId="0"/>
      <p:bldP spid="123918" grpId="0"/>
      <p:bldP spid="123919" grpId="0"/>
      <p:bldP spid="123920" grpId="0"/>
      <p:bldP spid="123921" grpId="0"/>
      <p:bldP spid="123923" grpId="0"/>
      <p:bldP spid="123930" grpId="0" animBg="1"/>
      <p:bldP spid="1239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9" name="Object 2">
            <a:extLst>
              <a:ext uri="{FF2B5EF4-FFF2-40B4-BE49-F238E27FC236}">
                <a16:creationId xmlns="" xmlns:a16="http://schemas.microsoft.com/office/drawing/2014/main" id="{FF1562C1-0A7C-41D3-9FF7-B135B61F5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6" y="1341439"/>
          <a:ext cx="13684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公式" r:id="rId3" imgW="520474" imgH="203112" progId="Equation.3">
                  <p:embed/>
                </p:oleObj>
              </mc:Choice>
              <mc:Fallback>
                <p:oleObj name="公式" r:id="rId3" imgW="520474" imgH="203112" progId="Equation.3">
                  <p:embed/>
                  <p:pic>
                    <p:nvPicPr>
                      <p:cNvPr id="124939" name="Object 2">
                        <a:extLst>
                          <a:ext uri="{FF2B5EF4-FFF2-40B4-BE49-F238E27FC236}">
                            <a16:creationId xmlns="" xmlns:a16="http://schemas.microsoft.com/office/drawing/2014/main" id="{FF1562C1-0A7C-41D3-9FF7-B135B61F5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1341439"/>
                        <a:ext cx="136842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8" name="Object 3">
            <a:extLst>
              <a:ext uri="{FF2B5EF4-FFF2-40B4-BE49-F238E27FC236}">
                <a16:creationId xmlns="" xmlns:a16="http://schemas.microsoft.com/office/drawing/2014/main" id="{831C8260-FB0A-4C0B-8CA3-590C5EFBA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3" y="1474788"/>
          <a:ext cx="13462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公式" r:id="rId5" imgW="698400" imgH="203040" progId="Equation.3">
                  <p:embed/>
                </p:oleObj>
              </mc:Choice>
              <mc:Fallback>
                <p:oleObj name="公式" r:id="rId5" imgW="698400" imgH="203040" progId="Equation.3">
                  <p:embed/>
                  <p:pic>
                    <p:nvPicPr>
                      <p:cNvPr id="124938" name="Object 3">
                        <a:extLst>
                          <a:ext uri="{FF2B5EF4-FFF2-40B4-BE49-F238E27FC236}">
                            <a16:creationId xmlns="" xmlns:a16="http://schemas.microsoft.com/office/drawing/2014/main" id="{831C8260-FB0A-4C0B-8CA3-590C5EFBA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1474788"/>
                        <a:ext cx="13462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7" name="Object 4">
            <a:extLst>
              <a:ext uri="{FF2B5EF4-FFF2-40B4-BE49-F238E27FC236}">
                <a16:creationId xmlns="" xmlns:a16="http://schemas.microsoft.com/office/drawing/2014/main" id="{947D0BB5-178D-4B01-9964-834A0B2D6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8975" y="2497139"/>
          <a:ext cx="45227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公式" r:id="rId7" imgW="2286000" imgH="228600" progId="Equation.3">
                  <p:embed/>
                </p:oleObj>
              </mc:Choice>
              <mc:Fallback>
                <p:oleObj name="公式" r:id="rId7" imgW="2286000" imgH="228600" progId="Equation.3">
                  <p:embed/>
                  <p:pic>
                    <p:nvPicPr>
                      <p:cNvPr id="124937" name="Object 4">
                        <a:extLst>
                          <a:ext uri="{FF2B5EF4-FFF2-40B4-BE49-F238E27FC236}">
                            <a16:creationId xmlns="" xmlns:a16="http://schemas.microsoft.com/office/drawing/2014/main" id="{947D0BB5-178D-4B01-9964-834A0B2D68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497139"/>
                        <a:ext cx="4522788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5">
            <a:extLst>
              <a:ext uri="{FF2B5EF4-FFF2-40B4-BE49-F238E27FC236}">
                <a16:creationId xmlns="" xmlns:a16="http://schemas.microsoft.com/office/drawing/2014/main" id="{1FBB2258-BC04-4FE4-A236-B09C41CC7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26" y="2492375"/>
          <a:ext cx="16557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公式" r:id="rId9" imgW="914400" imgH="228600" progId="Equation.3">
                  <p:embed/>
                </p:oleObj>
              </mc:Choice>
              <mc:Fallback>
                <p:oleObj name="公式" r:id="rId9" imgW="914400" imgH="228600" progId="Equation.3">
                  <p:embed/>
                  <p:pic>
                    <p:nvPicPr>
                      <p:cNvPr id="124936" name="Object 5">
                        <a:extLst>
                          <a:ext uri="{FF2B5EF4-FFF2-40B4-BE49-F238E27FC236}">
                            <a16:creationId xmlns="" xmlns:a16="http://schemas.microsoft.com/office/drawing/2014/main" id="{1FBB2258-BC04-4FE4-A236-B09C41CC7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6" y="2492375"/>
                        <a:ext cx="16557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6">
            <a:extLst>
              <a:ext uri="{FF2B5EF4-FFF2-40B4-BE49-F238E27FC236}">
                <a16:creationId xmlns="" xmlns:a16="http://schemas.microsoft.com/office/drawing/2014/main" id="{72236EE2-464D-4CD5-A121-5DB1BEAE8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9" y="3068639"/>
          <a:ext cx="456088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公式" r:id="rId11" imgW="2298600" imgH="419040" progId="Equation.3">
                  <p:embed/>
                </p:oleObj>
              </mc:Choice>
              <mc:Fallback>
                <p:oleObj name="公式" r:id="rId11" imgW="2298600" imgH="419040" progId="Equation.3">
                  <p:embed/>
                  <p:pic>
                    <p:nvPicPr>
                      <p:cNvPr id="124935" name="Object 6">
                        <a:extLst>
                          <a:ext uri="{FF2B5EF4-FFF2-40B4-BE49-F238E27FC236}">
                            <a16:creationId xmlns="" xmlns:a16="http://schemas.microsoft.com/office/drawing/2014/main" id="{72236EE2-464D-4CD5-A121-5DB1BEAE8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068639"/>
                        <a:ext cx="4560887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7">
            <a:extLst>
              <a:ext uri="{FF2B5EF4-FFF2-40B4-BE49-F238E27FC236}">
                <a16:creationId xmlns="" xmlns:a16="http://schemas.microsoft.com/office/drawing/2014/main" id="{A48329CA-CD09-4462-B6AB-F7EB8A0A9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0" y="3189289"/>
          <a:ext cx="5715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公式" r:id="rId13" imgW="190417" imgH="203112" progId="Equation.3">
                  <p:embed/>
                </p:oleObj>
              </mc:Choice>
              <mc:Fallback>
                <p:oleObj name="公式" r:id="rId13" imgW="190417" imgH="203112" progId="Equation.3">
                  <p:embed/>
                  <p:pic>
                    <p:nvPicPr>
                      <p:cNvPr id="124934" name="Object 7">
                        <a:extLst>
                          <a:ext uri="{FF2B5EF4-FFF2-40B4-BE49-F238E27FC236}">
                            <a16:creationId xmlns="" xmlns:a16="http://schemas.microsoft.com/office/drawing/2014/main" id="{A48329CA-CD09-4462-B6AB-F7EB8A0A9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0" y="3189289"/>
                        <a:ext cx="5715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8">
            <a:extLst>
              <a:ext uri="{FF2B5EF4-FFF2-40B4-BE49-F238E27FC236}">
                <a16:creationId xmlns="" xmlns:a16="http://schemas.microsoft.com/office/drawing/2014/main" id="{56E785E4-3178-44AD-9B95-F2BC12466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4868864"/>
          <a:ext cx="49688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公式" r:id="rId15" imgW="2286000" imgH="228600" progId="Equation.3">
                  <p:embed/>
                </p:oleObj>
              </mc:Choice>
              <mc:Fallback>
                <p:oleObj name="公式" r:id="rId15" imgW="2286000" imgH="228600" progId="Equation.3">
                  <p:embed/>
                  <p:pic>
                    <p:nvPicPr>
                      <p:cNvPr id="124933" name="Object 8">
                        <a:extLst>
                          <a:ext uri="{FF2B5EF4-FFF2-40B4-BE49-F238E27FC236}">
                            <a16:creationId xmlns="" xmlns:a16="http://schemas.microsoft.com/office/drawing/2014/main" id="{56E785E4-3178-44AD-9B95-F2BC124668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4868864"/>
                        <a:ext cx="4968875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9">
            <a:extLst>
              <a:ext uri="{FF2B5EF4-FFF2-40B4-BE49-F238E27FC236}">
                <a16:creationId xmlns="" xmlns:a16="http://schemas.microsoft.com/office/drawing/2014/main" id="{F6A62900-10DE-419F-BB5E-B773A0D03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5863" y="4868864"/>
          <a:ext cx="29575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公式" r:id="rId17" imgW="1282680" imgH="228600" progId="Equation.3">
                  <p:embed/>
                </p:oleObj>
              </mc:Choice>
              <mc:Fallback>
                <p:oleObj name="公式" r:id="rId17" imgW="1282680" imgH="228600" progId="Equation.3">
                  <p:embed/>
                  <p:pic>
                    <p:nvPicPr>
                      <p:cNvPr id="124932" name="Object 9">
                        <a:extLst>
                          <a:ext uri="{FF2B5EF4-FFF2-40B4-BE49-F238E27FC236}">
                            <a16:creationId xmlns="" xmlns:a16="http://schemas.microsoft.com/office/drawing/2014/main" id="{F6A62900-10DE-419F-BB5E-B773A0D03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4868864"/>
                        <a:ext cx="2957512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0" name="Rectangle 12">
            <a:extLst>
              <a:ext uri="{FF2B5EF4-FFF2-40B4-BE49-F238E27FC236}">
                <a16:creationId xmlns="" xmlns:a16="http://schemas.microsoft.com/office/drawing/2014/main" id="{9933F699-32FB-4B14-8E33-7A5065E6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362076"/>
            <a:ext cx="178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定理 </a:t>
            </a:r>
            <a:r>
              <a:rPr lang="en-US" altLang="zh-CN" sz="2800">
                <a:solidFill>
                  <a:srgbClr val="0000FF"/>
                </a:solidFill>
              </a:rPr>
              <a:t>3</a:t>
            </a:r>
            <a:r>
              <a:rPr lang="en-US" altLang="zh-CN" sz="2800">
                <a:solidFill>
                  <a:prstClr val="black"/>
                </a:solidFill>
              </a:rPr>
              <a:t>   </a:t>
            </a:r>
            <a:r>
              <a:rPr lang="zh-CN" altLang="en-US" sz="2800">
                <a:solidFill>
                  <a:prstClr val="black"/>
                </a:solidFill>
              </a:rPr>
              <a:t>设</a:t>
            </a:r>
          </a:p>
        </p:txBody>
      </p:sp>
      <p:sp>
        <p:nvSpPr>
          <p:cNvPr id="124941" name="Rectangle 13">
            <a:extLst>
              <a:ext uri="{FF2B5EF4-FFF2-40B4-BE49-F238E27FC236}">
                <a16:creationId xmlns="" xmlns:a16="http://schemas.microsoft.com/office/drawing/2014/main" id="{50E38211-D09E-43B9-BD12-2160A357D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1397001"/>
            <a:ext cx="3167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是非空开凸集，</a:t>
            </a:r>
          </a:p>
        </p:txBody>
      </p:sp>
      <p:sp>
        <p:nvSpPr>
          <p:cNvPr id="69644" name="Rectangle 15">
            <a:extLst>
              <a:ext uri="{FF2B5EF4-FFF2-40B4-BE49-F238E27FC236}">
                <a16:creationId xmlns="" xmlns:a16="http://schemas.microsoft.com/office/drawing/2014/main" id="{6FD515F4-9F9D-4BDE-9C5E-561E25B6F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2725739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prstClr val="black"/>
                </a:solidFill>
              </a:rPr>
              <a:t>，  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4945" name="Rectangle 17">
            <a:extLst>
              <a:ext uri="{FF2B5EF4-FFF2-40B4-BE49-F238E27FC236}">
                <a16:creationId xmlns="" xmlns:a16="http://schemas.microsoft.com/office/drawing/2014/main" id="{716BA21E-3249-40EF-AF15-F820708AC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3306763"/>
            <a:ext cx="208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是函数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zh-CN" altLang="en-US" sz="2800">
                <a:solidFill>
                  <a:prstClr val="black"/>
                </a:solidFill>
              </a:rPr>
              <a:t>在点</a:t>
            </a:r>
          </a:p>
        </p:txBody>
      </p:sp>
      <p:sp>
        <p:nvSpPr>
          <p:cNvPr id="124946" name="Rectangle 18">
            <a:extLst>
              <a:ext uri="{FF2B5EF4-FFF2-40B4-BE49-F238E27FC236}">
                <a16:creationId xmlns="" xmlns:a16="http://schemas.microsoft.com/office/drawing/2014/main" id="{85A66687-B001-4D33-8C35-171E7AD0C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275" y="328453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处的梯度</a:t>
            </a:r>
          </a:p>
        </p:txBody>
      </p:sp>
      <p:sp>
        <p:nvSpPr>
          <p:cNvPr id="124948" name="Text Box 20">
            <a:extLst>
              <a:ext uri="{FF2B5EF4-FFF2-40B4-BE49-F238E27FC236}">
                <a16:creationId xmlns="" xmlns:a16="http://schemas.microsoft.com/office/drawing/2014/main" id="{FA329F0B-023F-4C1E-8336-5E1D14970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916113"/>
            <a:ext cx="6624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（</a:t>
            </a:r>
            <a:r>
              <a:rPr lang="en-US" altLang="zh-CN" sz="2800">
                <a:solidFill>
                  <a:prstClr val="black"/>
                </a:solidFill>
              </a:rPr>
              <a:t>1</a:t>
            </a:r>
            <a:r>
              <a:rPr lang="zh-CN" altLang="en-US" sz="2800">
                <a:solidFill>
                  <a:prstClr val="black"/>
                </a:solidFill>
              </a:rPr>
              <a:t>）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</a:rPr>
              <a:t>上的凸函数的充要条件是</a:t>
            </a:r>
          </a:p>
        </p:txBody>
      </p:sp>
      <p:sp>
        <p:nvSpPr>
          <p:cNvPr id="124949" name="Rectangle 21">
            <a:extLst>
              <a:ext uri="{FF2B5EF4-FFF2-40B4-BE49-F238E27FC236}">
                <a16:creationId xmlns="" xmlns:a16="http://schemas.microsoft.com/office/drawing/2014/main" id="{883D6C86-0F82-42A8-A226-0617274EE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005263"/>
            <a:ext cx="6394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（</a:t>
            </a:r>
            <a:r>
              <a:rPr lang="en-US" altLang="zh-CN" sz="2800">
                <a:solidFill>
                  <a:prstClr val="black"/>
                </a:solidFill>
              </a:rPr>
              <a:t>2</a:t>
            </a:r>
            <a:r>
              <a:rPr lang="zh-CN" altLang="en-US" sz="2800">
                <a:solidFill>
                  <a:prstClr val="black"/>
                </a:solidFill>
              </a:rPr>
              <a:t>）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</a:rPr>
              <a:t>上的严格凸函数的充要条件是</a:t>
            </a:r>
          </a:p>
        </p:txBody>
      </p:sp>
      <p:sp>
        <p:nvSpPr>
          <p:cNvPr id="124951" name="Text Box 23">
            <a:extLst>
              <a:ext uri="{FF2B5EF4-FFF2-40B4-BE49-F238E27FC236}">
                <a16:creationId xmlns="" xmlns:a16="http://schemas.microsoft.com/office/drawing/2014/main" id="{5BA24887-05E7-499A-B28D-AE75AEA8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1341438"/>
            <a:ext cx="18716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可微</a:t>
            </a:r>
            <a:r>
              <a:rPr lang="zh-CN" altLang="en-US">
                <a:solidFill>
                  <a:prstClr val="black"/>
                </a:solidFill>
              </a:rPr>
              <a:t>，</a:t>
            </a:r>
            <a:r>
              <a:rPr lang="zh-CN" altLang="en-US" sz="2800">
                <a:solidFill>
                  <a:prstClr val="black"/>
                </a:solidFill>
              </a:rPr>
              <a:t>则</a:t>
            </a:r>
          </a:p>
        </p:txBody>
      </p:sp>
      <p:sp>
        <p:nvSpPr>
          <p:cNvPr id="124952" name="Text Box 24">
            <a:extLst>
              <a:ext uri="{FF2B5EF4-FFF2-40B4-BE49-F238E27FC236}">
                <a16:creationId xmlns="" xmlns:a16="http://schemas.microsoft.com/office/drawing/2014/main" id="{7EA8B734-C261-4459-B5BC-08696A1E2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1" y="620714"/>
            <a:ext cx="4175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凸函数的判定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0" grpId="0"/>
      <p:bldP spid="124941" grpId="0"/>
      <p:bldP spid="124945" grpId="0"/>
      <p:bldP spid="124946" grpId="0"/>
      <p:bldP spid="124948" grpId="0"/>
      <p:bldP spid="124949" grpId="0"/>
      <p:bldP spid="124951" grpId="0"/>
      <p:bldP spid="1249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>
            <a:extLst>
              <a:ext uri="{FF2B5EF4-FFF2-40B4-BE49-F238E27FC236}">
                <a16:creationId xmlns="" xmlns:a16="http://schemas.microsoft.com/office/drawing/2014/main" id="{1C467F86-9F9F-494B-850A-8810C2E6EF5C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601913" y="620714"/>
          <a:ext cx="52943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公式" r:id="rId3" imgW="2209680" imgH="228600" progId="Equation.3">
                  <p:embed/>
                </p:oleObj>
              </mc:Choice>
              <mc:Fallback>
                <p:oleObj name="公式" r:id="rId3" imgW="2209680" imgH="228600" progId="Equation.3">
                  <p:embed/>
                  <p:pic>
                    <p:nvPicPr>
                      <p:cNvPr id="70658" name="Object 2">
                        <a:extLst>
                          <a:ext uri="{FF2B5EF4-FFF2-40B4-BE49-F238E27FC236}">
                            <a16:creationId xmlns="" xmlns:a16="http://schemas.microsoft.com/office/drawing/2014/main" id="{1C467F86-9F9F-494B-850A-8810C2E6EF5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620714"/>
                        <a:ext cx="529431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>
            <a:extLst>
              <a:ext uri="{FF2B5EF4-FFF2-40B4-BE49-F238E27FC236}">
                <a16:creationId xmlns="" xmlns:a16="http://schemas.microsoft.com/office/drawing/2014/main" id="{FCB7803C-A92E-4ADB-BA0E-BCD87200377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967663" y="620713"/>
          <a:ext cx="2089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公式" r:id="rId5" imgW="914400" imgH="228600" progId="Equation.3">
                  <p:embed/>
                </p:oleObj>
              </mc:Choice>
              <mc:Fallback>
                <p:oleObj name="公式" r:id="rId5" imgW="914400" imgH="228600" progId="Equation.3">
                  <p:embed/>
                  <p:pic>
                    <p:nvPicPr>
                      <p:cNvPr id="70659" name="Object 3">
                        <a:extLst>
                          <a:ext uri="{FF2B5EF4-FFF2-40B4-BE49-F238E27FC236}">
                            <a16:creationId xmlns="" xmlns:a16="http://schemas.microsoft.com/office/drawing/2014/main" id="{FCB7803C-A92E-4ADB-BA0E-BCD87200377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620713"/>
                        <a:ext cx="20891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6" name="Object 4">
            <a:extLst>
              <a:ext uri="{FF2B5EF4-FFF2-40B4-BE49-F238E27FC236}">
                <a16:creationId xmlns="" xmlns:a16="http://schemas.microsoft.com/office/drawing/2014/main" id="{6A7C3BA1-4B39-4ED5-9CFC-7A30541DB56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823201" y="1476375"/>
          <a:ext cx="2233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公式" r:id="rId7" imgW="1002960" imgH="215640" progId="Equation.3">
                  <p:embed/>
                </p:oleObj>
              </mc:Choice>
              <mc:Fallback>
                <p:oleObj name="公式" r:id="rId7" imgW="1002960" imgH="215640" progId="Equation.3">
                  <p:embed/>
                  <p:pic>
                    <p:nvPicPr>
                      <p:cNvPr id="125966" name="Object 4">
                        <a:extLst>
                          <a:ext uri="{FF2B5EF4-FFF2-40B4-BE49-F238E27FC236}">
                            <a16:creationId xmlns="" xmlns:a16="http://schemas.microsoft.com/office/drawing/2014/main" id="{6A7C3BA1-4B39-4ED5-9CFC-7A30541DB56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1" y="1476375"/>
                        <a:ext cx="22336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1" name="Text Box 9">
            <a:extLst>
              <a:ext uri="{FF2B5EF4-FFF2-40B4-BE49-F238E27FC236}">
                <a16:creationId xmlns="" xmlns:a16="http://schemas.microsoft.com/office/drawing/2014/main" id="{38EF37E0-0CC7-4E84-93CA-541173536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412876"/>
            <a:ext cx="648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证</a:t>
            </a:r>
            <a:r>
              <a:rPr lang="zh-CN" altLang="en-US" sz="28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800">
                <a:solidFill>
                  <a:prstClr val="black"/>
                </a:solidFill>
                <a:sym typeface="Wingdings" panose="05000000000000000000" pitchFamily="2" charset="2"/>
              </a:rPr>
              <a:t>(1) </a:t>
            </a:r>
            <a:r>
              <a:rPr lang="zh-CN" altLang="en-US" sz="2800">
                <a:solidFill>
                  <a:prstClr val="black"/>
                </a:solidFill>
                <a:sym typeface="Wingdings" panose="05000000000000000000" pitchFamily="2" charset="2"/>
              </a:rPr>
              <a:t>必要性</a:t>
            </a:r>
            <a:r>
              <a:rPr lang="en-US" altLang="zh-CN" sz="28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r>
              <a:rPr lang="zh-CN" altLang="en-US" sz="2800">
                <a:solidFill>
                  <a:prstClr val="black"/>
                </a:solidFill>
                <a:sym typeface="Wingdings" panose="05000000000000000000" pitchFamily="2" charset="2"/>
              </a:rPr>
              <a:t>设</a:t>
            </a:r>
            <a:r>
              <a:rPr lang="en-US" altLang="zh-CN" sz="2800" i="1">
                <a:solidFill>
                  <a:prstClr val="black"/>
                </a:solidFill>
                <a:sym typeface="Wingdings" panose="05000000000000000000" pitchFamily="2" charset="2"/>
              </a:rPr>
              <a:t>f</a:t>
            </a:r>
            <a:r>
              <a:rPr lang="zh-CN" altLang="en-US" sz="2800">
                <a:solidFill>
                  <a:prstClr val="black"/>
                </a:solidFill>
                <a:sym typeface="Wingdings" panose="05000000000000000000" pitchFamily="2" charset="2"/>
              </a:rPr>
              <a:t>是</a:t>
            </a:r>
            <a:r>
              <a:rPr lang="en-US" altLang="zh-CN" sz="2800" i="1">
                <a:solidFill>
                  <a:prstClr val="black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800">
                <a:solidFill>
                  <a:prstClr val="black"/>
                </a:solidFill>
                <a:sym typeface="Wingdings" panose="05000000000000000000" pitchFamily="2" charset="2"/>
              </a:rPr>
              <a:t>上的凸函数，则对</a:t>
            </a:r>
            <a:endParaRPr lang="zh-CN" altLang="en-US" sz="2800">
              <a:solidFill>
                <a:prstClr val="black"/>
              </a:solidFill>
            </a:endParaRPr>
          </a:p>
        </p:txBody>
      </p:sp>
      <p:graphicFrame>
        <p:nvGraphicFramePr>
          <p:cNvPr id="125969" name="Object 5">
            <a:extLst>
              <a:ext uri="{FF2B5EF4-FFF2-40B4-BE49-F238E27FC236}">
                <a16:creationId xmlns="" xmlns:a16="http://schemas.microsoft.com/office/drawing/2014/main" id="{C47E5B7D-790A-4C0C-B2A8-DCE32656FB04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351089" y="2060575"/>
          <a:ext cx="55451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公式" r:id="rId9" imgW="2844720" imgH="228600" progId="Equation.3">
                  <p:embed/>
                </p:oleObj>
              </mc:Choice>
              <mc:Fallback>
                <p:oleObj name="公式" r:id="rId9" imgW="2844720" imgH="228600" progId="Equation.3">
                  <p:embed/>
                  <p:pic>
                    <p:nvPicPr>
                      <p:cNvPr id="125969" name="Object 5">
                        <a:extLst>
                          <a:ext uri="{FF2B5EF4-FFF2-40B4-BE49-F238E27FC236}">
                            <a16:creationId xmlns="" xmlns:a16="http://schemas.microsoft.com/office/drawing/2014/main" id="{C47E5B7D-790A-4C0C-B2A8-DCE32656FB0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060575"/>
                        <a:ext cx="55451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3" name="Object 6">
            <a:extLst>
              <a:ext uri="{FF2B5EF4-FFF2-40B4-BE49-F238E27FC236}">
                <a16:creationId xmlns="" xmlns:a16="http://schemas.microsoft.com/office/drawing/2014/main" id="{DB3B9131-539C-4FBD-B5C1-B25FE4595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5789" y="3429001"/>
          <a:ext cx="39322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公式" r:id="rId11" imgW="1739880" imgH="228600" progId="Equation.3">
                  <p:embed/>
                </p:oleObj>
              </mc:Choice>
              <mc:Fallback>
                <p:oleObj name="公式" r:id="rId11" imgW="1739880" imgH="228600" progId="Equation.3">
                  <p:embed/>
                  <p:pic>
                    <p:nvPicPr>
                      <p:cNvPr id="125973" name="Object 6">
                        <a:extLst>
                          <a:ext uri="{FF2B5EF4-FFF2-40B4-BE49-F238E27FC236}">
                            <a16:creationId xmlns="" xmlns:a16="http://schemas.microsoft.com/office/drawing/2014/main" id="{DB3B9131-539C-4FBD-B5C1-B25FE4595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9" y="3429001"/>
                        <a:ext cx="39322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4" name="Object 7">
            <a:extLst>
              <a:ext uri="{FF2B5EF4-FFF2-40B4-BE49-F238E27FC236}">
                <a16:creationId xmlns="" xmlns:a16="http://schemas.microsoft.com/office/drawing/2014/main" id="{E90306F2-D9E4-49ED-9781-364804F7F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6589" y="2093913"/>
          <a:ext cx="18002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公式" r:id="rId13" imgW="914400" imgH="228600" progId="Equation.3">
                  <p:embed/>
                </p:oleObj>
              </mc:Choice>
              <mc:Fallback>
                <p:oleObj name="公式" r:id="rId13" imgW="914400" imgH="228600" progId="Equation.3">
                  <p:embed/>
                  <p:pic>
                    <p:nvPicPr>
                      <p:cNvPr id="125974" name="Object 7">
                        <a:extLst>
                          <a:ext uri="{FF2B5EF4-FFF2-40B4-BE49-F238E27FC236}">
                            <a16:creationId xmlns="" xmlns:a16="http://schemas.microsoft.com/office/drawing/2014/main" id="{E90306F2-D9E4-49ED-9781-364804F7FB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2093913"/>
                        <a:ext cx="18002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5" name="Text Box 23">
            <a:extLst>
              <a:ext uri="{FF2B5EF4-FFF2-40B4-BE49-F238E27FC236}">
                <a16:creationId xmlns="" xmlns:a16="http://schemas.microsoft.com/office/drawing/2014/main" id="{8CD565D2-27D5-4DC5-A056-7B2D95A10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4349751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代入得</a:t>
            </a:r>
          </a:p>
        </p:txBody>
      </p:sp>
      <p:graphicFrame>
        <p:nvGraphicFramePr>
          <p:cNvPr id="125976" name="Object 8">
            <a:extLst>
              <a:ext uri="{FF2B5EF4-FFF2-40B4-BE49-F238E27FC236}">
                <a16:creationId xmlns="" xmlns:a16="http://schemas.microsoft.com/office/drawing/2014/main" id="{EB84FAA6-0255-43A4-8A0D-1ED2F8483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525" y="4733926"/>
          <a:ext cx="8159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公式" r:id="rId14" imgW="3429000" imgH="419040" progId="Equation.3">
                  <p:embed/>
                </p:oleObj>
              </mc:Choice>
              <mc:Fallback>
                <p:oleObj name="公式" r:id="rId14" imgW="3429000" imgH="419040" progId="Equation.3">
                  <p:embed/>
                  <p:pic>
                    <p:nvPicPr>
                      <p:cNvPr id="125976" name="Object 8">
                        <a:extLst>
                          <a:ext uri="{FF2B5EF4-FFF2-40B4-BE49-F238E27FC236}">
                            <a16:creationId xmlns="" xmlns:a16="http://schemas.microsoft.com/office/drawing/2014/main" id="{EB84FAA6-0255-43A4-8A0D-1ED2F84833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733926"/>
                        <a:ext cx="81597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7" name="Object 9">
            <a:extLst>
              <a:ext uri="{FF2B5EF4-FFF2-40B4-BE49-F238E27FC236}">
                <a16:creationId xmlns="" xmlns:a16="http://schemas.microsoft.com/office/drawing/2014/main" id="{771BB742-7AB9-42DA-A751-127E7C554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8088" y="5621338"/>
          <a:ext cx="74342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公式" r:id="rId16" imgW="3124080" imgH="228600" progId="Equation.3">
                  <p:embed/>
                </p:oleObj>
              </mc:Choice>
              <mc:Fallback>
                <p:oleObj name="公式" r:id="rId16" imgW="3124080" imgH="228600" progId="Equation.3">
                  <p:embed/>
                  <p:pic>
                    <p:nvPicPr>
                      <p:cNvPr id="125977" name="Object 9">
                        <a:extLst>
                          <a:ext uri="{FF2B5EF4-FFF2-40B4-BE49-F238E27FC236}">
                            <a16:creationId xmlns="" xmlns:a16="http://schemas.microsoft.com/office/drawing/2014/main" id="{771BB742-7AB9-42DA-A751-127E7C554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5621338"/>
                        <a:ext cx="74342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8" name="Object 10">
            <a:extLst>
              <a:ext uri="{FF2B5EF4-FFF2-40B4-BE49-F238E27FC236}">
                <a16:creationId xmlns="" xmlns:a16="http://schemas.microsoft.com/office/drawing/2014/main" id="{504DD72F-3F24-4D82-84C1-D00D0470F5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25" y="2492375"/>
          <a:ext cx="6032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公式" r:id="rId18" imgW="2806560" imgH="419040" progId="Equation.3">
                  <p:embed/>
                </p:oleObj>
              </mc:Choice>
              <mc:Fallback>
                <p:oleObj name="公式" r:id="rId18" imgW="2806560" imgH="419040" progId="Equation.3">
                  <p:embed/>
                  <p:pic>
                    <p:nvPicPr>
                      <p:cNvPr id="125978" name="Object 10">
                        <a:extLst>
                          <a:ext uri="{FF2B5EF4-FFF2-40B4-BE49-F238E27FC236}">
                            <a16:creationId xmlns="" xmlns:a16="http://schemas.microsoft.com/office/drawing/2014/main" id="{504DD72F-3F24-4D82-84C1-D00D0470F5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2492375"/>
                        <a:ext cx="6032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0" name="Text Box 28">
            <a:extLst>
              <a:ext uri="{FF2B5EF4-FFF2-40B4-BE49-F238E27FC236}">
                <a16:creationId xmlns="" xmlns:a16="http://schemas.microsoft.com/office/drawing/2014/main" id="{DB80C7B2-4832-4317-BF46-0C19F98DE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414713"/>
            <a:ext cx="2808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由泰勒公式得</a:t>
            </a:r>
          </a:p>
        </p:txBody>
      </p:sp>
      <p:graphicFrame>
        <p:nvGraphicFramePr>
          <p:cNvPr id="125982" name="Object 11">
            <a:extLst>
              <a:ext uri="{FF2B5EF4-FFF2-40B4-BE49-F238E27FC236}">
                <a16:creationId xmlns="" xmlns:a16="http://schemas.microsoft.com/office/drawing/2014/main" id="{E33717EC-E238-4895-8873-AC22EE88F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7100" y="4005263"/>
          <a:ext cx="57975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name="公式" r:id="rId20" imgW="2552400" imgH="228600" progId="Equation.3">
                  <p:embed/>
                </p:oleObj>
              </mc:Choice>
              <mc:Fallback>
                <p:oleObj name="公式" r:id="rId20" imgW="2552400" imgH="228600" progId="Equation.3">
                  <p:embed/>
                  <p:pic>
                    <p:nvPicPr>
                      <p:cNvPr id="125982" name="Object 11">
                        <a:extLst>
                          <a:ext uri="{FF2B5EF4-FFF2-40B4-BE49-F238E27FC236}">
                            <a16:creationId xmlns="" xmlns:a16="http://schemas.microsoft.com/office/drawing/2014/main" id="{E33717EC-E238-4895-8873-AC22EE88FE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005263"/>
                        <a:ext cx="57975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1" grpId="0"/>
      <p:bldP spid="125975" grpId="0"/>
      <p:bldP spid="1259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>
            <a:extLst>
              <a:ext uri="{FF2B5EF4-FFF2-40B4-BE49-F238E27FC236}">
                <a16:creationId xmlns="" xmlns:a16="http://schemas.microsoft.com/office/drawing/2014/main" id="{2664BD34-F2BB-4CE5-8C8D-B1EF44D1275F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601913" y="620714"/>
          <a:ext cx="52943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0" name="公式" r:id="rId3" imgW="2209680" imgH="228600" progId="Equation.3">
                  <p:embed/>
                </p:oleObj>
              </mc:Choice>
              <mc:Fallback>
                <p:oleObj name="公式" r:id="rId3" imgW="2209680" imgH="228600" progId="Equation.3">
                  <p:embed/>
                  <p:pic>
                    <p:nvPicPr>
                      <p:cNvPr id="71682" name="Object 2">
                        <a:extLst>
                          <a:ext uri="{FF2B5EF4-FFF2-40B4-BE49-F238E27FC236}">
                            <a16:creationId xmlns="" xmlns:a16="http://schemas.microsoft.com/office/drawing/2014/main" id="{2664BD34-F2BB-4CE5-8C8D-B1EF44D1275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620714"/>
                        <a:ext cx="529431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>
            <a:extLst>
              <a:ext uri="{FF2B5EF4-FFF2-40B4-BE49-F238E27FC236}">
                <a16:creationId xmlns="" xmlns:a16="http://schemas.microsoft.com/office/drawing/2014/main" id="{875E7537-5D79-40FB-8FDF-769EAB84B64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967663" y="620713"/>
          <a:ext cx="2089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公式" r:id="rId5" imgW="914400" imgH="228600" progId="Equation.3">
                  <p:embed/>
                </p:oleObj>
              </mc:Choice>
              <mc:Fallback>
                <p:oleObj name="公式" r:id="rId5" imgW="914400" imgH="228600" progId="Equation.3">
                  <p:embed/>
                  <p:pic>
                    <p:nvPicPr>
                      <p:cNvPr id="71683" name="Object 3">
                        <a:extLst>
                          <a:ext uri="{FF2B5EF4-FFF2-40B4-BE49-F238E27FC236}">
                            <a16:creationId xmlns="" xmlns:a16="http://schemas.microsoft.com/office/drawing/2014/main" id="{875E7537-5D79-40FB-8FDF-769EAB84B64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620713"/>
                        <a:ext cx="20891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>
            <a:extLst>
              <a:ext uri="{FF2B5EF4-FFF2-40B4-BE49-F238E27FC236}">
                <a16:creationId xmlns="" xmlns:a16="http://schemas.microsoft.com/office/drawing/2014/main" id="{95B41822-EA08-4DAD-BB20-1364141A847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82888" y="2636839"/>
          <a:ext cx="5334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公式" r:id="rId7" imgW="2273040" imgH="228600" progId="Equation.3">
                  <p:embed/>
                </p:oleObj>
              </mc:Choice>
              <mc:Fallback>
                <p:oleObj name="公式" r:id="rId7" imgW="2273040" imgH="228600" progId="Equation.3">
                  <p:embed/>
                  <p:pic>
                    <p:nvPicPr>
                      <p:cNvPr id="131076" name="Object 4">
                        <a:extLst>
                          <a:ext uri="{FF2B5EF4-FFF2-40B4-BE49-F238E27FC236}">
                            <a16:creationId xmlns="" xmlns:a16="http://schemas.microsoft.com/office/drawing/2014/main" id="{95B41822-EA08-4DAD-BB20-1364141A847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636839"/>
                        <a:ext cx="53340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5" name="Text Box 5">
            <a:extLst>
              <a:ext uri="{FF2B5EF4-FFF2-40B4-BE49-F238E27FC236}">
                <a16:creationId xmlns="" xmlns:a16="http://schemas.microsoft.com/office/drawing/2014/main" id="{B304D6D6-F763-46FA-81CA-8255DF98C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397001"/>
            <a:ext cx="649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证 </a:t>
            </a:r>
            <a:endParaRPr lang="zh-CN" altLang="en-US" sz="28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1080" name="Object 5">
            <a:extLst>
              <a:ext uri="{FF2B5EF4-FFF2-40B4-BE49-F238E27FC236}">
                <a16:creationId xmlns="" xmlns:a16="http://schemas.microsoft.com/office/drawing/2014/main" id="{0EB976EB-8A02-4EC9-A698-01DBBB67C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8026" y="2133601"/>
          <a:ext cx="18002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公式" r:id="rId9" imgW="914400" imgH="228600" progId="Equation.3">
                  <p:embed/>
                </p:oleObj>
              </mc:Choice>
              <mc:Fallback>
                <p:oleObj name="公式" r:id="rId9" imgW="914400" imgH="228600" progId="Equation.3">
                  <p:embed/>
                  <p:pic>
                    <p:nvPicPr>
                      <p:cNvPr id="131080" name="Object 5">
                        <a:extLst>
                          <a:ext uri="{FF2B5EF4-FFF2-40B4-BE49-F238E27FC236}">
                            <a16:creationId xmlns="" xmlns:a16="http://schemas.microsoft.com/office/drawing/2014/main" id="{0EB976EB-8A02-4EC9-A698-01DBBB67C8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6" y="2133601"/>
                        <a:ext cx="18002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6">
            <a:extLst>
              <a:ext uri="{FF2B5EF4-FFF2-40B4-BE49-F238E27FC236}">
                <a16:creationId xmlns="" xmlns:a16="http://schemas.microsoft.com/office/drawing/2014/main" id="{89708DD8-BB46-4B0F-B2E8-AA17725D4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2060576"/>
          <a:ext cx="5257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公式" r:id="rId10" imgW="2209680" imgH="228600" progId="Equation.3">
                  <p:embed/>
                </p:oleObj>
              </mc:Choice>
              <mc:Fallback>
                <p:oleObj name="公式" r:id="rId10" imgW="2209680" imgH="228600" progId="Equation.3">
                  <p:embed/>
                  <p:pic>
                    <p:nvPicPr>
                      <p:cNvPr id="131083" name="Object 6">
                        <a:extLst>
                          <a:ext uri="{FF2B5EF4-FFF2-40B4-BE49-F238E27FC236}">
                            <a16:creationId xmlns="" xmlns:a16="http://schemas.microsoft.com/office/drawing/2014/main" id="{89708DD8-BB46-4B0F-B2E8-AA17725D49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060576"/>
                        <a:ext cx="5257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6" name="Object 7">
            <a:extLst>
              <a:ext uri="{FF2B5EF4-FFF2-40B4-BE49-F238E27FC236}">
                <a16:creationId xmlns="" xmlns:a16="http://schemas.microsoft.com/office/drawing/2014/main" id="{B7398435-6824-4944-8545-DB5C8ABED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8550" y="3213100"/>
          <a:ext cx="3195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5" name="公式" r:id="rId12" imgW="1473120" imgH="215640" progId="Equation.3">
                  <p:embed/>
                </p:oleObj>
              </mc:Choice>
              <mc:Fallback>
                <p:oleObj name="公式" r:id="rId12" imgW="1473120" imgH="215640" progId="Equation.3">
                  <p:embed/>
                  <p:pic>
                    <p:nvPicPr>
                      <p:cNvPr id="131086" name="Object 7">
                        <a:extLst>
                          <a:ext uri="{FF2B5EF4-FFF2-40B4-BE49-F238E27FC236}">
                            <a16:creationId xmlns="" xmlns:a16="http://schemas.microsoft.com/office/drawing/2014/main" id="{B7398435-6824-4944-8545-DB5C8ABED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3213100"/>
                        <a:ext cx="31956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8">
            <a:extLst>
              <a:ext uri="{FF2B5EF4-FFF2-40B4-BE49-F238E27FC236}">
                <a16:creationId xmlns="" xmlns:a16="http://schemas.microsoft.com/office/drawing/2014/main" id="{FD9BFFB9-DDBF-4E7C-B7EB-DA988670E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0714" y="3213100"/>
          <a:ext cx="42687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公式" r:id="rId14" imgW="1968480" imgH="228600" progId="Equation.3">
                  <p:embed/>
                </p:oleObj>
              </mc:Choice>
              <mc:Fallback>
                <p:oleObj name="公式" r:id="rId14" imgW="1968480" imgH="228600" progId="Equation.3">
                  <p:embed/>
                  <p:pic>
                    <p:nvPicPr>
                      <p:cNvPr id="131087" name="Object 8">
                        <a:extLst>
                          <a:ext uri="{FF2B5EF4-FFF2-40B4-BE49-F238E27FC236}">
                            <a16:creationId xmlns="" xmlns:a16="http://schemas.microsoft.com/office/drawing/2014/main" id="{FD9BFFB9-DDBF-4E7C-B7EB-DA988670E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4" y="3213100"/>
                        <a:ext cx="42687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9" name="Object 9">
            <a:extLst>
              <a:ext uri="{FF2B5EF4-FFF2-40B4-BE49-F238E27FC236}">
                <a16:creationId xmlns="" xmlns:a16="http://schemas.microsoft.com/office/drawing/2014/main" id="{6061B3A7-3C94-40B2-97C6-2F3AB2F31DCE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000375" y="3786188"/>
          <a:ext cx="58816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公式" r:id="rId16" imgW="2692080" imgH="228600" progId="Equation.3">
                  <p:embed/>
                </p:oleObj>
              </mc:Choice>
              <mc:Fallback>
                <p:oleObj name="公式" r:id="rId16" imgW="2692080" imgH="228600" progId="Equation.3">
                  <p:embed/>
                  <p:pic>
                    <p:nvPicPr>
                      <p:cNvPr id="131089" name="Object 9">
                        <a:extLst>
                          <a:ext uri="{FF2B5EF4-FFF2-40B4-BE49-F238E27FC236}">
                            <a16:creationId xmlns="" xmlns:a16="http://schemas.microsoft.com/office/drawing/2014/main" id="{6061B3A7-3C94-40B2-97C6-2F3AB2F31DC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786188"/>
                        <a:ext cx="58816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10">
            <a:extLst>
              <a:ext uri="{FF2B5EF4-FFF2-40B4-BE49-F238E27FC236}">
                <a16:creationId xmlns="" xmlns:a16="http://schemas.microsoft.com/office/drawing/2014/main" id="{CA05EA96-5069-4A8E-BCC8-6B5C64AF7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9" y="4376738"/>
          <a:ext cx="61928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公式" r:id="rId18" imgW="2717640" imgH="228600" progId="Equation.3">
                  <p:embed/>
                </p:oleObj>
              </mc:Choice>
              <mc:Fallback>
                <p:oleObj name="公式" r:id="rId18" imgW="2717640" imgH="228600" progId="Equation.3">
                  <p:embed/>
                  <p:pic>
                    <p:nvPicPr>
                      <p:cNvPr id="131092" name="Object 10">
                        <a:extLst>
                          <a:ext uri="{FF2B5EF4-FFF2-40B4-BE49-F238E27FC236}">
                            <a16:creationId xmlns="" xmlns:a16="http://schemas.microsoft.com/office/drawing/2014/main" id="{CA05EA96-5069-4A8E-BCC8-6B5C64AF7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4376738"/>
                        <a:ext cx="61928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3" name="Text Box 21">
            <a:extLst>
              <a:ext uri="{FF2B5EF4-FFF2-40B4-BE49-F238E27FC236}">
                <a16:creationId xmlns="" xmlns:a16="http://schemas.microsoft.com/office/drawing/2014/main" id="{961EFAC9-32B3-440C-8F3F-0A623E21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1" y="3860801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（</a:t>
            </a:r>
            <a:r>
              <a:rPr lang="en-US" altLang="zh-CN" sz="2800">
                <a:solidFill>
                  <a:prstClr val="black"/>
                </a:solidFill>
              </a:rPr>
              <a:t>1</a:t>
            </a:r>
            <a:r>
              <a:rPr lang="zh-CN" altLang="en-US" sz="2800">
                <a:solidFill>
                  <a:prstClr val="black"/>
                </a:solidFill>
              </a:rPr>
              <a:t>）</a:t>
            </a:r>
          </a:p>
        </p:txBody>
      </p:sp>
      <p:sp>
        <p:nvSpPr>
          <p:cNvPr id="131094" name="Text Box 22">
            <a:extLst>
              <a:ext uri="{FF2B5EF4-FFF2-40B4-BE49-F238E27FC236}">
                <a16:creationId xmlns="" xmlns:a16="http://schemas.microsoft.com/office/drawing/2014/main" id="{9508B411-66E3-46E6-83C4-A17621F95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1" y="4362451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（</a:t>
            </a:r>
            <a:r>
              <a:rPr lang="en-US" altLang="zh-CN" sz="2800">
                <a:solidFill>
                  <a:prstClr val="black"/>
                </a:solidFill>
              </a:rPr>
              <a:t>2</a:t>
            </a:r>
            <a:r>
              <a:rPr lang="zh-CN" altLang="en-US" sz="2800">
                <a:solidFill>
                  <a:prstClr val="black"/>
                </a:solidFill>
              </a:rPr>
              <a:t>）</a:t>
            </a:r>
          </a:p>
        </p:txBody>
      </p:sp>
      <p:graphicFrame>
        <p:nvGraphicFramePr>
          <p:cNvPr id="131095" name="Object 11">
            <a:extLst>
              <a:ext uri="{FF2B5EF4-FFF2-40B4-BE49-F238E27FC236}">
                <a16:creationId xmlns="" xmlns:a16="http://schemas.microsoft.com/office/drawing/2014/main" id="{09B6684C-CDDB-4AD7-B12A-F3636C483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2163" y="5084764"/>
          <a:ext cx="266541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公式" r:id="rId20" imgW="1206360" imgH="215640" progId="Equation.3">
                  <p:embed/>
                </p:oleObj>
              </mc:Choice>
              <mc:Fallback>
                <p:oleObj name="公式" r:id="rId20" imgW="1206360" imgH="215640" progId="Equation.3">
                  <p:embed/>
                  <p:pic>
                    <p:nvPicPr>
                      <p:cNvPr id="131095" name="Object 11">
                        <a:extLst>
                          <a:ext uri="{FF2B5EF4-FFF2-40B4-BE49-F238E27FC236}">
                            <a16:creationId xmlns="" xmlns:a16="http://schemas.microsoft.com/office/drawing/2014/main" id="{09B6684C-CDDB-4AD7-B12A-F3636C483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5084764"/>
                        <a:ext cx="2665412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6" name="Object 12">
            <a:extLst>
              <a:ext uri="{FF2B5EF4-FFF2-40B4-BE49-F238E27FC236}">
                <a16:creationId xmlns="" xmlns:a16="http://schemas.microsoft.com/office/drawing/2014/main" id="{9BA1CA11-D437-4DC3-984A-264BD03E2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9" y="5541964"/>
          <a:ext cx="54641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公式" r:id="rId22" imgW="2501640" imgH="482400" progId="Equation.3">
                  <p:embed/>
                </p:oleObj>
              </mc:Choice>
              <mc:Fallback>
                <p:oleObj name="公式" r:id="rId22" imgW="2501640" imgH="482400" progId="Equation.3">
                  <p:embed/>
                  <p:pic>
                    <p:nvPicPr>
                      <p:cNvPr id="131096" name="Object 12">
                        <a:extLst>
                          <a:ext uri="{FF2B5EF4-FFF2-40B4-BE49-F238E27FC236}">
                            <a16:creationId xmlns="" xmlns:a16="http://schemas.microsoft.com/office/drawing/2014/main" id="{9BA1CA11-D437-4DC3-984A-264BD03E2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5541964"/>
                        <a:ext cx="546417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7" name="Object 13">
            <a:extLst>
              <a:ext uri="{FF2B5EF4-FFF2-40B4-BE49-F238E27FC236}">
                <a16:creationId xmlns="" xmlns:a16="http://schemas.microsoft.com/office/drawing/2014/main" id="{476C3C38-0B24-4E61-9E3B-3003C1C70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2663" y="5013325"/>
          <a:ext cx="33147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name="公式" r:id="rId24" imgW="1384200" imgH="228600" progId="Equation.3">
                  <p:embed/>
                </p:oleObj>
              </mc:Choice>
              <mc:Fallback>
                <p:oleObj name="公式" r:id="rId24" imgW="1384200" imgH="228600" progId="Equation.3">
                  <p:embed/>
                  <p:pic>
                    <p:nvPicPr>
                      <p:cNvPr id="131097" name="Object 13">
                        <a:extLst>
                          <a:ext uri="{FF2B5EF4-FFF2-40B4-BE49-F238E27FC236}">
                            <a16:creationId xmlns="" xmlns:a16="http://schemas.microsoft.com/office/drawing/2014/main" id="{476C3C38-0B24-4E61-9E3B-3003C1C70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5013325"/>
                        <a:ext cx="33147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8" name="Object 14">
            <a:extLst>
              <a:ext uri="{FF2B5EF4-FFF2-40B4-BE49-F238E27FC236}">
                <a16:creationId xmlns="" xmlns:a16="http://schemas.microsoft.com/office/drawing/2014/main" id="{E0F5DC7F-AF99-42AF-9524-26EEB53B74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5546726"/>
          <a:ext cx="11858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2" name="公式" r:id="rId26" imgW="495000" imgH="203040" progId="Equation.3">
                  <p:embed/>
                </p:oleObj>
              </mc:Choice>
              <mc:Fallback>
                <p:oleObj name="公式" r:id="rId26" imgW="495000" imgH="203040" progId="Equation.3">
                  <p:embed/>
                  <p:pic>
                    <p:nvPicPr>
                      <p:cNvPr id="131098" name="Object 14">
                        <a:extLst>
                          <a:ext uri="{FF2B5EF4-FFF2-40B4-BE49-F238E27FC236}">
                            <a16:creationId xmlns="" xmlns:a16="http://schemas.microsoft.com/office/drawing/2014/main" id="{E0F5DC7F-AF99-42AF-9524-26EEB53B74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5546726"/>
                        <a:ext cx="11858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9" name="Text Box 27">
            <a:extLst>
              <a:ext uri="{FF2B5EF4-FFF2-40B4-BE49-F238E27FC236}">
                <a16:creationId xmlns="" xmlns:a16="http://schemas.microsoft.com/office/drawing/2014/main" id="{77A90246-072D-460F-81FB-6AA3A19D3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9" y="2565401"/>
            <a:ext cx="574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对</a:t>
            </a:r>
          </a:p>
        </p:txBody>
      </p:sp>
      <p:sp>
        <p:nvSpPr>
          <p:cNvPr id="131100" name="Text Box 28">
            <a:extLst>
              <a:ext uri="{FF2B5EF4-FFF2-40B4-BE49-F238E27FC236}">
                <a16:creationId xmlns="" xmlns:a16="http://schemas.microsoft.com/office/drawing/2014/main" id="{804A3B74-86BC-4DDB-BE54-B37ED8510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4365626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和</a:t>
            </a:r>
          </a:p>
        </p:txBody>
      </p:sp>
      <p:sp>
        <p:nvSpPr>
          <p:cNvPr id="131101" name="Text Box 29">
            <a:extLst>
              <a:ext uri="{FF2B5EF4-FFF2-40B4-BE49-F238E27FC236}">
                <a16:creationId xmlns="" xmlns:a16="http://schemas.microsoft.com/office/drawing/2014/main" id="{6CA31CC8-2461-4A35-8E2E-61FCF2A98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1397001"/>
            <a:ext cx="324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zh-CN" altLang="en-US" sz="2800">
                <a:solidFill>
                  <a:prstClr val="black"/>
                </a:solidFill>
                <a:sym typeface="Wingdings" panose="05000000000000000000" pitchFamily="2" charset="2"/>
              </a:rPr>
              <a:t>充分性</a:t>
            </a:r>
            <a:r>
              <a:rPr lang="en-US" altLang="zh-CN" sz="28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r>
              <a:rPr lang="zh-CN" altLang="en-US" sz="2800">
                <a:solidFill>
                  <a:prstClr val="black"/>
                </a:solidFill>
                <a:sym typeface="Wingdings" panose="05000000000000000000" pitchFamily="2" charset="2"/>
              </a:rPr>
              <a:t>设</a:t>
            </a:r>
            <a:endParaRPr lang="zh-CN" altLang="en-US" sz="280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3" grpId="0"/>
      <p:bldP spid="131094" grpId="0"/>
      <p:bldP spid="131099" grpId="0"/>
      <p:bldP spid="131100" grpId="0"/>
      <p:bldP spid="1311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75" name="Object 2">
            <a:extLst>
              <a:ext uri="{FF2B5EF4-FFF2-40B4-BE49-F238E27FC236}">
                <a16:creationId xmlns="" xmlns:a16="http://schemas.microsoft.com/office/drawing/2014/main" id="{3A4B51A6-7E98-4062-BB3F-20FD0A40D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1" y="1384301"/>
          <a:ext cx="1146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公式" r:id="rId3" imgW="495000" imgH="203040" progId="Equation.3">
                  <p:embed/>
                </p:oleObj>
              </mc:Choice>
              <mc:Fallback>
                <p:oleObj name="公式" r:id="rId3" imgW="495000" imgH="203040" progId="Equation.3">
                  <p:embed/>
                  <p:pic>
                    <p:nvPicPr>
                      <p:cNvPr id="88075" name="Object 2">
                        <a:extLst>
                          <a:ext uri="{FF2B5EF4-FFF2-40B4-BE49-F238E27FC236}">
                            <a16:creationId xmlns="" xmlns:a16="http://schemas.microsoft.com/office/drawing/2014/main" id="{3A4B51A6-7E98-4062-BB3F-20FD0A40DD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1384301"/>
                        <a:ext cx="11461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3">
            <a:extLst>
              <a:ext uri="{FF2B5EF4-FFF2-40B4-BE49-F238E27FC236}">
                <a16:creationId xmlns="" xmlns:a16="http://schemas.microsoft.com/office/drawing/2014/main" id="{B8441449-6F15-4C8E-AD88-324EDCB42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2314" y="2349501"/>
          <a:ext cx="4021137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公式" r:id="rId5" imgW="2857320" imgH="1714320" progId="Equation.3">
                  <p:embed/>
                </p:oleObj>
              </mc:Choice>
              <mc:Fallback>
                <p:oleObj name="公式" r:id="rId5" imgW="2857320" imgH="1714320" progId="Equation.3">
                  <p:embed/>
                  <p:pic>
                    <p:nvPicPr>
                      <p:cNvPr id="88071" name="Object 3">
                        <a:extLst>
                          <a:ext uri="{FF2B5EF4-FFF2-40B4-BE49-F238E27FC236}">
                            <a16:creationId xmlns="" xmlns:a16="http://schemas.microsoft.com/office/drawing/2014/main" id="{B8441449-6F15-4C8E-AD88-324EDCB42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4" y="2349501"/>
                        <a:ext cx="4021137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Rectangle 1036">
            <a:extLst>
              <a:ext uri="{FF2B5EF4-FFF2-40B4-BE49-F238E27FC236}">
                <a16:creationId xmlns="" xmlns:a16="http://schemas.microsoft.com/office/drawing/2014/main" id="{17271C41-70AF-402D-A2B0-B34C9EDA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397001"/>
            <a:ext cx="1700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定理 </a:t>
            </a:r>
            <a:r>
              <a:rPr lang="en-US" altLang="zh-CN" sz="2800">
                <a:solidFill>
                  <a:srgbClr val="0000FF"/>
                </a:solidFill>
              </a:rPr>
              <a:t>4 </a:t>
            </a:r>
            <a:r>
              <a:rPr lang="en-US" altLang="zh-CN" sz="2800">
                <a:solidFill>
                  <a:prstClr val="black"/>
                </a:solidFill>
              </a:rPr>
              <a:t> </a:t>
            </a:r>
            <a:r>
              <a:rPr lang="zh-CN" altLang="en-US" sz="2800">
                <a:solidFill>
                  <a:prstClr val="black"/>
                </a:solidFill>
              </a:rPr>
              <a:t>设</a:t>
            </a:r>
          </a:p>
        </p:txBody>
      </p:sp>
      <p:sp>
        <p:nvSpPr>
          <p:cNvPr id="88077" name="Rectangle 1037">
            <a:extLst>
              <a:ext uri="{FF2B5EF4-FFF2-40B4-BE49-F238E27FC236}">
                <a16:creationId xmlns="" xmlns:a16="http://schemas.microsoft.com/office/drawing/2014/main" id="{654C297E-4159-4C1E-ABFB-EDFD96443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1397001"/>
            <a:ext cx="324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是非空开凸集，</a:t>
            </a:r>
          </a:p>
        </p:txBody>
      </p:sp>
      <p:sp>
        <p:nvSpPr>
          <p:cNvPr id="88078" name="Rectangle 1038">
            <a:extLst>
              <a:ext uri="{FF2B5EF4-FFF2-40B4-BE49-F238E27FC236}">
                <a16:creationId xmlns="" xmlns:a16="http://schemas.microsoft.com/office/drawing/2014/main" id="{93FD4EF6-A5EE-4706-BCB9-0F8730B4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866901"/>
            <a:ext cx="828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则</a:t>
            </a:r>
            <a:r>
              <a:rPr lang="en-US" altLang="zh-CN" sz="2800" i="1">
                <a:solidFill>
                  <a:prstClr val="black"/>
                </a:solidFill>
              </a:rPr>
              <a:t>f 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</a:rPr>
              <a:t>上的凸函数的充要条件是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en-US" altLang="zh-CN" sz="2800">
                <a:solidFill>
                  <a:prstClr val="black"/>
                </a:solidFill>
              </a:rPr>
              <a:t> </a:t>
            </a:r>
            <a:r>
              <a:rPr lang="zh-CN" altLang="en-US" sz="2800">
                <a:solidFill>
                  <a:prstClr val="black"/>
                </a:solidFill>
              </a:rPr>
              <a:t>的</a:t>
            </a:r>
            <a:r>
              <a:rPr lang="en-US" altLang="zh-CN" sz="2800">
                <a:solidFill>
                  <a:prstClr val="black"/>
                </a:solidFill>
              </a:rPr>
              <a:t>Hesse</a:t>
            </a:r>
            <a:r>
              <a:rPr lang="zh-CN" altLang="en-US" sz="2800">
                <a:solidFill>
                  <a:prstClr val="black"/>
                </a:solidFill>
              </a:rPr>
              <a:t>矩阵</a:t>
            </a:r>
          </a:p>
        </p:txBody>
      </p:sp>
      <p:sp>
        <p:nvSpPr>
          <p:cNvPr id="88080" name="Rectangle 1040">
            <a:extLst>
              <a:ext uri="{FF2B5EF4-FFF2-40B4-BE49-F238E27FC236}">
                <a16:creationId xmlns="" xmlns:a16="http://schemas.microsoft.com/office/drawing/2014/main" id="{35990ED8-6B86-49F8-8B4C-0BED445E2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4724401"/>
            <a:ext cx="3887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609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在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</a:rPr>
              <a:t>上是半正定的</a:t>
            </a:r>
            <a:r>
              <a:rPr lang="en-US" altLang="zh-CN" sz="280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8081" name="Rectangle 1041">
            <a:extLst>
              <a:ext uri="{FF2B5EF4-FFF2-40B4-BE49-F238E27FC236}">
                <a16:creationId xmlns="" xmlns:a16="http://schemas.microsoft.com/office/drawing/2014/main" id="{4646EAFE-825A-4C62-AA6A-701F788BD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5805488"/>
            <a:ext cx="597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609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0000"/>
                </a:solidFill>
              </a:rPr>
              <a:t>注意</a:t>
            </a:r>
            <a:r>
              <a:rPr lang="zh-CN" altLang="en-US" sz="2800">
                <a:solidFill>
                  <a:prstClr val="black"/>
                </a:solidFill>
              </a:rPr>
              <a:t>：该逆命题不成立。</a:t>
            </a:r>
          </a:p>
        </p:txBody>
      </p:sp>
      <p:sp>
        <p:nvSpPr>
          <p:cNvPr id="88082" name="Text Box 1042">
            <a:extLst>
              <a:ext uri="{FF2B5EF4-FFF2-40B4-BE49-F238E27FC236}">
                <a16:creationId xmlns="" xmlns:a16="http://schemas.microsoft.com/office/drawing/2014/main" id="{6A91E6A1-1ABC-4163-B26F-E02F44B34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1397001"/>
            <a:ext cx="370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zh-CN" altLang="en-US" sz="2800">
                <a:solidFill>
                  <a:prstClr val="black"/>
                </a:solidFill>
              </a:rPr>
              <a:t>在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</a:rPr>
              <a:t>上二阶连续可导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</a:p>
        </p:txBody>
      </p:sp>
      <p:sp>
        <p:nvSpPr>
          <p:cNvPr id="88083" name="Rectangle 1043">
            <a:extLst>
              <a:ext uri="{FF2B5EF4-FFF2-40B4-BE49-F238E27FC236}">
                <a16:creationId xmlns="" xmlns:a16="http://schemas.microsoft.com/office/drawing/2014/main" id="{AAE26355-3B05-42A5-B311-C1C794375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6" y="5300663"/>
            <a:ext cx="6399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609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在</a:t>
            </a:r>
            <a:r>
              <a:rPr lang="en-US" altLang="zh-CN" sz="2800" i="1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</a:rPr>
              <a:t>上正定时，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>
                <a:solidFill>
                  <a:prstClr val="black"/>
                </a:solidFill>
              </a:rPr>
              <a:t>S</a:t>
            </a:r>
            <a:r>
              <a:rPr lang="zh-CN" altLang="en-US" sz="2800">
                <a:solidFill>
                  <a:prstClr val="black"/>
                </a:solidFill>
              </a:rPr>
              <a:t>上的严格凸函数</a:t>
            </a:r>
            <a:r>
              <a:rPr lang="en-US" altLang="zh-CN" sz="2800">
                <a:solidFill>
                  <a:prstClr val="black"/>
                </a:solidFill>
              </a:rPr>
              <a:t>.</a:t>
            </a:r>
          </a:p>
        </p:txBody>
      </p:sp>
      <p:graphicFrame>
        <p:nvGraphicFramePr>
          <p:cNvPr id="88086" name="Object 4">
            <a:extLst>
              <a:ext uri="{FF2B5EF4-FFF2-40B4-BE49-F238E27FC236}">
                <a16:creationId xmlns="" xmlns:a16="http://schemas.microsoft.com/office/drawing/2014/main" id="{760893A4-97AC-4E0F-9618-020579E4B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5291138"/>
          <a:ext cx="15128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公式" r:id="rId7" imgW="672840" imgH="228600" progId="Equation.3">
                  <p:embed/>
                </p:oleObj>
              </mc:Choice>
              <mc:Fallback>
                <p:oleObj name="公式" r:id="rId7" imgW="672840" imgH="228600" progId="Equation.3">
                  <p:embed/>
                  <p:pic>
                    <p:nvPicPr>
                      <p:cNvPr id="88086" name="Object 4">
                        <a:extLst>
                          <a:ext uri="{FF2B5EF4-FFF2-40B4-BE49-F238E27FC236}">
                            <a16:creationId xmlns="" xmlns:a16="http://schemas.microsoft.com/office/drawing/2014/main" id="{760893A4-97AC-4E0F-9618-020579E4B3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5291138"/>
                        <a:ext cx="151288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Text Box 1047">
            <a:extLst>
              <a:ext uri="{FF2B5EF4-FFF2-40B4-BE49-F238E27FC236}">
                <a16:creationId xmlns="" xmlns:a16="http://schemas.microsoft.com/office/drawing/2014/main" id="{71A5EEA8-7FA7-4F77-8D74-5F4D5A14D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1" y="620714"/>
            <a:ext cx="4175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凸函数的判定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/>
      <p:bldP spid="88077" grpId="0"/>
      <p:bldP spid="88078" grpId="0"/>
      <p:bldP spid="88080" grpId="0"/>
      <p:bldP spid="88081" grpId="0"/>
      <p:bldP spid="88082" grpId="0"/>
      <p:bldP spid="880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>
            <a:extLst>
              <a:ext uri="{FF2B5EF4-FFF2-40B4-BE49-F238E27FC236}">
                <a16:creationId xmlns="" xmlns:a16="http://schemas.microsoft.com/office/drawing/2014/main" id="{30CBE5C8-973D-48BB-9512-8622AF045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1" y="404814"/>
            <a:ext cx="3673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  次   型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="" xmlns:a16="http://schemas.microsoft.com/office/drawing/2014/main" id="{FA0B59AE-2824-4E59-848C-447C5E2E3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412876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二次型函数</a:t>
            </a:r>
          </a:p>
        </p:txBody>
      </p:sp>
      <p:graphicFrame>
        <p:nvGraphicFramePr>
          <p:cNvPr id="135174" name="Object 2">
            <a:extLst>
              <a:ext uri="{FF2B5EF4-FFF2-40B4-BE49-F238E27FC236}">
                <a16:creationId xmlns="" xmlns:a16="http://schemas.microsoft.com/office/drawing/2014/main" id="{F82749AE-2D9A-413E-B5F2-76D4FC8C298C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800600" y="1196976"/>
          <a:ext cx="36718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公式" r:id="rId3" imgW="1612800" imgH="406080" progId="Equation.3">
                  <p:embed/>
                </p:oleObj>
              </mc:Choice>
              <mc:Fallback>
                <p:oleObj name="公式" r:id="rId3" imgW="1612800" imgH="406080" progId="Equation.3">
                  <p:embed/>
                  <p:pic>
                    <p:nvPicPr>
                      <p:cNvPr id="135174" name="Object 2">
                        <a:extLst>
                          <a:ext uri="{FF2B5EF4-FFF2-40B4-BE49-F238E27FC236}">
                            <a16:creationId xmlns="" xmlns:a16="http://schemas.microsoft.com/office/drawing/2014/main" id="{F82749AE-2D9A-413E-B5F2-76D4FC8C298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96976"/>
                        <a:ext cx="36718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6" name="Text Box 8">
            <a:extLst>
              <a:ext uri="{FF2B5EF4-FFF2-40B4-BE49-F238E27FC236}">
                <a16:creationId xmlns="" xmlns:a16="http://schemas.microsoft.com/office/drawing/2014/main" id="{A91D458E-5A0B-4740-92B5-E6E17EEF6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989138"/>
            <a:ext cx="6408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其中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>
                <a:solidFill>
                  <a:prstClr val="black"/>
                </a:solidFill>
              </a:rPr>
              <a:t>∈</a:t>
            </a:r>
            <a:r>
              <a:rPr lang="en-US" altLang="zh-CN" sz="2800" i="1">
                <a:solidFill>
                  <a:prstClr val="black"/>
                </a:solidFill>
              </a:rPr>
              <a:t>R </a:t>
            </a:r>
            <a:r>
              <a:rPr lang="en-US" altLang="zh-CN" sz="2800" i="1" baseline="30000">
                <a:solidFill>
                  <a:prstClr val="black"/>
                </a:solidFill>
              </a:rPr>
              <a:t>n </a:t>
            </a:r>
            <a:r>
              <a:rPr lang="en-US" altLang="zh-CN" sz="2800" i="1">
                <a:solidFill>
                  <a:prstClr val="black"/>
                </a:solidFill>
              </a:rPr>
              <a:t>,A</a:t>
            </a:r>
            <a:r>
              <a:rPr lang="zh-CN" altLang="en-US" sz="2800">
                <a:solidFill>
                  <a:prstClr val="black"/>
                </a:solidFill>
              </a:rPr>
              <a:t>是一个</a:t>
            </a:r>
            <a:r>
              <a:rPr lang="en-US" altLang="zh-CN" sz="2800" i="1">
                <a:solidFill>
                  <a:prstClr val="black"/>
                </a:solidFill>
              </a:rPr>
              <a:t>n</a:t>
            </a:r>
            <a:r>
              <a:rPr lang="zh-CN" altLang="en-US" sz="2800">
                <a:solidFill>
                  <a:prstClr val="black"/>
                </a:solidFill>
              </a:rPr>
              <a:t>阶对称矩阵，</a:t>
            </a:r>
            <a:endParaRPr lang="zh-CN" altLang="en-US" sz="2800" i="1">
              <a:solidFill>
                <a:prstClr val="black"/>
              </a:solidFill>
            </a:endParaRPr>
          </a:p>
        </p:txBody>
      </p:sp>
      <p:graphicFrame>
        <p:nvGraphicFramePr>
          <p:cNvPr id="135181" name="Object 3">
            <a:extLst>
              <a:ext uri="{FF2B5EF4-FFF2-40B4-BE49-F238E27FC236}">
                <a16:creationId xmlns="" xmlns:a16="http://schemas.microsoft.com/office/drawing/2014/main" id="{B03B60D0-ED11-438C-B4F8-BABA47D043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8" y="1989138"/>
          <a:ext cx="2081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公式" r:id="rId5" imgW="914400" imgH="228600" progId="Equation.3">
                  <p:embed/>
                </p:oleObj>
              </mc:Choice>
              <mc:Fallback>
                <p:oleObj name="公式" r:id="rId5" imgW="914400" imgH="228600" progId="Equation.3">
                  <p:embed/>
                  <p:pic>
                    <p:nvPicPr>
                      <p:cNvPr id="135181" name="Object 3">
                        <a:extLst>
                          <a:ext uri="{FF2B5EF4-FFF2-40B4-BE49-F238E27FC236}">
                            <a16:creationId xmlns="" xmlns:a16="http://schemas.microsoft.com/office/drawing/2014/main" id="{B03B60D0-ED11-438C-B4F8-BABA47D04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1989138"/>
                        <a:ext cx="2081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3" name="Object 4">
            <a:extLst>
              <a:ext uri="{FF2B5EF4-FFF2-40B4-BE49-F238E27FC236}">
                <a16:creationId xmlns="" xmlns:a16="http://schemas.microsoft.com/office/drawing/2014/main" id="{6104057E-081A-4679-962A-9E7FA338CA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2708276"/>
          <a:ext cx="2597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公式" r:id="rId7" imgW="1155600" imgH="215640" progId="Equation.3">
                  <p:embed/>
                </p:oleObj>
              </mc:Choice>
              <mc:Fallback>
                <p:oleObj name="公式" r:id="rId7" imgW="1155600" imgH="215640" progId="Equation.3">
                  <p:embed/>
                  <p:pic>
                    <p:nvPicPr>
                      <p:cNvPr id="135183" name="Object 4">
                        <a:extLst>
                          <a:ext uri="{FF2B5EF4-FFF2-40B4-BE49-F238E27FC236}">
                            <a16:creationId xmlns="" xmlns:a16="http://schemas.microsoft.com/office/drawing/2014/main" id="{6104057E-081A-4679-962A-9E7FA338CA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708276"/>
                        <a:ext cx="25971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4" name="Object 5">
            <a:extLst>
              <a:ext uri="{FF2B5EF4-FFF2-40B4-BE49-F238E27FC236}">
                <a16:creationId xmlns="" xmlns:a16="http://schemas.microsoft.com/office/drawing/2014/main" id="{D26D454A-9722-4C0E-80D1-FC3788CAB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2708275"/>
          <a:ext cx="17986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公式" r:id="rId9" imgW="799920" imgH="228600" progId="Equation.3">
                  <p:embed/>
                </p:oleObj>
              </mc:Choice>
              <mc:Fallback>
                <p:oleObj name="公式" r:id="rId9" imgW="799920" imgH="228600" progId="Equation.3">
                  <p:embed/>
                  <p:pic>
                    <p:nvPicPr>
                      <p:cNvPr id="135184" name="Object 5">
                        <a:extLst>
                          <a:ext uri="{FF2B5EF4-FFF2-40B4-BE49-F238E27FC236}">
                            <a16:creationId xmlns="" xmlns:a16="http://schemas.microsoft.com/office/drawing/2014/main" id="{D26D454A-9722-4C0E-80D1-FC3788CAB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2708275"/>
                        <a:ext cx="17986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5" name="Text Box 17">
            <a:extLst>
              <a:ext uri="{FF2B5EF4-FFF2-40B4-BE49-F238E27FC236}">
                <a16:creationId xmlns="" xmlns:a16="http://schemas.microsoft.com/office/drawing/2014/main" id="{680A36EE-8B8B-4A1B-9DAD-FA146B415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350043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所以当且仅当</a:t>
            </a:r>
            <a:r>
              <a:rPr lang="en-US" altLang="zh-CN" sz="2800" i="1">
                <a:solidFill>
                  <a:prstClr val="black"/>
                </a:solidFill>
              </a:rPr>
              <a:t>A</a:t>
            </a:r>
            <a:r>
              <a:rPr lang="zh-CN" altLang="en-US" sz="2800">
                <a:solidFill>
                  <a:prstClr val="black"/>
                </a:solidFill>
              </a:rPr>
              <a:t>为半正定矩阵时，</a:t>
            </a:r>
            <a:r>
              <a:rPr lang="en-US" altLang="zh-CN" sz="2800" i="1">
                <a:solidFill>
                  <a:prstClr val="black"/>
                </a:solidFill>
              </a:rPr>
              <a:t>f(x)</a:t>
            </a:r>
            <a:r>
              <a:rPr lang="zh-CN" altLang="en-US" sz="2800">
                <a:solidFill>
                  <a:prstClr val="black"/>
                </a:solidFill>
              </a:rPr>
              <a:t>是凸函数。</a:t>
            </a:r>
          </a:p>
        </p:txBody>
      </p:sp>
      <p:sp>
        <p:nvSpPr>
          <p:cNvPr id="135186" name="Text Box 18">
            <a:extLst>
              <a:ext uri="{FF2B5EF4-FFF2-40B4-BE49-F238E27FC236}">
                <a16:creationId xmlns="" xmlns:a16="http://schemas.microsoft.com/office/drawing/2014/main" id="{7C06D72F-3559-43C9-8B39-F6478564D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076701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>
                <a:solidFill>
                  <a:prstClr val="black"/>
                </a:solidFill>
              </a:rPr>
              <a:t>A</a:t>
            </a:r>
            <a:r>
              <a:rPr lang="zh-CN" altLang="en-US" sz="2800">
                <a:solidFill>
                  <a:prstClr val="black"/>
                </a:solidFill>
              </a:rPr>
              <a:t>为正定矩阵时，</a:t>
            </a:r>
            <a:r>
              <a:rPr lang="en-US" altLang="zh-CN" sz="2800" i="1">
                <a:solidFill>
                  <a:prstClr val="black"/>
                </a:solidFill>
              </a:rPr>
              <a:t>f(x)</a:t>
            </a:r>
            <a:r>
              <a:rPr lang="zh-CN" altLang="en-US" sz="2800">
                <a:solidFill>
                  <a:prstClr val="black"/>
                </a:solidFill>
              </a:rPr>
              <a:t>是严格凸函数。</a:t>
            </a:r>
          </a:p>
        </p:txBody>
      </p:sp>
      <p:sp>
        <p:nvSpPr>
          <p:cNvPr id="135187" name="Text Box 19">
            <a:extLst>
              <a:ext uri="{FF2B5EF4-FFF2-40B4-BE49-F238E27FC236}">
                <a16:creationId xmlns="" xmlns:a16="http://schemas.microsoft.com/office/drawing/2014/main" id="{2C93D7D0-820C-4B89-8983-CE2006AED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854576"/>
            <a:ext cx="576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例</a:t>
            </a:r>
          </a:p>
        </p:txBody>
      </p:sp>
      <p:graphicFrame>
        <p:nvGraphicFramePr>
          <p:cNvPr id="135188" name="Object 6">
            <a:extLst>
              <a:ext uri="{FF2B5EF4-FFF2-40B4-BE49-F238E27FC236}">
                <a16:creationId xmlns="" xmlns:a16="http://schemas.microsoft.com/office/drawing/2014/main" id="{E2DAA15A-9644-4F60-9138-A85C6F11E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4868864"/>
          <a:ext cx="72310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公式" r:id="rId11" imgW="3124080" imgH="495000" progId="Equation.3">
                  <p:embed/>
                </p:oleObj>
              </mc:Choice>
              <mc:Fallback>
                <p:oleObj name="公式" r:id="rId11" imgW="3124080" imgH="495000" progId="Equation.3">
                  <p:embed/>
                  <p:pic>
                    <p:nvPicPr>
                      <p:cNvPr id="135188" name="Object 6">
                        <a:extLst>
                          <a:ext uri="{FF2B5EF4-FFF2-40B4-BE49-F238E27FC236}">
                            <a16:creationId xmlns="" xmlns:a16="http://schemas.microsoft.com/office/drawing/2014/main" id="{E2DAA15A-9644-4F60-9138-A85C6F11E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868864"/>
                        <a:ext cx="7231063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/>
      <p:bldP spid="135173" grpId="0"/>
      <p:bldP spid="135176" grpId="0"/>
      <p:bldP spid="135185" grpId="0"/>
      <p:bldP spid="135186" grpId="0"/>
      <p:bldP spid="1351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="" xmlns:a16="http://schemas.microsoft.com/office/drawing/2014/main" id="{143968A3-F8F7-4D21-AC21-EC142CCD9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487364"/>
            <a:ext cx="5335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二、     凸规划及其性质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="" xmlns:a16="http://schemas.microsoft.com/office/drawing/2014/main" id="{5C7559B3-6ED7-4765-B679-CD381738C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3486151"/>
            <a:ext cx="129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约束集</a:t>
            </a:r>
          </a:p>
        </p:txBody>
      </p:sp>
      <p:graphicFrame>
        <p:nvGraphicFramePr>
          <p:cNvPr id="19467" name="Object 2">
            <a:extLst>
              <a:ext uri="{FF2B5EF4-FFF2-40B4-BE49-F238E27FC236}">
                <a16:creationId xmlns="" xmlns:a16="http://schemas.microsoft.com/office/drawing/2014/main" id="{1A639D20-EF25-4506-8655-0A69F37A5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3155950"/>
          <a:ext cx="4751388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公式" r:id="rId3" imgW="2158920" imgH="545760" progId="Equation.3">
                  <p:embed/>
                </p:oleObj>
              </mc:Choice>
              <mc:Fallback>
                <p:oleObj name="公式" r:id="rId3" imgW="2158920" imgH="545760" progId="Equation.3">
                  <p:embed/>
                  <p:pic>
                    <p:nvPicPr>
                      <p:cNvPr id="19467" name="Object 2">
                        <a:extLst>
                          <a:ext uri="{FF2B5EF4-FFF2-40B4-BE49-F238E27FC236}">
                            <a16:creationId xmlns="" xmlns:a16="http://schemas.microsoft.com/office/drawing/2014/main" id="{1A639D20-EF25-4506-8655-0A69F37A5D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3155950"/>
                        <a:ext cx="4751388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>
            <a:extLst>
              <a:ext uri="{FF2B5EF4-FFF2-40B4-BE49-F238E27FC236}">
                <a16:creationId xmlns="" xmlns:a16="http://schemas.microsoft.com/office/drawing/2014/main" id="{51166554-2CAD-4637-B6A8-1EF6BB9E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787900"/>
            <a:ext cx="81359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如果</a:t>
            </a:r>
            <a:r>
              <a:rPr lang="en-US" altLang="zh-CN" sz="2800">
                <a:solidFill>
                  <a:prstClr val="black"/>
                </a:solidFill>
              </a:rPr>
              <a:t>(P)</a:t>
            </a:r>
            <a:r>
              <a:rPr lang="zh-CN" altLang="en-US" sz="2800">
                <a:solidFill>
                  <a:prstClr val="black"/>
                </a:solidFill>
              </a:rPr>
              <a:t>的约束集</a:t>
            </a:r>
            <a:r>
              <a:rPr lang="en-US" altLang="zh-CN" sz="2800" i="1">
                <a:solidFill>
                  <a:prstClr val="black"/>
                </a:solidFill>
              </a:rPr>
              <a:t>D</a:t>
            </a:r>
            <a:r>
              <a:rPr lang="zh-CN" altLang="en-US" sz="2800">
                <a:solidFill>
                  <a:prstClr val="black"/>
                </a:solidFill>
              </a:rPr>
              <a:t>是凸集，目标函数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 i="1">
                <a:solidFill>
                  <a:prstClr val="black"/>
                </a:solidFill>
              </a:rPr>
              <a:t>D</a:t>
            </a:r>
            <a:r>
              <a:rPr lang="zh-CN" altLang="en-US" sz="2800">
                <a:solidFill>
                  <a:prstClr val="black"/>
                </a:solidFill>
              </a:rPr>
              <a:t>上的凸函数，则</a:t>
            </a:r>
            <a:r>
              <a:rPr lang="en-US" altLang="zh-CN" sz="2800">
                <a:solidFill>
                  <a:prstClr val="black"/>
                </a:solidFill>
              </a:rPr>
              <a:t>(P)</a:t>
            </a:r>
            <a:r>
              <a:rPr lang="zh-CN" altLang="en-US" sz="2800">
                <a:solidFill>
                  <a:prstClr val="black"/>
                </a:solidFill>
              </a:rPr>
              <a:t>叫做非线性凸规划，或简称为凸规划。</a:t>
            </a: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9469" name="Object 3">
            <a:extLst>
              <a:ext uri="{FF2B5EF4-FFF2-40B4-BE49-F238E27FC236}">
                <a16:creationId xmlns="" xmlns:a16="http://schemas.microsoft.com/office/drawing/2014/main" id="{04DA2F1C-CE39-4752-B74B-516047019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9" y="1484313"/>
          <a:ext cx="39592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公式" r:id="rId5" imgW="1892160" imgH="749160" progId="Equation.3">
                  <p:embed/>
                </p:oleObj>
              </mc:Choice>
              <mc:Fallback>
                <p:oleObj name="公式" r:id="rId5" imgW="1892160" imgH="749160" progId="Equation.3">
                  <p:embed/>
                  <p:pic>
                    <p:nvPicPr>
                      <p:cNvPr id="19469" name="Object 3">
                        <a:extLst>
                          <a:ext uri="{FF2B5EF4-FFF2-40B4-BE49-F238E27FC236}">
                            <a16:creationId xmlns="" xmlns:a16="http://schemas.microsoft.com/office/drawing/2014/main" id="{04DA2F1C-CE39-4752-B74B-516047019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1484313"/>
                        <a:ext cx="39592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>
            <a:extLst>
              <a:ext uri="{FF2B5EF4-FFF2-40B4-BE49-F238E27FC236}">
                <a16:creationId xmlns="" xmlns:a16="http://schemas.microsoft.com/office/drawing/2014/main" id="{CDECA1C8-95D9-4E52-9E20-F7AEB148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6" y="1989138"/>
            <a:ext cx="2555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非线性规划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9466" grpId="0"/>
      <p:bldP spid="19468" grpId="0"/>
      <p:bldP spid="194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Text Box 10">
            <a:extLst>
              <a:ext uri="{FF2B5EF4-FFF2-40B4-BE49-F238E27FC236}">
                <a16:creationId xmlns="" xmlns:a16="http://schemas.microsoft.com/office/drawing/2014/main" id="{4DBC4BB4-F295-42E3-9C5C-91FCB9CE9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341438"/>
            <a:ext cx="6840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定理 </a:t>
            </a:r>
            <a:r>
              <a:rPr lang="en-US" altLang="zh-CN" sz="2800">
                <a:solidFill>
                  <a:srgbClr val="0000FF"/>
                </a:solidFill>
              </a:rPr>
              <a:t>5</a:t>
            </a:r>
            <a:r>
              <a:rPr lang="en-US" altLang="zh-CN" sz="2800">
                <a:solidFill>
                  <a:prstClr val="black"/>
                </a:solidFill>
              </a:rPr>
              <a:t>  </a:t>
            </a:r>
            <a:r>
              <a:rPr lang="zh-CN" altLang="en-US" sz="2800">
                <a:solidFill>
                  <a:prstClr val="black"/>
                </a:solidFill>
              </a:rPr>
              <a:t>对于非线性规划</a:t>
            </a:r>
            <a:r>
              <a:rPr lang="en-US" altLang="zh-CN" sz="2800">
                <a:solidFill>
                  <a:prstClr val="black"/>
                </a:solidFill>
              </a:rPr>
              <a:t>(P)</a:t>
            </a:r>
            <a:r>
              <a:rPr lang="zh-CN" altLang="en-US" sz="2800">
                <a:solidFill>
                  <a:prstClr val="black"/>
                </a:solidFill>
              </a:rPr>
              <a:t>，若</a:t>
            </a:r>
          </a:p>
        </p:txBody>
      </p:sp>
      <p:sp>
        <p:nvSpPr>
          <p:cNvPr id="75786" name="Rectangle 12">
            <a:extLst>
              <a:ext uri="{FF2B5EF4-FFF2-40B4-BE49-F238E27FC236}">
                <a16:creationId xmlns="" xmlns:a16="http://schemas.microsoft.com/office/drawing/2014/main" id="{DE557B29-C8FF-4A8D-927F-E4CBF39AE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0491" name="Object 2">
            <a:extLst>
              <a:ext uri="{FF2B5EF4-FFF2-40B4-BE49-F238E27FC236}">
                <a16:creationId xmlns="" xmlns:a16="http://schemas.microsoft.com/office/drawing/2014/main" id="{12D23D94-630A-4664-8A6B-0550218BA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0" y="1268414"/>
          <a:ext cx="26495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公式" r:id="rId3" imgW="1079280" imgH="228600" progId="Equation.3">
                  <p:embed/>
                </p:oleObj>
              </mc:Choice>
              <mc:Fallback>
                <p:oleObj name="公式" r:id="rId3" imgW="1079280" imgH="228600" progId="Equation.3">
                  <p:embed/>
                  <p:pic>
                    <p:nvPicPr>
                      <p:cNvPr id="20491" name="Object 2">
                        <a:extLst>
                          <a:ext uri="{FF2B5EF4-FFF2-40B4-BE49-F238E27FC236}">
                            <a16:creationId xmlns="" xmlns:a16="http://schemas.microsoft.com/office/drawing/2014/main" id="{12D23D94-630A-4664-8A6B-0550218BA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1268414"/>
                        <a:ext cx="264953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>
            <a:extLst>
              <a:ext uri="{FF2B5EF4-FFF2-40B4-BE49-F238E27FC236}">
                <a16:creationId xmlns="" xmlns:a16="http://schemas.microsoft.com/office/drawing/2014/main" id="{2B4FFF6B-BE51-4A8B-9442-09A98DA35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636838"/>
            <a:ext cx="7993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并且</a:t>
            </a:r>
            <a:r>
              <a:rPr lang="en-US" altLang="zh-CN" sz="2800" i="1">
                <a:solidFill>
                  <a:prstClr val="black"/>
                </a:solidFill>
              </a:rPr>
              <a:t>f 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 i="1">
                <a:solidFill>
                  <a:prstClr val="black"/>
                </a:solidFill>
              </a:rPr>
              <a:t>D</a:t>
            </a:r>
            <a:r>
              <a:rPr lang="zh-CN" altLang="en-US" sz="2800">
                <a:solidFill>
                  <a:prstClr val="black"/>
                </a:solidFill>
              </a:rPr>
              <a:t>上的凸函数，则</a:t>
            </a:r>
            <a:r>
              <a:rPr lang="en-US" altLang="zh-CN" sz="2800">
                <a:solidFill>
                  <a:prstClr val="black"/>
                </a:solidFill>
              </a:rPr>
              <a:t>(P)</a:t>
            </a:r>
            <a:r>
              <a:rPr lang="zh-CN" altLang="en-US" sz="2800">
                <a:solidFill>
                  <a:prstClr val="black"/>
                </a:solidFill>
              </a:rPr>
              <a:t>是凸规划。</a:t>
            </a:r>
          </a:p>
        </p:txBody>
      </p:sp>
      <p:graphicFrame>
        <p:nvGraphicFramePr>
          <p:cNvPr id="20495" name="Object 3">
            <a:extLst>
              <a:ext uri="{FF2B5EF4-FFF2-40B4-BE49-F238E27FC236}">
                <a16:creationId xmlns="" xmlns:a16="http://schemas.microsoft.com/office/drawing/2014/main" id="{5E5AA8D2-6476-446C-BB84-71B3254F9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1" y="2012950"/>
          <a:ext cx="24479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公式" r:id="rId5" imgW="1054100" imgH="241300" progId="Equation.3">
                  <p:embed/>
                </p:oleObj>
              </mc:Choice>
              <mc:Fallback>
                <p:oleObj name="公式" r:id="rId5" imgW="1054100" imgH="241300" progId="Equation.3">
                  <p:embed/>
                  <p:pic>
                    <p:nvPicPr>
                      <p:cNvPr id="20495" name="Object 3">
                        <a:extLst>
                          <a:ext uri="{FF2B5EF4-FFF2-40B4-BE49-F238E27FC236}">
                            <a16:creationId xmlns="" xmlns:a16="http://schemas.microsoft.com/office/drawing/2014/main" id="{5E5AA8D2-6476-446C-BB84-71B3254F9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2012950"/>
                        <a:ext cx="24479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Text Box 17">
            <a:extLst>
              <a:ext uri="{FF2B5EF4-FFF2-40B4-BE49-F238E27FC236}">
                <a16:creationId xmlns="" xmlns:a16="http://schemas.microsoft.com/office/drawing/2014/main" id="{DDEA777B-C591-4F59-9AA6-303C4A14D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989138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皆为</a:t>
            </a:r>
            <a:r>
              <a:rPr lang="en-US" altLang="zh-CN" sz="2800" i="1">
                <a:solidFill>
                  <a:prstClr val="black"/>
                </a:solidFill>
              </a:rPr>
              <a:t>R</a:t>
            </a:r>
            <a:r>
              <a:rPr lang="en-US" altLang="zh-CN" sz="2800" i="1" baseline="30000">
                <a:solidFill>
                  <a:prstClr val="black"/>
                </a:solidFill>
              </a:rPr>
              <a:t>n</a:t>
            </a:r>
            <a:r>
              <a:rPr lang="zh-CN" altLang="en-US" sz="2800">
                <a:solidFill>
                  <a:prstClr val="black"/>
                </a:solidFill>
              </a:rPr>
              <a:t>上的凸函数，</a:t>
            </a:r>
          </a:p>
        </p:txBody>
      </p:sp>
      <p:sp>
        <p:nvSpPr>
          <p:cNvPr id="20498" name="Text Box 18">
            <a:extLst>
              <a:ext uri="{FF2B5EF4-FFF2-40B4-BE49-F238E27FC236}">
                <a16:creationId xmlns="" xmlns:a16="http://schemas.microsoft.com/office/drawing/2014/main" id="{2C33CEFE-C0C0-4D3F-A4A2-33AD31D1F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1989138"/>
            <a:ext cx="2592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皆为线性函数</a:t>
            </a:r>
          </a:p>
        </p:txBody>
      </p:sp>
      <p:sp>
        <p:nvSpPr>
          <p:cNvPr id="20499" name="Text Box 19">
            <a:extLst>
              <a:ext uri="{FF2B5EF4-FFF2-40B4-BE49-F238E27FC236}">
                <a16:creationId xmlns="" xmlns:a16="http://schemas.microsoft.com/office/drawing/2014/main" id="{97C88C22-5F1F-4F81-9242-AE9F67826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3357563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证：</a:t>
            </a:r>
          </a:p>
        </p:txBody>
      </p:sp>
      <p:graphicFrame>
        <p:nvGraphicFramePr>
          <p:cNvPr id="20500" name="Object 4">
            <a:extLst>
              <a:ext uri="{FF2B5EF4-FFF2-40B4-BE49-F238E27FC236}">
                <a16:creationId xmlns="" xmlns:a16="http://schemas.microsoft.com/office/drawing/2014/main" id="{8B1B4B27-BACB-40DC-B989-AD9F856ED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3" y="3357563"/>
          <a:ext cx="650875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公式" r:id="rId7" imgW="2603160" imgH="507960" progId="Equation.3">
                  <p:embed/>
                </p:oleObj>
              </mc:Choice>
              <mc:Fallback>
                <p:oleObj name="公式" r:id="rId7" imgW="2603160" imgH="507960" progId="Equation.3">
                  <p:embed/>
                  <p:pic>
                    <p:nvPicPr>
                      <p:cNvPr id="20500" name="Object 4">
                        <a:extLst>
                          <a:ext uri="{FF2B5EF4-FFF2-40B4-BE49-F238E27FC236}">
                            <a16:creationId xmlns="" xmlns:a16="http://schemas.microsoft.com/office/drawing/2014/main" id="{8B1B4B27-BACB-40DC-B989-AD9F856EDA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3357563"/>
                        <a:ext cx="650875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5">
            <a:extLst>
              <a:ext uri="{FF2B5EF4-FFF2-40B4-BE49-F238E27FC236}">
                <a16:creationId xmlns="" xmlns:a16="http://schemas.microsoft.com/office/drawing/2014/main" id="{D4DF3151-7BC1-48EB-84A4-8A8DBBB18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1" y="5219700"/>
          <a:ext cx="20351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公式" r:id="rId9" imgW="850680" imgH="215640" progId="Equation.3">
                  <p:embed/>
                </p:oleObj>
              </mc:Choice>
              <mc:Fallback>
                <p:oleObj name="公式" r:id="rId9" imgW="850680" imgH="215640" progId="Equation.3">
                  <p:embed/>
                  <p:pic>
                    <p:nvPicPr>
                      <p:cNvPr id="20502" name="Object 5">
                        <a:extLst>
                          <a:ext uri="{FF2B5EF4-FFF2-40B4-BE49-F238E27FC236}">
                            <a16:creationId xmlns="" xmlns:a16="http://schemas.microsoft.com/office/drawing/2014/main" id="{D4DF3151-7BC1-48EB-84A4-8A8DBBB18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1" y="5219700"/>
                        <a:ext cx="20351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AutoShape 23">
            <a:extLst>
              <a:ext uri="{FF2B5EF4-FFF2-40B4-BE49-F238E27FC236}">
                <a16:creationId xmlns="" xmlns:a16="http://schemas.microsoft.com/office/drawing/2014/main" id="{1C724202-79BE-4E3D-AB02-D7FCFAAA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5015162"/>
            <a:ext cx="1008062" cy="917079"/>
          </a:xfrm>
          <a:prstGeom prst="rightArrow">
            <a:avLst>
              <a:gd name="adj1" fmla="val 50000"/>
              <a:gd name="adj2" fmla="val 108733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0504" name="Object 6">
            <a:extLst>
              <a:ext uri="{FF2B5EF4-FFF2-40B4-BE49-F238E27FC236}">
                <a16:creationId xmlns="" xmlns:a16="http://schemas.microsoft.com/office/drawing/2014/main" id="{327B11F3-88F5-40EA-A962-F8165A355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1" y="5140325"/>
          <a:ext cx="3063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公式" r:id="rId11" imgW="1282680" imgH="215640" progId="Equation.3">
                  <p:embed/>
                </p:oleObj>
              </mc:Choice>
              <mc:Fallback>
                <p:oleObj name="公式" r:id="rId11" imgW="1282680" imgH="215640" progId="Equation.3">
                  <p:embed/>
                  <p:pic>
                    <p:nvPicPr>
                      <p:cNvPr id="20504" name="Object 6">
                        <a:extLst>
                          <a:ext uri="{FF2B5EF4-FFF2-40B4-BE49-F238E27FC236}">
                            <a16:creationId xmlns="" xmlns:a16="http://schemas.microsoft.com/office/drawing/2014/main" id="{327B11F3-88F5-40EA-A962-F8165A355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1" y="5140325"/>
                        <a:ext cx="30638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6" name="Text Box 26">
            <a:extLst>
              <a:ext uri="{FF2B5EF4-FFF2-40B4-BE49-F238E27FC236}">
                <a16:creationId xmlns="" xmlns:a16="http://schemas.microsoft.com/office/drawing/2014/main" id="{430F6C76-1E8E-441E-9739-AF0EA243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789613"/>
            <a:ext cx="4321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又因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en-US" altLang="zh-CN" sz="2800">
                <a:solidFill>
                  <a:prstClr val="black"/>
                </a:solidFill>
              </a:rPr>
              <a:t> 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 i="1">
                <a:solidFill>
                  <a:prstClr val="black"/>
                </a:solidFill>
              </a:rPr>
              <a:t>D</a:t>
            </a:r>
            <a:r>
              <a:rPr lang="zh-CN" altLang="en-US" sz="2800">
                <a:solidFill>
                  <a:prstClr val="black"/>
                </a:solidFill>
              </a:rPr>
              <a:t>上的凸函数，</a:t>
            </a:r>
          </a:p>
        </p:txBody>
      </p:sp>
      <p:sp>
        <p:nvSpPr>
          <p:cNvPr id="20507" name="AutoShape 27">
            <a:extLst>
              <a:ext uri="{FF2B5EF4-FFF2-40B4-BE49-F238E27FC236}">
                <a16:creationId xmlns="" xmlns:a16="http://schemas.microsoft.com/office/drawing/2014/main" id="{41FF9E5F-FE3F-4CFB-9F01-99C5C3FDA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5583487"/>
            <a:ext cx="366960" cy="917079"/>
          </a:xfrm>
          <a:prstGeom prst="rightArrow">
            <a:avLst>
              <a:gd name="adj1" fmla="val 50000"/>
              <a:gd name="adj2" fmla="val 133456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08" name="Text Box 28">
            <a:extLst>
              <a:ext uri="{FF2B5EF4-FFF2-40B4-BE49-F238E27FC236}">
                <a16:creationId xmlns="" xmlns:a16="http://schemas.microsoft.com/office/drawing/2014/main" id="{B199D40F-B1F3-42E0-A25C-DF2D5F6DB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5789613"/>
            <a:ext cx="2449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prstClr val="black"/>
                </a:solidFill>
              </a:rPr>
              <a:t>(P)</a:t>
            </a:r>
            <a:r>
              <a:rPr lang="zh-CN" altLang="en-US" sz="2800">
                <a:solidFill>
                  <a:prstClr val="black"/>
                </a:solidFill>
              </a:rPr>
              <a:t>是凸规划</a:t>
            </a:r>
          </a:p>
        </p:txBody>
      </p:sp>
      <p:graphicFrame>
        <p:nvGraphicFramePr>
          <p:cNvPr id="20509" name="Object 7">
            <a:extLst>
              <a:ext uri="{FF2B5EF4-FFF2-40B4-BE49-F238E27FC236}">
                <a16:creationId xmlns="" xmlns:a16="http://schemas.microsoft.com/office/drawing/2014/main" id="{E75FB5AD-2455-488B-AB70-0AE1C7518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1226" y="4551364"/>
          <a:ext cx="75866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公式" r:id="rId13" imgW="3174840" imgH="241200" progId="Equation.3">
                  <p:embed/>
                </p:oleObj>
              </mc:Choice>
              <mc:Fallback>
                <p:oleObj name="公式" r:id="rId13" imgW="3174840" imgH="241200" progId="Equation.3">
                  <p:embed/>
                  <p:pic>
                    <p:nvPicPr>
                      <p:cNvPr id="20509" name="Object 7">
                        <a:extLst>
                          <a:ext uri="{FF2B5EF4-FFF2-40B4-BE49-F238E27FC236}">
                            <a16:creationId xmlns="" xmlns:a16="http://schemas.microsoft.com/office/drawing/2014/main" id="{E75FB5AD-2455-488B-AB70-0AE1C7518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6" y="4551364"/>
                        <a:ext cx="75866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8">
            <a:extLst>
              <a:ext uri="{FF2B5EF4-FFF2-40B4-BE49-F238E27FC236}">
                <a16:creationId xmlns="" xmlns:a16="http://schemas.microsoft.com/office/drawing/2014/main" id="{9425C948-E36F-4705-898E-CA9EA2F79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5229225"/>
          <a:ext cx="23669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公式" r:id="rId15" imgW="990360" imgH="215640" progId="Equation.3">
                  <p:embed/>
                </p:oleObj>
              </mc:Choice>
              <mc:Fallback>
                <p:oleObj name="公式" r:id="rId15" imgW="990360" imgH="215640" progId="Equation.3">
                  <p:embed/>
                  <p:pic>
                    <p:nvPicPr>
                      <p:cNvPr id="20510" name="Object 8">
                        <a:extLst>
                          <a:ext uri="{FF2B5EF4-FFF2-40B4-BE49-F238E27FC236}">
                            <a16:creationId xmlns="" xmlns:a16="http://schemas.microsoft.com/office/drawing/2014/main" id="{9425C948-E36F-4705-898E-CA9EA2F791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229225"/>
                        <a:ext cx="23669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/>
      <p:bldP spid="20493" grpId="0"/>
      <p:bldP spid="20497" grpId="0"/>
      <p:bldP spid="20498" grpId="0"/>
      <p:bldP spid="20499" grpId="0"/>
      <p:bldP spid="20503" grpId="0" animBg="1"/>
      <p:bldP spid="20506" grpId="0"/>
      <p:bldP spid="20507" grpId="0" animBg="1"/>
      <p:bldP spid="205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>
            <a:extLst>
              <a:ext uri="{FF2B5EF4-FFF2-40B4-BE49-F238E27FC236}">
                <a16:creationId xmlns="" xmlns:a16="http://schemas.microsoft.com/office/drawing/2014/main" id="{AFA4E7B7-691E-469C-8489-D9AA99F27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1484313"/>
            <a:ext cx="6408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例：   验证下列规划为凸规划</a:t>
            </a:r>
            <a:r>
              <a:rPr lang="zh-CN" altLang="en-US">
                <a:solidFill>
                  <a:prstClr val="black"/>
                </a:solidFill>
              </a:rPr>
              <a:t>  </a:t>
            </a:r>
          </a:p>
        </p:txBody>
      </p:sp>
      <p:graphicFrame>
        <p:nvGraphicFramePr>
          <p:cNvPr id="138245" name="Object 2">
            <a:extLst>
              <a:ext uri="{FF2B5EF4-FFF2-40B4-BE49-F238E27FC236}">
                <a16:creationId xmlns="" xmlns:a16="http://schemas.microsoft.com/office/drawing/2014/main" id="{C7C4DCA5-ACB3-4034-A511-3BBDDC78E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2114" y="2238376"/>
          <a:ext cx="6619875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公式" r:id="rId3" imgW="3047760" imgH="1244520" progId="Equation.3">
                  <p:embed/>
                </p:oleObj>
              </mc:Choice>
              <mc:Fallback>
                <p:oleObj name="公式" r:id="rId3" imgW="3047760" imgH="1244520" progId="Equation.3">
                  <p:embed/>
                  <p:pic>
                    <p:nvPicPr>
                      <p:cNvPr id="138245" name="Object 2">
                        <a:extLst>
                          <a:ext uri="{FF2B5EF4-FFF2-40B4-BE49-F238E27FC236}">
                            <a16:creationId xmlns="" xmlns:a16="http://schemas.microsoft.com/office/drawing/2014/main" id="{C7C4DCA5-ACB3-4034-A511-3BBDDC78E5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4" y="2238376"/>
                        <a:ext cx="6619875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5" name="Text Box 9">
            <a:extLst>
              <a:ext uri="{FF2B5EF4-FFF2-40B4-BE49-F238E27FC236}">
                <a16:creationId xmlns="" xmlns:a16="http://schemas.microsoft.com/office/drawing/2014/main" id="{19A255D8-6A6E-4135-A284-1B9109F11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682625"/>
            <a:ext cx="7704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050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 </a:t>
            </a:r>
            <a:r>
              <a:rPr lang="en-US" altLang="zh-CN" sz="2800">
                <a:solidFill>
                  <a:srgbClr val="C050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800">
                <a:solidFill>
                  <a:prstClr val="black"/>
                </a:solidFill>
              </a:rPr>
              <a:t>  </a:t>
            </a:r>
            <a:r>
              <a:rPr lang="zh-CN" altLang="en-US" sz="2800">
                <a:solidFill>
                  <a:prstClr val="black"/>
                </a:solidFill>
              </a:rPr>
              <a:t>凸规划的任一局部最优解都是它的全局最优解。</a:t>
            </a:r>
          </a:p>
        </p:txBody>
      </p:sp>
      <p:sp>
        <p:nvSpPr>
          <p:cNvPr id="132106" name="Text Box 10">
            <a:extLst>
              <a:ext uri="{FF2B5EF4-FFF2-40B4-BE49-F238E27FC236}">
                <a16:creationId xmlns="" xmlns:a16="http://schemas.microsoft.com/office/drawing/2014/main" id="{A963F089-41B3-498A-929E-4DCDEAA80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4" y="1646238"/>
            <a:ext cx="1081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证：</a:t>
            </a:r>
          </a:p>
        </p:txBody>
      </p:sp>
      <p:graphicFrame>
        <p:nvGraphicFramePr>
          <p:cNvPr id="132107" name="Object 2">
            <a:extLst>
              <a:ext uri="{FF2B5EF4-FFF2-40B4-BE49-F238E27FC236}">
                <a16:creationId xmlns="" xmlns:a16="http://schemas.microsoft.com/office/drawing/2014/main" id="{73665D2D-EDE4-47C9-BD82-B035B05AB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9051" y="1628775"/>
          <a:ext cx="64166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公式" r:id="rId3" imgW="2819160" imgH="228600" progId="Equation.3">
                  <p:embed/>
                </p:oleObj>
              </mc:Choice>
              <mc:Fallback>
                <p:oleObj name="公式" r:id="rId3" imgW="2819160" imgH="228600" progId="Equation.3">
                  <p:embed/>
                  <p:pic>
                    <p:nvPicPr>
                      <p:cNvPr id="132107" name="Object 2">
                        <a:extLst>
                          <a:ext uri="{FF2B5EF4-FFF2-40B4-BE49-F238E27FC236}">
                            <a16:creationId xmlns="" xmlns:a16="http://schemas.microsoft.com/office/drawing/2014/main" id="{73665D2D-EDE4-47C9-BD82-B035B05AB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1" y="1628775"/>
                        <a:ext cx="6416675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3">
            <a:extLst>
              <a:ext uri="{FF2B5EF4-FFF2-40B4-BE49-F238E27FC236}">
                <a16:creationId xmlns="" xmlns:a16="http://schemas.microsoft.com/office/drawing/2014/main" id="{ED1AB3BA-3994-4B29-8979-C39AAF64E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2222501"/>
          <a:ext cx="40322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公式" r:id="rId5" imgW="1790640" imgH="241200" progId="Equation.3">
                  <p:embed/>
                </p:oleObj>
              </mc:Choice>
              <mc:Fallback>
                <p:oleObj name="公式" r:id="rId5" imgW="1790640" imgH="241200" progId="Equation.3">
                  <p:embed/>
                  <p:pic>
                    <p:nvPicPr>
                      <p:cNvPr id="132108" name="Object 3">
                        <a:extLst>
                          <a:ext uri="{FF2B5EF4-FFF2-40B4-BE49-F238E27FC236}">
                            <a16:creationId xmlns="" xmlns:a16="http://schemas.microsoft.com/office/drawing/2014/main" id="{ED1AB3BA-3994-4B29-8979-C39AAF64E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222501"/>
                        <a:ext cx="40322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4">
            <a:extLst>
              <a:ext uri="{FF2B5EF4-FFF2-40B4-BE49-F238E27FC236}">
                <a16:creationId xmlns="" xmlns:a16="http://schemas.microsoft.com/office/drawing/2014/main" id="{3611EBEB-8951-4C43-9C25-D5850E44C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2798763"/>
          <a:ext cx="568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公式" r:id="rId7" imgW="2463480" imgH="241200" progId="Equation.3">
                  <p:embed/>
                </p:oleObj>
              </mc:Choice>
              <mc:Fallback>
                <p:oleObj name="公式" r:id="rId7" imgW="2463480" imgH="241200" progId="Equation.3">
                  <p:embed/>
                  <p:pic>
                    <p:nvPicPr>
                      <p:cNvPr id="132109" name="Object 4">
                        <a:extLst>
                          <a:ext uri="{FF2B5EF4-FFF2-40B4-BE49-F238E27FC236}">
                            <a16:creationId xmlns="" xmlns:a16="http://schemas.microsoft.com/office/drawing/2014/main" id="{3611EBEB-8951-4C43-9C25-D5850E44CC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798763"/>
                        <a:ext cx="5689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5">
            <a:extLst>
              <a:ext uri="{FF2B5EF4-FFF2-40B4-BE49-F238E27FC236}">
                <a16:creationId xmlns="" xmlns:a16="http://schemas.microsoft.com/office/drawing/2014/main" id="{ECB9CB01-5DAF-478B-ADA9-89CE72150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1113" y="3357564"/>
          <a:ext cx="62531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公式" r:id="rId9" imgW="2641320" imgH="228600" progId="Equation.3">
                  <p:embed/>
                </p:oleObj>
              </mc:Choice>
              <mc:Fallback>
                <p:oleObj name="公式" r:id="rId9" imgW="2641320" imgH="228600" progId="Equation.3">
                  <p:embed/>
                  <p:pic>
                    <p:nvPicPr>
                      <p:cNvPr id="132110" name="Object 5">
                        <a:extLst>
                          <a:ext uri="{FF2B5EF4-FFF2-40B4-BE49-F238E27FC236}">
                            <a16:creationId xmlns="" xmlns:a16="http://schemas.microsoft.com/office/drawing/2014/main" id="{ECB9CB01-5DAF-478B-ADA9-89CE721503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3357564"/>
                        <a:ext cx="62531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1" name="Object 6">
            <a:extLst>
              <a:ext uri="{FF2B5EF4-FFF2-40B4-BE49-F238E27FC236}">
                <a16:creationId xmlns="" xmlns:a16="http://schemas.microsoft.com/office/drawing/2014/main" id="{2939982A-E1E4-45B7-A281-99644AF94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1" y="3878263"/>
          <a:ext cx="21177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公式" r:id="rId11" imgW="901440" imgH="228600" progId="Equation.3">
                  <p:embed/>
                </p:oleObj>
              </mc:Choice>
              <mc:Fallback>
                <p:oleObj name="公式" r:id="rId11" imgW="901440" imgH="228600" progId="Equation.3">
                  <p:embed/>
                  <p:pic>
                    <p:nvPicPr>
                      <p:cNvPr id="132111" name="Object 6">
                        <a:extLst>
                          <a:ext uri="{FF2B5EF4-FFF2-40B4-BE49-F238E27FC236}">
                            <a16:creationId xmlns="" xmlns:a16="http://schemas.microsoft.com/office/drawing/2014/main" id="{2939982A-E1E4-45B7-A281-99644AF943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1" y="3878263"/>
                        <a:ext cx="21177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2" name="Text Box 16">
            <a:extLst>
              <a:ext uri="{FF2B5EF4-FFF2-40B4-BE49-F238E27FC236}">
                <a16:creationId xmlns="" xmlns:a16="http://schemas.microsoft.com/office/drawing/2014/main" id="{9C73DE56-3712-47B5-9F28-6EB9BEABE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527551"/>
            <a:ext cx="4464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又因</a:t>
            </a:r>
            <a:r>
              <a:rPr lang="en-US" altLang="zh-CN" sz="2800" i="1">
                <a:solidFill>
                  <a:prstClr val="black"/>
                </a:solidFill>
              </a:rPr>
              <a:t>f </a:t>
            </a:r>
            <a:r>
              <a:rPr lang="zh-CN" altLang="en-US" sz="2800">
                <a:solidFill>
                  <a:prstClr val="black"/>
                </a:solidFill>
              </a:rPr>
              <a:t>是凸函数，所以</a:t>
            </a:r>
          </a:p>
        </p:txBody>
      </p:sp>
      <p:graphicFrame>
        <p:nvGraphicFramePr>
          <p:cNvPr id="132113" name="Object 7">
            <a:extLst>
              <a:ext uri="{FF2B5EF4-FFF2-40B4-BE49-F238E27FC236}">
                <a16:creationId xmlns="" xmlns:a16="http://schemas.microsoft.com/office/drawing/2014/main" id="{F895809B-C9B4-4D42-B314-875A83F03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5013325"/>
          <a:ext cx="62642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公式" r:id="rId13" imgW="2743200" imgH="228600" progId="Equation.3">
                  <p:embed/>
                </p:oleObj>
              </mc:Choice>
              <mc:Fallback>
                <p:oleObj name="公式" r:id="rId13" imgW="2743200" imgH="228600" progId="Equation.3">
                  <p:embed/>
                  <p:pic>
                    <p:nvPicPr>
                      <p:cNvPr id="132113" name="Object 7">
                        <a:extLst>
                          <a:ext uri="{FF2B5EF4-FFF2-40B4-BE49-F238E27FC236}">
                            <a16:creationId xmlns="" xmlns:a16="http://schemas.microsoft.com/office/drawing/2014/main" id="{F895809B-C9B4-4D42-B314-875A83F03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013325"/>
                        <a:ext cx="62642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8">
            <a:extLst>
              <a:ext uri="{FF2B5EF4-FFF2-40B4-BE49-F238E27FC236}">
                <a16:creationId xmlns="" xmlns:a16="http://schemas.microsoft.com/office/drawing/2014/main" id="{93F19010-B658-40E1-AE61-4A51E99F0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2664" y="5499100"/>
          <a:ext cx="49307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公式" r:id="rId15" imgW="2158920" imgH="228600" progId="Equation.3">
                  <p:embed/>
                </p:oleObj>
              </mc:Choice>
              <mc:Fallback>
                <p:oleObj name="公式" r:id="rId15" imgW="2158920" imgH="228600" progId="Equation.3">
                  <p:embed/>
                  <p:pic>
                    <p:nvPicPr>
                      <p:cNvPr id="132114" name="Object 8">
                        <a:extLst>
                          <a:ext uri="{FF2B5EF4-FFF2-40B4-BE49-F238E27FC236}">
                            <a16:creationId xmlns="" xmlns:a16="http://schemas.microsoft.com/office/drawing/2014/main" id="{93F19010-B658-40E1-AE61-4A51E99F0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4" y="5499100"/>
                        <a:ext cx="49307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9">
            <a:extLst>
              <a:ext uri="{FF2B5EF4-FFF2-40B4-BE49-F238E27FC236}">
                <a16:creationId xmlns="" xmlns:a16="http://schemas.microsoft.com/office/drawing/2014/main" id="{F63FB17C-1213-41EF-8041-510CB942D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6065838"/>
          <a:ext cx="65151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公式" r:id="rId17" imgW="3213000" imgH="241200" progId="Equation.3">
                  <p:embed/>
                </p:oleObj>
              </mc:Choice>
              <mc:Fallback>
                <p:oleObj name="公式" r:id="rId17" imgW="3213000" imgH="241200" progId="Equation.3">
                  <p:embed/>
                  <p:pic>
                    <p:nvPicPr>
                      <p:cNvPr id="132115" name="Object 9">
                        <a:extLst>
                          <a:ext uri="{FF2B5EF4-FFF2-40B4-BE49-F238E27FC236}">
                            <a16:creationId xmlns="" xmlns:a16="http://schemas.microsoft.com/office/drawing/2014/main" id="{F63FB17C-1213-41EF-8041-510CB942D6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6065838"/>
                        <a:ext cx="65151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6" name="Text Box 20">
            <a:extLst>
              <a:ext uri="{FF2B5EF4-FFF2-40B4-BE49-F238E27FC236}">
                <a16:creationId xmlns="" xmlns:a16="http://schemas.microsoft.com/office/drawing/2014/main" id="{244B96C8-153B-47BC-BF44-55F36A9AF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9" y="5949951"/>
            <a:ext cx="1296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矛盾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5" grpId="0"/>
      <p:bldP spid="132106" grpId="0"/>
      <p:bldP spid="132112" grpId="0"/>
      <p:bldP spid="1321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="" xmlns:a16="http://schemas.microsoft.com/office/drawing/2014/main" id="{F8C10EF6-B554-4043-9C4A-BD0F657AC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487364"/>
            <a:ext cx="483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0504D"/>
                </a:solidFill>
              </a:rPr>
              <a:t>一、非线性规划问题引例</a:t>
            </a:r>
          </a:p>
        </p:txBody>
      </p:sp>
      <p:sp>
        <p:nvSpPr>
          <p:cNvPr id="97283" name="Text Box 3">
            <a:extLst>
              <a:ext uri="{FF2B5EF4-FFF2-40B4-BE49-F238E27FC236}">
                <a16:creationId xmlns="" xmlns:a16="http://schemas.microsoft.com/office/drawing/2014/main" id="{5669133E-7927-4799-99B9-7F80B2720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002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0504D"/>
                </a:solidFill>
              </a:rPr>
              <a:t>例</a:t>
            </a:r>
            <a:r>
              <a:rPr lang="en-US" altLang="zh-CN">
                <a:solidFill>
                  <a:srgbClr val="C0504D"/>
                </a:solidFill>
              </a:rPr>
              <a:t>1</a:t>
            </a:r>
            <a:r>
              <a:rPr lang="en-US" altLang="zh-CN">
                <a:solidFill>
                  <a:prstClr val="black"/>
                </a:solidFill>
              </a:rPr>
              <a:t>  </a:t>
            </a:r>
            <a:r>
              <a:rPr lang="zh-CN" altLang="en-US">
                <a:solidFill>
                  <a:srgbClr val="C0504D"/>
                </a:solidFill>
              </a:rPr>
              <a:t>曲线的最优拟合问题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91B20725-569B-4B88-AC95-490A92CE11B0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2282558"/>
            <a:ext cx="5616575" cy="3143775"/>
            <a:chOff x="685" y="1538"/>
            <a:chExt cx="2579" cy="1425"/>
          </a:xfrm>
        </p:grpSpPr>
        <p:sp>
          <p:nvSpPr>
            <p:cNvPr id="54284" name="Rectangle 5">
              <a:extLst>
                <a:ext uri="{FF2B5EF4-FFF2-40B4-BE49-F238E27FC236}">
                  <a16:creationId xmlns="" xmlns:a16="http://schemas.microsoft.com/office/drawing/2014/main" id="{97A19DCF-D57D-4E84-9230-42798EDCB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" y="2116"/>
              <a:ext cx="8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4276" name="Object 4">
              <a:extLst>
                <a:ext uri="{FF2B5EF4-FFF2-40B4-BE49-F238E27FC236}">
                  <a16:creationId xmlns="" xmlns:a16="http://schemas.microsoft.com/office/drawing/2014/main" id="{682885A4-916B-427D-952F-E0C123B61F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3" y="1538"/>
            <a:ext cx="2481" cy="1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Document" r:id="rId3" imgW="3001680" imgH="1797120" progId="Word.Document.8">
                    <p:embed/>
                  </p:oleObj>
                </mc:Choice>
                <mc:Fallback>
                  <p:oleObj name="Document" r:id="rId3" imgW="3001680" imgH="1797120" progId="Word.Document.8">
                    <p:embed/>
                    <p:pic>
                      <p:nvPicPr>
                        <p:cNvPr id="54276" name="Object 4">
                          <a:extLst>
                            <a:ext uri="{FF2B5EF4-FFF2-40B4-BE49-F238E27FC236}">
                              <a16:creationId xmlns="" xmlns:a16="http://schemas.microsoft.com/office/drawing/2014/main" id="{682885A4-916B-427D-952F-E0C123B61F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1538"/>
                          <a:ext cx="2481" cy="1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>
            <a:extLst>
              <a:ext uri="{FF2B5EF4-FFF2-40B4-BE49-F238E27FC236}">
                <a16:creationId xmlns="" xmlns:a16="http://schemas.microsoft.com/office/drawing/2014/main" id="{90E70E49-2426-4AA8-845B-FD197EFA093A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438400"/>
            <a:ext cx="2971800" cy="2209800"/>
            <a:chOff x="2448" y="2400"/>
            <a:chExt cx="1872" cy="1392"/>
          </a:xfrm>
        </p:grpSpPr>
        <p:sp>
          <p:nvSpPr>
            <p:cNvPr id="54283" name="Rectangle 8">
              <a:extLst>
                <a:ext uri="{FF2B5EF4-FFF2-40B4-BE49-F238E27FC236}">
                  <a16:creationId xmlns="" xmlns:a16="http://schemas.microsoft.com/office/drawing/2014/main" id="{2D125BD0-45E0-471B-A0C4-8F39E99DF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1872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4275" name="Object 3">
              <a:extLst>
                <a:ext uri="{FF2B5EF4-FFF2-40B4-BE49-F238E27FC236}">
                  <a16:creationId xmlns="" xmlns:a16="http://schemas.microsoft.com/office/drawing/2014/main" id="{EA881072-420E-4570-9BF4-117B646800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496"/>
            <a:ext cx="1699" cy="1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SmartDraw" r:id="rId5" imgW="2697480" imgH="1910880" progId="SmartDraw.2">
                    <p:embed/>
                  </p:oleObj>
                </mc:Choice>
                <mc:Fallback>
                  <p:oleObj name="SmartDraw" r:id="rId5" imgW="2697480" imgH="1910880" progId="SmartDraw.2">
                    <p:embed/>
                    <p:pic>
                      <p:nvPicPr>
                        <p:cNvPr id="54275" name="Object 3">
                          <a:extLst>
                            <a:ext uri="{FF2B5EF4-FFF2-40B4-BE49-F238E27FC236}">
                              <a16:creationId xmlns="" xmlns:a16="http://schemas.microsoft.com/office/drawing/2014/main" id="{EA881072-420E-4570-9BF4-117B646800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496"/>
                          <a:ext cx="1699" cy="1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="" xmlns:a16="http://schemas.microsoft.com/office/drawing/2014/main" id="{E1B2B0D5-DC80-42F8-A2B4-83E35FCBB678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5453063"/>
            <a:ext cx="4332288" cy="863600"/>
            <a:chOff x="1639" y="3296"/>
            <a:chExt cx="2729" cy="544"/>
          </a:xfrm>
        </p:grpSpPr>
        <p:sp>
          <p:nvSpPr>
            <p:cNvPr id="54282" name="Rectangle 11">
              <a:extLst>
                <a:ext uri="{FF2B5EF4-FFF2-40B4-BE49-F238E27FC236}">
                  <a16:creationId xmlns="" xmlns:a16="http://schemas.microsoft.com/office/drawing/2014/main" id="{A004D4E8-F9D8-4682-AB0E-2574CCFBE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3424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4274" name="Object 2">
              <a:extLst>
                <a:ext uri="{FF2B5EF4-FFF2-40B4-BE49-F238E27FC236}">
                  <a16:creationId xmlns="" xmlns:a16="http://schemas.microsoft.com/office/drawing/2014/main" id="{EDA6C482-59BE-4F52-97F0-283BD087C3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3296"/>
            <a:ext cx="254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Document" r:id="rId7" imgW="2019240" imgH="431640" progId="Word.Document.8">
                    <p:embed/>
                  </p:oleObj>
                </mc:Choice>
                <mc:Fallback>
                  <p:oleObj name="Document" r:id="rId7" imgW="2019240" imgH="431640" progId="Word.Document.8">
                    <p:embed/>
                    <p:pic>
                      <p:nvPicPr>
                        <p:cNvPr id="54274" name="Object 2">
                          <a:extLst>
                            <a:ext uri="{FF2B5EF4-FFF2-40B4-BE49-F238E27FC236}">
                              <a16:creationId xmlns="" xmlns:a16="http://schemas.microsoft.com/office/drawing/2014/main" id="{EDA6C482-59BE-4F52-97F0-283BD087C3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296"/>
                          <a:ext cx="2544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="" xmlns:a16="http://schemas.microsoft.com/office/drawing/2014/main" id="{CA452D38-0A0A-4DC7-95D0-55C009A1D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487364"/>
            <a:ext cx="4679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第三节     一维搜索方法 </a:t>
            </a:r>
          </a:p>
        </p:txBody>
      </p:sp>
      <p:sp>
        <p:nvSpPr>
          <p:cNvPr id="21519" name="Text Box 15">
            <a:extLst>
              <a:ext uri="{FF2B5EF4-FFF2-40B4-BE49-F238E27FC236}">
                <a16:creationId xmlns="" xmlns:a16="http://schemas.microsoft.com/office/drawing/2014/main" id="{33C9E5C9-8A78-4037-B9F8-244915968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1484314"/>
            <a:ext cx="3690938" cy="267765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★</a:t>
            </a:r>
            <a:r>
              <a:rPr lang="zh-CN" altLang="en-US" sz="2800" dirty="0">
                <a:solidFill>
                  <a:srgbClr val="0000FF"/>
                </a:solidFill>
              </a:rPr>
              <a:t>精确一维搜索方法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FF"/>
                </a:solidFill>
              </a:rPr>
              <a:t>              </a:t>
            </a:r>
            <a:r>
              <a:rPr lang="zh-CN" altLang="en-US" sz="2800" dirty="0">
                <a:solidFill>
                  <a:prstClr val="black"/>
                </a:solidFill>
              </a:rPr>
              <a:t>   </a:t>
            </a:r>
            <a:r>
              <a:rPr lang="en-US" altLang="zh-CN" sz="2800" dirty="0">
                <a:solidFill>
                  <a:prstClr val="black"/>
                </a:solidFill>
                <a:hlinkClick r:id="rId2" action="ppaction://hlinksldjump"/>
              </a:rPr>
              <a:t>0.618</a:t>
            </a:r>
            <a:r>
              <a:rPr lang="zh-CN" altLang="en-US" sz="2800" dirty="0" smtClean="0">
                <a:solidFill>
                  <a:prstClr val="black"/>
                </a:solidFill>
                <a:hlinkClick r:id="rId2" action="ppaction://hlinksldjump"/>
              </a:rPr>
              <a:t>法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u="sng" dirty="0">
                <a:solidFill>
                  <a:srgbClr val="0000FF"/>
                </a:solidFill>
              </a:rPr>
              <a:t>斐波那契（</a:t>
            </a:r>
            <a:r>
              <a:rPr lang="en-US" altLang="zh-CN" sz="2800" u="sng" dirty="0">
                <a:solidFill>
                  <a:srgbClr val="0000FF"/>
                </a:solidFill>
              </a:rPr>
              <a:t>Fibonacci</a:t>
            </a:r>
            <a:r>
              <a:rPr lang="zh-CN" altLang="en-US" sz="2800" u="sng" dirty="0">
                <a:solidFill>
                  <a:srgbClr val="0000FF"/>
                </a:solidFill>
              </a:rPr>
              <a:t>）法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</a:rPr>
              <a:t>                 </a:t>
            </a:r>
            <a:endParaRPr lang="zh-CN" altLang="en-US" sz="2800" u="sng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151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322" name="Object 2">
            <a:extLst>
              <a:ext uri="{FF2B5EF4-FFF2-40B4-BE49-F238E27FC236}">
                <a16:creationId xmlns="" xmlns:a16="http://schemas.microsoft.com/office/drawing/2014/main" id="{354D0CE5-53F2-451D-B655-7E6421318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6989" y="2060575"/>
          <a:ext cx="2268537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公式" r:id="rId3" imgW="685800" imgH="419040" progId="Equation.3">
                  <p:embed/>
                </p:oleObj>
              </mc:Choice>
              <mc:Fallback>
                <p:oleObj name="公式" r:id="rId3" imgW="685800" imgH="419040" progId="Equation.3">
                  <p:embed/>
                  <p:pic>
                    <p:nvPicPr>
                      <p:cNvPr id="140322" name="Object 2">
                        <a:extLst>
                          <a:ext uri="{FF2B5EF4-FFF2-40B4-BE49-F238E27FC236}">
                            <a16:creationId xmlns="" xmlns:a16="http://schemas.microsoft.com/office/drawing/2014/main" id="{354D0CE5-53F2-451D-B655-7E6421318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9" y="2060575"/>
                        <a:ext cx="2268537" cy="1385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24" name="Text Box 36">
            <a:extLst>
              <a:ext uri="{FF2B5EF4-FFF2-40B4-BE49-F238E27FC236}">
                <a16:creationId xmlns="" xmlns:a16="http://schemas.microsoft.com/office/drawing/2014/main" id="{9ABCD968-651B-436D-AF10-FA0429D2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125538"/>
            <a:ext cx="8137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目标函数为单变量的非线性规划问题称为一维搜索问题</a:t>
            </a:r>
          </a:p>
        </p:txBody>
      </p:sp>
      <p:sp>
        <p:nvSpPr>
          <p:cNvPr id="140325" name="Text Box 37">
            <a:extLst>
              <a:ext uri="{FF2B5EF4-FFF2-40B4-BE49-F238E27FC236}">
                <a16:creationId xmlns="" xmlns:a16="http://schemas.microsoft.com/office/drawing/2014/main" id="{AF095A13-5C9C-4EA8-8E12-A5CDD3388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420938"/>
            <a:ext cx="194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数学模型</a:t>
            </a:r>
          </a:p>
        </p:txBody>
      </p:sp>
      <p:sp>
        <p:nvSpPr>
          <p:cNvPr id="140326" name="Text Box 38">
            <a:extLst>
              <a:ext uri="{FF2B5EF4-FFF2-40B4-BE49-F238E27FC236}">
                <a16:creationId xmlns="" xmlns:a16="http://schemas.microsoft.com/office/drawing/2014/main" id="{3E2E2F0D-0407-4135-84CC-705BA20A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5373688"/>
            <a:ext cx="7488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由定义知，</a:t>
            </a:r>
            <a:r>
              <a:rPr lang="en-US" altLang="zh-CN" sz="2800" i="1">
                <a:solidFill>
                  <a:prstClr val="black"/>
                </a:solidFill>
              </a:rPr>
              <a:t>t</a:t>
            </a:r>
            <a:r>
              <a:rPr lang="en-US" altLang="zh-CN" sz="2800">
                <a:solidFill>
                  <a:prstClr val="black"/>
                </a:solidFill>
              </a:rPr>
              <a:t>*</a:t>
            </a:r>
            <a:r>
              <a:rPr lang="zh-CN" altLang="en-US" sz="2800">
                <a:solidFill>
                  <a:prstClr val="black"/>
                </a:solidFill>
              </a:rPr>
              <a:t>是         在</a:t>
            </a:r>
            <a:r>
              <a:rPr lang="en-US" altLang="zh-CN" sz="2800">
                <a:solidFill>
                  <a:prstClr val="black"/>
                </a:solidFill>
              </a:rPr>
              <a:t>[</a:t>
            </a:r>
            <a:r>
              <a:rPr lang="en-US" altLang="zh-CN" sz="2800" i="1">
                <a:solidFill>
                  <a:prstClr val="black"/>
                </a:solidFill>
              </a:rPr>
              <a:t>a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  <a:r>
              <a:rPr lang="en-US" altLang="zh-CN" sz="2800" i="1">
                <a:solidFill>
                  <a:prstClr val="black"/>
                </a:solidFill>
              </a:rPr>
              <a:t>b</a:t>
            </a:r>
            <a:r>
              <a:rPr lang="en-US" altLang="zh-CN" sz="2800">
                <a:solidFill>
                  <a:prstClr val="black"/>
                </a:solidFill>
              </a:rPr>
              <a:t>]</a:t>
            </a:r>
            <a:r>
              <a:rPr lang="zh-CN" altLang="en-US" sz="2800">
                <a:solidFill>
                  <a:prstClr val="black"/>
                </a:solidFill>
              </a:rPr>
              <a:t>上的唯一极小点。</a:t>
            </a:r>
          </a:p>
        </p:txBody>
      </p:sp>
      <p:graphicFrame>
        <p:nvGraphicFramePr>
          <p:cNvPr id="140327" name="Object 3">
            <a:extLst>
              <a:ext uri="{FF2B5EF4-FFF2-40B4-BE49-F238E27FC236}">
                <a16:creationId xmlns="" xmlns:a16="http://schemas.microsoft.com/office/drawing/2014/main" id="{6FFB7B2A-6606-440D-8D4B-A123CBEB1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5403850"/>
          <a:ext cx="6111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公式" r:id="rId5" imgW="304536" imgH="203024" progId="Equation.3">
                  <p:embed/>
                </p:oleObj>
              </mc:Choice>
              <mc:Fallback>
                <p:oleObj name="公式" r:id="rId5" imgW="304536" imgH="203024" progId="Equation.3">
                  <p:embed/>
                  <p:pic>
                    <p:nvPicPr>
                      <p:cNvPr id="140327" name="Object 3">
                        <a:extLst>
                          <a:ext uri="{FF2B5EF4-FFF2-40B4-BE49-F238E27FC236}">
                            <a16:creationId xmlns="" xmlns:a16="http://schemas.microsoft.com/office/drawing/2014/main" id="{6FFB7B2A-6606-440D-8D4B-A123CBEB1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403850"/>
                        <a:ext cx="61118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28" name="Text Box 40">
            <a:extLst>
              <a:ext uri="{FF2B5EF4-FFF2-40B4-BE49-F238E27FC236}">
                <a16:creationId xmlns="" xmlns:a16="http://schemas.microsoft.com/office/drawing/2014/main" id="{B503D6F0-AB27-44AD-B4C9-7D8A96AFD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549276"/>
            <a:ext cx="5329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一、基本原理</a:t>
            </a:r>
          </a:p>
        </p:txBody>
      </p:sp>
      <p:sp>
        <p:nvSpPr>
          <p:cNvPr id="140329" name="Text Box 41">
            <a:extLst>
              <a:ext uri="{FF2B5EF4-FFF2-40B4-BE49-F238E27FC236}">
                <a16:creationId xmlns="" xmlns:a16="http://schemas.microsoft.com/office/drawing/2014/main" id="{63DEF776-BDD5-4AB7-879F-283BB434B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3429000"/>
            <a:ext cx="777716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定义</a:t>
            </a:r>
            <a:r>
              <a:rPr lang="en-US" altLang="zh-CN" sz="2800">
                <a:solidFill>
                  <a:prstClr val="black"/>
                </a:solidFill>
              </a:rPr>
              <a:t>1   </a:t>
            </a:r>
            <a:r>
              <a:rPr lang="zh-CN" altLang="en-US" sz="2800">
                <a:solidFill>
                  <a:prstClr val="black"/>
                </a:solidFill>
              </a:rPr>
              <a:t>如果存在一个                 ，使得        在    区间            上严格递减，且在区间          上严格递增，则称</a:t>
            </a:r>
            <a:r>
              <a:rPr lang="zh-CN" altLang="en-US">
                <a:solidFill>
                  <a:prstClr val="black"/>
                </a:solidFill>
              </a:rPr>
              <a:t>函数       在区间</a:t>
            </a:r>
            <a:r>
              <a:rPr lang="en-US" altLang="zh-CN">
                <a:solidFill>
                  <a:prstClr val="black"/>
                </a:solidFill>
              </a:rPr>
              <a:t>[</a:t>
            </a:r>
            <a:r>
              <a:rPr lang="en-US" altLang="zh-CN" i="1">
                <a:solidFill>
                  <a:prstClr val="black"/>
                </a:solidFill>
              </a:rPr>
              <a:t>a</a:t>
            </a:r>
            <a:r>
              <a:rPr lang="en-US" altLang="zh-CN">
                <a:solidFill>
                  <a:prstClr val="black"/>
                </a:solidFill>
              </a:rPr>
              <a:t>,</a:t>
            </a:r>
            <a:r>
              <a:rPr lang="en-US" altLang="zh-CN" i="1">
                <a:solidFill>
                  <a:prstClr val="black"/>
                </a:solidFill>
              </a:rPr>
              <a:t>b</a:t>
            </a:r>
            <a:r>
              <a:rPr lang="en-US" altLang="zh-CN">
                <a:solidFill>
                  <a:prstClr val="black"/>
                </a:solidFill>
              </a:rPr>
              <a:t>]</a:t>
            </a:r>
            <a:r>
              <a:rPr lang="zh-CN" altLang="en-US">
                <a:solidFill>
                  <a:prstClr val="black"/>
                </a:solidFill>
              </a:rPr>
              <a:t>上是</a:t>
            </a:r>
            <a:r>
              <a:rPr lang="zh-CN" altLang="en-US">
                <a:solidFill>
                  <a:srgbClr val="FF0000"/>
                </a:solidFill>
              </a:rPr>
              <a:t>单谷的，</a:t>
            </a:r>
            <a:r>
              <a:rPr lang="zh-CN" altLang="en-US" sz="2800">
                <a:solidFill>
                  <a:prstClr val="black"/>
                </a:solidFill>
              </a:rPr>
              <a:t>区间 </a:t>
            </a:r>
            <a:r>
              <a:rPr lang="en-US" altLang="zh-CN" sz="2800">
                <a:solidFill>
                  <a:prstClr val="black"/>
                </a:solidFill>
              </a:rPr>
              <a:t>[</a:t>
            </a:r>
            <a:r>
              <a:rPr lang="en-US" altLang="zh-CN" sz="2800" i="1">
                <a:solidFill>
                  <a:prstClr val="black"/>
                </a:solidFill>
              </a:rPr>
              <a:t>a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  <a:r>
              <a:rPr lang="en-US" altLang="zh-CN" sz="2800" i="1">
                <a:solidFill>
                  <a:prstClr val="black"/>
                </a:solidFill>
              </a:rPr>
              <a:t>b</a:t>
            </a:r>
            <a:r>
              <a:rPr lang="en-US" altLang="zh-CN" sz="2800">
                <a:solidFill>
                  <a:prstClr val="black"/>
                </a:solidFill>
              </a:rPr>
              <a:t>] </a:t>
            </a:r>
            <a:r>
              <a:rPr lang="zh-CN" altLang="en-US" sz="2800">
                <a:solidFill>
                  <a:prstClr val="black"/>
                </a:solidFill>
              </a:rPr>
              <a:t>称为         的</a:t>
            </a:r>
            <a:r>
              <a:rPr lang="zh-CN" altLang="en-US" sz="2800">
                <a:solidFill>
                  <a:srgbClr val="FF0000"/>
                </a:solidFill>
              </a:rPr>
              <a:t>单谷区间</a:t>
            </a:r>
            <a:r>
              <a:rPr lang="zh-CN" altLang="en-US" sz="2800">
                <a:solidFill>
                  <a:prstClr val="black"/>
                </a:solidFill>
              </a:rPr>
              <a:t>。</a:t>
            </a:r>
          </a:p>
        </p:txBody>
      </p:sp>
      <p:graphicFrame>
        <p:nvGraphicFramePr>
          <p:cNvPr id="140330" name="Object 4">
            <a:extLst>
              <a:ext uri="{FF2B5EF4-FFF2-40B4-BE49-F238E27FC236}">
                <a16:creationId xmlns="" xmlns:a16="http://schemas.microsoft.com/office/drawing/2014/main" id="{F402C0B3-EE3F-4233-AFAC-E75431AD5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9" y="3368676"/>
          <a:ext cx="1368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公式" r:id="rId7" imgW="634725" imgH="228501" progId="Equation.3">
                  <p:embed/>
                </p:oleObj>
              </mc:Choice>
              <mc:Fallback>
                <p:oleObj name="公式" r:id="rId7" imgW="634725" imgH="228501" progId="Equation.3">
                  <p:embed/>
                  <p:pic>
                    <p:nvPicPr>
                      <p:cNvPr id="140330" name="Object 4">
                        <a:extLst>
                          <a:ext uri="{FF2B5EF4-FFF2-40B4-BE49-F238E27FC236}">
                            <a16:creationId xmlns="" xmlns:a16="http://schemas.microsoft.com/office/drawing/2014/main" id="{F402C0B3-EE3F-4233-AFAC-E75431AD5E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9" y="3368676"/>
                        <a:ext cx="13684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31" name="Object 5">
            <a:extLst>
              <a:ext uri="{FF2B5EF4-FFF2-40B4-BE49-F238E27FC236}">
                <a16:creationId xmlns="" xmlns:a16="http://schemas.microsoft.com/office/drawing/2014/main" id="{E3CE5264-A008-4323-BA16-E95DD04A6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3563" y="3413125"/>
          <a:ext cx="7921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公式" r:id="rId9" imgW="304560" imgH="203040" progId="Equation.3">
                  <p:embed/>
                </p:oleObj>
              </mc:Choice>
              <mc:Fallback>
                <p:oleObj name="公式" r:id="rId9" imgW="304560" imgH="203040" progId="Equation.3">
                  <p:embed/>
                  <p:pic>
                    <p:nvPicPr>
                      <p:cNvPr id="140331" name="Object 5">
                        <a:extLst>
                          <a:ext uri="{FF2B5EF4-FFF2-40B4-BE49-F238E27FC236}">
                            <a16:creationId xmlns="" xmlns:a16="http://schemas.microsoft.com/office/drawing/2014/main" id="{E3CE5264-A008-4323-BA16-E95DD04A6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3413125"/>
                        <a:ext cx="79216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32" name="Object 6">
            <a:extLst>
              <a:ext uri="{FF2B5EF4-FFF2-40B4-BE49-F238E27FC236}">
                <a16:creationId xmlns="" xmlns:a16="http://schemas.microsoft.com/office/drawing/2014/main" id="{DB1328A4-885E-4F5A-BC81-EFB8D63A3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3789364"/>
          <a:ext cx="10429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公式" r:id="rId11" imgW="393529" imgH="228501" progId="Equation.3">
                  <p:embed/>
                </p:oleObj>
              </mc:Choice>
              <mc:Fallback>
                <p:oleObj name="公式" r:id="rId11" imgW="393529" imgH="228501" progId="Equation.3">
                  <p:embed/>
                  <p:pic>
                    <p:nvPicPr>
                      <p:cNvPr id="140332" name="Object 6">
                        <a:extLst>
                          <a:ext uri="{FF2B5EF4-FFF2-40B4-BE49-F238E27FC236}">
                            <a16:creationId xmlns="" xmlns:a16="http://schemas.microsoft.com/office/drawing/2014/main" id="{DB1328A4-885E-4F5A-BC81-EFB8D63A3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89364"/>
                        <a:ext cx="1042988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33" name="Object 7">
            <a:extLst>
              <a:ext uri="{FF2B5EF4-FFF2-40B4-BE49-F238E27FC236}">
                <a16:creationId xmlns="" xmlns:a16="http://schemas.microsoft.com/office/drawing/2014/main" id="{20B85DE4-0D54-46FE-8DB8-32B022AF9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763" y="3860801"/>
          <a:ext cx="836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公式" r:id="rId13" imgW="380880" imgH="228600" progId="Equation.3">
                  <p:embed/>
                </p:oleObj>
              </mc:Choice>
              <mc:Fallback>
                <p:oleObj name="公式" r:id="rId13" imgW="380880" imgH="228600" progId="Equation.3">
                  <p:embed/>
                  <p:pic>
                    <p:nvPicPr>
                      <p:cNvPr id="140333" name="Object 7">
                        <a:extLst>
                          <a:ext uri="{FF2B5EF4-FFF2-40B4-BE49-F238E27FC236}">
                            <a16:creationId xmlns="" xmlns:a16="http://schemas.microsoft.com/office/drawing/2014/main" id="{20B85DE4-0D54-46FE-8DB8-32B022AF9D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3860801"/>
                        <a:ext cx="8366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34" name="Object 8">
            <a:extLst>
              <a:ext uri="{FF2B5EF4-FFF2-40B4-BE49-F238E27FC236}">
                <a16:creationId xmlns="" xmlns:a16="http://schemas.microsoft.com/office/drawing/2014/main" id="{00B07656-28F5-47C4-B005-0028D8F50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6" y="4237039"/>
          <a:ext cx="7921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公式" r:id="rId15" imgW="304560" imgH="203040" progId="Equation.3">
                  <p:embed/>
                </p:oleObj>
              </mc:Choice>
              <mc:Fallback>
                <p:oleObj name="公式" r:id="rId15" imgW="304560" imgH="203040" progId="Equation.3">
                  <p:embed/>
                  <p:pic>
                    <p:nvPicPr>
                      <p:cNvPr id="140334" name="Object 8">
                        <a:extLst>
                          <a:ext uri="{FF2B5EF4-FFF2-40B4-BE49-F238E27FC236}">
                            <a16:creationId xmlns="" xmlns:a16="http://schemas.microsoft.com/office/drawing/2014/main" id="{00B07656-28F5-47C4-B005-0028D8F50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4237039"/>
                        <a:ext cx="79216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35" name="Object 9">
            <a:extLst>
              <a:ext uri="{FF2B5EF4-FFF2-40B4-BE49-F238E27FC236}">
                <a16:creationId xmlns="" xmlns:a16="http://schemas.microsoft.com/office/drawing/2014/main" id="{BC3F4067-7278-4EE2-8A2F-527658ED8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1" y="4813300"/>
          <a:ext cx="7921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公式" r:id="rId17" imgW="304560" imgH="203040" progId="Equation.3">
                  <p:embed/>
                </p:oleObj>
              </mc:Choice>
              <mc:Fallback>
                <p:oleObj name="公式" r:id="rId17" imgW="304560" imgH="203040" progId="Equation.3">
                  <p:embed/>
                  <p:pic>
                    <p:nvPicPr>
                      <p:cNvPr id="140335" name="Object 9">
                        <a:extLst>
                          <a:ext uri="{FF2B5EF4-FFF2-40B4-BE49-F238E27FC236}">
                            <a16:creationId xmlns="" xmlns:a16="http://schemas.microsoft.com/office/drawing/2014/main" id="{BC3F4067-7278-4EE2-8A2F-527658ED8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4813300"/>
                        <a:ext cx="7921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4" grpId="0"/>
      <p:bldP spid="140325" grpId="0"/>
      <p:bldP spid="140326" grpId="0"/>
      <p:bldP spid="140328" grpId="0"/>
      <p:bldP spid="1403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95" name="Object 2">
            <a:extLst>
              <a:ext uri="{FF2B5EF4-FFF2-40B4-BE49-F238E27FC236}">
                <a16:creationId xmlns="" xmlns:a16="http://schemas.microsoft.com/office/drawing/2014/main" id="{9D60D9DD-33AB-4687-9B09-2AE056676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1270000"/>
          <a:ext cx="56927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公式" r:id="rId3" imgW="2616120" imgH="228600" progId="Equation.3">
                  <p:embed/>
                </p:oleObj>
              </mc:Choice>
              <mc:Fallback>
                <p:oleObj name="公式" r:id="rId3" imgW="2616120" imgH="228600" progId="Equation.3">
                  <p:embed/>
                  <p:pic>
                    <p:nvPicPr>
                      <p:cNvPr id="144395" name="Object 2">
                        <a:extLst>
                          <a:ext uri="{FF2B5EF4-FFF2-40B4-BE49-F238E27FC236}">
                            <a16:creationId xmlns="" xmlns:a16="http://schemas.microsoft.com/office/drawing/2014/main" id="{9D60D9DD-33AB-4687-9B09-2AE056676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1270000"/>
                        <a:ext cx="56927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6" name="Text Box 12">
            <a:extLst>
              <a:ext uri="{FF2B5EF4-FFF2-40B4-BE49-F238E27FC236}">
                <a16:creationId xmlns="" xmlns:a16="http://schemas.microsoft.com/office/drawing/2014/main" id="{D0055A46-5630-45E6-8B9F-7E0E3FF1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1846263"/>
            <a:ext cx="2808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使得</a:t>
            </a:r>
          </a:p>
        </p:txBody>
      </p:sp>
      <p:graphicFrame>
        <p:nvGraphicFramePr>
          <p:cNvPr id="79875" name="Object 3">
            <a:extLst>
              <a:ext uri="{FF2B5EF4-FFF2-40B4-BE49-F238E27FC236}">
                <a16:creationId xmlns="" xmlns:a16="http://schemas.microsoft.com/office/drawing/2014/main" id="{6A658E04-F704-484D-8908-77F70EF41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14351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79875" name="Object 3">
                        <a:extLst>
                          <a:ext uri="{FF2B5EF4-FFF2-40B4-BE49-F238E27FC236}">
                            <a16:creationId xmlns="" xmlns:a16="http://schemas.microsoft.com/office/drawing/2014/main" id="{6A658E04-F704-484D-8908-77F70EF41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14351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8" name="Object 4">
            <a:extLst>
              <a:ext uri="{FF2B5EF4-FFF2-40B4-BE49-F238E27FC236}">
                <a16:creationId xmlns="" xmlns:a16="http://schemas.microsoft.com/office/drawing/2014/main" id="{12AACBBB-79B0-41B0-B026-EA80A5A0B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1912938"/>
          <a:ext cx="1168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公式" r:id="rId7" imgW="609480" imgH="228600" progId="Equation.3">
                  <p:embed/>
                </p:oleObj>
              </mc:Choice>
              <mc:Fallback>
                <p:oleObj name="公式" r:id="rId7" imgW="609480" imgH="228600" progId="Equation.3">
                  <p:embed/>
                  <p:pic>
                    <p:nvPicPr>
                      <p:cNvPr id="144398" name="Object 4">
                        <a:extLst>
                          <a:ext uri="{FF2B5EF4-FFF2-40B4-BE49-F238E27FC236}">
                            <a16:creationId xmlns="" xmlns:a16="http://schemas.microsoft.com/office/drawing/2014/main" id="{12AACBBB-79B0-41B0-B026-EA80A5A0B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1912938"/>
                        <a:ext cx="1168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9" name="Text Box 15">
            <a:extLst>
              <a:ext uri="{FF2B5EF4-FFF2-40B4-BE49-F238E27FC236}">
                <a16:creationId xmlns="" xmlns:a16="http://schemas.microsoft.com/office/drawing/2014/main" id="{6F315202-5C57-4452-81C1-0B15D55F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9" y="1844676"/>
            <a:ext cx="432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，称</a:t>
            </a:r>
            <a:r>
              <a:rPr lang="en-US" altLang="zh-CN" sz="2800">
                <a:solidFill>
                  <a:prstClr val="black"/>
                </a:solidFill>
              </a:rPr>
              <a:t>[</a:t>
            </a:r>
            <a:r>
              <a:rPr lang="en-US" altLang="zh-CN" sz="2800" i="1">
                <a:solidFill>
                  <a:prstClr val="black"/>
                </a:solidFill>
              </a:rPr>
              <a:t>a, b</a:t>
            </a:r>
            <a:r>
              <a:rPr lang="en-US" altLang="zh-CN" sz="2800">
                <a:solidFill>
                  <a:prstClr val="black"/>
                </a:solidFill>
              </a:rPr>
              <a:t>]</a:t>
            </a:r>
            <a:r>
              <a:rPr lang="zh-CN" altLang="en-US" sz="2800">
                <a:solidFill>
                  <a:prstClr val="black"/>
                </a:solidFill>
              </a:rPr>
              <a:t>为搜索区间。</a:t>
            </a:r>
          </a:p>
        </p:txBody>
      </p:sp>
      <p:sp>
        <p:nvSpPr>
          <p:cNvPr id="144402" name="Text Box 18">
            <a:extLst>
              <a:ext uri="{FF2B5EF4-FFF2-40B4-BE49-F238E27FC236}">
                <a16:creationId xmlns="" xmlns:a16="http://schemas.microsoft.com/office/drawing/2014/main" id="{13648871-ED0C-473C-A8BE-66F54CA3E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420938"/>
            <a:ext cx="7993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不断缩短搜索区间的长度，当区间足够小时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  <a:r>
              <a:rPr lang="zh-CN" altLang="en-US" sz="2800">
                <a:solidFill>
                  <a:prstClr val="black"/>
                </a:solidFill>
              </a:rPr>
              <a:t>得到所求问题的近似最优解。</a:t>
            </a:r>
          </a:p>
        </p:txBody>
      </p:sp>
      <p:sp>
        <p:nvSpPr>
          <p:cNvPr id="144403" name="Text Box 19">
            <a:extLst>
              <a:ext uri="{FF2B5EF4-FFF2-40B4-BE49-F238E27FC236}">
                <a16:creationId xmlns="" xmlns:a16="http://schemas.microsoft.com/office/drawing/2014/main" id="{6FB65030-8047-44A5-BC82-B2F861CA2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3644901"/>
            <a:ext cx="755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在区间</a:t>
            </a:r>
            <a:r>
              <a:rPr lang="en-US" altLang="zh-CN" sz="2800">
                <a:solidFill>
                  <a:prstClr val="black"/>
                </a:solidFill>
              </a:rPr>
              <a:t>[</a:t>
            </a:r>
            <a:r>
              <a:rPr lang="en-US" altLang="zh-CN" sz="2800" i="1">
                <a:solidFill>
                  <a:prstClr val="black"/>
                </a:solidFill>
              </a:rPr>
              <a:t>a,b</a:t>
            </a:r>
            <a:r>
              <a:rPr lang="en-US" altLang="zh-CN" sz="2800">
                <a:solidFill>
                  <a:prstClr val="black"/>
                </a:solidFill>
              </a:rPr>
              <a:t>]</a:t>
            </a:r>
            <a:r>
              <a:rPr lang="zh-CN" altLang="en-US" sz="2800">
                <a:solidFill>
                  <a:prstClr val="black"/>
                </a:solidFill>
              </a:rPr>
              <a:t>上任取两点</a:t>
            </a:r>
            <a:r>
              <a:rPr lang="en-US" altLang="zh-CN" sz="2800" i="1">
                <a:solidFill>
                  <a:prstClr val="black"/>
                </a:solidFill>
              </a:rPr>
              <a:t>t</a:t>
            </a:r>
            <a:r>
              <a:rPr lang="en-US" altLang="zh-CN" sz="2800" i="1" baseline="-25000">
                <a:solidFill>
                  <a:prstClr val="black"/>
                </a:solidFill>
              </a:rPr>
              <a:t>1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  <a:r>
              <a:rPr lang="en-US" altLang="zh-CN" sz="2800" i="1">
                <a:solidFill>
                  <a:prstClr val="black"/>
                </a:solidFill>
              </a:rPr>
              <a:t> t</a:t>
            </a:r>
            <a:r>
              <a:rPr lang="en-US" altLang="zh-CN" sz="2800" i="1" baseline="-25000">
                <a:solidFill>
                  <a:prstClr val="black"/>
                </a:solidFill>
              </a:rPr>
              <a:t>2</a:t>
            </a:r>
            <a:r>
              <a:rPr lang="zh-CN" altLang="en-US" sz="2800">
                <a:solidFill>
                  <a:prstClr val="black"/>
                </a:solidFill>
              </a:rPr>
              <a:t>，设</a:t>
            </a:r>
            <a:r>
              <a:rPr lang="en-US" altLang="zh-CN" sz="2800" i="1">
                <a:solidFill>
                  <a:prstClr val="black"/>
                </a:solidFill>
              </a:rPr>
              <a:t>t</a:t>
            </a:r>
            <a:r>
              <a:rPr lang="en-US" altLang="zh-CN" sz="2800" i="1" baseline="-25000">
                <a:solidFill>
                  <a:prstClr val="black"/>
                </a:solidFill>
              </a:rPr>
              <a:t>1</a:t>
            </a:r>
            <a:r>
              <a:rPr lang="en-US" altLang="zh-CN" sz="2800">
                <a:solidFill>
                  <a:prstClr val="black"/>
                </a:solidFill>
              </a:rPr>
              <a:t>&lt; </a:t>
            </a:r>
            <a:r>
              <a:rPr lang="en-US" altLang="zh-CN" sz="2800" i="1">
                <a:solidFill>
                  <a:prstClr val="black"/>
                </a:solidFill>
              </a:rPr>
              <a:t>t</a:t>
            </a:r>
            <a:r>
              <a:rPr lang="en-US" altLang="zh-CN" sz="2800" i="1" baseline="-25000">
                <a:solidFill>
                  <a:prstClr val="black"/>
                </a:solidFill>
              </a:rPr>
              <a:t>2</a:t>
            </a:r>
            <a:r>
              <a:rPr lang="zh-CN" altLang="en-US" sz="2800">
                <a:solidFill>
                  <a:prstClr val="black"/>
                </a:solidFill>
              </a:rPr>
              <a:t>，</a:t>
            </a:r>
          </a:p>
        </p:txBody>
      </p:sp>
      <p:graphicFrame>
        <p:nvGraphicFramePr>
          <p:cNvPr id="144404" name="Object 5">
            <a:extLst>
              <a:ext uri="{FF2B5EF4-FFF2-40B4-BE49-F238E27FC236}">
                <a16:creationId xmlns="" xmlns:a16="http://schemas.microsoft.com/office/drawing/2014/main" id="{828992F5-A6F9-4140-B500-999B9B941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4221163"/>
          <a:ext cx="28384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公式" r:id="rId9" imgW="1193760" imgH="215640" progId="Equation.3">
                  <p:embed/>
                </p:oleObj>
              </mc:Choice>
              <mc:Fallback>
                <p:oleObj name="公式" r:id="rId9" imgW="1193760" imgH="215640" progId="Equation.3">
                  <p:embed/>
                  <p:pic>
                    <p:nvPicPr>
                      <p:cNvPr id="144404" name="Object 5">
                        <a:extLst>
                          <a:ext uri="{FF2B5EF4-FFF2-40B4-BE49-F238E27FC236}">
                            <a16:creationId xmlns="" xmlns:a16="http://schemas.microsoft.com/office/drawing/2014/main" id="{828992F5-A6F9-4140-B500-999B9B941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221163"/>
                        <a:ext cx="28384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5" name="Object 6">
            <a:extLst>
              <a:ext uri="{FF2B5EF4-FFF2-40B4-BE49-F238E27FC236}">
                <a16:creationId xmlns="" xmlns:a16="http://schemas.microsoft.com/office/drawing/2014/main" id="{D017766E-2C59-4ACF-BAC5-306F9173C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5" y="4725988"/>
          <a:ext cx="459263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公式" r:id="rId11" imgW="1841400" imgH="228600" progId="Equation.3">
                  <p:embed/>
                </p:oleObj>
              </mc:Choice>
              <mc:Fallback>
                <p:oleObj name="公式" r:id="rId11" imgW="1841400" imgH="228600" progId="Equation.3">
                  <p:embed/>
                  <p:pic>
                    <p:nvPicPr>
                      <p:cNvPr id="144405" name="Object 6">
                        <a:extLst>
                          <a:ext uri="{FF2B5EF4-FFF2-40B4-BE49-F238E27FC236}">
                            <a16:creationId xmlns="" xmlns:a16="http://schemas.microsoft.com/office/drawing/2014/main" id="{D017766E-2C59-4ACF-BAC5-306F9173CE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725988"/>
                        <a:ext cx="459263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6" name="Object 7">
            <a:extLst>
              <a:ext uri="{FF2B5EF4-FFF2-40B4-BE49-F238E27FC236}">
                <a16:creationId xmlns="" xmlns:a16="http://schemas.microsoft.com/office/drawing/2014/main" id="{9A6B29F7-FAFD-4CE4-8E00-51CA57F00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5307013"/>
          <a:ext cx="459263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公式" r:id="rId13" imgW="1841400" imgH="228600" progId="Equation.3">
                  <p:embed/>
                </p:oleObj>
              </mc:Choice>
              <mc:Fallback>
                <p:oleObj name="公式" r:id="rId13" imgW="1841400" imgH="228600" progId="Equation.3">
                  <p:embed/>
                  <p:pic>
                    <p:nvPicPr>
                      <p:cNvPr id="144406" name="Object 7">
                        <a:extLst>
                          <a:ext uri="{FF2B5EF4-FFF2-40B4-BE49-F238E27FC236}">
                            <a16:creationId xmlns="" xmlns:a16="http://schemas.microsoft.com/office/drawing/2014/main" id="{9A6B29F7-FAFD-4CE4-8E00-51CA57F00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307013"/>
                        <a:ext cx="459263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8" name="Text Box 24">
            <a:extLst>
              <a:ext uri="{FF2B5EF4-FFF2-40B4-BE49-F238E27FC236}">
                <a16:creationId xmlns="" xmlns:a16="http://schemas.microsoft.com/office/drawing/2014/main" id="{536C3CA0-A42D-4B0A-B67A-F068289D9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6" y="1773238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然后，</a:t>
            </a:r>
          </a:p>
        </p:txBody>
      </p:sp>
      <p:sp>
        <p:nvSpPr>
          <p:cNvPr id="144416" name="Text Box 32">
            <a:extLst>
              <a:ext uri="{FF2B5EF4-FFF2-40B4-BE49-F238E27FC236}">
                <a16:creationId xmlns="" xmlns:a16="http://schemas.microsoft.com/office/drawing/2014/main" id="{405A4FC5-6ED1-4B37-9914-295D82EE3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554037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</a:rPr>
              <a:t>图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6" grpId="0"/>
      <p:bldP spid="144399" grpId="0"/>
      <p:bldP spid="144402" grpId="0"/>
      <p:bldP spid="144403" grpId="0"/>
      <p:bldP spid="144408" grpId="0"/>
      <p:bldP spid="1444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8" name="Object 2">
            <a:extLst>
              <a:ext uri="{FF2B5EF4-FFF2-40B4-BE49-F238E27FC236}">
                <a16:creationId xmlns="" xmlns:a16="http://schemas.microsoft.com/office/drawing/2014/main" id="{8D61F2E5-3F6D-4334-B700-007F05918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1116014"/>
          <a:ext cx="5041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公式" r:id="rId3" imgW="2349360" imgH="406080" progId="Equation.3">
                  <p:embed/>
                </p:oleObj>
              </mc:Choice>
              <mc:Fallback>
                <p:oleObj name="公式" r:id="rId3" imgW="2349360" imgH="406080" progId="Equation.3">
                  <p:embed/>
                  <p:pic>
                    <p:nvPicPr>
                      <p:cNvPr id="175108" name="Object 2">
                        <a:extLst>
                          <a:ext uri="{FF2B5EF4-FFF2-40B4-BE49-F238E27FC236}">
                            <a16:creationId xmlns="" xmlns:a16="http://schemas.microsoft.com/office/drawing/2014/main" id="{8D61F2E5-3F6D-4334-B700-007F059185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116014"/>
                        <a:ext cx="50419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3">
            <a:extLst>
              <a:ext uri="{FF2B5EF4-FFF2-40B4-BE49-F238E27FC236}">
                <a16:creationId xmlns="" xmlns:a16="http://schemas.microsoft.com/office/drawing/2014/main" id="{0C1939CC-E89D-474E-B37E-E5D22A70D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351" y="2046289"/>
          <a:ext cx="61753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公式" r:id="rId5" imgW="2869920" imgH="215640" progId="Equation.3">
                  <p:embed/>
                </p:oleObj>
              </mc:Choice>
              <mc:Fallback>
                <p:oleObj name="公式" r:id="rId5" imgW="2869920" imgH="215640" progId="Equation.3">
                  <p:embed/>
                  <p:pic>
                    <p:nvPicPr>
                      <p:cNvPr id="175109" name="Object 3">
                        <a:extLst>
                          <a:ext uri="{FF2B5EF4-FFF2-40B4-BE49-F238E27FC236}">
                            <a16:creationId xmlns="" xmlns:a16="http://schemas.microsoft.com/office/drawing/2014/main" id="{0C1939CC-E89D-474E-B37E-E5D22A70D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1" y="2046289"/>
                        <a:ext cx="61753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0" name="Text Box 6">
            <a:extLst>
              <a:ext uri="{FF2B5EF4-FFF2-40B4-BE49-F238E27FC236}">
                <a16:creationId xmlns="" xmlns:a16="http://schemas.microsoft.com/office/drawing/2014/main" id="{F1FE0F1E-A950-4F69-BEED-A6AB9D61C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554288"/>
            <a:ext cx="76327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让下一次迭代中区间缩短相同的比例</a:t>
            </a:r>
            <a:r>
              <a:rPr lang="el-GR" altLang="zh-CN" sz="2800">
                <a:solidFill>
                  <a:prstClr val="black"/>
                </a:solidFill>
                <a:latin typeface="宋体" panose="02010600030101010101" pitchFamily="2" charset="-122"/>
              </a:rPr>
              <a:t>ω</a:t>
            </a:r>
            <a:r>
              <a:rPr lang="zh-CN" altLang="en-US" sz="2800">
                <a:solidFill>
                  <a:prstClr val="black"/>
                </a:solidFill>
                <a:latin typeface="宋体" panose="02010600030101010101" pitchFamily="2" charset="-122"/>
              </a:rPr>
              <a:t>，并且已有一个计算过的点在缩短后的区间内。</a:t>
            </a:r>
            <a:endParaRPr lang="zh-CN" altLang="el-GR" sz="280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80901" name="Text Box 19">
            <a:extLst>
              <a:ext uri="{FF2B5EF4-FFF2-40B4-BE49-F238E27FC236}">
                <a16:creationId xmlns="" xmlns:a16="http://schemas.microsoft.com/office/drawing/2014/main" id="{0A7E6A66-BEE7-4625-AC96-494EBB47B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76251"/>
            <a:ext cx="6389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二、</a:t>
            </a:r>
            <a:r>
              <a:rPr lang="en-US" altLang="zh-CN">
                <a:solidFill>
                  <a:srgbClr val="0000FF"/>
                </a:solidFill>
              </a:rPr>
              <a:t>0.618</a:t>
            </a:r>
            <a:r>
              <a:rPr lang="zh-CN" altLang="en-US">
                <a:solidFill>
                  <a:srgbClr val="0000FF"/>
                </a:solidFill>
              </a:rPr>
              <a:t>法（近似黄金分割法）</a:t>
            </a:r>
          </a:p>
        </p:txBody>
      </p:sp>
      <p:sp>
        <p:nvSpPr>
          <p:cNvPr id="175124" name="Line 20">
            <a:extLst>
              <a:ext uri="{FF2B5EF4-FFF2-40B4-BE49-F238E27FC236}">
                <a16:creationId xmlns="" xmlns:a16="http://schemas.microsoft.com/office/drawing/2014/main" id="{5323A292-6C07-4540-9CF7-A74B8EA72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4508500"/>
            <a:ext cx="42481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6" name="Oval 22">
            <a:extLst>
              <a:ext uri="{FF2B5EF4-FFF2-40B4-BE49-F238E27FC236}">
                <a16:creationId xmlns="" xmlns:a16="http://schemas.microsoft.com/office/drawing/2014/main" id="{F936F01C-C836-4BD4-A331-8F50F99D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6" y="4183907"/>
            <a:ext cx="144463" cy="649188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5127" name="Oval 23">
            <a:extLst>
              <a:ext uri="{FF2B5EF4-FFF2-40B4-BE49-F238E27FC236}">
                <a16:creationId xmlns="" xmlns:a16="http://schemas.microsoft.com/office/drawing/2014/main" id="{50E74F76-2B9F-48F2-8265-879B0778B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4183907"/>
            <a:ext cx="144463" cy="649188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5128" name="Oval 24">
            <a:extLst>
              <a:ext uri="{FF2B5EF4-FFF2-40B4-BE49-F238E27FC236}">
                <a16:creationId xmlns="" xmlns:a16="http://schemas.microsoft.com/office/drawing/2014/main" id="{A578E246-5666-4ABC-A108-C8C1DA382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4183907"/>
            <a:ext cx="144462" cy="649188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5129" name="Oval 25">
            <a:extLst>
              <a:ext uri="{FF2B5EF4-FFF2-40B4-BE49-F238E27FC236}">
                <a16:creationId xmlns="" xmlns:a16="http://schemas.microsoft.com/office/drawing/2014/main" id="{90A9BB9E-CB41-4B3A-B182-930D7199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4185494"/>
            <a:ext cx="144462" cy="649188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5131" name="Text Box 27">
            <a:extLst>
              <a:ext uri="{FF2B5EF4-FFF2-40B4-BE49-F238E27FC236}">
                <a16:creationId xmlns="" xmlns:a16="http://schemas.microsoft.com/office/drawing/2014/main" id="{2E8ED4F7-5EA5-426C-BBBC-6B1C1D171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4422776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75134" name="Text Box 30">
            <a:extLst>
              <a:ext uri="{FF2B5EF4-FFF2-40B4-BE49-F238E27FC236}">
                <a16:creationId xmlns="" xmlns:a16="http://schemas.microsoft.com/office/drawing/2014/main" id="{CDA48A67-46E0-48F6-9371-C4E64B05E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939" y="4494213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75135" name="Text Box 31">
            <a:extLst>
              <a:ext uri="{FF2B5EF4-FFF2-40B4-BE49-F238E27FC236}">
                <a16:creationId xmlns="" xmlns:a16="http://schemas.microsoft.com/office/drawing/2014/main" id="{BE5F9B4D-6C9D-4836-9FB9-63F21B5E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1" y="4437063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>
                <a:solidFill>
                  <a:prstClr val="black"/>
                </a:solidFill>
              </a:rPr>
              <a:t>t</a:t>
            </a:r>
            <a:r>
              <a:rPr lang="en-US" altLang="zh-CN" sz="2800" baseline="-25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75136" name="Text Box 32">
            <a:extLst>
              <a:ext uri="{FF2B5EF4-FFF2-40B4-BE49-F238E27FC236}">
                <a16:creationId xmlns="" xmlns:a16="http://schemas.microsoft.com/office/drawing/2014/main" id="{1A937E61-E780-4495-9F97-8563DFC99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4" y="4437063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>
                <a:solidFill>
                  <a:prstClr val="black"/>
                </a:solidFill>
              </a:rPr>
              <a:t>t</a:t>
            </a:r>
            <a:r>
              <a:rPr lang="en-US" altLang="zh-CN" sz="2800" baseline="-2500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75139" name="Freeform 35">
            <a:extLst>
              <a:ext uri="{FF2B5EF4-FFF2-40B4-BE49-F238E27FC236}">
                <a16:creationId xmlns="" xmlns:a16="http://schemas.microsoft.com/office/drawing/2014/main" id="{B5882458-3EC1-441C-A3ED-F85065D9A019}"/>
              </a:ext>
            </a:extLst>
          </p:cNvPr>
          <p:cNvSpPr>
            <a:spLocks/>
          </p:cNvSpPr>
          <p:nvPr/>
        </p:nvSpPr>
        <p:spPr bwMode="auto">
          <a:xfrm>
            <a:off x="4799013" y="4098281"/>
            <a:ext cx="1655762" cy="461665"/>
          </a:xfrm>
          <a:custGeom>
            <a:avLst/>
            <a:gdLst>
              <a:gd name="T0" fmla="*/ 0 w 1043"/>
              <a:gd name="T1" fmla="*/ 226 h 226"/>
              <a:gd name="T2" fmla="*/ 545 w 1043"/>
              <a:gd name="T3" fmla="*/ 0 h 226"/>
              <a:gd name="T4" fmla="*/ 1043 w 1043"/>
              <a:gd name="T5" fmla="*/ 226 h 226"/>
              <a:gd name="T6" fmla="*/ 0 60000 65536"/>
              <a:gd name="T7" fmla="*/ 0 60000 65536"/>
              <a:gd name="T8" fmla="*/ 0 60000 65536"/>
              <a:gd name="T9" fmla="*/ 0 w 1043"/>
              <a:gd name="T10" fmla="*/ 0 h 226"/>
              <a:gd name="T11" fmla="*/ 1043 w 1043"/>
              <a:gd name="T12" fmla="*/ 226 h 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3" h="226">
                <a:moveTo>
                  <a:pt x="0" y="226"/>
                </a:moveTo>
                <a:cubicBezTo>
                  <a:pt x="185" y="113"/>
                  <a:pt x="371" y="0"/>
                  <a:pt x="545" y="0"/>
                </a:cubicBezTo>
                <a:cubicBezTo>
                  <a:pt x="719" y="0"/>
                  <a:pt x="881" y="113"/>
                  <a:pt x="1043" y="226"/>
                </a:cubicBezTo>
              </a:path>
            </a:pathLst>
          </a:custGeom>
          <a:noFill/>
          <a:ln w="317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40" name="Freeform 36">
            <a:extLst>
              <a:ext uri="{FF2B5EF4-FFF2-40B4-BE49-F238E27FC236}">
                <a16:creationId xmlns="" xmlns:a16="http://schemas.microsoft.com/office/drawing/2014/main" id="{56F1B6AC-2299-450D-B8A9-35195A074F73}"/>
              </a:ext>
            </a:extLst>
          </p:cNvPr>
          <p:cNvSpPr>
            <a:spLocks/>
          </p:cNvSpPr>
          <p:nvPr/>
        </p:nvSpPr>
        <p:spPr bwMode="auto">
          <a:xfrm>
            <a:off x="5951539" y="4062563"/>
            <a:ext cx="1512887" cy="461665"/>
          </a:xfrm>
          <a:custGeom>
            <a:avLst/>
            <a:gdLst>
              <a:gd name="T0" fmla="*/ 0 w 953"/>
              <a:gd name="T1" fmla="*/ 181 h 181"/>
              <a:gd name="T2" fmla="*/ 544 w 953"/>
              <a:gd name="T3" fmla="*/ 0 h 181"/>
              <a:gd name="T4" fmla="*/ 953 w 953"/>
              <a:gd name="T5" fmla="*/ 181 h 181"/>
              <a:gd name="T6" fmla="*/ 0 60000 65536"/>
              <a:gd name="T7" fmla="*/ 0 60000 65536"/>
              <a:gd name="T8" fmla="*/ 0 60000 65536"/>
              <a:gd name="T9" fmla="*/ 0 w 953"/>
              <a:gd name="T10" fmla="*/ 0 h 181"/>
              <a:gd name="T11" fmla="*/ 953 w 953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1">
                <a:moveTo>
                  <a:pt x="0" y="181"/>
                </a:moveTo>
                <a:cubicBezTo>
                  <a:pt x="192" y="90"/>
                  <a:pt x="385" y="0"/>
                  <a:pt x="544" y="0"/>
                </a:cubicBezTo>
                <a:cubicBezTo>
                  <a:pt x="703" y="0"/>
                  <a:pt x="885" y="151"/>
                  <a:pt x="953" y="181"/>
                </a:cubicBezTo>
              </a:path>
            </a:pathLst>
          </a:custGeom>
          <a:noFill/>
          <a:ln w="317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0" grpId="0"/>
      <p:bldP spid="175126" grpId="0" animBg="1"/>
      <p:bldP spid="175127" grpId="0" animBg="1"/>
      <p:bldP spid="175128" grpId="0" animBg="1"/>
      <p:bldP spid="175129" grpId="0" animBg="1"/>
      <p:bldP spid="175131" grpId="0"/>
      <p:bldP spid="175134" grpId="0"/>
      <p:bldP spid="175135" grpId="0"/>
      <p:bldP spid="1751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2">
            <a:extLst>
              <a:ext uri="{FF2B5EF4-FFF2-40B4-BE49-F238E27FC236}">
                <a16:creationId xmlns="" xmlns:a16="http://schemas.microsoft.com/office/drawing/2014/main" id="{829A61D2-E503-4419-85DC-1C853EFAA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1116014"/>
          <a:ext cx="5041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" name="公式" r:id="rId3" imgW="2349360" imgH="406080" progId="Equation.3">
                  <p:embed/>
                </p:oleObj>
              </mc:Choice>
              <mc:Fallback>
                <p:oleObj name="公式" r:id="rId3" imgW="2349360" imgH="406080" progId="Equation.3">
                  <p:embed/>
                  <p:pic>
                    <p:nvPicPr>
                      <p:cNvPr id="81922" name="Object 2">
                        <a:extLst>
                          <a:ext uri="{FF2B5EF4-FFF2-40B4-BE49-F238E27FC236}">
                            <a16:creationId xmlns="" xmlns:a16="http://schemas.microsoft.com/office/drawing/2014/main" id="{829A61D2-E503-4419-85DC-1C853EFAA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116014"/>
                        <a:ext cx="50419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>
            <a:extLst>
              <a:ext uri="{FF2B5EF4-FFF2-40B4-BE49-F238E27FC236}">
                <a16:creationId xmlns="" xmlns:a16="http://schemas.microsoft.com/office/drawing/2014/main" id="{29AE8C95-DC2D-4591-8BB9-91BF9725F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351" y="2046289"/>
          <a:ext cx="61753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5" name="公式" r:id="rId5" imgW="2869920" imgH="215640" progId="Equation.3">
                  <p:embed/>
                </p:oleObj>
              </mc:Choice>
              <mc:Fallback>
                <p:oleObj name="公式" r:id="rId5" imgW="2869920" imgH="215640" progId="Equation.3">
                  <p:embed/>
                  <p:pic>
                    <p:nvPicPr>
                      <p:cNvPr id="81923" name="Object 3">
                        <a:extLst>
                          <a:ext uri="{FF2B5EF4-FFF2-40B4-BE49-F238E27FC236}">
                            <a16:creationId xmlns="" xmlns:a16="http://schemas.microsoft.com/office/drawing/2014/main" id="{29AE8C95-DC2D-4591-8BB9-91BF9725F9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1" y="2046289"/>
                        <a:ext cx="61753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3" name="Text Box 5">
            <a:extLst>
              <a:ext uri="{FF2B5EF4-FFF2-40B4-BE49-F238E27FC236}">
                <a16:creationId xmlns="" xmlns:a16="http://schemas.microsoft.com/office/drawing/2014/main" id="{6EA0242A-74E6-4B00-98C9-8787C278B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708276"/>
            <a:ext cx="720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设新的探索区间为</a:t>
            </a:r>
            <a:r>
              <a:rPr lang="en-US" altLang="zh-CN" sz="2800">
                <a:solidFill>
                  <a:prstClr val="black"/>
                </a:solidFill>
              </a:rPr>
              <a:t>[</a:t>
            </a:r>
            <a:r>
              <a:rPr lang="en-US" altLang="zh-CN" sz="2800" i="1">
                <a:solidFill>
                  <a:prstClr val="black"/>
                </a:solidFill>
              </a:rPr>
              <a:t>a</a:t>
            </a:r>
            <a:r>
              <a:rPr lang="en-US" altLang="zh-CN" sz="2800">
                <a:solidFill>
                  <a:prstClr val="black"/>
                </a:solidFill>
              </a:rPr>
              <a:t> ,</a:t>
            </a:r>
            <a:r>
              <a:rPr lang="en-US" altLang="zh-CN" sz="2800" i="1">
                <a:solidFill>
                  <a:prstClr val="black"/>
                </a:solidFill>
              </a:rPr>
              <a:t>t</a:t>
            </a:r>
            <a:r>
              <a:rPr lang="en-US" altLang="zh-CN" sz="2800" baseline="-25000">
                <a:solidFill>
                  <a:prstClr val="black"/>
                </a:solidFill>
              </a:rPr>
              <a:t>2</a:t>
            </a:r>
            <a:r>
              <a:rPr lang="en-US" altLang="zh-CN" sz="2800">
                <a:solidFill>
                  <a:prstClr val="black"/>
                </a:solidFill>
              </a:rPr>
              <a:t>],</a:t>
            </a:r>
            <a:r>
              <a:rPr lang="zh-CN" altLang="en-US" sz="2800">
                <a:solidFill>
                  <a:prstClr val="black"/>
                </a:solidFill>
              </a:rPr>
              <a:t>其上的两个探索点为</a:t>
            </a:r>
          </a:p>
        </p:txBody>
      </p:sp>
      <p:graphicFrame>
        <p:nvGraphicFramePr>
          <p:cNvPr id="176134" name="Object 4">
            <a:extLst>
              <a:ext uri="{FF2B5EF4-FFF2-40B4-BE49-F238E27FC236}">
                <a16:creationId xmlns="" xmlns:a16="http://schemas.microsoft.com/office/drawing/2014/main" id="{B1F93F4C-D421-49A2-AFA0-213D43A6E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80550" y="2781300"/>
          <a:ext cx="9350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6" name="公式" r:id="rId7" imgW="406080" imgH="215640" progId="Equation.3">
                  <p:embed/>
                </p:oleObj>
              </mc:Choice>
              <mc:Fallback>
                <p:oleObj name="公式" r:id="rId7" imgW="406080" imgH="215640" progId="Equation.3">
                  <p:embed/>
                  <p:pic>
                    <p:nvPicPr>
                      <p:cNvPr id="176134" name="Object 4">
                        <a:extLst>
                          <a:ext uri="{FF2B5EF4-FFF2-40B4-BE49-F238E27FC236}">
                            <a16:creationId xmlns="" xmlns:a16="http://schemas.microsoft.com/office/drawing/2014/main" id="{B1F93F4C-D421-49A2-AFA0-213D43A6E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550" y="2781300"/>
                        <a:ext cx="9350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5" name="Object 5">
            <a:extLst>
              <a:ext uri="{FF2B5EF4-FFF2-40B4-BE49-F238E27FC236}">
                <a16:creationId xmlns="" xmlns:a16="http://schemas.microsoft.com/office/drawing/2014/main" id="{A27221E6-B7E8-40B3-AA7F-301120965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3357564"/>
          <a:ext cx="28082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7" name="公式" r:id="rId9" imgW="1130040" imgH="215640" progId="Equation.3">
                  <p:embed/>
                </p:oleObj>
              </mc:Choice>
              <mc:Fallback>
                <p:oleObj name="公式" r:id="rId9" imgW="1130040" imgH="215640" progId="Equation.3">
                  <p:embed/>
                  <p:pic>
                    <p:nvPicPr>
                      <p:cNvPr id="176135" name="Object 5">
                        <a:extLst>
                          <a:ext uri="{FF2B5EF4-FFF2-40B4-BE49-F238E27FC236}">
                            <a16:creationId xmlns="" xmlns:a16="http://schemas.microsoft.com/office/drawing/2014/main" id="{A27221E6-B7E8-40B3-AA7F-301120965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357564"/>
                        <a:ext cx="280828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6" name="Object 6">
            <a:extLst>
              <a:ext uri="{FF2B5EF4-FFF2-40B4-BE49-F238E27FC236}">
                <a16:creationId xmlns="" xmlns:a16="http://schemas.microsoft.com/office/drawing/2014/main" id="{82277A82-EA20-4559-B358-2ED31018F5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9" y="3213101"/>
          <a:ext cx="29876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公式" r:id="rId11" imgW="1396800" imgH="444240" progId="Equation.3">
                  <p:embed/>
                </p:oleObj>
              </mc:Choice>
              <mc:Fallback>
                <p:oleObj name="公式" r:id="rId11" imgW="1396800" imgH="444240" progId="Equation.3">
                  <p:embed/>
                  <p:pic>
                    <p:nvPicPr>
                      <p:cNvPr id="176136" name="Object 6">
                        <a:extLst>
                          <a:ext uri="{FF2B5EF4-FFF2-40B4-BE49-F238E27FC236}">
                            <a16:creationId xmlns="" xmlns:a16="http://schemas.microsoft.com/office/drawing/2014/main" id="{82277A82-EA20-4559-B358-2ED31018F5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3213101"/>
                        <a:ext cx="29876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7" name="Object 7">
            <a:extLst>
              <a:ext uri="{FF2B5EF4-FFF2-40B4-BE49-F238E27FC236}">
                <a16:creationId xmlns="" xmlns:a16="http://schemas.microsoft.com/office/drawing/2014/main" id="{DD82AFDC-5802-4CBB-A975-B70897D67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6814" y="4221164"/>
          <a:ext cx="71151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公式" r:id="rId13" imgW="2895480" imgH="228600" progId="Equation.3">
                  <p:embed/>
                </p:oleObj>
              </mc:Choice>
              <mc:Fallback>
                <p:oleObj name="公式" r:id="rId13" imgW="2895480" imgH="228600" progId="Equation.3">
                  <p:embed/>
                  <p:pic>
                    <p:nvPicPr>
                      <p:cNvPr id="176137" name="Object 7">
                        <a:extLst>
                          <a:ext uri="{FF2B5EF4-FFF2-40B4-BE49-F238E27FC236}">
                            <a16:creationId xmlns="" xmlns:a16="http://schemas.microsoft.com/office/drawing/2014/main" id="{DD82AFDC-5802-4CBB-A975-B70897D67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4" y="4221164"/>
                        <a:ext cx="71151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8" name="Object 8">
            <a:extLst>
              <a:ext uri="{FF2B5EF4-FFF2-40B4-BE49-F238E27FC236}">
                <a16:creationId xmlns="" xmlns:a16="http://schemas.microsoft.com/office/drawing/2014/main" id="{32476B68-558E-4644-B467-B0AAF8201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4" y="5013326"/>
          <a:ext cx="50244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公式" r:id="rId15" imgW="2044440" imgH="228600" progId="Equation.3">
                  <p:embed/>
                </p:oleObj>
              </mc:Choice>
              <mc:Fallback>
                <p:oleObj name="公式" r:id="rId15" imgW="2044440" imgH="228600" progId="Equation.3">
                  <p:embed/>
                  <p:pic>
                    <p:nvPicPr>
                      <p:cNvPr id="176138" name="Object 8">
                        <a:extLst>
                          <a:ext uri="{FF2B5EF4-FFF2-40B4-BE49-F238E27FC236}">
                            <a16:creationId xmlns="" xmlns:a16="http://schemas.microsoft.com/office/drawing/2014/main" id="{32476B68-558E-4644-B467-B0AAF8201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4" y="5013326"/>
                        <a:ext cx="50244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9" name="AutoShape 11">
            <a:extLst>
              <a:ext uri="{FF2B5EF4-FFF2-40B4-BE49-F238E27FC236}">
                <a16:creationId xmlns="" xmlns:a16="http://schemas.microsoft.com/office/drawing/2014/main" id="{23812124-A981-4A89-B080-5432ADF8D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807200"/>
            <a:ext cx="366960" cy="917079"/>
          </a:xfrm>
          <a:prstGeom prst="rightArrow">
            <a:avLst>
              <a:gd name="adj1" fmla="val 50000"/>
              <a:gd name="adj2" fmla="val 108456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76140" name="Object 9">
            <a:extLst>
              <a:ext uri="{FF2B5EF4-FFF2-40B4-BE49-F238E27FC236}">
                <a16:creationId xmlns="" xmlns:a16="http://schemas.microsoft.com/office/drawing/2014/main" id="{352F28A6-BAAC-4301-ABFD-6AE20985E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0564" y="5013325"/>
          <a:ext cx="22494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name="公式" r:id="rId17" imgW="977760" imgH="203040" progId="Equation.3">
                  <p:embed/>
                </p:oleObj>
              </mc:Choice>
              <mc:Fallback>
                <p:oleObj name="公式" r:id="rId17" imgW="977760" imgH="203040" progId="Equation.3">
                  <p:embed/>
                  <p:pic>
                    <p:nvPicPr>
                      <p:cNvPr id="176140" name="Object 9">
                        <a:extLst>
                          <a:ext uri="{FF2B5EF4-FFF2-40B4-BE49-F238E27FC236}">
                            <a16:creationId xmlns="" xmlns:a16="http://schemas.microsoft.com/office/drawing/2014/main" id="{352F28A6-BAAC-4301-ABFD-6AE20985EE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564" y="5013325"/>
                        <a:ext cx="224948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1" name="Object 10">
            <a:extLst>
              <a:ext uri="{FF2B5EF4-FFF2-40B4-BE49-F238E27FC236}">
                <a16:creationId xmlns="" xmlns:a16="http://schemas.microsoft.com/office/drawing/2014/main" id="{1D41944B-53F6-4F33-89CC-C2164ACE1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5675314"/>
          <a:ext cx="48371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2" name="公式" r:id="rId19" imgW="1968480" imgH="228600" progId="Equation.3">
                  <p:embed/>
                </p:oleObj>
              </mc:Choice>
              <mc:Fallback>
                <p:oleObj name="公式" r:id="rId19" imgW="1968480" imgH="228600" progId="Equation.3">
                  <p:embed/>
                  <p:pic>
                    <p:nvPicPr>
                      <p:cNvPr id="176141" name="Object 10">
                        <a:extLst>
                          <a:ext uri="{FF2B5EF4-FFF2-40B4-BE49-F238E27FC236}">
                            <a16:creationId xmlns="" xmlns:a16="http://schemas.microsoft.com/office/drawing/2014/main" id="{1D41944B-53F6-4F33-89CC-C2164ACE1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675314"/>
                        <a:ext cx="48371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2" name="AutoShape 14">
            <a:extLst>
              <a:ext uri="{FF2B5EF4-FFF2-40B4-BE49-F238E27FC236}">
                <a16:creationId xmlns="" xmlns:a16="http://schemas.microsoft.com/office/drawing/2014/main" id="{126098DD-D0FF-4AE4-83E4-962529801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5526337"/>
            <a:ext cx="366960" cy="917079"/>
          </a:xfrm>
          <a:prstGeom prst="rightArrow">
            <a:avLst>
              <a:gd name="adj1" fmla="val 50000"/>
              <a:gd name="adj2" fmla="val 108456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76143" name="Object 11">
            <a:extLst>
              <a:ext uri="{FF2B5EF4-FFF2-40B4-BE49-F238E27FC236}">
                <a16:creationId xmlns="" xmlns:a16="http://schemas.microsoft.com/office/drawing/2014/main" id="{88CEAFB8-A144-43AD-B46A-E405ADED0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8114" y="5373688"/>
          <a:ext cx="280193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3" name="公式" r:id="rId21" imgW="1218960" imgH="431640" progId="Equation.3">
                  <p:embed/>
                </p:oleObj>
              </mc:Choice>
              <mc:Fallback>
                <p:oleObj name="公式" r:id="rId21" imgW="1218960" imgH="431640" progId="Equation.3">
                  <p:embed/>
                  <p:pic>
                    <p:nvPicPr>
                      <p:cNvPr id="176143" name="Object 11">
                        <a:extLst>
                          <a:ext uri="{FF2B5EF4-FFF2-40B4-BE49-F238E27FC236}">
                            <a16:creationId xmlns="" xmlns:a16="http://schemas.microsoft.com/office/drawing/2014/main" id="{88CEAFB8-A144-43AD-B46A-E405ADED0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114" y="5373688"/>
                        <a:ext cx="2801937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5" name="Text Box 16">
            <a:extLst>
              <a:ext uri="{FF2B5EF4-FFF2-40B4-BE49-F238E27FC236}">
                <a16:creationId xmlns="" xmlns:a16="http://schemas.microsoft.com/office/drawing/2014/main" id="{0273B878-60A3-424A-91E2-BE13DAE01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76251"/>
            <a:ext cx="5599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FF"/>
                </a:solidFill>
              </a:rPr>
              <a:t>0.618</a:t>
            </a:r>
            <a:r>
              <a:rPr lang="zh-CN" altLang="en-US">
                <a:solidFill>
                  <a:srgbClr val="0000FF"/>
                </a:solidFill>
              </a:rPr>
              <a:t>法（近似黄金分割法）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/>
      <p:bldP spid="176139" grpId="0" animBg="1"/>
      <p:bldP spid="1761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>
            <a:extLst>
              <a:ext uri="{FF2B5EF4-FFF2-40B4-BE49-F238E27FC236}">
                <a16:creationId xmlns="" xmlns:a16="http://schemas.microsoft.com/office/drawing/2014/main" id="{83A02F29-4587-457E-9D30-D8C03CF0C4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1116014"/>
          <a:ext cx="5041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公式" r:id="rId3" imgW="2349360" imgH="406080" progId="Equation.3">
                  <p:embed/>
                </p:oleObj>
              </mc:Choice>
              <mc:Fallback>
                <p:oleObj name="公式" r:id="rId3" imgW="2349360" imgH="406080" progId="Equation.3">
                  <p:embed/>
                  <p:pic>
                    <p:nvPicPr>
                      <p:cNvPr id="82946" name="Object 2">
                        <a:extLst>
                          <a:ext uri="{FF2B5EF4-FFF2-40B4-BE49-F238E27FC236}">
                            <a16:creationId xmlns="" xmlns:a16="http://schemas.microsoft.com/office/drawing/2014/main" id="{83A02F29-4587-457E-9D30-D8C03CF0C4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116014"/>
                        <a:ext cx="50419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>
            <a:extLst>
              <a:ext uri="{FF2B5EF4-FFF2-40B4-BE49-F238E27FC236}">
                <a16:creationId xmlns="" xmlns:a16="http://schemas.microsoft.com/office/drawing/2014/main" id="{90C64817-48B1-4B79-A723-4713B75EA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351" y="2046289"/>
          <a:ext cx="61753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公式" r:id="rId5" imgW="2869920" imgH="215640" progId="Equation.3">
                  <p:embed/>
                </p:oleObj>
              </mc:Choice>
              <mc:Fallback>
                <p:oleObj name="公式" r:id="rId5" imgW="2869920" imgH="215640" progId="Equation.3">
                  <p:embed/>
                  <p:pic>
                    <p:nvPicPr>
                      <p:cNvPr id="82947" name="Object 3">
                        <a:extLst>
                          <a:ext uri="{FF2B5EF4-FFF2-40B4-BE49-F238E27FC236}">
                            <a16:creationId xmlns="" xmlns:a16="http://schemas.microsoft.com/office/drawing/2014/main" id="{90C64817-48B1-4B79-A723-4713B75EA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1" y="2046289"/>
                        <a:ext cx="61753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7" name="Text Box 15">
            <a:extLst>
              <a:ext uri="{FF2B5EF4-FFF2-40B4-BE49-F238E27FC236}">
                <a16:creationId xmlns="" xmlns:a16="http://schemas.microsoft.com/office/drawing/2014/main" id="{CC8F4C33-41C5-4EAF-9075-1DAC86FBB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708276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由以上分析得迭代公式：</a:t>
            </a:r>
          </a:p>
        </p:txBody>
      </p:sp>
      <p:graphicFrame>
        <p:nvGraphicFramePr>
          <p:cNvPr id="177168" name="Object 4">
            <a:extLst>
              <a:ext uri="{FF2B5EF4-FFF2-40B4-BE49-F238E27FC236}">
                <a16:creationId xmlns="" xmlns:a16="http://schemas.microsoft.com/office/drawing/2014/main" id="{1956B369-7D4E-4C0F-A083-66FD6E8C12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3540125"/>
          <a:ext cx="27860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公式" r:id="rId7" imgW="1295280" imgH="215640" progId="Equation.3">
                  <p:embed/>
                </p:oleObj>
              </mc:Choice>
              <mc:Fallback>
                <p:oleObj name="公式" r:id="rId7" imgW="1295280" imgH="215640" progId="Equation.3">
                  <p:embed/>
                  <p:pic>
                    <p:nvPicPr>
                      <p:cNvPr id="177168" name="Object 4">
                        <a:extLst>
                          <a:ext uri="{FF2B5EF4-FFF2-40B4-BE49-F238E27FC236}">
                            <a16:creationId xmlns="" xmlns:a16="http://schemas.microsoft.com/office/drawing/2014/main" id="{1956B369-7D4E-4C0F-A083-66FD6E8C12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540125"/>
                        <a:ext cx="278606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9" name="Object 5">
            <a:extLst>
              <a:ext uri="{FF2B5EF4-FFF2-40B4-BE49-F238E27FC236}">
                <a16:creationId xmlns="" xmlns:a16="http://schemas.microsoft.com/office/drawing/2014/main" id="{F8A292B4-2377-4169-820B-EA2D3228E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4149725"/>
          <a:ext cx="27574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公式" r:id="rId9" imgW="1282680" imgH="215640" progId="Equation.3">
                  <p:embed/>
                </p:oleObj>
              </mc:Choice>
              <mc:Fallback>
                <p:oleObj name="公式" r:id="rId9" imgW="1282680" imgH="215640" progId="Equation.3">
                  <p:embed/>
                  <p:pic>
                    <p:nvPicPr>
                      <p:cNvPr id="177169" name="Object 5">
                        <a:extLst>
                          <a:ext uri="{FF2B5EF4-FFF2-40B4-BE49-F238E27FC236}">
                            <a16:creationId xmlns="" xmlns:a16="http://schemas.microsoft.com/office/drawing/2014/main" id="{F8A292B4-2377-4169-820B-EA2D3228E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149725"/>
                        <a:ext cx="27574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0" name="Object 6">
            <a:extLst>
              <a:ext uri="{FF2B5EF4-FFF2-40B4-BE49-F238E27FC236}">
                <a16:creationId xmlns="" xmlns:a16="http://schemas.microsoft.com/office/drawing/2014/main" id="{495A3131-E19E-434E-A969-0A4CD28C5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1" y="3573463"/>
          <a:ext cx="2486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公式" r:id="rId11" imgW="1155600" imgH="203040" progId="Equation.3">
                  <p:embed/>
                </p:oleObj>
              </mc:Choice>
              <mc:Fallback>
                <p:oleObj name="公式" r:id="rId11" imgW="1155600" imgH="203040" progId="Equation.3">
                  <p:embed/>
                  <p:pic>
                    <p:nvPicPr>
                      <p:cNvPr id="177170" name="Object 6">
                        <a:extLst>
                          <a:ext uri="{FF2B5EF4-FFF2-40B4-BE49-F238E27FC236}">
                            <a16:creationId xmlns="" xmlns:a16="http://schemas.microsoft.com/office/drawing/2014/main" id="{495A3131-E19E-434E-A969-0A4CD28C5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3573463"/>
                        <a:ext cx="2486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72" name="AutoShape 20">
            <a:extLst>
              <a:ext uri="{FF2B5EF4-FFF2-40B4-BE49-F238E27FC236}">
                <a16:creationId xmlns="" xmlns:a16="http://schemas.microsoft.com/office/drawing/2014/main" id="{94C46BC0-B0A9-4950-B3BB-A4BC20BD0A4F}"/>
              </a:ext>
            </a:extLst>
          </p:cNvPr>
          <p:cNvSpPr>
            <a:spLocks/>
          </p:cNvSpPr>
          <p:nvPr/>
        </p:nvSpPr>
        <p:spPr bwMode="auto">
          <a:xfrm>
            <a:off x="3216275" y="3819080"/>
            <a:ext cx="215900" cy="515243"/>
          </a:xfrm>
          <a:prstGeom prst="leftBrace">
            <a:avLst>
              <a:gd name="adj1" fmla="val 44485"/>
              <a:gd name="adj2" fmla="val 50000"/>
            </a:avLst>
          </a:prstGeom>
          <a:noFill/>
          <a:ln w="412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2953" name="Text Box 21">
            <a:extLst>
              <a:ext uri="{FF2B5EF4-FFF2-40B4-BE49-F238E27FC236}">
                <a16:creationId xmlns="" xmlns:a16="http://schemas.microsoft.com/office/drawing/2014/main" id="{51964F59-FA48-4D8B-9136-C851FC2A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76251"/>
            <a:ext cx="5599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FF"/>
                </a:solidFill>
              </a:rPr>
              <a:t>0.618</a:t>
            </a:r>
            <a:r>
              <a:rPr lang="zh-CN" altLang="en-US">
                <a:solidFill>
                  <a:srgbClr val="0000FF"/>
                </a:solidFill>
              </a:rPr>
              <a:t>法（近似黄金分割法）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7" grpId="0"/>
      <p:bldP spid="17717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2" name="Object 2">
            <a:extLst>
              <a:ext uri="{FF2B5EF4-FFF2-40B4-BE49-F238E27FC236}">
                <a16:creationId xmlns="" xmlns:a16="http://schemas.microsoft.com/office/drawing/2014/main" id="{AF67D510-E45B-4842-AAA6-F7C1CFEEE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3813" y="1290638"/>
          <a:ext cx="68643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文档" r:id="rId3" imgW="5273330" imgH="4160669" progId="Word.Document.8">
                  <p:embed/>
                </p:oleObj>
              </mc:Choice>
              <mc:Fallback>
                <p:oleObj name="文档" r:id="rId3" imgW="5273330" imgH="4160669" progId="Word.Document.8">
                  <p:embed/>
                  <p:pic>
                    <p:nvPicPr>
                      <p:cNvPr id="153602" name="Object 2">
                        <a:extLst>
                          <a:ext uri="{FF2B5EF4-FFF2-40B4-BE49-F238E27FC236}">
                            <a16:creationId xmlns="" xmlns:a16="http://schemas.microsoft.com/office/drawing/2014/main" id="{AF67D510-E45B-4842-AAA6-F7C1CFEEE3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1290638"/>
                        <a:ext cx="686435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5" name="Text Box 5">
            <a:extLst>
              <a:ext uri="{FF2B5EF4-FFF2-40B4-BE49-F238E27FC236}">
                <a16:creationId xmlns="" xmlns:a16="http://schemas.microsoft.com/office/drawing/2014/main" id="{6789B3A6-B93C-411B-8746-043AA148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87364"/>
            <a:ext cx="3870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0000"/>
                </a:solidFill>
              </a:rPr>
              <a:t>算法步骤：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>
            <a:extLst>
              <a:ext uri="{FF2B5EF4-FFF2-40B4-BE49-F238E27FC236}">
                <a16:creationId xmlns="" xmlns:a16="http://schemas.microsoft.com/office/drawing/2014/main" id="{CCF78BD6-4D08-45FB-A2AF-D648B4C4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397001"/>
            <a:ext cx="482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例</a:t>
            </a:r>
            <a:r>
              <a:rPr lang="en-US" altLang="zh-CN" sz="2800">
                <a:solidFill>
                  <a:prstClr val="black"/>
                </a:solidFill>
              </a:rPr>
              <a:t>1</a:t>
            </a:r>
            <a:r>
              <a:rPr lang="zh-CN" altLang="en-US" sz="2800">
                <a:solidFill>
                  <a:prstClr val="black"/>
                </a:solidFill>
              </a:rPr>
              <a:t>：试用黄金分割法求解</a:t>
            </a:r>
          </a:p>
        </p:txBody>
      </p:sp>
      <p:graphicFrame>
        <p:nvGraphicFramePr>
          <p:cNvPr id="156677" name="Object 2">
            <a:extLst>
              <a:ext uri="{FF2B5EF4-FFF2-40B4-BE49-F238E27FC236}">
                <a16:creationId xmlns="" xmlns:a16="http://schemas.microsoft.com/office/drawing/2014/main" id="{AF0D3A00-74D3-45DA-BAA4-6ED824A14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6575" y="1916113"/>
          <a:ext cx="35623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6" name="公式" r:id="rId3" imgW="1358640" imgH="317160" progId="Equation.3">
                  <p:embed/>
                </p:oleObj>
              </mc:Choice>
              <mc:Fallback>
                <p:oleObj name="公式" r:id="rId3" imgW="1358640" imgH="317160" progId="Equation.3">
                  <p:embed/>
                  <p:pic>
                    <p:nvPicPr>
                      <p:cNvPr id="156677" name="Object 2">
                        <a:extLst>
                          <a:ext uri="{FF2B5EF4-FFF2-40B4-BE49-F238E27FC236}">
                            <a16:creationId xmlns="" xmlns:a16="http://schemas.microsoft.com/office/drawing/2014/main" id="{AF0D3A00-74D3-45DA-BAA4-6ED824A141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1916113"/>
                        <a:ext cx="356235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Text Box 6">
            <a:extLst>
              <a:ext uri="{FF2B5EF4-FFF2-40B4-BE49-F238E27FC236}">
                <a16:creationId xmlns="" xmlns:a16="http://schemas.microsoft.com/office/drawing/2014/main" id="{088DD5A3-CB2F-4650-B2B4-6E682FDE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3414713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解  </a:t>
            </a:r>
            <a:r>
              <a:rPr lang="en-US" altLang="zh-CN" sz="2800">
                <a:solidFill>
                  <a:prstClr val="black"/>
                </a:solidFill>
              </a:rPr>
              <a:t>(1) </a:t>
            </a:r>
          </a:p>
        </p:txBody>
      </p:sp>
      <p:graphicFrame>
        <p:nvGraphicFramePr>
          <p:cNvPr id="156679" name="Object 3">
            <a:extLst>
              <a:ext uri="{FF2B5EF4-FFF2-40B4-BE49-F238E27FC236}">
                <a16:creationId xmlns="" xmlns:a16="http://schemas.microsoft.com/office/drawing/2014/main" id="{7CF9F283-8D4D-48A1-A1B0-C5BF3B879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1" y="2674938"/>
          <a:ext cx="47466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7" name="公式" r:id="rId5" imgW="2044440" imgH="215640" progId="Equation.3">
                  <p:embed/>
                </p:oleObj>
              </mc:Choice>
              <mc:Fallback>
                <p:oleObj name="公式" r:id="rId5" imgW="2044440" imgH="215640" progId="Equation.3">
                  <p:embed/>
                  <p:pic>
                    <p:nvPicPr>
                      <p:cNvPr id="156679" name="Object 3">
                        <a:extLst>
                          <a:ext uri="{FF2B5EF4-FFF2-40B4-BE49-F238E27FC236}">
                            <a16:creationId xmlns="" xmlns:a16="http://schemas.microsoft.com/office/drawing/2014/main" id="{7CF9F283-8D4D-48A1-A1B0-C5BF3B879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674938"/>
                        <a:ext cx="47466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4">
            <a:extLst>
              <a:ext uri="{FF2B5EF4-FFF2-40B4-BE49-F238E27FC236}">
                <a16:creationId xmlns="" xmlns:a16="http://schemas.microsoft.com/office/drawing/2014/main" id="{38B3FEAF-005A-4C07-847C-EF0E2708F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4" y="3397250"/>
          <a:ext cx="36734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公式" r:id="rId7" imgW="1752480" imgH="215640" progId="Equation.3">
                  <p:embed/>
                </p:oleObj>
              </mc:Choice>
              <mc:Fallback>
                <p:oleObj name="公式" r:id="rId7" imgW="1752480" imgH="215640" progId="Equation.3">
                  <p:embed/>
                  <p:pic>
                    <p:nvPicPr>
                      <p:cNvPr id="156680" name="Object 4">
                        <a:extLst>
                          <a:ext uri="{FF2B5EF4-FFF2-40B4-BE49-F238E27FC236}">
                            <a16:creationId xmlns="" xmlns:a16="http://schemas.microsoft.com/office/drawing/2014/main" id="{38B3FEAF-005A-4C07-847C-EF0E2708F0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3397250"/>
                        <a:ext cx="36734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5">
            <a:extLst>
              <a:ext uri="{FF2B5EF4-FFF2-40B4-BE49-F238E27FC236}">
                <a16:creationId xmlns="" xmlns:a16="http://schemas.microsoft.com/office/drawing/2014/main" id="{925606C5-C3B6-4192-A77F-679643E40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4" y="3840164"/>
          <a:ext cx="36734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公式" r:id="rId9" imgW="1752480" imgH="215640" progId="Equation.3">
                  <p:embed/>
                </p:oleObj>
              </mc:Choice>
              <mc:Fallback>
                <p:oleObj name="公式" r:id="rId9" imgW="1752480" imgH="215640" progId="Equation.3">
                  <p:embed/>
                  <p:pic>
                    <p:nvPicPr>
                      <p:cNvPr id="156681" name="Object 5">
                        <a:extLst>
                          <a:ext uri="{FF2B5EF4-FFF2-40B4-BE49-F238E27FC236}">
                            <a16:creationId xmlns="" xmlns:a16="http://schemas.microsoft.com/office/drawing/2014/main" id="{925606C5-C3B6-4192-A77F-679643E40B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3840164"/>
                        <a:ext cx="36734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2" name="Object 6">
            <a:extLst>
              <a:ext uri="{FF2B5EF4-FFF2-40B4-BE49-F238E27FC236}">
                <a16:creationId xmlns="" xmlns:a16="http://schemas.microsoft.com/office/drawing/2014/main" id="{3F923A0D-5EB1-4150-8EC0-8E07A2613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750" y="4292600"/>
          <a:ext cx="5562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公式" r:id="rId11" imgW="2654280" imgH="215640" progId="Equation.3">
                  <p:embed/>
                </p:oleObj>
              </mc:Choice>
              <mc:Fallback>
                <p:oleObj name="公式" r:id="rId11" imgW="2654280" imgH="215640" progId="Equation.3">
                  <p:embed/>
                  <p:pic>
                    <p:nvPicPr>
                      <p:cNvPr id="156682" name="Object 6">
                        <a:extLst>
                          <a:ext uri="{FF2B5EF4-FFF2-40B4-BE49-F238E27FC236}">
                            <a16:creationId xmlns="" xmlns:a16="http://schemas.microsoft.com/office/drawing/2014/main" id="{3F923A0D-5EB1-4150-8EC0-8E07A2613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292600"/>
                        <a:ext cx="5562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3" name="Object 7">
            <a:extLst>
              <a:ext uri="{FF2B5EF4-FFF2-40B4-BE49-F238E27FC236}">
                <a16:creationId xmlns="" xmlns:a16="http://schemas.microsoft.com/office/drawing/2014/main" id="{CC7E55B0-16CF-4B82-ADCA-2D4B6FE3A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7214" y="4776789"/>
          <a:ext cx="55911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" name="公式" r:id="rId13" imgW="2666880" imgH="215640" progId="Equation.3">
                  <p:embed/>
                </p:oleObj>
              </mc:Choice>
              <mc:Fallback>
                <p:oleObj name="公式" r:id="rId13" imgW="2666880" imgH="215640" progId="Equation.3">
                  <p:embed/>
                  <p:pic>
                    <p:nvPicPr>
                      <p:cNvPr id="156683" name="Object 7">
                        <a:extLst>
                          <a:ext uri="{FF2B5EF4-FFF2-40B4-BE49-F238E27FC236}">
                            <a16:creationId xmlns="" xmlns:a16="http://schemas.microsoft.com/office/drawing/2014/main" id="{CC7E55B0-16CF-4B82-ADCA-2D4B6FE3A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4" y="4776789"/>
                        <a:ext cx="55911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4" name="Object 8">
            <a:extLst>
              <a:ext uri="{FF2B5EF4-FFF2-40B4-BE49-F238E27FC236}">
                <a16:creationId xmlns="" xmlns:a16="http://schemas.microsoft.com/office/drawing/2014/main" id="{CD0F66E9-DED1-4DD6-9135-3CA0FF7DA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5300664"/>
          <a:ext cx="34877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" name="公式" r:id="rId15" imgW="1663560" imgH="215640" progId="Equation.3">
                  <p:embed/>
                </p:oleObj>
              </mc:Choice>
              <mc:Fallback>
                <p:oleObj name="公式" r:id="rId15" imgW="1663560" imgH="215640" progId="Equation.3">
                  <p:embed/>
                  <p:pic>
                    <p:nvPicPr>
                      <p:cNvPr id="156684" name="Object 8">
                        <a:extLst>
                          <a:ext uri="{FF2B5EF4-FFF2-40B4-BE49-F238E27FC236}">
                            <a16:creationId xmlns="" xmlns:a16="http://schemas.microsoft.com/office/drawing/2014/main" id="{CD0F66E9-DED1-4DD6-9135-3CA0FF7DAC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5300664"/>
                        <a:ext cx="34877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5" name="Object 9">
            <a:extLst>
              <a:ext uri="{FF2B5EF4-FFF2-40B4-BE49-F238E27FC236}">
                <a16:creationId xmlns="" xmlns:a16="http://schemas.microsoft.com/office/drawing/2014/main" id="{A582CB8F-DC87-4A89-A9BE-A9CE7CE2C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5661025"/>
          <a:ext cx="47656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" name="公式" r:id="rId17" imgW="2273040" imgH="215640" progId="Equation.3">
                  <p:embed/>
                </p:oleObj>
              </mc:Choice>
              <mc:Fallback>
                <p:oleObj name="公式" r:id="rId17" imgW="2273040" imgH="215640" progId="Equation.3">
                  <p:embed/>
                  <p:pic>
                    <p:nvPicPr>
                      <p:cNvPr id="156685" name="Object 9">
                        <a:extLst>
                          <a:ext uri="{FF2B5EF4-FFF2-40B4-BE49-F238E27FC236}">
                            <a16:creationId xmlns="" xmlns:a16="http://schemas.microsoft.com/office/drawing/2014/main" id="{A582CB8F-DC87-4A89-A9BE-A9CE7CE2C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5661025"/>
                        <a:ext cx="47656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6" name="Object 10">
            <a:extLst>
              <a:ext uri="{FF2B5EF4-FFF2-40B4-BE49-F238E27FC236}">
                <a16:creationId xmlns="" xmlns:a16="http://schemas.microsoft.com/office/drawing/2014/main" id="{6ABC86AD-8AC5-427E-B9AE-23D2650F0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0325" y="5589589"/>
          <a:ext cx="1092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" name="公式" r:id="rId19" imgW="520560" imgH="215640" progId="Equation.3">
                  <p:embed/>
                </p:oleObj>
              </mc:Choice>
              <mc:Fallback>
                <p:oleObj name="公式" r:id="rId19" imgW="520560" imgH="215640" progId="Equation.3">
                  <p:embed/>
                  <p:pic>
                    <p:nvPicPr>
                      <p:cNvPr id="156686" name="Object 10">
                        <a:extLst>
                          <a:ext uri="{FF2B5EF4-FFF2-40B4-BE49-F238E27FC236}">
                            <a16:creationId xmlns="" xmlns:a16="http://schemas.microsoft.com/office/drawing/2014/main" id="{6ABC86AD-8AC5-427E-B9AE-23D2650F0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5589589"/>
                        <a:ext cx="1092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7" name="Object 11">
            <a:extLst>
              <a:ext uri="{FF2B5EF4-FFF2-40B4-BE49-F238E27FC236}">
                <a16:creationId xmlns="" xmlns:a16="http://schemas.microsoft.com/office/drawing/2014/main" id="{9E15AC09-74E8-446F-9D0D-008BFD2A6F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6414" y="6145214"/>
          <a:ext cx="33559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公式" r:id="rId21" imgW="1600200" imgH="215640" progId="Equation.3">
                  <p:embed/>
                </p:oleObj>
              </mc:Choice>
              <mc:Fallback>
                <p:oleObj name="公式" r:id="rId21" imgW="1600200" imgH="215640" progId="Equation.3">
                  <p:embed/>
                  <p:pic>
                    <p:nvPicPr>
                      <p:cNvPr id="156687" name="Object 11">
                        <a:extLst>
                          <a:ext uri="{FF2B5EF4-FFF2-40B4-BE49-F238E27FC236}">
                            <a16:creationId xmlns="" xmlns:a16="http://schemas.microsoft.com/office/drawing/2014/main" id="{9E15AC09-74E8-446F-9D0D-008BFD2A6F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4" y="6145214"/>
                        <a:ext cx="33559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  <p:bldP spid="15667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>
            <a:extLst>
              <a:ext uri="{FF2B5EF4-FFF2-40B4-BE49-F238E27FC236}">
                <a16:creationId xmlns="" xmlns:a16="http://schemas.microsoft.com/office/drawing/2014/main" id="{5D4CE0DC-F2A9-49CA-9CB3-1127CB93D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1196976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prstClr val="black"/>
                </a:solidFill>
              </a:rPr>
              <a:t>  (2) </a:t>
            </a:r>
          </a:p>
        </p:txBody>
      </p:sp>
      <p:graphicFrame>
        <p:nvGraphicFramePr>
          <p:cNvPr id="173065" name="Object 2">
            <a:extLst>
              <a:ext uri="{FF2B5EF4-FFF2-40B4-BE49-F238E27FC236}">
                <a16:creationId xmlns="" xmlns:a16="http://schemas.microsoft.com/office/drawing/2014/main" id="{86141217-61A2-4EB7-8AAC-2F678A67EB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1268414"/>
          <a:ext cx="44465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4" name="公式" r:id="rId3" imgW="2120760" imgH="215640" progId="Equation.3">
                  <p:embed/>
                </p:oleObj>
              </mc:Choice>
              <mc:Fallback>
                <p:oleObj name="公式" r:id="rId3" imgW="2120760" imgH="215640" progId="Equation.3">
                  <p:embed/>
                  <p:pic>
                    <p:nvPicPr>
                      <p:cNvPr id="173065" name="Object 2">
                        <a:extLst>
                          <a:ext uri="{FF2B5EF4-FFF2-40B4-BE49-F238E27FC236}">
                            <a16:creationId xmlns="" xmlns:a16="http://schemas.microsoft.com/office/drawing/2014/main" id="{86141217-61A2-4EB7-8AAC-2F678A67EB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268414"/>
                        <a:ext cx="444658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6" name="Object 3">
            <a:extLst>
              <a:ext uri="{FF2B5EF4-FFF2-40B4-BE49-F238E27FC236}">
                <a16:creationId xmlns="" xmlns:a16="http://schemas.microsoft.com/office/drawing/2014/main" id="{C03E9174-B122-4DC3-8022-AD4054D59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1773239"/>
          <a:ext cx="33813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5" name="公式" r:id="rId5" imgW="1612800" imgH="215640" progId="Equation.3">
                  <p:embed/>
                </p:oleObj>
              </mc:Choice>
              <mc:Fallback>
                <p:oleObj name="公式" r:id="rId5" imgW="1612800" imgH="215640" progId="Equation.3">
                  <p:embed/>
                  <p:pic>
                    <p:nvPicPr>
                      <p:cNvPr id="173066" name="Object 3">
                        <a:extLst>
                          <a:ext uri="{FF2B5EF4-FFF2-40B4-BE49-F238E27FC236}">
                            <a16:creationId xmlns="" xmlns:a16="http://schemas.microsoft.com/office/drawing/2014/main" id="{C03E9174-B122-4DC3-8022-AD4054D596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1773239"/>
                        <a:ext cx="33813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7" name="Object 4">
            <a:extLst>
              <a:ext uri="{FF2B5EF4-FFF2-40B4-BE49-F238E27FC236}">
                <a16:creationId xmlns="" xmlns:a16="http://schemas.microsoft.com/office/drawing/2014/main" id="{7A2C9E8C-41D6-41BE-A607-8DA26C2C4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6" y="2276475"/>
          <a:ext cx="47656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6" name="公式" r:id="rId7" imgW="2273040" imgH="215640" progId="Equation.3">
                  <p:embed/>
                </p:oleObj>
              </mc:Choice>
              <mc:Fallback>
                <p:oleObj name="公式" r:id="rId7" imgW="2273040" imgH="215640" progId="Equation.3">
                  <p:embed/>
                  <p:pic>
                    <p:nvPicPr>
                      <p:cNvPr id="173067" name="Object 4">
                        <a:extLst>
                          <a:ext uri="{FF2B5EF4-FFF2-40B4-BE49-F238E27FC236}">
                            <a16:creationId xmlns="" xmlns:a16="http://schemas.microsoft.com/office/drawing/2014/main" id="{7A2C9E8C-41D6-41BE-A607-8DA26C2C4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2276475"/>
                        <a:ext cx="47656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8" name="Object 5">
            <a:extLst>
              <a:ext uri="{FF2B5EF4-FFF2-40B4-BE49-F238E27FC236}">
                <a16:creationId xmlns="" xmlns:a16="http://schemas.microsoft.com/office/drawing/2014/main" id="{7040473D-E742-43BC-8453-D5BC06860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2852739"/>
          <a:ext cx="1092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" name="公式" r:id="rId9" imgW="520560" imgH="215640" progId="Equation.3">
                  <p:embed/>
                </p:oleObj>
              </mc:Choice>
              <mc:Fallback>
                <p:oleObj name="公式" r:id="rId9" imgW="520560" imgH="215640" progId="Equation.3">
                  <p:embed/>
                  <p:pic>
                    <p:nvPicPr>
                      <p:cNvPr id="173068" name="Object 5">
                        <a:extLst>
                          <a:ext uri="{FF2B5EF4-FFF2-40B4-BE49-F238E27FC236}">
                            <a16:creationId xmlns="" xmlns:a16="http://schemas.microsoft.com/office/drawing/2014/main" id="{7040473D-E742-43BC-8453-D5BC06860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852739"/>
                        <a:ext cx="1092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9" name="Object 6">
            <a:extLst>
              <a:ext uri="{FF2B5EF4-FFF2-40B4-BE49-F238E27FC236}">
                <a16:creationId xmlns="" xmlns:a16="http://schemas.microsoft.com/office/drawing/2014/main" id="{95B888B8-F929-4D6D-B1D7-EFA62701E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9" y="2852739"/>
          <a:ext cx="31702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8" name="公式" r:id="rId11" imgW="1511280" imgH="215640" progId="Equation.3">
                  <p:embed/>
                </p:oleObj>
              </mc:Choice>
              <mc:Fallback>
                <p:oleObj name="公式" r:id="rId11" imgW="1511280" imgH="215640" progId="Equation.3">
                  <p:embed/>
                  <p:pic>
                    <p:nvPicPr>
                      <p:cNvPr id="173069" name="Object 6">
                        <a:extLst>
                          <a:ext uri="{FF2B5EF4-FFF2-40B4-BE49-F238E27FC236}">
                            <a16:creationId xmlns="" xmlns:a16="http://schemas.microsoft.com/office/drawing/2014/main" id="{95B888B8-F929-4D6D-B1D7-EFA62701E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2852739"/>
                        <a:ext cx="317023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0" name="Text Box 14">
            <a:extLst>
              <a:ext uri="{FF2B5EF4-FFF2-40B4-BE49-F238E27FC236}">
                <a16:creationId xmlns="" xmlns:a16="http://schemas.microsoft.com/office/drawing/2014/main" id="{3C503F3D-1F49-493A-BCC1-46C5853A3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3341688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prstClr val="black"/>
                </a:solidFill>
              </a:rPr>
              <a:t>  (3) </a:t>
            </a:r>
          </a:p>
        </p:txBody>
      </p:sp>
      <p:graphicFrame>
        <p:nvGraphicFramePr>
          <p:cNvPr id="173071" name="Object 7">
            <a:extLst>
              <a:ext uri="{FF2B5EF4-FFF2-40B4-BE49-F238E27FC236}">
                <a16:creationId xmlns="" xmlns:a16="http://schemas.microsoft.com/office/drawing/2014/main" id="{9A0660BC-ADC6-43C5-920F-475C43826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3429000"/>
          <a:ext cx="44465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9" name="公式" r:id="rId13" imgW="2120760" imgH="215640" progId="Equation.3">
                  <p:embed/>
                </p:oleObj>
              </mc:Choice>
              <mc:Fallback>
                <p:oleObj name="公式" r:id="rId13" imgW="2120760" imgH="215640" progId="Equation.3">
                  <p:embed/>
                  <p:pic>
                    <p:nvPicPr>
                      <p:cNvPr id="173071" name="Object 7">
                        <a:extLst>
                          <a:ext uri="{FF2B5EF4-FFF2-40B4-BE49-F238E27FC236}">
                            <a16:creationId xmlns="" xmlns:a16="http://schemas.microsoft.com/office/drawing/2014/main" id="{9A0660BC-ADC6-43C5-920F-475C43826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429000"/>
                        <a:ext cx="44465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2" name="Object 8">
            <a:extLst>
              <a:ext uri="{FF2B5EF4-FFF2-40B4-BE49-F238E27FC236}">
                <a16:creationId xmlns="" xmlns:a16="http://schemas.microsoft.com/office/drawing/2014/main" id="{1E6554E7-3E20-4ABE-8D4B-E37E3C2DC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6" y="4005264"/>
          <a:ext cx="33813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0" name="公式" r:id="rId15" imgW="1612800" imgH="215640" progId="Equation.3">
                  <p:embed/>
                </p:oleObj>
              </mc:Choice>
              <mc:Fallback>
                <p:oleObj name="公式" r:id="rId15" imgW="1612800" imgH="215640" progId="Equation.3">
                  <p:embed/>
                  <p:pic>
                    <p:nvPicPr>
                      <p:cNvPr id="173072" name="Object 8">
                        <a:extLst>
                          <a:ext uri="{FF2B5EF4-FFF2-40B4-BE49-F238E27FC236}">
                            <a16:creationId xmlns="" xmlns:a16="http://schemas.microsoft.com/office/drawing/2014/main" id="{1E6554E7-3E20-4ABE-8D4B-E37E3C2DC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4005264"/>
                        <a:ext cx="33813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3" name="Object 9">
            <a:extLst>
              <a:ext uri="{FF2B5EF4-FFF2-40B4-BE49-F238E27FC236}">
                <a16:creationId xmlns="" xmlns:a16="http://schemas.microsoft.com/office/drawing/2014/main" id="{12DC726D-F798-48C9-80D5-8BAE16BD23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5976" y="4508500"/>
          <a:ext cx="53514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1" name="公式" r:id="rId17" imgW="2552400" imgH="215640" progId="Equation.3">
                  <p:embed/>
                </p:oleObj>
              </mc:Choice>
              <mc:Fallback>
                <p:oleObj name="公式" r:id="rId17" imgW="2552400" imgH="215640" progId="Equation.3">
                  <p:embed/>
                  <p:pic>
                    <p:nvPicPr>
                      <p:cNvPr id="173073" name="Object 9">
                        <a:extLst>
                          <a:ext uri="{FF2B5EF4-FFF2-40B4-BE49-F238E27FC236}">
                            <a16:creationId xmlns="" xmlns:a16="http://schemas.microsoft.com/office/drawing/2014/main" id="{12DC726D-F798-48C9-80D5-8BAE16BD23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6" y="4508500"/>
                        <a:ext cx="53514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4" name="Object 10">
            <a:extLst>
              <a:ext uri="{FF2B5EF4-FFF2-40B4-BE49-F238E27FC236}">
                <a16:creationId xmlns="" xmlns:a16="http://schemas.microsoft.com/office/drawing/2014/main" id="{68C60BBD-0BCA-4F09-9CEA-DF5FF68CE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5065714"/>
          <a:ext cx="1092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2" name="公式" r:id="rId19" imgW="520560" imgH="215640" progId="Equation.3">
                  <p:embed/>
                </p:oleObj>
              </mc:Choice>
              <mc:Fallback>
                <p:oleObj name="公式" r:id="rId19" imgW="520560" imgH="215640" progId="Equation.3">
                  <p:embed/>
                  <p:pic>
                    <p:nvPicPr>
                      <p:cNvPr id="173074" name="Object 10">
                        <a:extLst>
                          <a:ext uri="{FF2B5EF4-FFF2-40B4-BE49-F238E27FC236}">
                            <a16:creationId xmlns="" xmlns:a16="http://schemas.microsoft.com/office/drawing/2014/main" id="{68C60BBD-0BCA-4F09-9CEA-DF5FF68CE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065714"/>
                        <a:ext cx="1092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5" name="Object 11">
            <a:extLst>
              <a:ext uri="{FF2B5EF4-FFF2-40B4-BE49-F238E27FC236}">
                <a16:creationId xmlns="" xmlns:a16="http://schemas.microsoft.com/office/drawing/2014/main" id="{51870CB6-0F6E-4FEC-9979-1A2D776B5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6" y="5084764"/>
          <a:ext cx="33829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3" name="公式" r:id="rId21" imgW="1612800" imgH="215640" progId="Equation.3">
                  <p:embed/>
                </p:oleObj>
              </mc:Choice>
              <mc:Fallback>
                <p:oleObj name="公式" r:id="rId21" imgW="1612800" imgH="215640" progId="Equation.3">
                  <p:embed/>
                  <p:pic>
                    <p:nvPicPr>
                      <p:cNvPr id="173075" name="Object 11">
                        <a:extLst>
                          <a:ext uri="{FF2B5EF4-FFF2-40B4-BE49-F238E27FC236}">
                            <a16:creationId xmlns="" xmlns:a16="http://schemas.microsoft.com/office/drawing/2014/main" id="{51870CB6-0F6E-4FEC-9979-1A2D776B53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5084764"/>
                        <a:ext cx="33829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6" name="Text Box 20">
            <a:extLst>
              <a:ext uri="{FF2B5EF4-FFF2-40B4-BE49-F238E27FC236}">
                <a16:creationId xmlns="" xmlns:a16="http://schemas.microsoft.com/office/drawing/2014/main" id="{93A3BF79-0C17-453C-9D19-88E96AD6B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5502276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prstClr val="black"/>
                </a:solidFill>
              </a:rPr>
              <a:t>  (4) </a:t>
            </a:r>
          </a:p>
        </p:txBody>
      </p:sp>
      <p:graphicFrame>
        <p:nvGraphicFramePr>
          <p:cNvPr id="173077" name="Object 12">
            <a:extLst>
              <a:ext uri="{FF2B5EF4-FFF2-40B4-BE49-F238E27FC236}">
                <a16:creationId xmlns="" xmlns:a16="http://schemas.microsoft.com/office/drawing/2014/main" id="{549E5095-D058-48E0-9BE9-9C30DDBAF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0263" y="5589589"/>
          <a:ext cx="64706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" name="公式" r:id="rId23" imgW="3085920" imgH="215640" progId="Equation.3">
                  <p:embed/>
                </p:oleObj>
              </mc:Choice>
              <mc:Fallback>
                <p:oleObj name="公式" r:id="rId23" imgW="3085920" imgH="215640" progId="Equation.3">
                  <p:embed/>
                  <p:pic>
                    <p:nvPicPr>
                      <p:cNvPr id="173077" name="Object 12">
                        <a:extLst>
                          <a:ext uri="{FF2B5EF4-FFF2-40B4-BE49-F238E27FC236}">
                            <a16:creationId xmlns="" xmlns:a16="http://schemas.microsoft.com/office/drawing/2014/main" id="{549E5095-D058-48E0-9BE9-9C30DDBAF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5589589"/>
                        <a:ext cx="64706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8" name="Text Box 22">
            <a:extLst>
              <a:ext uri="{FF2B5EF4-FFF2-40B4-BE49-F238E27FC236}">
                <a16:creationId xmlns="" xmlns:a16="http://schemas.microsoft.com/office/drawing/2014/main" id="{D61249EF-1E77-4D42-BAC7-9DB97B600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6005513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prstClr val="black"/>
                </a:solidFill>
              </a:rPr>
              <a:t>  </a:t>
            </a:r>
            <a:r>
              <a:rPr lang="zh-CN" altLang="en-US" sz="2800">
                <a:solidFill>
                  <a:prstClr val="black"/>
                </a:solidFill>
              </a:rPr>
              <a:t>得最优解 ：</a:t>
            </a:r>
          </a:p>
        </p:txBody>
      </p:sp>
      <p:graphicFrame>
        <p:nvGraphicFramePr>
          <p:cNvPr id="173079" name="Object 13">
            <a:extLst>
              <a:ext uri="{FF2B5EF4-FFF2-40B4-BE49-F238E27FC236}">
                <a16:creationId xmlns="" xmlns:a16="http://schemas.microsoft.com/office/drawing/2014/main" id="{3647F6C8-1B2E-4E30-A3FC-1E57EF40B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6021389"/>
          <a:ext cx="13843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5" name="公式" r:id="rId25" imgW="660240" imgH="215640" progId="Equation.3">
                  <p:embed/>
                </p:oleObj>
              </mc:Choice>
              <mc:Fallback>
                <p:oleObj name="公式" r:id="rId25" imgW="660240" imgH="215640" progId="Equation.3">
                  <p:embed/>
                  <p:pic>
                    <p:nvPicPr>
                      <p:cNvPr id="173079" name="Object 13">
                        <a:extLst>
                          <a:ext uri="{FF2B5EF4-FFF2-40B4-BE49-F238E27FC236}">
                            <a16:creationId xmlns="" xmlns:a16="http://schemas.microsoft.com/office/drawing/2014/main" id="{3647F6C8-1B2E-4E30-A3FC-1E57EF40BC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6021389"/>
                        <a:ext cx="13843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  <p:bldP spid="173070" grpId="0"/>
      <p:bldP spid="173076" grpId="0"/>
      <p:bldP spid="17307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>
            <a:extLst>
              <a:ext uri="{FF2B5EF4-FFF2-40B4-BE49-F238E27FC236}">
                <a16:creationId xmlns="" xmlns:a16="http://schemas.microsoft.com/office/drawing/2014/main" id="{399BDDEC-C83C-420E-B5F2-6C4E9EA0B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7364"/>
            <a:ext cx="610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三、斐波那契（</a:t>
            </a:r>
            <a:r>
              <a:rPr lang="en-US" altLang="zh-CN">
                <a:solidFill>
                  <a:prstClr val="black"/>
                </a:solidFill>
              </a:rPr>
              <a:t>Fibonacci</a:t>
            </a:r>
            <a:r>
              <a:rPr lang="zh-CN" altLang="en-US">
                <a:solidFill>
                  <a:prstClr val="black"/>
                </a:solidFill>
              </a:rPr>
              <a:t>）法</a:t>
            </a:r>
          </a:p>
        </p:txBody>
      </p:sp>
      <p:sp>
        <p:nvSpPr>
          <p:cNvPr id="179203" name="Text Box 3">
            <a:extLst>
              <a:ext uri="{FF2B5EF4-FFF2-40B4-BE49-F238E27FC236}">
                <a16:creationId xmlns="" xmlns:a16="http://schemas.microsoft.com/office/drawing/2014/main" id="{DFEAD31C-33B5-4254-8FC3-C3049CCFE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12876"/>
            <a:ext cx="813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0000"/>
                </a:solidFill>
              </a:rPr>
              <a:t>定义</a:t>
            </a:r>
            <a:r>
              <a:rPr lang="en-US" altLang="zh-CN" sz="2800">
                <a:solidFill>
                  <a:srgbClr val="FF0000"/>
                </a:solidFill>
              </a:rPr>
              <a:t>2</a:t>
            </a:r>
            <a:r>
              <a:rPr lang="en-US" altLang="zh-CN" sz="2800">
                <a:solidFill>
                  <a:prstClr val="black"/>
                </a:solidFill>
              </a:rPr>
              <a:t>  </a:t>
            </a:r>
            <a:r>
              <a:rPr lang="zh-CN" altLang="en-US" sz="2800">
                <a:solidFill>
                  <a:prstClr val="black"/>
                </a:solidFill>
              </a:rPr>
              <a:t>设数列</a:t>
            </a:r>
            <a:r>
              <a:rPr lang="en-US" altLang="zh-CN" sz="2800">
                <a:solidFill>
                  <a:prstClr val="black"/>
                </a:solidFill>
              </a:rPr>
              <a:t>{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en-US" altLang="zh-CN" sz="2800" i="1" baseline="-25000">
                <a:solidFill>
                  <a:prstClr val="black"/>
                </a:solidFill>
              </a:rPr>
              <a:t>n</a:t>
            </a:r>
            <a:r>
              <a:rPr lang="en-US" altLang="zh-CN" sz="2800">
                <a:solidFill>
                  <a:prstClr val="black"/>
                </a:solidFill>
              </a:rPr>
              <a:t>}</a:t>
            </a:r>
            <a:r>
              <a:rPr lang="zh-CN" altLang="en-US" sz="2800">
                <a:solidFill>
                  <a:prstClr val="black"/>
                </a:solidFill>
              </a:rPr>
              <a:t>满足：</a:t>
            </a:r>
          </a:p>
        </p:txBody>
      </p:sp>
      <p:graphicFrame>
        <p:nvGraphicFramePr>
          <p:cNvPr id="179204" name="Object 2">
            <a:extLst>
              <a:ext uri="{FF2B5EF4-FFF2-40B4-BE49-F238E27FC236}">
                <a16:creationId xmlns="" xmlns:a16="http://schemas.microsoft.com/office/drawing/2014/main" id="{CA29E2B9-17EC-4EEE-8860-D64A88120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1916114"/>
          <a:ext cx="23050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公式" r:id="rId3" imgW="939600" imgH="228600" progId="Equation.3">
                  <p:embed/>
                </p:oleObj>
              </mc:Choice>
              <mc:Fallback>
                <p:oleObj name="公式" r:id="rId3" imgW="939600" imgH="228600" progId="Equation.3">
                  <p:embed/>
                  <p:pic>
                    <p:nvPicPr>
                      <p:cNvPr id="179204" name="Object 2">
                        <a:extLst>
                          <a:ext uri="{FF2B5EF4-FFF2-40B4-BE49-F238E27FC236}">
                            <a16:creationId xmlns="" xmlns:a16="http://schemas.microsoft.com/office/drawing/2014/main" id="{CA29E2B9-17EC-4EEE-8860-D64A88120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1916114"/>
                        <a:ext cx="23050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0" name="Object 3">
            <a:extLst>
              <a:ext uri="{FF2B5EF4-FFF2-40B4-BE49-F238E27FC236}">
                <a16:creationId xmlns="" xmlns:a16="http://schemas.microsoft.com/office/drawing/2014/main" id="{662F0A0B-09DC-4A77-8421-527588D58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2519364"/>
          <a:ext cx="49117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公式" r:id="rId5" imgW="2044440" imgH="228600" progId="Equation.3">
                  <p:embed/>
                </p:oleObj>
              </mc:Choice>
              <mc:Fallback>
                <p:oleObj name="公式" r:id="rId5" imgW="2044440" imgH="228600" progId="Equation.3">
                  <p:embed/>
                  <p:pic>
                    <p:nvPicPr>
                      <p:cNvPr id="179220" name="Object 3">
                        <a:extLst>
                          <a:ext uri="{FF2B5EF4-FFF2-40B4-BE49-F238E27FC236}">
                            <a16:creationId xmlns="" xmlns:a16="http://schemas.microsoft.com/office/drawing/2014/main" id="{662F0A0B-09DC-4A77-8421-527588D58C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519364"/>
                        <a:ext cx="49117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21" name="Text Box 21">
            <a:extLst>
              <a:ext uri="{FF2B5EF4-FFF2-40B4-BE49-F238E27FC236}">
                <a16:creationId xmlns="" xmlns:a16="http://schemas.microsoft.com/office/drawing/2014/main" id="{628489D5-27FD-437C-9345-EA3EE91FF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068638"/>
            <a:ext cx="7921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数列</a:t>
            </a:r>
            <a:r>
              <a:rPr lang="en-US" altLang="zh-CN" sz="2800">
                <a:solidFill>
                  <a:prstClr val="black"/>
                </a:solidFill>
              </a:rPr>
              <a:t>{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en-US" altLang="zh-CN" sz="2800" i="1" baseline="-25000">
                <a:solidFill>
                  <a:prstClr val="black"/>
                </a:solidFill>
              </a:rPr>
              <a:t>k</a:t>
            </a:r>
            <a:r>
              <a:rPr lang="en-US" altLang="zh-CN" sz="2800" i="1">
                <a:solidFill>
                  <a:prstClr val="black"/>
                </a:solidFill>
              </a:rPr>
              <a:t> </a:t>
            </a:r>
            <a:r>
              <a:rPr lang="en-US" altLang="zh-CN" sz="2800">
                <a:solidFill>
                  <a:prstClr val="black"/>
                </a:solidFill>
              </a:rPr>
              <a:t>}</a:t>
            </a:r>
            <a:r>
              <a:rPr lang="zh-CN" altLang="en-US" sz="2800">
                <a:solidFill>
                  <a:prstClr val="black"/>
                </a:solidFill>
              </a:rPr>
              <a:t>称为斐波那契（</a:t>
            </a:r>
            <a:r>
              <a:rPr lang="en-US" altLang="zh-CN" sz="2800">
                <a:solidFill>
                  <a:prstClr val="black"/>
                </a:solidFill>
              </a:rPr>
              <a:t>Fibonacci</a:t>
            </a:r>
            <a:r>
              <a:rPr lang="zh-CN" altLang="en-US" sz="2800">
                <a:solidFill>
                  <a:prstClr val="black"/>
                </a:solidFill>
              </a:rPr>
              <a:t>）数列</a:t>
            </a:r>
            <a:r>
              <a:rPr lang="zh-CN" altLang="en-US">
                <a:solidFill>
                  <a:prstClr val="black"/>
                </a:solidFill>
              </a:rPr>
              <a:t> </a:t>
            </a:r>
            <a:r>
              <a:rPr lang="zh-CN" altLang="en-US" sz="2800">
                <a:solidFill>
                  <a:prstClr val="black"/>
                </a:solidFill>
              </a:rPr>
              <a:t>。</a:t>
            </a:r>
          </a:p>
        </p:txBody>
      </p:sp>
      <p:graphicFrame>
        <p:nvGraphicFramePr>
          <p:cNvPr id="179237" name="Group 37">
            <a:extLst>
              <a:ext uri="{FF2B5EF4-FFF2-40B4-BE49-F238E27FC236}">
                <a16:creationId xmlns="" xmlns:a16="http://schemas.microsoft.com/office/drawing/2014/main" id="{FE989897-7B08-4FB7-BF05-526ED23CAD2D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967164"/>
          <a:ext cx="6096000" cy="1118235"/>
        </p:xfrm>
        <a:graphic>
          <a:graphicData uri="http://schemas.openxmlformats.org/drawingml/2006/table">
            <a:tbl>
              <a:tblPr/>
              <a:tblGrid>
                <a:gridCol w="1031875">
                  <a:extLst>
                    <a:ext uri="{9D8B030D-6E8A-4147-A177-3AD203B41FA5}">
                      <a16:colId xmlns="" xmlns:a16="http://schemas.microsoft.com/office/drawing/2014/main" val="3858210702"/>
                    </a:ext>
                  </a:extLst>
                </a:gridCol>
                <a:gridCol w="5064125">
                  <a:extLst>
                    <a:ext uri="{9D8B030D-6E8A-4147-A177-3AD203B41FA5}">
                      <a16:colId xmlns="" xmlns:a16="http://schemas.microsoft.com/office/drawing/2014/main" val="2955355134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0    1    2    3    4    5    6     7     8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6120858"/>
                  </a:ext>
                </a:extLst>
              </a:tr>
              <a:tr h="600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1    1    2    3    5    8   13   21  34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5393194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/>
      <p:bldP spid="179203" grpId="0"/>
      <p:bldP spid="1792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>
            <a:extLst>
              <a:ext uri="{FF2B5EF4-FFF2-40B4-BE49-F238E27FC236}">
                <a16:creationId xmlns="" xmlns:a16="http://schemas.microsoft.com/office/drawing/2014/main" id="{B14C44C5-9286-497B-9040-46465D311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341438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0504D"/>
                </a:solidFill>
              </a:rPr>
              <a:t>例</a:t>
            </a:r>
            <a:r>
              <a:rPr lang="en-US" altLang="zh-CN">
                <a:solidFill>
                  <a:srgbClr val="C0504D"/>
                </a:solidFill>
              </a:rPr>
              <a:t>2  </a:t>
            </a:r>
            <a:r>
              <a:rPr lang="zh-CN" altLang="en-US">
                <a:solidFill>
                  <a:srgbClr val="C0504D"/>
                </a:solidFill>
              </a:rPr>
              <a:t>构件容积问题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="" xmlns:a16="http://schemas.microsoft.com/office/drawing/2014/main" id="{10CDB20A-E320-4EB6-967E-BA5F3454C8F9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1676400"/>
            <a:ext cx="2895600" cy="3048000"/>
            <a:chOff x="2208" y="1776"/>
            <a:chExt cx="1824" cy="1920"/>
          </a:xfrm>
        </p:grpSpPr>
        <p:sp>
          <p:nvSpPr>
            <p:cNvPr id="55306" name="Rectangle 8">
              <a:extLst>
                <a:ext uri="{FF2B5EF4-FFF2-40B4-BE49-F238E27FC236}">
                  <a16:creationId xmlns="" xmlns:a16="http://schemas.microsoft.com/office/drawing/2014/main" id="{A59B93D2-A4E2-4A0F-BDFF-ADBB1463A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776"/>
              <a:ext cx="1824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5299" name="Object 3">
              <a:extLst>
                <a:ext uri="{FF2B5EF4-FFF2-40B4-BE49-F238E27FC236}">
                  <a16:creationId xmlns="" xmlns:a16="http://schemas.microsoft.com/office/drawing/2014/main" id="{54D2E56A-DE6E-4133-B837-E820EA4116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920"/>
            <a:ext cx="1463" cy="1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SmartDraw" r:id="rId3" imgW="2322360" imgH="2601360" progId="SmartDraw.2">
                    <p:embed/>
                  </p:oleObj>
                </mc:Choice>
                <mc:Fallback>
                  <p:oleObj name="SmartDraw" r:id="rId3" imgW="2322360" imgH="2601360" progId="SmartDraw.2">
                    <p:embed/>
                    <p:pic>
                      <p:nvPicPr>
                        <p:cNvPr id="55299" name="Object 3">
                          <a:extLst>
                            <a:ext uri="{FF2B5EF4-FFF2-40B4-BE49-F238E27FC236}">
                              <a16:creationId xmlns="" xmlns:a16="http://schemas.microsoft.com/office/drawing/2014/main" id="{54D2E56A-DE6E-4133-B837-E820EA4116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920"/>
                          <a:ext cx="1463" cy="1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2BFF0229-6D43-4491-BB3A-9303B74023B4}"/>
              </a:ext>
            </a:extLst>
          </p:cNvPr>
          <p:cNvGrpSpPr>
            <a:grpSpLocks/>
          </p:cNvGrpSpPr>
          <p:nvPr/>
        </p:nvGrpSpPr>
        <p:grpSpPr bwMode="auto">
          <a:xfrm>
            <a:off x="1631950" y="4108827"/>
            <a:ext cx="7272338" cy="2215138"/>
            <a:chOff x="1488" y="3111"/>
            <a:chExt cx="2736" cy="777"/>
          </a:xfrm>
        </p:grpSpPr>
        <p:sp>
          <p:nvSpPr>
            <p:cNvPr id="55305" name="Rectangle 14">
              <a:extLst>
                <a:ext uri="{FF2B5EF4-FFF2-40B4-BE49-F238E27FC236}">
                  <a16:creationId xmlns="" xmlns:a16="http://schemas.microsoft.com/office/drawing/2014/main" id="{7FAAD26C-B0F0-40A0-80BF-075AA01D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23"/>
              <a:ext cx="273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5298" name="Object 2">
              <a:extLst>
                <a:ext uri="{FF2B5EF4-FFF2-40B4-BE49-F238E27FC236}">
                  <a16:creationId xmlns="" xmlns:a16="http://schemas.microsoft.com/office/drawing/2014/main" id="{877553FF-3830-417A-A8A3-F06B2A2525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111"/>
            <a:ext cx="2400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Equation" r:id="rId5" imgW="2628720" imgH="850680" progId="Equation.3">
                    <p:embed/>
                  </p:oleObj>
                </mc:Choice>
                <mc:Fallback>
                  <p:oleObj name="Equation" r:id="rId5" imgW="2628720" imgH="850680" progId="Equation.3">
                    <p:embed/>
                    <p:pic>
                      <p:nvPicPr>
                        <p:cNvPr id="55298" name="Object 2">
                          <a:extLst>
                            <a:ext uri="{FF2B5EF4-FFF2-40B4-BE49-F238E27FC236}">
                              <a16:creationId xmlns="" xmlns:a16="http://schemas.microsoft.com/office/drawing/2014/main" id="{877553FF-3830-417A-A8A3-F06B2A2525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111"/>
                          <a:ext cx="2400" cy="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5" name="Text Box 17">
            <a:extLst>
              <a:ext uri="{FF2B5EF4-FFF2-40B4-BE49-F238E27FC236}">
                <a16:creationId xmlns="" xmlns:a16="http://schemas.microsoft.com/office/drawing/2014/main" id="{A382C43B-0BC0-4077-9D17-A092EAA4B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989138"/>
            <a:ext cx="49688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设计一个右图所示的由圆锥和圆柱面围成的构件，要求构件的表面积为</a:t>
            </a:r>
            <a:r>
              <a:rPr lang="en-US" altLang="zh-CN">
                <a:solidFill>
                  <a:prstClr val="black"/>
                </a:solidFill>
              </a:rPr>
              <a:t>S</a:t>
            </a:r>
            <a:r>
              <a:rPr lang="zh-CN" altLang="en-US">
                <a:solidFill>
                  <a:prstClr val="black"/>
                </a:solidFill>
              </a:rPr>
              <a:t>，圆锥部分的高</a:t>
            </a:r>
            <a:r>
              <a:rPr lang="en-US" altLang="zh-CN">
                <a:solidFill>
                  <a:prstClr val="black"/>
                </a:solidFill>
              </a:rPr>
              <a:t>h</a:t>
            </a:r>
            <a:r>
              <a:rPr lang="zh-CN" altLang="en-US">
                <a:solidFill>
                  <a:prstClr val="black"/>
                </a:solidFill>
              </a:rPr>
              <a:t>和圆柱部分的高</a:t>
            </a:r>
            <a:r>
              <a:rPr lang="en-US" altLang="zh-CN" i="1">
                <a:solidFill>
                  <a:prstClr val="black"/>
                </a:solidFill>
              </a:rPr>
              <a:t>x</a:t>
            </a:r>
            <a:r>
              <a:rPr lang="en-US" altLang="zh-CN" baseline="-25000">
                <a:solidFill>
                  <a:prstClr val="black"/>
                </a:solidFill>
              </a:rPr>
              <a:t>2</a:t>
            </a:r>
            <a:r>
              <a:rPr lang="zh-CN" altLang="en-US">
                <a:solidFill>
                  <a:prstClr val="black"/>
                </a:solidFill>
              </a:rPr>
              <a:t>之比为</a:t>
            </a:r>
            <a:r>
              <a:rPr lang="en-US" altLang="zh-CN" i="1">
                <a:solidFill>
                  <a:prstClr val="black"/>
                </a:solidFill>
              </a:rPr>
              <a:t>a</a:t>
            </a:r>
            <a:r>
              <a:rPr lang="zh-CN" altLang="en-US">
                <a:solidFill>
                  <a:prstClr val="black"/>
                </a:solidFill>
              </a:rPr>
              <a:t>。确定构件尺寸，使其容积大。</a:t>
            </a:r>
          </a:p>
        </p:txBody>
      </p:sp>
      <p:sp>
        <p:nvSpPr>
          <p:cNvPr id="8215" name="Text Box 1047">
            <a:extLst>
              <a:ext uri="{FF2B5EF4-FFF2-40B4-BE49-F238E27FC236}">
                <a16:creationId xmlns="" xmlns:a16="http://schemas.microsoft.com/office/drawing/2014/main" id="{45D636EF-17DA-4BC5-A7BA-046294DF9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5013" y="2205039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prstClr val="black"/>
                </a:solidFill>
              </a:rPr>
              <a:t>h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85" grpId="0" autoUpdateAnimBg="0"/>
      <p:bldP spid="82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6" name="Text Box 2">
            <a:extLst>
              <a:ext uri="{FF2B5EF4-FFF2-40B4-BE49-F238E27FC236}">
                <a16:creationId xmlns="" xmlns:a16="http://schemas.microsoft.com/office/drawing/2014/main" id="{ECE4CF33-6FF7-49BE-8D0D-436AE6286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7364"/>
            <a:ext cx="5957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一、斐波那契（</a:t>
            </a:r>
            <a:r>
              <a:rPr lang="en-US" altLang="zh-CN">
                <a:solidFill>
                  <a:prstClr val="black"/>
                </a:solidFill>
              </a:rPr>
              <a:t>Fibonacci</a:t>
            </a:r>
            <a:r>
              <a:rPr lang="zh-CN" altLang="en-US">
                <a:solidFill>
                  <a:prstClr val="black"/>
                </a:solidFill>
              </a:rPr>
              <a:t>）法</a:t>
            </a:r>
          </a:p>
        </p:txBody>
      </p:sp>
      <p:sp>
        <p:nvSpPr>
          <p:cNvPr id="88077" name="Text Box 3">
            <a:extLst>
              <a:ext uri="{FF2B5EF4-FFF2-40B4-BE49-F238E27FC236}">
                <a16:creationId xmlns="" xmlns:a16="http://schemas.microsoft.com/office/drawing/2014/main" id="{B9F27F3E-4752-4B3A-8B7E-6A8B196EE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636838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计算</a:t>
            </a:r>
            <a:r>
              <a:rPr lang="en-US" altLang="zh-CN" sz="2800" i="1">
                <a:solidFill>
                  <a:prstClr val="black"/>
                </a:solidFill>
              </a:rPr>
              <a:t>n</a:t>
            </a:r>
            <a:r>
              <a:rPr lang="zh-CN" altLang="en-US" sz="2800">
                <a:solidFill>
                  <a:prstClr val="black"/>
                </a:solidFill>
              </a:rPr>
              <a:t>次函数值所得最大缩短率为</a:t>
            </a:r>
            <a:r>
              <a:rPr lang="en-US" altLang="zh-CN" sz="2800">
                <a:solidFill>
                  <a:prstClr val="black"/>
                </a:solidFill>
              </a:rPr>
              <a:t>1/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en-US" altLang="zh-CN" sz="2800" i="1" baseline="-2500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88078" name="Text Box 4">
            <a:extLst>
              <a:ext uri="{FF2B5EF4-FFF2-40B4-BE49-F238E27FC236}">
                <a16:creationId xmlns="" xmlns:a16="http://schemas.microsoft.com/office/drawing/2014/main" id="{56524FB4-9B7A-4AE9-B3E5-1E5F476CF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211514"/>
            <a:ext cx="82089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要把区间缩短为原区间的</a:t>
            </a:r>
            <a:r>
              <a:rPr lang="el-GR" altLang="zh-CN" sz="2800">
                <a:solidFill>
                  <a:prstClr val="black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2800">
                <a:solidFill>
                  <a:prstClr val="black"/>
                </a:solidFill>
                <a:latin typeface="宋体" panose="02010600030101010101" pitchFamily="2" charset="-122"/>
              </a:rPr>
              <a:t>(</a:t>
            </a:r>
            <a:r>
              <a:rPr lang="el-GR" altLang="zh-CN">
                <a:solidFill>
                  <a:prstClr val="black"/>
                </a:solidFill>
              </a:rPr>
              <a:t>δ</a:t>
            </a:r>
            <a:r>
              <a:rPr lang="en-US" altLang="zh-CN">
                <a:solidFill>
                  <a:prstClr val="black"/>
                </a:solidFill>
              </a:rPr>
              <a:t>&lt; </a:t>
            </a:r>
            <a:r>
              <a:rPr lang="en-US" altLang="zh-CN" sz="2800">
                <a:solidFill>
                  <a:prstClr val="black"/>
                </a:solidFill>
                <a:latin typeface="宋体" panose="02010600030101010101" pitchFamily="2" charset="-122"/>
              </a:rPr>
              <a:t>1)</a:t>
            </a:r>
            <a:r>
              <a:rPr lang="zh-CN" altLang="en-US" sz="2800">
                <a:solidFill>
                  <a:prstClr val="black"/>
                </a:solidFill>
                <a:latin typeface="宋体" panose="02010600030101010101" pitchFamily="2" charset="-122"/>
              </a:rPr>
              <a:t>倍或更小，只要</a:t>
            </a:r>
            <a:r>
              <a:rPr lang="en-US" altLang="zh-CN" sz="2800">
                <a:solidFill>
                  <a:prstClr val="black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prstClr val="black"/>
                </a:solidFill>
                <a:latin typeface="宋体" panose="02010600030101010101" pitchFamily="2" charset="-122"/>
              </a:rPr>
              <a:t>足够大时，</a:t>
            </a:r>
            <a:endParaRPr lang="zh-CN" altLang="en-US" sz="2800" i="1" baseline="-25000">
              <a:solidFill>
                <a:prstClr val="black"/>
              </a:solidFill>
            </a:endParaRPr>
          </a:p>
        </p:txBody>
      </p:sp>
      <p:graphicFrame>
        <p:nvGraphicFramePr>
          <p:cNvPr id="88066" name="Object 2">
            <a:extLst>
              <a:ext uri="{FF2B5EF4-FFF2-40B4-BE49-F238E27FC236}">
                <a16:creationId xmlns="" xmlns:a16="http://schemas.microsoft.com/office/drawing/2014/main" id="{3D75AA3A-05FB-4E8B-9E81-7A7AFBC0D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6276" y="3625851"/>
          <a:ext cx="9620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公式" r:id="rId3" imgW="482400" imgH="406080" progId="Equation.3">
                  <p:embed/>
                </p:oleObj>
              </mc:Choice>
              <mc:Fallback>
                <p:oleObj name="公式" r:id="rId3" imgW="482400" imgH="406080" progId="Equation.3">
                  <p:embed/>
                  <p:pic>
                    <p:nvPicPr>
                      <p:cNvPr id="88066" name="Object 2">
                        <a:extLst>
                          <a:ext uri="{FF2B5EF4-FFF2-40B4-BE49-F238E27FC236}">
                            <a16:creationId xmlns="" xmlns:a16="http://schemas.microsoft.com/office/drawing/2014/main" id="{3D75AA3A-05FB-4E8B-9E81-7A7AFBC0D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6" y="3625851"/>
                        <a:ext cx="9620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>
            <a:extLst>
              <a:ext uri="{FF2B5EF4-FFF2-40B4-BE49-F238E27FC236}">
                <a16:creationId xmlns="" xmlns:a16="http://schemas.microsoft.com/office/drawing/2014/main" id="{219F8CED-E638-4C9E-BC48-446291D50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6" y="4344988"/>
          <a:ext cx="32416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9" name="公式" r:id="rId5" imgW="1409400" imgH="444240" progId="Equation.3">
                  <p:embed/>
                </p:oleObj>
              </mc:Choice>
              <mc:Fallback>
                <p:oleObj name="公式" r:id="rId5" imgW="1409400" imgH="444240" progId="Equation.3">
                  <p:embed/>
                  <p:pic>
                    <p:nvPicPr>
                      <p:cNvPr id="88067" name="Object 3">
                        <a:extLst>
                          <a:ext uri="{FF2B5EF4-FFF2-40B4-BE49-F238E27FC236}">
                            <a16:creationId xmlns="" xmlns:a16="http://schemas.microsoft.com/office/drawing/2014/main" id="{219F8CED-E638-4C9E-BC48-446291D50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4344988"/>
                        <a:ext cx="32416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>
            <a:extLst>
              <a:ext uri="{FF2B5EF4-FFF2-40B4-BE49-F238E27FC236}">
                <a16:creationId xmlns="" xmlns:a16="http://schemas.microsoft.com/office/drawing/2014/main" id="{927F63A0-4AEC-43BA-AF83-0236A0EDE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4" y="4351338"/>
          <a:ext cx="28908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0" name="公式" r:id="rId7" imgW="1257120" imgH="444240" progId="Equation.3">
                  <p:embed/>
                </p:oleObj>
              </mc:Choice>
              <mc:Fallback>
                <p:oleObj name="公式" r:id="rId7" imgW="1257120" imgH="44424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="" xmlns:a16="http://schemas.microsoft.com/office/drawing/2014/main" id="{927F63A0-4AEC-43BA-AF83-0236A0EDED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4351338"/>
                        <a:ext cx="289083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>
            <a:extLst>
              <a:ext uri="{FF2B5EF4-FFF2-40B4-BE49-F238E27FC236}">
                <a16:creationId xmlns="" xmlns:a16="http://schemas.microsoft.com/office/drawing/2014/main" id="{12341242-8FB0-4A10-8707-032E6B183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8789" y="5359400"/>
          <a:ext cx="32416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1" name="公式" r:id="rId9" imgW="1409400" imgH="444240" progId="Equation.3">
                  <p:embed/>
                </p:oleObj>
              </mc:Choice>
              <mc:Fallback>
                <p:oleObj name="公式" r:id="rId9" imgW="1409400" imgH="444240" progId="Equation.3">
                  <p:embed/>
                  <p:pic>
                    <p:nvPicPr>
                      <p:cNvPr id="88069" name="Object 5">
                        <a:extLst>
                          <a:ext uri="{FF2B5EF4-FFF2-40B4-BE49-F238E27FC236}">
                            <a16:creationId xmlns="" xmlns:a16="http://schemas.microsoft.com/office/drawing/2014/main" id="{12341242-8FB0-4A10-8707-032E6B183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9" y="5359400"/>
                        <a:ext cx="32416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9" name="AutoShape 9">
            <a:extLst>
              <a:ext uri="{FF2B5EF4-FFF2-40B4-BE49-F238E27FC236}">
                <a16:creationId xmlns="" xmlns:a16="http://schemas.microsoft.com/office/drawing/2014/main" id="{E2CDC48E-EFD7-4CD2-A445-7B7ACD55748B}"/>
              </a:ext>
            </a:extLst>
          </p:cNvPr>
          <p:cNvSpPr>
            <a:spLocks/>
          </p:cNvSpPr>
          <p:nvPr/>
        </p:nvSpPr>
        <p:spPr bwMode="auto">
          <a:xfrm>
            <a:off x="2711450" y="5127130"/>
            <a:ext cx="518818" cy="537567"/>
          </a:xfrm>
          <a:prstGeom prst="leftBrace">
            <a:avLst>
              <a:gd name="adj1" fmla="val 69485"/>
              <a:gd name="adj2" fmla="val 50000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080" name="Text Box 10">
            <a:extLst>
              <a:ext uri="{FF2B5EF4-FFF2-40B4-BE49-F238E27FC236}">
                <a16:creationId xmlns="" xmlns:a16="http://schemas.microsoft.com/office/drawing/2014/main" id="{55C914CD-F2C4-48E7-818A-2EAA49335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1" y="5072064"/>
            <a:ext cx="792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</a:rPr>
              <a:t>(1)</a:t>
            </a:r>
          </a:p>
        </p:txBody>
      </p:sp>
      <p:sp>
        <p:nvSpPr>
          <p:cNvPr id="88081" name="Line 11">
            <a:extLst>
              <a:ext uri="{FF2B5EF4-FFF2-40B4-BE49-F238E27FC236}">
                <a16:creationId xmlns="" xmlns:a16="http://schemas.microsoft.com/office/drawing/2014/main" id="{9DB2A679-CEB7-435A-9650-5D6E6B8C9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2036763"/>
            <a:ext cx="3960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82" name="Text Box 12">
            <a:extLst>
              <a:ext uri="{FF2B5EF4-FFF2-40B4-BE49-F238E27FC236}">
                <a16:creationId xmlns="" xmlns:a16="http://schemas.microsoft.com/office/drawing/2014/main" id="{70C89116-0422-4194-8E3C-5DF90586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2036763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i="1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88083" name="Text Box 13">
            <a:extLst>
              <a:ext uri="{FF2B5EF4-FFF2-40B4-BE49-F238E27FC236}">
                <a16:creationId xmlns="" xmlns:a16="http://schemas.microsoft.com/office/drawing/2014/main" id="{75BFC1B7-B9D7-48DD-B561-B43A10CB9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2108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i="1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88084" name="Oval 15">
            <a:extLst>
              <a:ext uri="{FF2B5EF4-FFF2-40B4-BE49-F238E27FC236}">
                <a16:creationId xmlns="" xmlns:a16="http://schemas.microsoft.com/office/drawing/2014/main" id="{E1EAF875-4D90-4331-B1A6-020CF554D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1712169"/>
            <a:ext cx="142875" cy="649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085" name="Oval 16">
            <a:extLst>
              <a:ext uri="{FF2B5EF4-FFF2-40B4-BE49-F238E27FC236}">
                <a16:creationId xmlns="" xmlns:a16="http://schemas.microsoft.com/office/drawing/2014/main" id="{5FFEE49F-0E44-428D-9077-3A776EA47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1737569"/>
            <a:ext cx="142875" cy="649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086" name="Oval 17">
            <a:extLst>
              <a:ext uri="{FF2B5EF4-FFF2-40B4-BE49-F238E27FC236}">
                <a16:creationId xmlns="" xmlns:a16="http://schemas.microsoft.com/office/drawing/2014/main" id="{9960DC73-C5E9-4EE9-8308-3FED3954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1712169"/>
            <a:ext cx="142875" cy="649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087" name="Oval 18">
            <a:extLst>
              <a:ext uri="{FF2B5EF4-FFF2-40B4-BE49-F238E27FC236}">
                <a16:creationId xmlns="" xmlns:a16="http://schemas.microsoft.com/office/drawing/2014/main" id="{417CB1F5-C300-4923-B453-F7AFFD74A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9" y="1712169"/>
            <a:ext cx="142875" cy="649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88070" name="Object 6">
            <a:extLst>
              <a:ext uri="{FF2B5EF4-FFF2-40B4-BE49-F238E27FC236}">
                <a16:creationId xmlns="" xmlns:a16="http://schemas.microsoft.com/office/drawing/2014/main" id="{7C3B5772-E8F9-408C-B78C-628085DBB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8201" y="2036763"/>
          <a:ext cx="3222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2" name="公式" r:id="rId11" imgW="139680" imgH="215640" progId="Equation.3">
                  <p:embed/>
                </p:oleObj>
              </mc:Choice>
              <mc:Fallback>
                <p:oleObj name="公式" r:id="rId11" imgW="139680" imgH="215640" progId="Equation.3">
                  <p:embed/>
                  <p:pic>
                    <p:nvPicPr>
                      <p:cNvPr id="88070" name="Object 6">
                        <a:extLst>
                          <a:ext uri="{FF2B5EF4-FFF2-40B4-BE49-F238E27FC236}">
                            <a16:creationId xmlns="" xmlns:a16="http://schemas.microsoft.com/office/drawing/2014/main" id="{7C3B5772-E8F9-408C-B78C-628085DBB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1" y="2036763"/>
                        <a:ext cx="3222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>
            <a:extLst>
              <a:ext uri="{FF2B5EF4-FFF2-40B4-BE49-F238E27FC236}">
                <a16:creationId xmlns="" xmlns:a16="http://schemas.microsoft.com/office/drawing/2014/main" id="{9F47A12B-0299-4004-A2E1-16DB00F67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1916113"/>
          <a:ext cx="38893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3" name="公式" r:id="rId13" imgW="139680" imgH="215640" progId="Equation.3">
                  <p:embed/>
                </p:oleObj>
              </mc:Choice>
              <mc:Fallback>
                <p:oleObj name="公式" r:id="rId13" imgW="139680" imgH="215640" progId="Equation.3">
                  <p:embed/>
                  <p:pic>
                    <p:nvPicPr>
                      <p:cNvPr id="88071" name="Object 7">
                        <a:extLst>
                          <a:ext uri="{FF2B5EF4-FFF2-40B4-BE49-F238E27FC236}">
                            <a16:creationId xmlns="" xmlns:a16="http://schemas.microsoft.com/office/drawing/2014/main" id="{9F47A12B-0299-4004-A2E1-16DB00F67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916113"/>
                        <a:ext cx="388938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8" name="Line 21">
            <a:extLst>
              <a:ext uri="{FF2B5EF4-FFF2-40B4-BE49-F238E27FC236}">
                <a16:creationId xmlns="" xmlns:a16="http://schemas.microsoft.com/office/drawing/2014/main" id="{2C79E59F-F976-4C9D-8F7F-C22A7F8BF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1484314"/>
            <a:ext cx="0" cy="4079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89" name="Line 22">
            <a:extLst>
              <a:ext uri="{FF2B5EF4-FFF2-40B4-BE49-F238E27FC236}">
                <a16:creationId xmlns="" xmlns:a16="http://schemas.microsoft.com/office/drawing/2014/main" id="{9F35EA1F-11E7-4A60-B88A-16C04F9AB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1484314"/>
            <a:ext cx="0" cy="4079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90" name="Line 23">
            <a:extLst>
              <a:ext uri="{FF2B5EF4-FFF2-40B4-BE49-F238E27FC236}">
                <a16:creationId xmlns="" xmlns:a16="http://schemas.microsoft.com/office/drawing/2014/main" id="{FDC64DA0-FF37-4D94-ACAE-B0E114D51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1676400"/>
            <a:ext cx="0" cy="215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8091" name="AutoShape 24">
            <a:extLst>
              <a:ext uri="{FF2B5EF4-FFF2-40B4-BE49-F238E27FC236}">
                <a16:creationId xmlns="" xmlns:a16="http://schemas.microsoft.com/office/drawing/2014/main" id="{0AE64E3E-EC4C-43E4-A3E5-0291EB70D6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9876" y="1916113"/>
            <a:ext cx="115252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92" name="AutoShape 25">
            <a:extLst>
              <a:ext uri="{FF2B5EF4-FFF2-40B4-BE49-F238E27FC236}">
                <a16:creationId xmlns="" xmlns:a16="http://schemas.microsoft.com/office/drawing/2014/main" id="{322CE469-0B44-48F8-A367-B7BD75C1EB81}"/>
              </a:ext>
            </a:extLst>
          </p:cNvPr>
          <p:cNvCxnSpPr>
            <a:cxnSpLocks noChangeShapeType="1"/>
            <a:stCxn id="88090" idx="1"/>
            <a:endCxn id="88089" idx="1"/>
          </p:cNvCxnSpPr>
          <p:nvPr/>
        </p:nvCxnSpPr>
        <p:spPr bwMode="auto">
          <a:xfrm>
            <a:off x="5232401" y="1892300"/>
            <a:ext cx="1871663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8072" name="Object 8">
            <a:extLst>
              <a:ext uri="{FF2B5EF4-FFF2-40B4-BE49-F238E27FC236}">
                <a16:creationId xmlns="" xmlns:a16="http://schemas.microsoft.com/office/drawing/2014/main" id="{A72F9AEA-7551-4EA3-982F-5C0883BB1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4" y="1412875"/>
          <a:ext cx="6635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4" name="公式" r:id="rId15" imgW="304560" imgH="228600" progId="Equation.3">
                  <p:embed/>
                </p:oleObj>
              </mc:Choice>
              <mc:Fallback>
                <p:oleObj name="公式" r:id="rId15" imgW="304560" imgH="228600" progId="Equation.3">
                  <p:embed/>
                  <p:pic>
                    <p:nvPicPr>
                      <p:cNvPr id="88072" name="Object 8">
                        <a:extLst>
                          <a:ext uri="{FF2B5EF4-FFF2-40B4-BE49-F238E27FC236}">
                            <a16:creationId xmlns="" xmlns:a16="http://schemas.microsoft.com/office/drawing/2014/main" id="{A72F9AEA-7551-4EA3-982F-5C0883BB11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1412875"/>
                        <a:ext cx="6635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>
            <a:extLst>
              <a:ext uri="{FF2B5EF4-FFF2-40B4-BE49-F238E27FC236}">
                <a16:creationId xmlns="" xmlns:a16="http://schemas.microsoft.com/office/drawing/2014/main" id="{B8627145-593A-41F1-8D8E-1EA2B7CD3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1" y="1489075"/>
          <a:ext cx="5762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5" name="公式" r:id="rId17" imgW="291960" imgH="228600" progId="Equation.3">
                  <p:embed/>
                </p:oleObj>
              </mc:Choice>
              <mc:Fallback>
                <p:oleObj name="公式" r:id="rId17" imgW="291960" imgH="228600" progId="Equation.3">
                  <p:embed/>
                  <p:pic>
                    <p:nvPicPr>
                      <p:cNvPr id="88073" name="Object 9">
                        <a:extLst>
                          <a:ext uri="{FF2B5EF4-FFF2-40B4-BE49-F238E27FC236}">
                            <a16:creationId xmlns="" xmlns:a16="http://schemas.microsoft.com/office/drawing/2014/main" id="{B8627145-593A-41F1-8D8E-1EA2B7CD3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1489075"/>
                        <a:ext cx="5762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093" name="AutoShape 28">
            <a:extLst>
              <a:ext uri="{FF2B5EF4-FFF2-40B4-BE49-F238E27FC236}">
                <a16:creationId xmlns="" xmlns:a16="http://schemas.microsoft.com/office/drawing/2014/main" id="{49423696-B2AA-43AB-9A59-D3E3759C13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9875" y="1484313"/>
            <a:ext cx="3024188" cy="0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8074" name="Object 10">
            <a:extLst>
              <a:ext uri="{FF2B5EF4-FFF2-40B4-BE49-F238E27FC236}">
                <a16:creationId xmlns="" xmlns:a16="http://schemas.microsoft.com/office/drawing/2014/main" id="{7F2D2B0B-E11B-4434-9A0A-748BB6683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1963" y="1131889"/>
          <a:ext cx="4429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name="公式" r:id="rId19" imgW="203040" imgH="228600" progId="Equation.3">
                  <p:embed/>
                </p:oleObj>
              </mc:Choice>
              <mc:Fallback>
                <p:oleObj name="公式" r:id="rId19" imgW="203040" imgH="228600" progId="Equation.3">
                  <p:embed/>
                  <p:pic>
                    <p:nvPicPr>
                      <p:cNvPr id="88074" name="Object 10">
                        <a:extLst>
                          <a:ext uri="{FF2B5EF4-FFF2-40B4-BE49-F238E27FC236}">
                            <a16:creationId xmlns="" xmlns:a16="http://schemas.microsoft.com/office/drawing/2014/main" id="{7F2D2B0B-E11B-4434-9A0A-748BB6683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1131889"/>
                        <a:ext cx="44291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>
            <a:extLst>
              <a:ext uri="{FF2B5EF4-FFF2-40B4-BE49-F238E27FC236}">
                <a16:creationId xmlns="" xmlns:a16="http://schemas.microsoft.com/office/drawing/2014/main" id="{D459DEEF-7C95-42DC-BFA6-D9CADEE5D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7964" y="1995489"/>
          <a:ext cx="6635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name="公式" r:id="rId21" imgW="304560" imgH="228600" progId="Equation.3">
                  <p:embed/>
                </p:oleObj>
              </mc:Choice>
              <mc:Fallback>
                <p:oleObj name="公式" r:id="rId21" imgW="304560" imgH="228600" progId="Equation.3">
                  <p:embed/>
                  <p:pic>
                    <p:nvPicPr>
                      <p:cNvPr id="88075" name="Object 11">
                        <a:extLst>
                          <a:ext uri="{FF2B5EF4-FFF2-40B4-BE49-F238E27FC236}">
                            <a16:creationId xmlns="" xmlns:a16="http://schemas.microsoft.com/office/drawing/2014/main" id="{D459DEEF-7C95-42DC-BFA6-D9CADEE5D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4" y="1995489"/>
                        <a:ext cx="6635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094" name="AutoShape 32">
            <a:extLst>
              <a:ext uri="{FF2B5EF4-FFF2-40B4-BE49-F238E27FC236}">
                <a16:creationId xmlns="" xmlns:a16="http://schemas.microsoft.com/office/drawing/2014/main" id="{FCE22EFB-B357-4945-BDC9-8957E5E5F4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9876" y="1916113"/>
            <a:ext cx="115252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newsfla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>
            <a:extLst>
              <a:ext uri="{FF2B5EF4-FFF2-40B4-BE49-F238E27FC236}">
                <a16:creationId xmlns="" xmlns:a16="http://schemas.microsoft.com/office/drawing/2014/main" id="{B64A85A5-F8AD-492F-80A5-24CBC924B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87364"/>
            <a:ext cx="3870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0000"/>
                </a:solidFill>
              </a:rPr>
              <a:t>算法步骤：</a:t>
            </a:r>
          </a:p>
        </p:txBody>
      </p:sp>
      <p:sp>
        <p:nvSpPr>
          <p:cNvPr id="181251" name="Text Box 3">
            <a:extLst>
              <a:ext uri="{FF2B5EF4-FFF2-40B4-BE49-F238E27FC236}">
                <a16:creationId xmlns="" xmlns:a16="http://schemas.microsoft.com/office/drawing/2014/main" id="{DC129DA7-FC7E-4005-8097-25E3426B7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412876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1</a:t>
            </a:r>
            <a:r>
              <a:rPr lang="zh-CN" altLang="en-US" sz="2800">
                <a:solidFill>
                  <a:srgbClr val="0000FF"/>
                </a:solidFill>
              </a:rPr>
              <a:t>步</a:t>
            </a:r>
            <a:r>
              <a:rPr lang="zh-CN" altLang="en-US" sz="2800">
                <a:solidFill>
                  <a:prstClr val="black"/>
                </a:solidFill>
              </a:rPr>
              <a:t>  确定试点的个数</a:t>
            </a:r>
            <a:r>
              <a:rPr lang="en-US" altLang="zh-CN" sz="2800" i="1">
                <a:solidFill>
                  <a:prstClr val="black"/>
                </a:solidFill>
              </a:rPr>
              <a:t>n.</a:t>
            </a:r>
            <a:endParaRPr lang="en-US" altLang="zh-CN" sz="2800" i="1" baseline="-25000">
              <a:solidFill>
                <a:prstClr val="black"/>
              </a:solidFill>
            </a:endParaRPr>
          </a:p>
        </p:txBody>
      </p:sp>
      <p:graphicFrame>
        <p:nvGraphicFramePr>
          <p:cNvPr id="181252" name="Object 2">
            <a:extLst>
              <a:ext uri="{FF2B5EF4-FFF2-40B4-BE49-F238E27FC236}">
                <a16:creationId xmlns="" xmlns:a16="http://schemas.microsoft.com/office/drawing/2014/main" id="{0C01856D-C50C-4CB6-B37F-A1C513766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3350" y="2703514"/>
          <a:ext cx="10795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公式" r:id="rId3" imgW="457200" imgH="215640" progId="Equation.3">
                  <p:embed/>
                </p:oleObj>
              </mc:Choice>
              <mc:Fallback>
                <p:oleObj name="公式" r:id="rId3" imgW="457200" imgH="215640" progId="Equation.3">
                  <p:embed/>
                  <p:pic>
                    <p:nvPicPr>
                      <p:cNvPr id="181252" name="Object 2">
                        <a:extLst>
                          <a:ext uri="{FF2B5EF4-FFF2-40B4-BE49-F238E27FC236}">
                            <a16:creationId xmlns="" xmlns:a16="http://schemas.microsoft.com/office/drawing/2014/main" id="{0C01856D-C50C-4CB6-B37F-A1C5137661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350" y="2703514"/>
                        <a:ext cx="10795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3" name="Text Box 5">
            <a:extLst>
              <a:ext uri="{FF2B5EF4-FFF2-40B4-BE49-F238E27FC236}">
                <a16:creationId xmlns="" xmlns:a16="http://schemas.microsoft.com/office/drawing/2014/main" id="{CDDCC2AB-5071-4475-931E-85BC03E4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1973263"/>
            <a:ext cx="698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根据缩短率</a:t>
            </a:r>
            <a:r>
              <a:rPr lang="el-GR" altLang="zh-CN">
                <a:solidFill>
                  <a:prstClr val="black"/>
                </a:solidFill>
              </a:rPr>
              <a:t>δ</a:t>
            </a:r>
            <a:r>
              <a:rPr lang="zh-CN" altLang="en-US">
                <a:solidFill>
                  <a:prstClr val="black"/>
                </a:solidFill>
              </a:rPr>
              <a:t>，</a:t>
            </a:r>
            <a:r>
              <a:rPr lang="zh-CN" altLang="en-US" sz="2800">
                <a:solidFill>
                  <a:prstClr val="black"/>
                </a:solidFill>
              </a:rPr>
              <a:t>计算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en-US" altLang="zh-CN" sz="2800" i="1" baseline="-25000">
                <a:solidFill>
                  <a:prstClr val="black"/>
                </a:solidFill>
              </a:rPr>
              <a:t>n</a:t>
            </a:r>
            <a:r>
              <a:rPr lang="en-US" altLang="zh-CN" sz="2800">
                <a:solidFill>
                  <a:prstClr val="black"/>
                </a:solidFill>
              </a:rPr>
              <a:t> </a:t>
            </a:r>
            <a:r>
              <a:rPr lang="zh-CN" altLang="en-US" sz="2800">
                <a:solidFill>
                  <a:prstClr val="black"/>
                </a:solidFill>
              </a:rPr>
              <a:t>，求出最小的</a:t>
            </a:r>
            <a:r>
              <a:rPr lang="en-US" altLang="zh-CN" sz="2800" i="1">
                <a:solidFill>
                  <a:prstClr val="black"/>
                </a:solidFill>
              </a:rPr>
              <a:t>n</a:t>
            </a:r>
            <a:r>
              <a:rPr lang="zh-CN" altLang="en-US" sz="2800">
                <a:solidFill>
                  <a:prstClr val="black"/>
                </a:solidFill>
              </a:rPr>
              <a:t>。</a:t>
            </a:r>
          </a:p>
        </p:txBody>
      </p:sp>
      <p:sp>
        <p:nvSpPr>
          <p:cNvPr id="181254" name="Text Box 6">
            <a:extLst>
              <a:ext uri="{FF2B5EF4-FFF2-40B4-BE49-F238E27FC236}">
                <a16:creationId xmlns="" xmlns:a16="http://schemas.microsoft.com/office/drawing/2014/main" id="{D2612CB7-2DEA-4EFD-B62B-7C7DB0964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2620963"/>
            <a:ext cx="7273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 sz="2800">
                <a:solidFill>
                  <a:srgbClr val="0000FF"/>
                </a:solidFill>
              </a:rPr>
              <a:t>步</a:t>
            </a:r>
            <a:r>
              <a:rPr lang="zh-CN" altLang="en-US" sz="2800">
                <a:solidFill>
                  <a:prstClr val="black"/>
                </a:solidFill>
              </a:rPr>
              <a:t>  由前面公式求前两个测试点</a:t>
            </a:r>
          </a:p>
        </p:txBody>
      </p:sp>
      <p:sp>
        <p:nvSpPr>
          <p:cNvPr id="181255" name="Text Box 7">
            <a:extLst>
              <a:ext uri="{FF2B5EF4-FFF2-40B4-BE49-F238E27FC236}">
                <a16:creationId xmlns="" xmlns:a16="http://schemas.microsoft.com/office/drawing/2014/main" id="{3CEA411E-A23A-4E7C-8BAA-38C5C00F2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209925"/>
            <a:ext cx="4897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zh-CN" altLang="en-US" sz="2800">
                <a:solidFill>
                  <a:srgbClr val="0000FF"/>
                </a:solidFill>
              </a:rPr>
              <a:t>步  </a:t>
            </a:r>
            <a:r>
              <a:rPr lang="zh-CN" altLang="en-US" sz="2800">
                <a:solidFill>
                  <a:prstClr val="black"/>
                </a:solidFill>
              </a:rPr>
              <a:t>计算</a:t>
            </a:r>
          </a:p>
        </p:txBody>
      </p:sp>
      <p:graphicFrame>
        <p:nvGraphicFramePr>
          <p:cNvPr id="181256" name="Object 3">
            <a:extLst>
              <a:ext uri="{FF2B5EF4-FFF2-40B4-BE49-F238E27FC236}">
                <a16:creationId xmlns="" xmlns:a16="http://schemas.microsoft.com/office/drawing/2014/main" id="{A23F0413-7ACD-4DDB-856A-52BFC5AAD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1301" y="3213100"/>
          <a:ext cx="21891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公式" r:id="rId5" imgW="927000" imgH="215640" progId="Equation.3">
                  <p:embed/>
                </p:oleObj>
              </mc:Choice>
              <mc:Fallback>
                <p:oleObj name="公式" r:id="rId5" imgW="927000" imgH="215640" progId="Equation.3">
                  <p:embed/>
                  <p:pic>
                    <p:nvPicPr>
                      <p:cNvPr id="181256" name="Object 3">
                        <a:extLst>
                          <a:ext uri="{FF2B5EF4-FFF2-40B4-BE49-F238E27FC236}">
                            <a16:creationId xmlns="" xmlns:a16="http://schemas.microsoft.com/office/drawing/2014/main" id="{A23F0413-7ACD-4DDB-856A-52BFC5AADC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1" y="3213100"/>
                        <a:ext cx="21891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7" name="Object 4">
            <a:extLst>
              <a:ext uri="{FF2B5EF4-FFF2-40B4-BE49-F238E27FC236}">
                <a16:creationId xmlns="" xmlns:a16="http://schemas.microsoft.com/office/drawing/2014/main" id="{E66F414D-9401-4C31-A7D7-C78C55392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8" y="3711575"/>
          <a:ext cx="6538912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公式" r:id="rId7" imgW="2768400" imgH="672840" progId="Equation.3">
                  <p:embed/>
                </p:oleObj>
              </mc:Choice>
              <mc:Fallback>
                <p:oleObj name="公式" r:id="rId7" imgW="2768400" imgH="672840" progId="Equation.3">
                  <p:embed/>
                  <p:pic>
                    <p:nvPicPr>
                      <p:cNvPr id="181257" name="Object 4">
                        <a:extLst>
                          <a:ext uri="{FF2B5EF4-FFF2-40B4-BE49-F238E27FC236}">
                            <a16:creationId xmlns="" xmlns:a16="http://schemas.microsoft.com/office/drawing/2014/main" id="{E66F414D-9401-4C31-A7D7-C78C55392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3711575"/>
                        <a:ext cx="6538912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5">
            <a:extLst>
              <a:ext uri="{FF2B5EF4-FFF2-40B4-BE49-F238E27FC236}">
                <a16:creationId xmlns="" xmlns:a16="http://schemas.microsoft.com/office/drawing/2014/main" id="{F42EEAFE-2EA6-410E-92E0-D6687DDA06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1275" y="5300664"/>
          <a:ext cx="6508750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公式" r:id="rId9" imgW="2755800" imgH="672840" progId="Equation.3">
                  <p:embed/>
                </p:oleObj>
              </mc:Choice>
              <mc:Fallback>
                <p:oleObj name="公式" r:id="rId9" imgW="2755800" imgH="672840" progId="Equation.3">
                  <p:embed/>
                  <p:pic>
                    <p:nvPicPr>
                      <p:cNvPr id="181258" name="Object 5">
                        <a:extLst>
                          <a:ext uri="{FF2B5EF4-FFF2-40B4-BE49-F238E27FC236}">
                            <a16:creationId xmlns="" xmlns:a16="http://schemas.microsoft.com/office/drawing/2014/main" id="{F42EEAFE-2EA6-410E-92E0-D6687DDA06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5300664"/>
                        <a:ext cx="6508750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/>
      <p:bldP spid="181251" grpId="0"/>
      <p:bldP spid="181253" grpId="0"/>
      <p:bldP spid="181254" grpId="0"/>
      <p:bldP spid="18125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>
            <a:extLst>
              <a:ext uri="{FF2B5EF4-FFF2-40B4-BE49-F238E27FC236}">
                <a16:creationId xmlns="" xmlns:a16="http://schemas.microsoft.com/office/drawing/2014/main" id="{82D13E0A-7DB5-42CB-B3BC-6B1A540D8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844675"/>
            <a:ext cx="4897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 sz="2800">
                <a:solidFill>
                  <a:srgbClr val="0000FF"/>
                </a:solidFill>
              </a:rPr>
              <a:t>步 </a:t>
            </a:r>
            <a:r>
              <a:rPr lang="zh-CN" altLang="en-US" sz="2800">
                <a:solidFill>
                  <a:prstClr val="black"/>
                </a:solidFill>
              </a:rPr>
              <a:t> 计算</a:t>
            </a:r>
          </a:p>
        </p:txBody>
      </p:sp>
      <p:graphicFrame>
        <p:nvGraphicFramePr>
          <p:cNvPr id="182275" name="Object 2">
            <a:extLst>
              <a:ext uri="{FF2B5EF4-FFF2-40B4-BE49-F238E27FC236}">
                <a16:creationId xmlns="" xmlns:a16="http://schemas.microsoft.com/office/drawing/2014/main" id="{4FB3B774-CB70-4BD6-BBC9-6B4AEAE26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4014" y="1860550"/>
          <a:ext cx="22193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公式" r:id="rId3" imgW="939600" imgH="215640" progId="Equation.3">
                  <p:embed/>
                </p:oleObj>
              </mc:Choice>
              <mc:Fallback>
                <p:oleObj name="公式" r:id="rId3" imgW="939600" imgH="215640" progId="Equation.3">
                  <p:embed/>
                  <p:pic>
                    <p:nvPicPr>
                      <p:cNvPr id="182275" name="Object 2">
                        <a:extLst>
                          <a:ext uri="{FF2B5EF4-FFF2-40B4-BE49-F238E27FC236}">
                            <a16:creationId xmlns="" xmlns:a16="http://schemas.microsoft.com/office/drawing/2014/main" id="{4FB3B774-CB70-4BD6-BBC9-6B4AEAE26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4" y="1860550"/>
                        <a:ext cx="22193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6" name="Object 3">
            <a:extLst>
              <a:ext uri="{FF2B5EF4-FFF2-40B4-BE49-F238E27FC236}">
                <a16:creationId xmlns="" xmlns:a16="http://schemas.microsoft.com/office/drawing/2014/main" id="{0E7561D9-071B-499E-B8AA-73B1B2865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8850" y="2349500"/>
          <a:ext cx="45593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公式" r:id="rId5" imgW="1930320" imgH="444240" progId="Equation.3">
                  <p:embed/>
                </p:oleObj>
              </mc:Choice>
              <mc:Fallback>
                <p:oleObj name="公式" r:id="rId5" imgW="1930320" imgH="444240" progId="Equation.3">
                  <p:embed/>
                  <p:pic>
                    <p:nvPicPr>
                      <p:cNvPr id="182276" name="Object 3">
                        <a:extLst>
                          <a:ext uri="{FF2B5EF4-FFF2-40B4-BE49-F238E27FC236}">
                            <a16:creationId xmlns="" xmlns:a16="http://schemas.microsoft.com/office/drawing/2014/main" id="{0E7561D9-071B-499E-B8AA-73B1B2865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2349500"/>
                        <a:ext cx="45593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4">
            <a:extLst>
              <a:ext uri="{FF2B5EF4-FFF2-40B4-BE49-F238E27FC236}">
                <a16:creationId xmlns="" xmlns:a16="http://schemas.microsoft.com/office/drawing/2014/main" id="{1ADED6B3-54AC-4B3C-AC83-823F24061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0450" y="3429000"/>
          <a:ext cx="44704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公式" r:id="rId7" imgW="1892160" imgH="444240" progId="Equation.3">
                  <p:embed/>
                </p:oleObj>
              </mc:Choice>
              <mc:Fallback>
                <p:oleObj name="公式" r:id="rId7" imgW="1892160" imgH="444240" progId="Equation.3">
                  <p:embed/>
                  <p:pic>
                    <p:nvPicPr>
                      <p:cNvPr id="182277" name="Object 4">
                        <a:extLst>
                          <a:ext uri="{FF2B5EF4-FFF2-40B4-BE49-F238E27FC236}">
                            <a16:creationId xmlns="" xmlns:a16="http://schemas.microsoft.com/office/drawing/2014/main" id="{1ADED6B3-54AC-4B3C-AC83-823F24061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429000"/>
                        <a:ext cx="44704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8" name="Text Box 6">
            <a:extLst>
              <a:ext uri="{FF2B5EF4-FFF2-40B4-BE49-F238E27FC236}">
                <a16:creationId xmlns="" xmlns:a16="http://schemas.microsoft.com/office/drawing/2014/main" id="{E7882F6F-4FB6-409C-9A6F-4B73268F9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5" y="1844676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迭代公式：</a:t>
            </a:r>
          </a:p>
        </p:txBody>
      </p:sp>
      <p:sp>
        <p:nvSpPr>
          <p:cNvPr id="182279" name="AutoShape 7">
            <a:extLst>
              <a:ext uri="{FF2B5EF4-FFF2-40B4-BE49-F238E27FC236}">
                <a16:creationId xmlns="" xmlns:a16="http://schemas.microsoft.com/office/drawing/2014/main" id="{C7054F4E-F160-4F1A-A728-38DE99DF516A}"/>
              </a:ext>
            </a:extLst>
          </p:cNvPr>
          <p:cNvSpPr>
            <a:spLocks/>
          </p:cNvSpPr>
          <p:nvPr/>
        </p:nvSpPr>
        <p:spPr bwMode="auto">
          <a:xfrm>
            <a:off x="3503613" y="3088780"/>
            <a:ext cx="518818" cy="537567"/>
          </a:xfrm>
          <a:prstGeom prst="leftBrace">
            <a:avLst>
              <a:gd name="adj1" fmla="val 184816"/>
              <a:gd name="adj2" fmla="val 50000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280" name="Text Box 8">
            <a:extLst>
              <a:ext uri="{FF2B5EF4-FFF2-40B4-BE49-F238E27FC236}">
                <a16:creationId xmlns="" xmlns:a16="http://schemas.microsoft.com/office/drawing/2014/main" id="{75E52057-0C09-4D3F-A0B2-E26ADC7E8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565650"/>
            <a:ext cx="3959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zh-CN" altLang="en-US" sz="2800">
                <a:solidFill>
                  <a:srgbClr val="0000FF"/>
                </a:solidFill>
              </a:rPr>
              <a:t>步</a:t>
            </a:r>
            <a:r>
              <a:rPr lang="zh-CN" altLang="en-US" sz="2800">
                <a:solidFill>
                  <a:prstClr val="black"/>
                </a:solidFill>
              </a:rPr>
              <a:t>  当 </a:t>
            </a:r>
            <a:r>
              <a:rPr lang="en-US" altLang="zh-CN" sz="2800" i="1">
                <a:solidFill>
                  <a:prstClr val="black"/>
                </a:solidFill>
              </a:rPr>
              <a:t>k=n-</a:t>
            </a:r>
            <a:r>
              <a:rPr lang="en-US" altLang="zh-CN" sz="2800">
                <a:solidFill>
                  <a:prstClr val="black"/>
                </a:solidFill>
              </a:rPr>
              <a:t>1 </a:t>
            </a:r>
            <a:r>
              <a:rPr lang="zh-CN" altLang="en-US" sz="2800">
                <a:solidFill>
                  <a:prstClr val="black"/>
                </a:solidFill>
              </a:rPr>
              <a:t>时，</a:t>
            </a:r>
          </a:p>
        </p:txBody>
      </p:sp>
      <p:graphicFrame>
        <p:nvGraphicFramePr>
          <p:cNvPr id="182281" name="Object 5">
            <a:extLst>
              <a:ext uri="{FF2B5EF4-FFF2-40B4-BE49-F238E27FC236}">
                <a16:creationId xmlns="" xmlns:a16="http://schemas.microsoft.com/office/drawing/2014/main" id="{72F769FB-8234-4BD2-BFA6-49DC9CB10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1" y="4860925"/>
          <a:ext cx="44418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公式" r:id="rId9" imgW="1879560" imgH="406080" progId="Equation.3">
                  <p:embed/>
                </p:oleObj>
              </mc:Choice>
              <mc:Fallback>
                <p:oleObj name="公式" r:id="rId9" imgW="1879560" imgH="406080" progId="Equation.3">
                  <p:embed/>
                  <p:pic>
                    <p:nvPicPr>
                      <p:cNvPr id="182281" name="Object 5">
                        <a:extLst>
                          <a:ext uri="{FF2B5EF4-FFF2-40B4-BE49-F238E27FC236}">
                            <a16:creationId xmlns="" xmlns:a16="http://schemas.microsoft.com/office/drawing/2014/main" id="{72F769FB-8234-4BD2-BFA6-49DC9CB109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1" y="4860925"/>
                        <a:ext cx="44418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Text Box 10">
            <a:extLst>
              <a:ext uri="{FF2B5EF4-FFF2-40B4-BE49-F238E27FC236}">
                <a16:creationId xmlns="" xmlns:a16="http://schemas.microsoft.com/office/drawing/2014/main" id="{C2F4B76B-1B92-4BA6-9D98-903347FE9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87364"/>
            <a:ext cx="3870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0000"/>
                </a:solidFill>
              </a:rPr>
              <a:t>算法步骤：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  <p:bldP spid="182278" grpId="0"/>
      <p:bldP spid="182279" grpId="0" animBg="1"/>
      <p:bldP spid="18228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>
            <a:extLst>
              <a:ext uri="{FF2B5EF4-FFF2-40B4-BE49-F238E27FC236}">
                <a16:creationId xmlns="" xmlns:a16="http://schemas.microsoft.com/office/drawing/2014/main" id="{7620E182-B021-44A6-9F26-6B7955D40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487364"/>
            <a:ext cx="6246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二、</a:t>
            </a:r>
            <a:r>
              <a:rPr lang="en-US" altLang="zh-CN">
                <a:solidFill>
                  <a:srgbClr val="0000FF"/>
                </a:solidFill>
              </a:rPr>
              <a:t>0.618</a:t>
            </a:r>
            <a:r>
              <a:rPr lang="zh-CN" altLang="en-US">
                <a:solidFill>
                  <a:srgbClr val="0000FF"/>
                </a:solidFill>
              </a:rPr>
              <a:t>法与</a:t>
            </a:r>
            <a:r>
              <a:rPr lang="en-US" altLang="zh-CN">
                <a:solidFill>
                  <a:srgbClr val="0000FF"/>
                </a:solidFill>
              </a:rPr>
              <a:t>Fibonacci</a:t>
            </a:r>
            <a:r>
              <a:rPr lang="zh-CN" altLang="en-US">
                <a:solidFill>
                  <a:srgbClr val="0000FF"/>
                </a:solidFill>
              </a:rPr>
              <a:t>法的关系</a:t>
            </a:r>
          </a:p>
        </p:txBody>
      </p:sp>
      <p:graphicFrame>
        <p:nvGraphicFramePr>
          <p:cNvPr id="184323" name="Object 2">
            <a:extLst>
              <a:ext uri="{FF2B5EF4-FFF2-40B4-BE49-F238E27FC236}">
                <a16:creationId xmlns="" xmlns:a16="http://schemas.microsoft.com/office/drawing/2014/main" id="{ED6101A5-968B-406E-BC55-60D26D59E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1844676"/>
          <a:ext cx="630396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2" name="公式" r:id="rId3" imgW="3251160" imgH="444240" progId="Equation.3">
                  <p:embed/>
                </p:oleObj>
              </mc:Choice>
              <mc:Fallback>
                <p:oleObj name="公式" r:id="rId3" imgW="3251160" imgH="444240" progId="Equation.3">
                  <p:embed/>
                  <p:pic>
                    <p:nvPicPr>
                      <p:cNvPr id="184323" name="Object 2">
                        <a:extLst>
                          <a:ext uri="{FF2B5EF4-FFF2-40B4-BE49-F238E27FC236}">
                            <a16:creationId xmlns="" xmlns:a16="http://schemas.microsoft.com/office/drawing/2014/main" id="{ED6101A5-968B-406E-BC55-60D26D59E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844676"/>
                        <a:ext cx="6303962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4" name="Text Box 4">
            <a:extLst>
              <a:ext uri="{FF2B5EF4-FFF2-40B4-BE49-F238E27FC236}">
                <a16:creationId xmlns="" xmlns:a16="http://schemas.microsoft.com/office/drawing/2014/main" id="{D8375988-A2D0-4416-BC82-38C5C7188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5141913"/>
            <a:ext cx="4824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同理可证，</a:t>
            </a:r>
          </a:p>
        </p:txBody>
      </p:sp>
      <p:sp>
        <p:nvSpPr>
          <p:cNvPr id="184325" name="Text Box 5">
            <a:extLst>
              <a:ext uri="{FF2B5EF4-FFF2-40B4-BE49-F238E27FC236}">
                <a16:creationId xmlns="" xmlns:a16="http://schemas.microsoft.com/office/drawing/2014/main" id="{4477037A-C1F5-455E-842D-BA840A0D9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606676"/>
            <a:ext cx="3313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事实上，  设  </a:t>
            </a:r>
          </a:p>
        </p:txBody>
      </p:sp>
      <p:graphicFrame>
        <p:nvGraphicFramePr>
          <p:cNvPr id="184326" name="Object 3">
            <a:extLst>
              <a:ext uri="{FF2B5EF4-FFF2-40B4-BE49-F238E27FC236}">
                <a16:creationId xmlns="" xmlns:a16="http://schemas.microsoft.com/office/drawing/2014/main" id="{806EEDC0-EB90-412A-A71D-9D020C712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0950" y="2984501"/>
          <a:ext cx="44323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3" name="公式" r:id="rId5" imgW="2286000" imgH="444240" progId="Equation.3">
                  <p:embed/>
                </p:oleObj>
              </mc:Choice>
              <mc:Fallback>
                <p:oleObj name="公式" r:id="rId5" imgW="2286000" imgH="444240" progId="Equation.3">
                  <p:embed/>
                  <p:pic>
                    <p:nvPicPr>
                      <p:cNvPr id="184326" name="Object 3">
                        <a:extLst>
                          <a:ext uri="{FF2B5EF4-FFF2-40B4-BE49-F238E27FC236}">
                            <a16:creationId xmlns="" xmlns:a16="http://schemas.microsoft.com/office/drawing/2014/main" id="{806EEDC0-EB90-412A-A71D-9D020C712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2984501"/>
                        <a:ext cx="44323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4">
            <a:extLst>
              <a:ext uri="{FF2B5EF4-FFF2-40B4-BE49-F238E27FC236}">
                <a16:creationId xmlns="" xmlns:a16="http://schemas.microsoft.com/office/drawing/2014/main" id="{B071DEE5-E422-43A6-8CA9-F57AADF5C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3789364"/>
          <a:ext cx="27082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name="公式" r:id="rId7" imgW="1396800" imgH="444240" progId="Equation.3">
                  <p:embed/>
                </p:oleObj>
              </mc:Choice>
              <mc:Fallback>
                <p:oleObj name="公式" r:id="rId7" imgW="1396800" imgH="444240" progId="Equation.3">
                  <p:embed/>
                  <p:pic>
                    <p:nvPicPr>
                      <p:cNvPr id="184327" name="Object 4">
                        <a:extLst>
                          <a:ext uri="{FF2B5EF4-FFF2-40B4-BE49-F238E27FC236}">
                            <a16:creationId xmlns="" xmlns:a16="http://schemas.microsoft.com/office/drawing/2014/main" id="{B071DEE5-E422-43A6-8CA9-F57AADF5C3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789364"/>
                        <a:ext cx="27082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5">
            <a:extLst>
              <a:ext uri="{FF2B5EF4-FFF2-40B4-BE49-F238E27FC236}">
                <a16:creationId xmlns="" xmlns:a16="http://schemas.microsoft.com/office/drawing/2014/main" id="{106CD28B-081F-4A67-A162-31B9F3EE9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1" y="3789363"/>
          <a:ext cx="4284663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name="公式" r:id="rId9" imgW="2209680" imgH="634680" progId="Equation.3">
                  <p:embed/>
                </p:oleObj>
              </mc:Choice>
              <mc:Fallback>
                <p:oleObj name="公式" r:id="rId9" imgW="2209680" imgH="634680" progId="Equation.3">
                  <p:embed/>
                  <p:pic>
                    <p:nvPicPr>
                      <p:cNvPr id="184328" name="Object 5">
                        <a:extLst>
                          <a:ext uri="{FF2B5EF4-FFF2-40B4-BE49-F238E27FC236}">
                            <a16:creationId xmlns="" xmlns:a16="http://schemas.microsoft.com/office/drawing/2014/main" id="{106CD28B-081F-4A67-A162-31B9F3EE9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3789363"/>
                        <a:ext cx="4284663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9" name="Object 6">
            <a:extLst>
              <a:ext uri="{FF2B5EF4-FFF2-40B4-BE49-F238E27FC236}">
                <a16:creationId xmlns="" xmlns:a16="http://schemas.microsoft.com/office/drawing/2014/main" id="{F8FD3098-E3A6-4352-AACF-D6FA28CD1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6426" y="4941888"/>
          <a:ext cx="25114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6" name="公式" r:id="rId11" imgW="1295280" imgH="406080" progId="Equation.3">
                  <p:embed/>
                </p:oleObj>
              </mc:Choice>
              <mc:Fallback>
                <p:oleObj name="公式" r:id="rId11" imgW="1295280" imgH="406080" progId="Equation.3">
                  <p:embed/>
                  <p:pic>
                    <p:nvPicPr>
                      <p:cNvPr id="184329" name="Object 6">
                        <a:extLst>
                          <a:ext uri="{FF2B5EF4-FFF2-40B4-BE49-F238E27FC236}">
                            <a16:creationId xmlns="" xmlns:a16="http://schemas.microsoft.com/office/drawing/2014/main" id="{F8FD3098-E3A6-4352-AACF-D6FA28CD1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6" y="4941888"/>
                        <a:ext cx="25114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0" name="Text Box 10">
            <a:extLst>
              <a:ext uri="{FF2B5EF4-FFF2-40B4-BE49-F238E27FC236}">
                <a16:creationId xmlns="" xmlns:a16="http://schemas.microsoft.com/office/drawing/2014/main" id="{71975E9F-38BF-4DFC-8076-6EF992EB9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791201"/>
            <a:ext cx="2735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由上两式得</a:t>
            </a:r>
          </a:p>
        </p:txBody>
      </p:sp>
      <p:graphicFrame>
        <p:nvGraphicFramePr>
          <p:cNvPr id="184331" name="Object 7">
            <a:extLst>
              <a:ext uri="{FF2B5EF4-FFF2-40B4-BE49-F238E27FC236}">
                <a16:creationId xmlns="" xmlns:a16="http://schemas.microsoft.com/office/drawing/2014/main" id="{2D73EF90-B86D-4D07-BEB1-78CA6EF39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5627688"/>
          <a:ext cx="285591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公式" r:id="rId13" imgW="1473120" imgH="431640" progId="Equation.3">
                  <p:embed/>
                </p:oleObj>
              </mc:Choice>
              <mc:Fallback>
                <p:oleObj name="公式" r:id="rId13" imgW="1473120" imgH="431640" progId="Equation.3">
                  <p:embed/>
                  <p:pic>
                    <p:nvPicPr>
                      <p:cNvPr id="184331" name="Object 7">
                        <a:extLst>
                          <a:ext uri="{FF2B5EF4-FFF2-40B4-BE49-F238E27FC236}">
                            <a16:creationId xmlns="" xmlns:a16="http://schemas.microsoft.com/office/drawing/2014/main" id="{2D73EF90-B86D-4D07-BEB1-78CA6EF391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5627688"/>
                        <a:ext cx="285591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2" name="Text Box 12">
            <a:extLst>
              <a:ext uri="{FF2B5EF4-FFF2-40B4-BE49-F238E27FC236}">
                <a16:creationId xmlns="" xmlns:a16="http://schemas.microsoft.com/office/drawing/2014/main" id="{20FBF6C9-2AB1-4314-8CEC-C91BE58FF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412876"/>
            <a:ext cx="5329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在斐波那契法中，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  <p:bldP spid="184324" grpId="0"/>
      <p:bldP spid="184325" grpId="0"/>
      <p:bldP spid="184330" grpId="0"/>
      <p:bldP spid="1843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7" name="Text Box 2">
            <a:extLst>
              <a:ext uri="{FF2B5EF4-FFF2-40B4-BE49-F238E27FC236}">
                <a16:creationId xmlns="" xmlns:a16="http://schemas.microsoft.com/office/drawing/2014/main" id="{90949654-3248-48D3-924F-6E5694AEF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76251"/>
            <a:ext cx="5599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FF"/>
                </a:solidFill>
              </a:rPr>
              <a:t>0.618</a:t>
            </a:r>
            <a:r>
              <a:rPr lang="zh-CN" altLang="en-US">
                <a:solidFill>
                  <a:srgbClr val="0000FF"/>
                </a:solidFill>
              </a:rPr>
              <a:t>法（近似黄金分割法）</a:t>
            </a:r>
          </a:p>
        </p:txBody>
      </p:sp>
      <p:graphicFrame>
        <p:nvGraphicFramePr>
          <p:cNvPr id="185347" name="Object 2">
            <a:extLst>
              <a:ext uri="{FF2B5EF4-FFF2-40B4-BE49-F238E27FC236}">
                <a16:creationId xmlns="" xmlns:a16="http://schemas.microsoft.com/office/drawing/2014/main" id="{5799B242-1EC1-4A17-A920-0D430F710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6" y="1844675"/>
          <a:ext cx="32416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公式" r:id="rId3" imgW="1409400" imgH="444240" progId="Equation.3">
                  <p:embed/>
                </p:oleObj>
              </mc:Choice>
              <mc:Fallback>
                <p:oleObj name="公式" r:id="rId3" imgW="1409400" imgH="444240" progId="Equation.3">
                  <p:embed/>
                  <p:pic>
                    <p:nvPicPr>
                      <p:cNvPr id="185347" name="Object 2">
                        <a:extLst>
                          <a:ext uri="{FF2B5EF4-FFF2-40B4-BE49-F238E27FC236}">
                            <a16:creationId xmlns="" xmlns:a16="http://schemas.microsoft.com/office/drawing/2014/main" id="{5799B242-1EC1-4A17-A920-0D430F710A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844675"/>
                        <a:ext cx="32416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3">
            <a:extLst>
              <a:ext uri="{FF2B5EF4-FFF2-40B4-BE49-F238E27FC236}">
                <a16:creationId xmlns="" xmlns:a16="http://schemas.microsoft.com/office/drawing/2014/main" id="{AE37E2D0-164E-412D-996E-37D0A730C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8789" y="2859088"/>
          <a:ext cx="32416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公式" r:id="rId5" imgW="1409400" imgH="444240" progId="Equation.3">
                  <p:embed/>
                </p:oleObj>
              </mc:Choice>
              <mc:Fallback>
                <p:oleObj name="公式" r:id="rId5" imgW="1409400" imgH="444240" progId="Equation.3">
                  <p:embed/>
                  <p:pic>
                    <p:nvPicPr>
                      <p:cNvPr id="185348" name="Object 3">
                        <a:extLst>
                          <a:ext uri="{FF2B5EF4-FFF2-40B4-BE49-F238E27FC236}">
                            <a16:creationId xmlns="" xmlns:a16="http://schemas.microsoft.com/office/drawing/2014/main" id="{AE37E2D0-164E-412D-996E-37D0A730C3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9" y="2859088"/>
                        <a:ext cx="32416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9" name="AutoShape 5">
            <a:extLst>
              <a:ext uri="{FF2B5EF4-FFF2-40B4-BE49-F238E27FC236}">
                <a16:creationId xmlns="" xmlns:a16="http://schemas.microsoft.com/office/drawing/2014/main" id="{CBE3B201-E5E8-4067-8DC4-530310CC28B5}"/>
              </a:ext>
            </a:extLst>
          </p:cNvPr>
          <p:cNvSpPr>
            <a:spLocks/>
          </p:cNvSpPr>
          <p:nvPr/>
        </p:nvSpPr>
        <p:spPr bwMode="auto">
          <a:xfrm>
            <a:off x="2711450" y="2626818"/>
            <a:ext cx="518818" cy="537567"/>
          </a:xfrm>
          <a:prstGeom prst="leftBrace">
            <a:avLst>
              <a:gd name="adj1" fmla="val 69485"/>
              <a:gd name="adj2" fmla="val 50000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5350" name="AutoShape 6">
            <a:extLst>
              <a:ext uri="{FF2B5EF4-FFF2-40B4-BE49-F238E27FC236}">
                <a16:creationId xmlns="" xmlns:a16="http://schemas.microsoft.com/office/drawing/2014/main" id="{08CCE215-A5D2-4992-8D53-71F91B5D3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4302375"/>
            <a:ext cx="366960" cy="917079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85351" name="Object 4">
            <a:extLst>
              <a:ext uri="{FF2B5EF4-FFF2-40B4-BE49-F238E27FC236}">
                <a16:creationId xmlns="" xmlns:a16="http://schemas.microsoft.com/office/drawing/2014/main" id="{7236E622-C873-4523-B9F7-ECCF3FF4A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6" y="4005263"/>
          <a:ext cx="3387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公式" r:id="rId7" imgW="1473120" imgH="228600" progId="Equation.3">
                  <p:embed/>
                </p:oleObj>
              </mc:Choice>
              <mc:Fallback>
                <p:oleObj name="公式" r:id="rId7" imgW="1473120" imgH="228600" progId="Equation.3">
                  <p:embed/>
                  <p:pic>
                    <p:nvPicPr>
                      <p:cNvPr id="185351" name="Object 4">
                        <a:extLst>
                          <a:ext uri="{FF2B5EF4-FFF2-40B4-BE49-F238E27FC236}">
                            <a16:creationId xmlns="" xmlns:a16="http://schemas.microsoft.com/office/drawing/2014/main" id="{7236E622-C873-4523-B9F7-ECCF3FF4A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4005263"/>
                        <a:ext cx="33877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2" name="Object 5">
            <a:extLst>
              <a:ext uri="{FF2B5EF4-FFF2-40B4-BE49-F238E27FC236}">
                <a16:creationId xmlns="" xmlns:a16="http://schemas.microsoft.com/office/drawing/2014/main" id="{4C923F15-F9FF-4F08-AA61-4C476CB63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4189" y="5175250"/>
          <a:ext cx="33877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公式" r:id="rId9" imgW="1473120" imgH="228600" progId="Equation.3">
                  <p:embed/>
                </p:oleObj>
              </mc:Choice>
              <mc:Fallback>
                <p:oleObj name="公式" r:id="rId9" imgW="1473120" imgH="228600" progId="Equation.3">
                  <p:embed/>
                  <p:pic>
                    <p:nvPicPr>
                      <p:cNvPr id="185352" name="Object 5">
                        <a:extLst>
                          <a:ext uri="{FF2B5EF4-FFF2-40B4-BE49-F238E27FC236}">
                            <a16:creationId xmlns="" xmlns:a16="http://schemas.microsoft.com/office/drawing/2014/main" id="{4C923F15-F9FF-4F08-AA61-4C476CB639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9" y="5175250"/>
                        <a:ext cx="33877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3" name="AutoShape 9">
            <a:extLst>
              <a:ext uri="{FF2B5EF4-FFF2-40B4-BE49-F238E27FC236}">
                <a16:creationId xmlns="" xmlns:a16="http://schemas.microsoft.com/office/drawing/2014/main" id="{8A68A6F1-7F16-4EA0-A8B4-2F88014D5421}"/>
              </a:ext>
            </a:extLst>
          </p:cNvPr>
          <p:cNvSpPr>
            <a:spLocks/>
          </p:cNvSpPr>
          <p:nvPr/>
        </p:nvSpPr>
        <p:spPr bwMode="auto">
          <a:xfrm>
            <a:off x="4079875" y="4695330"/>
            <a:ext cx="518818" cy="537567"/>
          </a:xfrm>
          <a:prstGeom prst="leftBrace">
            <a:avLst>
              <a:gd name="adj1" fmla="val 69485"/>
              <a:gd name="adj2" fmla="val 50000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85354" name="Object 6">
            <a:extLst>
              <a:ext uri="{FF2B5EF4-FFF2-40B4-BE49-F238E27FC236}">
                <a16:creationId xmlns="" xmlns:a16="http://schemas.microsoft.com/office/drawing/2014/main" id="{9C0D117D-BE01-4C82-AA6B-5A910E3E4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4" y="4508501"/>
          <a:ext cx="30384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公式" r:id="rId11" imgW="1320480" imgH="228600" progId="Equation.3">
                  <p:embed/>
                </p:oleObj>
              </mc:Choice>
              <mc:Fallback>
                <p:oleObj name="公式" r:id="rId11" imgW="1320480" imgH="228600" progId="Equation.3">
                  <p:embed/>
                  <p:pic>
                    <p:nvPicPr>
                      <p:cNvPr id="185354" name="Object 6">
                        <a:extLst>
                          <a:ext uri="{FF2B5EF4-FFF2-40B4-BE49-F238E27FC236}">
                            <a16:creationId xmlns="" xmlns:a16="http://schemas.microsoft.com/office/drawing/2014/main" id="{9C0D117D-BE01-4C82-AA6B-5A910E3E4E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4508501"/>
                        <a:ext cx="30384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 animBg="1"/>
      <p:bldP spid="185350" grpId="0" animBg="1"/>
      <p:bldP spid="18535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2">
            <a:extLst>
              <a:ext uri="{FF2B5EF4-FFF2-40B4-BE49-F238E27FC236}">
                <a16:creationId xmlns="" xmlns:a16="http://schemas.microsoft.com/office/drawing/2014/main" id="{B7AB4B6C-5740-4DAB-BE8B-8612AB157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87364"/>
            <a:ext cx="5599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</a:rPr>
              <a:t>斐波那契（</a:t>
            </a:r>
            <a:r>
              <a:rPr lang="en-US" altLang="zh-CN" dirty="0">
                <a:solidFill>
                  <a:prstClr val="black"/>
                </a:solidFill>
              </a:rPr>
              <a:t>Fibonacci</a:t>
            </a:r>
            <a:r>
              <a:rPr lang="zh-CN" altLang="en-US" dirty="0">
                <a:solidFill>
                  <a:prstClr val="black"/>
                </a:solidFill>
              </a:rPr>
              <a:t>）法</a:t>
            </a:r>
          </a:p>
        </p:txBody>
      </p:sp>
      <p:sp>
        <p:nvSpPr>
          <p:cNvPr id="93188" name="Text Box 3">
            <a:extLst>
              <a:ext uri="{FF2B5EF4-FFF2-40B4-BE49-F238E27FC236}">
                <a16:creationId xmlns="" xmlns:a16="http://schemas.microsoft.com/office/drawing/2014/main" id="{6F6EBD88-DA33-4A64-9AC6-72BE83F19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397001"/>
            <a:ext cx="482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例：试用斐波那契法求函数</a:t>
            </a:r>
          </a:p>
        </p:txBody>
      </p:sp>
      <p:graphicFrame>
        <p:nvGraphicFramePr>
          <p:cNvPr id="93186" name="Object 2">
            <a:extLst>
              <a:ext uri="{FF2B5EF4-FFF2-40B4-BE49-F238E27FC236}">
                <a16:creationId xmlns="" xmlns:a16="http://schemas.microsoft.com/office/drawing/2014/main" id="{EEA53D4A-7054-4393-8276-AA896BE62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0813" y="1962151"/>
          <a:ext cx="35623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公式" r:id="rId3" imgW="1358640" imgH="304560" progId="Equation.3">
                  <p:embed/>
                </p:oleObj>
              </mc:Choice>
              <mc:Fallback>
                <p:oleObj name="公式" r:id="rId3" imgW="1358640" imgH="304560" progId="Equation.3">
                  <p:embed/>
                  <p:pic>
                    <p:nvPicPr>
                      <p:cNvPr id="93186" name="Object 2">
                        <a:extLst>
                          <a:ext uri="{FF2B5EF4-FFF2-40B4-BE49-F238E27FC236}">
                            <a16:creationId xmlns="" xmlns:a16="http://schemas.microsoft.com/office/drawing/2014/main" id="{EEA53D4A-7054-4393-8276-AA896BE62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1962151"/>
                        <a:ext cx="35623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5">
            <a:extLst>
              <a:ext uri="{FF2B5EF4-FFF2-40B4-BE49-F238E27FC236}">
                <a16:creationId xmlns="" xmlns:a16="http://schemas.microsoft.com/office/drawing/2014/main" id="{FC9BD14F-39D7-43A3-9D47-F52CA410B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2852738"/>
            <a:ext cx="4824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要求缩短率为</a:t>
            </a:r>
            <a:r>
              <a:rPr lang="el-GR" altLang="zh-CN">
                <a:solidFill>
                  <a:prstClr val="black"/>
                </a:solidFill>
              </a:rPr>
              <a:t>δ</a:t>
            </a:r>
            <a:r>
              <a:rPr lang="en-US" altLang="zh-CN">
                <a:solidFill>
                  <a:prstClr val="black"/>
                </a:solidFill>
              </a:rPr>
              <a:t> = </a:t>
            </a:r>
            <a:r>
              <a:rPr lang="en-US" altLang="zh-CN" sz="2800">
                <a:solidFill>
                  <a:prstClr val="black"/>
                </a:solidFill>
              </a:rPr>
              <a:t>0.08</a:t>
            </a:r>
          </a:p>
        </p:txBody>
      </p:sp>
    </p:spTree>
  </p:cSld>
  <p:clrMapOvr>
    <a:masterClrMapping/>
  </p:clrMapOvr>
  <p:transition spd="med">
    <p:newsfla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="" xmlns:a16="http://schemas.microsoft.com/office/drawing/2014/main" id="{AF743E33-A8F9-45BA-94B6-826A3F88F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487364"/>
            <a:ext cx="549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第四节    无约束最优化方法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="" xmlns:a16="http://schemas.microsoft.com/office/drawing/2014/main" id="{18BCAC7C-5105-4278-A306-A8F9CFBAC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4010026"/>
            <a:ext cx="47720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prstClr val="black"/>
                </a:solidFill>
                <a:hlinkClick r:id="rId3" action="ppaction://hlinksldjump"/>
              </a:rPr>
              <a:t>无约束问题的最优性条件</a:t>
            </a:r>
            <a:endParaRPr lang="zh-CN" altLang="en-US" sz="280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prstClr val="black"/>
                </a:solidFill>
                <a:hlinkClick r:id="rId4" action="ppaction://hlinksldjump"/>
              </a:rPr>
              <a:t>最速下降法</a:t>
            </a:r>
            <a:endParaRPr lang="zh-CN" altLang="en-US" sz="280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prstClr val="black"/>
                </a:solidFill>
                <a:hlinkClick r:id="rId5" action="ppaction://hlinksldjump"/>
              </a:rPr>
              <a:t>共轭方向法</a:t>
            </a:r>
            <a:endParaRPr lang="zh-CN" altLang="en-US" sz="2800">
              <a:solidFill>
                <a:prstClr val="black"/>
              </a:solidFill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="" xmlns:a16="http://schemas.microsoft.com/office/drawing/2014/main" id="{AC4DA465-518E-48EA-9216-AAF16FB7DBD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084389"/>
            <a:ext cx="6629400" cy="1023938"/>
            <a:chOff x="864" y="1313"/>
            <a:chExt cx="4176" cy="645"/>
          </a:xfrm>
        </p:grpSpPr>
        <p:sp>
          <p:nvSpPr>
            <p:cNvPr id="100359" name="Rectangle 5">
              <a:extLst>
                <a:ext uri="{FF2B5EF4-FFF2-40B4-BE49-F238E27FC236}">
                  <a16:creationId xmlns="" xmlns:a16="http://schemas.microsoft.com/office/drawing/2014/main" id="{74BAC78E-FBB1-45AC-9AB4-3641702C3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487"/>
              <a:ext cx="4176" cy="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100354" name="Object 2">
              <a:extLst>
                <a:ext uri="{FF2B5EF4-FFF2-40B4-BE49-F238E27FC236}">
                  <a16:creationId xmlns="" xmlns:a16="http://schemas.microsoft.com/office/drawing/2014/main" id="{CF8A6841-7DB1-4E5E-8B86-7CCC8D6A41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8" y="1313"/>
            <a:ext cx="3870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4" name="文档" r:id="rId6" imgW="2887500" imgH="487097" progId="Word.Document.8">
                    <p:embed/>
                  </p:oleObj>
                </mc:Choice>
                <mc:Fallback>
                  <p:oleObj name="文档" r:id="rId6" imgW="2887500" imgH="487097" progId="Word.Document.8">
                    <p:embed/>
                    <p:pic>
                      <p:nvPicPr>
                        <p:cNvPr id="100354" name="Object 2">
                          <a:extLst>
                            <a:ext uri="{FF2B5EF4-FFF2-40B4-BE49-F238E27FC236}">
                              <a16:creationId xmlns="" xmlns:a16="http://schemas.microsoft.com/office/drawing/2014/main" id="{CF8A6841-7DB1-4E5E-8B86-7CCC8D6A41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1313"/>
                          <a:ext cx="3870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0358" name="Picture 7" descr="返回logo">
            <a:hlinkClick r:id="rId8" action="ppaction://hlinksldjump" tooltip="返回"/>
            <a:extLst>
              <a:ext uri="{FF2B5EF4-FFF2-40B4-BE49-F238E27FC236}">
                <a16:creationId xmlns="" xmlns:a16="http://schemas.microsoft.com/office/drawing/2014/main" id="{0750A566-CF76-48FC-949E-1D40E972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763" y="6040439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7" name="Text Box 2">
            <a:extLst>
              <a:ext uri="{FF2B5EF4-FFF2-40B4-BE49-F238E27FC236}">
                <a16:creationId xmlns="" xmlns:a16="http://schemas.microsoft.com/office/drawing/2014/main" id="{C6782530-0446-43C4-8D15-5B25214F2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487364"/>
            <a:ext cx="5665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一、无约束问题的最优性条件</a:t>
            </a:r>
          </a:p>
        </p:txBody>
      </p:sp>
      <p:pic>
        <p:nvPicPr>
          <p:cNvPr id="101388" name="Picture 15" descr="返回logo">
            <a:hlinkClick r:id="rId3" action="ppaction://hlinksldjump" tooltip="返回"/>
            <a:extLst>
              <a:ext uri="{FF2B5EF4-FFF2-40B4-BE49-F238E27FC236}">
                <a16:creationId xmlns="" xmlns:a16="http://schemas.microsoft.com/office/drawing/2014/main" id="{A39F32D5-F8CD-48E0-82C2-E3BACD26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40439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378" name="Object 2">
            <a:extLst>
              <a:ext uri="{FF2B5EF4-FFF2-40B4-BE49-F238E27FC236}">
                <a16:creationId xmlns="" xmlns:a16="http://schemas.microsoft.com/office/drawing/2014/main" id="{D64E359C-F5AD-417D-B1D4-1B248C025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9426" y="1673226"/>
          <a:ext cx="71088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4" name="公式" r:id="rId5" imgW="3429000" imgH="228600" progId="Equation.3">
                  <p:embed/>
                </p:oleObj>
              </mc:Choice>
              <mc:Fallback>
                <p:oleObj name="公式" r:id="rId5" imgW="3429000" imgH="228600" progId="Equation.3">
                  <p:embed/>
                  <p:pic>
                    <p:nvPicPr>
                      <p:cNvPr id="101378" name="Object 2">
                        <a:extLst>
                          <a:ext uri="{FF2B5EF4-FFF2-40B4-BE49-F238E27FC236}">
                            <a16:creationId xmlns="" xmlns:a16="http://schemas.microsoft.com/office/drawing/2014/main" id="{D64E359C-F5AD-417D-B1D4-1B248C025F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6" y="1673226"/>
                        <a:ext cx="71088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>
            <a:extLst>
              <a:ext uri="{FF2B5EF4-FFF2-40B4-BE49-F238E27FC236}">
                <a16:creationId xmlns="" xmlns:a16="http://schemas.microsoft.com/office/drawing/2014/main" id="{525ACE34-8C15-477B-8CFF-6B157EFD3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7489" y="2436813"/>
          <a:ext cx="20335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5" name="公式" r:id="rId7" imgW="863280" imgH="228600" progId="Equation.3">
                  <p:embed/>
                </p:oleObj>
              </mc:Choice>
              <mc:Fallback>
                <p:oleObj name="公式" r:id="rId7" imgW="863280" imgH="228600" progId="Equation.3">
                  <p:embed/>
                  <p:pic>
                    <p:nvPicPr>
                      <p:cNvPr id="101379" name="Object 3">
                        <a:extLst>
                          <a:ext uri="{FF2B5EF4-FFF2-40B4-BE49-F238E27FC236}">
                            <a16:creationId xmlns="" xmlns:a16="http://schemas.microsoft.com/office/drawing/2014/main" id="{525ACE34-8C15-477B-8CFF-6B157EFD3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9" y="2436813"/>
                        <a:ext cx="20335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>
            <a:extLst>
              <a:ext uri="{FF2B5EF4-FFF2-40B4-BE49-F238E27FC236}">
                <a16:creationId xmlns="" xmlns:a16="http://schemas.microsoft.com/office/drawing/2014/main" id="{4D697DF2-D1AD-4551-B4DB-9B4C98F53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3013076"/>
          <a:ext cx="45132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" name="公式" r:id="rId9" imgW="2006280" imgH="215640" progId="Equation.3">
                  <p:embed/>
                </p:oleObj>
              </mc:Choice>
              <mc:Fallback>
                <p:oleObj name="公式" r:id="rId9" imgW="2006280" imgH="215640" progId="Equation.3">
                  <p:embed/>
                  <p:pic>
                    <p:nvPicPr>
                      <p:cNvPr id="101380" name="Object 4">
                        <a:extLst>
                          <a:ext uri="{FF2B5EF4-FFF2-40B4-BE49-F238E27FC236}">
                            <a16:creationId xmlns="" xmlns:a16="http://schemas.microsoft.com/office/drawing/2014/main" id="{4D697DF2-D1AD-4551-B4DB-9B4C98F53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3013076"/>
                        <a:ext cx="45132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9" name="Text Box 20">
            <a:extLst>
              <a:ext uri="{FF2B5EF4-FFF2-40B4-BE49-F238E27FC236}">
                <a16:creationId xmlns="" xmlns:a16="http://schemas.microsoft.com/office/drawing/2014/main" id="{62B78138-5E2D-4913-B554-26649637F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1628775"/>
            <a:ext cx="1439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定理</a:t>
            </a:r>
            <a:r>
              <a:rPr lang="en-US" altLang="zh-CN" sz="2800">
                <a:solidFill>
                  <a:srgbClr val="0000FF"/>
                </a:solidFill>
              </a:rPr>
              <a:t>1</a:t>
            </a:r>
            <a:r>
              <a:rPr lang="en-US" altLang="zh-CN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1390" name="Text Box 21">
            <a:extLst>
              <a:ext uri="{FF2B5EF4-FFF2-40B4-BE49-F238E27FC236}">
                <a16:creationId xmlns="" xmlns:a16="http://schemas.microsoft.com/office/drawing/2014/main" id="{FD2F7584-6A61-4E98-82E5-D84D51AB1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3570288"/>
            <a:ext cx="7561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证</a:t>
            </a:r>
            <a:r>
              <a:rPr lang="zh-CN" altLang="en-US">
                <a:solidFill>
                  <a:prstClr val="black"/>
                </a:solidFill>
              </a:rPr>
              <a:t>  </a:t>
            </a:r>
            <a:r>
              <a:rPr lang="zh-CN" altLang="en-US" sz="2800">
                <a:solidFill>
                  <a:prstClr val="black"/>
                </a:solidFill>
              </a:rPr>
              <a:t>由</a:t>
            </a:r>
            <a:r>
              <a:rPr lang="en-US" altLang="zh-CN" sz="2800">
                <a:solidFill>
                  <a:prstClr val="black"/>
                </a:solidFill>
              </a:rPr>
              <a:t>Taylor</a:t>
            </a:r>
            <a:r>
              <a:rPr lang="zh-CN" altLang="en-US" sz="2800">
                <a:solidFill>
                  <a:prstClr val="black"/>
                </a:solidFill>
              </a:rPr>
              <a:t>展式，对任意</a:t>
            </a:r>
            <a:r>
              <a:rPr lang="en-US" altLang="zh-CN" sz="2800" i="1">
                <a:solidFill>
                  <a:prstClr val="black"/>
                </a:solidFill>
              </a:rPr>
              <a:t>t</a:t>
            </a:r>
            <a:r>
              <a:rPr lang="en-US" altLang="zh-CN" sz="2800">
                <a:solidFill>
                  <a:prstClr val="black"/>
                </a:solidFill>
              </a:rPr>
              <a:t> &gt;0</a:t>
            </a:r>
            <a:r>
              <a:rPr lang="zh-CN" altLang="en-US" sz="2800">
                <a:solidFill>
                  <a:prstClr val="black"/>
                </a:solidFill>
              </a:rPr>
              <a:t>，有</a:t>
            </a:r>
          </a:p>
        </p:txBody>
      </p:sp>
      <p:graphicFrame>
        <p:nvGraphicFramePr>
          <p:cNvPr id="101381" name="Object 5">
            <a:extLst>
              <a:ext uri="{FF2B5EF4-FFF2-40B4-BE49-F238E27FC236}">
                <a16:creationId xmlns="" xmlns:a16="http://schemas.microsoft.com/office/drawing/2014/main" id="{BA67ADA9-B469-43C6-B0DF-EDBF7E1BB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4043363"/>
          <a:ext cx="59515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7" name="公式" r:id="rId11" imgW="2527200" imgH="228600" progId="Equation.3">
                  <p:embed/>
                </p:oleObj>
              </mc:Choice>
              <mc:Fallback>
                <p:oleObj name="公式" r:id="rId11" imgW="2527200" imgH="228600" progId="Equation.3">
                  <p:embed/>
                  <p:pic>
                    <p:nvPicPr>
                      <p:cNvPr id="101381" name="Object 5">
                        <a:extLst>
                          <a:ext uri="{FF2B5EF4-FFF2-40B4-BE49-F238E27FC236}">
                            <a16:creationId xmlns="" xmlns:a16="http://schemas.microsoft.com/office/drawing/2014/main" id="{BA67ADA9-B469-43C6-B0DF-EDBF7E1BB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043363"/>
                        <a:ext cx="59515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>
            <a:extLst>
              <a:ext uri="{FF2B5EF4-FFF2-40B4-BE49-F238E27FC236}">
                <a16:creationId xmlns="" xmlns:a16="http://schemas.microsoft.com/office/drawing/2014/main" id="{93C870A5-D867-47CD-B637-5C3AA2B343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4619626"/>
          <a:ext cx="37068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8" name="公式" r:id="rId13" imgW="1574640" imgH="228600" progId="Equation.3">
                  <p:embed/>
                </p:oleObj>
              </mc:Choice>
              <mc:Fallback>
                <p:oleObj name="公式" r:id="rId13" imgW="1574640" imgH="228600" progId="Equation.3">
                  <p:embed/>
                  <p:pic>
                    <p:nvPicPr>
                      <p:cNvPr id="101382" name="Object 6">
                        <a:extLst>
                          <a:ext uri="{FF2B5EF4-FFF2-40B4-BE49-F238E27FC236}">
                            <a16:creationId xmlns="" xmlns:a16="http://schemas.microsoft.com/office/drawing/2014/main" id="{93C870A5-D867-47CD-B637-5C3AA2B343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619626"/>
                        <a:ext cx="37068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>
            <a:extLst>
              <a:ext uri="{FF2B5EF4-FFF2-40B4-BE49-F238E27FC236}">
                <a16:creationId xmlns="" xmlns:a16="http://schemas.microsoft.com/office/drawing/2014/main" id="{811D1FED-562C-40DB-A874-1CF2CBC7D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649788"/>
          <a:ext cx="45164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9" name="公式" r:id="rId15" imgW="1917360" imgH="215640" progId="Equation.3">
                  <p:embed/>
                </p:oleObj>
              </mc:Choice>
              <mc:Fallback>
                <p:oleObj name="公式" r:id="rId15" imgW="1917360" imgH="215640" progId="Equation.3">
                  <p:embed/>
                  <p:pic>
                    <p:nvPicPr>
                      <p:cNvPr id="101383" name="Object 7">
                        <a:extLst>
                          <a:ext uri="{FF2B5EF4-FFF2-40B4-BE49-F238E27FC236}">
                            <a16:creationId xmlns="" xmlns:a16="http://schemas.microsoft.com/office/drawing/2014/main" id="{811D1FED-562C-40DB-A874-1CF2CBC7D7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649788"/>
                        <a:ext cx="45164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>
            <a:extLst>
              <a:ext uri="{FF2B5EF4-FFF2-40B4-BE49-F238E27FC236}">
                <a16:creationId xmlns="" xmlns:a16="http://schemas.microsoft.com/office/drawing/2014/main" id="{C0DC49EE-B744-468D-80AD-F2BEA9F09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5122863"/>
          <a:ext cx="35861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0" name="公式" r:id="rId17" imgW="1523880" imgH="228600" progId="Equation.3">
                  <p:embed/>
                </p:oleObj>
              </mc:Choice>
              <mc:Fallback>
                <p:oleObj name="公式" r:id="rId17" imgW="1523880" imgH="228600" progId="Equation.3">
                  <p:embed/>
                  <p:pic>
                    <p:nvPicPr>
                      <p:cNvPr id="101384" name="Object 8">
                        <a:extLst>
                          <a:ext uri="{FF2B5EF4-FFF2-40B4-BE49-F238E27FC236}">
                            <a16:creationId xmlns="" xmlns:a16="http://schemas.microsoft.com/office/drawing/2014/main" id="{C0DC49EE-B744-468D-80AD-F2BEA9F09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5122863"/>
                        <a:ext cx="35861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>
            <a:extLst>
              <a:ext uri="{FF2B5EF4-FFF2-40B4-BE49-F238E27FC236}">
                <a16:creationId xmlns="" xmlns:a16="http://schemas.microsoft.com/office/drawing/2014/main" id="{0FD7C978-4026-4BF5-9CA8-C834A8A5A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6050" y="5713413"/>
          <a:ext cx="53546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1" name="公式" r:id="rId19" imgW="2273040" imgH="215640" progId="Equation.3">
                  <p:embed/>
                </p:oleObj>
              </mc:Choice>
              <mc:Fallback>
                <p:oleObj name="公式" r:id="rId19" imgW="2273040" imgH="215640" progId="Equation.3">
                  <p:embed/>
                  <p:pic>
                    <p:nvPicPr>
                      <p:cNvPr id="101385" name="Object 9">
                        <a:extLst>
                          <a:ext uri="{FF2B5EF4-FFF2-40B4-BE49-F238E27FC236}">
                            <a16:creationId xmlns="" xmlns:a16="http://schemas.microsoft.com/office/drawing/2014/main" id="{0FD7C978-4026-4BF5-9CA8-C834A8A5A9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5713413"/>
                        <a:ext cx="53546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>
            <a:extLst>
              <a:ext uri="{FF2B5EF4-FFF2-40B4-BE49-F238E27FC236}">
                <a16:creationId xmlns="" xmlns:a16="http://schemas.microsoft.com/office/drawing/2014/main" id="{7E4B44BB-FCAF-4907-AC58-EFDF44DD3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6389" y="6237288"/>
          <a:ext cx="56848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" name="公式" r:id="rId21" imgW="2527200" imgH="215640" progId="Equation.3">
                  <p:embed/>
                </p:oleObj>
              </mc:Choice>
              <mc:Fallback>
                <p:oleObj name="公式" r:id="rId21" imgW="2527200" imgH="215640" progId="Equation.3">
                  <p:embed/>
                  <p:pic>
                    <p:nvPicPr>
                      <p:cNvPr id="101386" name="Object 10">
                        <a:extLst>
                          <a:ext uri="{FF2B5EF4-FFF2-40B4-BE49-F238E27FC236}">
                            <a16:creationId xmlns="" xmlns:a16="http://schemas.microsoft.com/office/drawing/2014/main" id="{7E4B44BB-FCAF-4907-AC58-EFDF44DD39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9" y="6237288"/>
                        <a:ext cx="56848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7" name="Picture 15" descr="返回logo">
            <a:hlinkClick r:id="rId3" action="ppaction://hlinksldjump" tooltip="返回"/>
            <a:extLst>
              <a:ext uri="{FF2B5EF4-FFF2-40B4-BE49-F238E27FC236}">
                <a16:creationId xmlns="" xmlns:a16="http://schemas.microsoft.com/office/drawing/2014/main" id="{55D10BBD-F7BE-4E8E-9726-D8FCA323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40439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8" name="Text Box 23">
            <a:extLst>
              <a:ext uri="{FF2B5EF4-FFF2-40B4-BE49-F238E27FC236}">
                <a16:creationId xmlns="" xmlns:a16="http://schemas.microsoft.com/office/drawing/2014/main" id="{136BE810-BF51-4470-B3E0-32EDD6D1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1557338"/>
            <a:ext cx="1439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定理</a:t>
            </a:r>
            <a:r>
              <a:rPr lang="en-US" altLang="zh-CN" sz="2800">
                <a:solidFill>
                  <a:srgbClr val="0000FF"/>
                </a:solidFill>
              </a:rPr>
              <a:t>2</a:t>
            </a:r>
            <a:r>
              <a:rPr lang="en-US" altLang="zh-CN">
                <a:solidFill>
                  <a:prstClr val="black"/>
                </a:solidFill>
              </a:rPr>
              <a:t>   </a:t>
            </a:r>
          </a:p>
        </p:txBody>
      </p:sp>
      <p:graphicFrame>
        <p:nvGraphicFramePr>
          <p:cNvPr id="102402" name="Object 2">
            <a:extLst>
              <a:ext uri="{FF2B5EF4-FFF2-40B4-BE49-F238E27FC236}">
                <a16:creationId xmlns="" xmlns:a16="http://schemas.microsoft.com/office/drawing/2014/main" id="{6BC9FEB9-ED8A-47AB-ACF0-9EBAEB296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1628776"/>
          <a:ext cx="45545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name="公式" r:id="rId5" imgW="2197080" imgH="228600" progId="Equation.3">
                  <p:embed/>
                </p:oleObj>
              </mc:Choice>
              <mc:Fallback>
                <p:oleObj name="公式" r:id="rId5" imgW="2197080" imgH="228600" progId="Equation.3">
                  <p:embed/>
                  <p:pic>
                    <p:nvPicPr>
                      <p:cNvPr id="102402" name="Object 2">
                        <a:extLst>
                          <a:ext uri="{FF2B5EF4-FFF2-40B4-BE49-F238E27FC236}">
                            <a16:creationId xmlns="" xmlns:a16="http://schemas.microsoft.com/office/drawing/2014/main" id="{6BC9FEB9-ED8A-47AB-ACF0-9EBAEB2969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628776"/>
                        <a:ext cx="45545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9" name="Text Box 25">
            <a:extLst>
              <a:ext uri="{FF2B5EF4-FFF2-40B4-BE49-F238E27FC236}">
                <a16:creationId xmlns="" xmlns:a16="http://schemas.microsoft.com/office/drawing/2014/main" id="{4DEE768B-DC6F-488C-BD63-C90371EBC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1620838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若</a:t>
            </a:r>
            <a:r>
              <a:rPr lang="en-US" altLang="zh-CN" sz="2800" i="1">
                <a:solidFill>
                  <a:prstClr val="black"/>
                </a:solidFill>
              </a:rPr>
              <a:t>x*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>
                <a:solidFill>
                  <a:prstClr val="black"/>
                </a:solidFill>
              </a:rPr>
              <a:t>(UP)</a:t>
            </a:r>
            <a:r>
              <a:rPr lang="zh-CN" altLang="en-US" sz="2800">
                <a:solidFill>
                  <a:prstClr val="black"/>
                </a:solidFill>
              </a:rPr>
              <a:t>的</a:t>
            </a:r>
          </a:p>
        </p:txBody>
      </p:sp>
      <p:graphicFrame>
        <p:nvGraphicFramePr>
          <p:cNvPr id="102403" name="Object 3">
            <a:extLst>
              <a:ext uri="{FF2B5EF4-FFF2-40B4-BE49-F238E27FC236}">
                <a16:creationId xmlns="" xmlns:a16="http://schemas.microsoft.com/office/drawing/2014/main" id="{03FB2E58-1135-49F0-B00F-C5FD5B90D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6900" y="2852738"/>
          <a:ext cx="17335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1" name="公式" r:id="rId7" imgW="736560" imgH="228600" progId="Equation.3">
                  <p:embed/>
                </p:oleObj>
              </mc:Choice>
              <mc:Fallback>
                <p:oleObj name="公式" r:id="rId7" imgW="736560" imgH="228600" progId="Equation.3">
                  <p:embed/>
                  <p:pic>
                    <p:nvPicPr>
                      <p:cNvPr id="102403" name="Object 3">
                        <a:extLst>
                          <a:ext uri="{FF2B5EF4-FFF2-40B4-BE49-F238E27FC236}">
                            <a16:creationId xmlns="" xmlns:a16="http://schemas.microsoft.com/office/drawing/2014/main" id="{03FB2E58-1135-49F0-B00F-C5FD5B90D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852738"/>
                        <a:ext cx="17335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0" name="Text Box 30">
            <a:extLst>
              <a:ext uri="{FF2B5EF4-FFF2-40B4-BE49-F238E27FC236}">
                <a16:creationId xmlns="" xmlns:a16="http://schemas.microsoft.com/office/drawing/2014/main" id="{04A8077C-E100-4CD3-8106-6646F039C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505325"/>
            <a:ext cx="1439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定理</a:t>
            </a:r>
            <a:r>
              <a:rPr lang="en-US" altLang="zh-CN" sz="2800">
                <a:solidFill>
                  <a:srgbClr val="0000FF"/>
                </a:solidFill>
              </a:rPr>
              <a:t>3</a:t>
            </a:r>
            <a:r>
              <a:rPr lang="en-US" altLang="zh-CN">
                <a:solidFill>
                  <a:prstClr val="black"/>
                </a:solidFill>
              </a:rPr>
              <a:t>   </a:t>
            </a:r>
          </a:p>
        </p:txBody>
      </p:sp>
      <p:graphicFrame>
        <p:nvGraphicFramePr>
          <p:cNvPr id="102404" name="Object 4">
            <a:extLst>
              <a:ext uri="{FF2B5EF4-FFF2-40B4-BE49-F238E27FC236}">
                <a16:creationId xmlns="" xmlns:a16="http://schemas.microsoft.com/office/drawing/2014/main" id="{BEBEDB7B-6D16-4FB4-8A53-BC1247140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5451" y="4576763"/>
          <a:ext cx="74517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2" name="公式" r:id="rId9" imgW="3593880" imgH="228600" progId="Equation.3">
                  <p:embed/>
                </p:oleObj>
              </mc:Choice>
              <mc:Fallback>
                <p:oleObj name="公式" r:id="rId9" imgW="3593880" imgH="228600" progId="Equation.3">
                  <p:embed/>
                  <p:pic>
                    <p:nvPicPr>
                      <p:cNvPr id="102404" name="Object 4">
                        <a:extLst>
                          <a:ext uri="{FF2B5EF4-FFF2-40B4-BE49-F238E27FC236}">
                            <a16:creationId xmlns="" xmlns:a16="http://schemas.microsoft.com/office/drawing/2014/main" id="{BEBEDB7B-6D16-4FB4-8A53-BC1247140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1" y="4576763"/>
                        <a:ext cx="74517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extLst>
              <a:ext uri="{FF2B5EF4-FFF2-40B4-BE49-F238E27FC236}">
                <a16:creationId xmlns="" xmlns:a16="http://schemas.microsoft.com/office/drawing/2014/main" id="{8BDB76F2-680D-4F69-A887-D9B19F801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1851" y="5191126"/>
          <a:ext cx="48117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公式" r:id="rId11" imgW="2044440" imgH="228600" progId="Equation.3">
                  <p:embed/>
                </p:oleObj>
              </mc:Choice>
              <mc:Fallback>
                <p:oleObj name="公式" r:id="rId11" imgW="2044440" imgH="228600" progId="Equation.3">
                  <p:embed/>
                  <p:pic>
                    <p:nvPicPr>
                      <p:cNvPr id="102405" name="Object 5">
                        <a:extLst>
                          <a:ext uri="{FF2B5EF4-FFF2-40B4-BE49-F238E27FC236}">
                            <a16:creationId xmlns="" xmlns:a16="http://schemas.microsoft.com/office/drawing/2014/main" id="{8BDB76F2-680D-4F69-A887-D9B19F801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1" y="5191126"/>
                        <a:ext cx="481171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33">
            <a:extLst>
              <a:ext uri="{FF2B5EF4-FFF2-40B4-BE49-F238E27FC236}">
                <a16:creationId xmlns="" xmlns:a16="http://schemas.microsoft.com/office/drawing/2014/main" id="{CC0CB51C-6780-486D-BF5E-AAA39010C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9" y="5945188"/>
            <a:ext cx="5545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则</a:t>
            </a:r>
            <a:r>
              <a:rPr lang="en-US" altLang="zh-CN" sz="2800" i="1">
                <a:solidFill>
                  <a:prstClr val="black"/>
                </a:solidFill>
              </a:rPr>
              <a:t>x*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>
                <a:solidFill>
                  <a:prstClr val="black"/>
                </a:solidFill>
              </a:rPr>
              <a:t>(UP)</a:t>
            </a:r>
            <a:r>
              <a:rPr lang="zh-CN" altLang="en-US" sz="2800">
                <a:solidFill>
                  <a:prstClr val="black"/>
                </a:solidFill>
              </a:rPr>
              <a:t>的严格局部最优解。</a:t>
            </a:r>
          </a:p>
        </p:txBody>
      </p:sp>
      <p:sp>
        <p:nvSpPr>
          <p:cNvPr id="102412" name="Text Box 34">
            <a:extLst>
              <a:ext uri="{FF2B5EF4-FFF2-40B4-BE49-F238E27FC236}">
                <a16:creationId xmlns="" xmlns:a16="http://schemas.microsoft.com/office/drawing/2014/main" id="{7086F03F-6289-4D38-8E5B-5DAE6D7AC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2197101"/>
            <a:ext cx="3024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局部最优解，则</a:t>
            </a:r>
          </a:p>
        </p:txBody>
      </p:sp>
      <p:graphicFrame>
        <p:nvGraphicFramePr>
          <p:cNvPr id="102406" name="Object 6">
            <a:extLst>
              <a:ext uri="{FF2B5EF4-FFF2-40B4-BE49-F238E27FC236}">
                <a16:creationId xmlns="" xmlns:a16="http://schemas.microsoft.com/office/drawing/2014/main" id="{5BAC0D1F-893A-4A56-B5B6-C593DB1F3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7988" y="3481388"/>
          <a:ext cx="6157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公式" r:id="rId13" imgW="2616120" imgH="215640" progId="Equation.3">
                  <p:embed/>
                </p:oleObj>
              </mc:Choice>
              <mc:Fallback>
                <p:oleObj name="公式" r:id="rId13" imgW="2616120" imgH="215640" progId="Equation.3">
                  <p:embed/>
                  <p:pic>
                    <p:nvPicPr>
                      <p:cNvPr id="102406" name="Object 6">
                        <a:extLst>
                          <a:ext uri="{FF2B5EF4-FFF2-40B4-BE49-F238E27FC236}">
                            <a16:creationId xmlns="" xmlns:a16="http://schemas.microsoft.com/office/drawing/2014/main" id="{5BAC0D1F-893A-4A56-B5B6-C593DB1F38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481388"/>
                        <a:ext cx="6157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3" name="Text Box 36">
            <a:extLst>
              <a:ext uri="{FF2B5EF4-FFF2-40B4-BE49-F238E27FC236}">
                <a16:creationId xmlns="" xmlns:a16="http://schemas.microsoft.com/office/drawing/2014/main" id="{C3913D04-6494-4D82-93CE-926A0191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487364"/>
            <a:ext cx="5665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一、无约束问题的最优性条件</a:t>
            </a:r>
          </a:p>
        </p:txBody>
      </p:sp>
    </p:spTree>
  </p:cSld>
  <p:clrMapOvr>
    <a:masterClrMapping/>
  </p:clrMapOvr>
  <p:transition spd="med">
    <p:newsfla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32" name="Picture 9" descr="返回logo">
            <a:hlinkClick r:id="rId3" action="ppaction://hlinksldjump" tooltip="返回"/>
            <a:extLst>
              <a:ext uri="{FF2B5EF4-FFF2-40B4-BE49-F238E27FC236}">
                <a16:creationId xmlns="" xmlns:a16="http://schemas.microsoft.com/office/drawing/2014/main" id="{82A830A5-7228-419E-8E99-76E6E8443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40439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3" name="Text Box 11">
            <a:extLst>
              <a:ext uri="{FF2B5EF4-FFF2-40B4-BE49-F238E27FC236}">
                <a16:creationId xmlns="" xmlns:a16="http://schemas.microsoft.com/office/drawing/2014/main" id="{F11AD199-4A4D-4C78-9DE2-F0EBBA296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1628775"/>
            <a:ext cx="1439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定理</a:t>
            </a:r>
            <a:r>
              <a:rPr lang="en-US" altLang="zh-CN" sz="2800">
                <a:solidFill>
                  <a:srgbClr val="0000FF"/>
                </a:solidFill>
              </a:rPr>
              <a:t>4</a:t>
            </a:r>
            <a:r>
              <a:rPr lang="en-US" altLang="zh-CN">
                <a:solidFill>
                  <a:prstClr val="black"/>
                </a:solidFill>
              </a:rPr>
              <a:t>  </a:t>
            </a:r>
          </a:p>
        </p:txBody>
      </p:sp>
      <p:graphicFrame>
        <p:nvGraphicFramePr>
          <p:cNvPr id="103426" name="Object 2">
            <a:extLst>
              <a:ext uri="{FF2B5EF4-FFF2-40B4-BE49-F238E27FC236}">
                <a16:creationId xmlns="" xmlns:a16="http://schemas.microsoft.com/office/drawing/2014/main" id="{6C9FEFE1-1D4A-4F15-8565-46F9870C1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0226" y="1700213"/>
          <a:ext cx="72421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6" name="公式" r:id="rId5" imgW="3492360" imgH="228600" progId="Equation.3">
                  <p:embed/>
                </p:oleObj>
              </mc:Choice>
              <mc:Fallback>
                <p:oleObj name="公式" r:id="rId5" imgW="3492360" imgH="228600" progId="Equation.3">
                  <p:embed/>
                  <p:pic>
                    <p:nvPicPr>
                      <p:cNvPr id="103426" name="Object 2">
                        <a:extLst>
                          <a:ext uri="{FF2B5EF4-FFF2-40B4-BE49-F238E27FC236}">
                            <a16:creationId xmlns="" xmlns:a16="http://schemas.microsoft.com/office/drawing/2014/main" id="{6C9FEFE1-1D4A-4F15-8565-46F9870C1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6" y="1700213"/>
                        <a:ext cx="72421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>
            <a:extLst>
              <a:ext uri="{FF2B5EF4-FFF2-40B4-BE49-F238E27FC236}">
                <a16:creationId xmlns="" xmlns:a16="http://schemas.microsoft.com/office/drawing/2014/main" id="{2BE93E35-EDA4-4FB4-A70C-4EB80B970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1" y="2205038"/>
          <a:ext cx="15271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公式" r:id="rId7" imgW="736560" imgH="228600" progId="Equation.3">
                  <p:embed/>
                </p:oleObj>
              </mc:Choice>
              <mc:Fallback>
                <p:oleObj name="公式" r:id="rId7" imgW="736560" imgH="228600" progId="Equation.3">
                  <p:embed/>
                  <p:pic>
                    <p:nvPicPr>
                      <p:cNvPr id="103427" name="Object 3">
                        <a:extLst>
                          <a:ext uri="{FF2B5EF4-FFF2-40B4-BE49-F238E27FC236}">
                            <a16:creationId xmlns="" xmlns:a16="http://schemas.microsoft.com/office/drawing/2014/main" id="{2BE93E35-EDA4-4FB4-A70C-4EB80B970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205038"/>
                        <a:ext cx="15271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Text Box 14">
            <a:extLst>
              <a:ext uri="{FF2B5EF4-FFF2-40B4-BE49-F238E27FC236}">
                <a16:creationId xmlns="" xmlns:a16="http://schemas.microsoft.com/office/drawing/2014/main" id="{7A70D85B-7449-4EA0-B79F-3C40929BC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2781300"/>
            <a:ext cx="5545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则</a:t>
            </a:r>
            <a:r>
              <a:rPr lang="en-US" altLang="zh-CN" sz="2800" i="1">
                <a:solidFill>
                  <a:prstClr val="black"/>
                </a:solidFill>
              </a:rPr>
              <a:t>x*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>
                <a:solidFill>
                  <a:prstClr val="black"/>
                </a:solidFill>
              </a:rPr>
              <a:t>(UP)</a:t>
            </a:r>
            <a:r>
              <a:rPr lang="zh-CN" altLang="en-US" sz="2800">
                <a:solidFill>
                  <a:prstClr val="black"/>
                </a:solidFill>
              </a:rPr>
              <a:t>的全局最优解。</a:t>
            </a:r>
          </a:p>
        </p:txBody>
      </p:sp>
      <p:graphicFrame>
        <p:nvGraphicFramePr>
          <p:cNvPr id="103428" name="Object 4">
            <a:extLst>
              <a:ext uri="{FF2B5EF4-FFF2-40B4-BE49-F238E27FC236}">
                <a16:creationId xmlns="" xmlns:a16="http://schemas.microsoft.com/office/drawing/2014/main" id="{E9F198CD-2525-44C3-8090-39BF34111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3386138"/>
          <a:ext cx="58324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公式" r:id="rId9" imgW="2603160" imgH="228600" progId="Equation.3">
                  <p:embed/>
                </p:oleObj>
              </mc:Choice>
              <mc:Fallback>
                <p:oleObj name="公式" r:id="rId9" imgW="2603160" imgH="228600" progId="Equation.3">
                  <p:embed/>
                  <p:pic>
                    <p:nvPicPr>
                      <p:cNvPr id="103428" name="Object 4">
                        <a:extLst>
                          <a:ext uri="{FF2B5EF4-FFF2-40B4-BE49-F238E27FC236}">
                            <a16:creationId xmlns="" xmlns:a16="http://schemas.microsoft.com/office/drawing/2014/main" id="{E9F198CD-2525-44C3-8090-39BF34111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386138"/>
                        <a:ext cx="58324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>
            <a:extLst>
              <a:ext uri="{FF2B5EF4-FFF2-40B4-BE49-F238E27FC236}">
                <a16:creationId xmlns="" xmlns:a16="http://schemas.microsoft.com/office/drawing/2014/main" id="{8DC3FB50-9AC3-40B6-AFB7-7086E8F48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9888" y="3890963"/>
          <a:ext cx="57404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9" name="公式" r:id="rId11" imgW="2768400" imgH="228600" progId="Equation.3">
                  <p:embed/>
                </p:oleObj>
              </mc:Choice>
              <mc:Fallback>
                <p:oleObj name="公式" r:id="rId11" imgW="2768400" imgH="228600" progId="Equation.3">
                  <p:embed/>
                  <p:pic>
                    <p:nvPicPr>
                      <p:cNvPr id="103429" name="Object 5">
                        <a:extLst>
                          <a:ext uri="{FF2B5EF4-FFF2-40B4-BE49-F238E27FC236}">
                            <a16:creationId xmlns="" xmlns:a16="http://schemas.microsoft.com/office/drawing/2014/main" id="{8DC3FB50-9AC3-40B6-AFB7-7086E8F48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890963"/>
                        <a:ext cx="57404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>
            <a:extLst>
              <a:ext uri="{FF2B5EF4-FFF2-40B4-BE49-F238E27FC236}">
                <a16:creationId xmlns="" xmlns:a16="http://schemas.microsoft.com/office/drawing/2014/main" id="{4C8AA1E2-53FC-4281-9FB1-72D23647C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4581526"/>
          <a:ext cx="2133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0" name="公式" r:id="rId13" imgW="1028520" imgH="228600" progId="Equation.3">
                  <p:embed/>
                </p:oleObj>
              </mc:Choice>
              <mc:Fallback>
                <p:oleObj name="公式" r:id="rId13" imgW="1028520" imgH="228600" progId="Equation.3">
                  <p:embed/>
                  <p:pic>
                    <p:nvPicPr>
                      <p:cNvPr id="103430" name="Object 6">
                        <a:extLst>
                          <a:ext uri="{FF2B5EF4-FFF2-40B4-BE49-F238E27FC236}">
                            <a16:creationId xmlns="" xmlns:a16="http://schemas.microsoft.com/office/drawing/2014/main" id="{4C8AA1E2-53FC-4281-9FB1-72D23647C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581526"/>
                        <a:ext cx="21336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>
            <a:extLst>
              <a:ext uri="{FF2B5EF4-FFF2-40B4-BE49-F238E27FC236}">
                <a16:creationId xmlns="" xmlns:a16="http://schemas.microsoft.com/office/drawing/2014/main" id="{F8957A88-376C-4411-B789-8A072DAA3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4581526"/>
          <a:ext cx="30797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1" name="公式" r:id="rId15" imgW="1485720" imgH="228600" progId="Equation.3">
                  <p:embed/>
                </p:oleObj>
              </mc:Choice>
              <mc:Fallback>
                <p:oleObj name="公式" r:id="rId15" imgW="1485720" imgH="228600" progId="Equation.3">
                  <p:embed/>
                  <p:pic>
                    <p:nvPicPr>
                      <p:cNvPr id="103431" name="Object 7">
                        <a:extLst>
                          <a:ext uri="{FF2B5EF4-FFF2-40B4-BE49-F238E27FC236}">
                            <a16:creationId xmlns="" xmlns:a16="http://schemas.microsoft.com/office/drawing/2014/main" id="{F8957A88-376C-4411-B789-8A072DAA3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581526"/>
                        <a:ext cx="30797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5" name="AutoShape 20">
            <a:extLst>
              <a:ext uri="{FF2B5EF4-FFF2-40B4-BE49-F238E27FC236}">
                <a16:creationId xmlns="" xmlns:a16="http://schemas.microsoft.com/office/drawing/2014/main" id="{3FF7B2DB-BDFB-4BDA-BF5D-2E39674B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446837"/>
            <a:ext cx="1079500" cy="917079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3436" name="AutoShape 21">
            <a:extLst>
              <a:ext uri="{FF2B5EF4-FFF2-40B4-BE49-F238E27FC236}">
                <a16:creationId xmlns="" xmlns:a16="http://schemas.microsoft.com/office/drawing/2014/main" id="{E23A2DB2-E55F-4205-94BA-C4DEBC330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5094537"/>
            <a:ext cx="1079500" cy="917079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3437" name="Text Box 22">
            <a:extLst>
              <a:ext uri="{FF2B5EF4-FFF2-40B4-BE49-F238E27FC236}">
                <a16:creationId xmlns="" xmlns:a16="http://schemas.microsoft.com/office/drawing/2014/main" id="{0684A47B-CDD2-420A-90AE-D2729CEA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229226"/>
            <a:ext cx="5545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>
                <a:solidFill>
                  <a:prstClr val="black"/>
                </a:solidFill>
              </a:rPr>
              <a:t>x*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>
                <a:solidFill>
                  <a:prstClr val="black"/>
                </a:solidFill>
              </a:rPr>
              <a:t>(UP)</a:t>
            </a:r>
            <a:r>
              <a:rPr lang="zh-CN" altLang="en-US" sz="2800">
                <a:solidFill>
                  <a:prstClr val="black"/>
                </a:solidFill>
              </a:rPr>
              <a:t>的全局最优解。</a:t>
            </a:r>
          </a:p>
        </p:txBody>
      </p:sp>
      <p:sp>
        <p:nvSpPr>
          <p:cNvPr id="103438" name="Text Box 23">
            <a:extLst>
              <a:ext uri="{FF2B5EF4-FFF2-40B4-BE49-F238E27FC236}">
                <a16:creationId xmlns="" xmlns:a16="http://schemas.microsoft.com/office/drawing/2014/main" id="{DB4AEA0F-A5B1-4621-88ED-BA81F0561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487364"/>
            <a:ext cx="5665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一、无约束问题的最优性条件</a:t>
            </a:r>
          </a:p>
        </p:txBody>
      </p:sp>
    </p:spTree>
  </p:cSld>
  <p:clrMapOvr>
    <a:masterClrMapping/>
  </p:clrMapOvr>
  <p:transition spd="med"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="" xmlns:a16="http://schemas.microsoft.com/office/drawing/2014/main" id="{3C0860B4-71F7-4A9D-B6D0-BF2DFC4C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49276"/>
            <a:ext cx="3862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0504D"/>
                </a:solidFill>
              </a:rPr>
              <a:t>二、  数 学 模 型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="" xmlns:a16="http://schemas.microsoft.com/office/drawing/2014/main" id="{88AB9B74-C0F3-401F-9B4A-B892B2C80A9D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3939441"/>
            <a:ext cx="7340600" cy="1061437"/>
            <a:chOff x="912" y="2640"/>
            <a:chExt cx="4080" cy="460"/>
          </a:xfrm>
        </p:grpSpPr>
        <p:sp>
          <p:nvSpPr>
            <p:cNvPr id="56330" name="Rectangle 12">
              <a:extLst>
                <a:ext uri="{FF2B5EF4-FFF2-40B4-BE49-F238E27FC236}">
                  <a16:creationId xmlns="" xmlns:a16="http://schemas.microsoft.com/office/drawing/2014/main" id="{A1AD60F3-F675-4FF1-86EF-E41840E0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756"/>
              <a:ext cx="408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56331" name="Group 8">
              <a:extLst>
                <a:ext uri="{FF2B5EF4-FFF2-40B4-BE49-F238E27FC236}">
                  <a16:creationId xmlns="" xmlns:a16="http://schemas.microsoft.com/office/drawing/2014/main" id="{3D89CFAC-8573-47DD-A62D-049817AD0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4" y="2640"/>
              <a:ext cx="3430" cy="460"/>
              <a:chOff x="1034" y="2736"/>
              <a:chExt cx="3430" cy="460"/>
            </a:xfrm>
          </p:grpSpPr>
          <p:graphicFrame>
            <p:nvGraphicFramePr>
              <p:cNvPr id="56325" name="Object 5">
                <a:extLst>
                  <a:ext uri="{FF2B5EF4-FFF2-40B4-BE49-F238E27FC236}">
                    <a16:creationId xmlns="" xmlns:a16="http://schemas.microsoft.com/office/drawing/2014/main" id="{1A1FC141-7EB0-4DD6-BB0F-3E7346EC303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4" y="2736"/>
              <a:ext cx="1819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公式" r:id="rId3" imgW="2158920" imgH="545760" progId="Equation.3">
                      <p:embed/>
                    </p:oleObj>
                  </mc:Choice>
                  <mc:Fallback>
                    <p:oleObj name="公式" r:id="rId3" imgW="2158920" imgH="545760" progId="Equation.3">
                      <p:embed/>
                      <p:pic>
                        <p:nvPicPr>
                          <p:cNvPr id="56325" name="Object 5">
                            <a:extLst>
                              <a:ext uri="{FF2B5EF4-FFF2-40B4-BE49-F238E27FC236}">
                                <a16:creationId xmlns="" xmlns:a16="http://schemas.microsoft.com/office/drawing/2014/main" id="{1A1FC141-7EB0-4DD6-BB0F-3E7346EC303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4" y="2736"/>
                            <a:ext cx="1819" cy="4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2" name="Text Box 5">
                <a:extLst>
                  <a:ext uri="{FF2B5EF4-FFF2-40B4-BE49-F238E27FC236}">
                    <a16:creationId xmlns="" xmlns:a16="http://schemas.microsoft.com/office/drawing/2014/main" id="{2CDFD8A8-B78B-4CB2-A463-07450D6FB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824"/>
                <a:ext cx="1536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solidFill>
                      <a:srgbClr val="FF0000"/>
                    </a:solidFill>
                  </a:rPr>
                  <a:t>约束集</a:t>
                </a:r>
                <a:r>
                  <a:rPr lang="zh-CN" altLang="en-US">
                    <a:solidFill>
                      <a:prstClr val="black"/>
                    </a:solidFill>
                  </a:rPr>
                  <a:t>或</a:t>
                </a:r>
                <a:r>
                  <a:rPr lang="zh-CN" altLang="en-US">
                    <a:solidFill>
                      <a:srgbClr val="FF0000"/>
                    </a:solidFill>
                  </a:rPr>
                  <a:t>可行域</a:t>
                </a:r>
              </a:p>
            </p:txBody>
          </p:sp>
        </p:grpSp>
      </p:grpSp>
      <p:graphicFrame>
        <p:nvGraphicFramePr>
          <p:cNvPr id="112642" name="Object 2">
            <a:extLst>
              <a:ext uri="{FF2B5EF4-FFF2-40B4-BE49-F238E27FC236}">
                <a16:creationId xmlns="" xmlns:a16="http://schemas.microsoft.com/office/drawing/2014/main" id="{1D50E0D8-1470-463F-A957-AC0DB5E13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1484314"/>
          <a:ext cx="7088188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公式" r:id="rId5" imgW="3124080" imgH="749160" progId="Equation.3">
                  <p:embed/>
                </p:oleObj>
              </mc:Choice>
              <mc:Fallback>
                <p:oleObj name="公式" r:id="rId5" imgW="3124080" imgH="749160" progId="Equation.3">
                  <p:embed/>
                  <p:pic>
                    <p:nvPicPr>
                      <p:cNvPr id="112642" name="Object 2">
                        <a:extLst>
                          <a:ext uri="{FF2B5EF4-FFF2-40B4-BE49-F238E27FC236}">
                            <a16:creationId xmlns="" xmlns:a16="http://schemas.microsoft.com/office/drawing/2014/main" id="{1D50E0D8-1470-463F-A957-AC0DB5E13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484314"/>
                        <a:ext cx="7088188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7">
            <a:extLst>
              <a:ext uri="{FF2B5EF4-FFF2-40B4-BE49-F238E27FC236}">
                <a16:creationId xmlns="" xmlns:a16="http://schemas.microsoft.com/office/drawing/2014/main" id="{8FB266F0-B891-48B2-99AA-C66E715A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341688"/>
            <a:ext cx="4897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其中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>
                <a:solidFill>
                  <a:prstClr val="black"/>
                </a:solidFill>
              </a:rPr>
              <a:t>=(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 i="1" baseline="-25000">
                <a:solidFill>
                  <a:prstClr val="black"/>
                </a:solidFill>
              </a:rPr>
              <a:t>1</a:t>
            </a:r>
            <a:r>
              <a:rPr lang="en-US" altLang="zh-CN" sz="2800" i="1">
                <a:solidFill>
                  <a:prstClr val="black"/>
                </a:solidFill>
              </a:rPr>
              <a:t>,x</a:t>
            </a:r>
            <a:r>
              <a:rPr lang="en-US" altLang="zh-CN" sz="2800" i="1" baseline="-25000">
                <a:solidFill>
                  <a:prstClr val="black"/>
                </a:solidFill>
              </a:rPr>
              <a:t>2</a:t>
            </a:r>
            <a:r>
              <a:rPr lang="en-US" altLang="zh-CN" sz="2800" i="1">
                <a:solidFill>
                  <a:prstClr val="black"/>
                </a:solidFill>
              </a:rPr>
              <a:t>,...,x</a:t>
            </a:r>
            <a:r>
              <a:rPr lang="en-US" altLang="zh-CN" sz="2800" i="1" baseline="-25000">
                <a:solidFill>
                  <a:prstClr val="black"/>
                </a:solidFill>
              </a:rPr>
              <a:t>n </a:t>
            </a:r>
            <a:r>
              <a:rPr lang="en-US" altLang="zh-CN" sz="2800">
                <a:solidFill>
                  <a:prstClr val="black"/>
                </a:solidFill>
              </a:rPr>
              <a:t>)</a:t>
            </a:r>
            <a:r>
              <a:rPr lang="en-US" altLang="zh-CN" sz="2800" i="1" baseline="30000">
                <a:solidFill>
                  <a:prstClr val="black"/>
                </a:solidFill>
              </a:rPr>
              <a:t>T</a:t>
            </a:r>
            <a:r>
              <a:rPr lang="en-US" altLang="zh-CN" sz="2800">
                <a:solidFill>
                  <a:prstClr val="black"/>
                </a:solidFill>
              </a:rPr>
              <a:t>∈</a:t>
            </a:r>
            <a:r>
              <a:rPr lang="en-US" altLang="zh-CN" sz="2800" i="1">
                <a:solidFill>
                  <a:prstClr val="black"/>
                </a:solidFill>
              </a:rPr>
              <a:t>R</a:t>
            </a:r>
            <a:r>
              <a:rPr lang="en-US" altLang="zh-CN" sz="2800" i="1" baseline="30000">
                <a:solidFill>
                  <a:prstClr val="black"/>
                </a:solidFill>
              </a:rPr>
              <a:t>n</a:t>
            </a:r>
            <a:r>
              <a:rPr lang="en-US" altLang="zh-CN" sz="2800" i="1">
                <a:solidFill>
                  <a:prstClr val="black"/>
                </a:solidFill>
              </a:rPr>
              <a:t> </a:t>
            </a:r>
            <a:r>
              <a:rPr lang="zh-CN" altLang="en-US" sz="2800">
                <a:solidFill>
                  <a:prstClr val="black"/>
                </a:solidFill>
              </a:rPr>
              <a:t>，</a:t>
            </a:r>
          </a:p>
        </p:txBody>
      </p:sp>
      <p:graphicFrame>
        <p:nvGraphicFramePr>
          <p:cNvPr id="112643" name="Object 3">
            <a:extLst>
              <a:ext uri="{FF2B5EF4-FFF2-40B4-BE49-F238E27FC236}">
                <a16:creationId xmlns="" xmlns:a16="http://schemas.microsoft.com/office/drawing/2014/main" id="{3B110565-7565-45CE-958A-1BD3B2FC5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3429001"/>
          <a:ext cx="44402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公式" r:id="rId7" imgW="2171520" imgH="241200" progId="Equation.3">
                  <p:embed/>
                </p:oleObj>
              </mc:Choice>
              <mc:Fallback>
                <p:oleObj name="公式" r:id="rId7" imgW="2171520" imgH="241200" progId="Equation.3">
                  <p:embed/>
                  <p:pic>
                    <p:nvPicPr>
                      <p:cNvPr id="112643" name="Object 3">
                        <a:extLst>
                          <a:ext uri="{FF2B5EF4-FFF2-40B4-BE49-F238E27FC236}">
                            <a16:creationId xmlns="" xmlns:a16="http://schemas.microsoft.com/office/drawing/2014/main" id="{3B110565-7565-45CE-958A-1BD3B2FC59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429001"/>
                        <a:ext cx="44402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20">
            <a:extLst>
              <a:ext uri="{FF2B5EF4-FFF2-40B4-BE49-F238E27FC236}">
                <a16:creationId xmlns="" xmlns:a16="http://schemas.microsoft.com/office/drawing/2014/main" id="{5A19D9F8-8974-4388-9624-46B6968F1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5157788"/>
            <a:ext cx="7488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>
                <a:solidFill>
                  <a:prstClr val="black"/>
                </a:solidFill>
              </a:rPr>
              <a:t>D</a:t>
            </a:r>
            <a:r>
              <a:rPr lang="zh-CN" altLang="en-US" sz="2800">
                <a:solidFill>
                  <a:prstClr val="black"/>
                </a:solidFill>
              </a:rPr>
              <a:t>中的点称为</a:t>
            </a:r>
            <a:r>
              <a:rPr lang="zh-CN" altLang="en-US" sz="2800">
                <a:solidFill>
                  <a:srgbClr val="FF0000"/>
                </a:solidFill>
              </a:rPr>
              <a:t>可行解</a:t>
            </a:r>
            <a:r>
              <a:rPr lang="zh-CN" altLang="en-US" sz="2800">
                <a:solidFill>
                  <a:prstClr val="black"/>
                </a:solidFill>
              </a:rPr>
              <a:t>或</a:t>
            </a:r>
            <a:r>
              <a:rPr lang="zh-CN" altLang="en-US" sz="2800">
                <a:solidFill>
                  <a:srgbClr val="FF0000"/>
                </a:solidFill>
              </a:rPr>
              <a:t>可行点</a:t>
            </a:r>
          </a:p>
        </p:txBody>
      </p:sp>
      <p:graphicFrame>
        <p:nvGraphicFramePr>
          <p:cNvPr id="112644" name="Object 4">
            <a:extLst>
              <a:ext uri="{FF2B5EF4-FFF2-40B4-BE49-F238E27FC236}">
                <a16:creationId xmlns="" xmlns:a16="http://schemas.microsoft.com/office/drawing/2014/main" id="{F12A56A1-3531-4FA5-8D42-A8B3AC129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5834063"/>
          <a:ext cx="3746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公式" r:id="rId9" imgW="1650960" imgH="279360" progId="Equation.3">
                  <p:embed/>
                </p:oleObj>
              </mc:Choice>
              <mc:Fallback>
                <p:oleObj name="公式" r:id="rId9" imgW="1650960" imgH="279360" progId="Equation.3">
                  <p:embed/>
                  <p:pic>
                    <p:nvPicPr>
                      <p:cNvPr id="112644" name="Object 4">
                        <a:extLst>
                          <a:ext uri="{FF2B5EF4-FFF2-40B4-BE49-F238E27FC236}">
                            <a16:creationId xmlns="" xmlns:a16="http://schemas.microsoft.com/office/drawing/2014/main" id="{F12A56A1-3531-4FA5-8D42-A8B3AC129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834063"/>
                        <a:ext cx="3746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209" grpId="0"/>
      <p:bldP spid="82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8" name="Text Box 4">
            <a:extLst>
              <a:ext uri="{FF2B5EF4-FFF2-40B4-BE49-F238E27FC236}">
                <a16:creationId xmlns="" xmlns:a16="http://schemas.microsoft.com/office/drawing/2014/main" id="{6C945484-3D0A-4942-AEC8-183F8BBA9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484313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例</a:t>
            </a:r>
            <a:r>
              <a:rPr lang="en-US" altLang="zh-CN" sz="2800">
                <a:solidFill>
                  <a:prstClr val="black"/>
                </a:solidFill>
              </a:rPr>
              <a:t>1</a:t>
            </a:r>
          </a:p>
        </p:txBody>
      </p:sp>
      <p:graphicFrame>
        <p:nvGraphicFramePr>
          <p:cNvPr id="104450" name="Object 2">
            <a:extLst>
              <a:ext uri="{FF2B5EF4-FFF2-40B4-BE49-F238E27FC236}">
                <a16:creationId xmlns="" xmlns:a16="http://schemas.microsoft.com/office/drawing/2014/main" id="{091D0347-F9BA-4F49-8B6E-E7D773E2E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1484313"/>
          <a:ext cx="57610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4" name="公式" r:id="rId3" imgW="2463480" imgH="241200" progId="Equation.3">
                  <p:embed/>
                </p:oleObj>
              </mc:Choice>
              <mc:Fallback>
                <p:oleObj name="公式" r:id="rId3" imgW="2463480" imgH="241200" progId="Equation.3">
                  <p:embed/>
                  <p:pic>
                    <p:nvPicPr>
                      <p:cNvPr id="104450" name="Object 2">
                        <a:extLst>
                          <a:ext uri="{FF2B5EF4-FFF2-40B4-BE49-F238E27FC236}">
                            <a16:creationId xmlns="" xmlns:a16="http://schemas.microsoft.com/office/drawing/2014/main" id="{091D0347-F9BA-4F49-8B6E-E7D773E2EB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484313"/>
                        <a:ext cx="576103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Text Box 6">
            <a:extLst>
              <a:ext uri="{FF2B5EF4-FFF2-40B4-BE49-F238E27FC236}">
                <a16:creationId xmlns="" xmlns:a16="http://schemas.microsoft.com/office/drawing/2014/main" id="{47466DAC-0B39-4C50-8877-CD177F0D8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189163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解</a:t>
            </a:r>
          </a:p>
        </p:txBody>
      </p:sp>
      <p:graphicFrame>
        <p:nvGraphicFramePr>
          <p:cNvPr id="104451" name="Object 3">
            <a:extLst>
              <a:ext uri="{FF2B5EF4-FFF2-40B4-BE49-F238E27FC236}">
                <a16:creationId xmlns="" xmlns:a16="http://schemas.microsoft.com/office/drawing/2014/main" id="{BCB54396-C831-4651-9248-C73F4D437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5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104451" name="Object 3">
                        <a:extLst>
                          <a:ext uri="{FF2B5EF4-FFF2-40B4-BE49-F238E27FC236}">
                            <a16:creationId xmlns="" xmlns:a16="http://schemas.microsoft.com/office/drawing/2014/main" id="{BCB54396-C831-4651-9248-C73F4D4375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>
            <a:extLst>
              <a:ext uri="{FF2B5EF4-FFF2-40B4-BE49-F238E27FC236}">
                <a16:creationId xmlns="" xmlns:a16="http://schemas.microsoft.com/office/drawing/2014/main" id="{13A43184-5CF2-4E81-8160-178676C7A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7400" y="2192338"/>
          <a:ext cx="4476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6" name="公式" r:id="rId7" imgW="2158920" imgH="241200" progId="Equation.3">
                  <p:embed/>
                </p:oleObj>
              </mc:Choice>
              <mc:Fallback>
                <p:oleObj name="公式" r:id="rId7" imgW="2158920" imgH="241200" progId="Equation.3">
                  <p:embed/>
                  <p:pic>
                    <p:nvPicPr>
                      <p:cNvPr id="104452" name="Object 4">
                        <a:extLst>
                          <a:ext uri="{FF2B5EF4-FFF2-40B4-BE49-F238E27FC236}">
                            <a16:creationId xmlns="" xmlns:a16="http://schemas.microsoft.com/office/drawing/2014/main" id="{13A43184-5CF2-4E81-8160-178676C7A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2192338"/>
                        <a:ext cx="44767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>
            <a:extLst>
              <a:ext uri="{FF2B5EF4-FFF2-40B4-BE49-F238E27FC236}">
                <a16:creationId xmlns="" xmlns:a16="http://schemas.microsoft.com/office/drawing/2014/main" id="{7BDE8C65-87FB-4758-A829-55AD9E4254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2025" y="2852738"/>
          <a:ext cx="27384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" name="公式" r:id="rId9" imgW="1320480" imgH="228600" progId="Equation.3">
                  <p:embed/>
                </p:oleObj>
              </mc:Choice>
              <mc:Fallback>
                <p:oleObj name="公式" r:id="rId9" imgW="1320480" imgH="228600" progId="Equation.3">
                  <p:embed/>
                  <p:pic>
                    <p:nvPicPr>
                      <p:cNvPr id="104453" name="Object 5">
                        <a:extLst>
                          <a:ext uri="{FF2B5EF4-FFF2-40B4-BE49-F238E27FC236}">
                            <a16:creationId xmlns="" xmlns:a16="http://schemas.microsoft.com/office/drawing/2014/main" id="{7BDE8C65-87FB-4758-A829-55AD9E425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2852738"/>
                        <a:ext cx="27384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0" name="Text Box 11">
            <a:extLst>
              <a:ext uri="{FF2B5EF4-FFF2-40B4-BE49-F238E27FC236}">
                <a16:creationId xmlns="" xmlns:a16="http://schemas.microsoft.com/office/drawing/2014/main" id="{A968B5B7-0AD1-4F78-8E5E-E36F41406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573463"/>
            <a:ext cx="4897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目标函数的</a:t>
            </a:r>
            <a:r>
              <a:rPr lang="en-US" altLang="zh-CN" sz="2800">
                <a:solidFill>
                  <a:prstClr val="black"/>
                </a:solidFill>
              </a:rPr>
              <a:t>Hesse</a:t>
            </a:r>
            <a:r>
              <a:rPr lang="zh-CN" altLang="en-US" sz="2800">
                <a:solidFill>
                  <a:prstClr val="black"/>
                </a:solidFill>
              </a:rPr>
              <a:t>矩阵为</a:t>
            </a:r>
          </a:p>
        </p:txBody>
      </p:sp>
      <p:graphicFrame>
        <p:nvGraphicFramePr>
          <p:cNvPr id="104454" name="Object 6">
            <a:extLst>
              <a:ext uri="{FF2B5EF4-FFF2-40B4-BE49-F238E27FC236}">
                <a16:creationId xmlns="" xmlns:a16="http://schemas.microsoft.com/office/drawing/2014/main" id="{E1B7AEFA-BFDB-4236-A455-8A179224F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1976" y="3938588"/>
          <a:ext cx="2817813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8" name="公式" r:id="rId11" imgW="1358640" imgH="723600" progId="Equation.3">
                  <p:embed/>
                </p:oleObj>
              </mc:Choice>
              <mc:Fallback>
                <p:oleObj name="公式" r:id="rId11" imgW="1358640" imgH="723600" progId="Equation.3">
                  <p:embed/>
                  <p:pic>
                    <p:nvPicPr>
                      <p:cNvPr id="104454" name="Object 6">
                        <a:extLst>
                          <a:ext uri="{FF2B5EF4-FFF2-40B4-BE49-F238E27FC236}">
                            <a16:creationId xmlns="" xmlns:a16="http://schemas.microsoft.com/office/drawing/2014/main" id="{E1B7AEFA-BFDB-4236-A455-8A179224F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6" y="3938588"/>
                        <a:ext cx="2817813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>
            <a:extLst>
              <a:ext uri="{FF2B5EF4-FFF2-40B4-BE49-F238E27FC236}">
                <a16:creationId xmlns="" xmlns:a16="http://schemas.microsoft.com/office/drawing/2014/main" id="{21B91133-3D35-4138-B5D7-04CA1BD49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5300663"/>
          <a:ext cx="18700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" name="公式" r:id="rId13" imgW="901440" imgH="228600" progId="Equation.3">
                  <p:embed/>
                </p:oleObj>
              </mc:Choice>
              <mc:Fallback>
                <p:oleObj name="公式" r:id="rId13" imgW="901440" imgH="228600" progId="Equation.3">
                  <p:embed/>
                  <p:pic>
                    <p:nvPicPr>
                      <p:cNvPr id="104455" name="Object 7">
                        <a:extLst>
                          <a:ext uri="{FF2B5EF4-FFF2-40B4-BE49-F238E27FC236}">
                            <a16:creationId xmlns="" xmlns:a16="http://schemas.microsoft.com/office/drawing/2014/main" id="{21B91133-3D35-4138-B5D7-04CA1BD49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5300663"/>
                        <a:ext cx="18700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>
            <a:extLst>
              <a:ext uri="{FF2B5EF4-FFF2-40B4-BE49-F238E27FC236}">
                <a16:creationId xmlns="" xmlns:a16="http://schemas.microsoft.com/office/drawing/2014/main" id="{1B4DBBA7-0252-4A99-B9EF-F6D5A1032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5738" y="5330826"/>
          <a:ext cx="31607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" name="公式" r:id="rId15" imgW="1523880" imgH="228600" progId="Equation.3">
                  <p:embed/>
                </p:oleObj>
              </mc:Choice>
              <mc:Fallback>
                <p:oleObj name="公式" r:id="rId15" imgW="1523880" imgH="228600" progId="Equation.3">
                  <p:embed/>
                  <p:pic>
                    <p:nvPicPr>
                      <p:cNvPr id="104456" name="Object 8">
                        <a:extLst>
                          <a:ext uri="{FF2B5EF4-FFF2-40B4-BE49-F238E27FC236}">
                            <a16:creationId xmlns="" xmlns:a16="http://schemas.microsoft.com/office/drawing/2014/main" id="{1B4DBBA7-0252-4A99-B9EF-F6D5A1032C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5330826"/>
                        <a:ext cx="31607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>
            <a:extLst>
              <a:ext uri="{FF2B5EF4-FFF2-40B4-BE49-F238E27FC236}">
                <a16:creationId xmlns="" xmlns:a16="http://schemas.microsoft.com/office/drawing/2014/main" id="{4DC58886-3077-48BB-97DD-1AEEE9383E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6613" y="6049963"/>
          <a:ext cx="38973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" name="公式" r:id="rId17" imgW="1879560" imgH="228600" progId="Equation.3">
                  <p:embed/>
                </p:oleObj>
              </mc:Choice>
              <mc:Fallback>
                <p:oleObj name="公式" r:id="rId17" imgW="1879560" imgH="228600" progId="Equation.3">
                  <p:embed/>
                  <p:pic>
                    <p:nvPicPr>
                      <p:cNvPr id="104457" name="Object 9">
                        <a:extLst>
                          <a:ext uri="{FF2B5EF4-FFF2-40B4-BE49-F238E27FC236}">
                            <a16:creationId xmlns="" xmlns:a16="http://schemas.microsoft.com/office/drawing/2014/main" id="{4DC58886-3077-48BB-97DD-1AEEE9383E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6049963"/>
                        <a:ext cx="38973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AutoShape 17">
            <a:extLst>
              <a:ext uri="{FF2B5EF4-FFF2-40B4-BE49-F238E27FC236}">
                <a16:creationId xmlns="" xmlns:a16="http://schemas.microsoft.com/office/drawing/2014/main" id="{62A13F13-407C-4B69-B2F2-B20DD4EDE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094537"/>
            <a:ext cx="1079500" cy="917079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462" name="AutoShape 18">
            <a:extLst>
              <a:ext uri="{FF2B5EF4-FFF2-40B4-BE49-F238E27FC236}">
                <a16:creationId xmlns="" xmlns:a16="http://schemas.microsoft.com/office/drawing/2014/main" id="{8B1D3A2B-3063-4042-81E1-EC8D2B4B3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5815262"/>
            <a:ext cx="1079500" cy="917079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463" name="Text Box 19">
            <a:extLst>
              <a:ext uri="{FF2B5EF4-FFF2-40B4-BE49-F238E27FC236}">
                <a16:creationId xmlns="" xmlns:a16="http://schemas.microsoft.com/office/drawing/2014/main" id="{6EE23A0F-2487-4DA8-8C72-D2B446CE2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487364"/>
            <a:ext cx="5665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一、无约束问题的最优性条件</a:t>
            </a:r>
          </a:p>
        </p:txBody>
      </p:sp>
    </p:spTree>
  </p:cSld>
  <p:clrMapOvr>
    <a:masterClrMapping/>
  </p:clrMapOvr>
  <p:transition spd="med">
    <p:newsfla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51608C4A-2D86-4067-B92C-1F2645DCF06A}"/>
              </a:ext>
            </a:extLst>
          </p:cNvPr>
          <p:cNvGrpSpPr>
            <a:grpSpLocks/>
          </p:cNvGrpSpPr>
          <p:nvPr/>
        </p:nvGrpSpPr>
        <p:grpSpPr bwMode="auto">
          <a:xfrm>
            <a:off x="3189288" y="1593850"/>
            <a:ext cx="6030912" cy="920750"/>
            <a:chOff x="1049" y="1004"/>
            <a:chExt cx="3799" cy="580"/>
          </a:xfrm>
        </p:grpSpPr>
        <p:sp>
          <p:nvSpPr>
            <p:cNvPr id="105487" name="Rectangle 4">
              <a:extLst>
                <a:ext uri="{FF2B5EF4-FFF2-40B4-BE49-F238E27FC236}">
                  <a16:creationId xmlns="" xmlns:a16="http://schemas.microsoft.com/office/drawing/2014/main" id="{7CD78191-DC37-4CD0-94F7-89735FF41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1131"/>
              <a:ext cx="3799" cy="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105477" name="Object 5">
              <a:extLst>
                <a:ext uri="{FF2B5EF4-FFF2-40B4-BE49-F238E27FC236}">
                  <a16:creationId xmlns="" xmlns:a16="http://schemas.microsoft.com/office/drawing/2014/main" id="{D1A94D71-6870-48A8-9262-C3E7922145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8" y="1004"/>
            <a:ext cx="3660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0" name="Document" r:id="rId3" imgW="4573800" imgH="723960" progId="Word.Document.8">
                    <p:embed/>
                  </p:oleObj>
                </mc:Choice>
                <mc:Fallback>
                  <p:oleObj name="Document" r:id="rId3" imgW="4573800" imgH="723960" progId="Word.Document.8">
                    <p:embed/>
                    <p:pic>
                      <p:nvPicPr>
                        <p:cNvPr id="105477" name="Object 5">
                          <a:extLst>
                            <a:ext uri="{FF2B5EF4-FFF2-40B4-BE49-F238E27FC236}">
                              <a16:creationId xmlns="" xmlns:a16="http://schemas.microsoft.com/office/drawing/2014/main" id="{D1A94D71-6870-48A8-9262-C3E7922145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1004"/>
                          <a:ext cx="3660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="" xmlns:a16="http://schemas.microsoft.com/office/drawing/2014/main" id="{57944C70-1445-432A-BDF7-D6AC26A575BA}"/>
              </a:ext>
            </a:extLst>
          </p:cNvPr>
          <p:cNvGrpSpPr>
            <a:grpSpLocks/>
          </p:cNvGrpSpPr>
          <p:nvPr/>
        </p:nvGrpSpPr>
        <p:grpSpPr bwMode="auto">
          <a:xfrm>
            <a:off x="3157539" y="2820988"/>
            <a:ext cx="5757863" cy="869950"/>
            <a:chOff x="1029" y="1777"/>
            <a:chExt cx="3627" cy="548"/>
          </a:xfrm>
        </p:grpSpPr>
        <p:sp>
          <p:nvSpPr>
            <p:cNvPr id="105486" name="Rectangle 7">
              <a:extLst>
                <a:ext uri="{FF2B5EF4-FFF2-40B4-BE49-F238E27FC236}">
                  <a16:creationId xmlns="" xmlns:a16="http://schemas.microsoft.com/office/drawing/2014/main" id="{8B3ABE11-4C7A-45E3-A9E9-53338866F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892"/>
              <a:ext cx="116" cy="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105476" name="Object 4">
              <a:extLst>
                <a:ext uri="{FF2B5EF4-FFF2-40B4-BE49-F238E27FC236}">
                  <a16:creationId xmlns="" xmlns:a16="http://schemas.microsoft.com/office/drawing/2014/main" id="{B4D9E738-64D2-4FE3-A4A2-0BC47AA4D7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2" y="1777"/>
            <a:ext cx="3564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1" name="Document" r:id="rId5" imgW="4573800" imgH="704880" progId="Word.Document.8">
                    <p:embed/>
                  </p:oleObj>
                </mc:Choice>
                <mc:Fallback>
                  <p:oleObj name="Document" r:id="rId5" imgW="4573800" imgH="704880" progId="Word.Document.8">
                    <p:embed/>
                    <p:pic>
                      <p:nvPicPr>
                        <p:cNvPr id="105476" name="Object 4">
                          <a:extLst>
                            <a:ext uri="{FF2B5EF4-FFF2-40B4-BE49-F238E27FC236}">
                              <a16:creationId xmlns="" xmlns:a16="http://schemas.microsoft.com/office/drawing/2014/main" id="{B4D9E738-64D2-4FE3-A4A2-0BC47AA4D7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1777"/>
                          <a:ext cx="3564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>
            <a:extLst>
              <a:ext uri="{FF2B5EF4-FFF2-40B4-BE49-F238E27FC236}">
                <a16:creationId xmlns="" xmlns:a16="http://schemas.microsoft.com/office/drawing/2014/main" id="{28434E6D-2480-4A7F-9435-CDC2844A860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73501"/>
            <a:ext cx="6248400" cy="1127125"/>
            <a:chOff x="1008" y="2440"/>
            <a:chExt cx="3936" cy="710"/>
          </a:xfrm>
        </p:grpSpPr>
        <p:sp>
          <p:nvSpPr>
            <p:cNvPr id="105485" name="Rectangle 10">
              <a:extLst>
                <a:ext uri="{FF2B5EF4-FFF2-40B4-BE49-F238E27FC236}">
                  <a16:creationId xmlns="" xmlns:a16="http://schemas.microsoft.com/office/drawing/2014/main" id="{BE73DBBE-8314-4244-94BB-5F810E1C4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89"/>
              <a:ext cx="116" cy="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105475" name="Object 3">
              <a:extLst>
                <a:ext uri="{FF2B5EF4-FFF2-40B4-BE49-F238E27FC236}">
                  <a16:creationId xmlns="" xmlns:a16="http://schemas.microsoft.com/office/drawing/2014/main" id="{2BAF45A6-9950-4115-9C3E-8829B20BA9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9" y="2440"/>
            <a:ext cx="3855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2" name="Document" r:id="rId7" imgW="4597560" imgH="864000" progId="Word.Document.8">
                    <p:embed/>
                  </p:oleObj>
                </mc:Choice>
                <mc:Fallback>
                  <p:oleObj name="Document" r:id="rId7" imgW="4597560" imgH="864000" progId="Word.Document.8">
                    <p:embed/>
                    <p:pic>
                      <p:nvPicPr>
                        <p:cNvPr id="105475" name="Object 3">
                          <a:extLst>
                            <a:ext uri="{FF2B5EF4-FFF2-40B4-BE49-F238E27FC236}">
                              <a16:creationId xmlns="" xmlns:a16="http://schemas.microsoft.com/office/drawing/2014/main" id="{2BAF45A6-9950-4115-9C3E-8829B20BA9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2440"/>
                          <a:ext cx="3855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="" xmlns:a16="http://schemas.microsoft.com/office/drawing/2014/main" id="{1FBB8177-28C7-47A1-B768-0C4AEA83545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562601"/>
            <a:ext cx="6096000" cy="873125"/>
            <a:chOff x="1008" y="3504"/>
            <a:chExt cx="3840" cy="550"/>
          </a:xfrm>
        </p:grpSpPr>
        <p:sp>
          <p:nvSpPr>
            <p:cNvPr id="105484" name="Rectangle 13">
              <a:extLst>
                <a:ext uri="{FF2B5EF4-FFF2-40B4-BE49-F238E27FC236}">
                  <a16:creationId xmlns="" xmlns:a16="http://schemas.microsoft.com/office/drawing/2014/main" id="{12CF2436-3143-4004-9A35-EFEFBFD30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623"/>
              <a:ext cx="116" cy="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105474" name="Object 2">
              <a:extLst>
                <a:ext uri="{FF2B5EF4-FFF2-40B4-BE49-F238E27FC236}">
                  <a16:creationId xmlns="" xmlns:a16="http://schemas.microsoft.com/office/drawing/2014/main" id="{89C36603-3401-4AF2-99D9-0275A80211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504"/>
            <a:ext cx="3744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3" name="Document" r:id="rId9" imgW="4712400" imgH="702360" progId="Word.Document.8">
                    <p:embed/>
                  </p:oleObj>
                </mc:Choice>
                <mc:Fallback>
                  <p:oleObj name="Document" r:id="rId9" imgW="4712400" imgH="702360" progId="Word.Document.8">
                    <p:embed/>
                    <p:pic>
                      <p:nvPicPr>
                        <p:cNvPr id="105474" name="Object 2">
                          <a:extLst>
                            <a:ext uri="{FF2B5EF4-FFF2-40B4-BE49-F238E27FC236}">
                              <a16:creationId xmlns="" xmlns:a16="http://schemas.microsoft.com/office/drawing/2014/main" id="{89C36603-3401-4AF2-99D9-0275A80211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504"/>
                          <a:ext cx="3744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5482" name="Picture 15" descr="返回logo">
            <a:hlinkClick r:id="rId11" action="ppaction://hlinksldjump" tooltip="返回"/>
            <a:extLst>
              <a:ext uri="{FF2B5EF4-FFF2-40B4-BE49-F238E27FC236}">
                <a16:creationId xmlns="" xmlns:a16="http://schemas.microsoft.com/office/drawing/2014/main" id="{B330FC58-3839-4475-B9C0-0E33B92F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40439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3" name="Text Box 17">
            <a:extLst>
              <a:ext uri="{FF2B5EF4-FFF2-40B4-BE49-F238E27FC236}">
                <a16:creationId xmlns="" xmlns:a16="http://schemas.microsoft.com/office/drawing/2014/main" id="{B8012275-FD9C-4103-A9E7-B20F371BE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487364"/>
            <a:ext cx="5665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一、无约束问题的最优性条件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>
            <a:extLst>
              <a:ext uri="{FF2B5EF4-FFF2-40B4-BE49-F238E27FC236}">
                <a16:creationId xmlns="" xmlns:a16="http://schemas.microsoft.com/office/drawing/2014/main" id="{0822B0FD-6A1C-4906-BFE8-CAF3E0235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487364"/>
            <a:ext cx="366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二、最速下降法</a:t>
            </a:r>
          </a:p>
        </p:txBody>
      </p:sp>
      <p:pic>
        <p:nvPicPr>
          <p:cNvPr id="551939" name="Picture 3" descr="返回logo">
            <a:hlinkClick r:id="rId2" action="ppaction://hlinksldjump" tooltip="返回"/>
            <a:extLst>
              <a:ext uri="{FF2B5EF4-FFF2-40B4-BE49-F238E27FC236}">
                <a16:creationId xmlns="" xmlns:a16="http://schemas.microsoft.com/office/drawing/2014/main" id="{DC5BED66-41DC-4B6D-9381-04DA5B1AA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40439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1940" name="Text Box 11">
            <a:extLst>
              <a:ext uri="{FF2B5EF4-FFF2-40B4-BE49-F238E27FC236}">
                <a16:creationId xmlns="" xmlns:a16="http://schemas.microsoft.com/office/drawing/2014/main" id="{C30C6EBD-0C90-4ADF-BC6B-30A0DCC0D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1557339"/>
            <a:ext cx="158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187404" name="Text Box 12">
            <a:extLst>
              <a:ext uri="{FF2B5EF4-FFF2-40B4-BE49-F238E27FC236}">
                <a16:creationId xmlns="" xmlns:a16="http://schemas.microsoft.com/office/drawing/2014/main" id="{133CDF63-8AF6-43E5-AA99-A6B5B854A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133600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基本思想：从当前点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 i="1" baseline="30000">
                <a:solidFill>
                  <a:prstClr val="black"/>
                </a:solidFill>
              </a:rPr>
              <a:t>k</a:t>
            </a:r>
            <a:r>
              <a:rPr lang="zh-CN" altLang="en-US" sz="2800">
                <a:solidFill>
                  <a:prstClr val="black"/>
                </a:solidFill>
              </a:rPr>
              <a:t>出发，取函数 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en-US" altLang="zh-CN" sz="2800">
                <a:solidFill>
                  <a:prstClr val="black"/>
                </a:solidFill>
              </a:rPr>
              <a:t>(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>
                <a:solidFill>
                  <a:prstClr val="black"/>
                </a:solidFill>
              </a:rPr>
              <a:t>)</a:t>
            </a:r>
            <a:r>
              <a:rPr lang="zh-CN" altLang="en-US" sz="2800">
                <a:solidFill>
                  <a:prstClr val="black"/>
                </a:solidFill>
              </a:rPr>
              <a:t>在点  </a:t>
            </a:r>
            <a:r>
              <a:rPr lang="en-US" altLang="zh-CN" sz="2800" i="1">
                <a:solidFill>
                  <a:prstClr val="black"/>
                </a:solidFill>
              </a:rPr>
              <a:t>x </a:t>
            </a:r>
            <a:r>
              <a:rPr lang="en-US" altLang="zh-CN" sz="2800" i="1" baseline="30000">
                <a:solidFill>
                  <a:prstClr val="black"/>
                </a:solidFill>
              </a:rPr>
              <a:t>k</a:t>
            </a:r>
            <a:r>
              <a:rPr lang="zh-CN" altLang="en-US" sz="2800">
                <a:solidFill>
                  <a:prstClr val="black"/>
                </a:solidFill>
              </a:rPr>
              <a:t>处下降最快的方向为搜索方向 </a:t>
            </a:r>
            <a:r>
              <a:rPr lang="en-US" altLang="zh-CN" sz="2800" i="1">
                <a:solidFill>
                  <a:prstClr val="black"/>
                </a:solidFill>
              </a:rPr>
              <a:t>p</a:t>
            </a:r>
            <a:r>
              <a:rPr lang="en-US" altLang="zh-CN" sz="2800" i="1" baseline="30000">
                <a:solidFill>
                  <a:prstClr val="black"/>
                </a:solidFill>
              </a:rPr>
              <a:t>k</a:t>
            </a:r>
            <a:r>
              <a:rPr lang="zh-CN" altLang="en-US" sz="2800">
                <a:solidFill>
                  <a:prstClr val="black"/>
                </a:solidFill>
              </a:rPr>
              <a:t>，即负梯度方向。</a:t>
            </a:r>
          </a:p>
        </p:txBody>
      </p:sp>
      <p:sp>
        <p:nvSpPr>
          <p:cNvPr id="187409" name="Text Box 17">
            <a:extLst>
              <a:ext uri="{FF2B5EF4-FFF2-40B4-BE49-F238E27FC236}">
                <a16:creationId xmlns="" xmlns:a16="http://schemas.microsoft.com/office/drawing/2014/main" id="{E6843E51-9E42-4929-B600-EBEF1D3F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1541463"/>
            <a:ext cx="669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设目标函数</a:t>
            </a:r>
            <a:r>
              <a:rPr lang="en-US" altLang="zh-CN" sz="2800" i="1">
                <a:solidFill>
                  <a:prstClr val="black"/>
                </a:solidFill>
              </a:rPr>
              <a:t>f(x)</a:t>
            </a:r>
            <a:r>
              <a:rPr lang="zh-CN" altLang="en-US" sz="2800">
                <a:solidFill>
                  <a:prstClr val="black"/>
                </a:solidFill>
              </a:rPr>
              <a:t>一阶连续可微</a:t>
            </a:r>
            <a:r>
              <a:rPr lang="en-US" altLang="zh-CN" sz="2800">
                <a:solidFill>
                  <a:prstClr val="black"/>
                </a:solidFill>
              </a:rPr>
              <a:t>.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404" grpId="0"/>
      <p:bldP spid="18740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4" name="Text Box 2">
            <a:extLst>
              <a:ext uri="{FF2B5EF4-FFF2-40B4-BE49-F238E27FC236}">
                <a16:creationId xmlns="" xmlns:a16="http://schemas.microsoft.com/office/drawing/2014/main" id="{A1143545-B550-40F9-AC27-02D4D6119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473076"/>
            <a:ext cx="366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二、最速下降法</a:t>
            </a:r>
          </a:p>
        </p:txBody>
      </p:sp>
      <p:sp>
        <p:nvSpPr>
          <p:cNvPr id="188421" name="Text Box 5">
            <a:extLst>
              <a:ext uri="{FF2B5EF4-FFF2-40B4-BE49-F238E27FC236}">
                <a16:creationId xmlns="" xmlns:a16="http://schemas.microsoft.com/office/drawing/2014/main" id="{C283DC68-F1A9-4CCB-9341-B2001EDF4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619251"/>
            <a:ext cx="3887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算法步骤：</a:t>
            </a:r>
          </a:p>
        </p:txBody>
      </p:sp>
      <p:sp>
        <p:nvSpPr>
          <p:cNvPr id="188424" name="Text Box 8">
            <a:extLst>
              <a:ext uri="{FF2B5EF4-FFF2-40B4-BE49-F238E27FC236}">
                <a16:creationId xmlns="" xmlns:a16="http://schemas.microsoft.com/office/drawing/2014/main" id="{0F0DA14F-0CFD-48BF-9BAE-B4C74C829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193926"/>
            <a:ext cx="828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1</a:t>
            </a:r>
            <a:r>
              <a:rPr lang="zh-CN" altLang="en-US" sz="2800">
                <a:solidFill>
                  <a:srgbClr val="0000FF"/>
                </a:solidFill>
              </a:rPr>
              <a:t>步</a:t>
            </a:r>
            <a:r>
              <a:rPr lang="zh-CN" altLang="en-US" sz="2800">
                <a:solidFill>
                  <a:prstClr val="black"/>
                </a:solidFill>
              </a:rPr>
              <a:t>   选取初始点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 baseline="30000">
                <a:solidFill>
                  <a:prstClr val="black"/>
                </a:solidFill>
              </a:rPr>
              <a:t>0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  <a:r>
              <a:rPr lang="zh-CN" altLang="en-US" sz="2800">
                <a:solidFill>
                  <a:prstClr val="black"/>
                </a:solidFill>
              </a:rPr>
              <a:t>给定终止误差</a:t>
            </a:r>
            <a:r>
              <a:rPr lang="zh-CN" altLang="en-US" sz="2800" i="1">
                <a:solidFill>
                  <a:prstClr val="black"/>
                </a:solidFill>
              </a:rPr>
              <a:t> </a:t>
            </a:r>
            <a:r>
              <a:rPr lang="el-GR" altLang="zh-CN" sz="2800" i="1">
                <a:solidFill>
                  <a:prstClr val="black"/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sz="2800" i="1">
                <a:solidFill>
                  <a:prstClr val="black"/>
                </a:solidFill>
                <a:cs typeface="Times New Roman" panose="02020603050405020304" pitchFamily="18" charset="0"/>
              </a:rPr>
              <a:t>&gt;0</a:t>
            </a:r>
            <a:r>
              <a:rPr lang="en-US" altLang="zh-CN" sz="2800">
                <a:solidFill>
                  <a:prstClr val="black"/>
                </a:solidFill>
                <a:cs typeface="Times New Roman" panose="02020603050405020304" pitchFamily="18" charset="0"/>
              </a:rPr>
              <a:t>,</a:t>
            </a:r>
            <a:r>
              <a:rPr lang="zh-CN" altLang="en-US" sz="2800">
                <a:solidFill>
                  <a:prstClr val="black"/>
                </a:solidFill>
                <a:cs typeface="Times New Roman" panose="02020603050405020304" pitchFamily="18" charset="0"/>
              </a:rPr>
              <a:t>令</a:t>
            </a:r>
            <a:r>
              <a:rPr lang="en-US" altLang="zh-CN" sz="2800" i="1">
                <a:solidFill>
                  <a:prstClr val="black"/>
                </a:solidFill>
                <a:cs typeface="Times New Roman" panose="02020603050405020304" pitchFamily="18" charset="0"/>
              </a:rPr>
              <a:t>k:= </a:t>
            </a:r>
            <a:r>
              <a:rPr lang="en-US" altLang="zh-CN" sz="2800">
                <a:solidFill>
                  <a:prstClr val="black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800">
                <a:solidFill>
                  <a:prstClr val="black"/>
                </a:solidFill>
                <a:cs typeface="Times New Roman" panose="02020603050405020304" pitchFamily="18" charset="0"/>
              </a:rPr>
              <a:t>；</a:t>
            </a:r>
            <a:endParaRPr lang="zh-CN" altLang="el-GR" sz="2800" i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8425" name="Text Box 9">
            <a:extLst>
              <a:ext uri="{FF2B5EF4-FFF2-40B4-BE49-F238E27FC236}">
                <a16:creationId xmlns="" xmlns:a16="http://schemas.microsoft.com/office/drawing/2014/main" id="{FDCF10ED-6C18-41AB-8F62-46253004D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765426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2</a:t>
            </a:r>
            <a:r>
              <a:rPr lang="zh-CN" altLang="en-US" sz="2800">
                <a:solidFill>
                  <a:srgbClr val="0000FF"/>
                </a:solidFill>
              </a:rPr>
              <a:t>步    </a:t>
            </a:r>
            <a:r>
              <a:rPr lang="zh-CN" altLang="en-US" sz="2800">
                <a:solidFill>
                  <a:prstClr val="black"/>
                </a:solidFill>
              </a:rPr>
              <a:t>计算</a:t>
            </a:r>
            <a:endParaRPr lang="zh-CN" altLang="el-GR" sz="2800" i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8426" name="Object 2">
            <a:extLst>
              <a:ext uri="{FF2B5EF4-FFF2-40B4-BE49-F238E27FC236}">
                <a16:creationId xmlns="" xmlns:a16="http://schemas.microsoft.com/office/drawing/2014/main" id="{D980CFF5-A228-42D5-9460-B3F389B1C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0238" y="2781301"/>
          <a:ext cx="10080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name="公式" r:id="rId3" imgW="520560" imgH="228600" progId="Equation.3">
                  <p:embed/>
                </p:oleObj>
              </mc:Choice>
              <mc:Fallback>
                <p:oleObj name="公式" r:id="rId3" imgW="520560" imgH="228600" progId="Equation.3">
                  <p:embed/>
                  <p:pic>
                    <p:nvPicPr>
                      <p:cNvPr id="188426" name="Object 2">
                        <a:extLst>
                          <a:ext uri="{FF2B5EF4-FFF2-40B4-BE49-F238E27FC236}">
                            <a16:creationId xmlns="" xmlns:a16="http://schemas.microsoft.com/office/drawing/2014/main" id="{D980CFF5-A228-42D5-9460-B3F389B1C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2781301"/>
                        <a:ext cx="10080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7" name="Object 3">
            <a:extLst>
              <a:ext uri="{FF2B5EF4-FFF2-40B4-BE49-F238E27FC236}">
                <a16:creationId xmlns="" xmlns:a16="http://schemas.microsoft.com/office/drawing/2014/main" id="{6FF245D9-BB42-4FEF-8407-74AC09536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175" y="2797176"/>
          <a:ext cx="40322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公式" r:id="rId5" imgW="1892160" imgH="228600" progId="Equation.3">
                  <p:embed/>
                </p:oleObj>
              </mc:Choice>
              <mc:Fallback>
                <p:oleObj name="公式" r:id="rId5" imgW="1892160" imgH="228600" progId="Equation.3">
                  <p:embed/>
                  <p:pic>
                    <p:nvPicPr>
                      <p:cNvPr id="188427" name="Object 3">
                        <a:extLst>
                          <a:ext uri="{FF2B5EF4-FFF2-40B4-BE49-F238E27FC236}">
                            <a16:creationId xmlns="" xmlns:a16="http://schemas.microsoft.com/office/drawing/2014/main" id="{6FF245D9-BB42-4FEF-8407-74AC09536F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2797176"/>
                        <a:ext cx="40322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8" name="Object 4">
            <a:extLst>
              <a:ext uri="{FF2B5EF4-FFF2-40B4-BE49-F238E27FC236}">
                <a16:creationId xmlns="" xmlns:a16="http://schemas.microsoft.com/office/drawing/2014/main" id="{9A27D500-7549-45CA-9867-DFA7DFE66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9339" y="3286125"/>
          <a:ext cx="35147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公式" r:id="rId7" imgW="1549080" imgH="228600" progId="Equation.3">
                  <p:embed/>
                </p:oleObj>
              </mc:Choice>
              <mc:Fallback>
                <p:oleObj name="公式" r:id="rId7" imgW="1549080" imgH="228600" progId="Equation.3">
                  <p:embed/>
                  <p:pic>
                    <p:nvPicPr>
                      <p:cNvPr id="188428" name="Object 4">
                        <a:extLst>
                          <a:ext uri="{FF2B5EF4-FFF2-40B4-BE49-F238E27FC236}">
                            <a16:creationId xmlns="" xmlns:a16="http://schemas.microsoft.com/office/drawing/2014/main" id="{9A27D500-7549-45CA-9867-DFA7DFE66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9" y="3286125"/>
                        <a:ext cx="35147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9" name="Text Box 13">
            <a:extLst>
              <a:ext uri="{FF2B5EF4-FFF2-40B4-BE49-F238E27FC236}">
                <a16:creationId xmlns="" xmlns:a16="http://schemas.microsoft.com/office/drawing/2014/main" id="{94A65438-8058-4D55-826C-9026BE224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9" y="4305301"/>
            <a:ext cx="734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4</a:t>
            </a:r>
            <a:r>
              <a:rPr lang="zh-CN" altLang="en-US" sz="2800">
                <a:solidFill>
                  <a:srgbClr val="0000FF"/>
                </a:solidFill>
              </a:rPr>
              <a:t>步   </a:t>
            </a:r>
            <a:r>
              <a:rPr lang="zh-CN" altLang="en-US" sz="2800">
                <a:solidFill>
                  <a:prstClr val="black"/>
                </a:solidFill>
              </a:rPr>
              <a:t>进行一维搜索，求 </a:t>
            </a:r>
            <a:r>
              <a:rPr lang="en-US" altLang="zh-CN" sz="2800" i="1">
                <a:solidFill>
                  <a:prstClr val="black"/>
                </a:solidFill>
              </a:rPr>
              <a:t>t </a:t>
            </a:r>
            <a:r>
              <a:rPr lang="en-US" altLang="zh-CN" sz="2800" i="1" baseline="-25000">
                <a:solidFill>
                  <a:prstClr val="black"/>
                </a:solidFill>
              </a:rPr>
              <a:t>k</a:t>
            </a:r>
            <a:r>
              <a:rPr lang="zh-CN" altLang="en-US" sz="2800">
                <a:solidFill>
                  <a:prstClr val="black"/>
                </a:solidFill>
              </a:rPr>
              <a:t>使得</a:t>
            </a:r>
            <a:endParaRPr lang="zh-CN" altLang="el-GR" sz="2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8430" name="Object 5">
            <a:extLst>
              <a:ext uri="{FF2B5EF4-FFF2-40B4-BE49-F238E27FC236}">
                <a16:creationId xmlns="" xmlns:a16="http://schemas.microsoft.com/office/drawing/2014/main" id="{3BBAFCE6-0E40-4BB6-A7E6-B58695A9B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0388" y="4737100"/>
          <a:ext cx="49085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公式" r:id="rId9" imgW="2082600" imgH="291960" progId="Equation.3">
                  <p:embed/>
                </p:oleObj>
              </mc:Choice>
              <mc:Fallback>
                <p:oleObj name="公式" r:id="rId9" imgW="2082600" imgH="291960" progId="Equation.3">
                  <p:embed/>
                  <p:pic>
                    <p:nvPicPr>
                      <p:cNvPr id="188430" name="Object 5">
                        <a:extLst>
                          <a:ext uri="{FF2B5EF4-FFF2-40B4-BE49-F238E27FC236}">
                            <a16:creationId xmlns="" xmlns:a16="http://schemas.microsoft.com/office/drawing/2014/main" id="{3BBAFCE6-0E40-4BB6-A7E6-B58695A9B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4737100"/>
                        <a:ext cx="49085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3" name="Text Box 17">
            <a:extLst>
              <a:ext uri="{FF2B5EF4-FFF2-40B4-BE49-F238E27FC236}">
                <a16:creationId xmlns="" xmlns:a16="http://schemas.microsoft.com/office/drawing/2014/main" id="{08E1F8FD-2DC0-4C37-9050-F56B1811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3819526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3</a:t>
            </a:r>
            <a:r>
              <a:rPr lang="zh-CN" altLang="en-US" sz="2800">
                <a:solidFill>
                  <a:srgbClr val="0000FF"/>
                </a:solidFill>
              </a:rPr>
              <a:t>步   </a:t>
            </a:r>
            <a:endParaRPr lang="zh-CN" altLang="el-GR" sz="2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8434" name="Object 6">
            <a:extLst>
              <a:ext uri="{FF2B5EF4-FFF2-40B4-BE49-F238E27FC236}">
                <a16:creationId xmlns="" xmlns:a16="http://schemas.microsoft.com/office/drawing/2014/main" id="{CAD9612D-7EEC-4925-A82B-984A3AD84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3800475"/>
          <a:ext cx="2520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2" name="公式" r:id="rId11" imgW="1117440" imgH="228600" progId="Equation.3">
                  <p:embed/>
                </p:oleObj>
              </mc:Choice>
              <mc:Fallback>
                <p:oleObj name="公式" r:id="rId11" imgW="1117440" imgH="228600" progId="Equation.3">
                  <p:embed/>
                  <p:pic>
                    <p:nvPicPr>
                      <p:cNvPr id="188434" name="Object 6">
                        <a:extLst>
                          <a:ext uri="{FF2B5EF4-FFF2-40B4-BE49-F238E27FC236}">
                            <a16:creationId xmlns="" xmlns:a16="http://schemas.microsoft.com/office/drawing/2014/main" id="{CAD9612D-7EEC-4925-A82B-984A3AD84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800475"/>
                        <a:ext cx="25209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5" name="Object 7">
            <a:extLst>
              <a:ext uri="{FF2B5EF4-FFF2-40B4-BE49-F238E27FC236}">
                <a16:creationId xmlns="" xmlns:a16="http://schemas.microsoft.com/office/drawing/2014/main" id="{7F13ADA8-CE1A-46AD-B6E8-1D28C074A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5322889"/>
          <a:ext cx="55975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3" name="公式" r:id="rId13" imgW="2374560" imgH="241200" progId="Equation.3">
                  <p:embed/>
                </p:oleObj>
              </mc:Choice>
              <mc:Fallback>
                <p:oleObj name="公式" r:id="rId13" imgW="2374560" imgH="241200" progId="Equation.3">
                  <p:embed/>
                  <p:pic>
                    <p:nvPicPr>
                      <p:cNvPr id="188435" name="Object 7">
                        <a:extLst>
                          <a:ext uri="{FF2B5EF4-FFF2-40B4-BE49-F238E27FC236}">
                            <a16:creationId xmlns="" xmlns:a16="http://schemas.microsoft.com/office/drawing/2014/main" id="{7F13ADA8-CE1A-46AD-B6E8-1D28C074A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322889"/>
                        <a:ext cx="55975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6" name="Text Box 20">
            <a:extLst>
              <a:ext uri="{FF2B5EF4-FFF2-40B4-BE49-F238E27FC236}">
                <a16:creationId xmlns="" xmlns:a16="http://schemas.microsoft.com/office/drawing/2014/main" id="{BB37B132-0A8C-46F1-B5B2-A5437C63E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949951"/>
            <a:ext cx="8281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用最速下降法求得最优解是目标函数的一个驻点。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/>
      <p:bldP spid="188424" grpId="0"/>
      <p:bldP spid="188425" grpId="0"/>
      <p:bldP spid="188429" grpId="0"/>
      <p:bldP spid="188433" grpId="0"/>
      <p:bldP spid="1884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="" xmlns:a16="http://schemas.microsoft.com/office/drawing/2014/main" id="{9A6E709E-10C5-4F67-B6CF-98E1B6BD06EF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3151189"/>
            <a:ext cx="3843338" cy="2208213"/>
            <a:chOff x="1563" y="1200"/>
            <a:chExt cx="2421" cy="1391"/>
          </a:xfrm>
        </p:grpSpPr>
        <p:sp>
          <p:nvSpPr>
            <p:cNvPr id="107537" name="Rectangle 6">
              <a:extLst>
                <a:ext uri="{FF2B5EF4-FFF2-40B4-BE49-F238E27FC236}">
                  <a16:creationId xmlns="" xmlns:a16="http://schemas.microsoft.com/office/drawing/2014/main" id="{D9FC518B-7128-4A43-8108-75A0DF79C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177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107532" name="Object 12">
              <a:extLst>
                <a:ext uri="{FF2B5EF4-FFF2-40B4-BE49-F238E27FC236}">
                  <a16:creationId xmlns="" xmlns:a16="http://schemas.microsoft.com/office/drawing/2014/main" id="{91BD3079-77D6-4034-9821-DEB4869C7B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200"/>
            <a:ext cx="2304" cy="1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62" name="SmartDraw" r:id="rId3" imgW="2679120" imgH="1618200" progId="SmartDraw.2">
                    <p:embed/>
                  </p:oleObj>
                </mc:Choice>
                <mc:Fallback>
                  <p:oleObj name="SmartDraw" r:id="rId3" imgW="2679120" imgH="1618200" progId="SmartDraw.2">
                    <p:embed/>
                    <p:pic>
                      <p:nvPicPr>
                        <p:cNvPr id="107532" name="Object 12">
                          <a:extLst>
                            <a:ext uri="{FF2B5EF4-FFF2-40B4-BE49-F238E27FC236}">
                              <a16:creationId xmlns="" xmlns:a16="http://schemas.microsoft.com/office/drawing/2014/main" id="{91BD3079-77D6-4034-9821-DEB4869C7B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200"/>
                          <a:ext cx="2304" cy="1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74" name="Text Box 2">
            <a:extLst>
              <a:ext uri="{FF2B5EF4-FFF2-40B4-BE49-F238E27FC236}">
                <a16:creationId xmlns="" xmlns:a16="http://schemas.microsoft.com/office/drawing/2014/main" id="{AD6838CC-C14F-4DFF-B07C-A9FE5AA0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306513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例</a:t>
            </a:r>
            <a:r>
              <a:rPr lang="en-US" altLang="zh-CN" sz="2800">
                <a:solidFill>
                  <a:prstClr val="black"/>
                </a:solidFill>
              </a:rPr>
              <a:t>2  </a:t>
            </a:r>
            <a:r>
              <a:rPr lang="zh-CN" altLang="en-US" sz="2800">
                <a:solidFill>
                  <a:prstClr val="black"/>
                </a:solidFill>
              </a:rPr>
              <a:t>用最速下降法求解</a:t>
            </a:r>
          </a:p>
        </p:txBody>
      </p:sp>
      <p:graphicFrame>
        <p:nvGraphicFramePr>
          <p:cNvPr id="105475" name="Object 2">
            <a:extLst>
              <a:ext uri="{FF2B5EF4-FFF2-40B4-BE49-F238E27FC236}">
                <a16:creationId xmlns="" xmlns:a16="http://schemas.microsoft.com/office/drawing/2014/main" id="{3ACAB04B-5635-475F-96ED-F96330021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1539" y="1268413"/>
          <a:ext cx="34242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3" name="公式" r:id="rId5" imgW="1663560" imgH="228600" progId="Equation.3">
                  <p:embed/>
                </p:oleObj>
              </mc:Choice>
              <mc:Fallback>
                <p:oleObj name="公式" r:id="rId5" imgW="1663560" imgH="228600" progId="Equation.3">
                  <p:embed/>
                  <p:pic>
                    <p:nvPicPr>
                      <p:cNvPr id="105475" name="Object 2">
                        <a:extLst>
                          <a:ext uri="{FF2B5EF4-FFF2-40B4-BE49-F238E27FC236}">
                            <a16:creationId xmlns="" xmlns:a16="http://schemas.microsoft.com/office/drawing/2014/main" id="{3ACAB04B-5635-475F-96ED-F96330021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9" y="1268413"/>
                        <a:ext cx="34242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3">
            <a:extLst>
              <a:ext uri="{FF2B5EF4-FFF2-40B4-BE49-F238E27FC236}">
                <a16:creationId xmlns="" xmlns:a16="http://schemas.microsoft.com/office/drawing/2014/main" id="{0D84C98A-6A04-4345-8C42-622CE3D4A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1882775"/>
          <a:ext cx="30241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4" name="公式" r:id="rId7" imgW="1434960" imgH="228600" progId="Equation.3">
                  <p:embed/>
                </p:oleObj>
              </mc:Choice>
              <mc:Fallback>
                <p:oleObj name="公式" r:id="rId7" imgW="1434960" imgH="228600" progId="Equation.3">
                  <p:embed/>
                  <p:pic>
                    <p:nvPicPr>
                      <p:cNvPr id="105476" name="Object 3">
                        <a:extLst>
                          <a:ext uri="{FF2B5EF4-FFF2-40B4-BE49-F238E27FC236}">
                            <a16:creationId xmlns="" xmlns:a16="http://schemas.microsoft.com/office/drawing/2014/main" id="{0D84C98A-6A04-4345-8C42-622CE3D4A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1882775"/>
                        <a:ext cx="30241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5">
            <a:extLst>
              <a:ext uri="{FF2B5EF4-FFF2-40B4-BE49-F238E27FC236}">
                <a16:creationId xmlns="" xmlns:a16="http://schemas.microsoft.com/office/drawing/2014/main" id="{4E19B994-415F-487B-A75E-0DDD73AF8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314576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解：</a:t>
            </a:r>
          </a:p>
        </p:txBody>
      </p:sp>
      <p:graphicFrame>
        <p:nvGraphicFramePr>
          <p:cNvPr id="105479" name="Object 4">
            <a:extLst>
              <a:ext uri="{FF2B5EF4-FFF2-40B4-BE49-F238E27FC236}">
                <a16:creationId xmlns="" xmlns:a16="http://schemas.microsoft.com/office/drawing/2014/main" id="{68D8EC9A-D273-41A6-AE0A-88805E9E5A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2387601"/>
          <a:ext cx="26066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5" name="公式" r:id="rId9" imgW="1346040" imgH="228600" progId="Equation.3">
                  <p:embed/>
                </p:oleObj>
              </mc:Choice>
              <mc:Fallback>
                <p:oleObj name="公式" r:id="rId9" imgW="1346040" imgH="228600" progId="Equation.3">
                  <p:embed/>
                  <p:pic>
                    <p:nvPicPr>
                      <p:cNvPr id="105479" name="Object 4">
                        <a:extLst>
                          <a:ext uri="{FF2B5EF4-FFF2-40B4-BE49-F238E27FC236}">
                            <a16:creationId xmlns="" xmlns:a16="http://schemas.microsoft.com/office/drawing/2014/main" id="{68D8EC9A-D273-41A6-AE0A-88805E9E5A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387601"/>
                        <a:ext cx="26066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5">
            <a:extLst>
              <a:ext uri="{FF2B5EF4-FFF2-40B4-BE49-F238E27FC236}">
                <a16:creationId xmlns="" xmlns:a16="http://schemas.microsoft.com/office/drawing/2014/main" id="{9150D7A9-3DD0-44EC-BA2D-D1A4AA4B7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0300" y="2387601"/>
          <a:ext cx="22621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6" name="公式" r:id="rId11" imgW="1168200" imgH="228600" progId="Equation.3">
                  <p:embed/>
                </p:oleObj>
              </mc:Choice>
              <mc:Fallback>
                <p:oleObj name="公式" r:id="rId11" imgW="1168200" imgH="228600" progId="Equation.3">
                  <p:embed/>
                  <p:pic>
                    <p:nvPicPr>
                      <p:cNvPr id="105480" name="Object 5">
                        <a:extLst>
                          <a:ext uri="{FF2B5EF4-FFF2-40B4-BE49-F238E27FC236}">
                            <a16:creationId xmlns="" xmlns:a16="http://schemas.microsoft.com/office/drawing/2014/main" id="{9150D7A9-3DD0-44EC-BA2D-D1A4AA4B7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387601"/>
                        <a:ext cx="22621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6">
            <a:extLst>
              <a:ext uri="{FF2B5EF4-FFF2-40B4-BE49-F238E27FC236}">
                <a16:creationId xmlns="" xmlns:a16="http://schemas.microsoft.com/office/drawing/2014/main" id="{8F26846E-4F13-432F-ACB1-6019530C5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6975" y="2890839"/>
          <a:ext cx="3614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7" name="公式" r:id="rId13" imgW="1866600" imgH="228600" progId="Equation.3">
                  <p:embed/>
                </p:oleObj>
              </mc:Choice>
              <mc:Fallback>
                <p:oleObj name="公式" r:id="rId13" imgW="1866600" imgH="228600" progId="Equation.3">
                  <p:embed/>
                  <p:pic>
                    <p:nvPicPr>
                      <p:cNvPr id="105481" name="Object 6">
                        <a:extLst>
                          <a:ext uri="{FF2B5EF4-FFF2-40B4-BE49-F238E27FC236}">
                            <a16:creationId xmlns="" xmlns:a16="http://schemas.microsoft.com/office/drawing/2014/main" id="{8F26846E-4F13-432F-ACB1-6019530C52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890839"/>
                        <a:ext cx="36147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7">
            <a:extLst>
              <a:ext uri="{FF2B5EF4-FFF2-40B4-BE49-F238E27FC236}">
                <a16:creationId xmlns="" xmlns:a16="http://schemas.microsoft.com/office/drawing/2014/main" id="{4E3E1F18-E225-4C0B-8057-16053308F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3322638"/>
          <a:ext cx="472281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8" name="公式" r:id="rId15" imgW="2438280" imgH="469800" progId="Equation.3">
                  <p:embed/>
                </p:oleObj>
              </mc:Choice>
              <mc:Fallback>
                <p:oleObj name="公式" r:id="rId15" imgW="2438280" imgH="469800" progId="Equation.3">
                  <p:embed/>
                  <p:pic>
                    <p:nvPicPr>
                      <p:cNvPr id="105482" name="Object 7">
                        <a:extLst>
                          <a:ext uri="{FF2B5EF4-FFF2-40B4-BE49-F238E27FC236}">
                            <a16:creationId xmlns="" xmlns:a16="http://schemas.microsoft.com/office/drawing/2014/main" id="{4E3E1F18-E225-4C0B-8057-16053308F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3322638"/>
                        <a:ext cx="472281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8">
            <a:extLst>
              <a:ext uri="{FF2B5EF4-FFF2-40B4-BE49-F238E27FC236}">
                <a16:creationId xmlns="" xmlns:a16="http://schemas.microsoft.com/office/drawing/2014/main" id="{4D8F8E1A-AD30-4C5C-B2ED-647006841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4330701"/>
          <a:ext cx="4673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9" name="公式" r:id="rId17" imgW="2412720" imgH="228600" progId="Equation.3">
                  <p:embed/>
                </p:oleObj>
              </mc:Choice>
              <mc:Fallback>
                <p:oleObj name="公式" r:id="rId17" imgW="2412720" imgH="228600" progId="Equation.3">
                  <p:embed/>
                  <p:pic>
                    <p:nvPicPr>
                      <p:cNvPr id="105483" name="Object 8">
                        <a:extLst>
                          <a:ext uri="{FF2B5EF4-FFF2-40B4-BE49-F238E27FC236}">
                            <a16:creationId xmlns="" xmlns:a16="http://schemas.microsoft.com/office/drawing/2014/main" id="{4D8F8E1A-AD30-4C5C-B2ED-6470068415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330701"/>
                        <a:ext cx="4673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9">
            <a:extLst>
              <a:ext uri="{FF2B5EF4-FFF2-40B4-BE49-F238E27FC236}">
                <a16:creationId xmlns="" xmlns:a16="http://schemas.microsoft.com/office/drawing/2014/main" id="{EBED5540-EF75-4F2E-836F-7F76DD043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6" y="4764089"/>
          <a:ext cx="26574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0" name="公式" r:id="rId19" imgW="1371600" imgH="406080" progId="Equation.3">
                  <p:embed/>
                </p:oleObj>
              </mc:Choice>
              <mc:Fallback>
                <p:oleObj name="公式" r:id="rId19" imgW="1371600" imgH="406080" progId="Equation.3">
                  <p:embed/>
                  <p:pic>
                    <p:nvPicPr>
                      <p:cNvPr id="105484" name="Object 9">
                        <a:extLst>
                          <a:ext uri="{FF2B5EF4-FFF2-40B4-BE49-F238E27FC236}">
                            <a16:creationId xmlns="" xmlns:a16="http://schemas.microsoft.com/office/drawing/2014/main" id="{EBED5540-EF75-4F2E-836F-7F76DD043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6" y="4764089"/>
                        <a:ext cx="26574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5" name="Object 10">
            <a:extLst>
              <a:ext uri="{FF2B5EF4-FFF2-40B4-BE49-F238E27FC236}">
                <a16:creationId xmlns="" xmlns:a16="http://schemas.microsoft.com/office/drawing/2014/main" id="{F37AEDD5-5BE1-453A-BB5D-1627418E5B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2763" y="4906964"/>
          <a:ext cx="20431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1" name="公式" r:id="rId21" imgW="1054080" imgH="228600" progId="Equation.3">
                  <p:embed/>
                </p:oleObj>
              </mc:Choice>
              <mc:Fallback>
                <p:oleObj name="公式" r:id="rId21" imgW="1054080" imgH="228600" progId="Equation.3">
                  <p:embed/>
                  <p:pic>
                    <p:nvPicPr>
                      <p:cNvPr id="105485" name="Object 10">
                        <a:extLst>
                          <a:ext uri="{FF2B5EF4-FFF2-40B4-BE49-F238E27FC236}">
                            <a16:creationId xmlns="" xmlns:a16="http://schemas.microsoft.com/office/drawing/2014/main" id="{F37AEDD5-5BE1-453A-BB5D-1627418E5B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4906964"/>
                        <a:ext cx="20431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6" name="Object 11">
            <a:extLst>
              <a:ext uri="{FF2B5EF4-FFF2-40B4-BE49-F238E27FC236}">
                <a16:creationId xmlns="" xmlns:a16="http://schemas.microsoft.com/office/drawing/2014/main" id="{2C0F8BF7-4391-409F-9DDE-6B1F70F29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5322888"/>
          <a:ext cx="438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2" name="公式" r:id="rId23" imgW="2260440" imgH="495000" progId="Equation.3">
                  <p:embed/>
                </p:oleObj>
              </mc:Choice>
              <mc:Fallback>
                <p:oleObj name="公式" r:id="rId23" imgW="2260440" imgH="495000" progId="Equation.3">
                  <p:embed/>
                  <p:pic>
                    <p:nvPicPr>
                      <p:cNvPr id="105486" name="Object 11">
                        <a:extLst>
                          <a:ext uri="{FF2B5EF4-FFF2-40B4-BE49-F238E27FC236}">
                            <a16:creationId xmlns="" xmlns:a16="http://schemas.microsoft.com/office/drawing/2014/main" id="{2C0F8BF7-4391-409F-9DDE-6B1F70F29B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322888"/>
                        <a:ext cx="4381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7" name="Text Box 15">
            <a:extLst>
              <a:ext uri="{FF2B5EF4-FFF2-40B4-BE49-F238E27FC236}">
                <a16:creationId xmlns="" xmlns:a16="http://schemas.microsoft.com/office/drawing/2014/main" id="{69446BDD-77E4-49F3-AECB-3122B698B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188076"/>
            <a:ext cx="435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经</a:t>
            </a:r>
            <a:r>
              <a:rPr lang="en-US" altLang="zh-CN" sz="2800">
                <a:solidFill>
                  <a:prstClr val="black"/>
                </a:solidFill>
              </a:rPr>
              <a:t>10</a:t>
            </a:r>
            <a:r>
              <a:rPr lang="zh-CN" altLang="en-US" sz="2800">
                <a:solidFill>
                  <a:prstClr val="black"/>
                </a:solidFill>
              </a:rPr>
              <a:t>轮迭代得最优解。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  <p:bldP spid="105477" grpId="0"/>
      <p:bldP spid="10548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>
            <a:extLst>
              <a:ext uri="{FF2B5EF4-FFF2-40B4-BE49-F238E27FC236}">
                <a16:creationId xmlns="" xmlns:a16="http://schemas.microsoft.com/office/drawing/2014/main" id="{B3ECDD8B-AD78-4B5F-B43C-1B1D84FD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03843" name="Rectangle 3">
            <a:extLst>
              <a:ext uri="{FF2B5EF4-FFF2-40B4-BE49-F238E27FC236}">
                <a16:creationId xmlns="" xmlns:a16="http://schemas.microsoft.com/office/drawing/2014/main" id="{4B310ADA-D6B8-44E9-B56C-86F16B51B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newsflash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>
            <a:extLst>
              <a:ext uri="{FF2B5EF4-FFF2-40B4-BE49-F238E27FC236}">
                <a16:creationId xmlns="" xmlns:a16="http://schemas.microsoft.com/office/drawing/2014/main" id="{95577AD4-B0FA-40A5-B6A4-38AE1D0EA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487364"/>
            <a:ext cx="3154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三、共轭方向法</a:t>
            </a:r>
          </a:p>
        </p:txBody>
      </p:sp>
      <p:sp>
        <p:nvSpPr>
          <p:cNvPr id="192521" name="Text Box 9">
            <a:extLst>
              <a:ext uri="{FF2B5EF4-FFF2-40B4-BE49-F238E27FC236}">
                <a16:creationId xmlns="" xmlns:a16="http://schemas.microsoft.com/office/drawing/2014/main" id="{C3689337-F783-4E0F-AB4D-998724AB2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1484313"/>
            <a:ext cx="741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定义  设</a:t>
            </a:r>
            <a:r>
              <a:rPr lang="en-US" altLang="zh-CN" sz="2800" i="1">
                <a:solidFill>
                  <a:prstClr val="black"/>
                </a:solidFill>
              </a:rPr>
              <a:t>A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 i="1">
                <a:solidFill>
                  <a:prstClr val="black"/>
                </a:solidFill>
              </a:rPr>
              <a:t>n</a:t>
            </a:r>
            <a:r>
              <a:rPr lang="zh-CN" altLang="en-US" sz="2800">
                <a:solidFill>
                  <a:prstClr val="black"/>
                </a:solidFill>
              </a:rPr>
              <a:t>阶是对称矩阵，若</a:t>
            </a:r>
          </a:p>
        </p:txBody>
      </p:sp>
      <p:graphicFrame>
        <p:nvGraphicFramePr>
          <p:cNvPr id="192522" name="Object 2">
            <a:extLst>
              <a:ext uri="{FF2B5EF4-FFF2-40B4-BE49-F238E27FC236}">
                <a16:creationId xmlns="" xmlns:a16="http://schemas.microsoft.com/office/drawing/2014/main" id="{EC542E32-86F3-4F64-86EF-C1D04C152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1989139"/>
          <a:ext cx="40274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2" name="公式" r:id="rId3" imgW="2006280" imgH="228600" progId="Equation.3">
                  <p:embed/>
                </p:oleObj>
              </mc:Choice>
              <mc:Fallback>
                <p:oleObj name="公式" r:id="rId3" imgW="2006280" imgH="228600" progId="Equation.3">
                  <p:embed/>
                  <p:pic>
                    <p:nvPicPr>
                      <p:cNvPr id="192522" name="Object 2">
                        <a:extLst>
                          <a:ext uri="{FF2B5EF4-FFF2-40B4-BE49-F238E27FC236}">
                            <a16:creationId xmlns="" xmlns:a16="http://schemas.microsoft.com/office/drawing/2014/main" id="{EC542E32-86F3-4F64-86EF-C1D04C152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989139"/>
                        <a:ext cx="40274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3" name="Text Box 11">
            <a:extLst>
              <a:ext uri="{FF2B5EF4-FFF2-40B4-BE49-F238E27FC236}">
                <a16:creationId xmlns="" xmlns:a16="http://schemas.microsoft.com/office/drawing/2014/main" id="{FE1BACEE-D0AC-4686-B566-6905D7186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2420938"/>
            <a:ext cx="6697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则称</a:t>
            </a:r>
            <a:r>
              <a:rPr lang="en-US" altLang="zh-CN" sz="2800" i="1">
                <a:solidFill>
                  <a:prstClr val="black"/>
                </a:solidFill>
              </a:rPr>
              <a:t>p</a:t>
            </a:r>
            <a:r>
              <a:rPr lang="zh-CN" altLang="en-US" sz="2800">
                <a:solidFill>
                  <a:prstClr val="black"/>
                </a:solidFill>
              </a:rPr>
              <a:t>和</a:t>
            </a:r>
            <a:r>
              <a:rPr lang="en-US" altLang="zh-CN" sz="2800" i="1">
                <a:solidFill>
                  <a:prstClr val="black"/>
                </a:solidFill>
              </a:rPr>
              <a:t>q</a:t>
            </a:r>
            <a:r>
              <a:rPr lang="zh-CN" altLang="en-US" sz="2800">
                <a:solidFill>
                  <a:prstClr val="black"/>
                </a:solidFill>
              </a:rPr>
              <a:t>是相互</a:t>
            </a:r>
            <a:r>
              <a:rPr lang="en-US" altLang="zh-CN" sz="2800" i="1">
                <a:solidFill>
                  <a:prstClr val="black"/>
                </a:solidFill>
              </a:rPr>
              <a:t>A</a:t>
            </a:r>
            <a:r>
              <a:rPr lang="zh-CN" altLang="en-US" sz="2800">
                <a:solidFill>
                  <a:prstClr val="black"/>
                </a:solidFill>
              </a:rPr>
              <a:t>共轭的。</a:t>
            </a:r>
          </a:p>
        </p:txBody>
      </p:sp>
      <p:sp>
        <p:nvSpPr>
          <p:cNvPr id="192524" name="Text Box 12">
            <a:extLst>
              <a:ext uri="{FF2B5EF4-FFF2-40B4-BE49-F238E27FC236}">
                <a16:creationId xmlns="" xmlns:a16="http://schemas.microsoft.com/office/drawing/2014/main" id="{6FEB247F-253E-4E45-A9C4-B0687A12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2909888"/>
            <a:ext cx="3455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对于非零向量组</a:t>
            </a:r>
          </a:p>
        </p:txBody>
      </p:sp>
      <p:graphicFrame>
        <p:nvGraphicFramePr>
          <p:cNvPr id="192525" name="Object 3">
            <a:extLst>
              <a:ext uri="{FF2B5EF4-FFF2-40B4-BE49-F238E27FC236}">
                <a16:creationId xmlns="" xmlns:a16="http://schemas.microsoft.com/office/drawing/2014/main" id="{9821333F-0124-4434-953F-ABAF63364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1" y="2957514"/>
          <a:ext cx="29305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公式" r:id="rId5" imgW="1460160" imgH="241200" progId="Equation.3">
                  <p:embed/>
                </p:oleObj>
              </mc:Choice>
              <mc:Fallback>
                <p:oleObj name="公式" r:id="rId5" imgW="1460160" imgH="241200" progId="Equation.3">
                  <p:embed/>
                  <p:pic>
                    <p:nvPicPr>
                      <p:cNvPr id="192525" name="Object 3">
                        <a:extLst>
                          <a:ext uri="{FF2B5EF4-FFF2-40B4-BE49-F238E27FC236}">
                            <a16:creationId xmlns="" xmlns:a16="http://schemas.microsoft.com/office/drawing/2014/main" id="{9821333F-0124-4434-953F-ABAF63364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957514"/>
                        <a:ext cx="29305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6" name="Object 4">
            <a:extLst>
              <a:ext uri="{FF2B5EF4-FFF2-40B4-BE49-F238E27FC236}">
                <a16:creationId xmlns="" xmlns:a16="http://schemas.microsoft.com/office/drawing/2014/main" id="{468AA42F-5018-4024-9B2E-D35DE0651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3429000"/>
          <a:ext cx="62690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公式" r:id="rId7" imgW="2730240" imgH="241200" progId="Equation.3">
                  <p:embed/>
                </p:oleObj>
              </mc:Choice>
              <mc:Fallback>
                <p:oleObj name="公式" r:id="rId7" imgW="2730240" imgH="241200" progId="Equation.3">
                  <p:embed/>
                  <p:pic>
                    <p:nvPicPr>
                      <p:cNvPr id="192526" name="Object 4">
                        <a:extLst>
                          <a:ext uri="{FF2B5EF4-FFF2-40B4-BE49-F238E27FC236}">
                            <a16:creationId xmlns="" xmlns:a16="http://schemas.microsoft.com/office/drawing/2014/main" id="{468AA42F-5018-4024-9B2E-D35DE0651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429000"/>
                        <a:ext cx="626903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7" name="Text Box 15">
            <a:extLst>
              <a:ext uri="{FF2B5EF4-FFF2-40B4-BE49-F238E27FC236}">
                <a16:creationId xmlns="" xmlns:a16="http://schemas.microsoft.com/office/drawing/2014/main" id="{C87F6383-B7A8-4382-B74B-CAB7B318C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4005263"/>
            <a:ext cx="66976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则称</a:t>
            </a:r>
            <a:r>
              <a:rPr lang="en-US" altLang="zh-CN" sz="2800" i="1">
                <a:solidFill>
                  <a:prstClr val="black"/>
                </a:solidFill>
              </a:rPr>
              <a:t>p</a:t>
            </a:r>
            <a:r>
              <a:rPr lang="en-US" altLang="zh-CN" sz="2800" baseline="30000">
                <a:solidFill>
                  <a:prstClr val="black"/>
                </a:solidFill>
              </a:rPr>
              <a:t>0</a:t>
            </a:r>
            <a:r>
              <a:rPr lang="en-US" altLang="zh-CN" sz="2800">
                <a:solidFill>
                  <a:prstClr val="black"/>
                </a:solidFill>
              </a:rPr>
              <a:t>, </a:t>
            </a:r>
            <a:r>
              <a:rPr lang="en-US" altLang="zh-CN" sz="2800" i="1">
                <a:solidFill>
                  <a:prstClr val="black"/>
                </a:solidFill>
              </a:rPr>
              <a:t>p</a:t>
            </a:r>
            <a:r>
              <a:rPr lang="en-US" altLang="zh-CN" sz="2800" baseline="30000">
                <a:solidFill>
                  <a:prstClr val="black"/>
                </a:solidFill>
              </a:rPr>
              <a:t>1</a:t>
            </a:r>
            <a:r>
              <a:rPr lang="en-US" altLang="zh-CN" sz="2800">
                <a:solidFill>
                  <a:prstClr val="black"/>
                </a:solidFill>
              </a:rPr>
              <a:t>,..., </a:t>
            </a:r>
            <a:r>
              <a:rPr lang="en-US" altLang="zh-CN" sz="2800" i="1">
                <a:solidFill>
                  <a:prstClr val="black"/>
                </a:solidFill>
              </a:rPr>
              <a:t>p</a:t>
            </a:r>
            <a:r>
              <a:rPr lang="en-US" altLang="zh-CN" sz="2800" baseline="30000">
                <a:solidFill>
                  <a:prstClr val="black"/>
                </a:solidFill>
              </a:rPr>
              <a:t>n-1</a:t>
            </a:r>
            <a:r>
              <a:rPr lang="zh-CN" altLang="en-US" sz="2800">
                <a:solidFill>
                  <a:prstClr val="black"/>
                </a:solidFill>
              </a:rPr>
              <a:t>是</a:t>
            </a:r>
            <a:r>
              <a:rPr lang="en-US" altLang="zh-CN" sz="2800" i="1">
                <a:solidFill>
                  <a:prstClr val="black"/>
                </a:solidFill>
              </a:rPr>
              <a:t>A</a:t>
            </a:r>
            <a:r>
              <a:rPr lang="zh-CN" altLang="en-US" sz="2800">
                <a:solidFill>
                  <a:prstClr val="black"/>
                </a:solidFill>
              </a:rPr>
              <a:t>共轭方向组，或称一组 </a:t>
            </a:r>
            <a:r>
              <a:rPr lang="en-US" altLang="zh-CN" sz="2800" i="1">
                <a:solidFill>
                  <a:prstClr val="black"/>
                </a:solidFill>
              </a:rPr>
              <a:t>A</a:t>
            </a:r>
            <a:r>
              <a:rPr lang="zh-CN" altLang="en-US" sz="2800">
                <a:solidFill>
                  <a:prstClr val="black"/>
                </a:solidFill>
              </a:rPr>
              <a:t>共轭方向。</a:t>
            </a:r>
          </a:p>
        </p:txBody>
      </p:sp>
      <p:graphicFrame>
        <p:nvGraphicFramePr>
          <p:cNvPr id="192528" name="Object 5">
            <a:extLst>
              <a:ext uri="{FF2B5EF4-FFF2-40B4-BE49-F238E27FC236}">
                <a16:creationId xmlns="" xmlns:a16="http://schemas.microsoft.com/office/drawing/2014/main" id="{FC7B8C44-511A-4ECF-A1FA-A372B67D56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4973638"/>
          <a:ext cx="59547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5" name="公式" r:id="rId9" imgW="2857320" imgH="228600" progId="Equation.3">
                  <p:embed/>
                </p:oleObj>
              </mc:Choice>
              <mc:Fallback>
                <p:oleObj name="公式" r:id="rId9" imgW="2857320" imgH="228600" progId="Equation.3">
                  <p:embed/>
                  <p:pic>
                    <p:nvPicPr>
                      <p:cNvPr id="192528" name="Object 5">
                        <a:extLst>
                          <a:ext uri="{FF2B5EF4-FFF2-40B4-BE49-F238E27FC236}">
                            <a16:creationId xmlns="" xmlns:a16="http://schemas.microsoft.com/office/drawing/2014/main" id="{FC7B8C44-511A-4ECF-A1FA-A372B67D56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4973638"/>
                        <a:ext cx="59547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9" name="Text Box 17">
            <a:extLst>
              <a:ext uri="{FF2B5EF4-FFF2-40B4-BE49-F238E27FC236}">
                <a16:creationId xmlns="" xmlns:a16="http://schemas.microsoft.com/office/drawing/2014/main" id="{E4FE7BF1-3E0E-47E2-8716-20A594683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661026"/>
            <a:ext cx="6697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共轭概念是正交概念的推广。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  <p:bldP spid="192521" grpId="0"/>
      <p:bldP spid="192523" grpId="0"/>
      <p:bldP spid="192524" grpId="0"/>
      <p:bldP spid="192527" grpId="0"/>
      <p:bldP spid="1925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="" xmlns:a16="http://schemas.microsoft.com/office/drawing/2014/main" id="{B97AEC5F-A61E-438F-B2DD-C430A67FD2EC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1252517"/>
            <a:ext cx="8253580" cy="1503649"/>
            <a:chOff x="960" y="1308"/>
            <a:chExt cx="4032" cy="564"/>
          </a:xfrm>
        </p:grpSpPr>
        <p:sp>
          <p:nvSpPr>
            <p:cNvPr id="109585" name="Rectangle 5">
              <a:extLst>
                <a:ext uri="{FF2B5EF4-FFF2-40B4-BE49-F238E27FC236}">
                  <a16:creationId xmlns="" xmlns:a16="http://schemas.microsoft.com/office/drawing/2014/main" id="{8D75A135-6DA9-4158-B840-DF19F0772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97"/>
              <a:ext cx="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109578" name="Object 10">
              <a:extLst>
                <a:ext uri="{FF2B5EF4-FFF2-40B4-BE49-F238E27FC236}">
                  <a16:creationId xmlns="" xmlns:a16="http://schemas.microsoft.com/office/drawing/2014/main" id="{1A7847B6-ED01-4E58-A581-F40B9667C7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308"/>
            <a:ext cx="3888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6" name="文档" r:id="rId3" imgW="4750698" imgH="694825" progId="Word.Document.8">
                    <p:embed/>
                  </p:oleObj>
                </mc:Choice>
                <mc:Fallback>
                  <p:oleObj name="文档" r:id="rId3" imgW="4750698" imgH="694825" progId="Word.Document.8">
                    <p:embed/>
                    <p:pic>
                      <p:nvPicPr>
                        <p:cNvPr id="109578" name="Object 10">
                          <a:extLst>
                            <a:ext uri="{FF2B5EF4-FFF2-40B4-BE49-F238E27FC236}">
                              <a16:creationId xmlns="" xmlns:a16="http://schemas.microsoft.com/office/drawing/2014/main" id="{1A7847B6-ED01-4E58-A581-F40B9667C7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308"/>
                          <a:ext cx="3888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50" name="Text Box 2">
            <a:extLst>
              <a:ext uri="{FF2B5EF4-FFF2-40B4-BE49-F238E27FC236}">
                <a16:creationId xmlns="" xmlns:a16="http://schemas.microsoft.com/office/drawing/2014/main" id="{4045D566-EA37-4027-A2E9-99ABF358E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565401"/>
            <a:ext cx="792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证</a:t>
            </a:r>
          </a:p>
        </p:txBody>
      </p:sp>
      <p:graphicFrame>
        <p:nvGraphicFramePr>
          <p:cNvPr id="104451" name="Object 2">
            <a:extLst>
              <a:ext uri="{FF2B5EF4-FFF2-40B4-BE49-F238E27FC236}">
                <a16:creationId xmlns="" xmlns:a16="http://schemas.microsoft.com/office/drawing/2014/main" id="{94A0EADE-EDF8-4DA0-8A88-92B4B53AE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9" y="2565401"/>
          <a:ext cx="3241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7" name="公式" r:id="rId5" imgW="1523880" imgH="228600" progId="Equation.3">
                  <p:embed/>
                </p:oleObj>
              </mc:Choice>
              <mc:Fallback>
                <p:oleObj name="公式" r:id="rId5" imgW="1523880" imgH="228600" progId="Equation.3">
                  <p:embed/>
                  <p:pic>
                    <p:nvPicPr>
                      <p:cNvPr id="104451" name="Object 2">
                        <a:extLst>
                          <a:ext uri="{FF2B5EF4-FFF2-40B4-BE49-F238E27FC236}">
                            <a16:creationId xmlns="" xmlns:a16="http://schemas.microsoft.com/office/drawing/2014/main" id="{94A0EADE-EDF8-4DA0-8A88-92B4B53AE3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2565401"/>
                        <a:ext cx="32416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3">
            <a:extLst>
              <a:ext uri="{FF2B5EF4-FFF2-40B4-BE49-F238E27FC236}">
                <a16:creationId xmlns="" xmlns:a16="http://schemas.microsoft.com/office/drawing/2014/main" id="{62F00BAC-FA61-46B8-8CE4-626CAA042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3097213"/>
          <a:ext cx="44640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8" name="公式" r:id="rId7" imgW="1968480" imgH="241200" progId="Equation.3">
                  <p:embed/>
                </p:oleObj>
              </mc:Choice>
              <mc:Fallback>
                <p:oleObj name="公式" r:id="rId7" imgW="1968480" imgH="241200" progId="Equation.3">
                  <p:embed/>
                  <p:pic>
                    <p:nvPicPr>
                      <p:cNvPr id="104452" name="Object 3">
                        <a:extLst>
                          <a:ext uri="{FF2B5EF4-FFF2-40B4-BE49-F238E27FC236}">
                            <a16:creationId xmlns="" xmlns:a16="http://schemas.microsoft.com/office/drawing/2014/main" id="{62F00BAC-FA61-46B8-8CE4-626CAA0423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097213"/>
                        <a:ext cx="44640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4">
            <a:extLst>
              <a:ext uri="{FF2B5EF4-FFF2-40B4-BE49-F238E27FC236}">
                <a16:creationId xmlns="" xmlns:a16="http://schemas.microsoft.com/office/drawing/2014/main" id="{5171EFBE-ED1D-4614-9E1E-71A345CF2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5250" y="3684588"/>
          <a:ext cx="59817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9" name="公式" r:id="rId9" imgW="2781000" imgH="228600" progId="Equation.3">
                  <p:embed/>
                </p:oleObj>
              </mc:Choice>
              <mc:Fallback>
                <p:oleObj name="公式" r:id="rId9" imgW="2781000" imgH="228600" progId="Equation.3">
                  <p:embed/>
                  <p:pic>
                    <p:nvPicPr>
                      <p:cNvPr id="104453" name="Object 4">
                        <a:extLst>
                          <a:ext uri="{FF2B5EF4-FFF2-40B4-BE49-F238E27FC236}">
                            <a16:creationId xmlns="" xmlns:a16="http://schemas.microsoft.com/office/drawing/2014/main" id="{5171EFBE-ED1D-4614-9E1E-71A345CF2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684588"/>
                        <a:ext cx="59817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5">
            <a:extLst>
              <a:ext uri="{FF2B5EF4-FFF2-40B4-BE49-F238E27FC236}">
                <a16:creationId xmlns="" xmlns:a16="http://schemas.microsoft.com/office/drawing/2014/main" id="{C7715815-A150-445F-A652-9B8F45FB8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1" y="4221163"/>
          <a:ext cx="76755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0" name="公式" r:id="rId11" imgW="3314520" imgH="241200" progId="Equation.3">
                  <p:embed/>
                </p:oleObj>
              </mc:Choice>
              <mc:Fallback>
                <p:oleObj name="公式" r:id="rId11" imgW="3314520" imgH="241200" progId="Equation.3">
                  <p:embed/>
                  <p:pic>
                    <p:nvPicPr>
                      <p:cNvPr id="104454" name="Object 5">
                        <a:extLst>
                          <a:ext uri="{FF2B5EF4-FFF2-40B4-BE49-F238E27FC236}">
                            <a16:creationId xmlns="" xmlns:a16="http://schemas.microsoft.com/office/drawing/2014/main" id="{C7715815-A150-445F-A652-9B8F45FB8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4221163"/>
                        <a:ext cx="767556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6">
            <a:extLst>
              <a:ext uri="{FF2B5EF4-FFF2-40B4-BE49-F238E27FC236}">
                <a16:creationId xmlns="" xmlns:a16="http://schemas.microsoft.com/office/drawing/2014/main" id="{9F84A68A-95B9-4C3C-A4C0-F0F8C110C3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4725989"/>
          <a:ext cx="46799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1" name="公式" r:id="rId13" imgW="2222280" imgH="228600" progId="Equation.3">
                  <p:embed/>
                </p:oleObj>
              </mc:Choice>
              <mc:Fallback>
                <p:oleObj name="公式" r:id="rId13" imgW="2222280" imgH="228600" progId="Equation.3">
                  <p:embed/>
                  <p:pic>
                    <p:nvPicPr>
                      <p:cNvPr id="104455" name="Object 6">
                        <a:extLst>
                          <a:ext uri="{FF2B5EF4-FFF2-40B4-BE49-F238E27FC236}">
                            <a16:creationId xmlns="" xmlns:a16="http://schemas.microsoft.com/office/drawing/2014/main" id="{9F84A68A-95B9-4C3C-A4C0-F0F8C110C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725989"/>
                        <a:ext cx="46799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7">
            <a:extLst>
              <a:ext uri="{FF2B5EF4-FFF2-40B4-BE49-F238E27FC236}">
                <a16:creationId xmlns="" xmlns:a16="http://schemas.microsoft.com/office/drawing/2014/main" id="{5ACB443C-5889-4B39-A05E-E3D877920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1" y="5194301"/>
          <a:ext cx="4873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" name="公式" r:id="rId15" imgW="2108160" imgH="241200" progId="Equation.3">
                  <p:embed/>
                </p:oleObj>
              </mc:Choice>
              <mc:Fallback>
                <p:oleObj name="公式" r:id="rId15" imgW="2108160" imgH="241200" progId="Equation.3">
                  <p:embed/>
                  <p:pic>
                    <p:nvPicPr>
                      <p:cNvPr id="104456" name="Object 7">
                        <a:extLst>
                          <a:ext uri="{FF2B5EF4-FFF2-40B4-BE49-F238E27FC236}">
                            <a16:creationId xmlns="" xmlns:a16="http://schemas.microsoft.com/office/drawing/2014/main" id="{5ACB443C-5889-4B39-A05E-E3D877920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5194301"/>
                        <a:ext cx="4873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AutoShape 9">
            <a:extLst>
              <a:ext uri="{FF2B5EF4-FFF2-40B4-BE49-F238E27FC236}">
                <a16:creationId xmlns="" xmlns:a16="http://schemas.microsoft.com/office/drawing/2014/main" id="{264417B1-3B3E-4FFC-9D29-6EB0D4E9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5023100"/>
            <a:ext cx="1008063" cy="917079"/>
          </a:xfrm>
          <a:prstGeom prst="rightArrow">
            <a:avLst>
              <a:gd name="adj1" fmla="val 50000"/>
              <a:gd name="adj2" fmla="val 116728"/>
            </a:avLst>
          </a:prstGeom>
          <a:solidFill>
            <a:srgbClr val="FF00FF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04458" name="Object 8">
            <a:extLst>
              <a:ext uri="{FF2B5EF4-FFF2-40B4-BE49-F238E27FC236}">
                <a16:creationId xmlns="" xmlns:a16="http://schemas.microsoft.com/office/drawing/2014/main" id="{510C712D-132E-4774-9EF4-55EEEE32E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5624513"/>
          <a:ext cx="34925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公式" r:id="rId17" imgW="1511280" imgH="228600" progId="Equation.3">
                  <p:embed/>
                </p:oleObj>
              </mc:Choice>
              <mc:Fallback>
                <p:oleObj name="公式" r:id="rId17" imgW="1511280" imgH="228600" progId="Equation.3">
                  <p:embed/>
                  <p:pic>
                    <p:nvPicPr>
                      <p:cNvPr id="104458" name="Object 8">
                        <a:extLst>
                          <a:ext uri="{FF2B5EF4-FFF2-40B4-BE49-F238E27FC236}">
                            <a16:creationId xmlns="" xmlns:a16="http://schemas.microsoft.com/office/drawing/2014/main" id="{510C712D-132E-4774-9EF4-55EEEE32EE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624513"/>
                        <a:ext cx="34925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AutoShape 11">
            <a:extLst>
              <a:ext uri="{FF2B5EF4-FFF2-40B4-BE49-F238E27FC236}">
                <a16:creationId xmlns="" xmlns:a16="http://schemas.microsoft.com/office/drawing/2014/main" id="{54FB7DB2-31E6-444C-9ED6-4123DAFEF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5454900"/>
            <a:ext cx="1008062" cy="917079"/>
          </a:xfrm>
          <a:prstGeom prst="rightArrow">
            <a:avLst>
              <a:gd name="adj1" fmla="val 50000"/>
              <a:gd name="adj2" fmla="val 116728"/>
            </a:avLst>
          </a:prstGeom>
          <a:solidFill>
            <a:srgbClr val="FF00FF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04460" name="Object 9">
            <a:extLst>
              <a:ext uri="{FF2B5EF4-FFF2-40B4-BE49-F238E27FC236}">
                <a16:creationId xmlns="" xmlns:a16="http://schemas.microsoft.com/office/drawing/2014/main" id="{4481D48E-1B8B-4A1F-A648-CB2596E60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0" y="5661025"/>
          <a:ext cx="34940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4" name="公式" r:id="rId19" imgW="1511280" imgH="228600" progId="Equation.3">
                  <p:embed/>
                </p:oleObj>
              </mc:Choice>
              <mc:Fallback>
                <p:oleObj name="公式" r:id="rId19" imgW="1511280" imgH="228600" progId="Equation.3">
                  <p:embed/>
                  <p:pic>
                    <p:nvPicPr>
                      <p:cNvPr id="104460" name="Object 9">
                        <a:extLst>
                          <a:ext uri="{FF2B5EF4-FFF2-40B4-BE49-F238E27FC236}">
                            <a16:creationId xmlns="" xmlns:a16="http://schemas.microsoft.com/office/drawing/2014/main" id="{4481D48E-1B8B-4A1F-A648-CB2596E60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5661025"/>
                        <a:ext cx="34940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AutoShape 13">
            <a:extLst>
              <a:ext uri="{FF2B5EF4-FFF2-40B4-BE49-F238E27FC236}">
                <a16:creationId xmlns="" xmlns:a16="http://schemas.microsoft.com/office/drawing/2014/main" id="{E38714F8-67F0-40F7-BEC2-57D8F5DC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5959725"/>
            <a:ext cx="1008062" cy="917079"/>
          </a:xfrm>
          <a:prstGeom prst="rightArrow">
            <a:avLst>
              <a:gd name="adj1" fmla="val 50000"/>
              <a:gd name="adj2" fmla="val 116728"/>
            </a:avLst>
          </a:prstGeom>
          <a:solidFill>
            <a:srgbClr val="FF00FF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462" name="Text Box 14">
            <a:extLst>
              <a:ext uri="{FF2B5EF4-FFF2-40B4-BE49-F238E27FC236}">
                <a16:creationId xmlns="" xmlns:a16="http://schemas.microsoft.com/office/drawing/2014/main" id="{92531F4D-6854-4429-893C-70A066F9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6" y="6140450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  <a:ea typeface="黑体" panose="02010609060101010101" pitchFamily="49" charset="-122"/>
              </a:rPr>
              <a:t>线性无关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7" grpId="0" animBg="1"/>
      <p:bldP spid="104459" grpId="0" animBg="1"/>
      <p:bldP spid="104461" grpId="0" animBg="1"/>
      <p:bldP spid="10446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Text Box 4">
            <a:extLst>
              <a:ext uri="{FF2B5EF4-FFF2-40B4-BE49-F238E27FC236}">
                <a16:creationId xmlns="" xmlns:a16="http://schemas.microsoft.com/office/drawing/2014/main" id="{B5C7C193-A8C4-48FE-9615-F67ED0AF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1700213"/>
            <a:ext cx="7164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共轭方向组中最多含</a:t>
            </a:r>
            <a:r>
              <a:rPr lang="en-US" altLang="zh-CN" sz="2800">
                <a:solidFill>
                  <a:prstClr val="black"/>
                </a:solidFill>
              </a:rPr>
              <a:t>n</a:t>
            </a:r>
            <a:r>
              <a:rPr lang="zh-CN" altLang="en-US" sz="2800">
                <a:solidFill>
                  <a:prstClr val="black"/>
                </a:solidFill>
              </a:rPr>
              <a:t>个向量，且线性无关</a:t>
            </a:r>
          </a:p>
        </p:txBody>
      </p:sp>
      <p:graphicFrame>
        <p:nvGraphicFramePr>
          <p:cNvPr id="193541" name="Object 2">
            <a:extLst>
              <a:ext uri="{FF2B5EF4-FFF2-40B4-BE49-F238E27FC236}">
                <a16:creationId xmlns="" xmlns:a16="http://schemas.microsoft.com/office/drawing/2014/main" id="{BA4DBFA6-622C-427D-9F87-F350B0A6F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9" y="1736725"/>
          <a:ext cx="7191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name="公式" r:id="rId3" imgW="304560" imgH="228600" progId="Equation.3">
                  <p:embed/>
                </p:oleObj>
              </mc:Choice>
              <mc:Fallback>
                <p:oleObj name="公式" r:id="rId3" imgW="304560" imgH="228600" progId="Equation.3">
                  <p:embed/>
                  <p:pic>
                    <p:nvPicPr>
                      <p:cNvPr id="193541" name="Object 2">
                        <a:extLst>
                          <a:ext uri="{FF2B5EF4-FFF2-40B4-BE49-F238E27FC236}">
                            <a16:creationId xmlns="" xmlns:a16="http://schemas.microsoft.com/office/drawing/2014/main" id="{BA4DBFA6-622C-427D-9F87-F350B0A6FC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736725"/>
                        <a:ext cx="7191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2" name="Text Box 6">
            <a:extLst>
              <a:ext uri="{FF2B5EF4-FFF2-40B4-BE49-F238E27FC236}">
                <a16:creationId xmlns="" xmlns:a16="http://schemas.microsoft.com/office/drawing/2014/main" id="{1DFA1C49-7A44-4EC7-9A25-7E3296D2E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347913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反之，</a:t>
            </a:r>
            <a:r>
              <a:rPr lang="en-US" altLang="zh-CN" sz="2800">
                <a:solidFill>
                  <a:prstClr val="black"/>
                </a:solidFill>
              </a:rPr>
              <a:t>n</a:t>
            </a:r>
            <a:r>
              <a:rPr lang="zh-CN" altLang="en-US" sz="2800">
                <a:solidFill>
                  <a:prstClr val="black"/>
                </a:solidFill>
              </a:rPr>
              <a:t>维空间的一组基可以构造一组</a:t>
            </a:r>
            <a:r>
              <a:rPr lang="en-US" altLang="zh-CN" sz="2800">
                <a:solidFill>
                  <a:prstClr val="black"/>
                </a:solidFill>
              </a:rPr>
              <a:t>A</a:t>
            </a:r>
            <a:r>
              <a:rPr lang="zh-CN" altLang="en-US" sz="2800">
                <a:solidFill>
                  <a:prstClr val="black"/>
                </a:solidFill>
              </a:rPr>
              <a:t>共轭方向</a:t>
            </a:r>
          </a:p>
        </p:txBody>
      </p:sp>
      <p:graphicFrame>
        <p:nvGraphicFramePr>
          <p:cNvPr id="193545" name="Object 3">
            <a:extLst>
              <a:ext uri="{FF2B5EF4-FFF2-40B4-BE49-F238E27FC236}">
                <a16:creationId xmlns="" xmlns:a16="http://schemas.microsoft.com/office/drawing/2014/main" id="{6931E60E-5B08-48D7-A89C-02BBAFE70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2997201"/>
          <a:ext cx="50609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1" name="公式" r:id="rId5" imgW="2057400" imgH="228600" progId="Equation.3">
                  <p:embed/>
                </p:oleObj>
              </mc:Choice>
              <mc:Fallback>
                <p:oleObj name="公式" r:id="rId5" imgW="2057400" imgH="228600" progId="Equation.3">
                  <p:embed/>
                  <p:pic>
                    <p:nvPicPr>
                      <p:cNvPr id="193545" name="Object 3">
                        <a:extLst>
                          <a:ext uri="{FF2B5EF4-FFF2-40B4-BE49-F238E27FC236}">
                            <a16:creationId xmlns="" xmlns:a16="http://schemas.microsoft.com/office/drawing/2014/main" id="{6931E60E-5B08-48D7-A89C-02BBAFE70C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997201"/>
                        <a:ext cx="50609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6" name="Object 4">
            <a:extLst>
              <a:ext uri="{FF2B5EF4-FFF2-40B4-BE49-F238E27FC236}">
                <a16:creationId xmlns="" xmlns:a16="http://schemas.microsoft.com/office/drawing/2014/main" id="{E62C8CE1-11F1-48B5-A23D-14AD9FA6F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513" y="3617913"/>
          <a:ext cx="7732712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2" name="公式" r:id="rId7" imgW="3441600" imgH="749160" progId="Equation.3">
                  <p:embed/>
                </p:oleObj>
              </mc:Choice>
              <mc:Fallback>
                <p:oleObj name="公式" r:id="rId7" imgW="3441600" imgH="749160" progId="Equation.3">
                  <p:embed/>
                  <p:pic>
                    <p:nvPicPr>
                      <p:cNvPr id="193546" name="Object 4">
                        <a:extLst>
                          <a:ext uri="{FF2B5EF4-FFF2-40B4-BE49-F238E27FC236}">
                            <a16:creationId xmlns="" xmlns:a16="http://schemas.microsoft.com/office/drawing/2014/main" id="{E62C8CE1-11F1-48B5-A23D-14AD9FA6F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617913"/>
                        <a:ext cx="7732712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7" name="Object 5">
            <a:extLst>
              <a:ext uri="{FF2B5EF4-FFF2-40B4-BE49-F238E27FC236}">
                <a16:creationId xmlns="" xmlns:a16="http://schemas.microsoft.com/office/drawing/2014/main" id="{47CB9F45-BD5C-46ED-B30F-76E32F61C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5387976"/>
          <a:ext cx="54371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公式" r:id="rId9" imgW="2209680" imgH="228600" progId="Equation.3">
                  <p:embed/>
                </p:oleObj>
              </mc:Choice>
              <mc:Fallback>
                <p:oleObj name="公式" r:id="rId9" imgW="2209680" imgH="228600" progId="Equation.3">
                  <p:embed/>
                  <p:pic>
                    <p:nvPicPr>
                      <p:cNvPr id="193547" name="Object 5">
                        <a:extLst>
                          <a:ext uri="{FF2B5EF4-FFF2-40B4-BE49-F238E27FC236}">
                            <a16:creationId xmlns="" xmlns:a16="http://schemas.microsoft.com/office/drawing/2014/main" id="{47CB9F45-BD5C-46ED-B30F-76E32F61C4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387976"/>
                        <a:ext cx="54371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8" name="Text Box 12">
            <a:extLst>
              <a:ext uri="{FF2B5EF4-FFF2-40B4-BE49-F238E27FC236}">
                <a16:creationId xmlns="" xmlns:a16="http://schemas.microsoft.com/office/drawing/2014/main" id="{6DAE618D-9879-41DC-A201-C9D64C7CF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49276"/>
            <a:ext cx="5113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共轭方向组的构造</a:t>
            </a:r>
          </a:p>
        </p:txBody>
      </p:sp>
      <p:sp>
        <p:nvSpPr>
          <p:cNvPr id="193550" name="Text Box 14">
            <a:extLst>
              <a:ext uri="{FF2B5EF4-FFF2-40B4-BE49-F238E27FC236}">
                <a16:creationId xmlns="" xmlns:a16="http://schemas.microsoft.com/office/drawing/2014/main" id="{352FFD96-7533-4F19-9D42-A382BF0A3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254126"/>
            <a:ext cx="5113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由定理知：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/>
      <p:bldP spid="193542" grpId="0"/>
      <p:bldP spid="193548" grpId="0"/>
      <p:bldP spid="19355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="" xmlns:a16="http://schemas.microsoft.com/office/drawing/2014/main" id="{297EE659-9C5A-42A2-8E3C-7AFA762E9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476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二次严格凸函数的无约束最优化问题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="" xmlns:a16="http://schemas.microsoft.com/office/drawing/2014/main" id="{E525AF61-28AB-4120-AB6C-8FB05F9D3D02}"/>
              </a:ext>
            </a:extLst>
          </p:cNvPr>
          <p:cNvGrpSpPr>
            <a:grpSpLocks/>
          </p:cNvGrpSpPr>
          <p:nvPr/>
        </p:nvGrpSpPr>
        <p:grpSpPr bwMode="auto">
          <a:xfrm>
            <a:off x="2608264" y="1294351"/>
            <a:ext cx="7159625" cy="1451986"/>
            <a:chOff x="816" y="1197"/>
            <a:chExt cx="4037" cy="671"/>
          </a:xfrm>
        </p:grpSpPr>
        <p:sp>
          <p:nvSpPr>
            <p:cNvPr id="111632" name="Rectangle 5">
              <a:extLst>
                <a:ext uri="{FF2B5EF4-FFF2-40B4-BE49-F238E27FC236}">
                  <a16:creationId xmlns="" xmlns:a16="http://schemas.microsoft.com/office/drawing/2014/main" id="{8413CB53-9BB3-4581-A1BB-5BD07B1D8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549"/>
              <a:ext cx="1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111621" name="Object 5">
              <a:extLst>
                <a:ext uri="{FF2B5EF4-FFF2-40B4-BE49-F238E27FC236}">
                  <a16:creationId xmlns="" xmlns:a16="http://schemas.microsoft.com/office/drawing/2014/main" id="{310AB5A7-FCE6-4542-A853-6C96BCFADD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9" y="1197"/>
            <a:ext cx="3944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4" name="文档" r:id="rId3" imgW="3331588" imgH="690145" progId="Word.Document.8">
                    <p:embed/>
                  </p:oleObj>
                </mc:Choice>
                <mc:Fallback>
                  <p:oleObj name="文档" r:id="rId3" imgW="3331588" imgH="690145" progId="Word.Document.8">
                    <p:embed/>
                    <p:pic>
                      <p:nvPicPr>
                        <p:cNvPr id="111621" name="Object 5">
                          <a:extLst>
                            <a:ext uri="{FF2B5EF4-FFF2-40B4-BE49-F238E27FC236}">
                              <a16:creationId xmlns="" xmlns:a16="http://schemas.microsoft.com/office/drawing/2014/main" id="{310AB5A7-FCE6-4542-A853-6C96BCFADD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197"/>
                          <a:ext cx="3944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85" name="Object 2">
            <a:extLst>
              <a:ext uri="{FF2B5EF4-FFF2-40B4-BE49-F238E27FC236}">
                <a16:creationId xmlns="" xmlns:a16="http://schemas.microsoft.com/office/drawing/2014/main" id="{03B10103-B005-4021-B305-B99C9E21B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3" y="2636839"/>
          <a:ext cx="20875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5" name="公式" r:id="rId5" imgW="914400" imgH="228600" progId="Equation.3">
                  <p:embed/>
                </p:oleObj>
              </mc:Choice>
              <mc:Fallback>
                <p:oleObj name="公式" r:id="rId5" imgW="914400" imgH="228600" progId="Equation.3">
                  <p:embed/>
                  <p:pic>
                    <p:nvPicPr>
                      <p:cNvPr id="32785" name="Object 2">
                        <a:extLst>
                          <a:ext uri="{FF2B5EF4-FFF2-40B4-BE49-F238E27FC236}">
                            <a16:creationId xmlns="" xmlns:a16="http://schemas.microsoft.com/office/drawing/2014/main" id="{03B10103-B005-4021-B305-B99C9E21BA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2636839"/>
                        <a:ext cx="2087562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3">
            <a:extLst>
              <a:ext uri="{FF2B5EF4-FFF2-40B4-BE49-F238E27FC236}">
                <a16:creationId xmlns="" xmlns:a16="http://schemas.microsoft.com/office/drawing/2014/main" id="{45AB7777-4838-4D53-8A74-00414D36A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25" y="3357563"/>
          <a:ext cx="11572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6" name="公式" r:id="rId7" imgW="533160" imgH="203040" progId="Equation.3">
                  <p:embed/>
                </p:oleObj>
              </mc:Choice>
              <mc:Fallback>
                <p:oleObj name="公式" r:id="rId7" imgW="533160" imgH="203040" progId="Equation.3">
                  <p:embed/>
                  <p:pic>
                    <p:nvPicPr>
                      <p:cNvPr id="32784" name="Object 3">
                        <a:extLst>
                          <a:ext uri="{FF2B5EF4-FFF2-40B4-BE49-F238E27FC236}">
                            <a16:creationId xmlns="" xmlns:a16="http://schemas.microsoft.com/office/drawing/2014/main" id="{45AB7777-4838-4D53-8A74-00414D36A2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3357563"/>
                        <a:ext cx="1157288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4">
            <a:extLst>
              <a:ext uri="{FF2B5EF4-FFF2-40B4-BE49-F238E27FC236}">
                <a16:creationId xmlns="" xmlns:a16="http://schemas.microsoft.com/office/drawing/2014/main" id="{0E21B9D1-DB3C-4CD8-B3D4-B5B393B0A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3789363"/>
          <a:ext cx="17462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7" name="公式" r:id="rId9" imgW="914400" imgH="228600" progId="Equation.3">
                  <p:embed/>
                </p:oleObj>
              </mc:Choice>
              <mc:Fallback>
                <p:oleObj name="公式" r:id="rId9" imgW="914400" imgH="228600" progId="Equation.3">
                  <p:embed/>
                  <p:pic>
                    <p:nvPicPr>
                      <p:cNvPr id="32783" name="Object 4">
                        <a:extLst>
                          <a:ext uri="{FF2B5EF4-FFF2-40B4-BE49-F238E27FC236}">
                            <a16:creationId xmlns="" xmlns:a16="http://schemas.microsoft.com/office/drawing/2014/main" id="{0E21B9D1-DB3C-4CD8-B3D4-B5B393B0A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789363"/>
                        <a:ext cx="174625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Rectangle 1042">
            <a:extLst>
              <a:ext uri="{FF2B5EF4-FFF2-40B4-BE49-F238E27FC236}">
                <a16:creationId xmlns="" xmlns:a16="http://schemas.microsoft.com/office/drawing/2014/main" id="{DAF2A6E3-19AD-472A-BDCC-64732E18B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75" y="2738438"/>
            <a:ext cx="421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定理 </a:t>
            </a:r>
            <a:r>
              <a:rPr lang="en-US" altLang="zh-CN">
                <a:solidFill>
                  <a:srgbClr val="0000FF"/>
                </a:solidFill>
              </a:rPr>
              <a:t>6</a:t>
            </a:r>
            <a:r>
              <a:rPr lang="en-US" altLang="zh-CN">
                <a:solidFill>
                  <a:prstClr val="black"/>
                </a:solidFill>
              </a:rPr>
              <a:t>  </a:t>
            </a:r>
            <a:r>
              <a:rPr lang="zh-CN" altLang="en-US">
                <a:solidFill>
                  <a:prstClr val="black"/>
                </a:solidFill>
              </a:rPr>
              <a:t>对于问题</a:t>
            </a:r>
            <a:r>
              <a:rPr lang="en-US" altLang="zh-CN">
                <a:solidFill>
                  <a:prstClr val="black"/>
                </a:solidFill>
              </a:rPr>
              <a:t>(QP)</a:t>
            </a:r>
            <a:r>
              <a:rPr lang="zh-CN" altLang="en-US">
                <a:solidFill>
                  <a:prstClr val="black"/>
                </a:solidFill>
              </a:rPr>
              <a:t>，若</a:t>
            </a:r>
          </a:p>
        </p:txBody>
      </p:sp>
      <p:sp>
        <p:nvSpPr>
          <p:cNvPr id="32787" name="Rectangle 1043">
            <a:extLst>
              <a:ext uri="{FF2B5EF4-FFF2-40B4-BE49-F238E27FC236}">
                <a16:creationId xmlns="" xmlns:a16="http://schemas.microsoft.com/office/drawing/2014/main" id="{E22EBA3E-1ED6-4542-B21F-7C863B46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3314700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组</a:t>
            </a:r>
            <a:r>
              <a:rPr lang="en-US" altLang="zh-CN">
                <a:solidFill>
                  <a:prstClr val="black"/>
                </a:solidFill>
              </a:rPr>
              <a:t>A</a:t>
            </a:r>
            <a:r>
              <a:rPr lang="zh-CN" altLang="en-US">
                <a:solidFill>
                  <a:prstClr val="black"/>
                </a:solidFill>
              </a:rPr>
              <a:t>共轭方向，则由任意初始点</a:t>
            </a:r>
          </a:p>
        </p:txBody>
      </p:sp>
      <p:sp>
        <p:nvSpPr>
          <p:cNvPr id="32788" name="Rectangle 1044">
            <a:extLst>
              <a:ext uri="{FF2B5EF4-FFF2-40B4-BE49-F238E27FC236}">
                <a16:creationId xmlns="" xmlns:a16="http://schemas.microsoft.com/office/drawing/2014/main" id="{51E2C3BA-E364-481D-B875-63507D4E1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3357563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出发，依次沿</a:t>
            </a:r>
          </a:p>
        </p:txBody>
      </p:sp>
      <p:sp>
        <p:nvSpPr>
          <p:cNvPr id="32789" name="Rectangle 1045">
            <a:extLst>
              <a:ext uri="{FF2B5EF4-FFF2-40B4-BE49-F238E27FC236}">
                <a16:creationId xmlns="" xmlns:a16="http://schemas.microsoft.com/office/drawing/2014/main" id="{85BE0E90-A4F6-4308-BB58-C165FD26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3929490"/>
            <a:ext cx="7345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</a:rPr>
              <a:t>                                                          </a:t>
            </a:r>
            <a:r>
              <a:rPr lang="zh-CN" altLang="en-US">
                <a:solidFill>
                  <a:prstClr val="black"/>
                </a:solidFill>
              </a:rPr>
              <a:t>则最多经</a:t>
            </a:r>
            <a:r>
              <a:rPr lang="en-US" altLang="zh-CN">
                <a:solidFill>
                  <a:prstClr val="black"/>
                </a:solidFill>
              </a:rPr>
              <a:t>n</a:t>
            </a:r>
            <a:r>
              <a:rPr lang="zh-CN" altLang="en-US">
                <a:solidFill>
                  <a:prstClr val="black"/>
                </a:solidFill>
              </a:rPr>
              <a:t>次迭代可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得</a:t>
            </a:r>
            <a:r>
              <a:rPr lang="en-US" altLang="zh-CN">
                <a:solidFill>
                  <a:prstClr val="black"/>
                </a:solidFill>
              </a:rPr>
              <a:t>(QP)</a:t>
            </a:r>
            <a:r>
              <a:rPr lang="zh-CN" altLang="en-US">
                <a:solidFill>
                  <a:prstClr val="black"/>
                </a:solidFill>
              </a:rPr>
              <a:t>的整体最优解。</a:t>
            </a:r>
          </a:p>
        </p:txBody>
      </p:sp>
      <p:sp>
        <p:nvSpPr>
          <p:cNvPr id="32790" name="Rectangle 1046">
            <a:extLst>
              <a:ext uri="{FF2B5EF4-FFF2-40B4-BE49-F238E27FC236}">
                <a16:creationId xmlns="" xmlns:a16="http://schemas.microsoft.com/office/drawing/2014/main" id="{C708AE0E-BCB9-4435-B669-1F9662D44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9" y="2724150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为任意一</a:t>
            </a:r>
          </a:p>
        </p:txBody>
      </p:sp>
      <p:sp>
        <p:nvSpPr>
          <p:cNvPr id="32791" name="Rectangle 1047">
            <a:extLst>
              <a:ext uri="{FF2B5EF4-FFF2-40B4-BE49-F238E27FC236}">
                <a16:creationId xmlns="" xmlns:a16="http://schemas.microsoft.com/office/drawing/2014/main" id="{49D91D90-622A-449B-9E37-4072762A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3890963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进行精确一维搜索，</a:t>
            </a:r>
          </a:p>
        </p:txBody>
      </p:sp>
      <p:sp>
        <p:nvSpPr>
          <p:cNvPr id="32792" name="Rectangle 1048">
            <a:extLst>
              <a:ext uri="{FF2B5EF4-FFF2-40B4-BE49-F238E27FC236}">
                <a16:creationId xmlns="" xmlns:a16="http://schemas.microsoft.com/office/drawing/2014/main" id="{D311DEE8-C76A-4CD9-ACD8-B3F755AE9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4793090"/>
            <a:ext cx="73453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由任意初始点出发，依此沿某共轭方向组进行一维搜索求解无优化约束的方法叫</a:t>
            </a:r>
            <a:r>
              <a:rPr lang="zh-CN" altLang="en-US">
                <a:solidFill>
                  <a:srgbClr val="FF0000"/>
                </a:solidFill>
              </a:rPr>
              <a:t>共轭方向法。</a:t>
            </a:r>
          </a:p>
        </p:txBody>
      </p:sp>
      <p:sp>
        <p:nvSpPr>
          <p:cNvPr id="32793" name="Rectangle 1049">
            <a:extLst>
              <a:ext uri="{FF2B5EF4-FFF2-40B4-BE49-F238E27FC236}">
                <a16:creationId xmlns="" xmlns:a16="http://schemas.microsoft.com/office/drawing/2014/main" id="{57D8CBD4-3389-4D9F-9167-AA961BE06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5626528"/>
            <a:ext cx="73453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利用迭代点处的负梯度向量为基础产生一组共轭方向，这种方法叫</a:t>
            </a:r>
            <a:r>
              <a:rPr lang="zh-CN" altLang="en-US">
                <a:solidFill>
                  <a:srgbClr val="FF0000"/>
                </a:solidFill>
              </a:rPr>
              <a:t>共轭梯度法。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2786" grpId="0"/>
      <p:bldP spid="32787" grpId="0"/>
      <p:bldP spid="32788" grpId="0"/>
      <p:bldP spid="32789" grpId="0"/>
      <p:bldP spid="32790" grpId="0"/>
      <p:bldP spid="32791" grpId="0"/>
      <p:bldP spid="32792" grpId="0"/>
      <p:bldP spid="327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6" name="Text Box 8">
            <a:extLst>
              <a:ext uri="{FF2B5EF4-FFF2-40B4-BE49-F238E27FC236}">
                <a16:creationId xmlns="" xmlns:a16="http://schemas.microsoft.com/office/drawing/2014/main" id="{40AEF0FD-6779-4644-B83F-B4BBCF895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76251"/>
            <a:ext cx="3744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0504D"/>
                </a:solidFill>
              </a:rPr>
              <a:t>三、  分      类</a:t>
            </a:r>
          </a:p>
        </p:txBody>
      </p:sp>
      <p:sp>
        <p:nvSpPr>
          <p:cNvPr id="94217" name="Text Box 9">
            <a:extLst>
              <a:ext uri="{FF2B5EF4-FFF2-40B4-BE49-F238E27FC236}">
                <a16:creationId xmlns="" xmlns:a16="http://schemas.microsoft.com/office/drawing/2014/main" id="{3E71C68B-A461-4F27-B2A5-173BB48F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341438"/>
            <a:ext cx="77771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（</a:t>
            </a:r>
            <a:r>
              <a:rPr lang="en-US" altLang="zh-CN" sz="2800">
                <a:solidFill>
                  <a:prstClr val="black"/>
                </a:solidFill>
              </a:rPr>
              <a:t>1</a:t>
            </a:r>
            <a:r>
              <a:rPr lang="zh-CN" altLang="en-US" sz="2800">
                <a:solidFill>
                  <a:prstClr val="black"/>
                </a:solidFill>
              </a:rPr>
              <a:t>）线性规划：目标函数和约束条件皆为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zh-CN" altLang="en-US" sz="2800">
                <a:solidFill>
                  <a:prstClr val="black"/>
                </a:solidFill>
              </a:rPr>
              <a:t>的线性函数。</a:t>
            </a:r>
          </a:p>
        </p:txBody>
      </p:sp>
      <p:sp>
        <p:nvSpPr>
          <p:cNvPr id="94218" name="Text Box 10">
            <a:extLst>
              <a:ext uri="{FF2B5EF4-FFF2-40B4-BE49-F238E27FC236}">
                <a16:creationId xmlns="" xmlns:a16="http://schemas.microsoft.com/office/drawing/2014/main" id="{52C869AD-73B3-4659-85EA-0CD181B50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420938"/>
            <a:ext cx="77771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（</a:t>
            </a:r>
            <a:r>
              <a:rPr lang="en-US" altLang="zh-CN" sz="2800">
                <a:solidFill>
                  <a:prstClr val="black"/>
                </a:solidFill>
              </a:rPr>
              <a:t>2</a:t>
            </a:r>
            <a:r>
              <a:rPr lang="zh-CN" altLang="en-US" sz="2800">
                <a:solidFill>
                  <a:prstClr val="black"/>
                </a:solidFill>
              </a:rPr>
              <a:t>）非线性规划：目标函数和约束条件中至少有一个是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zh-CN" altLang="en-US" sz="2800">
                <a:solidFill>
                  <a:prstClr val="black"/>
                </a:solidFill>
              </a:rPr>
              <a:t>的非线性函数。</a:t>
            </a:r>
          </a:p>
        </p:txBody>
      </p:sp>
      <p:sp>
        <p:nvSpPr>
          <p:cNvPr id="94219" name="Text Box 11">
            <a:extLst>
              <a:ext uri="{FF2B5EF4-FFF2-40B4-BE49-F238E27FC236}">
                <a16:creationId xmlns="" xmlns:a16="http://schemas.microsoft.com/office/drawing/2014/main" id="{DA0486EF-8D4B-41D7-9CD3-80A3AEEFD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429001"/>
            <a:ext cx="7777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本章讨论非线性规划。</a:t>
            </a:r>
          </a:p>
        </p:txBody>
      </p:sp>
      <p:sp>
        <p:nvSpPr>
          <p:cNvPr id="94220" name="Text Box 12">
            <a:extLst>
              <a:ext uri="{FF2B5EF4-FFF2-40B4-BE49-F238E27FC236}">
                <a16:creationId xmlns="" xmlns:a16="http://schemas.microsoft.com/office/drawing/2014/main" id="{983D39F7-DA64-4F2B-BBBC-E30D51377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4076701"/>
            <a:ext cx="777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（</a:t>
            </a:r>
            <a:r>
              <a:rPr lang="en-US" altLang="zh-CN" sz="2800">
                <a:solidFill>
                  <a:prstClr val="black"/>
                </a:solidFill>
              </a:rPr>
              <a:t>1</a:t>
            </a:r>
            <a:r>
              <a:rPr lang="zh-CN" altLang="en-US" sz="2800">
                <a:solidFill>
                  <a:prstClr val="black"/>
                </a:solidFill>
              </a:rPr>
              <a:t>）当</a:t>
            </a:r>
            <a:r>
              <a:rPr lang="en-US" altLang="zh-CN" sz="2800" i="1">
                <a:solidFill>
                  <a:prstClr val="black"/>
                </a:solidFill>
              </a:rPr>
              <a:t>p=</a:t>
            </a:r>
            <a:r>
              <a:rPr lang="en-US" altLang="zh-CN" sz="2800">
                <a:solidFill>
                  <a:prstClr val="black"/>
                </a:solidFill>
              </a:rPr>
              <a:t>0</a:t>
            </a:r>
            <a:r>
              <a:rPr lang="en-US" altLang="zh-CN" sz="2800" i="1">
                <a:solidFill>
                  <a:prstClr val="black"/>
                </a:solidFill>
              </a:rPr>
              <a:t>,q=</a:t>
            </a:r>
            <a:r>
              <a:rPr lang="en-US" altLang="zh-CN" sz="2800">
                <a:solidFill>
                  <a:prstClr val="black"/>
                </a:solidFill>
              </a:rPr>
              <a:t>0 ,</a:t>
            </a:r>
            <a:r>
              <a:rPr lang="zh-CN" altLang="en-US" sz="2800">
                <a:solidFill>
                  <a:prstClr val="black"/>
                </a:solidFill>
              </a:rPr>
              <a:t>即可行域</a:t>
            </a:r>
            <a:r>
              <a:rPr lang="en-US" altLang="zh-CN" sz="2800" i="1">
                <a:solidFill>
                  <a:prstClr val="black"/>
                </a:solidFill>
              </a:rPr>
              <a:t>D=R</a:t>
            </a:r>
            <a:r>
              <a:rPr lang="en-US" altLang="zh-CN" sz="2800" i="1" baseline="30000">
                <a:solidFill>
                  <a:prstClr val="black"/>
                </a:solidFill>
              </a:rPr>
              <a:t>n</a:t>
            </a:r>
            <a:r>
              <a:rPr lang="en-US" altLang="zh-CN" sz="2800">
                <a:solidFill>
                  <a:prstClr val="black"/>
                </a:solidFill>
              </a:rPr>
              <a:t> </a:t>
            </a:r>
            <a:r>
              <a:rPr lang="zh-CN" altLang="en-US" sz="2800">
                <a:solidFill>
                  <a:prstClr val="black"/>
                </a:solidFill>
              </a:rPr>
              <a:t>时， </a:t>
            </a:r>
            <a:r>
              <a:rPr lang="en-US" altLang="zh-CN" sz="2800">
                <a:solidFill>
                  <a:prstClr val="black"/>
                </a:solidFill>
              </a:rPr>
              <a:t>(P)</a:t>
            </a:r>
            <a:r>
              <a:rPr lang="zh-CN" altLang="en-US" sz="2800">
                <a:solidFill>
                  <a:prstClr val="black"/>
                </a:solidFill>
              </a:rPr>
              <a:t>可 写成</a:t>
            </a:r>
          </a:p>
        </p:txBody>
      </p:sp>
      <p:graphicFrame>
        <p:nvGraphicFramePr>
          <p:cNvPr id="94221" name="Object 2">
            <a:extLst>
              <a:ext uri="{FF2B5EF4-FFF2-40B4-BE49-F238E27FC236}">
                <a16:creationId xmlns="" xmlns:a16="http://schemas.microsoft.com/office/drawing/2014/main" id="{5599D453-1DB2-4573-822A-12E6686F3437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5222876" y="4652963"/>
          <a:ext cx="16938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3" imgW="749160" imgH="291960" progId="Equation.3">
                  <p:embed/>
                </p:oleObj>
              </mc:Choice>
              <mc:Fallback>
                <p:oleObj name="公式" r:id="rId3" imgW="749160" imgH="291960" progId="Equation.3">
                  <p:embed/>
                  <p:pic>
                    <p:nvPicPr>
                      <p:cNvPr id="94221" name="Object 2">
                        <a:extLst>
                          <a:ext uri="{FF2B5EF4-FFF2-40B4-BE49-F238E27FC236}">
                            <a16:creationId xmlns="" xmlns:a16="http://schemas.microsoft.com/office/drawing/2014/main" id="{5599D453-1DB2-4573-822A-12E6686F343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6" y="4652963"/>
                        <a:ext cx="16938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3" name="Text Box 15">
            <a:extLst>
              <a:ext uri="{FF2B5EF4-FFF2-40B4-BE49-F238E27FC236}">
                <a16:creationId xmlns="" xmlns:a16="http://schemas.microsoft.com/office/drawing/2014/main" id="{A00F6E0B-D862-4C85-AD10-2332A9237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157788"/>
            <a:ext cx="7993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称为无约束非线性规划或无约束最优化问题。</a:t>
            </a:r>
          </a:p>
        </p:txBody>
      </p:sp>
      <p:sp>
        <p:nvSpPr>
          <p:cNvPr id="94224" name="Text Box 16">
            <a:extLst>
              <a:ext uri="{FF2B5EF4-FFF2-40B4-BE49-F238E27FC236}">
                <a16:creationId xmlns="" xmlns:a16="http://schemas.microsoft.com/office/drawing/2014/main" id="{02CDF9F6-C65C-4079-9EC9-9FA173A71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5646739"/>
            <a:ext cx="77771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（</a:t>
            </a:r>
            <a:r>
              <a:rPr lang="en-US" altLang="zh-CN" sz="2800">
                <a:solidFill>
                  <a:prstClr val="black"/>
                </a:solidFill>
              </a:rPr>
              <a:t>2</a:t>
            </a:r>
            <a:r>
              <a:rPr lang="zh-CN" altLang="en-US" sz="2800">
                <a:solidFill>
                  <a:prstClr val="black"/>
                </a:solidFill>
              </a:rPr>
              <a:t>）若可行域</a:t>
            </a:r>
            <a:r>
              <a:rPr lang="en-US" altLang="zh-CN" sz="2800" i="1">
                <a:solidFill>
                  <a:prstClr val="black"/>
                </a:solidFill>
              </a:rPr>
              <a:t>D</a:t>
            </a:r>
            <a:r>
              <a:rPr lang="en-US" altLang="en-US" i="1">
                <a:solidFill>
                  <a:prstClr val="black"/>
                </a:solidFill>
              </a:rPr>
              <a:t>≠</a:t>
            </a:r>
            <a:r>
              <a:rPr lang="en-US" altLang="zh-CN" sz="2800" i="1">
                <a:solidFill>
                  <a:prstClr val="black"/>
                </a:solidFill>
              </a:rPr>
              <a:t>R</a:t>
            </a:r>
            <a:r>
              <a:rPr lang="en-US" altLang="zh-CN" sz="2800" i="1" baseline="30000">
                <a:solidFill>
                  <a:prstClr val="black"/>
                </a:solidFill>
              </a:rPr>
              <a:t>n</a:t>
            </a:r>
            <a:r>
              <a:rPr lang="en-US" altLang="zh-CN" sz="2800">
                <a:solidFill>
                  <a:prstClr val="black"/>
                </a:solidFill>
              </a:rPr>
              <a:t> </a:t>
            </a:r>
            <a:r>
              <a:rPr lang="zh-CN" altLang="en-US" sz="2800">
                <a:solidFill>
                  <a:prstClr val="black"/>
                </a:solidFill>
              </a:rPr>
              <a:t>，</a:t>
            </a:r>
            <a:r>
              <a:rPr lang="en-US" altLang="zh-CN" sz="2800">
                <a:solidFill>
                  <a:prstClr val="black"/>
                </a:solidFill>
                <a:latin typeface="宋体" panose="02010600030101010101" pitchFamily="2" charset="-122"/>
              </a:rPr>
              <a:t>(P)</a:t>
            </a:r>
            <a:r>
              <a:rPr lang="zh-CN" altLang="en-US" sz="2800">
                <a:solidFill>
                  <a:prstClr val="black"/>
                </a:solidFill>
                <a:latin typeface="宋体" panose="02010600030101010101" pitchFamily="2" charset="-122"/>
              </a:rPr>
              <a:t>称为约束非线性规划或约束最优化问题。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6" grpId="0"/>
      <p:bldP spid="94217" grpId="0"/>
      <p:bldP spid="94218" grpId="0"/>
      <p:bldP spid="94219" grpId="0"/>
      <p:bldP spid="94220" grpId="0"/>
      <p:bldP spid="94223" grpId="0"/>
      <p:bldP spid="942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Rectangle 5">
            <a:extLst>
              <a:ext uri="{FF2B5EF4-FFF2-40B4-BE49-F238E27FC236}">
                <a16:creationId xmlns="" xmlns:a16="http://schemas.microsoft.com/office/drawing/2014/main" id="{5D00318F-9176-475B-8A61-627E5D2E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9" y="531962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0000"/>
                </a:solidFill>
              </a:rPr>
              <a:t>共轭梯度法</a:t>
            </a:r>
          </a:p>
        </p:txBody>
      </p:sp>
      <p:sp>
        <p:nvSpPr>
          <p:cNvPr id="194566" name="Rectangle 6">
            <a:extLst>
              <a:ext uri="{FF2B5EF4-FFF2-40B4-BE49-F238E27FC236}">
                <a16:creationId xmlns="" xmlns:a16="http://schemas.microsoft.com/office/drawing/2014/main" id="{C61D081D-3BA9-4D83-A9D2-E3E9347E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1412875"/>
            <a:ext cx="352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首先，取定初始点 </a:t>
            </a:r>
            <a:r>
              <a:rPr lang="en-US" altLang="zh-CN" i="1">
                <a:solidFill>
                  <a:prstClr val="black"/>
                </a:solidFill>
              </a:rPr>
              <a:t>x</a:t>
            </a:r>
            <a:r>
              <a:rPr lang="en-US" altLang="zh-CN" baseline="30000">
                <a:solidFill>
                  <a:prstClr val="black"/>
                </a:solidFill>
              </a:rPr>
              <a:t>0</a:t>
            </a:r>
            <a:r>
              <a:rPr lang="zh-CN" altLang="en-US">
                <a:solidFill>
                  <a:prstClr val="black"/>
                </a:solidFill>
              </a:rPr>
              <a:t>，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94567" name="Object 2">
            <a:extLst>
              <a:ext uri="{FF2B5EF4-FFF2-40B4-BE49-F238E27FC236}">
                <a16:creationId xmlns="" xmlns:a16="http://schemas.microsoft.com/office/drawing/2014/main" id="{45BF5C0C-1497-47D2-A8D8-519B028BA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3676" y="1412876"/>
          <a:ext cx="44942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4" name="公式" r:id="rId3" imgW="2247840" imgH="228600" progId="Equation.3">
                  <p:embed/>
                </p:oleObj>
              </mc:Choice>
              <mc:Fallback>
                <p:oleObj name="公式" r:id="rId3" imgW="2247840" imgH="228600" progId="Equation.3">
                  <p:embed/>
                  <p:pic>
                    <p:nvPicPr>
                      <p:cNvPr id="194567" name="Object 2">
                        <a:extLst>
                          <a:ext uri="{FF2B5EF4-FFF2-40B4-BE49-F238E27FC236}">
                            <a16:creationId xmlns="" xmlns:a16="http://schemas.microsoft.com/office/drawing/2014/main" id="{45BF5C0C-1497-47D2-A8D8-519B028BA7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6" y="1412876"/>
                        <a:ext cx="44942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9" name="Rectangle 9">
            <a:extLst>
              <a:ext uri="{FF2B5EF4-FFF2-40B4-BE49-F238E27FC236}">
                <a16:creationId xmlns="" xmlns:a16="http://schemas.microsoft.com/office/drawing/2014/main" id="{E486312A-9A79-4365-8529-1F696905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1989138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从</a:t>
            </a:r>
            <a:r>
              <a:rPr lang="en-US" altLang="zh-CN" i="1">
                <a:solidFill>
                  <a:prstClr val="black"/>
                </a:solidFill>
              </a:rPr>
              <a:t>x</a:t>
            </a:r>
            <a:r>
              <a:rPr lang="en-US" altLang="zh-CN" baseline="30000">
                <a:solidFill>
                  <a:prstClr val="black"/>
                </a:solidFill>
              </a:rPr>
              <a:t>0</a:t>
            </a:r>
            <a:r>
              <a:rPr lang="zh-CN" altLang="en-US">
                <a:solidFill>
                  <a:prstClr val="black"/>
                </a:solidFill>
              </a:rPr>
              <a:t>点沿方向</a:t>
            </a:r>
            <a:r>
              <a:rPr lang="en-US" altLang="zh-CN" i="1">
                <a:solidFill>
                  <a:prstClr val="black"/>
                </a:solidFill>
              </a:rPr>
              <a:t>p</a:t>
            </a:r>
            <a:r>
              <a:rPr lang="en-US" altLang="zh-CN" baseline="30000">
                <a:solidFill>
                  <a:prstClr val="black"/>
                </a:solidFill>
              </a:rPr>
              <a:t>0</a:t>
            </a:r>
            <a:r>
              <a:rPr lang="zh-CN" altLang="en-US">
                <a:solidFill>
                  <a:prstClr val="black"/>
                </a:solidFill>
              </a:rPr>
              <a:t>进行，精确一维搜索求得</a:t>
            </a:r>
            <a:r>
              <a:rPr lang="en-US" altLang="zh-CN" i="1">
                <a:solidFill>
                  <a:prstClr val="black"/>
                </a:solidFill>
              </a:rPr>
              <a:t>t</a:t>
            </a:r>
            <a:r>
              <a:rPr lang="en-US" altLang="zh-CN" baseline="-25000">
                <a:solidFill>
                  <a:prstClr val="black"/>
                </a:solidFill>
              </a:rPr>
              <a:t>0</a:t>
            </a:r>
            <a:r>
              <a:rPr lang="zh-CN" altLang="en-US">
                <a:solidFill>
                  <a:prstClr val="black"/>
                </a:solidFill>
              </a:rPr>
              <a:t>，则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94570" name="Object 3">
            <a:extLst>
              <a:ext uri="{FF2B5EF4-FFF2-40B4-BE49-F238E27FC236}">
                <a16:creationId xmlns="" xmlns:a16="http://schemas.microsoft.com/office/drawing/2014/main" id="{29852DF0-AF25-454A-BF3D-39285E89C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5" y="2565401"/>
          <a:ext cx="21209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5" name="公式" r:id="rId5" imgW="939600" imgH="241200" progId="Equation.3">
                  <p:embed/>
                </p:oleObj>
              </mc:Choice>
              <mc:Fallback>
                <p:oleObj name="公式" r:id="rId5" imgW="939600" imgH="241200" progId="Equation.3">
                  <p:embed/>
                  <p:pic>
                    <p:nvPicPr>
                      <p:cNvPr id="194570" name="Object 3">
                        <a:extLst>
                          <a:ext uri="{FF2B5EF4-FFF2-40B4-BE49-F238E27FC236}">
                            <a16:creationId xmlns="" xmlns:a16="http://schemas.microsoft.com/office/drawing/2014/main" id="{29852DF0-AF25-454A-BF3D-39285E89C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2565401"/>
                        <a:ext cx="21209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1" name="Object 4">
            <a:extLst>
              <a:ext uri="{FF2B5EF4-FFF2-40B4-BE49-F238E27FC236}">
                <a16:creationId xmlns="" xmlns:a16="http://schemas.microsoft.com/office/drawing/2014/main" id="{014E948B-CEF5-4841-B136-0765FC7F8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3141663"/>
          <a:ext cx="55451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6" name="公式" r:id="rId7" imgW="2628720" imgH="228600" progId="Equation.3">
                  <p:embed/>
                </p:oleObj>
              </mc:Choice>
              <mc:Fallback>
                <p:oleObj name="公式" r:id="rId7" imgW="2628720" imgH="228600" progId="Equation.3">
                  <p:embed/>
                  <p:pic>
                    <p:nvPicPr>
                      <p:cNvPr id="194571" name="Object 4">
                        <a:extLst>
                          <a:ext uri="{FF2B5EF4-FFF2-40B4-BE49-F238E27FC236}">
                            <a16:creationId xmlns="" xmlns:a16="http://schemas.microsoft.com/office/drawing/2014/main" id="{014E948B-CEF5-4841-B136-0765FC7F83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141663"/>
                        <a:ext cx="554513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2" name="Rectangle 12">
            <a:extLst>
              <a:ext uri="{FF2B5EF4-FFF2-40B4-BE49-F238E27FC236}">
                <a16:creationId xmlns="" xmlns:a16="http://schemas.microsoft.com/office/drawing/2014/main" id="{C1E517FD-2E21-4E27-8A35-5F3040BF1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69252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否则，取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94573" name="Object 5">
            <a:extLst>
              <a:ext uri="{FF2B5EF4-FFF2-40B4-BE49-F238E27FC236}">
                <a16:creationId xmlns="" xmlns:a16="http://schemas.microsoft.com/office/drawing/2014/main" id="{2C4D6529-FB0F-4ECD-8D4D-6CFEA58E6A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3" y="3716339"/>
          <a:ext cx="3092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7" name="公式" r:id="rId9" imgW="1371600" imgH="241200" progId="Equation.3">
                  <p:embed/>
                </p:oleObj>
              </mc:Choice>
              <mc:Fallback>
                <p:oleObj name="公式" r:id="rId9" imgW="1371600" imgH="241200" progId="Equation.3">
                  <p:embed/>
                  <p:pic>
                    <p:nvPicPr>
                      <p:cNvPr id="194573" name="Object 5">
                        <a:extLst>
                          <a:ext uri="{FF2B5EF4-FFF2-40B4-BE49-F238E27FC236}">
                            <a16:creationId xmlns="" xmlns:a16="http://schemas.microsoft.com/office/drawing/2014/main" id="{2C4D6529-FB0F-4ECD-8D4D-6CFEA58E6A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3716339"/>
                        <a:ext cx="3092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4" name="Object 6">
            <a:extLst>
              <a:ext uri="{FF2B5EF4-FFF2-40B4-BE49-F238E27FC236}">
                <a16:creationId xmlns="" xmlns:a16="http://schemas.microsoft.com/office/drawing/2014/main" id="{05556FC1-52EA-4529-9F50-98A56ED19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7289" y="4221163"/>
          <a:ext cx="44592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8" name="公式" r:id="rId11" imgW="2070000" imgH="241200" progId="Equation.3">
                  <p:embed/>
                </p:oleObj>
              </mc:Choice>
              <mc:Fallback>
                <p:oleObj name="公式" r:id="rId11" imgW="2070000" imgH="241200" progId="Equation.3">
                  <p:embed/>
                  <p:pic>
                    <p:nvPicPr>
                      <p:cNvPr id="194574" name="Object 6">
                        <a:extLst>
                          <a:ext uri="{FF2B5EF4-FFF2-40B4-BE49-F238E27FC236}">
                            <a16:creationId xmlns="" xmlns:a16="http://schemas.microsoft.com/office/drawing/2014/main" id="{05556FC1-52EA-4529-9F50-98A56ED191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9" y="4221163"/>
                        <a:ext cx="44592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5" name="Object 7">
            <a:extLst>
              <a:ext uri="{FF2B5EF4-FFF2-40B4-BE49-F238E27FC236}">
                <a16:creationId xmlns="" xmlns:a16="http://schemas.microsoft.com/office/drawing/2014/main" id="{4EB46B8F-9168-4AC2-93D4-57EC44F60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26" y="4221163"/>
          <a:ext cx="2778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9" name="公式" r:id="rId13" imgW="1231560" imgH="228600" progId="Equation.3">
                  <p:embed/>
                </p:oleObj>
              </mc:Choice>
              <mc:Fallback>
                <p:oleObj name="公式" r:id="rId13" imgW="1231560" imgH="228600" progId="Equation.3">
                  <p:embed/>
                  <p:pic>
                    <p:nvPicPr>
                      <p:cNvPr id="194575" name="Object 7">
                        <a:extLst>
                          <a:ext uri="{FF2B5EF4-FFF2-40B4-BE49-F238E27FC236}">
                            <a16:creationId xmlns="" xmlns:a16="http://schemas.microsoft.com/office/drawing/2014/main" id="{4EB46B8F-9168-4AC2-93D4-57EC44F60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4221163"/>
                        <a:ext cx="27781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6" name="Object 8">
            <a:extLst>
              <a:ext uri="{FF2B5EF4-FFF2-40B4-BE49-F238E27FC236}">
                <a16:creationId xmlns="" xmlns:a16="http://schemas.microsoft.com/office/drawing/2014/main" id="{A5BE4F66-7753-488A-8691-0593E4264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4" y="4797426"/>
          <a:ext cx="29479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0" name="公式" r:id="rId15" imgW="1307880" imgH="444240" progId="Equation.3">
                  <p:embed/>
                </p:oleObj>
              </mc:Choice>
              <mc:Fallback>
                <p:oleObj name="公式" r:id="rId15" imgW="1307880" imgH="444240" progId="Equation.3">
                  <p:embed/>
                  <p:pic>
                    <p:nvPicPr>
                      <p:cNvPr id="194576" name="Object 8">
                        <a:extLst>
                          <a:ext uri="{FF2B5EF4-FFF2-40B4-BE49-F238E27FC236}">
                            <a16:creationId xmlns="" xmlns:a16="http://schemas.microsoft.com/office/drawing/2014/main" id="{A5BE4F66-7753-488A-8691-0593E42649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4797426"/>
                        <a:ext cx="294798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9" name="Text Box 19">
            <a:extLst>
              <a:ext uri="{FF2B5EF4-FFF2-40B4-BE49-F238E27FC236}">
                <a16:creationId xmlns="" xmlns:a16="http://schemas.microsoft.com/office/drawing/2014/main" id="{6D17AE3D-9334-4818-8C0B-D9226202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1" y="1412875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（</a:t>
            </a:r>
            <a:r>
              <a:rPr lang="en-US" altLang="zh-CN">
                <a:solidFill>
                  <a:prstClr val="black"/>
                </a:solidFill>
              </a:rPr>
              <a:t>1</a:t>
            </a:r>
            <a:r>
              <a:rPr lang="zh-CN" altLang="en-US">
                <a:solidFill>
                  <a:prstClr val="black"/>
                </a:solidFill>
              </a:rPr>
              <a:t>）</a:t>
            </a:r>
          </a:p>
        </p:txBody>
      </p:sp>
      <p:sp>
        <p:nvSpPr>
          <p:cNvPr id="194580" name="Text Box 20">
            <a:extLst>
              <a:ext uri="{FF2B5EF4-FFF2-40B4-BE49-F238E27FC236}">
                <a16:creationId xmlns="" xmlns:a16="http://schemas.microsoft.com/office/drawing/2014/main" id="{0006DCE2-5FEE-49BB-B472-391769AA8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851525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依此进行下去，</a:t>
            </a:r>
          </a:p>
        </p:txBody>
      </p:sp>
      <p:sp>
        <p:nvSpPr>
          <p:cNvPr id="194581" name="Text Box 21">
            <a:extLst>
              <a:ext uri="{FF2B5EF4-FFF2-40B4-BE49-F238E27FC236}">
                <a16:creationId xmlns="" xmlns:a16="http://schemas.microsoft.com/office/drawing/2014/main" id="{85FBA231-E8FE-4A9F-A023-A391F87EA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038" y="515778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（</a:t>
            </a:r>
            <a:r>
              <a:rPr lang="en-US" altLang="zh-CN">
                <a:solidFill>
                  <a:prstClr val="black"/>
                </a:solidFill>
              </a:rPr>
              <a:t>2</a:t>
            </a:r>
            <a:r>
              <a:rPr lang="zh-CN" altLang="en-US">
                <a:solidFill>
                  <a:prstClr val="black"/>
                </a:solidFill>
              </a:rPr>
              <a:t>）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/>
      <p:bldP spid="194566" grpId="0"/>
      <p:bldP spid="194569" grpId="0"/>
      <p:bldP spid="194572" grpId="0"/>
      <p:bldP spid="194579" grpId="0"/>
      <p:bldP spid="194580" grpId="0"/>
      <p:bldP spid="19458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4" name="Rectangle 2">
            <a:extLst>
              <a:ext uri="{FF2B5EF4-FFF2-40B4-BE49-F238E27FC236}">
                <a16:creationId xmlns="" xmlns:a16="http://schemas.microsoft.com/office/drawing/2014/main" id="{A37973A5-EAF6-42CD-B646-252677B12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9" y="531962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0000"/>
                </a:solidFill>
              </a:rPr>
              <a:t>共轭梯度法</a:t>
            </a:r>
          </a:p>
        </p:txBody>
      </p:sp>
      <p:sp>
        <p:nvSpPr>
          <p:cNvPr id="196616" name="Rectangle 8">
            <a:extLst>
              <a:ext uri="{FF2B5EF4-FFF2-40B4-BE49-F238E27FC236}">
                <a16:creationId xmlns="" xmlns:a16="http://schemas.microsoft.com/office/drawing/2014/main" id="{EA2DA9B5-D36D-4E59-B462-8051E71B1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302001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否则，取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196617" name="Object 2">
            <a:extLst>
              <a:ext uri="{FF2B5EF4-FFF2-40B4-BE49-F238E27FC236}">
                <a16:creationId xmlns="" xmlns:a16="http://schemas.microsoft.com/office/drawing/2014/main" id="{E3B6E7A3-4735-485A-BB54-2B661FA34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9" y="3141663"/>
          <a:ext cx="40084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0" name="公式" r:id="rId3" imgW="1777680" imgH="431640" progId="Equation.3">
                  <p:embed/>
                </p:oleObj>
              </mc:Choice>
              <mc:Fallback>
                <p:oleObj name="公式" r:id="rId3" imgW="1777680" imgH="431640" progId="Equation.3">
                  <p:embed/>
                  <p:pic>
                    <p:nvPicPr>
                      <p:cNvPr id="196617" name="Object 2">
                        <a:extLst>
                          <a:ext uri="{FF2B5EF4-FFF2-40B4-BE49-F238E27FC236}">
                            <a16:creationId xmlns="" xmlns:a16="http://schemas.microsoft.com/office/drawing/2014/main" id="{E3B6E7A3-4735-485A-BB54-2B661FA34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3141663"/>
                        <a:ext cx="40084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0" name="Object 3">
            <a:extLst>
              <a:ext uri="{FF2B5EF4-FFF2-40B4-BE49-F238E27FC236}">
                <a16:creationId xmlns="" xmlns:a16="http://schemas.microsoft.com/office/drawing/2014/main" id="{A7B15495-8861-42B8-A4CB-52602870D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8264" y="5661026"/>
          <a:ext cx="60721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1" name="公式" r:id="rId5" imgW="2692080" imgH="444240" progId="Equation.3">
                  <p:embed/>
                </p:oleObj>
              </mc:Choice>
              <mc:Fallback>
                <p:oleObj name="公式" r:id="rId5" imgW="2692080" imgH="444240" progId="Equation.3">
                  <p:embed/>
                  <p:pic>
                    <p:nvPicPr>
                      <p:cNvPr id="196620" name="Object 3">
                        <a:extLst>
                          <a:ext uri="{FF2B5EF4-FFF2-40B4-BE49-F238E27FC236}">
                            <a16:creationId xmlns="" xmlns:a16="http://schemas.microsoft.com/office/drawing/2014/main" id="{A7B15495-8861-42B8-A4CB-52602870D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4" y="5661026"/>
                        <a:ext cx="607218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1" name="Object 4">
            <a:extLst>
              <a:ext uri="{FF2B5EF4-FFF2-40B4-BE49-F238E27FC236}">
                <a16:creationId xmlns="" xmlns:a16="http://schemas.microsoft.com/office/drawing/2014/main" id="{3F9E1C66-AB58-40F0-8D9E-56A0C56B8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1498600"/>
          <a:ext cx="50403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2" name="公式" r:id="rId7" imgW="2323800" imgH="228600" progId="Equation.3">
                  <p:embed/>
                </p:oleObj>
              </mc:Choice>
              <mc:Fallback>
                <p:oleObj name="公式" r:id="rId7" imgW="2323800" imgH="228600" progId="Equation.3">
                  <p:embed/>
                  <p:pic>
                    <p:nvPicPr>
                      <p:cNvPr id="196621" name="Object 4">
                        <a:extLst>
                          <a:ext uri="{FF2B5EF4-FFF2-40B4-BE49-F238E27FC236}">
                            <a16:creationId xmlns="" xmlns:a16="http://schemas.microsoft.com/office/drawing/2014/main" id="{3F9E1C66-AB58-40F0-8D9E-56A0C56B82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498600"/>
                        <a:ext cx="50403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2" name="Rectangle 14">
            <a:extLst>
              <a:ext uri="{FF2B5EF4-FFF2-40B4-BE49-F238E27FC236}">
                <a16:creationId xmlns="" xmlns:a16="http://schemas.microsoft.com/office/drawing/2014/main" id="{4D4C8556-3583-49A5-9387-B53555839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060576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和沿这些方向的迭代点，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196623" name="Object 5">
            <a:extLst>
              <a:ext uri="{FF2B5EF4-FFF2-40B4-BE49-F238E27FC236}">
                <a16:creationId xmlns="" xmlns:a16="http://schemas.microsoft.com/office/drawing/2014/main" id="{711370E0-65C8-4AA9-9D9D-BC04ADCB9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4638" y="2060576"/>
          <a:ext cx="17764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3" name="公式" r:id="rId9" imgW="787320" imgH="215640" progId="Equation.3">
                  <p:embed/>
                </p:oleObj>
              </mc:Choice>
              <mc:Fallback>
                <p:oleObj name="公式" r:id="rId9" imgW="787320" imgH="215640" progId="Equation.3">
                  <p:embed/>
                  <p:pic>
                    <p:nvPicPr>
                      <p:cNvPr id="196623" name="Object 5">
                        <a:extLst>
                          <a:ext uri="{FF2B5EF4-FFF2-40B4-BE49-F238E27FC236}">
                            <a16:creationId xmlns="" xmlns:a16="http://schemas.microsoft.com/office/drawing/2014/main" id="{711370E0-65C8-4AA9-9D9D-BC04ADCB9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2060576"/>
                        <a:ext cx="17764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4" name="Object 6">
            <a:extLst>
              <a:ext uri="{FF2B5EF4-FFF2-40B4-BE49-F238E27FC236}">
                <a16:creationId xmlns="" xmlns:a16="http://schemas.microsoft.com/office/drawing/2014/main" id="{9BACCEC3-891F-4321-9D09-643107650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5" y="2708275"/>
          <a:ext cx="6445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4" name="公式" r:id="rId11" imgW="2857320" imgH="228600" progId="Equation.3">
                  <p:embed/>
                </p:oleObj>
              </mc:Choice>
              <mc:Fallback>
                <p:oleObj name="公式" r:id="rId11" imgW="2857320" imgH="228600" progId="Equation.3">
                  <p:embed/>
                  <p:pic>
                    <p:nvPicPr>
                      <p:cNvPr id="196624" name="Object 6">
                        <a:extLst>
                          <a:ext uri="{FF2B5EF4-FFF2-40B4-BE49-F238E27FC236}">
                            <a16:creationId xmlns="" xmlns:a16="http://schemas.microsoft.com/office/drawing/2014/main" id="{9BACCEC3-891F-4321-9D09-643107650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2708275"/>
                        <a:ext cx="64452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5" name="Object 7">
            <a:extLst>
              <a:ext uri="{FF2B5EF4-FFF2-40B4-BE49-F238E27FC236}">
                <a16:creationId xmlns="" xmlns:a16="http://schemas.microsoft.com/office/drawing/2014/main" id="{7C3BF503-4368-4E18-8AF9-3F1DDCA1E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3919539"/>
          <a:ext cx="7731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5" name="公式" r:id="rId13" imgW="3429000" imgH="241200" progId="Equation.3">
                  <p:embed/>
                </p:oleObj>
              </mc:Choice>
              <mc:Fallback>
                <p:oleObj name="公式" r:id="rId13" imgW="3429000" imgH="241200" progId="Equation.3">
                  <p:embed/>
                  <p:pic>
                    <p:nvPicPr>
                      <p:cNvPr id="196625" name="Object 7">
                        <a:extLst>
                          <a:ext uri="{FF2B5EF4-FFF2-40B4-BE49-F238E27FC236}">
                            <a16:creationId xmlns="" xmlns:a16="http://schemas.microsoft.com/office/drawing/2014/main" id="{7C3BF503-4368-4E18-8AF9-3F1DDCA1E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3919539"/>
                        <a:ext cx="77311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6" name="Text Box 18">
            <a:extLst>
              <a:ext uri="{FF2B5EF4-FFF2-40B4-BE49-F238E27FC236}">
                <a16:creationId xmlns="" xmlns:a16="http://schemas.microsoft.com/office/drawing/2014/main" id="{EDBF2228-C18F-43CC-827D-4BCEA5265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5924550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（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）</a:t>
            </a:r>
          </a:p>
        </p:txBody>
      </p:sp>
      <p:sp>
        <p:nvSpPr>
          <p:cNvPr id="196627" name="Text Box 19">
            <a:extLst>
              <a:ext uri="{FF2B5EF4-FFF2-40B4-BE49-F238E27FC236}">
                <a16:creationId xmlns="" xmlns:a16="http://schemas.microsoft.com/office/drawing/2014/main" id="{9000D034-2EEA-4C8B-9472-7EEA56225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3" y="32845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（</a:t>
            </a:r>
            <a:r>
              <a:rPr lang="en-US" altLang="zh-CN">
                <a:solidFill>
                  <a:prstClr val="black"/>
                </a:solidFill>
              </a:rPr>
              <a:t>3</a:t>
            </a:r>
            <a:r>
              <a:rPr lang="zh-CN" altLang="en-US">
                <a:solidFill>
                  <a:prstClr val="black"/>
                </a:solidFill>
              </a:rPr>
              <a:t>）</a:t>
            </a:r>
          </a:p>
        </p:txBody>
      </p:sp>
      <p:graphicFrame>
        <p:nvGraphicFramePr>
          <p:cNvPr id="196629" name="Object 8">
            <a:extLst>
              <a:ext uri="{FF2B5EF4-FFF2-40B4-BE49-F238E27FC236}">
                <a16:creationId xmlns="" xmlns:a16="http://schemas.microsoft.com/office/drawing/2014/main" id="{BB2F8AC0-FC4B-4227-B968-28563534C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26" y="4508501"/>
          <a:ext cx="36369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6" name="公式" r:id="rId15" imgW="1612800" imgH="241200" progId="Equation.3">
                  <p:embed/>
                </p:oleObj>
              </mc:Choice>
              <mc:Fallback>
                <p:oleObj name="公式" r:id="rId15" imgW="1612800" imgH="241200" progId="Equation.3">
                  <p:embed/>
                  <p:pic>
                    <p:nvPicPr>
                      <p:cNvPr id="196629" name="Object 8">
                        <a:extLst>
                          <a:ext uri="{FF2B5EF4-FFF2-40B4-BE49-F238E27FC236}">
                            <a16:creationId xmlns="" xmlns:a16="http://schemas.microsoft.com/office/drawing/2014/main" id="{BB2F8AC0-FC4B-4227-B968-28563534C2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6" y="4508501"/>
                        <a:ext cx="36369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30" name="Rectangle 22">
            <a:extLst>
              <a:ext uri="{FF2B5EF4-FFF2-40B4-BE49-F238E27FC236}">
                <a16:creationId xmlns="" xmlns:a16="http://schemas.microsoft.com/office/drawing/2014/main" id="{A06EB3FC-4722-4259-8295-29ED8284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530726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从而有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196631" name="Object 9">
            <a:extLst>
              <a:ext uri="{FF2B5EF4-FFF2-40B4-BE49-F238E27FC236}">
                <a16:creationId xmlns="" xmlns:a16="http://schemas.microsoft.com/office/drawing/2014/main" id="{C238286F-ECE7-412B-B19D-57587A467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0439" y="5097463"/>
          <a:ext cx="65293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" name="公式" r:id="rId17" imgW="2895480" imgH="228600" progId="Equation.3">
                  <p:embed/>
                </p:oleObj>
              </mc:Choice>
              <mc:Fallback>
                <p:oleObj name="公式" r:id="rId17" imgW="2895480" imgH="228600" progId="Equation.3">
                  <p:embed/>
                  <p:pic>
                    <p:nvPicPr>
                      <p:cNvPr id="196631" name="Object 9">
                        <a:extLst>
                          <a:ext uri="{FF2B5EF4-FFF2-40B4-BE49-F238E27FC236}">
                            <a16:creationId xmlns="" xmlns:a16="http://schemas.microsoft.com/office/drawing/2014/main" id="{C238286F-ECE7-412B-B19D-57587A467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9" y="5097463"/>
                        <a:ext cx="65293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/>
      <p:bldP spid="196622" grpId="0"/>
      <p:bldP spid="196626" grpId="0"/>
      <p:bldP spid="196627" grpId="0"/>
      <p:bldP spid="1966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2">
            <a:extLst>
              <a:ext uri="{FF2B5EF4-FFF2-40B4-BE49-F238E27FC236}">
                <a16:creationId xmlns="" xmlns:a16="http://schemas.microsoft.com/office/drawing/2014/main" id="{D24BECC5-41B9-4695-9D2E-D24906E17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9" y="531962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0000"/>
                </a:solidFill>
              </a:rPr>
              <a:t>共轭梯度法</a:t>
            </a:r>
          </a:p>
        </p:txBody>
      </p:sp>
      <p:sp>
        <p:nvSpPr>
          <p:cNvPr id="197643" name="Text Box 11">
            <a:extLst>
              <a:ext uri="{FF2B5EF4-FFF2-40B4-BE49-F238E27FC236}">
                <a16:creationId xmlns="" xmlns:a16="http://schemas.microsoft.com/office/drawing/2014/main" id="{4F9EB8A0-31C3-4AB3-82E3-16655B78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8138" y="3548063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（</a:t>
            </a:r>
            <a:r>
              <a:rPr lang="en-US" altLang="zh-CN">
                <a:solidFill>
                  <a:prstClr val="black"/>
                </a:solidFill>
              </a:rPr>
              <a:t>5</a:t>
            </a:r>
            <a:r>
              <a:rPr lang="zh-CN" altLang="en-US">
                <a:solidFill>
                  <a:prstClr val="black"/>
                </a:solidFill>
              </a:rPr>
              <a:t>）</a:t>
            </a:r>
          </a:p>
        </p:txBody>
      </p:sp>
      <p:sp>
        <p:nvSpPr>
          <p:cNvPr id="197645" name="Text Box 13">
            <a:extLst>
              <a:ext uri="{FF2B5EF4-FFF2-40B4-BE49-F238E27FC236}">
                <a16:creationId xmlns="" xmlns:a16="http://schemas.microsoft.com/office/drawing/2014/main" id="{18779E34-1CE0-4E6B-8A47-A6B4AA810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268413"/>
            <a:ext cx="532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（</a:t>
            </a:r>
            <a:r>
              <a:rPr lang="en-US" altLang="zh-CN">
                <a:solidFill>
                  <a:prstClr val="black"/>
                </a:solidFill>
              </a:rPr>
              <a:t>3</a:t>
            </a:r>
            <a:r>
              <a:rPr lang="zh-CN" altLang="en-US">
                <a:solidFill>
                  <a:prstClr val="black"/>
                </a:solidFill>
              </a:rPr>
              <a:t>）可以写成</a:t>
            </a:r>
          </a:p>
        </p:txBody>
      </p:sp>
      <p:graphicFrame>
        <p:nvGraphicFramePr>
          <p:cNvPr id="197646" name="Object 2">
            <a:extLst>
              <a:ext uri="{FF2B5EF4-FFF2-40B4-BE49-F238E27FC236}">
                <a16:creationId xmlns="" xmlns:a16="http://schemas.microsoft.com/office/drawing/2014/main" id="{3AAB9900-2290-41FC-9AD5-3B032A415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4775" y="1809751"/>
          <a:ext cx="44275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公式" r:id="rId3" imgW="2184120" imgH="444240" progId="Equation.3">
                  <p:embed/>
                </p:oleObj>
              </mc:Choice>
              <mc:Fallback>
                <p:oleObj name="公式" r:id="rId3" imgW="2184120" imgH="444240" progId="Equation.3">
                  <p:embed/>
                  <p:pic>
                    <p:nvPicPr>
                      <p:cNvPr id="197646" name="Object 2">
                        <a:extLst>
                          <a:ext uri="{FF2B5EF4-FFF2-40B4-BE49-F238E27FC236}">
                            <a16:creationId xmlns="" xmlns:a16="http://schemas.microsoft.com/office/drawing/2014/main" id="{3AAB9900-2290-41FC-9AD5-3B032A415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1809751"/>
                        <a:ext cx="442753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7" name="Object 3">
            <a:extLst>
              <a:ext uri="{FF2B5EF4-FFF2-40B4-BE49-F238E27FC236}">
                <a16:creationId xmlns="" xmlns:a16="http://schemas.microsoft.com/office/drawing/2014/main" id="{E5F6B0AF-2D8B-4BA3-8111-4E6A3E84A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1773238"/>
          <a:ext cx="24987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公式" r:id="rId5" imgW="1257120" imgH="444240" progId="Equation.3">
                  <p:embed/>
                </p:oleObj>
              </mc:Choice>
              <mc:Fallback>
                <p:oleObj name="公式" r:id="rId5" imgW="1257120" imgH="444240" progId="Equation.3">
                  <p:embed/>
                  <p:pic>
                    <p:nvPicPr>
                      <p:cNvPr id="197647" name="Object 3">
                        <a:extLst>
                          <a:ext uri="{FF2B5EF4-FFF2-40B4-BE49-F238E27FC236}">
                            <a16:creationId xmlns="" xmlns:a16="http://schemas.microsoft.com/office/drawing/2014/main" id="{E5F6B0AF-2D8B-4BA3-8111-4E6A3E84A9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773238"/>
                        <a:ext cx="24987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51" name="Object 4">
            <a:extLst>
              <a:ext uri="{FF2B5EF4-FFF2-40B4-BE49-F238E27FC236}">
                <a16:creationId xmlns="" xmlns:a16="http://schemas.microsoft.com/office/drawing/2014/main" id="{6E2AC4EC-36B5-4AC5-9469-D4FC7CE7D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5088" y="2636838"/>
          <a:ext cx="48133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公式" r:id="rId7" imgW="2374560" imgH="1168200" progId="Equation.3">
                  <p:embed/>
                </p:oleObj>
              </mc:Choice>
              <mc:Fallback>
                <p:oleObj name="公式" r:id="rId7" imgW="2374560" imgH="1168200" progId="Equation.3">
                  <p:embed/>
                  <p:pic>
                    <p:nvPicPr>
                      <p:cNvPr id="197651" name="Object 4">
                        <a:extLst>
                          <a:ext uri="{FF2B5EF4-FFF2-40B4-BE49-F238E27FC236}">
                            <a16:creationId xmlns="" xmlns:a16="http://schemas.microsoft.com/office/drawing/2014/main" id="{6E2AC4EC-36B5-4AC5-9469-D4FC7CE7DD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2636838"/>
                        <a:ext cx="48133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2" name="Text Box 20">
            <a:extLst>
              <a:ext uri="{FF2B5EF4-FFF2-40B4-BE49-F238E27FC236}">
                <a16:creationId xmlns="" xmlns:a16="http://schemas.microsoft.com/office/drawing/2014/main" id="{7BAC4530-F919-48D3-AAB4-D268390B1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5157789"/>
            <a:ext cx="77771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公式（</a:t>
            </a:r>
            <a:r>
              <a:rPr lang="en-US" altLang="zh-CN">
                <a:solidFill>
                  <a:prstClr val="black"/>
                </a:solidFill>
              </a:rPr>
              <a:t>5</a:t>
            </a:r>
            <a:r>
              <a:rPr lang="zh-CN" altLang="en-US">
                <a:solidFill>
                  <a:prstClr val="black"/>
                </a:solidFill>
              </a:rPr>
              <a:t>）是由</a:t>
            </a:r>
            <a:r>
              <a:rPr lang="en-US" altLang="zh-CN">
                <a:solidFill>
                  <a:prstClr val="black"/>
                </a:solidFill>
              </a:rPr>
              <a:t>Fletcher</a:t>
            </a:r>
            <a:r>
              <a:rPr lang="zh-CN" altLang="en-US">
                <a:solidFill>
                  <a:prstClr val="black"/>
                </a:solidFill>
              </a:rPr>
              <a:t>和</a:t>
            </a:r>
            <a:r>
              <a:rPr lang="en-US" altLang="zh-CN">
                <a:solidFill>
                  <a:prstClr val="black"/>
                </a:solidFill>
              </a:rPr>
              <a:t>Reeves</a:t>
            </a:r>
            <a:r>
              <a:rPr lang="zh-CN" altLang="en-US">
                <a:solidFill>
                  <a:prstClr val="black"/>
                </a:solidFill>
              </a:rPr>
              <a:t>于</a:t>
            </a:r>
            <a:r>
              <a:rPr lang="en-US" altLang="zh-CN">
                <a:solidFill>
                  <a:prstClr val="black"/>
                </a:solidFill>
              </a:rPr>
              <a:t>1964</a:t>
            </a:r>
            <a:r>
              <a:rPr lang="zh-CN" altLang="en-US">
                <a:solidFill>
                  <a:prstClr val="black"/>
                </a:solidFill>
              </a:rPr>
              <a:t>年提出的，称为</a:t>
            </a:r>
            <a:r>
              <a:rPr lang="en-US" altLang="zh-CN">
                <a:solidFill>
                  <a:prstClr val="black"/>
                </a:solidFill>
              </a:rPr>
              <a:t>F-R</a:t>
            </a:r>
            <a:r>
              <a:rPr lang="zh-CN" altLang="en-US">
                <a:solidFill>
                  <a:prstClr val="black"/>
                </a:solidFill>
              </a:rPr>
              <a:t>公式，用公式（</a:t>
            </a:r>
            <a:r>
              <a:rPr lang="en-US" altLang="zh-CN">
                <a:solidFill>
                  <a:prstClr val="black"/>
                </a:solidFill>
              </a:rPr>
              <a:t>5</a:t>
            </a:r>
            <a:r>
              <a:rPr lang="zh-CN" altLang="en-US">
                <a:solidFill>
                  <a:prstClr val="black"/>
                </a:solidFill>
              </a:rPr>
              <a:t>）求解无约束最优化问题最优解的方法简称为</a:t>
            </a:r>
            <a:r>
              <a:rPr lang="en-US" altLang="zh-CN">
                <a:solidFill>
                  <a:prstClr val="black"/>
                </a:solidFill>
              </a:rPr>
              <a:t>F-R</a:t>
            </a:r>
            <a:r>
              <a:rPr lang="zh-CN" altLang="en-US">
                <a:solidFill>
                  <a:prstClr val="black"/>
                </a:solidFill>
              </a:rPr>
              <a:t>法。</a:t>
            </a:r>
          </a:p>
        </p:txBody>
      </p:sp>
      <p:sp>
        <p:nvSpPr>
          <p:cNvPr id="197653" name="AutoShape 21">
            <a:extLst>
              <a:ext uri="{FF2B5EF4-FFF2-40B4-BE49-F238E27FC236}">
                <a16:creationId xmlns="" xmlns:a16="http://schemas.microsoft.com/office/drawing/2014/main" id="{F9D6557D-A5F4-4490-A3CE-29CEFA9F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3438775"/>
            <a:ext cx="1079500" cy="917079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3" grpId="0"/>
      <p:bldP spid="197645" grpId="0"/>
      <p:bldP spid="197652" grpId="0"/>
      <p:bldP spid="19765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>
            <a:extLst>
              <a:ext uri="{FF2B5EF4-FFF2-40B4-BE49-F238E27FC236}">
                <a16:creationId xmlns="" xmlns:a16="http://schemas.microsoft.com/office/drawing/2014/main" id="{76612729-588F-4C3D-B27A-6B00D263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412876"/>
            <a:ext cx="7920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1</a:t>
            </a:r>
            <a:r>
              <a:rPr lang="zh-CN" altLang="en-US" sz="2800">
                <a:solidFill>
                  <a:srgbClr val="0000FF"/>
                </a:solidFill>
              </a:rPr>
              <a:t>步</a:t>
            </a:r>
            <a:r>
              <a:rPr lang="zh-CN" altLang="en-US" sz="2800">
                <a:solidFill>
                  <a:prstClr val="black"/>
                </a:solidFill>
              </a:rPr>
              <a:t>   选取初始点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 baseline="30000">
                <a:solidFill>
                  <a:prstClr val="black"/>
                </a:solidFill>
              </a:rPr>
              <a:t>0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  <a:r>
              <a:rPr lang="zh-CN" altLang="en-US" sz="2800">
                <a:solidFill>
                  <a:prstClr val="black"/>
                </a:solidFill>
              </a:rPr>
              <a:t>给定终止误差</a:t>
            </a:r>
            <a:r>
              <a:rPr lang="zh-CN" altLang="en-US" sz="2800" i="1">
                <a:solidFill>
                  <a:prstClr val="black"/>
                </a:solidFill>
              </a:rPr>
              <a:t> </a:t>
            </a:r>
            <a:r>
              <a:rPr lang="el-GR" altLang="zh-CN" sz="2800" i="1">
                <a:solidFill>
                  <a:prstClr val="black"/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sz="2800" i="1">
                <a:solidFill>
                  <a:prstClr val="black"/>
                </a:solidFill>
                <a:cs typeface="Times New Roman" panose="02020603050405020304" pitchFamily="18" charset="0"/>
              </a:rPr>
              <a:t>&gt;0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；</a:t>
            </a:r>
            <a:endParaRPr lang="zh-CN" altLang="el-GR" i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1733" name="Text Box 5">
            <a:extLst>
              <a:ext uri="{FF2B5EF4-FFF2-40B4-BE49-F238E27FC236}">
                <a16:creationId xmlns="" xmlns:a16="http://schemas.microsoft.com/office/drawing/2014/main" id="{20959C99-0E35-4B60-8A16-708BB3C5C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117726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2</a:t>
            </a:r>
            <a:r>
              <a:rPr lang="zh-CN" altLang="en-US" sz="2800">
                <a:solidFill>
                  <a:srgbClr val="0000FF"/>
                </a:solidFill>
              </a:rPr>
              <a:t>步    </a:t>
            </a:r>
            <a:r>
              <a:rPr lang="zh-CN" altLang="en-US" sz="2800">
                <a:solidFill>
                  <a:prstClr val="black"/>
                </a:solidFill>
              </a:rPr>
              <a:t>计算</a:t>
            </a:r>
            <a:endParaRPr lang="zh-CN" altLang="el-GR" sz="2800" i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01734" name="Object 2">
            <a:extLst>
              <a:ext uri="{FF2B5EF4-FFF2-40B4-BE49-F238E27FC236}">
                <a16:creationId xmlns="" xmlns:a16="http://schemas.microsoft.com/office/drawing/2014/main" id="{77CC286F-F1D3-40BB-89ED-2F5277DD0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1350" y="2111376"/>
          <a:ext cx="984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4" name="公式" r:id="rId3" imgW="507960" imgH="228600" progId="Equation.3">
                  <p:embed/>
                </p:oleObj>
              </mc:Choice>
              <mc:Fallback>
                <p:oleObj name="公式" r:id="rId3" imgW="507960" imgH="228600" progId="Equation.3">
                  <p:embed/>
                  <p:pic>
                    <p:nvPicPr>
                      <p:cNvPr id="201734" name="Object 2">
                        <a:extLst>
                          <a:ext uri="{FF2B5EF4-FFF2-40B4-BE49-F238E27FC236}">
                            <a16:creationId xmlns="" xmlns:a16="http://schemas.microsoft.com/office/drawing/2014/main" id="{77CC286F-F1D3-40BB-89ED-2F5277DD0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2111376"/>
                        <a:ext cx="9842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3">
            <a:extLst>
              <a:ext uri="{FF2B5EF4-FFF2-40B4-BE49-F238E27FC236}">
                <a16:creationId xmlns="" xmlns:a16="http://schemas.microsoft.com/office/drawing/2014/main" id="{E91448FE-8237-4744-9963-CCAE2ECEC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76" y="2078038"/>
          <a:ext cx="40052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5" name="公式" r:id="rId5" imgW="1879560" imgH="228600" progId="Equation.3">
                  <p:embed/>
                </p:oleObj>
              </mc:Choice>
              <mc:Fallback>
                <p:oleObj name="公式" r:id="rId5" imgW="1879560" imgH="228600" progId="Equation.3">
                  <p:embed/>
                  <p:pic>
                    <p:nvPicPr>
                      <p:cNvPr id="201735" name="Object 3">
                        <a:extLst>
                          <a:ext uri="{FF2B5EF4-FFF2-40B4-BE49-F238E27FC236}">
                            <a16:creationId xmlns="" xmlns:a16="http://schemas.microsoft.com/office/drawing/2014/main" id="{E91448FE-8237-4744-9963-CCAE2ECECC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6" y="2078038"/>
                        <a:ext cx="400526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Object 4">
            <a:extLst>
              <a:ext uri="{FF2B5EF4-FFF2-40B4-BE49-F238E27FC236}">
                <a16:creationId xmlns="" xmlns:a16="http://schemas.microsoft.com/office/drawing/2014/main" id="{46638328-66D4-410C-8692-882831C3C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25" y="2708275"/>
          <a:ext cx="3486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6" name="公式" r:id="rId7" imgW="1536480" imgH="228600" progId="Equation.3">
                  <p:embed/>
                </p:oleObj>
              </mc:Choice>
              <mc:Fallback>
                <p:oleObj name="公式" r:id="rId7" imgW="1536480" imgH="228600" progId="Equation.3">
                  <p:embed/>
                  <p:pic>
                    <p:nvPicPr>
                      <p:cNvPr id="201736" name="Object 4">
                        <a:extLst>
                          <a:ext uri="{FF2B5EF4-FFF2-40B4-BE49-F238E27FC236}">
                            <a16:creationId xmlns="" xmlns:a16="http://schemas.microsoft.com/office/drawing/2014/main" id="{46638328-66D4-410C-8692-882831C3C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2708275"/>
                        <a:ext cx="34861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7" name="Text Box 9">
            <a:extLst>
              <a:ext uri="{FF2B5EF4-FFF2-40B4-BE49-F238E27FC236}">
                <a16:creationId xmlns="" xmlns:a16="http://schemas.microsoft.com/office/drawing/2014/main" id="{4D9761AD-94CE-432B-A4EB-DB9C7B2E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9" y="4097338"/>
            <a:ext cx="734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4</a:t>
            </a:r>
            <a:r>
              <a:rPr lang="zh-CN" altLang="en-US" sz="2800">
                <a:solidFill>
                  <a:srgbClr val="0000FF"/>
                </a:solidFill>
              </a:rPr>
              <a:t>步   </a:t>
            </a:r>
            <a:r>
              <a:rPr lang="zh-CN" altLang="en-US" sz="2800">
                <a:solidFill>
                  <a:prstClr val="black"/>
                </a:solidFill>
              </a:rPr>
              <a:t>进行一维搜索，求 </a:t>
            </a:r>
            <a:r>
              <a:rPr lang="en-US" altLang="zh-CN" sz="2800" i="1">
                <a:solidFill>
                  <a:prstClr val="black"/>
                </a:solidFill>
              </a:rPr>
              <a:t>t </a:t>
            </a:r>
            <a:r>
              <a:rPr lang="en-US" altLang="zh-CN" sz="2800" i="1" baseline="-25000">
                <a:solidFill>
                  <a:prstClr val="black"/>
                </a:solidFill>
              </a:rPr>
              <a:t>k</a:t>
            </a:r>
            <a:r>
              <a:rPr lang="zh-CN" altLang="en-US" sz="2800">
                <a:solidFill>
                  <a:prstClr val="black"/>
                </a:solidFill>
              </a:rPr>
              <a:t>使得</a:t>
            </a:r>
            <a:endParaRPr lang="zh-CN" altLang="el-GR" sz="2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01738" name="Object 5">
            <a:extLst>
              <a:ext uri="{FF2B5EF4-FFF2-40B4-BE49-F238E27FC236}">
                <a16:creationId xmlns="" xmlns:a16="http://schemas.microsoft.com/office/drawing/2014/main" id="{CE7477FB-AA0B-4436-94E1-1A241BD61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0388" y="4686300"/>
          <a:ext cx="49085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7" name="公式" r:id="rId9" imgW="2082600" imgH="291960" progId="Equation.3">
                  <p:embed/>
                </p:oleObj>
              </mc:Choice>
              <mc:Fallback>
                <p:oleObj name="公式" r:id="rId9" imgW="2082600" imgH="291960" progId="Equation.3">
                  <p:embed/>
                  <p:pic>
                    <p:nvPicPr>
                      <p:cNvPr id="201738" name="Object 5">
                        <a:extLst>
                          <a:ext uri="{FF2B5EF4-FFF2-40B4-BE49-F238E27FC236}">
                            <a16:creationId xmlns="" xmlns:a16="http://schemas.microsoft.com/office/drawing/2014/main" id="{CE7477FB-AA0B-4436-94E1-1A241BD612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4686300"/>
                        <a:ext cx="49085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9" name="Text Box 11">
            <a:extLst>
              <a:ext uri="{FF2B5EF4-FFF2-40B4-BE49-F238E27FC236}">
                <a16:creationId xmlns="" xmlns:a16="http://schemas.microsoft.com/office/drawing/2014/main" id="{0A83A349-6D30-476F-9683-36C89A73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3414713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3</a:t>
            </a:r>
            <a:r>
              <a:rPr lang="zh-CN" altLang="en-US" sz="2800">
                <a:solidFill>
                  <a:srgbClr val="0000FF"/>
                </a:solidFill>
              </a:rPr>
              <a:t>步   </a:t>
            </a:r>
            <a:endParaRPr lang="zh-CN" altLang="el-GR" sz="2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01740" name="Object 6">
            <a:extLst>
              <a:ext uri="{FF2B5EF4-FFF2-40B4-BE49-F238E27FC236}">
                <a16:creationId xmlns="" xmlns:a16="http://schemas.microsoft.com/office/drawing/2014/main" id="{CC907B19-5425-4C0A-B552-984F9DB06E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2813" y="3384550"/>
          <a:ext cx="40116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8" name="公式" r:id="rId11" imgW="1777680" imgH="228600" progId="Equation.3">
                  <p:embed/>
                </p:oleObj>
              </mc:Choice>
              <mc:Fallback>
                <p:oleObj name="公式" r:id="rId11" imgW="1777680" imgH="228600" progId="Equation.3">
                  <p:embed/>
                  <p:pic>
                    <p:nvPicPr>
                      <p:cNvPr id="201740" name="Object 6">
                        <a:extLst>
                          <a:ext uri="{FF2B5EF4-FFF2-40B4-BE49-F238E27FC236}">
                            <a16:creationId xmlns="" xmlns:a16="http://schemas.microsoft.com/office/drawing/2014/main" id="{CC907B19-5425-4C0A-B552-984F9DB06E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3384550"/>
                        <a:ext cx="40116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1" name="Object 7">
            <a:extLst>
              <a:ext uri="{FF2B5EF4-FFF2-40B4-BE49-F238E27FC236}">
                <a16:creationId xmlns="" xmlns:a16="http://schemas.microsoft.com/office/drawing/2014/main" id="{0A12C05C-9901-4C79-9A12-80603FB08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7164" y="5381626"/>
          <a:ext cx="29924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9" name="公式" r:id="rId13" imgW="1269720" imgH="241200" progId="Equation.3">
                  <p:embed/>
                </p:oleObj>
              </mc:Choice>
              <mc:Fallback>
                <p:oleObj name="公式" r:id="rId13" imgW="1269720" imgH="241200" progId="Equation.3">
                  <p:embed/>
                  <p:pic>
                    <p:nvPicPr>
                      <p:cNvPr id="201741" name="Object 7">
                        <a:extLst>
                          <a:ext uri="{FF2B5EF4-FFF2-40B4-BE49-F238E27FC236}">
                            <a16:creationId xmlns="" xmlns:a16="http://schemas.microsoft.com/office/drawing/2014/main" id="{0A12C05C-9901-4C79-9A12-80603FB08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5381626"/>
                        <a:ext cx="299243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4" name="Text Box 16">
            <a:extLst>
              <a:ext uri="{FF2B5EF4-FFF2-40B4-BE49-F238E27FC236}">
                <a16:creationId xmlns="" xmlns:a16="http://schemas.microsoft.com/office/drawing/2014/main" id="{994388BE-7CC6-473F-B38B-A56F505DC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7364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</a:rPr>
              <a:t>F-R</a:t>
            </a:r>
            <a:r>
              <a:rPr lang="zh-CN" altLang="en-US">
                <a:solidFill>
                  <a:prstClr val="black"/>
                </a:solidFill>
              </a:rPr>
              <a:t>法步骤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0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/>
      <p:bldP spid="201733" grpId="0"/>
      <p:bldP spid="201737" grpId="0"/>
      <p:bldP spid="201739" grpId="0"/>
      <p:bldP spid="20174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4">
            <a:extLst>
              <a:ext uri="{FF2B5EF4-FFF2-40B4-BE49-F238E27FC236}">
                <a16:creationId xmlns="" xmlns:a16="http://schemas.microsoft.com/office/drawing/2014/main" id="{984FC18D-DD1F-451D-8895-0F762A96C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412876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5</a:t>
            </a:r>
            <a:r>
              <a:rPr lang="zh-CN" altLang="en-US" sz="2800">
                <a:solidFill>
                  <a:srgbClr val="0000FF"/>
                </a:solidFill>
              </a:rPr>
              <a:t>步    </a:t>
            </a:r>
            <a:r>
              <a:rPr lang="zh-CN" altLang="en-US" sz="2800">
                <a:solidFill>
                  <a:prstClr val="black"/>
                </a:solidFill>
              </a:rPr>
              <a:t>计算</a:t>
            </a:r>
            <a:endParaRPr lang="zh-CN" altLang="el-GR" sz="2800" i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02757" name="Object 2">
            <a:extLst>
              <a:ext uri="{FF2B5EF4-FFF2-40B4-BE49-F238E27FC236}">
                <a16:creationId xmlns="" xmlns:a16="http://schemas.microsoft.com/office/drawing/2014/main" id="{C1972D68-E587-48B5-9590-03D82ED41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8163" y="1468439"/>
          <a:ext cx="12636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公式" r:id="rId3" imgW="609480" imgH="228600" progId="Equation.3">
                  <p:embed/>
                </p:oleObj>
              </mc:Choice>
              <mc:Fallback>
                <p:oleObj name="公式" r:id="rId3" imgW="609480" imgH="228600" progId="Equation.3">
                  <p:embed/>
                  <p:pic>
                    <p:nvPicPr>
                      <p:cNvPr id="202757" name="Object 2">
                        <a:extLst>
                          <a:ext uri="{FF2B5EF4-FFF2-40B4-BE49-F238E27FC236}">
                            <a16:creationId xmlns="" xmlns:a16="http://schemas.microsoft.com/office/drawing/2014/main" id="{C1972D68-E587-48B5-9590-03D82ED41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1468439"/>
                        <a:ext cx="12636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Object 3">
            <a:extLst>
              <a:ext uri="{FF2B5EF4-FFF2-40B4-BE49-F238E27FC236}">
                <a16:creationId xmlns="" xmlns:a16="http://schemas.microsoft.com/office/drawing/2014/main" id="{8D898B16-13C7-45E8-96A5-2CC27D292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1444626"/>
          <a:ext cx="42481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name="公式" r:id="rId5" imgW="1993680" imgH="228600" progId="Equation.3">
                  <p:embed/>
                </p:oleObj>
              </mc:Choice>
              <mc:Fallback>
                <p:oleObj name="公式" r:id="rId5" imgW="1993680" imgH="228600" progId="Equation.3">
                  <p:embed/>
                  <p:pic>
                    <p:nvPicPr>
                      <p:cNvPr id="202758" name="Object 3">
                        <a:extLst>
                          <a:ext uri="{FF2B5EF4-FFF2-40B4-BE49-F238E27FC236}">
                            <a16:creationId xmlns="" xmlns:a16="http://schemas.microsoft.com/office/drawing/2014/main" id="{8D898B16-13C7-45E8-96A5-2CC27D292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1444626"/>
                        <a:ext cx="42481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4">
            <a:extLst>
              <a:ext uri="{FF2B5EF4-FFF2-40B4-BE49-F238E27FC236}">
                <a16:creationId xmlns="" xmlns:a16="http://schemas.microsoft.com/office/drawing/2014/main" id="{44456C12-49C8-4962-945A-3E026154F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5038" y="2078038"/>
          <a:ext cx="37449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2" name="公式" r:id="rId7" imgW="1650960" imgH="228600" progId="Equation.3">
                  <p:embed/>
                </p:oleObj>
              </mc:Choice>
              <mc:Fallback>
                <p:oleObj name="公式" r:id="rId7" imgW="1650960" imgH="228600" progId="Equation.3">
                  <p:embed/>
                  <p:pic>
                    <p:nvPicPr>
                      <p:cNvPr id="202759" name="Object 4">
                        <a:extLst>
                          <a:ext uri="{FF2B5EF4-FFF2-40B4-BE49-F238E27FC236}">
                            <a16:creationId xmlns="" xmlns:a16="http://schemas.microsoft.com/office/drawing/2014/main" id="{44456C12-49C8-4962-945A-3E026154F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2078038"/>
                        <a:ext cx="37449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0" name="Object 5">
            <a:extLst>
              <a:ext uri="{FF2B5EF4-FFF2-40B4-BE49-F238E27FC236}">
                <a16:creationId xmlns="" xmlns:a16="http://schemas.microsoft.com/office/drawing/2014/main" id="{6921AC99-FC08-46FF-81E3-609FD84DC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1" y="2636838"/>
          <a:ext cx="74834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3" name="公式" r:id="rId9" imgW="3174840" imgH="228600" progId="Equation.3">
                  <p:embed/>
                </p:oleObj>
              </mc:Choice>
              <mc:Fallback>
                <p:oleObj name="公式" r:id="rId9" imgW="3174840" imgH="228600" progId="Equation.3">
                  <p:embed/>
                  <p:pic>
                    <p:nvPicPr>
                      <p:cNvPr id="202760" name="Object 5">
                        <a:extLst>
                          <a:ext uri="{FF2B5EF4-FFF2-40B4-BE49-F238E27FC236}">
                            <a16:creationId xmlns="" xmlns:a16="http://schemas.microsoft.com/office/drawing/2014/main" id="{6921AC99-FC08-46FF-81E3-609FD84DCD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1" y="2636838"/>
                        <a:ext cx="74834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1" name="Text Box 9">
            <a:extLst>
              <a:ext uri="{FF2B5EF4-FFF2-40B4-BE49-F238E27FC236}">
                <a16:creationId xmlns="" xmlns:a16="http://schemas.microsoft.com/office/drawing/2014/main" id="{95A23963-77FD-4584-94B7-037795BE9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693988"/>
            <a:ext cx="1439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6</a:t>
            </a:r>
            <a:r>
              <a:rPr lang="zh-CN" altLang="en-US" sz="2800">
                <a:solidFill>
                  <a:srgbClr val="0000FF"/>
                </a:solidFill>
              </a:rPr>
              <a:t>步   </a:t>
            </a:r>
            <a:endParaRPr lang="zh-CN" altLang="el-GR" sz="2800" i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2762" name="Text Box 10">
            <a:extLst>
              <a:ext uri="{FF2B5EF4-FFF2-40B4-BE49-F238E27FC236}">
                <a16:creationId xmlns="" xmlns:a16="http://schemas.microsoft.com/office/drawing/2014/main" id="{97EC04F5-0191-4781-8F27-AC96B520E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270251"/>
            <a:ext cx="4319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</a:rPr>
              <a:t>第</a:t>
            </a:r>
            <a:r>
              <a:rPr lang="en-US" altLang="zh-CN" sz="2800">
                <a:solidFill>
                  <a:srgbClr val="0000FF"/>
                </a:solidFill>
              </a:rPr>
              <a:t>7</a:t>
            </a:r>
            <a:r>
              <a:rPr lang="zh-CN" altLang="en-US" sz="2800">
                <a:solidFill>
                  <a:srgbClr val="0000FF"/>
                </a:solidFill>
              </a:rPr>
              <a:t>步   </a:t>
            </a:r>
            <a:r>
              <a:rPr lang="zh-CN" altLang="en-US" sz="2800">
                <a:solidFill>
                  <a:prstClr val="black"/>
                </a:solidFill>
              </a:rPr>
              <a:t>用</a:t>
            </a:r>
            <a:r>
              <a:rPr lang="en-US" altLang="zh-CN" sz="2800">
                <a:solidFill>
                  <a:prstClr val="black"/>
                </a:solidFill>
              </a:rPr>
              <a:t>F-R</a:t>
            </a:r>
            <a:r>
              <a:rPr lang="zh-CN" altLang="en-US" sz="2800">
                <a:solidFill>
                  <a:prstClr val="black"/>
                </a:solidFill>
              </a:rPr>
              <a:t>公式取</a:t>
            </a:r>
            <a:endParaRPr lang="zh-CN" altLang="el-GR" sz="2800" i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02763" name="Object 6">
            <a:extLst>
              <a:ext uri="{FF2B5EF4-FFF2-40B4-BE49-F238E27FC236}">
                <a16:creationId xmlns="" xmlns:a16="http://schemas.microsoft.com/office/drawing/2014/main" id="{4FFAB315-3C75-41CB-88BC-4F211083F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7551" y="3894139"/>
          <a:ext cx="36369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4" name="公式" r:id="rId11" imgW="1612800" imgH="241200" progId="Equation.3">
                  <p:embed/>
                </p:oleObj>
              </mc:Choice>
              <mc:Fallback>
                <p:oleObj name="公式" r:id="rId11" imgW="1612800" imgH="241200" progId="Equation.3">
                  <p:embed/>
                  <p:pic>
                    <p:nvPicPr>
                      <p:cNvPr id="202763" name="Object 6">
                        <a:extLst>
                          <a:ext uri="{FF2B5EF4-FFF2-40B4-BE49-F238E27FC236}">
                            <a16:creationId xmlns="" xmlns:a16="http://schemas.microsoft.com/office/drawing/2014/main" id="{4FFAB315-3C75-41CB-88BC-4F211083F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3894139"/>
                        <a:ext cx="36369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4" name="Object 7">
            <a:extLst>
              <a:ext uri="{FF2B5EF4-FFF2-40B4-BE49-F238E27FC236}">
                <a16:creationId xmlns="" xmlns:a16="http://schemas.microsoft.com/office/drawing/2014/main" id="{46C112CE-F466-4021-B221-69779CCE6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9451" y="4589464"/>
          <a:ext cx="33813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5" name="公式" r:id="rId13" imgW="1498320" imgH="444240" progId="Equation.3">
                  <p:embed/>
                </p:oleObj>
              </mc:Choice>
              <mc:Fallback>
                <p:oleObj name="公式" r:id="rId13" imgW="1498320" imgH="444240" progId="Equation.3">
                  <p:embed/>
                  <p:pic>
                    <p:nvPicPr>
                      <p:cNvPr id="202764" name="Object 7">
                        <a:extLst>
                          <a:ext uri="{FF2B5EF4-FFF2-40B4-BE49-F238E27FC236}">
                            <a16:creationId xmlns="" xmlns:a16="http://schemas.microsoft.com/office/drawing/2014/main" id="{46C112CE-F466-4021-B221-69779CCE62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1" y="4589464"/>
                        <a:ext cx="33813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5" name="Object 8">
            <a:extLst>
              <a:ext uri="{FF2B5EF4-FFF2-40B4-BE49-F238E27FC236}">
                <a16:creationId xmlns="" xmlns:a16="http://schemas.microsoft.com/office/drawing/2014/main" id="{EA6C3CCE-E3E7-407F-8F33-783DB2F4C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4797425"/>
          <a:ext cx="33226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6" name="公式" r:id="rId15" imgW="1409400" imgH="215640" progId="Equation.3">
                  <p:embed/>
                </p:oleObj>
              </mc:Choice>
              <mc:Fallback>
                <p:oleObj name="公式" r:id="rId15" imgW="1409400" imgH="215640" progId="Equation.3">
                  <p:embed/>
                  <p:pic>
                    <p:nvPicPr>
                      <p:cNvPr id="202765" name="Object 8">
                        <a:extLst>
                          <a:ext uri="{FF2B5EF4-FFF2-40B4-BE49-F238E27FC236}">
                            <a16:creationId xmlns="" xmlns:a16="http://schemas.microsoft.com/office/drawing/2014/main" id="{EA6C3CCE-E3E7-407F-8F33-783DB2F4C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797425"/>
                        <a:ext cx="33226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/>
      <p:bldP spid="202761" grpId="0"/>
      <p:bldP spid="20276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1" name="Text Box 5">
            <a:extLst>
              <a:ext uri="{FF2B5EF4-FFF2-40B4-BE49-F238E27FC236}">
                <a16:creationId xmlns="" xmlns:a16="http://schemas.microsoft.com/office/drawing/2014/main" id="{53099F7E-67EA-4E87-B2B0-466C20349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306513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例</a:t>
            </a:r>
            <a:r>
              <a:rPr lang="en-US" altLang="zh-CN">
                <a:solidFill>
                  <a:prstClr val="black"/>
                </a:solidFill>
              </a:rPr>
              <a:t>2  </a:t>
            </a:r>
            <a:r>
              <a:rPr lang="zh-CN" altLang="en-US">
                <a:solidFill>
                  <a:prstClr val="black"/>
                </a:solidFill>
              </a:rPr>
              <a:t>用</a:t>
            </a:r>
            <a:r>
              <a:rPr lang="en-US" altLang="zh-CN">
                <a:solidFill>
                  <a:prstClr val="black"/>
                </a:solidFill>
              </a:rPr>
              <a:t>F-R</a:t>
            </a:r>
            <a:r>
              <a:rPr lang="zh-CN" altLang="en-US">
                <a:solidFill>
                  <a:prstClr val="black"/>
                </a:solidFill>
              </a:rPr>
              <a:t>法求解</a:t>
            </a:r>
          </a:p>
        </p:txBody>
      </p:sp>
      <p:graphicFrame>
        <p:nvGraphicFramePr>
          <p:cNvPr id="203782" name="Object 2">
            <a:extLst>
              <a:ext uri="{FF2B5EF4-FFF2-40B4-BE49-F238E27FC236}">
                <a16:creationId xmlns="" xmlns:a16="http://schemas.microsoft.com/office/drawing/2014/main" id="{CDBCF62D-02D3-43B3-AD05-5847AAB84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9" y="1374775"/>
          <a:ext cx="34242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6" name="公式" r:id="rId3" imgW="1663560" imgH="228600" progId="Equation.3">
                  <p:embed/>
                </p:oleObj>
              </mc:Choice>
              <mc:Fallback>
                <p:oleObj name="公式" r:id="rId3" imgW="1663560" imgH="228600" progId="Equation.3">
                  <p:embed/>
                  <p:pic>
                    <p:nvPicPr>
                      <p:cNvPr id="203782" name="Object 2">
                        <a:extLst>
                          <a:ext uri="{FF2B5EF4-FFF2-40B4-BE49-F238E27FC236}">
                            <a16:creationId xmlns="" xmlns:a16="http://schemas.microsoft.com/office/drawing/2014/main" id="{CDBCF62D-02D3-43B3-AD05-5847AAB84D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1374775"/>
                        <a:ext cx="34242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3">
            <a:extLst>
              <a:ext uri="{FF2B5EF4-FFF2-40B4-BE49-F238E27FC236}">
                <a16:creationId xmlns="" xmlns:a16="http://schemas.microsoft.com/office/drawing/2014/main" id="{A03AE3DF-F11D-45B2-8356-1E71B3E22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1989138"/>
          <a:ext cx="30241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7" name="公式" r:id="rId5" imgW="1434960" imgH="228600" progId="Equation.3">
                  <p:embed/>
                </p:oleObj>
              </mc:Choice>
              <mc:Fallback>
                <p:oleObj name="公式" r:id="rId5" imgW="1434960" imgH="228600" progId="Equation.3">
                  <p:embed/>
                  <p:pic>
                    <p:nvPicPr>
                      <p:cNvPr id="203783" name="Object 3">
                        <a:extLst>
                          <a:ext uri="{FF2B5EF4-FFF2-40B4-BE49-F238E27FC236}">
                            <a16:creationId xmlns="" xmlns:a16="http://schemas.microsoft.com/office/drawing/2014/main" id="{A03AE3DF-F11D-45B2-8356-1E71B3E22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1989138"/>
                        <a:ext cx="30241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4" name="Text Box 8">
            <a:extLst>
              <a:ext uri="{FF2B5EF4-FFF2-40B4-BE49-F238E27FC236}">
                <a16:creationId xmlns="" xmlns:a16="http://schemas.microsoft.com/office/drawing/2014/main" id="{EDFCF007-C66B-43BD-BCCA-A60C77F69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492376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解：</a:t>
            </a:r>
          </a:p>
        </p:txBody>
      </p:sp>
      <p:graphicFrame>
        <p:nvGraphicFramePr>
          <p:cNvPr id="203785" name="Object 4">
            <a:extLst>
              <a:ext uri="{FF2B5EF4-FFF2-40B4-BE49-F238E27FC236}">
                <a16:creationId xmlns="" xmlns:a16="http://schemas.microsoft.com/office/drawing/2014/main" id="{3DFC3E00-D966-4882-9CC1-150897BE5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2565401"/>
          <a:ext cx="26066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8" name="公式" r:id="rId7" imgW="1346040" imgH="228600" progId="Equation.3">
                  <p:embed/>
                </p:oleObj>
              </mc:Choice>
              <mc:Fallback>
                <p:oleObj name="公式" r:id="rId7" imgW="1346040" imgH="228600" progId="Equation.3">
                  <p:embed/>
                  <p:pic>
                    <p:nvPicPr>
                      <p:cNvPr id="203785" name="Object 4">
                        <a:extLst>
                          <a:ext uri="{FF2B5EF4-FFF2-40B4-BE49-F238E27FC236}">
                            <a16:creationId xmlns="" xmlns:a16="http://schemas.microsoft.com/office/drawing/2014/main" id="{3DFC3E00-D966-4882-9CC1-150897BE5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565401"/>
                        <a:ext cx="26066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6" name="Object 5">
            <a:extLst>
              <a:ext uri="{FF2B5EF4-FFF2-40B4-BE49-F238E27FC236}">
                <a16:creationId xmlns="" xmlns:a16="http://schemas.microsoft.com/office/drawing/2014/main" id="{9F2D4E2A-9E0C-4799-A5A3-95D2DBA9D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0300" y="2565401"/>
          <a:ext cx="22621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9" name="公式" r:id="rId9" imgW="1168200" imgH="228600" progId="Equation.3">
                  <p:embed/>
                </p:oleObj>
              </mc:Choice>
              <mc:Fallback>
                <p:oleObj name="公式" r:id="rId9" imgW="1168200" imgH="228600" progId="Equation.3">
                  <p:embed/>
                  <p:pic>
                    <p:nvPicPr>
                      <p:cNvPr id="203786" name="Object 5">
                        <a:extLst>
                          <a:ext uri="{FF2B5EF4-FFF2-40B4-BE49-F238E27FC236}">
                            <a16:creationId xmlns="" xmlns:a16="http://schemas.microsoft.com/office/drawing/2014/main" id="{9F2D4E2A-9E0C-4799-A5A3-95D2DBA9D2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565401"/>
                        <a:ext cx="22621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7" name="Object 6">
            <a:extLst>
              <a:ext uri="{FF2B5EF4-FFF2-40B4-BE49-F238E27FC236}">
                <a16:creationId xmlns="" xmlns:a16="http://schemas.microsoft.com/office/drawing/2014/main" id="{0F78B3B1-D68B-45CC-8EFF-6885A3CD8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6975" y="3068639"/>
          <a:ext cx="3614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0" name="公式" r:id="rId11" imgW="1866600" imgH="228600" progId="Equation.3">
                  <p:embed/>
                </p:oleObj>
              </mc:Choice>
              <mc:Fallback>
                <p:oleObj name="公式" r:id="rId11" imgW="1866600" imgH="228600" progId="Equation.3">
                  <p:embed/>
                  <p:pic>
                    <p:nvPicPr>
                      <p:cNvPr id="203787" name="Object 6">
                        <a:extLst>
                          <a:ext uri="{FF2B5EF4-FFF2-40B4-BE49-F238E27FC236}">
                            <a16:creationId xmlns="" xmlns:a16="http://schemas.microsoft.com/office/drawing/2014/main" id="{0F78B3B1-D68B-45CC-8EFF-6885A3CD8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3068639"/>
                        <a:ext cx="36147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8" name="Object 7">
            <a:extLst>
              <a:ext uri="{FF2B5EF4-FFF2-40B4-BE49-F238E27FC236}">
                <a16:creationId xmlns="" xmlns:a16="http://schemas.microsoft.com/office/drawing/2014/main" id="{E5AA575C-7EA5-4BA4-AB0F-74B23A5A1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8564" y="3068639"/>
          <a:ext cx="32734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" name="公式" r:id="rId13" imgW="1688760" imgH="228600" progId="Equation.3">
                  <p:embed/>
                </p:oleObj>
              </mc:Choice>
              <mc:Fallback>
                <p:oleObj name="公式" r:id="rId13" imgW="1688760" imgH="228600" progId="Equation.3">
                  <p:embed/>
                  <p:pic>
                    <p:nvPicPr>
                      <p:cNvPr id="203788" name="Object 7">
                        <a:extLst>
                          <a:ext uri="{FF2B5EF4-FFF2-40B4-BE49-F238E27FC236}">
                            <a16:creationId xmlns="" xmlns:a16="http://schemas.microsoft.com/office/drawing/2014/main" id="{E5AA575C-7EA5-4BA4-AB0F-74B23A5A1E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4" y="3068639"/>
                        <a:ext cx="32734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9" name="Text Box 13">
            <a:extLst>
              <a:ext uri="{FF2B5EF4-FFF2-40B4-BE49-F238E27FC236}">
                <a16:creationId xmlns="" xmlns:a16="http://schemas.microsoft.com/office/drawing/2014/main" id="{90B73592-D406-43CF-AABA-04385D412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3773488"/>
            <a:ext cx="4249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利用</a:t>
            </a:r>
            <a:r>
              <a:rPr lang="en-US" altLang="zh-CN">
                <a:solidFill>
                  <a:prstClr val="black"/>
                </a:solidFill>
              </a:rPr>
              <a:t>F-R</a:t>
            </a:r>
            <a:r>
              <a:rPr lang="zh-CN" altLang="en-US">
                <a:solidFill>
                  <a:prstClr val="black"/>
                </a:solidFill>
              </a:rPr>
              <a:t>公式得：</a:t>
            </a:r>
          </a:p>
        </p:txBody>
      </p:sp>
      <p:graphicFrame>
        <p:nvGraphicFramePr>
          <p:cNvPr id="203790" name="Object 8">
            <a:extLst>
              <a:ext uri="{FF2B5EF4-FFF2-40B4-BE49-F238E27FC236}">
                <a16:creationId xmlns="" xmlns:a16="http://schemas.microsoft.com/office/drawing/2014/main" id="{E4B844C2-D1E7-4863-98DB-FF3CF5D81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3325" y="4221163"/>
          <a:ext cx="3937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" name="公式" r:id="rId15" imgW="1981080" imgH="444240" progId="Equation.3">
                  <p:embed/>
                </p:oleObj>
              </mc:Choice>
              <mc:Fallback>
                <p:oleObj name="公式" r:id="rId15" imgW="1981080" imgH="444240" progId="Equation.3">
                  <p:embed/>
                  <p:pic>
                    <p:nvPicPr>
                      <p:cNvPr id="203790" name="Object 8">
                        <a:extLst>
                          <a:ext uri="{FF2B5EF4-FFF2-40B4-BE49-F238E27FC236}">
                            <a16:creationId xmlns="" xmlns:a16="http://schemas.microsoft.com/office/drawing/2014/main" id="{E4B844C2-D1E7-4863-98DB-FF3CF5D815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4221163"/>
                        <a:ext cx="39370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1" name="Object 9">
            <a:extLst>
              <a:ext uri="{FF2B5EF4-FFF2-40B4-BE49-F238E27FC236}">
                <a16:creationId xmlns="" xmlns:a16="http://schemas.microsoft.com/office/drawing/2014/main" id="{2AECF9FD-3271-48A0-97D6-B6FD60284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0739" y="5005389"/>
          <a:ext cx="51831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" name="公式" r:id="rId17" imgW="2298600" imgH="469800" progId="Equation.3">
                  <p:embed/>
                </p:oleObj>
              </mc:Choice>
              <mc:Fallback>
                <p:oleObj name="公式" r:id="rId17" imgW="2298600" imgH="469800" progId="Equation.3">
                  <p:embed/>
                  <p:pic>
                    <p:nvPicPr>
                      <p:cNvPr id="203791" name="Object 9">
                        <a:extLst>
                          <a:ext uri="{FF2B5EF4-FFF2-40B4-BE49-F238E27FC236}">
                            <a16:creationId xmlns="" xmlns:a16="http://schemas.microsoft.com/office/drawing/2014/main" id="{2AECF9FD-3271-48A0-97D6-B6FD602847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9" y="5005389"/>
                        <a:ext cx="518318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/>
      <p:bldP spid="203784" grpId="0"/>
      <p:bldP spid="20378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2" name="Object 2">
            <a:extLst>
              <a:ext uri="{FF2B5EF4-FFF2-40B4-BE49-F238E27FC236}">
                <a16:creationId xmlns="" xmlns:a16="http://schemas.microsoft.com/office/drawing/2014/main" id="{7B2D11FB-D175-4D26-AA4E-4756278C2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1341439"/>
          <a:ext cx="42084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4" name="公式" r:id="rId3" imgW="2171520" imgH="469800" progId="Equation.3">
                  <p:embed/>
                </p:oleObj>
              </mc:Choice>
              <mc:Fallback>
                <p:oleObj name="公式" r:id="rId3" imgW="2171520" imgH="469800" progId="Equation.3">
                  <p:embed/>
                  <p:pic>
                    <p:nvPicPr>
                      <p:cNvPr id="211972" name="Object 2">
                        <a:extLst>
                          <a:ext uri="{FF2B5EF4-FFF2-40B4-BE49-F238E27FC236}">
                            <a16:creationId xmlns="" xmlns:a16="http://schemas.microsoft.com/office/drawing/2014/main" id="{7B2D11FB-D175-4D26-AA4E-4756278C2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341439"/>
                        <a:ext cx="42084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3" name="Object 3">
            <a:extLst>
              <a:ext uri="{FF2B5EF4-FFF2-40B4-BE49-F238E27FC236}">
                <a16:creationId xmlns="" xmlns:a16="http://schemas.microsoft.com/office/drawing/2014/main" id="{6FE64873-77E0-45A8-BE14-C850E3286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2276475"/>
          <a:ext cx="44275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5" name="公式" r:id="rId5" imgW="2286000" imgH="406080" progId="Equation.3">
                  <p:embed/>
                </p:oleObj>
              </mc:Choice>
              <mc:Fallback>
                <p:oleObj name="公式" r:id="rId5" imgW="2286000" imgH="406080" progId="Equation.3">
                  <p:embed/>
                  <p:pic>
                    <p:nvPicPr>
                      <p:cNvPr id="211973" name="Object 3">
                        <a:extLst>
                          <a:ext uri="{FF2B5EF4-FFF2-40B4-BE49-F238E27FC236}">
                            <a16:creationId xmlns="" xmlns:a16="http://schemas.microsoft.com/office/drawing/2014/main" id="{6FE64873-77E0-45A8-BE14-C850E3286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276475"/>
                        <a:ext cx="442753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4" name="AutoShape 6">
            <a:extLst>
              <a:ext uri="{FF2B5EF4-FFF2-40B4-BE49-F238E27FC236}">
                <a16:creationId xmlns="" xmlns:a16="http://schemas.microsoft.com/office/drawing/2014/main" id="{504DA719-6B21-43D9-91D9-E4E19529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294312"/>
            <a:ext cx="1079500" cy="917079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11975" name="Object 4">
            <a:extLst>
              <a:ext uri="{FF2B5EF4-FFF2-40B4-BE49-F238E27FC236}">
                <a16:creationId xmlns="" xmlns:a16="http://schemas.microsoft.com/office/drawing/2014/main" id="{F196348A-024F-4192-81D8-F8B2D29B6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8775" y="3284538"/>
          <a:ext cx="715803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6" name="公式" r:id="rId7" imgW="3695400" imgH="469800" progId="Equation.3">
                  <p:embed/>
                </p:oleObj>
              </mc:Choice>
              <mc:Fallback>
                <p:oleObj name="公式" r:id="rId7" imgW="3695400" imgH="469800" progId="Equation.3">
                  <p:embed/>
                  <p:pic>
                    <p:nvPicPr>
                      <p:cNvPr id="211975" name="Object 4">
                        <a:extLst>
                          <a:ext uri="{FF2B5EF4-FFF2-40B4-BE49-F238E27FC236}">
                            <a16:creationId xmlns="" xmlns:a16="http://schemas.microsoft.com/office/drawing/2014/main" id="{F196348A-024F-4192-81D8-F8B2D29B6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3284538"/>
                        <a:ext cx="715803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7" name="Object 5">
            <a:extLst>
              <a:ext uri="{FF2B5EF4-FFF2-40B4-BE49-F238E27FC236}">
                <a16:creationId xmlns="" xmlns:a16="http://schemas.microsoft.com/office/drawing/2014/main" id="{E0F90A0B-8917-4862-8144-B8EF2C1A5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4427539"/>
          <a:ext cx="2165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公式" r:id="rId9" imgW="1117440" imgH="228600" progId="Equation.3">
                  <p:embed/>
                </p:oleObj>
              </mc:Choice>
              <mc:Fallback>
                <p:oleObj name="公式" r:id="rId9" imgW="1117440" imgH="228600" progId="Equation.3">
                  <p:embed/>
                  <p:pic>
                    <p:nvPicPr>
                      <p:cNvPr id="211977" name="Object 5">
                        <a:extLst>
                          <a:ext uri="{FF2B5EF4-FFF2-40B4-BE49-F238E27FC236}">
                            <a16:creationId xmlns="" xmlns:a16="http://schemas.microsoft.com/office/drawing/2014/main" id="{E0F90A0B-8917-4862-8144-B8EF2C1A56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427539"/>
                        <a:ext cx="21653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8" name="AutoShape 10">
            <a:extLst>
              <a:ext uri="{FF2B5EF4-FFF2-40B4-BE49-F238E27FC236}">
                <a16:creationId xmlns="" xmlns:a16="http://schemas.microsoft.com/office/drawing/2014/main" id="{919211B6-3442-4C20-90F4-7C3248CA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4230937"/>
            <a:ext cx="1079500" cy="917079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11979" name="Object 6">
            <a:extLst>
              <a:ext uri="{FF2B5EF4-FFF2-40B4-BE49-F238E27FC236}">
                <a16:creationId xmlns="" xmlns:a16="http://schemas.microsoft.com/office/drawing/2014/main" id="{369E6271-8068-4C44-B238-EFBD1FB88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4508500"/>
          <a:ext cx="23860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公式" r:id="rId11" imgW="1231560" imgH="228600" progId="Equation.3">
                  <p:embed/>
                </p:oleObj>
              </mc:Choice>
              <mc:Fallback>
                <p:oleObj name="公式" r:id="rId11" imgW="1231560" imgH="228600" progId="Equation.3">
                  <p:embed/>
                  <p:pic>
                    <p:nvPicPr>
                      <p:cNvPr id="211979" name="Object 6">
                        <a:extLst>
                          <a:ext uri="{FF2B5EF4-FFF2-40B4-BE49-F238E27FC236}">
                            <a16:creationId xmlns="" xmlns:a16="http://schemas.microsoft.com/office/drawing/2014/main" id="{369E6271-8068-4C44-B238-EFBD1FB88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508500"/>
                        <a:ext cx="23860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1" name="Text Box 13">
            <a:extLst>
              <a:ext uri="{FF2B5EF4-FFF2-40B4-BE49-F238E27FC236}">
                <a16:creationId xmlns="" xmlns:a16="http://schemas.microsoft.com/office/drawing/2014/main" id="{CFEBCE41-B499-4F11-BDEA-483169800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084764"/>
            <a:ext cx="7561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若用某种方法求解</a:t>
            </a:r>
            <a:r>
              <a:rPr lang="en-US" altLang="zh-CN">
                <a:solidFill>
                  <a:prstClr val="black"/>
                </a:solidFill>
              </a:rPr>
              <a:t>(QP)</a:t>
            </a:r>
            <a:r>
              <a:rPr lang="zh-CN" altLang="en-US">
                <a:solidFill>
                  <a:prstClr val="black"/>
                </a:solidFill>
              </a:rPr>
              <a:t>问题，经有限轮迭代可以达到最优解，称此方法具有二次终止性。</a:t>
            </a:r>
          </a:p>
        </p:txBody>
      </p:sp>
      <p:sp>
        <p:nvSpPr>
          <p:cNvPr id="211982" name="Text Box 14">
            <a:extLst>
              <a:ext uri="{FF2B5EF4-FFF2-40B4-BE49-F238E27FC236}">
                <a16:creationId xmlns="" xmlns:a16="http://schemas.microsoft.com/office/drawing/2014/main" id="{CDEA12BF-A4D7-4EE1-A3AF-672A56526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846763"/>
            <a:ext cx="756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</a:rPr>
              <a:t>F-R</a:t>
            </a:r>
            <a:r>
              <a:rPr lang="zh-CN" altLang="en-US">
                <a:solidFill>
                  <a:prstClr val="black"/>
                </a:solidFill>
              </a:rPr>
              <a:t>法具有二次终止性。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 animBg="1"/>
      <p:bldP spid="211978" grpId="0" animBg="1"/>
      <p:bldP spid="211981" grpId="0"/>
      <p:bldP spid="2119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7" name="Text Box 13">
            <a:extLst>
              <a:ext uri="{FF2B5EF4-FFF2-40B4-BE49-F238E27FC236}">
                <a16:creationId xmlns="" xmlns:a16="http://schemas.microsoft.com/office/drawing/2014/main" id="{468B2295-B8D4-4A06-AB33-C1D2456F2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412875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0504D"/>
                </a:solidFill>
              </a:rPr>
              <a:t>定义 </a:t>
            </a:r>
            <a:r>
              <a:rPr lang="en-US" altLang="zh-CN" sz="2800">
                <a:solidFill>
                  <a:srgbClr val="C0504D"/>
                </a:solidFill>
              </a:rPr>
              <a:t>1</a:t>
            </a:r>
            <a:r>
              <a:rPr lang="en-US" altLang="zh-CN" sz="2800">
                <a:solidFill>
                  <a:prstClr val="black"/>
                </a:solidFill>
              </a:rPr>
              <a:t>   </a:t>
            </a:r>
            <a:r>
              <a:rPr lang="zh-CN" altLang="en-US" sz="2800">
                <a:solidFill>
                  <a:prstClr val="black"/>
                </a:solidFill>
              </a:rPr>
              <a:t>对于非线性规划</a:t>
            </a:r>
            <a:r>
              <a:rPr lang="en-US" altLang="zh-CN" sz="2800">
                <a:solidFill>
                  <a:prstClr val="black"/>
                </a:solidFill>
              </a:rPr>
              <a:t>(P)</a:t>
            </a:r>
            <a:r>
              <a:rPr lang="zh-CN" altLang="en-US" sz="2800">
                <a:solidFill>
                  <a:prstClr val="black"/>
                </a:solidFill>
              </a:rPr>
              <a:t>，若                            并且存在</a:t>
            </a:r>
            <a:r>
              <a:rPr lang="en-US" altLang="zh-CN" sz="2800" i="1">
                <a:solidFill>
                  <a:prstClr val="black"/>
                </a:solidFill>
              </a:rPr>
              <a:t>x*</a:t>
            </a:r>
            <a:r>
              <a:rPr lang="zh-CN" altLang="en-US" sz="2800">
                <a:solidFill>
                  <a:prstClr val="black"/>
                </a:solidFill>
              </a:rPr>
              <a:t>的一个领域 </a:t>
            </a:r>
          </a:p>
        </p:txBody>
      </p:sp>
      <p:sp>
        <p:nvSpPr>
          <p:cNvPr id="58375" name="Rectangle 15">
            <a:extLst>
              <a:ext uri="{FF2B5EF4-FFF2-40B4-BE49-F238E27FC236}">
                <a16:creationId xmlns="" xmlns:a16="http://schemas.microsoft.com/office/drawing/2014/main" id="{729EE1E6-5F08-465C-A9C3-9C51FADAF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457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98318" name="Object 2">
            <a:extLst>
              <a:ext uri="{FF2B5EF4-FFF2-40B4-BE49-F238E27FC236}">
                <a16:creationId xmlns="" xmlns:a16="http://schemas.microsoft.com/office/drawing/2014/main" id="{75B57089-1219-4023-B0D3-07BF08561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4439" y="2276476"/>
          <a:ext cx="576103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公式" r:id="rId3" imgW="2501640" imgH="304560" progId="Equation.3">
                  <p:embed/>
                </p:oleObj>
              </mc:Choice>
              <mc:Fallback>
                <p:oleObj name="公式" r:id="rId3" imgW="2501640" imgH="304560" progId="Equation.3">
                  <p:embed/>
                  <p:pic>
                    <p:nvPicPr>
                      <p:cNvPr id="98318" name="Object 2">
                        <a:extLst>
                          <a:ext uri="{FF2B5EF4-FFF2-40B4-BE49-F238E27FC236}">
                            <a16:creationId xmlns="" xmlns:a16="http://schemas.microsoft.com/office/drawing/2014/main" id="{75B57089-1219-4023-B0D3-07BF08561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9" y="2276476"/>
                        <a:ext cx="5761037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17">
            <a:extLst>
              <a:ext uri="{FF2B5EF4-FFF2-40B4-BE49-F238E27FC236}">
                <a16:creationId xmlns="" xmlns:a16="http://schemas.microsoft.com/office/drawing/2014/main" id="{C00B15D2-B0AF-4FB9-9D19-555B0574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69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98320" name="Object 3">
            <a:extLst>
              <a:ext uri="{FF2B5EF4-FFF2-40B4-BE49-F238E27FC236}">
                <a16:creationId xmlns="" xmlns:a16="http://schemas.microsoft.com/office/drawing/2014/main" id="{1074B290-DEE3-43B5-99BF-E8282E731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2852739"/>
          <a:ext cx="53911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公式" r:id="rId5" imgW="2260440" imgH="253800" progId="Equation.3">
                  <p:embed/>
                </p:oleObj>
              </mc:Choice>
              <mc:Fallback>
                <p:oleObj name="公式" r:id="rId5" imgW="2260440" imgH="253800" progId="Equation.3">
                  <p:embed/>
                  <p:pic>
                    <p:nvPicPr>
                      <p:cNvPr id="98320" name="Object 3">
                        <a:extLst>
                          <a:ext uri="{FF2B5EF4-FFF2-40B4-BE49-F238E27FC236}">
                            <a16:creationId xmlns="" xmlns:a16="http://schemas.microsoft.com/office/drawing/2014/main" id="{1074B290-DEE3-43B5-99BF-E8282E731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852739"/>
                        <a:ext cx="53911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2" name="Text Box 18">
            <a:extLst>
              <a:ext uri="{FF2B5EF4-FFF2-40B4-BE49-F238E27FC236}">
                <a16:creationId xmlns="" xmlns:a16="http://schemas.microsoft.com/office/drawing/2014/main" id="{06388D6F-B83D-421C-9CE2-1398E00AF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3429001"/>
            <a:ext cx="69119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则</a:t>
            </a:r>
            <a:r>
              <a:rPr lang="en-US" altLang="zh-CN" sz="2800" i="1">
                <a:solidFill>
                  <a:prstClr val="black"/>
                </a:solidFill>
              </a:rPr>
              <a:t>x*</a:t>
            </a:r>
            <a:r>
              <a:rPr lang="zh-CN" altLang="en-US" sz="2800">
                <a:solidFill>
                  <a:prstClr val="black"/>
                </a:solidFill>
              </a:rPr>
              <a:t>称为局部最优解或局部极小点，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称</a:t>
            </a:r>
            <a:r>
              <a:rPr lang="en-US" altLang="zh-CN" sz="2800" i="1">
                <a:solidFill>
                  <a:prstClr val="black"/>
                </a:solidFill>
              </a:rPr>
              <a:t>f(x*)</a:t>
            </a:r>
            <a:r>
              <a:rPr lang="zh-CN" altLang="en-US" sz="2800">
                <a:solidFill>
                  <a:prstClr val="black"/>
                </a:solidFill>
              </a:rPr>
              <a:t>为局部最优值或局部极小值。</a:t>
            </a:r>
          </a:p>
        </p:txBody>
      </p:sp>
      <p:sp>
        <p:nvSpPr>
          <p:cNvPr id="58378" name="Rectangle 25">
            <a:extLst>
              <a:ext uri="{FF2B5EF4-FFF2-40B4-BE49-F238E27FC236}">
                <a16:creationId xmlns="" xmlns:a16="http://schemas.microsoft.com/office/drawing/2014/main" id="{342ADE53-5FF7-4E21-B0C2-F1CF8CA2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69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98328" name="Object 4">
            <a:extLst>
              <a:ext uri="{FF2B5EF4-FFF2-40B4-BE49-F238E27FC236}">
                <a16:creationId xmlns="" xmlns:a16="http://schemas.microsoft.com/office/drawing/2014/main" id="{714EB294-CA49-4DB5-9D92-5273C0739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1439" y="4652963"/>
          <a:ext cx="56530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公式" r:id="rId7" imgW="2806560" imgH="253800" progId="Equation.3">
                  <p:embed/>
                </p:oleObj>
              </mc:Choice>
              <mc:Fallback>
                <p:oleObj name="公式" r:id="rId7" imgW="2806560" imgH="253800" progId="Equation.3">
                  <p:embed/>
                  <p:pic>
                    <p:nvPicPr>
                      <p:cNvPr id="98328" name="Object 4">
                        <a:extLst>
                          <a:ext uri="{FF2B5EF4-FFF2-40B4-BE49-F238E27FC236}">
                            <a16:creationId xmlns="" xmlns:a16="http://schemas.microsoft.com/office/drawing/2014/main" id="{714EB294-CA49-4DB5-9D92-5273C0739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9" y="4652963"/>
                        <a:ext cx="5653087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0" name="Text Box 26">
            <a:extLst>
              <a:ext uri="{FF2B5EF4-FFF2-40B4-BE49-F238E27FC236}">
                <a16:creationId xmlns="" xmlns:a16="http://schemas.microsoft.com/office/drawing/2014/main" id="{AEEE76E2-73BE-4E4D-80BE-DBECB4B8A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5214938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则称</a:t>
            </a:r>
            <a:r>
              <a:rPr lang="en-US" altLang="zh-CN" sz="2800" i="1">
                <a:solidFill>
                  <a:prstClr val="black"/>
                </a:solidFill>
              </a:rPr>
              <a:t>x*</a:t>
            </a:r>
            <a:r>
              <a:rPr lang="zh-CN" altLang="en-US" sz="2800">
                <a:solidFill>
                  <a:prstClr val="black"/>
                </a:solidFill>
              </a:rPr>
              <a:t>为严格局部最优解或严格局部极小点</a:t>
            </a:r>
            <a:r>
              <a:rPr lang="en-US" altLang="zh-CN" sz="2800">
                <a:solidFill>
                  <a:prstClr val="black"/>
                </a:solidFill>
              </a:rPr>
              <a:t>,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8332" name="Text Box 28">
            <a:extLst>
              <a:ext uri="{FF2B5EF4-FFF2-40B4-BE49-F238E27FC236}">
                <a16:creationId xmlns="" xmlns:a16="http://schemas.microsoft.com/office/drawing/2014/main" id="{10563AF8-E7A2-46F1-A340-C6CB3542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5729288"/>
            <a:ext cx="7488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称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en-US" altLang="zh-CN" sz="2800">
                <a:solidFill>
                  <a:prstClr val="black"/>
                </a:solidFill>
              </a:rPr>
              <a:t>(</a:t>
            </a:r>
            <a:r>
              <a:rPr lang="en-US" altLang="zh-CN" sz="2800" i="1">
                <a:solidFill>
                  <a:prstClr val="black"/>
                </a:solidFill>
              </a:rPr>
              <a:t>x*</a:t>
            </a:r>
            <a:r>
              <a:rPr lang="en-US" altLang="zh-CN" sz="2800">
                <a:solidFill>
                  <a:prstClr val="black"/>
                </a:solidFill>
              </a:rPr>
              <a:t>)</a:t>
            </a:r>
            <a:r>
              <a:rPr lang="zh-CN" altLang="en-US" sz="2800">
                <a:solidFill>
                  <a:prstClr val="black"/>
                </a:solidFill>
              </a:rPr>
              <a:t>为严格局部最优值或严格局部极小值。</a:t>
            </a:r>
            <a:r>
              <a:rPr lang="zh-CN" alt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98333" name="Text Box 29">
            <a:extLst>
              <a:ext uri="{FF2B5EF4-FFF2-40B4-BE49-F238E27FC236}">
                <a16:creationId xmlns="" xmlns:a16="http://schemas.microsoft.com/office/drawing/2014/main" id="{6D8A6230-5F61-4E3C-8F63-3D5588DF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652963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若使得</a:t>
            </a:r>
          </a:p>
        </p:txBody>
      </p:sp>
      <p:graphicFrame>
        <p:nvGraphicFramePr>
          <p:cNvPr id="98334" name="Object 5">
            <a:extLst>
              <a:ext uri="{FF2B5EF4-FFF2-40B4-BE49-F238E27FC236}">
                <a16:creationId xmlns="" xmlns:a16="http://schemas.microsoft.com/office/drawing/2014/main" id="{04C25213-050F-4394-AA94-4A9D4F566C17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7391400" y="1379538"/>
          <a:ext cx="1657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公式" r:id="rId9" imgW="622080" imgH="228600" progId="Equation.3">
                  <p:embed/>
                </p:oleObj>
              </mc:Choice>
              <mc:Fallback>
                <p:oleObj name="公式" r:id="rId9" imgW="622080" imgH="228600" progId="Equation.3">
                  <p:embed/>
                  <p:pic>
                    <p:nvPicPr>
                      <p:cNvPr id="98334" name="Object 5">
                        <a:extLst>
                          <a:ext uri="{FF2B5EF4-FFF2-40B4-BE49-F238E27FC236}">
                            <a16:creationId xmlns="" xmlns:a16="http://schemas.microsoft.com/office/drawing/2014/main" id="{04C25213-050F-4394-AA94-4A9D4F566C1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379538"/>
                        <a:ext cx="16573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6" name="Text Box 32">
            <a:extLst>
              <a:ext uri="{FF2B5EF4-FFF2-40B4-BE49-F238E27FC236}">
                <a16:creationId xmlns="" xmlns:a16="http://schemas.microsoft.com/office/drawing/2014/main" id="{D3056CE7-DF8D-4383-A84E-8A154D00B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2852738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使得</a:t>
            </a:r>
          </a:p>
        </p:txBody>
      </p:sp>
      <p:sp>
        <p:nvSpPr>
          <p:cNvPr id="98337" name="Text Box 33">
            <a:extLst>
              <a:ext uri="{FF2B5EF4-FFF2-40B4-BE49-F238E27FC236}">
                <a16:creationId xmlns="" xmlns:a16="http://schemas.microsoft.com/office/drawing/2014/main" id="{388CFAE9-6452-408C-854F-05D6F941F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487364"/>
            <a:ext cx="4684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0504D"/>
                </a:solidFill>
              </a:rPr>
              <a:t>四、最优解和最优值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7" grpId="0"/>
      <p:bldP spid="98322" grpId="0"/>
      <p:bldP spid="98330" grpId="0"/>
      <p:bldP spid="98332" grpId="0"/>
      <p:bldP spid="98333" grpId="0"/>
      <p:bldP spid="98336" grpId="0"/>
      <p:bldP spid="983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2">
            <a:extLst>
              <a:ext uri="{FF2B5EF4-FFF2-40B4-BE49-F238E27FC236}">
                <a16:creationId xmlns="" xmlns:a16="http://schemas.microsoft.com/office/drawing/2014/main" id="{AEFD3EB2-03B8-4BA5-BB52-F7D3103BE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487364"/>
            <a:ext cx="4684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0504D"/>
                </a:solidFill>
              </a:rPr>
              <a:t>四、最优解和最优值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2F7A5329-4D6A-4B1A-81CE-08915E9D222D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1689182"/>
            <a:ext cx="8462962" cy="3221027"/>
            <a:chOff x="1337" y="1010"/>
            <a:chExt cx="3224" cy="975"/>
          </a:xfrm>
        </p:grpSpPr>
        <p:sp>
          <p:nvSpPr>
            <p:cNvPr id="59401" name="Rectangle 4">
              <a:extLst>
                <a:ext uri="{FF2B5EF4-FFF2-40B4-BE49-F238E27FC236}">
                  <a16:creationId xmlns="" xmlns:a16="http://schemas.microsoft.com/office/drawing/2014/main" id="{248F4250-720B-4B11-9960-353D67A9F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1538"/>
              <a:ext cx="322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9395" name="Object 3">
              <a:extLst>
                <a:ext uri="{FF2B5EF4-FFF2-40B4-BE49-F238E27FC236}">
                  <a16:creationId xmlns="" xmlns:a16="http://schemas.microsoft.com/office/drawing/2014/main" id="{AED2FC11-9A87-4D98-96B6-369CABAD68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9" y="1010"/>
            <a:ext cx="3102" cy="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name="文档" r:id="rId3" imgW="3966707" imgH="1571456" progId="Word.Document.8">
                    <p:embed/>
                  </p:oleObj>
                </mc:Choice>
                <mc:Fallback>
                  <p:oleObj name="文档" r:id="rId3" imgW="3966707" imgH="1571456" progId="Word.Document.8">
                    <p:embed/>
                    <p:pic>
                      <p:nvPicPr>
                        <p:cNvPr id="59395" name="Object 3">
                          <a:extLst>
                            <a:ext uri="{FF2B5EF4-FFF2-40B4-BE49-F238E27FC236}">
                              <a16:creationId xmlns="" xmlns:a16="http://schemas.microsoft.com/office/drawing/2014/main" id="{AED2FC11-9A87-4D98-96B6-369CABAD68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9" y="1010"/>
                          <a:ext cx="3102" cy="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9398" name="Picture 6" descr="返回logo">
            <a:hlinkClick r:id="rId5" action="ppaction://hlinksldjump" tooltip="返回"/>
            <a:extLst>
              <a:ext uri="{FF2B5EF4-FFF2-40B4-BE49-F238E27FC236}">
                <a16:creationId xmlns="" xmlns:a16="http://schemas.microsoft.com/office/drawing/2014/main" id="{0579EB93-C209-4769-AFD9-AE23A8D92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3" y="6040439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7">
            <a:extLst>
              <a:ext uri="{FF2B5EF4-FFF2-40B4-BE49-F238E27FC236}">
                <a16:creationId xmlns="" xmlns:a16="http://schemas.microsoft.com/office/drawing/2014/main" id="{D8E4BF17-6C5D-4A2E-AE3B-FD023291F632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3870372"/>
            <a:ext cx="8412162" cy="3194666"/>
            <a:chOff x="1337" y="1010"/>
            <a:chExt cx="3223" cy="1037"/>
          </a:xfrm>
        </p:grpSpPr>
        <p:sp>
          <p:nvSpPr>
            <p:cNvPr id="59400" name="Rectangle 8">
              <a:extLst>
                <a:ext uri="{FF2B5EF4-FFF2-40B4-BE49-F238E27FC236}">
                  <a16:creationId xmlns="" xmlns:a16="http://schemas.microsoft.com/office/drawing/2014/main" id="{83DB23E6-7AD4-466A-B2D3-5AEFFB15C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1533"/>
              <a:ext cx="322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59394" name="Object 2">
              <a:extLst>
                <a:ext uri="{FF2B5EF4-FFF2-40B4-BE49-F238E27FC236}">
                  <a16:creationId xmlns="" xmlns:a16="http://schemas.microsoft.com/office/drawing/2014/main" id="{1540E0F5-8DCE-4C27-8749-045572917F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9" y="1010"/>
            <a:ext cx="3100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name="文档" r:id="rId7" imgW="3966707" imgH="1571456" progId="Word.Document.8">
                    <p:embed/>
                  </p:oleObj>
                </mc:Choice>
                <mc:Fallback>
                  <p:oleObj name="文档" r:id="rId7" imgW="3966707" imgH="1571456" progId="Word.Document.8">
                    <p:embed/>
                    <p:pic>
                      <p:nvPicPr>
                        <p:cNvPr id="59394" name="Object 2">
                          <a:extLst>
                            <a:ext uri="{FF2B5EF4-FFF2-40B4-BE49-F238E27FC236}">
                              <a16:creationId xmlns="" xmlns:a16="http://schemas.microsoft.com/office/drawing/2014/main" id="{1540E0F5-8DCE-4C27-8749-045572917F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9" y="1010"/>
                          <a:ext cx="3100" cy="1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702" name="Object 2">
            <a:extLst>
              <a:ext uri="{FF2B5EF4-FFF2-40B4-BE49-F238E27FC236}">
                <a16:creationId xmlns="" xmlns:a16="http://schemas.microsoft.com/office/drawing/2014/main" id="{02B2F224-ECB7-4D5A-B82C-5C8BE15C0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1687513"/>
          <a:ext cx="3887787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公式" r:id="rId3" imgW="1523880" imgH="965160" progId="Equation.3">
                  <p:embed/>
                </p:oleObj>
              </mc:Choice>
              <mc:Fallback>
                <p:oleObj name="公式" r:id="rId3" imgW="1523880" imgH="965160" progId="Equation.3">
                  <p:embed/>
                  <p:pic>
                    <p:nvPicPr>
                      <p:cNvPr id="114702" name="Object 2">
                        <a:extLst>
                          <a:ext uri="{FF2B5EF4-FFF2-40B4-BE49-F238E27FC236}">
                            <a16:creationId xmlns="" xmlns:a16="http://schemas.microsoft.com/office/drawing/2014/main" id="{02B2F224-ECB7-4D5A-B82C-5C8BE15C0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687513"/>
                        <a:ext cx="3887787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6" name="Line 18">
            <a:extLst>
              <a:ext uri="{FF2B5EF4-FFF2-40B4-BE49-F238E27FC236}">
                <a16:creationId xmlns="" xmlns:a16="http://schemas.microsoft.com/office/drawing/2014/main" id="{AC97B9E9-DECC-4B15-942F-35AF704F9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6" y="3860800"/>
            <a:ext cx="3382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07" name="Line 19">
            <a:extLst>
              <a:ext uri="{FF2B5EF4-FFF2-40B4-BE49-F238E27FC236}">
                <a16:creationId xmlns="" xmlns:a16="http://schemas.microsoft.com/office/drawing/2014/main" id="{09196A79-A262-458B-B617-58D0267F75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45514" y="1773238"/>
            <a:ext cx="71437" cy="3643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08" name="Oval 20">
            <a:extLst>
              <a:ext uri="{FF2B5EF4-FFF2-40B4-BE49-F238E27FC236}">
                <a16:creationId xmlns="" xmlns:a16="http://schemas.microsoft.com/office/drawing/2014/main" id="{D8A1B2CD-5602-4F5F-BD3A-148D7ADAB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3536206"/>
            <a:ext cx="792162" cy="6491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4709" name="Oval 21">
            <a:extLst>
              <a:ext uri="{FF2B5EF4-FFF2-40B4-BE49-F238E27FC236}">
                <a16:creationId xmlns="" xmlns:a16="http://schemas.microsoft.com/office/drawing/2014/main" id="{C416890A-A39B-4A7C-8D60-701DA4C4D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3537000"/>
            <a:ext cx="1511300" cy="6491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4710" name="Oval 22">
            <a:extLst>
              <a:ext uri="{FF2B5EF4-FFF2-40B4-BE49-F238E27FC236}">
                <a16:creationId xmlns="" xmlns:a16="http://schemas.microsoft.com/office/drawing/2014/main" id="{59019BB1-229A-4880-BF4D-9E0554F9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3537000"/>
            <a:ext cx="2160588" cy="6491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4712" name="Line 24">
            <a:extLst>
              <a:ext uri="{FF2B5EF4-FFF2-40B4-BE49-F238E27FC236}">
                <a16:creationId xmlns="" xmlns:a16="http://schemas.microsoft.com/office/drawing/2014/main" id="{01026604-40D5-4978-9190-1B2AAECA8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2781300"/>
            <a:ext cx="1081088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13" name="Line 25">
            <a:extLst>
              <a:ext uri="{FF2B5EF4-FFF2-40B4-BE49-F238E27FC236}">
                <a16:creationId xmlns="" xmlns:a16="http://schemas.microsoft.com/office/drawing/2014/main" id="{FA793298-1839-4CFB-916F-23DBB5A91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9" y="2781300"/>
            <a:ext cx="1152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14" name="Line 26">
            <a:extLst>
              <a:ext uri="{FF2B5EF4-FFF2-40B4-BE49-F238E27FC236}">
                <a16:creationId xmlns="" xmlns:a16="http://schemas.microsoft.com/office/drawing/2014/main" id="{2BB06B1D-4539-4371-9783-415A85B85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5013" y="2781301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18" name="Line 30">
            <a:extLst>
              <a:ext uri="{FF2B5EF4-FFF2-40B4-BE49-F238E27FC236}">
                <a16:creationId xmlns="" xmlns:a16="http://schemas.microsoft.com/office/drawing/2014/main" id="{D835C36C-9C74-4CE9-9393-E8940F48C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9" y="2781300"/>
            <a:ext cx="1152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19" name="Line 31">
            <a:extLst>
              <a:ext uri="{FF2B5EF4-FFF2-40B4-BE49-F238E27FC236}">
                <a16:creationId xmlns="" xmlns:a16="http://schemas.microsoft.com/office/drawing/2014/main" id="{6964E5AF-5190-4532-997D-FC8B5BDC0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5013" y="2781301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28" name="Text Box 40">
            <a:extLst>
              <a:ext uri="{FF2B5EF4-FFF2-40B4-BE49-F238E27FC236}">
                <a16:creationId xmlns="" xmlns:a16="http://schemas.microsoft.com/office/drawing/2014/main" id="{2DA71922-DB43-4DA6-9D55-6D32AF5F0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292601"/>
            <a:ext cx="51847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全局最优解为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>
                <a:solidFill>
                  <a:prstClr val="black"/>
                </a:solidFill>
              </a:rPr>
              <a:t>*=(1/2,1/2)</a:t>
            </a:r>
            <a:r>
              <a:rPr lang="en-US" altLang="zh-CN" sz="2800" i="1" baseline="30000">
                <a:solidFill>
                  <a:prstClr val="black"/>
                </a:solidFill>
              </a:rPr>
              <a:t>T</a:t>
            </a:r>
            <a:r>
              <a:rPr lang="en-US" altLang="zh-CN" sz="2800">
                <a:solidFill>
                  <a:prstClr val="black"/>
                </a:solidFill>
              </a:rPr>
              <a:t> 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全局最优值为</a:t>
            </a:r>
            <a:r>
              <a:rPr lang="en-US" altLang="zh-CN" sz="2800" i="1">
                <a:solidFill>
                  <a:prstClr val="black"/>
                </a:solidFill>
              </a:rPr>
              <a:t>f</a:t>
            </a:r>
            <a:r>
              <a:rPr lang="en-US" altLang="zh-CN" sz="2800">
                <a:solidFill>
                  <a:prstClr val="black"/>
                </a:solidFill>
              </a:rPr>
              <a:t>(</a:t>
            </a: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>
                <a:solidFill>
                  <a:prstClr val="black"/>
                </a:solidFill>
              </a:rPr>
              <a:t>*)=1/2</a:t>
            </a:r>
            <a:r>
              <a:rPr lang="zh-CN" altLang="en-US" sz="2800">
                <a:solidFill>
                  <a:prstClr val="black"/>
                </a:solidFill>
              </a:rPr>
              <a:t>。</a:t>
            </a:r>
          </a:p>
        </p:txBody>
      </p:sp>
      <p:sp>
        <p:nvSpPr>
          <p:cNvPr id="114729" name="Text Box 41">
            <a:extLst>
              <a:ext uri="{FF2B5EF4-FFF2-40B4-BE49-F238E27FC236}">
                <a16:creationId xmlns="" xmlns:a16="http://schemas.microsoft.com/office/drawing/2014/main" id="{02C18D2D-3C5C-4927-8AC9-A3ABA3953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9" y="3789364"/>
            <a:ext cx="1474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</a:rPr>
              <a:t>1   </a:t>
            </a:r>
            <a:r>
              <a:rPr lang="en-US" altLang="zh-CN" i="1">
                <a:solidFill>
                  <a:prstClr val="black"/>
                </a:solidFill>
              </a:rPr>
              <a:t>x</a:t>
            </a:r>
            <a:r>
              <a:rPr lang="en-US" altLang="zh-CN" baseline="-25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14730" name="Text Box 42">
            <a:extLst>
              <a:ext uri="{FF2B5EF4-FFF2-40B4-BE49-F238E27FC236}">
                <a16:creationId xmlns="" xmlns:a16="http://schemas.microsoft.com/office/drawing/2014/main" id="{03E6C72D-9710-453A-B3FC-C608FCA63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1409701"/>
            <a:ext cx="792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i="1">
                <a:solidFill>
                  <a:prstClr val="black"/>
                </a:solidFill>
              </a:rPr>
              <a:t>x</a:t>
            </a:r>
            <a:r>
              <a:rPr lang="en-US" altLang="zh-CN" baseline="-2500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14731" name="Text Box 43">
            <a:extLst>
              <a:ext uri="{FF2B5EF4-FFF2-40B4-BE49-F238E27FC236}">
                <a16:creationId xmlns="" xmlns:a16="http://schemas.microsoft.com/office/drawing/2014/main" id="{E797571F-D00E-4111-8E70-69FC00A8A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6" y="24209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14732" name="Text Box 44">
            <a:extLst>
              <a:ext uri="{FF2B5EF4-FFF2-40B4-BE49-F238E27FC236}">
                <a16:creationId xmlns="" xmlns:a16="http://schemas.microsoft.com/office/drawing/2014/main" id="{D8B1F64B-4E38-473B-83B5-EBED0F73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8" y="2997201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>
                <a:solidFill>
                  <a:prstClr val="black"/>
                </a:solidFill>
              </a:rPr>
              <a:t>x</a:t>
            </a:r>
            <a:r>
              <a:rPr lang="en-US" altLang="zh-CN" sz="280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114733" name="Oval 45">
            <a:extLst>
              <a:ext uri="{FF2B5EF4-FFF2-40B4-BE49-F238E27FC236}">
                <a16:creationId xmlns="" xmlns:a16="http://schemas.microsoft.com/office/drawing/2014/main" id="{C7D96668-2C2B-4676-B3AB-648E6D162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0" y="3033763"/>
            <a:ext cx="259766" cy="649188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4734" name="Text Box 46">
            <a:extLst>
              <a:ext uri="{FF2B5EF4-FFF2-40B4-BE49-F238E27FC236}">
                <a16:creationId xmlns="" xmlns:a16="http://schemas.microsoft.com/office/drawing/2014/main" id="{F9582580-A6A5-4630-846C-14BA29999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386388"/>
            <a:ext cx="3313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若目标函数改为：</a:t>
            </a:r>
          </a:p>
        </p:txBody>
      </p:sp>
      <p:graphicFrame>
        <p:nvGraphicFramePr>
          <p:cNvPr id="114735" name="Object 3">
            <a:extLst>
              <a:ext uri="{FF2B5EF4-FFF2-40B4-BE49-F238E27FC236}">
                <a16:creationId xmlns="" xmlns:a16="http://schemas.microsoft.com/office/drawing/2014/main" id="{2DDF9621-7900-49B3-A1AF-FAA11EB0E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5229226"/>
          <a:ext cx="53292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公式" r:id="rId5" imgW="2323800" imgH="406080" progId="Equation.3">
                  <p:embed/>
                </p:oleObj>
              </mc:Choice>
              <mc:Fallback>
                <p:oleObj name="公式" r:id="rId5" imgW="2323800" imgH="406080" progId="Equation.3">
                  <p:embed/>
                  <p:pic>
                    <p:nvPicPr>
                      <p:cNvPr id="114735" name="Object 3">
                        <a:extLst>
                          <a:ext uri="{FF2B5EF4-FFF2-40B4-BE49-F238E27FC236}">
                            <a16:creationId xmlns="" xmlns:a16="http://schemas.microsoft.com/office/drawing/2014/main" id="{2DDF9621-7900-49B3-A1AF-FAA11EB0E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229226"/>
                        <a:ext cx="53292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36" name="Text Box 48">
            <a:extLst>
              <a:ext uri="{FF2B5EF4-FFF2-40B4-BE49-F238E27FC236}">
                <a16:creationId xmlns="" xmlns:a16="http://schemas.microsoft.com/office/drawing/2014/main" id="{CEEB0A06-E2CB-4054-989E-32EC3ACB5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6005513"/>
            <a:ext cx="5545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其最优解和最优值如何？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8" grpId="0" animBg="1"/>
      <p:bldP spid="114709" grpId="0" animBg="1"/>
      <p:bldP spid="114710" grpId="0" animBg="1"/>
      <p:bldP spid="114728" grpId="0"/>
      <p:bldP spid="114729" grpId="0"/>
      <p:bldP spid="114730" grpId="0"/>
      <p:bldP spid="114731" grpId="0"/>
      <p:bldP spid="114732" grpId="0"/>
      <p:bldP spid="114733" grpId="0" animBg="1"/>
      <p:bldP spid="114734" grpId="0"/>
      <p:bldP spid="11473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3412</Words>
  <Application>Microsoft Office PowerPoint</Application>
  <PresentationFormat>自定义</PresentationFormat>
  <Paragraphs>313</Paragraphs>
  <Slides>66</Slides>
  <Notes>0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66</vt:i4>
      </vt:variant>
    </vt:vector>
  </HeadingPairs>
  <TitlesOfParts>
    <vt:vector size="72" baseType="lpstr">
      <vt:lpstr>Office 主题</vt:lpstr>
      <vt:lpstr>Document</vt:lpstr>
      <vt:lpstr>SmartDraw</vt:lpstr>
      <vt:lpstr>Equation</vt:lpstr>
      <vt:lpstr>公式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yiyi</dc:creator>
  <cp:lastModifiedBy>User</cp:lastModifiedBy>
  <cp:revision>10</cp:revision>
  <dcterms:created xsi:type="dcterms:W3CDTF">2019-05-13T02:12:51Z</dcterms:created>
  <dcterms:modified xsi:type="dcterms:W3CDTF">2019-10-28T07:26:01Z</dcterms:modified>
</cp:coreProperties>
</file>