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07" r:id="rId3"/>
    <p:sldId id="258" r:id="rId4"/>
    <p:sldId id="259" r:id="rId5"/>
    <p:sldId id="292" r:id="rId6"/>
    <p:sldId id="293" r:id="rId7"/>
    <p:sldId id="294" r:id="rId8"/>
    <p:sldId id="260" r:id="rId9"/>
    <p:sldId id="295" r:id="rId10"/>
    <p:sldId id="261" r:id="rId11"/>
    <p:sldId id="262" r:id="rId12"/>
    <p:sldId id="263" r:id="rId13"/>
    <p:sldId id="264" r:id="rId14"/>
    <p:sldId id="308" r:id="rId15"/>
    <p:sldId id="309" r:id="rId16"/>
    <p:sldId id="310" r:id="rId17"/>
    <p:sldId id="311" r:id="rId18"/>
    <p:sldId id="312" r:id="rId19"/>
    <p:sldId id="313" r:id="rId20"/>
    <p:sldId id="296" r:id="rId21"/>
    <p:sldId id="299" r:id="rId22"/>
    <p:sldId id="265" r:id="rId23"/>
    <p:sldId id="266" r:id="rId24"/>
    <p:sldId id="300" r:id="rId25"/>
    <p:sldId id="301" r:id="rId26"/>
    <p:sldId id="306" r:id="rId27"/>
    <p:sldId id="267" r:id="rId28"/>
    <p:sldId id="268" r:id="rId29"/>
    <p:sldId id="302" r:id="rId30"/>
    <p:sldId id="303" r:id="rId31"/>
    <p:sldId id="304" r:id="rId32"/>
    <p:sldId id="305" r:id="rId33"/>
    <p:sldId id="297" r:id="rId34"/>
    <p:sldId id="298" r:id="rId35"/>
    <p:sldId id="269" r:id="rId36"/>
    <p:sldId id="31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974"/>
    <p:restoredTop sz="95179"/>
  </p:normalViewPr>
  <p:slideViewPr>
    <p:cSldViewPr snapToGrid="0" snapToObjects="1">
      <p:cViewPr varScale="1">
        <p:scale>
          <a:sx n="65" d="100"/>
          <a:sy n="65" d="100"/>
        </p:scale>
        <p:origin x="102"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6.wmf"/><Relationship Id="rId7" Type="http://schemas.openxmlformats.org/officeDocument/2006/relationships/image" Target="../media/image69.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52098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81520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733450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9185" y="115888"/>
            <a:ext cx="10943167" cy="568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Tree>
    <p:extLst>
      <p:ext uri="{BB962C8B-B14F-4D97-AF65-F5344CB8AC3E}">
        <p14:creationId xmlns:p14="http://schemas.microsoft.com/office/powerpoint/2010/main" val="68885278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00388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680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41013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03862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198294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9318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20762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B278523-63E9-E54B-87E5-5EDAD18ECF7C}"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21069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78523-63E9-E54B-87E5-5EDAD18ECF7C}" type="datetimeFigureOut">
              <a:rPr kumimoji="1" lang="zh-CN" altLang="en-US" smtClean="0"/>
              <a:t>2019/5/27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E6B6F-D046-2D40-9D12-6C082594AC71}" type="slidenum">
              <a:rPr kumimoji="1" lang="zh-CN" altLang="en-US" smtClean="0"/>
              <a:t>‹#›</a:t>
            </a:fld>
            <a:endParaRPr kumimoji="1" lang="zh-CN" altLang="en-US"/>
          </a:p>
        </p:txBody>
      </p:sp>
    </p:spTree>
    <p:extLst>
      <p:ext uri="{BB962C8B-B14F-4D97-AF65-F5344CB8AC3E}">
        <p14:creationId xmlns:p14="http://schemas.microsoft.com/office/powerpoint/2010/main" val="62896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jpeg"/><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39.bin"/><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5" Type="http://schemas.openxmlformats.org/officeDocument/2006/relationships/oleObject" Target="../embeddings/oleObject41.bin"/><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44.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0.bin"/><Relationship Id="rId14" Type="http://schemas.openxmlformats.org/officeDocument/2006/relationships/image" Target="../media/image5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jpeg"/><Relationship Id="rId4" Type="http://schemas.openxmlformats.org/officeDocument/2006/relationships/image" Target="../media/image63.emf"/></Relationships>
</file>

<file path=ppt/slides/_rels/slide28.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0.bin"/><Relationship Id="rId18" Type="http://schemas.openxmlformats.org/officeDocument/2006/relationships/image" Target="../media/image70.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7.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7.vml"/><Relationship Id="rId6" Type="http://schemas.openxmlformats.org/officeDocument/2006/relationships/image" Target="../media/image65.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29.wmf"/><Relationship Id="rId4" Type="http://schemas.openxmlformats.org/officeDocument/2006/relationships/image" Target="../media/image64.wmf"/><Relationship Id="rId9" Type="http://schemas.openxmlformats.org/officeDocument/2006/relationships/oleObject" Target="../embeddings/oleObject58.bin"/><Relationship Id="rId14" Type="http://schemas.openxmlformats.org/officeDocument/2006/relationships/image" Target="../media/image68.wmf"/></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5.wmf"/><Relationship Id="rId5" Type="http://schemas.openxmlformats.org/officeDocument/2006/relationships/oleObject" Target="../embeddings/oleObject64.bin"/><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792538" y="487364"/>
            <a:ext cx="4976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dirty="0"/>
              <a:t>第五节     </a:t>
            </a:r>
            <a:r>
              <a:rPr lang="en-US" altLang="zh-CN" dirty="0"/>
              <a:t>you</a:t>
            </a:r>
            <a:r>
              <a:rPr lang="zh-CN" altLang="en-US" dirty="0"/>
              <a:t>约束最优化方法</a:t>
            </a:r>
          </a:p>
        </p:txBody>
      </p:sp>
      <p:sp>
        <p:nvSpPr>
          <p:cNvPr id="32771" name="Text Box 3"/>
          <p:cNvSpPr txBox="1">
            <a:spLocks noChangeArrowheads="1"/>
          </p:cNvSpPr>
          <p:nvPr/>
        </p:nvSpPr>
        <p:spPr bwMode="auto">
          <a:xfrm>
            <a:off x="3962400" y="206057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Char char="v"/>
            </a:pPr>
            <a:r>
              <a:rPr lang="zh-CN" altLang="en-US" dirty="0">
                <a:hlinkClick r:id="" action="ppaction://noaction"/>
              </a:rPr>
              <a:t>惩  罚  函  数  法</a:t>
            </a:r>
            <a:endParaRPr lang="zh-CN" altLang="en-US" dirty="0"/>
          </a:p>
        </p:txBody>
      </p:sp>
      <p:pic>
        <p:nvPicPr>
          <p:cNvPr id="552964" name="Picture 14" descr="返回logo">
            <a:hlinkClick r:id="rId2" action="ppaction://hlinksldjump" tooltip="返回"/>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825" y="6040439"/>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71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32771"/>
                                        </p:tgtEl>
                                        <p:attrNameLst>
                                          <p:attrName>style.visibility</p:attrName>
                                        </p:attrNameLst>
                                      </p:cBhvr>
                                      <p:to>
                                        <p:strVal val="visible"/>
                                      </p:to>
                                    </p:set>
                                    <p:animEffect transition="in" filter="strips(downRight)">
                                      <p:cBhvr>
                                        <p:cTn id="11"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Text Box 1031"/>
          <p:cNvSpPr txBox="1">
            <a:spLocks noChangeArrowheads="1"/>
          </p:cNvSpPr>
          <p:nvPr/>
        </p:nvSpPr>
        <p:spPr bwMode="auto">
          <a:xfrm>
            <a:off x="2495550" y="1330325"/>
            <a:ext cx="7488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实际应用中，选取一个递增且趋于无穷的正罚函数参数列</a:t>
            </a:r>
            <a:r>
              <a:rPr lang="en-US" altLang="zh-CN" sz="2800"/>
              <a:t>{</a:t>
            </a:r>
            <a:r>
              <a:rPr lang="en-US" altLang="zh-CN" sz="2800" i="1"/>
              <a:t>c</a:t>
            </a:r>
            <a:r>
              <a:rPr lang="en-US" altLang="zh-CN" sz="2800" i="1" baseline="-25000"/>
              <a:t>k</a:t>
            </a:r>
            <a:r>
              <a:rPr lang="en-US" altLang="zh-CN" sz="2800"/>
              <a:t>}</a:t>
            </a:r>
          </a:p>
        </p:txBody>
      </p:sp>
      <p:graphicFrame>
        <p:nvGraphicFramePr>
          <p:cNvPr id="40968" name="Object 2"/>
          <p:cNvGraphicFramePr>
            <a:graphicFrameLocks noChangeAspect="1"/>
          </p:cNvGraphicFramePr>
          <p:nvPr/>
        </p:nvGraphicFramePr>
        <p:xfrm>
          <a:off x="4098926" y="2381251"/>
          <a:ext cx="3292475" cy="542925"/>
        </p:xfrm>
        <a:graphic>
          <a:graphicData uri="http://schemas.openxmlformats.org/presentationml/2006/ole">
            <mc:AlternateContent xmlns:mc="http://schemas.openxmlformats.org/markup-compatibility/2006">
              <mc:Choice xmlns:v="urn:schemas-microsoft-com:vml" Requires="v">
                <p:oleObj spid="_x0000_s5179" name="公式" r:id="rId3" imgW="1384200" imgH="228600" progId="Equation.3">
                  <p:embed/>
                </p:oleObj>
              </mc:Choice>
              <mc:Fallback>
                <p:oleObj name="公式" r:id="rId3" imgW="1384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6" y="2381251"/>
                        <a:ext cx="32924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0969" name="Object 3"/>
          <p:cNvGraphicFramePr>
            <a:graphicFrameLocks noChangeAspect="1"/>
          </p:cNvGraphicFramePr>
          <p:nvPr/>
        </p:nvGraphicFramePr>
        <p:xfrm>
          <a:off x="2640014" y="3141664"/>
          <a:ext cx="4808537" cy="630237"/>
        </p:xfrm>
        <a:graphic>
          <a:graphicData uri="http://schemas.openxmlformats.org/presentationml/2006/ole">
            <mc:AlternateContent xmlns:mc="http://schemas.openxmlformats.org/markup-compatibility/2006">
              <mc:Choice xmlns:v="urn:schemas-microsoft-com:vml" Requires="v">
                <p:oleObj spid="_x0000_s5180" name="公式" r:id="rId5" imgW="1841400" imgH="241200" progId="Equation.3">
                  <p:embed/>
                </p:oleObj>
              </mc:Choice>
              <mc:Fallback>
                <p:oleObj name="公式" r:id="rId5" imgW="18414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4" y="3141664"/>
                        <a:ext cx="480853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0970" name="Text Box 1034"/>
          <p:cNvSpPr txBox="1">
            <a:spLocks noChangeArrowheads="1"/>
          </p:cNvSpPr>
          <p:nvPr/>
        </p:nvSpPr>
        <p:spPr bwMode="auto">
          <a:xfrm>
            <a:off x="2208213" y="2349501"/>
            <a:ext cx="143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于是</a:t>
            </a:r>
          </a:p>
        </p:txBody>
      </p:sp>
      <p:graphicFrame>
        <p:nvGraphicFramePr>
          <p:cNvPr id="40971" name="Object 4"/>
          <p:cNvGraphicFramePr>
            <a:graphicFrameLocks noChangeAspect="1"/>
          </p:cNvGraphicFramePr>
          <p:nvPr>
            <p:extLst>
              <p:ext uri="{D42A27DB-BD31-4B8C-83A1-F6EECF244321}">
                <p14:modId xmlns:p14="http://schemas.microsoft.com/office/powerpoint/2010/main" val="1759371985"/>
              </p:ext>
            </p:extLst>
          </p:nvPr>
        </p:nvGraphicFramePr>
        <p:xfrm>
          <a:off x="2393950" y="3789363"/>
          <a:ext cx="7562850" cy="985837"/>
        </p:xfrm>
        <a:graphic>
          <a:graphicData uri="http://schemas.openxmlformats.org/presentationml/2006/ole">
            <mc:AlternateContent xmlns:mc="http://schemas.openxmlformats.org/markup-compatibility/2006">
              <mc:Choice xmlns:v="urn:schemas-microsoft-com:vml" Requires="v">
                <p:oleObj spid="_x0000_s5181" name="公式" r:id="rId7" imgW="3504960" imgH="457200" progId="Equation.3">
                  <p:embed/>
                </p:oleObj>
              </mc:Choice>
              <mc:Fallback>
                <p:oleObj name="公式" r:id="rId7" imgW="3504960" imgH="457200" progId="Equation.3">
                  <p:embed/>
                  <p:pic>
                    <p:nvPicPr>
                      <p:cNvPr id="0" name=""/>
                      <p:cNvPicPr>
                        <a:picLocks noChangeAspect="1" noChangeArrowheads="1"/>
                      </p:cNvPicPr>
                      <p:nvPr/>
                    </p:nvPicPr>
                    <p:blipFill>
                      <a:blip r:embed="rId8"/>
                      <a:srcRect/>
                      <a:stretch>
                        <a:fillRect/>
                      </a:stretch>
                    </p:blipFill>
                    <p:spPr bwMode="auto">
                      <a:xfrm>
                        <a:off x="2393950" y="3789363"/>
                        <a:ext cx="7562850"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99411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wipe(left)">
                                      <p:cBhvr>
                                        <p:cTn id="7" dur="500"/>
                                        <p:tgtEl>
                                          <p:spTgt spid="40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70"/>
                                        </p:tgtEl>
                                        <p:attrNameLst>
                                          <p:attrName>style.visibility</p:attrName>
                                        </p:attrNameLst>
                                      </p:cBhvr>
                                      <p:to>
                                        <p:strVal val="visible"/>
                                      </p:to>
                                    </p:set>
                                    <p:animEffect transition="in" filter="wipe(left)">
                                      <p:cBhvr>
                                        <p:cTn id="12" dur="500"/>
                                        <p:tgtEl>
                                          <p:spTgt spid="40970"/>
                                        </p:tgtEl>
                                      </p:cBhvr>
                                    </p:animEffect>
                                  </p:childTnLst>
                                </p:cTn>
                              </p:par>
                              <p:par>
                                <p:cTn id="13" presetID="22" presetClass="entr" presetSubtype="8" fill="hold" nodeType="withEffect">
                                  <p:stCondLst>
                                    <p:cond delay="0"/>
                                  </p:stCondLst>
                                  <p:childTnLst>
                                    <p:set>
                                      <p:cBhvr>
                                        <p:cTn id="14" dur="1" fill="hold">
                                          <p:stCondLst>
                                            <p:cond delay="0"/>
                                          </p:stCondLst>
                                        </p:cTn>
                                        <p:tgtEl>
                                          <p:spTgt spid="40968"/>
                                        </p:tgtEl>
                                        <p:attrNameLst>
                                          <p:attrName>style.visibility</p:attrName>
                                        </p:attrNameLst>
                                      </p:cBhvr>
                                      <p:to>
                                        <p:strVal val="visible"/>
                                      </p:to>
                                    </p:set>
                                    <p:animEffect transition="in" filter="wipe(left)">
                                      <p:cBhvr>
                                        <p:cTn id="15" dur="500"/>
                                        <p:tgtEl>
                                          <p:spTgt spid="409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0969"/>
                                        </p:tgtEl>
                                        <p:attrNameLst>
                                          <p:attrName>style.visibility</p:attrName>
                                        </p:attrNameLst>
                                      </p:cBhvr>
                                      <p:to>
                                        <p:strVal val="visible"/>
                                      </p:to>
                                    </p:set>
                                    <p:animEffect transition="in" filter="wipe(left)">
                                      <p:cBhvr>
                                        <p:cTn id="20" dur="500"/>
                                        <p:tgtEl>
                                          <p:spTgt spid="409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0971"/>
                                        </p:tgtEl>
                                        <p:attrNameLst>
                                          <p:attrName>style.visibility</p:attrName>
                                        </p:attrNameLst>
                                      </p:cBhvr>
                                      <p:to>
                                        <p:strVal val="visible"/>
                                      </p:to>
                                    </p:set>
                                    <p:animEffect transition="in" filter="wipe(left)">
                                      <p:cBhvr>
                                        <p:cTn id="25" dur="5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267200" y="48736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t>罚函数法计算步骤</a:t>
            </a:r>
          </a:p>
        </p:txBody>
      </p:sp>
      <p:grpSp>
        <p:nvGrpSpPr>
          <p:cNvPr id="2" name="Group 5"/>
          <p:cNvGrpSpPr>
            <a:grpSpLocks/>
          </p:cNvGrpSpPr>
          <p:nvPr/>
        </p:nvGrpSpPr>
        <p:grpSpPr bwMode="auto">
          <a:xfrm>
            <a:off x="2452689" y="1871664"/>
            <a:ext cx="7388225" cy="4325937"/>
            <a:chOff x="633" y="1131"/>
            <a:chExt cx="4654" cy="2725"/>
          </a:xfrm>
        </p:grpSpPr>
        <p:sp>
          <p:nvSpPr>
            <p:cNvPr id="137222" name="Rectangle 4"/>
            <p:cNvSpPr>
              <a:spLocks noChangeArrowheads="1"/>
            </p:cNvSpPr>
            <p:nvPr/>
          </p:nvSpPr>
          <p:spPr bwMode="auto">
            <a:xfrm>
              <a:off x="960" y="2351"/>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ltLang="en-US"/>
            </a:p>
          </p:txBody>
        </p:sp>
        <p:graphicFrame>
          <p:nvGraphicFramePr>
            <p:cNvPr id="137218" name="Object 2"/>
            <p:cNvGraphicFramePr>
              <a:graphicFrameLocks noChangeAspect="1"/>
            </p:cNvGraphicFramePr>
            <p:nvPr/>
          </p:nvGraphicFramePr>
          <p:xfrm>
            <a:off x="633" y="1131"/>
            <a:ext cx="4654" cy="2725"/>
          </p:xfrm>
          <a:graphic>
            <a:graphicData uri="http://schemas.openxmlformats.org/presentationml/2006/ole">
              <mc:AlternateContent xmlns:mc="http://schemas.openxmlformats.org/markup-compatibility/2006">
                <mc:Choice xmlns:v="urn:schemas-microsoft-com:vml" Requires="v">
                  <p:oleObj spid="_x0000_s6165" name="文档" r:id="rId3" imgW="4992234" imgH="2925465" progId="Word.Document.8">
                    <p:embed/>
                  </p:oleObj>
                </mc:Choice>
                <mc:Fallback>
                  <p:oleObj name="文档" r:id="rId3" imgW="4992234" imgH="292546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 y="1131"/>
                          <a:ext cx="4654" cy="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pic>
        <p:nvPicPr>
          <p:cNvPr id="137221" name="Picture 6" descr="返回logo">
            <a:hlinkClick r:id="" action="ppaction://noaction"/>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2650" y="6040439"/>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945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lide(fromLeft)">
                                      <p:cBhvr>
                                        <p:cTn id="7" dur="10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Text Box 4"/>
          <p:cNvSpPr txBox="1">
            <a:spLocks noChangeArrowheads="1"/>
          </p:cNvSpPr>
          <p:nvPr/>
        </p:nvSpPr>
        <p:spPr bwMode="auto">
          <a:xfrm>
            <a:off x="2279651" y="1268413"/>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例  用罚函数法求解</a:t>
            </a:r>
          </a:p>
        </p:txBody>
      </p:sp>
      <p:graphicFrame>
        <p:nvGraphicFramePr>
          <p:cNvPr id="224261" name="Object 2"/>
          <p:cNvGraphicFramePr>
            <a:graphicFrameLocks noChangeAspect="1"/>
          </p:cNvGraphicFramePr>
          <p:nvPr/>
        </p:nvGraphicFramePr>
        <p:xfrm>
          <a:off x="5951539" y="1196975"/>
          <a:ext cx="2020887" cy="960438"/>
        </p:xfrm>
        <a:graphic>
          <a:graphicData uri="http://schemas.openxmlformats.org/presentationml/2006/ole">
            <mc:AlternateContent xmlns:mc="http://schemas.openxmlformats.org/markup-compatibility/2006">
              <mc:Choice xmlns:v="urn:schemas-microsoft-com:vml" Requires="v">
                <p:oleObj spid="_x0000_s7265" name="公式" r:id="rId3" imgW="1015920" imgH="482400" progId="Equation.3">
                  <p:embed/>
                </p:oleObj>
              </mc:Choice>
              <mc:Fallback>
                <p:oleObj name="公式" r:id="rId3" imgW="1015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1196975"/>
                        <a:ext cx="202088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4262" name="Object 3"/>
          <p:cNvGraphicFramePr>
            <a:graphicFrameLocks noChangeAspect="1"/>
          </p:cNvGraphicFramePr>
          <p:nvPr/>
        </p:nvGraphicFramePr>
        <p:xfrm>
          <a:off x="2208214" y="2133600"/>
          <a:ext cx="3240087" cy="565150"/>
        </p:xfrm>
        <a:graphic>
          <a:graphicData uri="http://schemas.openxmlformats.org/presentationml/2006/ole">
            <mc:AlternateContent xmlns:mc="http://schemas.openxmlformats.org/markup-compatibility/2006">
              <mc:Choice xmlns:v="urn:schemas-microsoft-com:vml" Requires="v">
                <p:oleObj spid="_x0000_s7266" name="公式" r:id="rId5" imgW="1307880" imgH="228600" progId="Equation.3">
                  <p:embed/>
                </p:oleObj>
              </mc:Choice>
              <mc:Fallback>
                <p:oleObj name="公式" r:id="rId5" imgW="1307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2133600"/>
                        <a:ext cx="3240087"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4263" name="Text Box 7"/>
          <p:cNvSpPr txBox="1">
            <a:spLocks noChangeArrowheads="1"/>
          </p:cNvSpPr>
          <p:nvPr/>
        </p:nvSpPr>
        <p:spPr bwMode="auto">
          <a:xfrm>
            <a:off x="2135188" y="2838451"/>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解  罚函数为</a:t>
            </a:r>
          </a:p>
        </p:txBody>
      </p:sp>
      <p:graphicFrame>
        <p:nvGraphicFramePr>
          <p:cNvPr id="224264" name="Object 4"/>
          <p:cNvGraphicFramePr>
            <a:graphicFrameLocks noChangeAspect="1"/>
          </p:cNvGraphicFramePr>
          <p:nvPr/>
        </p:nvGraphicFramePr>
        <p:xfrm>
          <a:off x="2524126" y="3284538"/>
          <a:ext cx="7172325" cy="627062"/>
        </p:xfrm>
        <a:graphic>
          <a:graphicData uri="http://schemas.openxmlformats.org/presentationml/2006/ole">
            <mc:AlternateContent xmlns:mc="http://schemas.openxmlformats.org/markup-compatibility/2006">
              <mc:Choice xmlns:v="urn:schemas-microsoft-com:vml" Requires="v">
                <p:oleObj spid="_x0000_s7267" name="公式" r:id="rId7" imgW="2895480" imgH="253800" progId="Equation.3">
                  <p:embed/>
                </p:oleObj>
              </mc:Choice>
              <mc:Fallback>
                <p:oleObj name="公式" r:id="rId7" imgW="289548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26" y="3284538"/>
                        <a:ext cx="7172325"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4265" name="Text Box 9"/>
          <p:cNvSpPr txBox="1">
            <a:spLocks noChangeArrowheads="1"/>
          </p:cNvSpPr>
          <p:nvPr/>
        </p:nvSpPr>
        <p:spPr bwMode="auto">
          <a:xfrm>
            <a:off x="2135188" y="3933826"/>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增广目标函数为</a:t>
            </a:r>
          </a:p>
        </p:txBody>
      </p:sp>
      <p:graphicFrame>
        <p:nvGraphicFramePr>
          <p:cNvPr id="224266" name="Object 5"/>
          <p:cNvGraphicFramePr>
            <a:graphicFrameLocks noChangeAspect="1"/>
          </p:cNvGraphicFramePr>
          <p:nvPr/>
        </p:nvGraphicFramePr>
        <p:xfrm>
          <a:off x="3559175" y="4508501"/>
          <a:ext cx="4813300" cy="627063"/>
        </p:xfrm>
        <a:graphic>
          <a:graphicData uri="http://schemas.openxmlformats.org/presentationml/2006/ole">
            <mc:AlternateContent xmlns:mc="http://schemas.openxmlformats.org/markup-compatibility/2006">
              <mc:Choice xmlns:v="urn:schemas-microsoft-com:vml" Requires="v">
                <p:oleObj spid="_x0000_s7268" name="公式" r:id="rId9" imgW="1942920" imgH="253800" progId="Equation.3">
                  <p:embed/>
                </p:oleObj>
              </mc:Choice>
              <mc:Fallback>
                <p:oleObj name="公式" r:id="rId9" imgW="194292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9175" y="4508501"/>
                        <a:ext cx="48133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4267" name="Object 6"/>
          <p:cNvGraphicFramePr>
            <a:graphicFrameLocks noChangeAspect="1"/>
          </p:cNvGraphicFramePr>
          <p:nvPr/>
        </p:nvGraphicFramePr>
        <p:xfrm>
          <a:off x="3979864" y="5054601"/>
          <a:ext cx="4403725" cy="1254125"/>
        </p:xfrm>
        <a:graphic>
          <a:graphicData uri="http://schemas.openxmlformats.org/presentationml/2006/ole">
            <mc:AlternateContent xmlns:mc="http://schemas.openxmlformats.org/markup-compatibility/2006">
              <mc:Choice xmlns:v="urn:schemas-microsoft-com:vml" Requires="v">
                <p:oleObj spid="_x0000_s7269" name="公式" r:id="rId11" imgW="1777680" imgH="507960" progId="Equation.3">
                  <p:embed/>
                </p:oleObj>
              </mc:Choice>
              <mc:Fallback>
                <p:oleObj name="公式" r:id="rId11" imgW="1777680" imgH="5079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9864" y="5054601"/>
                        <a:ext cx="4403725"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862875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wipe(left)">
                                      <p:cBhvr>
                                        <p:cTn id="7" dur="500"/>
                                        <p:tgtEl>
                                          <p:spTgt spid="224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4261"/>
                                        </p:tgtEl>
                                        <p:attrNameLst>
                                          <p:attrName>style.visibility</p:attrName>
                                        </p:attrNameLst>
                                      </p:cBhvr>
                                      <p:to>
                                        <p:strVal val="visible"/>
                                      </p:to>
                                    </p:set>
                                    <p:animEffect transition="in" filter="wipe(left)">
                                      <p:cBhvr>
                                        <p:cTn id="12" dur="500"/>
                                        <p:tgtEl>
                                          <p:spTgt spid="224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4262"/>
                                        </p:tgtEl>
                                        <p:attrNameLst>
                                          <p:attrName>style.visibility</p:attrName>
                                        </p:attrNameLst>
                                      </p:cBhvr>
                                      <p:to>
                                        <p:strVal val="visible"/>
                                      </p:to>
                                    </p:set>
                                    <p:animEffect transition="in" filter="wipe(left)">
                                      <p:cBhvr>
                                        <p:cTn id="17" dur="500"/>
                                        <p:tgtEl>
                                          <p:spTgt spid="2242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63"/>
                                        </p:tgtEl>
                                        <p:attrNameLst>
                                          <p:attrName>style.visibility</p:attrName>
                                        </p:attrNameLst>
                                      </p:cBhvr>
                                      <p:to>
                                        <p:strVal val="visible"/>
                                      </p:to>
                                    </p:set>
                                    <p:animEffect transition="in" filter="wipe(left)">
                                      <p:cBhvr>
                                        <p:cTn id="22" dur="500"/>
                                        <p:tgtEl>
                                          <p:spTgt spid="224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4264"/>
                                        </p:tgtEl>
                                        <p:attrNameLst>
                                          <p:attrName>style.visibility</p:attrName>
                                        </p:attrNameLst>
                                      </p:cBhvr>
                                      <p:to>
                                        <p:strVal val="visible"/>
                                      </p:to>
                                    </p:set>
                                    <p:animEffect transition="in" filter="wipe(left)">
                                      <p:cBhvr>
                                        <p:cTn id="27" dur="500"/>
                                        <p:tgtEl>
                                          <p:spTgt spid="2242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65"/>
                                        </p:tgtEl>
                                        <p:attrNameLst>
                                          <p:attrName>style.visibility</p:attrName>
                                        </p:attrNameLst>
                                      </p:cBhvr>
                                      <p:to>
                                        <p:strVal val="visible"/>
                                      </p:to>
                                    </p:set>
                                    <p:animEffect transition="in" filter="wipe(left)">
                                      <p:cBhvr>
                                        <p:cTn id="32" dur="500"/>
                                        <p:tgtEl>
                                          <p:spTgt spid="2242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4266"/>
                                        </p:tgtEl>
                                        <p:attrNameLst>
                                          <p:attrName>style.visibility</p:attrName>
                                        </p:attrNameLst>
                                      </p:cBhvr>
                                      <p:to>
                                        <p:strVal val="visible"/>
                                      </p:to>
                                    </p:set>
                                    <p:animEffect transition="in" filter="wipe(left)">
                                      <p:cBhvr>
                                        <p:cTn id="37" dur="500"/>
                                        <p:tgtEl>
                                          <p:spTgt spid="2242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4267"/>
                                        </p:tgtEl>
                                        <p:attrNameLst>
                                          <p:attrName>style.visibility</p:attrName>
                                        </p:attrNameLst>
                                      </p:cBhvr>
                                      <p:to>
                                        <p:strVal val="visible"/>
                                      </p:to>
                                    </p:set>
                                    <p:animEffect transition="in" filter="wipe(left)">
                                      <p:cBhvr>
                                        <p:cTn id="42" dur="500"/>
                                        <p:tgtEl>
                                          <p:spTgt spid="224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p:bldP spid="224263" grpId="0"/>
      <p:bldP spid="2242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992313" y="126841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原问题转化为求解一系列无约束最优化问题：</a:t>
            </a:r>
          </a:p>
        </p:txBody>
      </p:sp>
      <p:graphicFrame>
        <p:nvGraphicFramePr>
          <p:cNvPr id="225288" name="Object 2"/>
          <p:cNvGraphicFramePr>
            <a:graphicFrameLocks noChangeAspect="1"/>
          </p:cNvGraphicFramePr>
          <p:nvPr/>
        </p:nvGraphicFramePr>
        <p:xfrm>
          <a:off x="2278064" y="1811338"/>
          <a:ext cx="7705725" cy="1154112"/>
        </p:xfrm>
        <a:graphic>
          <a:graphicData uri="http://schemas.openxmlformats.org/presentationml/2006/ole">
            <mc:AlternateContent xmlns:mc="http://schemas.openxmlformats.org/markup-compatibility/2006">
              <mc:Choice xmlns:v="urn:schemas-microsoft-com:vml" Requires="v">
                <p:oleObj spid="_x0000_s8289" name="公式" r:id="rId3" imgW="3390840" imgH="507960" progId="Equation.3">
                  <p:embed/>
                </p:oleObj>
              </mc:Choice>
              <mc:Fallback>
                <p:oleObj name="公式" r:id="rId3" imgW="339084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4" y="1811338"/>
                        <a:ext cx="7705725"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290" name="Text Box 10"/>
          <p:cNvSpPr txBox="1">
            <a:spLocks noChangeArrowheads="1"/>
          </p:cNvSpPr>
          <p:nvPr/>
        </p:nvSpPr>
        <p:spPr bwMode="auto">
          <a:xfrm>
            <a:off x="1992313" y="2924176"/>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用解析法求解上述问题：</a:t>
            </a:r>
          </a:p>
        </p:txBody>
      </p:sp>
      <p:graphicFrame>
        <p:nvGraphicFramePr>
          <p:cNvPr id="225291" name="Object 3"/>
          <p:cNvGraphicFramePr>
            <a:graphicFrameLocks noChangeAspect="1"/>
          </p:cNvGraphicFramePr>
          <p:nvPr/>
        </p:nvGraphicFramePr>
        <p:xfrm>
          <a:off x="2063751" y="3657601"/>
          <a:ext cx="4968875" cy="1020763"/>
        </p:xfrm>
        <a:graphic>
          <a:graphicData uri="http://schemas.openxmlformats.org/presentationml/2006/ole">
            <mc:AlternateContent xmlns:mc="http://schemas.openxmlformats.org/markup-compatibility/2006">
              <mc:Choice xmlns:v="urn:schemas-microsoft-com:vml" Requires="v">
                <p:oleObj spid="_x0000_s8290" name="公式" r:id="rId5" imgW="2286000" imgH="469800" progId="Equation.3">
                  <p:embed/>
                </p:oleObj>
              </mc:Choice>
              <mc:Fallback>
                <p:oleObj name="公式" r:id="rId5" imgW="228600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3657601"/>
                        <a:ext cx="49688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292" name="Object 4"/>
          <p:cNvGraphicFramePr>
            <a:graphicFrameLocks noChangeAspect="1"/>
          </p:cNvGraphicFramePr>
          <p:nvPr/>
        </p:nvGraphicFramePr>
        <p:xfrm>
          <a:off x="1919288" y="4724400"/>
          <a:ext cx="2520950" cy="831850"/>
        </p:xfrm>
        <a:graphic>
          <a:graphicData uri="http://schemas.openxmlformats.org/presentationml/2006/ole">
            <mc:AlternateContent xmlns:mc="http://schemas.openxmlformats.org/markup-compatibility/2006">
              <mc:Choice xmlns:v="urn:schemas-microsoft-com:vml" Requires="v">
                <p:oleObj spid="_x0000_s8291" name="公式" r:id="rId7" imgW="1231560" imgH="406080" progId="Equation.3">
                  <p:embed/>
                </p:oleObj>
              </mc:Choice>
              <mc:Fallback>
                <p:oleObj name="公式" r:id="rId7" imgW="12315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4724400"/>
                        <a:ext cx="252095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293" name="Object 5"/>
          <p:cNvGraphicFramePr>
            <a:graphicFrameLocks noChangeAspect="1"/>
          </p:cNvGraphicFramePr>
          <p:nvPr/>
        </p:nvGraphicFramePr>
        <p:xfrm>
          <a:off x="4440239" y="4724400"/>
          <a:ext cx="2879725" cy="869950"/>
        </p:xfrm>
        <a:graphic>
          <a:graphicData uri="http://schemas.openxmlformats.org/presentationml/2006/ole">
            <mc:AlternateContent xmlns:mc="http://schemas.openxmlformats.org/markup-compatibility/2006">
              <mc:Choice xmlns:v="urn:schemas-microsoft-com:vml" Requires="v">
                <p:oleObj spid="_x0000_s8292" name="公式" r:id="rId9" imgW="1346040" imgH="406080" progId="Equation.3">
                  <p:embed/>
                </p:oleObj>
              </mc:Choice>
              <mc:Fallback>
                <p:oleObj name="公式" r:id="rId9" imgW="134604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9" y="4724400"/>
                        <a:ext cx="287972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294" name="Object 6"/>
          <p:cNvGraphicFramePr>
            <a:graphicFrameLocks noChangeAspect="1"/>
          </p:cNvGraphicFramePr>
          <p:nvPr/>
        </p:nvGraphicFramePr>
        <p:xfrm>
          <a:off x="1774826" y="5665788"/>
          <a:ext cx="7489825" cy="500062"/>
        </p:xfrm>
        <a:graphic>
          <a:graphicData uri="http://schemas.openxmlformats.org/presentationml/2006/ole">
            <mc:AlternateContent xmlns:mc="http://schemas.openxmlformats.org/markup-compatibility/2006">
              <mc:Choice xmlns:v="urn:schemas-microsoft-com:vml" Requires="v">
                <p:oleObj spid="_x0000_s8293" name="公式" r:id="rId11" imgW="3403440" imgH="228600" progId="Equation.3">
                  <p:embed/>
                </p:oleObj>
              </mc:Choice>
              <mc:Fallback>
                <p:oleObj name="公式" r:id="rId11" imgW="34034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4826" y="5665788"/>
                        <a:ext cx="74898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295" name="Text Box 15"/>
          <p:cNvSpPr txBox="1">
            <a:spLocks noChangeArrowheads="1"/>
          </p:cNvSpPr>
          <p:nvPr/>
        </p:nvSpPr>
        <p:spPr bwMode="auto">
          <a:xfrm>
            <a:off x="2208213" y="6149976"/>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因此，罚函数法也称为</a:t>
            </a:r>
            <a:r>
              <a:rPr lang="zh-CN" altLang="en-US" sz="2800">
                <a:solidFill>
                  <a:srgbClr val="FF0000"/>
                </a:solidFill>
              </a:rPr>
              <a:t>外点法</a:t>
            </a:r>
          </a:p>
        </p:txBody>
      </p:sp>
      <p:grpSp>
        <p:nvGrpSpPr>
          <p:cNvPr id="2" name="Group 60"/>
          <p:cNvGrpSpPr>
            <a:grpSpLocks/>
          </p:cNvGrpSpPr>
          <p:nvPr/>
        </p:nvGrpSpPr>
        <p:grpSpPr bwMode="auto">
          <a:xfrm>
            <a:off x="7788275" y="3176588"/>
            <a:ext cx="2700338" cy="2557462"/>
            <a:chOff x="2699" y="1888"/>
            <a:chExt cx="1701" cy="1611"/>
          </a:xfrm>
        </p:grpSpPr>
        <p:sp>
          <p:nvSpPr>
            <p:cNvPr id="139275" name="Freeform 61"/>
            <p:cNvSpPr>
              <a:spLocks/>
            </p:cNvSpPr>
            <p:nvPr/>
          </p:nvSpPr>
          <p:spPr bwMode="auto">
            <a:xfrm>
              <a:off x="2972" y="1995"/>
              <a:ext cx="1088" cy="233"/>
            </a:xfrm>
            <a:custGeom>
              <a:avLst/>
              <a:gdLst>
                <a:gd name="T0" fmla="*/ 0 w 1088"/>
                <a:gd name="T1" fmla="*/ 0 h 718"/>
                <a:gd name="T2" fmla="*/ 453 w 1088"/>
                <a:gd name="T3" fmla="*/ 680 h 718"/>
                <a:gd name="T4" fmla="*/ 1088 w 1088"/>
                <a:gd name="T5" fmla="*/ 227 h 718"/>
                <a:gd name="T6" fmla="*/ 0 60000 65536"/>
                <a:gd name="T7" fmla="*/ 0 60000 65536"/>
                <a:gd name="T8" fmla="*/ 0 60000 65536"/>
                <a:gd name="T9" fmla="*/ 0 w 1088"/>
                <a:gd name="T10" fmla="*/ 0 h 718"/>
                <a:gd name="T11" fmla="*/ 1088 w 1088"/>
                <a:gd name="T12" fmla="*/ 718 h 718"/>
              </a:gdLst>
              <a:ahLst/>
              <a:cxnLst>
                <a:cxn ang="T6">
                  <a:pos x="T0" y="T1"/>
                </a:cxn>
                <a:cxn ang="T7">
                  <a:pos x="T2" y="T3"/>
                </a:cxn>
                <a:cxn ang="T8">
                  <a:pos x="T4" y="T5"/>
                </a:cxn>
              </a:cxnLst>
              <a:rect l="T9" t="T10" r="T11" b="T12"/>
              <a:pathLst>
                <a:path w="1088" h="718">
                  <a:moveTo>
                    <a:pt x="0" y="0"/>
                  </a:moveTo>
                  <a:cubicBezTo>
                    <a:pt x="136" y="321"/>
                    <a:pt x="272" y="642"/>
                    <a:pt x="453" y="680"/>
                  </a:cubicBezTo>
                  <a:cubicBezTo>
                    <a:pt x="634" y="718"/>
                    <a:pt x="861" y="472"/>
                    <a:pt x="1088" y="227"/>
                  </a:cubicBezTo>
                </a:path>
              </a:pathLst>
            </a:custGeom>
            <a:noFill/>
            <a:ln w="25400"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139276" name="Group 62"/>
            <p:cNvGrpSpPr>
              <a:grpSpLocks/>
            </p:cNvGrpSpPr>
            <p:nvPr/>
          </p:nvGrpSpPr>
          <p:grpSpPr bwMode="auto">
            <a:xfrm>
              <a:off x="2699" y="1888"/>
              <a:ext cx="1701" cy="1611"/>
              <a:chOff x="4059" y="1888"/>
              <a:chExt cx="1701" cy="1611"/>
            </a:xfrm>
          </p:grpSpPr>
          <p:sp>
            <p:nvSpPr>
              <p:cNvPr id="139277" name="Line 63"/>
              <p:cNvSpPr>
                <a:spLocks noChangeShapeType="1"/>
              </p:cNvSpPr>
              <p:nvPr/>
            </p:nvSpPr>
            <p:spPr bwMode="auto">
              <a:xfrm>
                <a:off x="4150" y="3294"/>
                <a:ext cx="161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78" name="Line 64"/>
              <p:cNvSpPr>
                <a:spLocks noChangeShapeType="1"/>
              </p:cNvSpPr>
              <p:nvPr/>
            </p:nvSpPr>
            <p:spPr bwMode="auto">
              <a:xfrm flipV="1">
                <a:off x="4286" y="1888"/>
                <a:ext cx="0" cy="158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79" name="Text Box 65"/>
              <p:cNvSpPr txBox="1">
                <a:spLocks noChangeArrowheads="1"/>
              </p:cNvSpPr>
              <p:nvPr/>
            </p:nvSpPr>
            <p:spPr bwMode="auto">
              <a:xfrm>
                <a:off x="4105" y="3249"/>
                <a:ext cx="16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O      </a:t>
                </a:r>
                <a:r>
                  <a:rPr lang="en-US" altLang="zh-CN" sz="2000" i="1"/>
                  <a:t>x</a:t>
                </a:r>
                <a:r>
                  <a:rPr lang="en-US" altLang="zh-CN" sz="2000" baseline="30000"/>
                  <a:t>1</a:t>
                </a:r>
                <a:r>
                  <a:rPr lang="en-US" altLang="zh-CN" sz="2000"/>
                  <a:t>    </a:t>
                </a:r>
                <a:r>
                  <a:rPr lang="en-US" altLang="zh-CN" sz="2000" i="1"/>
                  <a:t>x</a:t>
                </a:r>
                <a:r>
                  <a:rPr lang="en-US" altLang="zh-CN" sz="2000" baseline="30000"/>
                  <a:t>2</a:t>
                </a:r>
                <a:r>
                  <a:rPr lang="en-US" altLang="zh-CN" sz="2000"/>
                  <a:t>         1     </a:t>
                </a:r>
                <a:r>
                  <a:rPr lang="en-US" altLang="zh-CN" sz="2000" i="1"/>
                  <a:t>x</a:t>
                </a:r>
                <a:r>
                  <a:rPr lang="en-US" altLang="zh-CN" sz="2000"/>
                  <a:t>    </a:t>
                </a:r>
              </a:p>
            </p:txBody>
          </p:sp>
          <p:sp>
            <p:nvSpPr>
              <p:cNvPr id="139280" name="Text Box 66"/>
              <p:cNvSpPr txBox="1">
                <a:spLocks noChangeArrowheads="1"/>
              </p:cNvSpPr>
              <p:nvPr/>
            </p:nvSpPr>
            <p:spPr bwMode="auto">
              <a:xfrm>
                <a:off x="4059" y="2205"/>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1</a:t>
                </a:r>
              </a:p>
            </p:txBody>
          </p:sp>
          <p:sp>
            <p:nvSpPr>
              <p:cNvPr id="139281" name="Line 67"/>
              <p:cNvSpPr>
                <a:spLocks noChangeShapeType="1"/>
              </p:cNvSpPr>
              <p:nvPr/>
            </p:nvSpPr>
            <p:spPr bwMode="auto">
              <a:xfrm>
                <a:off x="4286" y="2341"/>
                <a:ext cx="4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82" name="Line 68"/>
              <p:cNvSpPr>
                <a:spLocks noChangeShapeType="1"/>
              </p:cNvSpPr>
              <p:nvPr/>
            </p:nvSpPr>
            <p:spPr bwMode="auto">
              <a:xfrm flipV="1">
                <a:off x="5420" y="3249"/>
                <a:ext cx="0" cy="4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83" name="Rectangle 69"/>
              <p:cNvSpPr>
                <a:spLocks noChangeArrowheads="1"/>
              </p:cNvSpPr>
              <p:nvPr/>
            </p:nvSpPr>
            <p:spPr bwMode="auto">
              <a:xfrm>
                <a:off x="4325" y="241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ltLang="zh-CN" sz="2000"/>
              </a:p>
            </p:txBody>
          </p:sp>
          <p:sp>
            <p:nvSpPr>
              <p:cNvPr id="139284" name="Freeform 70"/>
              <p:cNvSpPr>
                <a:spLocks/>
              </p:cNvSpPr>
              <p:nvPr/>
            </p:nvSpPr>
            <p:spPr bwMode="auto">
              <a:xfrm>
                <a:off x="4150" y="2252"/>
                <a:ext cx="1270" cy="233"/>
              </a:xfrm>
              <a:custGeom>
                <a:avLst/>
                <a:gdLst>
                  <a:gd name="T0" fmla="*/ 0 w 1270"/>
                  <a:gd name="T1" fmla="*/ 45 h 779"/>
                  <a:gd name="T2" fmla="*/ 499 w 1270"/>
                  <a:gd name="T3" fmla="*/ 771 h 779"/>
                  <a:gd name="T4" fmla="*/ 1270 w 1270"/>
                  <a:gd name="T5" fmla="*/ 0 h 779"/>
                  <a:gd name="T6" fmla="*/ 0 60000 65536"/>
                  <a:gd name="T7" fmla="*/ 0 60000 65536"/>
                  <a:gd name="T8" fmla="*/ 0 60000 65536"/>
                  <a:gd name="T9" fmla="*/ 0 w 1270"/>
                  <a:gd name="T10" fmla="*/ 0 h 779"/>
                  <a:gd name="T11" fmla="*/ 1270 w 1270"/>
                  <a:gd name="T12" fmla="*/ 779 h 779"/>
                </a:gdLst>
                <a:ahLst/>
                <a:cxnLst>
                  <a:cxn ang="T6">
                    <a:pos x="T0" y="T1"/>
                  </a:cxn>
                  <a:cxn ang="T7">
                    <a:pos x="T2" y="T3"/>
                  </a:cxn>
                  <a:cxn ang="T8">
                    <a:pos x="T4" y="T5"/>
                  </a:cxn>
                </a:cxnLst>
                <a:rect l="T9" t="T10" r="T11" b="T12"/>
                <a:pathLst>
                  <a:path w="1270" h="779">
                    <a:moveTo>
                      <a:pt x="0" y="45"/>
                    </a:moveTo>
                    <a:cubicBezTo>
                      <a:pt x="143" y="412"/>
                      <a:pt x="287" y="779"/>
                      <a:pt x="499" y="771"/>
                    </a:cubicBezTo>
                    <a:cubicBezTo>
                      <a:pt x="711" y="763"/>
                      <a:pt x="990" y="381"/>
                      <a:pt x="1270" y="0"/>
                    </a:cubicBezTo>
                  </a:path>
                </a:pathLst>
              </a:custGeom>
              <a:noFill/>
              <a:ln w="25400"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39285" name="Line 71"/>
              <p:cNvSpPr>
                <a:spLocks noChangeShapeType="1"/>
              </p:cNvSpPr>
              <p:nvPr/>
            </p:nvSpPr>
            <p:spPr bwMode="auto">
              <a:xfrm>
                <a:off x="4604" y="2750"/>
                <a:ext cx="0" cy="544"/>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86" name="Line 72"/>
              <p:cNvSpPr>
                <a:spLocks noChangeShapeType="1"/>
              </p:cNvSpPr>
              <p:nvPr/>
            </p:nvSpPr>
            <p:spPr bwMode="auto">
              <a:xfrm>
                <a:off x="4830" y="2432"/>
                <a:ext cx="0" cy="862"/>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287" name="Line 73"/>
              <p:cNvSpPr>
                <a:spLocks noChangeShapeType="1"/>
              </p:cNvSpPr>
              <p:nvPr/>
            </p:nvSpPr>
            <p:spPr bwMode="auto">
              <a:xfrm>
                <a:off x="5420" y="1933"/>
                <a:ext cx="0" cy="1361"/>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spTree>
    <p:extLst>
      <p:ext uri="{BB962C8B-B14F-4D97-AF65-F5344CB8AC3E}">
        <p14:creationId xmlns:p14="http://schemas.microsoft.com/office/powerpoint/2010/main" val="356684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wipe(left)">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288"/>
                                        </p:tgtEl>
                                        <p:attrNameLst>
                                          <p:attrName>style.visibility</p:attrName>
                                        </p:attrNameLst>
                                      </p:cBhvr>
                                      <p:to>
                                        <p:strVal val="visible"/>
                                      </p:to>
                                    </p:set>
                                    <p:animEffect transition="in" filter="wipe(left)">
                                      <p:cBhvr>
                                        <p:cTn id="12" dur="500"/>
                                        <p:tgtEl>
                                          <p:spTgt spid="225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90"/>
                                        </p:tgtEl>
                                        <p:attrNameLst>
                                          <p:attrName>style.visibility</p:attrName>
                                        </p:attrNameLst>
                                      </p:cBhvr>
                                      <p:to>
                                        <p:strVal val="visible"/>
                                      </p:to>
                                    </p:set>
                                    <p:animEffect transition="in" filter="wipe(left)">
                                      <p:cBhvr>
                                        <p:cTn id="17" dur="500"/>
                                        <p:tgtEl>
                                          <p:spTgt spid="225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291"/>
                                        </p:tgtEl>
                                        <p:attrNameLst>
                                          <p:attrName>style.visibility</p:attrName>
                                        </p:attrNameLst>
                                      </p:cBhvr>
                                      <p:to>
                                        <p:strVal val="visible"/>
                                      </p:to>
                                    </p:set>
                                    <p:animEffect transition="in" filter="wipe(left)">
                                      <p:cBhvr>
                                        <p:cTn id="22" dur="500"/>
                                        <p:tgtEl>
                                          <p:spTgt spid="2252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292"/>
                                        </p:tgtEl>
                                        <p:attrNameLst>
                                          <p:attrName>style.visibility</p:attrName>
                                        </p:attrNameLst>
                                      </p:cBhvr>
                                      <p:to>
                                        <p:strVal val="visible"/>
                                      </p:to>
                                    </p:set>
                                    <p:animEffect transition="in" filter="wipe(left)">
                                      <p:cBhvr>
                                        <p:cTn id="27" dur="500"/>
                                        <p:tgtEl>
                                          <p:spTgt spid="225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293"/>
                                        </p:tgtEl>
                                        <p:attrNameLst>
                                          <p:attrName>style.visibility</p:attrName>
                                        </p:attrNameLst>
                                      </p:cBhvr>
                                      <p:to>
                                        <p:strVal val="visible"/>
                                      </p:to>
                                    </p:set>
                                    <p:animEffect transition="in" filter="wipe(left)">
                                      <p:cBhvr>
                                        <p:cTn id="32" dur="500"/>
                                        <p:tgtEl>
                                          <p:spTgt spid="2252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5294"/>
                                        </p:tgtEl>
                                        <p:attrNameLst>
                                          <p:attrName>style.visibility</p:attrName>
                                        </p:attrNameLst>
                                      </p:cBhvr>
                                      <p:to>
                                        <p:strVal val="visible"/>
                                      </p:to>
                                    </p:set>
                                    <p:animEffect transition="in" filter="wipe(left)">
                                      <p:cBhvr>
                                        <p:cTn id="37" dur="500"/>
                                        <p:tgtEl>
                                          <p:spTgt spid="2252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5295"/>
                                        </p:tgtEl>
                                        <p:attrNameLst>
                                          <p:attrName>style.visibility</p:attrName>
                                        </p:attrNameLst>
                                      </p:cBhvr>
                                      <p:to>
                                        <p:strVal val="visible"/>
                                      </p:to>
                                    </p:set>
                                    <p:animEffect transition="in" filter="wipe(left)">
                                      <p:cBhvr>
                                        <p:cTn id="42" dur="500"/>
                                        <p:tgtEl>
                                          <p:spTgt spid="2252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circle(in)">
                                      <p:cBhvr>
                                        <p:cTn id="4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90" grpId="0"/>
      <p:bldP spid="2252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968500"/>
            <a:ext cx="8877300" cy="2921000"/>
          </a:xfrm>
          <a:prstGeom prst="rect">
            <a:avLst/>
          </a:prstGeom>
        </p:spPr>
      </p:pic>
    </p:spTree>
    <p:extLst>
      <p:ext uri="{BB962C8B-B14F-4D97-AF65-F5344CB8AC3E}">
        <p14:creationId xmlns:p14="http://schemas.microsoft.com/office/powerpoint/2010/main" val="161699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495300"/>
            <a:ext cx="8255000" cy="5854700"/>
          </a:xfrm>
          <a:prstGeom prst="rect">
            <a:avLst/>
          </a:prstGeom>
        </p:spPr>
      </p:pic>
    </p:spTree>
    <p:extLst>
      <p:ext uri="{BB962C8B-B14F-4D97-AF65-F5344CB8AC3E}">
        <p14:creationId xmlns:p14="http://schemas.microsoft.com/office/powerpoint/2010/main" val="199415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52600"/>
            <a:ext cx="9144000" cy="3340100"/>
          </a:xfrm>
          <a:prstGeom prst="rect">
            <a:avLst/>
          </a:prstGeom>
        </p:spPr>
      </p:pic>
    </p:spTree>
    <p:extLst>
      <p:ext uri="{BB962C8B-B14F-4D97-AF65-F5344CB8AC3E}">
        <p14:creationId xmlns:p14="http://schemas.microsoft.com/office/powerpoint/2010/main" val="122282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393700"/>
            <a:ext cx="8509000" cy="6057900"/>
          </a:xfrm>
          <a:prstGeom prst="rect">
            <a:avLst/>
          </a:prstGeom>
        </p:spPr>
      </p:pic>
    </p:spTree>
    <p:extLst>
      <p:ext uri="{BB962C8B-B14F-4D97-AF65-F5344CB8AC3E}">
        <p14:creationId xmlns:p14="http://schemas.microsoft.com/office/powerpoint/2010/main" val="18940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482600"/>
            <a:ext cx="8547100" cy="5892800"/>
          </a:xfrm>
          <a:prstGeom prst="rect">
            <a:avLst/>
          </a:prstGeom>
        </p:spPr>
      </p:pic>
    </p:spTree>
    <p:extLst>
      <p:ext uri="{BB962C8B-B14F-4D97-AF65-F5344CB8AC3E}">
        <p14:creationId xmlns:p14="http://schemas.microsoft.com/office/powerpoint/2010/main" val="1349029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1968500"/>
            <a:ext cx="8712200" cy="2908300"/>
          </a:xfrm>
          <a:prstGeom prst="rect">
            <a:avLst/>
          </a:prstGeom>
        </p:spPr>
      </p:pic>
    </p:spTree>
    <p:extLst>
      <p:ext uri="{BB962C8B-B14F-4D97-AF65-F5344CB8AC3E}">
        <p14:creationId xmlns:p14="http://schemas.microsoft.com/office/powerpoint/2010/main" val="119891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38200"/>
            <a:ext cx="9588500" cy="5181600"/>
          </a:xfrm>
          <a:prstGeom prst="rect">
            <a:avLst/>
          </a:prstGeom>
        </p:spPr>
      </p:pic>
    </p:spTree>
    <p:extLst>
      <p:ext uri="{BB962C8B-B14F-4D97-AF65-F5344CB8AC3E}">
        <p14:creationId xmlns:p14="http://schemas.microsoft.com/office/powerpoint/2010/main" val="19237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102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093" name="Rectangle 1029"/>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096" name="Rectangle 103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099" name="Rectangle 103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01" name="Text Box 1037"/>
          <p:cNvSpPr txBox="1">
            <a:spLocks noChangeArrowheads="1"/>
          </p:cNvSpPr>
          <p:nvPr/>
        </p:nvSpPr>
        <p:spPr bwMode="auto">
          <a:xfrm>
            <a:off x="1631951" y="2452689"/>
            <a:ext cx="86407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tLang="zh-CN">
              <a:latin typeface="Arial" charset="0"/>
            </a:endParaRPr>
          </a:p>
          <a:p>
            <a:pPr>
              <a:spcBef>
                <a:spcPct val="50000"/>
              </a:spcBef>
            </a:pPr>
            <a:endParaRPr lang="en-US" altLang="zh-CN">
              <a:latin typeface="Arial" charset="0"/>
            </a:endParaRPr>
          </a:p>
          <a:p>
            <a:pPr>
              <a:spcBef>
                <a:spcPct val="50000"/>
              </a:spcBef>
            </a:pPr>
            <a:endParaRPr lang="en-US" altLang="zh-CN">
              <a:latin typeface="Arial" charset="0"/>
            </a:endParaRPr>
          </a:p>
        </p:txBody>
      </p:sp>
      <p:sp>
        <p:nvSpPr>
          <p:cNvPr id="345102" name="Rectangle 103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07" name="Rectangle 104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09" name="Rectangle 104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11" name="Rectangle 104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13" name="Rectangle 1049"/>
          <p:cNvSpPr>
            <a:spLocks noChangeArrowheads="1"/>
          </p:cNvSpPr>
          <p:nvPr/>
        </p:nvSpPr>
        <p:spPr bwMode="auto">
          <a:xfrm>
            <a:off x="1524001" y="3110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16" name="Rectangle 105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18" name="Rectangle 105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20" name="Text Box 1056"/>
          <p:cNvSpPr txBox="1">
            <a:spLocks noChangeArrowheads="1"/>
          </p:cNvSpPr>
          <p:nvPr/>
        </p:nvSpPr>
        <p:spPr bwMode="auto">
          <a:xfrm>
            <a:off x="1703388" y="5805488"/>
            <a:ext cx="864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latin typeface="Arial" charset="0"/>
              </a:rPr>
              <a:t>      </a:t>
            </a:r>
            <a:endParaRPr lang="en-US" altLang="zh-CN">
              <a:latin typeface="Arial" charset="0"/>
            </a:endParaRPr>
          </a:p>
        </p:txBody>
      </p:sp>
      <p:sp>
        <p:nvSpPr>
          <p:cNvPr id="345121" name="Rectangle 105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5123" name="Rectangle 105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5125" name="Object 1061"/>
          <p:cNvGraphicFramePr>
            <a:graphicFrameLocks noChangeAspect="1"/>
          </p:cNvGraphicFramePr>
          <p:nvPr/>
        </p:nvGraphicFramePr>
        <p:xfrm>
          <a:off x="1905000" y="1143001"/>
          <a:ext cx="3352800" cy="792163"/>
        </p:xfrm>
        <a:graphic>
          <a:graphicData uri="http://schemas.openxmlformats.org/presentationml/2006/ole">
            <mc:AlternateContent xmlns:mc="http://schemas.openxmlformats.org/markup-compatibility/2006">
              <mc:Choice xmlns:v="urn:schemas-microsoft-com:vml" Requires="v">
                <p:oleObj spid="_x0000_s42010" name="Equation" r:id="rId3" imgW="2577960" imgH="609480" progId="Equation.DSMT4">
                  <p:embed/>
                </p:oleObj>
              </mc:Choice>
              <mc:Fallback>
                <p:oleObj name="Equation" r:id="rId3" imgW="257796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1"/>
                        <a:ext cx="33528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 name="Object 1028"/>
          <p:cNvGraphicFramePr>
            <a:graphicFrameLocks noChangeAspect="1"/>
          </p:cNvGraphicFramePr>
          <p:nvPr>
            <p:extLst>
              <p:ext uri="{D42A27DB-BD31-4B8C-83A1-F6EECF244321}">
                <p14:modId xmlns:p14="http://schemas.microsoft.com/office/powerpoint/2010/main" val="1386099901"/>
              </p:ext>
            </p:extLst>
          </p:nvPr>
        </p:nvGraphicFramePr>
        <p:xfrm>
          <a:off x="1816682" y="2490787"/>
          <a:ext cx="4482518" cy="686183"/>
        </p:xfrm>
        <a:graphic>
          <a:graphicData uri="http://schemas.openxmlformats.org/presentationml/2006/ole">
            <mc:AlternateContent xmlns:mc="http://schemas.openxmlformats.org/markup-compatibility/2006">
              <mc:Choice xmlns:v="urn:schemas-microsoft-com:vml" Requires="v">
                <p:oleObj spid="_x0000_s42011" name="Equation" r:id="rId5" imgW="3124080" imgH="596880" progId="Equation.DSMT4">
                  <p:embed/>
                </p:oleObj>
              </mc:Choice>
              <mc:Fallback>
                <p:oleObj name="Equation" r:id="rId5" imgW="3124080" imgH="596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682" y="2490787"/>
                        <a:ext cx="4482518" cy="686183"/>
                      </a:xfrm>
                      <a:prstGeom prst="rect">
                        <a:avLst/>
                      </a:prstGeom>
                      <a:noFill/>
                    </p:spPr>
                  </p:pic>
                </p:oleObj>
              </mc:Fallback>
            </mc:AlternateContent>
          </a:graphicData>
        </a:graphic>
      </p:graphicFrame>
    </p:spTree>
    <p:extLst>
      <p:ext uri="{BB962C8B-B14F-4D97-AF65-F5344CB8AC3E}">
        <p14:creationId xmlns:p14="http://schemas.microsoft.com/office/powerpoint/2010/main" val="113538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026" descr="Large confetti"/>
          <p:cNvSpPr>
            <a:spLocks noGrp="1" noChangeArrowheads="1"/>
          </p:cNvSpPr>
          <p:nvPr>
            <p:ph type="title"/>
          </p:nvPr>
        </p:nvSpPr>
        <p:spPr>
          <a:xfrm>
            <a:off x="1981200" y="152400"/>
            <a:ext cx="7213600" cy="806450"/>
          </a:xfrm>
        </p:spPr>
        <p:txBody>
          <a:bodyPr>
            <a:normAutofit/>
          </a:bodyPr>
          <a:lstStyle/>
          <a:p>
            <a:r>
              <a:rPr lang="en-US" altLang="zh-CN" dirty="0">
                <a:solidFill>
                  <a:srgbClr val="000000"/>
                </a:solidFill>
              </a:rPr>
              <a:t>2.</a:t>
            </a:r>
            <a:r>
              <a:rPr lang="zh-CN" altLang="en-US" dirty="0">
                <a:solidFill>
                  <a:srgbClr val="000000"/>
                </a:solidFill>
              </a:rPr>
              <a:t>内点法，障碍函数法</a:t>
            </a:r>
          </a:p>
        </p:txBody>
      </p:sp>
      <p:sp>
        <p:nvSpPr>
          <p:cNvPr id="349187" name="Rectangle 1027"/>
          <p:cNvSpPr>
            <a:spLocks noGrp="1" noChangeArrowheads="1"/>
          </p:cNvSpPr>
          <p:nvPr>
            <p:ph type="body" idx="1"/>
          </p:nvPr>
        </p:nvSpPr>
        <p:spPr>
          <a:xfrm>
            <a:off x="1703388" y="1268413"/>
            <a:ext cx="8640762" cy="5256212"/>
          </a:xfrm>
        </p:spPr>
        <p:txBody>
          <a:bodyPr/>
          <a:lstStyle/>
          <a:p>
            <a:pPr marL="342900" indent="-342900">
              <a:lnSpc>
                <a:spcPct val="115000"/>
              </a:lnSpc>
            </a:pPr>
            <a:r>
              <a:rPr lang="en-US" altLang="zh-CN" sz="2000" dirty="0"/>
              <a:t>           </a:t>
            </a:r>
            <a:r>
              <a:rPr lang="zh-CN" altLang="en-US" sz="2000" dirty="0"/>
              <a:t>内点罚函数法刚好克服了外点罚函数法的不足之处，内点罚函数法的迭代过程均在可行域</a:t>
            </a:r>
            <a:r>
              <a:rPr lang="en-US" altLang="zh-CN" sz="2000" i="1" dirty="0"/>
              <a:t>D</a:t>
            </a:r>
            <a:r>
              <a:rPr lang="zh-CN" altLang="en-US" sz="2000" dirty="0"/>
              <a:t>内进行，它是通过在</a:t>
            </a:r>
            <a:r>
              <a:rPr lang="en-US" altLang="zh-CN" sz="2000" i="1" dirty="0"/>
              <a:t>D</a:t>
            </a:r>
            <a:r>
              <a:rPr lang="zh-CN" altLang="en-US" sz="2000" dirty="0"/>
              <a:t>内寻找一串点列            来逼近最优解       ．</a:t>
            </a:r>
          </a:p>
          <a:p>
            <a:pPr marL="342900" indent="-342900">
              <a:lnSpc>
                <a:spcPct val="115000"/>
              </a:lnSpc>
            </a:pPr>
            <a:r>
              <a:rPr lang="zh-CN" altLang="en-US" sz="2000" dirty="0"/>
              <a:t>         </a:t>
            </a:r>
            <a:r>
              <a:rPr lang="zh-CN" altLang="en-US" dirty="0"/>
              <a:t>一、内点罚函数法基本原理</a:t>
            </a:r>
          </a:p>
          <a:p>
            <a:pPr marL="342900" indent="-342900">
              <a:lnSpc>
                <a:spcPct val="115000"/>
              </a:lnSpc>
            </a:pPr>
            <a:r>
              <a:rPr lang="zh-CN" altLang="en-US" sz="2000" dirty="0"/>
              <a:t>        首先在</a:t>
            </a:r>
            <a:r>
              <a:rPr lang="en-US" altLang="zh-CN" sz="2000" i="1" dirty="0"/>
              <a:t>D</a:t>
            </a:r>
            <a:r>
              <a:rPr lang="zh-CN" altLang="en-US" sz="2000" dirty="0"/>
              <a:t>的边界设置一道障碍，当从可地域</a:t>
            </a:r>
            <a:r>
              <a:rPr lang="en-US" altLang="zh-CN" sz="2000" i="1" dirty="0"/>
              <a:t>D</a:t>
            </a:r>
            <a:r>
              <a:rPr lang="zh-CN" altLang="en-US" sz="2000" dirty="0"/>
              <a:t>中的某点         出发进行迭代时，每当迭代点靠近</a:t>
            </a:r>
            <a:r>
              <a:rPr lang="en-US" altLang="zh-CN" sz="2000" i="1" dirty="0"/>
              <a:t>D</a:t>
            </a:r>
            <a:r>
              <a:rPr lang="zh-CN" altLang="en-US" sz="2000" dirty="0"/>
              <a:t>的边界时，便被此边界上的障碍（形如绝壁）阻挡碰回，这种阻挡碰回实质上也是一种惩罚，换句话说，所谓阻挡碰回就是当迭代点靠近</a:t>
            </a:r>
            <a:r>
              <a:rPr lang="en-US" altLang="zh-CN" sz="2000" i="1" dirty="0"/>
              <a:t>D</a:t>
            </a:r>
            <a:r>
              <a:rPr lang="zh-CN" altLang="en-US" sz="2000" dirty="0"/>
              <a:t>的边界时，离边界越近函数值增加越大，特别当迭代点到达边界上时，函数值变为无穷大．由此可以想象不可能在靠近</a:t>
            </a:r>
            <a:r>
              <a:rPr lang="en-US" altLang="zh-CN" sz="2000" i="1" dirty="0"/>
              <a:t>D</a:t>
            </a:r>
            <a:r>
              <a:rPr lang="zh-CN" altLang="en-US" sz="2000" dirty="0"/>
              <a:t>的边界上取得最优解，只能在远离</a:t>
            </a:r>
            <a:r>
              <a:rPr lang="en-US" altLang="zh-CN" sz="2000" i="1" dirty="0"/>
              <a:t>D</a:t>
            </a:r>
            <a:r>
              <a:rPr lang="zh-CN" altLang="en-US" sz="2000" dirty="0"/>
              <a:t>的边界内找到最优解．</a:t>
            </a:r>
          </a:p>
        </p:txBody>
      </p:sp>
      <p:sp>
        <p:nvSpPr>
          <p:cNvPr id="349188" name="Rectangle 102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9189" name="Object 1029"/>
          <p:cNvGraphicFramePr>
            <a:graphicFrameLocks noChangeAspect="1"/>
          </p:cNvGraphicFramePr>
          <p:nvPr/>
        </p:nvGraphicFramePr>
        <p:xfrm>
          <a:off x="8915400" y="1676400"/>
          <a:ext cx="865188" cy="420688"/>
        </p:xfrm>
        <a:graphic>
          <a:graphicData uri="http://schemas.openxmlformats.org/presentationml/2006/ole">
            <mc:AlternateContent xmlns:mc="http://schemas.openxmlformats.org/markup-compatibility/2006">
              <mc:Choice xmlns:v="urn:schemas-microsoft-com:vml" Requires="v">
                <p:oleObj spid="_x0000_s46115" name="公式" r:id="rId3" imgW="368140" imgH="203112" progId="Equation.3">
                  <p:embed/>
                </p:oleObj>
              </mc:Choice>
              <mc:Fallback>
                <p:oleObj name="公式" r:id="rId3" imgW="368140"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1676400"/>
                        <a:ext cx="8651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0" name="Rectangle 103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9191" name="Object 1031"/>
          <p:cNvGraphicFramePr>
            <a:graphicFrameLocks noChangeAspect="1"/>
          </p:cNvGraphicFramePr>
          <p:nvPr/>
        </p:nvGraphicFramePr>
        <p:xfrm>
          <a:off x="3200400" y="2057400"/>
          <a:ext cx="431800" cy="319088"/>
        </p:xfrm>
        <a:graphic>
          <a:graphicData uri="http://schemas.openxmlformats.org/presentationml/2006/ole">
            <mc:AlternateContent xmlns:mc="http://schemas.openxmlformats.org/markup-compatibility/2006">
              <mc:Choice xmlns:v="urn:schemas-microsoft-com:vml" Requires="v">
                <p:oleObj spid="_x0000_s46116" name="公式" r:id="rId5" imgW="215619" imgH="164885" progId="Equation.3">
                  <p:embed/>
                </p:oleObj>
              </mc:Choice>
              <mc:Fallback>
                <p:oleObj name="公式" r:id="rId5" imgW="215619"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057400"/>
                        <a:ext cx="4318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2" name="Rectangle 103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9193" name="Object 1033"/>
          <p:cNvGraphicFramePr>
            <a:graphicFrameLocks noChangeAspect="1"/>
          </p:cNvGraphicFramePr>
          <p:nvPr/>
        </p:nvGraphicFramePr>
        <p:xfrm>
          <a:off x="8305800" y="2895600"/>
          <a:ext cx="431800" cy="431800"/>
        </p:xfrm>
        <a:graphic>
          <a:graphicData uri="http://schemas.openxmlformats.org/presentationml/2006/ole">
            <mc:AlternateContent xmlns:mc="http://schemas.openxmlformats.org/markup-compatibility/2006">
              <mc:Choice xmlns:v="urn:schemas-microsoft-com:vml" Requires="v">
                <p:oleObj spid="_x0000_s46117" name="公式" r:id="rId7" imgW="203024" imgH="203024" progId="Equation.3">
                  <p:embed/>
                </p:oleObj>
              </mc:Choice>
              <mc:Fallback>
                <p:oleObj name="公式" r:id="rId7" imgW="203024"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2895600"/>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4" name="Rectangle 1034"/>
          <p:cNvSpPr>
            <a:spLocks noChangeArrowheads="1"/>
          </p:cNvSpPr>
          <p:nvPr/>
        </p:nvSpPr>
        <p:spPr bwMode="auto">
          <a:xfrm>
            <a:off x="1524001" y="30633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9195" name="Rectangle 1035"/>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9196" name="Rectangle 103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9197" name="Rectangle 103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89687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876800" y="457200"/>
            <a:ext cx="2514600" cy="609600"/>
          </a:xfrm>
          <a:noFill/>
        </p:spPr>
        <p:txBody>
          <a:bodyPr/>
          <a:lstStyle/>
          <a:p>
            <a:r>
              <a:rPr lang="zh-CN" altLang="en-US" sz="3200" b="1">
                <a:solidFill>
                  <a:srgbClr val="FF3300"/>
                </a:solidFill>
              </a:rPr>
              <a:t>障碍函数法</a:t>
            </a:r>
          </a:p>
        </p:txBody>
      </p:sp>
      <p:sp>
        <p:nvSpPr>
          <p:cNvPr id="44045" name="Text Box 1037"/>
          <p:cNvSpPr txBox="1">
            <a:spLocks noChangeArrowheads="1"/>
          </p:cNvSpPr>
          <p:nvPr/>
        </p:nvSpPr>
        <p:spPr bwMode="auto">
          <a:xfrm>
            <a:off x="2135188" y="1268414"/>
            <a:ext cx="82089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solidFill>
                  <a:schemeClr val="hlink"/>
                </a:solidFill>
              </a:rPr>
              <a:t>基本思想：</a:t>
            </a:r>
            <a:r>
              <a:rPr lang="zh-CN" altLang="en-US" sz="2800"/>
              <a:t>在可行区域的边界上筑起一道“墙”，当迭代点靠近边界时，所构造的增广目标函数值陡然增大，于是最优点就被“挡”在可行区域内部了。</a:t>
            </a:r>
          </a:p>
        </p:txBody>
      </p:sp>
      <p:graphicFrame>
        <p:nvGraphicFramePr>
          <p:cNvPr id="44046" name="Object 2"/>
          <p:cNvGraphicFramePr>
            <a:graphicFrameLocks noChangeAspect="1"/>
          </p:cNvGraphicFramePr>
          <p:nvPr/>
        </p:nvGraphicFramePr>
        <p:xfrm>
          <a:off x="3935413" y="3219451"/>
          <a:ext cx="3321050" cy="1001713"/>
        </p:xfrm>
        <a:graphic>
          <a:graphicData uri="http://schemas.openxmlformats.org/presentationml/2006/ole">
            <mc:AlternateContent xmlns:mc="http://schemas.openxmlformats.org/markup-compatibility/2006">
              <mc:Choice xmlns:v="urn:schemas-microsoft-com:vml" Requires="v">
                <p:oleObj spid="_x0000_s9294" name="公式" r:id="rId3" imgW="1600200" imgH="482400" progId="Equation.3">
                  <p:embed/>
                </p:oleObj>
              </mc:Choice>
              <mc:Fallback>
                <p:oleObj name="公式" r:id="rId3" imgW="16002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3219451"/>
                        <a:ext cx="33210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4047" name="Text Box 1039"/>
          <p:cNvSpPr txBox="1">
            <a:spLocks noChangeArrowheads="1"/>
          </p:cNvSpPr>
          <p:nvPr/>
        </p:nvSpPr>
        <p:spPr bwMode="auto">
          <a:xfrm>
            <a:off x="2208213" y="2636838"/>
            <a:ext cx="6119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仅考虑带不等式约束的问题</a:t>
            </a:r>
          </a:p>
        </p:txBody>
      </p:sp>
      <p:graphicFrame>
        <p:nvGraphicFramePr>
          <p:cNvPr id="44048" name="Object 3"/>
          <p:cNvGraphicFramePr>
            <a:graphicFrameLocks noChangeAspect="1"/>
          </p:cNvGraphicFramePr>
          <p:nvPr/>
        </p:nvGraphicFramePr>
        <p:xfrm>
          <a:off x="2011364" y="4416426"/>
          <a:ext cx="3711575" cy="525463"/>
        </p:xfrm>
        <a:graphic>
          <a:graphicData uri="http://schemas.openxmlformats.org/presentationml/2006/ole">
            <mc:AlternateContent xmlns:mc="http://schemas.openxmlformats.org/markup-compatibility/2006">
              <mc:Choice xmlns:v="urn:schemas-microsoft-com:vml" Requires="v">
                <p:oleObj spid="_x0000_s9295" name="公式" r:id="rId5" imgW="1790640" imgH="253800" progId="Equation.3">
                  <p:embed/>
                </p:oleObj>
              </mc:Choice>
              <mc:Fallback>
                <p:oleObj name="公式" r:id="rId5" imgW="179064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364" y="4416426"/>
                        <a:ext cx="37115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9" name="Object 4"/>
          <p:cNvGraphicFramePr>
            <a:graphicFrameLocks noChangeAspect="1"/>
          </p:cNvGraphicFramePr>
          <p:nvPr/>
        </p:nvGraphicFramePr>
        <p:xfrm>
          <a:off x="5740400" y="4448175"/>
          <a:ext cx="4387850" cy="484188"/>
        </p:xfrm>
        <a:graphic>
          <a:graphicData uri="http://schemas.openxmlformats.org/presentationml/2006/ole">
            <mc:AlternateContent xmlns:mc="http://schemas.openxmlformats.org/markup-compatibility/2006">
              <mc:Choice xmlns:v="urn:schemas-microsoft-com:vml" Requires="v">
                <p:oleObj spid="_x0000_s9296" name="公式" r:id="rId7" imgW="2070000" imgH="228600" progId="Equation.3">
                  <p:embed/>
                </p:oleObj>
              </mc:Choice>
              <mc:Fallback>
                <p:oleObj name="公式" r:id="rId7" imgW="2070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0400" y="4448175"/>
                        <a:ext cx="438785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4051" name="Text Box 1043"/>
          <p:cNvSpPr txBox="1">
            <a:spLocks noChangeArrowheads="1"/>
          </p:cNvSpPr>
          <p:nvPr/>
        </p:nvSpPr>
        <p:spPr bwMode="auto">
          <a:xfrm>
            <a:off x="1992313" y="5003800"/>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当点</a:t>
            </a:r>
            <a:r>
              <a:rPr lang="en-US" altLang="zh-CN" sz="2800" i="1"/>
              <a:t>x</a:t>
            </a:r>
            <a:r>
              <a:rPr lang="zh-CN" altLang="en-US" sz="2800"/>
              <a:t>从可行域内部趋于可行域边界时，至少有一个</a:t>
            </a:r>
            <a:r>
              <a:rPr lang="en-US" altLang="zh-CN" sz="2800" i="1"/>
              <a:t>g</a:t>
            </a:r>
            <a:r>
              <a:rPr lang="en-US" altLang="zh-CN" sz="2800" i="1" baseline="-25000"/>
              <a:t>i</a:t>
            </a:r>
            <a:r>
              <a:rPr lang="en-US" altLang="zh-CN" sz="2800"/>
              <a:t>(</a:t>
            </a:r>
            <a:r>
              <a:rPr lang="en-US" altLang="zh-CN" sz="2800" i="1"/>
              <a:t>x</a:t>
            </a:r>
            <a:r>
              <a:rPr lang="en-US" altLang="zh-CN" sz="2800"/>
              <a:t>)</a:t>
            </a:r>
            <a:r>
              <a:rPr lang="zh-CN" altLang="en-US" sz="2800"/>
              <a:t>趋于</a:t>
            </a:r>
            <a:r>
              <a:rPr lang="en-US" altLang="zh-CN" sz="2800"/>
              <a:t>0</a:t>
            </a:r>
            <a:r>
              <a:rPr lang="zh-CN" altLang="en-US" sz="2800"/>
              <a:t>。因此下列函数会无限增大</a:t>
            </a:r>
          </a:p>
        </p:txBody>
      </p:sp>
      <p:graphicFrame>
        <p:nvGraphicFramePr>
          <p:cNvPr id="44054" name="Object 5"/>
          <p:cNvGraphicFramePr>
            <a:graphicFrameLocks noChangeAspect="1"/>
          </p:cNvGraphicFramePr>
          <p:nvPr/>
        </p:nvGraphicFramePr>
        <p:xfrm>
          <a:off x="2849563" y="5864226"/>
          <a:ext cx="6559550" cy="949325"/>
        </p:xfrm>
        <a:graphic>
          <a:graphicData uri="http://schemas.openxmlformats.org/presentationml/2006/ole">
            <mc:AlternateContent xmlns:mc="http://schemas.openxmlformats.org/markup-compatibility/2006">
              <mc:Choice xmlns:v="urn:schemas-microsoft-com:vml" Requires="v">
                <p:oleObj spid="_x0000_s9297" name="公式" r:id="rId9" imgW="3162240" imgH="457200" progId="Equation.3">
                  <p:embed/>
                </p:oleObj>
              </mc:Choice>
              <mc:Fallback>
                <p:oleObj name="公式" r:id="rId9" imgW="316224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9563" y="5864226"/>
                        <a:ext cx="65595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22089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slide(fromLeft)">
                                      <p:cBhvr>
                                        <p:cTn id="7" dur="10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4045"/>
                                        </p:tgtEl>
                                        <p:attrNameLst>
                                          <p:attrName>style.visibility</p:attrName>
                                        </p:attrNameLst>
                                      </p:cBhvr>
                                      <p:to>
                                        <p:strVal val="visible"/>
                                      </p:to>
                                    </p:set>
                                    <p:animEffect transition="in" filter="slide(fromLeft)">
                                      <p:cBhvr>
                                        <p:cTn id="12" dur="1000"/>
                                        <p:tgtEl>
                                          <p:spTgt spid="440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4047"/>
                                        </p:tgtEl>
                                        <p:attrNameLst>
                                          <p:attrName>style.visibility</p:attrName>
                                        </p:attrNameLst>
                                      </p:cBhvr>
                                      <p:to>
                                        <p:strVal val="visible"/>
                                      </p:to>
                                    </p:set>
                                    <p:animEffect transition="in" filter="slide(fromLeft)">
                                      <p:cBhvr>
                                        <p:cTn id="17" dur="1000"/>
                                        <p:tgtEl>
                                          <p:spTgt spid="44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44046"/>
                                        </p:tgtEl>
                                        <p:attrNameLst>
                                          <p:attrName>style.visibility</p:attrName>
                                        </p:attrNameLst>
                                      </p:cBhvr>
                                      <p:to>
                                        <p:strVal val="visible"/>
                                      </p:to>
                                    </p:set>
                                    <p:animEffect transition="in" filter="slide(fromLeft)">
                                      <p:cBhvr>
                                        <p:cTn id="22" dur="1000"/>
                                        <p:tgtEl>
                                          <p:spTgt spid="440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44048"/>
                                        </p:tgtEl>
                                        <p:attrNameLst>
                                          <p:attrName>style.visibility</p:attrName>
                                        </p:attrNameLst>
                                      </p:cBhvr>
                                      <p:to>
                                        <p:strVal val="visible"/>
                                      </p:to>
                                    </p:set>
                                    <p:animEffect transition="in" filter="slide(fromLeft)">
                                      <p:cBhvr>
                                        <p:cTn id="27" dur="1000"/>
                                        <p:tgtEl>
                                          <p:spTgt spid="440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44049"/>
                                        </p:tgtEl>
                                        <p:attrNameLst>
                                          <p:attrName>style.visibility</p:attrName>
                                        </p:attrNameLst>
                                      </p:cBhvr>
                                      <p:to>
                                        <p:strVal val="visible"/>
                                      </p:to>
                                    </p:set>
                                    <p:animEffect transition="in" filter="slide(fromLeft)">
                                      <p:cBhvr>
                                        <p:cTn id="32" dur="1000"/>
                                        <p:tgtEl>
                                          <p:spTgt spid="44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4051"/>
                                        </p:tgtEl>
                                        <p:attrNameLst>
                                          <p:attrName>style.visibility</p:attrName>
                                        </p:attrNameLst>
                                      </p:cBhvr>
                                      <p:to>
                                        <p:strVal val="visible"/>
                                      </p:to>
                                    </p:set>
                                    <p:animEffect transition="in" filter="slide(fromLeft)">
                                      <p:cBhvr>
                                        <p:cTn id="37" dur="1000"/>
                                        <p:tgtEl>
                                          <p:spTgt spid="440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44054"/>
                                        </p:tgtEl>
                                        <p:attrNameLst>
                                          <p:attrName>style.visibility</p:attrName>
                                        </p:attrNameLst>
                                      </p:cBhvr>
                                      <p:to>
                                        <p:strVal val="visible"/>
                                      </p:to>
                                    </p:set>
                                    <p:animEffect transition="in" filter="slide(fromLeft)">
                                      <p:cBhvr>
                                        <p:cTn id="42" dur="1000"/>
                                        <p:tgtEl>
                                          <p:spTgt spid="4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4045" grpId="0"/>
      <p:bldP spid="44047" grpId="0"/>
      <p:bldP spid="440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351089" y="1196976"/>
            <a:ext cx="3303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构造障碍函数：</a:t>
            </a:r>
          </a:p>
        </p:txBody>
      </p:sp>
      <p:graphicFrame>
        <p:nvGraphicFramePr>
          <p:cNvPr id="100354" name="Object 2"/>
          <p:cNvGraphicFramePr>
            <a:graphicFrameLocks noChangeAspect="1"/>
          </p:cNvGraphicFramePr>
          <p:nvPr/>
        </p:nvGraphicFramePr>
        <p:xfrm>
          <a:off x="2311400" y="1687514"/>
          <a:ext cx="7639050" cy="949325"/>
        </p:xfrm>
        <a:graphic>
          <a:graphicData uri="http://schemas.openxmlformats.org/presentationml/2006/ole">
            <mc:AlternateContent xmlns:mc="http://schemas.openxmlformats.org/markup-compatibility/2006">
              <mc:Choice xmlns:v="urn:schemas-microsoft-com:vml" Requires="v">
                <p:oleObj spid="_x0000_s10356" name="公式" r:id="rId3" imgW="3682800" imgH="457200" progId="Equation.3">
                  <p:embed/>
                </p:oleObj>
              </mc:Choice>
              <mc:Fallback>
                <p:oleObj name="公式" r:id="rId3" imgW="3682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687514"/>
                        <a:ext cx="76390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0355" name="Object 3"/>
          <p:cNvGraphicFramePr>
            <a:graphicFrameLocks noChangeAspect="1"/>
          </p:cNvGraphicFramePr>
          <p:nvPr/>
        </p:nvGraphicFramePr>
        <p:xfrm>
          <a:off x="2328863" y="2773364"/>
          <a:ext cx="5422900" cy="511175"/>
        </p:xfrm>
        <a:graphic>
          <a:graphicData uri="http://schemas.openxmlformats.org/presentationml/2006/ole">
            <mc:AlternateContent xmlns:mc="http://schemas.openxmlformats.org/markup-compatibility/2006">
              <mc:Choice xmlns:v="urn:schemas-microsoft-com:vml" Requires="v">
                <p:oleObj spid="_x0000_s10357" name="公式" r:id="rId5" imgW="2425680" imgH="228600" progId="Equation.3">
                  <p:embed/>
                </p:oleObj>
              </mc:Choice>
              <mc:Fallback>
                <p:oleObj name="公式" r:id="rId5" imgW="24256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8863" y="2773364"/>
                        <a:ext cx="54229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0356" name="Object 4"/>
          <p:cNvGraphicFramePr>
            <a:graphicFrameLocks noChangeAspect="1"/>
          </p:cNvGraphicFramePr>
          <p:nvPr/>
        </p:nvGraphicFramePr>
        <p:xfrm>
          <a:off x="4800601" y="1196976"/>
          <a:ext cx="1839913" cy="525463"/>
        </p:xfrm>
        <a:graphic>
          <a:graphicData uri="http://schemas.openxmlformats.org/presentationml/2006/ole">
            <mc:AlternateContent xmlns:mc="http://schemas.openxmlformats.org/markup-compatibility/2006">
              <mc:Choice xmlns:v="urn:schemas-microsoft-com:vml" Requires="v">
                <p:oleObj spid="_x0000_s10358" name="公式" r:id="rId7" imgW="799920" imgH="228600" progId="Equation.3">
                  <p:embed/>
                </p:oleObj>
              </mc:Choice>
              <mc:Fallback>
                <p:oleObj name="公式" r:id="rId7" imgW="7999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1" y="1196976"/>
                        <a:ext cx="1839913"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57" name="Text Box 5"/>
          <p:cNvSpPr txBox="1">
            <a:spLocks noChangeArrowheads="1"/>
          </p:cNvSpPr>
          <p:nvPr/>
        </p:nvSpPr>
        <p:spPr bwMode="auto">
          <a:xfrm>
            <a:off x="2208214" y="3346451"/>
            <a:ext cx="8135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取一个递减且趋于</a:t>
            </a:r>
            <a:r>
              <a:rPr lang="en-US" altLang="zh-CN" sz="2800"/>
              <a:t>0</a:t>
            </a:r>
            <a:r>
              <a:rPr lang="zh-CN" altLang="en-US" sz="2800"/>
              <a:t>的正罚函数参数列</a:t>
            </a:r>
            <a:r>
              <a:rPr lang="en-US" altLang="zh-CN" sz="2800"/>
              <a:t>{</a:t>
            </a:r>
            <a:r>
              <a:rPr lang="en-US" altLang="zh-CN" sz="2800" i="1"/>
              <a:t>d</a:t>
            </a:r>
            <a:r>
              <a:rPr lang="en-US" altLang="zh-CN" sz="2800" i="1" baseline="-25000"/>
              <a:t>k</a:t>
            </a:r>
            <a:r>
              <a:rPr lang="en-US" altLang="zh-CN" sz="2800"/>
              <a:t>}(</a:t>
            </a:r>
            <a:r>
              <a:rPr lang="en-US" altLang="zh-CN" sz="2800" i="1"/>
              <a:t>k</a:t>
            </a:r>
            <a:r>
              <a:rPr lang="en-US" altLang="zh-CN" sz="2800"/>
              <a:t>=1,2,...)</a:t>
            </a:r>
          </a:p>
        </p:txBody>
      </p:sp>
      <p:graphicFrame>
        <p:nvGraphicFramePr>
          <p:cNvPr id="100358" name="Object 5"/>
          <p:cNvGraphicFramePr>
            <a:graphicFrameLocks noChangeAspect="1"/>
          </p:cNvGraphicFramePr>
          <p:nvPr/>
        </p:nvGraphicFramePr>
        <p:xfrm>
          <a:off x="2351089" y="3933825"/>
          <a:ext cx="7705725" cy="533400"/>
        </p:xfrm>
        <a:graphic>
          <a:graphicData uri="http://schemas.openxmlformats.org/presentationml/2006/ole">
            <mc:AlternateContent xmlns:mc="http://schemas.openxmlformats.org/markup-compatibility/2006">
              <mc:Choice xmlns:v="urn:schemas-microsoft-com:vml" Requires="v">
                <p:oleObj spid="_x0000_s10359" name="公式" r:id="rId9" imgW="3682800" imgH="253800" progId="Equation.3">
                  <p:embed/>
                </p:oleObj>
              </mc:Choice>
              <mc:Fallback>
                <p:oleObj name="公式" r:id="rId9" imgW="36828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9" y="3933825"/>
                        <a:ext cx="7705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0360" name="Object 6"/>
          <p:cNvGraphicFramePr>
            <a:graphicFrameLocks noChangeAspect="1"/>
          </p:cNvGraphicFramePr>
          <p:nvPr/>
        </p:nvGraphicFramePr>
        <p:xfrm>
          <a:off x="2308226" y="4538664"/>
          <a:ext cx="7891463" cy="528637"/>
        </p:xfrm>
        <a:graphic>
          <a:graphicData uri="http://schemas.openxmlformats.org/presentationml/2006/ole">
            <mc:AlternateContent xmlns:mc="http://schemas.openxmlformats.org/markup-compatibility/2006">
              <mc:Choice xmlns:v="urn:schemas-microsoft-com:vml" Requires="v">
                <p:oleObj spid="_x0000_s10360" name="公式" r:id="rId11" imgW="3644640" imgH="253800" progId="Equation.3">
                  <p:embed/>
                </p:oleObj>
              </mc:Choice>
              <mc:Fallback>
                <p:oleObj name="公式" r:id="rId11" imgW="364464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8226" y="4538664"/>
                        <a:ext cx="7891463"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0361" name="Object 7"/>
          <p:cNvGraphicFramePr>
            <a:graphicFrameLocks noChangeAspect="1"/>
          </p:cNvGraphicFramePr>
          <p:nvPr/>
        </p:nvGraphicFramePr>
        <p:xfrm>
          <a:off x="2640014" y="5013326"/>
          <a:ext cx="6721475" cy="506413"/>
        </p:xfrm>
        <a:graphic>
          <a:graphicData uri="http://schemas.openxmlformats.org/presentationml/2006/ole">
            <mc:AlternateContent xmlns:mc="http://schemas.openxmlformats.org/markup-compatibility/2006">
              <mc:Choice xmlns:v="urn:schemas-microsoft-com:vml" Requires="v">
                <p:oleObj spid="_x0000_s10361" name="公式" r:id="rId13" imgW="3035160" imgH="241200" progId="Equation.3">
                  <p:embed/>
                </p:oleObj>
              </mc:Choice>
              <mc:Fallback>
                <p:oleObj name="公式" r:id="rId13" imgW="303516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014" y="5013326"/>
                        <a:ext cx="67214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26250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dissolve">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wipe(left)">
                                      <p:cBhvr>
                                        <p:cTn id="12" dur="500"/>
                                        <p:tgtEl>
                                          <p:spTgt spid="100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0354"/>
                                        </p:tgtEl>
                                        <p:attrNameLst>
                                          <p:attrName>style.visibility</p:attrName>
                                        </p:attrNameLst>
                                      </p:cBhvr>
                                      <p:to>
                                        <p:strVal val="visible"/>
                                      </p:to>
                                    </p:set>
                                    <p:animEffect transition="in" filter="wipe(up)">
                                      <p:cBhvr>
                                        <p:cTn id="17" dur="500"/>
                                        <p:tgtEl>
                                          <p:spTgt spid="100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355"/>
                                        </p:tgtEl>
                                        <p:attrNameLst>
                                          <p:attrName>style.visibility</p:attrName>
                                        </p:attrNameLst>
                                      </p:cBhvr>
                                      <p:to>
                                        <p:strVal val="visible"/>
                                      </p:to>
                                    </p:set>
                                    <p:animEffect transition="in" filter="wipe(left)">
                                      <p:cBhvr>
                                        <p:cTn id="22" dur="500"/>
                                        <p:tgtEl>
                                          <p:spTgt spid="100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3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0358"/>
                                        </p:tgtEl>
                                        <p:attrNameLst>
                                          <p:attrName>style.visibility</p:attrName>
                                        </p:attrNameLst>
                                      </p:cBhvr>
                                      <p:to>
                                        <p:strVal val="visible"/>
                                      </p:to>
                                    </p:set>
                                    <p:animEffect transition="in" filter="wipe(left)">
                                      <p:cBhvr>
                                        <p:cTn id="31" dur="500"/>
                                        <p:tgtEl>
                                          <p:spTgt spid="1003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0360"/>
                                        </p:tgtEl>
                                        <p:attrNameLst>
                                          <p:attrName>style.visibility</p:attrName>
                                        </p:attrNameLst>
                                      </p:cBhvr>
                                      <p:to>
                                        <p:strVal val="visible"/>
                                      </p:to>
                                    </p:set>
                                    <p:animEffect transition="in" filter="wipe(left)">
                                      <p:cBhvr>
                                        <p:cTn id="36" dur="500"/>
                                        <p:tgtEl>
                                          <p:spTgt spid="1003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0361"/>
                                        </p:tgtEl>
                                        <p:attrNameLst>
                                          <p:attrName>style.visibility</p:attrName>
                                        </p:attrNameLst>
                                      </p:cBhvr>
                                      <p:to>
                                        <p:strVal val="visible"/>
                                      </p:to>
                                    </p:set>
                                    <p:animEffect transition="in" filter="wipe(left)">
                                      <p:cBhvr>
                                        <p:cTn id="41"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1003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102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36" name="Rectangle 102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51237" name="Object 1029"/>
          <p:cNvGraphicFramePr>
            <a:graphicFrameLocks noChangeAspect="1"/>
          </p:cNvGraphicFramePr>
          <p:nvPr/>
        </p:nvGraphicFramePr>
        <p:xfrm>
          <a:off x="1808164" y="1066800"/>
          <a:ext cx="8859837" cy="5507038"/>
        </p:xfrm>
        <a:graphic>
          <a:graphicData uri="http://schemas.openxmlformats.org/presentationml/2006/ole">
            <mc:AlternateContent xmlns:mc="http://schemas.openxmlformats.org/markup-compatibility/2006">
              <mc:Choice xmlns:v="urn:schemas-microsoft-com:vml" Requires="v">
                <p:oleObj spid="_x0000_s47117" name="Equation" r:id="rId3" imgW="6019560" imgH="3987720" progId="Equation.DSMT4">
                  <p:embed/>
                </p:oleObj>
              </mc:Choice>
              <mc:Fallback>
                <p:oleObj name="Equation" r:id="rId3" imgW="6019560" imgH="3987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4" y="1066800"/>
                        <a:ext cx="8859837" cy="550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38" name="Rectangle 103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40" name="Rectangle 103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42" name="Rectangle 103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44" name="Rectangle 103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46" name="Rectangle 103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48" name="Rectangle 104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50" name="Rectangle 104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52" name="Rectangle 104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54" name="Rectangle 104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56" name="Rectangle 104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58" name="Rectangle 105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60" name="Rectangle 105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62" name="Rectangle 105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64" name="Rectangle 105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66" name="Rectangle 105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68" name="Rectangle 106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70" name="Rectangle 1062"/>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1271" name="Rectangle 106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44583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580" y="1825625"/>
            <a:ext cx="8138840" cy="4351338"/>
          </a:xfrm>
        </p:spPr>
      </p:pic>
    </p:spTree>
    <p:extLst>
      <p:ext uri="{BB962C8B-B14F-4D97-AF65-F5344CB8AC3E}">
        <p14:creationId xmlns:p14="http://schemas.microsoft.com/office/powerpoint/2010/main" val="91207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154" y="1825625"/>
            <a:ext cx="8073691" cy="4351338"/>
          </a:xfrm>
        </p:spPr>
      </p:pic>
    </p:spTree>
    <p:extLst>
      <p:ext uri="{BB962C8B-B14F-4D97-AF65-F5344CB8AC3E}">
        <p14:creationId xmlns:p14="http://schemas.microsoft.com/office/powerpoint/2010/main" val="1786910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572000" y="487364"/>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t>障碍函数法步骤</a:t>
            </a:r>
          </a:p>
        </p:txBody>
      </p:sp>
      <p:grpSp>
        <p:nvGrpSpPr>
          <p:cNvPr id="2" name="Group 5"/>
          <p:cNvGrpSpPr>
            <a:grpSpLocks/>
          </p:cNvGrpSpPr>
          <p:nvPr/>
        </p:nvGrpSpPr>
        <p:grpSpPr bwMode="auto">
          <a:xfrm>
            <a:off x="2598738" y="1628775"/>
            <a:ext cx="7620000" cy="4679950"/>
            <a:chOff x="663" y="885"/>
            <a:chExt cx="4800" cy="2706"/>
          </a:xfrm>
        </p:grpSpPr>
        <p:sp>
          <p:nvSpPr>
            <p:cNvPr id="142342" name="Rectangle 4"/>
            <p:cNvSpPr>
              <a:spLocks noChangeArrowheads="1"/>
            </p:cNvSpPr>
            <p:nvPr/>
          </p:nvSpPr>
          <p:spPr bwMode="auto">
            <a:xfrm>
              <a:off x="1090" y="2127"/>
              <a:ext cx="11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ltLang="en-US"/>
            </a:p>
          </p:txBody>
        </p:sp>
        <p:graphicFrame>
          <p:nvGraphicFramePr>
            <p:cNvPr id="142338" name="Object 2"/>
            <p:cNvGraphicFramePr>
              <a:graphicFrameLocks noChangeAspect="1"/>
            </p:cNvGraphicFramePr>
            <p:nvPr/>
          </p:nvGraphicFramePr>
          <p:xfrm>
            <a:off x="663" y="885"/>
            <a:ext cx="4800" cy="2706"/>
          </p:xfrm>
          <a:graphic>
            <a:graphicData uri="http://schemas.openxmlformats.org/presentationml/2006/ole">
              <mc:AlternateContent xmlns:mc="http://schemas.openxmlformats.org/markup-compatibility/2006">
                <mc:Choice xmlns:v="urn:schemas-microsoft-com:vml" Requires="v">
                  <p:oleObj spid="_x0000_s11285" name="文档" r:id="rId3" imgW="5691154" imgH="3214195" progId="Word.Document.8">
                    <p:embed/>
                  </p:oleObj>
                </mc:Choice>
                <mc:Fallback>
                  <p:oleObj name="文档" r:id="rId3" imgW="5691154" imgH="321419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 y="885"/>
                          <a:ext cx="4800" cy="2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pic>
        <p:nvPicPr>
          <p:cNvPr id="142341" name="Picture 6" descr="返回logo">
            <a:hlinkClick r:id="" action="ppaction://noaction"/>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2650" y="6040439"/>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679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2208214" y="1484313"/>
            <a:ext cx="770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例  用障碍函数法求解极小化问题</a:t>
            </a:r>
          </a:p>
        </p:txBody>
      </p:sp>
      <p:graphicFrame>
        <p:nvGraphicFramePr>
          <p:cNvPr id="228358" name="Object 2"/>
          <p:cNvGraphicFramePr>
            <a:graphicFrameLocks noChangeAspect="1"/>
          </p:cNvGraphicFramePr>
          <p:nvPr/>
        </p:nvGraphicFramePr>
        <p:xfrm>
          <a:off x="2203451" y="2133601"/>
          <a:ext cx="6772275" cy="855663"/>
        </p:xfrm>
        <a:graphic>
          <a:graphicData uri="http://schemas.openxmlformats.org/presentationml/2006/ole">
            <mc:AlternateContent xmlns:mc="http://schemas.openxmlformats.org/markup-compatibility/2006">
              <mc:Choice xmlns:v="urn:schemas-microsoft-com:vml" Requires="v">
                <p:oleObj spid="_x0000_s12442" name="公式" r:id="rId3" imgW="3111480" imgH="406080" progId="Equation.3">
                  <p:embed/>
                </p:oleObj>
              </mc:Choice>
              <mc:Fallback>
                <p:oleObj name="公式" r:id="rId3" imgW="311148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1" y="2133601"/>
                        <a:ext cx="6772275"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59" name="Text Box 7"/>
          <p:cNvSpPr txBox="1">
            <a:spLocks noChangeArrowheads="1"/>
          </p:cNvSpPr>
          <p:nvPr/>
        </p:nvSpPr>
        <p:spPr bwMode="auto">
          <a:xfrm>
            <a:off x="2063751" y="306863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解  取</a:t>
            </a:r>
          </a:p>
        </p:txBody>
      </p:sp>
      <p:graphicFrame>
        <p:nvGraphicFramePr>
          <p:cNvPr id="228360" name="Object 3"/>
          <p:cNvGraphicFramePr>
            <a:graphicFrameLocks noChangeAspect="1"/>
          </p:cNvGraphicFramePr>
          <p:nvPr/>
        </p:nvGraphicFramePr>
        <p:xfrm>
          <a:off x="3119438" y="2873375"/>
          <a:ext cx="6216650" cy="844550"/>
        </p:xfrm>
        <a:graphic>
          <a:graphicData uri="http://schemas.openxmlformats.org/presentationml/2006/ole">
            <mc:AlternateContent xmlns:mc="http://schemas.openxmlformats.org/markup-compatibility/2006">
              <mc:Choice xmlns:v="urn:schemas-microsoft-com:vml" Requires="v">
                <p:oleObj spid="_x0000_s12443" name="公式" r:id="rId5" imgW="2997000" imgH="406080" progId="Equation.3">
                  <p:embed/>
                </p:oleObj>
              </mc:Choice>
              <mc:Fallback>
                <p:oleObj name="公式" r:id="rId5" imgW="299700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438" y="2873375"/>
                        <a:ext cx="62166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61" name="Text Box 9"/>
          <p:cNvSpPr txBox="1">
            <a:spLocks noChangeArrowheads="1"/>
          </p:cNvSpPr>
          <p:nvPr/>
        </p:nvSpPr>
        <p:spPr bwMode="auto">
          <a:xfrm>
            <a:off x="2063751" y="3702051"/>
            <a:ext cx="504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增广目标函数为：</a:t>
            </a:r>
          </a:p>
        </p:txBody>
      </p:sp>
      <p:graphicFrame>
        <p:nvGraphicFramePr>
          <p:cNvPr id="228362" name="Object 4"/>
          <p:cNvGraphicFramePr>
            <a:graphicFrameLocks noChangeAspect="1"/>
          </p:cNvGraphicFramePr>
          <p:nvPr/>
        </p:nvGraphicFramePr>
        <p:xfrm>
          <a:off x="4970464" y="3502025"/>
          <a:ext cx="4941887" cy="960438"/>
        </p:xfrm>
        <a:graphic>
          <a:graphicData uri="http://schemas.openxmlformats.org/presentationml/2006/ole">
            <mc:AlternateContent xmlns:mc="http://schemas.openxmlformats.org/markup-compatibility/2006">
              <mc:Choice xmlns:v="urn:schemas-microsoft-com:vml" Requires="v">
                <p:oleObj spid="_x0000_s12444" name="公式" r:id="rId7" imgW="2082600" imgH="406080" progId="Equation.3">
                  <p:embed/>
                </p:oleObj>
              </mc:Choice>
              <mc:Fallback>
                <p:oleObj name="公式" r:id="rId7" imgW="208260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0464" y="3502025"/>
                        <a:ext cx="494188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8363" name="Object 5"/>
          <p:cNvGraphicFramePr>
            <a:graphicFrameLocks noChangeAspect="1"/>
          </p:cNvGraphicFramePr>
          <p:nvPr/>
        </p:nvGraphicFramePr>
        <p:xfrm>
          <a:off x="7751764" y="1268414"/>
          <a:ext cx="2020887" cy="960437"/>
        </p:xfrm>
        <a:graphic>
          <a:graphicData uri="http://schemas.openxmlformats.org/presentationml/2006/ole">
            <mc:AlternateContent xmlns:mc="http://schemas.openxmlformats.org/markup-compatibility/2006">
              <mc:Choice xmlns:v="urn:schemas-microsoft-com:vml" Requires="v">
                <p:oleObj spid="_x0000_s12445" name="公式" r:id="rId9" imgW="1015920" imgH="482400" progId="Equation.3">
                  <p:embed/>
                </p:oleObj>
              </mc:Choice>
              <mc:Fallback>
                <p:oleObj name="公式" r:id="rId9" imgW="101592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1764" y="1268414"/>
                        <a:ext cx="2020887"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65" name="Text Box 13"/>
          <p:cNvSpPr txBox="1">
            <a:spLocks noChangeArrowheads="1"/>
          </p:cNvSpPr>
          <p:nvPr/>
        </p:nvSpPr>
        <p:spPr bwMode="auto">
          <a:xfrm>
            <a:off x="2063751" y="4437063"/>
            <a:ext cx="2303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用解析法求</a:t>
            </a:r>
          </a:p>
        </p:txBody>
      </p:sp>
      <p:graphicFrame>
        <p:nvGraphicFramePr>
          <p:cNvPr id="228366" name="Object 6"/>
          <p:cNvGraphicFramePr>
            <a:graphicFrameLocks noChangeAspect="1"/>
          </p:cNvGraphicFramePr>
          <p:nvPr/>
        </p:nvGraphicFramePr>
        <p:xfrm>
          <a:off x="4151313" y="4511675"/>
          <a:ext cx="1657350" cy="501650"/>
        </p:xfrm>
        <a:graphic>
          <a:graphicData uri="http://schemas.openxmlformats.org/presentationml/2006/ole">
            <mc:AlternateContent xmlns:mc="http://schemas.openxmlformats.org/markup-compatibility/2006">
              <mc:Choice xmlns:v="urn:schemas-microsoft-com:vml" Requires="v">
                <p:oleObj spid="_x0000_s12446" name="公式" r:id="rId11" imgW="799920" imgH="241200" progId="Equation.3">
                  <p:embed/>
                </p:oleObj>
              </mc:Choice>
              <mc:Fallback>
                <p:oleObj name="公式" r:id="rId11" imgW="7999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1313" y="4511675"/>
                        <a:ext cx="1657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67" name="Text Box 15"/>
          <p:cNvSpPr txBox="1">
            <a:spLocks noChangeArrowheads="1"/>
          </p:cNvSpPr>
          <p:nvPr/>
        </p:nvSpPr>
        <p:spPr bwMode="auto">
          <a:xfrm>
            <a:off x="5880100" y="4437063"/>
            <a:ext cx="3887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得无约束优化问题</a:t>
            </a:r>
          </a:p>
        </p:txBody>
      </p:sp>
      <p:graphicFrame>
        <p:nvGraphicFramePr>
          <p:cNvPr id="228368" name="Object 7"/>
          <p:cNvGraphicFramePr>
            <a:graphicFrameLocks noChangeAspect="1"/>
          </p:cNvGraphicFramePr>
          <p:nvPr/>
        </p:nvGraphicFramePr>
        <p:xfrm>
          <a:off x="8963025" y="4437063"/>
          <a:ext cx="1525588" cy="501650"/>
        </p:xfrm>
        <a:graphic>
          <a:graphicData uri="http://schemas.openxmlformats.org/presentationml/2006/ole">
            <mc:AlternateContent xmlns:mc="http://schemas.openxmlformats.org/markup-compatibility/2006">
              <mc:Choice xmlns:v="urn:schemas-microsoft-com:vml" Requires="v">
                <p:oleObj spid="_x0000_s12447" name="公式" r:id="rId13" imgW="736560" imgH="241200" progId="Equation.3">
                  <p:embed/>
                </p:oleObj>
              </mc:Choice>
              <mc:Fallback>
                <p:oleObj name="公式" r:id="rId13" imgW="73656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63025" y="4437063"/>
                        <a:ext cx="15255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69" name="Text Box 17"/>
          <p:cNvSpPr txBox="1">
            <a:spLocks noChangeArrowheads="1"/>
          </p:cNvSpPr>
          <p:nvPr/>
        </p:nvSpPr>
        <p:spPr bwMode="auto">
          <a:xfrm>
            <a:off x="2063750" y="5141913"/>
            <a:ext cx="3887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的最优解为：</a:t>
            </a:r>
          </a:p>
        </p:txBody>
      </p:sp>
      <p:graphicFrame>
        <p:nvGraphicFramePr>
          <p:cNvPr id="228370" name="Object 8"/>
          <p:cNvGraphicFramePr>
            <a:graphicFrameLocks noChangeAspect="1"/>
          </p:cNvGraphicFramePr>
          <p:nvPr/>
        </p:nvGraphicFramePr>
        <p:xfrm>
          <a:off x="4583113" y="4868863"/>
          <a:ext cx="4419600" cy="950912"/>
        </p:xfrm>
        <a:graphic>
          <a:graphicData uri="http://schemas.openxmlformats.org/presentationml/2006/ole">
            <mc:AlternateContent xmlns:mc="http://schemas.openxmlformats.org/markup-compatibility/2006">
              <mc:Choice xmlns:v="urn:schemas-microsoft-com:vml" Requires="v">
                <p:oleObj spid="_x0000_s12448" name="公式" r:id="rId15" imgW="2133360" imgH="457200" progId="Equation.3">
                  <p:embed/>
                </p:oleObj>
              </mc:Choice>
              <mc:Fallback>
                <p:oleObj name="公式" r:id="rId15" imgW="213336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113" y="4868863"/>
                        <a:ext cx="4419600"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8371" name="Object 9"/>
          <p:cNvGraphicFramePr>
            <a:graphicFrameLocks noChangeAspect="1"/>
          </p:cNvGraphicFramePr>
          <p:nvPr/>
        </p:nvGraphicFramePr>
        <p:xfrm>
          <a:off x="2135189" y="5665788"/>
          <a:ext cx="7489825" cy="500062"/>
        </p:xfrm>
        <a:graphic>
          <a:graphicData uri="http://schemas.openxmlformats.org/presentationml/2006/ole">
            <mc:AlternateContent xmlns:mc="http://schemas.openxmlformats.org/markup-compatibility/2006">
              <mc:Choice xmlns:v="urn:schemas-microsoft-com:vml" Requires="v">
                <p:oleObj spid="_x0000_s12449" name="公式" r:id="rId17" imgW="3403440" imgH="228600" progId="Equation.3">
                  <p:embed/>
                </p:oleObj>
              </mc:Choice>
              <mc:Fallback>
                <p:oleObj name="公式" r:id="rId17" imgW="34034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5189" y="5665788"/>
                        <a:ext cx="74898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72" name="Text Box 20"/>
          <p:cNvSpPr txBox="1">
            <a:spLocks noChangeArrowheads="1"/>
          </p:cNvSpPr>
          <p:nvPr/>
        </p:nvSpPr>
        <p:spPr bwMode="auto">
          <a:xfrm>
            <a:off x="2208213" y="6165851"/>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因此，罚函数法也称为</a:t>
            </a:r>
            <a:r>
              <a:rPr lang="zh-CN" altLang="en-US" sz="2800">
                <a:solidFill>
                  <a:srgbClr val="FF0000"/>
                </a:solidFill>
              </a:rPr>
              <a:t>内点法</a:t>
            </a:r>
          </a:p>
        </p:txBody>
      </p:sp>
    </p:spTree>
    <p:extLst>
      <p:ext uri="{BB962C8B-B14F-4D97-AF65-F5344CB8AC3E}">
        <p14:creationId xmlns:p14="http://schemas.microsoft.com/office/powerpoint/2010/main" val="14989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wipe(left)">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63"/>
                                        </p:tgtEl>
                                        <p:attrNameLst>
                                          <p:attrName>style.visibility</p:attrName>
                                        </p:attrNameLst>
                                      </p:cBhvr>
                                      <p:to>
                                        <p:strVal val="visible"/>
                                      </p:to>
                                    </p:set>
                                    <p:animEffect transition="in" filter="wipe(left)">
                                      <p:cBhvr>
                                        <p:cTn id="12" dur="500"/>
                                        <p:tgtEl>
                                          <p:spTgt spid="228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Effect transition="in" filter="wipe(left)">
                                      <p:cBhvr>
                                        <p:cTn id="17" dur="500"/>
                                        <p:tgtEl>
                                          <p:spTgt spid="228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9"/>
                                        </p:tgtEl>
                                        <p:attrNameLst>
                                          <p:attrName>style.visibility</p:attrName>
                                        </p:attrNameLst>
                                      </p:cBhvr>
                                      <p:to>
                                        <p:strVal val="visible"/>
                                      </p:to>
                                    </p:set>
                                    <p:animEffect transition="in" filter="wipe(left)">
                                      <p:cBhvr>
                                        <p:cTn id="22" dur="500"/>
                                        <p:tgtEl>
                                          <p:spTgt spid="228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228360"/>
                                        </p:tgtEl>
                                        <p:attrNameLst>
                                          <p:attrName>style.visibility</p:attrName>
                                        </p:attrNameLst>
                                      </p:cBhvr>
                                      <p:to>
                                        <p:strVal val="visible"/>
                                      </p:to>
                                    </p:set>
                                    <p:animEffect transition="in" filter="slide(fromLeft)">
                                      <p:cBhvr>
                                        <p:cTn id="27" dur="1000"/>
                                        <p:tgtEl>
                                          <p:spTgt spid="2283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8361"/>
                                        </p:tgtEl>
                                        <p:attrNameLst>
                                          <p:attrName>style.visibility</p:attrName>
                                        </p:attrNameLst>
                                      </p:cBhvr>
                                      <p:to>
                                        <p:strVal val="visible"/>
                                      </p:to>
                                    </p:set>
                                    <p:animEffect transition="in" filter="wipe(left)">
                                      <p:cBhvr>
                                        <p:cTn id="32" dur="500"/>
                                        <p:tgtEl>
                                          <p:spTgt spid="2283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8362"/>
                                        </p:tgtEl>
                                        <p:attrNameLst>
                                          <p:attrName>style.visibility</p:attrName>
                                        </p:attrNameLst>
                                      </p:cBhvr>
                                      <p:to>
                                        <p:strVal val="visible"/>
                                      </p:to>
                                    </p:set>
                                    <p:animEffect transition="in" filter="wipe(left)">
                                      <p:cBhvr>
                                        <p:cTn id="37" dur="500"/>
                                        <p:tgtEl>
                                          <p:spTgt spid="2283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8365"/>
                                        </p:tgtEl>
                                        <p:attrNameLst>
                                          <p:attrName>style.visibility</p:attrName>
                                        </p:attrNameLst>
                                      </p:cBhvr>
                                      <p:to>
                                        <p:strVal val="visible"/>
                                      </p:to>
                                    </p:set>
                                    <p:animEffect transition="in" filter="wipe(left)">
                                      <p:cBhvr>
                                        <p:cTn id="42" dur="500"/>
                                        <p:tgtEl>
                                          <p:spTgt spid="2283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8366"/>
                                        </p:tgtEl>
                                        <p:attrNameLst>
                                          <p:attrName>style.visibility</p:attrName>
                                        </p:attrNameLst>
                                      </p:cBhvr>
                                      <p:to>
                                        <p:strVal val="visible"/>
                                      </p:to>
                                    </p:set>
                                    <p:animEffect transition="in" filter="wipe(left)">
                                      <p:cBhvr>
                                        <p:cTn id="47" dur="500"/>
                                        <p:tgtEl>
                                          <p:spTgt spid="2283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8367"/>
                                        </p:tgtEl>
                                        <p:attrNameLst>
                                          <p:attrName>style.visibility</p:attrName>
                                        </p:attrNameLst>
                                      </p:cBhvr>
                                      <p:to>
                                        <p:strVal val="visible"/>
                                      </p:to>
                                    </p:set>
                                    <p:animEffect transition="in" filter="wipe(left)">
                                      <p:cBhvr>
                                        <p:cTn id="52" dur="500"/>
                                        <p:tgtEl>
                                          <p:spTgt spid="2283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28368"/>
                                        </p:tgtEl>
                                        <p:attrNameLst>
                                          <p:attrName>style.visibility</p:attrName>
                                        </p:attrNameLst>
                                      </p:cBhvr>
                                      <p:to>
                                        <p:strVal val="visible"/>
                                      </p:to>
                                    </p:set>
                                    <p:animEffect transition="in" filter="wipe(left)">
                                      <p:cBhvr>
                                        <p:cTn id="57" dur="500"/>
                                        <p:tgtEl>
                                          <p:spTgt spid="2283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8369"/>
                                        </p:tgtEl>
                                        <p:attrNameLst>
                                          <p:attrName>style.visibility</p:attrName>
                                        </p:attrNameLst>
                                      </p:cBhvr>
                                      <p:to>
                                        <p:strVal val="visible"/>
                                      </p:to>
                                    </p:set>
                                    <p:animEffect transition="in" filter="wipe(left)">
                                      <p:cBhvr>
                                        <p:cTn id="62" dur="500"/>
                                        <p:tgtEl>
                                          <p:spTgt spid="2283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8370"/>
                                        </p:tgtEl>
                                        <p:attrNameLst>
                                          <p:attrName>style.visibility</p:attrName>
                                        </p:attrNameLst>
                                      </p:cBhvr>
                                      <p:to>
                                        <p:strVal val="visible"/>
                                      </p:to>
                                    </p:set>
                                    <p:animEffect transition="in" filter="wipe(left)">
                                      <p:cBhvr>
                                        <p:cTn id="67" dur="500"/>
                                        <p:tgtEl>
                                          <p:spTgt spid="2283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28371"/>
                                        </p:tgtEl>
                                        <p:attrNameLst>
                                          <p:attrName>style.visibility</p:attrName>
                                        </p:attrNameLst>
                                      </p:cBhvr>
                                      <p:to>
                                        <p:strVal val="visible"/>
                                      </p:to>
                                    </p:set>
                                    <p:animEffect transition="in" filter="wipe(left)">
                                      <p:cBhvr>
                                        <p:cTn id="72" dur="500"/>
                                        <p:tgtEl>
                                          <p:spTgt spid="22837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8372"/>
                                        </p:tgtEl>
                                        <p:attrNameLst>
                                          <p:attrName>style.visibility</p:attrName>
                                        </p:attrNameLst>
                                      </p:cBhvr>
                                      <p:to>
                                        <p:strVal val="visible"/>
                                      </p:to>
                                    </p:set>
                                    <p:animEffect transition="in" filter="wipe(left)">
                                      <p:cBhvr>
                                        <p:cTn id="77" dur="500"/>
                                        <p:tgtEl>
                                          <p:spTgt spid="22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9" grpId="0"/>
      <p:bldP spid="228361" grpId="0"/>
      <p:bldP spid="228365" grpId="0"/>
      <p:bldP spid="228367" grpId="0"/>
      <p:bldP spid="228369" grpId="0"/>
      <p:bldP spid="2283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0" y="1257300"/>
            <a:ext cx="8178800" cy="4330700"/>
          </a:xfrm>
          <a:prstGeom prst="rect">
            <a:avLst/>
          </a:prstGeom>
        </p:spPr>
      </p:pic>
    </p:spTree>
    <p:extLst>
      <p:ext uri="{BB962C8B-B14F-4D97-AF65-F5344CB8AC3E}">
        <p14:creationId xmlns:p14="http://schemas.microsoft.com/office/powerpoint/2010/main" val="36315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8" name="Object 2"/>
          <p:cNvGraphicFramePr>
            <a:graphicFrameLocks noChangeAspect="1"/>
          </p:cNvGraphicFramePr>
          <p:nvPr/>
        </p:nvGraphicFramePr>
        <p:xfrm>
          <a:off x="2319339" y="1268414"/>
          <a:ext cx="6656387" cy="1595437"/>
        </p:xfrm>
        <a:graphic>
          <a:graphicData uri="http://schemas.openxmlformats.org/presentationml/2006/ole">
            <mc:AlternateContent xmlns:mc="http://schemas.openxmlformats.org/markup-compatibility/2006">
              <mc:Choice xmlns:v="urn:schemas-microsoft-com:vml" Requires="v">
                <p:oleObj spid="_x0000_s2150" name="公式" r:id="rId3" imgW="3124080" imgH="749160" progId="Equation.3">
                  <p:embed/>
                </p:oleObj>
              </mc:Choice>
              <mc:Fallback>
                <p:oleObj name="公式" r:id="rId3" imgW="3124080" imgH="749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9" y="1268414"/>
                        <a:ext cx="6656387" cy="159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13" name="Object 3"/>
          <p:cNvGraphicFramePr>
            <a:graphicFrameLocks noChangeAspect="1"/>
          </p:cNvGraphicFramePr>
          <p:nvPr/>
        </p:nvGraphicFramePr>
        <p:xfrm>
          <a:off x="2279651" y="2852738"/>
          <a:ext cx="6048375" cy="1198562"/>
        </p:xfrm>
        <a:graphic>
          <a:graphicData uri="http://schemas.openxmlformats.org/presentationml/2006/ole">
            <mc:AlternateContent xmlns:mc="http://schemas.openxmlformats.org/markup-compatibility/2006">
              <mc:Choice xmlns:v="urn:schemas-microsoft-com:vml" Requires="v">
                <p:oleObj spid="_x0000_s2151" name="公式" r:id="rId5" imgW="2755800" imgH="545760" progId="Equation.3">
                  <p:embed/>
                </p:oleObj>
              </mc:Choice>
              <mc:Fallback>
                <p:oleObj name="公式" r:id="rId5" imgW="275580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1" y="2852738"/>
                        <a:ext cx="6048375"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14" name="Object 4"/>
          <p:cNvGraphicFramePr>
            <a:graphicFrameLocks noChangeAspect="1"/>
          </p:cNvGraphicFramePr>
          <p:nvPr/>
        </p:nvGraphicFramePr>
        <p:xfrm>
          <a:off x="2317751" y="4149725"/>
          <a:ext cx="4570413" cy="541338"/>
        </p:xfrm>
        <a:graphic>
          <a:graphicData uri="http://schemas.openxmlformats.org/presentationml/2006/ole">
            <mc:AlternateContent xmlns:mc="http://schemas.openxmlformats.org/markup-compatibility/2006">
              <mc:Choice xmlns:v="urn:schemas-microsoft-com:vml" Requires="v">
                <p:oleObj spid="_x0000_s2152" name="公式" r:id="rId7" imgW="2108160" imgH="253800" progId="Equation.3">
                  <p:embed/>
                </p:oleObj>
              </mc:Choice>
              <mc:Fallback>
                <p:oleObj name="公式" r:id="rId7" imgW="21081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1" y="4149725"/>
                        <a:ext cx="457041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15" name="Object 5"/>
          <p:cNvGraphicFramePr>
            <a:graphicFrameLocks noChangeAspect="1"/>
          </p:cNvGraphicFramePr>
          <p:nvPr/>
        </p:nvGraphicFramePr>
        <p:xfrm>
          <a:off x="2351088" y="4724401"/>
          <a:ext cx="7848600" cy="557213"/>
        </p:xfrm>
        <a:graphic>
          <a:graphicData uri="http://schemas.openxmlformats.org/presentationml/2006/ole">
            <mc:AlternateContent xmlns:mc="http://schemas.openxmlformats.org/markup-compatibility/2006">
              <mc:Choice xmlns:v="urn:schemas-microsoft-com:vml" Requires="v">
                <p:oleObj spid="_x0000_s2153" name="公式" r:id="rId9" imgW="3340080" imgH="241200" progId="Equation.3">
                  <p:embed/>
                </p:oleObj>
              </mc:Choice>
              <mc:Fallback>
                <p:oleObj name="公式" r:id="rId9" imgW="33400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4724401"/>
                        <a:ext cx="78486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16" name="Object 6"/>
          <p:cNvGraphicFramePr>
            <a:graphicFrameLocks noChangeAspect="1"/>
          </p:cNvGraphicFramePr>
          <p:nvPr/>
        </p:nvGraphicFramePr>
        <p:xfrm>
          <a:off x="7132638" y="4221164"/>
          <a:ext cx="2779712" cy="460375"/>
        </p:xfrm>
        <a:graphic>
          <a:graphicData uri="http://schemas.openxmlformats.org/presentationml/2006/ole">
            <mc:AlternateContent xmlns:mc="http://schemas.openxmlformats.org/markup-compatibility/2006">
              <mc:Choice xmlns:v="urn:schemas-microsoft-com:vml" Requires="v">
                <p:oleObj spid="_x0000_s2154" name="公式" r:id="rId11" imgW="1282680" imgH="215640" progId="Equation.3">
                  <p:embed/>
                </p:oleObj>
              </mc:Choice>
              <mc:Fallback>
                <p:oleObj name="公式" r:id="rId11" imgW="12826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2638" y="4221164"/>
                        <a:ext cx="27797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525829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08"/>
                                        </p:tgtEl>
                                        <p:attrNameLst>
                                          <p:attrName>style.visibility</p:attrName>
                                        </p:attrNameLst>
                                      </p:cBhvr>
                                      <p:to>
                                        <p:strVal val="visible"/>
                                      </p:to>
                                    </p:set>
                                    <p:animEffect transition="in" filter="wipe(left)">
                                      <p:cBhvr>
                                        <p:cTn id="7" dur="500"/>
                                        <p:tgtEl>
                                          <p:spTgt spid="204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13"/>
                                        </p:tgtEl>
                                        <p:attrNameLst>
                                          <p:attrName>style.visibility</p:attrName>
                                        </p:attrNameLst>
                                      </p:cBhvr>
                                      <p:to>
                                        <p:strVal val="visible"/>
                                      </p:to>
                                    </p:set>
                                    <p:animEffect transition="in" filter="wipe(left)">
                                      <p:cBhvr>
                                        <p:cTn id="12" dur="500"/>
                                        <p:tgtEl>
                                          <p:spTgt spid="204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14"/>
                                        </p:tgtEl>
                                        <p:attrNameLst>
                                          <p:attrName>style.visibility</p:attrName>
                                        </p:attrNameLst>
                                      </p:cBhvr>
                                      <p:to>
                                        <p:strVal val="visible"/>
                                      </p:to>
                                    </p:set>
                                    <p:animEffect transition="in" filter="wipe(left)">
                                      <p:cBhvr>
                                        <p:cTn id="17" dur="500"/>
                                        <p:tgtEl>
                                          <p:spTgt spid="204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16"/>
                                        </p:tgtEl>
                                        <p:attrNameLst>
                                          <p:attrName>style.visibility</p:attrName>
                                        </p:attrNameLst>
                                      </p:cBhvr>
                                      <p:to>
                                        <p:strVal val="visible"/>
                                      </p:to>
                                    </p:set>
                                    <p:animEffect transition="in" filter="wipe(left)">
                                      <p:cBhvr>
                                        <p:cTn id="22" dur="500"/>
                                        <p:tgtEl>
                                          <p:spTgt spid="204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15"/>
                                        </p:tgtEl>
                                        <p:attrNameLst>
                                          <p:attrName>style.visibility</p:attrName>
                                        </p:attrNameLst>
                                      </p:cBhvr>
                                      <p:to>
                                        <p:strVal val="visible"/>
                                      </p:to>
                                    </p:set>
                                    <p:animEffect transition="in" filter="wipe(left)">
                                      <p:cBhvr>
                                        <p:cTn id="27" dur="500"/>
                                        <p:tgtEl>
                                          <p:spTgt spid="204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1066800"/>
            <a:ext cx="8940800" cy="4711700"/>
          </a:xfrm>
          <a:prstGeom prst="rect">
            <a:avLst/>
          </a:prstGeom>
        </p:spPr>
      </p:pic>
    </p:spTree>
    <p:extLst>
      <p:ext uri="{BB962C8B-B14F-4D97-AF65-F5344CB8AC3E}">
        <p14:creationId xmlns:p14="http://schemas.microsoft.com/office/powerpoint/2010/main" val="689710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901700"/>
            <a:ext cx="9309100" cy="5041900"/>
          </a:xfrm>
          <a:prstGeom prst="rect">
            <a:avLst/>
          </a:prstGeom>
        </p:spPr>
      </p:pic>
    </p:spTree>
    <p:extLst>
      <p:ext uri="{BB962C8B-B14F-4D97-AF65-F5344CB8AC3E}">
        <p14:creationId xmlns:p14="http://schemas.microsoft.com/office/powerpoint/2010/main" val="212834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92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1026"/>
          <p:cNvSpPr txBox="1">
            <a:spLocks noChangeArrowheads="1"/>
          </p:cNvSpPr>
          <p:nvPr/>
        </p:nvSpPr>
        <p:spPr bwMode="auto">
          <a:xfrm>
            <a:off x="2351088" y="404814"/>
            <a:ext cx="842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000" b="1" dirty="0">
                <a:latin typeface="Arial" charset="0"/>
              </a:rPr>
              <a:t>例</a:t>
            </a:r>
            <a:r>
              <a:rPr lang="en-US" altLang="zh-CN" sz="2000" dirty="0">
                <a:latin typeface="Arial" charset="0"/>
              </a:rPr>
              <a:t>  </a:t>
            </a:r>
            <a:r>
              <a:rPr lang="zh-CN" altLang="en-US" sz="2000" dirty="0">
                <a:latin typeface="Arial" charset="0"/>
              </a:rPr>
              <a:t>用内点罚函数法求</a:t>
            </a:r>
          </a:p>
        </p:txBody>
      </p:sp>
      <p:sp>
        <p:nvSpPr>
          <p:cNvPr id="353283" name="Rectangle 1027"/>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53284" name="Object 1028"/>
          <p:cNvGraphicFramePr>
            <a:graphicFrameLocks noChangeAspect="1"/>
          </p:cNvGraphicFramePr>
          <p:nvPr/>
        </p:nvGraphicFramePr>
        <p:xfrm>
          <a:off x="5305426" y="404814"/>
          <a:ext cx="3095625" cy="439737"/>
        </p:xfrm>
        <a:graphic>
          <a:graphicData uri="http://schemas.openxmlformats.org/presentationml/2006/ole">
            <mc:AlternateContent xmlns:mc="http://schemas.openxmlformats.org/markup-compatibility/2006">
              <mc:Choice xmlns:v="urn:schemas-microsoft-com:vml" Requires="v">
                <p:oleObj spid="_x0000_s44056" name="公式" r:id="rId3" imgW="1256755" imgH="215806" progId="Equation.3">
                  <p:embed/>
                </p:oleObj>
              </mc:Choice>
              <mc:Fallback>
                <p:oleObj name="公式" r:id="rId3" imgW="125675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6" y="404814"/>
                        <a:ext cx="3095625"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5" name="Rectangle 1029"/>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53286" name="Object 1030"/>
          <p:cNvGraphicFramePr>
            <a:graphicFrameLocks noChangeAspect="1"/>
          </p:cNvGraphicFramePr>
          <p:nvPr/>
        </p:nvGraphicFramePr>
        <p:xfrm>
          <a:off x="5410200" y="990600"/>
          <a:ext cx="2592388" cy="444500"/>
        </p:xfrm>
        <a:graphic>
          <a:graphicData uri="http://schemas.openxmlformats.org/presentationml/2006/ole">
            <mc:AlternateContent xmlns:mc="http://schemas.openxmlformats.org/markup-compatibility/2006">
              <mc:Choice xmlns:v="urn:schemas-microsoft-com:vml" Requires="v">
                <p:oleObj spid="_x0000_s44057" name="公式" r:id="rId5" imgW="1778000" imgH="228600" progId="Equation.3">
                  <p:embed/>
                </p:oleObj>
              </mc:Choice>
              <mc:Fallback>
                <p:oleObj name="公式" r:id="rId5" imgW="1778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990600"/>
                        <a:ext cx="2592388"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8" name="Rectangle 1032"/>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290" name="Rectangle 1034"/>
          <p:cNvSpPr>
            <a:spLocks noChangeArrowheads="1"/>
          </p:cNvSpPr>
          <p:nvPr/>
        </p:nvSpPr>
        <p:spPr bwMode="auto">
          <a:xfrm>
            <a:off x="1524001" y="30633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293" name="Rectangle 1037"/>
          <p:cNvSpPr>
            <a:spLocks noChangeArrowheads="1"/>
          </p:cNvSpPr>
          <p:nvPr/>
        </p:nvSpPr>
        <p:spPr bwMode="auto">
          <a:xfrm>
            <a:off x="1524001" y="2963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297" name="Rectangle 104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299" name="Rectangle 104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01" name="Rectangle 104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03" name="Rectangle 104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05" name="Rectangle 104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07" name="Rectangle 105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09" name="Rectangle 105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11" name="Rectangle 105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3313" name="Rectangle 105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68321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1026"/>
          <p:cNvSpPr>
            <a:spLocks noGrp="1" noChangeArrowheads="1"/>
          </p:cNvSpPr>
          <p:nvPr>
            <p:ph type="body" idx="1"/>
          </p:nvPr>
        </p:nvSpPr>
        <p:spPr>
          <a:xfrm>
            <a:off x="1752601" y="1219200"/>
            <a:ext cx="8467725" cy="4191000"/>
          </a:xfrm>
        </p:spPr>
        <p:txBody>
          <a:bodyPr/>
          <a:lstStyle/>
          <a:p>
            <a:pPr marL="342900" indent="-342900"/>
            <a:r>
              <a:rPr lang="en-US" altLang="zh-CN" sz="2000" dirty="0"/>
              <a:t>     </a:t>
            </a:r>
            <a:r>
              <a:rPr lang="zh-CN" altLang="en-US" sz="2000" dirty="0"/>
              <a:t>内点罚函数法的优点在于每次迭代都是可行点，当迭代到一定次数时，尽管可能没有达到约束最优点，但可以被接受为一个较好的近似最优点．在实际应用中，按该点求得的解可能比初始解有很大的改进，因而被工程技术人员接受，作为一种最优设计方案．然而，内点罚函数法要求初始点位于可行域内部，即所有的约束需按严格不等式满足．这对于简单的优化问题是不难解决的，因为原设计方案可能是用常规设计方法求得的，虽然不是最优，但一般是可行的，因此就可将原方案作为初始点．但对复杂的优化问题，由于变量和约束较多，要想得到一个可行的初始点，并不十分容易，这时就要采用求可行点的算法．这里不作介绍． </a:t>
            </a:r>
          </a:p>
          <a:p>
            <a:pPr marL="342900" indent="-342900"/>
            <a:r>
              <a:rPr lang="zh-CN" altLang="en-US" sz="2000" dirty="0"/>
              <a:t>        </a:t>
            </a:r>
          </a:p>
        </p:txBody>
      </p:sp>
      <p:sp>
        <p:nvSpPr>
          <p:cNvPr id="354307" name="Rectangle 102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08" name="Rectangle 102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09" name="Rectangle 102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0" name="Rectangle 103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1" name="Rectangle 103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2" name="Rectangle 103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3" name="Rectangle 103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4" name="Rectangle 103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5" name="Rectangle 103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6" name="Rectangle 103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7" name="Rectangle 103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4318" name="Rectangle 1038"/>
          <p:cNvSpPr>
            <a:spLocks noChangeArrowheads="1"/>
          </p:cNvSpPr>
          <p:nvPr/>
        </p:nvSpPr>
        <p:spPr bwMode="auto">
          <a:xfrm>
            <a:off x="1905000" y="228600"/>
            <a:ext cx="44132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73025" tIns="36512" rIns="73025" bIns="36512">
            <a:spAutoFit/>
          </a:bodyPr>
          <a:lstStyle/>
          <a:p>
            <a:pPr>
              <a:lnSpc>
                <a:spcPct val="120000"/>
              </a:lnSpc>
              <a:spcBef>
                <a:spcPct val="15000"/>
              </a:spcBef>
              <a:buSzPct val="85000"/>
            </a:pPr>
            <a:r>
              <a:rPr lang="zh-CN" altLang="en-US" sz="2800">
                <a:solidFill>
                  <a:schemeClr val="bg2"/>
                </a:solidFill>
                <a:ea typeface="华文细黑" charset="-122"/>
              </a:rPr>
              <a:t>三、内点罚函数法有关说明</a:t>
            </a:r>
          </a:p>
        </p:txBody>
      </p:sp>
    </p:spTree>
    <p:extLst>
      <p:ext uri="{BB962C8B-B14F-4D97-AF65-F5344CB8AC3E}">
        <p14:creationId xmlns:p14="http://schemas.microsoft.com/office/powerpoint/2010/main" val="14141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Text Box 6"/>
          <p:cNvSpPr txBox="1">
            <a:spLocks noChangeArrowheads="1"/>
          </p:cNvSpPr>
          <p:nvPr/>
        </p:nvSpPr>
        <p:spPr bwMode="auto">
          <a:xfrm>
            <a:off x="2279650" y="2200275"/>
            <a:ext cx="7920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Char char="v"/>
            </a:pPr>
            <a:r>
              <a:rPr lang="zh-CN" altLang="en-US" sz="2800" dirty="0"/>
              <a:t>罚函数法适用于一般的规划问题，障碍函数法仅适用于带不等式约束的规划问题。</a:t>
            </a:r>
          </a:p>
        </p:txBody>
      </p:sp>
      <p:sp>
        <p:nvSpPr>
          <p:cNvPr id="229383" name="Text Box 7"/>
          <p:cNvSpPr txBox="1">
            <a:spLocks noChangeArrowheads="1"/>
          </p:cNvSpPr>
          <p:nvPr/>
        </p:nvSpPr>
        <p:spPr bwMode="auto">
          <a:xfrm>
            <a:off x="2279650" y="3208339"/>
            <a:ext cx="79200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Char char="v"/>
            </a:pPr>
            <a:r>
              <a:rPr lang="zh-CN" altLang="en-US" sz="2800"/>
              <a:t>罚函数法的优点是方法结构简单，对初始点的选取没有要求，障碍函数法的优点也是方法结构简单，但初始点必须是内点。</a:t>
            </a:r>
          </a:p>
        </p:txBody>
      </p:sp>
      <p:sp>
        <p:nvSpPr>
          <p:cNvPr id="229384" name="Text Box 8"/>
          <p:cNvSpPr txBox="1">
            <a:spLocks noChangeArrowheads="1"/>
          </p:cNvSpPr>
          <p:nvPr/>
        </p:nvSpPr>
        <p:spPr bwMode="auto">
          <a:xfrm>
            <a:off x="2351089" y="4714875"/>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Char char="v"/>
            </a:pPr>
            <a:r>
              <a:rPr lang="zh-CN" altLang="en-US" sz="2800"/>
              <a:t>缺点：收敛速度慢；工作量大；方法本身造成数值困难。</a:t>
            </a:r>
          </a:p>
        </p:txBody>
      </p:sp>
      <p:sp>
        <p:nvSpPr>
          <p:cNvPr id="229388" name="Text Box 12"/>
          <p:cNvSpPr txBox="1">
            <a:spLocks noChangeArrowheads="1"/>
          </p:cNvSpPr>
          <p:nvPr/>
        </p:nvSpPr>
        <p:spPr bwMode="auto">
          <a:xfrm>
            <a:off x="2351089" y="1397001"/>
            <a:ext cx="7920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None/>
            </a:pPr>
            <a:r>
              <a:rPr lang="zh-CN" altLang="en-US" sz="2800">
                <a:solidFill>
                  <a:schemeClr val="hlink"/>
                </a:solidFill>
              </a:rPr>
              <a:t>两种方法优缺点比较：</a:t>
            </a:r>
          </a:p>
        </p:txBody>
      </p:sp>
    </p:spTree>
    <p:extLst>
      <p:ext uri="{BB962C8B-B14F-4D97-AF65-F5344CB8AC3E}">
        <p14:creationId xmlns:p14="http://schemas.microsoft.com/office/powerpoint/2010/main" val="1242561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9388"/>
                                        </p:tgtEl>
                                        <p:attrNameLst>
                                          <p:attrName>style.visibility</p:attrName>
                                        </p:attrNameLst>
                                      </p:cBhvr>
                                      <p:to>
                                        <p:strVal val="visible"/>
                                      </p:to>
                                    </p:set>
                                    <p:animEffect transition="in" filter="strips(downRight)">
                                      <p:cBhvr>
                                        <p:cTn id="7" dur="500"/>
                                        <p:tgtEl>
                                          <p:spTgt spid="229388"/>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29382"/>
                                        </p:tgtEl>
                                        <p:attrNameLst>
                                          <p:attrName>style.visibility</p:attrName>
                                        </p:attrNameLst>
                                      </p:cBhvr>
                                      <p:to>
                                        <p:strVal val="visible"/>
                                      </p:to>
                                    </p:set>
                                    <p:animEffect transition="in" filter="strips(downRight)">
                                      <p:cBhvr>
                                        <p:cTn id="11" dur="500"/>
                                        <p:tgtEl>
                                          <p:spTgt spid="229382"/>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29383"/>
                                        </p:tgtEl>
                                        <p:attrNameLst>
                                          <p:attrName>style.visibility</p:attrName>
                                        </p:attrNameLst>
                                      </p:cBhvr>
                                      <p:to>
                                        <p:strVal val="visible"/>
                                      </p:to>
                                    </p:set>
                                    <p:animEffect transition="in" filter="strips(downRight)">
                                      <p:cBhvr>
                                        <p:cTn id="15" dur="500"/>
                                        <p:tgtEl>
                                          <p:spTgt spid="229383"/>
                                        </p:tgtEl>
                                      </p:cBhvr>
                                    </p:animEffect>
                                  </p:childTnLst>
                                </p:cTn>
                              </p:par>
                            </p:childTnLst>
                          </p:cTn>
                        </p:par>
                        <p:par>
                          <p:cTn id="16" fill="hold" nodeType="afterGroup">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229384"/>
                                        </p:tgtEl>
                                        <p:attrNameLst>
                                          <p:attrName>style.visibility</p:attrName>
                                        </p:attrNameLst>
                                      </p:cBhvr>
                                      <p:to>
                                        <p:strVal val="visible"/>
                                      </p:to>
                                    </p:set>
                                    <p:animEffect transition="in" filter="strips(downRight)">
                                      <p:cBhvr>
                                        <p:cTn id="19" dur="500"/>
                                        <p:tgtEl>
                                          <p:spTgt spid="22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autoUpdateAnimBg="0"/>
      <p:bldP spid="229383" grpId="0" autoUpdateAnimBg="0"/>
      <p:bldP spid="229384" grpId="0" autoUpdateAnimBg="0"/>
      <p:bldP spid="22938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A6C287-4C41-4E49-8F16-939CFE32F1FA}"/>
              </a:ext>
            </a:extLst>
          </p:cNvPr>
          <p:cNvPicPr>
            <a:picLocks noChangeAspect="1"/>
          </p:cNvPicPr>
          <p:nvPr/>
        </p:nvPicPr>
        <p:blipFill>
          <a:blip r:embed="rId2"/>
          <a:stretch>
            <a:fillRect/>
          </a:stretch>
        </p:blipFill>
        <p:spPr>
          <a:xfrm>
            <a:off x="0" y="0"/>
            <a:ext cx="10668000" cy="6858000"/>
          </a:xfrm>
          <a:prstGeom prst="rect">
            <a:avLst/>
          </a:prstGeom>
        </p:spPr>
      </p:pic>
    </p:spTree>
    <p:extLst>
      <p:ext uri="{BB962C8B-B14F-4D97-AF65-F5344CB8AC3E}">
        <p14:creationId xmlns:p14="http://schemas.microsoft.com/office/powerpoint/2010/main" val="429358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008438" y="487364"/>
            <a:ext cx="3306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t>三、惩罚函数法</a:t>
            </a:r>
          </a:p>
        </p:txBody>
      </p:sp>
      <p:sp>
        <p:nvSpPr>
          <p:cNvPr id="37892" name="Text Box 4"/>
          <p:cNvSpPr txBox="1">
            <a:spLocks noChangeArrowheads="1"/>
          </p:cNvSpPr>
          <p:nvPr/>
        </p:nvSpPr>
        <p:spPr bwMode="auto">
          <a:xfrm>
            <a:off x="4800601" y="4152901"/>
            <a:ext cx="26638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buClr>
                <a:srgbClr val="FF3300"/>
              </a:buClr>
              <a:buFont typeface="Wingdings" charset="2"/>
              <a:buChar char="ü"/>
            </a:pPr>
            <a:r>
              <a:rPr lang="zh-CN" altLang="en-US" sz="2800">
                <a:hlinkClick r:id="rId2" action="ppaction://hlinksldjump"/>
              </a:rPr>
              <a:t>罚函数法</a:t>
            </a:r>
            <a:endParaRPr lang="zh-CN" altLang="en-US" sz="2800"/>
          </a:p>
          <a:p>
            <a:pPr eaLnBrk="1" hangingPunct="1">
              <a:buClr>
                <a:srgbClr val="FF3300"/>
              </a:buClr>
              <a:buFont typeface="Wingdings" charset="2"/>
              <a:buChar char="ü"/>
            </a:pPr>
            <a:r>
              <a:rPr lang="zh-CN" altLang="en-US" sz="2800">
                <a:hlinkClick r:id="rId3" action="ppaction://hlinksldjump"/>
              </a:rPr>
              <a:t>障碍函数法</a:t>
            </a:r>
            <a:endParaRPr lang="zh-CN" altLang="en-US" sz="2800"/>
          </a:p>
        </p:txBody>
      </p:sp>
      <p:pic>
        <p:nvPicPr>
          <p:cNvPr id="555012" name="Picture 7" descr="返回logo">
            <a:hlinkClick r:id="" action="ppaction://noactio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2650" y="6040439"/>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Text Box 2"/>
          <p:cNvSpPr txBox="1">
            <a:spLocks noChangeArrowheads="1"/>
          </p:cNvSpPr>
          <p:nvPr/>
        </p:nvSpPr>
        <p:spPr bwMode="auto">
          <a:xfrm>
            <a:off x="2424114" y="1412875"/>
            <a:ext cx="75596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solidFill>
                  <a:schemeClr val="accent2"/>
                </a:solidFill>
              </a:rPr>
              <a:t>基本思想</a:t>
            </a:r>
            <a:r>
              <a:rPr lang="zh-CN" altLang="en-US" sz="2800"/>
              <a:t>：利用问题中的约束函数做出适当的带有参数的惩罚函数，然后在原来的目标函数上加上惩罚函数，构造出带参数的增广目标函数，把问题的求解转换为求解一系列无约束非线性规划问题。</a:t>
            </a:r>
          </a:p>
          <a:p>
            <a:pPr eaLnBrk="1" hangingPunct="1"/>
            <a:endParaRPr lang="en-US" altLang="zh-CN" sz="2800"/>
          </a:p>
        </p:txBody>
      </p:sp>
    </p:spTree>
    <p:extLst>
      <p:ext uri="{BB962C8B-B14F-4D97-AF65-F5344CB8AC3E}">
        <p14:creationId xmlns:p14="http://schemas.microsoft.com/office/powerpoint/2010/main" val="152762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Left)">
                                      <p:cBhvr>
                                        <p:cTn id="7" dur="10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1378"/>
                                        </p:tgtEl>
                                        <p:attrNameLst>
                                          <p:attrName>style.visibility</p:attrName>
                                        </p:attrNameLst>
                                      </p:cBhvr>
                                      <p:to>
                                        <p:strVal val="visible"/>
                                      </p:to>
                                    </p:set>
                                    <p:animEffect transition="in" filter="wipe(up)">
                                      <p:cBhvr>
                                        <p:cTn id="12" dur="1000"/>
                                        <p:tgtEl>
                                          <p:spTgt spid="101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wipe(up)">
                                      <p:cBhvr>
                                        <p:cTn id="17" dur="10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2" grpId="0"/>
      <p:bldP spid="1013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2319339" y="1268414"/>
          <a:ext cx="6656387" cy="1595437"/>
        </p:xfrm>
        <a:graphic>
          <a:graphicData uri="http://schemas.openxmlformats.org/presentationml/2006/ole">
            <mc:AlternateContent xmlns:mc="http://schemas.openxmlformats.org/markup-compatibility/2006">
              <mc:Choice xmlns:v="urn:schemas-microsoft-com:vml" Requires="v">
                <p:oleObj spid="_x0000_s37903" name="公式" r:id="rId3" imgW="3124080" imgH="749160" progId="Equation.3">
                  <p:embed/>
                </p:oleObj>
              </mc:Choice>
              <mc:Fallback>
                <p:oleObj name="公式" r:id="rId3" imgW="3124080" imgH="749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9" y="1268414"/>
                        <a:ext cx="6656387" cy="159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矩形 2"/>
          <p:cNvSpPr/>
          <p:nvPr/>
        </p:nvSpPr>
        <p:spPr>
          <a:xfrm>
            <a:off x="4865018" y="673545"/>
            <a:ext cx="2254143" cy="369332"/>
          </a:xfrm>
          <a:prstGeom prst="rect">
            <a:avLst/>
          </a:prstGeom>
        </p:spPr>
        <p:txBody>
          <a:bodyPr wrap="none">
            <a:spAutoFit/>
          </a:bodyPr>
          <a:lstStyle/>
          <a:p>
            <a:pPr algn="ctr"/>
            <a:r>
              <a:rPr lang="en-US" altLang="zh-CN" dirty="0">
                <a:solidFill>
                  <a:srgbClr val="000000"/>
                </a:solidFill>
              </a:rPr>
              <a:t>1  </a:t>
            </a:r>
            <a:r>
              <a:rPr lang="zh-CN" altLang="en-US" dirty="0">
                <a:solidFill>
                  <a:srgbClr val="000000"/>
                </a:solidFill>
              </a:rPr>
              <a:t>外点法，罚函数法</a:t>
            </a:r>
            <a:endParaRPr lang="zh-CN" altLang="en-US" dirty="0"/>
          </a:p>
        </p:txBody>
      </p:sp>
      <p:sp>
        <p:nvSpPr>
          <p:cNvPr id="4" name="Rectangle 1037"/>
          <p:cNvSpPr>
            <a:spLocks noChangeArrowheads="1"/>
          </p:cNvSpPr>
          <p:nvPr/>
        </p:nvSpPr>
        <p:spPr bwMode="auto">
          <a:xfrm>
            <a:off x="2029690" y="3968233"/>
            <a:ext cx="7924800" cy="1347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3025" tIns="36512" rIns="73025" bIns="36512">
            <a:spAutoFit/>
          </a:bodyPr>
          <a:lstStyle/>
          <a:p>
            <a:pPr>
              <a:lnSpc>
                <a:spcPct val="115000"/>
              </a:lnSpc>
              <a:spcBef>
                <a:spcPct val="15000"/>
              </a:spcBef>
              <a:buSzPct val="85000"/>
            </a:pPr>
            <a:r>
              <a:rPr lang="en-US" altLang="zh-CN" b="1" dirty="0">
                <a:solidFill>
                  <a:schemeClr val="bg2"/>
                </a:solidFill>
                <a:latin typeface="宋体" charset="0"/>
              </a:rPr>
              <a:t>    </a:t>
            </a:r>
            <a:r>
              <a:rPr kumimoji="1" lang="zh-CN" altLang="en-US" dirty="0">
                <a:latin typeface="宋体" charset="0"/>
              </a:rPr>
              <a:t>对于上述问题，本节所述方法的基本策略是，根据约束特点（等式或不等式）构造某种“罚函数”</a:t>
            </a:r>
            <a:r>
              <a:rPr lang="zh-CN" altLang="en-US" b="1" dirty="0">
                <a:solidFill>
                  <a:schemeClr val="bg2"/>
                </a:solidFill>
                <a:latin typeface="宋体" charset="0"/>
              </a:rPr>
              <a:t>，</a:t>
            </a:r>
            <a:r>
              <a:rPr kumimoji="1" lang="zh-CN" altLang="en-US" dirty="0">
                <a:latin typeface="宋体" charset="0"/>
              </a:rPr>
              <a:t>然后把它加到目标函数中去，使得对约束最优化问题的求解转化为对一系列无约束问题极小点或者无限地向可行域靠近，或者一直保持在可行集内移动，直到收敛于原来约束最优化问题极小点．</a:t>
            </a:r>
          </a:p>
        </p:txBody>
      </p:sp>
    </p:spTree>
    <p:extLst>
      <p:ext uri="{BB962C8B-B14F-4D97-AF65-F5344CB8AC3E}">
        <p14:creationId xmlns:p14="http://schemas.microsoft.com/office/powerpoint/2010/main" val="207070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Rectangle 102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74" name="Rectangle 103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76" name="Rectangle 103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77" name="Rectangle 103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78" name="Rectangle 1034"/>
          <p:cNvSpPr>
            <a:spLocks noChangeArrowheads="1"/>
          </p:cNvSpPr>
          <p:nvPr/>
        </p:nvSpPr>
        <p:spPr bwMode="auto">
          <a:xfrm>
            <a:off x="1403932" y="48511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79" name="Rectangle 103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80" name="Rectangle 103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39987" name="Rectangle 1043"/>
          <p:cNvSpPr>
            <a:spLocks noChangeArrowheads="1"/>
          </p:cNvSpPr>
          <p:nvPr/>
        </p:nvSpPr>
        <p:spPr bwMode="auto">
          <a:xfrm>
            <a:off x="2019881" y="1423844"/>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kumimoji="1" lang="zh-CN" altLang="en-US" b="1">
                <a:latin typeface="Arial" charset="0"/>
              </a:rPr>
              <a:t>对于等式约束问题</a:t>
            </a:r>
            <a:r>
              <a:rPr kumimoji="1" lang="ja-JP" altLang="en-US">
                <a:latin typeface="Arial" charset="0"/>
                <a:ea typeface="MS PGothic" charset="-128"/>
              </a:rPr>
              <a:t> </a:t>
            </a:r>
          </a:p>
        </p:txBody>
      </p:sp>
      <p:graphicFrame>
        <p:nvGraphicFramePr>
          <p:cNvPr id="339988" name="Object 1044"/>
          <p:cNvGraphicFramePr>
            <a:graphicFrameLocks noChangeAspect="1"/>
          </p:cNvGraphicFramePr>
          <p:nvPr/>
        </p:nvGraphicFramePr>
        <p:xfrm>
          <a:off x="2394532" y="1960418"/>
          <a:ext cx="3292475" cy="857250"/>
        </p:xfrm>
        <a:graphic>
          <a:graphicData uri="http://schemas.openxmlformats.org/presentationml/2006/ole">
            <mc:AlternateContent xmlns:mc="http://schemas.openxmlformats.org/markup-compatibility/2006">
              <mc:Choice xmlns:v="urn:schemas-microsoft-com:vml" Requires="v">
                <p:oleObj spid="_x0000_s38979" r:id="rId3" imgW="1828800" imgH="482600" progId="Equation.DSMT4">
                  <p:embed/>
                </p:oleObj>
              </mc:Choice>
              <mc:Fallback>
                <p:oleObj r:id="rId3" imgW="18288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532" y="1960418"/>
                        <a:ext cx="32924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89" name="Object 1045"/>
          <p:cNvGraphicFramePr>
            <a:graphicFrameLocks noChangeAspect="1"/>
          </p:cNvGraphicFramePr>
          <p:nvPr/>
        </p:nvGraphicFramePr>
        <p:xfrm>
          <a:off x="7026857" y="1749281"/>
          <a:ext cx="2606675" cy="658812"/>
        </p:xfrm>
        <a:graphic>
          <a:graphicData uri="http://schemas.openxmlformats.org/presentationml/2006/ole">
            <mc:AlternateContent xmlns:mc="http://schemas.openxmlformats.org/markup-compatibility/2006">
              <mc:Choice xmlns:v="urn:schemas-microsoft-com:vml" Requires="v">
                <p:oleObj spid="_x0000_s38980" r:id="rId5" imgW="1726451" imgH="444307" progId="Equation.DSMT4">
                  <p:embed/>
                </p:oleObj>
              </mc:Choice>
              <mc:Fallback>
                <p:oleObj r:id="rId5" imgW="1726451"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6857" y="1749281"/>
                        <a:ext cx="2606675"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90" name="AutoShape 1046"/>
          <p:cNvSpPr>
            <a:spLocks noChangeArrowheads="1"/>
          </p:cNvSpPr>
          <p:nvPr/>
        </p:nvSpPr>
        <p:spPr bwMode="auto">
          <a:xfrm>
            <a:off x="6195006" y="2036619"/>
            <a:ext cx="584200" cy="385763"/>
          </a:xfrm>
          <a:prstGeom prst="rightArrow">
            <a:avLst>
              <a:gd name="adj1" fmla="val 50000"/>
              <a:gd name="adj2" fmla="val 378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9991" name="Object 1047"/>
          <p:cNvGraphicFramePr>
            <a:graphicFrameLocks noChangeAspect="1"/>
          </p:cNvGraphicFramePr>
          <p:nvPr/>
        </p:nvGraphicFramePr>
        <p:xfrm>
          <a:off x="7049081" y="2362056"/>
          <a:ext cx="1454150" cy="508000"/>
        </p:xfrm>
        <a:graphic>
          <a:graphicData uri="http://schemas.openxmlformats.org/presentationml/2006/ole">
            <mc:AlternateContent xmlns:mc="http://schemas.openxmlformats.org/markup-compatibility/2006">
              <mc:Choice xmlns:v="urn:schemas-microsoft-com:vml" Requires="v">
                <p:oleObj spid="_x0000_s38981" r:id="rId7" imgW="787400" imgH="279400" progId="Equation.DSMT4">
                  <p:embed/>
                </p:oleObj>
              </mc:Choice>
              <mc:Fallback>
                <p:oleObj r:id="rId7" imgW="7874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9081" y="2362056"/>
                        <a:ext cx="14541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9992" name="Group 1048"/>
          <p:cNvGrpSpPr>
            <a:grpSpLocks/>
          </p:cNvGrpSpPr>
          <p:nvPr/>
        </p:nvGrpSpPr>
        <p:grpSpPr bwMode="auto">
          <a:xfrm>
            <a:off x="2173870" y="2922443"/>
            <a:ext cx="6878637" cy="915988"/>
            <a:chOff x="416" y="1399"/>
            <a:chExt cx="4333" cy="577"/>
          </a:xfrm>
        </p:grpSpPr>
        <p:sp>
          <p:nvSpPr>
            <p:cNvPr id="339993" name="Rectangle 1049"/>
            <p:cNvSpPr>
              <a:spLocks noChangeArrowheads="1"/>
            </p:cNvSpPr>
            <p:nvPr/>
          </p:nvSpPr>
          <p:spPr bwMode="auto">
            <a:xfrm>
              <a:off x="416" y="1399"/>
              <a:ext cx="4333"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kumimoji="1" lang="zh-CN" altLang="en-US" b="1">
                  <a:latin typeface="宋体" charset="0"/>
                </a:rPr>
                <a:t>最优解必使所有                都接近</a:t>
              </a:r>
              <a:r>
                <a:rPr kumimoji="1" lang="en-US" altLang="zh-CN" b="1">
                  <a:latin typeface="宋体" charset="0"/>
                </a:rPr>
                <a:t>0</a:t>
              </a:r>
              <a:r>
                <a:rPr kumimoji="1" lang="zh-CN" altLang="en-US" b="1">
                  <a:latin typeface="宋体" charset="0"/>
                </a:rPr>
                <a:t>。否则，罚函数       </a:t>
              </a:r>
            </a:p>
            <a:p>
              <a:endParaRPr kumimoji="1" lang="zh-CN" altLang="en-US" b="1">
                <a:latin typeface="宋体" charset="0"/>
              </a:endParaRPr>
            </a:p>
            <a:p>
              <a:r>
                <a:rPr kumimoji="1" lang="zh-CN" altLang="en-US" b="1">
                  <a:latin typeface="宋体" charset="0"/>
                </a:rPr>
                <a:t>的第二项是很大的正数，与最优解取到极小值矛盾。</a:t>
              </a:r>
              <a:r>
                <a:rPr kumimoji="1" lang="ja-JP" altLang="en-US" b="1">
                  <a:latin typeface="宋体" charset="0"/>
                </a:rPr>
                <a:t>  </a:t>
              </a:r>
            </a:p>
          </p:txBody>
        </p:sp>
        <p:graphicFrame>
          <p:nvGraphicFramePr>
            <p:cNvPr id="339994" name="Object 1050"/>
            <p:cNvGraphicFramePr>
              <a:graphicFrameLocks noChangeAspect="1"/>
            </p:cNvGraphicFramePr>
            <p:nvPr/>
          </p:nvGraphicFramePr>
          <p:xfrm>
            <a:off x="1506" y="1419"/>
            <a:ext cx="1091" cy="220"/>
          </p:xfrm>
          <a:graphic>
            <a:graphicData uri="http://schemas.openxmlformats.org/presentationml/2006/ole">
              <mc:AlternateContent xmlns:mc="http://schemas.openxmlformats.org/markup-compatibility/2006">
                <mc:Choice xmlns:v="urn:schemas-microsoft-com:vml" Requires="v">
                  <p:oleObj spid="_x0000_s38982" r:id="rId9" imgW="1180588" imgH="241195" progId="Equation.DSMT4">
                    <p:embed/>
                  </p:oleObj>
                </mc:Choice>
                <mc:Fallback>
                  <p:oleObj r:id="rId9" imgW="1180588" imgH="2411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6" y="1419"/>
                          <a:ext cx="1091"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95" name="Object 1051"/>
            <p:cNvGraphicFramePr>
              <a:graphicFrameLocks noChangeAspect="1"/>
            </p:cNvGraphicFramePr>
            <p:nvPr/>
          </p:nvGraphicFramePr>
          <p:xfrm>
            <a:off x="4228" y="1430"/>
            <a:ext cx="447" cy="195"/>
          </p:xfrm>
          <a:graphic>
            <a:graphicData uri="http://schemas.openxmlformats.org/presentationml/2006/ole">
              <mc:AlternateContent xmlns:mc="http://schemas.openxmlformats.org/markup-compatibility/2006">
                <mc:Choice xmlns:v="urn:schemas-microsoft-com:vml" Requires="v">
                  <p:oleObj spid="_x0000_s38983" r:id="rId11" imgW="520700" imgH="228600" progId="Equation.DSMT4">
                    <p:embed/>
                  </p:oleObj>
                </mc:Choice>
                <mc:Fallback>
                  <p:oleObj r:id="rId11" imgW="5207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8" y="1430"/>
                          <a:ext cx="447"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9996" name="Rectangle 1052"/>
          <p:cNvSpPr>
            <a:spLocks noChangeArrowheads="1"/>
          </p:cNvSpPr>
          <p:nvPr/>
        </p:nvSpPr>
        <p:spPr bwMode="auto">
          <a:xfrm>
            <a:off x="1708732" y="914256"/>
            <a:ext cx="3031279" cy="350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73025" tIns="36512" rIns="73025" bIns="36512">
            <a:spAutoFit/>
          </a:bodyPr>
          <a:lstStyle/>
          <a:p>
            <a:r>
              <a:rPr lang="zh-CN" altLang="en-US" b="1" dirty="0">
                <a:effectLst>
                  <a:outerShdw blurRad="38100" dist="38100" dir="2700000" algn="tl">
                    <a:srgbClr val="C0C0C0"/>
                  </a:outerShdw>
                </a:effectLst>
              </a:rPr>
              <a:t>一</a:t>
            </a:r>
            <a:r>
              <a:rPr lang="en-US" altLang="zh-CN" b="1" dirty="0">
                <a:effectLst>
                  <a:outerShdw blurRad="38100" dist="38100" dir="2700000" algn="tl">
                    <a:srgbClr val="C0C0C0"/>
                  </a:outerShdw>
                </a:effectLst>
              </a:rPr>
              <a:t>. </a:t>
            </a:r>
            <a:r>
              <a:rPr lang="zh-CN" altLang="en-US" b="1" dirty="0">
                <a:effectLst>
                  <a:outerShdw blurRad="38100" dist="38100" dir="2700000" algn="tl">
                    <a:srgbClr val="C0C0C0"/>
                  </a:outerShdw>
                </a:effectLst>
              </a:rPr>
              <a:t>外点罚函数法的基本原理</a:t>
            </a:r>
          </a:p>
        </p:txBody>
      </p:sp>
    </p:spTree>
    <p:extLst>
      <p:ext uri="{BB962C8B-B14F-4D97-AF65-F5344CB8AC3E}">
        <p14:creationId xmlns:p14="http://schemas.microsoft.com/office/powerpoint/2010/main" val="91676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ChangeArrowheads="1"/>
          </p:cNvSpPr>
          <p:nvPr/>
        </p:nvSpPr>
        <p:spPr bwMode="auto">
          <a:xfrm>
            <a:off x="1524001" y="3006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65" name="Rectangle 5"/>
          <p:cNvSpPr>
            <a:spLocks noChangeArrowheads="1"/>
          </p:cNvSpPr>
          <p:nvPr/>
        </p:nvSpPr>
        <p:spPr bwMode="auto">
          <a:xfrm>
            <a:off x="1524001" y="3025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68" name="Rectangle 8"/>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70" name="Rectangle 10"/>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71" name="Rectangle 11"/>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76" name="Rectangle 16"/>
          <p:cNvSpPr>
            <a:spLocks noChangeArrowheads="1"/>
          </p:cNvSpPr>
          <p:nvPr/>
        </p:nvSpPr>
        <p:spPr bwMode="auto">
          <a:xfrm>
            <a:off x="1866900" y="1082676"/>
            <a:ext cx="2319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kumimoji="1" lang="zh-CN" altLang="en-US" b="1" dirty="0">
                <a:latin typeface="Arial" charset="0"/>
              </a:rPr>
              <a:t>对于不等式约束问题</a:t>
            </a:r>
            <a:r>
              <a:rPr kumimoji="1" lang="ja-JP" altLang="en-US" dirty="0">
                <a:latin typeface="Arial" charset="0"/>
                <a:ea typeface="MS PGothic" charset="-128"/>
              </a:rPr>
              <a:t> </a:t>
            </a:r>
          </a:p>
        </p:txBody>
      </p:sp>
      <p:sp>
        <p:nvSpPr>
          <p:cNvPr id="399377" name="Rectangle 17"/>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99378" name="Object 18"/>
          <p:cNvGraphicFramePr>
            <a:graphicFrameLocks noChangeAspect="1"/>
          </p:cNvGraphicFramePr>
          <p:nvPr/>
        </p:nvGraphicFramePr>
        <p:xfrm>
          <a:off x="2286001" y="1524001"/>
          <a:ext cx="2779713" cy="727075"/>
        </p:xfrm>
        <a:graphic>
          <a:graphicData uri="http://schemas.openxmlformats.org/presentationml/2006/ole">
            <mc:AlternateContent xmlns:mc="http://schemas.openxmlformats.org/markup-compatibility/2006">
              <mc:Choice xmlns:v="urn:schemas-microsoft-com:vml" Requires="v">
                <p:oleObj spid="_x0000_s39990" r:id="rId3" imgW="1854200" imgH="482600" progId="Equation.DSMT4">
                  <p:embed/>
                </p:oleObj>
              </mc:Choice>
              <mc:Fallback>
                <p:oleObj r:id="rId3" imgW="18542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1524001"/>
                        <a:ext cx="277971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79" name="Rectangle 19"/>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99380" name="Rectangle 20"/>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99381" name="Object 21"/>
          <p:cNvGraphicFramePr>
            <a:graphicFrameLocks noChangeAspect="1"/>
          </p:cNvGraphicFramePr>
          <p:nvPr/>
        </p:nvGraphicFramePr>
        <p:xfrm>
          <a:off x="6265864" y="1911351"/>
          <a:ext cx="1265237" cy="436563"/>
        </p:xfrm>
        <a:graphic>
          <a:graphicData uri="http://schemas.openxmlformats.org/presentationml/2006/ole">
            <mc:AlternateContent xmlns:mc="http://schemas.openxmlformats.org/markup-compatibility/2006">
              <mc:Choice xmlns:v="urn:schemas-microsoft-com:vml" Requires="v">
                <p:oleObj spid="_x0000_s39991" r:id="rId5" imgW="800100" imgH="279400" progId="Equation.DSMT4">
                  <p:embed/>
                </p:oleObj>
              </mc:Choice>
              <mc:Fallback>
                <p:oleObj r:id="rId5" imgW="8001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5864" y="1911351"/>
                        <a:ext cx="1265237"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82" name="AutoShape 22"/>
          <p:cNvSpPr>
            <a:spLocks noChangeArrowheads="1"/>
          </p:cNvSpPr>
          <p:nvPr/>
        </p:nvSpPr>
        <p:spPr bwMode="auto">
          <a:xfrm>
            <a:off x="5281613" y="1552576"/>
            <a:ext cx="584200" cy="385763"/>
          </a:xfrm>
          <a:prstGeom prst="rightArrow">
            <a:avLst>
              <a:gd name="adj1" fmla="val 50000"/>
              <a:gd name="adj2" fmla="val 378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9383" name="Rectangle 23"/>
          <p:cNvSpPr>
            <a:spLocks noChangeArrowheads="1"/>
          </p:cNvSpPr>
          <p:nvPr/>
        </p:nvSpPr>
        <p:spPr bwMode="auto">
          <a:xfrm>
            <a:off x="2293939" y="2506664"/>
            <a:ext cx="76850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kumimoji="1" lang="zh-CN" altLang="en-US" b="1">
                <a:latin typeface="宋体" charset="0"/>
              </a:rPr>
              <a:t>最优解必使所有                都接近</a:t>
            </a:r>
            <a:r>
              <a:rPr kumimoji="1" lang="en-US" altLang="zh-CN" b="1">
                <a:latin typeface="宋体" charset="0"/>
              </a:rPr>
              <a:t>0</a:t>
            </a:r>
            <a:r>
              <a:rPr kumimoji="1" lang="zh-CN" altLang="en-US" b="1">
                <a:latin typeface="宋体" charset="0"/>
              </a:rPr>
              <a:t>或小于</a:t>
            </a:r>
            <a:r>
              <a:rPr kumimoji="1" lang="en-US" altLang="zh-CN" b="1">
                <a:latin typeface="宋体" charset="0"/>
              </a:rPr>
              <a:t>0</a:t>
            </a:r>
            <a:r>
              <a:rPr kumimoji="1" lang="zh-CN" altLang="en-US" b="1">
                <a:latin typeface="宋体" charset="0"/>
              </a:rPr>
              <a:t>。否则，罚函数       </a:t>
            </a:r>
          </a:p>
          <a:p>
            <a:endParaRPr kumimoji="1" lang="zh-CN" altLang="en-US" b="1">
              <a:latin typeface="宋体" charset="0"/>
            </a:endParaRPr>
          </a:p>
          <a:p>
            <a:r>
              <a:rPr kumimoji="1" lang="zh-CN" altLang="en-US" b="1">
                <a:latin typeface="宋体" charset="0"/>
              </a:rPr>
              <a:t>的第二项是很大的正数，与最优解取到极小值矛盾。</a:t>
            </a:r>
            <a:r>
              <a:rPr kumimoji="1" lang="ja-JP" altLang="en-US" b="1">
                <a:latin typeface="宋体" charset="0"/>
              </a:rPr>
              <a:t>  </a:t>
            </a:r>
          </a:p>
        </p:txBody>
      </p:sp>
      <p:sp>
        <p:nvSpPr>
          <p:cNvPr id="399384" name="Rectangle 24"/>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99385" name="Object 25"/>
          <p:cNvGraphicFramePr>
            <a:graphicFrameLocks noChangeAspect="1"/>
          </p:cNvGraphicFramePr>
          <p:nvPr/>
        </p:nvGraphicFramePr>
        <p:xfrm>
          <a:off x="4084638" y="2525713"/>
          <a:ext cx="1738312" cy="328612"/>
        </p:xfrm>
        <a:graphic>
          <a:graphicData uri="http://schemas.openxmlformats.org/presentationml/2006/ole">
            <mc:AlternateContent xmlns:mc="http://schemas.openxmlformats.org/markup-compatibility/2006">
              <mc:Choice xmlns:v="urn:schemas-microsoft-com:vml" Requires="v">
                <p:oleObj spid="_x0000_s39992" r:id="rId7" imgW="1206500" imgH="228600" progId="Equation.DSMT4">
                  <p:embed/>
                </p:oleObj>
              </mc:Choice>
              <mc:Fallback>
                <p:oleObj r:id="rId7" imgW="12065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4638" y="2525713"/>
                        <a:ext cx="1738312"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9386" name="Group 26"/>
          <p:cNvGrpSpPr>
            <a:grpSpLocks/>
          </p:cNvGrpSpPr>
          <p:nvPr/>
        </p:nvGrpSpPr>
        <p:grpSpPr bwMode="auto">
          <a:xfrm>
            <a:off x="6284914" y="1339850"/>
            <a:ext cx="3748087" cy="641350"/>
            <a:chOff x="3164" y="2606"/>
            <a:chExt cx="2361" cy="404"/>
          </a:xfrm>
        </p:grpSpPr>
        <p:graphicFrame>
          <p:nvGraphicFramePr>
            <p:cNvPr id="399387" name="Object 27"/>
            <p:cNvGraphicFramePr>
              <a:graphicFrameLocks noChangeAspect="1"/>
            </p:cNvGraphicFramePr>
            <p:nvPr/>
          </p:nvGraphicFramePr>
          <p:xfrm>
            <a:off x="3164" y="2606"/>
            <a:ext cx="2361" cy="404"/>
          </p:xfrm>
          <a:graphic>
            <a:graphicData uri="http://schemas.openxmlformats.org/presentationml/2006/ole">
              <mc:AlternateContent xmlns:mc="http://schemas.openxmlformats.org/markup-compatibility/2006">
                <mc:Choice xmlns:v="urn:schemas-microsoft-com:vml" Requires="v">
                  <p:oleObj spid="_x0000_s39993" r:id="rId9" imgW="2489200" imgH="431800" progId="Equation.DSMT4">
                    <p:embed/>
                  </p:oleObj>
                </mc:Choice>
                <mc:Fallback>
                  <p:oleObj r:id="rId9" imgW="2489200" imgH="431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4" y="2606"/>
                          <a:ext cx="2361"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88" name="Rectangle 28"/>
            <p:cNvSpPr>
              <a:spLocks noChangeArrowheads="1"/>
            </p:cNvSpPr>
            <p:nvPr/>
          </p:nvSpPr>
          <p:spPr bwMode="auto">
            <a:xfrm>
              <a:off x="4924" y="2734"/>
              <a:ext cx="121" cy="1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95742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181600" y="48736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t>罚函数法</a:t>
            </a:r>
          </a:p>
        </p:txBody>
      </p:sp>
      <p:grpSp>
        <p:nvGrpSpPr>
          <p:cNvPr id="2" name="Group 22"/>
          <p:cNvGrpSpPr>
            <a:grpSpLocks/>
          </p:cNvGrpSpPr>
          <p:nvPr/>
        </p:nvGrpSpPr>
        <p:grpSpPr bwMode="auto">
          <a:xfrm>
            <a:off x="3687763" y="1306514"/>
            <a:ext cx="3347918" cy="1583531"/>
            <a:chOff x="912" y="1104"/>
            <a:chExt cx="1872" cy="840"/>
          </a:xfrm>
        </p:grpSpPr>
        <p:sp>
          <p:nvSpPr>
            <p:cNvPr id="135182" name="Rectangle 12"/>
            <p:cNvSpPr>
              <a:spLocks noChangeArrowheads="1"/>
            </p:cNvSpPr>
            <p:nvPr/>
          </p:nvSpPr>
          <p:spPr bwMode="auto">
            <a:xfrm>
              <a:off x="912" y="1390"/>
              <a:ext cx="10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ltLang="en-US"/>
            </a:p>
          </p:txBody>
        </p:sp>
        <p:graphicFrame>
          <p:nvGraphicFramePr>
            <p:cNvPr id="135174" name="Object 6"/>
            <p:cNvGraphicFramePr>
              <a:graphicFrameLocks noChangeAspect="1"/>
            </p:cNvGraphicFramePr>
            <p:nvPr/>
          </p:nvGraphicFramePr>
          <p:xfrm>
            <a:off x="1008" y="1104"/>
            <a:ext cx="1776" cy="840"/>
          </p:xfrm>
          <a:graphic>
            <a:graphicData uri="http://schemas.openxmlformats.org/presentationml/2006/ole">
              <mc:AlternateContent xmlns:mc="http://schemas.openxmlformats.org/markup-compatibility/2006">
                <mc:Choice xmlns:v="urn:schemas-microsoft-com:vml" Requires="v">
                  <p:oleObj spid="_x0000_s4193" name="Document" r:id="rId3" imgW="1627560" imgH="821160" progId="Word.Document.8">
                    <p:embed/>
                  </p:oleObj>
                </mc:Choice>
                <mc:Fallback>
                  <p:oleObj name="Document" r:id="rId3" imgW="1627560" imgH="821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1104"/>
                          <a:ext cx="1776" cy="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38937" name="Rectangle 25"/>
          <p:cNvSpPr>
            <a:spLocks noChangeArrowheads="1"/>
          </p:cNvSpPr>
          <p:nvPr/>
        </p:nvSpPr>
        <p:spPr bwMode="auto">
          <a:xfrm>
            <a:off x="2135188" y="170021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考虑问题：</a:t>
            </a:r>
          </a:p>
        </p:txBody>
      </p:sp>
      <p:sp>
        <p:nvSpPr>
          <p:cNvPr id="38938" name="Text Box 26"/>
          <p:cNvSpPr txBox="1">
            <a:spLocks noChangeArrowheads="1"/>
          </p:cNvSpPr>
          <p:nvPr/>
        </p:nvSpPr>
        <p:spPr bwMode="auto">
          <a:xfrm>
            <a:off x="1992314" y="2843213"/>
            <a:ext cx="8675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设法适当地加大不可行点处对应的目标函数值，使不可行点不能成为相应无约束极小化问题的最优解。</a:t>
            </a:r>
          </a:p>
        </p:txBody>
      </p:sp>
      <p:graphicFrame>
        <p:nvGraphicFramePr>
          <p:cNvPr id="38939" name="Object 2"/>
          <p:cNvGraphicFramePr>
            <a:graphicFrameLocks noChangeAspect="1"/>
          </p:cNvGraphicFramePr>
          <p:nvPr>
            <p:extLst>
              <p:ext uri="{D42A27DB-BD31-4B8C-83A1-F6EECF244321}">
                <p14:modId xmlns:p14="http://schemas.microsoft.com/office/powerpoint/2010/main" val="2656933341"/>
              </p:ext>
            </p:extLst>
          </p:nvPr>
        </p:nvGraphicFramePr>
        <p:xfrm>
          <a:off x="2401888" y="4292600"/>
          <a:ext cx="6958012" cy="1074738"/>
        </p:xfrm>
        <a:graphic>
          <a:graphicData uri="http://schemas.openxmlformats.org/presentationml/2006/ole">
            <mc:AlternateContent xmlns:mc="http://schemas.openxmlformats.org/markup-compatibility/2006">
              <mc:Choice xmlns:v="urn:schemas-microsoft-com:vml" Requires="v">
                <p:oleObj spid="_x0000_s4194" name="公式" r:id="rId5" imgW="2958840" imgH="457200" progId="Equation.3">
                  <p:embed/>
                </p:oleObj>
              </mc:Choice>
              <mc:Fallback>
                <p:oleObj name="公式" r:id="rId5" imgW="2958840" imgH="457200" progId="Equation.3">
                  <p:embed/>
                  <p:pic>
                    <p:nvPicPr>
                      <p:cNvPr id="0" name=""/>
                      <p:cNvPicPr>
                        <a:picLocks noChangeAspect="1" noChangeArrowheads="1"/>
                      </p:cNvPicPr>
                      <p:nvPr/>
                    </p:nvPicPr>
                    <p:blipFill>
                      <a:blip r:embed="rId6"/>
                      <a:srcRect/>
                      <a:stretch>
                        <a:fillRect/>
                      </a:stretch>
                    </p:blipFill>
                    <p:spPr bwMode="auto">
                      <a:xfrm>
                        <a:off x="2401888" y="4292600"/>
                        <a:ext cx="6958012"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8940" name="Object 3"/>
          <p:cNvGraphicFramePr>
            <a:graphicFrameLocks noChangeAspect="1"/>
          </p:cNvGraphicFramePr>
          <p:nvPr/>
        </p:nvGraphicFramePr>
        <p:xfrm>
          <a:off x="2135189" y="5354639"/>
          <a:ext cx="6281737" cy="549275"/>
        </p:xfrm>
        <a:graphic>
          <a:graphicData uri="http://schemas.openxmlformats.org/presentationml/2006/ole">
            <mc:AlternateContent xmlns:mc="http://schemas.openxmlformats.org/markup-compatibility/2006">
              <mc:Choice xmlns:v="urn:schemas-microsoft-com:vml" Requires="v">
                <p:oleObj spid="_x0000_s4195" name="公式" r:id="rId7" imgW="2616120" imgH="228600" progId="Equation.3">
                  <p:embed/>
                </p:oleObj>
              </mc:Choice>
              <mc:Fallback>
                <p:oleObj name="公式" r:id="rId7" imgW="26161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9" y="5354639"/>
                        <a:ext cx="62817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5172" name="Object 4"/>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196" name="公式" r:id="rId9" imgW="114120" imgH="215640" progId="Equation.3">
                  <p:embed/>
                </p:oleObj>
              </mc:Choice>
              <mc:Fallback>
                <p:oleObj name="公式" r:id="rId9" imgW="11412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942" name="Text Box 30"/>
          <p:cNvSpPr txBox="1">
            <a:spLocks noChangeArrowheads="1"/>
          </p:cNvSpPr>
          <p:nvPr/>
        </p:nvSpPr>
        <p:spPr bwMode="auto">
          <a:xfrm>
            <a:off x="7194551" y="1685926"/>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可行域为</a:t>
            </a:r>
            <a:r>
              <a:rPr lang="en-US" altLang="zh-CN" sz="2800" i="1"/>
              <a:t>D</a:t>
            </a:r>
          </a:p>
        </p:txBody>
      </p:sp>
      <p:sp>
        <p:nvSpPr>
          <p:cNvPr id="38943" name="Text Box 31"/>
          <p:cNvSpPr txBox="1">
            <a:spLocks noChangeArrowheads="1"/>
          </p:cNvSpPr>
          <p:nvPr/>
        </p:nvSpPr>
        <p:spPr bwMode="auto">
          <a:xfrm>
            <a:off x="2063750" y="3933826"/>
            <a:ext cx="4103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构造罚函数：</a:t>
            </a:r>
          </a:p>
        </p:txBody>
      </p:sp>
      <p:graphicFrame>
        <p:nvGraphicFramePr>
          <p:cNvPr id="38944" name="Object 5"/>
          <p:cNvGraphicFramePr>
            <a:graphicFrameLocks noChangeAspect="1"/>
          </p:cNvGraphicFramePr>
          <p:nvPr/>
        </p:nvGraphicFramePr>
        <p:xfrm>
          <a:off x="2135189" y="5948364"/>
          <a:ext cx="4319587" cy="542925"/>
        </p:xfrm>
        <a:graphic>
          <a:graphicData uri="http://schemas.openxmlformats.org/presentationml/2006/ole">
            <mc:AlternateContent xmlns:mc="http://schemas.openxmlformats.org/markup-compatibility/2006">
              <mc:Choice xmlns:v="urn:schemas-microsoft-com:vml" Requires="v">
                <p:oleObj spid="_x0000_s4197" name="公式" r:id="rId11" imgW="1815840" imgH="228600" progId="Equation.3">
                  <p:embed/>
                </p:oleObj>
              </mc:Choice>
              <mc:Fallback>
                <p:oleObj name="公式" r:id="rId11" imgW="18158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9" y="5948364"/>
                        <a:ext cx="43195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947" name="AutoShape 35"/>
          <p:cNvSpPr>
            <a:spLocks noChangeArrowheads="1"/>
          </p:cNvSpPr>
          <p:nvPr/>
        </p:nvSpPr>
        <p:spPr bwMode="auto">
          <a:xfrm>
            <a:off x="5519739" y="3789364"/>
            <a:ext cx="3792537" cy="574675"/>
          </a:xfrm>
          <a:prstGeom prst="roundRect">
            <a:avLst>
              <a:gd name="adj" fmla="val 16667"/>
            </a:avLst>
          </a:prstGeom>
          <a:solidFill>
            <a:srgbClr val="FF00FF"/>
          </a:solidFill>
          <a:ln w="9525">
            <a:solidFill>
              <a:srgbClr val="FF00FF"/>
            </a:solidFill>
            <a:round/>
            <a:headEnd/>
            <a:tailEnd/>
          </a:ln>
        </p:spPr>
        <p:txBody>
          <a:bodyPr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800"/>
              <a:t>c</a:t>
            </a:r>
            <a:r>
              <a:rPr lang="zh-CN" altLang="en-US" sz="2800"/>
              <a:t>称为罚参数或罚因子</a:t>
            </a:r>
          </a:p>
        </p:txBody>
      </p:sp>
    </p:spTree>
    <p:extLst>
      <p:ext uri="{BB962C8B-B14F-4D97-AF65-F5344CB8AC3E}">
        <p14:creationId xmlns:p14="http://schemas.microsoft.com/office/powerpoint/2010/main" val="131263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slide(fromLef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37"/>
                                        </p:tgtEl>
                                        <p:attrNameLst>
                                          <p:attrName>style.visibility</p:attrName>
                                        </p:attrNameLst>
                                      </p:cBhvr>
                                      <p:to>
                                        <p:strVal val="visible"/>
                                      </p:to>
                                    </p:set>
                                    <p:animEffect transition="in" filter="wipe(left)">
                                      <p:cBhvr>
                                        <p:cTn id="12" dur="500"/>
                                        <p:tgtEl>
                                          <p:spTgt spid="389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42"/>
                                        </p:tgtEl>
                                        <p:attrNameLst>
                                          <p:attrName>style.visibility</p:attrName>
                                        </p:attrNameLst>
                                      </p:cBhvr>
                                      <p:to>
                                        <p:strVal val="visible"/>
                                      </p:to>
                                    </p:set>
                                    <p:animEffect transition="in" filter="wipe(left)">
                                      <p:cBhvr>
                                        <p:cTn id="22" dur="1000"/>
                                        <p:tgtEl>
                                          <p:spTgt spid="38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38"/>
                                        </p:tgtEl>
                                        <p:attrNameLst>
                                          <p:attrName>style.visibility</p:attrName>
                                        </p:attrNameLst>
                                      </p:cBhvr>
                                      <p:to>
                                        <p:strVal val="visible"/>
                                      </p:to>
                                    </p:set>
                                    <p:animEffect transition="in" filter="wipe(left)">
                                      <p:cBhvr>
                                        <p:cTn id="27" dur="500"/>
                                        <p:tgtEl>
                                          <p:spTgt spid="389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43"/>
                                        </p:tgtEl>
                                        <p:attrNameLst>
                                          <p:attrName>style.visibility</p:attrName>
                                        </p:attrNameLst>
                                      </p:cBhvr>
                                      <p:to>
                                        <p:strVal val="visible"/>
                                      </p:to>
                                    </p:set>
                                    <p:animEffect transition="in" filter="wipe(left)">
                                      <p:cBhvr>
                                        <p:cTn id="32" dur="500"/>
                                        <p:tgtEl>
                                          <p:spTgt spid="389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939"/>
                                        </p:tgtEl>
                                        <p:attrNameLst>
                                          <p:attrName>style.visibility</p:attrName>
                                        </p:attrNameLst>
                                      </p:cBhvr>
                                      <p:to>
                                        <p:strVal val="visible"/>
                                      </p:to>
                                    </p:set>
                                    <p:animEffect transition="in" filter="wipe(left)">
                                      <p:cBhvr>
                                        <p:cTn id="37" dur="500"/>
                                        <p:tgtEl>
                                          <p:spTgt spid="38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8940"/>
                                        </p:tgtEl>
                                        <p:attrNameLst>
                                          <p:attrName>style.visibility</p:attrName>
                                        </p:attrNameLst>
                                      </p:cBhvr>
                                      <p:to>
                                        <p:strVal val="visible"/>
                                      </p:to>
                                    </p:set>
                                    <p:animEffect transition="in" filter="wipe(left)">
                                      <p:cBhvr>
                                        <p:cTn id="42" dur="500"/>
                                        <p:tgtEl>
                                          <p:spTgt spid="389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944"/>
                                        </p:tgtEl>
                                        <p:attrNameLst>
                                          <p:attrName>style.visibility</p:attrName>
                                        </p:attrNameLst>
                                      </p:cBhvr>
                                      <p:to>
                                        <p:strVal val="visible"/>
                                      </p:to>
                                    </p:set>
                                    <p:animEffect transition="in" filter="wipe(left)">
                                      <p:cBhvr>
                                        <p:cTn id="47" dur="500"/>
                                        <p:tgtEl>
                                          <p:spTgt spid="389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947"/>
                                        </p:tgtEl>
                                        <p:attrNameLst>
                                          <p:attrName>style.visibility</p:attrName>
                                        </p:attrNameLst>
                                      </p:cBhvr>
                                      <p:to>
                                        <p:strVal val="visible"/>
                                      </p:to>
                                    </p:set>
                                    <p:animEffect transition="in" filter="wipe(left)">
                                      <p:cBhvr>
                                        <p:cTn id="52" dur="500"/>
                                        <p:tgtEl>
                                          <p:spTgt spid="38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37" grpId="0" autoUpdateAnimBg="0"/>
      <p:bldP spid="38938" grpId="0"/>
      <p:bldP spid="38942" grpId="0"/>
      <p:bldP spid="38943" grpId="0"/>
      <p:bldP spid="389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102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2020" name="Object 1028"/>
          <p:cNvGraphicFramePr>
            <a:graphicFrameLocks noChangeAspect="1"/>
          </p:cNvGraphicFramePr>
          <p:nvPr/>
        </p:nvGraphicFramePr>
        <p:xfrm>
          <a:off x="1905000" y="1143000"/>
          <a:ext cx="7894638" cy="915988"/>
        </p:xfrm>
        <a:graphic>
          <a:graphicData uri="http://schemas.openxmlformats.org/presentationml/2006/ole">
            <mc:AlternateContent xmlns:mc="http://schemas.openxmlformats.org/markup-compatibility/2006">
              <mc:Choice xmlns:v="urn:schemas-microsoft-com:vml" Requires="v">
                <p:oleObj spid="_x0000_s41001" name="Equation" r:id="rId3" imgW="5257800" imgH="622080" progId="Equation.DSMT4">
                  <p:embed/>
                </p:oleObj>
              </mc:Choice>
              <mc:Fallback>
                <p:oleObj name="Equation" r:id="rId3" imgW="5257800" imgH="622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7894638" cy="915988"/>
                      </a:xfrm>
                      <a:prstGeom prst="rect">
                        <a:avLst/>
                      </a:prstGeom>
                      <a:noFill/>
                    </p:spPr>
                  </p:pic>
                </p:oleObj>
              </mc:Fallback>
            </mc:AlternateContent>
          </a:graphicData>
        </a:graphic>
      </p:graphicFrame>
      <p:sp>
        <p:nvSpPr>
          <p:cNvPr id="342021" name="Rectangle 102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23" name="Rectangle 103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25" name="Rectangle 103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27" name="Rectangle 103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2028" name="Object 1036"/>
          <p:cNvGraphicFramePr>
            <a:graphicFrameLocks noChangeAspect="1"/>
          </p:cNvGraphicFramePr>
          <p:nvPr>
            <p:extLst>
              <p:ext uri="{D42A27DB-BD31-4B8C-83A1-F6EECF244321}">
                <p14:modId xmlns:p14="http://schemas.microsoft.com/office/powerpoint/2010/main" val="2115766376"/>
              </p:ext>
            </p:extLst>
          </p:nvPr>
        </p:nvGraphicFramePr>
        <p:xfrm>
          <a:off x="4348163" y="2163763"/>
          <a:ext cx="2779712" cy="474662"/>
        </p:xfrm>
        <a:graphic>
          <a:graphicData uri="http://schemas.openxmlformats.org/presentationml/2006/ole">
            <mc:AlternateContent xmlns:mc="http://schemas.openxmlformats.org/markup-compatibility/2006">
              <mc:Choice xmlns:v="urn:schemas-microsoft-com:vml" Requires="v">
                <p:oleObj spid="_x0000_s41002" name="公式" r:id="rId5" imgW="1117440" imgH="203040" progId="Equation.3">
                  <p:embed/>
                </p:oleObj>
              </mc:Choice>
              <mc:Fallback>
                <p:oleObj name="公式" r:id="rId5" imgW="1117440" imgH="203040" progId="Equation.3">
                  <p:embed/>
                  <p:pic>
                    <p:nvPicPr>
                      <p:cNvPr id="0" name=""/>
                      <p:cNvPicPr>
                        <a:picLocks noChangeAspect="1" noChangeArrowheads="1"/>
                      </p:cNvPicPr>
                      <p:nvPr/>
                    </p:nvPicPr>
                    <p:blipFill>
                      <a:blip r:embed="rId6"/>
                      <a:srcRect/>
                      <a:stretch>
                        <a:fillRect/>
                      </a:stretch>
                    </p:blipFill>
                    <p:spPr bwMode="auto">
                      <a:xfrm>
                        <a:off x="4348163" y="2163763"/>
                        <a:ext cx="277971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9" name="Rectangle 103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2030" name="Object 1038"/>
          <p:cNvGraphicFramePr>
            <a:graphicFrameLocks noChangeAspect="1"/>
          </p:cNvGraphicFramePr>
          <p:nvPr/>
        </p:nvGraphicFramePr>
        <p:xfrm>
          <a:off x="1949450" y="2743200"/>
          <a:ext cx="8610600" cy="3532188"/>
        </p:xfrm>
        <a:graphic>
          <a:graphicData uri="http://schemas.openxmlformats.org/presentationml/2006/ole">
            <mc:AlternateContent xmlns:mc="http://schemas.openxmlformats.org/markup-compatibility/2006">
              <mc:Choice xmlns:v="urn:schemas-microsoft-com:vml" Requires="v">
                <p:oleObj spid="_x0000_s41003" name="Equation" r:id="rId7" imgW="6070320" imgH="2527200" progId="Equation.DSMT4">
                  <p:embed/>
                </p:oleObj>
              </mc:Choice>
              <mc:Fallback>
                <p:oleObj name="Equation" r:id="rId7" imgW="6070320" imgH="252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9450" y="2743200"/>
                        <a:ext cx="8610600" cy="353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31" name="Rectangle 103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33" name="Rectangle 104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35" name="Rectangle 104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37" name="Rectangle 104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39" name="Rectangle 104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41" name="Rectangle 104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43" name="Rectangle 105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45" name="Rectangle 105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47" name="Rectangle 105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49" name="Rectangle 105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1" name="Rectangle 105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3" name="Rectangle 106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5" name="Rectangle 106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7" name="Rectangle 106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8" name="Rectangle 106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59" name="Rectangle 106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0" name="Rectangle 106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1" name="Rectangle 1069"/>
          <p:cNvSpPr>
            <a:spLocks noChangeArrowheads="1"/>
          </p:cNvSpPr>
          <p:nvPr/>
        </p:nvSpPr>
        <p:spPr bwMode="auto">
          <a:xfrm>
            <a:off x="1847851" y="-1703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2" name="Rectangle 107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3" name="Rectangle 107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4" name="Rectangle 107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5" name="Rectangle 107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6" name="Rectangle 107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7" name="Rectangle 107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8" name="Rectangle 107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69" name="Rectangle 107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70" name="Rectangle 107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42071" name="Rectangle 107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4106814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882</Words>
  <Application>Microsoft Office PowerPoint</Application>
  <PresentationFormat>宽屏</PresentationFormat>
  <Paragraphs>62</Paragraphs>
  <Slides>36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36</vt:i4>
      </vt:variant>
    </vt:vector>
  </HeadingPairs>
  <TitlesOfParts>
    <vt:vector size="48" baseType="lpstr">
      <vt:lpstr>宋体</vt:lpstr>
      <vt:lpstr>Arial</vt:lpstr>
      <vt:lpstr>Calibri</vt:lpstr>
      <vt:lpstr>Calibri Light</vt:lpstr>
      <vt:lpstr>Times New Roman</vt:lpstr>
      <vt:lpstr>Wingdings</vt:lpstr>
      <vt:lpstr>Office 主题</vt:lpstr>
      <vt:lpstr>公式</vt:lpstr>
      <vt:lpstr>Equation.DSMT4</vt:lpstr>
      <vt:lpstr>Document</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2.内点法，障碍函数法</vt:lpstr>
      <vt:lpstr>障碍函数法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wang yiyi</cp:lastModifiedBy>
  <cp:revision>19</cp:revision>
  <dcterms:created xsi:type="dcterms:W3CDTF">2017-11-15T12:19:22Z</dcterms:created>
  <dcterms:modified xsi:type="dcterms:W3CDTF">2019-05-27T06:06:32Z</dcterms:modified>
</cp:coreProperties>
</file>