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1" r:id="rId4"/>
    <p:sldId id="323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69" r:id="rId13"/>
    <p:sldId id="268" r:id="rId14"/>
    <p:sldId id="270" r:id="rId15"/>
    <p:sldId id="271" r:id="rId16"/>
    <p:sldId id="272" r:id="rId17"/>
    <p:sldId id="273" r:id="rId18"/>
    <p:sldId id="317" r:id="rId19"/>
    <p:sldId id="297" r:id="rId20"/>
    <p:sldId id="282" r:id="rId21"/>
    <p:sldId id="299" r:id="rId22"/>
    <p:sldId id="283" r:id="rId23"/>
    <p:sldId id="296" r:id="rId24"/>
    <p:sldId id="284" r:id="rId25"/>
    <p:sldId id="285" r:id="rId26"/>
    <p:sldId id="286" r:id="rId27"/>
    <p:sldId id="287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3C8F-B772-443E-9A4C-DEC7B9644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9BE3-D9F1-4E22-8EC1-8DCF6464F1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1" y="1566211"/>
            <a:ext cx="7954963" cy="11255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accent1"/>
                </a:solidFill>
              </a:rPr>
              <a:t>      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A/D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转换器</a:t>
            </a:r>
            <a:r>
              <a:rPr lang="zh-CN" altLang="en-US" sz="2400" b="1" dirty="0">
                <a:latin typeface="黑体" panose="02010609060101010101" pitchFamily="49" charset="-122"/>
              </a:rPr>
              <a:t>是将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模拟电压或电流转换成数字量</a:t>
            </a:r>
            <a:r>
              <a:rPr lang="zh-CN" altLang="en-US" sz="2400" b="1" dirty="0">
                <a:latin typeface="黑体" panose="02010609060101010101" pitchFamily="49" charset="-122"/>
              </a:rPr>
              <a:t>的器件或装置，它是一个模拟系统和计算机之间的接口，它在数据采集和控制系统中，得到了广泛的应用。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67921" y="1052513"/>
            <a:ext cx="322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1.A/D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转换器的类型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892" name="Group 4"/>
          <p:cNvGrpSpPr/>
          <p:nvPr/>
        </p:nvGrpSpPr>
        <p:grpSpPr bwMode="auto">
          <a:xfrm>
            <a:off x="1847851" y="2852739"/>
            <a:ext cx="8289925" cy="1246187"/>
            <a:chOff x="428" y="2367"/>
            <a:chExt cx="5222" cy="785"/>
          </a:xfrm>
        </p:grpSpPr>
        <p:sp>
          <p:nvSpPr>
            <p:cNvPr id="37917" name="Rectangle 5"/>
            <p:cNvSpPr>
              <a:spLocks noChangeArrowheads="1"/>
            </p:cNvSpPr>
            <p:nvPr/>
          </p:nvSpPr>
          <p:spPr bwMode="auto">
            <a:xfrm>
              <a:off x="428" y="2367"/>
              <a:ext cx="2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）逐步逼近法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</a:t>
              </a:r>
              <a:endPara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18" name="Rectangle 6"/>
            <p:cNvSpPr>
              <a:spLocks noChangeArrowheads="1"/>
            </p:cNvSpPr>
            <p:nvPr/>
          </p:nvSpPr>
          <p:spPr bwMode="auto">
            <a:xfrm>
              <a:off x="2514" y="2396"/>
              <a:ext cx="313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利用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D/A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转换器</a:t>
              </a:r>
              <a:r>
                <a:rPr kumimoji="1"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输出推测信号与模拟输入信号进行比较，再修正，直到逼近输入信号。</a:t>
              </a:r>
              <a:endPara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521621" y="4503830"/>
            <a:ext cx="303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属于中速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转换器</a:t>
            </a:r>
            <a:endParaRPr kumimoji="1"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346201" y="5151625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ADC0809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位带选择开关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AD574A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12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935413" y="620713"/>
            <a:ext cx="4032250" cy="51911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五、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37897" name="Group 11"/>
          <p:cNvGrpSpPr/>
          <p:nvPr/>
        </p:nvGrpSpPr>
        <p:grpSpPr bwMode="auto">
          <a:xfrm>
            <a:off x="6672264" y="3681413"/>
            <a:ext cx="3648075" cy="2627312"/>
            <a:chOff x="3060" y="119"/>
            <a:chExt cx="2298" cy="1655"/>
          </a:xfrm>
        </p:grpSpPr>
        <p:graphicFrame>
          <p:nvGraphicFramePr>
            <p:cNvPr id="37898" name="Object 12"/>
            <p:cNvGraphicFramePr>
              <a:graphicFrameLocks noChangeAspect="1"/>
            </p:cNvGraphicFramePr>
            <p:nvPr/>
          </p:nvGraphicFramePr>
          <p:xfrm>
            <a:off x="4127" y="573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1" imgW="241300" imgH="292100" progId="Equation.3">
                    <p:embed/>
                  </p:oleObj>
                </mc:Choice>
                <mc:Fallback>
                  <p:oleObj name="公式" r:id="rId1" imgW="241300" imgH="292100" progId="Equation.3">
                    <p:embed/>
                    <p:pic>
                      <p:nvPicPr>
                        <p:cNvPr id="0" name="图片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573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WordArt 13"/>
            <p:cNvSpPr>
              <a:spLocks noChangeArrowheads="1" noChangeShapeType="1" noTextEdit="1"/>
            </p:cNvSpPr>
            <p:nvPr/>
          </p:nvSpPr>
          <p:spPr bwMode="auto">
            <a:xfrm rot="5400000">
              <a:off x="4540" y="690"/>
              <a:ext cx="1320" cy="17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1" fontAlgn="auto" hangingPunct="1">
                <a:defRPr/>
              </a:pPr>
              <a:r>
                <a:rPr lang="zh-CN" altLang="en-US" sz="1400" kern="10">
                  <a:ln w="9525">
                    <a:solidFill>
                      <a:srgbClr val="008000"/>
                    </a:solidFill>
                    <a:round/>
                  </a:ln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反相输入大于基准输出为</a:t>
              </a:r>
              <a:r>
                <a:rPr lang="en-US" altLang="zh-CN" sz="1400" kern="10">
                  <a:ln w="9525">
                    <a:solidFill>
                      <a:srgbClr val="008000"/>
                    </a:solidFill>
                    <a:round/>
                  </a:ln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zh-CN" altLang="en-US" sz="1400" kern="10">
                <a:ln w="9525">
                  <a:solidFill>
                    <a:srgbClr val="008000"/>
                  </a:solidFill>
                  <a:round/>
                </a:ln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108" y="693"/>
              <a:ext cx="987" cy="267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D/A</a:t>
              </a: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转换器</a:t>
              </a:r>
              <a:endParaRPr lang="zh-CN" altLang="en-US" sz="24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108" y="1507"/>
              <a:ext cx="987" cy="267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楷体_GB2312" pitchFamily="49" charset="-122"/>
                  <a:ea typeface="楷体_GB2312" pitchFamily="49" charset="-122"/>
                </a:rPr>
                <a:t>逐位逼近寄存器</a:t>
              </a:r>
              <a:endParaRPr lang="zh-CN" altLang="en-US" sz="16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902" name="Rectangle 16"/>
            <p:cNvSpPr>
              <a:spLocks noChangeArrowheads="1"/>
            </p:cNvSpPr>
            <p:nvPr/>
          </p:nvSpPr>
          <p:spPr bwMode="auto">
            <a:xfrm>
              <a:off x="4545" y="1505"/>
              <a:ext cx="813" cy="267"/>
            </a:xfrm>
            <a:prstGeom prst="re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控制逻辑</a:t>
              </a:r>
              <a:endParaRPr lang="zh-CN" altLang="en-US" sz="24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903" name="AutoShape 17"/>
            <p:cNvSpPr>
              <a:spLocks noChangeArrowheads="1"/>
            </p:cNvSpPr>
            <p:nvPr/>
          </p:nvSpPr>
          <p:spPr bwMode="auto">
            <a:xfrm rot="5400000">
              <a:off x="4409" y="470"/>
              <a:ext cx="453" cy="447"/>
            </a:xfrm>
            <a:prstGeom prst="flowChartExtract">
              <a:avLst/>
            </a:prstGeom>
            <a:gradFill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4" name="Line 18"/>
            <p:cNvSpPr>
              <a:spLocks noChangeShapeType="1"/>
            </p:cNvSpPr>
            <p:nvPr/>
          </p:nvSpPr>
          <p:spPr bwMode="auto">
            <a:xfrm>
              <a:off x="4095" y="83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9"/>
            <p:cNvSpPr>
              <a:spLocks noChangeShapeType="1"/>
            </p:cNvSpPr>
            <p:nvPr/>
          </p:nvSpPr>
          <p:spPr bwMode="auto">
            <a:xfrm flipH="1">
              <a:off x="3108" y="558"/>
              <a:ext cx="1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>
              <a:off x="4859" y="69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950" y="693"/>
              <a:ext cx="0" cy="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22"/>
            <p:cNvSpPr>
              <a:spLocks noChangeShapeType="1"/>
            </p:cNvSpPr>
            <p:nvPr/>
          </p:nvSpPr>
          <p:spPr bwMode="auto">
            <a:xfrm>
              <a:off x="3608" y="960"/>
              <a:ext cx="72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AutoShape 23"/>
            <p:cNvSpPr>
              <a:spLocks noChangeArrowheads="1"/>
            </p:cNvSpPr>
            <p:nvPr/>
          </p:nvSpPr>
          <p:spPr bwMode="auto">
            <a:xfrm rot="-5400000">
              <a:off x="3330" y="1155"/>
              <a:ext cx="545" cy="155"/>
            </a:xfrm>
            <a:prstGeom prst="rightArrow">
              <a:avLst>
                <a:gd name="adj1" fmla="val 50000"/>
                <a:gd name="adj2" fmla="val 87903"/>
              </a:avLst>
            </a:prstGeom>
            <a:gradFill rotWithShape="1">
              <a:gsLst>
                <a:gs pos="0">
                  <a:srgbClr val="4D0808"/>
                </a:gs>
                <a:gs pos="14999">
                  <a:srgbClr val="FF0300"/>
                </a:gs>
                <a:gs pos="27499">
                  <a:srgbClr val="FF7A00"/>
                </a:gs>
                <a:gs pos="50000">
                  <a:srgbClr val="FFF200"/>
                </a:gs>
                <a:gs pos="72501">
                  <a:srgbClr val="FF7A00"/>
                </a:gs>
                <a:gs pos="85001">
                  <a:srgbClr val="FF0300"/>
                </a:gs>
                <a:gs pos="100000">
                  <a:srgbClr val="4D080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0" name="AutoShape 24"/>
            <p:cNvSpPr>
              <a:spLocks noChangeArrowheads="1"/>
            </p:cNvSpPr>
            <p:nvPr/>
          </p:nvSpPr>
          <p:spPr bwMode="auto">
            <a:xfrm rot="10800000">
              <a:off x="3078" y="1234"/>
              <a:ext cx="486" cy="155"/>
            </a:xfrm>
            <a:prstGeom prst="rightArrow">
              <a:avLst>
                <a:gd name="adj1" fmla="val 50000"/>
                <a:gd name="adj2" fmla="val 78387"/>
              </a:avLst>
            </a:prstGeom>
            <a:gradFill rotWithShape="1">
              <a:gsLst>
                <a:gs pos="0">
                  <a:srgbClr val="4D0808"/>
                </a:gs>
                <a:gs pos="14999">
                  <a:srgbClr val="FF0300"/>
                </a:gs>
                <a:gs pos="27499">
                  <a:srgbClr val="FF7A00"/>
                </a:gs>
                <a:gs pos="50000">
                  <a:srgbClr val="FFF200"/>
                </a:gs>
                <a:gs pos="72501">
                  <a:srgbClr val="FF7A00"/>
                </a:gs>
                <a:gs pos="85001">
                  <a:srgbClr val="FF0300"/>
                </a:gs>
                <a:gs pos="100000">
                  <a:srgbClr val="4D080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1" name="Text Box 25"/>
            <p:cNvSpPr txBox="1">
              <a:spLocks noChangeArrowheads="1"/>
            </p:cNvSpPr>
            <p:nvPr/>
          </p:nvSpPr>
          <p:spPr bwMode="auto">
            <a:xfrm>
              <a:off x="3060" y="1072"/>
              <a:ext cx="6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Tahoma" panose="020B0604030504040204" pitchFamily="34" charset="0"/>
                  <a:ea typeface="楷体_GB2312" pitchFamily="49" charset="-122"/>
                </a:rPr>
                <a:t>数码输出</a:t>
              </a:r>
              <a:endParaRPr lang="zh-CN" altLang="en-US" sz="14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37912" name="Text Box 26"/>
            <p:cNvSpPr txBox="1">
              <a:spLocks noChangeArrowheads="1"/>
            </p:cNvSpPr>
            <p:nvPr/>
          </p:nvSpPr>
          <p:spPr bwMode="auto">
            <a:xfrm>
              <a:off x="3108" y="366"/>
              <a:ext cx="7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楷体_GB2312" pitchFamily="49" charset="-122"/>
                  <a:ea typeface="楷体_GB2312" pitchFamily="49" charset="-122"/>
                </a:rPr>
                <a:t>模拟输入</a:t>
              </a:r>
              <a:r>
                <a:rPr lang="en-US" altLang="zh-CN" sz="1400" b="1">
                  <a:latin typeface="楷体_GB2312" pitchFamily="49" charset="-122"/>
                  <a:ea typeface="楷体_GB2312" pitchFamily="49" charset="-122"/>
                </a:rPr>
                <a:t>V</a:t>
              </a:r>
              <a:r>
                <a:rPr lang="en-US" altLang="zh-CN" sz="1400" b="1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endParaRPr lang="en-US" altLang="zh-CN" sz="1400" b="1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4266" y="935"/>
              <a:ext cx="7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Tahoma" panose="020B0604030504040204" pitchFamily="34" charset="0"/>
                  <a:ea typeface="楷体_GB2312" pitchFamily="49" charset="-122"/>
                </a:rPr>
                <a:t>电压比较器</a:t>
              </a:r>
              <a:endParaRPr lang="zh-CN" altLang="en-US" sz="14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7914" name="Object 28"/>
            <p:cNvGraphicFramePr>
              <a:graphicFrameLocks noChangeAspect="1"/>
            </p:cNvGraphicFramePr>
            <p:nvPr/>
          </p:nvGraphicFramePr>
          <p:xfrm>
            <a:off x="4414" y="75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3" imgW="177800" imgH="177800" progId="Equation.DSMT4">
                    <p:embed/>
                  </p:oleObj>
                </mc:Choice>
                <mc:Fallback>
                  <p:oleObj name="Equation" r:id="rId3" imgW="177800" imgH="177800" progId="Equation.DSMT4">
                    <p:embed/>
                    <p:pic>
                      <p:nvPicPr>
                        <p:cNvPr id="0" name="图片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75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5" name="Object 29"/>
            <p:cNvGraphicFramePr>
              <a:graphicFrameLocks noChangeAspect="1"/>
            </p:cNvGraphicFramePr>
            <p:nvPr/>
          </p:nvGraphicFramePr>
          <p:xfrm>
            <a:off x="4416" y="524"/>
            <a:ext cx="119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5" imgW="152400" imgH="127000" progId="Equation.DSMT4">
                    <p:embed/>
                  </p:oleObj>
                </mc:Choice>
                <mc:Fallback>
                  <p:oleObj name="Equation" r:id="rId5" imgW="152400" imgH="127000" progId="Equation.DSMT4">
                    <p:embed/>
                    <p:pic>
                      <p:nvPicPr>
                        <p:cNvPr id="0" name="图片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24"/>
                          <a:ext cx="119" cy="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30"/>
            <p:cNvSpPr>
              <a:spLocks noChangeShapeType="1"/>
            </p:cNvSpPr>
            <p:nvPr/>
          </p:nvSpPr>
          <p:spPr bwMode="auto">
            <a:xfrm flipH="1">
              <a:off x="4118" y="1642"/>
              <a:ext cx="4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544320" y="1628775"/>
            <a:ext cx="3962400" cy="467995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ADC0809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引脚结构： 采用双列直插式封装，共有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条引脚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条模拟量输入通道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地址输入和控制线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数字量输出及控制线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电源线及其他：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260" y="394970"/>
            <a:ext cx="7772400" cy="1143000"/>
          </a:xfrm>
          <a:noFill/>
          <a:ln>
            <a:solidFill>
              <a:schemeClr val="accent2"/>
            </a:solidFill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100" b="1">
                <a:solidFill>
                  <a:srgbClr val="FF0000"/>
                </a:solidFill>
                <a:sym typeface="+mn-ea"/>
              </a:rPr>
              <a:t>4.    8</a:t>
            </a:r>
            <a:r>
              <a:rPr lang="zh-CN" altLang="en-US" sz="4100" b="1">
                <a:solidFill>
                  <a:srgbClr val="FF0000"/>
                </a:solidFill>
                <a:sym typeface="+mn-ea"/>
              </a:rPr>
              <a:t>位</a:t>
            </a:r>
            <a:r>
              <a:rPr lang="en-US" altLang="zh-CN" sz="4100" b="1">
                <a:solidFill>
                  <a:srgbClr val="FF0000"/>
                </a:solidFill>
                <a:sym typeface="+mn-ea"/>
              </a:rPr>
              <a:t>A/D</a:t>
            </a:r>
            <a:r>
              <a:rPr lang="zh-CN" altLang="en-US" sz="4100" b="1">
                <a:solidFill>
                  <a:srgbClr val="FF0000"/>
                </a:solidFill>
                <a:sym typeface="+mn-ea"/>
              </a:rPr>
              <a:t>转换器</a:t>
            </a:r>
            <a:r>
              <a:rPr lang="en-US" altLang="zh-CN" sz="4100" b="1">
                <a:solidFill>
                  <a:srgbClr val="FF0000"/>
                </a:solidFill>
                <a:sym typeface="+mn-ea"/>
              </a:rPr>
              <a:t>ADC0809/0808</a:t>
            </a: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460" name="Picture 4"/>
          <p:cNvGraphicFramePr>
            <a:graphicFrameLocks noChangeAspect="1"/>
          </p:cNvGraphicFramePr>
          <p:nvPr/>
        </p:nvGraphicFramePr>
        <p:xfrm>
          <a:off x="5572760" y="1628775"/>
          <a:ext cx="39243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06800" imgH="4432300" progId="Visio.Drawing.11">
                  <p:embed/>
                </p:oleObj>
              </mc:Choice>
              <mc:Fallback>
                <p:oleObj name="" r:id="rId1" imgW="3606800" imgH="4432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2760" y="1628775"/>
                        <a:ext cx="3924300" cy="467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66989" y="836613"/>
            <a:ext cx="25923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Arial Narrow" panose="020B0606020202030204" pitchFamily="34" charset="0"/>
              </a:rPr>
              <a:t>、主要引脚</a:t>
            </a:r>
            <a:endParaRPr kumimoji="1" lang="zh-CN" altLang="en-US" sz="28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351088" y="13414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IN0-IN7: </a:t>
            </a:r>
            <a:r>
              <a:rPr kumimoji="1" lang="en-US" altLang="zh-CN" sz="2400" b="1" dirty="0"/>
              <a:t>8</a:t>
            </a:r>
            <a:r>
              <a:rPr kumimoji="1" lang="zh-CN" altLang="en-US" sz="2400" b="1" dirty="0"/>
              <a:t>个模拟量输入端</a:t>
            </a:r>
            <a:endParaRPr kumimoji="1" lang="zh-CN" altLang="en-US" sz="2400" b="1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03866" y="1773239"/>
            <a:ext cx="72493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</a:rPr>
              <a:t>START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启动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转换器，为高电平时，开始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转换</a:t>
            </a:r>
            <a:br>
              <a:rPr kumimoji="1" lang="zh-CN" altLang="en-US" sz="2400" b="1" dirty="0"/>
            </a:br>
            <a:endParaRPr kumimoji="1" lang="zh-CN" altLang="en-US" sz="2400" b="1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424113" y="2205039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EOC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转换结束信号，当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转换完毕后，发出一个正脉冲，表示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转换结束，可中断中请。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424113" y="3068638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OE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输出允许信号 </a:t>
            </a:r>
            <a:endParaRPr kumimoji="1" lang="zh-CN" altLang="en-US" sz="24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360613" y="3581401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CLOCK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时钟信号</a:t>
            </a:r>
            <a:br>
              <a:rPr kumimoji="1" lang="zh-CN" altLang="en-US" sz="2400" b="1" dirty="0"/>
            </a:b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24113" y="4005264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ALE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地址锁存允许，当</a:t>
            </a:r>
            <a:r>
              <a:rPr kumimoji="1" lang="en-US" altLang="zh-CN" sz="2400" b="1" dirty="0"/>
              <a:t>ALE</a:t>
            </a:r>
            <a:r>
              <a:rPr kumimoji="1" lang="zh-CN" altLang="en-US" sz="2400" b="1" dirty="0"/>
              <a:t>为高电平时，允许</a:t>
            </a:r>
            <a:r>
              <a:rPr kumimoji="1" lang="en-US" altLang="zh-CN" sz="2400" b="1" dirty="0"/>
              <a:t>C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B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被选中。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438400" y="4911726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ADDA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ADDB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ADDC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zh-CN" sz="2400" b="1" dirty="0"/>
              <a:t>C</a:t>
            </a:r>
            <a:r>
              <a:rPr kumimoji="1" lang="zh-CN" altLang="en-US" sz="2400" b="1" dirty="0"/>
              <a:t>最高位，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最低时，用于通道选择。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424430" y="5610226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</a:rPr>
              <a:t>D7-D0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b="1" dirty="0"/>
              <a:t>数字量输出。</a:t>
            </a:r>
            <a:br>
              <a:rPr kumimoji="1" lang="zh-CN" altLang="en-US" sz="2400" dirty="0"/>
            </a:br>
            <a:r>
              <a:rPr kumimoji="1" lang="en-US" altLang="zh-CN" sz="2400" b="1" dirty="0">
                <a:solidFill>
                  <a:srgbClr val="FF0000"/>
                </a:solidFill>
              </a:rPr>
              <a:t>VREF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）、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VREF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-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）：</a:t>
            </a:r>
            <a:r>
              <a:rPr kumimoji="1" lang="zh-CN" altLang="en-US" sz="2400" b="1" dirty="0"/>
              <a:t>参考电压。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692150"/>
            <a:ext cx="8229600" cy="11430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</a:rPr>
              <a:t>8</a:t>
            </a:r>
            <a:r>
              <a:rPr lang="zh-CN" altLang="en-US" sz="2800" b="1">
                <a:solidFill>
                  <a:srgbClr val="FF0000"/>
                </a:solidFill>
              </a:rPr>
              <a:t>位</a:t>
            </a:r>
            <a:r>
              <a:rPr lang="en-US" altLang="zh-CN" sz="2800" b="1">
                <a:solidFill>
                  <a:srgbClr val="FF0000"/>
                </a:solidFill>
              </a:rPr>
              <a:t>A/D</a:t>
            </a:r>
            <a:r>
              <a:rPr lang="zh-CN" altLang="en-US" sz="2800" b="1">
                <a:solidFill>
                  <a:srgbClr val="FF0000"/>
                </a:solidFill>
              </a:rPr>
              <a:t>转换器</a:t>
            </a:r>
            <a:r>
              <a:rPr lang="en-US" altLang="zh-CN" sz="2800" b="1">
                <a:solidFill>
                  <a:srgbClr val="FF0000"/>
                </a:solidFill>
              </a:rPr>
              <a:t>ADC0809/0808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667001" y="1676401"/>
            <a:ext cx="2276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Arial Narrow" panose="020B0606020202030204" pitchFamily="34" charset="0"/>
              </a:rPr>
              <a:t>、工作原理</a:t>
            </a:r>
            <a:endParaRPr kumimoji="1" lang="zh-CN" altLang="en-US" sz="28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6146" name="Object 4"/>
          <p:cNvGraphicFramePr/>
          <p:nvPr/>
        </p:nvGraphicFramePr>
        <p:xfrm>
          <a:off x="2495550" y="2285683"/>
          <a:ext cx="5491163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216400" imgH="2853055" progId="Word.Picture.8">
                  <p:embed/>
                </p:oleObj>
              </mc:Choice>
              <mc:Fallback>
                <p:oleObj name="" r:id="rId1" imgW="4216400" imgH="285305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2285683"/>
                        <a:ext cx="5491163" cy="370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8" y="1700213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）输入与模拟电压的连接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5189" y="692151"/>
            <a:ext cx="4465637" cy="784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3</a:t>
            </a:r>
            <a:r>
              <a:rPr lang="zh-CN" altLang="en-US" sz="3600" b="1">
                <a:solidFill>
                  <a:srgbClr val="FF0000"/>
                </a:solidFill>
              </a:rPr>
              <a:t>、与系统的连接</a:t>
            </a:r>
            <a:r>
              <a:rPr lang="zh-CN" altLang="en-US" sz="3200">
                <a:solidFill>
                  <a:schemeClr val="accent1"/>
                </a:solidFill>
              </a:rPr>
              <a:t> 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66988" y="2349501"/>
            <a:ext cx="75438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dirty="0"/>
              <a:t>ADC0808/0809</a:t>
            </a:r>
            <a:r>
              <a:rPr kumimoji="1" lang="zh-CN" altLang="en-US" sz="2800" b="1" dirty="0"/>
              <a:t>可以</a:t>
            </a:r>
            <a:r>
              <a:rPr kumimoji="1" lang="en-US" altLang="zh-CN" sz="2800" b="1" dirty="0"/>
              <a:t>IN0-IN7</a:t>
            </a:r>
            <a:r>
              <a:rPr kumimoji="1" lang="zh-CN" altLang="en-US" sz="2800" b="1" dirty="0"/>
              <a:t>按</a:t>
            </a:r>
            <a:r>
              <a:rPr kumimoji="1" lang="en-US" altLang="zh-CN" sz="2800" b="1" dirty="0"/>
              <a:t>8</a:t>
            </a:r>
            <a:r>
              <a:rPr kumimoji="1" lang="zh-CN" altLang="en-US" sz="2800" b="1" dirty="0"/>
              <a:t>路模拟电压输入，可接成单端，单极性输入，</a:t>
            </a:r>
            <a:r>
              <a:rPr kumimoji="1" lang="en-US" altLang="zh-CN" sz="2800" b="1" dirty="0"/>
              <a:t>VREF</a:t>
            </a: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+</a:t>
            </a:r>
            <a:r>
              <a:rPr kumimoji="1" lang="zh-CN" altLang="en-US" sz="2800" b="1" dirty="0"/>
              <a:t>）</a:t>
            </a:r>
            <a:r>
              <a:rPr kumimoji="1" lang="en-US" altLang="zh-CN" sz="2800" b="1" dirty="0"/>
              <a:t>=5V</a:t>
            </a:r>
            <a:r>
              <a:rPr kumimoji="1" lang="zh-CN" altLang="en-US" sz="2800" b="1" dirty="0"/>
              <a:t>，</a:t>
            </a:r>
            <a:r>
              <a:rPr kumimoji="1" lang="en-US" altLang="zh-CN" sz="2800" b="1" dirty="0"/>
              <a:t>VREF</a:t>
            </a: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）</a:t>
            </a:r>
            <a:r>
              <a:rPr kumimoji="1" lang="en-US" altLang="zh-CN" sz="2800" b="1" dirty="0"/>
              <a:t>=0V</a:t>
            </a:r>
            <a:r>
              <a:rPr kumimoji="1" lang="zh-CN" altLang="en-US" sz="2800" b="1" dirty="0"/>
              <a:t>，也可按成双极性输入，</a:t>
            </a:r>
            <a:r>
              <a:rPr kumimoji="1" lang="en-US" altLang="zh-CN" sz="2800" b="1" dirty="0"/>
              <a:t>VREF</a:t>
            </a: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+</a:t>
            </a:r>
            <a:r>
              <a:rPr kumimoji="1" lang="zh-CN" altLang="en-US" sz="2800" b="1" dirty="0"/>
              <a:t>）和</a:t>
            </a:r>
            <a:r>
              <a:rPr kumimoji="1" lang="en-US" altLang="zh-CN" sz="2800" b="1" dirty="0"/>
              <a:t>VREF</a:t>
            </a: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）分别按</a:t>
            </a:r>
            <a:r>
              <a:rPr kumimoji="1" lang="en-US" altLang="zh-CN" sz="2800" b="1" dirty="0"/>
              <a:t>+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极性参考电压</a:t>
            </a:r>
            <a:endParaRPr kumimoji="1" lang="zh-CN" altLang="en-US" sz="2800" b="1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765175"/>
            <a:ext cx="7772400" cy="60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）数据输出和系统总线的连接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70088" y="1492569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/>
              <a:t>准则：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芯片内部带有三态输出门，数据输出线可直接挂到系统总线上去；另一种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芯片内部不带三态输出门，这时需输入缓冲器（</a:t>
            </a:r>
            <a:r>
              <a:rPr kumimoji="1" lang="en-US" altLang="zh-CN" sz="2400" b="1" dirty="0"/>
              <a:t>74LS244</a:t>
            </a:r>
            <a:r>
              <a:rPr kumimoji="1" lang="zh-CN" altLang="en-US" sz="2400" b="1" dirty="0"/>
              <a:t>）或并行</a:t>
            </a:r>
            <a:r>
              <a:rPr kumimoji="1" lang="en-US" altLang="zh-CN" sz="2400" b="1" dirty="0"/>
              <a:t>I/O</a:t>
            </a:r>
            <a:r>
              <a:rPr kumimoji="1" lang="zh-CN" altLang="en-US" sz="2400" b="1" dirty="0"/>
              <a:t>接口与总线连接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351088" y="3141663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/>
              <a:t>ADC 0809/0808 </a:t>
            </a:r>
            <a:r>
              <a:rPr kumimoji="1" lang="zh-CN" altLang="en-US" sz="2400" b="1" dirty="0"/>
              <a:t>有三态输出门可直接与</a:t>
            </a:r>
            <a:r>
              <a:rPr kumimoji="1" lang="en-US" altLang="zh-CN" sz="2400" b="1" dirty="0"/>
              <a:t>8</a:t>
            </a:r>
            <a:r>
              <a:rPr kumimoji="1" lang="zh-CN" altLang="en-US" sz="2400" b="1" dirty="0"/>
              <a:t>位</a:t>
            </a:r>
            <a:r>
              <a:rPr kumimoji="1" lang="en-US" altLang="zh-CN" sz="2400" b="1" dirty="0"/>
              <a:t>CPU</a:t>
            </a:r>
            <a:r>
              <a:rPr kumimoji="1" lang="zh-CN" altLang="en-US" sz="2400" b="1" dirty="0"/>
              <a:t>相连。</a:t>
            </a:r>
            <a:endParaRPr kumimoji="1" lang="zh-CN" altLang="en-US" sz="2400" b="1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351088" y="3789364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/>
              <a:t>ADC 574 </a:t>
            </a:r>
            <a:r>
              <a:rPr kumimoji="1" lang="zh-CN" altLang="en-US" sz="2400" b="1" dirty="0"/>
              <a:t>有三态门，不通过缓冲器，与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位微机连接时，可将</a:t>
            </a:r>
            <a:r>
              <a:rPr kumimoji="1" lang="en-US" altLang="zh-CN" sz="2400" b="1" dirty="0"/>
              <a:t>DB0-DB11</a:t>
            </a:r>
            <a:r>
              <a:rPr kumimoji="1" lang="zh-CN" altLang="en-US" sz="2400" b="1" dirty="0"/>
              <a:t>接</a:t>
            </a:r>
            <a:r>
              <a:rPr kumimoji="1" lang="en-US" altLang="zh-CN" sz="2400" b="1" dirty="0"/>
              <a:t>DO-D11</a:t>
            </a:r>
            <a:endParaRPr kumimoji="1" lang="en-US" altLang="zh-CN" sz="2400" b="1" dirty="0">
              <a:latin typeface="Arial Narrow" panose="020B0606020202030204" pitchFamily="34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51088" y="4724401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/>
              <a:t>与</a:t>
            </a:r>
            <a:r>
              <a:rPr kumimoji="1" lang="en-US" altLang="zh-CN" sz="2400" b="1" dirty="0"/>
              <a:t>8</a:t>
            </a:r>
            <a:r>
              <a:rPr kumimoji="1" lang="zh-CN" altLang="en-US" sz="2400" b="1" dirty="0"/>
              <a:t>位微机相连，</a:t>
            </a:r>
            <a:r>
              <a:rPr kumimoji="1" lang="en-US" altLang="zh-CN" sz="2400" b="1" dirty="0"/>
              <a:t>DB4-DB11</a:t>
            </a:r>
            <a:r>
              <a:rPr kumimoji="1" lang="zh-CN" altLang="en-US" sz="2400" b="1" dirty="0"/>
              <a:t>接</a:t>
            </a:r>
            <a:r>
              <a:rPr kumimoji="1" lang="en-US" altLang="zh-CN" sz="2400" b="1" dirty="0"/>
              <a:t>D0-D7</a:t>
            </a:r>
            <a:r>
              <a:rPr kumimoji="1" lang="zh-CN" altLang="en-US" sz="2400" b="1" dirty="0"/>
              <a:t>，低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位接到数据线高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位。用</a:t>
            </a:r>
            <a:r>
              <a:rPr kumimoji="1" lang="en-US" altLang="zh-CN" sz="2400" b="1" dirty="0"/>
              <a:t>A0</a:t>
            </a:r>
            <a:r>
              <a:rPr kumimoji="1" lang="zh-CN" altLang="en-US" sz="2400" b="1" dirty="0"/>
              <a:t>区分高</a:t>
            </a:r>
            <a:r>
              <a:rPr kumimoji="1" lang="en-US" altLang="zh-CN" sz="2400" b="1" dirty="0"/>
              <a:t>8</a:t>
            </a:r>
            <a:r>
              <a:rPr kumimoji="1" lang="zh-CN" altLang="en-US" sz="2400" b="1" dirty="0"/>
              <a:t>位，低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位。</a:t>
            </a:r>
            <a:endParaRPr kumimoji="1" lang="zh-CN" altLang="en-US" sz="2400" b="1" dirty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 build="p"/>
      <p:bldP spid="13316" grpId="0" bldLvl="0" animBg="1" autoUpdateAnimBg="0"/>
      <p:bldP spid="13317" grpId="0" autoUpdateAnimBg="0"/>
      <p:bldP spid="13318" grpId="0" autoUpdateAnimBg="0"/>
      <p:bldP spid="133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0" y="908050"/>
            <a:ext cx="4897438" cy="457200"/>
          </a:xfrm>
          <a:noFill/>
        </p:spPr>
        <p:txBody>
          <a:bodyPr anchor="b">
            <a:normAutofit fontScale="90000"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en-US" altLang="zh-CN" sz="2800" b="1">
                <a:solidFill>
                  <a:srgbClr val="FF0000"/>
                </a:solidFill>
              </a:rPr>
              <a:t>A/D</a:t>
            </a:r>
            <a:r>
              <a:rPr lang="zh-CN" altLang="en-US" sz="2800" b="1">
                <a:solidFill>
                  <a:srgbClr val="FF0000"/>
                </a:solidFill>
              </a:rPr>
              <a:t>转换启动信号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424114" y="1700213"/>
            <a:ext cx="7820025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/>
              <a:t>启动信号由</a:t>
            </a:r>
            <a:r>
              <a:rPr kumimoji="1" lang="en-US" altLang="zh-CN" sz="2800" b="1" dirty="0"/>
              <a:t>CPU </a:t>
            </a:r>
            <a:r>
              <a:rPr kumimoji="1" lang="zh-CN" altLang="en-US" sz="2800" b="1" dirty="0"/>
              <a:t>发出，分电平启动和脉冲启动，</a:t>
            </a:r>
            <a:endParaRPr kumimoji="1" lang="zh-CN" altLang="en-US" sz="2800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/>
              <a:t>如</a:t>
            </a:r>
            <a:r>
              <a:rPr kumimoji="1" lang="en-US" altLang="zh-CN" sz="2800" b="1" dirty="0"/>
              <a:t>AD570</a:t>
            </a:r>
            <a:r>
              <a:rPr kumimoji="1" lang="zh-CN" altLang="en-US" sz="2800" b="1" dirty="0"/>
              <a:t>，</a:t>
            </a:r>
            <a:r>
              <a:rPr kumimoji="1" lang="en-US" altLang="zh-CN" sz="2800" b="1" dirty="0"/>
              <a:t>AD571</a:t>
            </a:r>
            <a:r>
              <a:rPr kumimoji="1" lang="zh-CN" altLang="en-US" sz="2800" b="1" dirty="0"/>
              <a:t>，</a:t>
            </a:r>
            <a:r>
              <a:rPr kumimoji="1" lang="en-US" altLang="zh-CN" sz="2800" b="1" dirty="0"/>
              <a:t>AD572</a:t>
            </a:r>
            <a:r>
              <a:rPr kumimoji="1" lang="zh-CN" altLang="en-US" sz="2800" b="1" dirty="0"/>
              <a:t>为电平启动，在</a:t>
            </a:r>
            <a:r>
              <a:rPr kumimoji="1" lang="en-US" altLang="zh-CN" sz="2800" b="1" dirty="0"/>
              <a:t>A/D</a:t>
            </a:r>
            <a:endParaRPr kumimoji="1" lang="en-US" altLang="zh-CN" sz="2800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/>
              <a:t>转换期间，启动信号不能撤消。</a:t>
            </a:r>
            <a:endParaRPr kumimoji="1" lang="zh-CN" altLang="en-US" sz="2800" b="1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424114" y="3357563"/>
            <a:ext cx="7920037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/>
              <a:t>一般通过并行口输出端或</a:t>
            </a:r>
            <a:r>
              <a:rPr kumimoji="1" lang="en-US" altLang="zh-CN" sz="2800" b="1" dirty="0"/>
              <a:t>D</a:t>
            </a:r>
            <a:r>
              <a:rPr kumimoji="1" lang="zh-CN" altLang="en-US" sz="2800" b="1" dirty="0"/>
              <a:t>触发器保持有效电平，</a:t>
            </a:r>
            <a:r>
              <a:rPr kumimoji="1" lang="en-US" altLang="zh-CN" sz="2800" b="1" dirty="0"/>
              <a:t>ADC0804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ADC0809/0808</a:t>
            </a:r>
            <a:r>
              <a:rPr kumimoji="1" lang="zh-CN" altLang="en-US" sz="2800" b="1" dirty="0"/>
              <a:t>，</a:t>
            </a:r>
            <a:r>
              <a:rPr kumimoji="1" lang="en-US" altLang="zh-CN" sz="2800" b="1" dirty="0"/>
              <a:t>AD574</a:t>
            </a:r>
            <a:r>
              <a:rPr kumimoji="1" lang="zh-CN" altLang="en-US" sz="2800" b="1" dirty="0"/>
              <a:t>用电平或足够宽度的脉冲启动，通过读</a:t>
            </a:r>
            <a:r>
              <a:rPr kumimoji="1" lang="en-US" altLang="zh-CN" sz="2800" b="1" dirty="0"/>
              <a:t>/</a:t>
            </a:r>
            <a:r>
              <a:rPr kumimoji="1" lang="zh-CN" altLang="en-US" sz="2800" b="1" dirty="0"/>
              <a:t>写信号或由程序控制。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188" y="765175"/>
            <a:ext cx="7772400" cy="1752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）转换结束与转换数据的读取。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/>
              <a:t>A/D</a:t>
            </a:r>
            <a:r>
              <a:rPr lang="zh-CN" altLang="en-US" sz="2400" b="1"/>
              <a:t>转换结束，发出输出转换结束信号，转换结束有两种，电平信号和脉冲信号，</a:t>
            </a:r>
            <a:r>
              <a:rPr lang="en-US" altLang="zh-CN" sz="2400" b="1"/>
              <a:t>CPU</a:t>
            </a:r>
            <a:r>
              <a:rPr lang="zh-CN" altLang="en-US" sz="2400" b="1"/>
              <a:t>检测转换信号可以读取数据，有</a:t>
            </a:r>
            <a:r>
              <a:rPr lang="en-US" altLang="zh-CN" sz="2400" b="1"/>
              <a:t>3</a:t>
            </a:r>
            <a:r>
              <a:rPr lang="zh-CN" altLang="en-US" sz="2400" b="1"/>
              <a:t>种方法：</a:t>
            </a:r>
            <a:endParaRPr lang="zh-CN" altLang="en-US" sz="2400" b="1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635885" y="2393950"/>
            <a:ext cx="6390005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第一种：程序查询方式</a:t>
            </a:r>
            <a:endParaRPr kumimoji="1"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将转化结束信号接至一条</a:t>
            </a:r>
            <a:r>
              <a:rPr kumimoji="1"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I/O</a:t>
            </a:r>
            <a:r>
              <a:rPr kumimoji="1" lang="zh-CN" alt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线上</a:t>
            </a:r>
            <a:endParaRPr kumimoji="1" lang="zh-CN" alt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40330" y="3357880"/>
            <a:ext cx="6886575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第二种：中断方式</a:t>
            </a:r>
            <a:endParaRPr kumimoji="1"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EOC</a:t>
            </a:r>
            <a:r>
              <a:rPr kumimoji="1" lang="zh-CN" alt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作为终端请求信号引入中断逻辑</a:t>
            </a:r>
            <a:endParaRPr kumimoji="1" lang="zh-CN" alt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135188" y="4288156"/>
            <a:ext cx="73914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/>
              <a:t>如</a:t>
            </a:r>
            <a:r>
              <a:rPr kumimoji="1" lang="en-US" altLang="zh-CN" sz="2400" b="1" dirty="0"/>
              <a:t>A/D</a:t>
            </a:r>
            <a:r>
              <a:rPr kumimoji="1" lang="zh-CN" altLang="en-US" sz="2400" b="1" dirty="0"/>
              <a:t>转换时间较长，宜采用中断方式，转换时间短，采用查询</a:t>
            </a:r>
            <a:endParaRPr kumimoji="1" lang="zh-C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 build="p"/>
      <p:bldP spid="15364" grpId="0" bldLvl="0" animBg="1" autoUpdateAnimBg="0"/>
      <p:bldP spid="15365" grpId="0" bldLvl="0" animBg="1" autoUpdateAnimBg="0"/>
      <p:bldP spid="15367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505" y="765175"/>
            <a:ext cx="7772400" cy="321881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）三态输出缓存器</a:t>
            </a:r>
            <a:endParaRPr lang="zh-CN" altLang="en-US" b="1">
              <a:solidFill>
                <a:srgbClr val="FF0000"/>
              </a:solidFill>
            </a:endParaRPr>
          </a:p>
          <a:p>
            <a:pPr fontAlgn="auto">
              <a:lnSpc>
                <a:spcPct val="130000"/>
              </a:lnSpc>
              <a:buFontTx/>
              <a:buNone/>
            </a:pPr>
            <a:r>
              <a:rPr lang="zh-CN" b="1"/>
              <a:t>用于存放转换结果，输出允许信号</a:t>
            </a:r>
            <a:r>
              <a:rPr lang="en-US" altLang="zh-CN" b="1"/>
              <a:t>OE</a:t>
            </a:r>
            <a:r>
              <a:rPr lang="zh-CN" altLang="en-US" b="1"/>
              <a:t>为高电平时，</a:t>
            </a:r>
            <a:r>
              <a:rPr lang="en-US" altLang="zh-CN" b="1"/>
              <a:t>D</a:t>
            </a:r>
            <a:r>
              <a:rPr lang="zh-CN" altLang="en-US" b="1"/>
              <a:t>有</a:t>
            </a:r>
            <a:r>
              <a:rPr lang="en-US" altLang="zh-CN" b="1"/>
              <a:t>DO</a:t>
            </a:r>
            <a:r>
              <a:rPr lang="en-US" altLang="zh-CN" b="1" baseline="-25000"/>
              <a:t>7</a:t>
            </a:r>
            <a:r>
              <a:rPr lang="en-US" altLang="zh-CN" b="1"/>
              <a:t>~DO</a:t>
            </a:r>
            <a:r>
              <a:rPr lang="en-US" altLang="zh-CN" b="1" baseline="-25000"/>
              <a:t>0</a:t>
            </a:r>
            <a:r>
              <a:rPr lang="zh-CN" altLang="en-US" b="1"/>
              <a:t>上输出；</a:t>
            </a:r>
            <a:r>
              <a:rPr lang="en-US" altLang="zh-CN" b="1"/>
              <a:t>OE</a:t>
            </a:r>
            <a:r>
              <a:rPr lang="zh-CN" altLang="en-US" b="1"/>
              <a:t>为低电平输入时，输出数据线</a:t>
            </a:r>
            <a:r>
              <a:rPr lang="en-US" altLang="zh-CN" b="1">
                <a:sym typeface="+mn-ea"/>
              </a:rPr>
              <a:t>DO</a:t>
            </a:r>
            <a:r>
              <a:rPr lang="en-US" altLang="zh-CN" b="1" baseline="-25000">
                <a:sym typeface="+mn-ea"/>
              </a:rPr>
              <a:t>7</a:t>
            </a:r>
            <a:r>
              <a:rPr lang="en-US" altLang="zh-CN" b="1">
                <a:sym typeface="+mn-ea"/>
              </a:rPr>
              <a:t>~DO</a:t>
            </a:r>
            <a:r>
              <a:rPr lang="en-US" altLang="zh-CN" b="1" baseline="-25000">
                <a:sym typeface="+mn-ea"/>
              </a:rPr>
              <a:t>0</a:t>
            </a:r>
            <a:r>
              <a:rPr lang="zh-CN" altLang="en-US" b="1">
                <a:sym typeface="+mn-ea"/>
              </a:rPr>
              <a:t>为高阻态。</a:t>
            </a:r>
            <a:endParaRPr lang="zh-CN" altLang="en-US" b="1">
              <a:sym typeface="+mn-ea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2095500" y="1643063"/>
            <a:ext cx="8001000" cy="4256087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25000"/>
              </a:lnSpc>
            </a:pPr>
            <a:r>
              <a:rPr lang="en-US" altLang="zh-CN" sz="2800" dirty="0"/>
              <a:t>12</a:t>
            </a:r>
            <a:r>
              <a:rPr lang="zh-CN" altLang="en-US" sz="2800" dirty="0"/>
              <a:t>位</a:t>
            </a:r>
            <a:r>
              <a:rPr lang="en-US" altLang="zh-CN" sz="2800" dirty="0"/>
              <a:t>A/D</a:t>
            </a:r>
            <a:r>
              <a:rPr lang="zh-CN" altLang="en-US" sz="2800" dirty="0"/>
              <a:t>转换器</a:t>
            </a:r>
            <a:r>
              <a:rPr lang="en-US" altLang="zh-CN" sz="2800" dirty="0"/>
              <a:t>AD574</a:t>
            </a:r>
            <a:endParaRPr lang="en-US" altLang="zh-CN" sz="28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400" dirty="0"/>
              <a:t>— </a:t>
            </a:r>
            <a:r>
              <a:rPr lang="zh-CN" altLang="en-US" sz="2400" dirty="0"/>
              <a:t>单通道</a:t>
            </a:r>
            <a:r>
              <a:rPr lang="en-US" altLang="zh-CN" sz="2400" dirty="0"/>
              <a:t>12</a:t>
            </a:r>
            <a:r>
              <a:rPr lang="zh-CN" altLang="en-US" sz="2400" dirty="0"/>
              <a:t>位逐次逼近</a:t>
            </a:r>
            <a:r>
              <a:rPr lang="en-US" altLang="zh-CN" sz="2400" dirty="0"/>
              <a:t>A/D</a:t>
            </a:r>
            <a:r>
              <a:rPr lang="zh-CN" altLang="en-US" sz="2400" dirty="0"/>
              <a:t>转换器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— </a:t>
            </a:r>
            <a:r>
              <a:rPr lang="zh-CN" altLang="en-US" sz="2400" dirty="0"/>
              <a:t>转换时间</a:t>
            </a:r>
            <a:r>
              <a:rPr lang="en-US" altLang="zh-CN" sz="2400" dirty="0"/>
              <a:t>25us, </a:t>
            </a:r>
            <a:r>
              <a:rPr lang="zh-CN" altLang="en-US" sz="2400" dirty="0"/>
              <a:t>误差</a:t>
            </a:r>
            <a:r>
              <a:rPr lang="en-US" altLang="zh-CN" sz="2400" dirty="0"/>
              <a:t>±1/2LSB</a:t>
            </a:r>
            <a:r>
              <a:rPr lang="zh-CN" altLang="en-US" sz="2400" dirty="0"/>
              <a:t>，单极性或双极性输入，量程</a:t>
            </a:r>
            <a:r>
              <a:rPr lang="en-US" altLang="zh-CN" sz="2400" dirty="0"/>
              <a:t>10V</a:t>
            </a:r>
            <a:r>
              <a:rPr lang="zh-CN" altLang="en-US" sz="2400" dirty="0"/>
              <a:t>或</a:t>
            </a:r>
            <a:r>
              <a:rPr lang="en-US" altLang="zh-CN" sz="2400" dirty="0"/>
              <a:t>20V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 — </a:t>
            </a:r>
            <a:r>
              <a:rPr lang="zh-CN" altLang="en-US" sz="2400" dirty="0"/>
              <a:t>内部集成有转换时钟、参考电压源和三态输出锁存器，因此可直接和微机接口，不需要外接时钟电路    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— AD574</a:t>
            </a:r>
            <a:r>
              <a:rPr lang="zh-CN" altLang="en-US" sz="2400" dirty="0"/>
              <a:t>的数字量的位数可以设定为</a:t>
            </a:r>
            <a:r>
              <a:rPr lang="en-US" altLang="zh-CN" sz="2400" dirty="0"/>
              <a:t>8</a:t>
            </a:r>
            <a:r>
              <a:rPr lang="zh-CN" altLang="en-US" sz="2400" dirty="0"/>
              <a:t>位，也可设定为</a:t>
            </a:r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endParaRPr lang="zh-CN" altLang="en-US" sz="2400" dirty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noFill/>
          <a:ln>
            <a:solidFill>
              <a:schemeClr val="accent2"/>
            </a:solidFill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100" dirty="0">
                <a:latin typeface="黑体" panose="02010609060101010101" pitchFamily="49" charset="-122"/>
                <a:sym typeface="+mn-ea"/>
              </a:rPr>
              <a:t> </a:t>
            </a:r>
            <a:r>
              <a:rPr lang="en-US" altLang="zh-CN" sz="41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5. 12</a:t>
            </a:r>
            <a:r>
              <a:rPr lang="zh-CN" altLang="en-US" sz="41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位</a:t>
            </a:r>
            <a:r>
              <a:rPr lang="en-US" altLang="zh-CN" sz="41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A/D</a:t>
            </a:r>
            <a:r>
              <a:rPr lang="zh-CN" altLang="en-US" sz="41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转换器芯片</a:t>
            </a:r>
            <a:r>
              <a:rPr lang="en-US" altLang="zh-CN" sz="4100" b="1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AD574A</a:t>
            </a:r>
            <a:endParaRPr kumimoji="0" lang="zh-CN" altLang="en-US" sz="4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620714"/>
            <a:ext cx="6673850" cy="7397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</a:rPr>
              <a:t>AD574A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</a:rPr>
              <a:t>原理结构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3076" name="Picture 4" descr="未命名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28775"/>
            <a:ext cx="8604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870394" y="843915"/>
            <a:ext cx="7805737" cy="344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◆  主要由逐次逼近</a:t>
            </a:r>
            <a:r>
              <a:rPr lang="zh-CN" altLang="en-US" sz="2400" dirty="0">
                <a:sym typeface="+mn-ea"/>
              </a:rPr>
              <a:t>寄存器</a:t>
            </a:r>
            <a:r>
              <a:rPr lang="en-US" altLang="zh-CN" sz="2400" dirty="0">
                <a:sym typeface="+mn-ea"/>
              </a:rPr>
              <a:t>SAR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D/A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转换器、电压比较器、时序及控制逻辑等部分组成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◆   工作过程：逐次把设定在</a:t>
            </a:r>
            <a:r>
              <a:rPr lang="en-US" altLang="zh-CN" sz="2400" dirty="0">
                <a:sym typeface="+mn-ea"/>
              </a:rPr>
              <a:t>SAR</a:t>
            </a:r>
            <a:r>
              <a:rPr lang="zh-CN" altLang="en-US" sz="2400" dirty="0">
                <a:sym typeface="+mn-ea"/>
              </a:rPr>
              <a:t>中的数字量所对应的</a:t>
            </a:r>
            <a:r>
              <a:rPr lang="en-US" altLang="zh-CN" sz="2400" dirty="0">
                <a:sym typeface="+mn-ea"/>
              </a:rPr>
              <a:t>D/A</a:t>
            </a:r>
            <a:r>
              <a:rPr lang="zh-CN" altLang="en-US" sz="2400" dirty="0">
                <a:sym typeface="+mn-ea"/>
              </a:rPr>
              <a:t>转换器输出的电压，与要被转换的模拟电压进行比较，比较时从</a:t>
            </a:r>
            <a:r>
              <a:rPr lang="en-US" altLang="zh-CN" sz="2400" dirty="0">
                <a:sym typeface="+mn-ea"/>
              </a:rPr>
              <a:t>SAR</a:t>
            </a:r>
            <a:r>
              <a:rPr lang="zh-CN" altLang="en-US" sz="2400" dirty="0">
                <a:sym typeface="+mn-ea"/>
              </a:rPr>
              <a:t>中的最高位开始，逐次确定各数码位是“</a:t>
            </a:r>
            <a:r>
              <a:rPr lang="en-US" altLang="zh-CN" sz="2400" dirty="0">
                <a:sym typeface="+mn-ea"/>
              </a:rPr>
              <a:t>1”</a:t>
            </a:r>
            <a:r>
              <a:rPr lang="zh-CN" altLang="en-US" sz="2400" dirty="0">
                <a:sym typeface="+mn-ea"/>
              </a:rPr>
              <a:t>还是“</a:t>
            </a:r>
            <a:r>
              <a:rPr lang="en-US" altLang="zh-CN" sz="2400" dirty="0">
                <a:sym typeface="+mn-ea"/>
              </a:rPr>
              <a:t>0”</a:t>
            </a:r>
            <a:r>
              <a:rPr lang="zh-CN" altLang="en-US" sz="2400" dirty="0">
                <a:sym typeface="+mn-ea"/>
              </a:rPr>
              <a:t>，最后，</a:t>
            </a:r>
            <a:r>
              <a:rPr lang="en-US" altLang="zh-CN" sz="2400" dirty="0">
                <a:sym typeface="+mn-ea"/>
              </a:rPr>
              <a:t>SAR</a:t>
            </a:r>
            <a:r>
              <a:rPr lang="zh-CN" altLang="en-US" sz="2400" dirty="0">
                <a:sym typeface="+mn-ea"/>
              </a:rPr>
              <a:t>中的内容就是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与输入的模拟电压对应的二进制数字代码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1610995" y="915353"/>
            <a:ext cx="8229600" cy="452437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AD574</a:t>
            </a:r>
            <a:r>
              <a:rPr lang="zh-CN" altLang="en-US" dirty="0"/>
              <a:t>引脚结构： </a:t>
            </a:r>
            <a:r>
              <a:rPr lang="en-US" altLang="zh-CN" dirty="0"/>
              <a:t>28</a:t>
            </a:r>
            <a:r>
              <a:rPr lang="zh-CN" altLang="en-US" dirty="0"/>
              <a:t>脚双列直插式封装</a:t>
            </a:r>
            <a:endParaRPr lang="zh-CN" altLang="en-US" dirty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455" y="1831340"/>
            <a:ext cx="5181600" cy="37211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765176"/>
            <a:ext cx="5033962" cy="7397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</a:rPr>
              <a:t>AD574A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</a:rPr>
              <a:t>的引脚特性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005" y="1576070"/>
            <a:ext cx="7522845" cy="334518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</a:rPr>
              <a:t>   </a:t>
            </a:r>
            <a:r>
              <a:rPr lang="en-US" altLang="zh-CN" sz="2400" b="1" dirty="0">
                <a:latin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① 10V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20 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BIPOFF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</a:rPr>
              <a:t>模拟电压信号输入线，当输入电压量程为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DC10V</a:t>
            </a:r>
            <a:r>
              <a:rPr lang="zh-CN" altLang="en-US" sz="2400" b="1" dirty="0">
                <a:latin typeface="黑体" panose="02010609060101010101" pitchFamily="49" charset="-122"/>
              </a:rPr>
              <a:t>时，电压信号从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10VIN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脚输入</a:t>
            </a:r>
            <a:r>
              <a:rPr lang="zh-CN" altLang="en-US" sz="2400" b="1" dirty="0">
                <a:latin typeface="黑体" panose="02010609060101010101" pitchFamily="49" charset="-122"/>
              </a:rPr>
              <a:t>，如为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DC20V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时</a:t>
            </a:r>
            <a:r>
              <a:rPr lang="zh-CN" altLang="en-US" sz="2400" b="1" dirty="0">
                <a:latin typeface="黑体" panose="02010609060101010101" pitchFamily="49" charset="-122"/>
              </a:rPr>
              <a:t>，电压信号从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20V1N</a:t>
            </a:r>
            <a:r>
              <a:rPr lang="zh-CN" altLang="en-US" sz="2400" b="1" dirty="0">
                <a:latin typeface="黑体" panose="02010609060101010101" pitchFamily="49" charset="-122"/>
              </a:rPr>
              <a:t>脚输入。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黑体" panose="02010609060101010101" pitchFamily="49" charset="-122"/>
              </a:rPr>
              <a:t>  在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单极性输入方式下</a:t>
            </a:r>
            <a:r>
              <a:rPr lang="zh-CN" altLang="en-US" sz="2400" b="1" dirty="0">
                <a:latin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</a:rPr>
              <a:t>BIPOFF</a:t>
            </a:r>
            <a:r>
              <a:rPr lang="zh-CN" altLang="en-US" sz="2400" b="1" dirty="0">
                <a:latin typeface="黑体" panose="02010609060101010101" pitchFamily="49" charset="-122"/>
              </a:rPr>
              <a:t>引脚接模拟公共地；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黑体" panose="02010609060101010101" pitchFamily="49" charset="-122"/>
              </a:rPr>
              <a:t>  在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双极性输入方式</a:t>
            </a:r>
            <a:r>
              <a:rPr lang="zh-CN" altLang="en-US" sz="2400" b="1" dirty="0">
                <a:latin typeface="黑体" panose="02010609060101010101" pitchFamily="49" charset="-122"/>
              </a:rPr>
              <a:t>下，</a:t>
            </a:r>
            <a:r>
              <a:rPr lang="en-US" altLang="zh-CN" sz="2400" b="1" dirty="0">
                <a:latin typeface="黑体" panose="02010609060101010101" pitchFamily="49" charset="-122"/>
              </a:rPr>
              <a:t>BIPOFF</a:t>
            </a:r>
            <a:r>
              <a:rPr lang="zh-CN" altLang="en-US" sz="2400" b="1" dirty="0">
                <a:latin typeface="黑体" panose="02010609060101010101" pitchFamily="49" charset="-122"/>
              </a:rPr>
              <a:t>引脚可接</a:t>
            </a:r>
            <a:r>
              <a:rPr lang="en-US" altLang="zh-CN" sz="2400" b="1" dirty="0">
                <a:latin typeface="黑体" panose="02010609060101010101" pitchFamily="49" charset="-122"/>
              </a:rPr>
              <a:t>-5V(-5</a:t>
            </a:r>
            <a:r>
              <a:rPr lang="zh-CN" altLang="en-US" sz="2400" b="1" dirty="0">
                <a:latin typeface="黑体" panose="02010609060101010101" pitchFamily="49" charset="-122"/>
              </a:rPr>
              <a:t>～</a:t>
            </a:r>
            <a:r>
              <a:rPr lang="en-US" altLang="zh-CN" sz="2400" b="1" dirty="0">
                <a:latin typeface="黑体" panose="02010609060101010101" pitchFamily="49" charset="-122"/>
              </a:rPr>
              <a:t>+5V</a:t>
            </a:r>
            <a:r>
              <a:rPr lang="zh-CN" altLang="en-US" sz="2400" b="1" dirty="0">
                <a:latin typeface="黑体" panose="02010609060101010101" pitchFamily="49" charset="-122"/>
              </a:rPr>
              <a:t>输入信号</a:t>
            </a:r>
            <a:r>
              <a:rPr lang="en-US" altLang="zh-CN" sz="2400" b="1" dirty="0">
                <a:latin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</a:rPr>
              <a:t>或</a:t>
            </a:r>
            <a:r>
              <a:rPr lang="en-US" altLang="zh-CN" sz="2400" b="1" dirty="0">
                <a:latin typeface="黑体" panose="02010609060101010101" pitchFamily="49" charset="-122"/>
              </a:rPr>
              <a:t>-10V(-10</a:t>
            </a:r>
            <a:r>
              <a:rPr lang="zh-CN" altLang="en-US" sz="2400" b="1" dirty="0">
                <a:latin typeface="黑体" panose="02010609060101010101" pitchFamily="49" charset="-122"/>
              </a:rPr>
              <a:t>～</a:t>
            </a:r>
            <a:r>
              <a:rPr lang="en-US" altLang="zh-CN" sz="2400" b="1" dirty="0">
                <a:latin typeface="黑体" panose="02010609060101010101" pitchFamily="49" charset="-122"/>
              </a:rPr>
              <a:t>+10V</a:t>
            </a:r>
            <a:r>
              <a:rPr lang="zh-CN" altLang="en-US" sz="2400" b="1" dirty="0">
                <a:latin typeface="黑体" panose="02010609060101010101" pitchFamily="49" charset="-122"/>
              </a:rPr>
              <a:t>输入信号</a:t>
            </a:r>
            <a:r>
              <a:rPr lang="en-US" altLang="zh-CN" sz="2400" b="1" dirty="0">
                <a:latin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BIPOFF</a:t>
            </a:r>
            <a:r>
              <a:rPr lang="en-US" altLang="zh-CN" sz="2400" b="1" dirty="0"/>
              <a:t>——</a:t>
            </a:r>
            <a:r>
              <a:rPr lang="zh-CN" altLang="en-US" sz="2400" b="1" dirty="0">
                <a:latin typeface="黑体" panose="02010609060101010101" pitchFamily="49" charset="-122"/>
              </a:rPr>
              <a:t>双极性偏置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79650" y="90805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AD574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单极性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和双极性输入电路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412876"/>
            <a:ext cx="8281987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92313" y="5876926"/>
            <a:ext cx="735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AD574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单极性输入电路 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AD574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双极性输入电路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673100"/>
            <a:ext cx="9074150" cy="13160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②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V</a:t>
            </a:r>
            <a:r>
              <a:rPr lang="zh-CN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</a:rPr>
              <a:t>DD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zh-CN" sz="2400" b="1" dirty="0">
                <a:latin typeface="黑体" panose="02010609060101010101" pitchFamily="49" charset="-122"/>
              </a:rPr>
              <a:t>模拟电路工作正电源输入线，电压为DC</a:t>
            </a:r>
            <a:r>
              <a:rPr lang="en-US" altLang="zh-CN" sz="2400" b="1" dirty="0">
                <a:latin typeface="黑体" panose="02010609060101010101" pitchFamily="49" charset="-122"/>
              </a:rPr>
              <a:t>+</a:t>
            </a:r>
            <a:r>
              <a:rPr lang="zh-CN" altLang="zh-CN" sz="2400" b="1" dirty="0">
                <a:latin typeface="黑体" panose="02010609060101010101" pitchFamily="49" charset="-122"/>
              </a:rPr>
              <a:t>12V或DC</a:t>
            </a:r>
            <a:r>
              <a:rPr lang="en-US" altLang="zh-CN" sz="2400" b="1" dirty="0">
                <a:latin typeface="黑体" panose="02010609060101010101" pitchFamily="49" charset="-122"/>
              </a:rPr>
              <a:t>+</a:t>
            </a:r>
            <a:r>
              <a:rPr lang="zh-CN" altLang="zh-CN" sz="2400" b="1" dirty="0">
                <a:latin typeface="黑体" panose="02010609060101010101" pitchFamily="49" charset="-122"/>
              </a:rPr>
              <a:t>15V；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44676"/>
            <a:ext cx="9144000" cy="576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③V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</a:rPr>
              <a:t>EE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</a:rPr>
              <a:t>模拟电路工作负电源输入线，电压为</a:t>
            </a:r>
            <a:r>
              <a:rPr lang="en-US" altLang="zh-CN" sz="2400" b="1" dirty="0">
                <a:latin typeface="黑体" panose="02010609060101010101" pitchFamily="49" charset="-122"/>
              </a:rPr>
              <a:t>DC-12V</a:t>
            </a:r>
            <a:r>
              <a:rPr lang="zh-CN" altLang="en-US" sz="2400" b="1" dirty="0">
                <a:latin typeface="黑体" panose="02010609060101010101" pitchFamily="49" charset="-122"/>
              </a:rPr>
              <a:t>或</a:t>
            </a:r>
            <a:r>
              <a:rPr lang="en-US" altLang="zh-CN" sz="2400" b="1" dirty="0">
                <a:latin typeface="黑体" panose="02010609060101010101" pitchFamily="49" charset="-122"/>
              </a:rPr>
              <a:t>DC-15V</a:t>
            </a:r>
            <a:r>
              <a:rPr lang="zh-CN" altLang="en-US" sz="2400" b="1" dirty="0">
                <a:latin typeface="黑体" panose="02010609060101010101" pitchFamily="49" charset="-122"/>
              </a:rPr>
              <a:t>；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635125" y="2565400"/>
            <a:ext cx="755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④AGND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模拟电路公共接地线；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492250" y="3429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⑤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Vcc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数字电路工作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正电源输入线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，电压为</a:t>
            </a:r>
            <a:r>
              <a:rPr kumimoji="1"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DC+5V</a:t>
            </a:r>
            <a:endParaRPr kumimoji="1" lang="en-US" altLang="zh-CN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063751" y="4149726"/>
            <a:ext cx="733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⑥DGND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数字电路公共接地线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774825" y="4911726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⑦REFOUT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内部基准电源输出线，提供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DC+10V(±1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的基准电压；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4" grpId="0"/>
      <p:bldP spid="5125" grpId="0"/>
      <p:bldP spid="5126" grpId="0"/>
      <p:bldP spid="51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052514"/>
            <a:ext cx="7772400" cy="1316037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⑧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REFIN：</a:t>
            </a:r>
            <a:r>
              <a:rPr lang="zh-CN" altLang="zh-CN" sz="2400" b="1" dirty="0">
                <a:latin typeface="黑体" panose="02010609060101010101" pitchFamily="49" charset="-122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</a:rPr>
              <a:t>/</a:t>
            </a:r>
            <a:r>
              <a:rPr lang="zh-CN" altLang="zh-CN" sz="2400" b="1" dirty="0">
                <a:latin typeface="黑体" panose="02010609060101010101" pitchFamily="49" charset="-122"/>
              </a:rPr>
              <a:t>D转换基准电压输入线，将REFOUT输出线通过电阻与REFIN输入线连接，可以调整输入转换电压的量程范围。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026" y="2374900"/>
            <a:ext cx="7345363" cy="1125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⑨STS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</a:rPr>
              <a:t>转换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结束输出信号线</a:t>
            </a:r>
            <a:r>
              <a:rPr lang="zh-CN" altLang="en-US" sz="2400" b="1" dirty="0">
                <a:latin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</a:rPr>
              <a:t>             </a:t>
            </a:r>
            <a:r>
              <a:rPr lang="en-US" altLang="zh-CN" sz="2400" b="1" dirty="0">
                <a:latin typeface="黑体" panose="02010609060101010101" pitchFamily="49" charset="-122"/>
              </a:rPr>
              <a:t>A/D</a:t>
            </a:r>
            <a:r>
              <a:rPr lang="zh-CN" altLang="en-US" sz="2400" b="1" dirty="0">
                <a:latin typeface="黑体" panose="02010609060101010101" pitchFamily="49" charset="-122"/>
              </a:rPr>
              <a:t>转换时，为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高电平</a:t>
            </a:r>
            <a:r>
              <a:rPr lang="zh-CN" altLang="en-US" sz="2400" b="1" dirty="0">
                <a:latin typeface="黑体" panose="02010609060101010101" pitchFamily="49" charset="-122"/>
              </a:rPr>
              <a:t>；</a:t>
            </a:r>
            <a:endParaRPr lang="zh-CN" altLang="en-US" sz="2400" b="1" dirty="0">
              <a:latin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黑体" panose="02010609060101010101" pitchFamily="49" charset="-122"/>
              </a:rPr>
              <a:t>             </a:t>
            </a:r>
            <a:r>
              <a:rPr lang="en-US" altLang="zh-CN" sz="2400" b="1" dirty="0">
                <a:latin typeface="黑体" panose="02010609060101010101" pitchFamily="49" charset="-122"/>
              </a:rPr>
              <a:t>A/D</a:t>
            </a:r>
            <a:r>
              <a:rPr lang="zh-CN" altLang="en-US" sz="2400" b="1" dirty="0">
                <a:latin typeface="黑体" panose="02010609060101010101" pitchFamily="49" charset="-122"/>
              </a:rPr>
              <a:t>转换结束后，为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</a:rPr>
              <a:t>低电平</a:t>
            </a:r>
            <a:r>
              <a:rPr lang="zh-CN" altLang="en-US" sz="2400" b="1" dirty="0">
                <a:latin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31950" y="384651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⑩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转换数据输出线。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908050"/>
            <a:ext cx="7416800" cy="4968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11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CE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b="1">
                <a:latin typeface="黑体" panose="02010609060101010101" pitchFamily="49" charset="-122"/>
              </a:rPr>
              <a:t>使能信号输入线，高电平有效</a:t>
            </a:r>
            <a:endParaRPr lang="zh-CN" altLang="en-US" sz="2400" b="1">
              <a:latin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773239"/>
            <a:ext cx="7345363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12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</a:rPr>
              <a:t>CS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</a:rPr>
              <a:t>片选信号</a:t>
            </a:r>
            <a:r>
              <a:rPr lang="zh-CN" altLang="en-US" sz="2400" b="1">
                <a:latin typeface="黑体" panose="02010609060101010101" pitchFamily="49" charset="-122"/>
              </a:rPr>
              <a:t>输入线，低电平有效。</a:t>
            </a:r>
            <a:endParaRPr lang="zh-CN" altLang="en-US" sz="2400" b="1">
              <a:latin typeface="黑体" panose="02010609060101010101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992314" y="2349501"/>
            <a:ext cx="78057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R/C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读、起动转换控制信号输入线，高电平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时，表示操作是</a:t>
            </a:r>
            <a:r>
              <a:rPr kumimoji="1" lang="zh-CN" altLang="en-US" sz="2400" b="1">
                <a:solidFill>
                  <a:srgbClr val="FF318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转换数据；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时，表示操作是起动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3935414" y="3716339"/>
            <a:ext cx="225425" cy="1587"/>
          </a:xfrm>
          <a:prstGeom prst="line">
            <a:avLst/>
          </a:prstGeom>
          <a:noFill/>
          <a:ln w="38100">
            <a:solidFill>
              <a:srgbClr val="FF318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792538" y="2420938"/>
            <a:ext cx="215900" cy="0"/>
          </a:xfrm>
          <a:prstGeom prst="line">
            <a:avLst/>
          </a:prstGeom>
          <a:noFill/>
          <a:ln w="38100">
            <a:solidFill>
              <a:srgbClr val="FF318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847850" y="3716338"/>
            <a:ext cx="8343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12/8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位数据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读取方式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选择输入线，此线不能采用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电平控制，必须直接接在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VCC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或数字地上。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当接在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读出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位数据；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当接在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数字地上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读出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位数据。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273425" y="1772920"/>
            <a:ext cx="250825" cy="1270"/>
          </a:xfrm>
          <a:prstGeom prst="line">
            <a:avLst/>
          </a:prstGeom>
          <a:noFill/>
          <a:ln w="38100">
            <a:solidFill>
              <a:srgbClr val="FF318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8214" y="1196976"/>
            <a:ext cx="7983537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字节选择控制输入线。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在起动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转换时：</a:t>
            </a:r>
            <a:endParaRPr kumimoji="1" lang="zh-CN" altLang="en-US" sz="2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A0 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，产生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位的转换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A0 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时，只产生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位的转换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在读取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数据操作时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，输出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的转换数据；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A0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高电平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时，输出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kumimoji="1"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的转换数据。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765175"/>
            <a:ext cx="8353425" cy="410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矩形 8194"/>
          <p:cNvSpPr/>
          <p:nvPr/>
        </p:nvSpPr>
        <p:spPr>
          <a:xfrm>
            <a:off x="4583113" y="620713"/>
            <a:ext cx="3168650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3719513" y="5300663"/>
            <a:ext cx="49688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表</a:t>
            </a:r>
            <a:r>
              <a:rPr lang="en-US" altLang="zh-CN" b="1" dirty="0">
                <a:latin typeface="Arial" panose="020B0604020202020204" pitchFamily="34" charset="0"/>
              </a:rPr>
              <a:t>2-5 AD574</a:t>
            </a:r>
            <a:r>
              <a:rPr lang="zh-CN" altLang="en-US" b="1" dirty="0">
                <a:latin typeface="Arial" panose="020B0604020202020204" pitchFamily="34" charset="0"/>
              </a:rPr>
              <a:t>的转换方式和数据输出格式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8197" name="椭圆 8196"/>
          <p:cNvSpPr/>
          <p:nvPr/>
        </p:nvSpPr>
        <p:spPr>
          <a:xfrm>
            <a:off x="3721100" y="2492375"/>
            <a:ext cx="5759450" cy="5762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8" name="椭圆 8197"/>
          <p:cNvSpPr/>
          <p:nvPr/>
        </p:nvSpPr>
        <p:spPr>
          <a:xfrm>
            <a:off x="3719513" y="2924175"/>
            <a:ext cx="5759450" cy="5762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9" name="椭圆 8198"/>
          <p:cNvSpPr/>
          <p:nvPr/>
        </p:nvSpPr>
        <p:spPr>
          <a:xfrm>
            <a:off x="3719513" y="3357563"/>
            <a:ext cx="5759450" cy="57626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0" name="椭圆 8199"/>
          <p:cNvSpPr/>
          <p:nvPr/>
        </p:nvSpPr>
        <p:spPr>
          <a:xfrm>
            <a:off x="3719513" y="3860800"/>
            <a:ext cx="5759450" cy="5762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椭圆 8200"/>
          <p:cNvSpPr/>
          <p:nvPr/>
        </p:nvSpPr>
        <p:spPr>
          <a:xfrm>
            <a:off x="3648075" y="4292600"/>
            <a:ext cx="6551613" cy="5762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2" name="椭圆 8201"/>
          <p:cNvSpPr/>
          <p:nvPr/>
        </p:nvSpPr>
        <p:spPr>
          <a:xfrm>
            <a:off x="3792538" y="2492375"/>
            <a:ext cx="719137" cy="1008063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3" name="圆角矩形标注 8202"/>
          <p:cNvSpPr/>
          <p:nvPr/>
        </p:nvSpPr>
        <p:spPr>
          <a:xfrm>
            <a:off x="4367213" y="1844675"/>
            <a:ext cx="1990725" cy="504825"/>
          </a:xfrm>
          <a:prstGeom prst="wedgeRoundRectCallout">
            <a:avLst>
              <a:gd name="adj1" fmla="val -43463"/>
              <a:gd name="adj2" fmla="val 81444"/>
              <a:gd name="adj3" fmla="val 16667"/>
            </a:avLst>
          </a:prstGeom>
          <a:solidFill>
            <a:srgbClr val="FFFF66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49" charset="-122"/>
              </a:rPr>
              <a:t>启动转换</a:t>
            </a:r>
            <a:endParaRPr lang="zh-CN" altLang="en-US" sz="3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204" name="椭圆 8203"/>
          <p:cNvSpPr/>
          <p:nvPr/>
        </p:nvSpPr>
        <p:spPr>
          <a:xfrm>
            <a:off x="3792538" y="3357563"/>
            <a:ext cx="863600" cy="158432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4829" name="组合 8204"/>
          <p:cNvGrpSpPr/>
          <p:nvPr/>
        </p:nvGrpSpPr>
        <p:grpSpPr>
          <a:xfrm>
            <a:off x="4656138" y="4365625"/>
            <a:ext cx="1295400" cy="431800"/>
            <a:chOff x="1973" y="2750"/>
            <a:chExt cx="816" cy="272"/>
          </a:xfrm>
        </p:grpSpPr>
        <p:sp>
          <p:nvSpPr>
            <p:cNvPr id="34837" name="矩形 8205"/>
            <p:cNvSpPr/>
            <p:nvPr/>
          </p:nvSpPr>
          <p:spPr>
            <a:xfrm>
              <a:off x="1973" y="2750"/>
              <a:ext cx="680" cy="272"/>
            </a:xfrm>
            <a:prstGeom prst="rect">
              <a:avLst/>
            </a:prstGeom>
            <a:solidFill>
              <a:srgbClr val="FF66FF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38" name="文本框 8206"/>
            <p:cNvSpPr txBox="1"/>
            <p:nvPr/>
          </p:nvSpPr>
          <p:spPr>
            <a:xfrm>
              <a:off x="2063" y="2750"/>
              <a:ext cx="72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latin typeface="Arial" panose="020B0604020202020204" pitchFamily="34" charset="0"/>
                  <a:ea typeface="楷体_GB2312" pitchFamily="49" charset="-122"/>
                </a:rPr>
                <a:t>接   地</a:t>
              </a:r>
              <a:endParaRPr lang="zh-CN" altLang="en-US" sz="20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4830" name="矩形 8207"/>
          <p:cNvSpPr/>
          <p:nvPr/>
        </p:nvSpPr>
        <p:spPr>
          <a:xfrm>
            <a:off x="4656138" y="3933825"/>
            <a:ext cx="1079500" cy="4318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31" name="文本框 8208"/>
          <p:cNvSpPr txBox="1"/>
          <p:nvPr/>
        </p:nvSpPr>
        <p:spPr>
          <a:xfrm>
            <a:off x="4681538" y="3933825"/>
            <a:ext cx="10175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接   地</a:t>
            </a:r>
            <a:endParaRPr lang="zh-CN" altLang="en-US" sz="2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32" name="矩形 8209"/>
          <p:cNvSpPr/>
          <p:nvPr/>
        </p:nvSpPr>
        <p:spPr>
          <a:xfrm>
            <a:off x="4656138" y="3499644"/>
            <a:ext cx="1008062" cy="368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>
            <a:spAutoFit/>
          </a:bodyPr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+5V</a:t>
            </a:r>
            <a:endParaRPr lang="en-US" altLang="zh-CN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211" name="圆角矩形标注 8210"/>
          <p:cNvSpPr/>
          <p:nvPr/>
        </p:nvSpPr>
        <p:spPr>
          <a:xfrm>
            <a:off x="4583113" y="2924175"/>
            <a:ext cx="2736850" cy="649288"/>
          </a:xfrm>
          <a:prstGeom prst="wedgeRoundRectCallout">
            <a:avLst>
              <a:gd name="adj1" fmla="val -45880"/>
              <a:gd name="adj2" fmla="val 70051"/>
              <a:gd name="adj3" fmla="val 16667"/>
            </a:avLst>
          </a:prstGeom>
          <a:solidFill>
            <a:srgbClr val="FFFF66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Arial" panose="020B0604020202020204" pitchFamily="34" charset="0"/>
                <a:ea typeface="楷体_GB2312" pitchFamily="49" charset="-122"/>
              </a:rPr>
              <a:t>读取转换数据</a:t>
            </a:r>
            <a:endParaRPr lang="zh-CN" altLang="en-US" sz="30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4834" name="组合 8211"/>
          <p:cNvGrpSpPr/>
          <p:nvPr/>
        </p:nvGrpSpPr>
        <p:grpSpPr>
          <a:xfrm>
            <a:off x="1963738" y="360363"/>
            <a:ext cx="9172575" cy="692150"/>
            <a:chOff x="0" y="0"/>
            <a:chExt cx="5778" cy="436"/>
          </a:xfrm>
        </p:grpSpPr>
        <p:sp>
          <p:nvSpPr>
            <p:cNvPr id="34835" name="矩形 8212"/>
            <p:cNvSpPr/>
            <p:nvPr/>
          </p:nvSpPr>
          <p:spPr>
            <a:xfrm>
              <a:off x="0" y="0"/>
              <a:ext cx="5760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000" dirty="0">
                <a:latin typeface="宋体" panose="02010600030101010101" pitchFamily="2" charset="-122"/>
              </a:endParaRPr>
            </a:p>
          </p:txBody>
        </p:sp>
        <p:sp>
          <p:nvSpPr>
            <p:cNvPr id="34836" name="文本框 8213"/>
            <p:cNvSpPr txBox="1"/>
            <p:nvPr/>
          </p:nvSpPr>
          <p:spPr>
            <a:xfrm>
              <a:off x="18" y="36"/>
              <a:ext cx="576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en-US" altLang="zh-CN" sz="30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3" grpId="0" bldLvl="0" animBg="1"/>
      <p:bldP spid="8203" grpId="1" bldLvl="0" animBg="1"/>
      <p:bldP spid="8211" grpId="0" bldLvl="0" animBg="1"/>
      <p:bldP spid="82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524318" y="590550"/>
            <a:ext cx="8001000" cy="4572000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20000"/>
              </a:lnSpc>
              <a:buNone/>
            </a:pPr>
            <a:r>
              <a:rPr lang="en-US" altLang="zh-CN" sz="1200" dirty="0">
                <a:latin typeface="宋体" panose="02010600030101010101" pitchFamily="2" charset="-122"/>
              </a:rPr>
              <a:t>◆  </a:t>
            </a:r>
            <a:r>
              <a:rPr lang="zh-CN" altLang="en-US" sz="2400" dirty="0"/>
              <a:t>以</a:t>
            </a:r>
            <a:r>
              <a:rPr lang="en-US" altLang="zh-CN" sz="2400" dirty="0"/>
              <a:t>4</a:t>
            </a:r>
            <a:r>
              <a:rPr lang="zh-CN" altLang="en-US" sz="2400" dirty="0"/>
              <a:t>位</a:t>
            </a:r>
            <a:r>
              <a:rPr lang="en-US" altLang="zh-CN" sz="2400" dirty="0"/>
              <a:t>A/D</a:t>
            </a:r>
            <a:r>
              <a:rPr lang="zh-CN" altLang="en-US" sz="2400" dirty="0"/>
              <a:t>转换器为例，说明其逐次逼近过程的原理：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LSB</a:t>
            </a:r>
            <a:r>
              <a:rPr lang="zh-CN" altLang="en-US" sz="2400" dirty="0"/>
              <a:t>所代表的信号电压为</a:t>
            </a:r>
            <a:r>
              <a:rPr lang="en-US" altLang="zh-CN" sz="2400" dirty="0"/>
              <a:t>0.25v(</a:t>
            </a:r>
            <a:r>
              <a:rPr lang="zh-CN" altLang="en-US" sz="2400" dirty="0"/>
              <a:t>满量程</a:t>
            </a:r>
            <a:r>
              <a:rPr lang="en-US" altLang="zh-CN" sz="2400" dirty="0"/>
              <a:t>,4/2^4)</a:t>
            </a:r>
            <a:r>
              <a:rPr lang="zh-CN" altLang="en-US" sz="2400" dirty="0"/>
              <a:t>，模拟输入电压为</a:t>
            </a:r>
            <a:r>
              <a:rPr lang="en-US" altLang="zh-CN" sz="2400" dirty="0"/>
              <a:t>1.8v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这里误差为</a:t>
            </a:r>
            <a:r>
              <a:rPr lang="en-US" altLang="zh-CN" sz="2400" dirty="0"/>
              <a:t>0.05v</a:t>
            </a:r>
            <a:r>
              <a:rPr lang="zh-CN" altLang="en-US" sz="2400" dirty="0"/>
              <a:t>。</a:t>
            </a:r>
            <a:r>
              <a:rPr lang="en-US" altLang="zh-CN" sz="2400" dirty="0"/>
              <a:t>SAR</a:t>
            </a:r>
            <a:r>
              <a:rPr lang="zh-CN" altLang="en-US" sz="2400" dirty="0"/>
              <a:t>位数越多，越逼近       ，但转换时间也越长</a:t>
            </a:r>
            <a:endParaRPr lang="zh-CN" altLang="en-US" sz="2400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88503" y="2011998"/>
          <a:ext cx="80010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492500" imgH="850900" progId="Equation.DSMT4">
                  <p:embed/>
                </p:oleObj>
              </mc:Choice>
              <mc:Fallback>
                <p:oleObj name="" r:id="rId1" imgW="3492500" imgH="850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8503" y="2011998"/>
                        <a:ext cx="8001000" cy="194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366000" y="4104323"/>
          <a:ext cx="4333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52400" imgH="203200" progId="Equation.DSMT4">
                  <p:embed/>
                </p:oleObj>
              </mc:Choice>
              <mc:Fallback>
                <p:oleObj name="" r:id="rId3" imgW="1524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0" y="4104323"/>
                        <a:ext cx="433388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9" y="765176"/>
            <a:ext cx="7113587" cy="739775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2.A/D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转换器的主要技术指标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135189" y="1628775"/>
            <a:ext cx="78057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①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分辨率：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通常用数字量的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</a:t>
            </a:r>
            <a:r>
              <a:rPr kumimoji="1"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字长</a:t>
            </a:r>
            <a:r>
              <a:rPr kumimoji="1"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来表示，如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位等。分辨率为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位表示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它能对满量程输入的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的增量作出反映，即数字量的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最低有效位</a:t>
            </a:r>
            <a:r>
              <a:rPr kumimoji="1"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(LSB)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对应于满量程输入的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。若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n=8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，满量程输入为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5.12V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LSB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对应于模拟电压为：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5.12V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=20mV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279651" y="4292600"/>
            <a:ext cx="739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量程</a:t>
            </a:r>
            <a:r>
              <a:rPr lang="zh-CN" altLang="en-US" sz="2400" dirty="0">
                <a:solidFill>
                  <a:srgbClr val="FFFF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ea typeface="黑体" panose="02010609060101010101" pitchFamily="49" charset="-122"/>
              </a:rPr>
              <a:t>它是指所能转换的电压范围。如</a:t>
            </a:r>
            <a:r>
              <a:rPr lang="en-US" altLang="zh-CN" sz="2400" b="1" dirty="0">
                <a:ea typeface="黑体" panose="02010609060101010101" pitchFamily="49" charset="-122"/>
              </a:rPr>
              <a:t>5V</a:t>
            </a:r>
            <a:r>
              <a:rPr lang="zh-CN" altLang="en-US" sz="2400" b="1" dirty="0"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ea typeface="黑体" panose="02010609060101010101" pitchFamily="49" charset="-122"/>
              </a:rPr>
              <a:t>10V</a:t>
            </a:r>
            <a:r>
              <a:rPr lang="zh-CN" altLang="en-US" sz="2400" b="1" dirty="0">
                <a:ea typeface="黑体" panose="02010609060101010101" pitchFamily="49" charset="-122"/>
              </a:rPr>
              <a:t>等。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35188" y="1040712"/>
            <a:ext cx="78486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③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转换精度</a:t>
            </a:r>
            <a:r>
              <a:rPr lang="zh-CN" altLang="en-US" sz="2800" dirty="0"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ea typeface="黑体" panose="02010609060101010101" pitchFamily="49" charset="-122"/>
              </a:rPr>
              <a:t>它是指转换后所得结果相对于实际值的准确度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07419" y="2473654"/>
            <a:ext cx="7704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通常用绝对精度和相对精度两种表示方法。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19674" y="3540135"/>
            <a:ext cx="88931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绝对精度</a:t>
            </a:r>
            <a:r>
              <a:rPr lang="zh-CN" altLang="en-US" sz="2400" b="1" dirty="0">
                <a:ea typeface="黑体" panose="02010609060101010101" pitchFamily="49" charset="-122"/>
              </a:rPr>
              <a:t>常用数字量的位数表示法，如绝对精度为</a:t>
            </a:r>
            <a:r>
              <a:rPr lang="en-US" altLang="zh-CN" sz="2400" b="1" dirty="0">
                <a:ea typeface="黑体" panose="02010609060101010101" pitchFamily="49" charset="-122"/>
              </a:rPr>
              <a:t>±1/2LSB</a:t>
            </a:r>
            <a:r>
              <a:rPr lang="zh-CN" altLang="en-US" sz="2400" b="1" dirty="0">
                <a:solidFill>
                  <a:srgbClr val="FFFF00"/>
                </a:solidFill>
                <a:ea typeface="黑体" panose="02010609060101010101" pitchFamily="49" charset="-122"/>
              </a:rPr>
              <a:t>；</a:t>
            </a:r>
            <a:endParaRPr lang="zh-CN" altLang="en-US" sz="2400" b="1" dirty="0">
              <a:solidFill>
                <a:srgbClr val="FFFF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相对精度</a:t>
            </a:r>
            <a:r>
              <a:rPr lang="zh-CN" altLang="en-US" sz="2400" b="1" dirty="0">
                <a:ea typeface="黑体" panose="02010609060101010101" pitchFamily="49" charset="-122"/>
              </a:rPr>
              <a:t>用相对于满量程的百分比表示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3014" name="Group 6"/>
          <p:cNvGrpSpPr/>
          <p:nvPr/>
        </p:nvGrpSpPr>
        <p:grpSpPr bwMode="auto">
          <a:xfrm>
            <a:off x="1919289" y="1462088"/>
            <a:ext cx="7848600" cy="1136650"/>
            <a:chOff x="295" y="1616"/>
            <a:chExt cx="4944" cy="716"/>
          </a:xfrm>
        </p:grpSpPr>
        <p:sp>
          <p:nvSpPr>
            <p:cNvPr id="43020" name="Rectangle 7"/>
            <p:cNvSpPr>
              <a:spLocks noChangeArrowheads="1"/>
            </p:cNvSpPr>
            <p:nvPr/>
          </p:nvSpPr>
          <p:spPr bwMode="auto">
            <a:xfrm>
              <a:off x="295" y="1616"/>
              <a:ext cx="4944" cy="3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400" dirty="0">
                  <a:ea typeface="黑体" panose="02010609060101010101" pitchFamily="49" charset="-122"/>
                </a:rPr>
                <a:t>如满量程为</a:t>
              </a:r>
              <a:r>
                <a:rPr lang="en-US" altLang="zh-CN" sz="2400" dirty="0">
                  <a:ea typeface="黑体" panose="02010609060101010101" pitchFamily="49" charset="-122"/>
                </a:rPr>
                <a:t>10V</a:t>
              </a:r>
              <a:r>
                <a:rPr lang="zh-CN" altLang="en-US" sz="2400" dirty="0">
                  <a:ea typeface="黑体" panose="02010609060101010101" pitchFamily="49" charset="-122"/>
                </a:rPr>
                <a:t>的</a:t>
              </a:r>
              <a:r>
                <a:rPr lang="en-US" altLang="zh-CN" sz="2400" dirty="0">
                  <a:ea typeface="黑体" panose="02010609060101010101" pitchFamily="49" charset="-122"/>
                </a:rPr>
                <a:t>8</a:t>
              </a:r>
              <a:r>
                <a:rPr lang="zh-CN" altLang="en-US" sz="2400" dirty="0">
                  <a:ea typeface="黑体" panose="02010609060101010101" pitchFamily="49" charset="-122"/>
                </a:rPr>
                <a:t>位</a:t>
              </a:r>
              <a:r>
                <a:rPr lang="en-US" altLang="zh-CN" sz="2400" dirty="0">
                  <a:ea typeface="黑体" panose="02010609060101010101" pitchFamily="49" charset="-122"/>
                </a:rPr>
                <a:t>A</a:t>
              </a:r>
              <a:r>
                <a:rPr lang="zh-CN" altLang="en-US" sz="2400" dirty="0">
                  <a:ea typeface="黑体" panose="02010609060101010101" pitchFamily="49" charset="-122"/>
                </a:rPr>
                <a:t>／</a:t>
              </a:r>
              <a:r>
                <a:rPr lang="en-US" altLang="zh-CN" sz="2400" dirty="0">
                  <a:ea typeface="黑体" panose="02010609060101010101" pitchFamily="49" charset="-122"/>
                </a:rPr>
                <a:t>D</a:t>
              </a:r>
              <a:r>
                <a:rPr lang="zh-CN" altLang="en-US" sz="2400" dirty="0">
                  <a:ea typeface="黑体" panose="02010609060101010101" pitchFamily="49" charset="-122"/>
                </a:rPr>
                <a:t>转换器，其绝对精度为，</a:t>
              </a:r>
              <a:endParaRPr lang="en-US" altLang="zh-CN" sz="2400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43021" name="Object 8"/>
            <p:cNvGraphicFramePr>
              <a:graphicFrameLocks noChangeAspect="1"/>
            </p:cNvGraphicFramePr>
            <p:nvPr/>
          </p:nvGraphicFramePr>
          <p:xfrm>
            <a:off x="1429" y="1979"/>
            <a:ext cx="276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1" imgW="1574800" imgH="203200" progId="Equation.DSMT4">
                    <p:embed/>
                  </p:oleObj>
                </mc:Choice>
                <mc:Fallback>
                  <p:oleObj name="Equation" r:id="rId1" imgW="1574800" imgH="203200" progId="Equation.DSMT4">
                    <p:embed/>
                    <p:pic>
                      <p:nvPicPr>
                        <p:cNvPr id="0" name="图片 3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79"/>
                          <a:ext cx="2767" cy="353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3016" name="Group 10"/>
          <p:cNvGrpSpPr/>
          <p:nvPr/>
        </p:nvGrpSpPr>
        <p:grpSpPr bwMode="auto">
          <a:xfrm>
            <a:off x="1919289" y="3412832"/>
            <a:ext cx="6264275" cy="1274763"/>
            <a:chOff x="295" y="2614"/>
            <a:chExt cx="3946" cy="803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295" y="2614"/>
              <a:ext cx="2132" cy="2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ea typeface="黑体" panose="02010609060101010101" pitchFamily="49" charset="-122"/>
                </a:rPr>
                <a:t>而</a:t>
              </a:r>
              <a:r>
                <a:rPr lang="en-US" altLang="zh-CN" sz="2400" dirty="0">
                  <a:ea typeface="黑体" panose="02010609060101010101" pitchFamily="49" charset="-122"/>
                </a:rPr>
                <a:t>8</a:t>
              </a:r>
              <a:r>
                <a:rPr lang="zh-CN" altLang="en-US" sz="2400" dirty="0">
                  <a:ea typeface="黑体" panose="02010609060101010101" pitchFamily="49" charset="-122"/>
                </a:rPr>
                <a:t>位</a:t>
              </a:r>
              <a:r>
                <a:rPr lang="en-US" altLang="zh-CN" sz="2400" dirty="0">
                  <a:ea typeface="黑体" panose="02010609060101010101" pitchFamily="49" charset="-122"/>
                </a:rPr>
                <a:t>A/D</a:t>
              </a:r>
              <a:r>
                <a:rPr lang="zh-CN" altLang="en-US" sz="2400" dirty="0">
                  <a:ea typeface="黑体" panose="02010609060101010101" pitchFamily="49" charset="-122"/>
                </a:rPr>
                <a:t>的相对精度为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anose="02010609060101010101" pitchFamily="49" charset="-122"/>
                </a:rPr>
                <a:t> </a:t>
              </a:r>
              <a:endPara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3019" name="Object 12"/>
            <p:cNvGraphicFramePr>
              <a:graphicFrameLocks noChangeAspect="1"/>
            </p:cNvGraphicFramePr>
            <p:nvPr/>
          </p:nvGraphicFramePr>
          <p:xfrm>
            <a:off x="1474" y="3022"/>
            <a:ext cx="276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3" imgW="1600200" imgH="228600" progId="Equation.DSMT4">
                    <p:embed/>
                  </p:oleObj>
                </mc:Choice>
                <mc:Fallback>
                  <p:oleObj name="Equation" r:id="rId3" imgW="1600200" imgH="228600" progId="Equation.DSMT4">
                    <p:embed/>
                    <p:pic>
                      <p:nvPicPr>
                        <p:cNvPr id="0" name="图片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022"/>
                          <a:ext cx="2767" cy="395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7" name="Rectangle 13"/>
          <p:cNvSpPr>
            <a:spLocks noChangeArrowheads="1"/>
          </p:cNvSpPr>
          <p:nvPr/>
        </p:nvSpPr>
        <p:spPr bwMode="auto">
          <a:xfrm>
            <a:off x="1919289" y="5585253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精度和分辨率不能混淆。</a:t>
            </a:r>
            <a:r>
              <a:rPr lang="zh-CN" altLang="en-US" sz="2400" b="1" dirty="0">
                <a:ea typeface="黑体" panose="02010609060101010101" pitchFamily="49" charset="-122"/>
              </a:rPr>
              <a:t>即使分辨率很高，但温度漂移、线性不良等原因可能造成精度不是很高。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063751" y="4508500"/>
            <a:ext cx="84248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⑥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对基准电源的要求：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基准电源的精度对整个系统的精度产生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很大影响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。故在设计时，应考虑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是否要外接精密基准电源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92314" y="1196975"/>
            <a:ext cx="8675687" cy="863600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④</a:t>
            </a:r>
            <a:r>
              <a:rPr lang="en-US" altLang="en-US" b="1" dirty="0" err="1">
                <a:solidFill>
                  <a:srgbClr val="FF0000"/>
                </a:solidFill>
              </a:rPr>
              <a:t>转换时间</a:t>
            </a:r>
            <a:r>
              <a:rPr lang="zh-CN" altLang="en-US" b="1" dirty="0">
                <a:solidFill>
                  <a:srgbClr val="FF0000"/>
                </a:solidFill>
              </a:rPr>
              <a:t>（即孔径时间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</a:rPr>
              <a:t>A/D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en-US" altLang="en-US" b="1" dirty="0" err="1"/>
              <a:t>指完成一次模拟量到数字量转换所需要的时间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063750" y="2920165"/>
            <a:ext cx="80645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CC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⑤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工作温度范围：</a:t>
            </a:r>
            <a:r>
              <a:rPr lang="zh-CN" altLang="en-US" sz="2400" dirty="0"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ea typeface="黑体" panose="02010609060101010101" pitchFamily="49" charset="-122"/>
              </a:rPr>
              <a:t>较好的</a:t>
            </a:r>
            <a:r>
              <a:rPr lang="en-US" altLang="zh-CN" sz="2400" b="1" dirty="0">
                <a:ea typeface="黑体" panose="02010609060101010101" pitchFamily="49" charset="-122"/>
              </a:rPr>
              <a:t>A/D</a:t>
            </a:r>
            <a:r>
              <a:rPr lang="zh-CN" altLang="en-US" sz="2400" b="1" dirty="0">
                <a:ea typeface="黑体" panose="02010609060101010101" pitchFamily="49" charset="-122"/>
              </a:rPr>
              <a:t>转换器的工作温度为</a:t>
            </a:r>
            <a:r>
              <a:rPr lang="en-US" altLang="zh-CN" sz="2400" b="1" dirty="0">
                <a:ea typeface="黑体" panose="02010609060101010101" pitchFamily="49" charset="-122"/>
              </a:rPr>
              <a:t>-40</a:t>
            </a:r>
            <a:r>
              <a:rPr lang="zh-CN" altLang="en-US" sz="2400" b="1" dirty="0">
                <a:ea typeface="黑体" panose="02010609060101010101" pitchFamily="49" charset="-122"/>
              </a:rPr>
              <a:t>～</a:t>
            </a:r>
            <a:r>
              <a:rPr lang="en-US" altLang="zh-CN" sz="2400" b="1" dirty="0">
                <a:ea typeface="黑体" panose="02010609060101010101" pitchFamily="49" charset="-122"/>
              </a:rPr>
              <a:t>85℃</a:t>
            </a:r>
            <a:r>
              <a:rPr lang="zh-CN" altLang="en-US" sz="2400" b="1" dirty="0">
                <a:ea typeface="黑体" panose="02010609060101010101" pitchFamily="49" charset="-122"/>
              </a:rPr>
              <a:t>，较差的为</a:t>
            </a:r>
            <a:r>
              <a:rPr lang="en-US" altLang="zh-CN" sz="2400" b="1" dirty="0"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ea typeface="黑体" panose="02010609060101010101" pitchFamily="49" charset="-122"/>
              </a:rPr>
              <a:t>～</a:t>
            </a:r>
            <a:r>
              <a:rPr lang="en-US" altLang="zh-CN" sz="2400" b="1" dirty="0">
                <a:ea typeface="黑体" panose="02010609060101010101" pitchFamily="49" charset="-122"/>
              </a:rPr>
              <a:t>70℃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692151"/>
            <a:ext cx="6251575" cy="739775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</a:rPr>
              <a:t>3.A/D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</a:rPr>
              <a:t>转换器的外部特性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8968" y="1483524"/>
            <a:ext cx="7640638" cy="16589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</a:rPr>
              <a:t>    </a:t>
            </a:r>
            <a:r>
              <a:rPr lang="zh-CN" altLang="en-US" sz="2400" b="1" dirty="0">
                <a:latin typeface="黑体" panose="02010609060101010101" pitchFamily="49" charset="-122"/>
              </a:rPr>
              <a:t>各厂家的</a:t>
            </a:r>
            <a:r>
              <a:rPr lang="en-US" altLang="zh-CN" sz="2400" b="1" dirty="0">
                <a:latin typeface="黑体" panose="02010609060101010101" pitchFamily="49" charset="-122"/>
              </a:rPr>
              <a:t>A/D</a:t>
            </a:r>
            <a:r>
              <a:rPr lang="zh-CN" altLang="en-US" sz="2400" b="1" dirty="0">
                <a:latin typeface="黑体" panose="02010609060101010101" pitchFamily="49" charset="-122"/>
              </a:rPr>
              <a:t>转换器芯片不仅型号五花八门，性能各异，而且功能相同的引脚命名也各不相同，没有统一的名称，但从使用的角度来看，任何一种</a:t>
            </a:r>
            <a:r>
              <a:rPr lang="en-US" altLang="zh-CN" sz="2400" b="1" dirty="0">
                <a:latin typeface="黑体" panose="02010609060101010101" pitchFamily="49" charset="-122"/>
              </a:rPr>
              <a:t>A/D</a:t>
            </a:r>
            <a:r>
              <a:rPr lang="zh-CN" altLang="en-US" sz="2400" b="1" dirty="0">
                <a:latin typeface="黑体" panose="02010609060101010101" pitchFamily="49" charset="-122"/>
              </a:rPr>
              <a:t>转换器芯片一般具有以下输出信号线。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135189" y="3284539"/>
            <a:ext cx="808513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）转换启动线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它是由系统控制器发出的一种控制信号，此信号一旦有效，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转换立即开始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135189" y="4868864"/>
            <a:ext cx="808513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（2）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转换结束线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转换完毕后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A/D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转换器发出的一种状态信号，由它中断或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传送，或作查询之用。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580" y="1155066"/>
            <a:ext cx="8280400" cy="987425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600" dirty="0">
                <a:latin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模拟信号输入线</a:t>
            </a:r>
            <a:br>
              <a:rPr lang="zh-CN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</a:br>
            <a:r>
              <a:rPr lang="zh-CN" altLang="zh-CN" sz="2800" dirty="0">
                <a:latin typeface="黑体" panose="02010609060101010101" pitchFamily="49" charset="-122"/>
              </a:rPr>
              <a:t>    </a:t>
            </a:r>
            <a:r>
              <a:rPr lang="zh-CN" altLang="zh-CN" sz="2400" b="1" dirty="0">
                <a:latin typeface="黑体" panose="02010609060101010101" pitchFamily="49" charset="-122"/>
              </a:rPr>
              <a:t>来自被转换的对象，有单通道输入与多通道输入之分</a:t>
            </a:r>
            <a:r>
              <a:rPr lang="zh-CN" altLang="en-US" sz="2400" b="1" dirty="0">
                <a:latin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478724"/>
            <a:ext cx="7553325" cy="120967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（</a:t>
            </a:r>
            <a:r>
              <a:rPr lang="en-US" altLang="zh-CN" sz="2300" b="1" dirty="0">
                <a:solidFill>
                  <a:srgbClr val="FF0000"/>
                </a:solidFill>
              </a:rPr>
              <a:t>4</a:t>
            </a:r>
            <a:r>
              <a:rPr lang="zh-CN" altLang="en-US" sz="2300" b="1" dirty="0">
                <a:solidFill>
                  <a:srgbClr val="FF0000"/>
                </a:solidFill>
              </a:rPr>
              <a:t>）</a:t>
            </a:r>
            <a:r>
              <a:rPr lang="zh-CN" altLang="en-US" sz="2300" b="1" dirty="0">
                <a:solidFill>
                  <a:srgbClr val="FF0000"/>
                </a:solidFill>
                <a:latin typeface="黑体" panose="02010609060101010101" pitchFamily="49" charset="-122"/>
              </a:rPr>
              <a:t>数字信号输出线</a:t>
            </a:r>
            <a:endParaRPr lang="zh-CN" altLang="en-US" sz="2300" b="1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300" dirty="0">
                <a:latin typeface="黑体" panose="02010609060101010101" pitchFamily="49" charset="-122"/>
              </a:rPr>
              <a:t>    </a:t>
            </a:r>
            <a:r>
              <a:rPr lang="zh-CN" altLang="en-US" sz="2300" b="1" dirty="0">
                <a:latin typeface="黑体" panose="02010609060101010101" pitchFamily="49" charset="-122"/>
              </a:rPr>
              <a:t>由</a:t>
            </a:r>
            <a:r>
              <a:rPr lang="en-US" altLang="zh-CN" sz="2300" b="1" dirty="0">
                <a:latin typeface="黑体" panose="02010609060101010101" pitchFamily="49" charset="-122"/>
              </a:rPr>
              <a:t>A/D</a:t>
            </a:r>
            <a:r>
              <a:rPr lang="zh-CN" altLang="en-US" sz="2300" b="1" dirty="0">
                <a:latin typeface="黑体" panose="02010609060101010101" pitchFamily="49" charset="-122"/>
              </a:rPr>
              <a:t>转换器将数字量送给</a:t>
            </a:r>
            <a:r>
              <a:rPr lang="en-US" altLang="zh-CN" sz="2300" b="1" dirty="0">
                <a:latin typeface="黑体" panose="02010609060101010101" pitchFamily="49" charset="-122"/>
              </a:rPr>
              <a:t>CPU</a:t>
            </a:r>
            <a:r>
              <a:rPr lang="zh-CN" altLang="en-US" sz="2300" b="1" dirty="0">
                <a:latin typeface="黑体" panose="02010609060101010101" pitchFamily="49" charset="-122"/>
              </a:rPr>
              <a:t>的数据线。数据线的根数表示</a:t>
            </a:r>
            <a:r>
              <a:rPr lang="en-US" altLang="zh-CN" sz="2300" b="1" dirty="0">
                <a:latin typeface="黑体" panose="02010609060101010101" pitchFamily="49" charset="-122"/>
              </a:rPr>
              <a:t>A/D</a:t>
            </a:r>
            <a:r>
              <a:rPr lang="zh-CN" altLang="en-US" sz="2300" b="1" dirty="0">
                <a:latin typeface="黑体" panose="02010609060101010101" pitchFamily="49" charset="-122"/>
              </a:rPr>
              <a:t>转换器的分辨率。</a:t>
            </a:r>
            <a:endParaRPr lang="zh-CN" altLang="en-US" sz="2300" b="1" dirty="0">
              <a:latin typeface="黑体" panose="02010609060101010101" pitchFamily="49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58926" y="101600"/>
            <a:ext cx="9109075" cy="457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§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第二章 输入输出接口与过程通道技术                          </a:t>
            </a:r>
            <a:r>
              <a:rPr lang="en-US" altLang="zh-CN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A/D</a:t>
            </a:r>
            <a:r>
              <a: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转换器</a:t>
            </a: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WPS 演示</Application>
  <PresentationFormat>宽屏</PresentationFormat>
  <Paragraphs>267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黑体</vt:lpstr>
      <vt:lpstr>Times New Roman</vt:lpstr>
      <vt:lpstr>华文新魏</vt:lpstr>
      <vt:lpstr>楷体_GB2312</vt:lpstr>
      <vt:lpstr>Tahoma</vt:lpstr>
      <vt:lpstr>Calibri</vt:lpstr>
      <vt:lpstr>新宋体</vt:lpstr>
      <vt:lpstr>微软雅黑</vt:lpstr>
      <vt:lpstr>Arial Unicode MS</vt:lpstr>
      <vt:lpstr>Calibri Light</vt:lpstr>
      <vt:lpstr>Arial Narrow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Word.Picture.8</vt:lpstr>
      <vt:lpstr>PowerPoint 演示文稿</vt:lpstr>
      <vt:lpstr>2.A/D转换器的主要技术指标</vt:lpstr>
      <vt:lpstr>3  D/A与A/D转换技术（14）</vt:lpstr>
      <vt:lpstr>2.A/D转换器的主要技术指标</vt:lpstr>
      <vt:lpstr>PowerPoint 演示文稿</vt:lpstr>
      <vt:lpstr>PowerPoint 演示文稿</vt:lpstr>
      <vt:lpstr>PowerPoint 演示文稿</vt:lpstr>
      <vt:lpstr>3.A/D转换器的外部特性</vt:lpstr>
      <vt:lpstr> （3）模拟信号输入线     来自被转换的对象，有单通道输入与多通道输入之分。</vt:lpstr>
      <vt:lpstr>4.    8位A/D转换器ADC0809/0808</vt:lpstr>
      <vt:lpstr>PowerPoint 演示文稿</vt:lpstr>
      <vt:lpstr>8位A/D转换器ADC0809/0808</vt:lpstr>
      <vt:lpstr>3、与系统的连接 </vt:lpstr>
      <vt:lpstr>PowerPoint 演示文稿</vt:lpstr>
      <vt:lpstr>（3）A/D转换启动信号</vt:lpstr>
      <vt:lpstr>PowerPoint 演示文稿</vt:lpstr>
      <vt:lpstr>PowerPoint 演示文稿</vt:lpstr>
      <vt:lpstr> 5. 12位A/D转换器芯片AD574A</vt:lpstr>
      <vt:lpstr>AD574A原理结构</vt:lpstr>
      <vt:lpstr>PowerPoint 演示文稿</vt:lpstr>
      <vt:lpstr>AD574A的引脚特性</vt:lpstr>
      <vt:lpstr>PowerPoint 演示文稿</vt:lpstr>
      <vt:lpstr>② VDD：模拟电路工作正电源输入线，电压为DC+12V或DC+15V；</vt:lpstr>
      <vt:lpstr>⑧REFIN：A/D转换基准电压输入线，将REFOUT输出线通过电阻与REFIN输入线连接，可以调整输入转换电压的量程范围。</vt:lpstr>
      <vt:lpstr>     （11）CE：使能信号输入线，高电平有效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goonthing</cp:lastModifiedBy>
  <cp:revision>23</cp:revision>
  <dcterms:created xsi:type="dcterms:W3CDTF">2019-03-26T08:31:00Z</dcterms:created>
  <dcterms:modified xsi:type="dcterms:W3CDTF">2019-04-02T11:34:06Z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