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199"/>
            <a:ext cx="6858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443"/>
            <a:ext cx="78867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000"/>
            <a:ext cx="428625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201"/>
            <a:ext cx="428625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713673"/>
            <a:ext cx="3511241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/>
        </p:nvSpPr>
        <p:spPr>
          <a:xfrm>
            <a:off x="684213" y="1052513"/>
            <a:ext cx="7848600" cy="54006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 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有什么不同</a:t>
            </a:r>
            <a:r>
              <a:rPr lang="en-US" altLang="zh-CN" dirty="0"/>
              <a:t>?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【</a:t>
            </a:r>
            <a:r>
              <a:rPr lang="zh-CN" altLang="en-US" dirty="0"/>
              <a:t>参考答案</a:t>
            </a:r>
            <a:r>
              <a:rPr lang="en-US" altLang="zh-CN" dirty="0"/>
              <a:t>】</a:t>
            </a:r>
            <a:r>
              <a:rPr lang="zh-CN" altLang="en-US" dirty="0"/>
              <a:t>从机制上：</a:t>
            </a:r>
            <a:r>
              <a:rPr lang="en-US" altLang="zh-CN" dirty="0"/>
              <a:t>c</a:t>
            </a:r>
            <a:r>
              <a:rPr lang="zh-CN" altLang="en-US" dirty="0"/>
              <a:t>是面向过程的（但</a:t>
            </a:r>
            <a:r>
              <a:rPr lang="en-US" altLang="zh-CN" dirty="0"/>
              <a:t>c</a:t>
            </a:r>
            <a:r>
              <a:rPr lang="zh-CN" altLang="en-US" dirty="0"/>
              <a:t>也可以编写面向对象的程序）；</a:t>
            </a:r>
            <a:r>
              <a:rPr lang="en-US" altLang="zh-CN" dirty="0"/>
              <a:t>c++</a:t>
            </a:r>
            <a:r>
              <a:rPr lang="zh-CN" altLang="en-US" dirty="0"/>
              <a:t>是面向对象的，提供了类。但是，</a:t>
            </a:r>
            <a:r>
              <a:rPr lang="en-US" altLang="zh-CN" dirty="0"/>
              <a:t>c++</a:t>
            </a:r>
            <a:r>
              <a:rPr lang="zh-CN" altLang="en-US" dirty="0"/>
              <a:t>编写面向对象的程序比</a:t>
            </a:r>
            <a:r>
              <a:rPr lang="en-US" altLang="zh-CN" dirty="0"/>
              <a:t>c</a:t>
            </a:r>
            <a:r>
              <a:rPr lang="zh-CN" altLang="en-US" dirty="0"/>
              <a:t>容易。</a:t>
            </a:r>
            <a:br>
              <a:rPr lang="en-US" altLang="zh-CN" dirty="0"/>
            </a:br>
            <a:r>
              <a:rPr lang="zh-CN" altLang="en-US" dirty="0"/>
              <a:t>从适用的方向：</a:t>
            </a:r>
            <a:r>
              <a:rPr lang="en-US" altLang="zh-CN" dirty="0"/>
              <a:t>c</a:t>
            </a:r>
            <a:r>
              <a:rPr lang="zh-CN" altLang="en-US" dirty="0"/>
              <a:t>适合要求代码体积小的，效率高的场合，如嵌入式；</a:t>
            </a:r>
            <a:r>
              <a:rPr lang="en-US" altLang="zh-CN" dirty="0"/>
              <a:t>c++</a:t>
            </a:r>
            <a:r>
              <a:rPr lang="zh-CN" altLang="en-US" dirty="0"/>
              <a:t>适合更上层的，复杂的</a:t>
            </a:r>
            <a:r>
              <a:rPr lang="en-US" altLang="zh-CN" dirty="0"/>
              <a:t>; llinux</a:t>
            </a:r>
            <a:r>
              <a:rPr lang="zh-CN" altLang="en-US" dirty="0"/>
              <a:t>核心大部分是</a:t>
            </a:r>
            <a:r>
              <a:rPr lang="en-US" altLang="zh-CN" dirty="0"/>
              <a:t>c</a:t>
            </a:r>
            <a:r>
              <a:rPr lang="zh-CN" altLang="en-US" dirty="0"/>
              <a:t>写的，因为它是系统软件，效率要求极高。</a:t>
            </a:r>
            <a:br>
              <a:rPr lang="en-US" altLang="zh-CN" dirty="0"/>
            </a:br>
            <a:r>
              <a:rPr lang="zh-CN" altLang="en-US" dirty="0"/>
              <a:t>从名称上也可以看出，</a:t>
            </a:r>
            <a:r>
              <a:rPr lang="en-US" altLang="zh-CN" dirty="0"/>
              <a:t>c++</a:t>
            </a:r>
            <a:r>
              <a:rPr lang="zh-CN" altLang="en-US" dirty="0"/>
              <a:t>比</a:t>
            </a:r>
            <a:r>
              <a:rPr lang="en-US" altLang="zh-CN" dirty="0"/>
              <a:t>c</a:t>
            </a:r>
            <a:r>
              <a:rPr lang="zh-CN" altLang="en-US" dirty="0"/>
              <a:t>多了</a:t>
            </a:r>
            <a:r>
              <a:rPr lang="en-US" altLang="zh-CN" dirty="0"/>
              <a:t>+</a:t>
            </a:r>
            <a:r>
              <a:rPr lang="zh-CN" altLang="en-US" dirty="0"/>
              <a:t>，说明</a:t>
            </a:r>
            <a:r>
              <a:rPr lang="en-US" altLang="zh-CN" dirty="0"/>
              <a:t>c++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的超集；那为什么不叫</a:t>
            </a:r>
            <a:r>
              <a:rPr lang="en-US" altLang="zh-CN" dirty="0"/>
              <a:t>c+</a:t>
            </a:r>
            <a:r>
              <a:rPr lang="zh-CN" altLang="en-US" dirty="0"/>
              <a:t>而叫</a:t>
            </a:r>
            <a:r>
              <a:rPr lang="en-US" altLang="zh-CN" dirty="0"/>
              <a:t>c++</a:t>
            </a:r>
            <a:r>
              <a:rPr lang="zh-CN" altLang="en-US" dirty="0"/>
              <a:t>呢，是因为</a:t>
            </a:r>
            <a:r>
              <a:rPr lang="en-US" altLang="zh-CN" dirty="0"/>
              <a:t>c++</a:t>
            </a:r>
            <a:r>
              <a:rPr lang="zh-CN" altLang="en-US" dirty="0"/>
              <a:t>比</a:t>
            </a:r>
            <a:br>
              <a:rPr lang="en-US" altLang="zh-CN" dirty="0"/>
            </a:br>
            <a:r>
              <a:rPr lang="en-US" altLang="zh-CN" dirty="0"/>
              <a:t>c</a:t>
            </a:r>
            <a:r>
              <a:rPr lang="zh-CN" altLang="en-US" dirty="0"/>
              <a:t>来说扩充的东西太多了，所以就在</a:t>
            </a:r>
            <a:r>
              <a:rPr lang="en-US" altLang="zh-CN" dirty="0"/>
              <a:t>c</a:t>
            </a:r>
            <a:r>
              <a:rPr lang="zh-CN" altLang="en-US" dirty="0"/>
              <a:t>后面放上两个</a:t>
            </a:r>
            <a:r>
              <a:rPr lang="en-US" altLang="zh-CN" dirty="0"/>
              <a:t>+</a:t>
            </a:r>
            <a:r>
              <a:rPr lang="zh-CN" altLang="en-US" dirty="0"/>
              <a:t>；于是就成了</a:t>
            </a:r>
            <a:r>
              <a:rPr lang="en-US" altLang="zh-CN" dirty="0"/>
              <a:t>c++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en-US" altLang="zh-CN" dirty="0"/>
              <a:t>C</a:t>
            </a:r>
            <a:r>
              <a:rPr lang="zh-CN" altLang="en-US" dirty="0"/>
              <a:t>语言是结构化编程语言，</a:t>
            </a:r>
            <a:r>
              <a:rPr lang="en-US" altLang="zh-CN" dirty="0"/>
              <a:t>C++</a:t>
            </a:r>
            <a:r>
              <a:rPr lang="zh-CN" altLang="en-US" dirty="0"/>
              <a:t>是面向对象编程语言。</a:t>
            </a:r>
            <a:br>
              <a:rPr lang="en-US" altLang="zh-CN" dirty="0"/>
            </a:br>
            <a:r>
              <a:rPr lang="en-US" altLang="zh-CN" dirty="0"/>
              <a:t>C++</a:t>
            </a:r>
            <a:r>
              <a:rPr lang="zh-CN" altLang="en-US" dirty="0"/>
              <a:t>侧重于对象而不是过程，侧重于类的设计而不是逻辑的设计。</a:t>
            </a:r>
            <a:br>
              <a:rPr lang="en-US" altLang="zh-CN" dirty="0"/>
            </a:b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charRg st="15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1" name="内容占位符 2"/>
          <p:cNvSpPr>
            <a:spLocks noGrp="1"/>
          </p:cNvSpPr>
          <p:nvPr/>
        </p:nvSpPr>
        <p:spPr>
          <a:xfrm>
            <a:off x="685800" y="1042670"/>
            <a:ext cx="7772400" cy="43522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“</a:t>
            </a:r>
            <a:r>
              <a:rPr lang="zh-CN" altLang="en-US" dirty="0"/>
              <a:t>引用</a:t>
            </a:r>
            <a:r>
              <a:rPr lang="en-US" altLang="zh-CN" dirty="0"/>
              <a:t>”</a:t>
            </a:r>
            <a:r>
              <a:rPr lang="zh-CN" altLang="en-US" dirty="0"/>
              <a:t>与指针的区别是什么？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【</a:t>
            </a:r>
            <a:r>
              <a:rPr lang="zh-CN" altLang="en-US" dirty="0"/>
              <a:t>参考答案</a:t>
            </a:r>
            <a:r>
              <a:rPr lang="en-US" altLang="zh-CN" dirty="0"/>
              <a:t>】</a:t>
            </a:r>
            <a:r>
              <a:rPr lang="zh-CN" altLang="en-US" dirty="0"/>
              <a:t>指针通过某个指针变量指向一个对象后，对它所指向的变量间接操作。程序中使用指针，程序的可读性差；而引用本身就是目标变量的别名，对引用的操作就是对目标变量的操作。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ym typeface="+mn-ea"/>
              </a:rPr>
              <a:t>    1) </a:t>
            </a:r>
            <a:r>
              <a:rPr lang="zh-CN" altLang="en-US" dirty="0">
                <a:sym typeface="+mn-ea"/>
              </a:rPr>
              <a:t>引用必须被初始化，指针不必。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2) </a:t>
            </a:r>
            <a:r>
              <a:rPr lang="zh-CN" altLang="en-US" dirty="0">
                <a:sym typeface="+mn-ea"/>
              </a:rPr>
              <a:t>引用初始化以后不能被改变，指针可以改变所指的对象。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3) </a:t>
            </a:r>
            <a:r>
              <a:rPr lang="zh-CN" altLang="en-US" dirty="0">
                <a:sym typeface="+mn-ea"/>
              </a:rPr>
              <a:t>不存在指向空值的引用，但是存在指向空值的指针。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1">
                                            <p:txEl>
                                              <p:charRg st="17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13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1" name="内容占位符 2"/>
          <p:cNvSpPr>
            <a:spLocks noGrp="1"/>
          </p:cNvSpPr>
          <p:nvPr/>
        </p:nvSpPr>
        <p:spPr>
          <a:xfrm>
            <a:off x="618808" y="756920"/>
            <a:ext cx="7772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20</a:t>
            </a:r>
            <a:r>
              <a:rPr lang="zh-CN" altLang="en-US" dirty="0"/>
              <a:t>、</a:t>
            </a:r>
            <a:r>
              <a:rPr lang="en-US" altLang="zh-CN" dirty="0"/>
              <a:t> const </a:t>
            </a:r>
            <a:r>
              <a:rPr lang="zh-CN" altLang="en-US" dirty="0"/>
              <a:t>符号常量；</a:t>
            </a:r>
            <a:br>
              <a:rPr lang="en-US" altLang="zh-CN" dirty="0"/>
            </a:br>
            <a:r>
              <a:rPr lang="en-US" altLang="zh-CN" dirty="0"/>
              <a:t>(1)const char *p</a:t>
            </a:r>
            <a:br>
              <a:rPr lang="en-US" altLang="zh-CN" dirty="0"/>
            </a:br>
            <a:r>
              <a:rPr lang="en-US" altLang="zh-CN" dirty="0"/>
              <a:t>(2)char const *p</a:t>
            </a:r>
            <a:br>
              <a:rPr lang="en-US" altLang="zh-CN" dirty="0"/>
            </a:br>
            <a:r>
              <a:rPr lang="en-US" altLang="zh-CN" dirty="0"/>
              <a:t>(3)char * const p</a:t>
            </a:r>
            <a:br>
              <a:rPr lang="en-US" altLang="zh-CN" dirty="0"/>
            </a:br>
            <a:r>
              <a:rPr lang="zh-CN" altLang="en-US" dirty="0"/>
              <a:t>说明上面三种描述的区别；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【</a:t>
            </a:r>
            <a:r>
              <a:rPr lang="zh-CN" altLang="en-US" dirty="0"/>
              <a:t>参考答案</a:t>
            </a:r>
            <a:r>
              <a:rPr lang="en-US" altLang="zh-CN" dirty="0"/>
              <a:t>】(1)p</a:t>
            </a:r>
            <a:r>
              <a:rPr lang="zh-CN" altLang="en-US" dirty="0"/>
              <a:t>是一个指向</a:t>
            </a:r>
            <a:r>
              <a:rPr lang="en-US" altLang="zh-CN" dirty="0"/>
              <a:t>const char</a:t>
            </a:r>
            <a:r>
              <a:rPr lang="zh-CN" altLang="en-US" dirty="0"/>
              <a:t>的指针，</a:t>
            </a:r>
            <a:r>
              <a:rPr lang="en-US" altLang="zh-CN" dirty="0"/>
              <a:t>p</a:t>
            </a:r>
            <a:r>
              <a:rPr lang="zh-CN" altLang="en-US" dirty="0"/>
              <a:t>是可以改变指向的，但是</a:t>
            </a:r>
            <a:r>
              <a:rPr lang="en-US" altLang="zh-CN" dirty="0"/>
              <a:t>p</a:t>
            </a:r>
            <a:r>
              <a:rPr lang="zh-CN" altLang="en-US" dirty="0"/>
              <a:t>指向的值是不能改变的</a:t>
            </a:r>
            <a:r>
              <a:rPr lang="en-US" altLang="zh-CN" dirty="0"/>
              <a:t>;        (2)p</a:t>
            </a:r>
            <a:r>
              <a:rPr lang="zh-CN" altLang="en-US" dirty="0"/>
              <a:t>指向的恰好是一个指向</a:t>
            </a:r>
            <a:r>
              <a:rPr lang="en-US" altLang="zh-CN" dirty="0"/>
              <a:t>const</a:t>
            </a:r>
            <a:r>
              <a:rPr lang="zh-CN" altLang="en-US" dirty="0"/>
              <a:t>的</a:t>
            </a:r>
            <a:r>
              <a:rPr lang="en-US" altLang="zh-CN" dirty="0"/>
              <a:t>char</a:t>
            </a:r>
            <a:r>
              <a:rPr lang="zh-CN" altLang="en-US" dirty="0"/>
              <a:t>的普通指针；</a:t>
            </a:r>
            <a:r>
              <a:rPr lang="en-US" altLang="zh-CN" dirty="0"/>
              <a:t>(3)p</a:t>
            </a:r>
            <a:r>
              <a:rPr lang="zh-CN" altLang="en-US" dirty="0"/>
              <a:t>是一个指针，这个指针是指向</a:t>
            </a:r>
            <a:r>
              <a:rPr lang="en-US" altLang="zh-CN" dirty="0"/>
              <a:t>char</a:t>
            </a:r>
            <a:r>
              <a:rPr lang="zh-CN" altLang="en-US" dirty="0"/>
              <a:t>的</a:t>
            </a:r>
            <a:r>
              <a:rPr lang="en-US" altLang="zh-CN" dirty="0"/>
              <a:t>const</a:t>
            </a:r>
            <a:r>
              <a:rPr lang="zh-CN" altLang="en-US" dirty="0"/>
              <a:t>指针。        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的定义是一样的。</a:t>
            </a:r>
            <a:endParaRPr lang="en-US" altLang="zh-CN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8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1">
                                            <p:txEl>
                                              <p:charRg st="81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1939" name="内容占位符 2"/>
          <p:cNvSpPr>
            <a:spLocks noGrp="1"/>
          </p:cNvSpPr>
          <p:nvPr/>
        </p:nvSpPr>
        <p:spPr>
          <a:xfrm>
            <a:off x="577533" y="1066800"/>
            <a:ext cx="79883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30</a:t>
            </a:r>
            <a:r>
              <a:rPr lang="zh-CN" altLang="en-US" dirty="0"/>
              <a:t>、全局变量和局部变量有什么区别？是怎么实现的？操作系统和编译器是怎么知道的？</a:t>
            </a:r>
            <a:r>
              <a:rPr lang="en-US" altLang="zh-CN" dirty="0"/>
              <a:t>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【</a:t>
            </a:r>
            <a:r>
              <a:rPr lang="zh-CN" altLang="en-US" dirty="0"/>
              <a:t>参考答案</a:t>
            </a:r>
            <a:r>
              <a:rPr lang="en-US" altLang="zh-CN" dirty="0"/>
              <a:t>】</a:t>
            </a:r>
            <a:r>
              <a:rPr lang="zh-CN" altLang="en-US" dirty="0"/>
              <a:t>生命周期不同：全局变量随主程序创建和创建，随主程序销毁而销毁；局部变量在局部函数内部，甚至局部循环体等内部存在，退出就不存在；</a:t>
            </a:r>
            <a:r>
              <a:rPr lang="en-US" altLang="zh-CN" dirty="0"/>
              <a:t> </a:t>
            </a:r>
            <a:r>
              <a:rPr lang="zh-CN" altLang="en-US" dirty="0"/>
              <a:t>内存中分配在全局数据区。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使用方式不同：通过声明后全局变量程序的各个部分都可以用到；局部变量只能在局部使用；分配在栈区。 </a:t>
            </a:r>
            <a:r>
              <a:rPr lang="en-US" altLang="zh-CN" dirty="0"/>
              <a:t> </a:t>
            </a:r>
            <a:r>
              <a:rPr lang="zh-CN" altLang="en-US" dirty="0"/>
              <a:t>操作系统和编译器通过内存分配的位置来知道的，全局变量分配在全局数据段并且在程序开始运行的时候被加载。局部变量则分配在堆栈里面 。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charRg st="42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charRg st="42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内容占位符 2"/>
          <p:cNvSpPr>
            <a:spLocks noGrp="1"/>
          </p:cNvSpPr>
          <p:nvPr/>
        </p:nvSpPr>
        <p:spPr>
          <a:xfrm>
            <a:off x="608013" y="492125"/>
            <a:ext cx="8062912" cy="5873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39</a:t>
            </a:r>
            <a:r>
              <a:rPr lang="zh-CN" altLang="en-US" dirty="0"/>
              <a:t>、面向对象的四个基本特征，并简单叙述之？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【</a:t>
            </a:r>
            <a:r>
              <a:rPr lang="zh-CN" altLang="en-US" dirty="0"/>
              <a:t>参考答案</a:t>
            </a:r>
            <a:r>
              <a:rPr lang="en-US" altLang="zh-CN" dirty="0"/>
              <a:t>】</a:t>
            </a:r>
            <a:r>
              <a:rPr lang="zh-CN" altLang="en-US" dirty="0"/>
              <a:t>                                                                     </a:t>
            </a:r>
            <a:r>
              <a:rPr lang="en-US" altLang="zh-CN" dirty="0"/>
              <a:t>1.</a:t>
            </a:r>
            <a:r>
              <a:rPr dirty="0"/>
              <a:t>抽象：将有关事物归纳集中，作用是表示同一类事物的本质。类是对象的抽象，而对象是类的具体表现形式。</a:t>
            </a:r>
            <a:endParaRPr dirty="0"/>
          </a:p>
          <a:p>
            <a:pPr>
              <a:buNone/>
            </a:pPr>
            <a:r>
              <a:rPr dirty="0"/>
              <a:t>    </a:t>
            </a:r>
            <a:r>
              <a:rPr lang="en-US" dirty="0"/>
              <a:t>2.</a:t>
            </a:r>
            <a:r>
              <a:rPr dirty="0"/>
              <a:t>封装：将数据和操作数据的函数绑定在一起，将具体的实现细节隐藏起来，仅对外保留接口。</a:t>
            </a:r>
            <a:endParaRPr dirty="0"/>
          </a:p>
          <a:p>
            <a:pPr>
              <a:buNone/>
            </a:pPr>
            <a:r>
              <a:rPr dirty="0"/>
              <a:t>    </a:t>
            </a:r>
            <a:r>
              <a:rPr lang="en-US" dirty="0"/>
              <a:t>3.</a:t>
            </a:r>
            <a:r>
              <a:rPr dirty="0"/>
              <a:t>继承：利用已有类建立新类，新类从已有类中获得其意义特性的机制。</a:t>
            </a:r>
            <a:endParaRPr dirty="0"/>
          </a:p>
          <a:p>
            <a:pPr>
              <a:buNone/>
            </a:pPr>
            <a:r>
              <a:rPr dirty="0"/>
              <a:t>    </a:t>
            </a:r>
            <a:r>
              <a:rPr lang="en-US" dirty="0"/>
              <a:t>4.</a:t>
            </a:r>
            <a:r>
              <a:rPr dirty="0"/>
              <a:t>多态：不同的对象对接收到的同一消息会产生不同的行为的现象（单接口，多实现）</a:t>
            </a:r>
            <a:endParaRPr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3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charRg st="23" end="4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内容占位符 2"/>
          <p:cNvSpPr>
            <a:spLocks noGrp="1"/>
          </p:cNvSpPr>
          <p:nvPr/>
        </p:nvSpPr>
        <p:spPr>
          <a:xfrm>
            <a:off x="553085" y="416560"/>
            <a:ext cx="7772400" cy="2365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41</a:t>
            </a:r>
            <a:r>
              <a:rPr lang="zh-CN" altLang="en-US" dirty="0"/>
              <a:t>、多态的作用？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   【</a:t>
            </a:r>
            <a:r>
              <a:rPr lang="zh-CN" altLang="en-US" dirty="0"/>
              <a:t>参考答案</a:t>
            </a:r>
            <a:r>
              <a:rPr lang="en-US" altLang="zh-CN" dirty="0"/>
              <a:t>】</a:t>
            </a:r>
            <a:r>
              <a:rPr lang="zh-CN" altLang="en-US" dirty="0"/>
              <a:t>主要是两个：</a:t>
            </a:r>
            <a:r>
              <a:rPr lang="en-US" altLang="zh-CN" dirty="0"/>
              <a:t>1. </a:t>
            </a:r>
            <a:r>
              <a:rPr lang="zh-CN" altLang="en-US" dirty="0"/>
              <a:t>隐藏实现细节，使得代码能够模块化；扩展代码模块，实现代码重用；</a:t>
            </a:r>
            <a:r>
              <a:rPr lang="en-US" altLang="zh-CN" dirty="0"/>
              <a:t>2. </a:t>
            </a:r>
            <a:r>
              <a:rPr lang="zh-CN" altLang="en-US" dirty="0"/>
              <a:t>接口重用：为了类在继承和派生的时候，保证使用家族中任一类的实例的某一属性时的正确调用。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/>
        </p:nvSpPr>
        <p:spPr>
          <a:xfrm>
            <a:off x="552768" y="2781935"/>
            <a:ext cx="7772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46</a:t>
            </a:r>
            <a:r>
              <a:rPr lang="zh-CN" altLang="en-US" dirty="0"/>
              <a:t>、请讲一讲析构函数和虚函数的用法和作用？</a:t>
            </a:r>
            <a:r>
              <a:rPr lang="en-US" altLang="zh-CN" dirty="0"/>
              <a:t>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</a:t>
            </a:r>
            <a:r>
              <a:rPr lang="en-US" altLang="zh-CN" dirty="0"/>
              <a:t>【</a:t>
            </a:r>
            <a:r>
              <a:rPr lang="zh-CN" altLang="en-US" dirty="0"/>
              <a:t>参考答案</a:t>
            </a:r>
            <a:r>
              <a:rPr lang="en-US" altLang="zh-CN" dirty="0"/>
              <a:t>】</a:t>
            </a:r>
            <a:r>
              <a:rPr lang="zh-CN" altLang="en-US" dirty="0"/>
              <a:t>析构函数是特殊的类成员函数，它没有返回类型，没有参数，不能随意调用，也没有重载，只有在类对象的生命期结束的时候，由系统自动调用。 有适放内存空间的作用。虚函数是</a:t>
            </a:r>
            <a:r>
              <a:rPr lang="en-US" altLang="zh-CN" dirty="0"/>
              <a:t>C++</a:t>
            </a:r>
            <a:r>
              <a:rPr lang="zh-CN" altLang="en-US" dirty="0"/>
              <a:t>多态的一种表现</a:t>
            </a:r>
            <a:r>
              <a:rPr lang="en-US" altLang="zh-CN" dirty="0"/>
              <a:t>, </a:t>
            </a:r>
            <a:r>
              <a:rPr lang="zh-CN" altLang="en-US" dirty="0"/>
              <a:t>使用虚函数，我们可以灵活的进行动态绑定，当然是以一定的开销为代价。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5">
                                            <p:txEl>
                                              <p:charRg st="10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2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63">
                                            <p:txEl>
                                              <p:charRg st="2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665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3" name="内容占位符 2"/>
          <p:cNvSpPr>
            <a:spLocks noGrp="1"/>
          </p:cNvSpPr>
          <p:nvPr/>
        </p:nvSpPr>
        <p:spPr>
          <a:xfrm>
            <a:off x="772478" y="521335"/>
            <a:ext cx="7772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1.简述成员函数、全局函数和友元函数的差别。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ym typeface="+mn-ea"/>
              </a:rPr>
              <a:t>【</a:t>
            </a:r>
            <a:r>
              <a:rPr lang="zh-CN" altLang="en-US" dirty="0">
                <a:sym typeface="+mn-ea"/>
              </a:rPr>
              <a:t>参考答案</a:t>
            </a:r>
            <a:r>
              <a:rPr lang="en-US" altLang="zh-CN" dirty="0">
                <a:sym typeface="+mn-ea"/>
              </a:rPr>
              <a:t>】</a:t>
            </a:r>
            <a:endParaRPr lang="zh-CN" altLang="en-US">
              <a:sym typeface="+mn-ea"/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成员函数：可以访问类的所有成员，第一个参数隐含为this;</a:t>
            </a:r>
            <a:endParaRPr lang="zh-CN" altLang="en-US"/>
          </a:p>
          <a:p>
            <a:pPr>
              <a:buNone/>
            </a:pPr>
            <a:r>
              <a:rPr lang="zh-CN" altLang="en-US">
                <a:sym typeface="+mn-ea"/>
              </a:rPr>
              <a:t>全局函数：只能访问类的public成员。</a:t>
            </a:r>
            <a:endParaRPr lang="zh-CN" altLang="en-US"/>
          </a:p>
          <a:p>
            <a:pPr>
              <a:buNone/>
            </a:pPr>
            <a:r>
              <a:rPr lang="zh-CN" altLang="en-US">
                <a:sym typeface="+mn-ea"/>
              </a:rPr>
              <a:t>友元函数：可以访问类的所有成员的全局函数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3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2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6563">
                                            <p:txEl>
                                              <p:charRg st="2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5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56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演示</Application>
  <PresentationFormat>宽屏</PresentationFormat>
  <Paragraphs>37</Paragraphs>
  <Slides>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Teresa Victoire</cp:lastModifiedBy>
  <cp:revision>4</cp:revision>
  <dcterms:created xsi:type="dcterms:W3CDTF">2018-03-01T02:03:00Z</dcterms:created>
  <dcterms:modified xsi:type="dcterms:W3CDTF">2018-07-08T14:09:14Z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