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75" r:id="rId6"/>
    <p:sldId id="261" r:id="rId7"/>
    <p:sldId id="298" r:id="rId8"/>
    <p:sldId id="299" r:id="rId9"/>
    <p:sldId id="300" r:id="rId10"/>
    <p:sldId id="301" r:id="rId11"/>
    <p:sldId id="302" r:id="rId12"/>
    <p:sldId id="267" r:id="rId13"/>
    <p:sldId id="268" r:id="rId14"/>
    <p:sldId id="269" r:id="rId15"/>
    <p:sldId id="294" r:id="rId16"/>
    <p:sldId id="295" r:id="rId17"/>
    <p:sldId id="296" r:id="rId18"/>
    <p:sldId id="297" r:id="rId19"/>
    <p:sldId id="303" r:id="rId20"/>
    <p:sldId id="304" r:id="rId21"/>
    <p:sldId id="306" r:id="rId22"/>
    <p:sldId id="290" r:id="rId23"/>
    <p:sldId id="307"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19" autoAdjust="0"/>
  </p:normalViewPr>
  <p:slideViewPr>
    <p:cSldViewPr snapToGrid="0">
      <p:cViewPr varScale="1">
        <p:scale>
          <a:sx n="131" d="100"/>
          <a:sy n="131" d="100"/>
        </p:scale>
        <p:origin x="10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405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3" cy="318396"/>
          </a:xfrm>
          <a:prstGeom prst="rect">
            <a:avLst/>
          </a:prstGeom>
          <a:ln w="12700">
            <a:miter lim="400000"/>
          </a:ln>
        </p:spPr>
        <p:txBody>
          <a:bodyPr wrap="none" lIns="91424" tIns="91424" rIns="91424" bIns="91424" anchor="ctr">
            <a:norm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products_making_losses.xlsx"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superstore%20data.csv" TargetMode="Externa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Google Shape;54;p13" descr="Google Shape;54;p13"/>
          <p:cNvPicPr>
            <a:picLocks noChangeAspect="1"/>
          </p:cNvPicPr>
          <p:nvPr/>
        </p:nvPicPr>
        <p:blipFill>
          <a:blip r:embed="rId2"/>
          <a:stretch>
            <a:fillRect/>
          </a:stretch>
        </p:blipFill>
        <p:spPr>
          <a:xfrm>
            <a:off x="-546851" y="137825"/>
            <a:ext cx="4888400" cy="3411700"/>
          </a:xfrm>
          <a:prstGeom prst="rect">
            <a:avLst/>
          </a:prstGeom>
          <a:ln w="12700">
            <a:miter lim="400000"/>
          </a:ln>
        </p:spPr>
      </p:pic>
      <p:sp>
        <p:nvSpPr>
          <p:cNvPr id="110" name="Google Shape;55;p13"/>
          <p:cNvSpPr/>
          <p:nvPr/>
        </p:nvSpPr>
        <p:spPr>
          <a:xfrm>
            <a:off x="1156574" y="680449"/>
            <a:ext cx="3571802" cy="35718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sp>
        <p:nvSpPr>
          <p:cNvPr id="111" name="Google Shape;56;p13"/>
          <p:cNvSpPr txBox="1">
            <a:spLocks noGrp="1"/>
          </p:cNvSpPr>
          <p:nvPr>
            <p:ph type="subTitle" sz="quarter" idx="1"/>
          </p:nvPr>
        </p:nvSpPr>
        <p:spPr>
          <a:xfrm>
            <a:off x="4943794" y="4289140"/>
            <a:ext cx="1481923" cy="443568"/>
          </a:xfrm>
          <a:prstGeom prst="rect">
            <a:avLst/>
          </a:prstGeom>
        </p:spPr>
        <p:txBody>
          <a:bodyPr/>
          <a:lstStyle/>
          <a:p>
            <a:pPr marL="0" indent="0" algn="l">
              <a:lnSpc>
                <a:spcPct val="115000"/>
              </a:lnSpc>
              <a:spcBef>
                <a:spcPts val="1200"/>
              </a:spcBef>
              <a:defRPr sz="1600">
                <a:solidFill>
                  <a:srgbClr val="434343"/>
                </a:solidFill>
                <a:latin typeface="Proxima Nova"/>
                <a:ea typeface="Proxima Nova"/>
                <a:cs typeface="Proxima Nova"/>
                <a:sym typeface="Proxima Nova"/>
              </a:defRPr>
            </a:pPr>
            <a:r>
              <a:rPr lang="en-US" dirty="0">
                <a:solidFill>
                  <a:schemeClr val="tx1">
                    <a:lumMod val="65000"/>
                    <a:lumOff val="35000"/>
                  </a:schemeClr>
                </a:solidFill>
              </a:rPr>
              <a:t>by: Sina Tijani</a:t>
            </a:r>
            <a:endParaRPr dirty="0">
              <a:solidFill>
                <a:schemeClr val="tx1">
                  <a:lumMod val="65000"/>
                  <a:lumOff val="35000"/>
                </a:schemeClr>
              </a:solidFill>
            </a:endParaRPr>
          </a:p>
        </p:txBody>
      </p:sp>
      <p:pic>
        <p:nvPicPr>
          <p:cNvPr id="113" name="Google Shape;58;p13" descr="Google Shape;58;p13"/>
          <p:cNvPicPr>
            <a:picLocks noChangeAspect="1"/>
          </p:cNvPicPr>
          <p:nvPr/>
        </p:nvPicPr>
        <p:blipFill>
          <a:blip r:embed="rId3"/>
          <a:stretch>
            <a:fillRect/>
          </a:stretch>
        </p:blipFill>
        <p:spPr>
          <a:xfrm rot="35">
            <a:off x="7289713" y="3732715"/>
            <a:ext cx="1706853" cy="1142847"/>
          </a:xfrm>
          <a:prstGeom prst="rect">
            <a:avLst/>
          </a:prstGeom>
          <a:ln w="12700">
            <a:miter lim="400000"/>
          </a:ln>
        </p:spPr>
      </p:pic>
      <p:pic>
        <p:nvPicPr>
          <p:cNvPr id="114" name="Google Shape;59;p13" descr="Google Shape;59;p13"/>
          <p:cNvPicPr>
            <a:picLocks noChangeAspect="1"/>
          </p:cNvPicPr>
          <p:nvPr/>
        </p:nvPicPr>
        <p:blipFill>
          <a:blip r:embed="rId4"/>
          <a:stretch>
            <a:fillRect/>
          </a:stretch>
        </p:blipFill>
        <p:spPr>
          <a:xfrm>
            <a:off x="1255462" y="3420888"/>
            <a:ext cx="909077" cy="909076"/>
          </a:xfrm>
          <a:prstGeom prst="rect">
            <a:avLst/>
          </a:prstGeom>
          <a:ln w="12700">
            <a:miter lim="400000"/>
          </a:ln>
          <a:effectLst>
            <a:outerShdw blurRad="203200" dist="76200" dir="5400000" rotWithShape="0">
              <a:srgbClr val="000000">
                <a:alpha val="19000"/>
              </a:srgbClr>
            </a:outerShdw>
          </a:effectLst>
        </p:spPr>
      </p:pic>
      <p:sp>
        <p:nvSpPr>
          <p:cNvPr id="2" name="TextBox 1">
            <a:extLst>
              <a:ext uri="{FF2B5EF4-FFF2-40B4-BE49-F238E27FC236}">
                <a16:creationId xmlns:a16="http://schemas.microsoft.com/office/drawing/2014/main" id="{8D189412-235F-4566-B99E-30F5D0715563}"/>
              </a:ext>
            </a:extLst>
          </p:cNvPr>
          <p:cNvSpPr txBox="1"/>
          <p:nvPr/>
        </p:nvSpPr>
        <p:spPr>
          <a:xfrm>
            <a:off x="4991385" y="1612017"/>
            <a:ext cx="3314997" cy="1292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chemeClr val="tx1">
                    <a:lumMod val="75000"/>
                    <a:lumOff val="25000"/>
                  </a:schemeClr>
                </a:solidFill>
                <a:effectLst/>
                <a:uFillTx/>
                <a:latin typeface="Arial Black" panose="020B0A04020102020204" pitchFamily="34" charset="0"/>
                <a:sym typeface="Arial"/>
              </a:rPr>
              <a:t>Operation Increase Sales and Profit (OISP)</a:t>
            </a:r>
          </a:p>
        </p:txBody>
      </p:sp>
      <p:sp>
        <p:nvSpPr>
          <p:cNvPr id="11" name="TextBox 10">
            <a:extLst>
              <a:ext uri="{FF2B5EF4-FFF2-40B4-BE49-F238E27FC236}">
                <a16:creationId xmlns:a16="http://schemas.microsoft.com/office/drawing/2014/main" id="{2BE6B014-D7EA-4E5F-BC90-77C8CC34A204}"/>
              </a:ext>
            </a:extLst>
          </p:cNvPr>
          <p:cNvSpPr txBox="1"/>
          <p:nvPr/>
        </p:nvSpPr>
        <p:spPr>
          <a:xfrm>
            <a:off x="5005718" y="3087860"/>
            <a:ext cx="287625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1">
                    <a:lumMod val="65000"/>
                    <a:lumOff val="35000"/>
                  </a:schemeClr>
                </a:solidFill>
                <a:effectLst/>
                <a:uFillTx/>
                <a:latin typeface="Bahnschrift Light SemiCondensed" panose="020B0502040204020203" pitchFamily="34" charset="0"/>
                <a:sym typeface="Arial"/>
              </a:rPr>
              <a:t>A Sales Data Analysis</a:t>
            </a:r>
          </a:p>
          <a:p>
            <a:pPr marL="0" marR="0" indent="0" algn="l" defTabSz="914400" rtl="0" fontAlgn="auto" latinLnBrk="0" hangingPunct="0">
              <a:lnSpc>
                <a:spcPct val="100000"/>
              </a:lnSpc>
              <a:spcBef>
                <a:spcPts val="0"/>
              </a:spcBef>
              <a:spcAft>
                <a:spcPts val="0"/>
              </a:spcAft>
              <a:buClrTx/>
              <a:buSzTx/>
              <a:buFontTx/>
              <a:buNone/>
              <a:tabLst/>
            </a:pPr>
            <a:r>
              <a:rPr lang="en-US" sz="2000" dirty="0">
                <a:solidFill>
                  <a:schemeClr val="tx1">
                    <a:lumMod val="65000"/>
                    <a:lumOff val="35000"/>
                  </a:schemeClr>
                </a:solidFill>
                <a:latin typeface="Bahnschrift Light SemiCondensed" panose="020B0502040204020203" pitchFamily="34" charset="0"/>
              </a:rPr>
              <a:t>For a Multinational Retail Company</a:t>
            </a:r>
            <a:endParaRPr kumimoji="0" lang="en-US" sz="2000" b="0" i="0" u="none" strike="noStrike" cap="none" spc="0" normalizeH="0" baseline="0" dirty="0">
              <a:ln>
                <a:noFill/>
              </a:ln>
              <a:solidFill>
                <a:schemeClr val="tx1">
                  <a:lumMod val="65000"/>
                  <a:lumOff val="35000"/>
                </a:schemeClr>
              </a:solidFill>
              <a:effectLst/>
              <a:uFillTx/>
              <a:latin typeface="Bahnschrift Light SemiCondensed" panose="020B0502040204020203" pitchFamily="34" charset="0"/>
              <a:sym typeface="Arial"/>
            </a:endParaRPr>
          </a:p>
        </p:txBody>
      </p:sp>
      <p:pic>
        <p:nvPicPr>
          <p:cNvPr id="4" name="Picture 3">
            <a:extLst>
              <a:ext uri="{FF2B5EF4-FFF2-40B4-BE49-F238E27FC236}">
                <a16:creationId xmlns:a16="http://schemas.microsoft.com/office/drawing/2014/main" id="{16A9BD4F-E13D-40AD-9D61-D67180BEB91F}"/>
              </a:ext>
            </a:extLst>
          </p:cNvPr>
          <p:cNvPicPr>
            <a:picLocks noChangeAspect="1"/>
          </p:cNvPicPr>
          <p:nvPr/>
        </p:nvPicPr>
        <p:blipFill>
          <a:blip r:embed="rId5" cstate="print">
            <a:clrChange>
              <a:clrFrom>
                <a:srgbClr val="C8C8C8"/>
              </a:clrFrom>
              <a:clrTo>
                <a:srgbClr val="C8C8C8">
                  <a:alpha val="0"/>
                </a:srgbClr>
              </a:clrTo>
            </a:clrChange>
            <a:extLst>
              <a:ext uri="{28A0092B-C50C-407E-A947-70E740481C1C}">
                <a14:useLocalDpi xmlns:a14="http://schemas.microsoft.com/office/drawing/2010/main" val="0"/>
              </a:ext>
            </a:extLst>
          </a:blip>
          <a:stretch>
            <a:fillRect/>
          </a:stretch>
        </p:blipFill>
        <p:spPr>
          <a:xfrm>
            <a:off x="1371992" y="1008247"/>
            <a:ext cx="3127005" cy="312700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217;p26"/>
          <p:cNvSpPr/>
          <p:nvPr/>
        </p:nvSpPr>
        <p:spPr>
          <a:xfrm>
            <a:off x="8102349" y="158449"/>
            <a:ext cx="1188901" cy="11889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48" name="Google Shape;218;p26" descr="Google Shape;218;p26"/>
          <p:cNvPicPr>
            <a:picLocks noChangeAspect="1"/>
          </p:cNvPicPr>
          <p:nvPr/>
        </p:nvPicPr>
        <p:blipFill>
          <a:blip r:embed="rId3"/>
          <a:stretch>
            <a:fillRect/>
          </a:stretch>
        </p:blipFill>
        <p:spPr>
          <a:xfrm rot="10800036">
            <a:off x="7454061" y="3953443"/>
            <a:ext cx="1429326" cy="957036"/>
          </a:xfrm>
          <a:prstGeom prst="rect">
            <a:avLst/>
          </a:prstGeom>
          <a:ln w="12700">
            <a:miter lim="400000"/>
          </a:ln>
        </p:spPr>
      </p:pic>
      <p:sp>
        <p:nvSpPr>
          <p:cNvPr id="249" name="Google Shape;219;p26"/>
          <p:cNvSpPr txBox="1">
            <a:spLocks noGrp="1"/>
          </p:cNvSpPr>
          <p:nvPr>
            <p:ph type="ctrTitle"/>
          </p:nvPr>
        </p:nvSpPr>
        <p:spPr>
          <a:xfrm>
            <a:off x="993449" y="469424"/>
            <a:ext cx="6460606"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Months the company record more sales</a:t>
            </a:r>
            <a:endParaRPr sz="3200" dirty="0"/>
          </a:p>
        </p:txBody>
      </p:sp>
      <p:sp>
        <p:nvSpPr>
          <p:cNvPr id="250" name="Google Shape;220;p26"/>
          <p:cNvSpPr txBox="1">
            <a:spLocks noGrp="1"/>
          </p:cNvSpPr>
          <p:nvPr>
            <p:ph type="subTitle" sz="quarter" idx="1"/>
          </p:nvPr>
        </p:nvSpPr>
        <p:spPr>
          <a:xfrm>
            <a:off x="5608632" y="2028407"/>
            <a:ext cx="1845423" cy="2335953"/>
          </a:xfrm>
          <a:prstGeom prst="rect">
            <a:avLst/>
          </a:prstGeom>
        </p:spPr>
        <p:txBody>
          <a:bodyPr>
            <a:normAutofit/>
          </a:bodyPr>
          <a:lstStyle>
            <a:lvl1pPr marL="0" indent="0" algn="just" defTabSz="694944">
              <a:lnSpc>
                <a:spcPct val="115000"/>
              </a:lnSpc>
              <a:defRPr sz="1368">
                <a:solidFill>
                  <a:srgbClr val="434343"/>
                </a:solidFill>
                <a:latin typeface="Proxima Nova"/>
                <a:ea typeface="Proxima Nova"/>
                <a:cs typeface="Proxima Nova"/>
                <a:sym typeface="Proxima Nova"/>
              </a:defRPr>
            </a:lvl1pPr>
          </a:lstStyle>
          <a:p>
            <a:pPr algn="l"/>
            <a:r>
              <a:rPr lang="en-US" dirty="0"/>
              <a:t>The company records the most sales in December. </a:t>
            </a:r>
          </a:p>
          <a:p>
            <a:pPr algn="l"/>
            <a:endParaRPr lang="en-US" dirty="0"/>
          </a:p>
          <a:p>
            <a:pPr algn="l"/>
            <a:r>
              <a:rPr lang="en-US" dirty="0"/>
              <a:t>Then in November, </a:t>
            </a:r>
          </a:p>
          <a:p>
            <a:pPr algn="l"/>
            <a:endParaRPr lang="en-US" dirty="0"/>
          </a:p>
          <a:p>
            <a:pPr algn="l"/>
            <a:r>
              <a:rPr lang="en-US" dirty="0"/>
              <a:t>and in September.</a:t>
            </a:r>
          </a:p>
        </p:txBody>
      </p:sp>
      <p:pic>
        <p:nvPicPr>
          <p:cNvPr id="252" name="Google Shape;222;p26" descr="Google Shape;222;p26"/>
          <p:cNvPicPr>
            <a:picLocks noChangeAspect="1"/>
          </p:cNvPicPr>
          <p:nvPr/>
        </p:nvPicPr>
        <p:blipFill>
          <a:blip r:embed="rId4"/>
          <a:stretch>
            <a:fillRect/>
          </a:stretch>
        </p:blipFill>
        <p:spPr>
          <a:xfrm>
            <a:off x="7794049" y="752587"/>
            <a:ext cx="667026" cy="673826"/>
          </a:xfrm>
          <a:prstGeom prst="rect">
            <a:avLst/>
          </a:prstGeom>
          <a:ln w="12700">
            <a:miter lim="400000"/>
          </a:ln>
        </p:spPr>
      </p:pic>
      <p:grpSp>
        <p:nvGrpSpPr>
          <p:cNvPr id="255" name="Google Shape;223;p26"/>
          <p:cNvGrpSpPr/>
          <p:nvPr/>
        </p:nvGrpSpPr>
        <p:grpSpPr>
          <a:xfrm>
            <a:off x="-142712" y="382425"/>
            <a:ext cx="899100" cy="899100"/>
            <a:chOff x="0" y="0"/>
            <a:chExt cx="899099" cy="899099"/>
          </a:xfrm>
        </p:grpSpPr>
        <p:sp>
          <p:nvSpPr>
            <p:cNvPr id="25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54" name="04"/>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t>04</a:t>
              </a:r>
            </a:p>
          </p:txBody>
        </p:sp>
      </p:grpSp>
      <p:pic>
        <p:nvPicPr>
          <p:cNvPr id="3" name="Picture 2">
            <a:extLst>
              <a:ext uri="{FF2B5EF4-FFF2-40B4-BE49-F238E27FC236}">
                <a16:creationId xmlns:a16="http://schemas.microsoft.com/office/drawing/2014/main" id="{8041D32D-1F9D-410E-83E2-36D3D7E9B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475" y="1538849"/>
            <a:ext cx="4503701" cy="3035828"/>
          </a:xfrm>
          <a:prstGeom prst="rect">
            <a:avLst/>
          </a:prstGeom>
          <a:effectLst/>
        </p:spPr>
      </p:pic>
    </p:spTree>
    <p:extLst>
      <p:ext uri="{BB962C8B-B14F-4D97-AF65-F5344CB8AC3E}">
        <p14:creationId xmlns:p14="http://schemas.microsoft.com/office/powerpoint/2010/main" val="22828878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Google Shape;178;p23" descr="Google Shape;178;p23"/>
          <p:cNvPicPr>
            <a:picLocks noChangeAspect="1"/>
          </p:cNvPicPr>
          <p:nvPr/>
        </p:nvPicPr>
        <p:blipFill>
          <a:blip r:embed="rId2"/>
          <a:stretch>
            <a:fillRect/>
          </a:stretch>
        </p:blipFill>
        <p:spPr>
          <a:xfrm rot="9354163">
            <a:off x="-396568" y="3826957"/>
            <a:ext cx="1515153" cy="1245685"/>
          </a:xfrm>
          <a:prstGeom prst="rect">
            <a:avLst/>
          </a:prstGeom>
          <a:ln w="12700">
            <a:miter lim="400000"/>
          </a:ln>
        </p:spPr>
      </p:pic>
      <p:sp>
        <p:nvSpPr>
          <p:cNvPr id="212" name="Google Shape;179;p23"/>
          <p:cNvSpPr/>
          <p:nvPr/>
        </p:nvSpPr>
        <p:spPr>
          <a:xfrm>
            <a:off x="8229375" y="277124"/>
            <a:ext cx="1188901" cy="11889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13" name="Google Shape;180;p23" descr="Google Shape;180;p23"/>
          <p:cNvPicPr>
            <a:picLocks noChangeAspect="1"/>
          </p:cNvPicPr>
          <p:nvPr/>
        </p:nvPicPr>
        <p:blipFill>
          <a:blip r:embed="rId3"/>
          <a:stretch>
            <a:fillRect/>
          </a:stretch>
        </p:blipFill>
        <p:spPr>
          <a:xfrm rot="10800036">
            <a:off x="8025786" y="4186456"/>
            <a:ext cx="1429326" cy="957036"/>
          </a:xfrm>
          <a:prstGeom prst="rect">
            <a:avLst/>
          </a:prstGeom>
          <a:ln w="12700">
            <a:miter lim="400000"/>
          </a:ln>
        </p:spPr>
      </p:pic>
      <p:pic>
        <p:nvPicPr>
          <p:cNvPr id="214" name="Google Shape;181;p23" descr="Google Shape;181;p23"/>
          <p:cNvPicPr>
            <a:picLocks noChangeAspect="1"/>
          </p:cNvPicPr>
          <p:nvPr/>
        </p:nvPicPr>
        <p:blipFill>
          <a:blip r:embed="rId4"/>
          <a:stretch>
            <a:fillRect/>
          </a:stretch>
        </p:blipFill>
        <p:spPr>
          <a:xfrm>
            <a:off x="4456127" y="4421439"/>
            <a:ext cx="826626" cy="826626"/>
          </a:xfrm>
          <a:prstGeom prst="rect">
            <a:avLst/>
          </a:prstGeom>
          <a:ln w="12700">
            <a:miter lim="400000"/>
          </a:ln>
          <a:effectLst>
            <a:outerShdw blurRad="177800" dist="635000" dir="3720000" rotWithShape="0">
              <a:srgbClr val="000000">
                <a:alpha val="6000"/>
              </a:srgbClr>
            </a:outerShdw>
          </a:effectLst>
        </p:spPr>
      </p:pic>
      <p:sp>
        <p:nvSpPr>
          <p:cNvPr id="215" name="Google Shape;182;p23"/>
          <p:cNvSpPr txBox="1">
            <a:spLocks noGrp="1"/>
          </p:cNvSpPr>
          <p:nvPr>
            <p:ph type="ctrTitle"/>
          </p:nvPr>
        </p:nvSpPr>
        <p:spPr>
          <a:xfrm>
            <a:off x="966450" y="469424"/>
            <a:ext cx="6870301"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Correlation between discount and sale</a:t>
            </a:r>
          </a:p>
        </p:txBody>
      </p:sp>
      <p:pic>
        <p:nvPicPr>
          <p:cNvPr id="218" name="Google Shape;185;p23" descr="Google Shape;185;p23"/>
          <p:cNvPicPr>
            <a:picLocks noChangeAspect="1"/>
          </p:cNvPicPr>
          <p:nvPr/>
        </p:nvPicPr>
        <p:blipFill>
          <a:blip r:embed="rId5"/>
          <a:stretch>
            <a:fillRect/>
          </a:stretch>
        </p:blipFill>
        <p:spPr>
          <a:xfrm>
            <a:off x="7896375" y="787337"/>
            <a:ext cx="667026" cy="673826"/>
          </a:xfrm>
          <a:prstGeom prst="rect">
            <a:avLst/>
          </a:prstGeom>
          <a:ln w="12700">
            <a:miter lim="400000"/>
          </a:ln>
        </p:spPr>
      </p:pic>
      <p:grpSp>
        <p:nvGrpSpPr>
          <p:cNvPr id="221" name="Google Shape;186;p23"/>
          <p:cNvGrpSpPr/>
          <p:nvPr/>
        </p:nvGrpSpPr>
        <p:grpSpPr>
          <a:xfrm>
            <a:off x="-172162" y="422025"/>
            <a:ext cx="899100" cy="899100"/>
            <a:chOff x="0" y="0"/>
            <a:chExt cx="899099" cy="899099"/>
          </a:xfrm>
        </p:grpSpPr>
        <p:sp>
          <p:nvSpPr>
            <p:cNvPr id="219"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20" name="01"/>
            <p:cNvSpPr txBox="1"/>
            <p:nvPr/>
          </p:nvSpPr>
          <p:spPr>
            <a:xfrm>
              <a:off x="131669" y="173974"/>
              <a:ext cx="635761" cy="551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05</a:t>
              </a:r>
              <a:endParaRPr dirty="0"/>
            </a:p>
          </p:txBody>
        </p:sp>
      </p:grpSp>
      <p:pic>
        <p:nvPicPr>
          <p:cNvPr id="222" name="Google Shape;187;p23" descr="Google Shape;187;p23"/>
          <p:cNvPicPr>
            <a:picLocks noChangeAspect="1"/>
          </p:cNvPicPr>
          <p:nvPr/>
        </p:nvPicPr>
        <p:blipFill>
          <a:blip r:embed="rId6"/>
          <a:stretch>
            <a:fillRect/>
          </a:stretch>
        </p:blipFill>
        <p:spPr>
          <a:xfrm rot="9226618">
            <a:off x="-813827" y="4200195"/>
            <a:ext cx="1532039" cy="1287101"/>
          </a:xfrm>
          <a:prstGeom prst="rect">
            <a:avLst/>
          </a:prstGeom>
          <a:ln w="12700">
            <a:miter lim="400000"/>
          </a:ln>
        </p:spPr>
      </p:pic>
      <p:pic>
        <p:nvPicPr>
          <p:cNvPr id="3" name="Picture 2">
            <a:extLst>
              <a:ext uri="{FF2B5EF4-FFF2-40B4-BE49-F238E27FC236}">
                <a16:creationId xmlns:a16="http://schemas.microsoft.com/office/drawing/2014/main" id="{3A16D6A2-4122-4685-A035-3FD7E58F96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544" y="1445363"/>
            <a:ext cx="3399018" cy="3389389"/>
          </a:xfrm>
          <a:prstGeom prst="rect">
            <a:avLst/>
          </a:prstGeom>
          <a:effectLst/>
        </p:spPr>
      </p:pic>
      <p:grpSp>
        <p:nvGrpSpPr>
          <p:cNvPr id="4" name="Group 3">
            <a:extLst>
              <a:ext uri="{FF2B5EF4-FFF2-40B4-BE49-F238E27FC236}">
                <a16:creationId xmlns:a16="http://schemas.microsoft.com/office/drawing/2014/main" id="{78DAEA2D-4714-43A3-8E27-73069AF7C790}"/>
              </a:ext>
            </a:extLst>
          </p:cNvPr>
          <p:cNvGrpSpPr/>
          <p:nvPr/>
        </p:nvGrpSpPr>
        <p:grpSpPr>
          <a:xfrm>
            <a:off x="2707788" y="1752202"/>
            <a:ext cx="1257671" cy="728872"/>
            <a:chOff x="5415960" y="2460373"/>
            <a:chExt cx="1257671" cy="728872"/>
          </a:xfrm>
        </p:grpSpPr>
        <p:sp>
          <p:nvSpPr>
            <p:cNvPr id="15" name="Google Shape;459;p42">
              <a:extLst>
                <a:ext uri="{FF2B5EF4-FFF2-40B4-BE49-F238E27FC236}">
                  <a16:creationId xmlns:a16="http://schemas.microsoft.com/office/drawing/2014/main" id="{53C22571-0A1B-43CC-9F7E-6B2296B28888}"/>
                </a:ext>
              </a:extLst>
            </p:cNvPr>
            <p:cNvSpPr txBox="1">
              <a:spLocks/>
            </p:cNvSpPr>
            <p:nvPr/>
          </p:nvSpPr>
          <p:spPr>
            <a:xfrm>
              <a:off x="5415960" y="2899144"/>
              <a:ext cx="1257671" cy="29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t">
              <a:normAutofit/>
            </a:bodyPr>
            <a:lstStyle>
              <a:lvl1pPr marL="0" marR="0" indent="0" algn="l" defTabSz="466344" rtl="0" latinLnBrk="0">
                <a:lnSpc>
                  <a:spcPct val="80000"/>
                </a:lnSpc>
                <a:spcBef>
                  <a:spcPts val="0"/>
                </a:spcBef>
                <a:spcAft>
                  <a:spcPts val="0"/>
                </a:spcAft>
                <a:buClrTx/>
                <a:buSzTx/>
                <a:buFontTx/>
                <a:buNone/>
                <a:tabLst/>
                <a:defRPr sz="714" b="1" i="0" u="none" strike="noStrike" cap="none" spc="0" baseline="0">
                  <a:solidFill>
                    <a:srgbClr val="20124D"/>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US" dirty="0"/>
                <a:t>Correlation Coefficient</a:t>
              </a:r>
            </a:p>
          </p:txBody>
        </p:sp>
        <p:sp>
          <p:nvSpPr>
            <p:cNvPr id="16" name="Google Shape;461;p42">
              <a:extLst>
                <a:ext uri="{FF2B5EF4-FFF2-40B4-BE49-F238E27FC236}">
                  <a16:creationId xmlns:a16="http://schemas.microsoft.com/office/drawing/2014/main" id="{B6224B2E-85C3-4728-AEDF-3E0E9408C611}"/>
                </a:ext>
              </a:extLst>
            </p:cNvPr>
            <p:cNvSpPr txBox="1"/>
            <p:nvPr/>
          </p:nvSpPr>
          <p:spPr>
            <a:xfrm>
              <a:off x="5415960" y="2460373"/>
              <a:ext cx="1257671" cy="599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defTabSz="676655">
                <a:lnSpc>
                  <a:spcPct val="80000"/>
                </a:lnSpc>
                <a:defRPr sz="3552" b="1">
                  <a:solidFill>
                    <a:srgbClr val="098DFB"/>
                  </a:solidFill>
                  <a:latin typeface="Proxima Nova"/>
                  <a:ea typeface="Proxima Nova"/>
                  <a:cs typeface="Proxima Nova"/>
                  <a:sym typeface="Proxima Nova"/>
                </a:defRPr>
              </a:lvl1pPr>
            </a:lstStyle>
            <a:p>
              <a:pPr algn="ctr"/>
              <a:r>
                <a:rPr lang="en-US" sz="2800" dirty="0"/>
                <a:t>0.30</a:t>
              </a:r>
              <a:endParaRPr sz="2800" dirty="0"/>
            </a:p>
          </p:txBody>
        </p:sp>
      </p:grpSp>
      <p:sp>
        <p:nvSpPr>
          <p:cNvPr id="19" name="TextBox 18">
            <a:extLst>
              <a:ext uri="{FF2B5EF4-FFF2-40B4-BE49-F238E27FC236}">
                <a16:creationId xmlns:a16="http://schemas.microsoft.com/office/drawing/2014/main" id="{275EEE80-CCBA-479E-A9D4-F52E7A5BDE8B}"/>
              </a:ext>
            </a:extLst>
          </p:cNvPr>
          <p:cNvSpPr txBox="1"/>
          <p:nvPr/>
        </p:nvSpPr>
        <p:spPr>
          <a:xfrm>
            <a:off x="5046076" y="2379671"/>
            <a:ext cx="2790675"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chemeClr val="tx1">
                    <a:lumMod val="75000"/>
                    <a:lumOff val="25000"/>
                  </a:schemeClr>
                </a:solidFill>
                <a:effectLst/>
                <a:latin typeface="Proxima Nova"/>
              </a:rPr>
              <a:t>Sales compared to discount amount has a correlation coefficient of 0.30. While it shows a positive correlation between the two, it is a weak correlation.</a:t>
            </a:r>
          </a:p>
        </p:txBody>
      </p:sp>
    </p:spTree>
    <p:extLst>
      <p:ext uri="{BB962C8B-B14F-4D97-AF65-F5344CB8AC3E}">
        <p14:creationId xmlns:p14="http://schemas.microsoft.com/office/powerpoint/2010/main" val="23447098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Google Shape;192;p24" descr="Google Shape;192;p24"/>
          <p:cNvPicPr>
            <a:picLocks noChangeAspect="1"/>
          </p:cNvPicPr>
          <p:nvPr/>
        </p:nvPicPr>
        <p:blipFill>
          <a:blip r:embed="rId2"/>
          <a:stretch>
            <a:fillRect/>
          </a:stretch>
        </p:blipFill>
        <p:spPr>
          <a:xfrm rot="10800000">
            <a:off x="7183636" y="-79150"/>
            <a:ext cx="2384312" cy="1664052"/>
          </a:xfrm>
          <a:prstGeom prst="rect">
            <a:avLst/>
          </a:prstGeom>
          <a:ln w="12700">
            <a:miter lim="400000"/>
          </a:ln>
        </p:spPr>
      </p:pic>
      <p:sp>
        <p:nvSpPr>
          <p:cNvPr id="225" name="Google Shape;193;p24"/>
          <p:cNvSpPr/>
          <p:nvPr/>
        </p:nvSpPr>
        <p:spPr>
          <a:xfrm>
            <a:off x="343299" y="3954600"/>
            <a:ext cx="1188902"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26" name="Google Shape;194;p24" descr="Google Shape;194;p24"/>
          <p:cNvPicPr>
            <a:picLocks noChangeAspect="1"/>
          </p:cNvPicPr>
          <p:nvPr/>
        </p:nvPicPr>
        <p:blipFill>
          <a:blip r:embed="rId3"/>
          <a:stretch>
            <a:fillRect/>
          </a:stretch>
        </p:blipFill>
        <p:spPr>
          <a:xfrm rot="10800036">
            <a:off x="7865536" y="4065956"/>
            <a:ext cx="1429326" cy="957036"/>
          </a:xfrm>
          <a:prstGeom prst="rect">
            <a:avLst/>
          </a:prstGeom>
          <a:ln w="12700">
            <a:miter lim="400000"/>
          </a:ln>
        </p:spPr>
      </p:pic>
      <p:sp>
        <p:nvSpPr>
          <p:cNvPr id="227" name="Google Shape;195;p24"/>
          <p:cNvSpPr txBox="1">
            <a:spLocks noGrp="1"/>
          </p:cNvSpPr>
          <p:nvPr>
            <p:ph type="ctrTitle"/>
          </p:nvPr>
        </p:nvSpPr>
        <p:spPr>
          <a:xfrm>
            <a:off x="1040524" y="469424"/>
            <a:ext cx="6436202"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Shipping cost and sales correlation</a:t>
            </a:r>
            <a:endParaRPr sz="3200" dirty="0"/>
          </a:p>
        </p:txBody>
      </p:sp>
      <p:pic>
        <p:nvPicPr>
          <p:cNvPr id="230" name="Google Shape;198;p24" descr="Google Shape;198;p24"/>
          <p:cNvPicPr>
            <a:picLocks noChangeAspect="1"/>
          </p:cNvPicPr>
          <p:nvPr/>
        </p:nvPicPr>
        <p:blipFill>
          <a:blip r:embed="rId4"/>
          <a:stretch>
            <a:fillRect/>
          </a:stretch>
        </p:blipFill>
        <p:spPr>
          <a:xfrm>
            <a:off x="186611" y="3812887"/>
            <a:ext cx="667026" cy="673826"/>
          </a:xfrm>
          <a:prstGeom prst="rect">
            <a:avLst/>
          </a:prstGeom>
          <a:ln w="12700">
            <a:miter lim="400000"/>
          </a:ln>
        </p:spPr>
      </p:pic>
      <p:pic>
        <p:nvPicPr>
          <p:cNvPr id="231" name="Google Shape;199;p24" descr="Google Shape;199;p24"/>
          <p:cNvPicPr>
            <a:picLocks noChangeAspect="1"/>
          </p:cNvPicPr>
          <p:nvPr/>
        </p:nvPicPr>
        <p:blipFill>
          <a:blip r:embed="rId5"/>
          <a:stretch>
            <a:fillRect/>
          </a:stretch>
        </p:blipFill>
        <p:spPr>
          <a:xfrm>
            <a:off x="6650186" y="241948"/>
            <a:ext cx="826626" cy="826627"/>
          </a:xfrm>
          <a:prstGeom prst="rect">
            <a:avLst/>
          </a:prstGeom>
          <a:ln w="12700">
            <a:miter lim="400000"/>
          </a:ln>
          <a:effectLst>
            <a:outerShdw blurRad="177800" dist="635000" dir="3720000" rotWithShape="0">
              <a:srgbClr val="000000">
                <a:alpha val="6000"/>
              </a:srgbClr>
            </a:outerShdw>
          </a:effectLst>
        </p:spPr>
      </p:pic>
      <p:grpSp>
        <p:nvGrpSpPr>
          <p:cNvPr id="234" name="Google Shape;200;p24"/>
          <p:cNvGrpSpPr/>
          <p:nvPr/>
        </p:nvGrpSpPr>
        <p:grpSpPr>
          <a:xfrm>
            <a:off x="-142712" y="382425"/>
            <a:ext cx="899100" cy="899100"/>
            <a:chOff x="0" y="0"/>
            <a:chExt cx="899099" cy="899099"/>
          </a:xfrm>
        </p:grpSpPr>
        <p:sp>
          <p:nvSpPr>
            <p:cNvPr id="232"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33" name="02"/>
            <p:cNvSpPr txBox="1"/>
            <p:nvPr/>
          </p:nvSpPr>
          <p:spPr>
            <a:xfrm>
              <a:off x="131669" y="173974"/>
              <a:ext cx="635761" cy="551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06</a:t>
              </a:r>
              <a:endParaRPr dirty="0"/>
            </a:p>
          </p:txBody>
        </p:sp>
      </p:grpSp>
      <p:pic>
        <p:nvPicPr>
          <p:cNvPr id="5" name="Picture 4">
            <a:extLst>
              <a:ext uri="{FF2B5EF4-FFF2-40B4-BE49-F238E27FC236}">
                <a16:creationId xmlns:a16="http://schemas.microsoft.com/office/drawing/2014/main" id="{A64447E0-1F6E-4537-A555-822F38268A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389" y="1509002"/>
            <a:ext cx="3428357" cy="3438097"/>
          </a:xfrm>
          <a:prstGeom prst="rect">
            <a:avLst/>
          </a:prstGeom>
        </p:spPr>
      </p:pic>
      <p:sp>
        <p:nvSpPr>
          <p:cNvPr id="18" name="Google Shape;459;p42">
            <a:extLst>
              <a:ext uri="{FF2B5EF4-FFF2-40B4-BE49-F238E27FC236}">
                <a16:creationId xmlns:a16="http://schemas.microsoft.com/office/drawing/2014/main" id="{CF3DF705-87FF-4EEF-AC05-29BAA85C20A9}"/>
              </a:ext>
            </a:extLst>
          </p:cNvPr>
          <p:cNvSpPr txBox="1">
            <a:spLocks/>
          </p:cNvSpPr>
          <p:nvPr/>
        </p:nvSpPr>
        <p:spPr>
          <a:xfrm>
            <a:off x="2707788" y="2190973"/>
            <a:ext cx="1257671" cy="29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t">
            <a:normAutofit/>
          </a:bodyPr>
          <a:lstStyle>
            <a:lvl1pPr marL="0" marR="0" indent="0" algn="l" defTabSz="466344" rtl="0" latinLnBrk="0">
              <a:lnSpc>
                <a:spcPct val="80000"/>
              </a:lnSpc>
              <a:spcBef>
                <a:spcPts val="0"/>
              </a:spcBef>
              <a:spcAft>
                <a:spcPts val="0"/>
              </a:spcAft>
              <a:buClrTx/>
              <a:buSzTx/>
              <a:buFontTx/>
              <a:buNone/>
              <a:tabLst/>
              <a:defRPr sz="714" b="1" i="0" u="none" strike="noStrike" cap="none" spc="0" baseline="0">
                <a:solidFill>
                  <a:srgbClr val="20124D"/>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US" dirty="0"/>
              <a:t>Correlation Coefficient</a:t>
            </a:r>
          </a:p>
        </p:txBody>
      </p:sp>
      <p:sp>
        <p:nvSpPr>
          <p:cNvPr id="19" name="Google Shape;461;p42">
            <a:extLst>
              <a:ext uri="{FF2B5EF4-FFF2-40B4-BE49-F238E27FC236}">
                <a16:creationId xmlns:a16="http://schemas.microsoft.com/office/drawing/2014/main" id="{207377E6-59CA-49FD-B071-9E9C929AF5D0}"/>
              </a:ext>
            </a:extLst>
          </p:cNvPr>
          <p:cNvSpPr txBox="1"/>
          <p:nvPr/>
        </p:nvSpPr>
        <p:spPr>
          <a:xfrm>
            <a:off x="2707788" y="1752202"/>
            <a:ext cx="1257671" cy="599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defTabSz="676655">
              <a:lnSpc>
                <a:spcPct val="80000"/>
              </a:lnSpc>
              <a:defRPr sz="3552" b="1">
                <a:solidFill>
                  <a:srgbClr val="098DFB"/>
                </a:solidFill>
                <a:latin typeface="Proxima Nova"/>
                <a:ea typeface="Proxima Nova"/>
                <a:cs typeface="Proxima Nova"/>
                <a:sym typeface="Proxima Nova"/>
              </a:defRPr>
            </a:lvl1pPr>
          </a:lstStyle>
          <a:p>
            <a:pPr algn="ctr"/>
            <a:r>
              <a:rPr lang="en-US" sz="2800" dirty="0"/>
              <a:t>0.77</a:t>
            </a:r>
            <a:endParaRPr sz="2800" dirty="0"/>
          </a:p>
        </p:txBody>
      </p:sp>
      <p:sp>
        <p:nvSpPr>
          <p:cNvPr id="20" name="TextBox 19">
            <a:extLst>
              <a:ext uri="{FF2B5EF4-FFF2-40B4-BE49-F238E27FC236}">
                <a16:creationId xmlns:a16="http://schemas.microsoft.com/office/drawing/2014/main" id="{C04BBA04-BCB7-40DA-B46E-D51C70B76515}"/>
              </a:ext>
            </a:extLst>
          </p:cNvPr>
          <p:cNvSpPr txBox="1"/>
          <p:nvPr/>
        </p:nvSpPr>
        <p:spPr>
          <a:xfrm>
            <a:off x="5046076" y="2379671"/>
            <a:ext cx="2790675"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chemeClr val="tx1">
                    <a:lumMod val="75000"/>
                    <a:lumOff val="25000"/>
                  </a:schemeClr>
                </a:solidFill>
                <a:effectLst/>
                <a:latin typeface="Proxima Nova"/>
              </a:rPr>
              <a:t>From the graph and with a correlation coefficient of 0.77 between shipping cost and sales, there is a moderate positive relationship between them.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205;p25"/>
          <p:cNvSpPr/>
          <p:nvPr/>
        </p:nvSpPr>
        <p:spPr>
          <a:xfrm>
            <a:off x="3599264" y="4299775"/>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37" name="Google Shape;206;p25" descr="Google Shape;206;p25"/>
          <p:cNvPicPr>
            <a:picLocks noChangeAspect="1"/>
          </p:cNvPicPr>
          <p:nvPr/>
        </p:nvPicPr>
        <p:blipFill>
          <a:blip r:embed="rId2"/>
          <a:stretch>
            <a:fillRect/>
          </a:stretch>
        </p:blipFill>
        <p:spPr>
          <a:xfrm rot="16200037">
            <a:off x="7832635" y="469419"/>
            <a:ext cx="1429326" cy="957036"/>
          </a:xfrm>
          <a:prstGeom prst="rect">
            <a:avLst/>
          </a:prstGeom>
          <a:ln w="12700">
            <a:miter lim="400000"/>
          </a:ln>
        </p:spPr>
      </p:pic>
      <p:sp>
        <p:nvSpPr>
          <p:cNvPr id="238" name="Google Shape;207;p25"/>
          <p:cNvSpPr txBox="1">
            <a:spLocks noGrp="1"/>
          </p:cNvSpPr>
          <p:nvPr>
            <p:ph type="ctrTitle"/>
          </p:nvPr>
        </p:nvSpPr>
        <p:spPr>
          <a:xfrm>
            <a:off x="1040524" y="469424"/>
            <a:ext cx="5654474"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2800" dirty="0"/>
              <a:t>The dominant product category in each market</a:t>
            </a:r>
            <a:endParaRPr sz="2800" dirty="0"/>
          </a:p>
        </p:txBody>
      </p:sp>
      <p:pic>
        <p:nvPicPr>
          <p:cNvPr id="241" name="Google Shape;210;p25" descr="Google Shape;210;p25"/>
          <p:cNvPicPr>
            <a:picLocks noChangeAspect="1"/>
          </p:cNvPicPr>
          <p:nvPr/>
        </p:nvPicPr>
        <p:blipFill>
          <a:blip r:embed="rId3"/>
          <a:stretch>
            <a:fillRect/>
          </a:stretch>
        </p:blipFill>
        <p:spPr>
          <a:xfrm>
            <a:off x="8106650" y="4226200"/>
            <a:ext cx="667026" cy="673826"/>
          </a:xfrm>
          <a:prstGeom prst="rect">
            <a:avLst/>
          </a:prstGeom>
          <a:ln w="12700">
            <a:miter lim="400000"/>
          </a:ln>
        </p:spPr>
      </p:pic>
      <p:pic>
        <p:nvPicPr>
          <p:cNvPr id="242" name="Google Shape;211;p25" descr="Google Shape;211;p25"/>
          <p:cNvPicPr>
            <a:picLocks noChangeAspect="1"/>
          </p:cNvPicPr>
          <p:nvPr/>
        </p:nvPicPr>
        <p:blipFill>
          <a:blip r:embed="rId4"/>
          <a:stretch>
            <a:fillRect/>
          </a:stretch>
        </p:blipFill>
        <p:spPr>
          <a:xfrm>
            <a:off x="586735" y="3412536"/>
            <a:ext cx="826627" cy="826627"/>
          </a:xfrm>
          <a:prstGeom prst="rect">
            <a:avLst/>
          </a:prstGeom>
          <a:ln w="12700">
            <a:miter lim="400000"/>
          </a:ln>
          <a:effectLst>
            <a:outerShdw blurRad="177800" dist="635000" dir="3720000" rotWithShape="0">
              <a:srgbClr val="000000">
                <a:alpha val="6000"/>
              </a:srgbClr>
            </a:outerShdw>
          </a:effectLst>
        </p:spPr>
      </p:pic>
      <p:grpSp>
        <p:nvGrpSpPr>
          <p:cNvPr id="245" name="Google Shape;212;p25"/>
          <p:cNvGrpSpPr/>
          <p:nvPr/>
        </p:nvGrpSpPr>
        <p:grpSpPr>
          <a:xfrm>
            <a:off x="-142712" y="382425"/>
            <a:ext cx="899100" cy="899100"/>
            <a:chOff x="0" y="0"/>
            <a:chExt cx="899099" cy="899099"/>
          </a:xfrm>
        </p:grpSpPr>
        <p:sp>
          <p:nvSpPr>
            <p:cNvPr id="24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44" name="03"/>
            <p:cNvSpPr txBox="1"/>
            <p:nvPr/>
          </p:nvSpPr>
          <p:spPr>
            <a:xfrm>
              <a:off x="131669" y="173974"/>
              <a:ext cx="635761" cy="551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07</a:t>
              </a:r>
              <a:endParaRPr dirty="0"/>
            </a:p>
          </p:txBody>
        </p:sp>
      </p:grpSp>
      <p:pic>
        <p:nvPicPr>
          <p:cNvPr id="5" name="Picture 4">
            <a:extLst>
              <a:ext uri="{FF2B5EF4-FFF2-40B4-BE49-F238E27FC236}">
                <a16:creationId xmlns:a16="http://schemas.microsoft.com/office/drawing/2014/main" id="{69A2F3F6-8B62-4149-9D0C-B87C707A65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719" y="1455500"/>
            <a:ext cx="4474521" cy="3476890"/>
          </a:xfrm>
          <a:prstGeom prst="rect">
            <a:avLst/>
          </a:prstGeom>
        </p:spPr>
      </p:pic>
      <p:sp>
        <p:nvSpPr>
          <p:cNvPr id="17" name="TextBox 16">
            <a:extLst>
              <a:ext uri="{FF2B5EF4-FFF2-40B4-BE49-F238E27FC236}">
                <a16:creationId xmlns:a16="http://schemas.microsoft.com/office/drawing/2014/main" id="{3C522999-F7C3-42A0-8E4B-EA183557103C}"/>
              </a:ext>
            </a:extLst>
          </p:cNvPr>
          <p:cNvSpPr txBox="1"/>
          <p:nvPr/>
        </p:nvSpPr>
        <p:spPr>
          <a:xfrm>
            <a:off x="5340321" y="1662606"/>
            <a:ext cx="2728451" cy="2677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chemeClr val="tx1">
                    <a:lumMod val="75000"/>
                    <a:lumOff val="25000"/>
                  </a:schemeClr>
                </a:solidFill>
                <a:effectLst/>
                <a:latin typeface="Proxima Nova"/>
              </a:rPr>
              <a:t>From the bar chart, in terms of sales,</a:t>
            </a:r>
          </a:p>
          <a:p>
            <a:br>
              <a:rPr lang="en-US" b="0" dirty="0">
                <a:solidFill>
                  <a:schemeClr val="tx1">
                    <a:lumMod val="75000"/>
                    <a:lumOff val="25000"/>
                  </a:schemeClr>
                </a:solidFill>
                <a:effectLst/>
                <a:latin typeface="Proxima Nova"/>
              </a:rPr>
            </a:br>
            <a:r>
              <a:rPr lang="en-US" b="0" dirty="0">
                <a:solidFill>
                  <a:schemeClr val="tx1">
                    <a:lumMod val="75000"/>
                    <a:lumOff val="25000"/>
                  </a:schemeClr>
                </a:solidFill>
                <a:effectLst/>
                <a:latin typeface="Proxima Nova"/>
              </a:rPr>
              <a:t>1. Technology is dominant in APAC, Africa, EMEA, EU, and in the US.</a:t>
            </a:r>
          </a:p>
          <a:p>
            <a:endParaRPr lang="en-US" b="0" dirty="0">
              <a:solidFill>
                <a:schemeClr val="tx1">
                  <a:lumMod val="75000"/>
                  <a:lumOff val="25000"/>
                </a:schemeClr>
              </a:solidFill>
              <a:effectLst/>
              <a:latin typeface="Proxima Nova"/>
            </a:endParaRPr>
          </a:p>
          <a:p>
            <a:r>
              <a:rPr lang="en-US" b="0" dirty="0">
                <a:solidFill>
                  <a:schemeClr val="tx1">
                    <a:lumMod val="75000"/>
                    <a:lumOff val="25000"/>
                  </a:schemeClr>
                </a:solidFill>
                <a:effectLst/>
                <a:latin typeface="Proxima Nova"/>
              </a:rPr>
              <a:t>2. Office Supplies is dominant in Canada</a:t>
            </a:r>
          </a:p>
          <a:p>
            <a:endParaRPr lang="en-US" b="0" dirty="0">
              <a:solidFill>
                <a:schemeClr val="tx1">
                  <a:lumMod val="75000"/>
                  <a:lumOff val="25000"/>
                </a:schemeClr>
              </a:solidFill>
              <a:effectLst/>
              <a:latin typeface="Proxima Nova"/>
            </a:endParaRPr>
          </a:p>
          <a:p>
            <a:r>
              <a:rPr lang="en-US" b="0" dirty="0">
                <a:solidFill>
                  <a:schemeClr val="tx1">
                    <a:lumMod val="75000"/>
                    <a:lumOff val="25000"/>
                  </a:schemeClr>
                </a:solidFill>
                <a:effectLst/>
                <a:latin typeface="Proxima Nova"/>
              </a:rPr>
              <a:t>3. Furniture is dominant in LATAM</a:t>
            </a:r>
            <a:r>
              <a:rPr lang="en-US" dirty="0">
                <a:solidFill>
                  <a:schemeClr val="tx1">
                    <a:lumMod val="75000"/>
                    <a:lumOff val="25000"/>
                  </a:schemeClr>
                </a:solidFill>
                <a:latin typeface="Proxima Nova"/>
              </a:rPr>
              <a:t>.</a:t>
            </a:r>
            <a:endParaRPr lang="en-US" b="0" dirty="0">
              <a:solidFill>
                <a:schemeClr val="tx1">
                  <a:lumMod val="75000"/>
                  <a:lumOff val="25000"/>
                </a:schemeClr>
              </a:solidFill>
              <a:effectLst/>
              <a:latin typeface="Proxima Nov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217;p26"/>
          <p:cNvSpPr/>
          <p:nvPr/>
        </p:nvSpPr>
        <p:spPr>
          <a:xfrm>
            <a:off x="8102349" y="158449"/>
            <a:ext cx="1188901" cy="11889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48" name="Google Shape;218;p26" descr="Google Shape;218;p26"/>
          <p:cNvPicPr>
            <a:picLocks noChangeAspect="1"/>
          </p:cNvPicPr>
          <p:nvPr/>
        </p:nvPicPr>
        <p:blipFill>
          <a:blip r:embed="rId2"/>
          <a:stretch>
            <a:fillRect/>
          </a:stretch>
        </p:blipFill>
        <p:spPr>
          <a:xfrm rot="10800036">
            <a:off x="7454061" y="3953443"/>
            <a:ext cx="1429326" cy="957036"/>
          </a:xfrm>
          <a:prstGeom prst="rect">
            <a:avLst/>
          </a:prstGeom>
          <a:ln w="12700">
            <a:miter lim="400000"/>
          </a:ln>
        </p:spPr>
      </p:pic>
      <p:sp>
        <p:nvSpPr>
          <p:cNvPr id="249" name="Google Shape;219;p26"/>
          <p:cNvSpPr txBox="1">
            <a:spLocks noGrp="1"/>
          </p:cNvSpPr>
          <p:nvPr>
            <p:ph type="ctrTitle"/>
          </p:nvPr>
        </p:nvSpPr>
        <p:spPr>
          <a:xfrm>
            <a:off x="993449" y="469424"/>
            <a:ext cx="5606134"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City with most orders for a given product category</a:t>
            </a:r>
            <a:endParaRPr sz="3200" dirty="0"/>
          </a:p>
        </p:txBody>
      </p:sp>
      <p:pic>
        <p:nvPicPr>
          <p:cNvPr id="252" name="Google Shape;222;p26" descr="Google Shape;222;p26"/>
          <p:cNvPicPr>
            <a:picLocks noChangeAspect="1"/>
          </p:cNvPicPr>
          <p:nvPr/>
        </p:nvPicPr>
        <p:blipFill>
          <a:blip r:embed="rId3"/>
          <a:stretch>
            <a:fillRect/>
          </a:stretch>
        </p:blipFill>
        <p:spPr>
          <a:xfrm>
            <a:off x="7794049" y="752587"/>
            <a:ext cx="667026" cy="673826"/>
          </a:xfrm>
          <a:prstGeom prst="rect">
            <a:avLst/>
          </a:prstGeom>
          <a:ln w="12700">
            <a:miter lim="400000"/>
          </a:ln>
        </p:spPr>
      </p:pic>
      <p:grpSp>
        <p:nvGrpSpPr>
          <p:cNvPr id="255" name="Google Shape;223;p26"/>
          <p:cNvGrpSpPr/>
          <p:nvPr/>
        </p:nvGrpSpPr>
        <p:grpSpPr>
          <a:xfrm>
            <a:off x="-142712" y="382425"/>
            <a:ext cx="899100" cy="899100"/>
            <a:chOff x="0" y="0"/>
            <a:chExt cx="899099" cy="899099"/>
          </a:xfrm>
        </p:grpSpPr>
        <p:sp>
          <p:nvSpPr>
            <p:cNvPr id="25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54" name="04"/>
            <p:cNvSpPr txBox="1"/>
            <p:nvPr/>
          </p:nvSpPr>
          <p:spPr>
            <a:xfrm>
              <a:off x="131669" y="173974"/>
              <a:ext cx="635761" cy="551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08</a:t>
              </a:r>
              <a:endParaRPr dirty="0"/>
            </a:p>
          </p:txBody>
        </p:sp>
      </p:grpSp>
      <p:pic>
        <p:nvPicPr>
          <p:cNvPr id="5" name="Picture 4">
            <a:extLst>
              <a:ext uri="{FF2B5EF4-FFF2-40B4-BE49-F238E27FC236}">
                <a16:creationId xmlns:a16="http://schemas.microsoft.com/office/drawing/2014/main" id="{BB0F2B1C-4ADF-463E-A2FF-FB93C8B0483B}"/>
              </a:ext>
            </a:extLst>
          </p:cNvPr>
          <p:cNvPicPr>
            <a:picLocks noChangeAspect="1"/>
          </p:cNvPicPr>
          <p:nvPr/>
        </p:nvPicPr>
        <p:blipFill>
          <a:blip r:embed="rId4"/>
          <a:stretch>
            <a:fillRect/>
          </a:stretch>
        </p:blipFill>
        <p:spPr>
          <a:xfrm>
            <a:off x="427513" y="1576107"/>
            <a:ext cx="2245066" cy="1434348"/>
          </a:xfrm>
          <a:prstGeom prst="rect">
            <a:avLst/>
          </a:prstGeom>
        </p:spPr>
      </p:pic>
      <p:pic>
        <p:nvPicPr>
          <p:cNvPr id="7" name="Picture 6">
            <a:extLst>
              <a:ext uri="{FF2B5EF4-FFF2-40B4-BE49-F238E27FC236}">
                <a16:creationId xmlns:a16="http://schemas.microsoft.com/office/drawing/2014/main" id="{D0C2C23E-1856-4BFE-A747-1EE90EF5A16C}"/>
              </a:ext>
            </a:extLst>
          </p:cNvPr>
          <p:cNvPicPr>
            <a:picLocks noChangeAspect="1"/>
          </p:cNvPicPr>
          <p:nvPr/>
        </p:nvPicPr>
        <p:blipFill>
          <a:blip r:embed="rId5"/>
          <a:stretch>
            <a:fillRect/>
          </a:stretch>
        </p:blipFill>
        <p:spPr>
          <a:xfrm>
            <a:off x="2823123" y="2127849"/>
            <a:ext cx="2226228" cy="1434348"/>
          </a:xfrm>
          <a:prstGeom prst="rect">
            <a:avLst/>
          </a:prstGeom>
        </p:spPr>
      </p:pic>
      <p:pic>
        <p:nvPicPr>
          <p:cNvPr id="9" name="Picture 8">
            <a:extLst>
              <a:ext uri="{FF2B5EF4-FFF2-40B4-BE49-F238E27FC236}">
                <a16:creationId xmlns:a16="http://schemas.microsoft.com/office/drawing/2014/main" id="{BAAAB9B0-18FC-4627-8EB0-C05C1A5230D8}"/>
              </a:ext>
            </a:extLst>
          </p:cNvPr>
          <p:cNvPicPr>
            <a:picLocks noChangeAspect="1"/>
          </p:cNvPicPr>
          <p:nvPr/>
        </p:nvPicPr>
        <p:blipFill>
          <a:blip r:embed="rId6"/>
          <a:stretch>
            <a:fillRect/>
          </a:stretch>
        </p:blipFill>
        <p:spPr>
          <a:xfrm>
            <a:off x="494514" y="3305036"/>
            <a:ext cx="2178065" cy="1311209"/>
          </a:xfrm>
          <a:prstGeom prst="rect">
            <a:avLst/>
          </a:prstGeom>
        </p:spPr>
      </p:pic>
      <p:sp>
        <p:nvSpPr>
          <p:cNvPr id="19" name="TextBox 18">
            <a:extLst>
              <a:ext uri="{FF2B5EF4-FFF2-40B4-BE49-F238E27FC236}">
                <a16:creationId xmlns:a16="http://schemas.microsoft.com/office/drawing/2014/main" id="{4ACAD144-33E6-41A3-AD5B-D6080425F2B6}"/>
              </a:ext>
            </a:extLst>
          </p:cNvPr>
          <p:cNvSpPr txBox="1"/>
          <p:nvPr/>
        </p:nvSpPr>
        <p:spPr>
          <a:xfrm>
            <a:off x="5378049" y="2020551"/>
            <a:ext cx="2790675"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chemeClr val="tx1">
                    <a:lumMod val="75000"/>
                    <a:lumOff val="25000"/>
                  </a:schemeClr>
                </a:solidFill>
                <a:effectLst/>
                <a:latin typeface="Proxima Nova"/>
              </a:rPr>
              <a:t>The cut outs shows a snippet of a sorted list of city with the most orders for a product category.</a:t>
            </a:r>
          </a:p>
          <a:p>
            <a:endParaRPr lang="en-US" dirty="0">
              <a:solidFill>
                <a:schemeClr val="tx1">
                  <a:lumMod val="75000"/>
                  <a:lumOff val="25000"/>
                </a:schemeClr>
              </a:solidFill>
              <a:latin typeface="Proxima Nova"/>
            </a:endParaRPr>
          </a:p>
          <a:p>
            <a:r>
              <a:rPr lang="en-US" b="0" dirty="0">
                <a:solidFill>
                  <a:schemeClr val="tx1">
                    <a:lumMod val="75000"/>
                    <a:lumOff val="25000"/>
                  </a:schemeClr>
                </a:solidFill>
                <a:effectLst/>
                <a:latin typeface="Proxima Nova"/>
              </a:rPr>
              <a:t>New York City dominates all the 3,636 cities the company sells in for each product category.</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Google Shape;178;p23" descr="Google Shape;178;p23"/>
          <p:cNvPicPr>
            <a:picLocks noChangeAspect="1"/>
          </p:cNvPicPr>
          <p:nvPr/>
        </p:nvPicPr>
        <p:blipFill>
          <a:blip r:embed="rId2"/>
          <a:stretch>
            <a:fillRect/>
          </a:stretch>
        </p:blipFill>
        <p:spPr>
          <a:xfrm rot="9354163">
            <a:off x="-396568" y="3826957"/>
            <a:ext cx="1515153" cy="1245685"/>
          </a:xfrm>
          <a:prstGeom prst="rect">
            <a:avLst/>
          </a:prstGeom>
          <a:ln w="12700">
            <a:miter lim="400000"/>
          </a:ln>
        </p:spPr>
      </p:pic>
      <p:sp>
        <p:nvSpPr>
          <p:cNvPr id="212" name="Google Shape;179;p23"/>
          <p:cNvSpPr/>
          <p:nvPr/>
        </p:nvSpPr>
        <p:spPr>
          <a:xfrm>
            <a:off x="8229375" y="277124"/>
            <a:ext cx="1188901" cy="11889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13" name="Google Shape;180;p23" descr="Google Shape;180;p23"/>
          <p:cNvPicPr>
            <a:picLocks noChangeAspect="1"/>
          </p:cNvPicPr>
          <p:nvPr/>
        </p:nvPicPr>
        <p:blipFill>
          <a:blip r:embed="rId3"/>
          <a:stretch>
            <a:fillRect/>
          </a:stretch>
        </p:blipFill>
        <p:spPr>
          <a:xfrm rot="10800036">
            <a:off x="8025786" y="4186456"/>
            <a:ext cx="1429326" cy="957036"/>
          </a:xfrm>
          <a:prstGeom prst="rect">
            <a:avLst/>
          </a:prstGeom>
          <a:ln w="12700">
            <a:miter lim="400000"/>
          </a:ln>
        </p:spPr>
      </p:pic>
      <p:pic>
        <p:nvPicPr>
          <p:cNvPr id="214" name="Google Shape;181;p23" descr="Google Shape;181;p23"/>
          <p:cNvPicPr>
            <a:picLocks noChangeAspect="1"/>
          </p:cNvPicPr>
          <p:nvPr/>
        </p:nvPicPr>
        <p:blipFill>
          <a:blip r:embed="rId4"/>
          <a:stretch>
            <a:fillRect/>
          </a:stretch>
        </p:blipFill>
        <p:spPr>
          <a:xfrm>
            <a:off x="3458386" y="4186449"/>
            <a:ext cx="826626" cy="826626"/>
          </a:xfrm>
          <a:prstGeom prst="rect">
            <a:avLst/>
          </a:prstGeom>
          <a:ln w="12700">
            <a:miter lim="400000"/>
          </a:ln>
          <a:effectLst>
            <a:outerShdw blurRad="177800" dist="635000" dir="3720000" rotWithShape="0">
              <a:srgbClr val="000000">
                <a:alpha val="6000"/>
              </a:srgbClr>
            </a:outerShdw>
          </a:effectLst>
        </p:spPr>
      </p:pic>
      <p:sp>
        <p:nvSpPr>
          <p:cNvPr id="215" name="Google Shape;182;p23"/>
          <p:cNvSpPr txBox="1">
            <a:spLocks noGrp="1"/>
          </p:cNvSpPr>
          <p:nvPr>
            <p:ph type="ctrTitle"/>
          </p:nvPr>
        </p:nvSpPr>
        <p:spPr>
          <a:xfrm>
            <a:off x="966450" y="469424"/>
            <a:ext cx="6870301"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Products making losses</a:t>
            </a:r>
            <a:endParaRPr sz="3200" dirty="0"/>
          </a:p>
        </p:txBody>
      </p:sp>
      <p:pic>
        <p:nvPicPr>
          <p:cNvPr id="218" name="Google Shape;185;p23" descr="Google Shape;185;p23"/>
          <p:cNvPicPr>
            <a:picLocks noChangeAspect="1"/>
          </p:cNvPicPr>
          <p:nvPr/>
        </p:nvPicPr>
        <p:blipFill>
          <a:blip r:embed="rId5"/>
          <a:stretch>
            <a:fillRect/>
          </a:stretch>
        </p:blipFill>
        <p:spPr>
          <a:xfrm>
            <a:off x="7896375" y="787337"/>
            <a:ext cx="667026" cy="673826"/>
          </a:xfrm>
          <a:prstGeom prst="rect">
            <a:avLst/>
          </a:prstGeom>
          <a:ln w="12700">
            <a:miter lim="400000"/>
          </a:ln>
        </p:spPr>
      </p:pic>
      <p:grpSp>
        <p:nvGrpSpPr>
          <p:cNvPr id="221" name="Google Shape;186;p23"/>
          <p:cNvGrpSpPr/>
          <p:nvPr/>
        </p:nvGrpSpPr>
        <p:grpSpPr>
          <a:xfrm>
            <a:off x="-172162" y="422025"/>
            <a:ext cx="899100" cy="899100"/>
            <a:chOff x="0" y="0"/>
            <a:chExt cx="899099" cy="899099"/>
          </a:xfrm>
        </p:grpSpPr>
        <p:sp>
          <p:nvSpPr>
            <p:cNvPr id="219"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20" name="01"/>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09</a:t>
              </a:r>
              <a:endParaRPr dirty="0"/>
            </a:p>
          </p:txBody>
        </p:sp>
      </p:grpSp>
      <p:pic>
        <p:nvPicPr>
          <p:cNvPr id="222" name="Google Shape;187;p23" descr="Google Shape;187;p23"/>
          <p:cNvPicPr>
            <a:picLocks noChangeAspect="1"/>
          </p:cNvPicPr>
          <p:nvPr/>
        </p:nvPicPr>
        <p:blipFill>
          <a:blip r:embed="rId6"/>
          <a:stretch>
            <a:fillRect/>
          </a:stretch>
        </p:blipFill>
        <p:spPr>
          <a:xfrm rot="9226618">
            <a:off x="-813827" y="4200195"/>
            <a:ext cx="1532039" cy="1287101"/>
          </a:xfrm>
          <a:prstGeom prst="rect">
            <a:avLst/>
          </a:prstGeom>
          <a:ln w="12700">
            <a:miter lim="400000"/>
          </a:ln>
        </p:spPr>
      </p:pic>
      <p:sp>
        <p:nvSpPr>
          <p:cNvPr id="13" name="TextBox 12">
            <a:extLst>
              <a:ext uri="{FF2B5EF4-FFF2-40B4-BE49-F238E27FC236}">
                <a16:creationId xmlns:a16="http://schemas.microsoft.com/office/drawing/2014/main" id="{BD865F2D-537B-4817-BFBB-F08D8762568B}"/>
              </a:ext>
            </a:extLst>
          </p:cNvPr>
          <p:cNvSpPr txBox="1"/>
          <p:nvPr/>
        </p:nvSpPr>
        <p:spPr>
          <a:xfrm>
            <a:off x="5192594" y="1461163"/>
            <a:ext cx="3193583" cy="3323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tx1">
                    <a:lumMod val="75000"/>
                    <a:lumOff val="25000"/>
                  </a:schemeClr>
                </a:solidFill>
                <a:latin typeface="Proxima Nova"/>
              </a:rPr>
              <a:t>The table shows a snippet of products making losses. They are the worse 10 products making the worst losses.</a:t>
            </a:r>
          </a:p>
          <a:p>
            <a:endParaRPr lang="en-US" b="0" dirty="0">
              <a:solidFill>
                <a:schemeClr val="tx1">
                  <a:lumMod val="75000"/>
                  <a:lumOff val="25000"/>
                </a:schemeClr>
              </a:solidFill>
              <a:effectLst/>
              <a:latin typeface="Proxima Nova"/>
            </a:endParaRPr>
          </a:p>
          <a:p>
            <a:r>
              <a:rPr lang="en-US" dirty="0">
                <a:solidFill>
                  <a:schemeClr val="tx1">
                    <a:lumMod val="75000"/>
                    <a:lumOff val="25000"/>
                  </a:schemeClr>
                </a:solidFill>
                <a:latin typeface="Proxima Nova"/>
              </a:rPr>
              <a:t>The total number of products in store for sales are </a:t>
            </a:r>
            <a:r>
              <a:rPr lang="en-US" b="1" dirty="0">
                <a:solidFill>
                  <a:schemeClr val="tx1">
                    <a:lumMod val="75000"/>
                    <a:lumOff val="25000"/>
                  </a:schemeClr>
                </a:solidFill>
                <a:latin typeface="Proxima Nova"/>
              </a:rPr>
              <a:t>3,788</a:t>
            </a:r>
            <a:r>
              <a:rPr lang="en-US" dirty="0">
                <a:solidFill>
                  <a:schemeClr val="tx1">
                    <a:lumMod val="75000"/>
                    <a:lumOff val="25000"/>
                  </a:schemeClr>
                </a:solidFill>
                <a:latin typeface="Proxima Nova"/>
              </a:rPr>
              <a:t>.</a:t>
            </a:r>
          </a:p>
          <a:p>
            <a:endParaRPr lang="en-US" b="0" dirty="0">
              <a:solidFill>
                <a:schemeClr val="tx1">
                  <a:lumMod val="75000"/>
                  <a:lumOff val="25000"/>
                </a:schemeClr>
              </a:solidFill>
              <a:effectLst/>
              <a:latin typeface="Proxima Nova"/>
            </a:endParaRPr>
          </a:p>
          <a:p>
            <a:r>
              <a:rPr lang="en-US" dirty="0">
                <a:solidFill>
                  <a:schemeClr val="tx1">
                    <a:lumMod val="75000"/>
                    <a:lumOff val="25000"/>
                  </a:schemeClr>
                </a:solidFill>
                <a:latin typeface="Proxima Nova"/>
              </a:rPr>
              <a:t>The number of products making losses are </a:t>
            </a:r>
            <a:r>
              <a:rPr lang="en-US" b="1" dirty="0">
                <a:solidFill>
                  <a:schemeClr val="tx1">
                    <a:lumMod val="75000"/>
                    <a:lumOff val="25000"/>
                  </a:schemeClr>
                </a:solidFill>
                <a:latin typeface="Proxima Nova"/>
              </a:rPr>
              <a:t>675</a:t>
            </a:r>
            <a:r>
              <a:rPr lang="en-US" dirty="0">
                <a:solidFill>
                  <a:schemeClr val="tx1">
                    <a:lumMod val="75000"/>
                    <a:lumOff val="25000"/>
                  </a:schemeClr>
                </a:solidFill>
                <a:latin typeface="Proxima Nova"/>
              </a:rPr>
              <a:t>. </a:t>
            </a:r>
          </a:p>
          <a:p>
            <a:endParaRPr lang="en-US" dirty="0">
              <a:solidFill>
                <a:schemeClr val="tx1">
                  <a:lumMod val="75000"/>
                  <a:lumOff val="25000"/>
                </a:schemeClr>
              </a:solidFill>
              <a:latin typeface="Proxima Nova"/>
            </a:endParaRPr>
          </a:p>
          <a:p>
            <a:r>
              <a:rPr lang="en-US" dirty="0">
                <a:solidFill>
                  <a:schemeClr val="tx1">
                    <a:lumMod val="75000"/>
                    <a:lumOff val="25000"/>
                  </a:schemeClr>
                </a:solidFill>
                <a:latin typeface="Proxima Nova"/>
              </a:rPr>
              <a:t>Therefore </a:t>
            </a:r>
            <a:r>
              <a:rPr lang="en-US" b="1" dirty="0">
                <a:solidFill>
                  <a:schemeClr val="tx1">
                    <a:lumMod val="75000"/>
                    <a:lumOff val="25000"/>
                  </a:schemeClr>
                </a:solidFill>
                <a:latin typeface="Proxima Nova"/>
              </a:rPr>
              <a:t>17%</a:t>
            </a:r>
            <a:r>
              <a:rPr lang="en-US" dirty="0">
                <a:solidFill>
                  <a:schemeClr val="tx1">
                    <a:lumMod val="75000"/>
                    <a:lumOff val="25000"/>
                  </a:schemeClr>
                </a:solidFill>
                <a:latin typeface="Proxima Nova"/>
              </a:rPr>
              <a:t> of the company’s products are making losses.</a:t>
            </a:r>
          </a:p>
          <a:p>
            <a:endParaRPr lang="en-US" b="0" dirty="0">
              <a:solidFill>
                <a:schemeClr val="tx1">
                  <a:lumMod val="75000"/>
                  <a:lumOff val="25000"/>
                </a:schemeClr>
              </a:solidFill>
              <a:effectLst/>
              <a:latin typeface="Proxima Nova"/>
            </a:endParaRPr>
          </a:p>
          <a:p>
            <a:r>
              <a:rPr lang="en-US" dirty="0">
                <a:solidFill>
                  <a:schemeClr val="tx1">
                    <a:lumMod val="75000"/>
                    <a:lumOff val="25000"/>
                  </a:schemeClr>
                </a:solidFill>
                <a:latin typeface="Proxima Nova"/>
              </a:rPr>
              <a:t>The entire data can be found here: </a:t>
            </a:r>
            <a:r>
              <a:rPr lang="en-US" dirty="0">
                <a:solidFill>
                  <a:schemeClr val="tx1">
                    <a:lumMod val="75000"/>
                    <a:lumOff val="25000"/>
                  </a:schemeClr>
                </a:solidFill>
                <a:latin typeface="Proxima Nova"/>
                <a:hlinkClick r:id="rId7" action="ppaction://hlinkfile"/>
              </a:rPr>
              <a:t>products_making_losses.xlsx</a:t>
            </a:r>
            <a:endParaRPr lang="en-US" b="0" dirty="0">
              <a:solidFill>
                <a:schemeClr val="tx1">
                  <a:lumMod val="75000"/>
                  <a:lumOff val="25000"/>
                </a:schemeClr>
              </a:solidFill>
              <a:effectLst/>
              <a:latin typeface="Proxima Nova"/>
            </a:endParaRPr>
          </a:p>
        </p:txBody>
      </p:sp>
      <p:graphicFrame>
        <p:nvGraphicFramePr>
          <p:cNvPr id="3" name="Table 2">
            <a:extLst>
              <a:ext uri="{FF2B5EF4-FFF2-40B4-BE49-F238E27FC236}">
                <a16:creationId xmlns:a16="http://schemas.microsoft.com/office/drawing/2014/main" id="{22061F7F-A4FE-4E21-A696-4148E67757C5}"/>
              </a:ext>
            </a:extLst>
          </p:cNvPr>
          <p:cNvGraphicFramePr>
            <a:graphicFrameLocks noGrp="1"/>
          </p:cNvGraphicFramePr>
          <p:nvPr>
            <p:extLst>
              <p:ext uri="{D42A27DB-BD31-4B8C-83A1-F6EECF244321}">
                <p14:modId xmlns:p14="http://schemas.microsoft.com/office/powerpoint/2010/main" val="1810584112"/>
              </p:ext>
            </p:extLst>
          </p:nvPr>
        </p:nvGraphicFramePr>
        <p:xfrm>
          <a:off x="1163249" y="1371229"/>
          <a:ext cx="3696345" cy="3293745"/>
        </p:xfrm>
        <a:graphic>
          <a:graphicData uri="http://schemas.openxmlformats.org/drawingml/2006/table">
            <a:tbl>
              <a:tblPr>
                <a:tableStyleId>{5940675A-B579-460E-94D1-54222C63F5DA}</a:tableStyleId>
              </a:tblPr>
              <a:tblGrid>
                <a:gridCol w="2812674">
                  <a:extLst>
                    <a:ext uri="{9D8B030D-6E8A-4147-A177-3AD203B41FA5}">
                      <a16:colId xmlns:a16="http://schemas.microsoft.com/office/drawing/2014/main" val="2902447586"/>
                    </a:ext>
                  </a:extLst>
                </a:gridCol>
                <a:gridCol w="883671">
                  <a:extLst>
                    <a:ext uri="{9D8B030D-6E8A-4147-A177-3AD203B41FA5}">
                      <a16:colId xmlns:a16="http://schemas.microsoft.com/office/drawing/2014/main" val="173612516"/>
                    </a:ext>
                  </a:extLst>
                </a:gridCol>
              </a:tblGrid>
              <a:tr h="190500">
                <a:tc>
                  <a:txBody>
                    <a:bodyPr/>
                    <a:lstStyle/>
                    <a:p>
                      <a:pPr algn="ctr" fontAlgn="t"/>
                      <a:r>
                        <a:rPr lang="en-US" sz="1100" u="none" strike="noStrike">
                          <a:effectLst/>
                        </a:rPr>
                        <a:t>product_name</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loss</a:t>
                      </a:r>
                      <a:endParaRPr lang="en-US" sz="11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886220327"/>
                  </a:ext>
                </a:extLst>
              </a:tr>
              <a:tr h="190500">
                <a:tc>
                  <a:txBody>
                    <a:bodyPr/>
                    <a:lstStyle/>
                    <a:p>
                      <a:pPr algn="ctr" fontAlgn="t"/>
                      <a:r>
                        <a:rPr lang="en-US" sz="1100" u="none" strike="noStrike" dirty="0" err="1">
                          <a:effectLst/>
                        </a:rPr>
                        <a:t>Cubify</a:t>
                      </a:r>
                      <a:r>
                        <a:rPr lang="en-US" sz="1100" u="none" strike="noStrike" dirty="0">
                          <a:effectLst/>
                        </a:rPr>
                        <a:t> </a:t>
                      </a:r>
                      <a:r>
                        <a:rPr lang="en-US" sz="1100" u="none" strike="noStrike" dirty="0" err="1">
                          <a:effectLst/>
                        </a:rPr>
                        <a:t>CubeX</a:t>
                      </a:r>
                      <a:r>
                        <a:rPr lang="en-US" sz="1100" u="none" strike="noStrike" dirty="0">
                          <a:effectLst/>
                        </a:rPr>
                        <a:t> 3D Printer </a:t>
                      </a:r>
                    </a:p>
                    <a:p>
                      <a:pPr algn="ctr" fontAlgn="t"/>
                      <a:r>
                        <a:rPr lang="en-US" sz="1100" u="none" strike="noStrike" dirty="0">
                          <a:effectLst/>
                        </a:rPr>
                        <a:t>Double Head Print</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-8879.97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0050233"/>
                  </a:ext>
                </a:extLst>
              </a:tr>
              <a:tr h="190500">
                <a:tc>
                  <a:txBody>
                    <a:bodyPr/>
                    <a:lstStyle/>
                    <a:p>
                      <a:pPr algn="ctr" fontAlgn="t"/>
                      <a:r>
                        <a:rPr lang="en-US" sz="1100" u="none" strike="noStrike" dirty="0">
                          <a:effectLst/>
                        </a:rPr>
                        <a:t>Lexmark MX611dhe Monochrome </a:t>
                      </a:r>
                    </a:p>
                    <a:p>
                      <a:pPr algn="ctr" fontAlgn="t"/>
                      <a:r>
                        <a:rPr lang="en-US" sz="1100" u="none" strike="noStrike" dirty="0">
                          <a:effectLst/>
                        </a:rPr>
                        <a:t>Laser Printer</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-4589.97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1610979"/>
                  </a:ext>
                </a:extLst>
              </a:tr>
              <a:tr h="190500">
                <a:tc>
                  <a:txBody>
                    <a:bodyPr/>
                    <a:lstStyle/>
                    <a:p>
                      <a:pPr algn="ctr" fontAlgn="t"/>
                      <a:r>
                        <a:rPr lang="en-US" sz="1100" u="none" strike="noStrike" dirty="0">
                          <a:effectLst/>
                        </a:rPr>
                        <a:t>Motorola Smart Phone, </a:t>
                      </a:r>
                    </a:p>
                    <a:p>
                      <a:pPr algn="ctr" fontAlgn="t"/>
                      <a:r>
                        <a:rPr lang="en-US" sz="1100" u="none" strike="noStrike" dirty="0">
                          <a:effectLst/>
                        </a:rPr>
                        <a:t>Cordless</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-4447.04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425705"/>
                  </a:ext>
                </a:extLst>
              </a:tr>
              <a:tr h="190500">
                <a:tc>
                  <a:txBody>
                    <a:bodyPr/>
                    <a:lstStyle/>
                    <a:p>
                      <a:pPr algn="ctr" fontAlgn="t"/>
                      <a:r>
                        <a:rPr lang="en-US" sz="1100" u="none" strike="noStrike" dirty="0" err="1">
                          <a:effectLst/>
                        </a:rPr>
                        <a:t>Cubify</a:t>
                      </a:r>
                      <a:r>
                        <a:rPr lang="en-US" sz="1100" u="none" strike="noStrike" dirty="0">
                          <a:effectLst/>
                        </a:rPr>
                        <a:t> </a:t>
                      </a:r>
                      <a:r>
                        <a:rPr lang="en-US" sz="1100" u="none" strike="noStrike" dirty="0" err="1">
                          <a:effectLst/>
                        </a:rPr>
                        <a:t>CubeX</a:t>
                      </a:r>
                      <a:r>
                        <a:rPr lang="en-US" sz="1100" u="none" strike="noStrike" dirty="0">
                          <a:effectLst/>
                        </a:rPr>
                        <a:t> 3D Printer </a:t>
                      </a:r>
                    </a:p>
                    <a:p>
                      <a:pPr algn="ctr" fontAlgn="t"/>
                      <a:r>
                        <a:rPr lang="en-US" sz="1100" u="none" strike="noStrike" dirty="0">
                          <a:effectLst/>
                        </a:rPr>
                        <a:t>Triple Head Print</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-3839.99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7927743"/>
                  </a:ext>
                </a:extLst>
              </a:tr>
              <a:tr h="190500">
                <a:tc>
                  <a:txBody>
                    <a:bodyPr/>
                    <a:lstStyle/>
                    <a:p>
                      <a:pPr algn="ctr" fontAlgn="t"/>
                      <a:r>
                        <a:rPr lang="en-US" sz="1100" u="none" strike="noStrike" dirty="0">
                          <a:effectLst/>
                        </a:rPr>
                        <a:t>Bevis Round Table, </a:t>
                      </a:r>
                    </a:p>
                    <a:p>
                      <a:pPr algn="ctr" fontAlgn="t"/>
                      <a:r>
                        <a:rPr lang="en-US" sz="1100" u="none" strike="noStrike" dirty="0">
                          <a:effectLst/>
                        </a:rPr>
                        <a:t>Adjustable Height</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-3649.89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3771502"/>
                  </a:ext>
                </a:extLst>
              </a:tr>
              <a:tr h="190500">
                <a:tc>
                  <a:txBody>
                    <a:bodyPr/>
                    <a:lstStyle/>
                    <a:p>
                      <a:pPr algn="ctr" fontAlgn="t"/>
                      <a:r>
                        <a:rPr lang="en-US" sz="1100" u="none" strike="noStrike" dirty="0">
                          <a:effectLst/>
                        </a:rPr>
                        <a:t>Bevis Computer Table, </a:t>
                      </a:r>
                    </a:p>
                    <a:p>
                      <a:pPr algn="ctr" fontAlgn="t"/>
                      <a:r>
                        <a:rPr lang="en-US" sz="1100" u="none" strike="noStrike" dirty="0">
                          <a:effectLst/>
                        </a:rPr>
                        <a:t>Fully Assembled</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-3509.56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1289780"/>
                  </a:ext>
                </a:extLst>
              </a:tr>
              <a:tr h="190500">
                <a:tc>
                  <a:txBody>
                    <a:bodyPr/>
                    <a:lstStyle/>
                    <a:p>
                      <a:pPr algn="ctr" fontAlgn="t"/>
                      <a:r>
                        <a:rPr lang="en-US" sz="1100" u="none" strike="noStrike" dirty="0">
                          <a:effectLst/>
                        </a:rPr>
                        <a:t>Rogers Lockers, </a:t>
                      </a:r>
                    </a:p>
                    <a:p>
                      <a:pPr algn="ctr" fontAlgn="t"/>
                      <a:r>
                        <a:rPr lang="en-US" sz="1100" u="none" strike="noStrike" dirty="0">
                          <a:effectLst/>
                        </a:rPr>
                        <a:t>Blue</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-2893.49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648657"/>
                  </a:ext>
                </a:extLst>
              </a:tr>
              <a:tr h="190500">
                <a:tc>
                  <a:txBody>
                    <a:bodyPr/>
                    <a:lstStyle/>
                    <a:p>
                      <a:pPr algn="ctr" fontAlgn="t"/>
                      <a:r>
                        <a:rPr lang="en-US" sz="1100" u="none" strike="noStrike" dirty="0" err="1">
                          <a:effectLst/>
                        </a:rPr>
                        <a:t>Chromcraft</a:t>
                      </a:r>
                      <a:r>
                        <a:rPr lang="en-US" sz="1100" u="none" strike="noStrike" dirty="0">
                          <a:effectLst/>
                        </a:rPr>
                        <a:t> Bull-Nose Wood Oval</a:t>
                      </a:r>
                    </a:p>
                    <a:p>
                      <a:pPr algn="ctr" fontAlgn="t"/>
                      <a:r>
                        <a:rPr lang="en-US" sz="1100" u="none" strike="noStrike" dirty="0">
                          <a:effectLst/>
                        </a:rPr>
                        <a:t> Conference Tables &amp; Bases</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-2876.12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7951591"/>
                  </a:ext>
                </a:extLst>
              </a:tr>
              <a:tr h="190500">
                <a:tc>
                  <a:txBody>
                    <a:bodyPr/>
                    <a:lstStyle/>
                    <a:p>
                      <a:pPr algn="ctr" fontAlgn="t"/>
                      <a:r>
                        <a:rPr lang="en-US" sz="1100" u="none" strike="noStrike" dirty="0">
                          <a:effectLst/>
                        </a:rPr>
                        <a:t>Bevis Wood Table, </a:t>
                      </a:r>
                    </a:p>
                    <a:p>
                      <a:pPr algn="ctr" fontAlgn="t"/>
                      <a:r>
                        <a:rPr lang="en-US" sz="1100" u="none" strike="noStrike" dirty="0">
                          <a:effectLst/>
                        </a:rPr>
                        <a:t>with Bottom Storage</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dirty="0">
                          <a:effectLst/>
                        </a:rPr>
                        <a:t>-2782.59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3938336"/>
                  </a:ext>
                </a:extLst>
              </a:tr>
            </a:tbl>
          </a:graphicData>
        </a:graphic>
      </p:graphicFrame>
    </p:spTree>
    <p:extLst>
      <p:ext uri="{BB962C8B-B14F-4D97-AF65-F5344CB8AC3E}">
        <p14:creationId xmlns:p14="http://schemas.microsoft.com/office/powerpoint/2010/main" val="94949767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Google Shape;192;p24" descr="Google Shape;192;p24"/>
          <p:cNvPicPr>
            <a:picLocks noChangeAspect="1"/>
          </p:cNvPicPr>
          <p:nvPr/>
        </p:nvPicPr>
        <p:blipFill>
          <a:blip r:embed="rId2"/>
          <a:stretch>
            <a:fillRect/>
          </a:stretch>
        </p:blipFill>
        <p:spPr>
          <a:xfrm rot="10800000">
            <a:off x="7183636" y="-79150"/>
            <a:ext cx="2384312" cy="1664052"/>
          </a:xfrm>
          <a:prstGeom prst="rect">
            <a:avLst/>
          </a:prstGeom>
          <a:ln w="12700">
            <a:miter lim="400000"/>
          </a:ln>
        </p:spPr>
      </p:pic>
      <p:sp>
        <p:nvSpPr>
          <p:cNvPr id="225" name="Google Shape;193;p24"/>
          <p:cNvSpPr/>
          <p:nvPr/>
        </p:nvSpPr>
        <p:spPr>
          <a:xfrm>
            <a:off x="343299" y="3954600"/>
            <a:ext cx="1188902"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26" name="Google Shape;194;p24" descr="Google Shape;194;p24"/>
          <p:cNvPicPr>
            <a:picLocks noChangeAspect="1"/>
          </p:cNvPicPr>
          <p:nvPr/>
        </p:nvPicPr>
        <p:blipFill>
          <a:blip r:embed="rId3"/>
          <a:stretch>
            <a:fillRect/>
          </a:stretch>
        </p:blipFill>
        <p:spPr>
          <a:xfrm rot="10800036">
            <a:off x="7865536" y="4065956"/>
            <a:ext cx="1429326" cy="957036"/>
          </a:xfrm>
          <a:prstGeom prst="rect">
            <a:avLst/>
          </a:prstGeom>
          <a:ln w="12700">
            <a:miter lim="400000"/>
          </a:ln>
        </p:spPr>
      </p:pic>
      <p:sp>
        <p:nvSpPr>
          <p:cNvPr id="227" name="Google Shape;195;p24"/>
          <p:cNvSpPr txBox="1">
            <a:spLocks noGrp="1"/>
          </p:cNvSpPr>
          <p:nvPr>
            <p:ph type="ctrTitle"/>
          </p:nvPr>
        </p:nvSpPr>
        <p:spPr>
          <a:xfrm>
            <a:off x="1040524" y="469424"/>
            <a:ext cx="6436202"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Segment providing more profits</a:t>
            </a:r>
            <a:endParaRPr sz="3200" dirty="0"/>
          </a:p>
        </p:txBody>
      </p:sp>
      <p:pic>
        <p:nvPicPr>
          <p:cNvPr id="230" name="Google Shape;198;p24" descr="Google Shape;198;p24"/>
          <p:cNvPicPr>
            <a:picLocks noChangeAspect="1"/>
          </p:cNvPicPr>
          <p:nvPr/>
        </p:nvPicPr>
        <p:blipFill>
          <a:blip r:embed="rId4"/>
          <a:stretch>
            <a:fillRect/>
          </a:stretch>
        </p:blipFill>
        <p:spPr>
          <a:xfrm>
            <a:off x="186611" y="3812887"/>
            <a:ext cx="667026" cy="673826"/>
          </a:xfrm>
          <a:prstGeom prst="rect">
            <a:avLst/>
          </a:prstGeom>
          <a:ln w="12700">
            <a:miter lim="400000"/>
          </a:ln>
        </p:spPr>
      </p:pic>
      <p:pic>
        <p:nvPicPr>
          <p:cNvPr id="231" name="Google Shape;199;p24" descr="Google Shape;199;p24"/>
          <p:cNvPicPr>
            <a:picLocks noChangeAspect="1"/>
          </p:cNvPicPr>
          <p:nvPr/>
        </p:nvPicPr>
        <p:blipFill>
          <a:blip r:embed="rId5"/>
          <a:stretch>
            <a:fillRect/>
          </a:stretch>
        </p:blipFill>
        <p:spPr>
          <a:xfrm>
            <a:off x="6650186" y="241948"/>
            <a:ext cx="826626" cy="826627"/>
          </a:xfrm>
          <a:prstGeom prst="rect">
            <a:avLst/>
          </a:prstGeom>
          <a:ln w="12700">
            <a:miter lim="400000"/>
          </a:ln>
          <a:effectLst>
            <a:outerShdw blurRad="177800" dist="635000" dir="3720000" rotWithShape="0">
              <a:srgbClr val="000000">
                <a:alpha val="6000"/>
              </a:srgbClr>
            </a:outerShdw>
          </a:effectLst>
        </p:spPr>
      </p:pic>
      <p:grpSp>
        <p:nvGrpSpPr>
          <p:cNvPr id="234" name="Google Shape;200;p24"/>
          <p:cNvGrpSpPr/>
          <p:nvPr/>
        </p:nvGrpSpPr>
        <p:grpSpPr>
          <a:xfrm>
            <a:off x="-142712" y="382425"/>
            <a:ext cx="899100" cy="899100"/>
            <a:chOff x="0" y="0"/>
            <a:chExt cx="899099" cy="899099"/>
          </a:xfrm>
        </p:grpSpPr>
        <p:sp>
          <p:nvSpPr>
            <p:cNvPr id="232"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33" name="02"/>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10</a:t>
              </a:r>
              <a:endParaRPr dirty="0"/>
            </a:p>
          </p:txBody>
        </p:sp>
      </p:grpSp>
      <p:graphicFrame>
        <p:nvGraphicFramePr>
          <p:cNvPr id="4" name="Table 3">
            <a:extLst>
              <a:ext uri="{FF2B5EF4-FFF2-40B4-BE49-F238E27FC236}">
                <a16:creationId xmlns:a16="http://schemas.microsoft.com/office/drawing/2014/main" id="{6CAAABC6-F6E9-40CE-A5E4-2F9CDCE5066A}"/>
              </a:ext>
            </a:extLst>
          </p:cNvPr>
          <p:cNvGraphicFramePr>
            <a:graphicFrameLocks noGrp="1"/>
          </p:cNvGraphicFramePr>
          <p:nvPr>
            <p:extLst>
              <p:ext uri="{D42A27DB-BD31-4B8C-83A1-F6EECF244321}">
                <p14:modId xmlns:p14="http://schemas.microsoft.com/office/powerpoint/2010/main" val="4189928210"/>
              </p:ext>
            </p:extLst>
          </p:nvPr>
        </p:nvGraphicFramePr>
        <p:xfrm>
          <a:off x="1532201" y="2309512"/>
          <a:ext cx="1854200" cy="762000"/>
        </p:xfrm>
        <a:graphic>
          <a:graphicData uri="http://schemas.openxmlformats.org/drawingml/2006/table">
            <a:tbl>
              <a:tblPr>
                <a:tableStyleId>{5940675A-B579-460E-94D1-54222C63F5DA}</a:tableStyleId>
              </a:tblPr>
              <a:tblGrid>
                <a:gridCol w="927100">
                  <a:extLst>
                    <a:ext uri="{9D8B030D-6E8A-4147-A177-3AD203B41FA5}">
                      <a16:colId xmlns:a16="http://schemas.microsoft.com/office/drawing/2014/main" val="1805016111"/>
                    </a:ext>
                  </a:extLst>
                </a:gridCol>
                <a:gridCol w="927100">
                  <a:extLst>
                    <a:ext uri="{9D8B030D-6E8A-4147-A177-3AD203B41FA5}">
                      <a16:colId xmlns:a16="http://schemas.microsoft.com/office/drawing/2014/main" val="2101217716"/>
                    </a:ext>
                  </a:extLst>
                </a:gridCol>
              </a:tblGrid>
              <a:tr h="190500">
                <a:tc>
                  <a:txBody>
                    <a:bodyPr/>
                    <a:lstStyle/>
                    <a:p>
                      <a:pPr algn="ctr" fontAlgn="t"/>
                      <a:r>
                        <a:rPr lang="en-US" sz="1100" b="1" u="none" strike="noStrike" dirty="0">
                          <a:effectLst/>
                        </a:rPr>
                        <a:t>SEGMENT</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100" b="1" u="none" strike="noStrike" dirty="0">
                          <a:effectLst/>
                        </a:rPr>
                        <a:t>PROFIT</a:t>
                      </a:r>
                      <a:endParaRPr lang="en-US" sz="11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585655281"/>
                  </a:ext>
                </a:extLst>
              </a:tr>
              <a:tr h="190500">
                <a:tc>
                  <a:txBody>
                    <a:bodyPr/>
                    <a:lstStyle/>
                    <a:p>
                      <a:pPr algn="ctr" fontAlgn="t"/>
                      <a:r>
                        <a:rPr lang="en-US" sz="1100" u="none" strike="noStrike">
                          <a:effectLst/>
                        </a:rPr>
                        <a:t>Consumer</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749239.78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371330"/>
                  </a:ext>
                </a:extLst>
              </a:tr>
              <a:tr h="190500">
                <a:tc>
                  <a:txBody>
                    <a:bodyPr/>
                    <a:lstStyle/>
                    <a:p>
                      <a:pPr algn="ctr" fontAlgn="t"/>
                      <a:r>
                        <a:rPr lang="en-US" sz="1100" u="none" strike="noStrike">
                          <a:effectLst/>
                        </a:rPr>
                        <a:t>Corporate</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441208.33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1948048"/>
                  </a:ext>
                </a:extLst>
              </a:tr>
              <a:tr h="190500">
                <a:tc>
                  <a:txBody>
                    <a:bodyPr/>
                    <a:lstStyle/>
                    <a:p>
                      <a:pPr algn="ctr" fontAlgn="t"/>
                      <a:r>
                        <a:rPr lang="en-US" sz="1100" u="none" strike="noStrike">
                          <a:effectLst/>
                        </a:rPr>
                        <a:t>Home Office</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dirty="0">
                          <a:effectLst/>
                        </a:rPr>
                        <a:t>277009.18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2809656"/>
                  </a:ext>
                </a:extLst>
              </a:tr>
            </a:tbl>
          </a:graphicData>
        </a:graphic>
      </p:graphicFrame>
      <p:sp>
        <p:nvSpPr>
          <p:cNvPr id="16" name="TextBox 15">
            <a:extLst>
              <a:ext uri="{FF2B5EF4-FFF2-40B4-BE49-F238E27FC236}">
                <a16:creationId xmlns:a16="http://schemas.microsoft.com/office/drawing/2014/main" id="{0D6FEF95-575D-4A64-B3FA-874880C0C652}"/>
              </a:ext>
            </a:extLst>
          </p:cNvPr>
          <p:cNvSpPr txBox="1"/>
          <p:nvPr/>
        </p:nvSpPr>
        <p:spPr>
          <a:xfrm>
            <a:off x="4111809" y="2213459"/>
            <a:ext cx="2078186"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tx1">
                    <a:lumMod val="75000"/>
                    <a:lumOff val="25000"/>
                  </a:schemeClr>
                </a:solidFill>
                <a:latin typeface="Proxima Nova"/>
              </a:rPr>
              <a:t>From the table, Consumer segment provides the most profit for the company</a:t>
            </a:r>
            <a:endParaRPr lang="en-US" b="0" dirty="0">
              <a:solidFill>
                <a:schemeClr val="tx1">
                  <a:lumMod val="75000"/>
                  <a:lumOff val="25000"/>
                </a:schemeClr>
              </a:solidFill>
              <a:effectLst/>
              <a:latin typeface="Proxima Nova"/>
            </a:endParaRPr>
          </a:p>
        </p:txBody>
      </p:sp>
    </p:spTree>
    <p:extLst>
      <p:ext uri="{BB962C8B-B14F-4D97-AF65-F5344CB8AC3E}">
        <p14:creationId xmlns:p14="http://schemas.microsoft.com/office/powerpoint/2010/main" val="113483072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205;p25"/>
          <p:cNvSpPr/>
          <p:nvPr/>
        </p:nvSpPr>
        <p:spPr>
          <a:xfrm>
            <a:off x="2817599" y="4299775"/>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37" name="Google Shape;206;p25" descr="Google Shape;206;p25"/>
          <p:cNvPicPr>
            <a:picLocks noChangeAspect="1"/>
          </p:cNvPicPr>
          <p:nvPr/>
        </p:nvPicPr>
        <p:blipFill>
          <a:blip r:embed="rId2"/>
          <a:stretch>
            <a:fillRect/>
          </a:stretch>
        </p:blipFill>
        <p:spPr>
          <a:xfrm rot="16200037">
            <a:off x="7832635" y="469419"/>
            <a:ext cx="1429326" cy="957036"/>
          </a:xfrm>
          <a:prstGeom prst="rect">
            <a:avLst/>
          </a:prstGeom>
          <a:ln w="12700">
            <a:miter lim="400000"/>
          </a:ln>
        </p:spPr>
      </p:pic>
      <p:sp>
        <p:nvSpPr>
          <p:cNvPr id="238" name="Google Shape;207;p25"/>
          <p:cNvSpPr txBox="1">
            <a:spLocks noGrp="1"/>
          </p:cNvSpPr>
          <p:nvPr>
            <p:ph type="ctrTitle"/>
          </p:nvPr>
        </p:nvSpPr>
        <p:spPr>
          <a:xfrm>
            <a:off x="1040524" y="469424"/>
            <a:ext cx="6314433"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Correlation between quantity and profit</a:t>
            </a:r>
            <a:endParaRPr sz="3200" dirty="0"/>
          </a:p>
        </p:txBody>
      </p:sp>
      <p:pic>
        <p:nvPicPr>
          <p:cNvPr id="241" name="Google Shape;210;p25" descr="Google Shape;210;p25"/>
          <p:cNvPicPr>
            <a:picLocks noChangeAspect="1"/>
          </p:cNvPicPr>
          <p:nvPr/>
        </p:nvPicPr>
        <p:blipFill>
          <a:blip r:embed="rId3"/>
          <a:stretch>
            <a:fillRect/>
          </a:stretch>
        </p:blipFill>
        <p:spPr>
          <a:xfrm>
            <a:off x="8106650" y="4226200"/>
            <a:ext cx="667026" cy="673826"/>
          </a:xfrm>
          <a:prstGeom prst="rect">
            <a:avLst/>
          </a:prstGeom>
          <a:ln w="12700">
            <a:miter lim="400000"/>
          </a:ln>
        </p:spPr>
      </p:pic>
      <p:pic>
        <p:nvPicPr>
          <p:cNvPr id="242" name="Google Shape;211;p25" descr="Google Shape;211;p25"/>
          <p:cNvPicPr>
            <a:picLocks noChangeAspect="1"/>
          </p:cNvPicPr>
          <p:nvPr/>
        </p:nvPicPr>
        <p:blipFill>
          <a:blip r:embed="rId4"/>
          <a:stretch>
            <a:fillRect/>
          </a:stretch>
        </p:blipFill>
        <p:spPr>
          <a:xfrm>
            <a:off x="586735" y="3404585"/>
            <a:ext cx="826627" cy="826627"/>
          </a:xfrm>
          <a:prstGeom prst="rect">
            <a:avLst/>
          </a:prstGeom>
          <a:ln w="12700">
            <a:miter lim="400000"/>
          </a:ln>
          <a:effectLst>
            <a:outerShdw blurRad="177800" dist="635000" dir="3720000" rotWithShape="0">
              <a:srgbClr val="000000">
                <a:alpha val="6000"/>
              </a:srgbClr>
            </a:outerShdw>
          </a:effectLst>
        </p:spPr>
      </p:pic>
      <p:grpSp>
        <p:nvGrpSpPr>
          <p:cNvPr id="245" name="Google Shape;212;p25"/>
          <p:cNvGrpSpPr/>
          <p:nvPr/>
        </p:nvGrpSpPr>
        <p:grpSpPr>
          <a:xfrm>
            <a:off x="-142712" y="382425"/>
            <a:ext cx="899100" cy="899100"/>
            <a:chOff x="0" y="0"/>
            <a:chExt cx="899099" cy="899099"/>
          </a:xfrm>
        </p:grpSpPr>
        <p:sp>
          <p:nvSpPr>
            <p:cNvPr id="24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44" name="03"/>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11</a:t>
              </a:r>
              <a:endParaRPr dirty="0"/>
            </a:p>
          </p:txBody>
        </p:sp>
      </p:grpSp>
      <p:pic>
        <p:nvPicPr>
          <p:cNvPr id="5" name="Picture 4">
            <a:extLst>
              <a:ext uri="{FF2B5EF4-FFF2-40B4-BE49-F238E27FC236}">
                <a16:creationId xmlns:a16="http://schemas.microsoft.com/office/drawing/2014/main" id="{AA98AADF-4707-4469-A3B0-7BF0894DB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87" y="1716820"/>
            <a:ext cx="3247388" cy="3247388"/>
          </a:xfrm>
          <a:prstGeom prst="rect">
            <a:avLst/>
          </a:prstGeom>
        </p:spPr>
      </p:pic>
      <p:sp>
        <p:nvSpPr>
          <p:cNvPr id="16" name="TextBox 15">
            <a:extLst>
              <a:ext uri="{FF2B5EF4-FFF2-40B4-BE49-F238E27FC236}">
                <a16:creationId xmlns:a16="http://schemas.microsoft.com/office/drawing/2014/main" id="{AEE5EAC0-A321-4A3A-8E89-201131BCC8BC}"/>
              </a:ext>
            </a:extLst>
          </p:cNvPr>
          <p:cNvSpPr txBox="1"/>
          <p:nvPr/>
        </p:nvSpPr>
        <p:spPr>
          <a:xfrm>
            <a:off x="5245478" y="2194875"/>
            <a:ext cx="2249588"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tx1">
                    <a:lumMod val="75000"/>
                    <a:lumOff val="25000"/>
                  </a:schemeClr>
                </a:solidFill>
                <a:latin typeface="Proxima Nova"/>
              </a:rPr>
              <a:t>From the chart, it is evident that there is a strong positive correlation between quantity of products bought and profit. As customers buy more quantities of products, so as the profit gained grows.</a:t>
            </a:r>
            <a:endParaRPr lang="en-US" b="0" dirty="0">
              <a:solidFill>
                <a:schemeClr val="tx1">
                  <a:lumMod val="75000"/>
                  <a:lumOff val="25000"/>
                </a:schemeClr>
              </a:solidFill>
              <a:effectLst/>
              <a:latin typeface="Proxima Nova"/>
            </a:endParaRPr>
          </a:p>
        </p:txBody>
      </p:sp>
    </p:spTree>
    <p:extLst>
      <p:ext uri="{BB962C8B-B14F-4D97-AF65-F5344CB8AC3E}">
        <p14:creationId xmlns:p14="http://schemas.microsoft.com/office/powerpoint/2010/main" val="41616226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217;p26"/>
          <p:cNvSpPr/>
          <p:nvPr/>
        </p:nvSpPr>
        <p:spPr>
          <a:xfrm>
            <a:off x="8102349" y="158449"/>
            <a:ext cx="1188901" cy="11889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48" name="Google Shape;218;p26" descr="Google Shape;218;p26"/>
          <p:cNvPicPr>
            <a:picLocks noChangeAspect="1"/>
          </p:cNvPicPr>
          <p:nvPr/>
        </p:nvPicPr>
        <p:blipFill>
          <a:blip r:embed="rId2"/>
          <a:stretch>
            <a:fillRect/>
          </a:stretch>
        </p:blipFill>
        <p:spPr>
          <a:xfrm rot="10800036">
            <a:off x="7454061" y="3953443"/>
            <a:ext cx="1429326" cy="957036"/>
          </a:xfrm>
          <a:prstGeom prst="rect">
            <a:avLst/>
          </a:prstGeom>
          <a:ln w="12700">
            <a:miter lim="400000"/>
          </a:ln>
        </p:spPr>
      </p:pic>
      <p:sp>
        <p:nvSpPr>
          <p:cNvPr id="249" name="Google Shape;219;p26"/>
          <p:cNvSpPr txBox="1">
            <a:spLocks noGrp="1"/>
          </p:cNvSpPr>
          <p:nvPr>
            <p:ph type="ctrTitle"/>
          </p:nvPr>
        </p:nvSpPr>
        <p:spPr>
          <a:xfrm>
            <a:off x="993449" y="469424"/>
            <a:ext cx="6668930"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Correlation between shipping cost and profit</a:t>
            </a:r>
            <a:endParaRPr sz="3200" dirty="0"/>
          </a:p>
        </p:txBody>
      </p:sp>
      <p:pic>
        <p:nvPicPr>
          <p:cNvPr id="252" name="Google Shape;222;p26" descr="Google Shape;222;p26"/>
          <p:cNvPicPr>
            <a:picLocks noChangeAspect="1"/>
          </p:cNvPicPr>
          <p:nvPr/>
        </p:nvPicPr>
        <p:blipFill>
          <a:blip r:embed="rId3"/>
          <a:stretch>
            <a:fillRect/>
          </a:stretch>
        </p:blipFill>
        <p:spPr>
          <a:xfrm>
            <a:off x="7794049" y="752587"/>
            <a:ext cx="667026" cy="673826"/>
          </a:xfrm>
          <a:prstGeom prst="rect">
            <a:avLst/>
          </a:prstGeom>
          <a:ln w="12700">
            <a:miter lim="400000"/>
          </a:ln>
        </p:spPr>
      </p:pic>
      <p:grpSp>
        <p:nvGrpSpPr>
          <p:cNvPr id="255" name="Google Shape;223;p26"/>
          <p:cNvGrpSpPr/>
          <p:nvPr/>
        </p:nvGrpSpPr>
        <p:grpSpPr>
          <a:xfrm>
            <a:off x="-142712" y="382425"/>
            <a:ext cx="899100" cy="899100"/>
            <a:chOff x="0" y="0"/>
            <a:chExt cx="899099" cy="899099"/>
          </a:xfrm>
        </p:grpSpPr>
        <p:sp>
          <p:nvSpPr>
            <p:cNvPr id="25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54" name="04"/>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12</a:t>
              </a:r>
              <a:endParaRPr dirty="0"/>
            </a:p>
          </p:txBody>
        </p:sp>
      </p:grpSp>
      <p:pic>
        <p:nvPicPr>
          <p:cNvPr id="5" name="Picture 4">
            <a:extLst>
              <a:ext uri="{FF2B5EF4-FFF2-40B4-BE49-F238E27FC236}">
                <a16:creationId xmlns:a16="http://schemas.microsoft.com/office/drawing/2014/main" id="{AE6066D6-2EBB-45FF-9853-8215EFD70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79" y="1902542"/>
            <a:ext cx="3040783" cy="3049422"/>
          </a:xfrm>
          <a:prstGeom prst="rect">
            <a:avLst/>
          </a:prstGeom>
        </p:spPr>
      </p:pic>
      <p:grpSp>
        <p:nvGrpSpPr>
          <p:cNvPr id="15" name="Group 14">
            <a:extLst>
              <a:ext uri="{FF2B5EF4-FFF2-40B4-BE49-F238E27FC236}">
                <a16:creationId xmlns:a16="http://schemas.microsoft.com/office/drawing/2014/main" id="{414999C9-637F-4198-92A8-579102B12C0D}"/>
              </a:ext>
            </a:extLst>
          </p:cNvPr>
          <p:cNvGrpSpPr/>
          <p:nvPr/>
        </p:nvGrpSpPr>
        <p:grpSpPr>
          <a:xfrm>
            <a:off x="2707788" y="1752202"/>
            <a:ext cx="1257671" cy="728872"/>
            <a:chOff x="5415960" y="2460373"/>
            <a:chExt cx="1257671" cy="728872"/>
          </a:xfrm>
        </p:grpSpPr>
        <p:sp>
          <p:nvSpPr>
            <p:cNvPr id="16" name="Google Shape;459;p42">
              <a:extLst>
                <a:ext uri="{FF2B5EF4-FFF2-40B4-BE49-F238E27FC236}">
                  <a16:creationId xmlns:a16="http://schemas.microsoft.com/office/drawing/2014/main" id="{D656EB85-1BCA-46ED-8C55-43C7F59A55E8}"/>
                </a:ext>
              </a:extLst>
            </p:cNvPr>
            <p:cNvSpPr txBox="1">
              <a:spLocks/>
            </p:cNvSpPr>
            <p:nvPr/>
          </p:nvSpPr>
          <p:spPr>
            <a:xfrm>
              <a:off x="5415960" y="2899144"/>
              <a:ext cx="1257671" cy="29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t">
              <a:normAutofit/>
            </a:bodyPr>
            <a:lstStyle>
              <a:lvl1pPr marL="0" marR="0" indent="0" algn="l" defTabSz="466344" rtl="0" latinLnBrk="0">
                <a:lnSpc>
                  <a:spcPct val="80000"/>
                </a:lnSpc>
                <a:spcBef>
                  <a:spcPts val="0"/>
                </a:spcBef>
                <a:spcAft>
                  <a:spcPts val="0"/>
                </a:spcAft>
                <a:buClrTx/>
                <a:buSzTx/>
                <a:buFontTx/>
                <a:buNone/>
                <a:tabLst/>
                <a:defRPr sz="714" b="1" i="0" u="none" strike="noStrike" cap="none" spc="0" baseline="0">
                  <a:solidFill>
                    <a:srgbClr val="20124D"/>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US" dirty="0"/>
                <a:t>Correlation Coefficient</a:t>
              </a:r>
            </a:p>
          </p:txBody>
        </p:sp>
        <p:sp>
          <p:nvSpPr>
            <p:cNvPr id="17" name="Google Shape;461;p42">
              <a:extLst>
                <a:ext uri="{FF2B5EF4-FFF2-40B4-BE49-F238E27FC236}">
                  <a16:creationId xmlns:a16="http://schemas.microsoft.com/office/drawing/2014/main" id="{F7AF2795-8492-44C1-A351-B478F9D0DB46}"/>
                </a:ext>
              </a:extLst>
            </p:cNvPr>
            <p:cNvSpPr txBox="1"/>
            <p:nvPr/>
          </p:nvSpPr>
          <p:spPr>
            <a:xfrm>
              <a:off x="5415960" y="2460373"/>
              <a:ext cx="1257671" cy="599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defTabSz="676655">
                <a:lnSpc>
                  <a:spcPct val="80000"/>
                </a:lnSpc>
                <a:defRPr sz="3552" b="1">
                  <a:solidFill>
                    <a:srgbClr val="098DFB"/>
                  </a:solidFill>
                  <a:latin typeface="Proxima Nova"/>
                  <a:ea typeface="Proxima Nova"/>
                  <a:cs typeface="Proxima Nova"/>
                  <a:sym typeface="Proxima Nova"/>
                </a:defRPr>
              </a:lvl1pPr>
            </a:lstStyle>
            <a:p>
              <a:pPr algn="ctr"/>
              <a:r>
                <a:rPr lang="en-US" sz="2800" dirty="0"/>
                <a:t>0.35</a:t>
              </a:r>
              <a:endParaRPr sz="2800" dirty="0"/>
            </a:p>
          </p:txBody>
        </p:sp>
      </p:grpSp>
      <p:sp>
        <p:nvSpPr>
          <p:cNvPr id="18" name="TextBox 17">
            <a:extLst>
              <a:ext uri="{FF2B5EF4-FFF2-40B4-BE49-F238E27FC236}">
                <a16:creationId xmlns:a16="http://schemas.microsoft.com/office/drawing/2014/main" id="{042E558E-814A-4750-8D87-4D471D3BFD74}"/>
              </a:ext>
            </a:extLst>
          </p:cNvPr>
          <p:cNvSpPr txBox="1"/>
          <p:nvPr/>
        </p:nvSpPr>
        <p:spPr>
          <a:xfrm>
            <a:off x="4736659" y="2434985"/>
            <a:ext cx="2249588"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tx1">
                    <a:lumMod val="75000"/>
                    <a:lumOff val="25000"/>
                  </a:schemeClr>
                </a:solidFill>
                <a:latin typeface="Proxima Nova"/>
              </a:rPr>
              <a:t>From the scatter plot and with a correlation coefficient of 0.35, there is a weak correlation between shipping cost and profit.</a:t>
            </a:r>
            <a:endParaRPr lang="en-US" b="0" dirty="0">
              <a:solidFill>
                <a:schemeClr val="tx1">
                  <a:lumMod val="75000"/>
                  <a:lumOff val="25000"/>
                </a:schemeClr>
              </a:solidFill>
              <a:effectLst/>
              <a:latin typeface="Proxima Nova"/>
            </a:endParaRPr>
          </a:p>
        </p:txBody>
      </p:sp>
    </p:spTree>
    <p:extLst>
      <p:ext uri="{BB962C8B-B14F-4D97-AF65-F5344CB8AC3E}">
        <p14:creationId xmlns:p14="http://schemas.microsoft.com/office/powerpoint/2010/main" val="12606374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Google Shape;192;p24" descr="Google Shape;192;p24"/>
          <p:cNvPicPr>
            <a:picLocks noChangeAspect="1"/>
          </p:cNvPicPr>
          <p:nvPr/>
        </p:nvPicPr>
        <p:blipFill>
          <a:blip r:embed="rId2"/>
          <a:stretch>
            <a:fillRect/>
          </a:stretch>
        </p:blipFill>
        <p:spPr>
          <a:xfrm rot="10800000">
            <a:off x="7183636" y="-79150"/>
            <a:ext cx="2384312" cy="1664052"/>
          </a:xfrm>
          <a:prstGeom prst="rect">
            <a:avLst/>
          </a:prstGeom>
          <a:ln w="12700">
            <a:miter lim="400000"/>
          </a:ln>
        </p:spPr>
      </p:pic>
      <p:sp>
        <p:nvSpPr>
          <p:cNvPr id="225" name="Google Shape;193;p24"/>
          <p:cNvSpPr/>
          <p:nvPr/>
        </p:nvSpPr>
        <p:spPr>
          <a:xfrm>
            <a:off x="343299" y="3947043"/>
            <a:ext cx="1188902"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26" name="Google Shape;194;p24" descr="Google Shape;194;p24"/>
          <p:cNvPicPr>
            <a:picLocks noChangeAspect="1"/>
          </p:cNvPicPr>
          <p:nvPr/>
        </p:nvPicPr>
        <p:blipFill>
          <a:blip r:embed="rId3"/>
          <a:stretch>
            <a:fillRect/>
          </a:stretch>
        </p:blipFill>
        <p:spPr>
          <a:xfrm rot="10800036">
            <a:off x="7865536" y="4065956"/>
            <a:ext cx="1429326" cy="957036"/>
          </a:xfrm>
          <a:prstGeom prst="rect">
            <a:avLst/>
          </a:prstGeom>
          <a:ln w="12700">
            <a:miter lim="400000"/>
          </a:ln>
        </p:spPr>
      </p:pic>
      <p:sp>
        <p:nvSpPr>
          <p:cNvPr id="227" name="Google Shape;195;p24"/>
          <p:cNvSpPr txBox="1">
            <a:spLocks noGrp="1"/>
          </p:cNvSpPr>
          <p:nvPr>
            <p:ph type="ctrTitle"/>
          </p:nvPr>
        </p:nvSpPr>
        <p:spPr>
          <a:xfrm>
            <a:off x="1040524" y="469424"/>
            <a:ext cx="6436202"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Order priority with more </a:t>
            </a:r>
            <a:br>
              <a:rPr lang="en-US" sz="3200" dirty="0"/>
            </a:br>
            <a:r>
              <a:rPr lang="en-US" sz="3200" dirty="0"/>
              <a:t>sales</a:t>
            </a:r>
            <a:endParaRPr sz="3200" dirty="0"/>
          </a:p>
        </p:txBody>
      </p:sp>
      <p:pic>
        <p:nvPicPr>
          <p:cNvPr id="230" name="Google Shape;198;p24" descr="Google Shape;198;p24"/>
          <p:cNvPicPr>
            <a:picLocks noChangeAspect="1"/>
          </p:cNvPicPr>
          <p:nvPr/>
        </p:nvPicPr>
        <p:blipFill>
          <a:blip r:embed="rId4"/>
          <a:stretch>
            <a:fillRect/>
          </a:stretch>
        </p:blipFill>
        <p:spPr>
          <a:xfrm>
            <a:off x="186611" y="3812887"/>
            <a:ext cx="667026" cy="673826"/>
          </a:xfrm>
          <a:prstGeom prst="rect">
            <a:avLst/>
          </a:prstGeom>
          <a:ln w="12700">
            <a:miter lim="400000"/>
          </a:ln>
        </p:spPr>
      </p:pic>
      <p:pic>
        <p:nvPicPr>
          <p:cNvPr id="231" name="Google Shape;199;p24" descr="Google Shape;199;p24"/>
          <p:cNvPicPr>
            <a:picLocks noChangeAspect="1"/>
          </p:cNvPicPr>
          <p:nvPr/>
        </p:nvPicPr>
        <p:blipFill>
          <a:blip r:embed="rId5"/>
          <a:stretch>
            <a:fillRect/>
          </a:stretch>
        </p:blipFill>
        <p:spPr>
          <a:xfrm>
            <a:off x="6650186" y="241948"/>
            <a:ext cx="826626" cy="826627"/>
          </a:xfrm>
          <a:prstGeom prst="rect">
            <a:avLst/>
          </a:prstGeom>
          <a:ln w="12700">
            <a:miter lim="400000"/>
          </a:ln>
          <a:effectLst>
            <a:outerShdw blurRad="177800" dist="635000" dir="3720000" rotWithShape="0">
              <a:srgbClr val="000000">
                <a:alpha val="6000"/>
              </a:srgbClr>
            </a:outerShdw>
          </a:effectLst>
        </p:spPr>
      </p:pic>
      <p:grpSp>
        <p:nvGrpSpPr>
          <p:cNvPr id="234" name="Google Shape;200;p24"/>
          <p:cNvGrpSpPr/>
          <p:nvPr/>
        </p:nvGrpSpPr>
        <p:grpSpPr>
          <a:xfrm>
            <a:off x="-142712" y="382425"/>
            <a:ext cx="899100" cy="899100"/>
            <a:chOff x="0" y="0"/>
            <a:chExt cx="899099" cy="899099"/>
          </a:xfrm>
        </p:grpSpPr>
        <p:sp>
          <p:nvSpPr>
            <p:cNvPr id="232"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33" name="02"/>
            <p:cNvSpPr txBox="1"/>
            <p:nvPr/>
          </p:nvSpPr>
          <p:spPr>
            <a:xfrm>
              <a:off x="131669" y="173974"/>
              <a:ext cx="635761" cy="551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13</a:t>
              </a:r>
              <a:endParaRPr dirty="0"/>
            </a:p>
          </p:txBody>
        </p:sp>
      </p:grpSp>
      <p:graphicFrame>
        <p:nvGraphicFramePr>
          <p:cNvPr id="4" name="Table 3">
            <a:extLst>
              <a:ext uri="{FF2B5EF4-FFF2-40B4-BE49-F238E27FC236}">
                <a16:creationId xmlns:a16="http://schemas.microsoft.com/office/drawing/2014/main" id="{C85E7354-D000-4470-A620-47F9F81F233D}"/>
              </a:ext>
            </a:extLst>
          </p:cNvPr>
          <p:cNvGraphicFramePr>
            <a:graphicFrameLocks noGrp="1"/>
          </p:cNvGraphicFramePr>
          <p:nvPr>
            <p:extLst>
              <p:ext uri="{D42A27DB-BD31-4B8C-83A1-F6EECF244321}">
                <p14:modId xmlns:p14="http://schemas.microsoft.com/office/powerpoint/2010/main" val="4206345720"/>
              </p:ext>
            </p:extLst>
          </p:nvPr>
        </p:nvGraphicFramePr>
        <p:xfrm>
          <a:off x="1532201" y="2257732"/>
          <a:ext cx="2235200" cy="1106805"/>
        </p:xfrm>
        <a:graphic>
          <a:graphicData uri="http://schemas.openxmlformats.org/drawingml/2006/table">
            <a:tbl>
              <a:tblPr>
                <a:tableStyleId>{5940675A-B579-460E-94D1-54222C63F5DA}</a:tableStyleId>
              </a:tblPr>
              <a:tblGrid>
                <a:gridCol w="1183967">
                  <a:extLst>
                    <a:ext uri="{9D8B030D-6E8A-4147-A177-3AD203B41FA5}">
                      <a16:colId xmlns:a16="http://schemas.microsoft.com/office/drawing/2014/main" val="3009571506"/>
                    </a:ext>
                  </a:extLst>
                </a:gridCol>
                <a:gridCol w="1051233">
                  <a:extLst>
                    <a:ext uri="{9D8B030D-6E8A-4147-A177-3AD203B41FA5}">
                      <a16:colId xmlns:a16="http://schemas.microsoft.com/office/drawing/2014/main" val="2973918501"/>
                    </a:ext>
                  </a:extLst>
                </a:gridCol>
              </a:tblGrid>
              <a:tr h="190500">
                <a:tc>
                  <a:txBody>
                    <a:bodyPr/>
                    <a:lstStyle/>
                    <a:p>
                      <a:pPr algn="ctr" fontAlgn="t"/>
                      <a:r>
                        <a:rPr lang="en-US" sz="1100" b="1" u="none" strike="noStrike" dirty="0">
                          <a:effectLst/>
                        </a:rPr>
                        <a:t>ORDER PRIORITY</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100" b="1" u="none" strike="noStrike" dirty="0">
                          <a:effectLst/>
                        </a:rPr>
                        <a:t>SALES</a:t>
                      </a:r>
                      <a:endParaRPr lang="en-US" sz="11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837546134"/>
                  </a:ext>
                </a:extLst>
              </a:tr>
              <a:tr h="190500">
                <a:tc>
                  <a:txBody>
                    <a:bodyPr/>
                    <a:lstStyle/>
                    <a:p>
                      <a:pPr algn="ctr" fontAlgn="t"/>
                      <a:r>
                        <a:rPr lang="en-US" sz="1100" u="none" strike="noStrike">
                          <a:effectLst/>
                        </a:rPr>
                        <a:t>Medium</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7280892.37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2651061"/>
                  </a:ext>
                </a:extLst>
              </a:tr>
              <a:tr h="190500">
                <a:tc>
                  <a:txBody>
                    <a:bodyPr/>
                    <a:lstStyle/>
                    <a:p>
                      <a:pPr algn="ctr" fontAlgn="t"/>
                      <a:r>
                        <a:rPr lang="en-US" sz="1100" u="none" strike="noStrike">
                          <a:effectLst/>
                        </a:rPr>
                        <a:t>High</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3807548.14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8241678"/>
                  </a:ext>
                </a:extLst>
              </a:tr>
              <a:tr h="190500">
                <a:tc>
                  <a:txBody>
                    <a:bodyPr/>
                    <a:lstStyle/>
                    <a:p>
                      <a:pPr algn="ctr" fontAlgn="t"/>
                      <a:r>
                        <a:rPr lang="en-US" sz="1100" u="none" strike="noStrike">
                          <a:effectLst/>
                        </a:rPr>
                        <a:t>Critical</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986235.46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914562"/>
                  </a:ext>
                </a:extLst>
              </a:tr>
              <a:tr h="190500">
                <a:tc>
                  <a:txBody>
                    <a:bodyPr/>
                    <a:lstStyle/>
                    <a:p>
                      <a:pPr algn="ctr" fontAlgn="t"/>
                      <a:r>
                        <a:rPr lang="en-US" sz="1100" u="none" strike="noStrike">
                          <a:effectLst/>
                        </a:rPr>
                        <a:t>Low</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dirty="0">
                          <a:effectLst/>
                        </a:rPr>
                        <a:t>567825.93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766894"/>
                  </a:ext>
                </a:extLst>
              </a:tr>
            </a:tbl>
          </a:graphicData>
        </a:graphic>
      </p:graphicFrame>
      <p:sp>
        <p:nvSpPr>
          <p:cNvPr id="16" name="TextBox 15">
            <a:extLst>
              <a:ext uri="{FF2B5EF4-FFF2-40B4-BE49-F238E27FC236}">
                <a16:creationId xmlns:a16="http://schemas.microsoft.com/office/drawing/2014/main" id="{DD2190ED-C462-4870-BD0A-85615E1A8243}"/>
              </a:ext>
            </a:extLst>
          </p:cNvPr>
          <p:cNvSpPr txBox="1"/>
          <p:nvPr/>
        </p:nvSpPr>
        <p:spPr>
          <a:xfrm>
            <a:off x="4736659" y="2434985"/>
            <a:ext cx="2249588"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tx1">
                    <a:lumMod val="75000"/>
                    <a:lumOff val="25000"/>
                  </a:schemeClr>
                </a:solidFill>
                <a:latin typeface="Proxima Nova"/>
              </a:rPr>
              <a:t>The order priority that yields more sales is </a:t>
            </a:r>
            <a:r>
              <a:rPr lang="en-US" b="1" dirty="0">
                <a:solidFill>
                  <a:schemeClr val="tx1">
                    <a:lumMod val="75000"/>
                    <a:lumOff val="25000"/>
                  </a:schemeClr>
                </a:solidFill>
                <a:latin typeface="Proxima Nova"/>
              </a:rPr>
              <a:t>Medium</a:t>
            </a:r>
            <a:endParaRPr lang="en-US" b="1" dirty="0">
              <a:solidFill>
                <a:schemeClr val="tx1">
                  <a:lumMod val="75000"/>
                  <a:lumOff val="25000"/>
                </a:schemeClr>
              </a:solidFill>
              <a:effectLst/>
              <a:latin typeface="Proxima Nova"/>
            </a:endParaRPr>
          </a:p>
        </p:txBody>
      </p:sp>
    </p:spTree>
    <p:extLst>
      <p:ext uri="{BB962C8B-B14F-4D97-AF65-F5344CB8AC3E}">
        <p14:creationId xmlns:p14="http://schemas.microsoft.com/office/powerpoint/2010/main" val="239886427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6;p14"/>
          <p:cNvSpPr txBox="1">
            <a:spLocks noGrp="1"/>
          </p:cNvSpPr>
          <p:nvPr>
            <p:ph type="ctrTitle"/>
          </p:nvPr>
        </p:nvSpPr>
        <p:spPr>
          <a:xfrm>
            <a:off x="724649" y="744822"/>
            <a:ext cx="6221402" cy="444000"/>
          </a:xfrm>
          <a:prstGeom prst="rect">
            <a:avLst/>
          </a:prstGeom>
        </p:spPr>
        <p:txBody>
          <a:bodyPr anchor="t"/>
          <a:lstStyle>
            <a:lvl1pPr algn="l" defTabSz="384047">
              <a:lnSpc>
                <a:spcPct val="80000"/>
              </a:lnSpc>
              <a:defRPr sz="1679" b="1">
                <a:solidFill>
                  <a:srgbClr val="20124D"/>
                </a:solidFill>
                <a:latin typeface="Proxima Nova"/>
                <a:ea typeface="Proxima Nova"/>
                <a:cs typeface="Proxima Nova"/>
                <a:sym typeface="Proxima Nova"/>
              </a:defRPr>
            </a:lvl1pPr>
          </a:lstStyle>
          <a:p>
            <a:r>
              <a:rPr lang="en-US" dirty="0"/>
              <a:t>Problem Statement</a:t>
            </a:r>
            <a:endParaRPr dirty="0"/>
          </a:p>
        </p:txBody>
      </p:sp>
      <p:sp>
        <p:nvSpPr>
          <p:cNvPr id="119" name="Google Shape;67;p14"/>
          <p:cNvSpPr txBox="1">
            <a:spLocks noGrp="1"/>
          </p:cNvSpPr>
          <p:nvPr>
            <p:ph type="subTitle" sz="quarter" idx="1"/>
          </p:nvPr>
        </p:nvSpPr>
        <p:spPr>
          <a:xfrm>
            <a:off x="768799" y="1638748"/>
            <a:ext cx="3700787" cy="2925937"/>
          </a:xfrm>
          <a:prstGeom prst="rect">
            <a:avLst/>
          </a:prstGeom>
        </p:spPr>
        <p:txBody>
          <a:bodyPr>
            <a:normAutofit fontScale="92500" lnSpcReduction="10000"/>
          </a:bodyPr>
          <a:lstStyle>
            <a:lvl1pPr marL="0" indent="0" algn="just" defTabSz="795527">
              <a:lnSpc>
                <a:spcPct val="115000"/>
              </a:lnSpc>
              <a:defRPr sz="1392">
                <a:solidFill>
                  <a:srgbClr val="434343"/>
                </a:solidFill>
                <a:latin typeface="Proxima Nova"/>
                <a:ea typeface="Proxima Nova"/>
                <a:cs typeface="Proxima Nova"/>
                <a:sym typeface="Proxima Nova"/>
              </a:defRPr>
            </a:lvl1pPr>
          </a:lstStyle>
          <a:p>
            <a:pPr algn="l"/>
            <a:r>
              <a:rPr lang="en-US" sz="2000" dirty="0"/>
              <a:t>The multinational retail company want to embark on an operation to increase its sales and maximize their profits.</a:t>
            </a:r>
          </a:p>
          <a:p>
            <a:pPr algn="l"/>
            <a:endParaRPr lang="en-US" sz="2000" dirty="0"/>
          </a:p>
          <a:p>
            <a:pPr algn="l"/>
            <a:r>
              <a:rPr lang="en-US" sz="2000" dirty="0"/>
              <a:t>To do this, it wants to draw necessary insights from its sitting data before taking any actionable decision.</a:t>
            </a:r>
          </a:p>
        </p:txBody>
      </p:sp>
      <p:pic>
        <p:nvPicPr>
          <p:cNvPr id="121" name="Google Shape;69;p14" descr="Google Shape;69;p14"/>
          <p:cNvPicPr>
            <a:picLocks noChangeAspect="1"/>
          </p:cNvPicPr>
          <p:nvPr/>
        </p:nvPicPr>
        <p:blipFill>
          <a:blip r:embed="rId2"/>
          <a:stretch>
            <a:fillRect/>
          </a:stretch>
        </p:blipFill>
        <p:spPr>
          <a:xfrm rot="21599980">
            <a:off x="7625475" y="1188829"/>
            <a:ext cx="2357651" cy="2020840"/>
          </a:xfrm>
          <a:prstGeom prst="rect">
            <a:avLst/>
          </a:prstGeom>
          <a:ln w="12700">
            <a:miter lim="400000"/>
          </a:ln>
        </p:spPr>
      </p:pic>
      <p:pic>
        <p:nvPicPr>
          <p:cNvPr id="122" name="Google Shape;70;p14" descr="Google Shape;70;p14"/>
          <p:cNvPicPr>
            <a:picLocks noChangeAspect="1"/>
          </p:cNvPicPr>
          <p:nvPr/>
        </p:nvPicPr>
        <p:blipFill>
          <a:blip r:embed="rId3"/>
          <a:stretch>
            <a:fillRect/>
          </a:stretch>
        </p:blipFill>
        <p:spPr>
          <a:xfrm rot="202224">
            <a:off x="4863391" y="1375042"/>
            <a:ext cx="4436320" cy="3543216"/>
          </a:xfrm>
          <a:prstGeom prst="rect">
            <a:avLst/>
          </a:prstGeom>
          <a:ln w="12700">
            <a:miter lim="400000"/>
          </a:ln>
          <a:effectLst>
            <a:outerShdw blurRad="266700" dist="257175" dir="2400000" rotWithShape="0">
              <a:srgbClr val="000000">
                <a:alpha val="24000"/>
              </a:srgbClr>
            </a:outerShdw>
          </a:effectLst>
        </p:spPr>
      </p:pic>
      <p:pic>
        <p:nvPicPr>
          <p:cNvPr id="123" name="Google Shape;71;p14" descr="Google Shape;71;p14"/>
          <p:cNvPicPr>
            <a:picLocks noChangeAspect="1"/>
          </p:cNvPicPr>
          <p:nvPr/>
        </p:nvPicPr>
        <p:blipFill>
          <a:blip r:embed="rId4"/>
          <a:stretch>
            <a:fillRect/>
          </a:stretch>
        </p:blipFill>
        <p:spPr>
          <a:xfrm rot="35">
            <a:off x="6505326" y="311380"/>
            <a:ext cx="1469151" cy="983686"/>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205;p25"/>
          <p:cNvSpPr/>
          <p:nvPr/>
        </p:nvSpPr>
        <p:spPr>
          <a:xfrm>
            <a:off x="2817599" y="4299775"/>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37" name="Google Shape;206;p25" descr="Google Shape;206;p25"/>
          <p:cNvPicPr>
            <a:picLocks noChangeAspect="1"/>
          </p:cNvPicPr>
          <p:nvPr/>
        </p:nvPicPr>
        <p:blipFill>
          <a:blip r:embed="rId2"/>
          <a:stretch>
            <a:fillRect/>
          </a:stretch>
        </p:blipFill>
        <p:spPr>
          <a:xfrm rot="16200037">
            <a:off x="7832635" y="469419"/>
            <a:ext cx="1429326" cy="957036"/>
          </a:xfrm>
          <a:prstGeom prst="rect">
            <a:avLst/>
          </a:prstGeom>
          <a:ln w="12700">
            <a:miter lim="400000"/>
          </a:ln>
        </p:spPr>
      </p:pic>
      <p:sp>
        <p:nvSpPr>
          <p:cNvPr id="238" name="Google Shape;207;p25"/>
          <p:cNvSpPr txBox="1">
            <a:spLocks noGrp="1"/>
          </p:cNvSpPr>
          <p:nvPr>
            <p:ph type="ctrTitle"/>
          </p:nvPr>
        </p:nvSpPr>
        <p:spPr>
          <a:xfrm>
            <a:off x="1040524" y="469424"/>
            <a:ext cx="6226968"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Average shipping cost to each region</a:t>
            </a:r>
          </a:p>
        </p:txBody>
      </p:sp>
      <p:pic>
        <p:nvPicPr>
          <p:cNvPr id="241" name="Google Shape;210;p25" descr="Google Shape;210;p25"/>
          <p:cNvPicPr>
            <a:picLocks noChangeAspect="1"/>
          </p:cNvPicPr>
          <p:nvPr/>
        </p:nvPicPr>
        <p:blipFill>
          <a:blip r:embed="rId3"/>
          <a:stretch>
            <a:fillRect/>
          </a:stretch>
        </p:blipFill>
        <p:spPr>
          <a:xfrm>
            <a:off x="8106650" y="4226200"/>
            <a:ext cx="667026" cy="673826"/>
          </a:xfrm>
          <a:prstGeom prst="rect">
            <a:avLst/>
          </a:prstGeom>
          <a:ln w="12700">
            <a:miter lim="400000"/>
          </a:ln>
        </p:spPr>
      </p:pic>
      <p:pic>
        <p:nvPicPr>
          <p:cNvPr id="242" name="Google Shape;211;p25" descr="Google Shape;211;p25"/>
          <p:cNvPicPr>
            <a:picLocks noChangeAspect="1"/>
          </p:cNvPicPr>
          <p:nvPr/>
        </p:nvPicPr>
        <p:blipFill>
          <a:blip r:embed="rId4"/>
          <a:stretch>
            <a:fillRect/>
          </a:stretch>
        </p:blipFill>
        <p:spPr>
          <a:xfrm>
            <a:off x="586735" y="3404585"/>
            <a:ext cx="826627" cy="826627"/>
          </a:xfrm>
          <a:prstGeom prst="rect">
            <a:avLst/>
          </a:prstGeom>
          <a:ln w="12700">
            <a:miter lim="400000"/>
          </a:ln>
          <a:effectLst>
            <a:outerShdw blurRad="177800" dist="635000" dir="3720000" rotWithShape="0">
              <a:srgbClr val="000000">
                <a:alpha val="6000"/>
              </a:srgbClr>
            </a:outerShdw>
          </a:effectLst>
        </p:spPr>
      </p:pic>
      <p:grpSp>
        <p:nvGrpSpPr>
          <p:cNvPr id="245" name="Google Shape;212;p25"/>
          <p:cNvGrpSpPr/>
          <p:nvPr/>
        </p:nvGrpSpPr>
        <p:grpSpPr>
          <a:xfrm>
            <a:off x="-142712" y="382425"/>
            <a:ext cx="899100" cy="899100"/>
            <a:chOff x="0" y="0"/>
            <a:chExt cx="899099" cy="899099"/>
          </a:xfrm>
        </p:grpSpPr>
        <p:sp>
          <p:nvSpPr>
            <p:cNvPr id="24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44" name="03"/>
            <p:cNvSpPr txBox="1"/>
            <p:nvPr/>
          </p:nvSpPr>
          <p:spPr>
            <a:xfrm>
              <a:off x="131669" y="173974"/>
              <a:ext cx="635761" cy="551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14</a:t>
              </a:r>
              <a:endParaRPr dirty="0"/>
            </a:p>
          </p:txBody>
        </p:sp>
      </p:grpSp>
      <p:graphicFrame>
        <p:nvGraphicFramePr>
          <p:cNvPr id="4" name="Table 3">
            <a:extLst>
              <a:ext uri="{FF2B5EF4-FFF2-40B4-BE49-F238E27FC236}">
                <a16:creationId xmlns:a16="http://schemas.microsoft.com/office/drawing/2014/main" id="{7E5EA0B0-2B70-4192-BE2C-551CD6856788}"/>
              </a:ext>
            </a:extLst>
          </p:cNvPr>
          <p:cNvGraphicFramePr>
            <a:graphicFrameLocks noGrp="1"/>
          </p:cNvGraphicFramePr>
          <p:nvPr>
            <p:extLst>
              <p:ext uri="{D42A27DB-BD31-4B8C-83A1-F6EECF244321}">
                <p14:modId xmlns:p14="http://schemas.microsoft.com/office/powerpoint/2010/main" val="2743994962"/>
              </p:ext>
            </p:extLst>
          </p:nvPr>
        </p:nvGraphicFramePr>
        <p:xfrm>
          <a:off x="1301810" y="1741808"/>
          <a:ext cx="2267300" cy="2821305"/>
        </p:xfrm>
        <a:graphic>
          <a:graphicData uri="http://schemas.openxmlformats.org/drawingml/2006/table">
            <a:tbl>
              <a:tblPr>
                <a:tableStyleId>{5940675A-B579-460E-94D1-54222C63F5DA}</a:tableStyleId>
              </a:tblPr>
              <a:tblGrid>
                <a:gridCol w="1190668">
                  <a:extLst>
                    <a:ext uri="{9D8B030D-6E8A-4147-A177-3AD203B41FA5}">
                      <a16:colId xmlns:a16="http://schemas.microsoft.com/office/drawing/2014/main" val="3930010250"/>
                    </a:ext>
                  </a:extLst>
                </a:gridCol>
                <a:gridCol w="1076632">
                  <a:extLst>
                    <a:ext uri="{9D8B030D-6E8A-4147-A177-3AD203B41FA5}">
                      <a16:colId xmlns:a16="http://schemas.microsoft.com/office/drawing/2014/main" val="2753476089"/>
                    </a:ext>
                  </a:extLst>
                </a:gridCol>
              </a:tblGrid>
              <a:tr h="190500">
                <a:tc>
                  <a:txBody>
                    <a:bodyPr/>
                    <a:lstStyle/>
                    <a:p>
                      <a:pPr algn="ctr" fontAlgn="t"/>
                      <a:r>
                        <a:rPr lang="en-US" sz="1100" b="1" u="none" strike="noStrike" dirty="0">
                          <a:effectLst/>
                        </a:rPr>
                        <a:t>REGION</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100" b="1" u="none" strike="noStrike" dirty="0">
                          <a:effectLst/>
                        </a:rPr>
                        <a:t>SHIPPING COST</a:t>
                      </a:r>
                      <a:endParaRPr lang="en-US" sz="11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62185662"/>
                  </a:ext>
                </a:extLst>
              </a:tr>
              <a:tr h="190500">
                <a:tc>
                  <a:txBody>
                    <a:bodyPr/>
                    <a:lstStyle/>
                    <a:p>
                      <a:pPr algn="ctr" fontAlgn="t"/>
                      <a:r>
                        <a:rPr lang="en-US" sz="1100" u="none" strike="noStrike">
                          <a:effectLst/>
                        </a:rPr>
                        <a:t>North Asia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40.65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4026484"/>
                  </a:ext>
                </a:extLst>
              </a:tr>
              <a:tr h="190500">
                <a:tc>
                  <a:txBody>
                    <a:bodyPr/>
                    <a:lstStyle/>
                    <a:p>
                      <a:pPr algn="ctr" fontAlgn="t"/>
                      <a:r>
                        <a:rPr lang="en-US" sz="1100" u="none" strike="noStrike">
                          <a:effectLst/>
                        </a:rPr>
                        <a:t>Central Asia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7907377"/>
                  </a:ext>
                </a:extLst>
              </a:tr>
              <a:tr h="190500">
                <a:tc>
                  <a:txBody>
                    <a:bodyPr/>
                    <a:lstStyle/>
                    <a:p>
                      <a:pPr algn="ctr" fontAlgn="t"/>
                      <a:r>
                        <a:rPr lang="en-US" sz="1100" u="none" strike="noStrike">
                          <a:effectLst/>
                        </a:rPr>
                        <a:t>Oceania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34.59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1904398"/>
                  </a:ext>
                </a:extLst>
              </a:tr>
              <a:tr h="190500">
                <a:tc>
                  <a:txBody>
                    <a:bodyPr/>
                    <a:lstStyle/>
                    <a:p>
                      <a:pPr algn="ctr" fontAlgn="t"/>
                      <a:r>
                        <a:rPr lang="en-US" sz="1100" u="none" strike="noStrike">
                          <a:effectLst/>
                        </a:rPr>
                        <a:t>Southeast Asia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29.94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252130"/>
                  </a:ext>
                </a:extLst>
              </a:tr>
              <a:tr h="190500">
                <a:tc>
                  <a:txBody>
                    <a:bodyPr/>
                    <a:lstStyle/>
                    <a:p>
                      <a:pPr algn="ctr" fontAlgn="t"/>
                      <a:r>
                        <a:rPr lang="en-US" sz="1100" u="none" strike="noStrike" dirty="0">
                          <a:effectLst/>
                        </a:rPr>
                        <a:t>North</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27.48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753370"/>
                  </a:ext>
                </a:extLst>
              </a:tr>
              <a:tr h="190500">
                <a:tc>
                  <a:txBody>
                    <a:bodyPr/>
                    <a:lstStyle/>
                    <a:p>
                      <a:pPr algn="ctr" fontAlgn="t"/>
                      <a:r>
                        <a:rPr lang="en-US" sz="1100" u="none" strike="noStrike">
                          <a:effectLst/>
                        </a:rPr>
                        <a:t>Central</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26.71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602763"/>
                  </a:ext>
                </a:extLst>
              </a:tr>
              <a:tr h="190500">
                <a:tc>
                  <a:txBody>
                    <a:bodyPr/>
                    <a:lstStyle/>
                    <a:p>
                      <a:pPr algn="ctr" fontAlgn="t"/>
                      <a:r>
                        <a:rPr lang="en-US" sz="1100" u="none" strike="noStrike">
                          <a:effectLst/>
                        </a:rPr>
                        <a:t>East</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25.54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9526732"/>
                  </a:ext>
                </a:extLst>
              </a:tr>
              <a:tr h="190500">
                <a:tc>
                  <a:txBody>
                    <a:bodyPr/>
                    <a:lstStyle/>
                    <a:p>
                      <a:pPr algn="ctr" fontAlgn="t"/>
                      <a:r>
                        <a:rPr lang="en-US" sz="1100" u="none" strike="noStrike">
                          <a:effectLst/>
                        </a:rPr>
                        <a:t>South</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25.35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570907"/>
                  </a:ext>
                </a:extLst>
              </a:tr>
              <a:tr h="190500">
                <a:tc>
                  <a:txBody>
                    <a:bodyPr/>
                    <a:lstStyle/>
                    <a:p>
                      <a:pPr algn="ctr" fontAlgn="t"/>
                      <a:r>
                        <a:rPr lang="en-US" sz="1100" u="none" strike="noStrike">
                          <a:effectLst/>
                        </a:rPr>
                        <a:t>West</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23.89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3323949"/>
                  </a:ext>
                </a:extLst>
              </a:tr>
              <a:tr h="190500">
                <a:tc>
                  <a:txBody>
                    <a:bodyPr/>
                    <a:lstStyle/>
                    <a:p>
                      <a:pPr algn="ctr" fontAlgn="t"/>
                      <a:r>
                        <a:rPr lang="en-US" sz="1100" u="none" strike="noStrike">
                          <a:effectLst/>
                        </a:rPr>
                        <a:t>Caribbean</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21.06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2464084"/>
                  </a:ext>
                </a:extLst>
              </a:tr>
              <a:tr h="190500">
                <a:tc>
                  <a:txBody>
                    <a:bodyPr/>
                    <a:lstStyle/>
                    <a:p>
                      <a:pPr algn="ctr" fontAlgn="t"/>
                      <a:r>
                        <a:rPr lang="en-US" sz="1100" u="none" strike="noStrike">
                          <a:effectLst/>
                        </a:rPr>
                        <a:t>Canada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19.29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1728828"/>
                  </a:ext>
                </a:extLst>
              </a:tr>
              <a:tr h="190500">
                <a:tc>
                  <a:txBody>
                    <a:bodyPr/>
                    <a:lstStyle/>
                    <a:p>
                      <a:pPr algn="ctr" fontAlgn="t"/>
                      <a:r>
                        <a:rPr lang="en-US" sz="1100" u="none" strike="noStrike">
                          <a:effectLst/>
                        </a:rPr>
                        <a:t>Africa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19.22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083104"/>
                  </a:ext>
                </a:extLst>
              </a:tr>
              <a:tr h="190500">
                <a:tc>
                  <a:txBody>
                    <a:bodyPr/>
                    <a:lstStyle/>
                    <a:p>
                      <a:pPr algn="ctr" fontAlgn="t"/>
                      <a:r>
                        <a:rPr lang="en-US" sz="1100" u="none" strike="noStrike">
                          <a:effectLst/>
                        </a:rPr>
                        <a:t>EMEA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dirty="0">
                          <a:effectLst/>
                        </a:rPr>
                        <a:t>17.57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5400096"/>
                  </a:ext>
                </a:extLst>
              </a:tr>
            </a:tbl>
          </a:graphicData>
        </a:graphic>
      </p:graphicFrame>
      <p:sp>
        <p:nvSpPr>
          <p:cNvPr id="15" name="TextBox 14">
            <a:extLst>
              <a:ext uri="{FF2B5EF4-FFF2-40B4-BE49-F238E27FC236}">
                <a16:creationId xmlns:a16="http://schemas.microsoft.com/office/drawing/2014/main" id="{5CB35A1B-0ACE-4787-93DA-40595735F7CD}"/>
              </a:ext>
            </a:extLst>
          </p:cNvPr>
          <p:cNvSpPr txBox="1"/>
          <p:nvPr/>
        </p:nvSpPr>
        <p:spPr>
          <a:xfrm>
            <a:off x="4736659" y="2434985"/>
            <a:ext cx="224958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tx1">
                    <a:lumMod val="75000"/>
                    <a:lumOff val="25000"/>
                  </a:schemeClr>
                </a:solidFill>
                <a:latin typeface="Proxima Nova"/>
              </a:rPr>
              <a:t>The average shipping cost to each region is seen in the table. It has also been sorted to show from highest to lowest.</a:t>
            </a:r>
            <a:endParaRPr lang="en-US" b="1" dirty="0">
              <a:solidFill>
                <a:schemeClr val="tx1">
                  <a:lumMod val="75000"/>
                  <a:lumOff val="25000"/>
                </a:schemeClr>
              </a:solidFill>
              <a:effectLst/>
              <a:latin typeface="Proxima Nova"/>
            </a:endParaRPr>
          </a:p>
        </p:txBody>
      </p:sp>
    </p:spTree>
    <p:extLst>
      <p:ext uri="{BB962C8B-B14F-4D97-AF65-F5344CB8AC3E}">
        <p14:creationId xmlns:p14="http://schemas.microsoft.com/office/powerpoint/2010/main" val="26018669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205;p25"/>
          <p:cNvSpPr/>
          <p:nvPr/>
        </p:nvSpPr>
        <p:spPr>
          <a:xfrm>
            <a:off x="2817599" y="4299775"/>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37" name="Google Shape;206;p25" descr="Google Shape;206;p25"/>
          <p:cNvPicPr>
            <a:picLocks noChangeAspect="1"/>
          </p:cNvPicPr>
          <p:nvPr/>
        </p:nvPicPr>
        <p:blipFill>
          <a:blip r:embed="rId2"/>
          <a:stretch>
            <a:fillRect/>
          </a:stretch>
        </p:blipFill>
        <p:spPr>
          <a:xfrm rot="16200037">
            <a:off x="7832635" y="469419"/>
            <a:ext cx="1429326" cy="957036"/>
          </a:xfrm>
          <a:prstGeom prst="rect">
            <a:avLst/>
          </a:prstGeom>
          <a:ln w="12700">
            <a:miter lim="400000"/>
          </a:ln>
        </p:spPr>
      </p:pic>
      <p:sp>
        <p:nvSpPr>
          <p:cNvPr id="238" name="Google Shape;207;p25"/>
          <p:cNvSpPr txBox="1">
            <a:spLocks noGrp="1"/>
          </p:cNvSpPr>
          <p:nvPr>
            <p:ph type="ctrTitle"/>
          </p:nvPr>
        </p:nvSpPr>
        <p:spPr>
          <a:xfrm>
            <a:off x="1040524" y="469424"/>
            <a:ext cx="6616582"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2800" dirty="0"/>
              <a:t>Product categories to be targeted to the  different markets</a:t>
            </a:r>
          </a:p>
        </p:txBody>
      </p:sp>
      <p:pic>
        <p:nvPicPr>
          <p:cNvPr id="241" name="Google Shape;210;p25" descr="Google Shape;210;p25"/>
          <p:cNvPicPr>
            <a:picLocks noChangeAspect="1"/>
          </p:cNvPicPr>
          <p:nvPr/>
        </p:nvPicPr>
        <p:blipFill>
          <a:blip r:embed="rId3"/>
          <a:stretch>
            <a:fillRect/>
          </a:stretch>
        </p:blipFill>
        <p:spPr>
          <a:xfrm>
            <a:off x="8106650" y="4226200"/>
            <a:ext cx="667026" cy="673826"/>
          </a:xfrm>
          <a:prstGeom prst="rect">
            <a:avLst/>
          </a:prstGeom>
          <a:ln w="12700">
            <a:miter lim="400000"/>
          </a:ln>
        </p:spPr>
      </p:pic>
      <p:pic>
        <p:nvPicPr>
          <p:cNvPr id="242" name="Google Shape;211;p25" descr="Google Shape;211;p25"/>
          <p:cNvPicPr>
            <a:picLocks noChangeAspect="1"/>
          </p:cNvPicPr>
          <p:nvPr/>
        </p:nvPicPr>
        <p:blipFill>
          <a:blip r:embed="rId4"/>
          <a:stretch>
            <a:fillRect/>
          </a:stretch>
        </p:blipFill>
        <p:spPr>
          <a:xfrm>
            <a:off x="586735" y="3404585"/>
            <a:ext cx="826627" cy="826627"/>
          </a:xfrm>
          <a:prstGeom prst="rect">
            <a:avLst/>
          </a:prstGeom>
          <a:ln w="12700">
            <a:miter lim="400000"/>
          </a:ln>
          <a:effectLst>
            <a:outerShdw blurRad="177800" dist="635000" dir="3720000" rotWithShape="0">
              <a:srgbClr val="000000">
                <a:alpha val="6000"/>
              </a:srgbClr>
            </a:outerShdw>
          </a:effectLst>
        </p:spPr>
      </p:pic>
      <p:grpSp>
        <p:nvGrpSpPr>
          <p:cNvPr id="245" name="Google Shape;212;p25"/>
          <p:cNvGrpSpPr/>
          <p:nvPr/>
        </p:nvGrpSpPr>
        <p:grpSpPr>
          <a:xfrm>
            <a:off x="-142712" y="382425"/>
            <a:ext cx="899101" cy="899101"/>
            <a:chOff x="0" y="0"/>
            <a:chExt cx="899100" cy="899100"/>
          </a:xfrm>
        </p:grpSpPr>
        <p:sp>
          <p:nvSpPr>
            <p:cNvPr id="24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44" name="03"/>
            <p:cNvSpPr txBox="1"/>
            <p:nvPr/>
          </p:nvSpPr>
          <p:spPr>
            <a:xfrm>
              <a:off x="131669" y="172568"/>
              <a:ext cx="635761" cy="55396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rPr lang="en-US" dirty="0"/>
                <a:t>15</a:t>
              </a:r>
              <a:endParaRPr dirty="0"/>
            </a:p>
          </p:txBody>
        </p:sp>
      </p:grpSp>
      <p:graphicFrame>
        <p:nvGraphicFramePr>
          <p:cNvPr id="6" name="Table 5">
            <a:extLst>
              <a:ext uri="{FF2B5EF4-FFF2-40B4-BE49-F238E27FC236}">
                <a16:creationId xmlns:a16="http://schemas.microsoft.com/office/drawing/2014/main" id="{FA3BDB90-70FA-4DAD-8D8E-BE9681B8CDF3}"/>
              </a:ext>
            </a:extLst>
          </p:cNvPr>
          <p:cNvGraphicFramePr>
            <a:graphicFrameLocks noGrp="1"/>
          </p:cNvGraphicFramePr>
          <p:nvPr>
            <p:extLst>
              <p:ext uri="{D42A27DB-BD31-4B8C-83A1-F6EECF244321}">
                <p14:modId xmlns:p14="http://schemas.microsoft.com/office/powerpoint/2010/main" val="2461387234"/>
              </p:ext>
            </p:extLst>
          </p:nvPr>
        </p:nvGraphicFramePr>
        <p:xfrm>
          <a:off x="1040524" y="1720100"/>
          <a:ext cx="7112000" cy="762000"/>
        </p:xfrm>
        <a:graphic>
          <a:graphicData uri="http://schemas.openxmlformats.org/drawingml/2006/table">
            <a:tbl>
              <a:tblPr>
                <a:tableStyleId>{5940675A-B579-460E-94D1-54222C63F5DA}</a:tableStyleId>
              </a:tblPr>
              <a:tblGrid>
                <a:gridCol w="1155700">
                  <a:extLst>
                    <a:ext uri="{9D8B030D-6E8A-4147-A177-3AD203B41FA5}">
                      <a16:colId xmlns:a16="http://schemas.microsoft.com/office/drawing/2014/main" val="1199144732"/>
                    </a:ext>
                  </a:extLst>
                </a:gridCol>
                <a:gridCol w="850900">
                  <a:extLst>
                    <a:ext uri="{9D8B030D-6E8A-4147-A177-3AD203B41FA5}">
                      <a16:colId xmlns:a16="http://schemas.microsoft.com/office/drawing/2014/main" val="1515158814"/>
                    </a:ext>
                  </a:extLst>
                </a:gridCol>
                <a:gridCol w="850900">
                  <a:extLst>
                    <a:ext uri="{9D8B030D-6E8A-4147-A177-3AD203B41FA5}">
                      <a16:colId xmlns:a16="http://schemas.microsoft.com/office/drawing/2014/main" val="3822457289"/>
                    </a:ext>
                  </a:extLst>
                </a:gridCol>
                <a:gridCol w="850900">
                  <a:extLst>
                    <a:ext uri="{9D8B030D-6E8A-4147-A177-3AD203B41FA5}">
                      <a16:colId xmlns:a16="http://schemas.microsoft.com/office/drawing/2014/main" val="1134322006"/>
                    </a:ext>
                  </a:extLst>
                </a:gridCol>
                <a:gridCol w="850900">
                  <a:extLst>
                    <a:ext uri="{9D8B030D-6E8A-4147-A177-3AD203B41FA5}">
                      <a16:colId xmlns:a16="http://schemas.microsoft.com/office/drawing/2014/main" val="1607227804"/>
                    </a:ext>
                  </a:extLst>
                </a:gridCol>
                <a:gridCol w="850900">
                  <a:extLst>
                    <a:ext uri="{9D8B030D-6E8A-4147-A177-3AD203B41FA5}">
                      <a16:colId xmlns:a16="http://schemas.microsoft.com/office/drawing/2014/main" val="2963729543"/>
                    </a:ext>
                  </a:extLst>
                </a:gridCol>
                <a:gridCol w="850900">
                  <a:extLst>
                    <a:ext uri="{9D8B030D-6E8A-4147-A177-3AD203B41FA5}">
                      <a16:colId xmlns:a16="http://schemas.microsoft.com/office/drawing/2014/main" val="956606552"/>
                    </a:ext>
                  </a:extLst>
                </a:gridCol>
                <a:gridCol w="850900">
                  <a:extLst>
                    <a:ext uri="{9D8B030D-6E8A-4147-A177-3AD203B41FA5}">
                      <a16:colId xmlns:a16="http://schemas.microsoft.com/office/drawing/2014/main" val="491565129"/>
                    </a:ext>
                  </a:extLst>
                </a:gridCol>
              </a:tblGrid>
              <a:tr h="190500">
                <a:tc>
                  <a:txBody>
                    <a:bodyPr/>
                    <a:lstStyle/>
                    <a:p>
                      <a:pPr algn="ctr" fontAlgn="t"/>
                      <a:r>
                        <a:rPr lang="en-US" sz="1100" u="none" strike="noStrike">
                          <a:effectLst/>
                        </a:rPr>
                        <a:t>category</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APAC</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Africa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Canada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EMEA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EU</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LATAM</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US</a:t>
                      </a:r>
                      <a:endParaRPr lang="en-US" sz="11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657031772"/>
                  </a:ext>
                </a:extLst>
              </a:tr>
              <a:tr h="190500">
                <a:tc>
                  <a:txBody>
                    <a:bodyPr/>
                    <a:lstStyle/>
                    <a:p>
                      <a:pPr algn="ctr" fontAlgn="t"/>
                      <a:r>
                        <a:rPr lang="en-US" sz="1100" u="none" strike="noStrike">
                          <a:effectLst/>
                        </a:rPr>
                        <a:t>Furniture</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1343934.07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194650.64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10595.28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228620.74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779103.05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811970.62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741999.8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0298870"/>
                  </a:ext>
                </a:extLst>
              </a:tr>
              <a:tr h="190500">
                <a:tc>
                  <a:txBody>
                    <a:bodyPr/>
                    <a:lstStyle/>
                    <a:p>
                      <a:pPr algn="ctr" fontAlgn="t"/>
                      <a:r>
                        <a:rPr lang="en-US" sz="1100" u="none" strike="noStrike">
                          <a:effectLst/>
                        </a:rPr>
                        <a:t>Office Supplies</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884319.83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266755.53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30034.08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276685.99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1046307.02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563920.73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719047.03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0928446"/>
                  </a:ext>
                </a:extLst>
              </a:tr>
              <a:tr h="190500">
                <a:tc>
                  <a:txBody>
                    <a:bodyPr/>
                    <a:lstStyle/>
                    <a:p>
                      <a:pPr algn="ctr" fontAlgn="t"/>
                      <a:r>
                        <a:rPr lang="en-US" sz="1100" u="none" strike="noStrike">
                          <a:effectLst/>
                        </a:rPr>
                        <a:t>Technology</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1357490.23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322367.04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26298.81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300854.58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1112678.99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788713.82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836154.03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3754783"/>
                  </a:ext>
                </a:extLst>
              </a:tr>
            </a:tbl>
          </a:graphicData>
        </a:graphic>
      </p:graphicFrame>
    </p:spTree>
    <p:extLst>
      <p:ext uri="{BB962C8B-B14F-4D97-AF65-F5344CB8AC3E}">
        <p14:creationId xmlns:p14="http://schemas.microsoft.com/office/powerpoint/2010/main" val="143007690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Google Shape;546;p47"/>
          <p:cNvSpPr/>
          <p:nvPr/>
        </p:nvSpPr>
        <p:spPr>
          <a:xfrm>
            <a:off x="-349425" y="1484300"/>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523" name="Google Shape;547;p47" descr="Google Shape;547;p47"/>
          <p:cNvPicPr>
            <a:picLocks noChangeAspect="1"/>
          </p:cNvPicPr>
          <p:nvPr/>
        </p:nvPicPr>
        <p:blipFill>
          <a:blip r:embed="rId2"/>
          <a:stretch>
            <a:fillRect/>
          </a:stretch>
        </p:blipFill>
        <p:spPr>
          <a:xfrm rot="10800036">
            <a:off x="165786" y="181180"/>
            <a:ext cx="1429325" cy="957036"/>
          </a:xfrm>
          <a:prstGeom prst="rect">
            <a:avLst/>
          </a:prstGeom>
          <a:ln w="12700">
            <a:miter lim="400000"/>
          </a:ln>
        </p:spPr>
      </p:pic>
      <p:sp>
        <p:nvSpPr>
          <p:cNvPr id="524" name="Google Shape;548;p47"/>
          <p:cNvSpPr txBox="1">
            <a:spLocks noGrp="1"/>
          </p:cNvSpPr>
          <p:nvPr>
            <p:ph type="ctrTitle"/>
          </p:nvPr>
        </p:nvSpPr>
        <p:spPr>
          <a:xfrm>
            <a:off x="2029662" y="285299"/>
            <a:ext cx="5084702" cy="748802"/>
          </a:xfrm>
          <a:prstGeom prst="rect">
            <a:avLst/>
          </a:prstGeom>
        </p:spPr>
        <p:txBody>
          <a:bodyPr anchor="t">
            <a:normAutofit/>
          </a:bodyPr>
          <a:lstStyle>
            <a:lvl1pPr>
              <a:lnSpc>
                <a:spcPct val="80000"/>
              </a:lnSpc>
              <a:defRPr sz="3000" b="1">
                <a:solidFill>
                  <a:srgbClr val="20124D"/>
                </a:solidFill>
                <a:latin typeface="Proxima Nova"/>
                <a:ea typeface="Proxima Nova"/>
                <a:cs typeface="Proxima Nova"/>
                <a:sym typeface="Proxima Nova"/>
              </a:defRPr>
            </a:lvl1pPr>
          </a:lstStyle>
          <a:p>
            <a:r>
              <a:rPr lang="en-US" dirty="0"/>
              <a:t>Recommendations</a:t>
            </a:r>
            <a:endParaRPr dirty="0"/>
          </a:p>
        </p:txBody>
      </p:sp>
      <p:sp>
        <p:nvSpPr>
          <p:cNvPr id="526" name="Google Shape;550;p47"/>
          <p:cNvSpPr txBox="1">
            <a:spLocks noGrp="1"/>
          </p:cNvSpPr>
          <p:nvPr>
            <p:ph type="subTitle" sz="quarter" idx="1"/>
          </p:nvPr>
        </p:nvSpPr>
        <p:spPr>
          <a:xfrm>
            <a:off x="1310264" y="1661880"/>
            <a:ext cx="7119302" cy="2239068"/>
          </a:xfrm>
          <a:prstGeom prst="rect">
            <a:avLst/>
          </a:prstGeom>
        </p:spPr>
        <p:txBody>
          <a:bodyPr>
            <a:normAutofit/>
          </a:bodyPr>
          <a:lstStyle/>
          <a:p>
            <a:pPr marL="0" indent="0" algn="just">
              <a:lnSpc>
                <a:spcPct val="115000"/>
              </a:lnSpc>
              <a:defRPr sz="1200" b="1">
                <a:solidFill>
                  <a:srgbClr val="0E101A"/>
                </a:solidFill>
                <a:latin typeface="Proxima Nova"/>
                <a:ea typeface="Proxima Nova"/>
                <a:cs typeface="Proxima Nova"/>
                <a:sym typeface="Proxima Nova"/>
              </a:defRPr>
            </a:pPr>
            <a:r>
              <a:rPr lang="en-US" dirty="0"/>
              <a:t>For the products making losses, the company should leverage on their peak days (6</a:t>
            </a:r>
            <a:r>
              <a:rPr lang="en-US" baseline="30000" dirty="0"/>
              <a:t>th</a:t>
            </a:r>
            <a:r>
              <a:rPr lang="en-US" dirty="0"/>
              <a:t> to 12</a:t>
            </a:r>
            <a:r>
              <a:rPr lang="en-US" baseline="30000" dirty="0"/>
              <a:t>th</a:t>
            </a:r>
            <a:r>
              <a:rPr lang="en-US" dirty="0"/>
              <a:t> every month) to upsell them to customers. These products should be strategically placed across the website to attract more views, clicks, and engagement.</a:t>
            </a:r>
          </a:p>
          <a:p>
            <a:pPr marL="0" indent="0" algn="just">
              <a:lnSpc>
                <a:spcPct val="115000"/>
              </a:lnSpc>
              <a:defRPr sz="1200" b="1">
                <a:solidFill>
                  <a:srgbClr val="0E101A"/>
                </a:solidFill>
                <a:latin typeface="Proxima Nova"/>
                <a:ea typeface="Proxima Nova"/>
                <a:cs typeface="Proxima Nova"/>
                <a:sym typeface="Proxima Nova"/>
              </a:defRPr>
            </a:pPr>
            <a:endParaRPr lang="en-US" dirty="0"/>
          </a:p>
          <a:p>
            <a:pPr marL="0" indent="0" algn="just">
              <a:lnSpc>
                <a:spcPct val="115000"/>
              </a:lnSpc>
              <a:defRPr sz="1200" b="1">
                <a:solidFill>
                  <a:srgbClr val="0E101A"/>
                </a:solidFill>
                <a:latin typeface="Proxima Nova"/>
                <a:ea typeface="Proxima Nova"/>
                <a:cs typeface="Proxima Nova"/>
                <a:sym typeface="Proxima Nova"/>
              </a:defRPr>
            </a:pPr>
            <a:r>
              <a:rPr lang="en-US" dirty="0"/>
              <a:t>The company should drop the top 20 products making losses and provide more products to its Consumer segment as more growth can be experienced in the segment. It already brings very healthy profit margins.</a:t>
            </a:r>
          </a:p>
          <a:p>
            <a:pPr marL="0" indent="0" algn="just">
              <a:lnSpc>
                <a:spcPct val="115000"/>
              </a:lnSpc>
              <a:defRPr sz="1200" b="1">
                <a:solidFill>
                  <a:srgbClr val="0E101A"/>
                </a:solidFill>
                <a:latin typeface="Proxima Nova"/>
                <a:ea typeface="Proxima Nova"/>
                <a:cs typeface="Proxima Nova"/>
                <a:sym typeface="Proxima Nova"/>
              </a:defRPr>
            </a:pPr>
            <a:endParaRPr lang="en-US" dirty="0"/>
          </a:p>
          <a:p>
            <a:pPr marL="0" indent="0" algn="just">
              <a:lnSpc>
                <a:spcPct val="115000"/>
              </a:lnSpc>
              <a:defRPr sz="1200" b="1">
                <a:solidFill>
                  <a:srgbClr val="0E101A"/>
                </a:solidFill>
                <a:latin typeface="Proxima Nova"/>
                <a:ea typeface="Proxima Nova"/>
                <a:cs typeface="Proxima Nova"/>
                <a:sym typeface="Proxima Nova"/>
              </a:defRPr>
            </a:pPr>
            <a:endParaRPr lang="en-US" dirty="0"/>
          </a:p>
          <a:p>
            <a:pPr marL="0" indent="0" algn="just">
              <a:lnSpc>
                <a:spcPct val="115000"/>
              </a:lnSpc>
              <a:defRPr sz="1200" b="1">
                <a:solidFill>
                  <a:srgbClr val="0E101A"/>
                </a:solidFill>
                <a:latin typeface="Proxima Nova"/>
                <a:ea typeface="Proxima Nova"/>
                <a:cs typeface="Proxima Nova"/>
                <a:sym typeface="Proxima Nova"/>
              </a:defRPr>
            </a:pP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Google Shape;546;p47"/>
          <p:cNvSpPr/>
          <p:nvPr/>
        </p:nvSpPr>
        <p:spPr>
          <a:xfrm>
            <a:off x="-349425" y="1484300"/>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523" name="Google Shape;547;p47" descr="Google Shape;547;p47"/>
          <p:cNvPicPr>
            <a:picLocks noChangeAspect="1"/>
          </p:cNvPicPr>
          <p:nvPr/>
        </p:nvPicPr>
        <p:blipFill>
          <a:blip r:embed="rId2"/>
          <a:stretch>
            <a:fillRect/>
          </a:stretch>
        </p:blipFill>
        <p:spPr>
          <a:xfrm rot="10800036">
            <a:off x="165786" y="181180"/>
            <a:ext cx="1429325" cy="957036"/>
          </a:xfrm>
          <a:prstGeom prst="rect">
            <a:avLst/>
          </a:prstGeom>
          <a:ln w="12700">
            <a:miter lim="400000"/>
          </a:ln>
        </p:spPr>
      </p:pic>
      <p:sp>
        <p:nvSpPr>
          <p:cNvPr id="524" name="Google Shape;548;p47"/>
          <p:cNvSpPr txBox="1">
            <a:spLocks noGrp="1"/>
          </p:cNvSpPr>
          <p:nvPr>
            <p:ph type="ctrTitle"/>
          </p:nvPr>
        </p:nvSpPr>
        <p:spPr>
          <a:xfrm>
            <a:off x="2029649" y="2078750"/>
            <a:ext cx="5084702" cy="748802"/>
          </a:xfrm>
          <a:prstGeom prst="rect">
            <a:avLst/>
          </a:prstGeom>
        </p:spPr>
        <p:txBody>
          <a:bodyPr anchor="t">
            <a:normAutofit/>
          </a:bodyPr>
          <a:lstStyle>
            <a:lvl1pPr>
              <a:lnSpc>
                <a:spcPct val="80000"/>
              </a:lnSpc>
              <a:defRPr sz="3000" b="1">
                <a:solidFill>
                  <a:srgbClr val="20124D"/>
                </a:solidFill>
                <a:latin typeface="Proxima Nova"/>
                <a:ea typeface="Proxima Nova"/>
                <a:cs typeface="Proxima Nova"/>
                <a:sym typeface="Proxima Nova"/>
              </a:defRPr>
            </a:lvl1pPr>
          </a:lstStyle>
          <a:p>
            <a:r>
              <a:rPr lang="en-US" dirty="0"/>
              <a:t>Thank You</a:t>
            </a:r>
            <a:endParaRPr dirty="0"/>
          </a:p>
        </p:txBody>
      </p:sp>
      <p:sp>
        <p:nvSpPr>
          <p:cNvPr id="526" name="Google Shape;550;p47"/>
          <p:cNvSpPr txBox="1">
            <a:spLocks noGrp="1"/>
          </p:cNvSpPr>
          <p:nvPr>
            <p:ph type="subTitle" sz="quarter" idx="1"/>
          </p:nvPr>
        </p:nvSpPr>
        <p:spPr>
          <a:xfrm>
            <a:off x="3988267" y="2827552"/>
            <a:ext cx="1167465" cy="425016"/>
          </a:xfrm>
          <a:prstGeom prst="rect">
            <a:avLst/>
          </a:prstGeom>
        </p:spPr>
        <p:txBody>
          <a:bodyPr>
            <a:normAutofit/>
          </a:bodyPr>
          <a:lstStyle/>
          <a:p>
            <a:pPr marL="0" indent="0" algn="just">
              <a:lnSpc>
                <a:spcPct val="115000"/>
              </a:lnSpc>
              <a:defRPr sz="1200" b="1">
                <a:solidFill>
                  <a:srgbClr val="0E101A"/>
                </a:solidFill>
                <a:latin typeface="Proxima Nova"/>
                <a:ea typeface="Proxima Nova"/>
                <a:cs typeface="Proxima Nova"/>
                <a:sym typeface="Proxima Nova"/>
              </a:defRPr>
            </a:pPr>
            <a:r>
              <a:rPr lang="en-US" b="0" dirty="0"/>
              <a:t>By: Sina Tijani</a:t>
            </a:r>
            <a:endParaRPr b="0" dirty="0"/>
          </a:p>
        </p:txBody>
      </p:sp>
    </p:spTree>
    <p:extLst>
      <p:ext uri="{BB962C8B-B14F-4D97-AF65-F5344CB8AC3E}">
        <p14:creationId xmlns:p14="http://schemas.microsoft.com/office/powerpoint/2010/main" val="54659496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Google Shape;76;p15" descr="Google Shape;76;p15"/>
          <p:cNvPicPr>
            <a:picLocks noChangeAspect="1"/>
          </p:cNvPicPr>
          <p:nvPr/>
        </p:nvPicPr>
        <p:blipFill>
          <a:blip r:embed="rId2"/>
          <a:stretch>
            <a:fillRect/>
          </a:stretch>
        </p:blipFill>
        <p:spPr>
          <a:xfrm>
            <a:off x="-992026" y="3308549"/>
            <a:ext cx="1961752" cy="1687802"/>
          </a:xfrm>
          <a:prstGeom prst="rect">
            <a:avLst/>
          </a:prstGeom>
          <a:ln w="12700">
            <a:miter lim="400000"/>
          </a:ln>
        </p:spPr>
      </p:pic>
      <p:pic>
        <p:nvPicPr>
          <p:cNvPr id="126" name="Google Shape;77;p15" descr="Google Shape;77;p15"/>
          <p:cNvPicPr>
            <a:picLocks noChangeAspect="1"/>
          </p:cNvPicPr>
          <p:nvPr/>
        </p:nvPicPr>
        <p:blipFill>
          <a:blip r:embed="rId3"/>
          <a:stretch>
            <a:fillRect/>
          </a:stretch>
        </p:blipFill>
        <p:spPr>
          <a:xfrm rot="9301162">
            <a:off x="-320179" y="3210250"/>
            <a:ext cx="1706852" cy="1440609"/>
          </a:xfrm>
          <a:prstGeom prst="rect">
            <a:avLst/>
          </a:prstGeom>
          <a:ln w="12700">
            <a:miter lim="400000"/>
          </a:ln>
        </p:spPr>
      </p:pic>
      <p:sp>
        <p:nvSpPr>
          <p:cNvPr id="127" name="Google Shape;78;p15"/>
          <p:cNvSpPr/>
          <p:nvPr/>
        </p:nvSpPr>
        <p:spPr>
          <a:xfrm>
            <a:off x="8747900" y="707349"/>
            <a:ext cx="1188901" cy="11889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128" name="Google Shape;79;p15" descr="Google Shape;79;p15"/>
          <p:cNvPicPr>
            <a:picLocks noChangeAspect="1"/>
          </p:cNvPicPr>
          <p:nvPr/>
        </p:nvPicPr>
        <p:blipFill>
          <a:blip r:embed="rId4"/>
          <a:stretch>
            <a:fillRect/>
          </a:stretch>
        </p:blipFill>
        <p:spPr>
          <a:xfrm rot="10800036">
            <a:off x="7607010" y="4039306"/>
            <a:ext cx="1429326" cy="957036"/>
          </a:xfrm>
          <a:prstGeom prst="rect">
            <a:avLst/>
          </a:prstGeom>
          <a:ln w="12700">
            <a:miter lim="400000"/>
          </a:ln>
        </p:spPr>
      </p:pic>
      <p:pic>
        <p:nvPicPr>
          <p:cNvPr id="129" name="Google Shape;80;p15" descr="Google Shape;80;p15"/>
          <p:cNvPicPr>
            <a:picLocks noChangeAspect="1"/>
          </p:cNvPicPr>
          <p:nvPr/>
        </p:nvPicPr>
        <p:blipFill>
          <a:blip r:embed="rId5"/>
          <a:stretch>
            <a:fillRect/>
          </a:stretch>
        </p:blipFill>
        <p:spPr>
          <a:xfrm>
            <a:off x="8008249" y="525236"/>
            <a:ext cx="826626" cy="826626"/>
          </a:xfrm>
          <a:prstGeom prst="rect">
            <a:avLst/>
          </a:prstGeom>
          <a:ln w="12700">
            <a:miter lim="400000"/>
          </a:ln>
          <a:effectLst>
            <a:outerShdw blurRad="177800" dist="635000" dir="3720000" rotWithShape="0">
              <a:srgbClr val="000000">
                <a:alpha val="6000"/>
              </a:srgbClr>
            </a:outerShdw>
          </a:effectLst>
        </p:spPr>
      </p:pic>
      <p:sp>
        <p:nvSpPr>
          <p:cNvPr id="130" name="Google Shape;81;p15"/>
          <p:cNvSpPr txBox="1">
            <a:spLocks noGrp="1"/>
          </p:cNvSpPr>
          <p:nvPr>
            <p:ph type="ctrTitle"/>
          </p:nvPr>
        </p:nvSpPr>
        <p:spPr>
          <a:xfrm>
            <a:off x="1917450" y="641825"/>
            <a:ext cx="4580400" cy="593401"/>
          </a:xfrm>
          <a:prstGeom prst="rect">
            <a:avLst/>
          </a:prstGeom>
        </p:spPr>
        <p:txBody>
          <a:bodyPr anchor="t"/>
          <a:lstStyle>
            <a:lvl1pPr algn="l" defTabSz="512063">
              <a:lnSpc>
                <a:spcPct val="80000"/>
              </a:lnSpc>
              <a:defRPr sz="2688" b="1">
                <a:solidFill>
                  <a:srgbClr val="20124D"/>
                </a:solidFill>
                <a:latin typeface="Proxima Nova"/>
                <a:ea typeface="Proxima Nova"/>
                <a:cs typeface="Proxima Nova"/>
                <a:sym typeface="Proxima Nova"/>
              </a:defRPr>
            </a:lvl1pPr>
          </a:lstStyle>
          <a:p>
            <a:r>
              <a:rPr lang="en-US" dirty="0"/>
              <a:t>Objective</a:t>
            </a:r>
            <a:endParaRPr dirty="0"/>
          </a:p>
        </p:txBody>
      </p:sp>
      <p:sp>
        <p:nvSpPr>
          <p:cNvPr id="131" name="Google Shape;82;p15"/>
          <p:cNvSpPr txBox="1">
            <a:spLocks noGrp="1"/>
          </p:cNvSpPr>
          <p:nvPr>
            <p:ph type="subTitle" sz="half" idx="1"/>
          </p:nvPr>
        </p:nvSpPr>
        <p:spPr>
          <a:xfrm>
            <a:off x="1991024" y="1457624"/>
            <a:ext cx="5043601" cy="2581674"/>
          </a:xfrm>
          <a:prstGeom prst="rect">
            <a:avLst/>
          </a:prstGeom>
        </p:spPr>
        <p:txBody>
          <a:bodyPr>
            <a:normAutofit fontScale="55000" lnSpcReduction="20000"/>
          </a:bodyPr>
          <a:lstStyle/>
          <a:p>
            <a:pPr algn="just">
              <a:lnSpc>
                <a:spcPct val="170000"/>
              </a:lnSpc>
            </a:pPr>
            <a:r>
              <a:rPr lang="en-US" dirty="0">
                <a:solidFill>
                  <a:schemeClr val="tx1">
                    <a:lumMod val="75000"/>
                    <a:lumOff val="25000"/>
                  </a:schemeClr>
                </a:solidFill>
                <a:latin typeface="Proxima Nova"/>
                <a:ea typeface="Cambria" panose="02040503050406030204" pitchFamily="18" charset="0"/>
              </a:rPr>
              <a:t>The project objectives are:</a:t>
            </a:r>
          </a:p>
          <a:p>
            <a:pPr marL="628650" indent="-514350" algn="just">
              <a:lnSpc>
                <a:spcPct val="170000"/>
              </a:lnSpc>
              <a:buAutoNum type="arabicPeriod"/>
            </a:pPr>
            <a:r>
              <a:rPr lang="en-US" dirty="0">
                <a:solidFill>
                  <a:schemeClr val="tx1">
                    <a:lumMod val="75000"/>
                    <a:lumOff val="25000"/>
                  </a:schemeClr>
                </a:solidFill>
                <a:latin typeface="Proxima Nova"/>
                <a:ea typeface="Cambria" panose="02040503050406030204" pitchFamily="18" charset="0"/>
              </a:rPr>
              <a:t>To analyze the 5-years sales data of the company to draw insights into the products, markets, profit and correlations between variables.</a:t>
            </a:r>
          </a:p>
          <a:p>
            <a:pPr marL="628650" indent="-514350" algn="just">
              <a:lnSpc>
                <a:spcPct val="170000"/>
              </a:lnSpc>
              <a:buAutoNum type="arabicPeriod"/>
            </a:pPr>
            <a:r>
              <a:rPr lang="en-US" dirty="0">
                <a:solidFill>
                  <a:schemeClr val="tx1">
                    <a:lumMod val="75000"/>
                    <a:lumOff val="25000"/>
                  </a:schemeClr>
                </a:solidFill>
                <a:latin typeface="Proxima Nova"/>
                <a:ea typeface="Cambria" panose="02040503050406030204" pitchFamily="18" charset="0"/>
              </a:rPr>
              <a:t>To make recommendations to management as to how they should embark their “Operation Increase Sales and Profit (OISP)” campaign.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87;p16"/>
          <p:cNvSpPr/>
          <p:nvPr/>
        </p:nvSpPr>
        <p:spPr>
          <a:xfrm>
            <a:off x="8527125" y="3598974"/>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134" name="Google Shape;88;p16" descr="Google Shape;88;p16"/>
          <p:cNvPicPr>
            <a:picLocks noChangeAspect="1"/>
          </p:cNvPicPr>
          <p:nvPr/>
        </p:nvPicPr>
        <p:blipFill>
          <a:blip r:embed="rId2"/>
          <a:stretch>
            <a:fillRect/>
          </a:stretch>
        </p:blipFill>
        <p:spPr>
          <a:xfrm rot="10800036">
            <a:off x="7097810" y="5"/>
            <a:ext cx="1429326" cy="957036"/>
          </a:xfrm>
          <a:prstGeom prst="rect">
            <a:avLst/>
          </a:prstGeom>
          <a:ln w="12700">
            <a:miter lim="400000"/>
          </a:ln>
        </p:spPr>
      </p:pic>
      <p:pic>
        <p:nvPicPr>
          <p:cNvPr id="135" name="Google Shape;89;p16" descr="Google Shape;89;p16"/>
          <p:cNvPicPr>
            <a:picLocks noChangeAspect="1"/>
          </p:cNvPicPr>
          <p:nvPr/>
        </p:nvPicPr>
        <p:blipFill>
          <a:blip r:embed="rId3"/>
          <a:stretch>
            <a:fillRect/>
          </a:stretch>
        </p:blipFill>
        <p:spPr>
          <a:xfrm>
            <a:off x="7780798" y="2919510"/>
            <a:ext cx="826626" cy="826626"/>
          </a:xfrm>
          <a:prstGeom prst="rect">
            <a:avLst/>
          </a:prstGeom>
          <a:ln w="12700">
            <a:miter lim="400000"/>
          </a:ln>
          <a:effectLst>
            <a:outerShdw blurRad="177800" dist="635000" dir="3720000" rotWithShape="0">
              <a:srgbClr val="000000">
                <a:alpha val="6000"/>
              </a:srgbClr>
            </a:outerShdw>
          </a:effectLst>
        </p:spPr>
      </p:pic>
      <p:sp>
        <p:nvSpPr>
          <p:cNvPr id="136" name="Google Shape;90;p16"/>
          <p:cNvSpPr txBox="1">
            <a:spLocks noGrp="1"/>
          </p:cNvSpPr>
          <p:nvPr>
            <p:ph type="ctrTitle"/>
          </p:nvPr>
        </p:nvSpPr>
        <p:spPr>
          <a:xfrm>
            <a:off x="1546949" y="447024"/>
            <a:ext cx="3726901" cy="590402"/>
          </a:xfrm>
          <a:prstGeom prst="rect">
            <a:avLst/>
          </a:prstGeom>
        </p:spPr>
        <p:txBody>
          <a:bodyPr anchor="t"/>
          <a:lstStyle>
            <a:lvl1pPr algn="l" defTabSz="493776">
              <a:lnSpc>
                <a:spcPct val="80000"/>
              </a:lnSpc>
              <a:defRPr sz="2592" b="1">
                <a:solidFill>
                  <a:srgbClr val="20124D"/>
                </a:solidFill>
                <a:latin typeface="Proxima Nova"/>
                <a:ea typeface="Proxima Nova"/>
                <a:cs typeface="Proxima Nova"/>
                <a:sym typeface="Proxima Nova"/>
              </a:defRPr>
            </a:lvl1pPr>
          </a:lstStyle>
          <a:p>
            <a:r>
              <a:rPr lang="en-US" dirty="0"/>
              <a:t>The Project Stages</a:t>
            </a:r>
            <a:endParaRPr dirty="0"/>
          </a:p>
        </p:txBody>
      </p:sp>
      <p:sp>
        <p:nvSpPr>
          <p:cNvPr id="137" name="Google Shape;91;p16"/>
          <p:cNvSpPr txBox="1">
            <a:spLocks noGrp="1"/>
          </p:cNvSpPr>
          <p:nvPr>
            <p:ph type="subTitle" sz="half" idx="1"/>
          </p:nvPr>
        </p:nvSpPr>
        <p:spPr>
          <a:xfrm>
            <a:off x="2293624" y="1369099"/>
            <a:ext cx="5287752" cy="3268738"/>
          </a:xfrm>
          <a:prstGeom prst="rect">
            <a:avLst/>
          </a:prstGeom>
        </p:spPr>
        <p:txBody>
          <a:bodyPr>
            <a:normAutofit fontScale="92500" lnSpcReduction="20000"/>
          </a:bodyPr>
          <a:lstStyle/>
          <a:p>
            <a:pPr marL="0" indent="0" algn="l" defTabSz="896111">
              <a:lnSpc>
                <a:spcPct val="115000"/>
              </a:lnSpc>
              <a:spcBef>
                <a:spcPts val="2900"/>
              </a:spcBef>
              <a:defRPr sz="1568">
                <a:solidFill>
                  <a:srgbClr val="434343"/>
                </a:solidFill>
                <a:latin typeface="Proxima Nova"/>
                <a:ea typeface="Proxima Nova"/>
                <a:cs typeface="Proxima Nova"/>
                <a:sym typeface="Proxima Nova"/>
              </a:defRPr>
            </a:pPr>
            <a:r>
              <a:rPr lang="en-US" sz="1400" dirty="0"/>
              <a:t>1. The 5 year dataset is from the retail company which can be obtained here </a:t>
            </a:r>
            <a:r>
              <a:rPr lang="en-US" sz="1400" dirty="0">
                <a:hlinkClick r:id="rId4" action="ppaction://hlinkfile"/>
              </a:rPr>
              <a:t>superstore.csv</a:t>
            </a:r>
            <a:r>
              <a:rPr lang="en-US" sz="1400" dirty="0"/>
              <a:t>. (2011, 2012, 2013, 2014, 2015)</a:t>
            </a:r>
          </a:p>
          <a:p>
            <a:pPr marL="0" indent="0" algn="l" defTabSz="896111">
              <a:lnSpc>
                <a:spcPct val="115000"/>
              </a:lnSpc>
              <a:spcBef>
                <a:spcPts val="2900"/>
              </a:spcBef>
              <a:defRPr sz="1568">
                <a:solidFill>
                  <a:srgbClr val="434343"/>
                </a:solidFill>
                <a:latin typeface="Proxima Nova"/>
                <a:ea typeface="Proxima Nova"/>
                <a:cs typeface="Proxima Nova"/>
                <a:sym typeface="Proxima Nova"/>
              </a:defRPr>
            </a:pPr>
            <a:r>
              <a:rPr lang="en-US" sz="1400" dirty="0"/>
              <a:t>2. Exploratory Data Analysis and Data Cleaning: The quality of the data was ensured by removing the Postal Code column which had missing values beyond acceptable range; the column was also not needed in this analysis. Also formatted the column heads and other entries to make it easier to work with. New columns were created to help with the analysis. They are day, month, year, discount amount, unit price, and selling price.</a:t>
            </a:r>
          </a:p>
          <a:p>
            <a:pPr marL="0" indent="0" algn="l" defTabSz="896111">
              <a:lnSpc>
                <a:spcPct val="115000"/>
              </a:lnSpc>
              <a:spcBef>
                <a:spcPts val="2900"/>
              </a:spcBef>
              <a:defRPr sz="1568">
                <a:solidFill>
                  <a:srgbClr val="434343"/>
                </a:solidFill>
                <a:latin typeface="Proxima Nova"/>
                <a:ea typeface="Proxima Nova"/>
                <a:cs typeface="Proxima Nova"/>
                <a:sym typeface="Proxima Nova"/>
              </a:defRPr>
            </a:pPr>
            <a:r>
              <a:rPr lang="en-US" sz="1400" dirty="0"/>
              <a:t>3. The dataset was grouped variously by market, profit, sales, product name, quantity, category, city, order id, order priority, and region.</a:t>
            </a:r>
          </a:p>
        </p:txBody>
      </p:sp>
      <p:pic>
        <p:nvPicPr>
          <p:cNvPr id="138" name="Google Shape;92;p16" descr="Google Shape;92;p16"/>
          <p:cNvPicPr>
            <a:picLocks noChangeAspect="1"/>
          </p:cNvPicPr>
          <p:nvPr/>
        </p:nvPicPr>
        <p:blipFill>
          <a:blip r:embed="rId5"/>
          <a:stretch>
            <a:fillRect/>
          </a:stretch>
        </p:blipFill>
        <p:spPr>
          <a:xfrm>
            <a:off x="-295687" y="447024"/>
            <a:ext cx="1413213" cy="1215871"/>
          </a:xfrm>
          <a:prstGeom prst="rect">
            <a:avLst/>
          </a:prstGeom>
          <a:ln w="12700">
            <a:miter lim="400000"/>
          </a:ln>
        </p:spPr>
      </p:pic>
      <p:pic>
        <p:nvPicPr>
          <p:cNvPr id="139" name="Google Shape;93;p16" descr="Google Shape;93;p16"/>
          <p:cNvPicPr>
            <a:picLocks noChangeAspect="1"/>
          </p:cNvPicPr>
          <p:nvPr/>
        </p:nvPicPr>
        <p:blipFill>
          <a:blip r:embed="rId6"/>
          <a:stretch>
            <a:fillRect/>
          </a:stretch>
        </p:blipFill>
        <p:spPr>
          <a:xfrm rot="9301159">
            <a:off x="-506789" y="1205463"/>
            <a:ext cx="1243793" cy="1049782"/>
          </a:xfrm>
          <a:prstGeom prst="rect">
            <a:avLst/>
          </a:prstGeom>
          <a:ln w="12700">
            <a:miter lim="400000"/>
          </a:ln>
        </p:spPr>
      </p:pic>
      <p:pic>
        <p:nvPicPr>
          <p:cNvPr id="140" name="Google Shape;94;p16" descr="Google Shape;94;p16"/>
          <p:cNvPicPr>
            <a:picLocks noChangeAspect="1"/>
          </p:cNvPicPr>
          <p:nvPr/>
        </p:nvPicPr>
        <p:blipFill>
          <a:blip r:embed="rId7"/>
          <a:stretch>
            <a:fillRect/>
          </a:stretch>
        </p:blipFill>
        <p:spPr>
          <a:xfrm>
            <a:off x="1617288" y="1489824"/>
            <a:ext cx="481051" cy="481051"/>
          </a:xfrm>
          <a:prstGeom prst="rect">
            <a:avLst/>
          </a:prstGeom>
          <a:ln w="12700">
            <a:miter lim="400000"/>
          </a:ln>
        </p:spPr>
      </p:pic>
      <p:pic>
        <p:nvPicPr>
          <p:cNvPr id="141" name="Google Shape;95;p16" descr="Google Shape;95;p16"/>
          <p:cNvPicPr>
            <a:picLocks noChangeAspect="1"/>
          </p:cNvPicPr>
          <p:nvPr/>
        </p:nvPicPr>
        <p:blipFill>
          <a:blip r:embed="rId8"/>
          <a:stretch>
            <a:fillRect/>
          </a:stretch>
        </p:blipFill>
        <p:spPr>
          <a:xfrm>
            <a:off x="1617300" y="3092287"/>
            <a:ext cx="481051" cy="481051"/>
          </a:xfrm>
          <a:prstGeom prst="rect">
            <a:avLst/>
          </a:prstGeom>
          <a:ln w="12700">
            <a:miter lim="400000"/>
          </a:ln>
        </p:spPr>
      </p:pic>
      <p:pic>
        <p:nvPicPr>
          <p:cNvPr id="142" name="Google Shape;96;p16" descr="Google Shape;96;p16"/>
          <p:cNvPicPr>
            <a:picLocks noChangeAspect="1"/>
          </p:cNvPicPr>
          <p:nvPr/>
        </p:nvPicPr>
        <p:blipFill>
          <a:blip r:embed="rId9"/>
          <a:stretch>
            <a:fillRect/>
          </a:stretch>
        </p:blipFill>
        <p:spPr>
          <a:xfrm>
            <a:off x="1617301" y="3880099"/>
            <a:ext cx="481051" cy="481051"/>
          </a:xfrm>
          <a:prstGeom prst="rect">
            <a:avLst/>
          </a:prstGeom>
          <a:ln w="12700">
            <a:miter lim="400000"/>
          </a:ln>
        </p:spPr>
      </p:pic>
      <p:pic>
        <p:nvPicPr>
          <p:cNvPr id="143" name="Google Shape;97;p16" descr="Google Shape;97;p16"/>
          <p:cNvPicPr>
            <a:picLocks noChangeAspect="1"/>
          </p:cNvPicPr>
          <p:nvPr/>
        </p:nvPicPr>
        <p:blipFill>
          <a:blip r:embed="rId10"/>
          <a:stretch>
            <a:fillRect/>
          </a:stretch>
        </p:blipFill>
        <p:spPr>
          <a:xfrm>
            <a:off x="1562624" y="2236376"/>
            <a:ext cx="590401" cy="5904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 name="Google Shape;295;p32" descr="Google Shape;295;p32"/>
          <p:cNvPicPr>
            <a:picLocks noChangeAspect="1"/>
          </p:cNvPicPr>
          <p:nvPr/>
        </p:nvPicPr>
        <p:blipFill>
          <a:blip r:embed="rId2"/>
          <a:stretch>
            <a:fillRect/>
          </a:stretch>
        </p:blipFill>
        <p:spPr>
          <a:xfrm rot="9301166">
            <a:off x="-303215" y="4168087"/>
            <a:ext cx="1508815" cy="1273461"/>
          </a:xfrm>
          <a:prstGeom prst="rect">
            <a:avLst/>
          </a:prstGeom>
          <a:ln w="12700">
            <a:miter lim="400000"/>
          </a:ln>
        </p:spPr>
      </p:pic>
      <p:cxnSp>
        <p:nvCxnSpPr>
          <p:cNvPr id="310" name="Google Shape;296;p32"/>
          <p:cNvCxnSpPr>
            <a:stCxn id="320" idx="0"/>
            <a:endCxn id="316" idx="0"/>
          </p:cNvCxnSpPr>
          <p:nvPr/>
        </p:nvCxnSpPr>
        <p:spPr>
          <a:xfrm flipH="1">
            <a:off x="2660506" y="1995900"/>
            <a:ext cx="1978651" cy="861226"/>
          </a:xfrm>
          <a:prstGeom prst="straightConnector1">
            <a:avLst/>
          </a:prstGeom>
          <a:ln w="19050">
            <a:solidFill>
              <a:srgbClr val="D9D9D9"/>
            </a:solidFill>
            <a:tailEnd type="triangle"/>
          </a:ln>
        </p:spPr>
      </p:cxnSp>
      <p:cxnSp>
        <p:nvCxnSpPr>
          <p:cNvPr id="311" name="Google Shape;299;p32"/>
          <p:cNvCxnSpPr>
            <a:stCxn id="320" idx="0"/>
            <a:endCxn id="317" idx="0"/>
          </p:cNvCxnSpPr>
          <p:nvPr/>
        </p:nvCxnSpPr>
        <p:spPr>
          <a:xfrm flipH="1">
            <a:off x="3868006" y="1995900"/>
            <a:ext cx="771151" cy="1335975"/>
          </a:xfrm>
          <a:prstGeom prst="straightConnector1">
            <a:avLst/>
          </a:prstGeom>
          <a:ln w="19050">
            <a:solidFill>
              <a:srgbClr val="D9D9D9"/>
            </a:solidFill>
            <a:tailEnd type="triangle"/>
          </a:ln>
        </p:spPr>
      </p:cxnSp>
      <p:cxnSp>
        <p:nvCxnSpPr>
          <p:cNvPr id="312" name="Google Shape;301;p32"/>
          <p:cNvCxnSpPr>
            <a:stCxn id="320" idx="0"/>
            <a:endCxn id="318" idx="0"/>
          </p:cNvCxnSpPr>
          <p:nvPr/>
        </p:nvCxnSpPr>
        <p:spPr>
          <a:xfrm>
            <a:off x="4639156" y="1995900"/>
            <a:ext cx="766102" cy="1335975"/>
          </a:xfrm>
          <a:prstGeom prst="straightConnector1">
            <a:avLst/>
          </a:prstGeom>
          <a:ln w="19050">
            <a:solidFill>
              <a:srgbClr val="D9D9D9"/>
            </a:solidFill>
            <a:tailEnd type="triangle"/>
          </a:ln>
        </p:spPr>
      </p:cxnSp>
      <p:cxnSp>
        <p:nvCxnSpPr>
          <p:cNvPr id="313" name="Google Shape;303;p32"/>
          <p:cNvCxnSpPr>
            <a:stCxn id="320" idx="0"/>
            <a:endCxn id="319" idx="0"/>
          </p:cNvCxnSpPr>
          <p:nvPr/>
        </p:nvCxnSpPr>
        <p:spPr>
          <a:xfrm>
            <a:off x="4639156" y="1995900"/>
            <a:ext cx="1918227" cy="828301"/>
          </a:xfrm>
          <a:prstGeom prst="straightConnector1">
            <a:avLst/>
          </a:prstGeom>
          <a:ln w="19050">
            <a:solidFill>
              <a:srgbClr val="D9D9D9"/>
            </a:solidFill>
            <a:tailEnd type="triangle"/>
          </a:ln>
        </p:spPr>
      </p:cxnSp>
      <p:sp>
        <p:nvSpPr>
          <p:cNvPr id="314" name="Google Shape;305;p32"/>
          <p:cNvSpPr txBox="1">
            <a:spLocks noGrp="1"/>
          </p:cNvSpPr>
          <p:nvPr>
            <p:ph type="ctrTitle"/>
          </p:nvPr>
        </p:nvSpPr>
        <p:spPr>
          <a:xfrm>
            <a:off x="297424" y="388724"/>
            <a:ext cx="8378102" cy="705901"/>
          </a:xfrm>
          <a:prstGeom prst="rect">
            <a:avLst/>
          </a:prstGeom>
        </p:spPr>
        <p:txBody>
          <a:bodyPr anchor="t"/>
          <a:lstStyle>
            <a:lvl1pPr algn="l" defTabSz="658368">
              <a:lnSpc>
                <a:spcPct val="80000"/>
              </a:lnSpc>
              <a:defRPr sz="3456" b="1">
                <a:solidFill>
                  <a:srgbClr val="20124D"/>
                </a:solidFill>
                <a:latin typeface="Proxima Nova"/>
                <a:ea typeface="Proxima Nova"/>
                <a:cs typeface="Proxima Nova"/>
                <a:sym typeface="Proxima Nova"/>
              </a:defRPr>
            </a:lvl1pPr>
          </a:lstStyle>
          <a:p>
            <a:r>
              <a:rPr lang="en-US" dirty="0"/>
              <a:t>Packages used</a:t>
            </a:r>
            <a:endParaRPr dirty="0"/>
          </a:p>
        </p:txBody>
      </p:sp>
      <p:sp>
        <p:nvSpPr>
          <p:cNvPr id="316" name="Google Shape;298;p32"/>
          <p:cNvSpPr/>
          <p:nvPr/>
        </p:nvSpPr>
        <p:spPr>
          <a:xfrm>
            <a:off x="2232556" y="2429175"/>
            <a:ext cx="855901" cy="855900"/>
          </a:xfrm>
          <a:prstGeom prst="ellipse">
            <a:avLst/>
          </a:prstGeom>
          <a:solidFill>
            <a:srgbClr val="F3F3F3"/>
          </a:solidFill>
          <a:ln w="12700">
            <a:miter lim="400000"/>
          </a:ln>
        </p:spPr>
        <p:txBody>
          <a:bodyPr lIns="0" tIns="0" rIns="0" bIns="0" anchor="ctr"/>
          <a:lstStyle/>
          <a:p>
            <a:endParaRPr dirty="0"/>
          </a:p>
        </p:txBody>
      </p:sp>
      <p:sp>
        <p:nvSpPr>
          <p:cNvPr id="317" name="Google Shape;300;p32"/>
          <p:cNvSpPr/>
          <p:nvPr/>
        </p:nvSpPr>
        <p:spPr>
          <a:xfrm>
            <a:off x="3440056" y="2903924"/>
            <a:ext cx="855901" cy="855901"/>
          </a:xfrm>
          <a:prstGeom prst="ellipse">
            <a:avLst/>
          </a:prstGeom>
          <a:solidFill>
            <a:srgbClr val="F3F3F3"/>
          </a:solidFill>
          <a:ln w="12700">
            <a:miter lim="400000"/>
          </a:ln>
        </p:spPr>
        <p:txBody>
          <a:bodyPr lIns="0" tIns="0" rIns="0" bIns="0" anchor="ctr"/>
          <a:lstStyle/>
          <a:p>
            <a:pPr>
              <a:defRPr sz="300" b="1">
                <a:solidFill>
                  <a:srgbClr val="434343"/>
                </a:solidFill>
                <a:latin typeface="Proxima Nova"/>
                <a:ea typeface="Proxima Nova"/>
                <a:cs typeface="Proxima Nova"/>
                <a:sym typeface="Proxima Nova"/>
              </a:defRPr>
            </a:pPr>
            <a:endParaRPr/>
          </a:p>
        </p:txBody>
      </p:sp>
      <p:sp>
        <p:nvSpPr>
          <p:cNvPr id="318" name="Google Shape;302;p32"/>
          <p:cNvSpPr/>
          <p:nvPr/>
        </p:nvSpPr>
        <p:spPr>
          <a:xfrm>
            <a:off x="4977307" y="2903924"/>
            <a:ext cx="855901" cy="855901"/>
          </a:xfrm>
          <a:prstGeom prst="ellipse">
            <a:avLst/>
          </a:prstGeom>
          <a:solidFill>
            <a:srgbClr val="F3F3F3"/>
          </a:solidFill>
          <a:ln w="12700">
            <a:miter lim="400000"/>
          </a:ln>
        </p:spPr>
        <p:txBody>
          <a:bodyPr lIns="0" tIns="0" rIns="0" bIns="0" anchor="ctr"/>
          <a:lstStyle/>
          <a:p>
            <a:pPr algn="ctr">
              <a:defRPr sz="200"/>
            </a:pPr>
            <a:endParaRPr/>
          </a:p>
        </p:txBody>
      </p:sp>
      <p:sp>
        <p:nvSpPr>
          <p:cNvPr id="319" name="Google Shape;304;p32"/>
          <p:cNvSpPr/>
          <p:nvPr/>
        </p:nvSpPr>
        <p:spPr>
          <a:xfrm>
            <a:off x="6129432" y="2396250"/>
            <a:ext cx="855901" cy="855901"/>
          </a:xfrm>
          <a:prstGeom prst="ellipse">
            <a:avLst/>
          </a:prstGeom>
          <a:solidFill>
            <a:srgbClr val="F3F3F3"/>
          </a:solidFill>
          <a:ln w="12700">
            <a:miter lim="400000"/>
          </a:ln>
        </p:spPr>
        <p:txBody>
          <a:bodyPr lIns="0" tIns="0" rIns="0" bIns="0" anchor="ctr"/>
          <a:lstStyle/>
          <a:p>
            <a:endParaRPr/>
          </a:p>
        </p:txBody>
      </p:sp>
      <p:sp>
        <p:nvSpPr>
          <p:cNvPr id="320" name="Google Shape;297;p32"/>
          <p:cNvSpPr/>
          <p:nvPr/>
        </p:nvSpPr>
        <p:spPr>
          <a:xfrm>
            <a:off x="3440056" y="1740300"/>
            <a:ext cx="2398201" cy="511201"/>
          </a:xfrm>
          <a:prstGeom prst="roundRect">
            <a:avLst>
              <a:gd name="adj" fmla="val 16667"/>
            </a:avLst>
          </a:prstGeom>
          <a:solidFill>
            <a:srgbClr val="00ACFF"/>
          </a:solidFill>
          <a:ln w="12700">
            <a:miter lim="400000"/>
          </a:ln>
        </p:spPr>
        <p:txBody>
          <a:bodyPr lIns="0" tIns="0" rIns="0" bIns="0" anchor="ctr"/>
          <a:lstStyle/>
          <a:p>
            <a:endParaRPr/>
          </a:p>
        </p:txBody>
      </p:sp>
      <p:sp>
        <p:nvSpPr>
          <p:cNvPr id="321" name="Google Shape;307;p32"/>
          <p:cNvSpPr txBox="1"/>
          <p:nvPr/>
        </p:nvSpPr>
        <p:spPr>
          <a:xfrm>
            <a:off x="3572656" y="1827299"/>
            <a:ext cx="2204401" cy="33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gn="ctr" defTabSz="539495">
              <a:lnSpc>
                <a:spcPct val="80000"/>
              </a:lnSpc>
              <a:defRPr sz="1062" b="1">
                <a:solidFill>
                  <a:srgbClr val="FFFFFF"/>
                </a:solidFill>
                <a:latin typeface="Proxima Nova"/>
                <a:ea typeface="Proxima Nova"/>
                <a:cs typeface="Proxima Nova"/>
                <a:sym typeface="Proxima Nova"/>
              </a:defRPr>
            </a:lvl1pPr>
          </a:lstStyle>
          <a:p>
            <a:r>
              <a:rPr lang="en-US" dirty="0"/>
              <a:t>Packages</a:t>
            </a:r>
            <a:endParaRPr dirty="0"/>
          </a:p>
        </p:txBody>
      </p:sp>
      <p:sp>
        <p:nvSpPr>
          <p:cNvPr id="322" name="Google Shape;308;p32"/>
          <p:cNvSpPr txBox="1"/>
          <p:nvPr/>
        </p:nvSpPr>
        <p:spPr>
          <a:xfrm>
            <a:off x="2065918" y="2729650"/>
            <a:ext cx="1152001" cy="44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gn="ctr" defTabSz="786384">
              <a:lnSpc>
                <a:spcPct val="80000"/>
              </a:lnSpc>
              <a:defRPr sz="946" b="1">
                <a:solidFill>
                  <a:srgbClr val="434343"/>
                </a:solidFill>
                <a:latin typeface="Proxima Nova"/>
                <a:ea typeface="Proxima Nova"/>
                <a:cs typeface="Proxima Nova"/>
                <a:sym typeface="Proxima Nova"/>
              </a:defRPr>
            </a:pPr>
            <a:r>
              <a:rPr lang="en-US" dirty="0" err="1"/>
              <a:t>Numpy</a:t>
            </a:r>
            <a:endParaRPr dirty="0"/>
          </a:p>
        </p:txBody>
      </p:sp>
      <p:sp>
        <p:nvSpPr>
          <p:cNvPr id="323" name="Google Shape;309;p32"/>
          <p:cNvSpPr txBox="1"/>
          <p:nvPr/>
        </p:nvSpPr>
        <p:spPr>
          <a:xfrm>
            <a:off x="5981381" y="2688524"/>
            <a:ext cx="1152001" cy="33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p>
            <a:pPr algn="ctr" defTabSz="576072">
              <a:lnSpc>
                <a:spcPct val="80000"/>
              </a:lnSpc>
              <a:defRPr sz="693" b="1">
                <a:solidFill>
                  <a:srgbClr val="434343"/>
                </a:solidFill>
                <a:latin typeface="Proxima Nova"/>
                <a:ea typeface="Proxima Nova"/>
                <a:cs typeface="Proxima Nova"/>
                <a:sym typeface="Proxima Nova"/>
              </a:defRPr>
            </a:pPr>
            <a:r>
              <a:rPr lang="en-US" sz="1100" dirty="0"/>
              <a:t>Re</a:t>
            </a:r>
            <a:endParaRPr sz="1100" dirty="0"/>
          </a:p>
        </p:txBody>
      </p:sp>
      <p:pic>
        <p:nvPicPr>
          <p:cNvPr id="324" name="Google Shape;310;p32" descr="Google Shape;310;p32"/>
          <p:cNvPicPr>
            <a:picLocks noChangeAspect="1"/>
          </p:cNvPicPr>
          <p:nvPr/>
        </p:nvPicPr>
        <p:blipFill>
          <a:blip r:embed="rId3"/>
          <a:stretch>
            <a:fillRect/>
          </a:stretch>
        </p:blipFill>
        <p:spPr>
          <a:xfrm rot="11459815">
            <a:off x="-796319" y="4029721"/>
            <a:ext cx="1356315" cy="946584"/>
          </a:xfrm>
          <a:prstGeom prst="rect">
            <a:avLst/>
          </a:prstGeom>
          <a:ln w="12700">
            <a:miter lim="400000"/>
          </a:ln>
        </p:spPr>
      </p:pic>
      <p:sp>
        <p:nvSpPr>
          <p:cNvPr id="325" name="Google Shape;311;p32"/>
          <p:cNvSpPr txBox="1"/>
          <p:nvPr/>
        </p:nvSpPr>
        <p:spPr>
          <a:xfrm>
            <a:off x="4990756" y="3203136"/>
            <a:ext cx="855901" cy="33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gn="ctr" defTabSz="365760">
              <a:lnSpc>
                <a:spcPct val="80000"/>
              </a:lnSpc>
              <a:defRPr sz="440" b="1">
                <a:solidFill>
                  <a:srgbClr val="434343"/>
                </a:solidFill>
                <a:latin typeface="Proxima Nova"/>
                <a:ea typeface="Proxima Nova"/>
                <a:cs typeface="Proxima Nova"/>
                <a:sym typeface="Proxima Nova"/>
              </a:defRPr>
            </a:pPr>
            <a:r>
              <a:rPr lang="en-US" sz="1100" dirty="0"/>
              <a:t>Seaborn</a:t>
            </a:r>
            <a:endParaRPr sz="1100" b="1" dirty="0">
              <a:solidFill>
                <a:srgbClr val="434343"/>
              </a:solidFill>
              <a:latin typeface="Proxima Nova"/>
              <a:ea typeface="Proxima Nova"/>
              <a:cs typeface="Proxima Nova"/>
              <a:sym typeface="Proxima Nova"/>
            </a:endParaRPr>
          </a:p>
        </p:txBody>
      </p:sp>
      <p:sp>
        <p:nvSpPr>
          <p:cNvPr id="326" name="Google Shape;312;p32"/>
          <p:cNvSpPr txBox="1"/>
          <p:nvPr/>
        </p:nvSpPr>
        <p:spPr>
          <a:xfrm>
            <a:off x="3302034" y="3187959"/>
            <a:ext cx="1131944" cy="578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gn="ctr" defTabSz="365760">
              <a:lnSpc>
                <a:spcPct val="80000"/>
              </a:lnSpc>
              <a:defRPr sz="440" b="1">
                <a:solidFill>
                  <a:srgbClr val="434343"/>
                </a:solidFill>
                <a:latin typeface="Proxima Nova"/>
                <a:ea typeface="Proxima Nova"/>
                <a:cs typeface="Proxima Nova"/>
                <a:sym typeface="Proxima Nova"/>
              </a:defRPr>
            </a:pPr>
            <a:r>
              <a:rPr lang="en-US" sz="1100" dirty="0"/>
              <a:t>Pandas</a:t>
            </a:r>
            <a:endParaRPr sz="1100" b="1" dirty="0">
              <a:solidFill>
                <a:srgbClr val="434343"/>
              </a:solidFill>
              <a:latin typeface="Proxima Nova"/>
              <a:ea typeface="Proxima Nova"/>
              <a:cs typeface="Proxima Nova"/>
              <a:sym typeface="Proxima Nova"/>
            </a:endParaRPr>
          </a:p>
        </p:txBody>
      </p:sp>
      <p:cxnSp>
        <p:nvCxnSpPr>
          <p:cNvPr id="23" name="Google Shape;301;p32">
            <a:extLst>
              <a:ext uri="{FF2B5EF4-FFF2-40B4-BE49-F238E27FC236}">
                <a16:creationId xmlns:a16="http://schemas.microsoft.com/office/drawing/2014/main" id="{CA11A5A2-F3CE-4319-8327-EE62FE3028EC}"/>
              </a:ext>
            </a:extLst>
          </p:cNvPr>
          <p:cNvCxnSpPr>
            <a:cxnSpLocks/>
          </p:cNvCxnSpPr>
          <p:nvPr/>
        </p:nvCxnSpPr>
        <p:spPr>
          <a:xfrm>
            <a:off x="4634107" y="2249737"/>
            <a:ext cx="22008" cy="1921741"/>
          </a:xfrm>
          <a:prstGeom prst="straightConnector1">
            <a:avLst/>
          </a:prstGeom>
          <a:ln w="19050">
            <a:solidFill>
              <a:srgbClr val="D9D9D9"/>
            </a:solidFill>
            <a:tailEnd type="triangle"/>
          </a:ln>
        </p:spPr>
      </p:cxnSp>
      <p:sp>
        <p:nvSpPr>
          <p:cNvPr id="25" name="Google Shape;300;p32">
            <a:extLst>
              <a:ext uri="{FF2B5EF4-FFF2-40B4-BE49-F238E27FC236}">
                <a16:creationId xmlns:a16="http://schemas.microsoft.com/office/drawing/2014/main" id="{793B7CE5-0D90-48D4-A887-AE550659876A}"/>
              </a:ext>
            </a:extLst>
          </p:cNvPr>
          <p:cNvSpPr/>
          <p:nvPr/>
        </p:nvSpPr>
        <p:spPr>
          <a:xfrm>
            <a:off x="4110950" y="3806623"/>
            <a:ext cx="1090329" cy="1090329"/>
          </a:xfrm>
          <a:prstGeom prst="ellipse">
            <a:avLst/>
          </a:prstGeom>
          <a:solidFill>
            <a:srgbClr val="F3F3F3"/>
          </a:solidFill>
          <a:ln w="12700">
            <a:miter lim="400000"/>
          </a:ln>
        </p:spPr>
        <p:txBody>
          <a:bodyPr lIns="0" tIns="0" rIns="0" bIns="0" anchor="ctr"/>
          <a:lstStyle/>
          <a:p>
            <a:pPr>
              <a:defRPr sz="300" b="1">
                <a:solidFill>
                  <a:srgbClr val="434343"/>
                </a:solidFill>
                <a:latin typeface="Proxima Nova"/>
                <a:ea typeface="Proxima Nova"/>
                <a:cs typeface="Proxima Nova"/>
                <a:sym typeface="Proxima Nova"/>
              </a:defRPr>
            </a:pPr>
            <a:endParaRPr/>
          </a:p>
        </p:txBody>
      </p:sp>
      <p:sp>
        <p:nvSpPr>
          <p:cNvPr id="26" name="Google Shape;312;p32">
            <a:extLst>
              <a:ext uri="{FF2B5EF4-FFF2-40B4-BE49-F238E27FC236}">
                <a16:creationId xmlns:a16="http://schemas.microsoft.com/office/drawing/2014/main" id="{C3304699-A8B1-49E2-829D-5144B42FFE00}"/>
              </a:ext>
            </a:extLst>
          </p:cNvPr>
          <p:cNvSpPr txBox="1"/>
          <p:nvPr/>
        </p:nvSpPr>
        <p:spPr>
          <a:xfrm>
            <a:off x="4173001" y="4251201"/>
            <a:ext cx="966226" cy="3170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gn="ctr" defTabSz="365760">
              <a:lnSpc>
                <a:spcPct val="80000"/>
              </a:lnSpc>
              <a:defRPr sz="440" b="1">
                <a:solidFill>
                  <a:srgbClr val="434343"/>
                </a:solidFill>
                <a:latin typeface="Proxima Nova"/>
                <a:ea typeface="Proxima Nova"/>
                <a:cs typeface="Proxima Nova"/>
                <a:sym typeface="Proxima Nova"/>
              </a:defRPr>
            </a:pPr>
            <a:r>
              <a:rPr lang="en-US" sz="1100" dirty="0"/>
              <a:t>Matplotlib</a:t>
            </a:r>
            <a:endParaRPr sz="1100" b="1" dirty="0">
              <a:solidFill>
                <a:srgbClr val="434343"/>
              </a:solidFill>
              <a:latin typeface="Proxima Nova"/>
              <a:ea typeface="Proxima Nova"/>
              <a:cs typeface="Proxima Nova"/>
              <a:sym typeface="Proxima Nova"/>
            </a:endParaRPr>
          </a:p>
        </p:txBody>
      </p:sp>
    </p:spTree>
    <p:extLst>
      <p:ext uri="{BB962C8B-B14F-4D97-AF65-F5344CB8AC3E}">
        <p14:creationId xmlns:p14="http://schemas.microsoft.com/office/powerpoint/2010/main" val="29903409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Google Shape;113;p18" descr="Google Shape;113;p18"/>
          <p:cNvPicPr>
            <a:picLocks noChangeAspect="1"/>
          </p:cNvPicPr>
          <p:nvPr/>
        </p:nvPicPr>
        <p:blipFill>
          <a:blip r:embed="rId2"/>
          <a:stretch>
            <a:fillRect/>
          </a:stretch>
        </p:blipFill>
        <p:spPr>
          <a:xfrm>
            <a:off x="8192924" y="164549"/>
            <a:ext cx="1961751" cy="1687802"/>
          </a:xfrm>
          <a:prstGeom prst="rect">
            <a:avLst/>
          </a:prstGeom>
          <a:ln w="12700">
            <a:miter lim="400000"/>
          </a:ln>
        </p:spPr>
      </p:pic>
      <p:pic>
        <p:nvPicPr>
          <p:cNvPr id="154" name="Google Shape;114;p18" descr="Google Shape;114;p18"/>
          <p:cNvPicPr>
            <a:picLocks noChangeAspect="1"/>
          </p:cNvPicPr>
          <p:nvPr/>
        </p:nvPicPr>
        <p:blipFill>
          <a:blip r:embed="rId3"/>
          <a:stretch>
            <a:fillRect/>
          </a:stretch>
        </p:blipFill>
        <p:spPr>
          <a:xfrm rot="9301162">
            <a:off x="7638746" y="838125"/>
            <a:ext cx="1706851" cy="1440609"/>
          </a:xfrm>
          <a:prstGeom prst="rect">
            <a:avLst/>
          </a:prstGeom>
          <a:ln w="12700">
            <a:miter lim="400000"/>
          </a:ln>
        </p:spPr>
      </p:pic>
      <p:sp>
        <p:nvSpPr>
          <p:cNvPr id="155" name="Google Shape;115;p18"/>
          <p:cNvSpPr/>
          <p:nvPr/>
        </p:nvSpPr>
        <p:spPr>
          <a:xfrm>
            <a:off x="-654451" y="3701650"/>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sp>
        <p:nvSpPr>
          <p:cNvPr id="156" name="Google Shape;116;p18"/>
          <p:cNvSpPr txBox="1">
            <a:spLocks noGrp="1"/>
          </p:cNvSpPr>
          <p:nvPr>
            <p:ph type="ctrTitle"/>
          </p:nvPr>
        </p:nvSpPr>
        <p:spPr>
          <a:xfrm>
            <a:off x="3595075" y="2498245"/>
            <a:ext cx="2940897" cy="1040085"/>
          </a:xfrm>
          <a:prstGeom prst="rect">
            <a:avLst/>
          </a:prstGeom>
        </p:spPr>
        <p:txBody>
          <a:bodyPr anchor="t"/>
          <a:lstStyle>
            <a:lvl1pPr algn="l">
              <a:defRPr sz="5000" b="1">
                <a:latin typeface="Proxima Nova"/>
                <a:ea typeface="Proxima Nova"/>
                <a:cs typeface="Proxima Nova"/>
                <a:sym typeface="Proxima Nova"/>
              </a:defRPr>
            </a:lvl1pPr>
          </a:lstStyle>
          <a:p>
            <a:r>
              <a:rPr lang="en-US" dirty="0"/>
              <a:t>Findings</a:t>
            </a:r>
            <a:endParaRPr dirty="0"/>
          </a:p>
        </p:txBody>
      </p:sp>
      <p:pic>
        <p:nvPicPr>
          <p:cNvPr id="158" name="Google Shape;118;p18" descr="Google Shape;118;p18"/>
          <p:cNvPicPr>
            <a:picLocks noChangeAspect="1"/>
          </p:cNvPicPr>
          <p:nvPr/>
        </p:nvPicPr>
        <p:blipFill>
          <a:blip r:embed="rId4"/>
          <a:stretch>
            <a:fillRect/>
          </a:stretch>
        </p:blipFill>
        <p:spPr>
          <a:xfrm rot="10800036">
            <a:off x="246898" y="337930"/>
            <a:ext cx="1429325" cy="957036"/>
          </a:xfrm>
          <a:prstGeom prst="rect">
            <a:avLst/>
          </a:prstGeom>
          <a:ln w="12700">
            <a:miter lim="400000"/>
          </a:ln>
        </p:spPr>
      </p:pic>
      <p:pic>
        <p:nvPicPr>
          <p:cNvPr id="160" name="Google Shape;120;p18" descr="Google Shape;120;p18"/>
          <p:cNvPicPr>
            <a:picLocks noChangeAspect="1"/>
          </p:cNvPicPr>
          <p:nvPr/>
        </p:nvPicPr>
        <p:blipFill>
          <a:blip r:embed="rId5"/>
          <a:stretch>
            <a:fillRect/>
          </a:stretch>
        </p:blipFill>
        <p:spPr>
          <a:xfrm>
            <a:off x="7414399" y="595136"/>
            <a:ext cx="826626" cy="826626"/>
          </a:xfrm>
          <a:prstGeom prst="rect">
            <a:avLst/>
          </a:prstGeom>
          <a:ln w="12700">
            <a:miter lim="400000"/>
          </a:ln>
          <a:effectLst>
            <a:outerShdw blurRad="177800" dist="635000" dir="3720000" rotWithShape="0">
              <a:srgbClr val="000000">
                <a:alpha val="6000"/>
              </a:srgbClr>
            </a:outerShdw>
          </a:effectLst>
        </p:spPr>
      </p:pic>
      <p:pic>
        <p:nvPicPr>
          <p:cNvPr id="10" name="Picture 9">
            <a:extLst>
              <a:ext uri="{FF2B5EF4-FFF2-40B4-BE49-F238E27FC236}">
                <a16:creationId xmlns:a16="http://schemas.microsoft.com/office/drawing/2014/main" id="{B07DF977-5BA5-4DDD-8DF2-D291D402E008}"/>
              </a:ext>
            </a:extLst>
          </p:cNvPr>
          <p:cNvPicPr>
            <a:picLocks noChangeAspect="1"/>
          </p:cNvPicPr>
          <p:nvPr/>
        </p:nvPicPr>
        <p:blipFill>
          <a:blip r:embed="rId6" cstate="print">
            <a:clrChange>
              <a:clrFrom>
                <a:srgbClr val="C8C8C8"/>
              </a:clrFrom>
              <a:clrTo>
                <a:srgbClr val="C8C8C8">
                  <a:alpha val="0"/>
                </a:srgbClr>
              </a:clrTo>
            </a:clrChange>
            <a:extLst>
              <a:ext uri="{28A0092B-C50C-407E-A947-70E740481C1C}">
                <a14:useLocalDpi xmlns:a14="http://schemas.microsoft.com/office/drawing/2010/main" val="0"/>
              </a:ext>
            </a:extLst>
          </a:blip>
          <a:stretch>
            <a:fillRect/>
          </a:stretch>
        </p:blipFill>
        <p:spPr>
          <a:xfrm>
            <a:off x="991144" y="721522"/>
            <a:ext cx="3127005" cy="312700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Google Shape;178;p23" descr="Google Shape;178;p23"/>
          <p:cNvPicPr>
            <a:picLocks noChangeAspect="1"/>
          </p:cNvPicPr>
          <p:nvPr/>
        </p:nvPicPr>
        <p:blipFill>
          <a:blip r:embed="rId2"/>
          <a:stretch>
            <a:fillRect/>
          </a:stretch>
        </p:blipFill>
        <p:spPr>
          <a:xfrm rot="9354163">
            <a:off x="-396568" y="3826957"/>
            <a:ext cx="1515153" cy="1245685"/>
          </a:xfrm>
          <a:prstGeom prst="rect">
            <a:avLst/>
          </a:prstGeom>
          <a:ln w="12700">
            <a:miter lim="400000"/>
          </a:ln>
        </p:spPr>
      </p:pic>
      <p:sp>
        <p:nvSpPr>
          <p:cNvPr id="212" name="Google Shape;179;p23"/>
          <p:cNvSpPr/>
          <p:nvPr/>
        </p:nvSpPr>
        <p:spPr>
          <a:xfrm>
            <a:off x="8229375" y="277124"/>
            <a:ext cx="1188901" cy="1188902"/>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13" name="Google Shape;180;p23" descr="Google Shape;180;p23"/>
          <p:cNvPicPr>
            <a:picLocks noChangeAspect="1"/>
          </p:cNvPicPr>
          <p:nvPr/>
        </p:nvPicPr>
        <p:blipFill>
          <a:blip r:embed="rId3"/>
          <a:stretch>
            <a:fillRect/>
          </a:stretch>
        </p:blipFill>
        <p:spPr>
          <a:xfrm rot="10800036">
            <a:off x="8025786" y="4186456"/>
            <a:ext cx="1429326" cy="957036"/>
          </a:xfrm>
          <a:prstGeom prst="rect">
            <a:avLst/>
          </a:prstGeom>
          <a:ln w="12700">
            <a:miter lim="400000"/>
          </a:ln>
        </p:spPr>
      </p:pic>
      <p:pic>
        <p:nvPicPr>
          <p:cNvPr id="214" name="Google Shape;181;p23" descr="Google Shape;181;p23"/>
          <p:cNvPicPr>
            <a:picLocks noChangeAspect="1"/>
          </p:cNvPicPr>
          <p:nvPr/>
        </p:nvPicPr>
        <p:blipFill>
          <a:blip r:embed="rId4"/>
          <a:stretch>
            <a:fillRect/>
          </a:stretch>
        </p:blipFill>
        <p:spPr>
          <a:xfrm>
            <a:off x="3458386" y="4186449"/>
            <a:ext cx="826626" cy="826626"/>
          </a:xfrm>
          <a:prstGeom prst="rect">
            <a:avLst/>
          </a:prstGeom>
          <a:ln w="12700">
            <a:miter lim="400000"/>
          </a:ln>
          <a:effectLst>
            <a:outerShdw blurRad="177800" dist="635000" dir="3720000" rotWithShape="0">
              <a:srgbClr val="000000">
                <a:alpha val="6000"/>
              </a:srgbClr>
            </a:outerShdw>
          </a:effectLst>
        </p:spPr>
      </p:pic>
      <p:sp>
        <p:nvSpPr>
          <p:cNvPr id="215" name="Google Shape;182;p23"/>
          <p:cNvSpPr txBox="1">
            <a:spLocks noGrp="1"/>
          </p:cNvSpPr>
          <p:nvPr>
            <p:ph type="ctrTitle"/>
          </p:nvPr>
        </p:nvSpPr>
        <p:spPr>
          <a:xfrm>
            <a:off x="966450" y="469424"/>
            <a:ext cx="6870301"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Sales and profit per market</a:t>
            </a:r>
            <a:endParaRPr sz="3200" dirty="0"/>
          </a:p>
        </p:txBody>
      </p:sp>
      <p:pic>
        <p:nvPicPr>
          <p:cNvPr id="218" name="Google Shape;185;p23" descr="Google Shape;185;p23"/>
          <p:cNvPicPr>
            <a:picLocks noChangeAspect="1"/>
          </p:cNvPicPr>
          <p:nvPr/>
        </p:nvPicPr>
        <p:blipFill>
          <a:blip r:embed="rId5"/>
          <a:stretch>
            <a:fillRect/>
          </a:stretch>
        </p:blipFill>
        <p:spPr>
          <a:xfrm>
            <a:off x="7896375" y="787337"/>
            <a:ext cx="667026" cy="673826"/>
          </a:xfrm>
          <a:prstGeom prst="rect">
            <a:avLst/>
          </a:prstGeom>
          <a:ln w="12700">
            <a:miter lim="400000"/>
          </a:ln>
        </p:spPr>
      </p:pic>
      <p:grpSp>
        <p:nvGrpSpPr>
          <p:cNvPr id="221" name="Google Shape;186;p23"/>
          <p:cNvGrpSpPr/>
          <p:nvPr/>
        </p:nvGrpSpPr>
        <p:grpSpPr>
          <a:xfrm>
            <a:off x="-172162" y="422025"/>
            <a:ext cx="899100" cy="899100"/>
            <a:chOff x="0" y="0"/>
            <a:chExt cx="899099" cy="899099"/>
          </a:xfrm>
        </p:grpSpPr>
        <p:sp>
          <p:nvSpPr>
            <p:cNvPr id="219"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20" name="01"/>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t>01</a:t>
              </a:r>
            </a:p>
          </p:txBody>
        </p:sp>
      </p:grpSp>
      <p:pic>
        <p:nvPicPr>
          <p:cNvPr id="222" name="Google Shape;187;p23" descr="Google Shape;187;p23"/>
          <p:cNvPicPr>
            <a:picLocks noChangeAspect="1"/>
          </p:cNvPicPr>
          <p:nvPr/>
        </p:nvPicPr>
        <p:blipFill>
          <a:blip r:embed="rId6"/>
          <a:stretch>
            <a:fillRect/>
          </a:stretch>
        </p:blipFill>
        <p:spPr>
          <a:xfrm rot="9226618">
            <a:off x="-813827" y="4200195"/>
            <a:ext cx="1532039" cy="1287101"/>
          </a:xfrm>
          <a:prstGeom prst="rect">
            <a:avLst/>
          </a:prstGeom>
          <a:ln w="12700">
            <a:miter lim="400000"/>
          </a:ln>
        </p:spPr>
      </p:pic>
      <p:graphicFrame>
        <p:nvGraphicFramePr>
          <p:cNvPr id="5" name="Table 4">
            <a:extLst>
              <a:ext uri="{FF2B5EF4-FFF2-40B4-BE49-F238E27FC236}">
                <a16:creationId xmlns:a16="http://schemas.microsoft.com/office/drawing/2014/main" id="{B3C29429-4D7D-47B9-AF8A-BBD5921AAB59}"/>
              </a:ext>
            </a:extLst>
          </p:cNvPr>
          <p:cNvGraphicFramePr>
            <a:graphicFrameLocks noGrp="1"/>
          </p:cNvGraphicFramePr>
          <p:nvPr>
            <p:extLst>
              <p:ext uri="{D42A27DB-BD31-4B8C-83A1-F6EECF244321}">
                <p14:modId xmlns:p14="http://schemas.microsoft.com/office/powerpoint/2010/main" val="1841530573"/>
              </p:ext>
            </p:extLst>
          </p:nvPr>
        </p:nvGraphicFramePr>
        <p:xfrm>
          <a:off x="1620300" y="1946750"/>
          <a:ext cx="2781300" cy="1981200"/>
        </p:xfrm>
        <a:graphic>
          <a:graphicData uri="http://schemas.openxmlformats.org/drawingml/2006/table">
            <a:tbl>
              <a:tblPr>
                <a:tableStyleId>{5940675A-B579-460E-94D1-54222C63F5DA}</a:tableStyleId>
              </a:tblPr>
              <a:tblGrid>
                <a:gridCol w="927100">
                  <a:extLst>
                    <a:ext uri="{9D8B030D-6E8A-4147-A177-3AD203B41FA5}">
                      <a16:colId xmlns:a16="http://schemas.microsoft.com/office/drawing/2014/main" val="195720893"/>
                    </a:ext>
                  </a:extLst>
                </a:gridCol>
                <a:gridCol w="927100">
                  <a:extLst>
                    <a:ext uri="{9D8B030D-6E8A-4147-A177-3AD203B41FA5}">
                      <a16:colId xmlns:a16="http://schemas.microsoft.com/office/drawing/2014/main" val="503227297"/>
                    </a:ext>
                  </a:extLst>
                </a:gridCol>
                <a:gridCol w="927100">
                  <a:extLst>
                    <a:ext uri="{9D8B030D-6E8A-4147-A177-3AD203B41FA5}">
                      <a16:colId xmlns:a16="http://schemas.microsoft.com/office/drawing/2014/main" val="2703614332"/>
                    </a:ext>
                  </a:extLst>
                </a:gridCol>
              </a:tblGrid>
              <a:tr h="247650">
                <a:tc>
                  <a:txBody>
                    <a:bodyPr/>
                    <a:lstStyle/>
                    <a:p>
                      <a:pPr algn="ctr" fontAlgn="t"/>
                      <a:r>
                        <a:rPr lang="en-US" sz="1100" u="none" strike="noStrike" dirty="0">
                          <a:effectLst/>
                        </a:rPr>
                        <a:t>MARKET</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a:effectLst/>
                        </a:rPr>
                        <a:t>SALES</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100" u="none" strike="noStrike" dirty="0">
                          <a:effectLst/>
                        </a:rPr>
                        <a:t>PROFIT</a:t>
                      </a:r>
                      <a:endParaRPr lang="en-US" sz="11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222135442"/>
                  </a:ext>
                </a:extLst>
              </a:tr>
              <a:tr h="247650">
                <a:tc>
                  <a:txBody>
                    <a:bodyPr/>
                    <a:lstStyle/>
                    <a:p>
                      <a:pPr algn="ctr" fontAlgn="t"/>
                      <a:r>
                        <a:rPr lang="en-US" sz="1100" u="none" strike="noStrike">
                          <a:effectLst/>
                        </a:rPr>
                        <a:t>APAC</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3585744.13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436000.05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7393675"/>
                  </a:ext>
                </a:extLst>
              </a:tr>
              <a:tr h="247650">
                <a:tc>
                  <a:txBody>
                    <a:bodyPr/>
                    <a:lstStyle/>
                    <a:p>
                      <a:pPr algn="ctr" fontAlgn="t"/>
                      <a:r>
                        <a:rPr lang="en-US" sz="1100" u="none" strike="noStrike">
                          <a:effectLst/>
                        </a:rPr>
                        <a:t>Africa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783773.21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88871.63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9537938"/>
                  </a:ext>
                </a:extLst>
              </a:tr>
              <a:tr h="247650">
                <a:tc>
                  <a:txBody>
                    <a:bodyPr/>
                    <a:lstStyle/>
                    <a:p>
                      <a:pPr algn="ctr" fontAlgn="t"/>
                      <a:r>
                        <a:rPr lang="en-US" sz="1100" u="none" strike="noStrike" dirty="0">
                          <a:effectLst/>
                        </a:rPr>
                        <a:t>Canada</a:t>
                      </a:r>
                      <a:endParaRPr lang="en-US"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66928.17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17817.39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3463183"/>
                  </a:ext>
                </a:extLst>
              </a:tr>
              <a:tr h="247650">
                <a:tc>
                  <a:txBody>
                    <a:bodyPr/>
                    <a:lstStyle/>
                    <a:p>
                      <a:pPr algn="ctr" fontAlgn="t"/>
                      <a:r>
                        <a:rPr lang="en-US" sz="1100" u="none" strike="noStrike">
                          <a:effectLst/>
                        </a:rPr>
                        <a:t>EMEA</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806161.31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43897.97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1957541"/>
                  </a:ext>
                </a:extLst>
              </a:tr>
              <a:tr h="247650">
                <a:tc>
                  <a:txBody>
                    <a:bodyPr/>
                    <a:lstStyle/>
                    <a:p>
                      <a:pPr algn="ctr" fontAlgn="t"/>
                      <a:r>
                        <a:rPr lang="en-US" sz="1100" u="none" strike="noStrike">
                          <a:effectLst/>
                        </a:rPr>
                        <a:t>EU</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2938089.06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372829.74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7885506"/>
                  </a:ext>
                </a:extLst>
              </a:tr>
              <a:tr h="247650">
                <a:tc>
                  <a:txBody>
                    <a:bodyPr/>
                    <a:lstStyle/>
                    <a:p>
                      <a:pPr algn="ctr" fontAlgn="t"/>
                      <a:r>
                        <a:rPr lang="en-US" sz="1100" u="none" strike="noStrike">
                          <a:effectLst/>
                        </a:rPr>
                        <a:t>LATAM</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2164605.17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221643.49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1136927"/>
                  </a:ext>
                </a:extLst>
              </a:tr>
              <a:tr h="247650">
                <a:tc>
                  <a:txBody>
                    <a:bodyPr/>
                    <a:lstStyle/>
                    <a:p>
                      <a:pPr algn="ctr" fontAlgn="t"/>
                      <a:r>
                        <a:rPr lang="en-US" sz="1100" u="none" strike="noStrike">
                          <a:effectLst/>
                        </a:rPr>
                        <a:t>US</a:t>
                      </a:r>
                      <a:endParaRPr lang="en-US"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US" sz="1100" u="none" strike="noStrike">
                          <a:effectLst/>
                        </a:rPr>
                        <a:t>2297200.86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286397.02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7955545"/>
                  </a:ext>
                </a:extLst>
              </a:tr>
            </a:tbl>
          </a:graphicData>
        </a:graphic>
      </p:graphicFrame>
      <p:sp>
        <p:nvSpPr>
          <p:cNvPr id="13" name="Google Shape;220;p26">
            <a:extLst>
              <a:ext uri="{FF2B5EF4-FFF2-40B4-BE49-F238E27FC236}">
                <a16:creationId xmlns:a16="http://schemas.microsoft.com/office/drawing/2014/main" id="{99AC25F3-72BD-41DB-9130-A0F45DEE3643}"/>
              </a:ext>
            </a:extLst>
          </p:cNvPr>
          <p:cNvSpPr txBox="1">
            <a:spLocks/>
          </p:cNvSpPr>
          <p:nvPr/>
        </p:nvSpPr>
        <p:spPr>
          <a:xfrm>
            <a:off x="5608633" y="2338124"/>
            <a:ext cx="1269964" cy="13789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marL="0" marR="0" indent="0" algn="just" defTabSz="694944" rtl="0" latinLnBrk="0">
              <a:lnSpc>
                <a:spcPct val="115000"/>
              </a:lnSpc>
              <a:spcBef>
                <a:spcPts val="0"/>
              </a:spcBef>
              <a:spcAft>
                <a:spcPts val="0"/>
              </a:spcAft>
              <a:buClrTx/>
              <a:buSzTx/>
              <a:buFontTx/>
              <a:buNone/>
              <a:tabLst/>
              <a:defRPr sz="1368" b="0" i="0" u="none" strike="noStrike" cap="none" spc="0" baseline="0">
                <a:solidFill>
                  <a:srgbClr val="434343"/>
                </a:solidFill>
                <a:uFillTx/>
                <a:latin typeface="Proxima Nova"/>
                <a:ea typeface="Proxima Nova"/>
                <a:cs typeface="Proxima Nova"/>
                <a:sym typeface="Proxima Nova"/>
              </a:defRPr>
            </a:lvl1pPr>
            <a:lvl2pPr marL="342900" marR="0" indent="2540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2pPr>
            <a:lvl3pPr marL="342900" marR="0" indent="7112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3pPr>
            <a:lvl4pPr marL="342900" marR="0" indent="11684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4pPr>
            <a:lvl5pPr marL="342900" marR="0" indent="16256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a:lstStyle>
          <a:p>
            <a:pPr algn="l" hangingPunct="1"/>
            <a:r>
              <a:rPr lang="en-US" dirty="0"/>
              <a:t>The sales and profit per market are grouped in the table.</a:t>
            </a:r>
          </a:p>
        </p:txBody>
      </p:sp>
    </p:spTree>
    <p:extLst>
      <p:ext uri="{BB962C8B-B14F-4D97-AF65-F5344CB8AC3E}">
        <p14:creationId xmlns:p14="http://schemas.microsoft.com/office/powerpoint/2010/main" val="8843790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Google Shape;192;p24" descr="Google Shape;192;p24"/>
          <p:cNvPicPr>
            <a:picLocks noChangeAspect="1"/>
          </p:cNvPicPr>
          <p:nvPr/>
        </p:nvPicPr>
        <p:blipFill>
          <a:blip r:embed="rId2"/>
          <a:stretch>
            <a:fillRect/>
          </a:stretch>
        </p:blipFill>
        <p:spPr>
          <a:xfrm rot="10800000">
            <a:off x="7183636" y="-79150"/>
            <a:ext cx="2384312" cy="1664052"/>
          </a:xfrm>
          <a:prstGeom prst="rect">
            <a:avLst/>
          </a:prstGeom>
          <a:ln w="12700">
            <a:miter lim="400000"/>
          </a:ln>
        </p:spPr>
      </p:pic>
      <p:sp>
        <p:nvSpPr>
          <p:cNvPr id="225" name="Google Shape;193;p24"/>
          <p:cNvSpPr/>
          <p:nvPr/>
        </p:nvSpPr>
        <p:spPr>
          <a:xfrm>
            <a:off x="343299" y="3954600"/>
            <a:ext cx="1188902"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26" name="Google Shape;194;p24" descr="Google Shape;194;p24"/>
          <p:cNvPicPr>
            <a:picLocks noChangeAspect="1"/>
          </p:cNvPicPr>
          <p:nvPr/>
        </p:nvPicPr>
        <p:blipFill>
          <a:blip r:embed="rId3"/>
          <a:stretch>
            <a:fillRect/>
          </a:stretch>
        </p:blipFill>
        <p:spPr>
          <a:xfrm rot="10800036">
            <a:off x="7865536" y="4065956"/>
            <a:ext cx="1429326" cy="957036"/>
          </a:xfrm>
          <a:prstGeom prst="rect">
            <a:avLst/>
          </a:prstGeom>
          <a:ln w="12700">
            <a:miter lim="400000"/>
          </a:ln>
        </p:spPr>
      </p:pic>
      <p:sp>
        <p:nvSpPr>
          <p:cNvPr id="227" name="Google Shape;195;p24"/>
          <p:cNvSpPr txBox="1">
            <a:spLocks noGrp="1"/>
          </p:cNvSpPr>
          <p:nvPr>
            <p:ph type="ctrTitle"/>
          </p:nvPr>
        </p:nvSpPr>
        <p:spPr>
          <a:xfrm>
            <a:off x="1040524" y="469424"/>
            <a:ext cx="6436202"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3200" dirty="0"/>
              <a:t>Most and least profitable market</a:t>
            </a:r>
            <a:endParaRPr sz="3200" dirty="0"/>
          </a:p>
        </p:txBody>
      </p:sp>
      <p:sp>
        <p:nvSpPr>
          <p:cNvPr id="228" name="Google Shape;196;p24"/>
          <p:cNvSpPr txBox="1">
            <a:spLocks noGrp="1"/>
          </p:cNvSpPr>
          <p:nvPr>
            <p:ph type="subTitle" sz="quarter" idx="1"/>
          </p:nvPr>
        </p:nvSpPr>
        <p:spPr>
          <a:xfrm>
            <a:off x="4959235" y="2100623"/>
            <a:ext cx="3381902" cy="957002"/>
          </a:xfrm>
          <a:prstGeom prst="rect">
            <a:avLst/>
          </a:prstGeom>
        </p:spPr>
        <p:txBody>
          <a:bodyPr>
            <a:normAutofit/>
          </a:bodyPr>
          <a:lstStyle>
            <a:lvl1pPr marL="0" indent="0" algn="just" defTabSz="658368">
              <a:lnSpc>
                <a:spcPct val="115000"/>
              </a:lnSpc>
              <a:defRPr sz="1296">
                <a:solidFill>
                  <a:srgbClr val="434343"/>
                </a:solidFill>
                <a:latin typeface="Proxima Nova"/>
                <a:ea typeface="Proxima Nova"/>
                <a:cs typeface="Proxima Nova"/>
                <a:sym typeface="Proxima Nova"/>
              </a:defRPr>
            </a:lvl1pPr>
          </a:lstStyle>
          <a:p>
            <a:r>
              <a:rPr lang="en-US" dirty="0"/>
              <a:t>The most profitable market is APAC</a:t>
            </a:r>
          </a:p>
          <a:p>
            <a:r>
              <a:rPr lang="en-US" dirty="0"/>
              <a:t>And the least profitable market is Canada </a:t>
            </a:r>
            <a:endParaRPr dirty="0"/>
          </a:p>
        </p:txBody>
      </p:sp>
      <p:pic>
        <p:nvPicPr>
          <p:cNvPr id="230" name="Google Shape;198;p24" descr="Google Shape;198;p24"/>
          <p:cNvPicPr>
            <a:picLocks noChangeAspect="1"/>
          </p:cNvPicPr>
          <p:nvPr/>
        </p:nvPicPr>
        <p:blipFill>
          <a:blip r:embed="rId4"/>
          <a:stretch>
            <a:fillRect/>
          </a:stretch>
        </p:blipFill>
        <p:spPr>
          <a:xfrm>
            <a:off x="186611" y="3812887"/>
            <a:ext cx="667026" cy="673826"/>
          </a:xfrm>
          <a:prstGeom prst="rect">
            <a:avLst/>
          </a:prstGeom>
          <a:ln w="12700">
            <a:miter lim="400000"/>
          </a:ln>
        </p:spPr>
      </p:pic>
      <p:pic>
        <p:nvPicPr>
          <p:cNvPr id="231" name="Google Shape;199;p24" descr="Google Shape;199;p24"/>
          <p:cNvPicPr>
            <a:picLocks noChangeAspect="1"/>
          </p:cNvPicPr>
          <p:nvPr/>
        </p:nvPicPr>
        <p:blipFill>
          <a:blip r:embed="rId5"/>
          <a:stretch>
            <a:fillRect/>
          </a:stretch>
        </p:blipFill>
        <p:spPr>
          <a:xfrm>
            <a:off x="6650186" y="241948"/>
            <a:ext cx="826626" cy="826627"/>
          </a:xfrm>
          <a:prstGeom prst="rect">
            <a:avLst/>
          </a:prstGeom>
          <a:ln w="12700">
            <a:miter lim="400000"/>
          </a:ln>
          <a:effectLst>
            <a:outerShdw blurRad="177800" dist="635000" dir="3720000" rotWithShape="0">
              <a:srgbClr val="000000">
                <a:alpha val="6000"/>
              </a:srgbClr>
            </a:outerShdw>
          </a:effectLst>
        </p:spPr>
      </p:pic>
      <p:grpSp>
        <p:nvGrpSpPr>
          <p:cNvPr id="234" name="Google Shape;200;p24"/>
          <p:cNvGrpSpPr/>
          <p:nvPr/>
        </p:nvGrpSpPr>
        <p:grpSpPr>
          <a:xfrm>
            <a:off x="-142712" y="382425"/>
            <a:ext cx="899100" cy="899100"/>
            <a:chOff x="0" y="0"/>
            <a:chExt cx="899099" cy="899099"/>
          </a:xfrm>
        </p:grpSpPr>
        <p:sp>
          <p:nvSpPr>
            <p:cNvPr id="232"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33" name="02"/>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t>02</a:t>
              </a:r>
            </a:p>
          </p:txBody>
        </p:sp>
      </p:grpSp>
      <p:pic>
        <p:nvPicPr>
          <p:cNvPr id="7" name="Picture 6">
            <a:extLst>
              <a:ext uri="{FF2B5EF4-FFF2-40B4-BE49-F238E27FC236}">
                <a16:creationId xmlns:a16="http://schemas.microsoft.com/office/drawing/2014/main" id="{049328AD-8BAB-4BE7-BC74-4863339737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124" y="1591379"/>
            <a:ext cx="4289551" cy="3157284"/>
          </a:xfrm>
          <a:prstGeom prst="rect">
            <a:avLst/>
          </a:prstGeom>
          <a:effectLst/>
        </p:spPr>
      </p:pic>
    </p:spTree>
    <p:extLst>
      <p:ext uri="{BB962C8B-B14F-4D97-AF65-F5344CB8AC3E}">
        <p14:creationId xmlns:p14="http://schemas.microsoft.com/office/powerpoint/2010/main" val="30702662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205;p25"/>
          <p:cNvSpPr/>
          <p:nvPr/>
        </p:nvSpPr>
        <p:spPr>
          <a:xfrm>
            <a:off x="2817599" y="4299775"/>
            <a:ext cx="1188901" cy="1188901"/>
          </a:xfrm>
          <a:prstGeom prst="ellipse">
            <a:avLst/>
          </a:prstGeom>
          <a:solidFill>
            <a:srgbClr val="FFFFFF"/>
          </a:solidFill>
          <a:ln w="12700">
            <a:miter lim="400000"/>
          </a:ln>
          <a:effectLst>
            <a:outerShdw blurRad="495300" dist="238125" dir="3180000" rotWithShape="0">
              <a:srgbClr val="000000">
                <a:alpha val="14000"/>
              </a:srgbClr>
            </a:outerShdw>
          </a:effectLst>
        </p:spPr>
        <p:txBody>
          <a:bodyPr lIns="0" tIns="0" rIns="0" bIns="0" anchor="ctr"/>
          <a:lstStyle/>
          <a:p>
            <a:endParaRPr/>
          </a:p>
        </p:txBody>
      </p:sp>
      <p:pic>
        <p:nvPicPr>
          <p:cNvPr id="237" name="Google Shape;206;p25" descr="Google Shape;206;p25"/>
          <p:cNvPicPr>
            <a:picLocks noChangeAspect="1"/>
          </p:cNvPicPr>
          <p:nvPr/>
        </p:nvPicPr>
        <p:blipFill>
          <a:blip r:embed="rId2"/>
          <a:stretch>
            <a:fillRect/>
          </a:stretch>
        </p:blipFill>
        <p:spPr>
          <a:xfrm rot="16200037">
            <a:off x="7832635" y="469419"/>
            <a:ext cx="1429326" cy="957036"/>
          </a:xfrm>
          <a:prstGeom prst="rect">
            <a:avLst/>
          </a:prstGeom>
          <a:ln w="12700">
            <a:miter lim="400000"/>
          </a:ln>
        </p:spPr>
      </p:pic>
      <p:sp>
        <p:nvSpPr>
          <p:cNvPr id="238" name="Google Shape;207;p25"/>
          <p:cNvSpPr txBox="1">
            <a:spLocks noGrp="1"/>
          </p:cNvSpPr>
          <p:nvPr>
            <p:ph type="ctrTitle"/>
          </p:nvPr>
        </p:nvSpPr>
        <p:spPr>
          <a:xfrm>
            <a:off x="1040523" y="469424"/>
            <a:ext cx="7340151" cy="957001"/>
          </a:xfrm>
          <a:prstGeom prst="rect">
            <a:avLst/>
          </a:prstGeom>
        </p:spPr>
        <p:txBody>
          <a:bodyPr anchor="t">
            <a:noAutofit/>
          </a:bodyPr>
          <a:lstStyle>
            <a:lvl1pPr algn="l">
              <a:lnSpc>
                <a:spcPct val="80000"/>
              </a:lnSpc>
              <a:defRPr sz="4800" b="1">
                <a:solidFill>
                  <a:srgbClr val="20124D"/>
                </a:solidFill>
                <a:latin typeface="Proxima Nova"/>
                <a:ea typeface="Proxima Nova"/>
                <a:cs typeface="Proxima Nova"/>
                <a:sym typeface="Proxima Nova"/>
              </a:defRPr>
            </a:lvl1pPr>
          </a:lstStyle>
          <a:p>
            <a:r>
              <a:rPr lang="en-US" sz="2800" dirty="0"/>
              <a:t>How to increase the sales for the products that are least bought</a:t>
            </a:r>
            <a:endParaRPr sz="2800" dirty="0"/>
          </a:p>
        </p:txBody>
      </p:sp>
      <p:sp>
        <p:nvSpPr>
          <p:cNvPr id="239" name="Google Shape;208;p25"/>
          <p:cNvSpPr txBox="1">
            <a:spLocks noGrp="1"/>
          </p:cNvSpPr>
          <p:nvPr>
            <p:ph type="subTitle" sz="quarter" idx="1"/>
          </p:nvPr>
        </p:nvSpPr>
        <p:spPr>
          <a:xfrm>
            <a:off x="5020571" y="1472200"/>
            <a:ext cx="3150616" cy="1429338"/>
          </a:xfrm>
          <a:prstGeom prst="rect">
            <a:avLst/>
          </a:prstGeom>
        </p:spPr>
        <p:txBody>
          <a:bodyPr>
            <a:normAutofit/>
          </a:bodyPr>
          <a:lstStyle>
            <a:lvl1pPr marL="0" indent="0" algn="just" defTabSz="786384">
              <a:lnSpc>
                <a:spcPct val="115000"/>
              </a:lnSpc>
              <a:defRPr sz="1548">
                <a:solidFill>
                  <a:srgbClr val="434343"/>
                </a:solidFill>
                <a:latin typeface="Proxima Nova"/>
                <a:ea typeface="Proxima Nova"/>
                <a:cs typeface="Proxima Nova"/>
                <a:sym typeface="Proxima Nova"/>
              </a:defRPr>
            </a:lvl1pPr>
          </a:lstStyle>
          <a:p>
            <a:r>
              <a:rPr lang="en-US" sz="1200" dirty="0">
                <a:solidFill>
                  <a:schemeClr val="tx1">
                    <a:lumMod val="75000"/>
                    <a:lumOff val="25000"/>
                  </a:schemeClr>
                </a:solidFill>
              </a:rPr>
              <a:t>T</a:t>
            </a:r>
            <a:r>
              <a:rPr lang="en-US" sz="1200" b="0" dirty="0">
                <a:solidFill>
                  <a:schemeClr val="tx1">
                    <a:lumMod val="75000"/>
                    <a:lumOff val="25000"/>
                  </a:schemeClr>
                </a:solidFill>
                <a:effectLst/>
              </a:rPr>
              <a:t>he company's peak days are from 6th to 21st of every month where huge quantities of items are bought across the store. While the quantities drops on Day 7, the trend shows it picks up on Day 8 and continues throughout to Day 12.</a:t>
            </a:r>
          </a:p>
        </p:txBody>
      </p:sp>
      <p:pic>
        <p:nvPicPr>
          <p:cNvPr id="241" name="Google Shape;210;p25" descr="Google Shape;210;p25"/>
          <p:cNvPicPr>
            <a:picLocks noChangeAspect="1"/>
          </p:cNvPicPr>
          <p:nvPr/>
        </p:nvPicPr>
        <p:blipFill>
          <a:blip r:embed="rId3"/>
          <a:stretch>
            <a:fillRect/>
          </a:stretch>
        </p:blipFill>
        <p:spPr>
          <a:xfrm>
            <a:off x="8106650" y="4226200"/>
            <a:ext cx="667026" cy="673826"/>
          </a:xfrm>
          <a:prstGeom prst="rect">
            <a:avLst/>
          </a:prstGeom>
          <a:ln w="12700">
            <a:miter lim="400000"/>
          </a:ln>
        </p:spPr>
      </p:pic>
      <p:pic>
        <p:nvPicPr>
          <p:cNvPr id="242" name="Google Shape;211;p25" descr="Google Shape;211;p25"/>
          <p:cNvPicPr>
            <a:picLocks noChangeAspect="1"/>
          </p:cNvPicPr>
          <p:nvPr/>
        </p:nvPicPr>
        <p:blipFill>
          <a:blip r:embed="rId4"/>
          <a:stretch>
            <a:fillRect/>
          </a:stretch>
        </p:blipFill>
        <p:spPr>
          <a:xfrm>
            <a:off x="586735" y="3404585"/>
            <a:ext cx="826627" cy="826627"/>
          </a:xfrm>
          <a:prstGeom prst="rect">
            <a:avLst/>
          </a:prstGeom>
          <a:ln w="12700">
            <a:miter lim="400000"/>
          </a:ln>
          <a:effectLst>
            <a:outerShdw blurRad="177800" dist="635000" dir="3720000" rotWithShape="0">
              <a:srgbClr val="000000">
                <a:alpha val="6000"/>
              </a:srgbClr>
            </a:outerShdw>
          </a:effectLst>
        </p:spPr>
      </p:pic>
      <p:grpSp>
        <p:nvGrpSpPr>
          <p:cNvPr id="245" name="Google Shape;212;p25"/>
          <p:cNvGrpSpPr/>
          <p:nvPr/>
        </p:nvGrpSpPr>
        <p:grpSpPr>
          <a:xfrm>
            <a:off x="-142712" y="382425"/>
            <a:ext cx="899100" cy="899100"/>
            <a:chOff x="0" y="0"/>
            <a:chExt cx="899099" cy="899099"/>
          </a:xfrm>
        </p:grpSpPr>
        <p:sp>
          <p:nvSpPr>
            <p:cNvPr id="243" name="Circle"/>
            <p:cNvSpPr/>
            <p:nvPr/>
          </p:nvSpPr>
          <p:spPr>
            <a:xfrm>
              <a:off x="0" y="0"/>
              <a:ext cx="899100" cy="899100"/>
            </a:xfrm>
            <a:prstGeom prst="ellipse">
              <a:avLst/>
            </a:prstGeom>
            <a:solidFill>
              <a:srgbClr val="00ACFF"/>
            </a:solidFill>
            <a:ln w="12700" cap="flat">
              <a:noFill/>
              <a:miter lim="400000"/>
            </a:ln>
            <a:effectLst>
              <a:outerShdw blurRad="203200" dist="209550" dir="3180000" rotWithShape="0">
                <a:srgbClr val="000000">
                  <a:alpha val="7000"/>
                </a:srgbClr>
              </a:outerShdw>
            </a:effectLst>
          </p:spPr>
          <p:txBody>
            <a:bodyPr wrap="square" lIns="0" tIns="0" rIns="0" bIns="0" numCol="1" anchor="ctr">
              <a:noAutofit/>
            </a:bodyPr>
            <a:lstStyle/>
            <a:p>
              <a:pPr algn="ctr">
                <a:defRPr sz="2400">
                  <a:solidFill>
                    <a:srgbClr val="FFFFFF"/>
                  </a:solidFill>
                  <a:latin typeface="Proxima Nova Extrabold"/>
                  <a:ea typeface="Proxima Nova Extrabold"/>
                  <a:cs typeface="Proxima Nova Extrabold"/>
                  <a:sym typeface="Proxima Nova Extrabold"/>
                </a:defRPr>
              </a:pPr>
              <a:endParaRPr/>
            </a:p>
          </p:txBody>
        </p:sp>
        <p:sp>
          <p:nvSpPr>
            <p:cNvPr id="244" name="03"/>
            <p:cNvSpPr txBox="1"/>
            <p:nvPr/>
          </p:nvSpPr>
          <p:spPr>
            <a:xfrm>
              <a:off x="131669" y="173974"/>
              <a:ext cx="635761" cy="551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2400">
                  <a:solidFill>
                    <a:srgbClr val="FFFFFF"/>
                  </a:solidFill>
                  <a:latin typeface="Proxima Nova Extrabold"/>
                  <a:ea typeface="Proxima Nova Extrabold"/>
                  <a:cs typeface="Proxima Nova Extrabold"/>
                  <a:sym typeface="Proxima Nova Extrabold"/>
                </a:defRPr>
              </a:lvl1pPr>
            </a:lstStyle>
            <a:p>
              <a:r>
                <a:t>03</a:t>
              </a:r>
            </a:p>
          </p:txBody>
        </p:sp>
      </p:grpSp>
      <p:pic>
        <p:nvPicPr>
          <p:cNvPr id="3" name="Picture 2">
            <a:extLst>
              <a:ext uri="{FF2B5EF4-FFF2-40B4-BE49-F238E27FC236}">
                <a16:creationId xmlns:a16="http://schemas.microsoft.com/office/drawing/2014/main" id="{170C8571-31A7-4CD0-8183-18ED4F8C53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178" y="1465522"/>
            <a:ext cx="4313277" cy="2860958"/>
          </a:xfrm>
          <a:prstGeom prst="rect">
            <a:avLst/>
          </a:prstGeom>
          <a:effectLst/>
        </p:spPr>
      </p:pic>
      <p:sp>
        <p:nvSpPr>
          <p:cNvPr id="16" name="Google Shape;208;p25">
            <a:extLst>
              <a:ext uri="{FF2B5EF4-FFF2-40B4-BE49-F238E27FC236}">
                <a16:creationId xmlns:a16="http://schemas.microsoft.com/office/drawing/2014/main" id="{D892F902-DC50-41E5-B387-DD7D72997120}"/>
              </a:ext>
            </a:extLst>
          </p:cNvPr>
          <p:cNvSpPr txBox="1">
            <a:spLocks/>
          </p:cNvSpPr>
          <p:nvPr/>
        </p:nvSpPr>
        <p:spPr>
          <a:xfrm>
            <a:off x="5020571" y="2987268"/>
            <a:ext cx="3100196" cy="18830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marL="0" marR="0" indent="0" algn="just" defTabSz="786384" rtl="0" latinLnBrk="0">
              <a:lnSpc>
                <a:spcPct val="115000"/>
              </a:lnSpc>
              <a:spcBef>
                <a:spcPts val="0"/>
              </a:spcBef>
              <a:spcAft>
                <a:spcPts val="0"/>
              </a:spcAft>
              <a:buClrTx/>
              <a:buSzTx/>
              <a:buFontTx/>
              <a:buNone/>
              <a:tabLst/>
              <a:defRPr sz="1548" b="0" i="0" u="none" strike="noStrike" cap="none" spc="0" baseline="0">
                <a:solidFill>
                  <a:srgbClr val="434343"/>
                </a:solidFill>
                <a:uFillTx/>
                <a:latin typeface="Proxima Nova"/>
                <a:ea typeface="Proxima Nova"/>
                <a:cs typeface="Proxima Nova"/>
                <a:sym typeface="Proxima Nova"/>
              </a:defRPr>
            </a:lvl1pPr>
            <a:lvl2pPr marL="342900" marR="0" indent="2540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2pPr>
            <a:lvl3pPr marL="342900" marR="0" indent="7112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3pPr>
            <a:lvl4pPr marL="342900" marR="0" indent="11684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4pPr>
            <a:lvl5pPr marL="342900" marR="0" indent="16256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a:lstStyle>
          <a:p>
            <a:pPr hangingPunct="1"/>
            <a:r>
              <a:rPr lang="en-US" sz="1200" dirty="0">
                <a:solidFill>
                  <a:schemeClr val="tx1">
                    <a:lumMod val="75000"/>
                    <a:lumOff val="25000"/>
                  </a:schemeClr>
                </a:solidFill>
              </a:rPr>
              <a:t>Since many customers shop around these 7 days (from 6th to 12th), several ads for the poor performing products can be placed strategically on the company's website  to target them; on the homepage, on main product category navigation pages to get more views, at checkout pages, and more</a:t>
            </a:r>
          </a:p>
        </p:txBody>
      </p:sp>
    </p:spTree>
    <p:extLst>
      <p:ext uri="{BB962C8B-B14F-4D97-AF65-F5344CB8AC3E}">
        <p14:creationId xmlns:p14="http://schemas.microsoft.com/office/powerpoint/2010/main" val="354968635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1562</TotalTime>
  <Words>1122</Words>
  <Application>Microsoft Office PowerPoint</Application>
  <PresentationFormat>On-screen Show (16:9)</PresentationFormat>
  <Paragraphs>233</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Bahnschrift Light SemiCondensed</vt:lpstr>
      <vt:lpstr>Calibri</vt:lpstr>
      <vt:lpstr>Proxima Nova</vt:lpstr>
      <vt:lpstr>Proxima Nova Extrabold</vt:lpstr>
      <vt:lpstr>Simple Light</vt:lpstr>
      <vt:lpstr>PowerPoint Presentation</vt:lpstr>
      <vt:lpstr>Problem Statement</vt:lpstr>
      <vt:lpstr>Objective</vt:lpstr>
      <vt:lpstr>The Project Stages</vt:lpstr>
      <vt:lpstr>Packages used</vt:lpstr>
      <vt:lpstr>Findings</vt:lpstr>
      <vt:lpstr>Sales and profit per market</vt:lpstr>
      <vt:lpstr>Most and least profitable market</vt:lpstr>
      <vt:lpstr>How to increase the sales for the products that are least bought</vt:lpstr>
      <vt:lpstr>Months the company record more sales</vt:lpstr>
      <vt:lpstr>Correlation between discount and sale</vt:lpstr>
      <vt:lpstr>Shipping cost and sales correlation</vt:lpstr>
      <vt:lpstr>The dominant product category in each market</vt:lpstr>
      <vt:lpstr>City with most orders for a given product category</vt:lpstr>
      <vt:lpstr>Products making losses</vt:lpstr>
      <vt:lpstr>Segment providing more profits</vt:lpstr>
      <vt:lpstr>Correlation between quantity and profit</vt:lpstr>
      <vt:lpstr>Correlation between shipping cost and profit</vt:lpstr>
      <vt:lpstr>Order priority with more  sales</vt:lpstr>
      <vt:lpstr>Average shipping cost to each region</vt:lpstr>
      <vt:lpstr>Product categories to be targeted to the  different markets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Anis Inajit</cp:lastModifiedBy>
  <cp:revision>27</cp:revision>
  <dcterms:modified xsi:type="dcterms:W3CDTF">2022-06-16T12:10:55Z</dcterms:modified>
</cp:coreProperties>
</file>