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8953500" cy="6718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 b="def" i="def"/>
      <a:tcStyle>
        <a:tcBdr/>
        <a:fill>
          <a:solidFill>
            <a:srgbClr val="EFF1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4030876" y="650494"/>
            <a:ext cx="4769712" cy="9848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4030876" y="1887470"/>
            <a:ext cx="4769713" cy="21544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/>
            </a:lvl1pPr>
            <a:lvl2pPr marL="169664" indent="-168076">
              <a:defRPr sz="1400"/>
            </a:lvl2pPr>
            <a:lvl3pPr marL="424457" indent="-229195">
              <a:defRPr sz="1400"/>
            </a:lvl3pPr>
            <a:lvl4pPr marL="594916" indent="-136128">
              <a:defRPr sz="1400"/>
            </a:lvl4pPr>
            <a:lvl5pPr marL="733536" indent="-113903"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Rectangle 19"/>
          <p:cNvSpPr/>
          <p:nvPr/>
        </p:nvSpPr>
        <p:spPr>
          <a:xfrm>
            <a:off x="3174" y="6233824"/>
            <a:ext cx="8958265" cy="4876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" name="Rectangle 11"/>
          <p:cNvSpPr/>
          <p:nvPr/>
        </p:nvSpPr>
        <p:spPr>
          <a:xfrm>
            <a:off x="-1" y="6187568"/>
            <a:ext cx="8961440" cy="4572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4327525" y="6048025"/>
            <a:ext cx="2089150" cy="357688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662988" y="6458663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Rectangle 61"/>
          <p:cNvSpPr/>
          <p:nvPr/>
        </p:nvSpPr>
        <p:spPr>
          <a:xfrm>
            <a:off x="-1" y="6674787"/>
            <a:ext cx="8961440" cy="4572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71451" y="185144"/>
            <a:ext cx="8618537" cy="307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47675" y="1567603"/>
            <a:ext cx="8058150" cy="5150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93675" marR="0" indent="-192087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457200" marR="0" indent="-261938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0000"/>
        <a:buFontTx/>
        <a:buChar char="–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614362" marR="0" indent="-1555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0000"/>
        <a:buFontTx/>
        <a:buChar char="▫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662988" y="64586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" name="Title 1"/>
          <p:cNvSpPr txBox="1"/>
          <p:nvPr>
            <p:ph type="title"/>
          </p:nvPr>
        </p:nvSpPr>
        <p:spPr>
          <a:xfrm>
            <a:off x="171450" y="185144"/>
            <a:ext cx="8737601" cy="215445"/>
          </a:xfrm>
          <a:prstGeom prst="rect">
            <a:avLst/>
          </a:prstGeom>
        </p:spPr>
        <p:txBody>
          <a:bodyPr/>
          <a:lstStyle>
            <a:lvl1pPr>
              <a:defRPr b="1" sz="1400"/>
            </a:lvl1pPr>
          </a:lstStyle>
          <a:p>
            <a:pPr/>
            <a:r>
              <a:t>Expenses Value Driver Tree</a:t>
            </a:r>
          </a:p>
        </p:txBody>
      </p:sp>
      <p:grpSp>
        <p:nvGrpSpPr>
          <p:cNvPr id="37" name="Rectangle 2"/>
          <p:cNvGrpSpPr/>
          <p:nvPr/>
        </p:nvGrpSpPr>
        <p:grpSpPr>
          <a:xfrm>
            <a:off x="330200" y="3005136"/>
            <a:ext cx="1517650" cy="711201"/>
            <a:chOff x="0" y="0"/>
            <a:chExt cx="1517650" cy="711200"/>
          </a:xfrm>
        </p:grpSpPr>
        <p:sp>
          <p:nvSpPr>
            <p:cNvPr id="35" name="Rectangle"/>
            <p:cNvSpPr/>
            <p:nvPr/>
          </p:nvSpPr>
          <p:spPr>
            <a:xfrm>
              <a:off x="0" y="0"/>
              <a:ext cx="1517650" cy="711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/>
              </a:pPr>
            </a:p>
          </p:txBody>
        </p:sp>
        <p:sp>
          <p:nvSpPr>
            <p:cNvPr id="36" name="Operational Expenses…"/>
            <p:cNvSpPr txBox="1"/>
            <p:nvPr/>
          </p:nvSpPr>
          <p:spPr>
            <a:xfrm>
              <a:off x="50482" y="102407"/>
              <a:ext cx="1416686" cy="50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/>
              </a:pPr>
              <a:r>
                <a:t>Operational Expenses</a:t>
              </a:r>
            </a:p>
            <a:p>
              <a:pPr algn="ctr">
                <a:defRPr b="1" sz="1000"/>
              </a:pPr>
              <a:r>
                <a:t>$321M</a:t>
              </a:r>
            </a:p>
          </p:txBody>
        </p:sp>
      </p:grpSp>
      <p:grpSp>
        <p:nvGrpSpPr>
          <p:cNvPr id="40" name="Rectangle 4"/>
          <p:cNvGrpSpPr/>
          <p:nvPr/>
        </p:nvGrpSpPr>
        <p:grpSpPr>
          <a:xfrm>
            <a:off x="2597150" y="1239116"/>
            <a:ext cx="1517650" cy="711201"/>
            <a:chOff x="0" y="0"/>
            <a:chExt cx="1517650" cy="711200"/>
          </a:xfrm>
        </p:grpSpPr>
        <p:sp>
          <p:nvSpPr>
            <p:cNvPr id="38" name="Rectangle"/>
            <p:cNvSpPr/>
            <p:nvPr/>
          </p:nvSpPr>
          <p:spPr>
            <a:xfrm>
              <a:off x="0" y="0"/>
              <a:ext cx="1517650" cy="711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" name="Chemical costs…"/>
            <p:cNvSpPr txBox="1"/>
            <p:nvPr/>
          </p:nvSpPr>
          <p:spPr>
            <a:xfrm>
              <a:off x="50482" y="172257"/>
              <a:ext cx="1416686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Chemical costs</a:t>
              </a:r>
            </a:p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$78.4M</a:t>
              </a:r>
            </a:p>
          </p:txBody>
        </p:sp>
      </p:grpSp>
      <p:grpSp>
        <p:nvGrpSpPr>
          <p:cNvPr id="43" name="Rectangle 5"/>
          <p:cNvGrpSpPr/>
          <p:nvPr/>
        </p:nvGrpSpPr>
        <p:grpSpPr>
          <a:xfrm>
            <a:off x="2632552" y="5755883"/>
            <a:ext cx="1517651" cy="711201"/>
            <a:chOff x="0" y="0"/>
            <a:chExt cx="1517650" cy="711200"/>
          </a:xfrm>
        </p:grpSpPr>
        <p:sp>
          <p:nvSpPr>
            <p:cNvPr id="41" name="Rectangle"/>
            <p:cNvSpPr/>
            <p:nvPr/>
          </p:nvSpPr>
          <p:spPr>
            <a:xfrm>
              <a:off x="0" y="0"/>
              <a:ext cx="1517650" cy="711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Labour costs…"/>
            <p:cNvSpPr txBox="1"/>
            <p:nvPr/>
          </p:nvSpPr>
          <p:spPr>
            <a:xfrm>
              <a:off x="50482" y="172257"/>
              <a:ext cx="1416686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Labour costs</a:t>
              </a:r>
            </a:p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$87.3M</a:t>
              </a:r>
            </a:p>
          </p:txBody>
        </p:sp>
      </p:grpSp>
      <p:sp>
        <p:nvSpPr>
          <p:cNvPr id="94" name="Connector: Elbow 7"/>
          <p:cNvSpPr/>
          <p:nvPr/>
        </p:nvSpPr>
        <p:spPr>
          <a:xfrm>
            <a:off x="1851660" y="1593850"/>
            <a:ext cx="740411" cy="1766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19" y="21600"/>
                </a:lnTo>
                <a:lnTo>
                  <a:pt x="10819" y="0"/>
                </a:ln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" name="Connector: Elbow 9"/>
          <p:cNvSpPr/>
          <p:nvPr/>
        </p:nvSpPr>
        <p:spPr>
          <a:xfrm>
            <a:off x="1851660" y="3360420"/>
            <a:ext cx="775970" cy="2750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429" y="0"/>
                </a:lnTo>
                <a:lnTo>
                  <a:pt x="10429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6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6" name="Straight Connector 15"/>
          <p:cNvSpPr/>
          <p:nvPr/>
        </p:nvSpPr>
        <p:spPr>
          <a:xfrm>
            <a:off x="171450" y="512983"/>
            <a:ext cx="8439151" cy="1"/>
          </a:xfrm>
          <a:prstGeom prst="line">
            <a:avLst/>
          </a:prstGeom>
          <a:ln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" name="Rectangle 23"/>
          <p:cNvGrpSpPr/>
          <p:nvPr/>
        </p:nvGrpSpPr>
        <p:grpSpPr>
          <a:xfrm>
            <a:off x="2606675" y="2287418"/>
            <a:ext cx="1517650" cy="711201"/>
            <a:chOff x="0" y="0"/>
            <a:chExt cx="1517650" cy="711200"/>
          </a:xfrm>
        </p:grpSpPr>
        <p:sp>
          <p:nvSpPr>
            <p:cNvPr id="47" name="Rectangle"/>
            <p:cNvSpPr/>
            <p:nvPr/>
          </p:nvSpPr>
          <p:spPr>
            <a:xfrm>
              <a:off x="0" y="0"/>
              <a:ext cx="1517650" cy="711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" name="Facility costs…"/>
            <p:cNvSpPr txBox="1"/>
            <p:nvPr/>
          </p:nvSpPr>
          <p:spPr>
            <a:xfrm>
              <a:off x="50482" y="172257"/>
              <a:ext cx="1416686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Facility costs</a:t>
              </a:r>
            </a:p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$75.1M</a:t>
              </a:r>
            </a:p>
          </p:txBody>
        </p:sp>
      </p:grpSp>
      <p:grpSp>
        <p:nvGrpSpPr>
          <p:cNvPr id="52" name="Rectangle 24"/>
          <p:cNvGrpSpPr/>
          <p:nvPr/>
        </p:nvGrpSpPr>
        <p:grpSpPr>
          <a:xfrm>
            <a:off x="4978399" y="1468272"/>
            <a:ext cx="2292351" cy="243112"/>
            <a:chOff x="0" y="61787"/>
            <a:chExt cx="2292349" cy="243111"/>
          </a:xfrm>
        </p:grpSpPr>
        <p:sp>
          <p:nvSpPr>
            <p:cNvPr id="50" name="Rectangle"/>
            <p:cNvSpPr/>
            <p:nvPr/>
          </p:nvSpPr>
          <p:spPr>
            <a:xfrm>
              <a:off x="0" y="61787"/>
              <a:ext cx="2292350" cy="24311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" name="Chem-Exp (001…"/>
            <p:cNvSpPr/>
            <p:nvPr/>
          </p:nvSpPr>
          <p:spPr>
            <a:xfrm>
              <a:off x="50482" y="183342"/>
              <a:ext cx="21913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Chem-Exp (001</a:t>
              </a:r>
            </a:p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$78.4M</a:t>
              </a:r>
            </a:p>
          </p:txBody>
        </p:sp>
      </p:grpSp>
      <p:sp>
        <p:nvSpPr>
          <p:cNvPr id="96" name="Connector: Elbow 36"/>
          <p:cNvSpPr/>
          <p:nvPr/>
        </p:nvSpPr>
        <p:spPr>
          <a:xfrm>
            <a:off x="4128770" y="2430779"/>
            <a:ext cx="718821" cy="212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670" y="21600"/>
                </a:lnTo>
                <a:lnTo>
                  <a:pt x="12670" y="0"/>
                </a:ln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97" name="Connector: Elbow 38"/>
          <p:cNvSpPr/>
          <p:nvPr/>
        </p:nvSpPr>
        <p:spPr>
          <a:xfrm>
            <a:off x="4128770" y="2642870"/>
            <a:ext cx="744221" cy="350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238" y="0"/>
                </a:lnTo>
                <a:lnTo>
                  <a:pt x="12238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55" name="TextBox 43"/>
          <p:cNvSpPr txBox="1"/>
          <p:nvPr/>
        </p:nvSpPr>
        <p:spPr>
          <a:xfrm>
            <a:off x="2871469" y="495791"/>
            <a:ext cx="169926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 u="sng"/>
            </a:lvl1pPr>
          </a:lstStyle>
          <a:p>
            <a:pPr/>
            <a:r>
              <a:t>Cost Centre</a:t>
            </a:r>
          </a:p>
        </p:txBody>
      </p:sp>
      <p:sp>
        <p:nvSpPr>
          <p:cNvPr id="56" name="TextBox 44"/>
          <p:cNvSpPr txBox="1"/>
          <p:nvPr/>
        </p:nvSpPr>
        <p:spPr>
          <a:xfrm>
            <a:off x="4966969" y="470943"/>
            <a:ext cx="190881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 u="sng"/>
            </a:lvl1pPr>
          </a:lstStyle>
          <a:p>
            <a:pPr/>
            <a:r>
              <a:t>Cost Centre Elements</a:t>
            </a:r>
          </a:p>
        </p:txBody>
      </p:sp>
      <p:grpSp>
        <p:nvGrpSpPr>
          <p:cNvPr id="59" name="Rectangle 31"/>
          <p:cNvGrpSpPr/>
          <p:nvPr/>
        </p:nvGrpSpPr>
        <p:grpSpPr>
          <a:xfrm>
            <a:off x="2606675" y="4073735"/>
            <a:ext cx="1517650" cy="711201"/>
            <a:chOff x="0" y="0"/>
            <a:chExt cx="1517650" cy="711200"/>
          </a:xfrm>
        </p:grpSpPr>
        <p:sp>
          <p:nvSpPr>
            <p:cNvPr id="57" name="Rectangle"/>
            <p:cNvSpPr/>
            <p:nvPr/>
          </p:nvSpPr>
          <p:spPr>
            <a:xfrm>
              <a:off x="0" y="0"/>
              <a:ext cx="1517650" cy="711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Operational Maintenance costs…"/>
            <p:cNvSpPr txBox="1"/>
            <p:nvPr/>
          </p:nvSpPr>
          <p:spPr>
            <a:xfrm>
              <a:off x="50482" y="102407"/>
              <a:ext cx="1416686" cy="50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Operational Maintenance costs</a:t>
              </a:r>
            </a:p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$80.35M</a:t>
              </a:r>
            </a:p>
          </p:txBody>
        </p:sp>
      </p:grpSp>
      <p:sp>
        <p:nvSpPr>
          <p:cNvPr id="98" name="Straight Connector 13"/>
          <p:cNvSpPr/>
          <p:nvPr/>
        </p:nvSpPr>
        <p:spPr>
          <a:xfrm>
            <a:off x="4119562" y="1591860"/>
            <a:ext cx="854076" cy="1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63" name="Rectangle 32"/>
          <p:cNvGrpSpPr/>
          <p:nvPr/>
        </p:nvGrpSpPr>
        <p:grpSpPr>
          <a:xfrm>
            <a:off x="4852738" y="2228411"/>
            <a:ext cx="2543669" cy="406888"/>
            <a:chOff x="0" y="0"/>
            <a:chExt cx="2543667" cy="406886"/>
          </a:xfrm>
        </p:grpSpPr>
        <p:sp>
          <p:nvSpPr>
            <p:cNvPr id="61" name="Rectangle"/>
            <p:cNvSpPr/>
            <p:nvPr/>
          </p:nvSpPr>
          <p:spPr>
            <a:xfrm>
              <a:off x="0" y="68561"/>
              <a:ext cx="2543668" cy="26976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Utility-Exp (002)- Heating…"/>
            <p:cNvSpPr txBox="1"/>
            <p:nvPr/>
          </p:nvSpPr>
          <p:spPr>
            <a:xfrm>
              <a:off x="56017" y="0"/>
              <a:ext cx="2431634" cy="406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Utility-Exp (002)- Heating</a:t>
              </a:r>
            </a:p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$38.7</a:t>
              </a:r>
            </a:p>
          </p:txBody>
        </p:sp>
      </p:grpSp>
      <p:grpSp>
        <p:nvGrpSpPr>
          <p:cNvPr id="66" name="Rectangle 33"/>
          <p:cNvGrpSpPr/>
          <p:nvPr/>
        </p:nvGrpSpPr>
        <p:grpSpPr>
          <a:xfrm>
            <a:off x="4878715" y="2722589"/>
            <a:ext cx="2491715" cy="543951"/>
            <a:chOff x="0" y="0"/>
            <a:chExt cx="2491713" cy="543950"/>
          </a:xfrm>
        </p:grpSpPr>
        <p:sp>
          <p:nvSpPr>
            <p:cNvPr id="64" name="Rectangle"/>
            <p:cNvSpPr/>
            <p:nvPr/>
          </p:nvSpPr>
          <p:spPr>
            <a:xfrm>
              <a:off x="0" y="0"/>
              <a:ext cx="2491714" cy="54395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Utility-Exp (002)- Electricity…"/>
            <p:cNvSpPr txBox="1"/>
            <p:nvPr/>
          </p:nvSpPr>
          <p:spPr>
            <a:xfrm>
              <a:off x="54872" y="52078"/>
              <a:ext cx="2381969" cy="34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Utility-Exp (002)- Electricity</a:t>
              </a:r>
            </a:p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$36.4M</a:t>
              </a:r>
            </a:p>
          </p:txBody>
        </p:sp>
      </p:grpSp>
      <p:grpSp>
        <p:nvGrpSpPr>
          <p:cNvPr id="69" name="Rectangle 35"/>
          <p:cNvGrpSpPr/>
          <p:nvPr/>
        </p:nvGrpSpPr>
        <p:grpSpPr>
          <a:xfrm>
            <a:off x="4978398" y="3605974"/>
            <a:ext cx="2292350" cy="243112"/>
            <a:chOff x="0" y="0"/>
            <a:chExt cx="2292349" cy="243111"/>
          </a:xfrm>
        </p:grpSpPr>
        <p:sp>
          <p:nvSpPr>
            <p:cNvPr id="67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Plant Maintenance (001) $31.8M"/>
            <p:cNvSpPr txBox="1"/>
            <p:nvPr/>
          </p:nvSpPr>
          <p:spPr>
            <a:xfrm>
              <a:off x="50482" y="14205"/>
              <a:ext cx="2191385" cy="21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Plant Maintenance (001) $31.8M</a:t>
              </a:r>
            </a:p>
          </p:txBody>
        </p:sp>
      </p:grpSp>
      <p:grpSp>
        <p:nvGrpSpPr>
          <p:cNvPr id="72" name="Rectangle 39"/>
          <p:cNvGrpSpPr/>
          <p:nvPr/>
        </p:nvGrpSpPr>
        <p:grpSpPr>
          <a:xfrm>
            <a:off x="4978396" y="4039232"/>
            <a:ext cx="2292350" cy="243112"/>
            <a:chOff x="0" y="0"/>
            <a:chExt cx="2292349" cy="243111"/>
          </a:xfrm>
        </p:grpSpPr>
        <p:sp>
          <p:nvSpPr>
            <p:cNvPr id="70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Plant Outages (002 $16.7M"/>
            <p:cNvSpPr txBox="1"/>
            <p:nvPr/>
          </p:nvSpPr>
          <p:spPr>
            <a:xfrm>
              <a:off x="50482" y="14205"/>
              <a:ext cx="2191385" cy="21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Plant Outages (002 $16.7M</a:t>
              </a:r>
            </a:p>
          </p:txBody>
        </p:sp>
      </p:grpSp>
      <p:grpSp>
        <p:nvGrpSpPr>
          <p:cNvPr id="75" name="Rectangle 41"/>
          <p:cNvGrpSpPr/>
          <p:nvPr/>
        </p:nvGrpSpPr>
        <p:grpSpPr>
          <a:xfrm>
            <a:off x="4978396" y="4463120"/>
            <a:ext cx="2292350" cy="243112"/>
            <a:chOff x="0" y="0"/>
            <a:chExt cx="2292349" cy="243111"/>
          </a:xfrm>
        </p:grpSpPr>
        <p:sp>
          <p:nvSpPr>
            <p:cNvPr id="73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Plant Op. Costs (003)  $21.1M"/>
            <p:cNvSpPr txBox="1"/>
            <p:nvPr/>
          </p:nvSpPr>
          <p:spPr>
            <a:xfrm>
              <a:off x="50482" y="14205"/>
              <a:ext cx="2191385" cy="21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Plant Op. Costs (003)  $21.1M</a:t>
              </a:r>
            </a:p>
          </p:txBody>
        </p:sp>
      </p:grpSp>
      <p:grpSp>
        <p:nvGrpSpPr>
          <p:cNvPr id="78" name="Rectangle 45"/>
          <p:cNvGrpSpPr/>
          <p:nvPr/>
        </p:nvGrpSpPr>
        <p:grpSpPr>
          <a:xfrm>
            <a:off x="4978396" y="4868090"/>
            <a:ext cx="2292350" cy="243112"/>
            <a:chOff x="0" y="0"/>
            <a:chExt cx="2292349" cy="243111"/>
          </a:xfrm>
        </p:grpSpPr>
        <p:sp>
          <p:nvSpPr>
            <p:cNvPr id="76" name="Rectangle"/>
            <p:cNvSpPr/>
            <p:nvPr/>
          </p:nvSpPr>
          <p:spPr>
            <a:xfrm>
              <a:off x="-1" y="-1"/>
              <a:ext cx="2292351" cy="2431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Plant Admin Costs (004) $10.8M"/>
            <p:cNvSpPr txBox="1"/>
            <p:nvPr/>
          </p:nvSpPr>
          <p:spPr>
            <a:xfrm>
              <a:off x="50482" y="14205"/>
              <a:ext cx="2191385" cy="21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Plant Admin Costs (004) $10.8M</a:t>
              </a:r>
            </a:p>
          </p:txBody>
        </p:sp>
      </p:grpSp>
      <p:grpSp>
        <p:nvGrpSpPr>
          <p:cNvPr id="81" name="Rectangle 47"/>
          <p:cNvGrpSpPr/>
          <p:nvPr/>
        </p:nvGrpSpPr>
        <p:grpSpPr>
          <a:xfrm>
            <a:off x="4529879" y="5696949"/>
            <a:ext cx="2834746" cy="642360"/>
            <a:chOff x="0" y="0"/>
            <a:chExt cx="2834744" cy="642358"/>
          </a:xfrm>
        </p:grpSpPr>
        <p:sp>
          <p:nvSpPr>
            <p:cNvPr id="79" name="Rectangle"/>
            <p:cNvSpPr/>
            <p:nvPr/>
          </p:nvSpPr>
          <p:spPr>
            <a:xfrm>
              <a:off x="145306" y="177787"/>
              <a:ext cx="2689439" cy="30740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Labour costs (001)…"/>
            <p:cNvSpPr txBox="1"/>
            <p:nvPr/>
          </p:nvSpPr>
          <p:spPr>
            <a:xfrm>
              <a:off x="0" y="0"/>
              <a:ext cx="2770912" cy="642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Labour costs (001)</a:t>
              </a:r>
            </a:p>
            <a:p>
              <a:pPr algn="ctr">
                <a:defRPr b="1" sz="1000">
                  <a:solidFill>
                    <a:srgbClr val="FFFFFF"/>
                  </a:solidFill>
                </a:defRPr>
              </a:pPr>
              <a:r>
                <a:t>$87.3M</a:t>
              </a:r>
            </a:p>
          </p:txBody>
        </p:sp>
      </p:grpSp>
      <p:sp>
        <p:nvSpPr>
          <p:cNvPr id="99" name="Straight Connector 18"/>
          <p:cNvSpPr/>
          <p:nvPr/>
        </p:nvSpPr>
        <p:spPr>
          <a:xfrm>
            <a:off x="4154964" y="6069896"/>
            <a:ext cx="374980" cy="13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00" name="Connector: Elbow 20"/>
          <p:cNvSpPr/>
          <p:nvPr/>
        </p:nvSpPr>
        <p:spPr>
          <a:xfrm>
            <a:off x="4128770" y="3727450"/>
            <a:ext cx="844550" cy="701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784" y="21600"/>
                </a:lnTo>
                <a:lnTo>
                  <a:pt x="10784" y="0"/>
                </a:lnTo>
                <a:lnTo>
                  <a:pt x="21600" y="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101" name="Connector: Elbow 22"/>
          <p:cNvSpPr/>
          <p:nvPr/>
        </p:nvSpPr>
        <p:spPr>
          <a:xfrm>
            <a:off x="4128770" y="4428490"/>
            <a:ext cx="844550" cy="560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84" y="0"/>
                </a:lnTo>
                <a:lnTo>
                  <a:pt x="10784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87" name="Oval 48"/>
          <p:cNvGrpSpPr/>
          <p:nvPr/>
        </p:nvGrpSpPr>
        <p:grpSpPr>
          <a:xfrm>
            <a:off x="2063469" y="3166612"/>
            <a:ext cx="275131" cy="350662"/>
            <a:chOff x="0" y="0"/>
            <a:chExt cx="275129" cy="350661"/>
          </a:xfrm>
        </p:grpSpPr>
        <p:sp>
          <p:nvSpPr>
            <p:cNvPr id="85" name="Circle"/>
            <p:cNvSpPr/>
            <p:nvPr/>
          </p:nvSpPr>
          <p:spPr>
            <a:xfrm>
              <a:off x="0" y="37833"/>
              <a:ext cx="275130" cy="27499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+"/>
            <p:cNvSpPr txBox="1"/>
            <p:nvPr/>
          </p:nvSpPr>
          <p:spPr>
            <a:xfrm>
              <a:off x="90774" y="0"/>
              <a:ext cx="9358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90" name="Oval 49"/>
          <p:cNvGrpSpPr/>
          <p:nvPr/>
        </p:nvGrpSpPr>
        <p:grpSpPr>
          <a:xfrm>
            <a:off x="4440258" y="2451747"/>
            <a:ext cx="275131" cy="350662"/>
            <a:chOff x="0" y="0"/>
            <a:chExt cx="275129" cy="350661"/>
          </a:xfrm>
        </p:grpSpPr>
        <p:sp>
          <p:nvSpPr>
            <p:cNvPr id="88" name="Circle"/>
            <p:cNvSpPr/>
            <p:nvPr/>
          </p:nvSpPr>
          <p:spPr>
            <a:xfrm>
              <a:off x="0" y="37833"/>
              <a:ext cx="275130" cy="27499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+"/>
            <p:cNvSpPr txBox="1"/>
            <p:nvPr/>
          </p:nvSpPr>
          <p:spPr>
            <a:xfrm>
              <a:off x="90774" y="0"/>
              <a:ext cx="9358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93" name="Oval 50"/>
          <p:cNvGrpSpPr/>
          <p:nvPr/>
        </p:nvGrpSpPr>
        <p:grpSpPr>
          <a:xfrm>
            <a:off x="4440023" y="4224063"/>
            <a:ext cx="275131" cy="350662"/>
            <a:chOff x="0" y="0"/>
            <a:chExt cx="275129" cy="350661"/>
          </a:xfrm>
        </p:grpSpPr>
        <p:sp>
          <p:nvSpPr>
            <p:cNvPr id="91" name="Circle"/>
            <p:cNvSpPr/>
            <p:nvPr/>
          </p:nvSpPr>
          <p:spPr>
            <a:xfrm>
              <a:off x="0" y="37833"/>
              <a:ext cx="275130" cy="27499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+"/>
            <p:cNvSpPr txBox="1"/>
            <p:nvPr/>
          </p:nvSpPr>
          <p:spPr>
            <a:xfrm>
              <a:off x="90774" y="0"/>
              <a:ext cx="9358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Synergy_CF_YNR013">
  <a:themeElements>
    <a:clrScheme name="1_Synergy_CF_YNR01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1_Synergy_CF_YNR01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Synergy_CF_YNR0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Synergy_CF_YNR013">
  <a:themeElements>
    <a:clrScheme name="1_Synergy_CF_YNR01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1_Synergy_CF_YNR01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Synergy_CF_YNR0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