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Ex3.xml" ContentType="application/vnd.ms-office.chartex+xml"/>
  <Override PartName="/ppt/charts/style6.xml" ContentType="application/vnd.ms-office.chartstyle+xml"/>
  <Override PartName="/ppt/charts/colors6.xml" ContentType="application/vnd.ms-office.chartcolorstyle+xml"/>
  <Override PartName="/ppt/charts/chartEx4.xml" ContentType="application/vnd.ms-office.chartex+xml"/>
  <Override PartName="/ppt/charts/style7.xml" ContentType="application/vnd.ms-office.chartstyle+xml"/>
  <Override PartName="/ppt/charts/colors7.xml" ContentType="application/vnd.ms-office.chartcolorstyle+xml"/>
  <Override PartName="/ppt/charts/chart4.xml" ContentType="application/vnd.openxmlformats-officedocument.drawingml.chart+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35921-8B65-4DB1-9638-8A2A3594ADE3}" v="28" dt="2021-01-12T03:48:31.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2814" autoAdjust="0"/>
  </p:normalViewPr>
  <p:slideViewPr>
    <p:cSldViewPr snapToGrid="0">
      <p:cViewPr varScale="1">
        <p:scale>
          <a:sx n="109" d="100"/>
          <a:sy n="109" d="100"/>
        </p:scale>
        <p:origin x="16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ina/Downloads/Statistical%20analysis%20M.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ina/Downloads/Statistical%20analysis%20M.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8.xml"/><Relationship Id="rId1" Type="http://schemas.microsoft.com/office/2011/relationships/chartStyle" Target="style8.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efa1b24c1e534f6d/Desktop/ko.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efa1b24c1e534f6d/Desktop/k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STdev!$H$1</c:f>
              <c:strCache>
                <c:ptCount val="1"/>
                <c:pt idx="0">
                  <c:v>Horse Power</c:v>
                </c:pt>
              </c:strCache>
            </c:strRef>
          </c:tx>
          <c:spPr>
            <a:ln w="28575" cap="rnd">
              <a:solidFill>
                <a:schemeClr val="accent1"/>
              </a:solidFill>
              <a:round/>
            </a:ln>
            <a:effectLst/>
          </c:spPr>
          <c:marker>
            <c:symbol val="none"/>
          </c:marker>
          <c:val>
            <c:numRef>
              <c:f>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2DFE-40DB-BE6D-BE84D5F1133E}"/>
            </c:ext>
          </c:extLst>
        </c:ser>
        <c:ser>
          <c:idx val="2"/>
          <c:order val="2"/>
          <c:tx>
            <c:strRef>
              <c:f>STdev!$J$1</c:f>
              <c:strCache>
                <c:ptCount val="1"/>
                <c:pt idx="0">
                  <c:v>PUMP FAILURE (1 or 0)</c:v>
                </c:pt>
              </c:strCache>
            </c:strRef>
          </c:tx>
          <c:spPr>
            <a:ln w="28575" cap="rnd">
              <a:solidFill>
                <a:schemeClr val="accent3"/>
              </a:solidFill>
              <a:round/>
            </a:ln>
            <a:effectLst/>
          </c:spPr>
          <c:marker>
            <c:symbol val="none"/>
          </c:marker>
          <c:val>
            <c:numRef>
              <c:f>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1-2DFE-40DB-BE6D-BE84D5F1133E}"/>
            </c:ext>
          </c:extLst>
        </c:ser>
        <c:dLbls>
          <c:showLegendKey val="0"/>
          <c:showVal val="0"/>
          <c:showCatName val="0"/>
          <c:showSerName val="0"/>
          <c:showPercent val="0"/>
          <c:showBubbleSize val="0"/>
        </c:dLbls>
        <c:marker val="1"/>
        <c:smooth val="0"/>
        <c:axId val="229903792"/>
        <c:axId val="2008193600"/>
      </c:lineChart>
      <c:lineChart>
        <c:grouping val="standard"/>
        <c:varyColors val="0"/>
        <c:ser>
          <c:idx val="1"/>
          <c:order val="1"/>
          <c:tx>
            <c:strRef>
              <c:f>STdev!$I$1</c:f>
              <c:strCache>
                <c:ptCount val="1"/>
                <c:pt idx="0">
                  <c:v>Pump Efficiency</c:v>
                </c:pt>
              </c:strCache>
            </c:strRef>
          </c:tx>
          <c:spPr>
            <a:ln w="28575" cap="rnd">
              <a:solidFill>
                <a:schemeClr val="accent2"/>
              </a:solidFill>
              <a:round/>
            </a:ln>
            <a:effectLst/>
          </c:spPr>
          <c:marker>
            <c:symbol val="none"/>
          </c:marker>
          <c:val>
            <c:numRef>
              <c:f>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2-2DFE-40DB-BE6D-BE84D5F1133E}"/>
            </c:ext>
          </c:extLst>
        </c:ser>
        <c:ser>
          <c:idx val="3"/>
          <c:order val="3"/>
          <c:tx>
            <c:strRef>
              <c:f>STdev!$K$1</c:f>
              <c:strCache>
                <c:ptCount val="1"/>
                <c:pt idx="0">
                  <c:v>Regression equation</c:v>
                </c:pt>
              </c:strCache>
            </c:strRef>
          </c:tx>
          <c:spPr>
            <a:ln w="28575" cap="rnd">
              <a:solidFill>
                <a:schemeClr val="accent4"/>
              </a:solidFill>
              <a:round/>
            </a:ln>
            <a:effectLst/>
          </c:spPr>
          <c:marker>
            <c:symbol val="none"/>
          </c:marker>
          <c:val>
            <c:numRef>
              <c:f>STdev!$K$2:$K$2453</c:f>
              <c:numCache>
                <c:formatCode>General</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2DFE-40DB-BE6D-BE84D5F1133E}"/>
            </c:ext>
          </c:extLst>
        </c:ser>
        <c:dLbls>
          <c:showLegendKey val="0"/>
          <c:showVal val="0"/>
          <c:showCatName val="0"/>
          <c:showSerName val="0"/>
          <c:showPercent val="0"/>
          <c:showBubbleSize val="0"/>
        </c:dLbls>
        <c:marker val="1"/>
        <c:smooth val="0"/>
        <c:axId val="2126103888"/>
        <c:axId val="1901641968"/>
      </c:lineChart>
      <c:catAx>
        <c:axId val="2299037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193600"/>
        <c:crosses val="autoZero"/>
        <c:auto val="1"/>
        <c:lblAlgn val="ctr"/>
        <c:lblOffset val="100"/>
        <c:noMultiLvlLbl val="0"/>
      </c:catAx>
      <c:valAx>
        <c:axId val="20081936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903792"/>
        <c:crosses val="autoZero"/>
        <c:crossBetween val="between"/>
      </c:valAx>
      <c:valAx>
        <c:axId val="190164196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03888"/>
        <c:crosses val="max"/>
        <c:crossBetween val="between"/>
      </c:valAx>
      <c:catAx>
        <c:axId val="2126103888"/>
        <c:scaling>
          <c:orientation val="minMax"/>
        </c:scaling>
        <c:delete val="1"/>
        <c:axPos val="b"/>
        <c:majorTickMark val="out"/>
        <c:minorTickMark val="none"/>
        <c:tickLblPos val="nextTo"/>
        <c:crossAx val="1901641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DRT Rolling Mean Line plot</a:t>
            </a:r>
            <a:r>
              <a:rPr lang="en-US" baseline="0" dirty="0"/>
              <a:t> for all variables</a:t>
            </a:r>
            <a:endParaRPr lang="en-US" dirty="0"/>
          </a:p>
        </c:rich>
      </c:tx>
      <c:layout>
        <c:manualLayout>
          <c:xMode val="edge"/>
          <c:yMode val="edge"/>
          <c:x val="0"/>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BEAD-FA4E-9A9D-D7DA377D7638}"/>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BEAD-FA4E-9A9D-D7DA377D7638}"/>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BEAD-FA4E-9A9D-D7DA377D7638}"/>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BEAD-FA4E-9A9D-D7DA377D7638}"/>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BEAD-FA4E-9A9D-D7DA377D7638}"/>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BEAD-FA4E-9A9D-D7DA377D7638}"/>
            </c:ext>
          </c:extLst>
        </c:ser>
        <c:dLbls>
          <c:showLegendKey val="0"/>
          <c:showVal val="0"/>
          <c:showCatName val="0"/>
          <c:showSerName val="0"/>
          <c:showPercent val="0"/>
          <c:showBubbleSize val="0"/>
        </c:dLbls>
        <c:marker val="1"/>
        <c:smooth val="0"/>
        <c:axId val="777774256"/>
        <c:axId val="304508704"/>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BEAD-FA4E-9A9D-D7DA377D7638}"/>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BEAD-FA4E-9A9D-D7DA377D7638}"/>
            </c:ext>
          </c:extLst>
        </c:ser>
        <c:dLbls>
          <c:showLegendKey val="0"/>
          <c:showVal val="0"/>
          <c:showCatName val="0"/>
          <c:showSerName val="0"/>
          <c:showPercent val="0"/>
          <c:showBubbleSize val="0"/>
        </c:dLbls>
        <c:marker val="1"/>
        <c:smooth val="0"/>
        <c:axId val="777142784"/>
        <c:axId val="598868224"/>
      </c:lineChart>
      <c:catAx>
        <c:axId val="77777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508704"/>
        <c:crosses val="autoZero"/>
        <c:auto val="1"/>
        <c:lblAlgn val="ctr"/>
        <c:lblOffset val="100"/>
        <c:noMultiLvlLbl val="0"/>
      </c:catAx>
      <c:valAx>
        <c:axId val="3045087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774256"/>
        <c:crosses val="autoZero"/>
        <c:crossBetween val="between"/>
      </c:valAx>
      <c:valAx>
        <c:axId val="59886822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142784"/>
        <c:crosses val="max"/>
        <c:crossBetween val="between"/>
      </c:valAx>
      <c:catAx>
        <c:axId val="777142784"/>
        <c:scaling>
          <c:orientation val="minMax"/>
        </c:scaling>
        <c:delete val="1"/>
        <c:axPos val="b"/>
        <c:majorTickMark val="out"/>
        <c:minorTickMark val="none"/>
        <c:tickLblPos val="nextTo"/>
        <c:crossAx val="5988682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DRT Rolling STD DEV plots for all variables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val>
            <c:numRef>
              <c:f>'DRT Rolling Stdev'!$C$2:$C$2454</c:f>
              <c:numCache>
                <c:formatCode>#,##0.00</c:formatCode>
                <c:ptCount val="2401"/>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21.319161056686053</c:v>
                </c:pt>
                <c:pt idx="2254">
                  <c:v>21.394007636686972</c:v>
                </c:pt>
                <c:pt idx="2255">
                  <c:v>21.376028425887899</c:v>
                </c:pt>
                <c:pt idx="2256">
                  <c:v>21.23551201583593</c:v>
                </c:pt>
                <c:pt idx="2257">
                  <c:v>20.940242193046572</c:v>
                </c:pt>
                <c:pt idx="2258">
                  <c:v>20.593466514976246</c:v>
                </c:pt>
                <c:pt idx="2259">
                  <c:v>20.113883022178602</c:v>
                </c:pt>
                <c:pt idx="2260">
                  <c:v>19.554898272217663</c:v>
                </c:pt>
                <c:pt idx="2261">
                  <c:v>18.853029342848288</c:v>
                </c:pt>
                <c:pt idx="2262">
                  <c:v>18.038093025594463</c:v>
                </c:pt>
                <c:pt idx="2263">
                  <c:v>17.041628746831311</c:v>
                </c:pt>
                <c:pt idx="2264">
                  <c:v>15.8658892727068</c:v>
                </c:pt>
                <c:pt idx="2265">
                  <c:v>14.486596107492231</c:v>
                </c:pt>
                <c:pt idx="2266">
                  <c:v>12.804143909858549</c:v>
                </c:pt>
                <c:pt idx="2267">
                  <c:v>10.65550775501762</c:v>
                </c:pt>
                <c:pt idx="2268">
                  <c:v>7.7073688355894703</c:v>
                </c:pt>
                <c:pt idx="2269">
                  <c:v>1.1718565680542794</c:v>
                </c:pt>
                <c:pt idx="2270">
                  <c:v>1.15533987635027</c:v>
                </c:pt>
                <c:pt idx="2271">
                  <c:v>1.1613535503736654</c:v>
                </c:pt>
                <c:pt idx="2272">
                  <c:v>1.1622382785349801</c:v>
                </c:pt>
                <c:pt idx="2273">
                  <c:v>1.1432937394705898</c:v>
                </c:pt>
                <c:pt idx="2274">
                  <c:v>1.1984539849418452</c:v>
                </c:pt>
                <c:pt idx="2275">
                  <c:v>1.1308584878490455</c:v>
                </c:pt>
                <c:pt idx="2276">
                  <c:v>1.1503693060186735</c:v>
                </c:pt>
                <c:pt idx="2277">
                  <c:v>1.1767227527253852</c:v>
                </c:pt>
                <c:pt idx="2278">
                  <c:v>1.1982595136567726</c:v>
                </c:pt>
                <c:pt idx="2279">
                  <c:v>1.1588058161487751</c:v>
                </c:pt>
                <c:pt idx="2280">
                  <c:v>1.2014770603040164</c:v>
                </c:pt>
                <c:pt idx="2281">
                  <c:v>1.1574315600034211</c:v>
                </c:pt>
                <c:pt idx="2282">
                  <c:v>1.1526682688141603</c:v>
                </c:pt>
                <c:pt idx="2283">
                  <c:v>1.0884304844776393</c:v>
                </c:pt>
                <c:pt idx="2284">
                  <c:v>1.0886260981664893</c:v>
                </c:pt>
                <c:pt idx="2285">
                  <c:v>1.0727727528746913</c:v>
                </c:pt>
                <c:pt idx="2286">
                  <c:v>1.0832870900828775</c:v>
                </c:pt>
                <c:pt idx="2287">
                  <c:v>1.1398237411633163</c:v>
                </c:pt>
                <c:pt idx="2288">
                  <c:v>1.1552857535751886</c:v>
                </c:pt>
                <c:pt idx="2289">
                  <c:v>1.145813769947934</c:v>
                </c:pt>
                <c:pt idx="2290">
                  <c:v>1.1435273117174227</c:v>
                </c:pt>
                <c:pt idx="2291">
                  <c:v>1.1615754758976682</c:v>
                </c:pt>
                <c:pt idx="2292">
                  <c:v>1.2386442811285296</c:v>
                </c:pt>
                <c:pt idx="2293">
                  <c:v>1.2207789580295914</c:v>
                </c:pt>
                <c:pt idx="2294">
                  <c:v>1.2040852396603052</c:v>
                </c:pt>
                <c:pt idx="2295">
                  <c:v>1.21180097755176</c:v>
                </c:pt>
                <c:pt idx="2296">
                  <c:v>1.2702035767690074</c:v>
                </c:pt>
                <c:pt idx="2297">
                  <c:v>1.2435804814297711</c:v>
                </c:pt>
                <c:pt idx="2298">
                  <c:v>1.2722169987679071</c:v>
                </c:pt>
                <c:pt idx="2299">
                  <c:v>1.2960501001384797</c:v>
                </c:pt>
                <c:pt idx="2300">
                  <c:v>1.3119249698198365</c:v>
                </c:pt>
                <c:pt idx="2301">
                  <c:v>1.3163081426614285</c:v>
                </c:pt>
                <c:pt idx="2302">
                  <c:v>1.3431085919072854</c:v>
                </c:pt>
                <c:pt idx="2303">
                  <c:v>1.3515204294661498</c:v>
                </c:pt>
                <c:pt idx="2304">
                  <c:v>1.3478413989715581</c:v>
                </c:pt>
                <c:pt idx="2305">
                  <c:v>1.392895107899081</c:v>
                </c:pt>
                <c:pt idx="2306">
                  <c:v>1.3815174066321365</c:v>
                </c:pt>
                <c:pt idx="2307">
                  <c:v>1.3815270994217881</c:v>
                </c:pt>
                <c:pt idx="2308">
                  <c:v>1.3621747318167363</c:v>
                </c:pt>
                <c:pt idx="2309">
                  <c:v>1.3181029994812155</c:v>
                </c:pt>
                <c:pt idx="2310">
                  <c:v>1.3048410745700239</c:v>
                </c:pt>
                <c:pt idx="2311">
                  <c:v>1.3136181498739115</c:v>
                </c:pt>
                <c:pt idx="2312">
                  <c:v>1.2952552227086442</c:v>
                </c:pt>
                <c:pt idx="2313">
                  <c:v>1.3084903998259898</c:v>
                </c:pt>
                <c:pt idx="2314">
                  <c:v>1.28652521406958</c:v>
                </c:pt>
                <c:pt idx="2315">
                  <c:v>1.2512336900541137</c:v>
                </c:pt>
                <c:pt idx="2316">
                  <c:v>1.2555982225822564</c:v>
                </c:pt>
                <c:pt idx="2317">
                  <c:v>1.2284246523237716</c:v>
                </c:pt>
                <c:pt idx="2318">
                  <c:v>1.1923923600182464</c:v>
                </c:pt>
                <c:pt idx="2319">
                  <c:v>1.2319353991123903</c:v>
                </c:pt>
                <c:pt idx="2320">
                  <c:v>1.2254377120877642</c:v>
                </c:pt>
                <c:pt idx="2321">
                  <c:v>1.2592024934617259</c:v>
                </c:pt>
                <c:pt idx="2322">
                  <c:v>1.2110347053124701</c:v>
                </c:pt>
                <c:pt idx="2323">
                  <c:v>1.2543268103355021</c:v>
                </c:pt>
                <c:pt idx="2324">
                  <c:v>1.2608173320618588</c:v>
                </c:pt>
                <c:pt idx="2325">
                  <c:v>1.2836749060287085</c:v>
                </c:pt>
                <c:pt idx="2326">
                  <c:v>1.2394297910315653</c:v>
                </c:pt>
                <c:pt idx="2327">
                  <c:v>1.2370638207270155</c:v>
                </c:pt>
                <c:pt idx="2328">
                  <c:v>1.2028252182869812</c:v>
                </c:pt>
                <c:pt idx="2329">
                  <c:v>1.1785635129355509</c:v>
                </c:pt>
                <c:pt idx="2330">
                  <c:v>1.1397170953667679</c:v>
                </c:pt>
                <c:pt idx="2331">
                  <c:v>1.1124180972046904</c:v>
                </c:pt>
                <c:pt idx="2332">
                  <c:v>1.0975896266390939</c:v>
                </c:pt>
                <c:pt idx="2333">
                  <c:v>1.0724598966325296</c:v>
                </c:pt>
                <c:pt idx="2334">
                  <c:v>1.0340124390634426</c:v>
                </c:pt>
                <c:pt idx="2335">
                  <c:v>0.9995203447355282</c:v>
                </c:pt>
                <c:pt idx="2336">
                  <c:v>1.0499974822082565</c:v>
                </c:pt>
                <c:pt idx="2337">
                  <c:v>1.0875838453607405</c:v>
                </c:pt>
                <c:pt idx="2338">
                  <c:v>1.1243540163235906</c:v>
                </c:pt>
                <c:pt idx="2339">
                  <c:v>1.1182386087981833</c:v>
                </c:pt>
                <c:pt idx="2340">
                  <c:v>1.0836212703113872</c:v>
                </c:pt>
                <c:pt idx="2341">
                  <c:v>1.0739625306505716</c:v>
                </c:pt>
                <c:pt idx="2342">
                  <c:v>1.096740258859088</c:v>
                </c:pt>
                <c:pt idx="2343">
                  <c:v>1.0786060075580104</c:v>
                </c:pt>
                <c:pt idx="2344">
                  <c:v>1.082872138789025</c:v>
                </c:pt>
                <c:pt idx="2345">
                  <c:v>1.0750709145281383</c:v>
                </c:pt>
                <c:pt idx="2346">
                  <c:v>1.1133282916810616</c:v>
                </c:pt>
                <c:pt idx="2347">
                  <c:v>1.1057176896456897</c:v>
                </c:pt>
                <c:pt idx="2348">
                  <c:v>1.1169832627194565</c:v>
                </c:pt>
                <c:pt idx="2349">
                  <c:v>1.0571643376417921</c:v>
                </c:pt>
                <c:pt idx="2350">
                  <c:v>1.0667109724993808</c:v>
                </c:pt>
                <c:pt idx="2351">
                  <c:v>1.0171752637777718</c:v>
                </c:pt>
                <c:pt idx="2352">
                  <c:v>1.015595912492397</c:v>
                </c:pt>
                <c:pt idx="2353">
                  <c:v>1.0230917757509317</c:v>
                </c:pt>
                <c:pt idx="2354">
                  <c:v>1.0287236260777597</c:v>
                </c:pt>
                <c:pt idx="2355">
                  <c:v>0.99732377523233529</c:v>
                </c:pt>
                <c:pt idx="2356">
                  <c:v>0.99549998989706545</c:v>
                </c:pt>
                <c:pt idx="2357">
                  <c:v>1.019849493065397</c:v>
                </c:pt>
                <c:pt idx="2358">
                  <c:v>1.0219774048832753</c:v>
                </c:pt>
                <c:pt idx="2359">
                  <c:v>1.0295929337342025</c:v>
                </c:pt>
                <c:pt idx="2360">
                  <c:v>1.0431958522765017</c:v>
                </c:pt>
                <c:pt idx="2361">
                  <c:v>1.02919279830941</c:v>
                </c:pt>
                <c:pt idx="2362">
                  <c:v>1.0176576666231043</c:v>
                </c:pt>
                <c:pt idx="2363">
                  <c:v>0.98305411972019663</c:v>
                </c:pt>
                <c:pt idx="2364">
                  <c:v>1.0239643492357278</c:v>
                </c:pt>
                <c:pt idx="2365">
                  <c:v>1.053662250406189</c:v>
                </c:pt>
                <c:pt idx="2366">
                  <c:v>1.0192253086953136</c:v>
                </c:pt>
                <c:pt idx="2367">
                  <c:v>0.99778006467921776</c:v>
                </c:pt>
                <c:pt idx="2368">
                  <c:v>0.95707342468061696</c:v>
                </c:pt>
                <c:pt idx="2369">
                  <c:v>0.99371796919390065</c:v>
                </c:pt>
                <c:pt idx="2370">
                  <c:v>1.0312619765936373</c:v>
                </c:pt>
                <c:pt idx="2371">
                  <c:v>1.0258133302437371</c:v>
                </c:pt>
                <c:pt idx="2372">
                  <c:v>1.022586790371538</c:v>
                </c:pt>
                <c:pt idx="2373">
                  <c:v>1.0389432971068124</c:v>
                </c:pt>
                <c:pt idx="2374">
                  <c:v>1.0391751056895562</c:v>
                </c:pt>
                <c:pt idx="2375">
                  <c:v>1.057892244040006</c:v>
                </c:pt>
                <c:pt idx="2376">
                  <c:v>1.0243131031736992</c:v>
                </c:pt>
                <c:pt idx="2377">
                  <c:v>1.0304241423042642</c:v>
                </c:pt>
                <c:pt idx="2378">
                  <c:v>1.0335020475129397</c:v>
                </c:pt>
                <c:pt idx="2379">
                  <c:v>1.0524072590784612</c:v>
                </c:pt>
                <c:pt idx="2380">
                  <c:v>1.0646812623861615</c:v>
                </c:pt>
                <c:pt idx="2381">
                  <c:v>1.0894933636666559</c:v>
                </c:pt>
                <c:pt idx="2382">
                  <c:v>1.1189199575237854</c:v>
                </c:pt>
                <c:pt idx="2383">
                  <c:v>1.0598458390796182</c:v>
                </c:pt>
                <c:pt idx="2384">
                  <c:v>1.0626378803270109</c:v>
                </c:pt>
                <c:pt idx="2385">
                  <c:v>1.0888457190989</c:v>
                </c:pt>
                <c:pt idx="2386">
                  <c:v>1.0829435196106338</c:v>
                </c:pt>
                <c:pt idx="2387">
                  <c:v>1.0921148452268359</c:v>
                </c:pt>
                <c:pt idx="2388">
                  <c:v>1.1360491592830357</c:v>
                </c:pt>
                <c:pt idx="2389">
                  <c:v>1.1753229730202208</c:v>
                </c:pt>
                <c:pt idx="2390">
                  <c:v>1.1791969532463416</c:v>
                </c:pt>
                <c:pt idx="2391">
                  <c:v>1.242426389502949</c:v>
                </c:pt>
                <c:pt idx="2392">
                  <c:v>1.2199601541762657</c:v>
                </c:pt>
                <c:pt idx="2393">
                  <c:v>1.2694817559033407</c:v>
                </c:pt>
                <c:pt idx="2394">
                  <c:v>1.3135701986063273</c:v>
                </c:pt>
                <c:pt idx="2395">
                  <c:v>1.3571551127266184</c:v>
                </c:pt>
                <c:pt idx="2396">
                  <c:v>1.50985098602478</c:v>
                </c:pt>
                <c:pt idx="2397">
                  <c:v>1.5650851946992108</c:v>
                </c:pt>
                <c:pt idx="2398">
                  <c:v>1.7643790220169056</c:v>
                </c:pt>
                <c:pt idx="2399">
                  <c:v>0.38183766184073509</c:v>
                </c:pt>
              </c:numCache>
            </c:numRef>
          </c:val>
          <c:smooth val="0"/>
          <c:extLst>
            <c:ext xmlns:c16="http://schemas.microsoft.com/office/drawing/2014/chart" uri="{C3380CC4-5D6E-409C-BE32-E72D297353CC}">
              <c16:uniqueId val="{00000000-502A-4D47-98A0-26375414C71F}"/>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val>
            <c:numRef>
              <c:f>'DRT Rolling Stdev'!$D$2:$D$2454</c:f>
              <c:numCache>
                <c:formatCode>#,##0.00</c:formatCode>
                <c:ptCount val="2401"/>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21.52995898261544</c:v>
                </c:pt>
                <c:pt idx="2254">
                  <c:v>21.528354414425255</c:v>
                </c:pt>
                <c:pt idx="2255">
                  <c:v>21.443528137074761</c:v>
                </c:pt>
                <c:pt idx="2256">
                  <c:v>21.305426660182462</c:v>
                </c:pt>
                <c:pt idx="2257">
                  <c:v>21.038157137618455</c:v>
                </c:pt>
                <c:pt idx="2258">
                  <c:v>20.671367584562269</c:v>
                </c:pt>
                <c:pt idx="2259">
                  <c:v>20.221359564670177</c:v>
                </c:pt>
                <c:pt idx="2260">
                  <c:v>19.629015281453626</c:v>
                </c:pt>
                <c:pt idx="2261">
                  <c:v>18.93312307941375</c:v>
                </c:pt>
                <c:pt idx="2262">
                  <c:v>18.115783998631059</c:v>
                </c:pt>
                <c:pt idx="2263">
                  <c:v>17.15104495325301</c:v>
                </c:pt>
                <c:pt idx="2264">
                  <c:v>15.959624862355829</c:v>
                </c:pt>
                <c:pt idx="2265">
                  <c:v>14.545972543676116</c:v>
                </c:pt>
                <c:pt idx="2266">
                  <c:v>12.829736601519464</c:v>
                </c:pt>
                <c:pt idx="2267">
                  <c:v>10.680124175953836</c:v>
                </c:pt>
                <c:pt idx="2268">
                  <c:v>7.7304349181006113</c:v>
                </c:pt>
                <c:pt idx="2269">
                  <c:v>1.1142826154645131</c:v>
                </c:pt>
                <c:pt idx="2270">
                  <c:v>1.1053540026907067</c:v>
                </c:pt>
                <c:pt idx="2271">
                  <c:v>1.1107118976315278</c:v>
                </c:pt>
                <c:pt idx="2272">
                  <c:v>1.1264606864693143</c:v>
                </c:pt>
                <c:pt idx="2273">
                  <c:v>1.1381992735048183</c:v>
                </c:pt>
                <c:pt idx="2274">
                  <c:v>1.135744021669769</c:v>
                </c:pt>
                <c:pt idx="2275">
                  <c:v>1.1323871642045276</c:v>
                </c:pt>
                <c:pt idx="2276">
                  <c:v>1.1073967090723937</c:v>
                </c:pt>
                <c:pt idx="2277">
                  <c:v>1.1064658971740591</c:v>
                </c:pt>
                <c:pt idx="2278">
                  <c:v>1.1434261883811572</c:v>
                </c:pt>
                <c:pt idx="2279">
                  <c:v>1.1688525171708157</c:v>
                </c:pt>
                <c:pt idx="2280">
                  <c:v>1.1876395985701866</c:v>
                </c:pt>
                <c:pt idx="2281">
                  <c:v>1.173613145841488</c:v>
                </c:pt>
                <c:pt idx="2282">
                  <c:v>1.1345627544028407</c:v>
                </c:pt>
                <c:pt idx="2283">
                  <c:v>1.0821107513378281</c:v>
                </c:pt>
                <c:pt idx="2284">
                  <c:v>1.0703616318742488</c:v>
                </c:pt>
                <c:pt idx="2285">
                  <c:v>1.1198389149347765</c:v>
                </c:pt>
                <c:pt idx="2286">
                  <c:v>1.1336128796549283</c:v>
                </c:pt>
                <c:pt idx="2287">
                  <c:v>1.1745974610062369</c:v>
                </c:pt>
                <c:pt idx="2288">
                  <c:v>1.2161065156766755</c:v>
                </c:pt>
                <c:pt idx="2289">
                  <c:v>1.2596899819299638</c:v>
                </c:pt>
                <c:pt idx="2290">
                  <c:v>1.2383901767557173</c:v>
                </c:pt>
                <c:pt idx="2291">
                  <c:v>1.2761470386941371</c:v>
                </c:pt>
                <c:pt idx="2292">
                  <c:v>1.2864439090121582</c:v>
                </c:pt>
                <c:pt idx="2293">
                  <c:v>1.3058633907887527</c:v>
                </c:pt>
                <c:pt idx="2294">
                  <c:v>1.2785730192356011</c:v>
                </c:pt>
                <c:pt idx="2295">
                  <c:v>1.2755920869987365</c:v>
                </c:pt>
                <c:pt idx="2296">
                  <c:v>1.2256100521780977</c:v>
                </c:pt>
                <c:pt idx="2297">
                  <c:v>1.2664680273768523</c:v>
                </c:pt>
                <c:pt idx="2298">
                  <c:v>1.2601286195984258</c:v>
                </c:pt>
                <c:pt idx="2299">
                  <c:v>1.256858700532183</c:v>
                </c:pt>
                <c:pt idx="2300">
                  <c:v>1.2669374786123597</c:v>
                </c:pt>
                <c:pt idx="2301">
                  <c:v>1.2704648438820454</c:v>
                </c:pt>
                <c:pt idx="2302">
                  <c:v>1.2653633343099882</c:v>
                </c:pt>
                <c:pt idx="2303">
                  <c:v>1.2556863306254233</c:v>
                </c:pt>
                <c:pt idx="2304">
                  <c:v>1.2544825832685511</c:v>
                </c:pt>
                <c:pt idx="2305">
                  <c:v>1.240886038651229</c:v>
                </c:pt>
                <c:pt idx="2306">
                  <c:v>1.2279653295491337</c:v>
                </c:pt>
                <c:pt idx="2307">
                  <c:v>1.2698368073265867</c:v>
                </c:pt>
                <c:pt idx="2308">
                  <c:v>1.2299696753574252</c:v>
                </c:pt>
                <c:pt idx="2309">
                  <c:v>1.1933821347499003</c:v>
                </c:pt>
                <c:pt idx="2310">
                  <c:v>1.1837227463514775</c:v>
                </c:pt>
                <c:pt idx="2311">
                  <c:v>1.2038264662813902</c:v>
                </c:pt>
                <c:pt idx="2312">
                  <c:v>1.1983141414542327</c:v>
                </c:pt>
                <c:pt idx="2313">
                  <c:v>1.2002607475332032</c:v>
                </c:pt>
                <c:pt idx="2314">
                  <c:v>1.2247131496193604</c:v>
                </c:pt>
                <c:pt idx="2315">
                  <c:v>1.1817058097046211</c:v>
                </c:pt>
                <c:pt idx="2316">
                  <c:v>1.1881191549826899</c:v>
                </c:pt>
                <c:pt idx="2317">
                  <c:v>1.1365600954523747</c:v>
                </c:pt>
                <c:pt idx="2318">
                  <c:v>1.1580795140747195</c:v>
                </c:pt>
                <c:pt idx="2319">
                  <c:v>1.1614792391551836</c:v>
                </c:pt>
                <c:pt idx="2320">
                  <c:v>1.1841724400677844</c:v>
                </c:pt>
                <c:pt idx="2321">
                  <c:v>1.1719219404391901</c:v>
                </c:pt>
                <c:pt idx="2322">
                  <c:v>1.1742692029170905</c:v>
                </c:pt>
                <c:pt idx="2323">
                  <c:v>1.1516595222427559</c:v>
                </c:pt>
                <c:pt idx="2324">
                  <c:v>1.1739274880189303</c:v>
                </c:pt>
                <c:pt idx="2325">
                  <c:v>1.1950118548923829</c:v>
                </c:pt>
                <c:pt idx="2326">
                  <c:v>1.1999279671866898</c:v>
                </c:pt>
                <c:pt idx="2327">
                  <c:v>1.1946134372121453</c:v>
                </c:pt>
                <c:pt idx="2328">
                  <c:v>1.235895552258343</c:v>
                </c:pt>
                <c:pt idx="2329">
                  <c:v>1.2526323547202325</c:v>
                </c:pt>
                <c:pt idx="2330">
                  <c:v>1.2337746958014664</c:v>
                </c:pt>
                <c:pt idx="2331">
                  <c:v>1.2276624362874609</c:v>
                </c:pt>
                <c:pt idx="2332">
                  <c:v>1.2249267395405243</c:v>
                </c:pt>
                <c:pt idx="2333">
                  <c:v>1.2083342766544078</c:v>
                </c:pt>
                <c:pt idx="2334">
                  <c:v>1.1953948513251647</c:v>
                </c:pt>
                <c:pt idx="2335">
                  <c:v>1.2286070984244113</c:v>
                </c:pt>
                <c:pt idx="2336">
                  <c:v>1.2269916486052899</c:v>
                </c:pt>
                <c:pt idx="2337">
                  <c:v>1.1641882870979647</c:v>
                </c:pt>
                <c:pt idx="2338">
                  <c:v>1.1837998432866588</c:v>
                </c:pt>
                <c:pt idx="2339">
                  <c:v>1.1755636456855372</c:v>
                </c:pt>
                <c:pt idx="2340">
                  <c:v>1.1845744179764051</c:v>
                </c:pt>
                <c:pt idx="2341">
                  <c:v>1.1705640648358628</c:v>
                </c:pt>
                <c:pt idx="2342">
                  <c:v>1.1688335869673616</c:v>
                </c:pt>
                <c:pt idx="2343">
                  <c:v>1.1662700146734619</c:v>
                </c:pt>
                <c:pt idx="2344">
                  <c:v>1.1427532793526629</c:v>
                </c:pt>
                <c:pt idx="2345">
                  <c:v>1.2032504349450293</c:v>
                </c:pt>
                <c:pt idx="2346">
                  <c:v>1.1879508097715081</c:v>
                </c:pt>
                <c:pt idx="2347">
                  <c:v>1.1774763584516863</c:v>
                </c:pt>
                <c:pt idx="2348">
                  <c:v>1.1433355618087595</c:v>
                </c:pt>
                <c:pt idx="2349">
                  <c:v>1.1537224112839493</c:v>
                </c:pt>
                <c:pt idx="2350">
                  <c:v>1.1323600113931516</c:v>
                </c:pt>
                <c:pt idx="2351">
                  <c:v>1.1429675028817214</c:v>
                </c:pt>
                <c:pt idx="2352">
                  <c:v>1.1155888605338107</c:v>
                </c:pt>
                <c:pt idx="2353">
                  <c:v>1.1029440227143801</c:v>
                </c:pt>
                <c:pt idx="2354">
                  <c:v>1.0807370835120633</c:v>
                </c:pt>
                <c:pt idx="2355">
                  <c:v>1.0416364225494463</c:v>
                </c:pt>
                <c:pt idx="2356">
                  <c:v>1.0543765385560655</c:v>
                </c:pt>
                <c:pt idx="2357">
                  <c:v>1.0143069090502763</c:v>
                </c:pt>
                <c:pt idx="2358">
                  <c:v>0.97593344647779212</c:v>
                </c:pt>
                <c:pt idx="2359">
                  <c:v>0.9401347421159012</c:v>
                </c:pt>
                <c:pt idx="2360">
                  <c:v>0.96274655000172749</c:v>
                </c:pt>
                <c:pt idx="2361">
                  <c:v>0.97373200778679592</c:v>
                </c:pt>
                <c:pt idx="2362">
                  <c:v>0.92862925801989116</c:v>
                </c:pt>
                <c:pt idx="2363">
                  <c:v>0.93191935174719831</c:v>
                </c:pt>
                <c:pt idx="2364">
                  <c:v>0.93293068079703145</c:v>
                </c:pt>
                <c:pt idx="2365">
                  <c:v>0.89486941190757852</c:v>
                </c:pt>
                <c:pt idx="2366">
                  <c:v>0.90626231263930623</c:v>
                </c:pt>
                <c:pt idx="2367">
                  <c:v>0.86117595355914622</c:v>
                </c:pt>
                <c:pt idx="2368">
                  <c:v>0.85451612980209635</c:v>
                </c:pt>
                <c:pt idx="2369">
                  <c:v>0.86685910772378538</c:v>
                </c:pt>
                <c:pt idx="2370">
                  <c:v>0.85808561317634802</c:v>
                </c:pt>
                <c:pt idx="2371">
                  <c:v>0.85136374710522922</c:v>
                </c:pt>
                <c:pt idx="2372">
                  <c:v>0.8611437004974275</c:v>
                </c:pt>
                <c:pt idx="2373">
                  <c:v>0.8630302219628021</c:v>
                </c:pt>
                <c:pt idx="2374">
                  <c:v>0.87801933277004107</c:v>
                </c:pt>
                <c:pt idx="2375">
                  <c:v>0.83488598945282066</c:v>
                </c:pt>
                <c:pt idx="2376">
                  <c:v>0.84859197105165529</c:v>
                </c:pt>
                <c:pt idx="2377">
                  <c:v>0.86644158169651231</c:v>
                </c:pt>
                <c:pt idx="2378">
                  <c:v>0.86300170148087962</c:v>
                </c:pt>
                <c:pt idx="2379">
                  <c:v>0.79781574107682096</c:v>
                </c:pt>
                <c:pt idx="2380">
                  <c:v>0.81685663485385374</c:v>
                </c:pt>
                <c:pt idx="2381">
                  <c:v>0.75590499960051349</c:v>
                </c:pt>
                <c:pt idx="2382">
                  <c:v>0.77626787442576617</c:v>
                </c:pt>
                <c:pt idx="2383">
                  <c:v>0.79656062137756434</c:v>
                </c:pt>
                <c:pt idx="2384">
                  <c:v>0.82107309626595637</c:v>
                </c:pt>
                <c:pt idx="2385">
                  <c:v>0.81568759338364305</c:v>
                </c:pt>
                <c:pt idx="2386">
                  <c:v>0.77714557072355361</c:v>
                </c:pt>
                <c:pt idx="2387">
                  <c:v>0.79628395178361577</c:v>
                </c:pt>
                <c:pt idx="2388">
                  <c:v>0.76340247139587725</c:v>
                </c:pt>
                <c:pt idx="2389">
                  <c:v>0.79704520612450869</c:v>
                </c:pt>
                <c:pt idx="2390">
                  <c:v>0.76149135970744319</c:v>
                </c:pt>
                <c:pt idx="2391">
                  <c:v>0.68197099970925723</c:v>
                </c:pt>
                <c:pt idx="2392">
                  <c:v>0.72311824759163645</c:v>
                </c:pt>
                <c:pt idx="2393">
                  <c:v>0.76404936265363654</c:v>
                </c:pt>
                <c:pt idx="2394">
                  <c:v>0.82360415827253375</c:v>
                </c:pt>
                <c:pt idx="2395">
                  <c:v>0.89767291741851385</c:v>
                </c:pt>
                <c:pt idx="2396">
                  <c:v>0.82314640253116567</c:v>
                </c:pt>
                <c:pt idx="2397">
                  <c:v>0.93289424195171566</c:v>
                </c:pt>
                <c:pt idx="2398">
                  <c:v>1.1001969520650978</c:v>
                </c:pt>
                <c:pt idx="2399">
                  <c:v>0.6434671708797558</c:v>
                </c:pt>
              </c:numCache>
            </c:numRef>
          </c:val>
          <c:smooth val="0"/>
          <c:extLst>
            <c:ext xmlns:c16="http://schemas.microsoft.com/office/drawing/2014/chart" uri="{C3380CC4-5D6E-409C-BE32-E72D297353CC}">
              <c16:uniqueId val="{00000001-502A-4D47-98A0-26375414C71F}"/>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val>
            <c:numRef>
              <c:f>'DRT Rolling Stdev'!$E$2:$E$2454</c:f>
              <c:numCache>
                <c:formatCode>#,##0.00</c:formatCode>
                <c:ptCount val="2401"/>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45.931683402961461</c:v>
                </c:pt>
                <c:pt idx="2254">
                  <c:v>46.097148788583247</c:v>
                </c:pt>
                <c:pt idx="2255">
                  <c:v>46.335904997679961</c:v>
                </c:pt>
                <c:pt idx="2256">
                  <c:v>46.091874767037083</c:v>
                </c:pt>
                <c:pt idx="2257">
                  <c:v>45.519024695125026</c:v>
                </c:pt>
                <c:pt idx="2258">
                  <c:v>44.735814549958469</c:v>
                </c:pt>
                <c:pt idx="2259">
                  <c:v>43.826932358995876</c:v>
                </c:pt>
                <c:pt idx="2260">
                  <c:v>42.740919584123972</c:v>
                </c:pt>
                <c:pt idx="2261">
                  <c:v>41.240589313157869</c:v>
                </c:pt>
                <c:pt idx="2262">
                  <c:v>39.399063528167154</c:v>
                </c:pt>
                <c:pt idx="2263">
                  <c:v>37.434525216181385</c:v>
                </c:pt>
                <c:pt idx="2264">
                  <c:v>35.026492436637049</c:v>
                </c:pt>
                <c:pt idx="2265">
                  <c:v>32.124470566772032</c:v>
                </c:pt>
                <c:pt idx="2266">
                  <c:v>28.587916424903039</c:v>
                </c:pt>
                <c:pt idx="2267">
                  <c:v>23.940635392330464</c:v>
                </c:pt>
                <c:pt idx="2268">
                  <c:v>17.721861296604597</c:v>
                </c:pt>
                <c:pt idx="2269">
                  <c:v>6.0894670699004774</c:v>
                </c:pt>
                <c:pt idx="2270">
                  <c:v>6.0257111947303663</c:v>
                </c:pt>
                <c:pt idx="2271">
                  <c:v>6.014923968333064</c:v>
                </c:pt>
                <c:pt idx="2272">
                  <c:v>5.8397173605042498</c:v>
                </c:pt>
                <c:pt idx="2273">
                  <c:v>6.0142550966695856</c:v>
                </c:pt>
                <c:pt idx="2274">
                  <c:v>6.2584196161614178</c:v>
                </c:pt>
                <c:pt idx="2275">
                  <c:v>6.2848111009570244</c:v>
                </c:pt>
                <c:pt idx="2276">
                  <c:v>6.2072445624021677</c:v>
                </c:pt>
                <c:pt idx="2277">
                  <c:v>6.1199691983298203</c:v>
                </c:pt>
                <c:pt idx="2278">
                  <c:v>6.3321838037234786</c:v>
                </c:pt>
                <c:pt idx="2279">
                  <c:v>6.3915353505969943</c:v>
                </c:pt>
                <c:pt idx="2280">
                  <c:v>6.1741954662265446</c:v>
                </c:pt>
                <c:pt idx="2281">
                  <c:v>6.3622449590958254</c:v>
                </c:pt>
                <c:pt idx="2282">
                  <c:v>6.0557752429481271</c:v>
                </c:pt>
                <c:pt idx="2283">
                  <c:v>6.1941759816745616</c:v>
                </c:pt>
                <c:pt idx="2284">
                  <c:v>6.4219451344857212</c:v>
                </c:pt>
                <c:pt idx="2285">
                  <c:v>6.4931440412353307</c:v>
                </c:pt>
                <c:pt idx="2286">
                  <c:v>6.6898447656508244</c:v>
                </c:pt>
                <c:pt idx="2287">
                  <c:v>6.8073658550909011</c:v>
                </c:pt>
                <c:pt idx="2288">
                  <c:v>6.8060993605549962</c:v>
                </c:pt>
                <c:pt idx="2289">
                  <c:v>6.8568281263294768</c:v>
                </c:pt>
                <c:pt idx="2290">
                  <c:v>6.9106780611143952</c:v>
                </c:pt>
                <c:pt idx="2291">
                  <c:v>7.0228690472749387</c:v>
                </c:pt>
                <c:pt idx="2292">
                  <c:v>7.0168925892588234</c:v>
                </c:pt>
                <c:pt idx="2293">
                  <c:v>6.9286179809855852</c:v>
                </c:pt>
                <c:pt idx="2294">
                  <c:v>6.727965312141504</c:v>
                </c:pt>
                <c:pt idx="2295">
                  <c:v>6.5051703574395612</c:v>
                </c:pt>
                <c:pt idx="2296">
                  <c:v>6.0795492875894892</c:v>
                </c:pt>
                <c:pt idx="2297">
                  <c:v>6.2130748305951311</c:v>
                </c:pt>
                <c:pt idx="2298">
                  <c:v>6.0123436247497501</c:v>
                </c:pt>
                <c:pt idx="2299">
                  <c:v>6.1424657147981918</c:v>
                </c:pt>
                <c:pt idx="2300">
                  <c:v>6.0610874939399615</c:v>
                </c:pt>
                <c:pt idx="2301">
                  <c:v>6.0973896808011405</c:v>
                </c:pt>
                <c:pt idx="2302">
                  <c:v>6.0973896808011396</c:v>
                </c:pt>
                <c:pt idx="2303">
                  <c:v>5.9174396451525366</c:v>
                </c:pt>
                <c:pt idx="2304">
                  <c:v>5.6811849176879923</c:v>
                </c:pt>
                <c:pt idx="2305">
                  <c:v>5.6811849176879923</c:v>
                </c:pt>
                <c:pt idx="2306">
                  <c:v>5.6811849176879923</c:v>
                </c:pt>
                <c:pt idx="2307">
                  <c:v>5.6442423109189601</c:v>
                </c:pt>
                <c:pt idx="2308">
                  <c:v>5.3456395378818353</c:v>
                </c:pt>
                <c:pt idx="2309">
                  <c:v>5.4830983773859057</c:v>
                </c:pt>
                <c:pt idx="2310">
                  <c:v>5.5733355331899084</c:v>
                </c:pt>
                <c:pt idx="2311">
                  <c:v>5.644242310918961</c:v>
                </c:pt>
                <c:pt idx="2312">
                  <c:v>5.817630753683745</c:v>
                </c:pt>
                <c:pt idx="2313">
                  <c:v>5.8411933908992486</c:v>
                </c:pt>
                <c:pt idx="2314">
                  <c:v>5.7571544695454273</c:v>
                </c:pt>
                <c:pt idx="2315">
                  <c:v>5.9346053137411801</c:v>
                </c:pt>
                <c:pt idx="2316">
                  <c:v>5.832922809856746</c:v>
                </c:pt>
                <c:pt idx="2317">
                  <c:v>5.9503694466582608</c:v>
                </c:pt>
                <c:pt idx="2318">
                  <c:v>5.9855189233356532</c:v>
                </c:pt>
                <c:pt idx="2319">
                  <c:v>5.9253012921115547</c:v>
                </c:pt>
                <c:pt idx="2320">
                  <c:v>5.8068528679384546</c:v>
                </c:pt>
                <c:pt idx="2321">
                  <c:v>5.8068528679384546</c:v>
                </c:pt>
                <c:pt idx="2322">
                  <c:v>6.0656371489719447</c:v>
                </c:pt>
                <c:pt idx="2323">
                  <c:v>5.869167439831787</c:v>
                </c:pt>
                <c:pt idx="2324">
                  <c:v>6.0883344267503912</c:v>
                </c:pt>
                <c:pt idx="2325">
                  <c:v>6.2363413972447423</c:v>
                </c:pt>
                <c:pt idx="2326">
                  <c:v>6.4620021095917179</c:v>
                </c:pt>
                <c:pt idx="2327">
                  <c:v>6.5586654095191497</c:v>
                </c:pt>
                <c:pt idx="2328">
                  <c:v>6.6089455225126672</c:v>
                </c:pt>
                <c:pt idx="2329">
                  <c:v>6.5144401934842229</c:v>
                </c:pt>
                <c:pt idx="2330">
                  <c:v>6.4899568742700495</c:v>
                </c:pt>
                <c:pt idx="2331">
                  <c:v>6.4758614569179445</c:v>
                </c:pt>
                <c:pt idx="2332">
                  <c:v>6.555597765952812</c:v>
                </c:pt>
                <c:pt idx="2333">
                  <c:v>6.5689097050152618</c:v>
                </c:pt>
                <c:pt idx="2334">
                  <c:v>6.6092933525975113</c:v>
                </c:pt>
                <c:pt idx="2335">
                  <c:v>6.7125718386960447</c:v>
                </c:pt>
                <c:pt idx="2336">
                  <c:v>6.9029395704035892</c:v>
                </c:pt>
                <c:pt idx="2337">
                  <c:v>7.0254872617041864</c:v>
                </c:pt>
                <c:pt idx="2338">
                  <c:v>7.1483460027276697</c:v>
                </c:pt>
                <c:pt idx="2339">
                  <c:v>6.9896475171351167</c:v>
                </c:pt>
                <c:pt idx="2340">
                  <c:v>6.8800060144320154</c:v>
                </c:pt>
                <c:pt idx="2341">
                  <c:v>6.7196743216100705</c:v>
                </c:pt>
                <c:pt idx="2342">
                  <c:v>6.6003308868640795</c:v>
                </c:pt>
                <c:pt idx="2343">
                  <c:v>6.6037258727402399</c:v>
                </c:pt>
                <c:pt idx="2344">
                  <c:v>6.7606875798045971</c:v>
                </c:pt>
                <c:pt idx="2345">
                  <c:v>6.5555977659528137</c:v>
                </c:pt>
                <c:pt idx="2346">
                  <c:v>6.6627287220018578</c:v>
                </c:pt>
                <c:pt idx="2347">
                  <c:v>6.5985020940405468</c:v>
                </c:pt>
                <c:pt idx="2348">
                  <c:v>6.5636582174426401</c:v>
                </c:pt>
                <c:pt idx="2349">
                  <c:v>6.7908830025279467</c:v>
                </c:pt>
                <c:pt idx="2350">
                  <c:v>7.0205773086781438</c:v>
                </c:pt>
                <c:pt idx="2351">
                  <c:v>6.923639332691689</c:v>
                </c:pt>
                <c:pt idx="2352">
                  <c:v>6.7042618114734767</c:v>
                </c:pt>
                <c:pt idx="2353">
                  <c:v>6.6888997084980151</c:v>
                </c:pt>
                <c:pt idx="2354">
                  <c:v>6.6142479438004873</c:v>
                </c:pt>
                <c:pt idx="2355">
                  <c:v>6.4054574432643969</c:v>
                </c:pt>
                <c:pt idx="2356">
                  <c:v>6.2913916739782056</c:v>
                </c:pt>
                <c:pt idx="2357">
                  <c:v>6.338080495529864</c:v>
                </c:pt>
                <c:pt idx="2358">
                  <c:v>6.2881022482985651</c:v>
                </c:pt>
                <c:pt idx="2359">
                  <c:v>6.2061334141333919</c:v>
                </c:pt>
                <c:pt idx="2360">
                  <c:v>6.4076104176492983</c:v>
                </c:pt>
                <c:pt idx="2361">
                  <c:v>6.4256132584467327</c:v>
                </c:pt>
                <c:pt idx="2362">
                  <c:v>6.3543812381332803</c:v>
                </c:pt>
                <c:pt idx="2363">
                  <c:v>6.4097626688719433</c:v>
                </c:pt>
                <c:pt idx="2364">
                  <c:v>6.4899568742700495</c:v>
                </c:pt>
                <c:pt idx="2365">
                  <c:v>6.4094936769921453</c:v>
                </c:pt>
                <c:pt idx="2366">
                  <c:v>6.223887981735805</c:v>
                </c:pt>
                <c:pt idx="2367">
                  <c:v>6.1158358607685077</c:v>
                </c:pt>
                <c:pt idx="2368">
                  <c:v>6.0894670699004774</c:v>
                </c:pt>
                <c:pt idx="2369">
                  <c:v>6.0894670699004774</c:v>
                </c:pt>
                <c:pt idx="2370">
                  <c:v>6.0599495464687756</c:v>
                </c:pt>
                <c:pt idx="2371">
                  <c:v>6.0409521971520244</c:v>
                </c:pt>
                <c:pt idx="2372">
                  <c:v>5.9670689060919395</c:v>
                </c:pt>
                <c:pt idx="2373">
                  <c:v>5.9960304329098397</c:v>
                </c:pt>
                <c:pt idx="2374">
                  <c:v>5.7892719331250548</c:v>
                </c:pt>
                <c:pt idx="2375">
                  <c:v>5.8918457340502526</c:v>
                </c:pt>
                <c:pt idx="2376">
                  <c:v>5.8380932960456651</c:v>
                </c:pt>
                <c:pt idx="2377">
                  <c:v>5.7854139430773337</c:v>
                </c:pt>
                <c:pt idx="2378">
                  <c:v>5.9120697873046506</c:v>
                </c:pt>
                <c:pt idx="2379">
                  <c:v>5.5267942376620605</c:v>
                </c:pt>
                <c:pt idx="2380">
                  <c:v>5.3224591523628844</c:v>
                </c:pt>
                <c:pt idx="2381">
                  <c:v>5.4192638847570045</c:v>
                </c:pt>
                <c:pt idx="2382">
                  <c:v>5.5625102667623239</c:v>
                </c:pt>
                <c:pt idx="2383">
                  <c:v>5.7189056954054749</c:v>
                </c:pt>
                <c:pt idx="2384">
                  <c:v>5.3039940555374363</c:v>
                </c:pt>
                <c:pt idx="2385">
                  <c:v>5.4757039121316025</c:v>
                </c:pt>
                <c:pt idx="2386">
                  <c:v>5.5908087838114149</c:v>
                </c:pt>
                <c:pt idx="2387">
                  <c:v>5.2503270437120459</c:v>
                </c:pt>
                <c:pt idx="2388">
                  <c:v>5.3792097408353063</c:v>
                </c:pt>
                <c:pt idx="2389">
                  <c:v>5.4411451557609274</c:v>
                </c:pt>
                <c:pt idx="2390">
                  <c:v>5.0290067698213612</c:v>
                </c:pt>
                <c:pt idx="2391">
                  <c:v>5.2025634707004453</c:v>
                </c:pt>
                <c:pt idx="2392">
                  <c:v>5.0110987927909694</c:v>
                </c:pt>
                <c:pt idx="2393">
                  <c:v>4.8088460154178359</c:v>
                </c:pt>
                <c:pt idx="2394">
                  <c:v>4.3861253103502689</c:v>
                </c:pt>
                <c:pt idx="2395">
                  <c:v>4.6761807778000488</c:v>
                </c:pt>
                <c:pt idx="2396">
                  <c:v>5.1478150704935004</c:v>
                </c:pt>
                <c:pt idx="2397">
                  <c:v>5.3541261347363367</c:v>
                </c:pt>
                <c:pt idx="2398">
                  <c:v>0.57735026918962573</c:v>
                </c:pt>
                <c:pt idx="2399">
                  <c:v>0.70710678118654757</c:v>
                </c:pt>
              </c:numCache>
            </c:numRef>
          </c:val>
          <c:smooth val="0"/>
          <c:extLst>
            <c:ext xmlns:c16="http://schemas.microsoft.com/office/drawing/2014/chart" uri="{C3380CC4-5D6E-409C-BE32-E72D297353CC}">
              <c16:uniqueId val="{00000002-502A-4D47-98A0-26375414C71F}"/>
            </c:ext>
          </c:extLst>
        </c:ser>
        <c:ser>
          <c:idx val="4"/>
          <c:order val="3"/>
          <c:tx>
            <c:strRef>
              <c:f>'DRT Rolling Stdev'!$G$1</c:f>
              <c:strCache>
                <c:ptCount val="1"/>
                <c:pt idx="0">
                  <c:v>Ambient Temperature</c:v>
                </c:pt>
              </c:strCache>
            </c:strRef>
          </c:tx>
          <c:spPr>
            <a:ln w="28575" cap="rnd">
              <a:solidFill>
                <a:schemeClr val="accent5"/>
              </a:solidFill>
              <a:round/>
            </a:ln>
            <a:effectLst/>
          </c:spPr>
          <c:marker>
            <c:symbol val="none"/>
          </c:marker>
          <c:val>
            <c:numRef>
              <c:f>'DRT Rolling Stdev'!$G$2:$G$2454</c:f>
              <c:numCache>
                <c:formatCode>#,##0.00</c:formatCode>
                <c:ptCount val="2401"/>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24.967196869897709</c:v>
                </c:pt>
                <c:pt idx="2254">
                  <c:v>25.207187444270232</c:v>
                </c:pt>
                <c:pt idx="2255">
                  <c:v>25.275971052437889</c:v>
                </c:pt>
                <c:pt idx="2256">
                  <c:v>25.287223615116776</c:v>
                </c:pt>
                <c:pt idx="2257">
                  <c:v>25.034436053279634</c:v>
                </c:pt>
                <c:pt idx="2258">
                  <c:v>24.745160910888153</c:v>
                </c:pt>
                <c:pt idx="2259">
                  <c:v>24.126319867415081</c:v>
                </c:pt>
                <c:pt idx="2260">
                  <c:v>23.487340684159907</c:v>
                </c:pt>
                <c:pt idx="2261">
                  <c:v>22.678158006652847</c:v>
                </c:pt>
                <c:pt idx="2262">
                  <c:v>21.689263194747639</c:v>
                </c:pt>
                <c:pt idx="2263">
                  <c:v>20.535055533090883</c:v>
                </c:pt>
                <c:pt idx="2264">
                  <c:v>19.162613264542934</c:v>
                </c:pt>
                <c:pt idx="2265">
                  <c:v>17.534858549980264</c:v>
                </c:pt>
                <c:pt idx="2266">
                  <c:v>15.597818886722225</c:v>
                </c:pt>
                <c:pt idx="2267">
                  <c:v>13.069267275805359</c:v>
                </c:pt>
                <c:pt idx="2268">
                  <c:v>9.6444850538544955</c:v>
                </c:pt>
                <c:pt idx="2269">
                  <c:v>3.0439312149553097</c:v>
                </c:pt>
                <c:pt idx="2270">
                  <c:v>2.9952068989998155</c:v>
                </c:pt>
                <c:pt idx="2271">
                  <c:v>2.8424127682002118</c:v>
                </c:pt>
                <c:pt idx="2272">
                  <c:v>2.9205966954496243</c:v>
                </c:pt>
                <c:pt idx="2273">
                  <c:v>2.9780808446449845</c:v>
                </c:pt>
                <c:pt idx="2274">
                  <c:v>2.9780808446449845</c:v>
                </c:pt>
                <c:pt idx="2275">
                  <c:v>2.9290459786127601</c:v>
                </c:pt>
                <c:pt idx="2276">
                  <c:v>2.9487967544153624</c:v>
                </c:pt>
                <c:pt idx="2277">
                  <c:v>2.9680288749098862</c:v>
                </c:pt>
                <c:pt idx="2278">
                  <c:v>2.7852237368598982</c:v>
                </c:pt>
                <c:pt idx="2279">
                  <c:v>2.7636807041485016</c:v>
                </c:pt>
                <c:pt idx="2280">
                  <c:v>2.7240942816232359</c:v>
                </c:pt>
                <c:pt idx="2281">
                  <c:v>2.7584770077524392</c:v>
                </c:pt>
                <c:pt idx="2282">
                  <c:v>2.944701065951532</c:v>
                </c:pt>
                <c:pt idx="2283">
                  <c:v>2.8976804040711479</c:v>
                </c:pt>
                <c:pt idx="2284">
                  <c:v>2.8367457476449327</c:v>
                </c:pt>
                <c:pt idx="2285">
                  <c:v>2.8276142415206813</c:v>
                </c:pt>
                <c:pt idx="2286">
                  <c:v>2.8397830579274808</c:v>
                </c:pt>
                <c:pt idx="2287">
                  <c:v>2.9300268721061866</c:v>
                </c:pt>
                <c:pt idx="2288">
                  <c:v>2.8326909346122608</c:v>
                </c:pt>
                <c:pt idx="2289">
                  <c:v>2.8326909346122608</c:v>
                </c:pt>
                <c:pt idx="2290">
                  <c:v>2.9243331099467849</c:v>
                </c:pt>
                <c:pt idx="2291">
                  <c:v>3.0141429082351698</c:v>
                </c:pt>
                <c:pt idx="2292">
                  <c:v>3.086678831186775</c:v>
                </c:pt>
                <c:pt idx="2293">
                  <c:v>3.1249827585731271</c:v>
                </c:pt>
                <c:pt idx="2294">
                  <c:v>3.1374636509319975</c:v>
                </c:pt>
                <c:pt idx="2295">
                  <c:v>3.1369140703974456</c:v>
                </c:pt>
                <c:pt idx="2296">
                  <c:v>3.0926312124293056</c:v>
                </c:pt>
                <c:pt idx="2297">
                  <c:v>3.1579128856102807</c:v>
                </c:pt>
                <c:pt idx="2298">
                  <c:v>3.1579128856102807</c:v>
                </c:pt>
                <c:pt idx="2299">
                  <c:v>3.3002960508094583</c:v>
                </c:pt>
                <c:pt idx="2300">
                  <c:v>3.3060376672795586</c:v>
                </c:pt>
                <c:pt idx="2301">
                  <c:v>3.3543589757107144</c:v>
                </c:pt>
                <c:pt idx="2302">
                  <c:v>3.3046466762987556</c:v>
                </c:pt>
                <c:pt idx="2303">
                  <c:v>3.2334459039534131</c:v>
                </c:pt>
                <c:pt idx="2304">
                  <c:v>3.1227750700188177</c:v>
                </c:pt>
                <c:pt idx="2305">
                  <c:v>3.1347147847306935</c:v>
                </c:pt>
                <c:pt idx="2306">
                  <c:v>3.1659103755076714</c:v>
                </c:pt>
                <c:pt idx="2307">
                  <c:v>3.1200132625712813</c:v>
                </c:pt>
                <c:pt idx="2308">
                  <c:v>3.1775071556391383</c:v>
                </c:pt>
                <c:pt idx="2309">
                  <c:v>3.3107279471786693</c:v>
                </c:pt>
                <c:pt idx="2310">
                  <c:v>3.4314301163914385</c:v>
                </c:pt>
                <c:pt idx="2311">
                  <c:v>3.4489711942622217</c:v>
                </c:pt>
                <c:pt idx="2312">
                  <c:v>3.4072269373052992</c:v>
                </c:pt>
                <c:pt idx="2313">
                  <c:v>3.4799920729200249</c:v>
                </c:pt>
                <c:pt idx="2314">
                  <c:v>3.5095927654516199</c:v>
                </c:pt>
                <c:pt idx="2315">
                  <c:v>3.5010671607908082</c:v>
                </c:pt>
                <c:pt idx="2316">
                  <c:v>3.4534673563838996</c:v>
                </c:pt>
                <c:pt idx="2317">
                  <c:v>3.3589817833220921</c:v>
                </c:pt>
                <c:pt idx="2318">
                  <c:v>3.4154819925420936</c:v>
                </c:pt>
                <c:pt idx="2319">
                  <c:v>3.3500729105121168</c:v>
                </c:pt>
                <c:pt idx="2320">
                  <c:v>3.2730175187677988</c:v>
                </c:pt>
                <c:pt idx="2321">
                  <c:v>3.2021903423290978</c:v>
                </c:pt>
                <c:pt idx="2322">
                  <c:v>3.1413080224572094</c:v>
                </c:pt>
                <c:pt idx="2323">
                  <c:v>3.0567430642629319</c:v>
                </c:pt>
                <c:pt idx="2324">
                  <c:v>3.0285993120753774</c:v>
                </c:pt>
                <c:pt idx="2325">
                  <c:v>3.0454412888246849</c:v>
                </c:pt>
                <c:pt idx="2326">
                  <c:v>3.1697202458232199</c:v>
                </c:pt>
                <c:pt idx="2327">
                  <c:v>3.0904004129956482</c:v>
                </c:pt>
                <c:pt idx="2328">
                  <c:v>3.0904004129956486</c:v>
                </c:pt>
                <c:pt idx="2329">
                  <c:v>3.0227109701715444</c:v>
                </c:pt>
                <c:pt idx="2330">
                  <c:v>3.1111590034627907</c:v>
                </c:pt>
                <c:pt idx="2331">
                  <c:v>3.2091822283430154</c:v>
                </c:pt>
                <c:pt idx="2332">
                  <c:v>3.2668660506827409</c:v>
                </c:pt>
                <c:pt idx="2333">
                  <c:v>3.2668660506827409</c:v>
                </c:pt>
                <c:pt idx="2334">
                  <c:v>3.2968114166936187</c:v>
                </c:pt>
                <c:pt idx="2335">
                  <c:v>3.2652823714829387</c:v>
                </c:pt>
                <c:pt idx="2336">
                  <c:v>3.2455097185701547</c:v>
                </c:pt>
                <c:pt idx="2337">
                  <c:v>3.1941037632761269</c:v>
                </c:pt>
                <c:pt idx="2338">
                  <c:v>3.3294229937429645</c:v>
                </c:pt>
                <c:pt idx="2339">
                  <c:v>3.3294229937429645</c:v>
                </c:pt>
                <c:pt idx="2340">
                  <c:v>3.2199093297721948</c:v>
                </c:pt>
                <c:pt idx="2341">
                  <c:v>3.1522661069769158</c:v>
                </c:pt>
                <c:pt idx="2342">
                  <c:v>3.1176177170854444</c:v>
                </c:pt>
                <c:pt idx="2343">
                  <c:v>2.9674479146965291</c:v>
                </c:pt>
                <c:pt idx="2344">
                  <c:v>3.0217601630107271</c:v>
                </c:pt>
                <c:pt idx="2345">
                  <c:v>3.1176177170854444</c:v>
                </c:pt>
                <c:pt idx="2346">
                  <c:v>3.0680032069997774</c:v>
                </c:pt>
                <c:pt idx="2347">
                  <c:v>3.0904004129956486</c:v>
                </c:pt>
                <c:pt idx="2348">
                  <c:v>3.0859339762456242</c:v>
                </c:pt>
                <c:pt idx="2349">
                  <c:v>3.1332477366640425</c:v>
                </c:pt>
                <c:pt idx="2350">
                  <c:v>3.1615506162088525</c:v>
                </c:pt>
                <c:pt idx="2351">
                  <c:v>3.1856358646381677</c:v>
                </c:pt>
                <c:pt idx="2352">
                  <c:v>3.1905031491643427</c:v>
                </c:pt>
                <c:pt idx="2353">
                  <c:v>3.1905031491643427</c:v>
                </c:pt>
                <c:pt idx="2354">
                  <c:v>3.2976829204273361</c:v>
                </c:pt>
                <c:pt idx="2355">
                  <c:v>3.3930286880839842</c:v>
                </c:pt>
                <c:pt idx="2356">
                  <c:v>3.3680377315166079</c:v>
                </c:pt>
                <c:pt idx="2357">
                  <c:v>3.4139672543527864</c:v>
                </c:pt>
                <c:pt idx="2358">
                  <c:v>3.4087446706793778</c:v>
                </c:pt>
                <c:pt idx="2359">
                  <c:v>3.4087446706793778</c:v>
                </c:pt>
                <c:pt idx="2360">
                  <c:v>3.3294229937429645</c:v>
                </c:pt>
                <c:pt idx="2361">
                  <c:v>3.3495582141358669</c:v>
                </c:pt>
                <c:pt idx="2362">
                  <c:v>3.3850584470072551</c:v>
                </c:pt>
                <c:pt idx="2363">
                  <c:v>3.2842361207062636</c:v>
                </c:pt>
                <c:pt idx="2364">
                  <c:v>3.2640500897666613</c:v>
                </c:pt>
                <c:pt idx="2365">
                  <c:v>3.2414343355564275</c:v>
                </c:pt>
                <c:pt idx="2366">
                  <c:v>3.2688006166275065</c:v>
                </c:pt>
                <c:pt idx="2367">
                  <c:v>3.2270409206343009</c:v>
                </c:pt>
                <c:pt idx="2368">
                  <c:v>3.0249916880288579</c:v>
                </c:pt>
                <c:pt idx="2369">
                  <c:v>2.9651229355607671</c:v>
                </c:pt>
                <c:pt idx="2370">
                  <c:v>2.9651229355607667</c:v>
                </c:pt>
                <c:pt idx="2371">
                  <c:v>3.0842573949268433</c:v>
                </c:pt>
                <c:pt idx="2372">
                  <c:v>3.046438605542527</c:v>
                </c:pt>
                <c:pt idx="2373">
                  <c:v>3.0952686201181048</c:v>
                </c:pt>
                <c:pt idx="2374">
                  <c:v>3.0569150044987108</c:v>
                </c:pt>
                <c:pt idx="2375">
                  <c:v>3.0553861646909075</c:v>
                </c:pt>
                <c:pt idx="2376">
                  <c:v>3.1134118476894979</c:v>
                </c:pt>
                <c:pt idx="2377">
                  <c:v>3.1207579904219758</c:v>
                </c:pt>
                <c:pt idx="2378">
                  <c:v>3.1610275009338467</c:v>
                </c:pt>
                <c:pt idx="2379">
                  <c:v>3.1153856431632505</c:v>
                </c:pt>
                <c:pt idx="2380">
                  <c:v>3.0519314727375049</c:v>
                </c:pt>
                <c:pt idx="2381">
                  <c:v>2.87411313552363</c:v>
                </c:pt>
                <c:pt idx="2382">
                  <c:v>2.4920927582635191</c:v>
                </c:pt>
                <c:pt idx="2383">
                  <c:v>2.5546318307829945</c:v>
                </c:pt>
                <c:pt idx="2384">
                  <c:v>2.5796146543051504</c:v>
                </c:pt>
                <c:pt idx="2385">
                  <c:v>2.6004807247891688</c:v>
                </c:pt>
                <c:pt idx="2386">
                  <c:v>2.6672618383439062</c:v>
                </c:pt>
                <c:pt idx="2387">
                  <c:v>2.5901334345533646</c:v>
                </c:pt>
                <c:pt idx="2388">
                  <c:v>2.665063620734804</c:v>
                </c:pt>
                <c:pt idx="2389">
                  <c:v>2.7413776673693677</c:v>
                </c:pt>
                <c:pt idx="2390">
                  <c:v>2.7699688216164584</c:v>
                </c:pt>
                <c:pt idx="2391">
                  <c:v>2.6583202716502514</c:v>
                </c:pt>
                <c:pt idx="2392">
                  <c:v>2.438123139721299</c:v>
                </c:pt>
                <c:pt idx="2393">
                  <c:v>2.5071326821120348</c:v>
                </c:pt>
                <c:pt idx="2394">
                  <c:v>2.5634797778466232</c:v>
                </c:pt>
                <c:pt idx="2395">
                  <c:v>2.8047578623950176</c:v>
                </c:pt>
                <c:pt idx="2396">
                  <c:v>2.5495097567963922</c:v>
                </c:pt>
                <c:pt idx="2397">
                  <c:v>2.6457513110645907</c:v>
                </c:pt>
                <c:pt idx="2398">
                  <c:v>2.5166114784235831</c:v>
                </c:pt>
                <c:pt idx="2399">
                  <c:v>3.5355339059327378</c:v>
                </c:pt>
              </c:numCache>
            </c:numRef>
          </c:val>
          <c:smooth val="0"/>
          <c:extLst>
            <c:ext xmlns:c16="http://schemas.microsoft.com/office/drawing/2014/chart" uri="{C3380CC4-5D6E-409C-BE32-E72D297353CC}">
              <c16:uniqueId val="{00000003-502A-4D47-98A0-26375414C71F}"/>
            </c:ext>
          </c:extLst>
        </c:ser>
        <c:ser>
          <c:idx val="6"/>
          <c:order val="5"/>
          <c:tx>
            <c:strRef>
              <c:f>'DRT Rolling Stdev'!$I$1</c:f>
              <c:strCache>
                <c:ptCount val="1"/>
                <c:pt idx="0">
                  <c:v>Pump Efficiency</c:v>
                </c:pt>
              </c:strCache>
            </c:strRef>
          </c:tx>
          <c:spPr>
            <a:ln w="28575" cap="rnd">
              <a:solidFill>
                <a:schemeClr val="accent1">
                  <a:lumMod val="60000"/>
                </a:schemeClr>
              </a:solidFill>
              <a:round/>
            </a:ln>
            <a:effectLst/>
          </c:spPr>
          <c:marker>
            <c:symbol val="none"/>
          </c:marker>
          <c:val>
            <c:numRef>
              <c:f>'DRT Rolling Stdev'!$I$2:$I$2454</c:f>
              <c:numCache>
                <c:formatCode>#,##0.00</c:formatCode>
                <c:ptCount val="2401"/>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39.145379968391708</c:v>
                </c:pt>
                <c:pt idx="2254">
                  <c:v>39.14246257168228</c:v>
                </c:pt>
                <c:pt idx="2255">
                  <c:v>38.988232976499567</c:v>
                </c:pt>
                <c:pt idx="2256">
                  <c:v>38.737139382149927</c:v>
                </c:pt>
                <c:pt idx="2257">
                  <c:v>38.25119479566991</c:v>
                </c:pt>
                <c:pt idx="2258">
                  <c:v>37.584304699204125</c:v>
                </c:pt>
                <c:pt idx="2259">
                  <c:v>36.766108299400315</c:v>
                </c:pt>
                <c:pt idx="2260">
                  <c:v>35.689118693552054</c:v>
                </c:pt>
                <c:pt idx="2261">
                  <c:v>34.423860144388641</c:v>
                </c:pt>
                <c:pt idx="2262">
                  <c:v>32.937789088420111</c:v>
                </c:pt>
                <c:pt idx="2263">
                  <c:v>31.183718096823657</c:v>
                </c:pt>
                <c:pt idx="2264">
                  <c:v>29.017499749737865</c:v>
                </c:pt>
                <c:pt idx="2265">
                  <c:v>26.447222806683826</c:v>
                </c:pt>
                <c:pt idx="2266">
                  <c:v>23.326793820944431</c:v>
                </c:pt>
                <c:pt idx="2267">
                  <c:v>19.418407592643312</c:v>
                </c:pt>
                <c:pt idx="2268">
                  <c:v>14.055336214728294</c:v>
                </c:pt>
                <c:pt idx="2269">
                  <c:v>2.0259683917536599</c:v>
                </c:pt>
                <c:pt idx="2270">
                  <c:v>2.0097345503467392</c:v>
                </c:pt>
                <c:pt idx="2271">
                  <c:v>2.0194761775118684</c:v>
                </c:pt>
                <c:pt idx="2272">
                  <c:v>2.0481103390351172</c:v>
                </c:pt>
                <c:pt idx="2273">
                  <c:v>2.069453224554215</c:v>
                </c:pt>
                <c:pt idx="2274">
                  <c:v>2.0649891303086703</c:v>
                </c:pt>
                <c:pt idx="2275">
                  <c:v>2.0588857530991413</c:v>
                </c:pt>
                <c:pt idx="2276">
                  <c:v>2.0134485619498066</c:v>
                </c:pt>
                <c:pt idx="2277">
                  <c:v>2.0117561766801071</c:v>
                </c:pt>
                <c:pt idx="2278">
                  <c:v>2.0789567061475585</c:v>
                </c:pt>
                <c:pt idx="2279">
                  <c:v>2.1251863948560281</c:v>
                </c:pt>
                <c:pt idx="2280">
                  <c:v>2.1593447246730668</c:v>
                </c:pt>
                <c:pt idx="2281">
                  <c:v>2.1338420833481608</c:v>
                </c:pt>
                <c:pt idx="2282">
                  <c:v>2.0628413716415293</c:v>
                </c:pt>
                <c:pt idx="2283">
                  <c:v>1.9674740933415074</c:v>
                </c:pt>
                <c:pt idx="2284">
                  <c:v>1.9461120579531812</c:v>
                </c:pt>
                <c:pt idx="2285">
                  <c:v>2.0360707544268686</c:v>
                </c:pt>
                <c:pt idx="2286">
                  <c:v>2.0611143266453253</c:v>
                </c:pt>
                <c:pt idx="2287">
                  <c:v>2.1356317472840676</c:v>
                </c:pt>
                <c:pt idx="2288">
                  <c:v>2.2111027557757743</c:v>
                </c:pt>
                <c:pt idx="2289">
                  <c:v>2.2903454216908434</c:v>
                </c:pt>
                <c:pt idx="2290">
                  <c:v>2.2516185031922142</c:v>
                </c:pt>
                <c:pt idx="2291">
                  <c:v>2.3202673430802498</c:v>
                </c:pt>
                <c:pt idx="2292">
                  <c:v>2.3389889254766514</c:v>
                </c:pt>
                <c:pt idx="2293">
                  <c:v>2.3742970741613685</c:v>
                </c:pt>
                <c:pt idx="2294">
                  <c:v>2.3246782167920022</c:v>
                </c:pt>
                <c:pt idx="2295">
                  <c:v>2.3192583399977038</c:v>
                </c:pt>
                <c:pt idx="2296">
                  <c:v>2.2283819130510873</c:v>
                </c:pt>
                <c:pt idx="2297">
                  <c:v>2.3026691406851865</c:v>
                </c:pt>
                <c:pt idx="2298">
                  <c:v>2.2911429447244114</c:v>
                </c:pt>
                <c:pt idx="2299">
                  <c:v>2.285197637331243</c:v>
                </c:pt>
                <c:pt idx="2300">
                  <c:v>2.3035226883861086</c:v>
                </c:pt>
                <c:pt idx="2301">
                  <c:v>2.3099360797855373</c:v>
                </c:pt>
                <c:pt idx="2302">
                  <c:v>2.3006606078363432</c:v>
                </c:pt>
                <c:pt idx="2303">
                  <c:v>2.2830660556825877</c:v>
                </c:pt>
                <c:pt idx="2304">
                  <c:v>2.2808774241246388</c:v>
                </c:pt>
                <c:pt idx="2305">
                  <c:v>2.2561564339113258</c:v>
                </c:pt>
                <c:pt idx="2306">
                  <c:v>2.2326642355438797</c:v>
                </c:pt>
                <c:pt idx="2307">
                  <c:v>2.3087941951392494</c:v>
                </c:pt>
                <c:pt idx="2308">
                  <c:v>2.2363085006498644</c:v>
                </c:pt>
                <c:pt idx="2309">
                  <c:v>2.1697856995452738</c:v>
                </c:pt>
                <c:pt idx="2310">
                  <c:v>2.1522231751845045</c:v>
                </c:pt>
                <c:pt idx="2311">
                  <c:v>2.1887753932388914</c:v>
                </c:pt>
                <c:pt idx="2312">
                  <c:v>2.1787529844622409</c:v>
                </c:pt>
                <c:pt idx="2313">
                  <c:v>2.1822922682421884</c:v>
                </c:pt>
                <c:pt idx="2314">
                  <c:v>2.2267511811261098</c:v>
                </c:pt>
                <c:pt idx="2315">
                  <c:v>2.1485560176447662</c:v>
                </c:pt>
                <c:pt idx="2316">
                  <c:v>2.1602166454230729</c:v>
                </c:pt>
                <c:pt idx="2317">
                  <c:v>2.0664729008225002</c:v>
                </c:pt>
                <c:pt idx="2318">
                  <c:v>2.1055991164994912</c:v>
                </c:pt>
                <c:pt idx="2319">
                  <c:v>2.1117804348276077</c:v>
                </c:pt>
                <c:pt idx="2320">
                  <c:v>2.1530408001232453</c:v>
                </c:pt>
                <c:pt idx="2321">
                  <c:v>2.1307671644348929</c:v>
                </c:pt>
                <c:pt idx="2322">
                  <c:v>2.1350349143947116</c:v>
                </c:pt>
                <c:pt idx="2323">
                  <c:v>2.0939264040777394</c:v>
                </c:pt>
                <c:pt idx="2324">
                  <c:v>2.1344136145798744</c:v>
                </c:pt>
                <c:pt idx="2325">
                  <c:v>2.1727488270770605</c:v>
                </c:pt>
                <c:pt idx="2326">
                  <c:v>2.1816872130667098</c:v>
                </c:pt>
                <c:pt idx="2327">
                  <c:v>2.17202443129481</c:v>
                </c:pt>
                <c:pt idx="2328">
                  <c:v>2.2470828222878967</c:v>
                </c:pt>
                <c:pt idx="2329">
                  <c:v>2.2775133722186052</c:v>
                </c:pt>
                <c:pt idx="2330">
                  <c:v>2.2432267196390305</c:v>
                </c:pt>
                <c:pt idx="2331">
                  <c:v>2.2321135205226574</c:v>
                </c:pt>
                <c:pt idx="2332">
                  <c:v>2.2271395264373175</c:v>
                </c:pt>
                <c:pt idx="2333">
                  <c:v>2.1969714120989243</c:v>
                </c:pt>
                <c:pt idx="2334">
                  <c:v>2.1734451842275733</c:v>
                </c:pt>
                <c:pt idx="2335">
                  <c:v>2.2338310880443846</c:v>
                </c:pt>
                <c:pt idx="2336">
                  <c:v>2.2308939065550724</c:v>
                </c:pt>
                <c:pt idx="2337">
                  <c:v>2.1167059765417533</c:v>
                </c:pt>
                <c:pt idx="2338">
                  <c:v>2.1523633514302882</c:v>
                </c:pt>
                <c:pt idx="2339">
                  <c:v>2.1373884467009772</c:v>
                </c:pt>
                <c:pt idx="2340">
                  <c:v>2.1537716690480093</c:v>
                </c:pt>
                <c:pt idx="2341">
                  <c:v>2.1282982997015694</c:v>
                </c:pt>
                <c:pt idx="2342">
                  <c:v>2.1251519763042945</c:v>
                </c:pt>
                <c:pt idx="2343">
                  <c:v>2.1204909357699311</c:v>
                </c:pt>
                <c:pt idx="2344">
                  <c:v>2.0777332351866593</c:v>
                </c:pt>
                <c:pt idx="2345">
                  <c:v>2.1877280635364169</c:v>
                </c:pt>
                <c:pt idx="2346">
                  <c:v>2.1599105632209237</c:v>
                </c:pt>
                <c:pt idx="2347">
                  <c:v>2.1408661062757921</c:v>
                </c:pt>
                <c:pt idx="2348">
                  <c:v>2.0787919305613802</c:v>
                </c:pt>
                <c:pt idx="2349">
                  <c:v>2.0976771114253623</c:v>
                </c:pt>
                <c:pt idx="2350">
                  <c:v>2.0588363843511845</c:v>
                </c:pt>
                <c:pt idx="2351">
                  <c:v>2.0781227325122207</c:v>
                </c:pt>
                <c:pt idx="2352">
                  <c:v>2.0283433827887465</c:v>
                </c:pt>
                <c:pt idx="2353">
                  <c:v>2.0053527685716004</c:v>
                </c:pt>
                <c:pt idx="2354">
                  <c:v>1.9649765154764789</c:v>
                </c:pt>
                <c:pt idx="2355">
                  <c:v>1.8938844046353571</c:v>
                </c:pt>
                <c:pt idx="2356">
                  <c:v>1.91704825192012</c:v>
                </c:pt>
                <c:pt idx="2357">
                  <c:v>1.8441943800914116</c:v>
                </c:pt>
                <c:pt idx="2358">
                  <c:v>1.7744244481414408</c:v>
                </c:pt>
                <c:pt idx="2359">
                  <c:v>1.7093358947561843</c:v>
                </c:pt>
                <c:pt idx="2360">
                  <c:v>1.7504482727304138</c:v>
                </c:pt>
                <c:pt idx="2361">
                  <c:v>1.7704218323396297</c:v>
                </c:pt>
                <c:pt idx="2362">
                  <c:v>1.6884168327634392</c:v>
                </c:pt>
                <c:pt idx="2363">
                  <c:v>1.6943988213585428</c:v>
                </c:pt>
                <c:pt idx="2364">
                  <c:v>1.6962376014491489</c:v>
                </c:pt>
                <c:pt idx="2365">
                  <c:v>1.6270352943774158</c:v>
                </c:pt>
                <c:pt idx="2366">
                  <c:v>1.6477496593441943</c:v>
                </c:pt>
                <c:pt idx="2367">
                  <c:v>1.5657744610166304</c:v>
                </c:pt>
                <c:pt idx="2368">
                  <c:v>1.5536656905492674</c:v>
                </c:pt>
                <c:pt idx="2369">
                  <c:v>1.5761074685887018</c:v>
                </c:pt>
                <c:pt idx="2370">
                  <c:v>1.5601556603206332</c:v>
                </c:pt>
                <c:pt idx="2371">
                  <c:v>1.5479340856458721</c:v>
                </c:pt>
                <c:pt idx="2372">
                  <c:v>1.5657158190862328</c:v>
                </c:pt>
                <c:pt idx="2373">
                  <c:v>1.5691458581141864</c:v>
                </c:pt>
                <c:pt idx="2374">
                  <c:v>1.5963987868546208</c:v>
                </c:pt>
                <c:pt idx="2375">
                  <c:v>1.5179745262778566</c:v>
                </c:pt>
                <c:pt idx="2376">
                  <c:v>1.5428944928211921</c:v>
                </c:pt>
                <c:pt idx="2377">
                  <c:v>1.5753483303572955</c:v>
                </c:pt>
                <c:pt idx="2378">
                  <c:v>1.5690940026925095</c:v>
                </c:pt>
                <c:pt idx="2379">
                  <c:v>1.4505740746851299</c:v>
                </c:pt>
                <c:pt idx="2380">
                  <c:v>1.4851938815524623</c:v>
                </c:pt>
                <c:pt idx="2381">
                  <c:v>1.3743727265463883</c:v>
                </c:pt>
                <c:pt idx="2382">
                  <c:v>1.4113961353195745</c:v>
                </c:pt>
                <c:pt idx="2383">
                  <c:v>1.4482920388682989</c:v>
                </c:pt>
                <c:pt idx="2384">
                  <c:v>1.4928601750290116</c:v>
                </c:pt>
                <c:pt idx="2385">
                  <c:v>1.4830683516066234</c:v>
                </c:pt>
                <c:pt idx="2386">
                  <c:v>1.4129919467700967</c:v>
                </c:pt>
                <c:pt idx="2387">
                  <c:v>1.447789003242937</c:v>
                </c:pt>
                <c:pt idx="2388">
                  <c:v>1.388004493447049</c:v>
                </c:pt>
                <c:pt idx="2389">
                  <c:v>1.4491731020445606</c:v>
                </c:pt>
                <c:pt idx="2390">
                  <c:v>1.3845297449226237</c:v>
                </c:pt>
                <c:pt idx="2391">
                  <c:v>1.239947272198648</c:v>
                </c:pt>
                <c:pt idx="2392">
                  <c:v>1.3147604501666101</c:v>
                </c:pt>
                <c:pt idx="2393">
                  <c:v>1.3891806593702467</c:v>
                </c:pt>
                <c:pt idx="2394">
                  <c:v>1.4974621059500599</c:v>
                </c:pt>
                <c:pt idx="2395">
                  <c:v>1.6321325771245687</c:v>
                </c:pt>
                <c:pt idx="2396">
                  <c:v>1.4966298227839341</c:v>
                </c:pt>
                <c:pt idx="2397">
                  <c:v>1.6961713490031158</c:v>
                </c:pt>
                <c:pt idx="2398">
                  <c:v>2.0003580946638095</c:v>
                </c:pt>
                <c:pt idx="2399">
                  <c:v>1.1699403106904707</c:v>
                </c:pt>
              </c:numCache>
            </c:numRef>
          </c:val>
          <c:smooth val="0"/>
          <c:extLst>
            <c:ext xmlns:c16="http://schemas.microsoft.com/office/drawing/2014/chart" uri="{C3380CC4-5D6E-409C-BE32-E72D297353CC}">
              <c16:uniqueId val="{00000004-502A-4D47-98A0-26375414C71F}"/>
            </c:ext>
          </c:extLst>
        </c:ser>
        <c:dLbls>
          <c:showLegendKey val="0"/>
          <c:showVal val="0"/>
          <c:showCatName val="0"/>
          <c:showSerName val="0"/>
          <c:showPercent val="0"/>
          <c:showBubbleSize val="0"/>
        </c:dLbls>
        <c:marker val="1"/>
        <c:smooth val="0"/>
        <c:axId val="332022928"/>
        <c:axId val="367419664"/>
      </c:lineChart>
      <c:lineChart>
        <c:grouping val="standard"/>
        <c:varyColors val="0"/>
        <c:ser>
          <c:idx val="5"/>
          <c:order val="4"/>
          <c:tx>
            <c:strRef>
              <c:f>'DRT Rolling Stdev'!$H$1</c:f>
              <c:strCache>
                <c:ptCount val="1"/>
                <c:pt idx="0">
                  <c:v>Horse Power</c:v>
                </c:pt>
              </c:strCache>
            </c:strRef>
          </c:tx>
          <c:spPr>
            <a:ln w="28575" cap="rnd">
              <a:solidFill>
                <a:schemeClr val="accent6"/>
              </a:solidFill>
              <a:round/>
            </a:ln>
            <a:effectLst/>
          </c:spPr>
          <c:marker>
            <c:symbol val="none"/>
          </c:marker>
          <c:val>
            <c:numRef>
              <c:f>'DRT Rolling Stdev'!$H$2:$H$2454</c:f>
              <c:numCache>
                <c:formatCode>#,##0.00</c:formatCode>
                <c:ptCount val="2401"/>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1.7437245299630888</c:v>
                </c:pt>
                <c:pt idx="2254">
                  <c:v>1.7545669162007229</c:v>
                </c:pt>
                <c:pt idx="2255">
                  <c:v>1.7775605909113272</c:v>
                </c:pt>
                <c:pt idx="2256">
                  <c:v>1.7633967479526151</c:v>
                </c:pt>
                <c:pt idx="2257">
                  <c:v>1.7489823028509832</c:v>
                </c:pt>
                <c:pt idx="2258">
                  <c:v>1.7246657228172451</c:v>
                </c:pt>
                <c:pt idx="2259">
                  <c:v>1.6894332540018182</c:v>
                </c:pt>
                <c:pt idx="2260">
                  <c:v>1.6461147938458229</c:v>
                </c:pt>
                <c:pt idx="2261">
                  <c:v>1.5886982773724874</c:v>
                </c:pt>
                <c:pt idx="2262">
                  <c:v>1.5153334424663523</c:v>
                </c:pt>
                <c:pt idx="2263">
                  <c:v>1.4351875014447313</c:v>
                </c:pt>
                <c:pt idx="2264">
                  <c:v>1.3426010017550052</c:v>
                </c:pt>
                <c:pt idx="2265">
                  <c:v>1.2309104907294715</c:v>
                </c:pt>
                <c:pt idx="2266">
                  <c:v>1.1091619456351949</c:v>
                </c:pt>
                <c:pt idx="2267">
                  <c:v>0.9360608606056251</c:v>
                </c:pt>
                <c:pt idx="2268">
                  <c:v>0.71224113594434191</c:v>
                </c:pt>
                <c:pt idx="2269">
                  <c:v>0.3167671286371993</c:v>
                </c:pt>
                <c:pt idx="2270">
                  <c:v>0.31685548667680796</c:v>
                </c:pt>
                <c:pt idx="2271">
                  <c:v>0.30659147893713395</c:v>
                </c:pt>
                <c:pt idx="2272">
                  <c:v>0.29863770554012276</c:v>
                </c:pt>
                <c:pt idx="2273">
                  <c:v>0.30007917965723857</c:v>
                </c:pt>
                <c:pt idx="2274">
                  <c:v>0.29653518660544603</c:v>
                </c:pt>
                <c:pt idx="2275">
                  <c:v>0.29026536493382077</c:v>
                </c:pt>
                <c:pt idx="2276">
                  <c:v>0.29170660583374869</c:v>
                </c:pt>
                <c:pt idx="2277">
                  <c:v>0.28128788004275179</c:v>
                </c:pt>
                <c:pt idx="2278">
                  <c:v>0.27989599789014874</c:v>
                </c:pt>
                <c:pt idx="2279">
                  <c:v>0.27699714093391176</c:v>
                </c:pt>
                <c:pt idx="2280">
                  <c:v>0.27512465803108088</c:v>
                </c:pt>
                <c:pt idx="2281">
                  <c:v>0.29005301556680724</c:v>
                </c:pt>
                <c:pt idx="2282">
                  <c:v>0.28082353105276686</c:v>
                </c:pt>
                <c:pt idx="2283">
                  <c:v>0.28498973288893503</c:v>
                </c:pt>
                <c:pt idx="2284">
                  <c:v>0.30215305486015359</c:v>
                </c:pt>
                <c:pt idx="2285">
                  <c:v>0.28770053868799789</c:v>
                </c:pt>
                <c:pt idx="2286">
                  <c:v>0.30527853305532193</c:v>
                </c:pt>
                <c:pt idx="2287">
                  <c:v>0.30164171824491548</c:v>
                </c:pt>
                <c:pt idx="2288">
                  <c:v>0.30444676281256894</c:v>
                </c:pt>
                <c:pt idx="2289">
                  <c:v>0.31358329777929655</c:v>
                </c:pt>
                <c:pt idx="2290">
                  <c:v>0.32835895906511986</c:v>
                </c:pt>
                <c:pt idx="2291">
                  <c:v>0.3280836399308647</c:v>
                </c:pt>
                <c:pt idx="2292">
                  <c:v>0.32456532440505925</c:v>
                </c:pt>
                <c:pt idx="2293">
                  <c:v>0.32581088080790654</c:v>
                </c:pt>
                <c:pt idx="2294">
                  <c:v>0.32703895120895526</c:v>
                </c:pt>
                <c:pt idx="2295">
                  <c:v>0.32491624768944255</c:v>
                </c:pt>
                <c:pt idx="2296">
                  <c:v>0.28273201352862387</c:v>
                </c:pt>
                <c:pt idx="2297">
                  <c:v>0.30232690375297733</c:v>
                </c:pt>
                <c:pt idx="2298">
                  <c:v>0.28134741881608444</c:v>
                </c:pt>
                <c:pt idx="2299">
                  <c:v>0.3024427112612797</c:v>
                </c:pt>
                <c:pt idx="2300">
                  <c:v>0.30625579179545642</c:v>
                </c:pt>
                <c:pt idx="2301">
                  <c:v>0.30876944335216383</c:v>
                </c:pt>
                <c:pt idx="2302">
                  <c:v>0.31411411693703839</c:v>
                </c:pt>
                <c:pt idx="2303">
                  <c:v>0.31760082352486407</c:v>
                </c:pt>
                <c:pt idx="2304">
                  <c:v>0.315989622849078</c:v>
                </c:pt>
                <c:pt idx="2305">
                  <c:v>0.33084958042243501</c:v>
                </c:pt>
                <c:pt idx="2306">
                  <c:v>0.34234578375031072</c:v>
                </c:pt>
                <c:pt idx="2307">
                  <c:v>0.3477306532972218</c:v>
                </c:pt>
                <c:pt idx="2308">
                  <c:v>0.35178141514451094</c:v>
                </c:pt>
                <c:pt idx="2309">
                  <c:v>0.36648625382157357</c:v>
                </c:pt>
                <c:pt idx="2310">
                  <c:v>0.38111553869611986</c:v>
                </c:pt>
                <c:pt idx="2311">
                  <c:v>0.37603250008949868</c:v>
                </c:pt>
                <c:pt idx="2312">
                  <c:v>0.38972250289960125</c:v>
                </c:pt>
                <c:pt idx="2313">
                  <c:v>0.38555757159607568</c:v>
                </c:pt>
                <c:pt idx="2314">
                  <c:v>0.37845843728563833</c:v>
                </c:pt>
                <c:pt idx="2315">
                  <c:v>0.37129868047391568</c:v>
                </c:pt>
                <c:pt idx="2316">
                  <c:v>0.36219057403784372</c:v>
                </c:pt>
                <c:pt idx="2317">
                  <c:v>0.37745862956819576</c:v>
                </c:pt>
                <c:pt idx="2318">
                  <c:v>0.373787502218139</c:v>
                </c:pt>
                <c:pt idx="2319">
                  <c:v>0.36924075520263416</c:v>
                </c:pt>
                <c:pt idx="2320">
                  <c:v>0.34854728964830817</c:v>
                </c:pt>
                <c:pt idx="2321">
                  <c:v>0.34947742521576797</c:v>
                </c:pt>
                <c:pt idx="2322">
                  <c:v>0.34660195589671233</c:v>
                </c:pt>
                <c:pt idx="2323">
                  <c:v>0.34241070661918305</c:v>
                </c:pt>
                <c:pt idx="2324">
                  <c:v>0.35140868685045484</c:v>
                </c:pt>
                <c:pt idx="2325">
                  <c:v>0.36686615843443793</c:v>
                </c:pt>
                <c:pt idx="2326">
                  <c:v>0.36485867285014573</c:v>
                </c:pt>
                <c:pt idx="2327">
                  <c:v>0.36347909940477985</c:v>
                </c:pt>
                <c:pt idx="2328">
                  <c:v>0.37113746450722468</c:v>
                </c:pt>
                <c:pt idx="2329">
                  <c:v>0.3619560904444038</c:v>
                </c:pt>
                <c:pt idx="2330">
                  <c:v>0.36576077613246105</c:v>
                </c:pt>
                <c:pt idx="2331">
                  <c:v>0.36088383843527927</c:v>
                </c:pt>
                <c:pt idx="2332">
                  <c:v>0.35538419193728071</c:v>
                </c:pt>
                <c:pt idx="2333">
                  <c:v>0.35517762668510194</c:v>
                </c:pt>
                <c:pt idx="2334">
                  <c:v>0.3603590888073932</c:v>
                </c:pt>
                <c:pt idx="2335">
                  <c:v>0.36009028907570367</c:v>
                </c:pt>
                <c:pt idx="2336">
                  <c:v>0.36624395679194188</c:v>
                </c:pt>
                <c:pt idx="2337">
                  <c:v>0.36528227908941857</c:v>
                </c:pt>
                <c:pt idx="2338">
                  <c:v>0.37440012472075546</c:v>
                </c:pt>
                <c:pt idx="2339">
                  <c:v>0.35915406556169527</c:v>
                </c:pt>
                <c:pt idx="2340">
                  <c:v>0.35393983050995309</c:v>
                </c:pt>
                <c:pt idx="2341">
                  <c:v>0.35026848317337789</c:v>
                </c:pt>
                <c:pt idx="2342">
                  <c:v>0.33461590515161405</c:v>
                </c:pt>
                <c:pt idx="2343">
                  <c:v>0.33221740682324385</c:v>
                </c:pt>
                <c:pt idx="2344">
                  <c:v>0.33187875601537858</c:v>
                </c:pt>
                <c:pt idx="2345">
                  <c:v>0.33638949139113655</c:v>
                </c:pt>
                <c:pt idx="2346">
                  <c:v>0.33921315250470407</c:v>
                </c:pt>
                <c:pt idx="2347">
                  <c:v>0.32461732282841488</c:v>
                </c:pt>
                <c:pt idx="2348">
                  <c:v>0.32813453729041542</c:v>
                </c:pt>
                <c:pt idx="2349">
                  <c:v>0.34371410740691655</c:v>
                </c:pt>
                <c:pt idx="2350">
                  <c:v>0.34898683068946923</c:v>
                </c:pt>
                <c:pt idx="2351">
                  <c:v>0.35019244721459003</c:v>
                </c:pt>
                <c:pt idx="2352">
                  <c:v>0.35074763732711456</c:v>
                </c:pt>
                <c:pt idx="2353">
                  <c:v>0.3554661253230309</c:v>
                </c:pt>
                <c:pt idx="2354">
                  <c:v>0.34762310187416678</c:v>
                </c:pt>
                <c:pt idx="2355">
                  <c:v>0.33802553476298058</c:v>
                </c:pt>
                <c:pt idx="2356">
                  <c:v>0.35239800480610856</c:v>
                </c:pt>
                <c:pt idx="2357">
                  <c:v>0.35510119005462731</c:v>
                </c:pt>
                <c:pt idx="2358">
                  <c:v>0.34315744060422015</c:v>
                </c:pt>
                <c:pt idx="2359">
                  <c:v>0.33727447254735343</c:v>
                </c:pt>
                <c:pt idx="2360">
                  <c:v>0.34217752688971531</c:v>
                </c:pt>
                <c:pt idx="2361">
                  <c:v>0.35146448687850418</c:v>
                </c:pt>
                <c:pt idx="2362">
                  <c:v>0.35838628176279497</c:v>
                </c:pt>
                <c:pt idx="2363">
                  <c:v>0.35382247688638691</c:v>
                </c:pt>
                <c:pt idx="2364">
                  <c:v>0.3671633690605558</c:v>
                </c:pt>
                <c:pt idx="2365">
                  <c:v>0.361391941389824</c:v>
                </c:pt>
                <c:pt idx="2366">
                  <c:v>0.35165118764739589</c:v>
                </c:pt>
                <c:pt idx="2367">
                  <c:v>0.35502491185489399</c:v>
                </c:pt>
                <c:pt idx="2368">
                  <c:v>0.35279905328932798</c:v>
                </c:pt>
                <c:pt idx="2369">
                  <c:v>0.35796460629394217</c:v>
                </c:pt>
                <c:pt idx="2370">
                  <c:v>0.35517809169724374</c:v>
                </c:pt>
                <c:pt idx="2371">
                  <c:v>0.35641592364230479</c:v>
                </c:pt>
                <c:pt idx="2372">
                  <c:v>0.3581470816785704</c:v>
                </c:pt>
                <c:pt idx="2373">
                  <c:v>0.36455734896454123</c:v>
                </c:pt>
                <c:pt idx="2374">
                  <c:v>0.37026574624205078</c:v>
                </c:pt>
                <c:pt idx="2375">
                  <c:v>0.37330491307347341</c:v>
                </c:pt>
                <c:pt idx="2376">
                  <c:v>0.37193705557470652</c:v>
                </c:pt>
                <c:pt idx="2377">
                  <c:v>0.37928679184797315</c:v>
                </c:pt>
                <c:pt idx="2378">
                  <c:v>0.38304974351334486</c:v>
                </c:pt>
                <c:pt idx="2379">
                  <c:v>0.36415728991004492</c:v>
                </c:pt>
                <c:pt idx="2380">
                  <c:v>0.36764776721847514</c:v>
                </c:pt>
                <c:pt idx="2381">
                  <c:v>0.37493002347943072</c:v>
                </c:pt>
                <c:pt idx="2382">
                  <c:v>0.38417526297846816</c:v>
                </c:pt>
                <c:pt idx="2383">
                  <c:v>0.38698587970354403</c:v>
                </c:pt>
                <c:pt idx="2384">
                  <c:v>0.39178996255448051</c:v>
                </c:pt>
                <c:pt idx="2385">
                  <c:v>0.39732475868288047</c:v>
                </c:pt>
                <c:pt idx="2386">
                  <c:v>0.38357211426890025</c:v>
                </c:pt>
                <c:pt idx="2387">
                  <c:v>0.36719008983809864</c:v>
                </c:pt>
                <c:pt idx="2388">
                  <c:v>0.37774482267167819</c:v>
                </c:pt>
                <c:pt idx="2389">
                  <c:v>0.39273852437848894</c:v>
                </c:pt>
                <c:pt idx="2390">
                  <c:v>0.40234798684861989</c:v>
                </c:pt>
                <c:pt idx="2391">
                  <c:v>0.40767733828021957</c:v>
                </c:pt>
                <c:pt idx="2392">
                  <c:v>0.40268861611841072</c:v>
                </c:pt>
                <c:pt idx="2393">
                  <c:v>0.4301902146897556</c:v>
                </c:pt>
                <c:pt idx="2394">
                  <c:v>0.38077725600392393</c:v>
                </c:pt>
                <c:pt idx="2395">
                  <c:v>0.4160377652396729</c:v>
                </c:pt>
                <c:pt idx="2396">
                  <c:v>0.43143469780528171</c:v>
                </c:pt>
                <c:pt idx="2397">
                  <c:v>0.4664874378896674</c:v>
                </c:pt>
                <c:pt idx="2398">
                  <c:v>0.11425663148166298</c:v>
                </c:pt>
                <c:pt idx="2399">
                  <c:v>0.14554120915130589</c:v>
                </c:pt>
              </c:numCache>
            </c:numRef>
          </c:val>
          <c:smooth val="0"/>
          <c:extLst>
            <c:ext xmlns:c16="http://schemas.microsoft.com/office/drawing/2014/chart" uri="{C3380CC4-5D6E-409C-BE32-E72D297353CC}">
              <c16:uniqueId val="{00000005-502A-4D47-98A0-26375414C71F}"/>
            </c:ext>
          </c:extLst>
        </c:ser>
        <c:ser>
          <c:idx val="7"/>
          <c:order val="6"/>
          <c:tx>
            <c:strRef>
              <c:f>'DRT Rolling Stdev'!$J$1</c:f>
              <c:strCache>
                <c:ptCount val="1"/>
                <c:pt idx="0">
                  <c:v>PUMP FAILURE (1 or 0)</c:v>
                </c:pt>
              </c:strCache>
            </c:strRef>
          </c:tx>
          <c:spPr>
            <a:ln w="28575" cap="rnd">
              <a:solidFill>
                <a:schemeClr val="accent2">
                  <a:lumMod val="60000"/>
                </a:schemeClr>
              </a:solidFill>
              <a:round/>
            </a:ln>
            <a:effectLst/>
          </c:spPr>
          <c:marker>
            <c:symbol val="none"/>
          </c:marker>
          <c:val>
            <c:numRef>
              <c:f>'DRT Rolling Stdev'!$J$2:$J$2454</c:f>
              <c:numCache>
                <c:formatCode>General</c:formatCode>
                <c:ptCount val="24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numCache>
            </c:numRef>
          </c:val>
          <c:smooth val="0"/>
          <c:extLst>
            <c:ext xmlns:c16="http://schemas.microsoft.com/office/drawing/2014/chart" uri="{C3380CC4-5D6E-409C-BE32-E72D297353CC}">
              <c16:uniqueId val="{00000006-502A-4D47-98A0-26375414C71F}"/>
            </c:ext>
          </c:extLst>
        </c:ser>
        <c:dLbls>
          <c:showLegendKey val="0"/>
          <c:showVal val="0"/>
          <c:showCatName val="0"/>
          <c:showSerName val="0"/>
          <c:showPercent val="0"/>
          <c:showBubbleSize val="0"/>
        </c:dLbls>
        <c:marker val="1"/>
        <c:smooth val="0"/>
        <c:axId val="1552906143"/>
        <c:axId val="144966192"/>
      </c:lineChart>
      <c:catAx>
        <c:axId val="33202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419664"/>
        <c:crosses val="autoZero"/>
        <c:auto val="1"/>
        <c:lblAlgn val="ctr"/>
        <c:lblOffset val="100"/>
        <c:noMultiLvlLbl val="0"/>
      </c:catAx>
      <c:valAx>
        <c:axId val="36741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022928"/>
        <c:crosses val="autoZero"/>
        <c:crossBetween val="between"/>
      </c:valAx>
      <c:valAx>
        <c:axId val="14496619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2906143"/>
        <c:crosses val="max"/>
        <c:crossBetween val="between"/>
      </c:valAx>
      <c:catAx>
        <c:axId val="1552906143"/>
        <c:scaling>
          <c:orientation val="minMax"/>
        </c:scaling>
        <c:delete val="1"/>
        <c:axPos val="b"/>
        <c:majorTickMark val="out"/>
        <c:minorTickMark val="none"/>
        <c:tickLblPos val="nextTo"/>
        <c:crossAx val="1449661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l">
              <a:defRPr sz="1600" b="1" i="0" u="none" strike="noStrike" kern="1200" cap="all" spc="120" normalizeH="0" baseline="0">
                <a:solidFill>
                  <a:schemeClr val="tx1">
                    <a:lumMod val="65000"/>
                    <a:lumOff val="35000"/>
                  </a:schemeClr>
                </a:solidFill>
                <a:latin typeface="+mn-lt"/>
                <a:ea typeface="+mn-ea"/>
                <a:cs typeface="+mn-cs"/>
              </a:defRPr>
            </a:pPr>
            <a:r>
              <a:rPr lang="en-AU" sz="1200" b="1" i="0" baseline="0" dirty="0">
                <a:effectLst/>
              </a:rPr>
              <a:t>Correlation Strength Associated With Pump Failure (Rolling STDEV</a:t>
            </a:r>
            <a:r>
              <a:rPr lang="en-AU" sz="1800" b="1" i="0" baseline="0" dirty="0">
                <a:effectLst/>
              </a:rPr>
              <a:t>)</a:t>
            </a:r>
            <a:endParaRPr lang="en-US" dirty="0">
              <a:effectLst/>
            </a:endParaRPr>
          </a:p>
        </c:rich>
      </c:tx>
      <c:layout>
        <c:manualLayout>
          <c:xMode val="edge"/>
          <c:yMode val="edge"/>
          <c:x val="0.26200534480034704"/>
          <c:y val="2.0595531969617213E-2"/>
        </c:manualLayout>
      </c:layout>
      <c:overlay val="0"/>
      <c:spPr>
        <a:noFill/>
        <a:ln>
          <a:noFill/>
        </a:ln>
        <a:effectLst/>
      </c:spPr>
      <c:txPr>
        <a:bodyPr rot="0" spcFirstLastPara="1" vertOverflow="ellipsis" vert="horz" wrap="square" anchor="ctr" anchorCtr="1"/>
        <a:lstStyle/>
        <a:p>
          <a:pPr algn="l">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Statistics'!$W$39</c:f>
              <c:strCache>
                <c:ptCount val="1"/>
                <c:pt idx="0">
                  <c:v>Pump Torque </c:v>
                </c:pt>
              </c:strCache>
            </c:strRef>
          </c:tx>
          <c:spPr>
            <a:solidFill>
              <a:schemeClr val="accent6">
                <a:tint val="48000"/>
              </a:schemeClr>
            </a:solidFill>
            <a:ln>
              <a:noFill/>
            </a:ln>
            <a:effectLst/>
          </c:spPr>
          <c:invertIfNegative val="0"/>
          <c:cat>
            <c:strRef>
              <c:f>'Inferential Statistics'!$X$37:$X$38</c:f>
              <c:strCache>
                <c:ptCount val="2"/>
                <c:pt idx="1">
                  <c:v>Correlation Coefficient</c:v>
                </c:pt>
              </c:strCache>
            </c:strRef>
          </c:cat>
          <c:val>
            <c:numRef>
              <c:f>'Inferential Statistics'!$X$39</c:f>
              <c:numCache>
                <c:formatCode>General</c:formatCode>
                <c:ptCount val="1"/>
                <c:pt idx="0">
                  <c:v>0.59726041395457108</c:v>
                </c:pt>
              </c:numCache>
            </c:numRef>
          </c:val>
          <c:extLst>
            <c:ext xmlns:c16="http://schemas.microsoft.com/office/drawing/2014/chart" uri="{C3380CC4-5D6E-409C-BE32-E72D297353CC}">
              <c16:uniqueId val="{00000000-9BE9-413D-A99B-76292A74B42A}"/>
            </c:ext>
          </c:extLst>
        </c:ser>
        <c:ser>
          <c:idx val="1"/>
          <c:order val="1"/>
          <c:tx>
            <c:strRef>
              <c:f>'Inferential Statistics'!$W$40</c:f>
              <c:strCache>
                <c:ptCount val="1"/>
                <c:pt idx="0">
                  <c:v>Ambient Temperature</c:v>
                </c:pt>
              </c:strCache>
            </c:strRef>
          </c:tx>
          <c:spPr>
            <a:solidFill>
              <a:schemeClr val="accent6">
                <a:tint val="65000"/>
              </a:schemeClr>
            </a:solidFill>
            <a:ln>
              <a:noFill/>
            </a:ln>
            <a:effectLst/>
          </c:spPr>
          <c:invertIfNegative val="0"/>
          <c:cat>
            <c:strRef>
              <c:f>'Inferential Statistics'!$X$37:$X$38</c:f>
              <c:strCache>
                <c:ptCount val="2"/>
                <c:pt idx="1">
                  <c:v>Correlation Coefficient</c:v>
                </c:pt>
              </c:strCache>
            </c:strRef>
          </c:cat>
          <c:val>
            <c:numRef>
              <c:f>'Inferential Statistics'!$X$40</c:f>
              <c:numCache>
                <c:formatCode>General</c:formatCode>
                <c:ptCount val="1"/>
                <c:pt idx="0">
                  <c:v>0.60005043132418734</c:v>
                </c:pt>
              </c:numCache>
            </c:numRef>
          </c:val>
          <c:extLst>
            <c:ext xmlns:c16="http://schemas.microsoft.com/office/drawing/2014/chart" uri="{C3380CC4-5D6E-409C-BE32-E72D297353CC}">
              <c16:uniqueId val="{00000001-9BE9-413D-A99B-76292A74B42A}"/>
            </c:ext>
          </c:extLst>
        </c:ser>
        <c:ser>
          <c:idx val="2"/>
          <c:order val="2"/>
          <c:tx>
            <c:strRef>
              <c:f>'Inferential Statistics'!$W$41</c:f>
              <c:strCache>
                <c:ptCount val="1"/>
                <c:pt idx="0">
                  <c:v>Pump Speed (RPM)</c:v>
                </c:pt>
              </c:strCache>
            </c:strRef>
          </c:tx>
          <c:spPr>
            <a:solidFill>
              <a:schemeClr val="accent6">
                <a:tint val="83000"/>
              </a:schemeClr>
            </a:solidFill>
            <a:ln>
              <a:noFill/>
            </a:ln>
            <a:effectLst/>
          </c:spPr>
          <c:invertIfNegative val="0"/>
          <c:cat>
            <c:strRef>
              <c:f>'Inferential Statistics'!$X$37:$X$38</c:f>
              <c:strCache>
                <c:ptCount val="2"/>
                <c:pt idx="1">
                  <c:v>Correlation Coefficient</c:v>
                </c:pt>
              </c:strCache>
            </c:strRef>
          </c:cat>
          <c:val>
            <c:numRef>
              <c:f>'Inferential Statistics'!$X$41</c:f>
              <c:numCache>
                <c:formatCode>General</c:formatCode>
                <c:ptCount val="1"/>
                <c:pt idx="0">
                  <c:v>0.62455590762221425</c:v>
                </c:pt>
              </c:numCache>
            </c:numRef>
          </c:val>
          <c:extLst>
            <c:ext xmlns:c16="http://schemas.microsoft.com/office/drawing/2014/chart" uri="{C3380CC4-5D6E-409C-BE32-E72D297353CC}">
              <c16:uniqueId val="{00000002-9BE9-413D-A99B-76292A74B42A}"/>
            </c:ext>
          </c:extLst>
        </c:ser>
        <c:ser>
          <c:idx val="3"/>
          <c:order val="3"/>
          <c:tx>
            <c:strRef>
              <c:f>'Inferential Statistics'!$W$42</c:f>
              <c:strCache>
                <c:ptCount val="1"/>
                <c:pt idx="0">
                  <c:v>Volumetric Flow Meter 2</c:v>
                </c:pt>
              </c:strCache>
            </c:strRef>
          </c:tx>
          <c:spPr>
            <a:solidFill>
              <a:schemeClr val="accent6"/>
            </a:solidFill>
            <a:ln>
              <a:noFill/>
            </a:ln>
            <a:effectLst/>
          </c:spPr>
          <c:invertIfNegative val="0"/>
          <c:cat>
            <c:strRef>
              <c:f>'Inferential Statistics'!$X$37:$X$38</c:f>
              <c:strCache>
                <c:ptCount val="2"/>
                <c:pt idx="1">
                  <c:v>Correlation Coefficient</c:v>
                </c:pt>
              </c:strCache>
            </c:strRef>
          </c:cat>
          <c:val>
            <c:numRef>
              <c:f>'Inferential Statistics'!$X$42</c:f>
              <c:numCache>
                <c:formatCode>General</c:formatCode>
                <c:ptCount val="1"/>
                <c:pt idx="0">
                  <c:v>0.62592087058373946</c:v>
                </c:pt>
              </c:numCache>
            </c:numRef>
          </c:val>
          <c:extLst>
            <c:ext xmlns:c16="http://schemas.microsoft.com/office/drawing/2014/chart" uri="{C3380CC4-5D6E-409C-BE32-E72D297353CC}">
              <c16:uniqueId val="{00000003-9BE9-413D-A99B-76292A74B42A}"/>
            </c:ext>
          </c:extLst>
        </c:ser>
        <c:ser>
          <c:idx val="4"/>
          <c:order val="4"/>
          <c:tx>
            <c:strRef>
              <c:f>'Inferential Statistics'!$W$43</c:f>
              <c:strCache>
                <c:ptCount val="1"/>
                <c:pt idx="0">
                  <c:v>Pump Efficiency</c:v>
                </c:pt>
              </c:strCache>
            </c:strRef>
          </c:tx>
          <c:spPr>
            <a:solidFill>
              <a:schemeClr val="accent6">
                <a:shade val="82000"/>
              </a:schemeClr>
            </a:solidFill>
            <a:ln>
              <a:noFill/>
            </a:ln>
            <a:effectLst/>
          </c:spPr>
          <c:invertIfNegative val="0"/>
          <c:cat>
            <c:strRef>
              <c:f>'Inferential Statistics'!$X$37:$X$38</c:f>
              <c:strCache>
                <c:ptCount val="2"/>
                <c:pt idx="1">
                  <c:v>Correlation Coefficient</c:v>
                </c:pt>
              </c:strCache>
            </c:strRef>
          </c:cat>
          <c:val>
            <c:numRef>
              <c:f>'Inferential Statistics'!$X$43</c:f>
              <c:numCache>
                <c:formatCode>0.00</c:formatCode>
                <c:ptCount val="1"/>
                <c:pt idx="0">
                  <c:v>0.64355470000000004</c:v>
                </c:pt>
              </c:numCache>
            </c:numRef>
          </c:val>
          <c:extLst>
            <c:ext xmlns:c16="http://schemas.microsoft.com/office/drawing/2014/chart" uri="{C3380CC4-5D6E-409C-BE32-E72D297353CC}">
              <c16:uniqueId val="{00000004-9BE9-413D-A99B-76292A74B42A}"/>
            </c:ext>
          </c:extLst>
        </c:ser>
        <c:ser>
          <c:idx val="5"/>
          <c:order val="5"/>
          <c:tx>
            <c:strRef>
              <c:f>'Inferential Statistics'!$W$44</c:f>
              <c:strCache>
                <c:ptCount val="1"/>
                <c:pt idx="0">
                  <c:v>Volumetric Flow Meter 1</c:v>
                </c:pt>
              </c:strCache>
            </c:strRef>
          </c:tx>
          <c:spPr>
            <a:solidFill>
              <a:schemeClr val="accent6">
                <a:shade val="65000"/>
              </a:schemeClr>
            </a:solidFill>
            <a:ln>
              <a:noFill/>
            </a:ln>
            <a:effectLst/>
          </c:spPr>
          <c:invertIfNegative val="0"/>
          <c:cat>
            <c:strRef>
              <c:f>'Inferential Statistics'!$X$37:$X$38</c:f>
              <c:strCache>
                <c:ptCount val="2"/>
                <c:pt idx="1">
                  <c:v>Correlation Coefficient</c:v>
                </c:pt>
              </c:strCache>
            </c:strRef>
          </c:cat>
          <c:val>
            <c:numRef>
              <c:f>'Inferential Statistics'!$X$44</c:f>
              <c:numCache>
                <c:formatCode>0.00</c:formatCode>
                <c:ptCount val="1"/>
                <c:pt idx="0">
                  <c:v>0.64488041600000001</c:v>
                </c:pt>
              </c:numCache>
            </c:numRef>
          </c:val>
          <c:extLst>
            <c:ext xmlns:c16="http://schemas.microsoft.com/office/drawing/2014/chart" uri="{C3380CC4-5D6E-409C-BE32-E72D297353CC}">
              <c16:uniqueId val="{00000005-9BE9-413D-A99B-76292A74B42A}"/>
            </c:ext>
          </c:extLst>
        </c:ser>
        <c:ser>
          <c:idx val="6"/>
          <c:order val="6"/>
          <c:tx>
            <c:strRef>
              <c:f>'Inferential Statistics'!$W$45</c:f>
              <c:strCache>
                <c:ptCount val="1"/>
                <c:pt idx="0">
                  <c:v>Horse Power</c:v>
                </c:pt>
              </c:strCache>
            </c:strRef>
          </c:tx>
          <c:spPr>
            <a:solidFill>
              <a:schemeClr val="accent6">
                <a:shade val="47000"/>
              </a:schemeClr>
            </a:solidFill>
            <a:ln>
              <a:noFill/>
            </a:ln>
            <a:effectLst/>
          </c:spPr>
          <c:invertIfNegative val="0"/>
          <c:cat>
            <c:strRef>
              <c:f>'Inferential Statistics'!$X$37:$X$38</c:f>
              <c:strCache>
                <c:ptCount val="2"/>
                <c:pt idx="1">
                  <c:v>Correlation Coefficient</c:v>
                </c:pt>
              </c:strCache>
            </c:strRef>
          </c:cat>
          <c:val>
            <c:numRef>
              <c:f>'Inferential Statistics'!$X$45</c:f>
              <c:numCache>
                <c:formatCode>0.00</c:formatCode>
                <c:ptCount val="1"/>
                <c:pt idx="0">
                  <c:v>0.69010000000000005</c:v>
                </c:pt>
              </c:numCache>
            </c:numRef>
          </c:val>
          <c:extLst>
            <c:ext xmlns:c16="http://schemas.microsoft.com/office/drawing/2014/chart" uri="{C3380CC4-5D6E-409C-BE32-E72D297353CC}">
              <c16:uniqueId val="{00000006-9BE9-413D-A99B-76292A74B42A}"/>
            </c:ext>
          </c:extLst>
        </c:ser>
        <c:dLbls>
          <c:showLegendKey val="0"/>
          <c:showVal val="0"/>
          <c:showCatName val="0"/>
          <c:showSerName val="0"/>
          <c:showPercent val="0"/>
          <c:showBubbleSize val="0"/>
        </c:dLbls>
        <c:gapWidth val="444"/>
        <c:overlap val="-90"/>
        <c:axId val="1001428576"/>
        <c:axId val="751302160"/>
      </c:barChart>
      <c:catAx>
        <c:axId val="1001428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51302160"/>
        <c:crosses val="autoZero"/>
        <c:auto val="1"/>
        <c:lblAlgn val="ctr"/>
        <c:lblOffset val="100"/>
        <c:noMultiLvlLbl val="0"/>
      </c:catAx>
      <c:valAx>
        <c:axId val="751302160"/>
        <c:scaling>
          <c:orientation val="minMax"/>
        </c:scaling>
        <c:delete val="1"/>
        <c:axPos val="l"/>
        <c:numFmt formatCode="General" sourceLinked="1"/>
        <c:majorTickMark val="none"/>
        <c:minorTickMark val="none"/>
        <c:tickLblPos val="nextTo"/>
        <c:crossAx val="1001428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400" b="1" i="0" u="none" strike="noStrike" baseline="0" dirty="0">
                <a:effectLst/>
              </a:rPr>
              <a:t>Correlation Strength Associated With Pump Failure (Rolling Mean)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Statistics'!$M$38</c:f>
              <c:strCache>
                <c:ptCount val="1"/>
                <c:pt idx="0">
                  <c:v>Volumetric Flow Meter 2</c:v>
                </c:pt>
              </c:strCache>
            </c:strRef>
          </c:tx>
          <c:spPr>
            <a:solidFill>
              <a:schemeClr val="accent6">
                <a:tint val="48000"/>
              </a:schemeClr>
            </a:solidFill>
            <a:ln>
              <a:noFill/>
            </a:ln>
            <a:effectLst/>
          </c:spPr>
          <c:invertIfNegative val="0"/>
          <c:cat>
            <c:strRef>
              <c:f>'Inferential Statistics'!$N$37</c:f>
              <c:strCache>
                <c:ptCount val="1"/>
                <c:pt idx="0">
                  <c:v>Rolling Mean (30 Minute) Correlation Coefficient</c:v>
                </c:pt>
              </c:strCache>
            </c:strRef>
          </c:cat>
          <c:val>
            <c:numRef>
              <c:f>'Inferential Statistics'!$N$38</c:f>
              <c:numCache>
                <c:formatCode>General</c:formatCode>
                <c:ptCount val="1"/>
                <c:pt idx="0">
                  <c:v>-0.69773141629733393</c:v>
                </c:pt>
              </c:numCache>
            </c:numRef>
          </c:val>
          <c:extLst>
            <c:ext xmlns:c16="http://schemas.microsoft.com/office/drawing/2014/chart" uri="{C3380CC4-5D6E-409C-BE32-E72D297353CC}">
              <c16:uniqueId val="{00000000-1A74-49A4-9FDB-AB22D8750A38}"/>
            </c:ext>
          </c:extLst>
        </c:ser>
        <c:ser>
          <c:idx val="1"/>
          <c:order val="1"/>
          <c:tx>
            <c:strRef>
              <c:f>'Inferential Statistics'!$M$39</c:f>
              <c:strCache>
                <c:ptCount val="1"/>
                <c:pt idx="0">
                  <c:v>Pump Efficiency</c:v>
                </c:pt>
              </c:strCache>
            </c:strRef>
          </c:tx>
          <c:spPr>
            <a:solidFill>
              <a:schemeClr val="accent6">
                <a:tint val="65000"/>
              </a:schemeClr>
            </a:solidFill>
            <a:ln>
              <a:noFill/>
            </a:ln>
            <a:effectLst/>
          </c:spPr>
          <c:invertIfNegative val="0"/>
          <c:cat>
            <c:strRef>
              <c:f>'Inferential Statistics'!$N$37</c:f>
              <c:strCache>
                <c:ptCount val="1"/>
                <c:pt idx="0">
                  <c:v>Rolling Mean (30 Minute) Correlation Coefficient</c:v>
                </c:pt>
              </c:strCache>
            </c:strRef>
          </c:cat>
          <c:val>
            <c:numRef>
              <c:f>'Inferential Statistics'!$N$39</c:f>
              <c:numCache>
                <c:formatCode>General</c:formatCode>
                <c:ptCount val="1"/>
                <c:pt idx="0">
                  <c:v>-0.69502783073051644</c:v>
                </c:pt>
              </c:numCache>
            </c:numRef>
          </c:val>
          <c:extLst>
            <c:ext xmlns:c16="http://schemas.microsoft.com/office/drawing/2014/chart" uri="{C3380CC4-5D6E-409C-BE32-E72D297353CC}">
              <c16:uniqueId val="{00000001-1A74-49A4-9FDB-AB22D8750A38}"/>
            </c:ext>
          </c:extLst>
        </c:ser>
        <c:ser>
          <c:idx val="2"/>
          <c:order val="2"/>
          <c:tx>
            <c:strRef>
              <c:f>'Inferential Statistics'!$M$40</c:f>
              <c:strCache>
                <c:ptCount val="1"/>
                <c:pt idx="0">
                  <c:v>Volumetric Flow Meter 1</c:v>
                </c:pt>
              </c:strCache>
            </c:strRef>
          </c:tx>
          <c:spPr>
            <a:solidFill>
              <a:schemeClr val="accent6">
                <a:tint val="83000"/>
              </a:schemeClr>
            </a:solidFill>
            <a:ln>
              <a:noFill/>
            </a:ln>
            <a:effectLst/>
          </c:spPr>
          <c:invertIfNegative val="0"/>
          <c:cat>
            <c:strRef>
              <c:f>'Inferential Statistics'!$N$37</c:f>
              <c:strCache>
                <c:ptCount val="1"/>
                <c:pt idx="0">
                  <c:v>Rolling Mean (30 Minute) Correlation Coefficient</c:v>
                </c:pt>
              </c:strCache>
            </c:strRef>
          </c:cat>
          <c:val>
            <c:numRef>
              <c:f>'Inferential Statistics'!$N$40</c:f>
              <c:numCache>
                <c:formatCode>General</c:formatCode>
                <c:ptCount val="1"/>
                <c:pt idx="0">
                  <c:v>-0.69242513840191577</c:v>
                </c:pt>
              </c:numCache>
            </c:numRef>
          </c:val>
          <c:extLst>
            <c:ext xmlns:c16="http://schemas.microsoft.com/office/drawing/2014/chart" uri="{C3380CC4-5D6E-409C-BE32-E72D297353CC}">
              <c16:uniqueId val="{00000002-1A74-49A4-9FDB-AB22D8750A38}"/>
            </c:ext>
          </c:extLst>
        </c:ser>
        <c:ser>
          <c:idx val="3"/>
          <c:order val="3"/>
          <c:tx>
            <c:strRef>
              <c:f>'Inferential Statistics'!$M$41</c:f>
              <c:strCache>
                <c:ptCount val="1"/>
                <c:pt idx="0">
                  <c:v>Ambient Temperature</c:v>
                </c:pt>
              </c:strCache>
            </c:strRef>
          </c:tx>
          <c:spPr>
            <a:solidFill>
              <a:schemeClr val="accent6"/>
            </a:solidFill>
            <a:ln>
              <a:noFill/>
            </a:ln>
            <a:effectLst/>
          </c:spPr>
          <c:invertIfNegative val="0"/>
          <c:cat>
            <c:strRef>
              <c:f>'Inferential Statistics'!$N$37</c:f>
              <c:strCache>
                <c:ptCount val="1"/>
                <c:pt idx="0">
                  <c:v>Rolling Mean (30 Minute) Correlation Coefficient</c:v>
                </c:pt>
              </c:strCache>
            </c:strRef>
          </c:cat>
          <c:val>
            <c:numRef>
              <c:f>'Inferential Statistics'!$N$41</c:f>
              <c:numCache>
                <c:formatCode>General</c:formatCode>
                <c:ptCount val="1"/>
                <c:pt idx="0">
                  <c:v>-0.30261553525837848</c:v>
                </c:pt>
              </c:numCache>
            </c:numRef>
          </c:val>
          <c:extLst>
            <c:ext xmlns:c16="http://schemas.microsoft.com/office/drawing/2014/chart" uri="{C3380CC4-5D6E-409C-BE32-E72D297353CC}">
              <c16:uniqueId val="{00000003-1A74-49A4-9FDB-AB22D8750A38}"/>
            </c:ext>
          </c:extLst>
        </c:ser>
        <c:ser>
          <c:idx val="4"/>
          <c:order val="4"/>
          <c:tx>
            <c:strRef>
              <c:f>'Inferential Statistics'!$M$42</c:f>
              <c:strCache>
                <c:ptCount val="1"/>
                <c:pt idx="0">
                  <c:v>Pump Torque </c:v>
                </c:pt>
              </c:strCache>
            </c:strRef>
          </c:tx>
          <c:spPr>
            <a:solidFill>
              <a:schemeClr val="accent6">
                <a:shade val="82000"/>
              </a:schemeClr>
            </a:solidFill>
            <a:ln>
              <a:noFill/>
            </a:ln>
            <a:effectLst/>
          </c:spPr>
          <c:invertIfNegative val="0"/>
          <c:cat>
            <c:strRef>
              <c:f>'Inferential Statistics'!$N$37</c:f>
              <c:strCache>
                <c:ptCount val="1"/>
                <c:pt idx="0">
                  <c:v>Rolling Mean (30 Minute) Correlation Coefficient</c:v>
                </c:pt>
              </c:strCache>
            </c:strRef>
          </c:cat>
          <c:val>
            <c:numRef>
              <c:f>'Inferential Statistics'!$N$42</c:f>
              <c:numCache>
                <c:formatCode>General</c:formatCode>
                <c:ptCount val="1"/>
                <c:pt idx="0">
                  <c:v>-0.2159374408882955</c:v>
                </c:pt>
              </c:numCache>
            </c:numRef>
          </c:val>
          <c:extLst>
            <c:ext xmlns:c16="http://schemas.microsoft.com/office/drawing/2014/chart" uri="{C3380CC4-5D6E-409C-BE32-E72D297353CC}">
              <c16:uniqueId val="{00000004-1A74-49A4-9FDB-AB22D8750A38}"/>
            </c:ext>
          </c:extLst>
        </c:ser>
        <c:ser>
          <c:idx val="5"/>
          <c:order val="5"/>
          <c:tx>
            <c:strRef>
              <c:f>'Inferential Statistics'!$M$43</c:f>
              <c:strCache>
                <c:ptCount val="1"/>
                <c:pt idx="0">
                  <c:v>Pump Speed (RPM)</c:v>
                </c:pt>
              </c:strCache>
            </c:strRef>
          </c:tx>
          <c:spPr>
            <a:solidFill>
              <a:schemeClr val="accent6">
                <a:shade val="65000"/>
              </a:schemeClr>
            </a:solidFill>
            <a:ln>
              <a:noFill/>
            </a:ln>
            <a:effectLst/>
          </c:spPr>
          <c:invertIfNegative val="0"/>
          <c:cat>
            <c:strRef>
              <c:f>'Inferential Statistics'!$N$37</c:f>
              <c:strCache>
                <c:ptCount val="1"/>
                <c:pt idx="0">
                  <c:v>Rolling Mean (30 Minute) Correlation Coefficient</c:v>
                </c:pt>
              </c:strCache>
            </c:strRef>
          </c:cat>
          <c:val>
            <c:numRef>
              <c:f>'Inferential Statistics'!$N$43</c:f>
              <c:numCache>
                <c:formatCode>General</c:formatCode>
                <c:ptCount val="1"/>
                <c:pt idx="0">
                  <c:v>-0.18415962170921643</c:v>
                </c:pt>
              </c:numCache>
            </c:numRef>
          </c:val>
          <c:extLst>
            <c:ext xmlns:c16="http://schemas.microsoft.com/office/drawing/2014/chart" uri="{C3380CC4-5D6E-409C-BE32-E72D297353CC}">
              <c16:uniqueId val="{00000005-1A74-49A4-9FDB-AB22D8750A38}"/>
            </c:ext>
          </c:extLst>
        </c:ser>
        <c:ser>
          <c:idx val="6"/>
          <c:order val="6"/>
          <c:tx>
            <c:strRef>
              <c:f>'Inferential Statistics'!$M$44</c:f>
              <c:strCache>
                <c:ptCount val="1"/>
                <c:pt idx="0">
                  <c:v>Horse Power</c:v>
                </c:pt>
              </c:strCache>
            </c:strRef>
          </c:tx>
          <c:spPr>
            <a:solidFill>
              <a:schemeClr val="accent6">
                <a:shade val="47000"/>
              </a:schemeClr>
            </a:solidFill>
            <a:ln>
              <a:noFill/>
            </a:ln>
            <a:effectLst/>
          </c:spPr>
          <c:invertIfNegative val="0"/>
          <c:cat>
            <c:strRef>
              <c:f>'Inferential Statistics'!$N$37</c:f>
              <c:strCache>
                <c:ptCount val="1"/>
                <c:pt idx="0">
                  <c:v>Rolling Mean (30 Minute) Correlation Coefficient</c:v>
                </c:pt>
              </c:strCache>
            </c:strRef>
          </c:cat>
          <c:val>
            <c:numRef>
              <c:f>'Inferential Statistics'!$N$44</c:f>
              <c:numCache>
                <c:formatCode>General</c:formatCode>
                <c:ptCount val="1"/>
                <c:pt idx="0">
                  <c:v>0.21805064054009471</c:v>
                </c:pt>
              </c:numCache>
            </c:numRef>
          </c:val>
          <c:extLst>
            <c:ext xmlns:c16="http://schemas.microsoft.com/office/drawing/2014/chart" uri="{C3380CC4-5D6E-409C-BE32-E72D297353CC}">
              <c16:uniqueId val="{00000006-1A74-49A4-9FDB-AB22D8750A38}"/>
            </c:ext>
          </c:extLst>
        </c:ser>
        <c:dLbls>
          <c:showLegendKey val="0"/>
          <c:showVal val="0"/>
          <c:showCatName val="0"/>
          <c:showSerName val="0"/>
          <c:showPercent val="0"/>
          <c:showBubbleSize val="0"/>
        </c:dLbls>
        <c:gapWidth val="219"/>
        <c:overlap val="-27"/>
        <c:axId val="469005568"/>
        <c:axId val="831360240"/>
      </c:barChart>
      <c:catAx>
        <c:axId val="469005568"/>
        <c:scaling>
          <c:orientation val="minMax"/>
        </c:scaling>
        <c:delete val="1"/>
        <c:axPos val="b"/>
        <c:numFmt formatCode="General" sourceLinked="1"/>
        <c:majorTickMark val="none"/>
        <c:minorTickMark val="none"/>
        <c:tickLblPos val="nextTo"/>
        <c:crossAx val="831360240"/>
        <c:crosses val="autoZero"/>
        <c:auto val="1"/>
        <c:lblAlgn val="ctr"/>
        <c:lblOffset val="100"/>
        <c:noMultiLvlLbl val="0"/>
      </c:catAx>
      <c:valAx>
        <c:axId val="831360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005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AU" sz="1200" b="1" i="0" baseline="0" dirty="0">
                <a:effectLst/>
              </a:rPr>
              <a:t>Correlation Strength Associated With Pump Failure (RAW DATA</a:t>
            </a:r>
            <a:r>
              <a:rPr lang="en-AU" sz="1800" b="1" i="0" baseline="0" dirty="0">
                <a:effectLst/>
              </a:rPr>
              <a:t>)</a:t>
            </a:r>
            <a:endParaRPr lang="en-US" dirty="0">
              <a:effectLst/>
            </a:endParaRPr>
          </a:p>
        </c:rich>
      </c:tx>
      <c:layout>
        <c:manualLayout>
          <c:xMode val="edge"/>
          <c:yMode val="edge"/>
          <c:x val="9.9562335958005246E-2"/>
          <c:y val="2.3148148148148147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Statistics'!$A$39</c:f>
              <c:strCache>
                <c:ptCount val="1"/>
                <c:pt idx="0">
                  <c:v>Volumetric Flow Meter 2</c:v>
                </c:pt>
              </c:strCache>
            </c:strRef>
          </c:tx>
          <c:spPr>
            <a:solidFill>
              <a:schemeClr val="accent6">
                <a:tint val="48000"/>
              </a:schemeClr>
            </a:solidFill>
            <a:ln>
              <a:noFill/>
            </a:ln>
            <a:effectLst/>
          </c:spPr>
          <c:invertIfNegative val="0"/>
          <c:dLbls>
            <c:dLbl>
              <c:idx val="0"/>
              <c:layout>
                <c:manualLayout>
                  <c:x val="2.7777777777777779E-3"/>
                  <c:y val="0.236111111111111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Statistics'!$B$39</c:f>
              <c:numCache>
                <c:formatCode>General</c:formatCode>
                <c:ptCount val="1"/>
                <c:pt idx="0">
                  <c:v>-0.11211471983758535</c:v>
                </c:pt>
              </c:numCache>
            </c:numRef>
          </c:val>
          <c:extLst>
            <c:ext xmlns:c16="http://schemas.microsoft.com/office/drawing/2014/chart" uri="{C3380CC4-5D6E-409C-BE32-E72D297353CC}">
              <c16:uniqueId val="{00000000-73A9-4F52-A271-135F8A5F973D}"/>
            </c:ext>
          </c:extLst>
        </c:ser>
        <c:ser>
          <c:idx val="1"/>
          <c:order val="1"/>
          <c:tx>
            <c:strRef>
              <c:f>'Inferential Statistics'!$A$40</c:f>
              <c:strCache>
                <c:ptCount val="1"/>
                <c:pt idx="0">
                  <c:v>Pump Efficiency</c:v>
                </c:pt>
              </c:strCache>
            </c:strRef>
          </c:tx>
          <c:spPr>
            <a:solidFill>
              <a:schemeClr val="accent6">
                <a:tint val="65000"/>
              </a:schemeClr>
            </a:solidFill>
            <a:ln>
              <a:noFill/>
            </a:ln>
            <a:effectLst/>
          </c:spPr>
          <c:invertIfNegative val="0"/>
          <c:dLbls>
            <c:dLbl>
              <c:idx val="0"/>
              <c:layout>
                <c:manualLayout>
                  <c:x val="-5.0925337632079971E-17"/>
                  <c:y val="0.2083333333333334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Statistics'!$B$40</c:f>
              <c:numCache>
                <c:formatCode>General</c:formatCode>
                <c:ptCount val="1"/>
                <c:pt idx="0">
                  <c:v>-0.10268435123641827</c:v>
                </c:pt>
              </c:numCache>
            </c:numRef>
          </c:val>
          <c:extLst>
            <c:ext xmlns:c16="http://schemas.microsoft.com/office/drawing/2014/chart" uri="{C3380CC4-5D6E-409C-BE32-E72D297353CC}">
              <c16:uniqueId val="{00000001-73A9-4F52-A271-135F8A5F973D}"/>
            </c:ext>
          </c:extLst>
        </c:ser>
        <c:ser>
          <c:idx val="2"/>
          <c:order val="2"/>
          <c:tx>
            <c:strRef>
              <c:f>'Inferential Statistics'!$A$41</c:f>
              <c:strCache>
                <c:ptCount val="1"/>
                <c:pt idx="0">
                  <c:v>Volumetric Flow Meter 1</c:v>
                </c:pt>
              </c:strCache>
            </c:strRef>
          </c:tx>
          <c:spPr>
            <a:solidFill>
              <a:schemeClr val="accent6">
                <a:tint val="83000"/>
              </a:schemeClr>
            </a:solidFill>
            <a:ln>
              <a:noFill/>
            </a:ln>
            <a:effectLst/>
          </c:spPr>
          <c:invertIfNegative val="0"/>
          <c:dLbls>
            <c:dLbl>
              <c:idx val="0"/>
              <c:layout>
                <c:manualLayout>
                  <c:x val="0"/>
                  <c:y val="0.2037037037037037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Statistics'!$B$41</c:f>
              <c:numCache>
                <c:formatCode>General</c:formatCode>
                <c:ptCount val="1"/>
                <c:pt idx="0">
                  <c:v>-0.10250831660615596</c:v>
                </c:pt>
              </c:numCache>
            </c:numRef>
          </c:val>
          <c:extLst>
            <c:ext xmlns:c16="http://schemas.microsoft.com/office/drawing/2014/chart" uri="{C3380CC4-5D6E-409C-BE32-E72D297353CC}">
              <c16:uniqueId val="{00000002-73A9-4F52-A271-135F8A5F973D}"/>
            </c:ext>
          </c:extLst>
        </c:ser>
        <c:ser>
          <c:idx val="3"/>
          <c:order val="3"/>
          <c:tx>
            <c:strRef>
              <c:f>'Inferential Statistics'!$A$42</c:f>
              <c:strCache>
                <c:ptCount val="1"/>
                <c:pt idx="0">
                  <c:v>Ambient Temperature</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Statistics'!$B$42</c:f>
              <c:numCache>
                <c:formatCode>General</c:formatCode>
                <c:ptCount val="1"/>
                <c:pt idx="0">
                  <c:v>0.20794584017208328</c:v>
                </c:pt>
              </c:numCache>
            </c:numRef>
          </c:val>
          <c:extLst>
            <c:ext xmlns:c16="http://schemas.microsoft.com/office/drawing/2014/chart" uri="{C3380CC4-5D6E-409C-BE32-E72D297353CC}">
              <c16:uniqueId val="{00000003-73A9-4F52-A271-135F8A5F973D}"/>
            </c:ext>
          </c:extLst>
        </c:ser>
        <c:ser>
          <c:idx val="4"/>
          <c:order val="4"/>
          <c:tx>
            <c:strRef>
              <c:f>'Inferential Statistics'!$A$43</c:f>
              <c:strCache>
                <c:ptCount val="1"/>
                <c:pt idx="0">
                  <c:v>Pump Torque </c:v>
                </c:pt>
              </c:strCache>
            </c:strRef>
          </c:tx>
          <c:spPr>
            <a:solidFill>
              <a:schemeClr val="accent6">
                <a:shade val="82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Statistics'!$B$43</c:f>
              <c:numCache>
                <c:formatCode>General</c:formatCode>
                <c:ptCount val="1"/>
                <c:pt idx="0">
                  <c:v>0.23319270601019931</c:v>
                </c:pt>
              </c:numCache>
            </c:numRef>
          </c:val>
          <c:extLst>
            <c:ext xmlns:c16="http://schemas.microsoft.com/office/drawing/2014/chart" uri="{C3380CC4-5D6E-409C-BE32-E72D297353CC}">
              <c16:uniqueId val="{00000004-73A9-4F52-A271-135F8A5F973D}"/>
            </c:ext>
          </c:extLst>
        </c:ser>
        <c:ser>
          <c:idx val="5"/>
          <c:order val="5"/>
          <c:tx>
            <c:strRef>
              <c:f>'Inferential Statistics'!$A$44</c:f>
              <c:strCache>
                <c:ptCount val="1"/>
                <c:pt idx="0">
                  <c:v>Pump Speed (RPM)</c:v>
                </c:pt>
              </c:strCache>
            </c:strRef>
          </c:tx>
          <c:spPr>
            <a:solidFill>
              <a:schemeClr val="accent6">
                <a:shade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Statistics'!$B$44</c:f>
              <c:numCache>
                <c:formatCode>General</c:formatCode>
                <c:ptCount val="1"/>
                <c:pt idx="0">
                  <c:v>0.26001606184661846</c:v>
                </c:pt>
              </c:numCache>
            </c:numRef>
          </c:val>
          <c:extLst>
            <c:ext xmlns:c16="http://schemas.microsoft.com/office/drawing/2014/chart" uri="{C3380CC4-5D6E-409C-BE32-E72D297353CC}">
              <c16:uniqueId val="{00000005-73A9-4F52-A271-135F8A5F973D}"/>
            </c:ext>
          </c:extLst>
        </c:ser>
        <c:ser>
          <c:idx val="6"/>
          <c:order val="6"/>
          <c:tx>
            <c:strRef>
              <c:f>'Inferential Statistics'!$A$45</c:f>
              <c:strCache>
                <c:ptCount val="1"/>
                <c:pt idx="0">
                  <c:v>Horse Power</c:v>
                </c:pt>
              </c:strCache>
            </c:strRef>
          </c:tx>
          <c:spPr>
            <a:solidFill>
              <a:schemeClr val="accent6">
                <a:shade val="4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Statistics'!$B$45</c:f>
              <c:numCache>
                <c:formatCode>General</c:formatCode>
                <c:ptCount val="1"/>
                <c:pt idx="0">
                  <c:v>0.42184407404709412</c:v>
                </c:pt>
              </c:numCache>
            </c:numRef>
          </c:val>
          <c:extLst>
            <c:ext xmlns:c16="http://schemas.microsoft.com/office/drawing/2014/chart" uri="{C3380CC4-5D6E-409C-BE32-E72D297353CC}">
              <c16:uniqueId val="{00000006-73A9-4F52-A271-135F8A5F973D}"/>
            </c:ext>
          </c:extLst>
        </c:ser>
        <c:dLbls>
          <c:dLblPos val="outEnd"/>
          <c:showLegendKey val="0"/>
          <c:showVal val="1"/>
          <c:showCatName val="0"/>
          <c:showSerName val="0"/>
          <c:showPercent val="0"/>
          <c:showBubbleSize val="0"/>
        </c:dLbls>
        <c:gapWidth val="444"/>
        <c:overlap val="-90"/>
        <c:axId val="259666400"/>
        <c:axId val="955586800"/>
      </c:barChart>
      <c:catAx>
        <c:axId val="259666400"/>
        <c:scaling>
          <c:orientation val="minMax"/>
        </c:scaling>
        <c:delete val="1"/>
        <c:axPos val="b"/>
        <c:numFmt formatCode="General" sourceLinked="1"/>
        <c:majorTickMark val="none"/>
        <c:minorTickMark val="none"/>
        <c:tickLblPos val="nextTo"/>
        <c:crossAx val="955586800"/>
        <c:crosses val="autoZero"/>
        <c:auto val="1"/>
        <c:lblAlgn val="ctr"/>
        <c:lblOffset val="100"/>
        <c:noMultiLvlLbl val="0"/>
      </c:catAx>
      <c:valAx>
        <c:axId val="9555868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59666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dirty="0">
              <a:solidFill>
                <a:sysClr val="windowText" lastClr="000000">
                  <a:lumMod val="50000"/>
                  <a:lumOff val="50000"/>
                </a:sysClr>
              </a:solidFill>
              <a:latin typeface="Calibri" panose="020F0502020204030204"/>
            </a:rPr>
            <a:t>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Mean'!$C$2:$C$1048576</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Mean'!$D$2:$D$1048576</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Mean'!$E$2:$E$1048576</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Mean'!$F$2:$F$1048576</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Mean'!$G$2:$G$1048576</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Mean'!$H$2:$H$1048576</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Mean'!$I$2:$I$1048576</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 0)</a:t>
            </a:r>
          </a:p>
        </cx:rich>
      </cx:tx>
    </cx:title>
    <cx:plotArea>
      <cx:plotAreaRegion>
        <cx:series layoutId="boxWhisker" uniqueId="{69EDCBC7-1EE4-46E0-8298-66CDE9840F71}">
          <cx:tx>
            <cx:txData>
              <cx:f>'DRT Rolling Mean'!$C$1</cx:f>
              <cx:v>Volumetric Flow Meter 1</cx:v>
            </cx:txData>
          </cx:tx>
          <cx:dataId val="0"/>
          <cx:layoutPr>
            <cx:visibility meanLine="0" meanMarker="1" nonoutliers="0" outliers="1"/>
            <cx:statistics quartileMethod="exclusive"/>
          </cx:layoutPr>
        </cx:series>
        <cx:series layoutId="boxWhisker" uniqueId="{7986603C-3A05-4EB7-BCD0-5F976C2756C5}">
          <cx:tx>
            <cx:txData>
              <cx:f>'DRT Rolling Mean'!$D$1</cx:f>
              <cx:v>Volumetric Flow Meter 2</cx:v>
            </cx:txData>
          </cx:tx>
          <cx:dataId val="1"/>
          <cx:layoutPr>
            <cx:visibility meanLine="0" meanMarker="1" nonoutliers="0" outliers="1"/>
            <cx:statistics quartileMethod="exclusive"/>
          </cx:layoutPr>
        </cx:series>
        <cx:series layoutId="boxWhisker" uniqueId="{EDE8B328-0FBB-4462-B2E9-88F85F88824F}">
          <cx:tx>
            <cx:txData>
              <cx:f>'DRT Rolling Mean'!$E$1</cx:f>
              <cx:v>Pump Speed (RPM)</cx:v>
            </cx:txData>
          </cx:tx>
          <cx:dataId val="2"/>
          <cx:layoutPr>
            <cx:visibility meanLine="0" meanMarker="1" nonoutliers="0" outliers="1"/>
            <cx:statistics quartileMethod="exclusive"/>
          </cx:layoutPr>
        </cx:series>
        <cx:series layoutId="boxWhisker" uniqueId="{3E79775D-8079-49A7-96F9-A63E434A9723}">
          <cx:tx>
            <cx:txData>
              <cx:f>'DRT Rolling Mean'!$F$1</cx:f>
              <cx:v>Pump Torque </cx:v>
            </cx:txData>
          </cx:tx>
          <cx:dataId val="3"/>
          <cx:layoutPr>
            <cx:visibility meanLine="0" meanMarker="1" nonoutliers="0" outliers="1"/>
            <cx:statistics quartileMethod="exclusive"/>
          </cx:layoutPr>
        </cx:series>
        <cx:series layoutId="boxWhisker" uniqueId="{1D3B1A72-C306-425A-88DB-26D6EBEDE744}">
          <cx:tx>
            <cx:txData>
              <cx:f>'DRT Rolling Mean'!$G$1</cx:f>
              <cx:v>Ambient Temperature</cx:v>
            </cx:txData>
          </cx:tx>
          <cx:dataId val="4"/>
          <cx:layoutPr>
            <cx:visibility meanLine="0" meanMarker="1" nonoutliers="0" outliers="1"/>
            <cx:statistics quartileMethod="exclusive"/>
          </cx:layoutPr>
        </cx:series>
        <cx:series layoutId="boxWhisker" uniqueId="{FF1E41E0-2E63-47A1-842A-7D34FE200E1F}">
          <cx:tx>
            <cx:txData>
              <cx:f>'DRT Rolling Mean'!$H$1</cx:f>
              <cx:v>Horse Power</cx:v>
            </cx:txData>
          </cx:tx>
          <cx:dataId val="5"/>
          <cx:layoutPr>
            <cx:visibility meanLine="0" meanMarker="1" nonoutliers="0" outliers="1"/>
            <cx:statistics quartileMethod="exclusive"/>
          </cx:layoutPr>
        </cx:series>
        <cx:series layoutId="boxWhisker" uniqueId="{33663F6D-7C61-407B-9DC0-6559F6AE6045}">
          <cx:tx>
            <cx:txData>
              <cx:f>'DRT Rolling Mean'!$I$1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Mean'!$C$2:$C$1048576</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Mean'!$D$2:$D$1048576</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Mean'!$E$2:$E$1048576</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Mean'!$F$2:$F$1048576</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Mean'!$G$2:$G$1048576</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Mean'!$H$2:$H$1048576</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Mean'!$I$2:$I$1048576</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=1 </a:t>
            </a:r>
          </a:p>
        </cx:rich>
      </cx:tx>
    </cx:title>
    <cx:plotArea>
      <cx:plotAreaRegion>
        <cx:series layoutId="boxWhisker" uniqueId="{6D73742D-1999-4396-9E74-FFF31FDB2043}">
          <cx:tx>
            <cx:txData>
              <cx:f>'DRT Rolling Mean'!$C$1</cx:f>
              <cx:v>Volumetric Flow Meter 1</cx:v>
            </cx:txData>
          </cx:tx>
          <cx:dataId val="0"/>
          <cx:layoutPr>
            <cx:visibility meanLine="0" meanMarker="1" nonoutliers="0" outliers="1"/>
            <cx:statistics quartileMethod="exclusive"/>
          </cx:layoutPr>
        </cx:series>
        <cx:series layoutId="boxWhisker" uniqueId="{573033AF-BDB9-4DCB-A03E-FD96B9D733DB}">
          <cx:tx>
            <cx:txData>
              <cx:f>'DRT Rolling Mean'!$D$1</cx:f>
              <cx:v>Volumetric Flow Meter 2</cx:v>
            </cx:txData>
          </cx:tx>
          <cx:dataId val="1"/>
          <cx:layoutPr>
            <cx:visibility meanLine="0" meanMarker="1" nonoutliers="0" outliers="1"/>
            <cx:statistics quartileMethod="exclusive"/>
          </cx:layoutPr>
        </cx:series>
        <cx:series layoutId="boxWhisker" uniqueId="{27FF3D58-7F11-4D96-BB35-2F46296C5C55}">
          <cx:tx>
            <cx:txData>
              <cx:f>'DRT Rolling Mean'!$E$1</cx:f>
              <cx:v>Pump Speed (RPM)</cx:v>
            </cx:txData>
          </cx:tx>
          <cx:dataId val="2"/>
          <cx:layoutPr>
            <cx:visibility meanLine="0" meanMarker="1" nonoutliers="0" outliers="1"/>
            <cx:statistics quartileMethod="exclusive"/>
          </cx:layoutPr>
        </cx:series>
        <cx:series layoutId="boxWhisker" uniqueId="{E867A1AB-FC22-4541-B494-5F477C33421A}">
          <cx:tx>
            <cx:txData>
              <cx:f>'DRT Rolling Mean'!$F$1</cx:f>
              <cx:v>Pump Torque </cx:v>
            </cx:txData>
          </cx:tx>
          <cx:dataId val="3"/>
          <cx:layoutPr>
            <cx:visibility meanLine="0" meanMarker="1" nonoutliers="0" outliers="1"/>
            <cx:statistics quartileMethod="exclusive"/>
          </cx:layoutPr>
        </cx:series>
        <cx:series layoutId="boxWhisker" uniqueId="{40B7A673-AAFE-4932-8FA6-D9A22CF998D6}">
          <cx:tx>
            <cx:txData>
              <cx:f>'DRT Rolling Mean'!$G$1</cx:f>
              <cx:v>Ambient Temperature</cx:v>
            </cx:txData>
          </cx:tx>
          <cx:dataId val="4"/>
          <cx:layoutPr>
            <cx:visibility meanLine="0" meanMarker="1" nonoutliers="0" outliers="1"/>
            <cx:statistics quartileMethod="exclusive"/>
          </cx:layoutPr>
        </cx:series>
        <cx:series layoutId="boxWhisker" uniqueId="{661AB930-3384-448B-9B1D-F2E1922D057F}">
          <cx:tx>
            <cx:txData>
              <cx:f>'DRT Rolling Mean'!$H$1</cx:f>
              <cx:v>Horse Power</cx:v>
            </cx:txData>
          </cx:tx>
          <cx:dataId val="5"/>
          <cx:layoutPr>
            <cx:visibility meanLine="0" meanMarker="1" nonoutliers="0" outliers="1"/>
            <cx:statistics quartileMethod="exclusive"/>
          </cx:layoutPr>
        </cx:series>
        <cx:series layoutId="boxWhisker" uniqueId="{124F5A23-6140-4718-AC4A-210E66C4775C}">
          <cx:tx>
            <cx:txData>
              <cx:f>'DRT Rolling Mean'!$I$1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colors9.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15/4/22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3"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9"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png"/><Relationship Id="rId4" Type="http://schemas.microsoft.com/office/2014/relationships/chartEx" Target="../charts/chartEx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915DA420-76F5-42B4-8A5B-196826B72F11}"/>
              </a:ext>
            </a:extLst>
          </p:cNvPr>
          <p:cNvGraphicFramePr>
            <a:graphicFrameLocks/>
          </p:cNvGraphicFramePr>
          <p:nvPr>
            <p:extLst>
              <p:ext uri="{D42A27DB-BD31-4B8C-83A1-F6EECF244321}">
                <p14:modId xmlns:p14="http://schemas.microsoft.com/office/powerpoint/2010/main" val="2163433796"/>
              </p:ext>
            </p:extLst>
          </p:nvPr>
        </p:nvGraphicFramePr>
        <p:xfrm>
          <a:off x="171450" y="981004"/>
          <a:ext cx="8439149" cy="31638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FE44C24B-65FC-469A-A57D-B86A83969AAC}"/>
              </a:ext>
            </a:extLst>
          </p:cNvPr>
          <p:cNvGraphicFramePr>
            <a:graphicFrameLocks noGrp="1"/>
          </p:cNvGraphicFramePr>
          <p:nvPr>
            <p:extLst>
              <p:ext uri="{D42A27DB-BD31-4B8C-83A1-F6EECF244321}">
                <p14:modId xmlns:p14="http://schemas.microsoft.com/office/powerpoint/2010/main" val="4083297653"/>
              </p:ext>
            </p:extLst>
          </p:nvPr>
        </p:nvGraphicFramePr>
        <p:xfrm>
          <a:off x="248356" y="4309271"/>
          <a:ext cx="2540001" cy="1835052"/>
        </p:xfrm>
        <a:graphic>
          <a:graphicData uri="http://schemas.openxmlformats.org/drawingml/2006/table">
            <a:tbl>
              <a:tblPr>
                <a:tableStyleId>{5C22544A-7EE6-4342-B048-85BDC9FD1C3A}</a:tableStyleId>
              </a:tblPr>
              <a:tblGrid>
                <a:gridCol w="926268">
                  <a:extLst>
                    <a:ext uri="{9D8B030D-6E8A-4147-A177-3AD203B41FA5}">
                      <a16:colId xmlns:a16="http://schemas.microsoft.com/office/drawing/2014/main" val="2414233842"/>
                    </a:ext>
                  </a:extLst>
                </a:gridCol>
                <a:gridCol w="1143362">
                  <a:extLst>
                    <a:ext uri="{9D8B030D-6E8A-4147-A177-3AD203B41FA5}">
                      <a16:colId xmlns:a16="http://schemas.microsoft.com/office/drawing/2014/main" val="3806452753"/>
                    </a:ext>
                  </a:extLst>
                </a:gridCol>
                <a:gridCol w="470371">
                  <a:extLst>
                    <a:ext uri="{9D8B030D-6E8A-4147-A177-3AD203B41FA5}">
                      <a16:colId xmlns:a16="http://schemas.microsoft.com/office/drawing/2014/main" val="3438984705"/>
                    </a:ext>
                  </a:extLst>
                </a:gridCol>
              </a:tblGrid>
              <a:tr h="185776">
                <a:tc>
                  <a:txBody>
                    <a:bodyPr/>
                    <a:lstStyle/>
                    <a:p>
                      <a:pPr algn="l" fontAlgn="b"/>
                      <a:r>
                        <a:rPr lang="en-US" sz="700" u="none" strike="noStrike">
                          <a:effectLst/>
                        </a:rPr>
                        <a:t>PUMP FAILURE (1 or 0)</a:t>
                      </a:r>
                      <a:endParaRPr lang="en-US" sz="700" b="1" i="0" u="none" strike="noStrike">
                        <a:solidFill>
                          <a:srgbClr val="FFFFFF"/>
                        </a:solidFill>
                        <a:effectLst/>
                        <a:latin typeface="Calibri" panose="020F0502020204030204" pitchFamily="34" charset="0"/>
                      </a:endParaRPr>
                    </a:p>
                  </a:txBody>
                  <a:tcPr marL="4657" marR="4657" marT="4657" marB="0" anchor="b"/>
                </a:tc>
                <a:tc>
                  <a:txBody>
                    <a:bodyPr/>
                    <a:lstStyle/>
                    <a:p>
                      <a:pPr algn="l" fontAlgn="b"/>
                      <a:r>
                        <a:rPr lang="en-US" sz="800" u="none" strike="noStrike">
                          <a:effectLst/>
                        </a:rPr>
                        <a:t> </a:t>
                      </a:r>
                      <a:endParaRPr lang="en-US" sz="800" b="0" i="0" u="none" strike="noStrike">
                        <a:solidFill>
                          <a:srgbClr val="FFFFFF"/>
                        </a:solidFill>
                        <a:effectLst/>
                        <a:latin typeface="Arial" panose="020B060402020202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3365410539"/>
                  </a:ext>
                </a:extLst>
              </a:tr>
              <a:tr h="185776">
                <a:tc>
                  <a:txBody>
                    <a:bodyPr/>
                    <a:lstStyle/>
                    <a:p>
                      <a:pPr algn="l" fontAlgn="b"/>
                      <a:r>
                        <a:rPr lang="en-US" sz="800" u="none" strike="noStrike">
                          <a:effectLst/>
                        </a:rPr>
                        <a:t>Raw Data</a:t>
                      </a:r>
                      <a:endParaRPr lang="en-US" sz="800" b="1" i="0" u="none" strike="noStrike">
                        <a:solidFill>
                          <a:srgbClr val="FFFFFF"/>
                        </a:solidFill>
                        <a:effectLst/>
                        <a:latin typeface="Arial" panose="020B0604020202020204" pitchFamily="34" charset="0"/>
                      </a:endParaRPr>
                    </a:p>
                  </a:txBody>
                  <a:tcPr marL="4657" marR="4657" marT="4657" marB="0" anchor="b"/>
                </a:tc>
                <a:tc>
                  <a:txBody>
                    <a:bodyPr/>
                    <a:lstStyle/>
                    <a:p>
                      <a:pPr algn="l" fontAlgn="b"/>
                      <a:r>
                        <a:rPr lang="en-US" sz="800" u="none" strike="noStrike">
                          <a:effectLst/>
                        </a:rPr>
                        <a:t>Correlation Coefficient</a:t>
                      </a:r>
                      <a:endParaRPr lang="en-US" sz="800" b="1" i="0" u="none" strike="noStrike">
                        <a:solidFill>
                          <a:srgbClr val="FFFFFF"/>
                        </a:solidFill>
                        <a:effectLst/>
                        <a:latin typeface="Arial" panose="020B060402020202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1918993330"/>
                  </a:ext>
                </a:extLst>
              </a:tr>
              <a:tr h="189093">
                <a:tc>
                  <a:txBody>
                    <a:bodyPr/>
                    <a:lstStyle/>
                    <a:p>
                      <a:pPr algn="l" fontAlgn="b"/>
                      <a:r>
                        <a:rPr lang="en-US" sz="700" u="none" strike="noStrike">
                          <a:effectLst/>
                        </a:rPr>
                        <a:t>Volumetric Flow Meter 2</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-0.11211472</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4096225359"/>
                  </a:ext>
                </a:extLst>
              </a:tr>
              <a:tr h="199045">
                <a:tc>
                  <a:txBody>
                    <a:bodyPr/>
                    <a:lstStyle/>
                    <a:p>
                      <a:pPr algn="l" fontAlgn="b"/>
                      <a:r>
                        <a:rPr lang="en-US" sz="700" u="none" strike="noStrike">
                          <a:effectLst/>
                        </a:rPr>
                        <a:t>Pump Efficiency</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-0.102684351</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884968113"/>
                  </a:ext>
                </a:extLst>
              </a:tr>
              <a:tr h="199045">
                <a:tc>
                  <a:txBody>
                    <a:bodyPr/>
                    <a:lstStyle/>
                    <a:p>
                      <a:pPr algn="l" fontAlgn="b"/>
                      <a:r>
                        <a:rPr lang="en-US" sz="700" u="none" strike="noStrike">
                          <a:effectLst/>
                        </a:rPr>
                        <a:t>Volumetric Flow Meter 1</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-0.102508317</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2439226067"/>
                  </a:ext>
                </a:extLst>
              </a:tr>
              <a:tr h="199045">
                <a:tc>
                  <a:txBody>
                    <a:bodyPr/>
                    <a:lstStyle/>
                    <a:p>
                      <a:pPr algn="l" fontAlgn="b"/>
                      <a:r>
                        <a:rPr lang="en-US" sz="700" u="none" strike="noStrike">
                          <a:effectLst/>
                        </a:rPr>
                        <a:t>Ambient Temperature</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0.20794584</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394490287"/>
                  </a:ext>
                </a:extLst>
              </a:tr>
              <a:tr h="199045">
                <a:tc>
                  <a:txBody>
                    <a:bodyPr/>
                    <a:lstStyle/>
                    <a:p>
                      <a:pPr algn="l" fontAlgn="b"/>
                      <a:r>
                        <a:rPr lang="en-US" sz="700" u="none" strike="noStrike">
                          <a:effectLst/>
                        </a:rPr>
                        <a:t>Pump Torque </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0.233192706</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1809866619"/>
                  </a:ext>
                </a:extLst>
              </a:tr>
              <a:tr h="199045">
                <a:tc>
                  <a:txBody>
                    <a:bodyPr/>
                    <a:lstStyle/>
                    <a:p>
                      <a:pPr algn="l" fontAlgn="b"/>
                      <a:r>
                        <a:rPr lang="en-US" sz="700" u="none" strike="noStrike">
                          <a:effectLst/>
                        </a:rPr>
                        <a:t>Pump Speed (RPM)</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0.260016062</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661647821"/>
                  </a:ext>
                </a:extLst>
              </a:tr>
              <a:tr h="199045">
                <a:tc>
                  <a:txBody>
                    <a:bodyPr/>
                    <a:lstStyle/>
                    <a:p>
                      <a:pPr algn="l" fontAlgn="b"/>
                      <a:r>
                        <a:rPr lang="en-US" sz="700" u="none" strike="noStrike" dirty="0">
                          <a:effectLst/>
                        </a:rPr>
                        <a:t>Horse-Power</a:t>
                      </a:r>
                      <a:endParaRPr lang="en-US" sz="700" b="0" i="0" u="none" strike="noStrike" dirty="0">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0.421844074</a:t>
                      </a:r>
                      <a:endParaRPr lang="en-US" sz="800" b="0" i="0" u="none" strike="noStrike">
                        <a:solidFill>
                          <a:srgbClr val="0061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748167494"/>
                  </a:ext>
                </a:extLst>
              </a:tr>
            </a:tbl>
          </a:graphicData>
        </a:graphic>
      </p:graphicFrame>
      <p:graphicFrame>
        <p:nvGraphicFramePr>
          <p:cNvPr id="6" name="Table 5">
            <a:extLst>
              <a:ext uri="{FF2B5EF4-FFF2-40B4-BE49-F238E27FC236}">
                <a16:creationId xmlns:a16="http://schemas.microsoft.com/office/drawing/2014/main" id="{732874C0-0624-4CB5-8F7A-39F72FC10D3F}"/>
              </a:ext>
            </a:extLst>
          </p:cNvPr>
          <p:cNvGraphicFramePr>
            <a:graphicFrameLocks noGrp="1"/>
          </p:cNvGraphicFramePr>
          <p:nvPr>
            <p:extLst>
              <p:ext uri="{D42A27DB-BD31-4B8C-83A1-F6EECF244321}">
                <p14:modId xmlns:p14="http://schemas.microsoft.com/office/powerpoint/2010/main" val="429700934"/>
              </p:ext>
            </p:extLst>
          </p:nvPr>
        </p:nvGraphicFramePr>
        <p:xfrm>
          <a:off x="3288243" y="4309272"/>
          <a:ext cx="2333624" cy="1908670"/>
        </p:xfrm>
        <a:graphic>
          <a:graphicData uri="http://schemas.openxmlformats.org/drawingml/2006/table">
            <a:tbl>
              <a:tblPr>
                <a:tableStyleId>{5C22544A-7EE6-4342-B048-85BDC9FD1C3A}</a:tableStyleId>
              </a:tblPr>
              <a:tblGrid>
                <a:gridCol w="763841">
                  <a:extLst>
                    <a:ext uri="{9D8B030D-6E8A-4147-A177-3AD203B41FA5}">
                      <a16:colId xmlns:a16="http://schemas.microsoft.com/office/drawing/2014/main" val="3704608442"/>
                    </a:ext>
                  </a:extLst>
                </a:gridCol>
                <a:gridCol w="1569783">
                  <a:extLst>
                    <a:ext uri="{9D8B030D-6E8A-4147-A177-3AD203B41FA5}">
                      <a16:colId xmlns:a16="http://schemas.microsoft.com/office/drawing/2014/main" val="2459847440"/>
                    </a:ext>
                  </a:extLst>
                </a:gridCol>
              </a:tblGrid>
              <a:tr h="263442">
                <a:tc>
                  <a:txBody>
                    <a:bodyPr/>
                    <a:lstStyle/>
                    <a:p>
                      <a:pPr algn="l" fontAlgn="b"/>
                      <a:r>
                        <a:rPr lang="en-US" sz="700" u="none" strike="noStrike">
                          <a:effectLst/>
                        </a:rPr>
                        <a:t>PUMP FAILURE (1 or 0)</a:t>
                      </a:r>
                      <a:endParaRPr lang="en-US" sz="700" b="1" i="0" u="none" strike="noStrike">
                        <a:solidFill>
                          <a:srgbClr val="FFFFFF"/>
                        </a:solidFill>
                        <a:effectLst/>
                        <a:latin typeface="Calibri" panose="020F0502020204030204" pitchFamily="34" charset="0"/>
                      </a:endParaRPr>
                    </a:p>
                  </a:txBody>
                  <a:tcPr marL="5253" marR="5253" marT="5253" marB="0" anchor="b"/>
                </a:tc>
                <a:tc>
                  <a:txBody>
                    <a:bodyPr/>
                    <a:lstStyle/>
                    <a:p>
                      <a:pPr algn="l" fontAlgn="b"/>
                      <a:r>
                        <a:rPr lang="en-US" sz="900" u="none" strike="noStrike" dirty="0">
                          <a:effectLst/>
                        </a:rPr>
                        <a:t>Rolling Mean (30 Minute) Correlation Coefficient</a:t>
                      </a:r>
                      <a:endParaRPr lang="en-US" sz="900" b="0" i="0" u="none" strike="noStrike" dirty="0">
                        <a:solidFill>
                          <a:srgbClr val="FFFFFF"/>
                        </a:solidFill>
                        <a:effectLst/>
                        <a:latin typeface="Arial" panose="020B0604020202020204" pitchFamily="34" charset="0"/>
                      </a:endParaRPr>
                    </a:p>
                  </a:txBody>
                  <a:tcPr marL="5253" marR="5253" marT="5253" marB="0" anchor="b"/>
                </a:tc>
                <a:extLst>
                  <a:ext uri="{0D108BD9-81ED-4DB2-BD59-A6C34878D82A}">
                    <a16:rowId xmlns:a16="http://schemas.microsoft.com/office/drawing/2014/main" val="4286654684"/>
                  </a:ext>
                </a:extLst>
              </a:tr>
              <a:tr h="234721">
                <a:tc>
                  <a:txBody>
                    <a:bodyPr/>
                    <a:lstStyle/>
                    <a:p>
                      <a:pPr algn="l" fontAlgn="b"/>
                      <a:r>
                        <a:rPr lang="en-US" sz="800" u="none" strike="noStrike">
                          <a:effectLst/>
                        </a:rPr>
                        <a:t>Volumetric Flow Meter 2</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-0.697731416</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979324519"/>
                  </a:ext>
                </a:extLst>
              </a:tr>
              <a:tr h="203759">
                <a:tc>
                  <a:txBody>
                    <a:bodyPr/>
                    <a:lstStyle/>
                    <a:p>
                      <a:pPr algn="l" fontAlgn="b"/>
                      <a:r>
                        <a:rPr lang="en-US" sz="800" u="none" strike="noStrike">
                          <a:effectLst/>
                        </a:rPr>
                        <a:t>Pump Efficiency</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-0.695027831</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051740848"/>
                  </a:ext>
                </a:extLst>
              </a:tr>
              <a:tr h="234721">
                <a:tc>
                  <a:txBody>
                    <a:bodyPr/>
                    <a:lstStyle/>
                    <a:p>
                      <a:pPr algn="l" fontAlgn="b"/>
                      <a:r>
                        <a:rPr lang="en-US" sz="800" u="none" strike="noStrike">
                          <a:effectLst/>
                        </a:rPr>
                        <a:t>Volumetric Flow Meter 1</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-0.692425138</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3743405334"/>
                  </a:ext>
                </a:extLst>
              </a:tr>
              <a:tr h="234721">
                <a:tc>
                  <a:txBody>
                    <a:bodyPr/>
                    <a:lstStyle/>
                    <a:p>
                      <a:pPr algn="l" fontAlgn="b"/>
                      <a:r>
                        <a:rPr lang="en-US" sz="800" u="none" strike="noStrike">
                          <a:effectLst/>
                        </a:rPr>
                        <a:t>Ambient Temperature</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-0.302615535</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48078777"/>
                  </a:ext>
                </a:extLst>
              </a:tr>
              <a:tr h="214483">
                <a:tc>
                  <a:txBody>
                    <a:bodyPr/>
                    <a:lstStyle/>
                    <a:p>
                      <a:pPr algn="l" fontAlgn="b"/>
                      <a:r>
                        <a:rPr lang="en-US" sz="800" u="none" strike="noStrike">
                          <a:effectLst/>
                        </a:rPr>
                        <a:t>Pump Torque </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-0.215937441</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2382352386"/>
                  </a:ext>
                </a:extLst>
              </a:tr>
              <a:tr h="234721">
                <a:tc>
                  <a:txBody>
                    <a:bodyPr/>
                    <a:lstStyle/>
                    <a:p>
                      <a:pPr algn="l" fontAlgn="b"/>
                      <a:r>
                        <a:rPr lang="en-US" sz="800" u="none" strike="noStrike">
                          <a:effectLst/>
                        </a:rPr>
                        <a:t>Pump Speed (RPM)</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-0.184159622</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3974645938"/>
                  </a:ext>
                </a:extLst>
              </a:tr>
              <a:tr h="214483">
                <a:tc>
                  <a:txBody>
                    <a:bodyPr/>
                    <a:lstStyle/>
                    <a:p>
                      <a:pPr algn="l" fontAlgn="b"/>
                      <a:r>
                        <a:rPr lang="en-US" sz="800" u="none" strike="noStrike" dirty="0">
                          <a:effectLst/>
                        </a:rPr>
                        <a:t>Horse-Power</a:t>
                      </a:r>
                      <a:endParaRPr lang="en-US" sz="800" b="0" i="0" u="none" strike="noStrike" dirty="0">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dirty="0">
                          <a:effectLst/>
                        </a:rPr>
                        <a:t>0.218050641</a:t>
                      </a:r>
                      <a:endParaRPr lang="en-US" sz="900" b="0" i="0" u="none" strike="noStrike" dirty="0">
                        <a:solidFill>
                          <a:srgbClr val="006100"/>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946987886"/>
                  </a:ext>
                </a:extLst>
              </a:tr>
            </a:tbl>
          </a:graphicData>
        </a:graphic>
      </p:graphicFrame>
      <p:graphicFrame>
        <p:nvGraphicFramePr>
          <p:cNvPr id="10" name="Table 9">
            <a:extLst>
              <a:ext uri="{FF2B5EF4-FFF2-40B4-BE49-F238E27FC236}">
                <a16:creationId xmlns:a16="http://schemas.microsoft.com/office/drawing/2014/main" id="{BF995A5A-9435-4659-8C2B-855C9F192780}"/>
              </a:ext>
            </a:extLst>
          </p:cNvPr>
          <p:cNvGraphicFramePr>
            <a:graphicFrameLocks noGrp="1"/>
          </p:cNvGraphicFramePr>
          <p:nvPr>
            <p:extLst>
              <p:ext uri="{D42A27DB-BD31-4B8C-83A1-F6EECF244321}">
                <p14:modId xmlns:p14="http://schemas.microsoft.com/office/powerpoint/2010/main" val="1746005982"/>
              </p:ext>
            </p:extLst>
          </p:nvPr>
        </p:nvGraphicFramePr>
        <p:xfrm>
          <a:off x="6121753" y="4309270"/>
          <a:ext cx="2700514" cy="1950418"/>
        </p:xfrm>
        <a:graphic>
          <a:graphicData uri="http://schemas.openxmlformats.org/drawingml/2006/table">
            <a:tbl>
              <a:tblPr>
                <a:tableStyleId>{5C22544A-7EE6-4342-B048-85BDC9FD1C3A}</a:tableStyleId>
              </a:tblPr>
              <a:tblGrid>
                <a:gridCol w="1230127">
                  <a:extLst>
                    <a:ext uri="{9D8B030D-6E8A-4147-A177-3AD203B41FA5}">
                      <a16:colId xmlns:a16="http://schemas.microsoft.com/office/drawing/2014/main" val="3643701534"/>
                    </a:ext>
                  </a:extLst>
                </a:gridCol>
                <a:gridCol w="1470387">
                  <a:extLst>
                    <a:ext uri="{9D8B030D-6E8A-4147-A177-3AD203B41FA5}">
                      <a16:colId xmlns:a16="http://schemas.microsoft.com/office/drawing/2014/main" val="260051517"/>
                    </a:ext>
                  </a:extLst>
                </a:gridCol>
              </a:tblGrid>
              <a:tr h="188121">
                <a:tc>
                  <a:txBody>
                    <a:bodyPr/>
                    <a:lstStyle/>
                    <a:p>
                      <a:pPr algn="l" fontAlgn="b"/>
                      <a:r>
                        <a:rPr lang="en-US" sz="600" u="none" strike="noStrike">
                          <a:effectLst/>
                        </a:rPr>
                        <a:t>PUMP FAILURE (1 or 0)</a:t>
                      </a:r>
                      <a:endParaRPr lang="en-US" sz="600" b="1" i="0" u="none" strike="noStrike">
                        <a:solidFill>
                          <a:srgbClr val="FFFFFF"/>
                        </a:solidFill>
                        <a:effectLst/>
                        <a:latin typeface="Calibri" panose="020F0502020204030204" pitchFamily="34" charset="0"/>
                      </a:endParaRPr>
                    </a:p>
                  </a:txBody>
                  <a:tcPr marL="4244" marR="4244" marT="4244" marB="0" anchor="b"/>
                </a:tc>
                <a:tc>
                  <a:txBody>
                    <a:bodyPr/>
                    <a:lstStyle/>
                    <a:p>
                      <a:pPr algn="l" fontAlgn="b"/>
                      <a:r>
                        <a:rPr lang="en-US" sz="700" u="none" strike="noStrike">
                          <a:effectLst/>
                        </a:rPr>
                        <a:t> </a:t>
                      </a:r>
                      <a:endParaRPr lang="en-US" sz="700" b="0" i="0" u="none" strike="noStrike">
                        <a:solidFill>
                          <a:srgbClr val="FFFFFF"/>
                        </a:solidFill>
                        <a:effectLst/>
                        <a:latin typeface="Arial" panose="020B0604020202020204" pitchFamily="34" charset="0"/>
                      </a:endParaRPr>
                    </a:p>
                  </a:txBody>
                  <a:tcPr marL="4244" marR="4244" marT="4244" marB="0" anchor="b"/>
                </a:tc>
                <a:extLst>
                  <a:ext uri="{0D108BD9-81ED-4DB2-BD59-A6C34878D82A}">
                    <a16:rowId xmlns:a16="http://schemas.microsoft.com/office/drawing/2014/main" val="3688291828"/>
                  </a:ext>
                </a:extLst>
              </a:tr>
              <a:tr h="361463">
                <a:tc>
                  <a:txBody>
                    <a:bodyPr/>
                    <a:lstStyle/>
                    <a:p>
                      <a:pPr algn="l" fontAlgn="b"/>
                      <a:r>
                        <a:rPr lang="en-US" sz="700" u="none" strike="noStrike">
                          <a:effectLst/>
                        </a:rPr>
                        <a:t>Rolling Stdev (30 Minute)</a:t>
                      </a:r>
                      <a:endParaRPr lang="en-US" sz="700" b="1" i="0" u="none" strike="noStrike">
                        <a:solidFill>
                          <a:srgbClr val="FFFFFF"/>
                        </a:solidFill>
                        <a:effectLst/>
                        <a:latin typeface="Arial" panose="020B0604020202020204" pitchFamily="34" charset="0"/>
                      </a:endParaRPr>
                    </a:p>
                  </a:txBody>
                  <a:tcPr marL="4244" marR="4244" marT="4244" marB="0" anchor="b"/>
                </a:tc>
                <a:tc>
                  <a:txBody>
                    <a:bodyPr/>
                    <a:lstStyle/>
                    <a:p>
                      <a:pPr algn="l" fontAlgn="b"/>
                      <a:r>
                        <a:rPr lang="en-US" sz="700" u="none" strike="noStrike">
                          <a:effectLst/>
                        </a:rPr>
                        <a:t>Correlation Coefficient</a:t>
                      </a:r>
                      <a:endParaRPr lang="en-US" sz="700" b="1" i="0" u="none" strike="noStrike">
                        <a:solidFill>
                          <a:srgbClr val="FFFFFF"/>
                        </a:solidFill>
                        <a:effectLst/>
                        <a:latin typeface="Arial" panose="020B0604020202020204" pitchFamily="34" charset="0"/>
                      </a:endParaRPr>
                    </a:p>
                  </a:txBody>
                  <a:tcPr marL="4244" marR="4244" marT="4244" marB="0" anchor="b"/>
                </a:tc>
                <a:extLst>
                  <a:ext uri="{0D108BD9-81ED-4DB2-BD59-A6C34878D82A}">
                    <a16:rowId xmlns:a16="http://schemas.microsoft.com/office/drawing/2014/main" val="2241373538"/>
                  </a:ext>
                </a:extLst>
              </a:tr>
              <a:tr h="191480">
                <a:tc>
                  <a:txBody>
                    <a:bodyPr/>
                    <a:lstStyle/>
                    <a:p>
                      <a:pPr algn="l" fontAlgn="b"/>
                      <a:r>
                        <a:rPr lang="en-US" sz="700" u="none" strike="noStrike">
                          <a:effectLst/>
                        </a:rPr>
                        <a:t>Pump Torque </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0.597260414</a:t>
                      </a:r>
                      <a:endParaRPr lang="en-US" sz="700" b="0" i="0" u="none" strike="noStrike">
                        <a:solidFill>
                          <a:srgbClr val="9C0006"/>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671902921"/>
                  </a:ext>
                </a:extLst>
              </a:tr>
              <a:tr h="201559">
                <a:tc>
                  <a:txBody>
                    <a:bodyPr/>
                    <a:lstStyle/>
                    <a:p>
                      <a:pPr algn="l" fontAlgn="b"/>
                      <a:r>
                        <a:rPr lang="en-US" sz="700" u="none" strike="noStrike">
                          <a:effectLst/>
                        </a:rPr>
                        <a:t>Ambient Temperature</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0.600050431</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303887908"/>
                  </a:ext>
                </a:extLst>
              </a:tr>
              <a:tr h="201559">
                <a:tc>
                  <a:txBody>
                    <a:bodyPr/>
                    <a:lstStyle/>
                    <a:p>
                      <a:pPr algn="l" fontAlgn="b"/>
                      <a:r>
                        <a:rPr lang="en-US" sz="700" u="none" strike="noStrike">
                          <a:effectLst/>
                        </a:rPr>
                        <a:t>Pump Speed (RPM)</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0.624555908</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237976362"/>
                  </a:ext>
                </a:extLst>
              </a:tr>
              <a:tr h="201559">
                <a:tc>
                  <a:txBody>
                    <a:bodyPr/>
                    <a:lstStyle/>
                    <a:p>
                      <a:pPr algn="l" fontAlgn="b"/>
                      <a:r>
                        <a:rPr lang="en-US" sz="700" u="none" strike="noStrike">
                          <a:effectLst/>
                        </a:rPr>
                        <a:t>Volumetric Flow Meter 2</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0.625920871</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046909384"/>
                  </a:ext>
                </a:extLst>
              </a:tr>
              <a:tr h="201559">
                <a:tc>
                  <a:txBody>
                    <a:bodyPr/>
                    <a:lstStyle/>
                    <a:p>
                      <a:pPr algn="l" fontAlgn="b"/>
                      <a:r>
                        <a:rPr lang="en-US" sz="700" u="none" strike="noStrike">
                          <a:effectLst/>
                        </a:rPr>
                        <a:t>Pump Efficiency</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0.64</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2705500126"/>
                  </a:ext>
                </a:extLst>
              </a:tr>
              <a:tr h="201559">
                <a:tc>
                  <a:txBody>
                    <a:bodyPr/>
                    <a:lstStyle/>
                    <a:p>
                      <a:pPr algn="l" fontAlgn="b"/>
                      <a:r>
                        <a:rPr lang="en-US" sz="700" u="none" strike="noStrike">
                          <a:effectLst/>
                        </a:rPr>
                        <a:t>Volumetric Flow Meter 1</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0.64</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3197079392"/>
                  </a:ext>
                </a:extLst>
              </a:tr>
              <a:tr h="201559">
                <a:tc>
                  <a:txBody>
                    <a:bodyPr/>
                    <a:lstStyle/>
                    <a:p>
                      <a:pPr algn="l" fontAlgn="b"/>
                      <a:r>
                        <a:rPr lang="en-US" sz="700" u="none" strike="noStrike" dirty="0">
                          <a:effectLst/>
                        </a:rPr>
                        <a:t>Horse Power</a:t>
                      </a:r>
                      <a:endParaRPr lang="en-US" sz="700" b="0" i="0" u="none" strike="noStrike" dirty="0">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dirty="0">
                          <a:effectLst/>
                        </a:rPr>
                        <a:t>0.69</a:t>
                      </a:r>
                      <a:endParaRPr lang="en-US" sz="700" b="0" i="0" u="none" strike="noStrike" dirty="0">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3353292396"/>
                  </a:ext>
                </a:extLst>
              </a:tr>
            </a:tbl>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1539B7AB-E2C4-EE42-8C58-FDC7F3B7879B}"/>
              </a:ext>
            </a:extLst>
          </p:cNvPr>
          <p:cNvGraphicFramePr>
            <a:graphicFrameLocks/>
          </p:cNvGraphicFramePr>
          <p:nvPr>
            <p:extLst>
              <p:ext uri="{D42A27DB-BD31-4B8C-83A1-F6EECF244321}">
                <p14:modId xmlns:p14="http://schemas.microsoft.com/office/powerpoint/2010/main" val="322209304"/>
              </p:ext>
            </p:extLst>
          </p:nvPr>
        </p:nvGraphicFramePr>
        <p:xfrm>
          <a:off x="1548990" y="1057971"/>
          <a:ext cx="5561674" cy="25033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3027CCB-4B2A-8840-B79A-9CD66DF92670}"/>
              </a:ext>
            </a:extLst>
          </p:cNvPr>
          <p:cNvGraphicFramePr>
            <a:graphicFrameLocks/>
          </p:cNvGraphicFramePr>
          <p:nvPr>
            <p:extLst>
              <p:ext uri="{D42A27DB-BD31-4B8C-83A1-F6EECF244321}">
                <p14:modId xmlns:p14="http://schemas.microsoft.com/office/powerpoint/2010/main" val="4064494793"/>
              </p:ext>
            </p:extLst>
          </p:nvPr>
        </p:nvGraphicFramePr>
        <p:xfrm>
          <a:off x="1348829" y="3707911"/>
          <a:ext cx="6084392" cy="27410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pPr algn="just"/>
            <a:r>
              <a:rPr lang="en-GB" sz="1400" b="1" dirty="0"/>
              <a:t>Plots show a clear signature difference between that of normal behaviour and that of Failure with pump torque, pump speed, and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7E50331-D996-47F6-A268-EFB601697895}"/>
                  </a:ext>
                </a:extLst>
              </p:cNvPr>
              <p:cNvGraphicFramePr/>
              <p:nvPr>
                <p:extLst>
                  <p:ext uri="{D42A27DB-BD31-4B8C-83A1-F6EECF244321}">
                    <p14:modId xmlns:p14="http://schemas.microsoft.com/office/powerpoint/2010/main" val="3267367884"/>
                  </p:ext>
                </p:extLst>
              </p:nvPr>
            </p:nvGraphicFramePr>
            <p:xfrm>
              <a:off x="555324" y="1170050"/>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17E50331-D996-47F6-A268-EFB601697895}"/>
                  </a:ext>
                </a:extLst>
              </p:cNvPr>
              <p:cNvPicPr>
                <a:picLocks noGrp="1" noRot="1" noChangeAspect="1" noMove="1" noResize="1" noEditPoints="1" noAdjustHandles="1" noChangeArrowheads="1" noChangeShapeType="1"/>
              </p:cNvPicPr>
              <p:nvPr/>
            </p:nvPicPr>
            <p:blipFill>
              <a:blip r:embed="rId3"/>
              <a:stretch>
                <a:fillRect/>
              </a:stretch>
            </p:blipFill>
            <p:spPr>
              <a:xfrm>
                <a:off x="555324" y="1170050"/>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0CCFCEA-963A-46C0-A1C8-016D322285D7}"/>
                  </a:ext>
                </a:extLst>
              </p:cNvPr>
              <p:cNvGraphicFramePr/>
              <p:nvPr>
                <p:extLst>
                  <p:ext uri="{D42A27DB-BD31-4B8C-83A1-F6EECF244321}">
                    <p14:modId xmlns:p14="http://schemas.microsoft.com/office/powerpoint/2010/main" val="1789171023"/>
                  </p:ext>
                </p:extLst>
              </p:nvPr>
            </p:nvGraphicFramePr>
            <p:xfrm>
              <a:off x="4609288" y="1216242"/>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0CCFCEA-963A-46C0-A1C8-016D322285D7}"/>
                  </a:ext>
                </a:extLst>
              </p:cNvPr>
              <p:cNvPicPr>
                <a:picLocks noGrp="1" noRot="1" noChangeAspect="1" noMove="1" noResize="1" noEditPoints="1" noAdjustHandles="1" noChangeArrowheads="1" noChangeShapeType="1"/>
              </p:cNvPicPr>
              <p:nvPr/>
            </p:nvPicPr>
            <p:blipFill>
              <a:blip r:embed="rId5"/>
              <a:stretch>
                <a:fillRect/>
              </a:stretch>
            </p:blipFill>
            <p:spPr>
              <a:xfrm>
                <a:off x="4609288" y="1216242"/>
                <a:ext cx="3887137" cy="225639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1EB3BAF7-CD6D-4E59-BA89-438B9E738BB2}"/>
                  </a:ext>
                </a:extLst>
              </p:cNvPr>
              <p:cNvGraphicFramePr/>
              <p:nvPr>
                <p:extLst>
                  <p:ext uri="{D42A27DB-BD31-4B8C-83A1-F6EECF244321}">
                    <p14:modId xmlns:p14="http://schemas.microsoft.com/office/powerpoint/2010/main" val="3929269814"/>
                  </p:ext>
                </p:extLst>
              </p:nvPr>
            </p:nvGraphicFramePr>
            <p:xfrm>
              <a:off x="4540250" y="3572943"/>
              <a:ext cx="3581866" cy="3031122"/>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7" name="Chart 6">
                <a:extLst>
                  <a:ext uri="{FF2B5EF4-FFF2-40B4-BE49-F238E27FC236}">
                    <a16:creationId xmlns:a16="http://schemas.microsoft.com/office/drawing/2014/main" id="{1EB3BAF7-CD6D-4E59-BA89-438B9E738BB2}"/>
                  </a:ext>
                </a:extLst>
              </p:cNvPr>
              <p:cNvPicPr>
                <a:picLocks noGrp="1" noRot="1" noChangeAspect="1" noMove="1" noResize="1" noEditPoints="1" noAdjustHandles="1" noChangeArrowheads="1" noChangeShapeType="1"/>
              </p:cNvPicPr>
              <p:nvPr/>
            </p:nvPicPr>
            <p:blipFill>
              <a:blip r:embed="rId7"/>
              <a:stretch>
                <a:fillRect/>
              </a:stretch>
            </p:blipFill>
            <p:spPr>
              <a:xfrm>
                <a:off x="4540250" y="3572943"/>
                <a:ext cx="3581866" cy="3031122"/>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CBAFE551-97F5-44C2-89F4-0F6B69FC0FF2}"/>
                  </a:ext>
                </a:extLst>
              </p:cNvPr>
              <p:cNvGraphicFramePr/>
              <p:nvPr>
                <p:extLst>
                  <p:ext uri="{D42A27DB-BD31-4B8C-83A1-F6EECF244321}">
                    <p14:modId xmlns:p14="http://schemas.microsoft.com/office/powerpoint/2010/main" val="1790281023"/>
                  </p:ext>
                </p:extLst>
              </p:nvPr>
            </p:nvGraphicFramePr>
            <p:xfrm>
              <a:off x="695130" y="3656381"/>
              <a:ext cx="3160025" cy="2540065"/>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0" name="Chart 9">
                <a:extLst>
                  <a:ext uri="{FF2B5EF4-FFF2-40B4-BE49-F238E27FC236}">
                    <a16:creationId xmlns:a16="http://schemas.microsoft.com/office/drawing/2014/main" id="{CBAFE551-97F5-44C2-89F4-0F6B69FC0FF2}"/>
                  </a:ext>
                </a:extLst>
              </p:cNvPr>
              <p:cNvPicPr>
                <a:picLocks noGrp="1" noRot="1" noChangeAspect="1" noMove="1" noResize="1" noEditPoints="1" noAdjustHandles="1" noChangeArrowheads="1" noChangeShapeType="1"/>
              </p:cNvPicPr>
              <p:nvPr/>
            </p:nvPicPr>
            <p:blipFill>
              <a:blip r:embed="rId9"/>
              <a:stretch>
                <a:fillRect/>
              </a:stretch>
            </p:blipFill>
            <p:spPr>
              <a:xfrm>
                <a:off x="695130" y="3656381"/>
                <a:ext cx="3160025" cy="2540065"/>
              </a:xfrm>
              <a:prstGeom prst="rect">
                <a:avLst/>
              </a:prstGeom>
            </p:spPr>
          </p:pic>
        </mc:Fallback>
      </mc:AlternateContent>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particularly interesting insights with pump efficiency and Volumetric Flow Meter 1 negatively correlated with Pump Failure in the Rolling Mean Data, whilst pump efficiency and Volumetric Flow Meter 1 show a subsequently strong positive correlation in the Rolling STDEV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105650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624A9DC-8878-4D92-B503-81654896EB9B}"/>
              </a:ext>
            </a:extLst>
          </p:cNvPr>
          <p:cNvGraphicFramePr>
            <a:graphicFrameLocks/>
          </p:cNvGraphicFramePr>
          <p:nvPr>
            <p:extLst>
              <p:ext uri="{D42A27DB-BD31-4B8C-83A1-F6EECF244321}">
                <p14:modId xmlns:p14="http://schemas.microsoft.com/office/powerpoint/2010/main" val="232363342"/>
              </p:ext>
            </p:extLst>
          </p:nvPr>
        </p:nvGraphicFramePr>
        <p:xfrm>
          <a:off x="4984045" y="1200938"/>
          <a:ext cx="3546758" cy="25808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BAF9A27-76ED-44ED-AAAD-39367D7FE3B4}"/>
              </a:ext>
            </a:extLst>
          </p:cNvPr>
          <p:cNvGraphicFramePr>
            <a:graphicFrameLocks/>
          </p:cNvGraphicFramePr>
          <p:nvPr>
            <p:extLst>
              <p:ext uri="{D42A27DB-BD31-4B8C-83A1-F6EECF244321}">
                <p14:modId xmlns:p14="http://schemas.microsoft.com/office/powerpoint/2010/main" val="3130405329"/>
              </p:ext>
            </p:extLst>
          </p:nvPr>
        </p:nvGraphicFramePr>
        <p:xfrm>
          <a:off x="716844" y="1981200"/>
          <a:ext cx="3081865" cy="31213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D83223C-BBFC-457D-BE9F-D9ECEA5B2434}"/>
              </a:ext>
            </a:extLst>
          </p:cNvPr>
          <p:cNvGraphicFramePr>
            <a:graphicFrameLocks/>
          </p:cNvGraphicFramePr>
          <p:nvPr>
            <p:extLst>
              <p:ext uri="{D42A27DB-BD31-4B8C-83A1-F6EECF244321}">
                <p14:modId xmlns:p14="http://schemas.microsoft.com/office/powerpoint/2010/main" val="245526234"/>
              </p:ext>
            </p:extLst>
          </p:nvPr>
        </p:nvGraphicFramePr>
        <p:xfrm>
          <a:off x="4645377" y="397827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BE1776A-7381-41BE-8DA4-29F11B6C38D3}"/>
              </a:ext>
            </a:extLst>
          </p:cNvPr>
          <p:cNvGraphicFramePr>
            <a:graphicFrameLocks noGrp="1"/>
          </p:cNvGraphicFramePr>
          <p:nvPr>
            <p:extLst>
              <p:ext uri="{D42A27DB-BD31-4B8C-83A1-F6EECF244321}">
                <p14:modId xmlns:p14="http://schemas.microsoft.com/office/powerpoint/2010/main" val="922578967"/>
              </p:ext>
            </p:extLst>
          </p:nvPr>
        </p:nvGraphicFramePr>
        <p:xfrm>
          <a:off x="5029200" y="1450622"/>
          <a:ext cx="3702050" cy="3855155"/>
        </p:xfrm>
        <a:graphic>
          <a:graphicData uri="http://schemas.openxmlformats.org/drawingml/2006/table">
            <a:tbl>
              <a:tblPr>
                <a:tableStyleId>{073A0DAA-6AF3-43AB-8588-CEC1D06C72B9}</a:tableStyleId>
              </a:tblPr>
              <a:tblGrid>
                <a:gridCol w="2570213">
                  <a:extLst>
                    <a:ext uri="{9D8B030D-6E8A-4147-A177-3AD203B41FA5}">
                      <a16:colId xmlns:a16="http://schemas.microsoft.com/office/drawing/2014/main" val="3168761024"/>
                    </a:ext>
                  </a:extLst>
                </a:gridCol>
                <a:gridCol w="1131837">
                  <a:extLst>
                    <a:ext uri="{9D8B030D-6E8A-4147-A177-3AD203B41FA5}">
                      <a16:colId xmlns:a16="http://schemas.microsoft.com/office/drawing/2014/main" val="3675497687"/>
                    </a:ext>
                  </a:extLst>
                </a:gridCol>
              </a:tblGrid>
              <a:tr h="768195">
                <a:tc>
                  <a:txBody>
                    <a:bodyPr/>
                    <a:lstStyle/>
                    <a:p>
                      <a:pPr algn="ctr" fontAlgn="b"/>
                      <a:r>
                        <a:rPr lang="en-GB" sz="1200" b="1" i="0" u="none" strike="noStrike" dirty="0">
                          <a:solidFill>
                            <a:schemeClr val="bg1"/>
                          </a:solidFill>
                          <a:effectLst/>
                          <a:latin typeface="+mj-lt"/>
                        </a:rPr>
                        <a:t>Variable </a:t>
                      </a:r>
                    </a:p>
                  </a:txBody>
                  <a:tcPr marL="1525" marR="1525" marT="1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50000"/>
                      </a:schemeClr>
                    </a:solidFill>
                  </a:tcPr>
                </a:tc>
                <a:tc>
                  <a:txBody>
                    <a:bodyPr/>
                    <a:lstStyle/>
                    <a:p>
                      <a:pPr algn="ctr" fontAlgn="b"/>
                      <a:r>
                        <a:rPr lang="en-AU" sz="1200" b="1" i="0" u="none" strike="noStrike" dirty="0">
                          <a:solidFill>
                            <a:schemeClr val="bg1"/>
                          </a:solidFill>
                          <a:effectLst/>
                          <a:latin typeface="+mj-lt"/>
                        </a:rPr>
                        <a:t>P-Value Significance</a:t>
                      </a:r>
                    </a:p>
                  </a:txBody>
                  <a:tcPr marL="1525" marR="1525" marT="1525" marB="0" anchor="b">
                    <a:lnL w="12700" cmpd="sng">
                      <a:noFill/>
                    </a:lnL>
                    <a:solidFill>
                      <a:schemeClr val="accent2">
                        <a:lumMod val="50000"/>
                      </a:schemeClr>
                    </a:solidFill>
                  </a:tcPr>
                </a:tc>
                <a:extLst>
                  <a:ext uri="{0D108BD9-81ED-4DB2-BD59-A6C34878D82A}">
                    <a16:rowId xmlns:a16="http://schemas.microsoft.com/office/drawing/2014/main" val="827866905"/>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Horse Power</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lnT w="12700" cmpd="sng">
                      <a:noFill/>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3.5524E-219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116765502"/>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Volumetric Flow Meter 2</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2.033E-174</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1629439303"/>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Efficiency</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2.592E-152</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077524446"/>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Torque </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1.0551E-102</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388985088"/>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Intercept</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8.27258E-24</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59883782"/>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Speed (RPM)</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1.68299E-19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521281964"/>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Ambient Temperature</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4.20516E-09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002673970"/>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Volumetric Flow Meter 1</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4.01554E-07</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742560865"/>
                  </a:ext>
                </a:extLst>
              </a:tr>
            </a:tbl>
          </a:graphicData>
        </a:graphic>
      </p:graphicFrame>
      <p:pic>
        <p:nvPicPr>
          <p:cNvPr id="6" name="Picture 5">
            <a:extLst>
              <a:ext uri="{FF2B5EF4-FFF2-40B4-BE49-F238E27FC236}">
                <a16:creationId xmlns:a16="http://schemas.microsoft.com/office/drawing/2014/main" id="{1AF410C7-D97D-4B93-961C-6783280104D1}"/>
              </a:ext>
            </a:extLst>
          </p:cNvPr>
          <p:cNvPicPr>
            <a:picLocks noChangeAspect="1"/>
          </p:cNvPicPr>
          <p:nvPr/>
        </p:nvPicPr>
        <p:blipFill>
          <a:blip r:embed="rId2"/>
          <a:stretch>
            <a:fillRect/>
          </a:stretch>
        </p:blipFill>
        <p:spPr>
          <a:xfrm>
            <a:off x="0" y="1351468"/>
            <a:ext cx="4781129" cy="4018537"/>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16769</TotalTime>
  <Words>463</Words>
  <Application>Microsoft Macintosh PowerPoint</Application>
  <PresentationFormat>Custom</PresentationFormat>
  <Paragraphs>87</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Plots show a clear signature difference between that of normal behaviour and that of Failure with pump torque, pump speed, and pump efficiency showing the 3 largest variances.</vt:lpstr>
      <vt:lpstr>Correlation analyses across datasets yield particularly interesting insights with pump efficiency and Volumetric Flow Meter 1 negatively correlated with Pump Failure in the Rolling Mean Data, whilst pump efficiency and Volumetric Flow Meter 1 show a subsequently strong positive correlation in the Rolling STDEV Dataset. </vt:lpstr>
      <vt:lpstr>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Ahmad Saquib Sina</cp:lastModifiedBy>
  <cp:revision>95</cp:revision>
  <dcterms:created xsi:type="dcterms:W3CDTF">2020-04-12T13:23:13Z</dcterms:created>
  <dcterms:modified xsi:type="dcterms:W3CDTF">2022-04-15T22:50:33Z</dcterms:modified>
</cp:coreProperties>
</file>