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/>
      <a:tcStyle>
        <a:tcBdr/>
        <a:fill>
          <a:solidFill>
            <a:srgbClr val="EFF1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4945" y="234862"/>
            <a:ext cx="8794113" cy="298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581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▪"/>
        <a:tabLst/>
        <a:defRPr sz="1600" b="0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–"/>
        <a:tabLst/>
        <a:defRPr sz="1600" b="0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▫"/>
        <a:tabLst/>
        <a:defRPr sz="1600" b="0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20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20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20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9;p2"/>
          <p:cNvSpPr/>
          <p:nvPr/>
        </p:nvSpPr>
        <p:spPr>
          <a:xfrm>
            <a:off x="166524" y="582802"/>
            <a:ext cx="8495339" cy="5543015"/>
          </a:xfrm>
          <a:prstGeom prst="rect">
            <a:avLst/>
          </a:prstGeom>
          <a:solidFill>
            <a:srgbClr val="FFFFFF"/>
          </a:solidFill>
          <a:ln w="19050">
            <a:solidFill>
              <a:srgbClr val="00C09D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" name="Google Shape;20;p2"/>
          <p:cNvSpPr/>
          <p:nvPr/>
        </p:nvSpPr>
        <p:spPr>
          <a:xfrm>
            <a:off x="316923" y="1744940"/>
            <a:ext cx="1257307" cy="3975968"/>
          </a:xfrm>
          <a:prstGeom prst="rect">
            <a:avLst/>
          </a:prstGeom>
          <a:solidFill>
            <a:srgbClr val="F2F2F2"/>
          </a:solidFill>
          <a:ln w="25400">
            <a:solidFill>
              <a:srgbClr val="6F7C8A"/>
            </a:solidFill>
            <a:prstDash val="dash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Google Shape;22;p2"/>
          <p:cNvSpPr/>
          <p:nvPr/>
        </p:nvSpPr>
        <p:spPr>
          <a:xfrm rot="10800000" flipV="1">
            <a:off x="1666744" y="2233544"/>
            <a:ext cx="321901" cy="1262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2060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6" name="Google Shape;24;p2"/>
          <p:cNvGrpSpPr/>
          <p:nvPr/>
        </p:nvGrpSpPr>
        <p:grpSpPr>
          <a:xfrm>
            <a:off x="352931" y="3110583"/>
            <a:ext cx="1158467" cy="1145826"/>
            <a:chOff x="0" y="0"/>
            <a:chExt cx="1158465" cy="1145825"/>
          </a:xfrm>
        </p:grpSpPr>
        <p:sp>
          <p:nvSpPr>
            <p:cNvPr id="24" name="Rectangle"/>
            <p:cNvSpPr/>
            <p:nvPr/>
          </p:nvSpPr>
          <p:spPr>
            <a:xfrm>
              <a:off x="-1" y="0"/>
              <a:ext cx="1158467" cy="1145826"/>
            </a:xfrm>
            <a:prstGeom prst="rect">
              <a:avLst/>
            </a:prstGeom>
            <a:solidFill>
              <a:srgbClr val="00C09D"/>
            </a:solidFill>
            <a:ln w="19050" cap="flat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" name="How could the Monalco mining management reduce their maintenance cost by 20%"/>
            <p:cNvSpPr txBox="1"/>
            <p:nvPr/>
          </p:nvSpPr>
          <p:spPr>
            <a:xfrm>
              <a:off x="9524" y="9525"/>
              <a:ext cx="1139417" cy="9001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075" tIns="33075" rIns="33075" bIns="33075" numCol="1" anchor="t">
              <a:spAutoFit/>
            </a:bodyPr>
            <a:lstStyle>
              <a:lvl1pPr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t>How could the Monalco mining management reduce their maintenance cost by 20%</a:t>
              </a:r>
            </a:p>
          </p:txBody>
        </p:sp>
      </p:grpSp>
      <p:sp>
        <p:nvSpPr>
          <p:cNvPr id="27" name="Google Shape;25;p2"/>
          <p:cNvSpPr txBox="1"/>
          <p:nvPr/>
        </p:nvSpPr>
        <p:spPr>
          <a:xfrm>
            <a:off x="171450" y="17463"/>
            <a:ext cx="259366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t>STRUCTURED FOUNDATIONS</a:t>
            </a:r>
          </a:p>
        </p:txBody>
      </p:sp>
      <p:sp>
        <p:nvSpPr>
          <p:cNvPr id="28" name="Google Shape;26;p2"/>
          <p:cNvSpPr/>
          <p:nvPr/>
        </p:nvSpPr>
        <p:spPr>
          <a:xfrm>
            <a:off x="1828012" y="983784"/>
            <a:ext cx="3721451" cy="5063869"/>
          </a:xfrm>
          <a:prstGeom prst="rect">
            <a:avLst/>
          </a:prstGeom>
          <a:solidFill>
            <a:srgbClr val="E9EDF1"/>
          </a:solidFill>
          <a:ln w="25400">
            <a:solidFill>
              <a:srgbClr val="6F7C8A"/>
            </a:solidFill>
            <a:prstDash val="dash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Google Shape;27;p2"/>
          <p:cNvSpPr/>
          <p:nvPr/>
        </p:nvSpPr>
        <p:spPr>
          <a:xfrm rot="10800000" flipV="1">
            <a:off x="1666145" y="2233544"/>
            <a:ext cx="322501" cy="1283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206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" name="Google Shape;28;p2"/>
          <p:cNvSpPr/>
          <p:nvPr/>
        </p:nvSpPr>
        <p:spPr>
          <a:xfrm>
            <a:off x="1516976" y="3516748"/>
            <a:ext cx="149251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Google Shape;29;p2"/>
          <p:cNvSpPr txBox="1"/>
          <p:nvPr/>
        </p:nvSpPr>
        <p:spPr>
          <a:xfrm>
            <a:off x="662861" y="1495240"/>
            <a:ext cx="53860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chemeClr val="accent6"/>
                </a:solidFill>
              </a:defRPr>
            </a:lvl1pPr>
          </a:lstStyle>
          <a:p>
            <a:r>
              <a:t>Problem</a:t>
            </a:r>
          </a:p>
        </p:txBody>
      </p:sp>
      <p:grpSp>
        <p:nvGrpSpPr>
          <p:cNvPr id="50" name="Google Shape;32;p2"/>
          <p:cNvGrpSpPr/>
          <p:nvPr/>
        </p:nvGrpSpPr>
        <p:grpSpPr>
          <a:xfrm>
            <a:off x="1988645" y="1905354"/>
            <a:ext cx="3337969" cy="3903169"/>
            <a:chOff x="0" y="0"/>
            <a:chExt cx="3337968" cy="3903168"/>
          </a:xfrm>
        </p:grpSpPr>
        <p:grpSp>
          <p:nvGrpSpPr>
            <p:cNvPr id="34" name="Google Shape;23;p2"/>
            <p:cNvGrpSpPr/>
            <p:nvPr/>
          </p:nvGrpSpPr>
          <p:grpSpPr>
            <a:xfrm>
              <a:off x="-1" y="-1"/>
              <a:ext cx="1150092" cy="656381"/>
              <a:chOff x="0" y="0"/>
              <a:chExt cx="1150091" cy="656379"/>
            </a:xfrm>
          </p:grpSpPr>
          <p:sp>
            <p:nvSpPr>
              <p:cNvPr id="32" name="Rectangle"/>
              <p:cNvSpPr/>
              <p:nvPr/>
            </p:nvSpPr>
            <p:spPr>
              <a:xfrm>
                <a:off x="-1" y="0"/>
                <a:ext cx="1150093" cy="656380"/>
              </a:xfrm>
              <a:prstGeom prst="rect">
                <a:avLst/>
              </a:prstGeom>
              <a:solidFill>
                <a:srgbClr val="00C09D"/>
              </a:solidFill>
              <a:ln w="19050" cap="flat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Reduction of wear"/>
              <p:cNvSpPr txBox="1"/>
              <p:nvPr/>
            </p:nvSpPr>
            <p:spPr>
              <a:xfrm>
                <a:off x="9524" y="9525"/>
                <a:ext cx="1131043" cy="341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3075" tIns="33075" rIns="33075" bIns="33075" numCol="1" anchor="t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Reduction of wear</a:t>
                </a:r>
              </a:p>
            </p:txBody>
          </p:sp>
        </p:grpSp>
        <p:grpSp>
          <p:nvGrpSpPr>
            <p:cNvPr id="37" name="Google Shape;33;p2"/>
            <p:cNvGrpSpPr/>
            <p:nvPr/>
          </p:nvGrpSpPr>
          <p:grpSpPr>
            <a:xfrm>
              <a:off x="53602" y="2678721"/>
              <a:ext cx="1150092" cy="894009"/>
              <a:chOff x="0" y="0"/>
              <a:chExt cx="1150091" cy="894008"/>
            </a:xfrm>
          </p:grpSpPr>
          <p:sp>
            <p:nvSpPr>
              <p:cNvPr id="35" name="Rectangle"/>
              <p:cNvSpPr/>
              <p:nvPr/>
            </p:nvSpPr>
            <p:spPr>
              <a:xfrm>
                <a:off x="-1" y="-1"/>
                <a:ext cx="1150093" cy="894010"/>
              </a:xfrm>
              <a:prstGeom prst="rect">
                <a:avLst/>
              </a:prstGeom>
              <a:solidFill>
                <a:srgbClr val="00C09D"/>
              </a:solidFill>
              <a:ln w="19050" cap="flat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Computerized maintenance management system"/>
              <p:cNvSpPr txBox="1"/>
              <p:nvPr/>
            </p:nvSpPr>
            <p:spPr>
              <a:xfrm>
                <a:off x="9524" y="9524"/>
                <a:ext cx="1131043" cy="6207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3075" tIns="33075" rIns="33075" bIns="33075" numCol="1" anchor="t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Computerized maintenance management system</a:t>
                </a:r>
              </a:p>
            </p:txBody>
          </p:sp>
        </p:grpSp>
        <p:grpSp>
          <p:nvGrpSpPr>
            <p:cNvPr id="40" name="Google Shape;34;p2"/>
            <p:cNvGrpSpPr/>
            <p:nvPr/>
          </p:nvGrpSpPr>
          <p:grpSpPr>
            <a:xfrm>
              <a:off x="2179502" y="1948854"/>
              <a:ext cx="1158466" cy="513105"/>
              <a:chOff x="0" y="0"/>
              <a:chExt cx="1158465" cy="513104"/>
            </a:xfrm>
          </p:grpSpPr>
          <p:sp>
            <p:nvSpPr>
              <p:cNvPr id="38" name="Rectangle"/>
              <p:cNvSpPr/>
              <p:nvPr/>
            </p:nvSpPr>
            <p:spPr>
              <a:xfrm>
                <a:off x="-1" y="-1"/>
                <a:ext cx="1158467" cy="513106"/>
              </a:xfrm>
              <a:prstGeom prst="rect">
                <a:avLst/>
              </a:prstGeom>
              <a:solidFill>
                <a:srgbClr val="00C09D"/>
              </a:solidFill>
              <a:ln w="19050" cap="flat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Simplify maintenance prodcedures"/>
              <p:cNvSpPr txBox="1"/>
              <p:nvPr/>
            </p:nvSpPr>
            <p:spPr>
              <a:xfrm>
                <a:off x="9524" y="9524"/>
                <a:ext cx="1139417" cy="4810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3075" tIns="33075" rIns="33075" bIns="33075" numCol="1" anchor="t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Simplify maintenance prodcedures</a:t>
                </a:r>
              </a:p>
            </p:txBody>
          </p:sp>
        </p:grpSp>
        <p:grpSp>
          <p:nvGrpSpPr>
            <p:cNvPr id="43" name="Google Shape;35;p2"/>
            <p:cNvGrpSpPr/>
            <p:nvPr/>
          </p:nvGrpSpPr>
          <p:grpSpPr>
            <a:xfrm>
              <a:off x="2179502" y="2678722"/>
              <a:ext cx="1158466" cy="484623"/>
              <a:chOff x="0" y="0"/>
              <a:chExt cx="1158465" cy="484622"/>
            </a:xfrm>
          </p:grpSpPr>
          <p:sp>
            <p:nvSpPr>
              <p:cNvPr id="41" name="Rectangle"/>
              <p:cNvSpPr/>
              <p:nvPr/>
            </p:nvSpPr>
            <p:spPr>
              <a:xfrm>
                <a:off x="-1" y="-1"/>
                <a:ext cx="1158467" cy="484624"/>
              </a:xfrm>
              <a:prstGeom prst="rect">
                <a:avLst/>
              </a:prstGeom>
              <a:solidFill>
                <a:srgbClr val="00C09D"/>
              </a:solidFill>
              <a:ln w="19050" cap="flat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Optimize equipment"/>
              <p:cNvSpPr txBox="1"/>
              <p:nvPr/>
            </p:nvSpPr>
            <p:spPr>
              <a:xfrm>
                <a:off x="9524" y="9524"/>
                <a:ext cx="1139417" cy="3413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3075" tIns="33075" rIns="33075" bIns="33075" numCol="1" anchor="t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Optimize equipment</a:t>
                </a:r>
              </a:p>
            </p:txBody>
          </p:sp>
        </p:grpSp>
        <p:grpSp>
          <p:nvGrpSpPr>
            <p:cNvPr id="46" name="Google Shape;36;p2"/>
            <p:cNvGrpSpPr/>
            <p:nvPr/>
          </p:nvGrpSpPr>
          <p:grpSpPr>
            <a:xfrm>
              <a:off x="2179502" y="3319947"/>
              <a:ext cx="1158466" cy="583222"/>
              <a:chOff x="0" y="0"/>
              <a:chExt cx="1158465" cy="583220"/>
            </a:xfrm>
          </p:grpSpPr>
          <p:sp>
            <p:nvSpPr>
              <p:cNvPr id="44" name="Rectangle"/>
              <p:cNvSpPr/>
              <p:nvPr/>
            </p:nvSpPr>
            <p:spPr>
              <a:xfrm>
                <a:off x="-1" y="-1"/>
                <a:ext cx="1158467" cy="583222"/>
              </a:xfrm>
              <a:prstGeom prst="rect">
                <a:avLst/>
              </a:prstGeom>
              <a:solidFill>
                <a:srgbClr val="00C09D"/>
              </a:solidFill>
              <a:ln w="19050" cap="flat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Regular maintenance schedules"/>
              <p:cNvSpPr txBox="1"/>
              <p:nvPr/>
            </p:nvSpPr>
            <p:spPr>
              <a:xfrm>
                <a:off x="9524" y="9524"/>
                <a:ext cx="1139417" cy="4810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3075" tIns="33075" rIns="33075" bIns="33075" numCol="1" anchor="t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Regular maintenance schedules</a:t>
                </a:r>
              </a:p>
            </p:txBody>
          </p:sp>
        </p:grpSp>
        <p:sp>
          <p:nvSpPr>
            <p:cNvPr id="47" name="Google Shape;37;p2"/>
            <p:cNvSpPr/>
            <p:nvPr/>
          </p:nvSpPr>
          <p:spPr>
            <a:xfrm flipH="1">
              <a:off x="1212302" y="2205406"/>
              <a:ext cx="967201" cy="71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" name="Google Shape;38;p2"/>
            <p:cNvSpPr/>
            <p:nvPr/>
          </p:nvSpPr>
          <p:spPr>
            <a:xfrm rot="10800000">
              <a:off x="1233302" y="2928259"/>
              <a:ext cx="946201" cy="68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Google Shape;39;p2"/>
            <p:cNvSpPr/>
            <p:nvPr/>
          </p:nvSpPr>
          <p:spPr>
            <a:xfrm>
              <a:off x="1696647" y="2919005"/>
              <a:ext cx="495909" cy="1"/>
            </a:xfrm>
            <a:prstGeom prst="line">
              <a:avLst/>
            </a:prstGeom>
            <a:noFill/>
            <a:ln w="1905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1" name="Google Shape;41;p2"/>
          <p:cNvSpPr txBox="1"/>
          <p:nvPr/>
        </p:nvSpPr>
        <p:spPr>
          <a:xfrm>
            <a:off x="2345122" y="734084"/>
            <a:ext cx="419988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chemeClr val="accent6"/>
                </a:solidFill>
              </a:defRPr>
            </a:lvl1pPr>
          </a:lstStyle>
          <a:p>
            <a:r>
              <a:t>Issues</a:t>
            </a:r>
          </a:p>
        </p:txBody>
      </p:sp>
      <p:sp>
        <p:nvSpPr>
          <p:cNvPr id="52" name="Google Shape;42;p2"/>
          <p:cNvSpPr txBox="1"/>
          <p:nvPr/>
        </p:nvSpPr>
        <p:spPr>
          <a:xfrm>
            <a:off x="4181199" y="734083"/>
            <a:ext cx="71814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chemeClr val="accent6"/>
                </a:solidFill>
              </a:defRPr>
            </a:lvl1pPr>
          </a:lstStyle>
          <a:p>
            <a:r>
              <a:t>Sub-Issues</a:t>
            </a:r>
          </a:p>
        </p:txBody>
      </p:sp>
      <p:sp>
        <p:nvSpPr>
          <p:cNvPr id="53" name="Google Shape;49;p2"/>
          <p:cNvSpPr/>
          <p:nvPr/>
        </p:nvSpPr>
        <p:spPr>
          <a:xfrm rot="10800000">
            <a:off x="1666948" y="3496492"/>
            <a:ext cx="375301" cy="1534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2060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56" name="Google Shape;50;p2"/>
          <p:cNvGrpSpPr/>
          <p:nvPr/>
        </p:nvGrpSpPr>
        <p:grpSpPr>
          <a:xfrm>
            <a:off x="4140896" y="1158029"/>
            <a:ext cx="1158466" cy="624464"/>
            <a:chOff x="0" y="0"/>
            <a:chExt cx="1158465" cy="624462"/>
          </a:xfrm>
        </p:grpSpPr>
        <p:sp>
          <p:nvSpPr>
            <p:cNvPr id="54" name="Rectangle"/>
            <p:cNvSpPr/>
            <p:nvPr/>
          </p:nvSpPr>
          <p:spPr>
            <a:xfrm>
              <a:off x="-1" y="0"/>
              <a:ext cx="1158467" cy="624463"/>
            </a:xfrm>
            <a:prstGeom prst="rect">
              <a:avLst/>
            </a:prstGeom>
            <a:solidFill>
              <a:srgbClr val="00C09D"/>
            </a:solidFill>
            <a:ln w="19050" cap="flat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Changing the material properties"/>
            <p:cNvSpPr txBox="1"/>
            <p:nvPr/>
          </p:nvSpPr>
          <p:spPr>
            <a:xfrm>
              <a:off x="9524" y="9525"/>
              <a:ext cx="1139417" cy="481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075" tIns="33075" rIns="33075" bIns="33075" numCol="1" anchor="t">
              <a:spAutoFit/>
            </a:bodyPr>
            <a:lstStyle>
              <a:lvl1pPr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t>Changing the material properties</a:t>
              </a:r>
            </a:p>
          </p:txBody>
        </p:sp>
      </p:grpSp>
      <p:grpSp>
        <p:nvGrpSpPr>
          <p:cNvPr id="59" name="Google Shape;51;p2"/>
          <p:cNvGrpSpPr/>
          <p:nvPr/>
        </p:nvGrpSpPr>
        <p:grpSpPr>
          <a:xfrm>
            <a:off x="4140896" y="1887897"/>
            <a:ext cx="1158466" cy="513105"/>
            <a:chOff x="0" y="0"/>
            <a:chExt cx="1158465" cy="513104"/>
          </a:xfrm>
        </p:grpSpPr>
        <p:sp>
          <p:nvSpPr>
            <p:cNvPr id="57" name="Rectangle"/>
            <p:cNvSpPr/>
            <p:nvPr/>
          </p:nvSpPr>
          <p:spPr>
            <a:xfrm>
              <a:off x="-1" y="-1"/>
              <a:ext cx="1158467" cy="513106"/>
            </a:xfrm>
            <a:prstGeom prst="rect">
              <a:avLst/>
            </a:prstGeom>
            <a:solidFill>
              <a:srgbClr val="00C09D"/>
            </a:solidFill>
            <a:ln w="19050" cap="flat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Keeping the surfaces apart from each other"/>
            <p:cNvSpPr txBox="1"/>
            <p:nvPr/>
          </p:nvSpPr>
          <p:spPr>
            <a:xfrm>
              <a:off x="9524" y="9524"/>
              <a:ext cx="1139417" cy="481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075" tIns="33075" rIns="33075" bIns="33075" numCol="1" anchor="t">
              <a:spAutoFit/>
            </a:bodyPr>
            <a:lstStyle>
              <a:lvl1pPr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t>Keeping the surfaces apart from each other</a:t>
              </a:r>
            </a:p>
          </p:txBody>
        </p:sp>
      </p:grpSp>
      <p:grpSp>
        <p:nvGrpSpPr>
          <p:cNvPr id="62" name="Google Shape;52;p2"/>
          <p:cNvGrpSpPr/>
          <p:nvPr/>
        </p:nvGrpSpPr>
        <p:grpSpPr>
          <a:xfrm>
            <a:off x="4140896" y="2627721"/>
            <a:ext cx="1158466" cy="638916"/>
            <a:chOff x="0" y="0"/>
            <a:chExt cx="1158465" cy="638915"/>
          </a:xfrm>
        </p:grpSpPr>
        <p:sp>
          <p:nvSpPr>
            <p:cNvPr id="60" name="Rectangle"/>
            <p:cNvSpPr/>
            <p:nvPr/>
          </p:nvSpPr>
          <p:spPr>
            <a:xfrm>
              <a:off x="-1" y="0"/>
              <a:ext cx="1158467" cy="638916"/>
            </a:xfrm>
            <a:prstGeom prst="rect">
              <a:avLst/>
            </a:prstGeom>
            <a:solidFill>
              <a:srgbClr val="00C09D"/>
            </a:solidFill>
            <a:ln w="19050" cap="flat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Improving the design of the machine"/>
            <p:cNvSpPr txBox="1"/>
            <p:nvPr/>
          </p:nvSpPr>
          <p:spPr>
            <a:xfrm>
              <a:off x="9524" y="9525"/>
              <a:ext cx="1139417" cy="481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075" tIns="33075" rIns="33075" bIns="33075" numCol="1" anchor="t">
              <a:spAutoFit/>
            </a:bodyPr>
            <a:lstStyle>
              <a:lvl1pPr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t>Improving the design of the machine</a:t>
              </a:r>
            </a:p>
          </p:txBody>
        </p:sp>
      </p:grpSp>
      <p:sp>
        <p:nvSpPr>
          <p:cNvPr id="63" name="Google Shape;53;p2"/>
          <p:cNvSpPr/>
          <p:nvPr/>
        </p:nvSpPr>
        <p:spPr>
          <a:xfrm rot="10800000" flipV="1">
            <a:off x="3150296" y="1470261"/>
            <a:ext cx="990601" cy="65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206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" name="Google Shape;54;p2"/>
          <p:cNvSpPr/>
          <p:nvPr/>
        </p:nvSpPr>
        <p:spPr>
          <a:xfrm rot="10800000">
            <a:off x="3138596" y="2123780"/>
            <a:ext cx="1002300" cy="72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98" y="0"/>
                </a:lnTo>
                <a:lnTo>
                  <a:pt x="10798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206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" name="Google Shape;55;p2"/>
          <p:cNvSpPr/>
          <p:nvPr/>
        </p:nvSpPr>
        <p:spPr>
          <a:xfrm>
            <a:off x="3658041" y="2120230"/>
            <a:ext cx="495908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ynergy_CF_YNR002">
  <a:themeElements>
    <a:clrScheme name="Synergy_CF_YNR002">
      <a:dk1>
        <a:srgbClr val="002C46"/>
      </a:dk1>
      <a:lt1>
        <a:srgbClr val="464646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ynergy_CF_YNR002">
  <a:themeElements>
    <a:clrScheme name="Synergy_CF_YNR00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Synergy_CF_YNR002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Ahmad Saquib Sina</cp:lastModifiedBy>
  <cp:revision>1</cp:revision>
  <dcterms:modified xsi:type="dcterms:W3CDTF">2022-04-15T22:54:26Z</dcterms:modified>
</cp:coreProperties>
</file>