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rgbClr val="DDE2E8"/>
          </a:solidFill>
        </a:fill>
      </a:tcStyle>
    </a:wholeTbl>
    <a:band2H>
      <a:tcTxStyle/>
      <a:tcStyle>
        <a:tcBdr/>
        <a:fill>
          <a:solidFill>
            <a:srgbClr val="EFF1F4"/>
          </a:solidFill>
        </a:fill>
      </a:tcStyle>
    </a:band2H>
    <a:firstCol>
      <a:tcTxStyle b="on" i="off">
        <a:fontRef idx="min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381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381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rgbClr val="CACBCE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Ref idx="min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381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381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in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381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381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/>
      <a:tcStyle>
        <a:tcBdr/>
        <a:fill>
          <a:solidFill>
            <a:srgbClr val="464646"/>
          </a:solidFill>
        </a:fill>
      </a:tcStyle>
    </a:band2H>
    <a:firstCol>
      <a:tcTxStyle b="on" i="off">
        <a:fontRef idx="minor">
          <a:srgbClr val="464646"/>
        </a:fontRef>
        <a:srgbClr val="46464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3"/>
              </a:solidFill>
              <a:prstDash val="solid"/>
              <a:round/>
            </a:ln>
          </a:top>
          <a:bottom>
            <a:ln w="254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64646"/>
          </a:solidFill>
        </a:fill>
      </a:tcStyle>
    </a:lastRow>
    <a:firstRow>
      <a:tcTxStyle b="on" i="off">
        <a:fontRef idx="minor">
          <a:srgbClr val="464646"/>
        </a:fontRef>
        <a:srgbClr val="46464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round/>
            </a:ln>
          </a:top>
          <a:bottom>
            <a:ln w="254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rgbClr val="CACBCE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Ref idx="min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381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381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>
              <a:alpha val="20000"/>
            </a:schemeClr>
          </a:solidFill>
        </a:fill>
      </a:tcStyle>
    </a:firstCol>
    <a:la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508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254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5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 b="1">
                <a:latin typeface="Calibri"/>
                <a:ea typeface="Calibri"/>
                <a:cs typeface="Calibri"/>
                <a:sym typeface="Calibri"/>
              </a:defRPr>
            </a:pPr>
            <a:r>
              <a:t>Hypothesis: </a:t>
            </a:r>
            <a:r>
              <a:rPr b="0" i="1">
                <a:latin typeface="+mn-lt"/>
                <a:ea typeface="+mn-ea"/>
                <a:cs typeface="+mn-cs"/>
                <a:sym typeface="Arial"/>
              </a:rPr>
              <a:t>Create a Hypothesis with an emphasis on SMART principles. </a:t>
            </a:r>
            <a:r>
              <a:rPr i="1">
                <a:latin typeface="+mn-lt"/>
                <a:ea typeface="+mn-ea"/>
                <a:cs typeface="+mn-cs"/>
                <a:sym typeface="Arial"/>
              </a:rPr>
              <a:t>(</a:t>
            </a:r>
            <a:r>
              <a:rPr i="1"/>
              <a:t>S – Specific, M – Measurable, A – Achievable, R – Realistic, T – Timebound). </a:t>
            </a:r>
            <a:r>
              <a:rPr b="0"/>
              <a:t>If you cannot do this, you </a:t>
            </a:r>
            <a:r>
              <a:t>do not</a:t>
            </a:r>
            <a:r>
              <a:rPr b="0"/>
              <a:t> have a good grasp on the business problem.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endParaRPr b="0"/>
          </a:p>
          <a:p>
            <a:pPr>
              <a:defRPr sz="1200" b="1">
                <a:latin typeface="Calibri"/>
                <a:ea typeface="Calibri"/>
                <a:cs typeface="Calibri"/>
                <a:sym typeface="Calibri"/>
              </a:defRPr>
            </a:pPr>
            <a:r>
              <a:t>Context: </a:t>
            </a:r>
            <a:r>
              <a:rPr b="0"/>
              <a:t>With context, we have </a:t>
            </a:r>
            <a:r>
              <a:rPr u="sng"/>
              <a:t>clearly identified the problem at hand </a:t>
            </a:r>
            <a:r>
              <a:rPr b="0"/>
              <a:t>and have elucidated on how our initiative may solve this problem, alongside the commercial implications this will have on the business. </a:t>
            </a:r>
          </a:p>
          <a:p>
            <a:pPr>
              <a:defRPr sz="1200" b="1">
                <a:latin typeface="Calibri"/>
                <a:ea typeface="Calibri"/>
                <a:cs typeface="Calibri"/>
                <a:sym typeface="Calibri"/>
              </a:defRPr>
            </a:pPr>
            <a:endParaRPr b="0"/>
          </a:p>
          <a:p>
            <a:pPr>
              <a:defRPr sz="1200" b="1">
                <a:latin typeface="Calibri"/>
                <a:ea typeface="Calibri"/>
                <a:cs typeface="Calibri"/>
                <a:sym typeface="Calibri"/>
              </a:defRPr>
            </a:pPr>
            <a:r>
              <a:t>Criteria for Success</a:t>
            </a:r>
            <a:r>
              <a:rPr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endParaRPr b="0"/>
          </a:p>
          <a:p>
            <a:pPr>
              <a:defRPr sz="1200" b="1">
                <a:latin typeface="Calibri"/>
                <a:ea typeface="Calibri"/>
                <a:cs typeface="Calibri"/>
                <a:sym typeface="Calibri"/>
              </a:defRPr>
            </a:pPr>
            <a:r>
              <a:t>Scope of Solution Space: </a:t>
            </a:r>
            <a:r>
              <a:rPr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endParaRPr b="0"/>
          </a:p>
          <a:p>
            <a:pPr>
              <a:defRPr sz="1200" b="1">
                <a:latin typeface="Calibri"/>
                <a:ea typeface="Calibri"/>
                <a:cs typeface="Calibri"/>
                <a:sym typeface="Calibri"/>
              </a:defRPr>
            </a:pPr>
            <a:r>
              <a:t>Constraints within Solution Space: </a:t>
            </a:r>
            <a:r>
              <a:rPr b="0"/>
              <a:t>Looking forward, what are the foreseeable problems we are likely to encounter? Could this be stakeholder resistance? Could this be we don’t have access to the right data? 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endParaRPr b="0"/>
          </a:p>
          <a:p>
            <a:pPr>
              <a:defRPr sz="1200" b="1">
                <a:latin typeface="Calibri"/>
                <a:ea typeface="Calibri"/>
                <a:cs typeface="Calibri"/>
                <a:sym typeface="Calibri"/>
              </a:defRPr>
            </a:pPr>
            <a:r>
              <a:t>Stakeholders to provide key insight: </a:t>
            </a:r>
            <a:r>
              <a:rPr b="0"/>
              <a:t>Who are the people I need to speak to, to get the answers I need for my data analysis?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endParaRPr b="0"/>
          </a:p>
          <a:p>
            <a:pPr>
              <a:defRPr sz="1200" b="1">
                <a:latin typeface="Calibri"/>
                <a:ea typeface="Calibri"/>
                <a:cs typeface="Calibri"/>
                <a:sym typeface="Calibri"/>
              </a:defRPr>
            </a:pPr>
            <a:r>
              <a:t>What key data sources are required</a:t>
            </a:r>
            <a:r>
              <a:rPr b="0"/>
              <a:t>?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74945" y="234861"/>
            <a:ext cx="8794113" cy="298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103812" y="2438400"/>
            <a:ext cx="35814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6" y="6224224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00" b="1" i="0" u="none" strike="noStrike" cap="none" spc="0" baseline="0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00" b="1" i="0" u="none" strike="noStrike" cap="none" spc="0" baseline="0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00" b="1" i="0" u="none" strike="noStrike" cap="none" spc="0" baseline="0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00" b="1" i="0" u="none" strike="noStrike" cap="none" spc="0" baseline="0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00" b="1" i="0" u="none" strike="noStrike" cap="none" spc="0" baseline="0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00" b="1" i="0" u="none" strike="noStrike" cap="none" spc="0" baseline="0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00" b="1" i="0" u="none" strike="noStrike" cap="none" spc="0" baseline="0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00" b="1" i="0" u="none" strike="noStrike" cap="none" spc="0" baseline="0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00" b="1" i="0" u="none" strike="noStrike" cap="none" spc="0" baseline="0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1pPr>
      <a:lvl2pPr marL="914400" marR="0" indent="-35814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▪"/>
        <a:tabLst/>
        <a:defRPr sz="1600" b="0" i="0" u="none" strike="noStrike" cap="none" spc="0" baseline="0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2pPr>
      <a:lvl3pPr marL="1371600" marR="0" indent="-352933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–"/>
        <a:tabLst/>
        <a:defRPr sz="1600" b="0" i="0" u="none" strike="noStrike" cap="none" spc="0" baseline="0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3pPr>
      <a:lvl4pPr marL="1828800" marR="0" indent="-352933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▫"/>
        <a:tabLst/>
        <a:defRPr sz="1600" b="0" i="0" u="none" strike="noStrike" cap="none" spc="0" baseline="0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4pPr>
      <a:lvl5pPr marL="2286000" marR="0" indent="-32079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-"/>
        <a:tabLst/>
        <a:defRPr sz="1600" b="0" i="0" u="none" strike="noStrike" cap="none" spc="0" baseline="0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5pPr>
      <a:lvl6pPr marL="2743200" marR="0" indent="-32079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-"/>
        <a:tabLst/>
        <a:defRPr sz="1600" b="0" i="0" u="none" strike="noStrike" cap="none" spc="0" baseline="0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6pPr>
      <a:lvl7pPr marL="3200400" marR="0" indent="-32079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-"/>
        <a:tabLst/>
        <a:defRPr sz="1600" b="0" i="0" u="none" strike="noStrike" cap="none" spc="0" baseline="0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7pPr>
      <a:lvl8pPr marL="3657600" marR="0" indent="-32080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-"/>
        <a:tabLst/>
        <a:defRPr sz="1600" b="0" i="0" u="none" strike="noStrike" cap="none" spc="0" baseline="0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8pPr>
      <a:lvl9pPr marL="4114800" marR="0" indent="-32080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-"/>
        <a:tabLst/>
        <a:defRPr sz="1600" b="0" i="0" u="none" strike="noStrike" cap="none" spc="0" baseline="0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0;p1"/>
          <p:cNvSpPr/>
          <p:nvPr/>
        </p:nvSpPr>
        <p:spPr>
          <a:xfrm>
            <a:off x="148608" y="1546838"/>
            <a:ext cx="4344160" cy="468106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5"/>
            </a:solidFill>
            <a:miter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2" name="Google Shape;21;p1"/>
          <p:cNvSpPr/>
          <p:nvPr/>
        </p:nvSpPr>
        <p:spPr>
          <a:xfrm>
            <a:off x="4587387" y="1576012"/>
            <a:ext cx="4344158" cy="468106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5"/>
            </a:solidFill>
            <a:miter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 dirty="0"/>
          </a:p>
        </p:txBody>
      </p:sp>
      <p:grpSp>
        <p:nvGrpSpPr>
          <p:cNvPr id="25" name="Google Shape;22;p1"/>
          <p:cNvGrpSpPr/>
          <p:nvPr/>
        </p:nvGrpSpPr>
        <p:grpSpPr>
          <a:xfrm>
            <a:off x="218936" y="1616016"/>
            <a:ext cx="288318" cy="292535"/>
            <a:chOff x="0" y="0"/>
            <a:chExt cx="288316" cy="292533"/>
          </a:xfrm>
        </p:grpSpPr>
        <p:sp>
          <p:nvSpPr>
            <p:cNvPr id="23" name="Square"/>
            <p:cNvSpPr/>
            <p:nvPr/>
          </p:nvSpPr>
          <p:spPr>
            <a:xfrm>
              <a:off x="0" y="2109"/>
              <a:ext cx="288318" cy="288319"/>
            </a:xfrm>
            <a:prstGeom prst="rect">
              <a:avLst/>
            </a:prstGeom>
            <a:solidFill>
              <a:srgbClr val="F1A2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1"/>
            <p:cNvSpPr txBox="1"/>
            <p:nvPr/>
          </p:nvSpPr>
          <p:spPr>
            <a:xfrm>
              <a:off x="0" y="0"/>
              <a:ext cx="288318" cy="292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7575" tIns="47575" rIns="47575" bIns="47575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8" name="Google Shape;23;p1"/>
          <p:cNvGrpSpPr/>
          <p:nvPr/>
        </p:nvGrpSpPr>
        <p:grpSpPr>
          <a:xfrm>
            <a:off x="4668375" y="1616016"/>
            <a:ext cx="288318" cy="292535"/>
            <a:chOff x="0" y="0"/>
            <a:chExt cx="288316" cy="292533"/>
          </a:xfrm>
        </p:grpSpPr>
        <p:sp>
          <p:nvSpPr>
            <p:cNvPr id="26" name="Square"/>
            <p:cNvSpPr/>
            <p:nvPr/>
          </p:nvSpPr>
          <p:spPr>
            <a:xfrm>
              <a:off x="0" y="2109"/>
              <a:ext cx="288318" cy="288319"/>
            </a:xfrm>
            <a:prstGeom prst="rect">
              <a:avLst/>
            </a:prstGeom>
            <a:solidFill>
              <a:srgbClr val="F1A2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" name="4"/>
            <p:cNvSpPr txBox="1"/>
            <p:nvPr/>
          </p:nvSpPr>
          <p:spPr>
            <a:xfrm>
              <a:off x="0" y="0"/>
              <a:ext cx="288318" cy="292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7575" tIns="47575" rIns="47575" bIns="47575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29" name="Google Shape;24;p1"/>
          <p:cNvSpPr txBox="1"/>
          <p:nvPr/>
        </p:nvSpPr>
        <p:spPr>
          <a:xfrm>
            <a:off x="612537" y="1723719"/>
            <a:ext cx="3597457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dirty="0"/>
              <a:t>Context</a:t>
            </a:r>
            <a:endParaRPr lang="en-US" dirty="0"/>
          </a:p>
          <a:p>
            <a:r>
              <a:rPr lang="en-US" dirty="0" err="1"/>
              <a:t>ChemCorp’s</a:t>
            </a:r>
            <a:r>
              <a:rPr lang="en-US" dirty="0"/>
              <a:t> management team immediately drafted an action plan, pulling together a team from Commercial, Strategy, and Business Analytics to tackle this issue. </a:t>
            </a:r>
            <a:endParaRPr dirty="0"/>
          </a:p>
        </p:txBody>
      </p:sp>
      <p:sp>
        <p:nvSpPr>
          <p:cNvPr id="30" name="Google Shape;25;p1"/>
          <p:cNvSpPr txBox="1"/>
          <p:nvPr/>
        </p:nvSpPr>
        <p:spPr>
          <a:xfrm>
            <a:off x="5050634" y="1786527"/>
            <a:ext cx="3597455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dirty="0"/>
              <a:t>Constraints within solution space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Data related to social factors are not available </a:t>
            </a:r>
          </a:p>
          <a:p>
            <a:pPr marL="285750" indent="-285750">
              <a:buFontTx/>
              <a:buChar char="-"/>
            </a:pPr>
            <a:r>
              <a:rPr lang="en-US" dirty="0"/>
              <a:t>Customer information are not available</a:t>
            </a:r>
          </a:p>
        </p:txBody>
      </p:sp>
      <p:grpSp>
        <p:nvGrpSpPr>
          <p:cNvPr id="33" name="Google Shape;26;p1"/>
          <p:cNvGrpSpPr/>
          <p:nvPr/>
        </p:nvGrpSpPr>
        <p:grpSpPr>
          <a:xfrm>
            <a:off x="4668375" y="3204985"/>
            <a:ext cx="288318" cy="292535"/>
            <a:chOff x="0" y="0"/>
            <a:chExt cx="288316" cy="292533"/>
          </a:xfrm>
        </p:grpSpPr>
        <p:sp>
          <p:nvSpPr>
            <p:cNvPr id="31" name="Square"/>
            <p:cNvSpPr/>
            <p:nvPr/>
          </p:nvSpPr>
          <p:spPr>
            <a:xfrm>
              <a:off x="0" y="2109"/>
              <a:ext cx="288318" cy="288319"/>
            </a:xfrm>
            <a:prstGeom prst="rect">
              <a:avLst/>
            </a:prstGeom>
            <a:solidFill>
              <a:srgbClr val="F1A2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" name="5"/>
            <p:cNvSpPr txBox="1"/>
            <p:nvPr/>
          </p:nvSpPr>
          <p:spPr>
            <a:xfrm>
              <a:off x="0" y="0"/>
              <a:ext cx="288318" cy="292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7575" tIns="47575" rIns="47575" bIns="47575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36" name="Google Shape;27;p1"/>
          <p:cNvGrpSpPr/>
          <p:nvPr/>
        </p:nvGrpSpPr>
        <p:grpSpPr>
          <a:xfrm>
            <a:off x="218936" y="3204985"/>
            <a:ext cx="288318" cy="292535"/>
            <a:chOff x="0" y="0"/>
            <a:chExt cx="288316" cy="292533"/>
          </a:xfrm>
        </p:grpSpPr>
        <p:sp>
          <p:nvSpPr>
            <p:cNvPr id="34" name="Square"/>
            <p:cNvSpPr/>
            <p:nvPr/>
          </p:nvSpPr>
          <p:spPr>
            <a:xfrm>
              <a:off x="0" y="2109"/>
              <a:ext cx="288318" cy="288319"/>
            </a:xfrm>
            <a:prstGeom prst="rect">
              <a:avLst/>
            </a:prstGeom>
            <a:solidFill>
              <a:srgbClr val="F1A2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" name="2"/>
            <p:cNvSpPr txBox="1"/>
            <p:nvPr/>
          </p:nvSpPr>
          <p:spPr>
            <a:xfrm>
              <a:off x="0" y="0"/>
              <a:ext cx="288318" cy="292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7575" tIns="47575" rIns="47575" bIns="47575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37" name="Google Shape;28;p1"/>
          <p:cNvSpPr txBox="1"/>
          <p:nvPr/>
        </p:nvSpPr>
        <p:spPr>
          <a:xfrm>
            <a:off x="572719" y="3230326"/>
            <a:ext cx="3597457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dirty="0"/>
              <a:t>Criteria for success</a:t>
            </a:r>
            <a:endParaRPr lang="en-US" dirty="0"/>
          </a:p>
          <a:p>
            <a:r>
              <a:rPr lang="en-US" dirty="0"/>
              <a:t>There are three key areas for success. They are</a:t>
            </a:r>
          </a:p>
          <a:p>
            <a:pPr marL="342900" indent="-342900">
              <a:buAutoNum type="alphaLcPeriod"/>
            </a:pPr>
            <a:r>
              <a:rPr lang="en-US" dirty="0"/>
              <a:t>Customer strategy</a:t>
            </a:r>
          </a:p>
          <a:p>
            <a:pPr marL="342900" indent="-342900">
              <a:buAutoNum type="alphaLcPeriod"/>
            </a:pPr>
            <a:r>
              <a:rPr lang="en-US" dirty="0"/>
              <a:t>Market opportunities</a:t>
            </a:r>
          </a:p>
          <a:p>
            <a:pPr marL="342900" indent="-342900">
              <a:buAutoNum type="alphaLcPeriod"/>
            </a:pPr>
            <a:r>
              <a:rPr lang="en-US" dirty="0"/>
              <a:t>Product divestment</a:t>
            </a:r>
            <a:endParaRPr dirty="0"/>
          </a:p>
        </p:txBody>
      </p:sp>
      <p:sp>
        <p:nvSpPr>
          <p:cNvPr id="38" name="Google Shape;29;p1"/>
          <p:cNvSpPr txBox="1"/>
          <p:nvPr/>
        </p:nvSpPr>
        <p:spPr>
          <a:xfrm>
            <a:off x="5037683" y="3225263"/>
            <a:ext cx="3597455" cy="1508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dirty="0"/>
              <a:t>Stakeholders to provide key insight</a:t>
            </a:r>
            <a:endParaRPr lang="en-US" dirty="0"/>
          </a:p>
          <a:p>
            <a:r>
              <a:rPr lang="en-US" dirty="0"/>
              <a:t>CEO</a:t>
            </a:r>
          </a:p>
          <a:p>
            <a:r>
              <a:rPr lang="en-US" dirty="0"/>
              <a:t>Data Analyst</a:t>
            </a:r>
          </a:p>
          <a:p>
            <a:r>
              <a:rPr lang="en-US" dirty="0"/>
              <a:t>Business Analyst</a:t>
            </a:r>
          </a:p>
          <a:p>
            <a:r>
              <a:rPr lang="en-US" dirty="0"/>
              <a:t>Chief Operations Officer</a:t>
            </a:r>
          </a:p>
          <a:p>
            <a:r>
              <a:rPr lang="en-US" dirty="0"/>
              <a:t>Chief sales officer</a:t>
            </a:r>
          </a:p>
          <a:p>
            <a:endParaRPr dirty="0"/>
          </a:p>
        </p:txBody>
      </p:sp>
      <p:grpSp>
        <p:nvGrpSpPr>
          <p:cNvPr id="41" name="Google Shape;30;p1"/>
          <p:cNvGrpSpPr/>
          <p:nvPr/>
        </p:nvGrpSpPr>
        <p:grpSpPr>
          <a:xfrm>
            <a:off x="218936" y="4795575"/>
            <a:ext cx="288318" cy="292534"/>
            <a:chOff x="0" y="0"/>
            <a:chExt cx="288316" cy="292533"/>
          </a:xfrm>
        </p:grpSpPr>
        <p:sp>
          <p:nvSpPr>
            <p:cNvPr id="39" name="Square"/>
            <p:cNvSpPr/>
            <p:nvPr/>
          </p:nvSpPr>
          <p:spPr>
            <a:xfrm>
              <a:off x="0" y="2109"/>
              <a:ext cx="288318" cy="288319"/>
            </a:xfrm>
            <a:prstGeom prst="rect">
              <a:avLst/>
            </a:prstGeom>
            <a:solidFill>
              <a:srgbClr val="F1A2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" name="3"/>
            <p:cNvSpPr txBox="1"/>
            <p:nvPr/>
          </p:nvSpPr>
          <p:spPr>
            <a:xfrm>
              <a:off x="0" y="0"/>
              <a:ext cx="288318" cy="292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7575" tIns="47575" rIns="47575" bIns="47575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44" name="Google Shape;31;p1"/>
          <p:cNvGrpSpPr/>
          <p:nvPr/>
        </p:nvGrpSpPr>
        <p:grpSpPr>
          <a:xfrm>
            <a:off x="4668375" y="4795575"/>
            <a:ext cx="288318" cy="292534"/>
            <a:chOff x="0" y="0"/>
            <a:chExt cx="288316" cy="292533"/>
          </a:xfrm>
        </p:grpSpPr>
        <p:sp>
          <p:nvSpPr>
            <p:cNvPr id="42" name="Square"/>
            <p:cNvSpPr/>
            <p:nvPr/>
          </p:nvSpPr>
          <p:spPr>
            <a:xfrm>
              <a:off x="0" y="2109"/>
              <a:ext cx="288318" cy="288319"/>
            </a:xfrm>
            <a:prstGeom prst="rect">
              <a:avLst/>
            </a:prstGeom>
            <a:solidFill>
              <a:srgbClr val="F1A2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" name="6"/>
            <p:cNvSpPr txBox="1"/>
            <p:nvPr/>
          </p:nvSpPr>
          <p:spPr>
            <a:xfrm>
              <a:off x="0" y="0"/>
              <a:ext cx="288318" cy="292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7575" tIns="47575" rIns="47575" bIns="47575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6</a:t>
              </a:r>
            </a:p>
          </p:txBody>
        </p:sp>
      </p:grpSp>
      <p:sp>
        <p:nvSpPr>
          <p:cNvPr id="45" name="Google Shape;32;p1"/>
          <p:cNvSpPr txBox="1"/>
          <p:nvPr/>
        </p:nvSpPr>
        <p:spPr>
          <a:xfrm>
            <a:off x="572719" y="4752232"/>
            <a:ext cx="3597457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dirty="0"/>
              <a:t>Scope of solution space</a:t>
            </a:r>
            <a:endParaRPr lang="en-US" dirty="0"/>
          </a:p>
          <a:p>
            <a:r>
              <a:rPr lang="en-US" dirty="0"/>
              <a:t>Scopes of solution space are</a:t>
            </a:r>
          </a:p>
          <a:p>
            <a:r>
              <a:rPr dirty="0"/>
              <a:t> </a:t>
            </a:r>
            <a:r>
              <a:rPr lang="en-US" dirty="0"/>
              <a:t>a. number of customers in industries, b. region that brings revenues, seasonality, revenues, profit margins, overall profitability</a:t>
            </a:r>
            <a:endParaRPr dirty="0"/>
          </a:p>
        </p:txBody>
      </p:sp>
      <p:sp>
        <p:nvSpPr>
          <p:cNvPr id="46" name="Google Shape;33;p1"/>
          <p:cNvSpPr txBox="1"/>
          <p:nvPr/>
        </p:nvSpPr>
        <p:spPr>
          <a:xfrm>
            <a:off x="5037683" y="4861638"/>
            <a:ext cx="359745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dirty="0"/>
              <a:t>Key data sources</a:t>
            </a:r>
            <a:endParaRPr lang="en-US" dirty="0"/>
          </a:p>
          <a:p>
            <a:endParaRPr lang="en-US" dirty="0"/>
          </a:p>
          <a:p>
            <a:r>
              <a:rPr dirty="0"/>
              <a:t> </a:t>
            </a:r>
            <a:r>
              <a:rPr lang="en-US" dirty="0"/>
              <a:t>Chem Corp dataset</a:t>
            </a:r>
            <a:endParaRPr dirty="0"/>
          </a:p>
        </p:txBody>
      </p:sp>
      <p:sp>
        <p:nvSpPr>
          <p:cNvPr id="47" name="Google Shape;34;p1"/>
          <p:cNvSpPr txBox="1"/>
          <p:nvPr/>
        </p:nvSpPr>
        <p:spPr>
          <a:xfrm>
            <a:off x="193543" y="1884496"/>
            <a:ext cx="4232968" cy="24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000" b="1">
                <a:solidFill>
                  <a:srgbClr val="000000"/>
                </a:solidFill>
              </a:defRPr>
            </a:lvl1pPr>
          </a:lstStyle>
          <a:p>
            <a:endParaRPr dirty="0"/>
          </a:p>
        </p:txBody>
      </p:sp>
      <p:sp>
        <p:nvSpPr>
          <p:cNvPr id="48" name="Google Shape;35;p1"/>
          <p:cNvSpPr txBox="1"/>
          <p:nvPr/>
        </p:nvSpPr>
        <p:spPr>
          <a:xfrm>
            <a:off x="188833" y="3538873"/>
            <a:ext cx="4232968" cy="24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000" b="1">
                <a:solidFill>
                  <a:srgbClr val="000000"/>
                </a:solidFill>
              </a:defRPr>
            </a:lvl1pPr>
          </a:lstStyle>
          <a:p>
            <a:endParaRPr dirty="0"/>
          </a:p>
        </p:txBody>
      </p:sp>
      <p:sp>
        <p:nvSpPr>
          <p:cNvPr id="49" name="Google Shape;36;p1"/>
          <p:cNvSpPr txBox="1"/>
          <p:nvPr/>
        </p:nvSpPr>
        <p:spPr>
          <a:xfrm>
            <a:off x="232567" y="5184804"/>
            <a:ext cx="4232968" cy="24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endParaRPr dirty="0"/>
          </a:p>
        </p:txBody>
      </p:sp>
      <p:sp>
        <p:nvSpPr>
          <p:cNvPr id="50" name="Google Shape;37;p1"/>
          <p:cNvSpPr txBox="1"/>
          <p:nvPr/>
        </p:nvSpPr>
        <p:spPr>
          <a:xfrm>
            <a:off x="4603956" y="1963919"/>
            <a:ext cx="4232970" cy="24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buSzPct val="100000"/>
              <a:defRPr sz="1000" b="1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51" name="Google Shape;38;p1"/>
          <p:cNvSpPr txBox="1"/>
          <p:nvPr/>
        </p:nvSpPr>
        <p:spPr>
          <a:xfrm>
            <a:off x="4636651" y="5085174"/>
            <a:ext cx="4232970" cy="24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buSzPct val="100000"/>
              <a:defRPr sz="1000" b="1">
                <a:solidFill>
                  <a:srgbClr val="000000"/>
                </a:solidFill>
              </a:defRPr>
            </a:pPr>
            <a:endParaRPr dirty="0"/>
          </a:p>
        </p:txBody>
      </p:sp>
      <p:grpSp>
        <p:nvGrpSpPr>
          <p:cNvPr id="54" name="Google Shape;39;p1"/>
          <p:cNvGrpSpPr/>
          <p:nvPr/>
        </p:nvGrpSpPr>
        <p:grpSpPr>
          <a:xfrm>
            <a:off x="6633336" y="6492476"/>
            <a:ext cx="432051" cy="269199"/>
            <a:chOff x="0" y="0"/>
            <a:chExt cx="432049" cy="269198"/>
          </a:xfrm>
        </p:grpSpPr>
        <p:sp>
          <p:nvSpPr>
            <p:cNvPr id="52" name="Chevron"/>
            <p:cNvSpPr/>
            <p:nvPr/>
          </p:nvSpPr>
          <p:spPr>
            <a:xfrm>
              <a:off x="0" y="31941"/>
              <a:ext cx="432051" cy="20532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" name="H"/>
            <p:cNvSpPr txBox="1"/>
            <p:nvPr/>
          </p:nvSpPr>
          <p:spPr>
            <a:xfrm>
              <a:off x="153146" y="-1"/>
              <a:ext cx="125758" cy="269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200" b="1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57" name="Google Shape;40;p1"/>
          <p:cNvGrpSpPr/>
          <p:nvPr/>
        </p:nvGrpSpPr>
        <p:grpSpPr>
          <a:xfrm>
            <a:off x="7028512" y="6487121"/>
            <a:ext cx="432051" cy="269199"/>
            <a:chOff x="0" y="0"/>
            <a:chExt cx="432049" cy="269198"/>
          </a:xfrm>
        </p:grpSpPr>
        <p:sp>
          <p:nvSpPr>
            <p:cNvPr id="55" name="Chevron"/>
            <p:cNvSpPr/>
            <p:nvPr/>
          </p:nvSpPr>
          <p:spPr>
            <a:xfrm>
              <a:off x="0" y="26588"/>
              <a:ext cx="432051" cy="216027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" name="D"/>
            <p:cNvSpPr txBox="1"/>
            <p:nvPr/>
          </p:nvSpPr>
          <p:spPr>
            <a:xfrm>
              <a:off x="153736" y="-1"/>
              <a:ext cx="124577" cy="269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200" b="1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60" name="Google Shape;41;p1"/>
          <p:cNvGrpSpPr/>
          <p:nvPr/>
        </p:nvGrpSpPr>
        <p:grpSpPr>
          <a:xfrm>
            <a:off x="7452320" y="6476415"/>
            <a:ext cx="432051" cy="269199"/>
            <a:chOff x="0" y="0"/>
            <a:chExt cx="432049" cy="269198"/>
          </a:xfrm>
        </p:grpSpPr>
        <p:sp>
          <p:nvSpPr>
            <p:cNvPr id="58" name="Chevron"/>
            <p:cNvSpPr/>
            <p:nvPr/>
          </p:nvSpPr>
          <p:spPr>
            <a:xfrm>
              <a:off x="0" y="26588"/>
              <a:ext cx="432051" cy="216027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" name="E"/>
            <p:cNvSpPr txBox="1"/>
            <p:nvPr/>
          </p:nvSpPr>
          <p:spPr>
            <a:xfrm>
              <a:off x="153736" y="-1"/>
              <a:ext cx="124577" cy="269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200" b="1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63" name="Google Shape;42;p1"/>
          <p:cNvGrpSpPr/>
          <p:nvPr/>
        </p:nvGrpSpPr>
        <p:grpSpPr>
          <a:xfrm>
            <a:off x="7846662" y="6481493"/>
            <a:ext cx="432051" cy="269199"/>
            <a:chOff x="0" y="0"/>
            <a:chExt cx="432049" cy="269198"/>
          </a:xfrm>
        </p:grpSpPr>
        <p:sp>
          <p:nvSpPr>
            <p:cNvPr id="61" name="Chevron"/>
            <p:cNvSpPr/>
            <p:nvPr/>
          </p:nvSpPr>
          <p:spPr>
            <a:xfrm>
              <a:off x="0" y="26588"/>
              <a:ext cx="432051" cy="216027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2" name="I"/>
            <p:cNvSpPr txBox="1"/>
            <p:nvPr/>
          </p:nvSpPr>
          <p:spPr>
            <a:xfrm>
              <a:off x="153736" y="-1"/>
              <a:ext cx="124577" cy="269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200" b="1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66" name="Google Shape;43;p1"/>
          <p:cNvGrpSpPr/>
          <p:nvPr/>
        </p:nvGrpSpPr>
        <p:grpSpPr>
          <a:xfrm>
            <a:off x="8245692" y="6476415"/>
            <a:ext cx="432051" cy="269199"/>
            <a:chOff x="0" y="0"/>
            <a:chExt cx="432049" cy="269198"/>
          </a:xfrm>
        </p:grpSpPr>
        <p:sp>
          <p:nvSpPr>
            <p:cNvPr id="64" name="Chevron"/>
            <p:cNvSpPr/>
            <p:nvPr/>
          </p:nvSpPr>
          <p:spPr>
            <a:xfrm>
              <a:off x="0" y="26588"/>
              <a:ext cx="432051" cy="216027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5" name="P"/>
            <p:cNvSpPr txBox="1"/>
            <p:nvPr/>
          </p:nvSpPr>
          <p:spPr>
            <a:xfrm>
              <a:off x="153736" y="-1"/>
              <a:ext cx="124577" cy="269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200" b="1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r>
                <a:t>P</a:t>
              </a:r>
            </a:p>
          </p:txBody>
        </p:sp>
      </p:grpSp>
      <p:grpSp>
        <p:nvGrpSpPr>
          <p:cNvPr id="69" name="Google Shape;44;p1"/>
          <p:cNvGrpSpPr/>
          <p:nvPr/>
        </p:nvGrpSpPr>
        <p:grpSpPr>
          <a:xfrm>
            <a:off x="8099128" y="675186"/>
            <a:ext cx="432051" cy="269199"/>
            <a:chOff x="0" y="0"/>
            <a:chExt cx="432049" cy="269198"/>
          </a:xfrm>
        </p:grpSpPr>
        <p:sp>
          <p:nvSpPr>
            <p:cNvPr id="67" name="Chevron"/>
            <p:cNvSpPr/>
            <p:nvPr/>
          </p:nvSpPr>
          <p:spPr>
            <a:xfrm>
              <a:off x="0" y="31941"/>
              <a:ext cx="432051" cy="20532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" name="H"/>
            <p:cNvSpPr txBox="1"/>
            <p:nvPr/>
          </p:nvSpPr>
          <p:spPr>
            <a:xfrm>
              <a:off x="153146" y="-1"/>
              <a:ext cx="125758" cy="269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200" b="1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r>
                <a:t>H</a:t>
              </a:r>
            </a:p>
          </p:txBody>
        </p:sp>
      </p:grpSp>
      <p:sp>
        <p:nvSpPr>
          <p:cNvPr id="70" name="Google Shape;45;p1"/>
          <p:cNvSpPr/>
          <p:nvPr/>
        </p:nvSpPr>
        <p:spPr>
          <a:xfrm>
            <a:off x="128687" y="462758"/>
            <a:ext cx="7996290" cy="983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867" y="0"/>
                </a:lnTo>
                <a:lnTo>
                  <a:pt x="20867" y="12600"/>
                </a:lnTo>
                <a:lnTo>
                  <a:pt x="21600" y="12223"/>
                </a:lnTo>
                <a:lnTo>
                  <a:pt x="20867" y="18000"/>
                </a:lnTo>
                <a:lnTo>
                  <a:pt x="20867" y="21600"/>
                </a:lnTo>
                <a:lnTo>
                  <a:pt x="0" y="21600"/>
                </a:lnTo>
                <a:lnTo>
                  <a:pt x="0" y="12600"/>
                </a:lnTo>
                <a:close/>
              </a:path>
            </a:pathLst>
          </a:custGeom>
          <a:solidFill>
            <a:srgbClr val="FEF2D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ChemCorp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prevent the loss of future market share through the identification of future growth industries and identification of at least one divestment product in at least one of our industries?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89"/>
            <a:ext cx="8793596" cy="30778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r>
              <a:t>Problem Statement Worksheet (Hypothesis Formation)</a:t>
            </a:r>
          </a:p>
        </p:txBody>
      </p:sp>
      <p:sp>
        <p:nvSpPr>
          <p:cNvPr id="72" name="Google Shape;47;p1"/>
          <p:cNvSpPr txBox="1"/>
          <p:nvPr/>
        </p:nvSpPr>
        <p:spPr>
          <a:xfrm>
            <a:off x="4652850" y="3547600"/>
            <a:ext cx="4232970" cy="24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buSzPct val="100000"/>
              <a:defRPr sz="100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3" name="Google Shape;48;p1"/>
          <p:cNvSpPr txBox="1"/>
          <p:nvPr/>
        </p:nvSpPr>
        <p:spPr>
          <a:xfrm>
            <a:off x="159947" y="540899"/>
            <a:ext cx="7571319" cy="307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ynergy_CF_YNR002">
  <a:themeElements>
    <a:clrScheme name="Synergy_CF_YNR002">
      <a:dk1>
        <a:srgbClr val="002C46"/>
      </a:dk1>
      <a:lt1>
        <a:srgbClr val="464646"/>
      </a:lt1>
      <a:dk2>
        <a:srgbClr val="A7A7A7"/>
      </a:dk2>
      <a:lt2>
        <a:srgbClr val="535353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00FF"/>
      </a:hlink>
      <a:folHlink>
        <a:srgbClr val="FF00FF"/>
      </a:folHlink>
    </a:clrScheme>
    <a:fontScheme name="Synergy_CF_YNR002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ynergy_CF_YNR00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64646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chemeClr val="accent3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chemeClr val="accent3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ynergy_CF_YNR002">
  <a:themeElements>
    <a:clrScheme name="Synergy_CF_YNR00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00FF"/>
      </a:hlink>
      <a:folHlink>
        <a:srgbClr val="FF00FF"/>
      </a:folHlink>
    </a:clrScheme>
    <a:fontScheme name="Synergy_CF_YNR002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ynergy_CF_YNR00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64646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chemeClr val="accent3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chemeClr val="accent3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466</Words>
  <Application>Microsoft Macintosh PowerPoint</Application>
  <PresentationFormat>On-screen Show (4:3)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Quattrocento Sans</vt:lpstr>
      <vt:lpstr>Times New Roman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cp:lastModifiedBy>Ahmad Saquib Sina</cp:lastModifiedBy>
  <cp:revision>2</cp:revision>
  <dcterms:modified xsi:type="dcterms:W3CDTF">2022-03-16T04:20:14Z</dcterms:modified>
</cp:coreProperties>
</file>