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8953500" cy="67183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2E8"/>
          </a:solidFill>
        </a:fill>
      </a:tcStyle>
    </a:wholeTbl>
    <a:band2H>
      <a:tcTxStyle b="def" i="def"/>
      <a:tcStyle>
        <a:tcBdr/>
        <a:fill>
          <a:solidFill>
            <a:srgbClr val="EFF1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4030876" y="650494"/>
            <a:ext cx="4769712" cy="984886"/>
          </a:xfrm>
          <a:prstGeom prst="rect">
            <a:avLst/>
          </a:prstGeom>
        </p:spPr>
        <p:txBody>
          <a:bodyPr/>
          <a:lstStyle>
            <a:lvl1pPr>
              <a:defRPr sz="3200">
                <a:solidFill>
                  <a:srgbClr val="000000"/>
                </a:solidFill>
              </a:defRPr>
            </a:lvl1pPr>
          </a:lstStyle>
          <a:p>
            <a:pPr/>
            <a:r>
              <a:t>Title Text</a:t>
            </a:r>
          </a:p>
        </p:txBody>
      </p:sp>
      <p:sp>
        <p:nvSpPr>
          <p:cNvPr id="13" name="Body Level One…"/>
          <p:cNvSpPr txBox="1"/>
          <p:nvPr>
            <p:ph type="body" sz="quarter" idx="1"/>
          </p:nvPr>
        </p:nvSpPr>
        <p:spPr>
          <a:xfrm>
            <a:off x="4030876" y="1887470"/>
            <a:ext cx="4769713" cy="215445"/>
          </a:xfrm>
          <a:prstGeom prst="rect">
            <a:avLst/>
          </a:prstGeom>
        </p:spPr>
        <p:txBody>
          <a:bodyPr>
            <a:normAutofit fontScale="100000" lnSpcReduction="0"/>
          </a:bodyPr>
          <a:lstStyle>
            <a:lvl1pPr>
              <a:defRPr sz="1400"/>
            </a:lvl1pPr>
            <a:lvl2pPr marL="169664" indent="-168076">
              <a:defRPr sz="1400"/>
            </a:lvl2pPr>
            <a:lvl3pPr marL="424457" indent="-229195">
              <a:defRPr sz="1400"/>
            </a:lvl3pPr>
            <a:lvl4pPr marL="594916" indent="-136128">
              <a:defRPr sz="1400"/>
            </a:lvl4pPr>
            <a:lvl5pPr marL="733536" indent="-113903">
              <a:defRPr sz="1400"/>
            </a:lvl5pPr>
          </a:lstStyle>
          <a:p>
            <a:pPr/>
            <a:r>
              <a:t>Body Level One</a:t>
            </a:r>
          </a:p>
          <a:p>
            <a:pPr lvl="1"/>
            <a:r>
              <a:t>Body Level Two</a:t>
            </a:r>
          </a:p>
          <a:p>
            <a:pPr lvl="2"/>
            <a:r>
              <a:t>Body Level Three</a:t>
            </a:r>
          </a:p>
          <a:p>
            <a:pPr lvl="3"/>
            <a:r>
              <a:t>Body Level Four</a:t>
            </a:r>
          </a:p>
          <a:p>
            <a:pPr lvl="4"/>
            <a:r>
              <a:t>Body Level Five</a:t>
            </a:r>
          </a:p>
        </p:txBody>
      </p:sp>
      <p:sp>
        <p:nvSpPr>
          <p:cNvPr id="14" name="Rectangle 19"/>
          <p:cNvSpPr/>
          <p:nvPr/>
        </p:nvSpPr>
        <p:spPr>
          <a:xfrm>
            <a:off x="3174" y="6233824"/>
            <a:ext cx="8958265" cy="487653"/>
          </a:xfrm>
          <a:prstGeom prst="rect">
            <a:avLst/>
          </a:prstGeom>
          <a:solidFill>
            <a:srgbClr val="FFFFFF"/>
          </a:solidFill>
          <a:ln w="12700">
            <a:miter lim="400000"/>
          </a:ln>
        </p:spPr>
        <p:txBody>
          <a:bodyPr lIns="45719" rIns="45719" anchor="ctr"/>
          <a:lstStyle/>
          <a:p>
            <a:pPr algn="ctr"/>
          </a:p>
        </p:txBody>
      </p:sp>
      <p:sp>
        <p:nvSpPr>
          <p:cNvPr id="15" name="Rectangle 11"/>
          <p:cNvSpPr/>
          <p:nvPr/>
        </p:nvSpPr>
        <p:spPr>
          <a:xfrm>
            <a:off x="-1" y="6187568"/>
            <a:ext cx="8961440" cy="45720"/>
          </a:xfrm>
          <a:prstGeom prst="rect">
            <a:avLst/>
          </a:prstGeom>
          <a:solidFill>
            <a:schemeClr val="accent4"/>
          </a:solidFill>
          <a:ln w="12700">
            <a:miter lim="400000"/>
          </a:ln>
        </p:spPr>
        <p:txBody>
          <a:bodyPr lIns="45719" rIns="45719" anchor="ctr"/>
          <a:lstStyle/>
          <a:p>
            <a:pPr algn="ctr"/>
          </a:p>
        </p:txBody>
      </p:sp>
      <p:sp>
        <p:nvSpPr>
          <p:cNvPr id="16" name="Slide Number"/>
          <p:cNvSpPr txBox="1"/>
          <p:nvPr>
            <p:ph type="sldNum" sz="quarter" idx="2"/>
          </p:nvPr>
        </p:nvSpPr>
        <p:spPr>
          <a:xfrm>
            <a:off x="4327525" y="6048025"/>
            <a:ext cx="2089150" cy="357688"/>
          </a:xfrm>
          <a:prstGeom prst="rect">
            <a:avLst/>
          </a:prstGeom>
        </p:spPr>
        <p:txBody>
          <a:bodyPr lIns="45719" tIns="45719" rIns="45719" bIns="45719" anchor="ctr"/>
          <a:lstStyle>
            <a:lvl1pP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3" name="Slide Number"/>
          <p:cNvSpPr txBox="1"/>
          <p:nvPr>
            <p:ph type="sldNum" sz="quarter" idx="2"/>
          </p:nvPr>
        </p:nvSpPr>
        <p:spPr>
          <a:prstGeom prst="rect">
            <a:avLst/>
          </a:prstGeom>
        </p:spPr>
        <p:txBody>
          <a:bodyPr/>
          <a:lstStyle/>
          <a:p>
            <a:pPr/>
            <a:fld id="{86CB4B4D-7CA3-9044-876B-883B54F8677D}" type="slidenum"/>
          </a:p>
        </p:txBody>
      </p:sp>
      <p:sp>
        <p:nvSpPr>
          <p:cNvPr id="24"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8662988" y="6458663"/>
            <a:ext cx="127001" cy="127001"/>
          </a:xfrm>
          <a:prstGeom prst="rect">
            <a:avLst/>
          </a:prstGeom>
          <a:ln w="12700">
            <a:miter lim="400000"/>
          </a:ln>
        </p:spPr>
        <p:txBody>
          <a:bodyPr wrap="none" lIns="0" tIns="0" rIns="0" bIns="0" anchor="b">
            <a:spAutoFit/>
          </a:bodyPr>
          <a:lstStyle>
            <a:lvl1pPr algn="r">
              <a:defRPr sz="800"/>
            </a:lvl1pPr>
          </a:lstStyle>
          <a:p>
            <a:pPr/>
            <a:fld id="{86CB4B4D-7CA3-9044-876B-883B54F8677D}" type="slidenum"/>
          </a:p>
        </p:txBody>
      </p:sp>
      <p:sp>
        <p:nvSpPr>
          <p:cNvPr id="3" name="Rectangle 61"/>
          <p:cNvSpPr/>
          <p:nvPr/>
        </p:nvSpPr>
        <p:spPr>
          <a:xfrm>
            <a:off x="-1" y="6674787"/>
            <a:ext cx="8961440" cy="45720"/>
          </a:xfrm>
          <a:prstGeom prst="rect">
            <a:avLst/>
          </a:prstGeom>
          <a:solidFill>
            <a:schemeClr val="accent5"/>
          </a:solidFill>
          <a:ln w="12700">
            <a:miter lim="400000"/>
          </a:ln>
        </p:spPr>
        <p:txBody>
          <a:bodyPr lIns="45719" rIns="45719" anchor="ctr"/>
          <a:lstStyle/>
          <a:p>
            <a:pPr algn="ctr"/>
          </a:p>
        </p:txBody>
      </p:sp>
      <p:sp>
        <p:nvSpPr>
          <p:cNvPr id="4" name="Title Text"/>
          <p:cNvSpPr txBox="1"/>
          <p:nvPr>
            <p:ph type="title"/>
          </p:nvPr>
        </p:nvSpPr>
        <p:spPr>
          <a:xfrm>
            <a:off x="171451" y="185144"/>
            <a:ext cx="8618537" cy="3077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5" name="Body Level One…"/>
          <p:cNvSpPr txBox="1"/>
          <p:nvPr>
            <p:ph type="body" idx="1"/>
          </p:nvPr>
        </p:nvSpPr>
        <p:spPr>
          <a:xfrm>
            <a:off x="447675" y="1567603"/>
            <a:ext cx="8058150" cy="515069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1pPr>
      <a:lvl2pPr marL="0" marR="0" indent="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2pPr>
      <a:lvl3pPr marL="0" marR="0" indent="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3pPr>
      <a:lvl4pPr marL="0" marR="0" indent="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4pPr>
      <a:lvl5pPr marL="0" marR="0" indent="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5pPr>
      <a:lvl6pPr marL="0" marR="0" indent="45720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6pPr>
      <a:lvl7pPr marL="0" marR="0" indent="91440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7pPr>
      <a:lvl8pPr marL="0" marR="0" indent="137160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8pPr>
      <a:lvl9pPr marL="0" marR="0" indent="1828800" algn="l" defTabSz="895350" rtl="0" latinLnBrk="0">
        <a:lnSpc>
          <a:spcPct val="100000"/>
        </a:lnSpc>
        <a:spcBef>
          <a:spcPts val="0"/>
        </a:spcBef>
        <a:spcAft>
          <a:spcPts val="0"/>
        </a:spcAft>
        <a:buClrTx/>
        <a:buSzTx/>
        <a:buFontTx/>
        <a:buNone/>
        <a:tabLst>
          <a:tab pos="266700" algn="l"/>
        </a:tabLst>
        <a:defRPr b="0" baseline="0" cap="none" i="0" spc="0" strike="noStrike" sz="2000" u="none">
          <a:solidFill>
            <a:schemeClr val="accent3"/>
          </a:solidFill>
          <a:uFillTx/>
          <a:latin typeface="Arial"/>
          <a:ea typeface="Arial"/>
          <a:cs typeface="Arial"/>
          <a:sym typeface="Arial"/>
        </a:defRPr>
      </a:lvl9pPr>
    </p:titleStyle>
    <p:bodyStyle>
      <a:lvl1pPr marL="0" marR="0" indent="0" algn="l" defTabSz="895350" rtl="0" latinLnBrk="0">
        <a:lnSpc>
          <a:spcPct val="100000"/>
        </a:lnSpc>
        <a:spcBef>
          <a:spcPts val="0"/>
        </a:spcBef>
        <a:spcAft>
          <a:spcPts val="0"/>
        </a:spcAft>
        <a:buClrTx/>
        <a:buSzTx/>
        <a:buFontTx/>
        <a:buNone/>
        <a:tabLst/>
        <a:defRPr b="0" baseline="0" cap="none" i="0" spc="0" strike="noStrike" sz="1600" u="none">
          <a:solidFill>
            <a:srgbClr val="000000"/>
          </a:solidFill>
          <a:uFillTx/>
          <a:latin typeface="Arial"/>
          <a:ea typeface="Arial"/>
          <a:cs typeface="Arial"/>
          <a:sym typeface="Arial"/>
        </a:defRPr>
      </a:lvl1pPr>
      <a:lvl2pPr marL="193675" marR="0" indent="-192087" algn="l" defTabSz="895350" rtl="0" latinLnBrk="0">
        <a:lnSpc>
          <a:spcPct val="100000"/>
        </a:lnSpc>
        <a:spcBef>
          <a:spcPts val="0"/>
        </a:spcBef>
        <a:spcAft>
          <a:spcPts val="0"/>
        </a:spcAft>
        <a:buClrTx/>
        <a:buSzPct val="125000"/>
        <a:buFontTx/>
        <a:buChar char="▪"/>
        <a:tabLst/>
        <a:defRPr b="0" baseline="0" cap="none" i="0" spc="0" strike="noStrike" sz="1600" u="none">
          <a:solidFill>
            <a:srgbClr val="000000"/>
          </a:solidFill>
          <a:uFillTx/>
          <a:latin typeface="Arial"/>
          <a:ea typeface="Arial"/>
          <a:cs typeface="Arial"/>
          <a:sym typeface="Arial"/>
        </a:defRPr>
      </a:lvl2pPr>
      <a:lvl3pPr marL="457200" marR="0" indent="-261938" algn="l" defTabSz="895350" rtl="0" latinLnBrk="0">
        <a:lnSpc>
          <a:spcPct val="100000"/>
        </a:lnSpc>
        <a:spcBef>
          <a:spcPts val="0"/>
        </a:spcBef>
        <a:spcAft>
          <a:spcPts val="0"/>
        </a:spcAft>
        <a:buClrTx/>
        <a:buSzPct val="120000"/>
        <a:buFontTx/>
        <a:buChar char="–"/>
        <a:tabLst/>
        <a:defRPr b="0" baseline="0" cap="none" i="0" spc="0" strike="noStrike" sz="1600" u="none">
          <a:solidFill>
            <a:srgbClr val="000000"/>
          </a:solidFill>
          <a:uFillTx/>
          <a:latin typeface="Arial"/>
          <a:ea typeface="Arial"/>
          <a:cs typeface="Arial"/>
          <a:sym typeface="Arial"/>
        </a:defRPr>
      </a:lvl3pPr>
      <a:lvl4pPr marL="614362" marR="0" indent="-155575" algn="l" defTabSz="895350" rtl="0" latinLnBrk="0">
        <a:lnSpc>
          <a:spcPct val="100000"/>
        </a:lnSpc>
        <a:spcBef>
          <a:spcPts val="0"/>
        </a:spcBef>
        <a:spcAft>
          <a:spcPts val="0"/>
        </a:spcAft>
        <a:buClrTx/>
        <a:buSzPct val="120000"/>
        <a:buFontTx/>
        <a:buChar char="▫"/>
        <a:tabLst/>
        <a:defRPr b="0" baseline="0" cap="none" i="0" spc="0" strike="noStrike" sz="1600" u="none">
          <a:solidFill>
            <a:srgbClr val="000000"/>
          </a:solidFill>
          <a:uFillTx/>
          <a:latin typeface="Arial"/>
          <a:ea typeface="Arial"/>
          <a:cs typeface="Arial"/>
          <a:sym typeface="Arial"/>
        </a:defRPr>
      </a:lvl4pPr>
      <a:lvl5pPr marL="749808" marR="0" indent="-130175" algn="l" defTabSz="895350" rtl="0" latinLnBrk="0">
        <a:lnSpc>
          <a:spcPct val="100000"/>
        </a:lnSpc>
        <a:spcBef>
          <a:spcPts val="0"/>
        </a:spcBef>
        <a:spcAft>
          <a:spcPts val="0"/>
        </a:spcAft>
        <a:buClrTx/>
        <a:buSzPct val="89000"/>
        <a:buFontTx/>
        <a:buChar char="-"/>
        <a:tabLst/>
        <a:defRPr b="0" baseline="0" cap="none" i="0" spc="0" strike="noStrike" sz="1600" u="none">
          <a:solidFill>
            <a:srgbClr val="000000"/>
          </a:solidFill>
          <a:uFillTx/>
          <a:latin typeface="Arial"/>
          <a:ea typeface="Arial"/>
          <a:cs typeface="Arial"/>
          <a:sym typeface="Arial"/>
        </a:defRPr>
      </a:lvl5pPr>
      <a:lvl6pPr marL="749808" marR="0" indent="-130175" algn="l" defTabSz="895350" rtl="0" latinLnBrk="0">
        <a:lnSpc>
          <a:spcPct val="100000"/>
        </a:lnSpc>
        <a:spcBef>
          <a:spcPts val="0"/>
        </a:spcBef>
        <a:spcAft>
          <a:spcPts val="0"/>
        </a:spcAft>
        <a:buClrTx/>
        <a:buSzPct val="89000"/>
        <a:buFontTx/>
        <a:buChar char="-"/>
        <a:tabLst/>
        <a:defRPr b="0" baseline="0" cap="none" i="0" spc="0" strike="noStrike" sz="1600" u="none">
          <a:solidFill>
            <a:srgbClr val="000000"/>
          </a:solidFill>
          <a:uFillTx/>
          <a:latin typeface="Arial"/>
          <a:ea typeface="Arial"/>
          <a:cs typeface="Arial"/>
          <a:sym typeface="Arial"/>
        </a:defRPr>
      </a:lvl6pPr>
      <a:lvl7pPr marL="749808" marR="0" indent="-130175" algn="l" defTabSz="895350" rtl="0" latinLnBrk="0">
        <a:lnSpc>
          <a:spcPct val="100000"/>
        </a:lnSpc>
        <a:spcBef>
          <a:spcPts val="0"/>
        </a:spcBef>
        <a:spcAft>
          <a:spcPts val="0"/>
        </a:spcAft>
        <a:buClrTx/>
        <a:buSzPct val="89000"/>
        <a:buFontTx/>
        <a:buChar char="-"/>
        <a:tabLst/>
        <a:defRPr b="0" baseline="0" cap="none" i="0" spc="0" strike="noStrike" sz="1600" u="none">
          <a:solidFill>
            <a:srgbClr val="000000"/>
          </a:solidFill>
          <a:uFillTx/>
          <a:latin typeface="Arial"/>
          <a:ea typeface="Arial"/>
          <a:cs typeface="Arial"/>
          <a:sym typeface="Arial"/>
        </a:defRPr>
      </a:lvl7pPr>
      <a:lvl8pPr marL="749808" marR="0" indent="-130175" algn="l" defTabSz="895350" rtl="0" latinLnBrk="0">
        <a:lnSpc>
          <a:spcPct val="100000"/>
        </a:lnSpc>
        <a:spcBef>
          <a:spcPts val="0"/>
        </a:spcBef>
        <a:spcAft>
          <a:spcPts val="0"/>
        </a:spcAft>
        <a:buClrTx/>
        <a:buSzPct val="89000"/>
        <a:buFontTx/>
        <a:buChar char="-"/>
        <a:tabLst/>
        <a:defRPr b="0" baseline="0" cap="none" i="0" spc="0" strike="noStrike" sz="1600" u="none">
          <a:solidFill>
            <a:srgbClr val="000000"/>
          </a:solidFill>
          <a:uFillTx/>
          <a:latin typeface="Arial"/>
          <a:ea typeface="Arial"/>
          <a:cs typeface="Arial"/>
          <a:sym typeface="Arial"/>
        </a:defRPr>
      </a:lvl8pPr>
      <a:lvl9pPr marL="749808" marR="0" indent="-130175" algn="l" defTabSz="895350" rtl="0" latinLnBrk="0">
        <a:lnSpc>
          <a:spcPct val="100000"/>
        </a:lnSpc>
        <a:spcBef>
          <a:spcPts val="0"/>
        </a:spcBef>
        <a:spcAft>
          <a:spcPts val="0"/>
        </a:spcAft>
        <a:buClrTx/>
        <a:buSzPct val="89000"/>
        <a:buFontTx/>
        <a:buChar char="-"/>
        <a:tabLst/>
        <a:defRPr b="0" baseline="0" cap="none" i="0" spc="0" strike="noStrike" sz="16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Slide Number"/>
          <p:cNvSpPr txBox="1"/>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 name="Title 1"/>
          <p:cNvSpPr txBox="1"/>
          <p:nvPr>
            <p:ph type="title"/>
          </p:nvPr>
        </p:nvSpPr>
        <p:spPr>
          <a:xfrm>
            <a:off x="171450" y="185144"/>
            <a:ext cx="8737601" cy="430889"/>
          </a:xfrm>
          <a:prstGeom prst="rect">
            <a:avLst/>
          </a:prstGeom>
        </p:spPr>
        <p:txBody>
          <a:bodyPr/>
          <a:lstStyle>
            <a:lvl1pPr>
              <a:defRPr b="1" sz="1400"/>
            </a:lvl1pPr>
          </a:lstStyle>
          <a:p>
            <a:pPr/>
            <a:r>
              <a:t>The graph clearly shows that Surjek unit has the highest revenue. The second highest revenue is for Jutik unit, and Kootha has the lowest revenue</a:t>
            </a:r>
          </a:p>
        </p:txBody>
      </p:sp>
      <p:sp>
        <p:nvSpPr>
          <p:cNvPr id="35" name="Straight Connector 15"/>
          <p:cNvSpPr/>
          <p:nvPr/>
        </p:nvSpPr>
        <p:spPr>
          <a:xfrm>
            <a:off x="171450" y="728883"/>
            <a:ext cx="8439151" cy="1"/>
          </a:xfrm>
          <a:prstGeom prst="line">
            <a:avLst/>
          </a:prstGeom>
          <a:ln>
            <a:solidFill>
              <a:schemeClr val="accent3"/>
            </a:solidFill>
          </a:ln>
        </p:spPr>
        <p:txBody>
          <a:bodyPr lIns="45719" rIns="45719"/>
          <a:lstStyle/>
          <a:p>
            <a:pPr/>
          </a:p>
        </p:txBody>
      </p:sp>
      <p:pic>
        <p:nvPicPr>
          <p:cNvPr id="36" name="Picture 3" descr="Picture 3"/>
          <p:cNvPicPr>
            <a:picLocks noChangeAspect="1"/>
          </p:cNvPicPr>
          <p:nvPr/>
        </p:nvPicPr>
        <p:blipFill>
          <a:blip r:embed="rId2">
            <a:extLst/>
          </a:blip>
          <a:stretch>
            <a:fillRect/>
          </a:stretch>
        </p:blipFill>
        <p:spPr>
          <a:xfrm>
            <a:off x="197423" y="970854"/>
            <a:ext cx="8566592" cy="524118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Slide Number"/>
          <p:cNvSpPr txBox="1"/>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 name="Title 1"/>
          <p:cNvSpPr txBox="1"/>
          <p:nvPr>
            <p:ph type="title"/>
          </p:nvPr>
        </p:nvSpPr>
        <p:spPr>
          <a:xfrm>
            <a:off x="171450" y="95956"/>
            <a:ext cx="8737601" cy="735522"/>
          </a:xfrm>
          <a:prstGeom prst="rect">
            <a:avLst/>
          </a:prstGeom>
        </p:spPr>
        <p:txBody>
          <a:bodyPr/>
          <a:lstStyle>
            <a:lvl1pPr>
              <a:defRPr b="1" sz="1400"/>
            </a:lvl1pPr>
          </a:lstStyle>
          <a:p>
            <a:pPr/>
            <a:r>
              <a:t>These three charts show that the revenue for Private Water Hedge Sales is higher than Public sales and Residential sales for all units. The second highest revenue is for Public Sales and the lower revenue is for Residential unit </a:t>
            </a:r>
          </a:p>
        </p:txBody>
      </p:sp>
      <p:sp>
        <p:nvSpPr>
          <p:cNvPr id="40" name="Straight Connector 15"/>
          <p:cNvSpPr/>
          <p:nvPr/>
        </p:nvSpPr>
        <p:spPr>
          <a:xfrm>
            <a:off x="171450" y="728883"/>
            <a:ext cx="8439151" cy="1"/>
          </a:xfrm>
          <a:prstGeom prst="line">
            <a:avLst/>
          </a:prstGeom>
          <a:ln>
            <a:solidFill>
              <a:schemeClr val="accent3"/>
            </a:solidFill>
          </a:ln>
        </p:spPr>
        <p:txBody>
          <a:bodyPr lIns="45719" rIns="45719"/>
          <a:lstStyle/>
          <a:p>
            <a:pPr/>
          </a:p>
        </p:txBody>
      </p:sp>
      <p:sp>
        <p:nvSpPr>
          <p:cNvPr id="41" name="TextBox 10"/>
          <p:cNvSpPr txBox="1"/>
          <p:nvPr/>
        </p:nvSpPr>
        <p:spPr>
          <a:xfrm>
            <a:off x="217170" y="6440270"/>
            <a:ext cx="8420622" cy="2269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000"/>
            </a:lvl1pPr>
          </a:lstStyle>
          <a:p>
            <a:pPr/>
            <a:r>
              <a:t>Note: This refers to the Total Sales for all 3 Units (Kootha, Surjek and Jutik)</a:t>
            </a:r>
          </a:p>
        </p:txBody>
      </p:sp>
      <p:pic>
        <p:nvPicPr>
          <p:cNvPr id="42" name="Picture 3" descr="Picture 3"/>
          <p:cNvPicPr>
            <a:picLocks noChangeAspect="1"/>
          </p:cNvPicPr>
          <p:nvPr/>
        </p:nvPicPr>
        <p:blipFill>
          <a:blip r:embed="rId2">
            <a:extLst/>
          </a:blip>
          <a:stretch>
            <a:fillRect/>
          </a:stretch>
        </p:blipFill>
        <p:spPr>
          <a:xfrm>
            <a:off x="0" y="1000720"/>
            <a:ext cx="8961439" cy="568577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Slide Number"/>
          <p:cNvSpPr txBox="1"/>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 name="Title 1"/>
          <p:cNvSpPr txBox="1"/>
          <p:nvPr>
            <p:ph type="title"/>
          </p:nvPr>
        </p:nvSpPr>
        <p:spPr>
          <a:xfrm>
            <a:off x="171450" y="50801"/>
            <a:ext cx="8737601" cy="780676"/>
          </a:xfrm>
          <a:prstGeom prst="rect">
            <a:avLst/>
          </a:prstGeom>
        </p:spPr>
        <p:txBody>
          <a:bodyPr/>
          <a:lstStyle>
            <a:lvl1pPr>
              <a:defRPr b="1" sz="1400"/>
            </a:lvl1pPr>
          </a:lstStyle>
          <a:p>
            <a:pPr/>
            <a:r>
              <a:t>The first chart shows that Surjek unit has the highest expenses and Jutik has second highest expenses. Finally, Kootha has the least expenses. The secondary chart demonstrates that labour costs have the highest expenses. The second highest expenses is for chemical costs. </a:t>
            </a:r>
          </a:p>
        </p:txBody>
      </p:sp>
      <p:sp>
        <p:nvSpPr>
          <p:cNvPr id="46" name="Straight Connector 15"/>
          <p:cNvSpPr/>
          <p:nvPr/>
        </p:nvSpPr>
        <p:spPr>
          <a:xfrm>
            <a:off x="171450" y="728883"/>
            <a:ext cx="8439151" cy="1"/>
          </a:xfrm>
          <a:prstGeom prst="line">
            <a:avLst/>
          </a:prstGeom>
          <a:ln>
            <a:solidFill>
              <a:schemeClr val="accent3"/>
            </a:solidFill>
          </a:ln>
        </p:spPr>
        <p:txBody>
          <a:bodyPr lIns="45719" rIns="45719"/>
          <a:lstStyle/>
          <a:p>
            <a:pPr/>
          </a:p>
        </p:txBody>
      </p:sp>
      <p:pic>
        <p:nvPicPr>
          <p:cNvPr id="47" name="Picture 3" descr="Picture 3"/>
          <p:cNvPicPr>
            <a:picLocks noChangeAspect="1"/>
          </p:cNvPicPr>
          <p:nvPr/>
        </p:nvPicPr>
        <p:blipFill>
          <a:blip r:embed="rId2">
            <a:extLst/>
          </a:blip>
          <a:stretch>
            <a:fillRect/>
          </a:stretch>
        </p:blipFill>
        <p:spPr>
          <a:xfrm>
            <a:off x="0" y="767320"/>
            <a:ext cx="8961439" cy="518683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Slide Number"/>
          <p:cNvSpPr txBox="1"/>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Title 1"/>
          <p:cNvSpPr txBox="1"/>
          <p:nvPr>
            <p:ph type="title"/>
          </p:nvPr>
        </p:nvSpPr>
        <p:spPr>
          <a:xfrm>
            <a:off x="171450" y="185144"/>
            <a:ext cx="8737601" cy="430889"/>
          </a:xfrm>
          <a:prstGeom prst="rect">
            <a:avLst/>
          </a:prstGeom>
        </p:spPr>
        <p:txBody>
          <a:bodyPr/>
          <a:lstStyle/>
          <a:p>
            <a:pPr>
              <a:defRPr b="1" sz="1400"/>
            </a:pPr>
            <a:r>
              <a:t>These three charts demonstrate that chemical costs are higher than labour costs for the Surjek unit. However, labour costs are the highest in both Kootha and Jutik units</a:t>
            </a:r>
            <a:r>
              <a:t>. </a:t>
            </a:r>
          </a:p>
        </p:txBody>
      </p:sp>
      <p:sp>
        <p:nvSpPr>
          <p:cNvPr id="51" name="Straight Connector 15"/>
          <p:cNvSpPr/>
          <p:nvPr/>
        </p:nvSpPr>
        <p:spPr>
          <a:xfrm>
            <a:off x="171450" y="728883"/>
            <a:ext cx="8439151" cy="1"/>
          </a:xfrm>
          <a:prstGeom prst="line">
            <a:avLst/>
          </a:prstGeom>
          <a:ln>
            <a:solidFill>
              <a:schemeClr val="accent3"/>
            </a:solidFill>
          </a:ln>
        </p:spPr>
        <p:txBody>
          <a:bodyPr lIns="45719" rIns="45719"/>
          <a:lstStyle/>
          <a:p>
            <a:pPr/>
          </a:p>
        </p:txBody>
      </p:sp>
      <p:pic>
        <p:nvPicPr>
          <p:cNvPr id="52" name="Picture 3" descr="Picture 3"/>
          <p:cNvPicPr>
            <a:picLocks noChangeAspect="1"/>
          </p:cNvPicPr>
          <p:nvPr/>
        </p:nvPicPr>
        <p:blipFill>
          <a:blip r:embed="rId2">
            <a:extLst/>
          </a:blip>
          <a:stretch>
            <a:fillRect/>
          </a:stretch>
        </p:blipFill>
        <p:spPr>
          <a:xfrm>
            <a:off x="59531" y="1152181"/>
            <a:ext cx="8961439" cy="546685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Slide Number"/>
          <p:cNvSpPr txBox="1"/>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Title 1"/>
          <p:cNvSpPr txBox="1"/>
          <p:nvPr>
            <p:ph type="title"/>
          </p:nvPr>
        </p:nvSpPr>
        <p:spPr>
          <a:xfrm>
            <a:off x="171450" y="185145"/>
            <a:ext cx="8737601" cy="646331"/>
          </a:xfrm>
          <a:prstGeom prst="rect">
            <a:avLst/>
          </a:prstGeom>
        </p:spPr>
        <p:txBody>
          <a:bodyPr/>
          <a:lstStyle>
            <a:lvl1pPr>
              <a:defRPr b="1" sz="1400"/>
            </a:lvl1pPr>
          </a:lstStyle>
          <a:p>
            <a:pPr/>
            <a:r>
              <a:t>Based on the combo chart, there appears to by a relationship between the chemical expenditure and water production. This is more visible for the Surjek unit. For the Surjek unit, it is apparent that water production increases with the usage of chemicals and vice versa.</a:t>
            </a:r>
          </a:p>
        </p:txBody>
      </p:sp>
      <p:sp>
        <p:nvSpPr>
          <p:cNvPr id="56" name="Straight Connector 15"/>
          <p:cNvSpPr/>
          <p:nvPr/>
        </p:nvSpPr>
        <p:spPr>
          <a:xfrm>
            <a:off x="171450" y="913080"/>
            <a:ext cx="8439151" cy="1"/>
          </a:xfrm>
          <a:prstGeom prst="line">
            <a:avLst/>
          </a:prstGeom>
          <a:ln>
            <a:solidFill>
              <a:schemeClr val="accent3"/>
            </a:solidFill>
          </a:ln>
        </p:spPr>
        <p:txBody>
          <a:bodyPr lIns="45719" rIns="45719"/>
          <a:lstStyle/>
          <a:p>
            <a:pPr/>
          </a:p>
        </p:txBody>
      </p:sp>
      <p:pic>
        <p:nvPicPr>
          <p:cNvPr id="57" name="Picture 3" descr="Picture 3"/>
          <p:cNvPicPr>
            <a:picLocks noChangeAspect="1"/>
          </p:cNvPicPr>
          <p:nvPr/>
        </p:nvPicPr>
        <p:blipFill>
          <a:blip r:embed="rId2">
            <a:extLst/>
          </a:blip>
          <a:stretch>
            <a:fillRect/>
          </a:stretch>
        </p:blipFill>
        <p:spPr>
          <a:xfrm>
            <a:off x="171451" y="994685"/>
            <a:ext cx="8737600" cy="554164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Slide Number"/>
          <p:cNvSpPr txBox="1"/>
          <p:nvPr>
            <p:ph type="sldNum" sz="quarter" idx="2"/>
          </p:nvPr>
        </p:nvSpPr>
        <p:spPr>
          <a:xfrm>
            <a:off x="8662988" y="6458663"/>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Title 1"/>
          <p:cNvSpPr txBox="1"/>
          <p:nvPr>
            <p:ph type="title"/>
          </p:nvPr>
        </p:nvSpPr>
        <p:spPr>
          <a:xfrm>
            <a:off x="171450" y="185145"/>
            <a:ext cx="8737601" cy="646331"/>
          </a:xfrm>
          <a:prstGeom prst="rect">
            <a:avLst/>
          </a:prstGeom>
        </p:spPr>
        <p:txBody>
          <a:bodyPr/>
          <a:lstStyle>
            <a:lvl1pPr>
              <a:defRPr b="1" sz="1400"/>
            </a:lvl1pPr>
          </a:lstStyle>
          <a:p>
            <a:pPr/>
            <a:r>
              <a:t>Concluding our analysis, Jutik has the highest overall EBIT contributions , followed by Surjek , and lastly Kootha. However, from an EBIT Margin (%) perspective, Kootha has a higher margin than that of Surjek, indicative of a lower revenue-to-expense ratio.</a:t>
            </a:r>
          </a:p>
        </p:txBody>
      </p:sp>
      <p:sp>
        <p:nvSpPr>
          <p:cNvPr id="61" name="TextBox 29"/>
          <p:cNvSpPr txBox="1"/>
          <p:nvPr/>
        </p:nvSpPr>
        <p:spPr>
          <a:xfrm>
            <a:off x="180714" y="6351663"/>
            <a:ext cx="8420622" cy="341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900"/>
            </a:lvl1pPr>
          </a:lstStyle>
          <a:p>
            <a:pPr/>
            <a:r>
              <a:t>Note:¹ We can clearly see for Surjek over the October, November and May Periods – expenses were far higher than revenues which contributed to this lower revenue-to-expense ratio. </a:t>
            </a:r>
          </a:p>
        </p:txBody>
      </p:sp>
      <p:sp>
        <p:nvSpPr>
          <p:cNvPr id="62" name="Straight Connector 31"/>
          <p:cNvSpPr/>
          <p:nvPr/>
        </p:nvSpPr>
        <p:spPr>
          <a:xfrm>
            <a:off x="171450" y="913080"/>
            <a:ext cx="8439151" cy="1"/>
          </a:xfrm>
          <a:prstGeom prst="line">
            <a:avLst/>
          </a:prstGeom>
          <a:ln>
            <a:solidFill>
              <a:schemeClr val="accent3"/>
            </a:solidFill>
          </a:ln>
        </p:spPr>
        <p:txBody>
          <a:bodyPr lIns="45719" rIns="45719"/>
          <a:lstStyle/>
          <a:p>
            <a:pPr/>
          </a:p>
        </p:txBody>
      </p:sp>
      <p:pic>
        <p:nvPicPr>
          <p:cNvPr id="63" name="Picture 3" descr="Picture 3"/>
          <p:cNvPicPr>
            <a:picLocks noChangeAspect="1"/>
          </p:cNvPicPr>
          <p:nvPr/>
        </p:nvPicPr>
        <p:blipFill>
          <a:blip r:embed="rId2">
            <a:extLst/>
          </a:blip>
          <a:stretch>
            <a:fillRect/>
          </a:stretch>
        </p:blipFill>
        <p:spPr>
          <a:xfrm>
            <a:off x="-52389" y="1017768"/>
            <a:ext cx="8961440" cy="568446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Synergy_CF_YNR013">
  <a:themeElements>
    <a:clrScheme name="1_Synergy_CF_YNR013">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1_Synergy_CF_YNR013">
      <a:majorFont>
        <a:latin typeface="Helvetica"/>
        <a:ea typeface="Helvetica"/>
        <a:cs typeface="Helvetica"/>
      </a:majorFont>
      <a:minorFont>
        <a:latin typeface="Calibri"/>
        <a:ea typeface="Calibri"/>
        <a:cs typeface="Calibri"/>
      </a:minorFont>
    </a:fontScheme>
    <a:fmtScheme name="1_Synergy_CF_YNR01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Synergy_CF_YNR013">
  <a:themeElements>
    <a:clrScheme name="1_Synergy_CF_YNR013">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1_Synergy_CF_YNR013">
      <a:majorFont>
        <a:latin typeface="Helvetica"/>
        <a:ea typeface="Helvetica"/>
        <a:cs typeface="Helvetica"/>
      </a:majorFont>
      <a:minorFont>
        <a:latin typeface="Calibri"/>
        <a:ea typeface="Calibri"/>
        <a:cs typeface="Calibri"/>
      </a:minorFont>
    </a:fontScheme>
    <a:fmtScheme name="1_Synergy_CF_YNR01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