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chemeClr val="accent3"/>
        </a:fontRef>
        <a:schemeClr val="accent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2E8"/>
          </a:solidFill>
        </a:fill>
      </a:tcStyle>
    </a:wholeTbl>
    <a:band2H>
      <a:tcTxStyle b="def" i="def"/>
      <a:tcStyle>
        <a:tcBdr/>
        <a:fill>
          <a:solidFill>
            <a:srgbClr val="EFF1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chemeClr val="accent3"/>
        </a:fontRef>
        <a:schemeClr val="accent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E"/>
          </a:solidFill>
        </a:fill>
      </a:tcStyle>
    </a:wholeTbl>
    <a:band2H>
      <a:tcTxStyle b="def" i="def"/>
      <a:tcStyle>
        <a:tcBdr/>
        <a:fill>
          <a:solidFill>
            <a:srgbClr val="E6E7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chemeClr val="accent3"/>
        </a:fontRef>
        <a:schemeClr val="accent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b="def" i="def"/>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8"/>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3"/>
        </a:fontRef>
        <a:schemeClr val="accent3"/>
      </a:tcTxStyle>
      <a:tcStyle>
        <a:tcBdr>
          <a:left>
            <a:ln w="12700" cap="flat">
              <a:noFill/>
              <a:miter lim="400000"/>
            </a:ln>
          </a:left>
          <a:right>
            <a:ln w="12700" cap="flat">
              <a:noFill/>
              <a:miter lim="400000"/>
            </a:ln>
          </a:right>
          <a:top>
            <a:ln w="50800" cap="flat">
              <a:solidFill>
                <a:schemeClr val="accent3"/>
              </a:solidFill>
              <a:prstDash val="solid"/>
              <a:round/>
            </a:ln>
          </a:top>
          <a:bottom>
            <a:ln w="25400" cap="flat">
              <a:solidFill>
                <a:schemeClr val="accent3"/>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chemeClr val="accent3"/>
              </a:solidFill>
              <a:prstDash val="solid"/>
              <a:round/>
            </a:ln>
          </a:top>
          <a:bottom>
            <a:ln w="25400" cap="flat">
              <a:solidFill>
                <a:schemeClr val="accent3"/>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3"/>
        </a:fontRef>
        <a:schemeClr val="accent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E"/>
          </a:solidFill>
        </a:fill>
      </a:tcStyle>
    </a:wholeTbl>
    <a:band2H>
      <a:tcTxStyle b="def" i="def"/>
      <a:tcStyle>
        <a:tcBdr/>
        <a:fill>
          <a:solidFill>
            <a:srgbClr val="E6E7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2708684C-4D16-4618-839F-0558EEFCDFE6}" styleName="">
    <a:tblBg/>
    <a:wholeTbl>
      <a:tcTxStyle b="off"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alpha val="20000"/>
            </a:schemeClr>
          </a:solidFill>
        </a:fill>
      </a:tcStyle>
    </a:wholeTbl>
    <a:band2H>
      <a:tcTxStyle b="def" i="def"/>
      <a:tcStyle>
        <a:tcBdr/>
        <a:fill>
          <a:solidFill>
            <a:srgbClr val="FFFFFF"/>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alpha val="20000"/>
            </a:schemeClr>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508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no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254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 name="Shape 18"/>
          <p:cNvSpPr/>
          <p:nvPr>
            <p:ph type="sldImg"/>
          </p:nvPr>
        </p:nvSpPr>
        <p:spPr>
          <a:xfrm>
            <a:off x="1143000" y="685800"/>
            <a:ext cx="4572000" cy="3429000"/>
          </a:xfrm>
          <a:prstGeom prst="rect">
            <a:avLst/>
          </a:prstGeom>
        </p:spPr>
        <p:txBody>
          <a:bodyPr/>
          <a:lstStyle/>
          <a:p>
            <a:pPr/>
          </a:p>
        </p:txBody>
      </p:sp>
      <p:sp>
        <p:nvSpPr>
          <p:cNvPr id="19" name="Shape 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Shape 74"/>
          <p:cNvSpPr/>
          <p:nvPr>
            <p:ph type="sldImg"/>
          </p:nvPr>
        </p:nvSpPr>
        <p:spPr>
          <a:prstGeom prst="rect">
            <a:avLst/>
          </a:prstGeom>
        </p:spPr>
        <p:txBody>
          <a:bodyPr/>
          <a:lstStyle/>
          <a:p>
            <a:pPr/>
          </a:p>
        </p:txBody>
      </p:sp>
      <p:sp>
        <p:nvSpPr>
          <p:cNvPr id="75" name="Shape 75"/>
          <p:cNvSpPr/>
          <p:nvPr>
            <p:ph type="body" sz="quarter" idx="1"/>
          </p:nvPr>
        </p:nvSpPr>
        <p:spPr>
          <a:prstGeom prst="rect">
            <a:avLst/>
          </a:prstGeom>
        </p:spPr>
        <p:txBody>
          <a:bodyPr/>
          <a:lstStyle/>
          <a:p>
            <a:pPr>
              <a:defRPr b="1" sz="1200">
                <a:latin typeface="Calibri"/>
                <a:ea typeface="Calibri"/>
                <a:cs typeface="Calibri"/>
                <a:sym typeface="Calibri"/>
              </a:defRPr>
            </a:pPr>
            <a:r>
              <a:t>Hypothesis: </a:t>
            </a:r>
            <a:r>
              <a:rPr b="0" i="1">
                <a:latin typeface="+mn-lt"/>
                <a:ea typeface="+mn-ea"/>
                <a:cs typeface="+mn-cs"/>
                <a:sym typeface="Arial"/>
              </a:rPr>
              <a:t>Create a Hypothesis with an emphasis on SMART principles. </a:t>
            </a:r>
            <a:r>
              <a:rPr i="1">
                <a:latin typeface="+mn-lt"/>
                <a:ea typeface="+mn-ea"/>
                <a:cs typeface="+mn-cs"/>
                <a:sym typeface="Arial"/>
              </a:rPr>
              <a:t>(</a:t>
            </a:r>
            <a:r>
              <a:rPr i="1"/>
              <a:t>S – Specific, M – Measurable, A – Achievable, R – Realistic, T – Timebound). </a:t>
            </a:r>
            <a:r>
              <a:rPr b="0"/>
              <a:t>If you cannot do this, you </a:t>
            </a:r>
            <a:r>
              <a:t>do not</a:t>
            </a:r>
            <a:r>
              <a:rPr b="0"/>
              <a:t> have a good grasp on the business problem.</a:t>
            </a:r>
          </a:p>
          <a:p>
            <a:pPr>
              <a:defRPr sz="1200">
                <a:latin typeface="Calibri"/>
                <a:ea typeface="Calibri"/>
                <a:cs typeface="Calibri"/>
                <a:sym typeface="Calibri"/>
              </a:defRPr>
            </a:pPr>
          </a:p>
          <a:p>
            <a:pPr>
              <a:defRPr b="1" sz="1200">
                <a:latin typeface="Calibri"/>
                <a:ea typeface="Calibri"/>
                <a:cs typeface="Calibri"/>
                <a:sym typeface="Calibri"/>
              </a:defRPr>
            </a:pPr>
            <a:r>
              <a:t>Context: </a:t>
            </a:r>
            <a:r>
              <a:rPr b="0"/>
              <a:t>With context, we have </a:t>
            </a:r>
            <a:r>
              <a:rPr u="sng"/>
              <a:t>clearly identified the problem at hand </a:t>
            </a:r>
            <a:r>
              <a:rPr b="0"/>
              <a:t>and have elucidated on how our initiative may solve this problem, alongside the commercial implications this will have on the business. </a:t>
            </a:r>
          </a:p>
          <a:p>
            <a:pPr>
              <a:defRPr sz="1200">
                <a:latin typeface="Calibri"/>
                <a:ea typeface="Calibri"/>
                <a:cs typeface="Calibri"/>
                <a:sym typeface="Calibri"/>
              </a:defRPr>
            </a:pPr>
            <a:endParaRPr b="1"/>
          </a:p>
          <a:p>
            <a:pPr>
              <a:defRPr b="1" sz="1200">
                <a:latin typeface="Calibri"/>
                <a:ea typeface="Calibri"/>
                <a:cs typeface="Calibri"/>
                <a:sym typeface="Calibri"/>
              </a:defRPr>
            </a:pPr>
            <a:r>
              <a:t>Criteria for Success</a:t>
            </a:r>
            <a:r>
              <a:rPr b="0"/>
              <a:t>: Clearly defining the criteria for success ensures that the scope of your work is clearly defined and understood. Otherwise, if this isn’t defined – your work will never end which will result in mismatched expectations.</a:t>
            </a:r>
          </a:p>
          <a:p>
            <a:pPr>
              <a:defRPr sz="1200">
                <a:latin typeface="Calibri"/>
                <a:ea typeface="Calibri"/>
                <a:cs typeface="Calibri"/>
                <a:sym typeface="Calibri"/>
              </a:defRPr>
            </a:pPr>
          </a:p>
          <a:p>
            <a:pPr>
              <a:defRPr b="1" sz="1200">
                <a:latin typeface="Calibri"/>
                <a:ea typeface="Calibri"/>
                <a:cs typeface="Calibri"/>
                <a:sym typeface="Calibri"/>
              </a:defRPr>
            </a:pPr>
            <a:r>
              <a:t>Scope of Solution Space: </a:t>
            </a:r>
            <a:r>
              <a:rPr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p>
          <a:p>
            <a:pPr>
              <a:defRPr sz="1200">
                <a:latin typeface="Calibri"/>
                <a:ea typeface="Calibri"/>
                <a:cs typeface="Calibri"/>
                <a:sym typeface="Calibri"/>
              </a:defRPr>
            </a:pPr>
          </a:p>
          <a:p>
            <a:pPr>
              <a:defRPr b="1" sz="1200">
                <a:latin typeface="Calibri"/>
                <a:ea typeface="Calibri"/>
                <a:cs typeface="Calibri"/>
                <a:sym typeface="Calibri"/>
              </a:defRPr>
            </a:pPr>
            <a:r>
              <a:t>Constraints within Solution Space: </a:t>
            </a:r>
            <a:r>
              <a:rPr b="0"/>
              <a:t>Looking forward, what are the foreseeable problems we are likely to encounter? Could this be stakeholder resistance? Could this be we don’t have access to the right data? </a:t>
            </a:r>
          </a:p>
          <a:p>
            <a:pPr>
              <a:defRPr sz="1200">
                <a:latin typeface="Calibri"/>
                <a:ea typeface="Calibri"/>
                <a:cs typeface="Calibri"/>
                <a:sym typeface="Calibri"/>
              </a:defRPr>
            </a:pPr>
          </a:p>
          <a:p>
            <a:pPr>
              <a:defRPr b="1" sz="1200">
                <a:latin typeface="Calibri"/>
                <a:ea typeface="Calibri"/>
                <a:cs typeface="Calibri"/>
                <a:sym typeface="Calibri"/>
              </a:defRPr>
            </a:pPr>
            <a:r>
              <a:t>Stakeholders to provide key insight: </a:t>
            </a:r>
            <a:r>
              <a:rPr b="0"/>
              <a:t>Who are the people I need to speak to, to get the answers I need for my data analysis?</a:t>
            </a:r>
          </a:p>
          <a:p>
            <a:pPr>
              <a:defRPr sz="1200">
                <a:latin typeface="Calibri"/>
                <a:ea typeface="Calibri"/>
                <a:cs typeface="Calibri"/>
                <a:sym typeface="Calibri"/>
              </a:defRPr>
            </a:pPr>
          </a:p>
          <a:p>
            <a:pPr>
              <a:defRPr b="1" sz="1200">
                <a:latin typeface="Calibri"/>
                <a:ea typeface="Calibri"/>
                <a:cs typeface="Calibri"/>
                <a:sym typeface="Calibri"/>
              </a:defRPr>
            </a:pPr>
            <a:r>
              <a:t>What key data sources are required</a:t>
            </a:r>
            <a:r>
              <a:rPr b="0"/>
              <a:t>?</a:t>
            </a:r>
          </a:p>
          <a:p>
            <a:pPr>
              <a:defRPr sz="1200">
                <a:latin typeface="Calibri"/>
                <a:ea typeface="Calibri"/>
                <a:cs typeface="Calibri"/>
                <a:sym typeface="Calibri"/>
              </a:defRPr>
            </a:pPr>
            <a:r>
              <a:t>Based off my discussions with the key stakeholders – can we clearly list out all the data sources we need so we can make a highly targeted request as opposed to a scatter-gun approach where we ask for a bit of everything?</a:t>
            </a:r>
          </a:p>
          <a:p>
            <a:pPr>
              <a:defRPr sz="1200">
                <a:latin typeface="Calibri"/>
                <a:ea typeface="Calibri"/>
                <a:cs typeface="Calibri"/>
                <a:sym typeface="Calibri"/>
              </a:defRPr>
            </a:pPr>
            <a:endParaRPr b="1"/>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74945" y="234862"/>
            <a:ext cx="8794113" cy="29832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3"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n-lt"/>
          <a:ea typeface="+mn-ea"/>
          <a:cs typeface="+mn-cs"/>
          <a:sym typeface="Arial"/>
        </a:defRPr>
      </a:lvl9pPr>
    </p:titleStyle>
    <p:bodyStyle>
      <a:lvl1pPr marL="228600" marR="0" indent="0" algn="l" defTabSz="914400" rtl="0" latinLnBrk="0">
        <a:lnSpc>
          <a:spcPct val="100000"/>
        </a:lnSpc>
        <a:spcBef>
          <a:spcPts val="0"/>
        </a:spcBef>
        <a:spcAft>
          <a:spcPts val="0"/>
        </a:spcAft>
        <a:buClrTx/>
        <a:buSzTx/>
        <a:buFontTx/>
        <a:buNone/>
        <a:tabLst/>
        <a:defRPr b="0" baseline="0" cap="none" i="0" spc="0" strike="noStrike" sz="1600" u="none">
          <a:solidFill>
            <a:schemeClr val="accent3"/>
          </a:solidFill>
          <a:uFillTx/>
          <a:latin typeface="+mn-lt"/>
          <a:ea typeface="+mn-ea"/>
          <a:cs typeface="+mn-cs"/>
          <a:sym typeface="Arial"/>
        </a:defRPr>
      </a:lvl1pPr>
      <a:lvl2pPr marL="914400" marR="0" indent="-358140"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2pPr>
      <a:lvl3pPr marL="1371600" marR="0" indent="-352933"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3pPr>
      <a:lvl4pPr marL="1828800" marR="0" indent="-352933"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4pPr>
      <a:lvl5pPr marL="2286000" marR="0" indent="-320800"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5pPr>
      <a:lvl6pPr marL="2743200" marR="0" indent="-320800"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6pPr>
      <a:lvl7pPr marL="3200400" marR="0" indent="-320800"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7pPr>
      <a:lvl8pPr marL="3657600" marR="0" indent="-320802"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8pPr>
      <a:lvl9pPr marL="4114800" marR="0" indent="-320802"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 name="Google Shape;20;p1"/>
          <p:cNvSpPr/>
          <p:nvPr/>
        </p:nvSpPr>
        <p:spPr>
          <a:xfrm>
            <a:off x="137948" y="1576012"/>
            <a:ext cx="4344158" cy="4681065"/>
          </a:xfrm>
          <a:prstGeom prst="rect">
            <a:avLst/>
          </a:prstGeom>
          <a:solidFill>
            <a:srgbClr val="FFFFFF"/>
          </a:solidFill>
          <a:ln w="19050">
            <a:solidFill>
              <a:schemeClr val="accent5"/>
            </a:solidFill>
            <a:miter/>
          </a:ln>
        </p:spPr>
        <p:txBody>
          <a:bodyPr lIns="0" tIns="0" rIns="0" bIns="0" anchor="ctr"/>
          <a:lstStyle/>
          <a:p>
            <a:pPr>
              <a:defRPr>
                <a:solidFill>
                  <a:srgbClr val="000000"/>
                </a:solidFill>
              </a:defRPr>
            </a:pPr>
          </a:p>
        </p:txBody>
      </p:sp>
      <p:sp>
        <p:nvSpPr>
          <p:cNvPr id="22" name="Google Shape;21;p1"/>
          <p:cNvSpPr/>
          <p:nvPr/>
        </p:nvSpPr>
        <p:spPr>
          <a:xfrm>
            <a:off x="4587387" y="1576012"/>
            <a:ext cx="4344157" cy="4681065"/>
          </a:xfrm>
          <a:prstGeom prst="rect">
            <a:avLst/>
          </a:prstGeom>
          <a:solidFill>
            <a:srgbClr val="FFFFFF"/>
          </a:solidFill>
          <a:ln w="19050">
            <a:solidFill>
              <a:schemeClr val="accent5"/>
            </a:solidFill>
            <a:miter/>
          </a:ln>
        </p:spPr>
        <p:txBody>
          <a:bodyPr lIns="0" tIns="0" rIns="0" bIns="0" anchor="ctr"/>
          <a:lstStyle/>
          <a:p>
            <a:pPr>
              <a:defRPr>
                <a:solidFill>
                  <a:srgbClr val="000000"/>
                </a:solidFill>
              </a:defRPr>
            </a:pPr>
          </a:p>
        </p:txBody>
      </p:sp>
      <p:grpSp>
        <p:nvGrpSpPr>
          <p:cNvPr id="25" name="Google Shape;22;p1"/>
          <p:cNvGrpSpPr/>
          <p:nvPr/>
        </p:nvGrpSpPr>
        <p:grpSpPr>
          <a:xfrm>
            <a:off x="218936" y="1616017"/>
            <a:ext cx="288316" cy="292535"/>
            <a:chOff x="0" y="0"/>
            <a:chExt cx="288315" cy="292533"/>
          </a:xfrm>
        </p:grpSpPr>
        <p:sp>
          <p:nvSpPr>
            <p:cNvPr id="23" name="Square"/>
            <p:cNvSpPr/>
            <p:nvPr/>
          </p:nvSpPr>
          <p:spPr>
            <a:xfrm>
              <a:off x="0" y="2109"/>
              <a:ext cx="288316" cy="288316"/>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FFFFFF"/>
                  </a:solidFill>
                </a:defRPr>
              </a:pPr>
            </a:p>
          </p:txBody>
        </p:sp>
        <p:sp>
          <p:nvSpPr>
            <p:cNvPr id="24" name="1"/>
            <p:cNvSpPr txBox="1"/>
            <p:nvPr/>
          </p:nvSpPr>
          <p:spPr>
            <a:xfrm>
              <a:off x="0" y="0"/>
              <a:ext cx="288316" cy="292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1</a:t>
              </a:r>
            </a:p>
          </p:txBody>
        </p:sp>
      </p:grpSp>
      <p:grpSp>
        <p:nvGrpSpPr>
          <p:cNvPr id="28" name="Google Shape;23;p1"/>
          <p:cNvGrpSpPr/>
          <p:nvPr/>
        </p:nvGrpSpPr>
        <p:grpSpPr>
          <a:xfrm>
            <a:off x="4668375" y="1616017"/>
            <a:ext cx="288316" cy="292535"/>
            <a:chOff x="0" y="0"/>
            <a:chExt cx="288315" cy="292533"/>
          </a:xfrm>
        </p:grpSpPr>
        <p:sp>
          <p:nvSpPr>
            <p:cNvPr id="26" name="Square"/>
            <p:cNvSpPr/>
            <p:nvPr/>
          </p:nvSpPr>
          <p:spPr>
            <a:xfrm>
              <a:off x="0" y="2109"/>
              <a:ext cx="288316" cy="288316"/>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4"/>
            <p:cNvSpPr txBox="1"/>
            <p:nvPr/>
          </p:nvSpPr>
          <p:spPr>
            <a:xfrm>
              <a:off x="0" y="0"/>
              <a:ext cx="288316" cy="292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4</a:t>
              </a:r>
            </a:p>
          </p:txBody>
        </p:sp>
      </p:grpSp>
      <p:sp>
        <p:nvSpPr>
          <p:cNvPr id="29" name="Google Shape;24;p1"/>
          <p:cNvSpPr txBox="1"/>
          <p:nvPr/>
        </p:nvSpPr>
        <p:spPr>
          <a:xfrm>
            <a:off x="601194" y="1663590"/>
            <a:ext cx="3597456"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Context</a:t>
            </a:r>
          </a:p>
        </p:txBody>
      </p:sp>
      <p:sp>
        <p:nvSpPr>
          <p:cNvPr id="30" name="Google Shape;25;p1"/>
          <p:cNvSpPr txBox="1"/>
          <p:nvPr/>
        </p:nvSpPr>
        <p:spPr>
          <a:xfrm>
            <a:off x="5050633" y="1663590"/>
            <a:ext cx="3597455"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Constraints within solution space</a:t>
            </a:r>
          </a:p>
        </p:txBody>
      </p:sp>
      <p:grpSp>
        <p:nvGrpSpPr>
          <p:cNvPr id="33" name="Google Shape;26;p1"/>
          <p:cNvGrpSpPr/>
          <p:nvPr/>
        </p:nvGrpSpPr>
        <p:grpSpPr>
          <a:xfrm>
            <a:off x="4668375" y="3204986"/>
            <a:ext cx="288316" cy="292535"/>
            <a:chOff x="0" y="0"/>
            <a:chExt cx="288315" cy="292533"/>
          </a:xfrm>
        </p:grpSpPr>
        <p:sp>
          <p:nvSpPr>
            <p:cNvPr id="31" name="Square"/>
            <p:cNvSpPr/>
            <p:nvPr/>
          </p:nvSpPr>
          <p:spPr>
            <a:xfrm>
              <a:off x="0" y="2109"/>
              <a:ext cx="288316" cy="288316"/>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 name="5"/>
            <p:cNvSpPr txBox="1"/>
            <p:nvPr/>
          </p:nvSpPr>
          <p:spPr>
            <a:xfrm>
              <a:off x="0" y="0"/>
              <a:ext cx="288316" cy="292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5</a:t>
              </a:r>
            </a:p>
          </p:txBody>
        </p:sp>
      </p:grpSp>
      <p:grpSp>
        <p:nvGrpSpPr>
          <p:cNvPr id="36" name="Google Shape;27;p1"/>
          <p:cNvGrpSpPr/>
          <p:nvPr/>
        </p:nvGrpSpPr>
        <p:grpSpPr>
          <a:xfrm>
            <a:off x="218936" y="3204986"/>
            <a:ext cx="288316" cy="292535"/>
            <a:chOff x="0" y="0"/>
            <a:chExt cx="288315" cy="292533"/>
          </a:xfrm>
        </p:grpSpPr>
        <p:sp>
          <p:nvSpPr>
            <p:cNvPr id="34" name="Square"/>
            <p:cNvSpPr/>
            <p:nvPr/>
          </p:nvSpPr>
          <p:spPr>
            <a:xfrm>
              <a:off x="0" y="2109"/>
              <a:ext cx="288316" cy="288316"/>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 name="2"/>
            <p:cNvSpPr txBox="1"/>
            <p:nvPr/>
          </p:nvSpPr>
          <p:spPr>
            <a:xfrm>
              <a:off x="0" y="0"/>
              <a:ext cx="288316" cy="292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2</a:t>
              </a:r>
            </a:p>
          </p:txBody>
        </p:sp>
      </p:grpSp>
      <p:sp>
        <p:nvSpPr>
          <p:cNvPr id="37" name="Google Shape;28;p1"/>
          <p:cNvSpPr txBox="1"/>
          <p:nvPr/>
        </p:nvSpPr>
        <p:spPr>
          <a:xfrm>
            <a:off x="601194" y="3252561"/>
            <a:ext cx="3597456"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Criteria for success</a:t>
            </a:r>
          </a:p>
        </p:txBody>
      </p:sp>
      <p:sp>
        <p:nvSpPr>
          <p:cNvPr id="38" name="Google Shape;29;p1"/>
          <p:cNvSpPr txBox="1"/>
          <p:nvPr/>
        </p:nvSpPr>
        <p:spPr>
          <a:xfrm>
            <a:off x="5050633" y="3252561"/>
            <a:ext cx="3597455"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Stakeholders to provide key insight</a:t>
            </a:r>
          </a:p>
        </p:txBody>
      </p:sp>
      <p:grpSp>
        <p:nvGrpSpPr>
          <p:cNvPr id="41" name="Google Shape;30;p1"/>
          <p:cNvGrpSpPr/>
          <p:nvPr/>
        </p:nvGrpSpPr>
        <p:grpSpPr>
          <a:xfrm>
            <a:off x="218936" y="4795575"/>
            <a:ext cx="288316" cy="292535"/>
            <a:chOff x="0" y="0"/>
            <a:chExt cx="288315" cy="292533"/>
          </a:xfrm>
        </p:grpSpPr>
        <p:sp>
          <p:nvSpPr>
            <p:cNvPr id="39" name="Square"/>
            <p:cNvSpPr/>
            <p:nvPr/>
          </p:nvSpPr>
          <p:spPr>
            <a:xfrm>
              <a:off x="0" y="2109"/>
              <a:ext cx="288316" cy="288316"/>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 name="3"/>
            <p:cNvSpPr txBox="1"/>
            <p:nvPr/>
          </p:nvSpPr>
          <p:spPr>
            <a:xfrm>
              <a:off x="0" y="0"/>
              <a:ext cx="288316" cy="292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3</a:t>
              </a:r>
            </a:p>
          </p:txBody>
        </p:sp>
      </p:grpSp>
      <p:grpSp>
        <p:nvGrpSpPr>
          <p:cNvPr id="44" name="Google Shape;31;p1"/>
          <p:cNvGrpSpPr/>
          <p:nvPr/>
        </p:nvGrpSpPr>
        <p:grpSpPr>
          <a:xfrm>
            <a:off x="4662748" y="4621352"/>
            <a:ext cx="288316" cy="292534"/>
            <a:chOff x="0" y="0"/>
            <a:chExt cx="288315" cy="292533"/>
          </a:xfrm>
        </p:grpSpPr>
        <p:sp>
          <p:nvSpPr>
            <p:cNvPr id="42" name="Square"/>
            <p:cNvSpPr/>
            <p:nvPr/>
          </p:nvSpPr>
          <p:spPr>
            <a:xfrm>
              <a:off x="0" y="2109"/>
              <a:ext cx="288316" cy="288316"/>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6"/>
            <p:cNvSpPr txBox="1"/>
            <p:nvPr/>
          </p:nvSpPr>
          <p:spPr>
            <a:xfrm>
              <a:off x="0" y="0"/>
              <a:ext cx="288316" cy="2925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6</a:t>
              </a:r>
            </a:p>
          </p:txBody>
        </p:sp>
      </p:grpSp>
      <p:sp>
        <p:nvSpPr>
          <p:cNvPr id="45" name="Google Shape;32;p1"/>
          <p:cNvSpPr txBox="1"/>
          <p:nvPr/>
        </p:nvSpPr>
        <p:spPr>
          <a:xfrm>
            <a:off x="601194" y="4843150"/>
            <a:ext cx="3597456"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Scope of solution space </a:t>
            </a:r>
          </a:p>
        </p:txBody>
      </p:sp>
      <p:sp>
        <p:nvSpPr>
          <p:cNvPr id="46" name="Google Shape;33;p1"/>
          <p:cNvSpPr txBox="1"/>
          <p:nvPr/>
        </p:nvSpPr>
        <p:spPr>
          <a:xfrm>
            <a:off x="5050633" y="4668927"/>
            <a:ext cx="3597455"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Key data sources </a:t>
            </a:r>
          </a:p>
        </p:txBody>
      </p:sp>
      <p:sp>
        <p:nvSpPr>
          <p:cNvPr id="47" name="Google Shape;34;p1"/>
          <p:cNvSpPr txBox="1"/>
          <p:nvPr/>
        </p:nvSpPr>
        <p:spPr>
          <a:xfrm>
            <a:off x="339032" y="1963919"/>
            <a:ext cx="4232968" cy="106514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solidFill>
                  <a:srgbClr val="000000"/>
                </a:solidFill>
              </a:defRPr>
            </a:lvl1pPr>
          </a:lstStyle>
          <a:p>
            <a:pPr/>
            <a:r>
              <a:t>Monalco Mining is one of the world’s largest iron ore mining companies. Demand for iron has been increased and market prices are up to 110 USD per ton. However, with the increased supply of iron ores, prices have been suddenly dropped to 55 USD per ton. In response to worsening market conditions, the management team at Monalco has decided to focus on streamlining costs, particularly maintenance expenditure, to limit the impact this has on the business’ profitability</a:t>
            </a:r>
          </a:p>
        </p:txBody>
      </p:sp>
      <p:sp>
        <p:nvSpPr>
          <p:cNvPr id="48" name="Google Shape;35;p1"/>
          <p:cNvSpPr txBox="1"/>
          <p:nvPr/>
        </p:nvSpPr>
        <p:spPr>
          <a:xfrm>
            <a:off x="188833" y="3538873"/>
            <a:ext cx="4232968" cy="50634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solidFill>
                  <a:srgbClr val="000000"/>
                </a:solidFill>
              </a:defRPr>
            </a:lvl1pPr>
          </a:lstStyle>
          <a:p>
            <a:pPr/>
            <a:r>
              <a:t>Approaches are required to identify the root cause of increased ore crusher maintenance. After identifying reasons, necessary steps are required to solve those problems. </a:t>
            </a:r>
          </a:p>
        </p:txBody>
      </p:sp>
      <p:sp>
        <p:nvSpPr>
          <p:cNvPr id="49" name="Google Shape;36;p1"/>
          <p:cNvSpPr txBox="1"/>
          <p:nvPr/>
        </p:nvSpPr>
        <p:spPr>
          <a:xfrm>
            <a:off x="232567" y="5184804"/>
            <a:ext cx="4232968" cy="36664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000">
                <a:solidFill>
                  <a:srgbClr val="000000"/>
                </a:solidFill>
              </a:defRPr>
            </a:lvl1pPr>
          </a:lstStyle>
          <a:p>
            <a:pPr/>
            <a:r>
              <a:t>We will specifically focus on the data of iron ore crusher maintenance. We will be looking at reducing maintenance expenditures. </a:t>
            </a:r>
          </a:p>
        </p:txBody>
      </p:sp>
      <p:sp>
        <p:nvSpPr>
          <p:cNvPr id="50" name="Google Shape;37;p1"/>
          <p:cNvSpPr txBox="1"/>
          <p:nvPr/>
        </p:nvSpPr>
        <p:spPr>
          <a:xfrm>
            <a:off x="4603956" y="1963919"/>
            <a:ext cx="4232969" cy="1297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1000">
                <a:solidFill>
                  <a:srgbClr val="000000"/>
                </a:solidFill>
              </a:defRPr>
            </a:pPr>
            <a:r>
              <a:t>-Resistance from reliability engineering team</a:t>
            </a:r>
          </a:p>
          <a:p>
            <a:pPr defTabSz="457200">
              <a:defRPr sz="1200">
                <a:solidFill>
                  <a:srgbClr val="000000"/>
                </a:solidFill>
                <a:latin typeface="Times Roman"/>
                <a:ea typeface="Times Roman"/>
                <a:cs typeface="Times Roman"/>
                <a:sym typeface="Times Roman"/>
              </a:defRPr>
            </a:pPr>
            <a:r>
              <a:t>-Maintenance logs are indicating ‘excess wear’ is responsible for at least 80% of our work requests. </a:t>
            </a:r>
          </a:p>
          <a:p>
            <a:pPr defTabSz="457200">
              <a:defRPr sz="1200">
                <a:solidFill>
                  <a:srgbClr val="000000"/>
                </a:solidFill>
                <a:latin typeface="Times Roman"/>
                <a:ea typeface="Times Roman"/>
                <a:cs typeface="Times Roman"/>
                <a:sym typeface="Times Roman"/>
              </a:defRPr>
            </a:pPr>
            <a:r>
              <a:t>-Can’t cut more than the recommended OEM limit of one maintenance event at every 50,000 tons of iron ore processed. </a:t>
            </a:r>
          </a:p>
          <a:p>
            <a:pPr defTabSz="457200">
              <a:defRPr sz="1200">
                <a:solidFill>
                  <a:srgbClr val="000000"/>
                </a:solidFill>
                <a:latin typeface="Times Roman"/>
                <a:ea typeface="Times Roman"/>
                <a:cs typeface="Times Roman"/>
                <a:sym typeface="Times Roman"/>
              </a:defRPr>
            </a:pPr>
            <a:r>
              <a:t>-Current cost is high to maintain ore crushers and equipment </a:t>
            </a:r>
          </a:p>
        </p:txBody>
      </p:sp>
      <p:sp>
        <p:nvSpPr>
          <p:cNvPr id="51" name="Google Shape;38;p1"/>
          <p:cNvSpPr txBox="1"/>
          <p:nvPr/>
        </p:nvSpPr>
        <p:spPr>
          <a:xfrm>
            <a:off x="4642981" y="4942905"/>
            <a:ext cx="4232969" cy="123066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900">
                <a:solidFill>
                  <a:srgbClr val="000000"/>
                </a:solidFill>
              </a:defRPr>
            </a:pPr>
            <a:r>
              <a:t>Main Data Source</a:t>
            </a:r>
          </a:p>
          <a:p>
            <a:pPr marL="457200" indent="-285750">
              <a:buClr>
                <a:srgbClr val="000000"/>
              </a:buClr>
              <a:buSzPts val="900"/>
              <a:buFont typeface="Arial"/>
              <a:buChar char="●"/>
              <a:defRPr b="1" sz="900">
                <a:solidFill>
                  <a:srgbClr val="000000"/>
                </a:solidFill>
              </a:defRPr>
            </a:pPr>
            <a:r>
              <a:t>SAP</a:t>
            </a:r>
            <a:r>
              <a:rPr b="0"/>
              <a:t> - current data on equipment logs and work order requests, for maintenance on ore crushers and equipment </a:t>
            </a:r>
          </a:p>
          <a:p>
            <a:pPr marL="457200" indent="-285750">
              <a:buClr>
                <a:srgbClr val="000000"/>
              </a:buClr>
              <a:buSzPts val="900"/>
              <a:buFont typeface="Arial"/>
              <a:buChar char="●"/>
              <a:defRPr b="1" sz="900">
                <a:solidFill>
                  <a:srgbClr val="000000"/>
                </a:solidFill>
              </a:defRPr>
            </a:pPr>
            <a:r>
              <a:t>Data Historian </a:t>
            </a:r>
            <a:r>
              <a:rPr b="0"/>
              <a:t>-  data on how many tonnes of Iron Ore, processed with ore crushers.</a:t>
            </a:r>
          </a:p>
          <a:p>
            <a:pPr>
              <a:defRPr b="1" sz="900">
                <a:solidFill>
                  <a:srgbClr val="000000"/>
                </a:solidFill>
              </a:defRPr>
            </a:pPr>
            <a:r>
              <a:t>Other</a:t>
            </a:r>
            <a:r>
              <a:rPr b="0"/>
              <a:t> </a:t>
            </a:r>
            <a:r>
              <a:t>Data Source</a:t>
            </a:r>
          </a:p>
          <a:p>
            <a:pPr marL="457200" indent="-285750">
              <a:buClr>
                <a:srgbClr val="000000"/>
              </a:buClr>
              <a:buSzPts val="900"/>
              <a:buFont typeface="Arial"/>
              <a:buChar char="●"/>
              <a:defRPr b="1" sz="900">
                <a:solidFill>
                  <a:srgbClr val="000000"/>
                </a:solidFill>
              </a:defRPr>
            </a:pPr>
            <a:r>
              <a:t>Ellipse</a:t>
            </a:r>
            <a:r>
              <a:rPr b="0"/>
              <a:t> - data on old work orders for equipment, before upgrade to SAP. </a:t>
            </a:r>
          </a:p>
          <a:p>
            <a:pPr marL="457200" indent="-285750">
              <a:buClr>
                <a:srgbClr val="000000"/>
              </a:buClr>
              <a:buSzPts val="900"/>
              <a:buFont typeface="Arial"/>
              <a:buChar char="●"/>
              <a:defRPr b="1" sz="900">
                <a:solidFill>
                  <a:srgbClr val="000000"/>
                </a:solidFill>
              </a:defRPr>
            </a:pPr>
            <a:r>
              <a:t>T3000 DCS</a:t>
            </a:r>
            <a:r>
              <a:rPr b="0"/>
              <a:t> - raw vibrations, temperature, and humidity data</a:t>
            </a:r>
          </a:p>
          <a:p>
            <a:pPr marL="457200" indent="-285750">
              <a:buClr>
                <a:srgbClr val="000000"/>
              </a:buClr>
              <a:buSzPts val="900"/>
              <a:buFont typeface="Arial"/>
              <a:buChar char="●"/>
              <a:defRPr b="1" sz="900">
                <a:solidFill>
                  <a:srgbClr val="000000"/>
                </a:solidFill>
              </a:defRPr>
            </a:pPr>
            <a:r>
              <a:t>Ore Crusher System Map</a:t>
            </a:r>
            <a:r>
              <a:rPr b="0"/>
              <a:t> -  map outlining high-level process</a:t>
            </a:r>
          </a:p>
        </p:txBody>
      </p:sp>
      <p:grpSp>
        <p:nvGrpSpPr>
          <p:cNvPr id="54" name="Google Shape;39;p1"/>
          <p:cNvGrpSpPr/>
          <p:nvPr/>
        </p:nvGrpSpPr>
        <p:grpSpPr>
          <a:xfrm>
            <a:off x="6633336" y="6492476"/>
            <a:ext cx="432049" cy="269201"/>
            <a:chOff x="0" y="0"/>
            <a:chExt cx="432047" cy="269199"/>
          </a:xfrm>
        </p:grpSpPr>
        <p:sp>
          <p:nvSpPr>
            <p:cNvPr id="52" name="Chevron"/>
            <p:cNvSpPr/>
            <p:nvPr/>
          </p:nvSpPr>
          <p:spPr>
            <a:xfrm>
              <a:off x="0" y="31941"/>
              <a:ext cx="432048" cy="205318"/>
            </a:xfrm>
            <a:prstGeom prst="chevron">
              <a:avLst>
                <a:gd name="adj" fmla="val 50000"/>
              </a:avLst>
            </a:prstGeom>
            <a:solidFill>
              <a:schemeClr val="accent4"/>
            </a:solidFill>
            <a:ln w="9525" cap="flat">
              <a:solidFill>
                <a:schemeClr val="accent4"/>
              </a:solidFill>
              <a:prstDash val="solid"/>
              <a:round/>
            </a:ln>
            <a:effectLst/>
          </p:spPr>
          <p:txBody>
            <a:bodyPr wrap="square" lIns="0" tIns="0" rIns="0" bIns="0" numCol="1" anchor="ctr">
              <a:noAutofit/>
            </a:bodyPr>
            <a:lstStyle/>
            <a:p>
              <a:pPr algn="ctr">
                <a:defRPr>
                  <a:solidFill>
                    <a:srgbClr val="000000"/>
                  </a:solidFill>
                </a:defRPr>
              </a:pPr>
            </a:p>
          </p:txBody>
        </p:sp>
        <p:sp>
          <p:nvSpPr>
            <p:cNvPr id="53" name="H"/>
            <p:cNvSpPr txBox="1"/>
            <p:nvPr/>
          </p:nvSpPr>
          <p:spPr>
            <a:xfrm>
              <a:off x="153146" y="0"/>
              <a:ext cx="125757" cy="269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H</a:t>
              </a:r>
            </a:p>
          </p:txBody>
        </p:sp>
      </p:grpSp>
      <p:grpSp>
        <p:nvGrpSpPr>
          <p:cNvPr id="57" name="Google Shape;40;p1"/>
          <p:cNvGrpSpPr/>
          <p:nvPr/>
        </p:nvGrpSpPr>
        <p:grpSpPr>
          <a:xfrm>
            <a:off x="7028512" y="6487122"/>
            <a:ext cx="432049" cy="269201"/>
            <a:chOff x="0" y="0"/>
            <a:chExt cx="432047" cy="269199"/>
          </a:xfrm>
        </p:grpSpPr>
        <p:sp>
          <p:nvSpPr>
            <p:cNvPr id="55" name="Chevron"/>
            <p:cNvSpPr/>
            <p:nvPr/>
          </p:nvSpPr>
          <p:spPr>
            <a:xfrm>
              <a:off x="0" y="26588"/>
              <a:ext cx="432048" cy="216025"/>
            </a:xfrm>
            <a:prstGeom prst="chevron">
              <a:avLst>
                <a:gd name="adj" fmla="val 50000"/>
              </a:avLst>
            </a:prstGeom>
            <a:solidFill>
              <a:srgbClr val="D8D8D8"/>
            </a:solidFill>
            <a:ln w="12700" cap="flat">
              <a:noFill/>
              <a:miter lim="400000"/>
            </a:ln>
            <a:effectLst/>
          </p:spPr>
          <p:txBody>
            <a:bodyPr wrap="square" lIns="0" tIns="0" rIns="0" bIns="0" numCol="1" anchor="ctr">
              <a:noAutofit/>
            </a:bodyPr>
            <a:lstStyle/>
            <a:p>
              <a:pPr algn="ctr">
                <a:defRPr>
                  <a:solidFill>
                    <a:srgbClr val="000000"/>
                  </a:solidFill>
                </a:defRPr>
              </a:pPr>
            </a:p>
          </p:txBody>
        </p:sp>
        <p:sp>
          <p:nvSpPr>
            <p:cNvPr id="56" name="D"/>
            <p:cNvSpPr txBox="1"/>
            <p:nvPr/>
          </p:nvSpPr>
          <p:spPr>
            <a:xfrm>
              <a:off x="153736" y="0"/>
              <a:ext cx="124576" cy="269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D</a:t>
              </a:r>
            </a:p>
          </p:txBody>
        </p:sp>
      </p:grpSp>
      <p:grpSp>
        <p:nvGrpSpPr>
          <p:cNvPr id="60" name="Google Shape;41;p1"/>
          <p:cNvGrpSpPr/>
          <p:nvPr/>
        </p:nvGrpSpPr>
        <p:grpSpPr>
          <a:xfrm>
            <a:off x="7452320" y="6476415"/>
            <a:ext cx="432049" cy="269201"/>
            <a:chOff x="0" y="0"/>
            <a:chExt cx="432047" cy="269199"/>
          </a:xfrm>
        </p:grpSpPr>
        <p:sp>
          <p:nvSpPr>
            <p:cNvPr id="58" name="Chevron"/>
            <p:cNvSpPr/>
            <p:nvPr/>
          </p:nvSpPr>
          <p:spPr>
            <a:xfrm>
              <a:off x="0" y="26588"/>
              <a:ext cx="432048" cy="216025"/>
            </a:xfrm>
            <a:prstGeom prst="chevron">
              <a:avLst>
                <a:gd name="adj" fmla="val 50000"/>
              </a:avLst>
            </a:prstGeom>
            <a:solidFill>
              <a:srgbClr val="D8D8D8"/>
            </a:solidFill>
            <a:ln w="12700" cap="flat">
              <a:noFill/>
              <a:miter lim="400000"/>
            </a:ln>
            <a:effectLst/>
          </p:spPr>
          <p:txBody>
            <a:bodyPr wrap="square" lIns="0" tIns="0" rIns="0" bIns="0" numCol="1" anchor="ctr">
              <a:noAutofit/>
            </a:bodyPr>
            <a:lstStyle/>
            <a:p>
              <a:pPr algn="ctr">
                <a:defRPr>
                  <a:solidFill>
                    <a:srgbClr val="000000"/>
                  </a:solidFill>
                </a:defRPr>
              </a:pPr>
            </a:p>
          </p:txBody>
        </p:sp>
        <p:sp>
          <p:nvSpPr>
            <p:cNvPr id="59" name="E"/>
            <p:cNvSpPr txBox="1"/>
            <p:nvPr/>
          </p:nvSpPr>
          <p:spPr>
            <a:xfrm>
              <a:off x="153736" y="0"/>
              <a:ext cx="124576" cy="269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E</a:t>
              </a:r>
            </a:p>
          </p:txBody>
        </p:sp>
      </p:grpSp>
      <p:grpSp>
        <p:nvGrpSpPr>
          <p:cNvPr id="63" name="Google Shape;42;p1"/>
          <p:cNvGrpSpPr/>
          <p:nvPr/>
        </p:nvGrpSpPr>
        <p:grpSpPr>
          <a:xfrm>
            <a:off x="7846662" y="6481493"/>
            <a:ext cx="432049" cy="269201"/>
            <a:chOff x="0" y="0"/>
            <a:chExt cx="432047" cy="269199"/>
          </a:xfrm>
        </p:grpSpPr>
        <p:sp>
          <p:nvSpPr>
            <p:cNvPr id="61" name="Chevron"/>
            <p:cNvSpPr/>
            <p:nvPr/>
          </p:nvSpPr>
          <p:spPr>
            <a:xfrm>
              <a:off x="0" y="26588"/>
              <a:ext cx="432048" cy="216025"/>
            </a:xfrm>
            <a:prstGeom prst="chevron">
              <a:avLst>
                <a:gd name="adj" fmla="val 50000"/>
              </a:avLst>
            </a:prstGeom>
            <a:solidFill>
              <a:srgbClr val="D8D8D8"/>
            </a:solidFill>
            <a:ln w="12700" cap="flat">
              <a:noFill/>
              <a:miter lim="400000"/>
            </a:ln>
            <a:effectLst/>
          </p:spPr>
          <p:txBody>
            <a:bodyPr wrap="square" lIns="0" tIns="0" rIns="0" bIns="0" numCol="1" anchor="ctr">
              <a:noAutofit/>
            </a:bodyPr>
            <a:lstStyle/>
            <a:p>
              <a:pPr algn="ctr">
                <a:defRPr>
                  <a:solidFill>
                    <a:srgbClr val="000000"/>
                  </a:solidFill>
                </a:defRPr>
              </a:pPr>
            </a:p>
          </p:txBody>
        </p:sp>
        <p:sp>
          <p:nvSpPr>
            <p:cNvPr id="62" name="I"/>
            <p:cNvSpPr txBox="1"/>
            <p:nvPr/>
          </p:nvSpPr>
          <p:spPr>
            <a:xfrm>
              <a:off x="153736" y="0"/>
              <a:ext cx="124576" cy="269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I</a:t>
              </a:r>
            </a:p>
          </p:txBody>
        </p:sp>
      </p:grpSp>
      <p:grpSp>
        <p:nvGrpSpPr>
          <p:cNvPr id="66" name="Google Shape;43;p1"/>
          <p:cNvGrpSpPr/>
          <p:nvPr/>
        </p:nvGrpSpPr>
        <p:grpSpPr>
          <a:xfrm>
            <a:off x="8245692" y="6476415"/>
            <a:ext cx="432049" cy="269201"/>
            <a:chOff x="0" y="0"/>
            <a:chExt cx="432047" cy="269199"/>
          </a:xfrm>
        </p:grpSpPr>
        <p:sp>
          <p:nvSpPr>
            <p:cNvPr id="64" name="Chevron"/>
            <p:cNvSpPr/>
            <p:nvPr/>
          </p:nvSpPr>
          <p:spPr>
            <a:xfrm>
              <a:off x="0" y="26588"/>
              <a:ext cx="432048" cy="216025"/>
            </a:xfrm>
            <a:prstGeom prst="chevron">
              <a:avLst>
                <a:gd name="adj" fmla="val 50000"/>
              </a:avLst>
            </a:prstGeom>
            <a:solidFill>
              <a:srgbClr val="D8D8D8"/>
            </a:solidFill>
            <a:ln w="12700" cap="flat">
              <a:noFill/>
              <a:miter lim="400000"/>
            </a:ln>
            <a:effectLst/>
          </p:spPr>
          <p:txBody>
            <a:bodyPr wrap="square" lIns="0" tIns="0" rIns="0" bIns="0" numCol="1" anchor="ctr">
              <a:noAutofit/>
            </a:bodyPr>
            <a:lstStyle/>
            <a:p>
              <a:pPr algn="ctr">
                <a:defRPr>
                  <a:solidFill>
                    <a:srgbClr val="000000"/>
                  </a:solidFill>
                </a:defRPr>
              </a:pPr>
            </a:p>
          </p:txBody>
        </p:sp>
        <p:sp>
          <p:nvSpPr>
            <p:cNvPr id="65" name="P"/>
            <p:cNvSpPr txBox="1"/>
            <p:nvPr/>
          </p:nvSpPr>
          <p:spPr>
            <a:xfrm>
              <a:off x="153736" y="0"/>
              <a:ext cx="124576" cy="269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P</a:t>
              </a:r>
            </a:p>
          </p:txBody>
        </p:sp>
      </p:grpSp>
      <p:grpSp>
        <p:nvGrpSpPr>
          <p:cNvPr id="69" name="Google Shape;44;p1"/>
          <p:cNvGrpSpPr/>
          <p:nvPr/>
        </p:nvGrpSpPr>
        <p:grpSpPr>
          <a:xfrm>
            <a:off x="8099129" y="675186"/>
            <a:ext cx="432049" cy="269201"/>
            <a:chOff x="0" y="0"/>
            <a:chExt cx="432047" cy="269199"/>
          </a:xfrm>
        </p:grpSpPr>
        <p:sp>
          <p:nvSpPr>
            <p:cNvPr id="67" name="Chevron"/>
            <p:cNvSpPr/>
            <p:nvPr/>
          </p:nvSpPr>
          <p:spPr>
            <a:xfrm>
              <a:off x="0" y="31941"/>
              <a:ext cx="432048" cy="205318"/>
            </a:xfrm>
            <a:prstGeom prst="chevron">
              <a:avLst>
                <a:gd name="adj" fmla="val 50000"/>
              </a:avLst>
            </a:prstGeom>
            <a:solidFill>
              <a:schemeClr val="accent4"/>
            </a:solidFill>
            <a:ln w="9525" cap="flat">
              <a:solidFill>
                <a:schemeClr val="accent4"/>
              </a:solidFill>
              <a:prstDash val="solid"/>
              <a:round/>
            </a:ln>
            <a:effectLst/>
          </p:spPr>
          <p:txBody>
            <a:bodyPr wrap="square" lIns="0" tIns="0" rIns="0" bIns="0" numCol="1" anchor="ctr">
              <a:noAutofit/>
            </a:bodyPr>
            <a:lstStyle/>
            <a:p>
              <a:pPr algn="ctr">
                <a:defRPr>
                  <a:solidFill>
                    <a:srgbClr val="000000"/>
                  </a:solidFill>
                </a:defRPr>
              </a:pPr>
            </a:p>
          </p:txBody>
        </p:sp>
        <p:sp>
          <p:nvSpPr>
            <p:cNvPr id="68" name="H"/>
            <p:cNvSpPr txBox="1"/>
            <p:nvPr/>
          </p:nvSpPr>
          <p:spPr>
            <a:xfrm>
              <a:off x="153146" y="0"/>
              <a:ext cx="125757" cy="269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H</a:t>
              </a:r>
            </a:p>
          </p:txBody>
        </p:sp>
      </p:grpSp>
      <p:sp>
        <p:nvSpPr>
          <p:cNvPr id="70" name="Google Shape;45;p1"/>
          <p:cNvSpPr/>
          <p:nvPr/>
        </p:nvSpPr>
        <p:spPr>
          <a:xfrm>
            <a:off x="121750" y="116630"/>
            <a:ext cx="7996289" cy="11370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67" y="0"/>
                </a:lnTo>
                <a:lnTo>
                  <a:pt x="20867" y="12600"/>
                </a:lnTo>
                <a:lnTo>
                  <a:pt x="21600" y="12223"/>
                </a:lnTo>
                <a:lnTo>
                  <a:pt x="20867" y="18000"/>
                </a:lnTo>
                <a:lnTo>
                  <a:pt x="20867" y="21600"/>
                </a:lnTo>
                <a:lnTo>
                  <a:pt x="0" y="21600"/>
                </a:lnTo>
                <a:lnTo>
                  <a:pt x="0" y="12600"/>
                </a:lnTo>
                <a:close/>
              </a:path>
            </a:pathLst>
          </a:custGeom>
          <a:solidFill>
            <a:srgbClr val="FEF2DA"/>
          </a:solidFill>
          <a:ln w="12700">
            <a:miter lim="400000"/>
          </a:ln>
        </p:spPr>
        <p:txBody>
          <a:bodyPr lIns="0" tIns="0" rIns="0" bIns="0" anchor="ctr"/>
          <a:lstStyle/>
          <a:p>
            <a:pPr algn="ctr">
              <a:defRPr sz="1800"/>
            </a:pPr>
          </a:p>
        </p:txBody>
      </p:sp>
      <p:sp>
        <p:nvSpPr>
          <p:cNvPr id="71" name="Google Shape;46;p1"/>
          <p:cNvSpPr txBox="1"/>
          <p:nvPr>
            <p:ph type="title"/>
          </p:nvPr>
        </p:nvSpPr>
        <p:spPr>
          <a:xfrm>
            <a:off x="184140" y="189590"/>
            <a:ext cx="8793596" cy="307778"/>
          </a:xfrm>
          <a:prstGeom prst="rect">
            <a:avLst/>
          </a:prstGeom>
        </p:spPr>
        <p:txBody>
          <a:bodyPr/>
          <a:lstStyle>
            <a:lvl1pPr>
              <a:defRPr sz="2000">
                <a:solidFill>
                  <a:srgbClr val="29748D"/>
                </a:solidFill>
                <a:latin typeface="Quattrocento Sans"/>
                <a:ea typeface="Quattrocento Sans"/>
                <a:cs typeface="Quattrocento Sans"/>
                <a:sym typeface="Quattrocento Sans"/>
              </a:defRPr>
            </a:lvl1pPr>
          </a:lstStyle>
          <a:p>
            <a:pPr/>
            <a:r>
              <a:t>Problem Statement Worksheet (Hypothesis Formation)</a:t>
            </a:r>
          </a:p>
        </p:txBody>
      </p:sp>
      <p:sp>
        <p:nvSpPr>
          <p:cNvPr id="72" name="Google Shape;47;p1"/>
          <p:cNvSpPr txBox="1"/>
          <p:nvPr/>
        </p:nvSpPr>
        <p:spPr>
          <a:xfrm>
            <a:off x="4652851" y="3547600"/>
            <a:ext cx="4232969" cy="84966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900">
                <a:solidFill>
                  <a:srgbClr val="000000"/>
                </a:solidFill>
              </a:defRPr>
            </a:pPr>
            <a:r>
              <a:t>Chanel Adams </a:t>
            </a:r>
            <a:r>
              <a:rPr b="0"/>
              <a:t>- Reliability Engineer</a:t>
            </a:r>
          </a:p>
          <a:p>
            <a:pPr>
              <a:defRPr b="1" sz="900">
                <a:solidFill>
                  <a:srgbClr val="000000"/>
                </a:solidFill>
              </a:defRPr>
            </a:pPr>
            <a:r>
              <a:t>Jonas Richards </a:t>
            </a:r>
            <a:r>
              <a:rPr b="0"/>
              <a:t>- Asset Integrity Manager</a:t>
            </a:r>
          </a:p>
          <a:p>
            <a:pPr>
              <a:defRPr b="1" sz="900">
                <a:solidFill>
                  <a:srgbClr val="000000"/>
                </a:solidFill>
              </a:defRPr>
            </a:pPr>
            <a:r>
              <a:t>Jane Steere </a:t>
            </a:r>
            <a:r>
              <a:rPr b="0"/>
              <a:t>- Principal Maintenance</a:t>
            </a:r>
          </a:p>
          <a:p>
            <a:pPr>
              <a:defRPr b="1" sz="900">
                <a:solidFill>
                  <a:srgbClr val="000000"/>
                </a:solidFill>
              </a:defRPr>
            </a:pPr>
            <a:r>
              <a:t>Fargo Williams </a:t>
            </a:r>
            <a:r>
              <a:rPr b="0"/>
              <a:t>- Change Manager</a:t>
            </a:r>
          </a:p>
          <a:p>
            <a:pPr>
              <a:defRPr b="1" sz="900">
                <a:solidFill>
                  <a:srgbClr val="000000"/>
                </a:solidFill>
              </a:defRPr>
            </a:pPr>
            <a:r>
              <a:t>Bruce Banner </a:t>
            </a:r>
            <a:r>
              <a:rPr b="0"/>
              <a:t>- Maintenance SME</a:t>
            </a:r>
          </a:p>
          <a:p>
            <a:pPr>
              <a:defRPr b="1" sz="900">
                <a:solidFill>
                  <a:srgbClr val="000000"/>
                </a:solidFill>
              </a:defRPr>
            </a:pPr>
            <a:r>
              <a:t>Tara Starr </a:t>
            </a:r>
            <a:r>
              <a:rPr b="0"/>
              <a:t>- Maintenance SME </a:t>
            </a:r>
          </a:p>
        </p:txBody>
      </p:sp>
      <p:sp>
        <p:nvSpPr>
          <p:cNvPr id="73" name="Google Shape;48;p1"/>
          <p:cNvSpPr txBox="1"/>
          <p:nvPr/>
        </p:nvSpPr>
        <p:spPr>
          <a:xfrm>
            <a:off x="229864" y="540900"/>
            <a:ext cx="8493200" cy="69518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a:solidFill>
                  <a:srgbClr val="000000"/>
                </a:solidFill>
              </a:defRPr>
            </a:lvl1pPr>
          </a:lstStyle>
          <a:p>
            <a:pPr/>
            <a:r>
              <a:t>How can Monalco reduce the cost of ore crusher maintenance by 20% over the next year to maximize the business profitability as the market price of iron ore has been shifted downwards to 55USD/ton from 110USD/ton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ynergy_CF_YNR002">
  <a:themeElements>
    <a:clrScheme name="Synergy_CF_YNR002">
      <a:dk1>
        <a:srgbClr val="002C46"/>
      </a:dk1>
      <a:lt1>
        <a:srgbClr val="464646"/>
      </a:lt1>
      <a:dk2>
        <a:srgbClr val="A7A7A7"/>
      </a:dk2>
      <a:lt2>
        <a:srgbClr val="535353"/>
      </a:lt2>
      <a:accent1>
        <a:srgbClr val="99AABE"/>
      </a:accent1>
      <a:accent2>
        <a:srgbClr val="406085"/>
      </a:accent2>
      <a:accent3>
        <a:srgbClr val="002C46"/>
      </a:accent3>
      <a:accent4>
        <a:srgbClr val="FBC14E"/>
      </a:accent4>
      <a:accent5>
        <a:srgbClr val="379BBD"/>
      </a:accent5>
      <a:accent6>
        <a:srgbClr val="808080"/>
      </a:accent6>
      <a:hlink>
        <a:srgbClr val="0000FF"/>
      </a:hlink>
      <a:folHlink>
        <a:srgbClr val="FF00FF"/>
      </a:folHlink>
    </a:clrScheme>
    <a:fontScheme name="Synergy_CF_YNR002">
      <a:majorFont>
        <a:latin typeface="Helvetica"/>
        <a:ea typeface="Helvetica"/>
        <a:cs typeface="Helvetica"/>
      </a:majorFont>
      <a:minorFont>
        <a:latin typeface="Arial"/>
        <a:ea typeface="Arial"/>
        <a:cs typeface="Arial"/>
      </a:minorFont>
    </a:fontScheme>
    <a:fmtScheme name="Synergy_CF_YNR00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ynergy_CF_YNR002">
  <a:themeElements>
    <a:clrScheme name="Synergy_CF_YNR002">
      <a:dk1>
        <a:srgbClr val="000000"/>
      </a:dk1>
      <a:lt1>
        <a:srgbClr val="FFFFFF"/>
      </a:lt1>
      <a:dk2>
        <a:srgbClr val="A7A7A7"/>
      </a:dk2>
      <a:lt2>
        <a:srgbClr val="535353"/>
      </a:lt2>
      <a:accent1>
        <a:srgbClr val="99AABE"/>
      </a:accent1>
      <a:accent2>
        <a:srgbClr val="406085"/>
      </a:accent2>
      <a:accent3>
        <a:srgbClr val="002C46"/>
      </a:accent3>
      <a:accent4>
        <a:srgbClr val="FBC14E"/>
      </a:accent4>
      <a:accent5>
        <a:srgbClr val="379BBD"/>
      </a:accent5>
      <a:accent6>
        <a:srgbClr val="808080"/>
      </a:accent6>
      <a:hlink>
        <a:srgbClr val="0000FF"/>
      </a:hlink>
      <a:folHlink>
        <a:srgbClr val="FF00FF"/>
      </a:folHlink>
    </a:clrScheme>
    <a:fontScheme name="Synergy_CF_YNR002">
      <a:majorFont>
        <a:latin typeface="Helvetica"/>
        <a:ea typeface="Helvetica"/>
        <a:cs typeface="Helvetica"/>
      </a:majorFont>
      <a:minorFont>
        <a:latin typeface="Arial"/>
        <a:ea typeface="Arial"/>
        <a:cs typeface="Arial"/>
      </a:minorFont>
    </a:fontScheme>
    <a:fmtScheme name="Synergy_CF_YNR00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