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59" r:id="rId4"/>
    <p:sldId id="263" r:id="rId5"/>
    <p:sldId id="265" r:id="rId6"/>
    <p:sldId id="268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129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4E9A3-002E-4E4E-A214-4D5D59D08C1A}" type="datetimeFigureOut">
              <a:rPr lang="en-US" smtClean="0"/>
              <a:t>4/22/22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85FE0-45FB-5D4B-86F1-6A4DC2F55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8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85FE0-45FB-5D4B-86F1-6A4DC2F555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8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5A41-C63A-284A-ACD4-6CE9A5603B66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00FD-FBCB-734B-B92B-CCC62FBDB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5A41-C63A-284A-ACD4-6CE9A5603B66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00FD-FBCB-734B-B92B-CCC62FBDB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5A41-C63A-284A-ACD4-6CE9A5603B66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00FD-FBCB-734B-B92B-CCC62FBDB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5A41-C63A-284A-ACD4-6CE9A5603B66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00FD-FBCB-734B-B92B-CCC62FBDB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5A41-C63A-284A-ACD4-6CE9A5603B66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00FD-FBCB-734B-B92B-CCC62FBDB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5A41-C63A-284A-ACD4-6CE9A5603B66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00FD-FBCB-734B-B92B-CCC62FBDB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5A41-C63A-284A-ACD4-6CE9A5603B66}" type="datetimeFigureOut">
              <a:rPr lang="en-US" smtClean="0"/>
              <a:t>4/22/22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00FD-FBCB-734B-B92B-CCC62FBDB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5A41-C63A-284A-ACD4-6CE9A5603B66}" type="datetimeFigureOut">
              <a:rPr lang="en-US" smtClean="0"/>
              <a:t>4/22/22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00FD-FBCB-734B-B92B-CCC62FBDB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5A41-C63A-284A-ACD4-6CE9A5603B66}" type="datetimeFigureOut">
              <a:rPr lang="en-US" smtClean="0"/>
              <a:t>4/22/22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00FD-FBCB-734B-B92B-CCC62FBDB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5A41-C63A-284A-ACD4-6CE9A5603B66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00FD-FBCB-734B-B92B-CCC62FBDB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5A41-C63A-284A-ACD4-6CE9A5603B66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00FD-FBCB-734B-B92B-CCC62FBDB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75A41-C63A-284A-ACD4-6CE9A5603B66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E00FD-FBCB-734B-B92B-CCC62FBD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0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 r="10444" b="1"/>
          <a:stretch/>
        </p:blipFill>
        <p:spPr>
          <a:xfrm>
            <a:off x="20" y="12"/>
            <a:ext cx="12191980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What do consumers look for when they shop online?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6"/>
            <a:ext cx="9144000" cy="109839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Ahmad Saquib Sina</a:t>
            </a:r>
          </a:p>
          <a:p>
            <a:r>
              <a:rPr lang="en-US" sz="4400" b="1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Major: Retail Merchandising</a:t>
            </a:r>
          </a:p>
          <a:p>
            <a:r>
              <a:rPr lang="en-US" sz="4400" b="1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Focus: Online technology</a:t>
            </a:r>
          </a:p>
        </p:txBody>
      </p:sp>
    </p:spTree>
    <p:extLst>
      <p:ext uri="{BB962C8B-B14F-4D97-AF65-F5344CB8AC3E}">
        <p14:creationId xmlns:p14="http://schemas.microsoft.com/office/powerpoint/2010/main" val="3516246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32" r="1333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355A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177800"/>
            <a:ext cx="6586491" cy="1028700"/>
          </a:xfrm>
        </p:spPr>
        <p:txBody>
          <a:bodyPr anchor="b">
            <a:normAutofit/>
          </a:bodyPr>
          <a:lstStyle/>
          <a:p>
            <a:r>
              <a:rPr lang="en-US" sz="6000" b="1" dirty="0">
                <a:latin typeface="Times New Roman" charset="0"/>
                <a:ea typeface="Times New Roman" charset="0"/>
                <a:cs typeface="Times New Roman" charset="0"/>
              </a:rPr>
              <a:t>Interview questions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762499" y="2603500"/>
            <a:ext cx="7543801" cy="4254500"/>
          </a:xfrm>
        </p:spPr>
        <p:txBody>
          <a:bodyPr>
            <a:normAutofit fontScale="32500" lnSpcReduction="20000"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100" b="1" dirty="0">
                <a:latin typeface="Times New Roman" charset="0"/>
                <a:ea typeface="Times New Roman" charset="0"/>
                <a:cs typeface="Times New Roman" charset="0"/>
              </a:rPr>
              <a:t>Tell me how your experience began ?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1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100" b="1" dirty="0">
                <a:latin typeface="Times New Roman" charset="0"/>
                <a:ea typeface="Times New Roman" charset="0"/>
                <a:cs typeface="Times New Roman" charset="0"/>
              </a:rPr>
              <a:t>Observation 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1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100" b="1" dirty="0">
                <a:latin typeface="Times New Roman" charset="0"/>
                <a:ea typeface="Times New Roman" charset="0"/>
                <a:cs typeface="Times New Roman" charset="0"/>
              </a:rPr>
              <a:t>Using neutrality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1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100" b="1" dirty="0">
                <a:latin typeface="Times New Roman" charset="0"/>
                <a:ea typeface="Times New Roman" charset="0"/>
                <a:cs typeface="Times New Roman" charset="0"/>
              </a:rPr>
              <a:t>Asking for details rather than lot of questions.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1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100" b="1" dirty="0">
                <a:latin typeface="Times New Roman" charset="0"/>
                <a:ea typeface="Times New Roman" charset="0"/>
                <a:cs typeface="Times New Roman" charset="0"/>
              </a:rPr>
              <a:t>Using probes.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661400" y="2044700"/>
            <a:ext cx="28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6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70" b="1"/>
          <a:stretch/>
        </p:blipFill>
        <p:spPr>
          <a:xfrm>
            <a:off x="6083299" y="190500"/>
            <a:ext cx="6108701" cy="6426199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7000" y="1435100"/>
            <a:ext cx="5956298" cy="5329239"/>
          </a:xfrm>
        </p:spPr>
        <p:txBody>
          <a:bodyPr>
            <a:normAutofit fontScale="70000" lnSpcReduction="20000"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5200" b="1" dirty="0">
                <a:latin typeface="Times New Roman" charset="0"/>
                <a:ea typeface="Times New Roman" charset="0"/>
                <a:cs typeface="Times New Roman" charset="0"/>
              </a:rPr>
              <a:t>Quote - </a:t>
            </a:r>
            <a:r>
              <a:rPr lang="en-US" sz="5200" b="1" i="1" dirty="0">
                <a:latin typeface="Times New Roman" charset="0"/>
                <a:ea typeface="Times New Roman" charset="0"/>
                <a:cs typeface="Times New Roman" charset="0"/>
              </a:rPr>
              <a:t>“I can easily get the apparel items when I shop online. The items are always in the stock (Kierra).” </a:t>
            </a:r>
            <a:endParaRPr lang="en-US" sz="52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2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00" b="1" dirty="0">
                <a:latin typeface="Times New Roman" charset="0"/>
                <a:ea typeface="Times New Roman" charset="0"/>
                <a:cs typeface="Times New Roman" charset="0"/>
              </a:rPr>
              <a:t>Enjoyable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2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00" b="1" dirty="0">
                <a:latin typeface="Times New Roman" charset="0"/>
                <a:ea typeface="Times New Roman" charset="0"/>
                <a:cs typeface="Times New Roman" charset="0"/>
              </a:rPr>
              <a:t>Easy to access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2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00" b="1" dirty="0">
                <a:latin typeface="Times New Roman" charset="0"/>
                <a:ea typeface="Times New Roman" charset="0"/>
                <a:cs typeface="Times New Roman" charset="0"/>
              </a:rPr>
              <a:t>Whenever and whatever they 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00" b="1" dirty="0">
                <a:latin typeface="Times New Roman" charset="0"/>
                <a:ea typeface="Times New Roman" charset="0"/>
                <a:cs typeface="Times New Roman" charset="0"/>
              </a:rPr>
              <a:t>want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Times New Roman" charset="0"/>
                <a:ea typeface="Times New Roman" charset="0"/>
                <a:cs typeface="Times New Roman" charset="0"/>
              </a:rPr>
              <a:t>Convenienc</a:t>
            </a:r>
            <a:r>
              <a:rPr lang="en-US" sz="7200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28926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63" b="-1"/>
          <a:stretch/>
        </p:blipFill>
        <p:spPr>
          <a:xfrm>
            <a:off x="266700" y="1828801"/>
            <a:ext cx="5803900" cy="4737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Times New Roman" charset="0"/>
                <a:ea typeface="Times New Roman" charset="0"/>
                <a:cs typeface="Times New Roman" charset="0"/>
              </a:rPr>
              <a:t>Why Convenience so important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10300" y="1587500"/>
            <a:ext cx="5829300" cy="6375400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Well informed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Update- Facebook, Instagram,  and email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24/7 shopping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Pollution free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4000" b="1" strike="sngStrike" dirty="0">
                <a:latin typeface="Times New Roman" charset="0"/>
                <a:ea typeface="Times New Roman" charset="0"/>
                <a:cs typeface="Times New Roman" charset="0"/>
              </a:rPr>
              <a:t>Crowding</a:t>
            </a:r>
          </a:p>
        </p:txBody>
      </p:sp>
    </p:spTree>
    <p:extLst>
      <p:ext uri="{BB962C8B-B14F-4D97-AF65-F5344CB8AC3E}">
        <p14:creationId xmlns:p14="http://schemas.microsoft.com/office/powerpoint/2010/main" val="2123537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250"/>
          <a:stretch/>
        </p:blipFill>
        <p:spPr>
          <a:xfrm>
            <a:off x="7235419" y="10"/>
            <a:ext cx="4956580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1" y="629266"/>
            <a:ext cx="7070320" cy="167660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Times New Roman" charset="0"/>
                <a:ea typeface="Times New Roman" charset="0"/>
                <a:cs typeface="Times New Roman" charset="0"/>
              </a:rPr>
              <a:t>Video of a natural walking model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5100" y="2438400"/>
            <a:ext cx="7070319" cy="4419600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i="1" dirty="0">
                <a:latin typeface="Times New Roman" charset="0"/>
                <a:ea typeface="Times New Roman" charset="0"/>
                <a:cs typeface="Times New Roman" charset="0"/>
              </a:rPr>
              <a:t>“</a:t>
            </a:r>
            <a:r>
              <a:rPr lang="en-US" sz="4000" b="1" i="1" dirty="0">
                <a:latin typeface="Times New Roman" charset="0"/>
                <a:ea typeface="Times New Roman" charset="0"/>
                <a:cs typeface="Times New Roman" charset="0"/>
              </a:rPr>
              <a:t>I look for a certain model, the model who is walking and who looks like me (Kierra).”</a:t>
            </a:r>
            <a:r>
              <a:rPr lang="en-US" sz="4000" b="1" dirty="0"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40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40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Better choice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Feels- I am walking</a:t>
            </a:r>
          </a:p>
        </p:txBody>
      </p:sp>
    </p:spTree>
    <p:extLst>
      <p:ext uri="{BB962C8B-B14F-4D97-AF65-F5344CB8AC3E}">
        <p14:creationId xmlns:p14="http://schemas.microsoft.com/office/powerpoint/2010/main" val="3019281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25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6054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10"/>
            <a:ext cx="6586491" cy="2222490"/>
          </a:xfrm>
        </p:spPr>
        <p:txBody>
          <a:bodyPr anchor="b">
            <a:noAutofit/>
          </a:bodyPr>
          <a:lstStyle/>
          <a:p>
            <a:br>
              <a:rPr lang="en-US" sz="5400" b="1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5400" b="1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5400" b="1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5400" b="1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5400" b="1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5400" b="1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54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5400" b="1" dirty="0">
                <a:latin typeface="Times New Roman" charset="0"/>
                <a:ea typeface="Times New Roman" charset="0"/>
                <a:cs typeface="Times New Roman" charset="0"/>
              </a:rPr>
              <a:t>Why video of a walking model so important</a:t>
            </a:r>
            <a:endParaRPr lang="en-US" sz="4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4279900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Get more information of an apparel item.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Better guess of an apparel item.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They can know what they look like. </a:t>
            </a:r>
          </a:p>
        </p:txBody>
      </p:sp>
    </p:spTree>
    <p:extLst>
      <p:ext uri="{BB962C8B-B14F-4D97-AF65-F5344CB8AC3E}">
        <p14:creationId xmlns:p14="http://schemas.microsoft.com/office/powerpoint/2010/main" val="3645520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8" r="15689" b="-1"/>
          <a:stretch/>
        </p:blipFill>
        <p:spPr>
          <a:xfrm>
            <a:off x="6858000" y="10"/>
            <a:ext cx="5334000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0"/>
            <a:ext cx="6642100" cy="2336789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Photographs with multiple angles of an apparel item and zooming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5100" y="2108201"/>
            <a:ext cx="6692900" cy="4622800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i="1" dirty="0">
                <a:latin typeface="Times New Roman" charset="0"/>
                <a:ea typeface="Times New Roman" charset="0"/>
                <a:cs typeface="Times New Roman" charset="0"/>
              </a:rPr>
              <a:t>“I always look for the product movement and zooming functions on an online site. This is because I need to look for the color, texture and the size (Megan)"</a:t>
            </a:r>
            <a:endParaRPr lang="en-US" sz="36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Capture attention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Pleasurable experience</a:t>
            </a:r>
          </a:p>
        </p:txBody>
      </p:sp>
    </p:spTree>
    <p:extLst>
      <p:ext uri="{BB962C8B-B14F-4D97-AF65-F5344CB8AC3E}">
        <p14:creationId xmlns:p14="http://schemas.microsoft.com/office/powerpoint/2010/main" val="209586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2" r="7704" b="-2"/>
          <a:stretch/>
        </p:blipFill>
        <p:spPr>
          <a:xfrm>
            <a:off x="838200" y="1904281"/>
            <a:ext cx="535940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Why Photographs with multiple angles of an apparel item and zooming so important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00800" y="1904281"/>
            <a:ext cx="5562600" cy="4521918"/>
          </a:xfrm>
        </p:spPr>
        <p:txBody>
          <a:bodyPr>
            <a:normAutofit fontScale="77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latin typeface="Times New Roman" charset="0"/>
                <a:ea typeface="Times New Roman" charset="0"/>
                <a:cs typeface="Times New Roman" charset="0"/>
              </a:rPr>
              <a:t>Reduces the perceived risk.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strike="sngStrike" dirty="0">
                <a:latin typeface="Times New Roman" charset="0"/>
                <a:ea typeface="Times New Roman" charset="0"/>
                <a:cs typeface="Times New Roman" charset="0"/>
              </a:rPr>
              <a:t>Cannot touch the product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b="1" strike="sngStrike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latin typeface="Times New Roman" charset="0"/>
                <a:ea typeface="Times New Roman" charset="0"/>
                <a:cs typeface="Times New Roman" charset="0"/>
              </a:rPr>
              <a:t>Feels that they touch an item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7541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6" r="26857" b="-2"/>
          <a:stretch/>
        </p:blipFill>
        <p:spPr>
          <a:xfrm>
            <a:off x="0" y="1904281"/>
            <a:ext cx="5689600" cy="4763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701"/>
            <a:ext cx="10515600" cy="1104899"/>
          </a:xfrm>
        </p:spPr>
        <p:txBody>
          <a:bodyPr>
            <a:noAutofit/>
          </a:bodyPr>
          <a:lstStyle/>
          <a:p>
            <a:r>
              <a:rPr lang="en-US" sz="9600" dirty="0">
                <a:latin typeface="Times New Roman" charset="0"/>
                <a:ea typeface="Times New Roman" charset="0"/>
                <a:cs typeface="Times New Roman" charset="0"/>
              </a:rPr>
              <a:t>Good return policy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854700" y="1485900"/>
            <a:ext cx="6159500" cy="53721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b="1" dirty="0">
                <a:latin typeface="Times New Roman" charset="0"/>
                <a:ea typeface="Times New Roman" charset="0"/>
                <a:cs typeface="Times New Roman" charset="0"/>
              </a:rPr>
              <a:t>“</a:t>
            </a:r>
            <a:r>
              <a:rPr lang="en-US" sz="3400" b="1" i="1" dirty="0">
                <a:latin typeface="Times New Roman" charset="0"/>
                <a:ea typeface="Times New Roman" charset="0"/>
                <a:cs typeface="Times New Roman" charset="0"/>
              </a:rPr>
              <a:t>I like Amazon just because they do not have any questions about returns. I can order whatever I need and want to look at and if it does not fit, I can take it back or send it back (laughs) (Megan).”</a:t>
            </a:r>
            <a:endParaRPr lang="en-US" sz="34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4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00" b="1" dirty="0">
                <a:latin typeface="Times New Roman" charset="0"/>
                <a:ea typeface="Times New Roman" charset="0"/>
                <a:cs typeface="Times New Roman" charset="0"/>
              </a:rPr>
              <a:t>Some items are not so good.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00" b="1" dirty="0">
                <a:latin typeface="Times New Roman" charset="0"/>
                <a:ea typeface="Times New Roman" charset="0"/>
                <a:cs typeface="Times New Roman" charset="0"/>
              </a:rPr>
              <a:t>One of the most important factors.</a:t>
            </a:r>
          </a:p>
        </p:txBody>
      </p:sp>
    </p:spTree>
    <p:extLst>
      <p:ext uri="{BB962C8B-B14F-4D97-AF65-F5344CB8AC3E}">
        <p14:creationId xmlns:p14="http://schemas.microsoft.com/office/powerpoint/2010/main" val="1225784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5" r="16708" b="-1"/>
          <a:stretch/>
        </p:blipFill>
        <p:spPr>
          <a:xfrm>
            <a:off x="20" y="10"/>
            <a:ext cx="4800580" cy="6857990"/>
          </a:xfrm>
          <a:prstGeom prst="rect">
            <a:avLst/>
          </a:prstGeom>
          <a:effectLst/>
        </p:spPr>
      </p:pic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6E6C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b="1" dirty="0">
                <a:latin typeface="Times New Roman" charset="0"/>
                <a:ea typeface="Times New Roman" charset="0"/>
                <a:cs typeface="Times New Roman" charset="0"/>
              </a:rPr>
              <a:t>Why a good return policy so important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Guarantee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Satisfaction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strike="sngStrike" dirty="0">
                <a:latin typeface="Times New Roman" charset="0"/>
                <a:ea typeface="Times New Roman" charset="0"/>
                <a:cs typeface="Times New Roman" charset="0"/>
              </a:rPr>
              <a:t>Avoid  online apparel shopping</a:t>
            </a:r>
          </a:p>
        </p:txBody>
      </p:sp>
    </p:spTree>
    <p:extLst>
      <p:ext uri="{BB962C8B-B14F-4D97-AF65-F5344CB8AC3E}">
        <p14:creationId xmlns:p14="http://schemas.microsoft.com/office/powerpoint/2010/main" val="2078197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6" r="1" b="1"/>
          <a:stretch/>
        </p:blipFill>
        <p:spPr>
          <a:xfrm>
            <a:off x="5969000" y="1904281"/>
            <a:ext cx="622300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imes New Roman" charset="0"/>
                <a:ea typeface="Times New Roman" charset="0"/>
                <a:cs typeface="Times New Roman" charset="0"/>
              </a:rPr>
              <a:t>Fit and size of an apparel item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1825624"/>
            <a:ext cx="5880100" cy="47783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i="1" dirty="0">
                <a:latin typeface="Times New Roman" charset="0"/>
                <a:ea typeface="Times New Roman" charset="0"/>
                <a:cs typeface="Times New Roman" charset="0"/>
              </a:rPr>
              <a:t>“I like my online shopping from Nordstrom because I am experienced with this online site. I know everything about it, and I know exactly the size I want (Megan).”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b="1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Concerning point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Experienced site</a:t>
            </a:r>
          </a:p>
        </p:txBody>
      </p:sp>
    </p:spTree>
    <p:extLst>
      <p:ext uri="{BB962C8B-B14F-4D97-AF65-F5344CB8AC3E}">
        <p14:creationId xmlns:p14="http://schemas.microsoft.com/office/powerpoint/2010/main" val="184216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8904"/>
            <a:ext cx="12191980" cy="62218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10700" b="1" dirty="0">
                <a:solidFill>
                  <a:srgbClr val="FFFFFF"/>
                </a:solidFill>
              </a:rPr>
              <a:t>Introduction</a:t>
            </a:r>
            <a:br>
              <a:rPr lang="en-US" sz="6000" b="1" dirty="0">
                <a:solidFill>
                  <a:srgbClr val="FFFFFF"/>
                </a:solidFill>
              </a:rPr>
            </a:br>
            <a:r>
              <a:rPr lang="en-US" sz="7300" b="1" dirty="0">
                <a:solidFill>
                  <a:srgbClr val="FFFFFF"/>
                </a:solidFill>
              </a:rPr>
              <a:t>Average sales growth 12.3% per year.</a:t>
            </a:r>
            <a:br>
              <a:rPr lang="en-US" sz="7300" b="1" dirty="0">
                <a:solidFill>
                  <a:srgbClr val="FFFFFF"/>
                </a:solidFill>
              </a:rPr>
            </a:br>
            <a:r>
              <a:rPr lang="en-US" sz="7300" b="1" dirty="0">
                <a:solidFill>
                  <a:srgbClr val="FFFFFF"/>
                </a:solidFill>
              </a:rPr>
              <a:t>Total sales is a 17.2% market share of total US retail e-commerce.</a:t>
            </a: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11"/>
            <a:ext cx="12191980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3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9" r="15654" b="-1"/>
          <a:stretch/>
        </p:blipFill>
        <p:spPr>
          <a:xfrm>
            <a:off x="0" y="1904282"/>
            <a:ext cx="588010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6600" dirty="0">
                <a:latin typeface="Times New Roman" charset="0"/>
                <a:ea typeface="Times New Roman" charset="0"/>
                <a:cs typeface="Times New Roman" charset="0"/>
              </a:rPr>
              <a:t>Why fit and size so important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83300" y="1825625"/>
            <a:ext cx="5270500" cy="435133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q"/>
              <a:tabLst/>
              <a:defRPr/>
            </a:pPr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Can not try on them.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q"/>
              <a:tabLst/>
              <a:defRPr/>
            </a:pPr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Based on retailers information.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q"/>
              <a:tabLst/>
              <a:defRPr/>
            </a:pPr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Accustomed site.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q"/>
              <a:tabLst/>
              <a:defRPr/>
            </a:pPr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Know about it.</a:t>
            </a:r>
          </a:p>
        </p:txBody>
      </p:sp>
    </p:spTree>
    <p:extLst>
      <p:ext uri="{BB962C8B-B14F-4D97-AF65-F5344CB8AC3E}">
        <p14:creationId xmlns:p14="http://schemas.microsoft.com/office/powerpoint/2010/main" val="3672431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07030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" y="1373185"/>
            <a:ext cx="3425957" cy="41111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Limitations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Restricted sample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Limited generalizability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strike="sngStrike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Triangulation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Participant reactivity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Subjectivity- depends on the researcher.</a:t>
            </a:r>
          </a:p>
        </p:txBody>
      </p:sp>
    </p:spTree>
    <p:extLst>
      <p:ext uri="{BB962C8B-B14F-4D97-AF65-F5344CB8AC3E}">
        <p14:creationId xmlns:p14="http://schemas.microsoft.com/office/powerpoint/2010/main" val="2494935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2" r="2" b="2"/>
          <a:stretch/>
        </p:blipFill>
        <p:spPr>
          <a:xfrm>
            <a:off x="6642100" y="10"/>
            <a:ext cx="5549899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1"/>
            <a:ext cx="5775960" cy="1371590"/>
          </a:xfrm>
        </p:spPr>
        <p:txBody>
          <a:bodyPr>
            <a:noAutofit/>
          </a:bodyPr>
          <a:lstStyle/>
          <a:p>
            <a:r>
              <a:rPr lang="en-US" sz="8800" dirty="0">
                <a:latin typeface="Times New Roman" charset="0"/>
                <a:ea typeface="Times New Roman" charset="0"/>
                <a:cs typeface="Times New Roman" charset="0"/>
              </a:rPr>
              <a:t>Implications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-634999" y="1371601"/>
            <a:ext cx="7277100" cy="6515099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     Convenience </a:t>
            </a:r>
            <a:r>
              <a:rPr lang="mr-IN" sz="3600" b="1" dirty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Increase Market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     share.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     Walking model- Informative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     displays.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     Product movement and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     zooming- mitigate risks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     Good return policy- Consumers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     loyalty.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     Size and feet </a:t>
            </a:r>
            <a:r>
              <a:rPr lang="mr-IN" sz="3600" b="1" dirty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Customization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     technique. </a:t>
            </a:r>
          </a:p>
        </p:txBody>
      </p:sp>
    </p:spTree>
    <p:extLst>
      <p:ext uri="{BB962C8B-B14F-4D97-AF65-F5344CB8AC3E}">
        <p14:creationId xmlns:p14="http://schemas.microsoft.com/office/powerpoint/2010/main" val="197888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8904"/>
            <a:ext cx="12191980" cy="62218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10700" b="1" dirty="0">
                <a:solidFill>
                  <a:srgbClr val="FFFFFF"/>
                </a:solidFill>
              </a:rPr>
              <a:t>Purpose</a:t>
            </a:r>
            <a:br>
              <a:rPr lang="en-US" sz="6000" b="1" dirty="0">
                <a:solidFill>
                  <a:srgbClr val="FFFFFF"/>
                </a:solidFill>
              </a:rPr>
            </a:br>
            <a:r>
              <a:rPr lang="en-US" sz="6700" b="1" dirty="0">
                <a:solidFill>
                  <a:srgbClr val="FFFFFF"/>
                </a:solidFill>
              </a:rPr>
              <a:t>Cast light on what consumers’ look for when they shop online.</a:t>
            </a:r>
            <a:br>
              <a:rPr lang="en-US" sz="6700" dirty="0">
                <a:solidFill>
                  <a:srgbClr val="FFFFFF"/>
                </a:solidFill>
              </a:rPr>
            </a:br>
            <a:br>
              <a:rPr lang="en-US" sz="6700" b="1" dirty="0">
                <a:solidFill>
                  <a:srgbClr val="FFFFFF"/>
                </a:solidFill>
              </a:rPr>
            </a:br>
            <a:r>
              <a:rPr lang="en-US" sz="6700" b="1" dirty="0">
                <a:solidFill>
                  <a:srgbClr val="FFFFFF"/>
                </a:solidFill>
              </a:rPr>
              <a:t>Explore the perception of online shopping experience with three online consumers</a:t>
            </a:r>
            <a:r>
              <a:rPr lang="en-US" sz="6000" b="1" dirty="0">
                <a:solidFill>
                  <a:srgbClr val="FFFFFF"/>
                </a:solidFill>
              </a:rPr>
              <a:t>.</a:t>
            </a: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11"/>
            <a:ext cx="12191980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20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8904"/>
            <a:ext cx="12191980" cy="62218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1980" cy="68579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33671" y="993911"/>
            <a:ext cx="1019754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>
                <a:latin typeface="Times New Roman" charset="0"/>
                <a:ea typeface="Times New Roman" charset="0"/>
                <a:cs typeface="Times New Roman" charset="0"/>
              </a:rPr>
              <a:t>Research questions</a:t>
            </a:r>
          </a:p>
          <a:p>
            <a:endParaRPr lang="en-US" b="1" dirty="0"/>
          </a:p>
          <a:p>
            <a:pPr marL="342900" indent="-342900">
              <a:buAutoNum type="alphaLcPeriod"/>
            </a:pPr>
            <a:r>
              <a:rPr lang="en-US" sz="4400" b="1" dirty="0">
                <a:latin typeface="Times New Roman" charset="0"/>
                <a:ea typeface="Times New Roman" charset="0"/>
                <a:cs typeface="Times New Roman" charset="0"/>
              </a:rPr>
              <a:t>Factors that consumer look for</a:t>
            </a:r>
          </a:p>
          <a:p>
            <a:pPr marL="342900" indent="-342900">
              <a:buAutoNum type="alphaLcPeriod"/>
            </a:pPr>
            <a:r>
              <a:rPr lang="en-US" sz="4400" b="1" dirty="0">
                <a:latin typeface="Times New Roman" charset="0"/>
                <a:ea typeface="Times New Roman" charset="0"/>
                <a:cs typeface="Times New Roman" charset="0"/>
              </a:rPr>
              <a:t>Preferences</a:t>
            </a:r>
          </a:p>
          <a:p>
            <a:pPr marL="342900" indent="-342900">
              <a:buAutoNum type="alphaLcPeriod"/>
            </a:pPr>
            <a:r>
              <a:rPr lang="en-US" sz="4400" b="1" dirty="0">
                <a:latin typeface="Times New Roman" charset="0"/>
                <a:ea typeface="Times New Roman" charset="0"/>
                <a:cs typeface="Times New Roman" charset="0"/>
              </a:rPr>
              <a:t>Recent changes/developments</a:t>
            </a:r>
          </a:p>
          <a:p>
            <a:pPr marL="342900" indent="-342900">
              <a:buAutoNum type="alphaLcPeriod"/>
            </a:pPr>
            <a:r>
              <a:rPr lang="en-US" sz="4400" b="1" dirty="0">
                <a:latin typeface="Times New Roman" charset="0"/>
                <a:ea typeface="Times New Roman" charset="0"/>
                <a:cs typeface="Times New Roman" charset="0"/>
              </a:rPr>
              <a:t>Challenges/difficulties</a:t>
            </a:r>
          </a:p>
          <a:p>
            <a:pPr marL="342900" indent="-342900">
              <a:buAutoNum type="alphaLcPeriod"/>
            </a:pPr>
            <a:r>
              <a:rPr lang="en-US" sz="4400" b="1" dirty="0">
                <a:latin typeface="Times New Roman" charset="0"/>
                <a:ea typeface="Times New Roman" charset="0"/>
                <a:cs typeface="Times New Roman" charset="0"/>
              </a:rPr>
              <a:t>How they decide</a:t>
            </a:r>
          </a:p>
          <a:p>
            <a:pPr marL="342900" indent="-342900">
              <a:buAutoNum type="alphaLcPeriod"/>
            </a:pPr>
            <a:r>
              <a:rPr lang="en-US" sz="4400" b="1" dirty="0">
                <a:latin typeface="Times New Roman" charset="0"/>
                <a:ea typeface="Times New Roman" charset="0"/>
                <a:cs typeface="Times New Roman" charset="0"/>
              </a:rPr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714275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6" r="12010" b="1"/>
          <a:stretch/>
        </p:blipFill>
        <p:spPr>
          <a:xfrm>
            <a:off x="5068958" y="10"/>
            <a:ext cx="7123043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7" y="629267"/>
            <a:ext cx="5804451" cy="1795882"/>
          </a:xfrm>
        </p:spPr>
        <p:txBody>
          <a:bodyPr>
            <a:noAutofit/>
          </a:bodyPr>
          <a:lstStyle/>
          <a:p>
            <a:r>
              <a:rPr lang="en-US" sz="9600" dirty="0">
                <a:latin typeface="Times New Roman" charset="0"/>
                <a:ea typeface="Times New Roman" charset="0"/>
                <a:cs typeface="Times New Roman" charset="0"/>
              </a:rPr>
              <a:t>Role of the researcher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78298" y="2882348"/>
            <a:ext cx="11131824" cy="3341471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8800" strike="sngStrike" dirty="0">
                <a:latin typeface="Times New Roman" charset="0"/>
                <a:ea typeface="Times New Roman" charset="0"/>
                <a:cs typeface="Times New Roman" charset="0"/>
              </a:rPr>
              <a:t>Objectivity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8800" dirty="0">
                <a:latin typeface="Times New Roman" charset="0"/>
                <a:ea typeface="Times New Roman" charset="0"/>
                <a:cs typeface="Times New Roman" charset="0"/>
              </a:rPr>
              <a:t>Reveal myself  through self-reflexivity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ontent Placeholder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3" r="9091" b="134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70000"/>
              </a:lnSpc>
            </a:pP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594110" y="640263"/>
            <a:ext cx="4075081" cy="5254510"/>
          </a:xfrm>
        </p:spPr>
        <p:txBody>
          <a:bodyPr>
            <a:normAutofit fontScale="70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400" b="1" dirty="0">
                <a:latin typeface="Times New Roman" charset="0"/>
                <a:ea typeface="Times New Roman" charset="0"/>
                <a:cs typeface="Times New Roman" charset="0"/>
              </a:rPr>
              <a:t>Method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100" b="1" dirty="0">
                <a:latin typeface="Times New Roman" charset="0"/>
                <a:ea typeface="Times New Roman" charset="0"/>
                <a:cs typeface="Times New Roman" charset="0"/>
              </a:rPr>
              <a:t>Participants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100" b="1" dirty="0">
                <a:latin typeface="Times New Roman" charset="0"/>
                <a:ea typeface="Times New Roman" charset="0"/>
                <a:cs typeface="Times New Roman" charset="0"/>
              </a:rPr>
              <a:t>Procedure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100" b="1" dirty="0">
                <a:latin typeface="Times New Roman" charset="0"/>
                <a:ea typeface="Times New Roman" charset="0"/>
                <a:cs typeface="Times New Roman" charset="0"/>
              </a:rPr>
              <a:t>Materials and approach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100" b="1" dirty="0">
                <a:latin typeface="Times New Roman" charset="0"/>
                <a:ea typeface="Times New Roman" charset="0"/>
                <a:cs typeface="Times New Roman" charset="0"/>
              </a:rPr>
              <a:t>Interview question</a:t>
            </a:r>
            <a:r>
              <a:rPr lang="en-US" sz="6500" b="1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23227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7" r="2552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Autofit/>
          </a:bodyPr>
          <a:lstStyle/>
          <a:p>
            <a:r>
              <a:rPr lang="en-US" sz="9600" b="1" dirty="0"/>
              <a:t>Participants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4121426"/>
          </a:xfrm>
        </p:spPr>
        <p:txBody>
          <a:bodyPr>
            <a:normAutofit fontScale="40000" lnSpcReduction="20000"/>
          </a:bodyPr>
          <a:lstStyle/>
          <a:p>
            <a:r>
              <a:rPr lang="en-US" sz="10100" b="1" dirty="0">
                <a:latin typeface="Times New Roman" charset="0"/>
                <a:ea typeface="Times New Roman" charset="0"/>
                <a:cs typeface="Times New Roman" charset="0"/>
              </a:rPr>
              <a:t>Three young women (18-22 years)</a:t>
            </a:r>
          </a:p>
          <a:p>
            <a:r>
              <a:rPr lang="en-US" sz="10100" b="1" dirty="0">
                <a:latin typeface="Times New Roman" charset="0"/>
                <a:ea typeface="Times New Roman" charset="0"/>
                <a:cs typeface="Times New Roman" charset="0"/>
              </a:rPr>
              <a:t>Experience of 10 to more than 50 times</a:t>
            </a:r>
          </a:p>
          <a:p>
            <a:r>
              <a:rPr lang="en-US" sz="10100" b="1" dirty="0">
                <a:latin typeface="Times New Roman" charset="0"/>
                <a:ea typeface="Times New Roman" charset="0"/>
                <a:cs typeface="Times New Roman" charset="0"/>
              </a:rPr>
              <a:t>Amazon, Von </a:t>
            </a:r>
            <a:r>
              <a:rPr lang="en-US" sz="10100" b="1" dirty="0" err="1">
                <a:latin typeface="Times New Roman" charset="0"/>
                <a:ea typeface="Times New Roman" charset="0"/>
                <a:cs typeface="Times New Roman" charset="0"/>
              </a:rPr>
              <a:t>Maur</a:t>
            </a:r>
            <a:r>
              <a:rPr lang="en-US" sz="10100" b="1" dirty="0">
                <a:latin typeface="Times New Roman" charset="0"/>
                <a:ea typeface="Times New Roman" charset="0"/>
                <a:cs typeface="Times New Roman" charset="0"/>
              </a:rPr>
              <a:t>, JC penny, and Younkers</a:t>
            </a:r>
          </a:p>
          <a:p>
            <a:r>
              <a:rPr lang="en-US" sz="10100" b="1" dirty="0">
                <a:latin typeface="Times New Roman" charset="0"/>
                <a:ea typeface="Times New Roman" charset="0"/>
                <a:cs typeface="Times New Roman" charset="0"/>
              </a:rPr>
              <a:t>$500 to over $1000 annually</a:t>
            </a:r>
          </a:p>
          <a:p>
            <a:r>
              <a:rPr lang="en-US" sz="10100" b="1" dirty="0">
                <a:latin typeface="Times New Roman" charset="0"/>
                <a:ea typeface="Times New Roman" charset="0"/>
                <a:cs typeface="Times New Roman" charset="0"/>
              </a:rPr>
              <a:t>Snowball sampling</a:t>
            </a:r>
          </a:p>
          <a:p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42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9091" r="3568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05" y="321177"/>
            <a:ext cx="5221266" cy="783723"/>
          </a:xfrm>
        </p:spPr>
        <p:txBody>
          <a:bodyPr>
            <a:noAutofit/>
          </a:bodyPr>
          <a:lstStyle/>
          <a:p>
            <a:r>
              <a:rPr lang="en-US" sz="7200" b="1" dirty="0">
                <a:latin typeface="Times New Roman" charset="0"/>
                <a:ea typeface="Times New Roman" charset="0"/>
                <a:cs typeface="Times New Roman" charset="0"/>
              </a:rPr>
              <a:t>Procedure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94110" y="1295400"/>
            <a:ext cx="5971790" cy="5359399"/>
          </a:xfrm>
        </p:spPr>
        <p:txBody>
          <a:bodyPr>
            <a:normAutofit fontScale="85000" lnSpcReduction="20000"/>
          </a:bodyPr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4300" b="1" dirty="0">
                <a:latin typeface="Times New Roman" charset="0"/>
                <a:ea typeface="Times New Roman" charset="0"/>
                <a:cs typeface="Times New Roman" charset="0"/>
              </a:rPr>
              <a:t>Three in-depth semi-structured interviews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endParaRPr lang="en-US" sz="43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4300" b="1" dirty="0">
                <a:latin typeface="Times New Roman" charset="0"/>
                <a:ea typeface="Times New Roman" charset="0"/>
                <a:cs typeface="Times New Roman" charset="0"/>
              </a:rPr>
              <a:t>Time- February-March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endParaRPr lang="en-US" sz="43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4300" b="1" dirty="0">
                <a:latin typeface="Times New Roman" charset="0"/>
                <a:ea typeface="Times New Roman" charset="0"/>
                <a:cs typeface="Times New Roman" charset="0"/>
              </a:rPr>
              <a:t>Setting- McNeal Hall, U of M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endParaRPr lang="en-US" sz="43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4300" b="1" dirty="0">
                <a:latin typeface="Times New Roman" charset="0"/>
                <a:ea typeface="Times New Roman" charset="0"/>
                <a:cs typeface="Times New Roman" charset="0"/>
              </a:rPr>
              <a:t>Theme- Look for repeated words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endParaRPr lang="en-US" sz="43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4300" b="1" dirty="0">
                <a:latin typeface="Times New Roman" charset="0"/>
                <a:ea typeface="Times New Roman" charset="0"/>
                <a:cs typeface="Times New Roman" charset="0"/>
              </a:rPr>
              <a:t>Peer review (</a:t>
            </a:r>
            <a:r>
              <a:rPr lang="en-US" sz="4300" b="1" dirty="0" err="1">
                <a:latin typeface="Times New Roman" charset="0"/>
                <a:ea typeface="Times New Roman" charset="0"/>
                <a:cs typeface="Times New Roman" charset="0"/>
              </a:rPr>
              <a:t>Nika</a:t>
            </a:r>
            <a:r>
              <a:rPr lang="en-US" sz="4300" b="1" dirty="0">
                <a:latin typeface="Times New Roman" charset="0"/>
                <a:ea typeface="Times New Roman" charset="0"/>
                <a:cs typeface="Times New Roman" charset="0"/>
              </a:rPr>
              <a:t> and Robbie)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5226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0" r="9091" b="862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Autofit/>
          </a:bodyPr>
          <a:lstStyle/>
          <a:p>
            <a:r>
              <a:rPr lang="en-US" sz="6600" dirty="0">
                <a:latin typeface="Times New Roman" charset="0"/>
                <a:ea typeface="Times New Roman" charset="0"/>
                <a:cs typeface="Times New Roman" charset="0"/>
              </a:rPr>
              <a:t>Approach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94109" y="2121762"/>
            <a:ext cx="5552691" cy="4415243"/>
          </a:xfrm>
        </p:spPr>
        <p:txBody>
          <a:bodyPr>
            <a:normAutofit fontScale="77500" lnSpcReduction="20000"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>
                <a:latin typeface="Times New Roman" charset="0"/>
                <a:ea typeface="Times New Roman" charset="0"/>
                <a:cs typeface="Times New Roman" charset="0"/>
              </a:rPr>
              <a:t>Qualitative </a:t>
            </a:r>
            <a:r>
              <a:rPr lang="mr-IN" sz="4600" b="1" dirty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4600" b="1" dirty="0">
                <a:latin typeface="Times New Roman" charset="0"/>
                <a:ea typeface="Times New Roman" charset="0"/>
                <a:cs typeface="Times New Roman" charset="0"/>
              </a:rPr>
              <a:t> emphasizes discovery and description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>
                <a:latin typeface="Times New Roman" charset="0"/>
                <a:ea typeface="Times New Roman" charset="0"/>
                <a:cs typeface="Times New Roman" charset="0"/>
              </a:rPr>
              <a:t>Interpret the meaning of experience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6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>
                <a:latin typeface="Times New Roman" charset="0"/>
                <a:ea typeface="Times New Roman" charset="0"/>
                <a:cs typeface="Times New Roman" charset="0"/>
              </a:rPr>
              <a:t>Phenomenology study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6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>
                <a:latin typeface="Times New Roman" charset="0"/>
                <a:ea typeface="Times New Roman" charset="0"/>
                <a:cs typeface="Times New Roman" charset="0"/>
              </a:rPr>
              <a:t>To arrive at a description of the nature of phenomenon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6419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648</Words>
  <Application>Microsoft Macintosh PowerPoint</Application>
  <PresentationFormat>Widescreen</PresentationFormat>
  <Paragraphs>134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What do consumers look for when they shop online?</vt:lpstr>
      <vt:lpstr>Introduction Average sales growth 12.3% per year. Total sales is a 17.2% market share of total US retail e-commerce.       </vt:lpstr>
      <vt:lpstr>Purpose Cast light on what consumers’ look for when they shop online.  Explore the perception of online shopping experience with three online consumers.      </vt:lpstr>
      <vt:lpstr>      </vt:lpstr>
      <vt:lpstr>Role of the researcher</vt:lpstr>
      <vt:lpstr>      </vt:lpstr>
      <vt:lpstr>Participants</vt:lpstr>
      <vt:lpstr>Procedure</vt:lpstr>
      <vt:lpstr>Approach</vt:lpstr>
      <vt:lpstr>Interview questions</vt:lpstr>
      <vt:lpstr>Convenience</vt:lpstr>
      <vt:lpstr>Why Convenience so important </vt:lpstr>
      <vt:lpstr>Video of a natural walking model</vt:lpstr>
      <vt:lpstr>       Why video of a walking model so important</vt:lpstr>
      <vt:lpstr>Photographs with multiple angles of an apparel item and zooming</vt:lpstr>
      <vt:lpstr>Why Photographs with multiple angles of an apparel item and zooming so important</vt:lpstr>
      <vt:lpstr>Good return policy</vt:lpstr>
      <vt:lpstr>Why a good return policy so important</vt:lpstr>
      <vt:lpstr>Fit and size of an apparel item</vt:lpstr>
      <vt:lpstr>Why fit and size so important</vt:lpstr>
      <vt:lpstr>Limitations</vt:lpstr>
      <vt:lpstr>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Saquib Sina</dc:creator>
  <cp:lastModifiedBy>Ahmad Saquib Sina</cp:lastModifiedBy>
  <cp:revision>28</cp:revision>
  <dcterms:created xsi:type="dcterms:W3CDTF">2017-05-07T12:50:32Z</dcterms:created>
  <dcterms:modified xsi:type="dcterms:W3CDTF">2022-04-22T20:04:49Z</dcterms:modified>
</cp:coreProperties>
</file>