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2814" autoAdjust="0"/>
  </p:normalViewPr>
  <p:slideViewPr>
    <p:cSldViewPr snapToGrid="0">
      <p:cViewPr varScale="1">
        <p:scale>
          <a:sx n="109" d="100"/>
          <a:sy n="109"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average water balancing</a:t>
            </a:r>
            <a:r>
              <a:rPr lang="en-US" baseline="0"/>
              <a:t> market price vs market water demand</a:t>
            </a:r>
          </a:p>
          <a:p>
            <a:pPr>
              <a:defRPr sz="1400" b="0" i="0" u="none" strike="noStrike" kern="1200" spc="0" baseline="0">
                <a:solidFill>
                  <a:schemeClr val="tx1">
                    <a:lumMod val="65000"/>
                    <a:lumOff val="35000"/>
                  </a:schemeClr>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Analysis'!$AI$20</c:f>
              <c:strCache>
                <c:ptCount val="1"/>
                <c:pt idx="0">
                  <c:v>Average Water Balancing Market Price</c:v>
                </c:pt>
              </c:strCache>
            </c:strRef>
          </c:tx>
          <c:spPr>
            <a:solidFill>
              <a:schemeClr val="accent1"/>
            </a:solidFill>
            <a:ln>
              <a:noFill/>
            </a:ln>
            <a:effectLst/>
          </c:spPr>
          <c:invertIfNegative val="0"/>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Analysis'!$AI$21:$AI$32</c:f>
              <c:numCache>
                <c:formatCode>General</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4E2A-4AD8-8067-85C45AC9180B}"/>
            </c:ext>
          </c:extLst>
        </c:ser>
        <c:dLbls>
          <c:showLegendKey val="0"/>
          <c:showVal val="0"/>
          <c:showCatName val="0"/>
          <c:showSerName val="0"/>
          <c:showPercent val="0"/>
          <c:showBubbleSize val="0"/>
        </c:dLbls>
        <c:gapWidth val="219"/>
        <c:overlap val="-27"/>
        <c:axId val="655274255"/>
        <c:axId val="649347279"/>
      </c:barChart>
      <c:lineChart>
        <c:grouping val="standard"/>
        <c:varyColors val="0"/>
        <c:ser>
          <c:idx val="1"/>
          <c:order val="1"/>
          <c:tx>
            <c:strRef>
              <c:f>'What-If Analysis'!$AJ$20</c:f>
              <c:strCache>
                <c:ptCount val="1"/>
                <c:pt idx="0">
                  <c:v>Market Water Demand (Mega-Litres)</c:v>
                </c:pt>
              </c:strCache>
            </c:strRef>
          </c:tx>
          <c:spPr>
            <a:ln w="28575" cap="rnd">
              <a:solidFill>
                <a:schemeClr val="accent2"/>
              </a:solidFill>
              <a:round/>
            </a:ln>
            <a:effectLst/>
          </c:spPr>
          <c:marker>
            <c:symbol val="none"/>
          </c:marker>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Analysis'!$AJ$21:$AJ$32</c:f>
              <c:numCache>
                <c:formatCode>General</c:formatCode>
                <c:ptCount val="12"/>
                <c:pt idx="0">
                  <c:v>2283.0502472527673</c:v>
                </c:pt>
                <c:pt idx="1">
                  <c:v>2201.0592458815067</c:v>
                </c:pt>
                <c:pt idx="2">
                  <c:v>2153.3431850899528</c:v>
                </c:pt>
                <c:pt idx="3">
                  <c:v>2098.9913812617792</c:v>
                </c:pt>
                <c:pt idx="4">
                  <c:v>2200.9293289926659</c:v>
                </c:pt>
                <c:pt idx="5">
                  <c:v>2312.1995397611418</c:v>
                </c:pt>
                <c:pt idx="6">
                  <c:v>2298.1901589653999</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4E2A-4AD8-8067-85C45AC9180B}"/>
            </c:ext>
          </c:extLst>
        </c:ser>
        <c:dLbls>
          <c:showLegendKey val="0"/>
          <c:showVal val="0"/>
          <c:showCatName val="0"/>
          <c:showSerName val="0"/>
          <c:showPercent val="0"/>
          <c:showBubbleSize val="0"/>
        </c:dLbls>
        <c:marker val="1"/>
        <c:smooth val="0"/>
        <c:axId val="377360991"/>
        <c:axId val="649345615"/>
      </c:lineChart>
      <c:catAx>
        <c:axId val="65527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47279"/>
        <c:crosses val="autoZero"/>
        <c:auto val="1"/>
        <c:lblAlgn val="ctr"/>
        <c:lblOffset val="100"/>
        <c:noMultiLvlLbl val="0"/>
      </c:catAx>
      <c:valAx>
        <c:axId val="6493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274255"/>
        <c:crosses val="autoZero"/>
        <c:crossBetween val="between"/>
      </c:valAx>
      <c:valAx>
        <c:axId val="6493456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360991"/>
        <c:crosses val="max"/>
        <c:crossBetween val="between"/>
      </c:valAx>
      <c:catAx>
        <c:axId val="377360991"/>
        <c:scaling>
          <c:orientation val="minMax"/>
        </c:scaling>
        <c:delete val="1"/>
        <c:axPos val="b"/>
        <c:numFmt formatCode="General" sourceLinked="1"/>
        <c:majorTickMark val="out"/>
        <c:minorTickMark val="none"/>
        <c:tickLblPos val="nextTo"/>
        <c:crossAx val="649345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Market Water Demand (Giga-Litres) for soft and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Table'!$C$1:$C$2</c:f>
              <c:strCache>
                <c:ptCount val="2"/>
                <c:pt idx="1">
                  <c:v>Market Water Demand (Giga-Litres)</c:v>
                </c:pt>
              </c:strCache>
            </c:strRef>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Table'!$B$3:$B$1462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Table'!$C$3:$C$1462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1-FE73-4EA0-9BF3-615C404D7C68}"/>
            </c:ext>
          </c:extLst>
        </c:ser>
        <c:dLbls>
          <c:showLegendKey val="0"/>
          <c:showVal val="0"/>
          <c:showCatName val="0"/>
          <c:showSerName val="0"/>
          <c:showPercent val="0"/>
          <c:showBubbleSize val="0"/>
        </c:dLbls>
        <c:axId val="344037679"/>
        <c:axId val="176387535"/>
      </c:scatterChart>
      <c:valAx>
        <c:axId val="344037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87535"/>
        <c:crosses val="autoZero"/>
        <c:crossBetween val="midCat"/>
      </c:valAx>
      <c:valAx>
        <c:axId val="1763875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7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The trendline</a:t>
            </a:r>
            <a:r>
              <a:rPr lang="en-US" baseline="0" dirty="0">
                <a:solidFill>
                  <a:schemeClr val="tx1"/>
                </a:solidFill>
              </a:rPr>
              <a:t> for Hard Water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Table'!$B$733:$B$1462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Table'!$C$733:$C$1462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1-5857-4FF4-8B11-78DF101F4097}"/>
            </c:ext>
          </c:extLst>
        </c:ser>
        <c:dLbls>
          <c:showLegendKey val="0"/>
          <c:showVal val="0"/>
          <c:showCatName val="0"/>
          <c:showSerName val="0"/>
          <c:showPercent val="0"/>
          <c:showBubbleSize val="0"/>
        </c:dLbls>
        <c:axId val="344035679"/>
        <c:axId val="458062687"/>
      </c:scatterChart>
      <c:valAx>
        <c:axId val="344035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62687"/>
        <c:crosses val="autoZero"/>
        <c:crossBetween val="midCat"/>
      </c:valAx>
      <c:valAx>
        <c:axId val="4580626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5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0" dirty="0">
                <a:solidFill>
                  <a:schemeClr val="tx1"/>
                </a:solidFill>
              </a:rPr>
              <a:t>Market Water Demand (Giga-Litres) for Soft Water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Market Water Demand (Giga-Litres)</c:v>
                </c:pt>
              </c:strCache>
            </c:strRef>
          </c:tx>
          <c:spPr>
            <a:ln w="25400" cap="rnd">
              <a:noFill/>
              <a:round/>
            </a:ln>
            <a:effectLst/>
          </c:spPr>
          <c:marker>
            <c:symbol val="circle"/>
            <c:size val="5"/>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'Water Trading Repository Table'!$B$3:$B$732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Table'!$C$3:$C$732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1-56E3-489F-B282-CFA5238635D2}"/>
            </c:ext>
          </c:extLst>
        </c:ser>
        <c:dLbls>
          <c:showLegendKey val="0"/>
          <c:showVal val="0"/>
          <c:showCatName val="0"/>
          <c:showSerName val="0"/>
          <c:showPercent val="0"/>
          <c:showBubbleSize val="0"/>
        </c:dLbls>
        <c:axId val="2045079279"/>
        <c:axId val="180027215"/>
      </c:scatterChart>
      <c:valAx>
        <c:axId val="2045079279"/>
        <c:scaling>
          <c:orientation val="minMax"/>
        </c:scaling>
        <c:delete val="0"/>
        <c:axPos val="b"/>
        <c:majorGridlines>
          <c:spPr>
            <a:ln w="9525" cap="flat" cmpd="sng" algn="ctr">
              <a:solidFill>
                <a:schemeClr val="tx2">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0027215"/>
        <c:crosses val="autoZero"/>
        <c:crossBetween val="midCat"/>
      </c:valAx>
      <c:valAx>
        <c:axId val="180027215"/>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0792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lumMod val="50000"/>
                    <a:lumOff val="50000"/>
                  </a:schemeClr>
                </a:solidFill>
              </a:rPr>
              <a:t>Quarterly Revenue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Analysis'!$R$59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'What-If Analysis'!$E$60:$E$63</c:f>
              <c:strCache>
                <c:ptCount val="4"/>
                <c:pt idx="0">
                  <c:v>Q1 Outage</c:v>
                </c:pt>
                <c:pt idx="1">
                  <c:v>Q2 Outage</c:v>
                </c:pt>
                <c:pt idx="2">
                  <c:v>Q3 Outage</c:v>
                </c:pt>
                <c:pt idx="3">
                  <c:v>Q4 Outage</c:v>
                </c:pt>
              </c:strCache>
            </c:strRef>
          </c:cat>
          <c:val>
            <c:numRef>
              <c:f>'What-If Analysis'!$R$60:$R$63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BC6-4E75-B721-CFD2F5DCB1BE}"/>
            </c:ext>
          </c:extLst>
        </c:ser>
        <c:dLbls>
          <c:dLblPos val="inEnd"/>
          <c:showLegendKey val="0"/>
          <c:showVal val="1"/>
          <c:showCatName val="0"/>
          <c:showSerName val="0"/>
          <c:showPercent val="0"/>
          <c:showBubbleSize val="0"/>
        </c:dLbls>
        <c:gapWidth val="65"/>
        <c:axId val="1294392272"/>
        <c:axId val="1201054032"/>
      </c:barChart>
      <c:catAx>
        <c:axId val="1294392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01054032"/>
        <c:crosses val="autoZero"/>
        <c:auto val="1"/>
        <c:lblAlgn val="ctr"/>
        <c:lblOffset val="100"/>
        <c:noMultiLvlLbl val="0"/>
      </c:catAx>
      <c:valAx>
        <c:axId val="12010540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00;[Red]\-&quot;$&quot;#,##0.00" sourceLinked="1"/>
        <c:majorTickMark val="none"/>
        <c:minorTickMark val="none"/>
        <c:tickLblPos val="nextTo"/>
        <c:crossAx val="1294392272"/>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bg2"/>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solidFill>
                  <a:schemeClr val="tx1"/>
                </a:solidFill>
              </a:rPr>
              <a:t>Aggregate cost to product vs Kootha, Surjek, and Jutik</a:t>
            </a:r>
          </a:p>
        </c:rich>
      </c:tx>
      <c:layout>
        <c:manualLayout>
          <c:xMode val="edge"/>
          <c:yMode val="edge"/>
          <c:x val="0.17267583850337118"/>
          <c:y val="0"/>
        </c:manualLayout>
      </c:layout>
      <c:overlay val="0"/>
      <c:spPr>
        <a:noFill/>
        <a:ln>
          <a:solidFill>
            <a:schemeClr val="tx1"/>
          </a:solid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5283415670257056E-2"/>
          <c:y val="0.22974555263925342"/>
          <c:w val="0.78389333161807784"/>
          <c:h val="0.64482210557013719"/>
        </c:manualLayout>
      </c:layout>
      <c:lineChart>
        <c:grouping val="standard"/>
        <c:varyColors val="0"/>
        <c:ser>
          <c:idx val="0"/>
          <c:order val="0"/>
          <c:tx>
            <c:strRef>
              <c:f>'Economic Cost Analysis'!$G$71:$H$71</c:f>
              <c:strCache>
                <c:ptCount val="2"/>
                <c:pt idx="1">
                  <c:v>Kootha</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val>
            <c:numRef>
              <c:f>'Economic Cost Analysis'!$I$71:$U$71</c:f>
              <c:numCache>
                <c:formatCode>"$"#,##0.00;[Red]\-"$"#,##0.00\ "$/ML"</c:formatCode>
                <c:ptCount val="13"/>
                <c:pt idx="1">
                  <c:v>19.008554460403101</c:v>
                </c:pt>
                <c:pt idx="2">
                  <c:v>25.492172623052561</c:v>
                </c:pt>
                <c:pt idx="3">
                  <c:v>20.246430814356369</c:v>
                </c:pt>
                <c:pt idx="4">
                  <c:v>18.538208897820557</c:v>
                </c:pt>
                <c:pt idx="5">
                  <c:v>37.173188734592117</c:v>
                </c:pt>
                <c:pt idx="6">
                  <c:v>18.926571259334377</c:v>
                </c:pt>
                <c:pt idx="7">
                  <c:v>28.088710165040506</c:v>
                </c:pt>
                <c:pt idx="8">
                  <c:v>27.869870996564565</c:v>
                </c:pt>
                <c:pt idx="9">
                  <c:v>23.038875551690033</c:v>
                </c:pt>
                <c:pt idx="10">
                  <c:v>25.83514265328515</c:v>
                </c:pt>
                <c:pt idx="11">
                  <c:v>27.720966236714666</c:v>
                </c:pt>
                <c:pt idx="12">
                  <c:v>37.542526065045898</c:v>
                </c:pt>
              </c:numCache>
            </c:numRef>
          </c:val>
          <c:smooth val="0"/>
          <c:extLst>
            <c:ext xmlns:c16="http://schemas.microsoft.com/office/drawing/2014/chart" uri="{C3380CC4-5D6E-409C-BE32-E72D297353CC}">
              <c16:uniqueId val="{00000000-7E45-4573-AEB0-8586D7C390CD}"/>
            </c:ext>
          </c:extLst>
        </c:ser>
        <c:ser>
          <c:idx val="1"/>
          <c:order val="1"/>
          <c:tx>
            <c:strRef>
              <c:f>'Economic Cost Analysis'!$G$72:$H$72</c:f>
              <c:strCache>
                <c:ptCount val="2"/>
                <c:pt idx="1">
                  <c:v>All</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val>
            <c:numRef>
              <c:f>'Economic Cost Analysis'!$I$72:$U$72</c:f>
              <c:numCache>
                <c:formatCode>"$"#,##0.00;[Red]\-"$"#,##0.00</c:formatCode>
                <c:ptCount val="13"/>
                <c:pt idx="1">
                  <c:v>35.4895180180268</c:v>
                </c:pt>
                <c:pt idx="2">
                  <c:v>40.083392414844866</c:v>
                </c:pt>
                <c:pt idx="3">
                  <c:v>43.723249193160832</c:v>
                </c:pt>
                <c:pt idx="4">
                  <c:v>48.886636356341938</c:v>
                </c:pt>
                <c:pt idx="5">
                  <c:v>56.088102230227392</c:v>
                </c:pt>
                <c:pt idx="6">
                  <c:v>39.044842053719009</c:v>
                </c:pt>
                <c:pt idx="7">
                  <c:v>38.918514174055339</c:v>
                </c:pt>
                <c:pt idx="8">
                  <c:v>41.543319627670584</c:v>
                </c:pt>
                <c:pt idx="9">
                  <c:v>35.585926820374347</c:v>
                </c:pt>
                <c:pt idx="10">
                  <c:v>35.928208360416363</c:v>
                </c:pt>
                <c:pt idx="11">
                  <c:v>41.013913758286819</c:v>
                </c:pt>
                <c:pt idx="12">
                  <c:v>37.418278653587279</c:v>
                </c:pt>
              </c:numCache>
            </c:numRef>
          </c:val>
          <c:smooth val="0"/>
          <c:extLst>
            <c:ext xmlns:c16="http://schemas.microsoft.com/office/drawing/2014/chart" uri="{C3380CC4-5D6E-409C-BE32-E72D297353CC}">
              <c16:uniqueId val="{00000001-7E45-4573-AEB0-8586D7C390CD}"/>
            </c:ext>
          </c:extLst>
        </c:ser>
        <c:ser>
          <c:idx val="2"/>
          <c:order val="2"/>
          <c:tx>
            <c:strRef>
              <c:f>'Economic Cost Analysis'!$G$73:$H$73</c:f>
              <c:strCache>
                <c:ptCount val="2"/>
                <c:pt idx="1">
                  <c:v>Jutik</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val>
            <c:numRef>
              <c:f>'Economic Cost Analysis'!$I$73:$U$73</c:f>
              <c:numCache>
                <c:formatCode>"$"#,##0.00_);[Red]\("$"#,##0.00\)</c:formatCode>
                <c:ptCount val="13"/>
                <c:pt idx="1">
                  <c:v>32.644395721309699</c:v>
                </c:pt>
                <c:pt idx="2">
                  <c:v>31.479124229144556</c:v>
                </c:pt>
                <c:pt idx="3">
                  <c:v>43.716430376785929</c:v>
                </c:pt>
                <c:pt idx="4">
                  <c:v>42.437461047529588</c:v>
                </c:pt>
                <c:pt idx="5">
                  <c:v>30.832306822249631</c:v>
                </c:pt>
                <c:pt idx="6">
                  <c:v>40.056607121314855</c:v>
                </c:pt>
                <c:pt idx="7">
                  <c:v>35.252643432800426</c:v>
                </c:pt>
                <c:pt idx="8">
                  <c:v>34.40970474928254</c:v>
                </c:pt>
                <c:pt idx="9">
                  <c:v>37.625793747462467</c:v>
                </c:pt>
                <c:pt idx="10">
                  <c:v>28.473377116074253</c:v>
                </c:pt>
                <c:pt idx="11">
                  <c:v>33.597819136852863</c:v>
                </c:pt>
                <c:pt idx="12">
                  <c:v>43.016148904686304</c:v>
                </c:pt>
              </c:numCache>
            </c:numRef>
          </c:val>
          <c:smooth val="0"/>
          <c:extLst>
            <c:ext xmlns:c16="http://schemas.microsoft.com/office/drawing/2014/chart" uri="{C3380CC4-5D6E-409C-BE32-E72D297353CC}">
              <c16:uniqueId val="{00000002-7E45-4573-AEB0-8586D7C390CD}"/>
            </c:ext>
          </c:extLst>
        </c:ser>
        <c:ser>
          <c:idx val="3"/>
          <c:order val="3"/>
          <c:tx>
            <c:strRef>
              <c:f>'Economic Cost Analysis'!$G$74:$H$74</c:f>
              <c:strCache>
                <c:ptCount val="2"/>
                <c:pt idx="1">
                  <c:v>Surjek</c:v>
                </c:pt>
              </c:strCache>
            </c:strRef>
          </c:tx>
          <c:spPr>
            <a:ln w="31750" cap="rnd">
              <a:solidFill>
                <a:schemeClr val="accent4"/>
              </a:solidFill>
              <a:round/>
            </a:ln>
            <a:effectLst>
              <a:outerShdw blurRad="40000" dist="23000" dir="5400000" rotWithShape="0">
                <a:srgbClr val="000000">
                  <a:alpha val="35000"/>
                </a:srgbClr>
              </a:outerShdw>
            </a:effectLst>
          </c:spPr>
          <c:marker>
            <c:symbol val="none"/>
          </c:marker>
          <c:val>
            <c:numRef>
              <c:f>'Economic Cost Analysis'!$I$74:$U$74</c:f>
              <c:numCache>
                <c:formatCode>General</c:formatCode>
                <c:ptCount val="13"/>
                <c:pt idx="1">
                  <c:v>52.749704483604205</c:v>
                </c:pt>
                <c:pt idx="2">
                  <c:v>59.863878813385597</c:v>
                </c:pt>
                <c:pt idx="3">
                  <c:v>63.762690282929732</c:v>
                </c:pt>
                <c:pt idx="4">
                  <c:v>78.188472724753353</c:v>
                </c:pt>
                <c:pt idx="5">
                  <c:v>86.296565119062237</c:v>
                </c:pt>
                <c:pt idx="6">
                  <c:v>53.948353573134469</c:v>
                </c:pt>
                <c:pt idx="7">
                  <c:v>48.540531907011328</c:v>
                </c:pt>
                <c:pt idx="8">
                  <c:v>53.6634853464152</c:v>
                </c:pt>
                <c:pt idx="9">
                  <c:v>40.836500744441324</c:v>
                </c:pt>
                <c:pt idx="10">
                  <c:v>45.840777989347593</c:v>
                </c:pt>
                <c:pt idx="11">
                  <c:v>52.15056777763202</c:v>
                </c:pt>
                <c:pt idx="12">
                  <c:v>32.611103369040954</c:v>
                </c:pt>
              </c:numCache>
            </c:numRef>
          </c:val>
          <c:smooth val="0"/>
          <c:extLst>
            <c:ext xmlns:c16="http://schemas.microsoft.com/office/drawing/2014/chart" uri="{C3380CC4-5D6E-409C-BE32-E72D297353CC}">
              <c16:uniqueId val="{0000000E-7E45-4573-AEB0-8586D7C390CD}"/>
            </c:ext>
          </c:extLst>
        </c:ser>
        <c:dLbls>
          <c:showLegendKey val="0"/>
          <c:showVal val="0"/>
          <c:showCatName val="0"/>
          <c:showSerName val="0"/>
          <c:showPercent val="0"/>
          <c:showBubbleSize val="0"/>
        </c:dLbls>
        <c:smooth val="0"/>
        <c:axId val="1765929280"/>
        <c:axId val="1405071264"/>
      </c:lineChart>
      <c:catAx>
        <c:axId val="176592928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05071264"/>
        <c:crosses val="autoZero"/>
        <c:auto val="1"/>
        <c:lblAlgn val="ctr"/>
        <c:lblOffset val="100"/>
        <c:noMultiLvlLbl val="0"/>
      </c:catAx>
      <c:valAx>
        <c:axId val="1405071264"/>
        <c:scaling>
          <c:orientation val="minMax"/>
        </c:scaling>
        <c:delete val="0"/>
        <c:axPos val="l"/>
        <c:numFmt formatCode="&quot;$&quot;#,##0.00;[Red]\-&quot;$&quot;#,##0.00\ &quot;$/ML&quot;"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592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200" dirty="0"/>
              <a:t>Cost to product vs WBMP Market Price</a:t>
            </a:r>
          </a:p>
          <a:p>
            <a:pPr>
              <a:defRPr sz="1600" b="1" i="0" u="none" strike="noStrike" kern="1200" cap="none" spc="0" normalizeH="0" baseline="0">
                <a:solidFill>
                  <a:schemeClr val="dk1">
                    <a:lumMod val="50000"/>
                    <a:lumOff val="50000"/>
                  </a:schemeClr>
                </a:solidFill>
                <a:latin typeface="+mj-lt"/>
                <a:ea typeface="+mj-ea"/>
                <a:cs typeface="+mj-cs"/>
              </a:defRPr>
            </a:pPr>
            <a:endParaRPr lang="en-US" dirty="0"/>
          </a:p>
        </c:rich>
      </c:tx>
      <c:layout>
        <c:manualLayout>
          <c:xMode val="edge"/>
          <c:yMode val="edge"/>
          <c:x val="0.13028455818022747"/>
          <c:y val="0"/>
        </c:manualLayout>
      </c:layout>
      <c:overlay val="0"/>
      <c:spPr>
        <a:noFill/>
        <a:ln>
          <a:solidFill>
            <a:schemeClr val="tx1"/>
          </a:solid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'Economic Cost Analysis'!$B$238</c:f>
              <c:strCache>
                <c:ptCount val="1"/>
                <c:pt idx="0">
                  <c:v>Overall Desalination Cost to Produce ($/ML)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'Economic Cost Analysis'!$A$239:$A$241</c:f>
              <c:strCache>
                <c:ptCount val="3"/>
                <c:pt idx="0">
                  <c:v>Kootha</c:v>
                </c:pt>
                <c:pt idx="1">
                  <c:v>Surjek</c:v>
                </c:pt>
                <c:pt idx="2">
                  <c:v>Jutik</c:v>
                </c:pt>
              </c:strCache>
            </c:strRef>
          </c:cat>
          <c:val>
            <c:numRef>
              <c:f>'Economic Cost Analysis'!$B$239:$B$241</c:f>
              <c:numCache>
                <c:formatCode>"$"#,##0.00;[Red]\-"$"#,##0.00</c:formatCode>
                <c:ptCount val="3"/>
                <c:pt idx="0" formatCode="&quot;$&quot;#,##0.00;[Red]\-&quot;$&quot;#,##0.00\ &quot;$/ML&quot;">
                  <c:v>25</c:v>
                </c:pt>
                <c:pt idx="1">
                  <c:v>54</c:v>
                </c:pt>
                <c:pt idx="2">
                  <c:v>35.799999999999997</c:v>
                </c:pt>
              </c:numCache>
            </c:numRef>
          </c:val>
          <c:extLst>
            <c:ext xmlns:c16="http://schemas.microsoft.com/office/drawing/2014/chart" uri="{C3380CC4-5D6E-409C-BE32-E72D297353CC}">
              <c16:uniqueId val="{00000000-C797-4DB6-9EEB-4F27E7A756E6}"/>
            </c:ext>
          </c:extLst>
        </c:ser>
        <c:dLbls>
          <c:showLegendKey val="0"/>
          <c:showVal val="1"/>
          <c:showCatName val="0"/>
          <c:showSerName val="0"/>
          <c:showPercent val="0"/>
          <c:showBubbleSize val="0"/>
        </c:dLbls>
        <c:gapWidth val="247"/>
        <c:overlap val="-27"/>
        <c:axId val="456054464"/>
        <c:axId val="449163904"/>
      </c:barChart>
      <c:lineChart>
        <c:grouping val="standard"/>
        <c:varyColors val="0"/>
        <c:ser>
          <c:idx val="1"/>
          <c:order val="1"/>
          <c:tx>
            <c:strRef>
              <c:f>'Economic Cost Analysis'!$C$238</c:f>
              <c:strCache>
                <c:ptCount val="1"/>
                <c:pt idx="0">
                  <c:v>Overall Average WBMP Market Price</c:v>
                </c:pt>
              </c:strCache>
            </c:strRef>
          </c:tx>
          <c:spPr>
            <a:ln w="22225" cap="rnd">
              <a:solidFill>
                <a:schemeClr val="accent2"/>
              </a:solidFill>
              <a:round/>
            </a:ln>
            <a:effectLst/>
          </c:spPr>
          <c:marker>
            <c:symbol val="none"/>
          </c:marker>
          <c:dLbls>
            <c:delete val="1"/>
          </c:dLbls>
          <c:cat>
            <c:strRef>
              <c:f>'Economic Cost Analysis'!$A$239:$A$241</c:f>
              <c:strCache>
                <c:ptCount val="3"/>
                <c:pt idx="0">
                  <c:v>Kootha</c:v>
                </c:pt>
                <c:pt idx="1">
                  <c:v>Surjek</c:v>
                </c:pt>
                <c:pt idx="2">
                  <c:v>Jutik</c:v>
                </c:pt>
              </c:strCache>
            </c:strRef>
          </c:cat>
          <c:val>
            <c:numRef>
              <c:f>'Economic Cost Analysis'!$C$239:$C$241</c:f>
              <c:numCache>
                <c:formatCode>"$"#,##0.00;[Red]\-"$"#,##0.00</c:formatCode>
                <c:ptCount val="3"/>
                <c:pt idx="0">
                  <c:v>76.577680000000001</c:v>
                </c:pt>
                <c:pt idx="1">
                  <c:v>76.577680000000001</c:v>
                </c:pt>
                <c:pt idx="2">
                  <c:v>76.577680000000001</c:v>
                </c:pt>
              </c:numCache>
            </c:numRef>
          </c:val>
          <c:smooth val="0"/>
          <c:extLst>
            <c:ext xmlns:c16="http://schemas.microsoft.com/office/drawing/2014/chart" uri="{C3380CC4-5D6E-409C-BE32-E72D297353CC}">
              <c16:uniqueId val="{00000001-C797-4DB6-9EEB-4F27E7A756E6}"/>
            </c:ext>
          </c:extLst>
        </c:ser>
        <c:dLbls>
          <c:showLegendKey val="0"/>
          <c:showVal val="1"/>
          <c:showCatName val="0"/>
          <c:showSerName val="0"/>
          <c:showPercent val="0"/>
          <c:showBubbleSize val="0"/>
        </c:dLbls>
        <c:marker val="1"/>
        <c:smooth val="0"/>
        <c:axId val="456054464"/>
        <c:axId val="449163904"/>
      </c:lineChart>
      <c:catAx>
        <c:axId val="4560544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49163904"/>
        <c:crosses val="autoZero"/>
        <c:auto val="1"/>
        <c:lblAlgn val="ctr"/>
        <c:lblOffset val="100"/>
        <c:noMultiLvlLbl val="0"/>
      </c:catAx>
      <c:valAx>
        <c:axId val="449163904"/>
        <c:scaling>
          <c:orientation val="minMax"/>
        </c:scaling>
        <c:delete val="0"/>
        <c:axPos val="l"/>
        <c:majorGridlines>
          <c:spPr>
            <a:ln w="9525" cap="flat" cmpd="sng" algn="ctr">
              <a:solidFill>
                <a:schemeClr val="dk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560544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Surjek Scatter Plot (Cost to Product vs Volume of Water produced)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solidFill>
              <a:ln w="9525">
                <a:solidFill>
                  <a:schemeClr val="accent2"/>
                </a:solidFill>
              </a:ln>
              <a:effectLst/>
            </c:spPr>
          </c:marker>
          <c:xVal>
            <c:numRef>
              <c:f>'Economic Cost Analysis'!$Z$44:$Z$55</c:f>
              <c:numCache>
                <c:formatCode>General</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Analysis'!$AA$44:$AA$55</c:f>
              <c:numCache>
                <c:formatCode>General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9EC-4340-9FFF-95DA3C11221C}"/>
            </c:ext>
          </c:extLst>
        </c:ser>
        <c:dLbls>
          <c:showLegendKey val="0"/>
          <c:showVal val="0"/>
          <c:showCatName val="0"/>
          <c:showSerName val="0"/>
          <c:showPercent val="0"/>
          <c:showBubbleSize val="0"/>
        </c:dLbls>
        <c:axId val="1818479887"/>
        <c:axId val="1800980927"/>
      </c:scatterChart>
      <c:valAx>
        <c:axId val="1818479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0980927"/>
        <c:crosses val="autoZero"/>
        <c:crossBetween val="midCat"/>
      </c:valAx>
      <c:valAx>
        <c:axId val="18009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4798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1200" dirty="0"/>
              <a:t>Jutik Scatter Plot (Cost to Product vs Volume of Water produced</a:t>
            </a:r>
            <a:r>
              <a:rPr lang="en-US" dirty="0"/>
              <a:t>)</a:t>
            </a:r>
          </a:p>
        </c:rich>
      </c:tx>
      <c:layout>
        <c:manualLayout>
          <c:xMode val="edge"/>
          <c:yMode val="edge"/>
          <c:x val="0.16841967838963715"/>
          <c:y val="4.6263103761353232E-3"/>
        </c:manualLayout>
      </c:layout>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7.4472305450481863E-2"/>
          <c:y val="0.19067092430679528"/>
          <c:w val="0.86486351706036746"/>
          <c:h val="0.72088764946048411"/>
        </c:manualLayout>
      </c:layout>
      <c:scatterChart>
        <c:scatterStyle val="lineMarker"/>
        <c:varyColors val="0"/>
        <c:ser>
          <c:idx val="0"/>
          <c:order val="0"/>
          <c:spPr>
            <a:ln w="25400">
              <a:noFill/>
            </a:ln>
            <a:effectLst/>
          </c:spPr>
          <c:marker>
            <c:symbol val="circle"/>
            <c:size val="4"/>
            <c:spPr>
              <a:solidFill>
                <a:schemeClr val="accent2"/>
              </a:solidFill>
              <a:ln w="9525" cap="flat" cmpd="sng" algn="ctr">
                <a:solidFill>
                  <a:schemeClr val="accent2"/>
                </a:solidFill>
                <a:round/>
              </a:ln>
              <a:effectLst/>
            </c:spPr>
          </c:marker>
          <c:xVal>
            <c:numRef>
              <c:f>'Economic Cost Analysis'!$AE$40:$AE$51</c:f>
              <c:numCache>
                <c:formatCode>General</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Analysis'!$AF$40:$AF$51</c:f>
              <c:numCache>
                <c:formatCode>General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391-4B56-83C2-A9DB1BB515F4}"/>
            </c:ext>
          </c:extLst>
        </c:ser>
        <c:dLbls>
          <c:showLegendKey val="0"/>
          <c:showVal val="0"/>
          <c:showCatName val="0"/>
          <c:showSerName val="0"/>
          <c:showPercent val="0"/>
          <c:showBubbleSize val="0"/>
        </c:dLbls>
        <c:axId val="1801753807"/>
        <c:axId val="1801027103"/>
      </c:scatterChart>
      <c:valAx>
        <c:axId val="180175380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027103"/>
        <c:crosses val="autoZero"/>
        <c:crossBetween val="midCat"/>
      </c:valAx>
      <c:valAx>
        <c:axId val="180102710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75380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Analysis'!$Y$14</c:f>
              <c:strCache>
                <c:ptCount val="1"/>
                <c:pt idx="0">
                  <c:v>Avg. Quantity of Soft +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Analysis'!$X$15:$X$26</c:f>
              <c:numCache>
                <c:formatCode>General</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Analysis'!$Y$15:$Y$26</c:f>
              <c:numCache>
                <c:formatCode>"$"#,##0.00;[Red]\-"$"#,##0.00</c:formatCode>
                <c:ptCount val="12"/>
                <c:pt idx="0">
                  <c:v>2298.1901589653999</c:v>
                </c:pt>
                <c:pt idx="1">
                  <c:v>2406.0918962111036</c:v>
                </c:pt>
                <c:pt idx="2">
                  <c:v>2127.8145432709766</c:v>
                </c:pt>
                <c:pt idx="3">
                  <c:v>2185.7997542263706</c:v>
                </c:pt>
                <c:pt idx="4">
                  <c:v>2145.7837188661065</c:v>
                </c:pt>
                <c:pt idx="5">
                  <c:v>2229.7496611442612</c:v>
                </c:pt>
                <c:pt idx="6">
                  <c:v>2283.0502472527673</c:v>
                </c:pt>
                <c:pt idx="7">
                  <c:v>2201.0592458815067</c:v>
                </c:pt>
                <c:pt idx="8" formatCode="General">
                  <c:v>2153.3431850899528</c:v>
                </c:pt>
                <c:pt idx="9" formatCode="General">
                  <c:v>2098.9913812617792</c:v>
                </c:pt>
                <c:pt idx="10" formatCode="General">
                  <c:v>2200.9293289926659</c:v>
                </c:pt>
                <c:pt idx="11" formatCode="General">
                  <c:v>2312.1995397611418</c:v>
                </c:pt>
              </c:numCache>
            </c:numRef>
          </c:yVal>
          <c:smooth val="0"/>
          <c:extLst>
            <c:ext xmlns:c16="http://schemas.microsoft.com/office/drawing/2014/chart" uri="{C3380CC4-5D6E-409C-BE32-E72D297353CC}">
              <c16:uniqueId val="{00000001-905A-45B7-95F2-49CA46736D84}"/>
            </c:ext>
          </c:extLst>
        </c:ser>
        <c:dLbls>
          <c:showLegendKey val="0"/>
          <c:showVal val="0"/>
          <c:showCatName val="0"/>
          <c:showSerName val="0"/>
          <c:showPercent val="0"/>
          <c:showBubbleSize val="0"/>
        </c:dLbls>
        <c:axId val="441612783"/>
        <c:axId val="437635279"/>
      </c:scatterChart>
      <c:valAx>
        <c:axId val="441612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35279"/>
        <c:crosses val="autoZero"/>
        <c:crossBetween val="midCat"/>
      </c:valAx>
      <c:valAx>
        <c:axId val="4376352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6127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Analysis'!$W$14</c:f>
              <c:strCache>
                <c:ptCount val="1"/>
                <c:pt idx="0">
                  <c:v>Average quantitiy of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Analysis'!$V$15:$V$26</c:f>
              <c:numCache>
                <c:formatCode>"$"#,##0.00;[Red]\-"$"#,##0.00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formatCode="General">
                  <c:v>92.989220833333306</c:v>
                </c:pt>
                <c:pt idx="9" formatCode="General">
                  <c:v>92.823577188940064</c:v>
                </c:pt>
                <c:pt idx="10" formatCode="General">
                  <c:v>93.029854347041791</c:v>
                </c:pt>
                <c:pt idx="11" formatCode="General">
                  <c:v>93.232935483870918</c:v>
                </c:pt>
              </c:numCache>
            </c:numRef>
          </c:xVal>
          <c:yVal>
            <c:numRef>
              <c:f>'Economic Market Analysis'!$W$15:$W$26</c:f>
              <c:numCache>
                <c:formatCode>"$"#,##0.00;[Red]\-"$"#,##0.00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formatCode="General">
                  <c:v>2261.3424374589526</c:v>
                </c:pt>
                <c:pt idx="9" formatCode="General">
                  <c:v>2188.7956099697999</c:v>
                </c:pt>
                <c:pt idx="10" formatCode="General">
                  <c:v>2303.4374718156046</c:v>
                </c:pt>
                <c:pt idx="11" formatCode="General">
                  <c:v>2443.6005061474129</c:v>
                </c:pt>
              </c:numCache>
            </c:numRef>
          </c:yVal>
          <c:smooth val="0"/>
          <c:extLst>
            <c:ext xmlns:c16="http://schemas.microsoft.com/office/drawing/2014/chart" uri="{C3380CC4-5D6E-409C-BE32-E72D297353CC}">
              <c16:uniqueId val="{00000001-CD2A-435A-8C49-0A455C5D8208}"/>
            </c:ext>
          </c:extLst>
        </c:ser>
        <c:dLbls>
          <c:showLegendKey val="0"/>
          <c:showVal val="0"/>
          <c:showCatName val="0"/>
          <c:showSerName val="0"/>
          <c:showPercent val="0"/>
          <c:showBubbleSize val="0"/>
        </c:dLbls>
        <c:axId val="649412079"/>
        <c:axId val="431963535"/>
      </c:scatterChart>
      <c:valAx>
        <c:axId val="6494120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963535"/>
        <c:crosses val="autoZero"/>
        <c:crossBetween val="midCat"/>
      </c:valAx>
      <c:valAx>
        <c:axId val="4319635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4120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Analysis'!$U$14</c:f>
              <c:strCache>
                <c:ptCount val="1"/>
                <c:pt idx="0">
                  <c:v>Average quantitiy of soft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Analysis'!$T$15:$T$26</c:f>
              <c:numCache>
                <c:formatCode>General</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Analysis'!$U$15:$U$26</c:f>
              <c:numCache>
                <c:formatCode>General</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0798-4941-9CA1-7BBC93ADB883}"/>
            </c:ext>
          </c:extLst>
        </c:ser>
        <c:dLbls>
          <c:showLegendKey val="0"/>
          <c:showVal val="0"/>
          <c:showCatName val="0"/>
          <c:showSerName val="0"/>
          <c:showPercent val="0"/>
          <c:showBubbleSize val="0"/>
        </c:dLbls>
        <c:axId val="662433583"/>
        <c:axId val="434186127"/>
      </c:scatterChart>
      <c:valAx>
        <c:axId val="66243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186127"/>
        <c:crosses val="autoZero"/>
        <c:crossBetween val="midCat"/>
      </c:valAx>
      <c:valAx>
        <c:axId val="43418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433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4">
  <a:schemeClr val="accent4"/>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15/4/22</a:t>
            </a:fld>
            <a:endParaRPr lang="en-AU" dirty="0"/>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dirty="0"/>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dirty="0"/>
          </a:p>
        </p:txBody>
      </p:sp>
    </p:spTree>
    <p:extLst>
      <p:ext uri="{BB962C8B-B14F-4D97-AF65-F5344CB8AC3E}">
        <p14:creationId xmlns:p14="http://schemas.microsoft.com/office/powerpoint/2010/main" val="4219265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dirty="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dirty="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dirty="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809ED72-B160-4658-94C9-7069AF2C7869}"/>
              </a:ext>
            </a:extLst>
          </p:cNvPr>
          <p:cNvGraphicFramePr>
            <a:graphicFrameLocks/>
          </p:cNvGraphicFramePr>
          <p:nvPr>
            <p:extLst>
              <p:ext uri="{D42A27DB-BD31-4B8C-83A1-F6EECF244321}">
                <p14:modId xmlns:p14="http://schemas.microsoft.com/office/powerpoint/2010/main" val="3517135524"/>
              </p:ext>
            </p:extLst>
          </p:nvPr>
        </p:nvGraphicFramePr>
        <p:xfrm>
          <a:off x="378176" y="1496731"/>
          <a:ext cx="3470527" cy="3728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B70060F-3952-41D5-950F-679A0DD9B045}"/>
              </a:ext>
            </a:extLst>
          </p:cNvPr>
          <p:cNvGraphicFramePr>
            <a:graphicFrameLocks/>
          </p:cNvGraphicFramePr>
          <p:nvPr>
            <p:extLst>
              <p:ext uri="{D42A27DB-BD31-4B8C-83A1-F6EECF244321}">
                <p14:modId xmlns:p14="http://schemas.microsoft.com/office/powerpoint/2010/main" val="315592126"/>
              </p:ext>
            </p:extLst>
          </p:nvPr>
        </p:nvGraphicFramePr>
        <p:xfrm>
          <a:off x="4391025" y="1858731"/>
          <a:ext cx="4226720" cy="32156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617E5E0C-392F-4A88-920B-B7BA0787DDA1}"/>
              </a:ext>
            </a:extLst>
          </p:cNvPr>
          <p:cNvGraphicFramePr>
            <a:graphicFrameLocks/>
          </p:cNvGraphicFramePr>
          <p:nvPr>
            <p:extLst>
              <p:ext uri="{D42A27DB-BD31-4B8C-83A1-F6EECF244321}">
                <p14:modId xmlns:p14="http://schemas.microsoft.com/office/powerpoint/2010/main" val="66764035"/>
              </p:ext>
            </p:extLst>
          </p:nvPr>
        </p:nvGraphicFramePr>
        <p:xfrm>
          <a:off x="1399822" y="1050254"/>
          <a:ext cx="583071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EA0463A-D56D-4285-AFD9-812B1FF53BD0}"/>
              </a:ext>
            </a:extLst>
          </p:cNvPr>
          <p:cNvGraphicFramePr>
            <a:graphicFrameLocks/>
          </p:cNvGraphicFramePr>
          <p:nvPr>
            <p:extLst>
              <p:ext uri="{D42A27DB-BD31-4B8C-83A1-F6EECF244321}">
                <p14:modId xmlns:p14="http://schemas.microsoft.com/office/powerpoint/2010/main" val="1532188598"/>
              </p:ext>
            </p:extLst>
          </p:nvPr>
        </p:nvGraphicFramePr>
        <p:xfrm>
          <a:off x="1569156" y="3881275"/>
          <a:ext cx="551673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image2.png">
            <a:extLst>
              <a:ext uri="{FF2B5EF4-FFF2-40B4-BE49-F238E27FC236}">
                <a16:creationId xmlns:a16="http://schemas.microsoft.com/office/drawing/2014/main" id="{00000000-0008-0000-0400-000003000000}"/>
              </a:ext>
            </a:extLst>
          </p:cNvPr>
          <p:cNvPicPr preferRelativeResize="0"/>
          <p:nvPr/>
        </p:nvPicPr>
        <p:blipFill>
          <a:blip r:embed="rId2" cstate="print"/>
          <a:stretch>
            <a:fillRect/>
          </a:stretch>
        </p:blipFill>
        <p:spPr>
          <a:xfrm>
            <a:off x="2456443" y="1072400"/>
            <a:ext cx="4352925" cy="2457450"/>
          </a:xfrm>
          <a:prstGeom prst="rect">
            <a:avLst/>
          </a:prstGeom>
          <a:noFill/>
        </p:spPr>
      </p:pic>
      <p:graphicFrame>
        <p:nvGraphicFramePr>
          <p:cNvPr id="6" name="Chart 5">
            <a:extLst>
              <a:ext uri="{FF2B5EF4-FFF2-40B4-BE49-F238E27FC236}">
                <a16:creationId xmlns:a16="http://schemas.microsoft.com/office/drawing/2014/main" id="{935ACD8E-FCF5-49C0-9462-0A7D660A2427}"/>
              </a:ext>
            </a:extLst>
          </p:cNvPr>
          <p:cNvGraphicFramePr>
            <a:graphicFrameLocks/>
          </p:cNvGraphicFramePr>
          <p:nvPr>
            <p:extLst>
              <p:ext uri="{D42A27DB-BD31-4B8C-83A1-F6EECF244321}">
                <p14:modId xmlns:p14="http://schemas.microsoft.com/office/powerpoint/2010/main" val="1667808616"/>
              </p:ext>
            </p:extLst>
          </p:nvPr>
        </p:nvGraphicFramePr>
        <p:xfrm>
          <a:off x="0" y="3798711"/>
          <a:ext cx="4480719" cy="28617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38E289-5E30-419A-B5AA-8721E33E0E63}"/>
              </a:ext>
            </a:extLst>
          </p:cNvPr>
          <p:cNvGraphicFramePr>
            <a:graphicFrameLocks/>
          </p:cNvGraphicFramePr>
          <p:nvPr>
            <p:extLst>
              <p:ext uri="{D42A27DB-BD31-4B8C-83A1-F6EECF244321}">
                <p14:modId xmlns:p14="http://schemas.microsoft.com/office/powerpoint/2010/main" val="570475849"/>
              </p:ext>
            </p:extLst>
          </p:nvPr>
        </p:nvGraphicFramePr>
        <p:xfrm>
          <a:off x="4480719" y="3930190"/>
          <a:ext cx="4266467" cy="245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83127"/>
            <a:ext cx="8737599" cy="861774"/>
          </a:xfrm>
        </p:spPr>
        <p:txBody>
          <a:bodyPr/>
          <a:lstStyle/>
          <a:p>
            <a:pPr algn="just"/>
            <a:r>
              <a:rPr lang="en-GB" sz="1400" dirty="0">
                <a:solidFill>
                  <a:schemeClr val="tx1"/>
                </a:solidFill>
                <a:latin typeface="Times New Roman" panose="02020603050405020304" pitchFamily="18" charset="0"/>
                <a:cs typeface="Times New Roman" panose="02020603050405020304" pitchFamily="18" charset="0"/>
              </a:rPr>
              <a:t>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1E81AA67-9009-46C2-B7CB-6FB08C122633}"/>
              </a:ext>
            </a:extLst>
          </p:cNvPr>
          <p:cNvGraphicFramePr>
            <a:graphicFrameLocks/>
          </p:cNvGraphicFramePr>
          <p:nvPr>
            <p:extLst>
              <p:ext uri="{D42A27DB-BD31-4B8C-83A1-F6EECF244321}">
                <p14:modId xmlns:p14="http://schemas.microsoft.com/office/powerpoint/2010/main" val="2251564683"/>
              </p:ext>
            </p:extLst>
          </p:nvPr>
        </p:nvGraphicFramePr>
        <p:xfrm>
          <a:off x="2703689" y="888470"/>
          <a:ext cx="4063030" cy="2472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5DC19AE-52EC-426E-9374-AE235E7912F6}"/>
              </a:ext>
            </a:extLst>
          </p:cNvPr>
          <p:cNvGraphicFramePr>
            <a:graphicFrameLocks/>
          </p:cNvGraphicFramePr>
          <p:nvPr>
            <p:extLst>
              <p:ext uri="{D42A27DB-BD31-4B8C-83A1-F6EECF244321}">
                <p14:modId xmlns:p14="http://schemas.microsoft.com/office/powerpoint/2010/main" val="2874583052"/>
              </p:ext>
            </p:extLst>
          </p:nvPr>
        </p:nvGraphicFramePr>
        <p:xfrm>
          <a:off x="171451" y="3798710"/>
          <a:ext cx="3782748" cy="2391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E5AA2AB-1629-43C9-A38E-D17C11DBF0EA}"/>
              </a:ext>
            </a:extLst>
          </p:cNvPr>
          <p:cNvGraphicFramePr>
            <a:graphicFrameLocks/>
          </p:cNvGraphicFramePr>
          <p:nvPr>
            <p:extLst>
              <p:ext uri="{D42A27DB-BD31-4B8C-83A1-F6EECF244321}">
                <p14:modId xmlns:p14="http://schemas.microsoft.com/office/powerpoint/2010/main" val="3195517790"/>
              </p:ext>
            </p:extLst>
          </p:nvPr>
        </p:nvGraphicFramePr>
        <p:xfrm>
          <a:off x="4334933" y="3918962"/>
          <a:ext cx="4126089" cy="23915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0"/>
            <a:ext cx="8737599" cy="861774"/>
          </a:xfrm>
        </p:spPr>
        <p:txBody>
          <a:bodyPr/>
          <a:lstStyle/>
          <a:p>
            <a:pPr algn="just"/>
            <a:r>
              <a:rPr lang="en-GB" sz="1400" dirty="0">
                <a:solidFill>
                  <a:schemeClr val="tx1"/>
                </a:solidFill>
                <a:latin typeface="Times New Roman" panose="02020603050405020304" pitchFamily="18" charset="0"/>
                <a:cs typeface="Times New Roman" panose="02020603050405020304" pitchFamily="18" charset="0"/>
              </a:rPr>
              <a:t>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95B694D-1CFA-4606-86F7-FAFDA02AF3EA}"/>
              </a:ext>
            </a:extLst>
          </p:cNvPr>
          <p:cNvGraphicFramePr>
            <a:graphicFrameLocks/>
          </p:cNvGraphicFramePr>
          <p:nvPr>
            <p:extLst>
              <p:ext uri="{D42A27DB-BD31-4B8C-83A1-F6EECF244321}">
                <p14:modId xmlns:p14="http://schemas.microsoft.com/office/powerpoint/2010/main" val="1763651323"/>
              </p:ext>
            </p:extLst>
          </p:nvPr>
        </p:nvGraphicFramePr>
        <p:xfrm>
          <a:off x="2745007" y="1050361"/>
          <a:ext cx="3599348" cy="2433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66C0C97-BC38-431D-B55E-3BC21E3C82BF}"/>
              </a:ext>
            </a:extLst>
          </p:cNvPr>
          <p:cNvGraphicFramePr>
            <a:graphicFrameLocks/>
          </p:cNvGraphicFramePr>
          <p:nvPr>
            <p:extLst>
              <p:ext uri="{D42A27DB-BD31-4B8C-83A1-F6EECF244321}">
                <p14:modId xmlns:p14="http://schemas.microsoft.com/office/powerpoint/2010/main" val="4013304829"/>
              </p:ext>
            </p:extLst>
          </p:nvPr>
        </p:nvGraphicFramePr>
        <p:xfrm>
          <a:off x="225778" y="3734573"/>
          <a:ext cx="3375378" cy="21920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2CF7DC3-E525-4FA8-B67D-908016095A03}"/>
              </a:ext>
            </a:extLst>
          </p:cNvPr>
          <p:cNvGraphicFramePr>
            <a:graphicFrameLocks/>
          </p:cNvGraphicFramePr>
          <p:nvPr>
            <p:extLst>
              <p:ext uri="{D42A27DB-BD31-4B8C-83A1-F6EECF244321}">
                <p14:modId xmlns:p14="http://schemas.microsoft.com/office/powerpoint/2010/main" val="2407476622"/>
              </p:ext>
            </p:extLst>
          </p:nvPr>
        </p:nvGraphicFramePr>
        <p:xfrm>
          <a:off x="5119511" y="3776134"/>
          <a:ext cx="3533422" cy="21920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15561</TotalTime>
  <Words>410</Words>
  <Application>Microsoft Macintosh PowerPoint</Application>
  <PresentationFormat>Custom</PresentationFormat>
  <Paragraphs>18</Paragraphs>
  <Slides>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Times New Roman</vt:lpstr>
      <vt:lpstr>1_Synergy_CF_YNR013</vt:lpstr>
      <vt:lpstr>think-cell Slide</vt:lpstr>
      <vt:lpstr>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vt:lpstr>
      <vt:lpstr>Of the three Desalination Plants, all three remain profitable at current market prices by a favourable margin; Clearly Kootha is the most cost-effective $25/ML) followed by Jutik ($35.80/ML)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vt:lpstr>
      <vt:lpstr>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80</cp:revision>
  <dcterms:created xsi:type="dcterms:W3CDTF">2020-04-12T13:23:13Z</dcterms:created>
  <dcterms:modified xsi:type="dcterms:W3CDTF">2022-04-15T22:38:07Z</dcterms:modified>
</cp:coreProperties>
</file>