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73" r:id="rId2"/>
    <p:sldId id="385" r:id="rId3"/>
    <p:sldId id="404" r:id="rId4"/>
    <p:sldId id="279" r:id="rId5"/>
    <p:sldId id="291" r:id="rId6"/>
    <p:sldId id="292" r:id="rId7"/>
    <p:sldId id="397" r:id="rId8"/>
    <p:sldId id="300" r:id="rId9"/>
    <p:sldId id="406" r:id="rId10"/>
    <p:sldId id="407" r:id="rId11"/>
    <p:sldId id="388" r:id="rId12"/>
    <p:sldId id="338" r:id="rId13"/>
    <p:sldId id="343" r:id="rId14"/>
    <p:sldId id="408" r:id="rId15"/>
    <p:sldId id="409" r:id="rId16"/>
    <p:sldId id="399" r:id="rId17"/>
    <p:sldId id="410" r:id="rId18"/>
    <p:sldId id="396" r:id="rId19"/>
    <p:sldId id="411" r:id="rId20"/>
    <p:sldId id="386" r:id="rId21"/>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1pPr>
    <a:lvl2pPr marL="342946"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2pPr>
    <a:lvl3pPr marL="685891"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3pPr>
    <a:lvl4pPr marL="1028837"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4pPr>
    <a:lvl5pPr marL="1371783" algn="l" rtl="0" eaLnBrk="0" fontAlgn="base" hangingPunct="0">
      <a:spcBef>
        <a:spcPct val="0"/>
      </a:spcBef>
      <a:spcAft>
        <a:spcPct val="0"/>
      </a:spcAft>
      <a:defRPr sz="1800" kern="1200">
        <a:solidFill>
          <a:schemeClr val="tx1"/>
        </a:solidFill>
        <a:latin typeface="Arial" charset="0"/>
        <a:ea typeface="ＭＳ Ｐゴシック" charset="0"/>
        <a:cs typeface="ＭＳ Ｐゴシック" charset="0"/>
      </a:defRPr>
    </a:lvl5pPr>
    <a:lvl6pPr marL="1714729" algn="l" defTabSz="342946" rtl="0" eaLnBrk="1" latinLnBrk="0" hangingPunct="1">
      <a:defRPr sz="1800" kern="1200">
        <a:solidFill>
          <a:schemeClr val="tx1"/>
        </a:solidFill>
        <a:latin typeface="Arial" charset="0"/>
        <a:ea typeface="ＭＳ Ｐゴシック" charset="0"/>
        <a:cs typeface="ＭＳ Ｐゴシック" charset="0"/>
      </a:defRPr>
    </a:lvl6pPr>
    <a:lvl7pPr marL="2057674" algn="l" defTabSz="342946" rtl="0" eaLnBrk="1" latinLnBrk="0" hangingPunct="1">
      <a:defRPr sz="1800" kern="1200">
        <a:solidFill>
          <a:schemeClr val="tx1"/>
        </a:solidFill>
        <a:latin typeface="Arial" charset="0"/>
        <a:ea typeface="ＭＳ Ｐゴシック" charset="0"/>
        <a:cs typeface="ＭＳ Ｐゴシック" charset="0"/>
      </a:defRPr>
    </a:lvl7pPr>
    <a:lvl8pPr marL="2400620" algn="l" defTabSz="342946" rtl="0" eaLnBrk="1" latinLnBrk="0" hangingPunct="1">
      <a:defRPr sz="1800" kern="1200">
        <a:solidFill>
          <a:schemeClr val="tx1"/>
        </a:solidFill>
        <a:latin typeface="Arial" charset="0"/>
        <a:ea typeface="ＭＳ Ｐゴシック" charset="0"/>
        <a:cs typeface="ＭＳ Ｐゴシック" charset="0"/>
      </a:defRPr>
    </a:lvl8pPr>
    <a:lvl9pPr marL="2743566" algn="l" defTabSz="342946" rtl="0" eaLnBrk="1" latinLnBrk="0" hangingPunct="1">
      <a:defRPr sz="18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7"/>
    <p:restoredTop sz="94705"/>
  </p:normalViewPr>
  <p:slideViewPr>
    <p:cSldViewPr>
      <p:cViewPr varScale="1">
        <p:scale>
          <a:sx n="144" d="100"/>
          <a:sy n="144" d="100"/>
        </p:scale>
        <p:origin x="1136" y="19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FD8C384-8CC3-0C49-844C-FC9C7E289062}" type="slidenum">
              <a:rPr lang="en-US"/>
              <a:pPr>
                <a:defRPr/>
              </a:pPr>
              <a:t>‹#›</a:t>
            </a:fld>
            <a:endParaRPr lang="en-US" dirty="0"/>
          </a:p>
        </p:txBody>
      </p:sp>
    </p:spTree>
    <p:extLst>
      <p:ext uri="{BB962C8B-B14F-4D97-AF65-F5344CB8AC3E}">
        <p14:creationId xmlns:p14="http://schemas.microsoft.com/office/powerpoint/2010/main" val="1135619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charset="0"/>
        <a:ea typeface="ＭＳ Ｐゴシック" charset="0"/>
        <a:cs typeface="ＭＳ Ｐゴシック" charset="0"/>
      </a:defRPr>
    </a:lvl1pPr>
    <a:lvl2pPr marL="342946" algn="l" rtl="0" eaLnBrk="0" fontAlgn="base" hangingPunct="0">
      <a:spcBef>
        <a:spcPct val="30000"/>
      </a:spcBef>
      <a:spcAft>
        <a:spcPct val="0"/>
      </a:spcAft>
      <a:defRPr sz="900" kern="1200">
        <a:solidFill>
          <a:schemeClr val="tx1"/>
        </a:solidFill>
        <a:latin typeface="Arial" charset="0"/>
        <a:ea typeface="ＭＳ Ｐゴシック" charset="0"/>
        <a:cs typeface="+mn-cs"/>
      </a:defRPr>
    </a:lvl2pPr>
    <a:lvl3pPr marL="685891" algn="l" rtl="0" eaLnBrk="0" fontAlgn="base" hangingPunct="0">
      <a:spcBef>
        <a:spcPct val="30000"/>
      </a:spcBef>
      <a:spcAft>
        <a:spcPct val="0"/>
      </a:spcAft>
      <a:defRPr sz="900" kern="1200">
        <a:solidFill>
          <a:schemeClr val="tx1"/>
        </a:solidFill>
        <a:latin typeface="Arial" charset="0"/>
        <a:ea typeface="ＭＳ Ｐゴシック" charset="0"/>
        <a:cs typeface="+mn-cs"/>
      </a:defRPr>
    </a:lvl3pPr>
    <a:lvl4pPr marL="1028837" algn="l" rtl="0" eaLnBrk="0" fontAlgn="base" hangingPunct="0">
      <a:spcBef>
        <a:spcPct val="30000"/>
      </a:spcBef>
      <a:spcAft>
        <a:spcPct val="0"/>
      </a:spcAft>
      <a:defRPr sz="900" kern="1200">
        <a:solidFill>
          <a:schemeClr val="tx1"/>
        </a:solidFill>
        <a:latin typeface="Arial" charset="0"/>
        <a:ea typeface="ＭＳ Ｐゴシック" charset="0"/>
        <a:cs typeface="+mn-cs"/>
      </a:defRPr>
    </a:lvl4pPr>
    <a:lvl5pPr marL="1371783" algn="l" rtl="0" eaLnBrk="0" fontAlgn="base" hangingPunct="0">
      <a:spcBef>
        <a:spcPct val="30000"/>
      </a:spcBef>
      <a:spcAft>
        <a:spcPct val="0"/>
      </a:spcAft>
      <a:defRPr sz="900" kern="1200">
        <a:solidFill>
          <a:schemeClr val="tx1"/>
        </a:solidFill>
        <a:latin typeface="Arial" charset="0"/>
        <a:ea typeface="ＭＳ Ｐゴシック" charset="0"/>
        <a:cs typeface="+mn-cs"/>
      </a:defRPr>
    </a:lvl5pPr>
    <a:lvl6pPr marL="1714729" algn="l" defTabSz="342946" rtl="0" eaLnBrk="1" latinLnBrk="0" hangingPunct="1">
      <a:defRPr sz="900" kern="1200">
        <a:solidFill>
          <a:schemeClr val="tx1"/>
        </a:solidFill>
        <a:latin typeface="+mn-lt"/>
        <a:ea typeface="+mn-ea"/>
        <a:cs typeface="+mn-cs"/>
      </a:defRPr>
    </a:lvl6pPr>
    <a:lvl7pPr marL="2057674" algn="l" defTabSz="342946" rtl="0" eaLnBrk="1" latinLnBrk="0" hangingPunct="1">
      <a:defRPr sz="900" kern="1200">
        <a:solidFill>
          <a:schemeClr val="tx1"/>
        </a:solidFill>
        <a:latin typeface="+mn-lt"/>
        <a:ea typeface="+mn-ea"/>
        <a:cs typeface="+mn-cs"/>
      </a:defRPr>
    </a:lvl7pPr>
    <a:lvl8pPr marL="2400620" algn="l" defTabSz="342946" rtl="0" eaLnBrk="1" latinLnBrk="0" hangingPunct="1">
      <a:defRPr sz="900" kern="1200">
        <a:solidFill>
          <a:schemeClr val="tx1"/>
        </a:solidFill>
        <a:latin typeface="+mn-lt"/>
        <a:ea typeface="+mn-ea"/>
        <a:cs typeface="+mn-cs"/>
      </a:defRPr>
    </a:lvl8pPr>
    <a:lvl9pPr marL="2743566" algn="l" defTabSz="342946"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D8C384-8CC3-0C49-844C-FC9C7E289062}" type="slidenum">
              <a:rPr lang="en-US" smtClean="0"/>
              <a:pPr>
                <a:defRPr/>
              </a:pPr>
              <a:t>1</a:t>
            </a:fld>
            <a:endParaRPr lang="en-US" dirty="0"/>
          </a:p>
        </p:txBody>
      </p:sp>
    </p:spTree>
    <p:extLst>
      <p:ext uri="{BB962C8B-B14F-4D97-AF65-F5344CB8AC3E}">
        <p14:creationId xmlns:p14="http://schemas.microsoft.com/office/powerpoint/2010/main" val="752595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ranja/Documents/5-resources/ppt/2018%20ppt-with%20R/new/working%20files/graphics_HD-title-maroon.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en-US" noProof="0"/>
              <a:t>Click to edit Master title style</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46" indent="0">
              <a:buNone/>
              <a:defRPr sz="1800">
                <a:solidFill>
                  <a:srgbClr val="FFFFFF"/>
                </a:solidFill>
              </a:defRPr>
            </a:lvl2pPr>
            <a:lvl3pPr marL="685891" indent="0">
              <a:buNone/>
              <a:defRPr sz="1800">
                <a:solidFill>
                  <a:srgbClr val="FFFFFF"/>
                </a:solidFill>
              </a:defRPr>
            </a:lvl3pPr>
            <a:lvl4pPr marL="1028837" indent="0">
              <a:buNone/>
              <a:defRPr sz="1800">
                <a:solidFill>
                  <a:srgbClr val="FFFFFF"/>
                </a:solidFill>
              </a:defRPr>
            </a:lvl4pPr>
            <a:lvl5pPr marL="1371783"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46" indent="0">
              <a:buNone/>
              <a:defRPr sz="1200">
                <a:solidFill>
                  <a:srgbClr val="FFFFFF"/>
                </a:solidFill>
              </a:defRPr>
            </a:lvl2pPr>
            <a:lvl3pPr marL="685891" indent="0">
              <a:buNone/>
              <a:defRPr sz="1200">
                <a:solidFill>
                  <a:srgbClr val="FFFFFF"/>
                </a:solidFill>
              </a:defRPr>
            </a:lvl3pPr>
            <a:lvl4pPr marL="1028837" indent="0">
              <a:buNone/>
              <a:defRPr sz="1200">
                <a:solidFill>
                  <a:srgbClr val="FFFFFF"/>
                </a:solidFill>
              </a:defRPr>
            </a:lvl4pPr>
            <a:lvl5pPr marL="1371783"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277070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52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4057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1" y="228600"/>
            <a:ext cx="5676900"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472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590550"/>
            <a:ext cx="8001000" cy="857250"/>
          </a:xfrm>
        </p:spPr>
        <p:txBody>
          <a:bodyPr/>
          <a:lstStyle>
            <a:lvl1pPr algn="l">
              <a:defRPr>
                <a:solidFill>
                  <a:srgbClr val="7A0019"/>
                </a:solidFill>
              </a:defRPr>
            </a:lvl1pPr>
          </a:lstStyle>
          <a:p>
            <a:pPr lvl="0"/>
            <a:r>
              <a:rPr lang="en-US" noProof="0"/>
              <a:t>Click to edit Master title style</a:t>
            </a:r>
            <a:endParaRPr lang="en-US" noProof="0" dirty="0"/>
          </a:p>
        </p:txBody>
      </p:sp>
      <p:sp>
        <p:nvSpPr>
          <p:cNvPr id="6" name="Text Placeholder 5"/>
          <p:cNvSpPr>
            <a:spLocks noGrp="1"/>
          </p:cNvSpPr>
          <p:nvPr>
            <p:ph type="body" sz="quarter" idx="10" hasCustomPrompt="1"/>
          </p:nvPr>
        </p:nvSpPr>
        <p:spPr>
          <a:xfrm>
            <a:off x="685800" y="2190750"/>
            <a:ext cx="8001000" cy="457200"/>
          </a:xfrm>
        </p:spPr>
        <p:txBody>
          <a:bodyPr/>
          <a:lstStyle>
            <a:lvl1pPr marL="0" indent="0">
              <a:buNone/>
              <a:defRPr sz="1800">
                <a:solidFill>
                  <a:schemeClr val="tx1">
                    <a:lumMod val="65000"/>
                    <a:lumOff val="35000"/>
                  </a:schemeClr>
                </a:solidFill>
              </a:defRPr>
            </a:lvl1pPr>
            <a:lvl2pPr marL="342938" indent="0">
              <a:buNone/>
              <a:defRPr sz="1800">
                <a:solidFill>
                  <a:srgbClr val="FFFFFF"/>
                </a:solidFill>
              </a:defRPr>
            </a:lvl2pPr>
            <a:lvl3pPr marL="685874" indent="0">
              <a:buNone/>
              <a:defRPr sz="1800">
                <a:solidFill>
                  <a:srgbClr val="FFFFFF"/>
                </a:solidFill>
              </a:defRPr>
            </a:lvl3pPr>
            <a:lvl4pPr marL="1028811" indent="0">
              <a:buNone/>
              <a:defRPr sz="1800">
                <a:solidFill>
                  <a:srgbClr val="FFFFFF"/>
                </a:solidFill>
              </a:defRPr>
            </a:lvl4pPr>
            <a:lvl5pPr marL="1371749" indent="0">
              <a:buNone/>
              <a:defRPr sz="1800">
                <a:solidFill>
                  <a:srgbClr val="FFFFFF"/>
                </a:solidFill>
              </a:defRPr>
            </a:lvl5pPr>
          </a:lstStyle>
          <a:p>
            <a:pPr lvl="0"/>
            <a:r>
              <a:rPr lang="en-US" dirty="0"/>
              <a:t>Presenter/unit/department name</a:t>
            </a:r>
          </a:p>
        </p:txBody>
      </p:sp>
      <p:sp>
        <p:nvSpPr>
          <p:cNvPr id="10" name="Text Placeholder 9"/>
          <p:cNvSpPr>
            <a:spLocks noGrp="1"/>
          </p:cNvSpPr>
          <p:nvPr>
            <p:ph type="body" sz="quarter" idx="12" hasCustomPrompt="1"/>
          </p:nvPr>
        </p:nvSpPr>
        <p:spPr>
          <a:xfrm>
            <a:off x="685800" y="2647950"/>
            <a:ext cx="8001000" cy="381000"/>
          </a:xfrm>
        </p:spPr>
        <p:txBody>
          <a:bodyPr/>
          <a:lstStyle>
            <a:lvl1pPr marL="0" indent="0">
              <a:buNone/>
              <a:defRPr sz="1200">
                <a:solidFill>
                  <a:schemeClr val="tx1">
                    <a:lumMod val="65000"/>
                    <a:lumOff val="35000"/>
                  </a:schemeClr>
                </a:solidFill>
              </a:defRPr>
            </a:lvl1pPr>
            <a:lvl2pPr marL="342938" indent="0">
              <a:buNone/>
              <a:defRPr sz="1200">
                <a:solidFill>
                  <a:srgbClr val="FFFFFF"/>
                </a:solidFill>
              </a:defRPr>
            </a:lvl2pPr>
            <a:lvl3pPr marL="685874" indent="0">
              <a:buNone/>
              <a:defRPr sz="1200">
                <a:solidFill>
                  <a:srgbClr val="FFFFFF"/>
                </a:solidFill>
              </a:defRPr>
            </a:lvl3pPr>
            <a:lvl4pPr marL="1028811" indent="0">
              <a:buNone/>
              <a:defRPr sz="1200">
                <a:solidFill>
                  <a:srgbClr val="FFFFFF"/>
                </a:solidFill>
              </a:defRPr>
            </a:lvl4pPr>
            <a:lvl5pPr marL="1371749" indent="0">
              <a:buNone/>
              <a:defRPr sz="1200">
                <a:solidFill>
                  <a:srgbClr val="FFFFFF"/>
                </a:solidFill>
              </a:defRPr>
            </a:lvl5pPr>
          </a:lstStyle>
          <a:p>
            <a:pPr lvl="0"/>
            <a:r>
              <a:rPr lang="en-US" dirty="0"/>
              <a:t>Date</a:t>
            </a:r>
          </a:p>
        </p:txBody>
      </p:sp>
      <p:pic>
        <p:nvPicPr>
          <p:cNvPr id="3" name="graphics_HD-title-maroon.png" descr="/Users/ranja/Documents/5-resources/ppt/2018 ppt-with R/new/working files/graphics_HD-title-maroon.png"/>
          <p:cNvPicPr>
            <a:picLocks noChangeAspect="1"/>
          </p:cNvPicPr>
          <p:nvPr userDrawn="1"/>
        </p:nvPicPr>
        <p:blipFill>
          <a:blip r:embed="rId2" r:link="rId3" cstate="print">
            <a:extLst>
              <a:ext uri="{28A0092B-C50C-407E-A947-70E740481C1C}">
                <a14:useLocalDpi xmlns:a14="http://schemas.microsoft.com/office/drawing/2010/main"/>
              </a:ext>
            </a:extLst>
          </a:blip>
          <a:stretch>
            <a:fillRect/>
          </a:stretch>
        </p:blipFill>
        <p:spPr>
          <a:xfrm>
            <a:off x="0" y="3760470"/>
            <a:ext cx="9144000" cy="1383030"/>
          </a:xfrm>
          <a:prstGeom prst="rect">
            <a:avLst/>
          </a:prstGeom>
        </p:spPr>
      </p:pic>
    </p:spTree>
    <p:extLst>
      <p:ext uri="{BB962C8B-B14F-4D97-AF65-F5344CB8AC3E}">
        <p14:creationId xmlns:p14="http://schemas.microsoft.com/office/powerpoint/2010/main" val="396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01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9"/>
            <a:ext cx="7772400" cy="1021556"/>
          </a:xfrm>
        </p:spPr>
        <p:txBody>
          <a:bodyPr anchor="t"/>
          <a:lstStyle>
            <a:lvl1pPr algn="l">
              <a:defRPr sz="3000" b="0" i="0" cap="none"/>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46" indent="0">
              <a:buNone/>
              <a:defRPr sz="1400"/>
            </a:lvl2pPr>
            <a:lvl3pPr marL="685891" indent="0">
              <a:buNone/>
              <a:defRPr sz="1200"/>
            </a:lvl3pPr>
            <a:lvl4pPr marL="1028837" indent="0">
              <a:buNone/>
              <a:defRPr sz="1100"/>
            </a:lvl4pPr>
            <a:lvl5pPr marL="1371783" indent="0">
              <a:buNone/>
              <a:defRPr sz="1100"/>
            </a:lvl5pPr>
            <a:lvl6pPr marL="1714729" indent="0">
              <a:buNone/>
              <a:defRPr sz="1100"/>
            </a:lvl6pPr>
            <a:lvl7pPr marL="2057674" indent="0">
              <a:buNone/>
              <a:defRPr sz="1100"/>
            </a:lvl7pPr>
            <a:lvl8pPr marL="2400620" indent="0">
              <a:buNone/>
              <a:defRPr sz="1100"/>
            </a:lvl8pPr>
            <a:lvl9pPr marL="2743566" indent="0">
              <a:buNone/>
              <a:defRPr sz="1100"/>
            </a:lvl9pPr>
          </a:lstStyle>
          <a:p>
            <a:pPr lvl="0"/>
            <a:r>
              <a:rPr lang="en-US"/>
              <a:t>Click to edit Master text styles</a:t>
            </a:r>
          </a:p>
        </p:txBody>
      </p:sp>
    </p:spTree>
    <p:extLst>
      <p:ext uri="{BB962C8B-B14F-4D97-AF65-F5344CB8AC3E}">
        <p14:creationId xmlns:p14="http://schemas.microsoft.com/office/powerpoint/2010/main" val="3738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29718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465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8"/>
            <a:ext cx="4040188"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151338"/>
            <a:ext cx="4041775" cy="479822"/>
          </a:xfrm>
        </p:spPr>
        <p:txBody>
          <a:bodyPr anchor="b"/>
          <a:lstStyle>
            <a:lvl1pPr marL="0" indent="0">
              <a:buNone/>
              <a:defRPr sz="1800" b="1"/>
            </a:lvl1pPr>
            <a:lvl2pPr marL="342946" indent="0">
              <a:buNone/>
              <a:defRPr sz="1500" b="1"/>
            </a:lvl2pPr>
            <a:lvl3pPr marL="685891" indent="0">
              <a:buNone/>
              <a:defRPr sz="140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806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02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90"/>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076328"/>
            <a:ext cx="3008313" cy="351829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170954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3"/>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10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a:t>Click to edit Master text styles</a:t>
            </a:r>
          </a:p>
        </p:txBody>
      </p:sp>
    </p:spTree>
    <p:extLst>
      <p:ext uri="{BB962C8B-B14F-4D97-AF65-F5344CB8AC3E}">
        <p14:creationId xmlns:p14="http://schemas.microsoft.com/office/powerpoint/2010/main" val="40992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localhost/Users/ranja/Documents/5-resources/ppt/2018%20ppt-with%20R/new/working%20files/graphics_HD-M-maroon.pn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85725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68589" tIns="34295" rIns="68589" bIns="34295"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314450"/>
            <a:ext cx="7772400" cy="2971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68589" tIns="34295" rIns="68589" bIns="3429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s_HD-M-maroon.png" descr="/Users/ranja/Documents/5-resources/ppt/2018 ppt-with R/new/working files/graphics_HD-M-maroon.png"/>
          <p:cNvPicPr>
            <a:picLocks noChangeAspect="1"/>
          </p:cNvPicPr>
          <p:nvPr userDrawn="1"/>
        </p:nvPicPr>
        <p:blipFill>
          <a:blip r:embed="rId14" r:link="rId15" cstate="print">
            <a:extLst>
              <a:ext uri="{28A0092B-C50C-407E-A947-70E740481C1C}">
                <a14:useLocalDpi xmlns:a14="http://schemas.microsoft.com/office/drawing/2010/main"/>
              </a:ext>
            </a:extLst>
          </a:blip>
          <a:stretch>
            <a:fillRect/>
          </a:stretch>
        </p:blipFill>
        <p:spPr>
          <a:xfrm>
            <a:off x="0" y="4852035"/>
            <a:ext cx="9144000" cy="291465"/>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Lst>
  <p:txStyles>
    <p:titleStyle>
      <a:lvl1pPr algn="l" rtl="0" eaLnBrk="1" fontAlgn="base" hangingPunct="1">
        <a:spcBef>
          <a:spcPct val="0"/>
        </a:spcBef>
        <a:spcAft>
          <a:spcPct val="0"/>
        </a:spcAft>
        <a:defRPr sz="3300" b="0">
          <a:solidFill>
            <a:srgbClr val="7A0019"/>
          </a:solidFill>
          <a:latin typeface="+mj-lt"/>
          <a:ea typeface="ＭＳ Ｐゴシック" charset="0"/>
          <a:cs typeface="ＭＳ Ｐゴシック" charset="0"/>
        </a:defRPr>
      </a:lvl1pPr>
      <a:lvl2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2pPr>
      <a:lvl3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3pPr>
      <a:lvl4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4pPr>
      <a:lvl5pPr algn="ctr" rtl="0" eaLnBrk="1" fontAlgn="base" hangingPunct="1">
        <a:spcBef>
          <a:spcPct val="0"/>
        </a:spcBef>
        <a:spcAft>
          <a:spcPct val="0"/>
        </a:spcAft>
        <a:defRPr sz="3300">
          <a:solidFill>
            <a:srgbClr val="7A0019"/>
          </a:solidFill>
          <a:latin typeface="Corbel" charset="0"/>
          <a:ea typeface="ＭＳ Ｐゴシック" charset="0"/>
          <a:cs typeface="ＭＳ Ｐゴシック" charset="0"/>
        </a:defRPr>
      </a:lvl5pPr>
      <a:lvl6pPr marL="342946"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6pPr>
      <a:lvl7pPr marL="685891"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7pPr>
      <a:lvl8pPr marL="1028837"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8pPr>
      <a:lvl9pPr marL="1371783" algn="ctr" rtl="0" eaLnBrk="1" fontAlgn="base" hangingPunct="1">
        <a:spcBef>
          <a:spcPct val="0"/>
        </a:spcBef>
        <a:spcAft>
          <a:spcPct val="0"/>
        </a:spcAft>
        <a:defRPr sz="3300">
          <a:solidFill>
            <a:srgbClr val="7A0019"/>
          </a:solidFill>
          <a:latin typeface="Arial" charset="0"/>
          <a:ea typeface="ＭＳ Ｐゴシック" charset="0"/>
          <a:cs typeface="ＭＳ Ｐゴシック" charset="0"/>
        </a:defRPr>
      </a:lvl9pPr>
    </p:titleStyle>
    <p:bodyStyle>
      <a:lvl1pPr marL="257209" indent="-257209" algn="l" rtl="0" eaLnBrk="1" fontAlgn="base" hangingPunct="1">
        <a:spcBef>
          <a:spcPct val="20000"/>
        </a:spcBef>
        <a:spcAft>
          <a:spcPct val="0"/>
        </a:spcAft>
        <a:buClr>
          <a:srgbClr val="7A0019"/>
        </a:buClr>
        <a:buChar char="•"/>
        <a:defRPr sz="2400">
          <a:solidFill>
            <a:srgbClr val="595959"/>
          </a:solidFill>
          <a:latin typeface="+mn-lt"/>
          <a:ea typeface="ＭＳ Ｐゴシック" charset="0"/>
          <a:cs typeface="ＭＳ Ｐゴシック" charset="0"/>
        </a:defRPr>
      </a:lvl1pPr>
      <a:lvl2pPr marL="557287" indent="-214341" algn="l" rtl="0" eaLnBrk="1" fontAlgn="base" hangingPunct="1">
        <a:spcBef>
          <a:spcPct val="20000"/>
        </a:spcBef>
        <a:spcAft>
          <a:spcPct val="0"/>
        </a:spcAft>
        <a:buClr>
          <a:srgbClr val="7A0019"/>
        </a:buClr>
        <a:buChar char="–"/>
        <a:defRPr sz="2100">
          <a:solidFill>
            <a:srgbClr val="595959"/>
          </a:solidFill>
          <a:latin typeface="+mn-lt"/>
          <a:ea typeface="ＭＳ Ｐゴシック" charset="0"/>
        </a:defRPr>
      </a:lvl2pPr>
      <a:lvl3pPr marL="857364" indent="-171473" algn="l" rtl="0" eaLnBrk="1" fontAlgn="base" hangingPunct="1">
        <a:spcBef>
          <a:spcPct val="20000"/>
        </a:spcBef>
        <a:spcAft>
          <a:spcPct val="0"/>
        </a:spcAft>
        <a:buClr>
          <a:srgbClr val="7A0019"/>
        </a:buClr>
        <a:buChar char="•"/>
        <a:defRPr sz="1800">
          <a:solidFill>
            <a:srgbClr val="595959"/>
          </a:solidFill>
          <a:latin typeface="+mn-lt"/>
          <a:ea typeface="ＭＳ Ｐゴシック" charset="0"/>
        </a:defRPr>
      </a:lvl3pPr>
      <a:lvl4pPr marL="1200310"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4pPr>
      <a:lvl5pPr marL="1543256" indent="-171473" algn="l" rtl="0" eaLnBrk="1" fontAlgn="base" hangingPunct="1">
        <a:spcBef>
          <a:spcPct val="20000"/>
        </a:spcBef>
        <a:spcAft>
          <a:spcPct val="0"/>
        </a:spcAft>
        <a:buClr>
          <a:srgbClr val="7A0019"/>
        </a:buClr>
        <a:buChar char="»"/>
        <a:defRPr sz="1500">
          <a:solidFill>
            <a:srgbClr val="595959"/>
          </a:solidFill>
          <a:latin typeface="+mn-lt"/>
          <a:ea typeface="ＭＳ Ｐゴシック" charset="0"/>
        </a:defRPr>
      </a:lvl5pPr>
      <a:lvl6pPr marL="1886201" indent="-171473" algn="l" rtl="0" eaLnBrk="1" fontAlgn="base" hangingPunct="1">
        <a:spcBef>
          <a:spcPct val="20000"/>
        </a:spcBef>
        <a:spcAft>
          <a:spcPct val="0"/>
        </a:spcAft>
        <a:buClr>
          <a:srgbClr val="7A0019"/>
        </a:buClr>
        <a:buChar char="»"/>
        <a:defRPr sz="1500">
          <a:solidFill>
            <a:schemeClr val="tx1"/>
          </a:solidFill>
          <a:latin typeface="+mn-lt"/>
          <a:ea typeface="+mn-ea"/>
        </a:defRPr>
      </a:lvl6pPr>
      <a:lvl7pPr marL="2229147" indent="-171473" algn="l" rtl="0" eaLnBrk="1" fontAlgn="base" hangingPunct="1">
        <a:spcBef>
          <a:spcPct val="20000"/>
        </a:spcBef>
        <a:spcAft>
          <a:spcPct val="0"/>
        </a:spcAft>
        <a:buClr>
          <a:srgbClr val="7A0019"/>
        </a:buClr>
        <a:buChar char="»"/>
        <a:defRPr sz="1500">
          <a:solidFill>
            <a:schemeClr val="tx1"/>
          </a:solidFill>
          <a:latin typeface="+mn-lt"/>
          <a:ea typeface="+mn-ea"/>
        </a:defRPr>
      </a:lvl7pPr>
      <a:lvl8pPr marL="2572093" indent="-171473" algn="l" rtl="0" eaLnBrk="1" fontAlgn="base" hangingPunct="1">
        <a:spcBef>
          <a:spcPct val="20000"/>
        </a:spcBef>
        <a:spcAft>
          <a:spcPct val="0"/>
        </a:spcAft>
        <a:buClr>
          <a:srgbClr val="7A0019"/>
        </a:buClr>
        <a:buChar char="»"/>
        <a:defRPr sz="1500">
          <a:solidFill>
            <a:schemeClr val="tx1"/>
          </a:solidFill>
          <a:latin typeface="+mn-lt"/>
          <a:ea typeface="+mn-ea"/>
        </a:defRPr>
      </a:lvl8pPr>
      <a:lvl9pPr marL="2915039" indent="-171473" algn="l" rtl="0" eaLnBrk="1" fontAlgn="base" hangingPunct="1">
        <a:spcBef>
          <a:spcPct val="20000"/>
        </a:spcBef>
        <a:spcAft>
          <a:spcPct val="0"/>
        </a:spcAft>
        <a:buClr>
          <a:srgbClr val="7A0019"/>
        </a:buClr>
        <a:buChar char="»"/>
        <a:defRPr sz="1500">
          <a:solidFill>
            <a:schemeClr val="tx1"/>
          </a:solidFill>
          <a:latin typeface="+mn-lt"/>
          <a:ea typeface="+mn-ea"/>
        </a:defRPr>
      </a:lvl9pPr>
    </p:bodyStyle>
    <p:otherStyle>
      <a:defPPr>
        <a:defRPr lang="en-US"/>
      </a:defPPr>
      <a:lvl1pPr marL="0" algn="l" defTabSz="342946" rtl="0" eaLnBrk="1" latinLnBrk="0" hangingPunct="1">
        <a:defRPr sz="1400" kern="1200">
          <a:solidFill>
            <a:schemeClr val="tx1"/>
          </a:solidFill>
          <a:latin typeface="+mn-lt"/>
          <a:ea typeface="+mn-ea"/>
          <a:cs typeface="+mn-cs"/>
        </a:defRPr>
      </a:lvl1pPr>
      <a:lvl2pPr marL="342946" algn="l" defTabSz="342946" rtl="0" eaLnBrk="1" latinLnBrk="0" hangingPunct="1">
        <a:defRPr sz="1400" kern="1200">
          <a:solidFill>
            <a:schemeClr val="tx1"/>
          </a:solidFill>
          <a:latin typeface="+mn-lt"/>
          <a:ea typeface="+mn-ea"/>
          <a:cs typeface="+mn-cs"/>
        </a:defRPr>
      </a:lvl2pPr>
      <a:lvl3pPr marL="685891" algn="l" defTabSz="342946" rtl="0" eaLnBrk="1" latinLnBrk="0" hangingPunct="1">
        <a:defRPr sz="1400" kern="1200">
          <a:solidFill>
            <a:schemeClr val="tx1"/>
          </a:solidFill>
          <a:latin typeface="+mn-lt"/>
          <a:ea typeface="+mn-ea"/>
          <a:cs typeface="+mn-cs"/>
        </a:defRPr>
      </a:lvl3pPr>
      <a:lvl4pPr marL="1028837" algn="l" defTabSz="342946" rtl="0" eaLnBrk="1" latinLnBrk="0" hangingPunct="1">
        <a:defRPr sz="1400" kern="1200">
          <a:solidFill>
            <a:schemeClr val="tx1"/>
          </a:solidFill>
          <a:latin typeface="+mn-lt"/>
          <a:ea typeface="+mn-ea"/>
          <a:cs typeface="+mn-cs"/>
        </a:defRPr>
      </a:lvl4pPr>
      <a:lvl5pPr marL="1371783" algn="l" defTabSz="342946" rtl="0" eaLnBrk="1" latinLnBrk="0" hangingPunct="1">
        <a:defRPr sz="1400" kern="1200">
          <a:solidFill>
            <a:schemeClr val="tx1"/>
          </a:solidFill>
          <a:latin typeface="+mn-lt"/>
          <a:ea typeface="+mn-ea"/>
          <a:cs typeface="+mn-cs"/>
        </a:defRPr>
      </a:lvl5pPr>
      <a:lvl6pPr marL="1714729" algn="l" defTabSz="342946" rtl="0" eaLnBrk="1" latinLnBrk="0" hangingPunct="1">
        <a:defRPr sz="1400" kern="1200">
          <a:solidFill>
            <a:schemeClr val="tx1"/>
          </a:solidFill>
          <a:latin typeface="+mn-lt"/>
          <a:ea typeface="+mn-ea"/>
          <a:cs typeface="+mn-cs"/>
        </a:defRPr>
      </a:lvl6pPr>
      <a:lvl7pPr marL="2057674" algn="l" defTabSz="342946" rtl="0" eaLnBrk="1" latinLnBrk="0" hangingPunct="1">
        <a:defRPr sz="1400" kern="1200">
          <a:solidFill>
            <a:schemeClr val="tx1"/>
          </a:solidFill>
          <a:latin typeface="+mn-lt"/>
          <a:ea typeface="+mn-ea"/>
          <a:cs typeface="+mn-cs"/>
        </a:defRPr>
      </a:lvl7pPr>
      <a:lvl8pPr marL="2400620" algn="l" defTabSz="342946" rtl="0" eaLnBrk="1" latinLnBrk="0" hangingPunct="1">
        <a:defRPr sz="1400" kern="1200">
          <a:solidFill>
            <a:schemeClr val="tx1"/>
          </a:solidFill>
          <a:latin typeface="+mn-lt"/>
          <a:ea typeface="+mn-ea"/>
          <a:cs typeface="+mn-cs"/>
        </a:defRPr>
      </a:lvl8pPr>
      <a:lvl9pPr marL="2743566" algn="l" defTabSz="34294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238250"/>
            <a:ext cx="9220200" cy="5257800"/>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Effect of Background Color and Product Color Coordinated Displays on Consumer Satisfaction and Purchase Intention</a:t>
            </a:r>
            <a:endParaRPr lang="en-US" sz="3200" b="1" dirty="0">
              <a:solidFill>
                <a:schemeClr val="tx1"/>
              </a:solidFill>
              <a:latin typeface="Times New Roman" panose="02020603050405020304" pitchFamily="18" charset="0"/>
              <a:ea typeface="Times New Roman" charset="0"/>
              <a:cs typeface="Times New Roman" panose="02020603050405020304" pitchFamily="18" charset="0"/>
            </a:endParaRPr>
          </a:p>
        </p:txBody>
      </p:sp>
      <p:sp>
        <p:nvSpPr>
          <p:cNvPr id="3" name="Text Placeholder 2"/>
          <p:cNvSpPr>
            <a:spLocks noGrp="1"/>
          </p:cNvSpPr>
          <p:nvPr>
            <p:ph type="body" sz="quarter" idx="10"/>
          </p:nvPr>
        </p:nvSpPr>
        <p:spPr>
          <a:xfrm>
            <a:off x="0" y="1809750"/>
            <a:ext cx="9144000" cy="1905000"/>
          </a:xfrm>
        </p:spPr>
        <p:txBody>
          <a:bodyPr>
            <a:normAutofit/>
          </a:bodyPr>
          <a:lstStyle/>
          <a:p>
            <a:pPr algn="ctr"/>
            <a:r>
              <a:rPr lang="en-US" sz="2700" b="1" dirty="0">
                <a:solidFill>
                  <a:schemeClr val="tx1"/>
                </a:solidFill>
                <a:latin typeface="Times New Roman" charset="0"/>
                <a:ea typeface="Times New Roman" charset="0"/>
                <a:cs typeface="Times New Roman" charset="0"/>
              </a:rPr>
              <a:t> </a:t>
            </a:r>
          </a:p>
          <a:p>
            <a:pPr algn="ctr"/>
            <a:r>
              <a:rPr lang="en-US" sz="2400" dirty="0">
                <a:solidFill>
                  <a:schemeClr val="tx1"/>
                </a:solidFill>
                <a:latin typeface="Times New Roman" charset="0"/>
                <a:ea typeface="Times New Roman" charset="0"/>
                <a:cs typeface="Times New Roman" charset="0"/>
              </a:rPr>
              <a:t>Ahmad Saquib Sina, Juanjuan Wu</a:t>
            </a:r>
          </a:p>
          <a:p>
            <a:pPr algn="ctr"/>
            <a:r>
              <a:rPr lang="en-US" sz="2400" dirty="0">
                <a:solidFill>
                  <a:schemeClr val="tx1"/>
                </a:solidFill>
                <a:latin typeface="Times New Roman" charset="0"/>
                <a:ea typeface="Times New Roman" charset="0"/>
                <a:cs typeface="Times New Roman" charset="0"/>
              </a:rPr>
              <a:t>University of Minnesota, USA</a:t>
            </a:r>
          </a:p>
        </p:txBody>
      </p:sp>
    </p:spTree>
    <p:extLst>
      <p:ext uri="{BB962C8B-B14F-4D97-AF65-F5344CB8AC3E}">
        <p14:creationId xmlns:p14="http://schemas.microsoft.com/office/powerpoint/2010/main" val="9693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8153400" cy="2769989"/>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Methodology</a:t>
            </a:r>
            <a:endParaRPr lang="en-US" dirty="0"/>
          </a:p>
          <a:p>
            <a:r>
              <a:rPr lang="en-US" sz="2800" b="1" dirty="0">
                <a:latin typeface="Times New Roman" charset="0"/>
                <a:ea typeface="Times New Roman" charset="0"/>
                <a:cs typeface="Times New Roman" charset="0"/>
              </a:rPr>
              <a:t>Stimuli</a:t>
            </a:r>
          </a:p>
          <a:p>
            <a:endParaRPr lang="en-US" sz="2000" b="1"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    Cool and Warm colors background and product display  </a:t>
            </a:r>
          </a:p>
          <a:p>
            <a:r>
              <a:rPr lang="en-US" sz="2400" dirty="0">
                <a:latin typeface="Times New Roman" charset="0"/>
                <a:ea typeface="Times New Roman" charset="0"/>
                <a:cs typeface="Times New Roman" charset="0"/>
              </a:rPr>
              <a:t>    grouped by different types of colors</a:t>
            </a:r>
          </a:p>
          <a:p>
            <a:endParaRPr lang="en-US" sz="2000" dirty="0"/>
          </a:p>
          <a:p>
            <a:endParaRPr lang="en-US" dirty="0"/>
          </a:p>
        </p:txBody>
      </p:sp>
      <p:pic>
        <p:nvPicPr>
          <p:cNvPr id="5" name="Picture 4">
            <a:extLst>
              <a:ext uri="{FF2B5EF4-FFF2-40B4-BE49-F238E27FC236}">
                <a16:creationId xmlns:a16="http://schemas.microsoft.com/office/drawing/2014/main" id="{E57319C0-379C-4139-8190-1DA07E38D2AD}"/>
              </a:ext>
            </a:extLst>
          </p:cNvPr>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04801" y="2419350"/>
            <a:ext cx="4191000" cy="2286000"/>
          </a:xfrm>
          <a:prstGeom prst="rect">
            <a:avLst/>
          </a:prstGeom>
          <a:noFill/>
          <a:ln>
            <a:noFill/>
          </a:ln>
        </p:spPr>
      </p:pic>
      <p:pic>
        <p:nvPicPr>
          <p:cNvPr id="6" name="Picture 5">
            <a:extLst>
              <a:ext uri="{FF2B5EF4-FFF2-40B4-BE49-F238E27FC236}">
                <a16:creationId xmlns:a16="http://schemas.microsoft.com/office/drawing/2014/main" id="{3F805117-B673-4FB8-B235-A46FA50A3107}"/>
              </a:ext>
            </a:extLst>
          </p:cNvPr>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800601" y="2419350"/>
            <a:ext cx="4190999" cy="2209800"/>
          </a:xfrm>
          <a:prstGeom prst="rect">
            <a:avLst/>
          </a:prstGeom>
          <a:noFill/>
          <a:ln>
            <a:noFill/>
          </a:ln>
        </p:spPr>
      </p:pic>
    </p:spTree>
    <p:extLst>
      <p:ext uri="{BB962C8B-B14F-4D97-AF65-F5344CB8AC3E}">
        <p14:creationId xmlns:p14="http://schemas.microsoft.com/office/powerpoint/2010/main" val="158143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9152207" cy="5478423"/>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Methodology</a:t>
            </a:r>
          </a:p>
          <a:p>
            <a:r>
              <a:rPr lang="en-US" sz="2800" b="1" dirty="0">
                <a:latin typeface="Times New Roman" panose="02020603050405020304" pitchFamily="18" charset="0"/>
                <a:ea typeface="Times New Roman" charset="0"/>
                <a:cs typeface="Times New Roman" panose="02020603050405020304" pitchFamily="18" charset="0"/>
              </a:rPr>
              <a:t>Procedure</a:t>
            </a:r>
          </a:p>
          <a:p>
            <a:endParaRPr lang="en-US" sz="2800" b="1" dirty="0">
              <a:latin typeface="Times New Roman" panose="02020603050405020304" pitchFamily="18" charset="0"/>
              <a:ea typeface="Times New Roman"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 (Background color: Warm x Cool) x 2 (products grouped by 	color vs products not grouped by color) experimental design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Four stimuli were developed using Mockshop – a 3D virtual 	retailing software package and participants were equally 	distributed among the stimuli</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	7-point Likert scale was used for this study</a:t>
            </a:r>
          </a:p>
          <a:p>
            <a:endParaRPr lang="en-US" sz="2400" b="1" dirty="0">
              <a:latin typeface="Times New Roman" panose="02020603050405020304" pitchFamily="18" charset="0"/>
              <a:ea typeface="Times New Roman"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8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3999" cy="6370975"/>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Instrumentation</a:t>
            </a:r>
          </a:p>
          <a:p>
            <a:endParaRPr lang="en-US" sz="2800" b="1" dirty="0">
              <a:latin typeface="Times New Roman" charset="0"/>
              <a:ea typeface="Times New Roman" charset="0"/>
              <a:cs typeface="Times New Roman" charset="0"/>
            </a:endParaRPr>
          </a:p>
          <a:p>
            <a:r>
              <a:rPr lang="en-US" sz="2400" b="1" dirty="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 Satisfaction </a:t>
            </a:r>
            <a:r>
              <a:rPr lang="en-US" sz="1400" dirty="0">
                <a:latin typeface="Times New Roman" charset="0"/>
                <a:ea typeface="Times New Roman" charset="0"/>
                <a:cs typeface="Times New Roman" charset="0"/>
              </a:rPr>
              <a:t>(Magi, 2003), </a:t>
            </a:r>
            <a:r>
              <a:rPr lang="en-US" sz="2400" dirty="0">
                <a:latin typeface="Times New Roman" charset="0"/>
                <a:ea typeface="Times New Roman" charset="0"/>
                <a:cs typeface="Times New Roman" charset="0"/>
              </a:rPr>
              <a:t>0.93</a:t>
            </a:r>
          </a:p>
          <a:p>
            <a:r>
              <a:rPr lang="en-US" sz="2400" dirty="0">
                <a:latin typeface="Times New Roman" charset="0"/>
                <a:ea typeface="Times New Roman" charset="0"/>
                <a:cs typeface="Times New Roman" charset="0"/>
              </a:rPr>
              <a:t>	</a:t>
            </a:r>
          </a:p>
          <a:p>
            <a:r>
              <a:rPr lang="en-US" sz="2400" dirty="0">
                <a:latin typeface="Times New Roman" charset="0"/>
                <a:ea typeface="Times New Roman" charset="0"/>
                <a:cs typeface="Times New Roman" charset="0"/>
              </a:rPr>
              <a:t>	 Purchase intention </a:t>
            </a:r>
            <a:r>
              <a:rPr lang="en-US" sz="1400" dirty="0">
                <a:latin typeface="Times New Roman" charset="0"/>
                <a:ea typeface="Times New Roman" charset="0"/>
                <a:cs typeface="Times New Roman" charset="0"/>
              </a:rPr>
              <a:t>(Baker et al., 2002), </a:t>
            </a:r>
            <a:r>
              <a:rPr lang="en-US" sz="2400" dirty="0">
                <a:latin typeface="Times New Roman" charset="0"/>
                <a:ea typeface="Times New Roman" charset="0"/>
                <a:cs typeface="Times New Roman" charset="0"/>
              </a:rPr>
              <a:t>0.83</a:t>
            </a:r>
          </a:p>
          <a:p>
            <a:r>
              <a:rPr lang="en-US" sz="2400" dirty="0">
                <a:latin typeface="Times New Roman" charset="0"/>
                <a:ea typeface="Times New Roman" charset="0"/>
                <a:cs typeface="Times New Roman" charset="0"/>
              </a:rPr>
              <a:t>	</a:t>
            </a:r>
          </a:p>
          <a:p>
            <a:r>
              <a:rPr lang="en-US" sz="2400" dirty="0">
                <a:latin typeface="Times New Roman" charset="0"/>
                <a:ea typeface="Times New Roman" charset="0"/>
                <a:cs typeface="Times New Roman" charset="0"/>
              </a:rPr>
              <a:t>		</a:t>
            </a:r>
          </a:p>
          <a:p>
            <a:r>
              <a:rPr lang="en-US" sz="2400" b="1" dirty="0">
                <a:latin typeface="Times New Roman" charset="0"/>
                <a:ea typeface="Times New Roman" charset="0"/>
                <a:cs typeface="Times New Roman" charset="0"/>
              </a:rPr>
              <a:t>	</a:t>
            </a:r>
          </a:p>
          <a:p>
            <a:endParaRPr lang="en-US" sz="2800" b="1" dirty="0">
              <a:latin typeface="Times New Roman" charset="0"/>
              <a:ea typeface="Times New Roman" charset="0"/>
              <a:cs typeface="Times New Roman" charset="0"/>
            </a:endParaRPr>
          </a:p>
          <a:p>
            <a:endParaRPr lang="en-US" sz="2800" b="1" dirty="0">
              <a:latin typeface="Times New Roman" charset="0"/>
              <a:ea typeface="Times New Roman" charset="0"/>
              <a:cs typeface="Times New Roman" charset="0"/>
            </a:endParaRPr>
          </a:p>
          <a:p>
            <a:endParaRPr lang="en-US" sz="2800" b="1" dirty="0">
              <a:latin typeface="Times New Roman" charset="0"/>
              <a:ea typeface="Times New Roman" charset="0"/>
              <a:cs typeface="Times New Roman" charset="0"/>
            </a:endParaRPr>
          </a:p>
          <a:p>
            <a:endParaRPr lang="en-US" sz="2800" b="1" dirty="0">
              <a:latin typeface="Times New Roman" charset="0"/>
              <a:ea typeface="Times New Roman" charset="0"/>
              <a:cs typeface="Times New Roman" charset="0"/>
            </a:endParaRPr>
          </a:p>
          <a:p>
            <a:endParaRPr lang="en-US" sz="2800" dirty="0">
              <a:latin typeface="Times New Roman" charset="0"/>
              <a:ea typeface="Times New Roman" charset="0"/>
              <a:cs typeface="Times New Roman" charset="0"/>
            </a:endParaRPr>
          </a:p>
          <a:p>
            <a:endParaRPr lang="en-US" sz="2800" dirty="0">
              <a:latin typeface="Times New Roman" charset="0"/>
              <a:ea typeface="Times New Roman" charset="0"/>
              <a:cs typeface="Times New Roman" charset="0"/>
            </a:endParaRPr>
          </a:p>
          <a:p>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99159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1" y="285750"/>
            <a:ext cx="8915400" cy="6555641"/>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Results</a:t>
            </a:r>
          </a:p>
          <a:p>
            <a:r>
              <a:rPr lang="en-US" sz="3200" b="1" dirty="0">
                <a:latin typeface="Times New Roman" panose="02020603050405020304" pitchFamily="18" charset="0"/>
                <a:ea typeface="Times New Roman" charset="0"/>
                <a:cs typeface="Times New Roman" panose="02020603050405020304" pitchFamily="18" charset="0"/>
              </a:rPr>
              <a:t>Manipulation analysis</a:t>
            </a:r>
          </a:p>
          <a:p>
            <a:endParaRPr lang="en-US" sz="2000" b="1"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Multiple regression analysis was used to test all hypotheses.</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MANOVA analysis showed that participants noted significant differences in the product display grouped by colors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 8.246,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 and the product display not grouped by colors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 2.546,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.05)</a:t>
            </a:r>
            <a:endParaRPr lang="en-US" sz="2400" b="1" dirty="0">
              <a:latin typeface="Times New Roman" panose="02020603050405020304" pitchFamily="18" charset="0"/>
              <a:ea typeface="Times New Roman" charset="0"/>
              <a:cs typeface="Times New Roman" panose="02020603050405020304" pitchFamily="18" charset="0"/>
            </a:endParaRPr>
          </a:p>
          <a:p>
            <a:r>
              <a:rPr lang="en-US" sz="2400" b="1" dirty="0">
                <a:latin typeface="Times New Roman" panose="02020603050405020304" pitchFamily="18" charset="0"/>
                <a:ea typeface="Times New Roman" charset="0"/>
                <a:cs typeface="Times New Roman" panose="02020603050405020304" pitchFamily="18" charset="0"/>
              </a:rPr>
              <a:t>	</a:t>
            </a: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828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50"/>
            <a:ext cx="9144001" cy="7294305"/>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Results</a:t>
            </a:r>
          </a:p>
          <a:p>
            <a:r>
              <a:rPr lang="en-US" sz="3200" b="1" dirty="0">
                <a:latin typeface="Times New Roman" panose="02020603050405020304" pitchFamily="18" charset="0"/>
                <a:ea typeface="Times New Roman" charset="0"/>
                <a:cs typeface="Times New Roman" panose="02020603050405020304" pitchFamily="18" charset="0"/>
              </a:rPr>
              <a:t>Hypothesis testing</a:t>
            </a:r>
          </a:p>
          <a:p>
            <a:endParaRPr lang="en-US" sz="2000" b="1"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Fitted regression models showed that the cool background color creates higher satisfaction  (coefficient= 0.058*,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&lt; 0.05) than warm background color. There is no significant differences for purchase intention.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Products grouped by color display enhances higher satisfaction (coefficient= 0.06*,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&lt; 0.05) and purchase intention (co</a:t>
            </a:r>
          </a:p>
          <a:p>
            <a:r>
              <a:rPr lang="en-US" sz="2400" dirty="0">
                <a:latin typeface="Times New Roman" panose="02020603050405020304" pitchFamily="18" charset="0"/>
                <a:cs typeface="Times New Roman" panose="02020603050405020304" pitchFamily="18" charset="0"/>
              </a:rPr>
              <a:t>efficient = 0.07**,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0.05) than products not grouped by color display.</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b="1" dirty="0">
                <a:latin typeface="Times New Roman" panose="02020603050405020304" pitchFamily="18" charset="0"/>
                <a:ea typeface="Times New Roman" charset="0"/>
                <a:cs typeface="Times New Roman" panose="02020603050405020304" pitchFamily="18" charset="0"/>
              </a:rPr>
              <a:t>	</a:t>
            </a: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2515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5750"/>
            <a:ext cx="9144001" cy="7786747"/>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Results</a:t>
            </a:r>
          </a:p>
          <a:p>
            <a:r>
              <a:rPr lang="en-US" sz="3200" b="1" dirty="0">
                <a:latin typeface="Times New Roman" panose="02020603050405020304" pitchFamily="18" charset="0"/>
                <a:ea typeface="Times New Roman" charset="0"/>
                <a:cs typeface="Times New Roman" panose="02020603050405020304" pitchFamily="18" charset="0"/>
              </a:rPr>
              <a:t>Comparison among four different product displays</a:t>
            </a:r>
          </a:p>
          <a:p>
            <a:endParaRPr lang="en-US" sz="3200" b="1"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Post hoc Dunntt t (two-tailed) test demonstrated that cool background color and product display grouped by colors creates higher satisfaction and purchase intention than warm background color and product display not grouped by colors (</a:t>
            </a:r>
            <a:r>
              <a:rPr lang="en-US" sz="2400" i="1" dirty="0">
                <a:latin typeface="Times New Roman" panose="02020603050405020304" pitchFamily="18" charset="0"/>
                <a:ea typeface="Times New Roman" charset="0"/>
                <a:cs typeface="Times New Roman" panose="02020603050405020304" pitchFamily="18" charset="0"/>
              </a:rPr>
              <a:t>MD</a:t>
            </a:r>
            <a:r>
              <a:rPr lang="en-US" sz="2400" dirty="0">
                <a:latin typeface="Times New Roman" panose="02020603050405020304" pitchFamily="18" charset="0"/>
                <a:ea typeface="Times New Roman" charset="0"/>
                <a:cs typeface="Times New Roman" panose="02020603050405020304" pitchFamily="18" charset="0"/>
              </a:rPr>
              <a:t>=1.28, </a:t>
            </a:r>
            <a:r>
              <a:rPr lang="en-US" sz="2400" i="1" dirty="0">
                <a:latin typeface="Times New Roman" panose="02020603050405020304" pitchFamily="18" charset="0"/>
                <a:ea typeface="Times New Roman" charset="0"/>
                <a:cs typeface="Times New Roman" panose="02020603050405020304" pitchFamily="18" charset="0"/>
              </a:rPr>
              <a:t>p</a:t>
            </a:r>
            <a:r>
              <a:rPr lang="en-US" sz="2400" dirty="0">
                <a:latin typeface="Times New Roman" panose="02020603050405020304" pitchFamily="18" charset="0"/>
                <a:ea typeface="Times New Roman" charset="0"/>
                <a:cs typeface="Times New Roman" panose="02020603050405020304" pitchFamily="18" charset="0"/>
              </a:rPr>
              <a:t>&lt;0.05) and cool background color and product display not grouped by colors. (</a:t>
            </a:r>
            <a:r>
              <a:rPr lang="en-US" sz="2400" i="1" dirty="0">
                <a:latin typeface="Times New Roman" panose="02020603050405020304" pitchFamily="18" charset="0"/>
                <a:ea typeface="Times New Roman" charset="0"/>
                <a:cs typeface="Times New Roman" panose="02020603050405020304" pitchFamily="18" charset="0"/>
              </a:rPr>
              <a:t>MD</a:t>
            </a:r>
            <a:r>
              <a:rPr lang="en-US" sz="2400" dirty="0">
                <a:latin typeface="Times New Roman" panose="02020603050405020304" pitchFamily="18" charset="0"/>
                <a:ea typeface="Times New Roman" charset="0"/>
                <a:cs typeface="Times New Roman" panose="02020603050405020304" pitchFamily="18" charset="0"/>
              </a:rPr>
              <a:t>=1.06, </a:t>
            </a:r>
            <a:r>
              <a:rPr lang="en-US" sz="2400" i="1" dirty="0">
                <a:latin typeface="Times New Roman" panose="02020603050405020304" pitchFamily="18" charset="0"/>
                <a:ea typeface="Times New Roman" charset="0"/>
                <a:cs typeface="Times New Roman" panose="02020603050405020304" pitchFamily="18" charset="0"/>
              </a:rPr>
              <a:t>p</a:t>
            </a:r>
            <a:r>
              <a:rPr lang="en-US" sz="2400" dirty="0">
                <a:latin typeface="Times New Roman" panose="02020603050405020304" pitchFamily="18" charset="0"/>
                <a:ea typeface="Times New Roman" charset="0"/>
                <a:cs typeface="Times New Roman" panose="02020603050405020304" pitchFamily="18" charset="0"/>
              </a:rPr>
              <a:t>&lt;0.05)</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We did not find significant different for other product display methods. </a:t>
            </a: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b="1" dirty="0">
                <a:latin typeface="Times New Roman" panose="02020603050405020304" pitchFamily="18" charset="0"/>
                <a:ea typeface="Times New Roman" charset="0"/>
                <a:cs typeface="Times New Roman" panose="02020603050405020304" pitchFamily="18" charset="0"/>
              </a:rPr>
              <a:t>	</a:t>
            </a: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a:p>
            <a:endParaRPr lang="en-US" sz="2000"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38027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1950"/>
            <a:ext cx="9143999" cy="5262979"/>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Results</a:t>
            </a:r>
          </a:p>
          <a:p>
            <a:r>
              <a:rPr lang="en-US" sz="3200" b="1" dirty="0">
                <a:latin typeface="Times New Roman" panose="02020603050405020304" pitchFamily="18" charset="0"/>
                <a:ea typeface="Times New Roman" charset="0"/>
                <a:cs typeface="Times New Roman" panose="02020603050405020304" pitchFamily="18" charset="0"/>
              </a:rPr>
              <a:t>Interaction effect of age</a:t>
            </a:r>
          </a:p>
          <a:p>
            <a:endParaRPr lang="en-US" sz="2400" b="1"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MANOVA results revealed a significant interaction between product display methods and age for both satisfaction (F=8.32, </a:t>
            </a:r>
            <a:r>
              <a:rPr lang="en-US" sz="2400" i="1" dirty="0">
                <a:latin typeface="Times New Roman" panose="02020603050405020304" pitchFamily="18" charset="0"/>
                <a:ea typeface="Times New Roman" charset="0"/>
                <a:cs typeface="Times New Roman" panose="02020603050405020304" pitchFamily="18" charset="0"/>
              </a:rPr>
              <a:t>p</a:t>
            </a:r>
            <a:r>
              <a:rPr lang="en-US" sz="2400" dirty="0">
                <a:latin typeface="Times New Roman" panose="02020603050405020304" pitchFamily="18" charset="0"/>
                <a:ea typeface="Times New Roman" charset="0"/>
                <a:cs typeface="Times New Roman" panose="02020603050405020304" pitchFamily="18" charset="0"/>
              </a:rPr>
              <a:t>&lt;0.01), and purchase intention (F=5.42, </a:t>
            </a:r>
            <a:r>
              <a:rPr lang="en-US" sz="2400" i="1" dirty="0">
                <a:latin typeface="Times New Roman" panose="02020603050405020304" pitchFamily="18" charset="0"/>
                <a:ea typeface="Times New Roman" charset="0"/>
                <a:cs typeface="Times New Roman" panose="02020603050405020304" pitchFamily="18" charset="0"/>
              </a:rPr>
              <a:t>p</a:t>
            </a:r>
            <a:r>
              <a:rPr lang="en-US" sz="2400" dirty="0">
                <a:latin typeface="Times New Roman" panose="02020603050405020304" pitchFamily="18" charset="0"/>
                <a:ea typeface="Times New Roman" charset="0"/>
                <a:cs typeface="Times New Roman" panose="02020603050405020304" pitchFamily="18" charset="0"/>
              </a:rPr>
              <a:t>&lt;0.05)</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Younger consumer showed more satisfaction </a:t>
            </a:r>
            <a:r>
              <a:rPr lang="fr-FR" sz="2400" dirty="0">
                <a:latin typeface="Times New Roman" panose="02020603050405020304" pitchFamily="18" charset="0"/>
                <a:ea typeface="Times New Roman" charset="0"/>
                <a:cs typeface="Times New Roman" panose="02020603050405020304" pitchFamily="18" charset="0"/>
              </a:rPr>
              <a:t>(t=2.87, p &lt;.050</a:t>
            </a:r>
            <a:r>
              <a:rPr lang="en-US" sz="2400" dirty="0">
                <a:latin typeface="Times New Roman" panose="02020603050405020304" pitchFamily="18" charset="0"/>
                <a:ea typeface="Times New Roman" charset="0"/>
                <a:cs typeface="Times New Roman" panose="02020603050405020304" pitchFamily="18" charset="0"/>
              </a:rPr>
              <a:t> and increased purchase intention </a:t>
            </a:r>
            <a:r>
              <a:rPr lang="fr-FR" sz="2400" dirty="0">
                <a:latin typeface="Times New Roman" panose="02020603050405020304" pitchFamily="18" charset="0"/>
                <a:ea typeface="Times New Roman" charset="0"/>
                <a:cs typeface="Times New Roman" panose="02020603050405020304" pitchFamily="18" charset="0"/>
              </a:rPr>
              <a:t> (t=1.32, p &lt;.05) </a:t>
            </a:r>
            <a:r>
              <a:rPr lang="en-US" sz="2400" dirty="0">
                <a:latin typeface="Times New Roman" panose="02020603050405020304" pitchFamily="18" charset="0"/>
                <a:ea typeface="Times New Roman" charset="0"/>
                <a:cs typeface="Times New Roman" panose="02020603050405020304" pitchFamily="18" charset="0"/>
              </a:rPr>
              <a:t> for the cool color background and product display grouped by colors over warm color background and product display not grouped by colors.</a:t>
            </a: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Times New Roman" charset="0"/>
              <a:cs typeface="Times New Roman" panose="02020603050405020304" pitchFamily="18" charset="0"/>
            </a:endParaRPr>
          </a:p>
          <a:p>
            <a:endParaRPr lang="en-US" sz="2400"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4196100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61950"/>
            <a:ext cx="9143999" cy="4154984"/>
          </a:xfrm>
          <a:prstGeom prst="rect">
            <a:avLst/>
          </a:prstGeom>
          <a:noFill/>
        </p:spPr>
        <p:txBody>
          <a:bodyPr wrap="square" rtlCol="0">
            <a:spAutoFit/>
          </a:bodyPr>
          <a:lstStyle/>
          <a:p>
            <a:pPr algn="ctr"/>
            <a:r>
              <a:rPr lang="en-US" sz="4000" b="1" dirty="0">
                <a:latin typeface="Times New Roman" panose="02020603050405020304" pitchFamily="18" charset="0"/>
                <a:ea typeface="Times New Roman" charset="0"/>
                <a:cs typeface="Times New Roman" panose="02020603050405020304" pitchFamily="18" charset="0"/>
              </a:rPr>
              <a:t>Results</a:t>
            </a:r>
          </a:p>
          <a:p>
            <a:r>
              <a:rPr lang="en-US" sz="3200" b="1" dirty="0">
                <a:latin typeface="Times New Roman" panose="02020603050405020304" pitchFamily="18" charset="0"/>
                <a:ea typeface="Times New Roman" charset="0"/>
                <a:cs typeface="Times New Roman" panose="02020603050405020304" pitchFamily="18" charset="0"/>
              </a:rPr>
              <a:t>Interaction effect of age</a:t>
            </a:r>
          </a:p>
          <a:p>
            <a:endParaRPr lang="en-US" sz="2400" b="1"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ea typeface="Times New Roman" charset="0"/>
                <a:cs typeface="Times New Roman" panose="02020603050405020304" pitchFamily="18" charset="0"/>
              </a:rPr>
              <a:t>For the aging consumer, there were no significant different between the conditions (p&lt;0.05)</a:t>
            </a:r>
          </a:p>
          <a:p>
            <a:endParaRPr lang="en-US" sz="2400" dirty="0">
              <a:latin typeface="Times New Roman" panose="02020603050405020304" pitchFamily="18" charset="0"/>
              <a:ea typeface="Times New Roman"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Younger consumers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=4.5,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&lt;0.001) showed higher preferences for the cool background and product color coordinated display than the aging consumers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=3.6,</a:t>
            </a:r>
            <a:r>
              <a:rPr lang="en-US" sz="2400" i="1" dirty="0">
                <a:latin typeface="Times New Roman" panose="02020603050405020304" pitchFamily="18" charset="0"/>
                <a:cs typeface="Times New Roman" panose="02020603050405020304" pitchFamily="18" charset="0"/>
              </a:rPr>
              <a:t> p</a:t>
            </a:r>
            <a:r>
              <a:rPr lang="en-US" sz="2400" dirty="0">
                <a:latin typeface="Times New Roman" panose="02020603050405020304" pitchFamily="18" charset="0"/>
                <a:cs typeface="Times New Roman" panose="02020603050405020304" pitchFamily="18" charset="0"/>
              </a:rPr>
              <a:t>&lt;0.001).</a:t>
            </a:r>
          </a:p>
          <a:p>
            <a:endParaRPr lang="en-US" sz="2400" b="1" dirty="0">
              <a:latin typeface="Times New Roman" panose="02020603050405020304" pitchFamily="18" charset="0"/>
              <a:ea typeface="Times New Roman" charset="0"/>
              <a:cs typeface="Times New Roman" panose="02020603050405020304" pitchFamily="18" charset="0"/>
            </a:endParaRPr>
          </a:p>
        </p:txBody>
      </p:sp>
    </p:spTree>
    <p:extLst>
      <p:ext uri="{BB962C8B-B14F-4D97-AF65-F5344CB8AC3E}">
        <p14:creationId xmlns:p14="http://schemas.microsoft.com/office/powerpoint/2010/main" val="37771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3999" cy="4493538"/>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Discussion and Conclusion</a:t>
            </a:r>
          </a:p>
          <a:p>
            <a:pPr algn="ctr"/>
            <a:endParaRPr lang="en-US" sz="2600" b="1" dirty="0">
              <a:latin typeface="Times New Roman" charset="0"/>
              <a:ea typeface="Times New Roman" charset="0"/>
              <a:cs typeface="Times New Roman" charset="0"/>
            </a:endParaRPr>
          </a:p>
          <a:p>
            <a:pPr marL="342900" indent="54864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results of this study provides evidence that background color and product display grouped by colors or not influence satisfaction and purchase intention.</a:t>
            </a:r>
            <a:endParaRPr lang="en-US" sz="2400" b="1" dirty="0">
              <a:latin typeface="Times New Roman" panose="02020603050405020304" pitchFamily="18" charset="0"/>
              <a:ea typeface="Times New Roman" charset="0"/>
              <a:cs typeface="Times New Roman" panose="02020603050405020304" pitchFamily="18" charset="0"/>
            </a:endParaRPr>
          </a:p>
          <a:p>
            <a:pPr marL="342900" indent="54864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54864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Product color coordinated displays work better in a cool environment for the young consumers. On the other hand, the display methods did not significantly influence aging consumers.</a:t>
            </a:r>
          </a:p>
          <a:p>
            <a:pPr marL="342900"/>
            <a:endParaRPr lang="en-US" sz="2400" b="1" dirty="0">
              <a:latin typeface="Times New Roman" panose="02020603050405020304" pitchFamily="18" charset="0"/>
              <a:ea typeface="Times New Roman" charset="0"/>
              <a:cs typeface="Times New Roman" panose="02020603050405020304" pitchFamily="18" charset="0"/>
            </a:endParaRPr>
          </a:p>
          <a:p>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5003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3999" cy="4493538"/>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Discussion and Conclusion</a:t>
            </a:r>
          </a:p>
          <a:p>
            <a:pPr algn="ctr"/>
            <a:endParaRPr lang="en-US" sz="2600" b="1" dirty="0">
              <a:latin typeface="Times New Roman" charset="0"/>
              <a:ea typeface="Times New Roman" charset="0"/>
              <a:cs typeface="Times New Roman" charset="0"/>
            </a:endParaRPr>
          </a:p>
          <a:p>
            <a:pPr marL="342900" indent="54864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implication of this study is that retailers need to think about both interior background color and product color when playing with the design element color</a:t>
            </a:r>
            <a:endParaRPr lang="en-US" sz="2400" b="1" dirty="0">
              <a:latin typeface="Times New Roman" panose="02020603050405020304" pitchFamily="18" charset="0"/>
              <a:ea typeface="Times New Roman" charset="0"/>
              <a:cs typeface="Times New Roman" panose="02020603050405020304" pitchFamily="18" charset="0"/>
            </a:endParaRPr>
          </a:p>
          <a:p>
            <a:pPr marL="342900" indent="54864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54864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Additionally, future research could consider an empirical study to investigate the moderating effect of some important factors such as fashion involvement, shopping motivations on background color and product display method.</a:t>
            </a:r>
            <a:endParaRPr lang="en-US" sz="2400" b="1" dirty="0">
              <a:latin typeface="Times New Roman" panose="02020603050405020304" pitchFamily="18" charset="0"/>
              <a:ea typeface="Times New Roman" charset="0"/>
              <a:cs typeface="Times New Roman" panose="02020603050405020304" pitchFamily="18" charset="0"/>
            </a:endParaRPr>
          </a:p>
          <a:p>
            <a:endParaRPr 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976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32225-7FA0-439C-92E0-61DF878B1171}"/>
              </a:ext>
            </a:extLst>
          </p:cNvPr>
          <p:cNvSpPr txBox="1"/>
          <p:nvPr/>
        </p:nvSpPr>
        <p:spPr>
          <a:xfrm>
            <a:off x="380996" y="888652"/>
            <a:ext cx="3429004" cy="2031325"/>
          </a:xfrm>
          <a:prstGeom prst="rect">
            <a:avLst/>
          </a:prstGeom>
          <a:noFill/>
          <a:ln>
            <a:solidFill>
              <a:schemeClr val="accent1"/>
            </a:solidFill>
          </a:ln>
        </p:spPr>
        <p:txBody>
          <a:bodyPr wrap="square" rtlCol="0">
            <a:spAutoFit/>
          </a:bodyPr>
          <a:lstStyle/>
          <a:p>
            <a:r>
              <a:rPr lang="en-US" b="1" dirty="0">
                <a:latin typeface="Times New Roman" panose="02020603050405020304" pitchFamily="18" charset="0"/>
                <a:cs typeface="Times New Roman" panose="02020603050405020304" pitchFamily="18" charset="0"/>
              </a:rPr>
              <a:t>Background color</a:t>
            </a:r>
          </a:p>
          <a:p>
            <a:r>
              <a:rPr lang="en-US" dirty="0">
                <a:latin typeface="Times New Roman" panose="02020603050405020304" pitchFamily="18" charset="0"/>
                <a:cs typeface="Times New Roman" panose="02020603050405020304" pitchFamily="18" charset="0"/>
              </a:rPr>
              <a:t>Warm vs. Cool color</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Product Color coordinated display</a:t>
            </a:r>
          </a:p>
          <a:p>
            <a:r>
              <a:rPr lang="en-US" dirty="0">
                <a:latin typeface="Times New Roman" panose="02020603050405020304" pitchFamily="18" charset="0"/>
                <a:cs typeface="Times New Roman" panose="02020603050405020304" pitchFamily="18" charset="0"/>
              </a:rPr>
              <a:t>Products grouped by color vs. products not grouped by color</a:t>
            </a:r>
          </a:p>
        </p:txBody>
      </p:sp>
      <p:sp>
        <p:nvSpPr>
          <p:cNvPr id="6" name="TextBox 5">
            <a:extLst>
              <a:ext uri="{FF2B5EF4-FFF2-40B4-BE49-F238E27FC236}">
                <a16:creationId xmlns:a16="http://schemas.microsoft.com/office/drawing/2014/main" id="{94C3A064-D636-4CC1-A720-0F3858429C0B}"/>
              </a:ext>
            </a:extLst>
          </p:cNvPr>
          <p:cNvSpPr txBox="1"/>
          <p:nvPr/>
        </p:nvSpPr>
        <p:spPr>
          <a:xfrm>
            <a:off x="4381502" y="912576"/>
            <a:ext cx="2438400" cy="2031325"/>
          </a:xfrm>
          <a:prstGeom prst="rect">
            <a:avLst/>
          </a:prstGeom>
          <a:solidFill>
            <a:schemeClr val="bg1"/>
          </a:solidFill>
          <a:ln>
            <a:solidFill>
              <a:schemeClr val="accent1"/>
            </a:solidFill>
          </a:ln>
        </p:spPr>
        <p:txBody>
          <a:bodyPr wrap="square" rtlCol="0">
            <a:spAutoFit/>
          </a:bodyPr>
          <a:lstStyle/>
          <a:p>
            <a:endParaRPr lang="en-US" dirty="0"/>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Satisfaction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Purchase intention </a:t>
            </a:r>
          </a:p>
          <a:p>
            <a:endParaRPr lang="en-US" dirty="0"/>
          </a:p>
          <a:p>
            <a:endParaRPr lang="en-US" dirty="0"/>
          </a:p>
        </p:txBody>
      </p:sp>
      <p:cxnSp>
        <p:nvCxnSpPr>
          <p:cNvPr id="9" name="Straight Arrow Connector 8">
            <a:extLst>
              <a:ext uri="{FF2B5EF4-FFF2-40B4-BE49-F238E27FC236}">
                <a16:creationId xmlns:a16="http://schemas.microsoft.com/office/drawing/2014/main" id="{30E638CE-D05C-46E2-BFF2-CF2E124446D0}"/>
              </a:ext>
            </a:extLst>
          </p:cNvPr>
          <p:cNvCxnSpPr>
            <a:cxnSpLocks/>
          </p:cNvCxnSpPr>
          <p:nvPr/>
        </p:nvCxnSpPr>
        <p:spPr bwMode="auto">
          <a:xfrm>
            <a:off x="3810000" y="1928238"/>
            <a:ext cx="571502" cy="0"/>
          </a:xfrm>
          <a:prstGeom prst="straightConnector1">
            <a:avLst/>
          </a:prstGeom>
          <a:solidFill>
            <a:schemeClr val="accent1"/>
          </a:solidFill>
          <a:ln w="69850" cap="flat" cmpd="sng" algn="ctr">
            <a:solidFill>
              <a:srgbClr val="7A0019"/>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568933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77618">
            <a:off x="3079144" y="1241818"/>
            <a:ext cx="2985710" cy="1569660"/>
          </a:xfrm>
          <a:prstGeom prst="rect">
            <a:avLst/>
          </a:prstGeom>
          <a:noFill/>
        </p:spPr>
        <p:txBody>
          <a:bodyPr wrap="square" lIns="91440" tIns="45720" rIns="91440" bIns="45720">
            <a:spAutoFit/>
          </a:bodyPr>
          <a:lstStyle/>
          <a:p>
            <a:pPr algn="ctr"/>
            <a:r>
              <a:rPr lang="en-US" sz="9600" b="1" cap="none" spc="0" dirty="0">
                <a:ln w="0"/>
                <a:solidFill>
                  <a:srgbClr val="C00000"/>
                </a:solidFill>
                <a:effectLst>
                  <a:reflection blurRad="6350" stA="53000" endA="300" endPos="35500" dir="5400000" sy="-90000" algn="bl" rotWithShape="0"/>
                </a:effectLst>
              </a:rPr>
              <a:t>?</a:t>
            </a:r>
          </a:p>
        </p:txBody>
      </p:sp>
    </p:spTree>
    <p:extLst>
      <p:ext uri="{BB962C8B-B14F-4D97-AF65-F5344CB8AC3E}">
        <p14:creationId xmlns:p14="http://schemas.microsoft.com/office/powerpoint/2010/main" val="400967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278094"/>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Objectives</a:t>
            </a:r>
            <a:endParaRPr lang="en-US" sz="3200" b="1" dirty="0">
              <a:latin typeface="Times New Roman" charset="0"/>
              <a:ea typeface="Times New Roman" charset="0"/>
              <a:cs typeface="Times New Roman" charset="0"/>
            </a:endParaRPr>
          </a:p>
          <a:p>
            <a:r>
              <a:rPr lang="en-US" sz="3200" b="1" dirty="0">
                <a:latin typeface="Times New Roman" charset="0"/>
                <a:ea typeface="Times New Roman" charset="0"/>
                <a:cs typeface="Times New Roman" charset="0"/>
              </a:rPr>
              <a:t>The main objectives of this study is to</a:t>
            </a:r>
          </a:p>
          <a:p>
            <a:endParaRPr lang="en-US" sz="32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investigate the effects of background color and color coordinated displays on consumers’ satisfaction and purchase intention </a:t>
            </a:r>
            <a:r>
              <a:rPr lang="en-US" sz="1400" dirty="0">
                <a:latin typeface="Times New Roman" charset="0"/>
                <a:ea typeface="Times New Roman" charset="0"/>
                <a:cs typeface="Times New Roman" charset="0"/>
              </a:rPr>
              <a:t> </a:t>
            </a:r>
          </a:p>
          <a:p>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compare aging consumers (55 or above) and younger consumers (undergraduate students, between 18 to 23) in their response to the stimuli to add an additional layer of information regarding age</a:t>
            </a:r>
            <a:endParaRPr lang="en-US" sz="1400" dirty="0">
              <a:latin typeface="Times New Roman" charset="0"/>
              <a:ea typeface="Times New Roman" charset="0"/>
              <a:cs typeface="Times New Roman" charset="0"/>
            </a:endParaRPr>
          </a:p>
          <a:p>
            <a:endParaRPr 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59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4216539"/>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Literature review</a:t>
            </a:r>
          </a:p>
          <a:p>
            <a:r>
              <a:rPr lang="en-US" sz="2800" b="1" dirty="0">
                <a:latin typeface="Times New Roman" charset="0"/>
                <a:ea typeface="Times New Roman" charset="0"/>
                <a:cs typeface="Times New Roman" charset="0"/>
              </a:rPr>
              <a:t>   Background color</a:t>
            </a:r>
            <a:endParaRPr lang="en-US" sz="3200" b="1" dirty="0">
              <a:latin typeface="Times New Roman" charset="0"/>
              <a:ea typeface="Times New Roman" charset="0"/>
              <a:cs typeface="Times New Roman" charset="0"/>
            </a:endParaRPr>
          </a:p>
          <a:p>
            <a:endParaRPr lang="en-US" sz="32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Color families (warm/cool) influence consumers’ pleasure, arousal, satisfaction, and behavioral intentions. Cool color induces pleasure and warm color induces arousal </a:t>
            </a:r>
            <a:r>
              <a:rPr lang="en-US" sz="1400" dirty="0">
                <a:latin typeface="Times New Roman" charset="0"/>
                <a:ea typeface="Times New Roman" charset="0"/>
                <a:cs typeface="Times New Roman" charset="0"/>
              </a:rPr>
              <a:t>(Roschk et al., 2017) </a:t>
            </a:r>
          </a:p>
          <a:p>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When the temperature of color increases, it negatively impacts both classical and expressive aesthetics </a:t>
            </a:r>
            <a:r>
              <a:rPr lang="en-US" sz="1400" dirty="0">
                <a:latin typeface="Times New Roman" charset="0"/>
                <a:ea typeface="Times New Roman" charset="0"/>
                <a:cs typeface="Times New Roman" charset="0"/>
              </a:rPr>
              <a:t>(Coursaris and Osch, 2016)</a:t>
            </a:r>
          </a:p>
          <a:p>
            <a:endParaRPr 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1952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429"/>
            <a:ext cx="9144000" cy="5847755"/>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Literature review</a:t>
            </a:r>
          </a:p>
          <a:p>
            <a:r>
              <a:rPr lang="en-US" sz="2800" b="1" dirty="0">
                <a:latin typeface="Times New Roman" charset="0"/>
                <a:ea typeface="Times New Roman" charset="0"/>
                <a:cs typeface="Times New Roman" charset="0"/>
              </a:rPr>
              <a:t>Product color coordinated display</a:t>
            </a:r>
          </a:p>
          <a:p>
            <a:endParaRPr lang="en-US" sz="24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Product coordination refers to the way products are grouped based on similar characteristics such as color, style, and texture (Wu et al., 2013). This study groups products based on the warmness or coolness in color. </a:t>
            </a:r>
          </a:p>
          <a:p>
            <a:pPr marL="342900" indent="-342900">
              <a:buFont typeface="Arial" panose="020B0604020202020204" pitchFamily="34" charset="0"/>
              <a:buChar char="•"/>
            </a:pPr>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Consumers rely on heuristics to process the information if products are arranged with different colors. It is difficult for them to reach a decision and ultimately consumers choose the middle one, which is called compromise effect (Kim et al., 2017). </a:t>
            </a:r>
          </a:p>
          <a:p>
            <a:r>
              <a:rPr lang="en-US" sz="2400" dirty="0">
                <a:latin typeface="Times New Roman" charset="0"/>
                <a:ea typeface="Times New Roman" charset="0"/>
                <a:cs typeface="Times New Roman" charset="0"/>
              </a:rPr>
              <a:t>	</a:t>
            </a:r>
          </a:p>
          <a:p>
            <a:endParaRPr lang="en-US" sz="2400"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65987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429"/>
            <a:ext cx="9144000" cy="6401753"/>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Literature review</a:t>
            </a:r>
          </a:p>
          <a:p>
            <a:endParaRPr lang="en-US" sz="2800" b="1" dirty="0">
              <a:latin typeface="Times New Roman" charset="0"/>
              <a:ea typeface="Times New Roman" charset="0"/>
              <a:cs typeface="Times New Roman" charset="0"/>
            </a:endParaRPr>
          </a:p>
          <a:p>
            <a:r>
              <a:rPr lang="en-US" sz="2800" b="1" dirty="0">
                <a:latin typeface="Times New Roman" charset="0"/>
                <a:ea typeface="Times New Roman" charset="0"/>
                <a:cs typeface="Times New Roman" charset="0"/>
              </a:rPr>
              <a:t>Younger and aging consumers</a:t>
            </a:r>
          </a:p>
          <a:p>
            <a:endParaRPr lang="en-US" sz="24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Aging consumer becomes more risk aversive and they react the same level of perceived risk more sensitively than younger consumers </a:t>
            </a:r>
            <a:r>
              <a:rPr lang="en-US" sz="1400" dirty="0">
                <a:latin typeface="Times New Roman" charset="0"/>
                <a:ea typeface="Times New Roman" charset="0"/>
                <a:cs typeface="Times New Roman" charset="0"/>
              </a:rPr>
              <a:t>(Kown and Noh., 2009)</a:t>
            </a:r>
          </a:p>
          <a:p>
            <a:pPr marL="342900" indent="-342900">
              <a:buFont typeface="Arial" panose="020B0604020202020204" pitchFamily="34" charset="0"/>
              <a:buChar char="•"/>
            </a:pPr>
            <a:endParaRPr lang="en-US" sz="1400" dirty="0">
              <a:latin typeface="Times New Roman" charset="0"/>
              <a:ea typeface="Times New Roman" charset="0"/>
              <a:cs typeface="Times New Roman" charset="0"/>
            </a:endParaRPr>
          </a:p>
          <a:p>
            <a:pPr marL="342900" indent="-342900">
              <a:buFont typeface="Arial" panose="020B0604020202020204" pitchFamily="34" charset="0"/>
              <a:buChar char="•"/>
            </a:pPr>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The relation between emotional value and satisfaction is stronger for aging consumers than younger consumers </a:t>
            </a:r>
            <a:r>
              <a:rPr lang="en-US" sz="1400" dirty="0">
                <a:latin typeface="Times New Roman" charset="0"/>
                <a:ea typeface="Times New Roman" charset="0"/>
                <a:cs typeface="Times New Roman" charset="0"/>
              </a:rPr>
              <a:t>(Kumar and Lim, 2008)</a:t>
            </a:r>
          </a:p>
          <a:p>
            <a:pPr marL="342900" indent="-342900">
              <a:buFont typeface="Wingdings" charset="2"/>
              <a:buChar char="Ø"/>
            </a:pPr>
            <a:endParaRPr lang="en-US" sz="2000" b="1" dirty="0">
              <a:latin typeface="Times New Roman" charset="0"/>
              <a:ea typeface="Times New Roman" charset="0"/>
              <a:cs typeface="Times New Roman" charset="0"/>
            </a:endParaRPr>
          </a:p>
          <a:p>
            <a:endParaRPr lang="en-US" sz="1400" b="1" dirty="0">
              <a:latin typeface="Times New Roman" charset="0"/>
              <a:ea typeface="Times New Roman" charset="0"/>
              <a:cs typeface="Times New Roman" charset="0"/>
            </a:endParaRPr>
          </a:p>
          <a:p>
            <a:endParaRPr lang="en-US" sz="2400" b="1" dirty="0">
              <a:latin typeface="Times New Roman" charset="0"/>
              <a:ea typeface="Times New Roman" charset="0"/>
              <a:cs typeface="Times New Roman" charset="0"/>
            </a:endParaRPr>
          </a:p>
          <a:p>
            <a:endParaRPr lang="en-US" sz="2400" b="1" dirty="0">
              <a:latin typeface="Times New Roman" charset="0"/>
              <a:ea typeface="Times New Roman" charset="0"/>
              <a:cs typeface="Times New Roman" charset="0"/>
            </a:endParaRPr>
          </a:p>
          <a:p>
            <a:endParaRPr lang="en-US" sz="2400" b="1"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825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429"/>
            <a:ext cx="9144000" cy="5909310"/>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Literature review</a:t>
            </a:r>
          </a:p>
          <a:p>
            <a:endParaRPr lang="en-US" sz="2800" b="1" dirty="0">
              <a:latin typeface="Times New Roman" charset="0"/>
              <a:ea typeface="Times New Roman" charset="0"/>
              <a:cs typeface="Times New Roman" charset="0"/>
            </a:endParaRPr>
          </a:p>
          <a:p>
            <a:r>
              <a:rPr lang="en-US" sz="2800" b="1" dirty="0">
                <a:latin typeface="Times New Roman" charset="0"/>
                <a:ea typeface="Times New Roman" charset="0"/>
                <a:cs typeface="Times New Roman" charset="0"/>
              </a:rPr>
              <a:t>Younger and aging consumers</a:t>
            </a:r>
          </a:p>
          <a:p>
            <a:endParaRPr lang="en-US" sz="20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On the other hand, the relation between economic value and satisfaction is stronger for younger consumers than aging consumers </a:t>
            </a:r>
            <a:r>
              <a:rPr lang="en-US" sz="1400" dirty="0">
                <a:latin typeface="Times New Roman" charset="0"/>
                <a:ea typeface="Times New Roman" charset="0"/>
                <a:cs typeface="Times New Roman" charset="0"/>
              </a:rPr>
              <a:t>(Kumar and Lim, 2008)</a:t>
            </a:r>
          </a:p>
          <a:p>
            <a:pPr marL="342900" indent="-342900">
              <a:buFont typeface="Arial" panose="020B0604020202020204" pitchFamily="34" charset="0"/>
              <a:buChar char="•"/>
            </a:pPr>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Age has significant negative effect on fashion clothing involvement. Younger people place more emphasis on their appearance than aging  people </a:t>
            </a:r>
            <a:r>
              <a:rPr lang="en-US" sz="1400" dirty="0">
                <a:latin typeface="Times New Roman" charset="0"/>
                <a:ea typeface="Times New Roman" charset="0"/>
                <a:cs typeface="Times New Roman" charset="0"/>
              </a:rPr>
              <a:t>(O’Cass, 2003).</a:t>
            </a:r>
            <a:endParaRPr lang="en-US" sz="1400" b="1" dirty="0">
              <a:latin typeface="Times New Roman" charset="0"/>
              <a:ea typeface="Times New Roman" charset="0"/>
              <a:cs typeface="Times New Roman" charset="0"/>
            </a:endParaRPr>
          </a:p>
          <a:p>
            <a:endParaRPr lang="en-US" sz="2000" b="1" dirty="0">
              <a:latin typeface="Times New Roman" charset="0"/>
              <a:ea typeface="Times New Roman" charset="0"/>
              <a:cs typeface="Times New Roman" charset="0"/>
            </a:endParaRPr>
          </a:p>
          <a:p>
            <a:endParaRPr lang="en-US" sz="2400" b="1" dirty="0">
              <a:latin typeface="Times New Roman" charset="0"/>
              <a:ea typeface="Times New Roman" charset="0"/>
              <a:cs typeface="Times New Roman" charset="0"/>
            </a:endParaRPr>
          </a:p>
          <a:p>
            <a:endParaRPr lang="en-US" sz="2400" b="1"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375939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9144000" cy="4247317"/>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Methodology</a:t>
            </a:r>
            <a:endParaRPr lang="en-US" dirty="0"/>
          </a:p>
          <a:p>
            <a:r>
              <a:rPr lang="en-US" sz="2800" b="1" dirty="0">
                <a:latin typeface="Times New Roman" charset="0"/>
                <a:ea typeface="Times New Roman" charset="0"/>
                <a:cs typeface="Times New Roman" charset="0"/>
              </a:rPr>
              <a:t>Sample</a:t>
            </a:r>
          </a:p>
          <a:p>
            <a:endParaRPr lang="en-US" sz="2000" b="1"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A total of 200 US consumers took part in this study. 100 of theme were aging consumers and the remaining 100 were younger consumers.</a:t>
            </a:r>
          </a:p>
          <a:p>
            <a:pPr marL="342900" indent="-342900">
              <a:buFont typeface="Arial" panose="020B0604020202020204" pitchFamily="34" charset="0"/>
              <a:buChar char="•"/>
            </a:pPr>
            <a:endParaRPr lang="en-US" sz="2400" dirty="0">
              <a:latin typeface="Times New Roman" charset="0"/>
              <a:ea typeface="Times New Roman" charset="0"/>
              <a:cs typeface="Times New Roman" charset="0"/>
            </a:endParaRPr>
          </a:p>
          <a:p>
            <a:pPr marL="342900" indent="-342900">
              <a:buFont typeface="Arial" panose="020B0604020202020204" pitchFamily="34" charset="0"/>
              <a:buChar char="•"/>
            </a:pPr>
            <a:r>
              <a:rPr lang="en-US" sz="2400" dirty="0">
                <a:latin typeface="Times New Roman" charset="0"/>
                <a:ea typeface="Times New Roman" charset="0"/>
                <a:cs typeface="Times New Roman" charset="0"/>
              </a:rPr>
              <a:t>Participants recruited through M-turk</a:t>
            </a:r>
          </a:p>
          <a:p>
            <a:pPr marL="342900" indent="-342900">
              <a:buFont typeface="Arial" panose="020B0604020202020204" pitchFamily="34" charset="0"/>
              <a:buChar char="•"/>
            </a:pPr>
            <a:endParaRPr lang="en-US" sz="2400" dirty="0">
              <a:latin typeface="Times New Roman" charset="0"/>
              <a:ea typeface="Times New Roman" charset="0"/>
              <a:cs typeface="Times New Roman" charset="0"/>
            </a:endParaRPr>
          </a:p>
          <a:p>
            <a:endParaRPr lang="en-US" sz="2000" dirty="0"/>
          </a:p>
          <a:p>
            <a:endParaRPr lang="en-US" dirty="0"/>
          </a:p>
        </p:txBody>
      </p:sp>
    </p:spTree>
    <p:extLst>
      <p:ext uri="{BB962C8B-B14F-4D97-AF65-F5344CB8AC3E}">
        <p14:creationId xmlns:p14="http://schemas.microsoft.com/office/powerpoint/2010/main" val="17026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3350"/>
            <a:ext cx="8153400" cy="2769989"/>
          </a:xfrm>
          <a:prstGeom prst="rect">
            <a:avLst/>
          </a:prstGeom>
          <a:noFill/>
        </p:spPr>
        <p:txBody>
          <a:bodyPr wrap="square" rtlCol="0">
            <a:spAutoFit/>
          </a:bodyPr>
          <a:lstStyle/>
          <a:p>
            <a:pPr algn="ctr"/>
            <a:r>
              <a:rPr lang="en-US" sz="4000" b="1" dirty="0">
                <a:latin typeface="Times New Roman" charset="0"/>
                <a:ea typeface="Times New Roman" charset="0"/>
                <a:cs typeface="Times New Roman" charset="0"/>
              </a:rPr>
              <a:t>Methodology</a:t>
            </a:r>
            <a:endParaRPr lang="en-US" dirty="0"/>
          </a:p>
          <a:p>
            <a:r>
              <a:rPr lang="en-US" sz="2800" b="1" dirty="0">
                <a:latin typeface="Times New Roman" charset="0"/>
                <a:ea typeface="Times New Roman" charset="0"/>
                <a:cs typeface="Times New Roman" charset="0"/>
              </a:rPr>
              <a:t>Stimuli</a:t>
            </a:r>
          </a:p>
          <a:p>
            <a:endParaRPr lang="en-US" sz="2000" b="1" dirty="0">
              <a:latin typeface="Times New Roman" charset="0"/>
              <a:ea typeface="Times New Roman" charset="0"/>
              <a:cs typeface="Times New Roman" charset="0"/>
            </a:endParaRPr>
          </a:p>
          <a:p>
            <a:r>
              <a:rPr lang="en-US" sz="2400" dirty="0">
                <a:latin typeface="Times New Roman" charset="0"/>
                <a:ea typeface="Times New Roman" charset="0"/>
                <a:cs typeface="Times New Roman" charset="0"/>
              </a:rPr>
              <a:t>    Cool and Warm colors background and product color  </a:t>
            </a:r>
          </a:p>
          <a:p>
            <a:r>
              <a:rPr lang="en-US" sz="2400" dirty="0">
                <a:latin typeface="Times New Roman" charset="0"/>
                <a:ea typeface="Times New Roman" charset="0"/>
                <a:cs typeface="Times New Roman" charset="0"/>
              </a:rPr>
              <a:t>    coordinated display</a:t>
            </a:r>
          </a:p>
          <a:p>
            <a:endParaRPr lang="en-US" sz="2000" dirty="0"/>
          </a:p>
          <a:p>
            <a:endParaRPr lang="en-US" dirty="0"/>
          </a:p>
        </p:txBody>
      </p:sp>
      <p:pic>
        <p:nvPicPr>
          <p:cNvPr id="1026" name="Picture 2" descr="cool wall and product coordination based on similar color type">
            <a:extLst>
              <a:ext uri="{FF2B5EF4-FFF2-40B4-BE49-F238E27FC236}">
                <a16:creationId xmlns:a16="http://schemas.microsoft.com/office/drawing/2014/main" id="{D704566F-FDFD-4708-B5AF-6589DA73E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343150"/>
            <a:ext cx="3810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B190CB1-EF97-4E7C-B5D3-9E95D826123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343150"/>
            <a:ext cx="3962400" cy="2133599"/>
          </a:xfrm>
          <a:prstGeom prst="rect">
            <a:avLst/>
          </a:prstGeom>
          <a:noFill/>
          <a:ln>
            <a:noFill/>
          </a:ln>
        </p:spPr>
      </p:pic>
    </p:spTree>
    <p:extLst>
      <p:ext uri="{BB962C8B-B14F-4D97-AF65-F5344CB8AC3E}">
        <p14:creationId xmlns:p14="http://schemas.microsoft.com/office/powerpoint/2010/main" val="2001208427"/>
      </p:ext>
    </p:extLst>
  </p:cSld>
  <p:clrMapOvr>
    <a:masterClrMapping/>
  </p:clrMapOvr>
</p:sld>
</file>

<file path=ppt/theme/theme1.xml><?xml version="1.0" encoding="utf-8"?>
<a:theme xmlns:a="http://schemas.openxmlformats.org/drawingml/2006/main" name="SVP-regents-PowerPoint-HD-3">
  <a:themeElements>
    <a:clrScheme name="Custom 1">
      <a:dk1>
        <a:sysClr val="windowText" lastClr="000000"/>
      </a:dk1>
      <a:lt1>
        <a:sysClr val="window" lastClr="FFFFFF"/>
      </a:lt1>
      <a:dk2>
        <a:srgbClr val="1F497D"/>
      </a:dk2>
      <a:lt2>
        <a:srgbClr val="D7D9D7"/>
      </a:lt2>
      <a:accent1>
        <a:srgbClr val="7A0019"/>
      </a:accent1>
      <a:accent2>
        <a:srgbClr val="FFCC33"/>
      </a:accent2>
      <a:accent3>
        <a:srgbClr val="C82936"/>
      </a:accent3>
      <a:accent4>
        <a:srgbClr val="003D4C"/>
      </a:accent4>
      <a:accent5>
        <a:srgbClr val="79C9C7"/>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UMN-HD-1</Template>
  <TotalTime>9587</TotalTime>
  <Words>1027</Words>
  <Application>Microsoft Macintosh PowerPoint</Application>
  <PresentationFormat>On-screen Show (16:9)</PresentationFormat>
  <Paragraphs>163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Times New Roman</vt:lpstr>
      <vt:lpstr>Wingdings</vt:lpstr>
      <vt:lpstr>SVP-regents-PowerPoint-HD-3</vt:lpstr>
      <vt:lpstr>Effect of Background Color and Product Color Coordinated Displays on Consumer Satisfaction and Purchase Intention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Saquib Sina</dc:creator>
  <cp:lastModifiedBy>Ahmad Saquib Sina</cp:lastModifiedBy>
  <cp:revision>207</cp:revision>
  <dcterms:created xsi:type="dcterms:W3CDTF">2018-04-28T00:38:59Z</dcterms:created>
  <dcterms:modified xsi:type="dcterms:W3CDTF">2022-04-19T22:50:29Z</dcterms:modified>
</cp:coreProperties>
</file>