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8953500" cy="6718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4030876" y="650494"/>
            <a:ext cx="4769712" cy="9848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030876" y="1887470"/>
            <a:ext cx="4769713" cy="21544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 marL="169664" indent="-168076">
              <a:defRPr sz="1400"/>
            </a:lvl2pPr>
            <a:lvl3pPr marL="424457" indent="-229195">
              <a:defRPr sz="1400"/>
            </a:lvl3pPr>
            <a:lvl4pPr marL="594916" indent="-136128">
              <a:defRPr sz="1400"/>
            </a:lvl4pPr>
            <a:lvl5pPr marL="733536" indent="-113903"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Rectangle 19"/>
          <p:cNvSpPr/>
          <p:nvPr/>
        </p:nvSpPr>
        <p:spPr>
          <a:xfrm>
            <a:off x="3174" y="6233824"/>
            <a:ext cx="8958265" cy="487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" name="Rectangle 11"/>
          <p:cNvSpPr/>
          <p:nvPr/>
        </p:nvSpPr>
        <p:spPr>
          <a:xfrm>
            <a:off x="-1" y="6187568"/>
            <a:ext cx="8961440" cy="457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4327525" y="6048025"/>
            <a:ext cx="2089150" cy="357688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662988" y="6458663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Rectangle 61"/>
          <p:cNvSpPr/>
          <p:nvPr/>
        </p:nvSpPr>
        <p:spPr>
          <a:xfrm>
            <a:off x="-1" y="6674787"/>
            <a:ext cx="8961440" cy="4572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71451" y="185144"/>
            <a:ext cx="8618537" cy="307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47675" y="1567603"/>
            <a:ext cx="8058150" cy="5150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93675" marR="0" indent="-192087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457200" marR="0" indent="-261938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0000"/>
        <a:buFontTx/>
        <a:buChar char="–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614362" marR="0" indent="-1555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0000"/>
        <a:buFontTx/>
        <a:buChar char="▫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662988" y="64586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" name="Title 1"/>
          <p:cNvSpPr txBox="1"/>
          <p:nvPr>
            <p:ph type="title"/>
          </p:nvPr>
        </p:nvSpPr>
        <p:spPr>
          <a:xfrm>
            <a:off x="171450" y="185144"/>
            <a:ext cx="8737601" cy="215445"/>
          </a:xfrm>
          <a:prstGeom prst="rect">
            <a:avLst/>
          </a:prstGeom>
        </p:spPr>
        <p:txBody>
          <a:bodyPr/>
          <a:lstStyle>
            <a:lvl1pPr>
              <a:defRPr b="1" sz="1400"/>
            </a:lvl1pPr>
          </a:lstStyle>
          <a:p>
            <a:pPr/>
            <a:r>
              <a:t>EBIT Value Driver Tree</a:t>
            </a:r>
          </a:p>
        </p:txBody>
      </p:sp>
      <p:grpSp>
        <p:nvGrpSpPr>
          <p:cNvPr id="37" name="Rectangle 2"/>
          <p:cNvGrpSpPr/>
          <p:nvPr/>
        </p:nvGrpSpPr>
        <p:grpSpPr>
          <a:xfrm>
            <a:off x="257026" y="3204446"/>
            <a:ext cx="1517651" cy="274995"/>
            <a:chOff x="0" y="0"/>
            <a:chExt cx="1517650" cy="274993"/>
          </a:xfrm>
        </p:grpSpPr>
        <p:sp>
          <p:nvSpPr>
            <p:cNvPr id="35" name="Rectangle"/>
            <p:cNvSpPr/>
            <p:nvPr/>
          </p:nvSpPr>
          <p:spPr>
            <a:xfrm>
              <a:off x="0" y="0"/>
              <a:ext cx="1517650" cy="274994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EBIT, 115.6M"/>
            <p:cNvSpPr txBox="1"/>
            <p:nvPr/>
          </p:nvSpPr>
          <p:spPr>
            <a:xfrm>
              <a:off x="50482" y="24004"/>
              <a:ext cx="141668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EBIT, 115.6M</a:t>
              </a:r>
            </a:p>
          </p:txBody>
        </p:sp>
      </p:grpSp>
      <p:grpSp>
        <p:nvGrpSpPr>
          <p:cNvPr id="40" name="Rectangle 4"/>
          <p:cNvGrpSpPr/>
          <p:nvPr/>
        </p:nvGrpSpPr>
        <p:grpSpPr>
          <a:xfrm>
            <a:off x="2597150" y="1546434"/>
            <a:ext cx="1109002" cy="298466"/>
            <a:chOff x="0" y="34110"/>
            <a:chExt cx="1109001" cy="298464"/>
          </a:xfrm>
        </p:grpSpPr>
        <p:sp>
          <p:nvSpPr>
            <p:cNvPr id="38" name="Rectangle"/>
            <p:cNvSpPr/>
            <p:nvPr/>
          </p:nvSpPr>
          <p:spPr>
            <a:xfrm>
              <a:off x="0" y="34110"/>
              <a:ext cx="1109002" cy="298466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Revenue, $436.9M"/>
            <p:cNvSpPr/>
            <p:nvPr/>
          </p:nvSpPr>
          <p:spPr>
            <a:xfrm>
              <a:off x="50482" y="183342"/>
              <a:ext cx="10080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Revenue, $436.9M</a:t>
              </a:r>
            </a:p>
          </p:txBody>
        </p:sp>
      </p:grpSp>
      <p:grpSp>
        <p:nvGrpSpPr>
          <p:cNvPr id="43" name="Rectangle 5"/>
          <p:cNvGrpSpPr/>
          <p:nvPr/>
        </p:nvGrpSpPr>
        <p:grpSpPr>
          <a:xfrm>
            <a:off x="2597150" y="4939059"/>
            <a:ext cx="1109002" cy="416378"/>
            <a:chOff x="0" y="45003"/>
            <a:chExt cx="1109001" cy="416377"/>
          </a:xfrm>
        </p:grpSpPr>
        <p:sp>
          <p:nvSpPr>
            <p:cNvPr id="41" name="Rectangle"/>
            <p:cNvSpPr/>
            <p:nvPr/>
          </p:nvSpPr>
          <p:spPr>
            <a:xfrm>
              <a:off x="0" y="45003"/>
              <a:ext cx="1109002" cy="416379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Operating Expenses, 321.3M"/>
            <p:cNvSpPr/>
            <p:nvPr/>
          </p:nvSpPr>
          <p:spPr>
            <a:xfrm>
              <a:off x="50482" y="253192"/>
              <a:ext cx="10080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Operating Expenses, 321.3M</a:t>
              </a:r>
            </a:p>
          </p:txBody>
        </p:sp>
      </p:grpSp>
      <p:sp>
        <p:nvSpPr>
          <p:cNvPr id="133" name="Connector: Elbow 7"/>
          <p:cNvSpPr/>
          <p:nvPr/>
        </p:nvSpPr>
        <p:spPr>
          <a:xfrm>
            <a:off x="1779270" y="1695450"/>
            <a:ext cx="812801" cy="1645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4" name="Connector: Elbow 9"/>
          <p:cNvSpPr/>
          <p:nvPr/>
        </p:nvSpPr>
        <p:spPr>
          <a:xfrm>
            <a:off x="1779270" y="3341370"/>
            <a:ext cx="812801" cy="1804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6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" name="Straight Connector 15"/>
          <p:cNvSpPr/>
          <p:nvPr/>
        </p:nvSpPr>
        <p:spPr>
          <a:xfrm>
            <a:off x="171450" y="512983"/>
            <a:ext cx="8439151" cy="1"/>
          </a:xfrm>
          <a:prstGeom prst="line">
            <a:avLst/>
          </a:prstGeom>
          <a:ln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TextBox 43"/>
          <p:cNvSpPr txBox="1"/>
          <p:nvPr/>
        </p:nvSpPr>
        <p:spPr>
          <a:xfrm>
            <a:off x="395213" y="5880777"/>
            <a:ext cx="1287283" cy="264256"/>
          </a:xfrm>
          <a:prstGeom prst="rect">
            <a:avLst/>
          </a:prstGeom>
          <a:solidFill>
            <a:srgbClr val="657E9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Cost Centre</a:t>
            </a:r>
          </a:p>
        </p:txBody>
      </p:sp>
      <p:grpSp>
        <p:nvGrpSpPr>
          <p:cNvPr id="50" name="Rectangle 35"/>
          <p:cNvGrpSpPr/>
          <p:nvPr/>
        </p:nvGrpSpPr>
        <p:grpSpPr>
          <a:xfrm>
            <a:off x="6572839" y="4876119"/>
            <a:ext cx="2292350" cy="243112"/>
            <a:chOff x="0" y="0"/>
            <a:chExt cx="2292349" cy="243111"/>
          </a:xfrm>
        </p:grpSpPr>
        <p:sp>
          <p:nvSpPr>
            <p:cNvPr id="48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Plant admin cost, $31.8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admin cost, $31.8M</a:t>
              </a:r>
            </a:p>
          </p:txBody>
        </p:sp>
      </p:grpSp>
      <p:grpSp>
        <p:nvGrpSpPr>
          <p:cNvPr id="53" name="Rectangle 39"/>
          <p:cNvGrpSpPr/>
          <p:nvPr/>
        </p:nvGrpSpPr>
        <p:grpSpPr>
          <a:xfrm>
            <a:off x="6572838" y="5191480"/>
            <a:ext cx="2292350" cy="243112"/>
            <a:chOff x="0" y="0"/>
            <a:chExt cx="2292349" cy="243111"/>
          </a:xfrm>
        </p:grpSpPr>
        <p:sp>
          <p:nvSpPr>
            <p:cNvPr id="51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" name="Plant Outages cost, $16.7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Outages cost, $16.7M</a:t>
              </a:r>
            </a:p>
          </p:txBody>
        </p:sp>
      </p:grpSp>
      <p:grpSp>
        <p:nvGrpSpPr>
          <p:cNvPr id="56" name="Rectangle 41"/>
          <p:cNvGrpSpPr/>
          <p:nvPr/>
        </p:nvGrpSpPr>
        <p:grpSpPr>
          <a:xfrm>
            <a:off x="6572838" y="5483823"/>
            <a:ext cx="2292350" cy="243112"/>
            <a:chOff x="0" y="0"/>
            <a:chExt cx="2292349" cy="243111"/>
          </a:xfrm>
        </p:grpSpPr>
        <p:sp>
          <p:nvSpPr>
            <p:cNvPr id="54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Plant op. costs, $21.1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op. costs, $21.1M</a:t>
              </a:r>
            </a:p>
          </p:txBody>
        </p:sp>
      </p:grpSp>
      <p:grpSp>
        <p:nvGrpSpPr>
          <p:cNvPr id="59" name="Oval 48"/>
          <p:cNvGrpSpPr/>
          <p:nvPr/>
        </p:nvGrpSpPr>
        <p:grpSpPr>
          <a:xfrm>
            <a:off x="2063469" y="3166612"/>
            <a:ext cx="275131" cy="350662"/>
            <a:chOff x="0" y="0"/>
            <a:chExt cx="275129" cy="350661"/>
          </a:xfrm>
        </p:grpSpPr>
        <p:sp>
          <p:nvSpPr>
            <p:cNvPr id="57" name="Circle"/>
            <p:cNvSpPr/>
            <p:nvPr/>
          </p:nvSpPr>
          <p:spPr>
            <a:xfrm>
              <a:off x="0" y="37833"/>
              <a:ext cx="275130" cy="27499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-"/>
            <p:cNvSpPr txBox="1"/>
            <p:nvPr/>
          </p:nvSpPr>
          <p:spPr>
            <a:xfrm>
              <a:off x="90774" y="0"/>
              <a:ext cx="9358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-</a:t>
              </a:r>
            </a:p>
          </p:txBody>
        </p:sp>
      </p:grpSp>
      <p:grpSp>
        <p:nvGrpSpPr>
          <p:cNvPr id="62" name="Rectangle 40"/>
          <p:cNvGrpSpPr/>
          <p:nvPr/>
        </p:nvGrpSpPr>
        <p:grpSpPr>
          <a:xfrm>
            <a:off x="4114799" y="1211418"/>
            <a:ext cx="2292351" cy="243112"/>
            <a:chOff x="0" y="61787"/>
            <a:chExt cx="2292349" cy="243111"/>
          </a:xfrm>
        </p:grpSpPr>
        <p:sp>
          <p:nvSpPr>
            <p:cNvPr id="60" name="Rectangle"/>
            <p:cNvSpPr/>
            <p:nvPr/>
          </p:nvSpPr>
          <p:spPr>
            <a:xfrm>
              <a:off x="0" y="61787"/>
              <a:ext cx="2292350" cy="2431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Private Water Hedge Sales, $187.4M"/>
            <p:cNvSpPr/>
            <p:nvPr/>
          </p:nvSpPr>
          <p:spPr>
            <a:xfrm>
              <a:off x="50482" y="183342"/>
              <a:ext cx="21913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Private Water Hedge Sales, $187.4M</a:t>
              </a:r>
            </a:p>
          </p:txBody>
        </p:sp>
      </p:grpSp>
      <p:grpSp>
        <p:nvGrpSpPr>
          <p:cNvPr id="65" name="Rectangle 51"/>
          <p:cNvGrpSpPr/>
          <p:nvPr/>
        </p:nvGrpSpPr>
        <p:grpSpPr>
          <a:xfrm>
            <a:off x="4114799" y="1570109"/>
            <a:ext cx="2292351" cy="243112"/>
            <a:chOff x="0" y="0"/>
            <a:chExt cx="2292349" cy="243111"/>
          </a:xfrm>
        </p:grpSpPr>
        <p:sp>
          <p:nvSpPr>
            <p:cNvPr id="63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Public Sales, $146.9M"/>
            <p:cNvSpPr txBox="1"/>
            <p:nvPr/>
          </p:nvSpPr>
          <p:spPr>
            <a:xfrm>
              <a:off x="50482" y="8062"/>
              <a:ext cx="2191385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Public Sales, $146.9M</a:t>
              </a:r>
            </a:p>
          </p:txBody>
        </p:sp>
      </p:grpSp>
      <p:grpSp>
        <p:nvGrpSpPr>
          <p:cNvPr id="68" name="Rectangle 52"/>
          <p:cNvGrpSpPr/>
          <p:nvPr/>
        </p:nvGrpSpPr>
        <p:grpSpPr>
          <a:xfrm>
            <a:off x="4114799" y="1928801"/>
            <a:ext cx="2292351" cy="243112"/>
            <a:chOff x="0" y="0"/>
            <a:chExt cx="2292349" cy="243111"/>
          </a:xfrm>
        </p:grpSpPr>
        <p:sp>
          <p:nvSpPr>
            <p:cNvPr id="66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Residential Sales, $102.5M"/>
            <p:cNvSpPr txBox="1"/>
            <p:nvPr/>
          </p:nvSpPr>
          <p:spPr>
            <a:xfrm>
              <a:off x="50482" y="8062"/>
              <a:ext cx="2191385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Residential Sales, $102.5M</a:t>
              </a:r>
            </a:p>
          </p:txBody>
        </p:sp>
      </p:grpSp>
      <p:sp>
        <p:nvSpPr>
          <p:cNvPr id="135" name="Connector: Elbow 56"/>
          <p:cNvSpPr/>
          <p:nvPr/>
        </p:nvSpPr>
        <p:spPr>
          <a:xfrm>
            <a:off x="3709670" y="1332230"/>
            <a:ext cx="400051" cy="363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3714" y="21600"/>
                </a:lnTo>
                <a:lnTo>
                  <a:pt x="13714" y="10800"/>
                </a:lnTo>
                <a:lnTo>
                  <a:pt x="7886" y="10800"/>
                </a:lnTo>
                <a:lnTo>
                  <a:pt x="7886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36" name="Connector: Elbow 58"/>
          <p:cNvSpPr/>
          <p:nvPr/>
        </p:nvSpPr>
        <p:spPr>
          <a:xfrm>
            <a:off x="3709670" y="1695450"/>
            <a:ext cx="400051" cy="35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714" y="0"/>
                </a:lnTo>
                <a:lnTo>
                  <a:pt x="13714" y="10761"/>
                </a:lnTo>
                <a:lnTo>
                  <a:pt x="7886" y="10761"/>
                </a:lnTo>
                <a:lnTo>
                  <a:pt x="7886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73" name="Rectangle 59"/>
          <p:cNvGrpSpPr/>
          <p:nvPr/>
        </p:nvGrpSpPr>
        <p:grpSpPr>
          <a:xfrm>
            <a:off x="6572839" y="1073457"/>
            <a:ext cx="2166531" cy="226986"/>
            <a:chOff x="0" y="0"/>
            <a:chExt cx="2166529" cy="226985"/>
          </a:xfrm>
        </p:grpSpPr>
        <p:sp>
          <p:nvSpPr>
            <p:cNvPr id="71" name="Rectangle"/>
            <p:cNvSpPr/>
            <p:nvPr/>
          </p:nvSpPr>
          <p:spPr>
            <a:xfrm>
              <a:off x="0" y="23270"/>
              <a:ext cx="2166530" cy="18044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W-Transact (0211)-Soft, $67.6M"/>
            <p:cNvSpPr txBox="1"/>
            <p:nvPr/>
          </p:nvSpPr>
          <p:spPr>
            <a:xfrm>
              <a:off x="50482" y="0"/>
              <a:ext cx="206556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W-Transact (0211)-Soft, $67.6M</a:t>
              </a:r>
            </a:p>
          </p:txBody>
        </p:sp>
      </p:grpSp>
      <p:grpSp>
        <p:nvGrpSpPr>
          <p:cNvPr id="76" name="Rectangle 60"/>
          <p:cNvGrpSpPr/>
          <p:nvPr/>
        </p:nvGrpSpPr>
        <p:grpSpPr>
          <a:xfrm>
            <a:off x="6572839" y="1287077"/>
            <a:ext cx="2166531" cy="226986"/>
            <a:chOff x="0" y="0"/>
            <a:chExt cx="2166529" cy="226985"/>
          </a:xfrm>
        </p:grpSpPr>
        <p:sp>
          <p:nvSpPr>
            <p:cNvPr id="74" name="Rectangle"/>
            <p:cNvSpPr/>
            <p:nvPr/>
          </p:nvSpPr>
          <p:spPr>
            <a:xfrm>
              <a:off x="0" y="23270"/>
              <a:ext cx="2166530" cy="18044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W-Transact (0212)-Hard, $119.8M"/>
            <p:cNvSpPr txBox="1"/>
            <p:nvPr/>
          </p:nvSpPr>
          <p:spPr>
            <a:xfrm>
              <a:off x="50482" y="0"/>
              <a:ext cx="206556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W-Transact (0212)-Hard, $119.8M</a:t>
              </a:r>
            </a:p>
          </p:txBody>
        </p:sp>
      </p:grpSp>
      <p:grpSp>
        <p:nvGrpSpPr>
          <p:cNvPr id="79" name="Rectangle 61"/>
          <p:cNvGrpSpPr/>
          <p:nvPr/>
        </p:nvGrpSpPr>
        <p:grpSpPr>
          <a:xfrm>
            <a:off x="6576901" y="1517787"/>
            <a:ext cx="2166531" cy="226986"/>
            <a:chOff x="0" y="0"/>
            <a:chExt cx="2166529" cy="226985"/>
          </a:xfrm>
        </p:grpSpPr>
        <p:sp>
          <p:nvSpPr>
            <p:cNvPr id="77" name="Rectangle"/>
            <p:cNvSpPr/>
            <p:nvPr/>
          </p:nvSpPr>
          <p:spPr>
            <a:xfrm>
              <a:off x="0" y="23270"/>
              <a:ext cx="2166530" cy="18044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W-Transact (0211)-Soft, $51.4M"/>
            <p:cNvSpPr txBox="1"/>
            <p:nvPr/>
          </p:nvSpPr>
          <p:spPr>
            <a:xfrm>
              <a:off x="50482" y="0"/>
              <a:ext cx="206556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W-Transact (0211)-Soft, $51.4M</a:t>
              </a:r>
            </a:p>
          </p:txBody>
        </p:sp>
      </p:grpSp>
      <p:grpSp>
        <p:nvGrpSpPr>
          <p:cNvPr id="82" name="Rectangle 62"/>
          <p:cNvGrpSpPr/>
          <p:nvPr/>
        </p:nvGrpSpPr>
        <p:grpSpPr>
          <a:xfrm>
            <a:off x="6576901" y="1731407"/>
            <a:ext cx="2166531" cy="226986"/>
            <a:chOff x="0" y="0"/>
            <a:chExt cx="2166529" cy="226985"/>
          </a:xfrm>
        </p:grpSpPr>
        <p:sp>
          <p:nvSpPr>
            <p:cNvPr id="80" name="Rectangle"/>
            <p:cNvSpPr/>
            <p:nvPr/>
          </p:nvSpPr>
          <p:spPr>
            <a:xfrm>
              <a:off x="0" y="23270"/>
              <a:ext cx="2166530" cy="18044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W-Transact (0212)-Hard, $95.5M"/>
            <p:cNvSpPr txBox="1"/>
            <p:nvPr/>
          </p:nvSpPr>
          <p:spPr>
            <a:xfrm>
              <a:off x="50482" y="0"/>
              <a:ext cx="206556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W-Transact (0212)-Hard, $95.5M</a:t>
              </a:r>
            </a:p>
          </p:txBody>
        </p:sp>
      </p:grpSp>
      <p:grpSp>
        <p:nvGrpSpPr>
          <p:cNvPr id="85" name="Rectangle 63"/>
          <p:cNvGrpSpPr/>
          <p:nvPr/>
        </p:nvGrpSpPr>
        <p:grpSpPr>
          <a:xfrm>
            <a:off x="6572839" y="1935287"/>
            <a:ext cx="2166531" cy="226986"/>
            <a:chOff x="0" y="0"/>
            <a:chExt cx="2166529" cy="226985"/>
          </a:xfrm>
        </p:grpSpPr>
        <p:sp>
          <p:nvSpPr>
            <p:cNvPr id="83" name="Rectangle"/>
            <p:cNvSpPr/>
            <p:nvPr/>
          </p:nvSpPr>
          <p:spPr>
            <a:xfrm>
              <a:off x="0" y="23270"/>
              <a:ext cx="2166530" cy="18044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W-Transact (0211)-Soft, $102.5M"/>
            <p:cNvSpPr txBox="1"/>
            <p:nvPr/>
          </p:nvSpPr>
          <p:spPr>
            <a:xfrm>
              <a:off x="50482" y="0"/>
              <a:ext cx="206556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W-Transact (0211)-Soft, $102.5M</a:t>
              </a:r>
            </a:p>
          </p:txBody>
        </p:sp>
      </p:grpSp>
      <p:sp>
        <p:nvSpPr>
          <p:cNvPr id="137" name="Connector: Elbow 67"/>
          <p:cNvSpPr/>
          <p:nvPr/>
        </p:nvSpPr>
        <p:spPr>
          <a:xfrm>
            <a:off x="5260340" y="895350"/>
            <a:ext cx="2395221" cy="657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340"/>
                </a:moveTo>
                <a:lnTo>
                  <a:pt x="0" y="0"/>
                </a:lnTo>
                <a:lnTo>
                  <a:pt x="11086" y="0"/>
                </a:lnTo>
                <a:lnTo>
                  <a:pt x="11086" y="21600"/>
                </a:lnTo>
                <a:lnTo>
                  <a:pt x="21600" y="21600"/>
                </a:lnTo>
                <a:lnTo>
                  <a:pt x="21600" y="1326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38" name="Connector: Elbow 72"/>
          <p:cNvSpPr/>
          <p:nvPr/>
        </p:nvSpPr>
        <p:spPr>
          <a:xfrm>
            <a:off x="5260340" y="1032510"/>
            <a:ext cx="2395221" cy="73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152"/>
                </a:moveTo>
                <a:lnTo>
                  <a:pt x="0" y="21600"/>
                </a:lnTo>
                <a:lnTo>
                  <a:pt x="11086" y="21600"/>
                </a:lnTo>
                <a:lnTo>
                  <a:pt x="11086" y="0"/>
                </a:lnTo>
                <a:lnTo>
                  <a:pt x="21600" y="0"/>
                </a:lnTo>
                <a:lnTo>
                  <a:pt x="21600" y="7448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39" name="Connector: Elbow 74"/>
          <p:cNvSpPr/>
          <p:nvPr/>
        </p:nvSpPr>
        <p:spPr>
          <a:xfrm>
            <a:off x="5260340" y="1310639"/>
            <a:ext cx="2399030" cy="68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985"/>
                </a:moveTo>
                <a:lnTo>
                  <a:pt x="0" y="0"/>
                </a:lnTo>
                <a:lnTo>
                  <a:pt x="11080" y="0"/>
                </a:lnTo>
                <a:lnTo>
                  <a:pt x="11080" y="21600"/>
                </a:lnTo>
                <a:lnTo>
                  <a:pt x="21600" y="21600"/>
                </a:lnTo>
                <a:lnTo>
                  <a:pt x="21600" y="13615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40" name="Connector: Elbow 76"/>
          <p:cNvSpPr/>
          <p:nvPr/>
        </p:nvSpPr>
        <p:spPr>
          <a:xfrm>
            <a:off x="5260340" y="1477010"/>
            <a:ext cx="2399030" cy="594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69"/>
                </a:moveTo>
                <a:lnTo>
                  <a:pt x="0" y="21600"/>
                </a:lnTo>
                <a:lnTo>
                  <a:pt x="11080" y="21600"/>
                </a:lnTo>
                <a:lnTo>
                  <a:pt x="11080" y="0"/>
                </a:lnTo>
                <a:lnTo>
                  <a:pt x="21600" y="0"/>
                </a:lnTo>
                <a:lnTo>
                  <a:pt x="21600" y="9231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41" name="Straight Connector 83"/>
          <p:cNvSpPr/>
          <p:nvPr/>
        </p:nvSpPr>
        <p:spPr>
          <a:xfrm>
            <a:off x="6411912" y="2049496"/>
            <a:ext cx="156166" cy="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93" name="Oval 84"/>
          <p:cNvGrpSpPr/>
          <p:nvPr/>
        </p:nvGrpSpPr>
        <p:grpSpPr>
          <a:xfrm>
            <a:off x="3772911" y="1516334"/>
            <a:ext cx="275131" cy="350662"/>
            <a:chOff x="0" y="0"/>
            <a:chExt cx="275129" cy="350661"/>
          </a:xfrm>
        </p:grpSpPr>
        <p:sp>
          <p:nvSpPr>
            <p:cNvPr id="91" name="Circle"/>
            <p:cNvSpPr/>
            <p:nvPr/>
          </p:nvSpPr>
          <p:spPr>
            <a:xfrm>
              <a:off x="0" y="37833"/>
              <a:ext cx="275130" cy="274995"/>
            </a:xfrm>
            <a:prstGeom prst="ellipse">
              <a:avLst/>
            </a:prstGeom>
            <a:solidFill>
              <a:schemeClr val="accent3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+"/>
            <p:cNvSpPr txBox="1"/>
            <p:nvPr/>
          </p:nvSpPr>
          <p:spPr>
            <a:xfrm>
              <a:off x="90774" y="0"/>
              <a:ext cx="9358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96" name="Rectangle 89"/>
          <p:cNvGrpSpPr/>
          <p:nvPr/>
        </p:nvGrpSpPr>
        <p:grpSpPr>
          <a:xfrm>
            <a:off x="4048040" y="3808572"/>
            <a:ext cx="2353422" cy="243112"/>
            <a:chOff x="0" y="0"/>
            <a:chExt cx="2353421" cy="243111"/>
          </a:xfrm>
        </p:grpSpPr>
        <p:sp>
          <p:nvSpPr>
            <p:cNvPr id="94" name="Rectangle"/>
            <p:cNvSpPr/>
            <p:nvPr/>
          </p:nvSpPr>
          <p:spPr>
            <a:xfrm>
              <a:off x="-1" y="-1"/>
              <a:ext cx="2353423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Chemical costs, $78.4M"/>
            <p:cNvSpPr txBox="1"/>
            <p:nvPr/>
          </p:nvSpPr>
          <p:spPr>
            <a:xfrm>
              <a:off x="50482" y="8062"/>
              <a:ext cx="2252457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Chemical costs, $78.4M</a:t>
              </a:r>
            </a:p>
          </p:txBody>
        </p:sp>
      </p:grpSp>
      <p:grpSp>
        <p:nvGrpSpPr>
          <p:cNvPr id="99" name="Rectangle 90"/>
          <p:cNvGrpSpPr/>
          <p:nvPr/>
        </p:nvGrpSpPr>
        <p:grpSpPr>
          <a:xfrm>
            <a:off x="4048040" y="4384278"/>
            <a:ext cx="2379045" cy="243112"/>
            <a:chOff x="0" y="0"/>
            <a:chExt cx="2379044" cy="243111"/>
          </a:xfrm>
        </p:grpSpPr>
        <p:sp>
          <p:nvSpPr>
            <p:cNvPr id="97" name="Rectangle"/>
            <p:cNvSpPr/>
            <p:nvPr/>
          </p:nvSpPr>
          <p:spPr>
            <a:xfrm>
              <a:off x="-1" y="-1"/>
              <a:ext cx="2379046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Facility costs, $75.1M"/>
            <p:cNvSpPr txBox="1"/>
            <p:nvPr/>
          </p:nvSpPr>
          <p:spPr>
            <a:xfrm>
              <a:off x="50482" y="8062"/>
              <a:ext cx="2278080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Facility costs, $75.1M</a:t>
              </a:r>
            </a:p>
          </p:txBody>
        </p:sp>
      </p:grpSp>
      <p:grpSp>
        <p:nvGrpSpPr>
          <p:cNvPr id="102" name="Rectangle 91"/>
          <p:cNvGrpSpPr/>
          <p:nvPr/>
        </p:nvGrpSpPr>
        <p:grpSpPr>
          <a:xfrm>
            <a:off x="4048041" y="5191478"/>
            <a:ext cx="2353420" cy="243112"/>
            <a:chOff x="0" y="61787"/>
            <a:chExt cx="2353419" cy="243111"/>
          </a:xfrm>
        </p:grpSpPr>
        <p:sp>
          <p:nvSpPr>
            <p:cNvPr id="100" name="Rectangle"/>
            <p:cNvSpPr/>
            <p:nvPr/>
          </p:nvSpPr>
          <p:spPr>
            <a:xfrm>
              <a:off x="0" y="61787"/>
              <a:ext cx="2353420" cy="243112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Operational Maintenance costs, $80.35M"/>
            <p:cNvSpPr/>
            <p:nvPr/>
          </p:nvSpPr>
          <p:spPr>
            <a:xfrm>
              <a:off x="50482" y="183342"/>
              <a:ext cx="22524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Operational Maintenance costs, $80.35M</a:t>
              </a:r>
            </a:p>
          </p:txBody>
        </p:sp>
      </p:grpSp>
      <p:grpSp>
        <p:nvGrpSpPr>
          <p:cNvPr id="105" name="Rectangle 94"/>
          <p:cNvGrpSpPr/>
          <p:nvPr/>
        </p:nvGrpSpPr>
        <p:grpSpPr>
          <a:xfrm>
            <a:off x="4048040" y="6069583"/>
            <a:ext cx="2353420" cy="243112"/>
            <a:chOff x="0" y="0"/>
            <a:chExt cx="2353419" cy="243111"/>
          </a:xfrm>
        </p:grpSpPr>
        <p:sp>
          <p:nvSpPr>
            <p:cNvPr id="103" name="Rectangle"/>
            <p:cNvSpPr/>
            <p:nvPr/>
          </p:nvSpPr>
          <p:spPr>
            <a:xfrm>
              <a:off x="0" y="-1"/>
              <a:ext cx="2353420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Labour costs, $87.3M"/>
            <p:cNvSpPr txBox="1"/>
            <p:nvPr/>
          </p:nvSpPr>
          <p:spPr>
            <a:xfrm>
              <a:off x="50482" y="8062"/>
              <a:ext cx="2252456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Labour costs, $87.3M</a:t>
              </a:r>
            </a:p>
          </p:txBody>
        </p:sp>
      </p:grpSp>
      <p:sp>
        <p:nvSpPr>
          <p:cNvPr id="142" name="Connector: Elbow 96"/>
          <p:cNvSpPr/>
          <p:nvPr/>
        </p:nvSpPr>
        <p:spPr>
          <a:xfrm>
            <a:off x="3150870" y="4056380"/>
            <a:ext cx="2072640" cy="83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3176"/>
                </a:lnTo>
                <a:lnTo>
                  <a:pt x="21600" y="13176"/>
                </a:ln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43" name="Connector: Elbow 98"/>
          <p:cNvSpPr/>
          <p:nvPr/>
        </p:nvSpPr>
        <p:spPr>
          <a:xfrm>
            <a:off x="3150870" y="5400040"/>
            <a:ext cx="2072640" cy="664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9706"/>
                </a:lnTo>
                <a:lnTo>
                  <a:pt x="21600" y="9706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10" name="Oval 100"/>
          <p:cNvGrpSpPr/>
          <p:nvPr/>
        </p:nvGrpSpPr>
        <p:grpSpPr>
          <a:xfrm>
            <a:off x="3772911" y="4983555"/>
            <a:ext cx="275131" cy="350662"/>
            <a:chOff x="0" y="0"/>
            <a:chExt cx="275129" cy="350661"/>
          </a:xfrm>
        </p:grpSpPr>
        <p:sp>
          <p:nvSpPr>
            <p:cNvPr id="108" name="Circle"/>
            <p:cNvSpPr/>
            <p:nvPr/>
          </p:nvSpPr>
          <p:spPr>
            <a:xfrm>
              <a:off x="0" y="37833"/>
              <a:ext cx="275130" cy="274995"/>
            </a:xfrm>
            <a:prstGeom prst="ellipse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+"/>
            <p:cNvSpPr txBox="1"/>
            <p:nvPr/>
          </p:nvSpPr>
          <p:spPr>
            <a:xfrm>
              <a:off x="90774" y="0"/>
              <a:ext cx="9358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113" name="Rectangle 104"/>
          <p:cNvGrpSpPr/>
          <p:nvPr/>
        </p:nvGrpSpPr>
        <p:grpSpPr>
          <a:xfrm>
            <a:off x="6514229" y="3725475"/>
            <a:ext cx="2409571" cy="385437"/>
            <a:chOff x="0" y="0"/>
            <a:chExt cx="2409570" cy="385436"/>
          </a:xfrm>
        </p:grpSpPr>
        <p:sp>
          <p:nvSpPr>
            <p:cNvPr id="111" name="Rectangle"/>
            <p:cNvSpPr/>
            <p:nvPr/>
          </p:nvSpPr>
          <p:spPr>
            <a:xfrm>
              <a:off x="0" y="64946"/>
              <a:ext cx="2409571" cy="255544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Chemical Expenditure costs, $78.4M"/>
            <p:cNvSpPr txBox="1"/>
            <p:nvPr/>
          </p:nvSpPr>
          <p:spPr>
            <a:xfrm>
              <a:off x="53063" y="0"/>
              <a:ext cx="2303444" cy="38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Chemical Expenditure costs, $78.4M</a:t>
              </a:r>
            </a:p>
          </p:txBody>
        </p:sp>
      </p:grpSp>
      <p:sp>
        <p:nvSpPr>
          <p:cNvPr id="144" name="Straight Connector 106"/>
          <p:cNvSpPr/>
          <p:nvPr/>
        </p:nvSpPr>
        <p:spPr>
          <a:xfrm>
            <a:off x="6406271" y="3923980"/>
            <a:ext cx="103196" cy="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17" name="Rectangle 107"/>
          <p:cNvGrpSpPr/>
          <p:nvPr/>
        </p:nvGrpSpPr>
        <p:grpSpPr>
          <a:xfrm>
            <a:off x="6572839" y="4169876"/>
            <a:ext cx="2292350" cy="243112"/>
            <a:chOff x="0" y="0"/>
            <a:chExt cx="2292349" cy="243111"/>
          </a:xfrm>
        </p:grpSpPr>
        <p:sp>
          <p:nvSpPr>
            <p:cNvPr id="115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utility-Exp-Heating, $38.7M"/>
            <p:cNvSpPr txBox="1"/>
            <p:nvPr/>
          </p:nvSpPr>
          <p:spPr>
            <a:xfrm>
              <a:off x="50482" y="8062"/>
              <a:ext cx="2191385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utility-Exp-Heating, $38.7M</a:t>
              </a:r>
            </a:p>
          </p:txBody>
        </p:sp>
      </p:grpSp>
      <p:grpSp>
        <p:nvGrpSpPr>
          <p:cNvPr id="120" name="Rectangle 108"/>
          <p:cNvGrpSpPr/>
          <p:nvPr/>
        </p:nvGrpSpPr>
        <p:grpSpPr>
          <a:xfrm>
            <a:off x="6572839" y="4583776"/>
            <a:ext cx="2292350" cy="243112"/>
            <a:chOff x="0" y="0"/>
            <a:chExt cx="2292349" cy="243111"/>
          </a:xfrm>
        </p:grpSpPr>
        <p:sp>
          <p:nvSpPr>
            <p:cNvPr id="118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Utility-Exp-Electricity, $36.4M"/>
            <p:cNvSpPr txBox="1"/>
            <p:nvPr/>
          </p:nvSpPr>
          <p:spPr>
            <a:xfrm>
              <a:off x="50482" y="8062"/>
              <a:ext cx="2191385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Utility-Exp-Electricity, $36.4M</a:t>
              </a:r>
            </a:p>
          </p:txBody>
        </p:sp>
      </p:grpSp>
      <p:sp>
        <p:nvSpPr>
          <p:cNvPr id="145" name="Connector: Elbow 110"/>
          <p:cNvSpPr/>
          <p:nvPr/>
        </p:nvSpPr>
        <p:spPr>
          <a:xfrm>
            <a:off x="5237480" y="4124960"/>
            <a:ext cx="2480311" cy="54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47"/>
                </a:moveTo>
                <a:lnTo>
                  <a:pt x="0" y="0"/>
                </a:lnTo>
                <a:lnTo>
                  <a:pt x="10994" y="0"/>
                </a:lnTo>
                <a:lnTo>
                  <a:pt x="10994" y="21600"/>
                </a:lnTo>
                <a:lnTo>
                  <a:pt x="21600" y="21600"/>
                </a:lnTo>
                <a:lnTo>
                  <a:pt x="21600" y="11553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46" name="Connector: Elbow 112"/>
          <p:cNvSpPr/>
          <p:nvPr/>
        </p:nvSpPr>
        <p:spPr>
          <a:xfrm>
            <a:off x="5237480" y="4324350"/>
            <a:ext cx="2480311" cy="561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826"/>
                </a:moveTo>
                <a:lnTo>
                  <a:pt x="0" y="21600"/>
                </a:lnTo>
                <a:lnTo>
                  <a:pt x="10994" y="21600"/>
                </a:lnTo>
                <a:lnTo>
                  <a:pt x="10994" y="0"/>
                </a:lnTo>
                <a:lnTo>
                  <a:pt x="21600" y="0"/>
                </a:lnTo>
                <a:lnTo>
                  <a:pt x="21600" y="9774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25" name="Rectangle 113"/>
          <p:cNvGrpSpPr/>
          <p:nvPr/>
        </p:nvGrpSpPr>
        <p:grpSpPr>
          <a:xfrm>
            <a:off x="6572836" y="5776166"/>
            <a:ext cx="2292350" cy="243112"/>
            <a:chOff x="0" y="0"/>
            <a:chExt cx="2292349" cy="243111"/>
          </a:xfrm>
        </p:grpSpPr>
        <p:sp>
          <p:nvSpPr>
            <p:cNvPr id="123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Plant Maintenance Cost, $10.8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Maintenance Cost, $10.8M</a:t>
              </a:r>
            </a:p>
          </p:txBody>
        </p:sp>
      </p:grpSp>
      <p:sp>
        <p:nvSpPr>
          <p:cNvPr id="147" name="Connector: Elbow 115"/>
          <p:cNvSpPr/>
          <p:nvPr/>
        </p:nvSpPr>
        <p:spPr>
          <a:xfrm>
            <a:off x="5223509" y="4875530"/>
            <a:ext cx="2494281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937"/>
                </a:moveTo>
                <a:lnTo>
                  <a:pt x="0" y="0"/>
                </a:lnTo>
                <a:lnTo>
                  <a:pt x="10932" y="0"/>
                </a:lnTo>
                <a:lnTo>
                  <a:pt x="10932" y="21600"/>
                </a:lnTo>
                <a:lnTo>
                  <a:pt x="21600" y="21600"/>
                </a:lnTo>
                <a:lnTo>
                  <a:pt x="21600" y="10663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48" name="Connector: Elbow 117"/>
          <p:cNvSpPr/>
          <p:nvPr/>
        </p:nvSpPr>
        <p:spPr>
          <a:xfrm>
            <a:off x="6313170" y="5312410"/>
            <a:ext cx="346710" cy="58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76" y="0"/>
                </a:moveTo>
                <a:lnTo>
                  <a:pt x="21600" y="0"/>
                </a:lnTo>
                <a:lnTo>
                  <a:pt x="21600" y="10800"/>
                </a:lnTo>
                <a:lnTo>
                  <a:pt x="0" y="10800"/>
                </a:lnTo>
                <a:lnTo>
                  <a:pt x="0" y="21600"/>
                </a:lnTo>
                <a:lnTo>
                  <a:pt x="15824" y="2160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30" name="Rectangle 118"/>
          <p:cNvGrpSpPr/>
          <p:nvPr/>
        </p:nvGrpSpPr>
        <p:grpSpPr>
          <a:xfrm>
            <a:off x="6572836" y="6068509"/>
            <a:ext cx="2292350" cy="243112"/>
            <a:chOff x="0" y="0"/>
            <a:chExt cx="2292349" cy="243111"/>
          </a:xfrm>
        </p:grpSpPr>
        <p:sp>
          <p:nvSpPr>
            <p:cNvPr id="128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rgbClr val="657E9D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Labour cots, $87.3M"/>
            <p:cNvSpPr txBox="1"/>
            <p:nvPr/>
          </p:nvSpPr>
          <p:spPr>
            <a:xfrm>
              <a:off x="50482" y="8062"/>
              <a:ext cx="2191385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Labour cots, $87.3M</a:t>
              </a:r>
            </a:p>
          </p:txBody>
        </p:sp>
      </p:grpSp>
      <p:sp>
        <p:nvSpPr>
          <p:cNvPr id="149" name="Straight Connector 124"/>
          <p:cNvSpPr/>
          <p:nvPr/>
        </p:nvSpPr>
        <p:spPr>
          <a:xfrm>
            <a:off x="6406271" y="6190560"/>
            <a:ext cx="161804" cy="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32" name="TextBox 133"/>
          <p:cNvSpPr txBox="1"/>
          <p:nvPr/>
        </p:nvSpPr>
        <p:spPr>
          <a:xfrm>
            <a:off x="395213" y="6281654"/>
            <a:ext cx="1287283" cy="26425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Profit Centre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Synergy_CF_YNR013">
  <a:themeElements>
    <a:clrScheme name="1_Synergy_CF_YNR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1_Synergy_CF_YNR01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Synergy_CF_YNR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Synergy_CF_YNR013">
  <a:themeElements>
    <a:clrScheme name="1_Synergy_CF_YNR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1_Synergy_CF_YNR01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Synergy_CF_YNR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