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336" r:id="rId4"/>
    <p:sldId id="335" r:id="rId5"/>
    <p:sldId id="333" r:id="rId6"/>
    <p:sldId id="306" r:id="rId7"/>
    <p:sldId id="338" r:id="rId8"/>
    <p:sldId id="339" r:id="rId9"/>
    <p:sldId id="340" r:id="rId10"/>
    <p:sldId id="295" r:id="rId11"/>
    <p:sldId id="344" r:id="rId12"/>
    <p:sldId id="311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261" r:id="rId21"/>
    <p:sldId id="353" r:id="rId22"/>
    <p:sldId id="354" r:id="rId23"/>
    <p:sldId id="355" r:id="rId24"/>
    <p:sldId id="356" r:id="rId25"/>
    <p:sldId id="358" r:id="rId2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7FF"/>
    <a:srgbClr val="2E217D"/>
    <a:srgbClr val="162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9" autoAdjust="0"/>
  </p:normalViewPr>
  <p:slideViewPr>
    <p:cSldViewPr>
      <p:cViewPr varScale="1">
        <p:scale>
          <a:sx n="104" d="100"/>
          <a:sy n="104" d="100"/>
        </p:scale>
        <p:origin x="393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C2A5B-1708-43EA-B813-6E1B1B14308F}" type="datetimeFigureOut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F586-3C71-4963-B0AB-949370BE26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BDE0-1579-4719-8D98-67AB772DCDEC}" type="datetimeFigureOut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24698-C461-48B1-819E-DB228E6B22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2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3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1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6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8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2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4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51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96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1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35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1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2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0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2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7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24698-C461-48B1-819E-DB228E6B221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8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1868-6659-4924-A947-E1D27E365050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628-7A83-48CA-A2E0-BAE45335F71F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E76A-627C-46D6-AF35-0EBCE41FBA9B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1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8C7-9A4B-4607-BE8C-5551981FF210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Line 37"/>
          <p:cNvSpPr>
            <a:spLocks noChangeShapeType="1"/>
          </p:cNvSpPr>
          <p:nvPr userDrawn="1"/>
        </p:nvSpPr>
        <p:spPr bwMode="auto">
          <a:xfrm>
            <a:off x="472986" y="6359721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C682-402A-4D0A-881B-A898AD507DB3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D59E-7216-463A-BC95-CD58DB61645F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0D4E-A58A-4D0F-AE2D-C0FFEC23F20B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21E7-59E9-4B2B-9551-51697B544689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7210-7CEB-493F-BB30-DA2DBF742B70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A6EB-DC9C-4DAB-936E-EA025E2BFDED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F189-7023-4C4B-A8DB-88B890CAEEAA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EB2F-59F7-4F0F-964A-BF9E28C89266}" type="datetime1">
              <a:rPr lang="ko-KR" altLang="en-US" smtClean="0"/>
              <a:pPr/>
              <a:t>2021-08-13(Fri)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12309" y="3443061"/>
            <a:ext cx="3640832" cy="69604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ko-KR" altLang="en-US" sz="2500" b="0" dirty="0" err="1">
                <a:solidFill>
                  <a:schemeClr val="tx1"/>
                </a:solidFill>
              </a:rPr>
              <a:t>팀명</a:t>
            </a:r>
            <a:r>
              <a:rPr lang="ko-KR" altLang="en-US" sz="2500" b="0" dirty="0">
                <a:solidFill>
                  <a:schemeClr val="tx1"/>
                </a:solidFill>
              </a:rPr>
              <a:t> </a:t>
            </a:r>
            <a:r>
              <a:rPr lang="en-US" altLang="ko-KR" sz="2500" b="0" dirty="0">
                <a:solidFill>
                  <a:schemeClr val="tx1"/>
                </a:solidFill>
              </a:rPr>
              <a:t>: </a:t>
            </a:r>
            <a:r>
              <a:rPr lang="ko-KR" altLang="en-US" sz="2500" dirty="0">
                <a:solidFill>
                  <a:schemeClr val="tx1"/>
                </a:solidFill>
              </a:rPr>
              <a:t>해킹하는 개발자</a:t>
            </a:r>
            <a:endParaRPr lang="en-US" altLang="ko-KR" sz="25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0" y="1164989"/>
            <a:ext cx="9144000" cy="1513762"/>
          </a:xfrm>
          <a:prstGeom prst="rect">
            <a:avLst/>
          </a:prstGeom>
          <a:solidFill>
            <a:srgbClr val="2E217D"/>
          </a:solidFill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ko-KR" sz="2800" dirty="0">
                <a:solidFill>
                  <a:schemeClr val="bg1"/>
                </a:solidFill>
              </a:rPr>
              <a:t>DPS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ko-KR" sz="1800" dirty="0">
                <a:solidFill>
                  <a:schemeClr val="bg1"/>
                </a:solidFill>
              </a:rPr>
              <a:t>(Defenders and Programmers)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ko-KR" altLang="en-US" sz="1800" dirty="0">
                <a:solidFill>
                  <a:schemeClr val="bg1"/>
                </a:solidFill>
              </a:rPr>
              <a:t>웹 </a:t>
            </a:r>
            <a:r>
              <a:rPr lang="ko-KR" altLang="en-US" sz="1800" dirty="0" err="1">
                <a:solidFill>
                  <a:schemeClr val="bg1"/>
                </a:solidFill>
              </a:rPr>
              <a:t>시큐어</a:t>
            </a:r>
            <a:r>
              <a:rPr lang="ko-KR" altLang="en-US" sz="1800" dirty="0">
                <a:solidFill>
                  <a:schemeClr val="bg1"/>
                </a:solidFill>
              </a:rPr>
              <a:t> 프로그래밍 학습 플랫폼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</a:t>
            </a:fld>
            <a:endParaRPr lang="ko-KR" altLang="en-US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CDF0FAC-53EC-4621-82A9-75858FA6F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1196"/>
              </p:ext>
            </p:extLst>
          </p:nvPr>
        </p:nvGraphicFramePr>
        <p:xfrm>
          <a:off x="5041526" y="4200623"/>
          <a:ext cx="3382397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173">
                  <a:extLst>
                    <a:ext uri="{9D8B030D-6E8A-4147-A177-3AD203B41FA5}">
                      <a16:colId xmlns:a16="http://schemas.microsoft.com/office/drawing/2014/main" val="331541182"/>
                    </a:ext>
                  </a:extLst>
                </a:gridCol>
                <a:gridCol w="1040737">
                  <a:extLst>
                    <a:ext uri="{9D8B030D-6E8A-4147-A177-3AD203B41FA5}">
                      <a16:colId xmlns:a16="http://schemas.microsoft.com/office/drawing/2014/main" val="1705335267"/>
                    </a:ext>
                  </a:extLst>
                </a:gridCol>
                <a:gridCol w="1488487">
                  <a:extLst>
                    <a:ext uri="{9D8B030D-6E8A-4147-A177-3AD203B41FA5}">
                      <a16:colId xmlns:a16="http://schemas.microsoft.com/office/drawing/2014/main" val="760578850"/>
                    </a:ext>
                  </a:extLst>
                </a:gridCol>
              </a:tblGrid>
              <a:tr h="26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송</a:t>
                      </a:r>
                      <a:r>
                        <a:rPr lang="en-US" altLang="ko-KR" sz="1600" dirty="0"/>
                        <a:t>OO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2016xxxxx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022244"/>
                  </a:ext>
                </a:extLst>
              </a:tr>
              <a:tr h="26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백</a:t>
                      </a:r>
                      <a:r>
                        <a:rPr lang="en-US" altLang="ko-KR" sz="1600" dirty="0"/>
                        <a:t>OO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2015xxxxx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282199"/>
                  </a:ext>
                </a:extLst>
              </a:tr>
              <a:tr h="26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</a:t>
                      </a:r>
                      <a:r>
                        <a:rPr lang="en-US" altLang="ko-KR" sz="1600" dirty="0"/>
                        <a:t>OO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2016xxxxx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529233"/>
                  </a:ext>
                </a:extLst>
              </a:tr>
              <a:tr h="26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백</a:t>
                      </a:r>
                      <a:r>
                        <a:rPr lang="en-US" altLang="ko-KR" sz="1600" dirty="0"/>
                        <a:t>OO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2016xxxxx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578257"/>
                  </a:ext>
                </a:extLst>
              </a:tr>
              <a:tr h="26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</a:t>
                      </a:r>
                      <a:r>
                        <a:rPr lang="en-US" altLang="ko-KR" sz="1600" dirty="0"/>
                        <a:t>OO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2018xxxxx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5565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관련 기술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E19A454-A85C-40B2-84D3-C10045086810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8075240" cy="509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None/>
              <a:tabLst>
                <a:tab pos="0" algn="l"/>
              </a:tabLst>
            </a:pPr>
            <a:r>
              <a:rPr lang="en-US" altLang="ko-KR" sz="2000" b="1" dirty="0"/>
              <a:t>1. Secure Code Warrior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None/>
              <a:tabLst>
                <a:tab pos="0" algn="l"/>
              </a:tabLst>
            </a:pPr>
            <a:endParaRPr lang="en-US" altLang="ko-KR" sz="1000" dirty="0"/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dirty="0">
              <a:cs typeface="Arial" pitchFamily="34" charset="0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ko-KR" altLang="en-US" dirty="0">
                <a:cs typeface="Arial" pitchFamily="34" charset="0"/>
              </a:rPr>
              <a:t>특징</a:t>
            </a: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dirty="0">
                <a:cs typeface="Arial" pitchFamily="34" charset="0"/>
              </a:rPr>
              <a:t>   - </a:t>
            </a:r>
            <a:r>
              <a:rPr lang="ko-KR" altLang="en-US" dirty="0">
                <a:cs typeface="Arial" pitchFamily="34" charset="0"/>
              </a:rPr>
              <a:t>제시된 프로젝트에서 취약한 부분을 찾아내고</a:t>
            </a:r>
            <a:r>
              <a:rPr lang="en-US" altLang="ko-KR" dirty="0">
                <a:cs typeface="Arial" pitchFamily="34" charset="0"/>
              </a:rPr>
              <a:t>,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dirty="0">
                <a:cs typeface="Arial" pitchFamily="34" charset="0"/>
              </a:rPr>
              <a:t>     </a:t>
            </a:r>
            <a:r>
              <a:rPr lang="ko-KR" altLang="en-US" dirty="0">
                <a:cs typeface="Arial" pitchFamily="34" charset="0"/>
              </a:rPr>
              <a:t>보기 중 적절한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ko-KR" altLang="en-US" dirty="0">
                <a:cs typeface="Arial" pitchFamily="34" charset="0"/>
              </a:rPr>
              <a:t>보안 패치가 진행된 솔루션을 선택하여 제출하는 방식이다</a:t>
            </a:r>
            <a:r>
              <a:rPr lang="en-US" altLang="ko-KR" dirty="0">
                <a:cs typeface="Arial" pitchFamily="34" charset="0"/>
              </a:rPr>
              <a:t>.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sz="800" dirty="0">
              <a:cs typeface="Arial" pitchFamily="34" charset="0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ko-KR" altLang="en-US" dirty="0">
                <a:cs typeface="Arial" pitchFamily="34" charset="0"/>
              </a:rPr>
              <a:t>문제점</a:t>
            </a:r>
            <a:endParaRPr lang="en-US" altLang="ko-KR" dirty="0">
              <a:cs typeface="Arial" pitchFamily="34" charset="0"/>
            </a:endParaRP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dirty="0">
                <a:cs typeface="Arial" pitchFamily="34" charset="0"/>
              </a:rPr>
              <a:t>   - </a:t>
            </a:r>
            <a:r>
              <a:rPr lang="ko-KR" altLang="en-US" dirty="0">
                <a:cs typeface="Arial" pitchFamily="34" charset="0"/>
              </a:rPr>
              <a:t>사용자가 프로젝트를 개발하지 않는다</a:t>
            </a:r>
            <a:r>
              <a:rPr lang="en-US" altLang="ko-KR" dirty="0">
                <a:cs typeface="Arial" pitchFamily="34" charset="0"/>
              </a:rPr>
              <a:t>.</a:t>
            </a:r>
          </a:p>
          <a:p>
            <a:pPr marL="457200" lvl="2" indent="0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r>
              <a:rPr lang="en-US" altLang="ko-KR" dirty="0">
                <a:cs typeface="Arial" pitchFamily="34" charset="0"/>
              </a:rPr>
              <a:t>   - </a:t>
            </a:r>
            <a:r>
              <a:rPr lang="ko-KR" altLang="en-US" dirty="0">
                <a:cs typeface="Arial" pitchFamily="34" charset="0"/>
              </a:rPr>
              <a:t>사용자가 직접 보안 패치를 진행하지 않는다</a:t>
            </a:r>
            <a:r>
              <a:rPr lang="en-US" altLang="ko-KR" dirty="0">
                <a:cs typeface="Arial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3FF4C8-2C64-45D1-A616-C1143C2C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44" y="1988840"/>
            <a:ext cx="5122912" cy="22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39475A-D8DA-4D67-9FED-81A31858BDA6}"/>
              </a:ext>
            </a:extLst>
          </p:cNvPr>
          <p:cNvSpPr/>
          <p:nvPr/>
        </p:nvSpPr>
        <p:spPr>
          <a:xfrm>
            <a:off x="1037616" y="2294012"/>
            <a:ext cx="3424384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8C25894-F88F-44B1-9609-7637BAB97309}"/>
              </a:ext>
            </a:extLst>
          </p:cNvPr>
          <p:cNvSpPr/>
          <p:nvPr/>
        </p:nvSpPr>
        <p:spPr>
          <a:xfrm>
            <a:off x="1037616" y="3948115"/>
            <a:ext cx="3424385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6125A51-6503-45A1-A8A4-41E5633B15C8}"/>
              </a:ext>
            </a:extLst>
          </p:cNvPr>
          <p:cNvSpPr/>
          <p:nvPr/>
        </p:nvSpPr>
        <p:spPr>
          <a:xfrm>
            <a:off x="4682000" y="2294012"/>
            <a:ext cx="3424384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707C52-4FBC-4DA4-B9C9-B808A8FDA9B8}"/>
              </a:ext>
            </a:extLst>
          </p:cNvPr>
          <p:cNvSpPr txBox="1"/>
          <p:nvPr/>
        </p:nvSpPr>
        <p:spPr>
          <a:xfrm>
            <a:off x="1087253" y="2348588"/>
            <a:ext cx="3198976" cy="841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DPS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에는 여러 종류의 사이트 개발을 주제로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 시나리오들이 존재합니다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각 시나리오는 페이지를 기준으로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여러 스테이지로 나뉘어 있습니다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29770-3AC2-45B0-8A33-09291E720694}"/>
              </a:ext>
            </a:extLst>
          </p:cNvPr>
          <p:cNvSpPr txBox="1"/>
          <p:nvPr/>
        </p:nvSpPr>
        <p:spPr>
          <a:xfrm>
            <a:off x="4829672" y="2348588"/>
            <a:ext cx="3198976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각 스테이지마다 요구사항이 정의되어 있습니다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사용자는 요구사항에 맞춰 자유롭게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웹 페이지를 개발하고 제출합니다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556EC4-2626-4D38-8071-EC77841EF855}"/>
              </a:ext>
            </a:extLst>
          </p:cNvPr>
          <p:cNvSpPr/>
          <p:nvPr/>
        </p:nvSpPr>
        <p:spPr>
          <a:xfrm>
            <a:off x="4681999" y="3948115"/>
            <a:ext cx="3424385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5B3FA-931F-4DEE-9C80-A1B128BD096A}"/>
              </a:ext>
            </a:extLst>
          </p:cNvPr>
          <p:cNvSpPr txBox="1"/>
          <p:nvPr/>
        </p:nvSpPr>
        <p:spPr>
          <a:xfrm>
            <a:off x="4716967" y="4581128"/>
            <a:ext cx="3311681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제출된 웹 페이지는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보안 검증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과정을 통해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충족 및 취약점 존재 여부가 판단됩니다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45A62-8C01-4A57-8D6F-13F40F588444}"/>
              </a:ext>
            </a:extLst>
          </p:cNvPr>
          <p:cNvSpPr txBox="1"/>
          <p:nvPr/>
        </p:nvSpPr>
        <p:spPr>
          <a:xfrm>
            <a:off x="1087253" y="4588653"/>
            <a:ext cx="3283114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사용자는 검증 결과를 통해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보안 피드백을 확인하고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이를 개선해가며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시큐어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프로그래밍을 학습합니다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90736E-1A9E-482B-8F7D-1FDC81E26708}"/>
              </a:ext>
            </a:extLst>
          </p:cNvPr>
          <p:cNvSpPr/>
          <p:nvPr/>
        </p:nvSpPr>
        <p:spPr>
          <a:xfrm>
            <a:off x="3369052" y="2630140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77373BC-96EB-435F-AA88-7A0A16C44D7E}"/>
              </a:ext>
            </a:extLst>
          </p:cNvPr>
          <p:cNvSpPr/>
          <p:nvPr/>
        </p:nvSpPr>
        <p:spPr>
          <a:xfrm>
            <a:off x="4852159" y="2630140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B3EFE10-A4BC-4D5F-9045-AD228A7CDCEE}"/>
              </a:ext>
            </a:extLst>
          </p:cNvPr>
          <p:cNvSpPr/>
          <p:nvPr/>
        </p:nvSpPr>
        <p:spPr>
          <a:xfrm>
            <a:off x="4852159" y="4060024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CF20F20-B474-40A6-9392-50A449B897E6}"/>
              </a:ext>
            </a:extLst>
          </p:cNvPr>
          <p:cNvSpPr/>
          <p:nvPr/>
        </p:nvSpPr>
        <p:spPr>
          <a:xfrm>
            <a:off x="3369052" y="4060024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4BFC20E-D6F5-470E-80C4-615EF8BE9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44" y="4213167"/>
            <a:ext cx="615561" cy="61556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9042E9F-D64C-455D-AEDB-B5322906C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93" y="2776082"/>
            <a:ext cx="613951" cy="61395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2A78D8E-2BAB-48FE-8820-F1C6E965A4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34" y="4229947"/>
            <a:ext cx="662555" cy="58467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03B1A3-03DE-4B10-8EF1-8C24999DE7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t="10732" r="35043" b="15374"/>
          <a:stretch/>
        </p:blipFill>
        <p:spPr>
          <a:xfrm>
            <a:off x="3553788" y="2750606"/>
            <a:ext cx="552683" cy="688171"/>
          </a:xfrm>
          <a:prstGeom prst="rect">
            <a:avLst/>
          </a:prstGeom>
        </p:spPr>
      </p:pic>
      <p:pic>
        <p:nvPicPr>
          <p:cNvPr id="50" name="그림 4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0A09128-2E21-435C-BE9C-7FFEC549AF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105" r="353" b="-457"/>
          <a:stretch/>
        </p:blipFill>
        <p:spPr>
          <a:xfrm rot="658081">
            <a:off x="4111618" y="3351185"/>
            <a:ext cx="913300" cy="92226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FC6DA22-F2D4-4A02-A573-B6A3115403A7}"/>
              </a:ext>
            </a:extLst>
          </p:cNvPr>
          <p:cNvSpPr/>
          <p:nvPr/>
        </p:nvSpPr>
        <p:spPr>
          <a:xfrm>
            <a:off x="1219138" y="3287121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E7397F-901F-4B0D-A12D-0DBC91EB222C}"/>
              </a:ext>
            </a:extLst>
          </p:cNvPr>
          <p:cNvSpPr txBox="1"/>
          <p:nvPr/>
        </p:nvSpPr>
        <p:spPr>
          <a:xfrm>
            <a:off x="1422982" y="3310811"/>
            <a:ext cx="1260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시나리오 선택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74A10D9-A42E-433D-8424-D8ECBFB6BA54}"/>
              </a:ext>
            </a:extLst>
          </p:cNvPr>
          <p:cNvSpPr/>
          <p:nvPr/>
        </p:nvSpPr>
        <p:spPr>
          <a:xfrm>
            <a:off x="1219138" y="4033695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D5B311-AD42-496B-B352-111C2FB5702A}"/>
              </a:ext>
            </a:extLst>
          </p:cNvPr>
          <p:cNvSpPr txBox="1"/>
          <p:nvPr/>
        </p:nvSpPr>
        <p:spPr>
          <a:xfrm>
            <a:off x="1427108" y="4057383"/>
            <a:ext cx="1260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보안 피드백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6D55C2-B74F-496A-BF9C-E60AD1B62F7D}"/>
              </a:ext>
            </a:extLst>
          </p:cNvPr>
          <p:cNvSpPr/>
          <p:nvPr/>
        </p:nvSpPr>
        <p:spPr>
          <a:xfrm>
            <a:off x="6250625" y="3287121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691C6-D1D9-4BDE-AEC8-F867B9C305ED}"/>
              </a:ext>
            </a:extLst>
          </p:cNvPr>
          <p:cNvSpPr txBox="1"/>
          <p:nvPr/>
        </p:nvSpPr>
        <p:spPr>
          <a:xfrm>
            <a:off x="6256408" y="3305535"/>
            <a:ext cx="16565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웹 사이트 개발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C5000C3-A0BA-4988-9307-A9A9B3455BD4}"/>
              </a:ext>
            </a:extLst>
          </p:cNvPr>
          <p:cNvSpPr/>
          <p:nvPr/>
        </p:nvSpPr>
        <p:spPr>
          <a:xfrm>
            <a:off x="6250625" y="4033695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29CDE3-9543-4370-8827-9C1D7E3DB483}"/>
              </a:ext>
            </a:extLst>
          </p:cNvPr>
          <p:cNvSpPr txBox="1"/>
          <p:nvPr/>
        </p:nvSpPr>
        <p:spPr>
          <a:xfrm>
            <a:off x="6287275" y="4057383"/>
            <a:ext cx="15947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기능 </a:t>
            </a:r>
            <a:r>
              <a:rPr lang="en-US" altLang="ko-KR" sz="1100" b="1" dirty="0"/>
              <a:t>· </a:t>
            </a:r>
            <a:r>
              <a:rPr lang="ko-KR" altLang="en-US" sz="1100" b="1" dirty="0"/>
              <a:t>보안 검증</a:t>
            </a:r>
          </a:p>
        </p:txBody>
      </p:sp>
    </p:spTree>
    <p:extLst>
      <p:ext uri="{BB962C8B-B14F-4D97-AF65-F5344CB8AC3E}">
        <p14:creationId xmlns:p14="http://schemas.microsoft.com/office/powerpoint/2010/main" val="111116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1. </a:t>
            </a:r>
            <a:r>
              <a:rPr lang="ko-KR" altLang="en-US" b="1" dirty="0">
                <a:cs typeface="Arial" pitchFamily="34" charset="0"/>
              </a:rPr>
              <a:t>시나리오 구성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en-US" altLang="ko-KR" sz="1400" dirty="0">
                <a:cs typeface="Arial" pitchFamily="34" charset="0"/>
              </a:rPr>
              <a:t>DPS</a:t>
            </a:r>
            <a:r>
              <a:rPr lang="ko-KR" altLang="en-US" sz="1400" dirty="0">
                <a:cs typeface="Arial" pitchFamily="34" charset="0"/>
              </a:rPr>
              <a:t>에는 웹 사이트 개발을 주제로 여러 시나리오가 존재한다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시나리오는 사용자에게 해당 상황에서 발생하는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특정 취약점을 접할 수 있도록 설계된다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시나리오는 다양한 웹사이트를 주제로</a:t>
            </a:r>
            <a:r>
              <a:rPr lang="en-US" altLang="ko-KR" sz="1400" dirty="0">
                <a:cs typeface="Arial" pitchFamily="34" charset="0"/>
              </a:rPr>
              <a:t>,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사용자가 다양한 상황을 경험할 수 있도록 제시된다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D03A62-F2AA-4BEE-ACFC-FF93897D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72779"/>
            <a:ext cx="2736978" cy="3730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160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</a:t>
            </a:r>
            <a:r>
              <a:rPr lang="ko-KR" altLang="en-US" b="1" dirty="0">
                <a:cs typeface="Arial" pitchFamily="34" charset="0"/>
              </a:rPr>
              <a:t>웹 사이트 개발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시나리오는 기능에 따라 여러 스테이지로 구성된다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각 스테이지에는 요구사항이 명세 되어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사용자는 개발된 웹 사이트의 </a:t>
            </a:r>
            <a:r>
              <a:rPr lang="en-US" altLang="ko-KR" sz="1400" dirty="0">
                <a:cs typeface="Arial" pitchFamily="34" charset="0"/>
              </a:rPr>
              <a:t>URL</a:t>
            </a:r>
            <a:r>
              <a:rPr lang="ko-KR" altLang="en-US" sz="1400" dirty="0">
                <a:cs typeface="Arial" pitchFamily="34" charset="0"/>
              </a:rPr>
              <a:t>을 제출한다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761E6-0993-43D1-9A39-FF7CFC89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610543"/>
            <a:ext cx="3343453" cy="34744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53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</a:t>
            </a:r>
            <a:r>
              <a:rPr lang="ko-KR" altLang="en-US" b="1" dirty="0">
                <a:cs typeface="Arial" pitchFamily="34" charset="0"/>
              </a:rPr>
              <a:t>웹 사이트 개발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시나리오는 기능에 따라 여러 스테이지로 구성된다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각 스테이지에는 요구사항이 명세 되어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사용자는 개발된 웹 사이트의 </a:t>
            </a:r>
            <a:r>
              <a:rPr lang="en-US" altLang="ko-KR" sz="1400" dirty="0">
                <a:cs typeface="Arial" pitchFamily="34" charset="0"/>
              </a:rPr>
              <a:t>URL</a:t>
            </a:r>
            <a:r>
              <a:rPr lang="ko-KR" altLang="en-US" sz="1400" dirty="0">
                <a:cs typeface="Arial" pitchFamily="34" charset="0"/>
              </a:rPr>
              <a:t>을 제출한다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069137-A271-4EAE-8175-12D3F403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28" y="3977912"/>
            <a:ext cx="5763743" cy="2237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397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3. </a:t>
            </a:r>
            <a:r>
              <a:rPr lang="ko-KR" altLang="en-US" b="1" dirty="0">
                <a:cs typeface="Arial" pitchFamily="34" charset="0"/>
              </a:rPr>
              <a:t>기능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기능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검증은 사용자가 제출한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대하여 블랙 박스 테스팅으로 시행된다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기능 검증은 사용자가 요구사항을 충족하여 웹 페이지를 개발했는지 확인하는 과정이다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보안 검증은 제출된 웹 페이지에 취약점이 존재하는지 확인하는 과정이다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3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3. </a:t>
            </a:r>
            <a:r>
              <a:rPr lang="ko-KR" altLang="en-US" b="1" dirty="0">
                <a:cs typeface="Arial" pitchFamily="34" charset="0"/>
              </a:rPr>
              <a:t>기능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기능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검증은 사용자가 제출한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대하여 블랙 박스 테스팅으로 시행된다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기능 검증은 사용자가 요구사항을 충족하여 웹 페이지를 개발했는지 확인하는 과정이다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보안 검증은 제출된 웹 페이지에 취약점이 존재하는지 확인하는 과정이다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037F3-F66B-4198-BCBD-93930E04DC9C}"/>
              </a:ext>
            </a:extLst>
          </p:cNvPr>
          <p:cNvSpPr txBox="1"/>
          <p:nvPr/>
        </p:nvSpPr>
        <p:spPr>
          <a:xfrm>
            <a:off x="539552" y="4273749"/>
            <a:ext cx="79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[KISA]</a:t>
            </a:r>
            <a:r>
              <a:rPr lang="ko-KR" altLang="en-US" dirty="0"/>
              <a:t> 소프트웨어 개발보안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D9B66-1801-4432-839F-777EBB4194CD}"/>
              </a:ext>
            </a:extLst>
          </p:cNvPr>
          <p:cNvSpPr txBox="1"/>
          <p:nvPr/>
        </p:nvSpPr>
        <p:spPr>
          <a:xfrm>
            <a:off x="539552" y="4795252"/>
            <a:ext cx="79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안전행정부</a:t>
            </a:r>
            <a:r>
              <a:rPr lang="en-US" altLang="ko-KR" dirty="0"/>
              <a:t>] </a:t>
            </a:r>
            <a:r>
              <a:rPr lang="ko-KR" altLang="en-US" dirty="0"/>
              <a:t>행정 </a:t>
            </a:r>
            <a:r>
              <a:rPr lang="en-US" altLang="ko-KR" dirty="0"/>
              <a:t>· </a:t>
            </a:r>
            <a:r>
              <a:rPr lang="ko-KR" altLang="en-US" dirty="0"/>
              <a:t>공공 웹사이트 구축 및 운영 가이드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C5424-918E-4BC0-B29C-3E0EB2F01013}"/>
              </a:ext>
            </a:extLst>
          </p:cNvPr>
          <p:cNvSpPr txBox="1"/>
          <p:nvPr/>
        </p:nvSpPr>
        <p:spPr>
          <a:xfrm>
            <a:off x="539552" y="5300239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금융보안원</a:t>
            </a:r>
            <a:r>
              <a:rPr lang="en-US" altLang="ko-KR" dirty="0"/>
              <a:t>] </a:t>
            </a:r>
            <a:r>
              <a:rPr lang="ko-KR" altLang="en-US" dirty="0"/>
              <a:t>전자금융기반시설 보안 취약점 분석 </a:t>
            </a:r>
            <a:r>
              <a:rPr lang="en-US" altLang="ko-KR" dirty="0"/>
              <a:t>· </a:t>
            </a:r>
            <a:r>
              <a:rPr lang="ko-KR" altLang="en-US" dirty="0"/>
              <a:t>평가항목 취약점 판단기준</a:t>
            </a:r>
          </a:p>
        </p:txBody>
      </p:sp>
    </p:spTree>
    <p:extLst>
      <p:ext uri="{BB962C8B-B14F-4D97-AF65-F5344CB8AC3E}">
        <p14:creationId xmlns:p14="http://schemas.microsoft.com/office/powerpoint/2010/main" val="128855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4. </a:t>
            </a:r>
            <a:r>
              <a:rPr lang="ko-KR" altLang="en-US" b="1" dirty="0">
                <a:cs typeface="Arial" pitchFamily="34" charset="0"/>
              </a:rPr>
              <a:t>보안 피드백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사용자는 기능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검증의 결과를 통해 문제점을 확인하고 이를 개선한다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400" dirty="0"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759752-C9F4-4378-ADCC-2C3C5DD0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44" y="3212976"/>
            <a:ext cx="6894512" cy="2516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19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F7E29A-E06F-4D75-A73C-53A9521A572B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4. </a:t>
            </a:r>
            <a:r>
              <a:rPr lang="ko-KR" altLang="en-US" b="1" dirty="0">
                <a:cs typeface="Arial" pitchFamily="34" charset="0"/>
              </a:rPr>
              <a:t>보안 피드백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사용자는 기능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검증의 결과를 통해 문제점을 확인하고 이를 개선한다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400" dirty="0"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A62CF-E4B1-406B-A074-087FFD28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63439"/>
            <a:ext cx="6336704" cy="35516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626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주요 기술 접근 방법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39475A-D8DA-4D67-9FED-81A31858BDA6}"/>
              </a:ext>
            </a:extLst>
          </p:cNvPr>
          <p:cNvSpPr/>
          <p:nvPr/>
        </p:nvSpPr>
        <p:spPr>
          <a:xfrm>
            <a:off x="1037616" y="2294012"/>
            <a:ext cx="3424384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8C25894-F88F-44B1-9609-7637BAB97309}"/>
              </a:ext>
            </a:extLst>
          </p:cNvPr>
          <p:cNvSpPr/>
          <p:nvPr/>
        </p:nvSpPr>
        <p:spPr>
          <a:xfrm>
            <a:off x="1037616" y="3948115"/>
            <a:ext cx="3424385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6125A51-6503-45A1-A8A4-41E5633B15C8}"/>
              </a:ext>
            </a:extLst>
          </p:cNvPr>
          <p:cNvSpPr/>
          <p:nvPr/>
        </p:nvSpPr>
        <p:spPr>
          <a:xfrm>
            <a:off x="4682000" y="2294012"/>
            <a:ext cx="3424384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707C52-4FBC-4DA4-B9C9-B808A8FDA9B8}"/>
              </a:ext>
            </a:extLst>
          </p:cNvPr>
          <p:cNvSpPr txBox="1"/>
          <p:nvPr/>
        </p:nvSpPr>
        <p:spPr>
          <a:xfrm>
            <a:off x="1087253" y="2348588"/>
            <a:ext cx="3198976" cy="841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DPS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에는 여러 종류의 사이트 개발을 주제로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 시나리오들이 존재합니다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각 시나리오는 페이지를 기준으로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여러 스테이지로 나뉘어 있습니다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29770-3AC2-45B0-8A33-09291E720694}"/>
              </a:ext>
            </a:extLst>
          </p:cNvPr>
          <p:cNvSpPr txBox="1"/>
          <p:nvPr/>
        </p:nvSpPr>
        <p:spPr>
          <a:xfrm>
            <a:off x="4829672" y="2348588"/>
            <a:ext cx="3198976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각 스테이지마다 요구사항이 정의되어 있습니다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사용자는 요구사항에 맞춰 자유롭게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웹 페이지를 개발하고 제출합니다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556EC4-2626-4D38-8071-EC77841EF855}"/>
              </a:ext>
            </a:extLst>
          </p:cNvPr>
          <p:cNvSpPr/>
          <p:nvPr/>
        </p:nvSpPr>
        <p:spPr>
          <a:xfrm>
            <a:off x="4681999" y="3948115"/>
            <a:ext cx="3424385" cy="1364317"/>
          </a:xfrm>
          <a:prstGeom prst="roundRect">
            <a:avLst>
              <a:gd name="adj" fmla="val 8339"/>
            </a:avLst>
          </a:prstGeom>
          <a:solidFill>
            <a:srgbClr val="5567FF">
              <a:alpha val="8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5B3FA-931F-4DEE-9C80-A1B128BD096A}"/>
              </a:ext>
            </a:extLst>
          </p:cNvPr>
          <p:cNvSpPr txBox="1"/>
          <p:nvPr/>
        </p:nvSpPr>
        <p:spPr>
          <a:xfrm>
            <a:off x="4716967" y="4581128"/>
            <a:ext cx="3311681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제출된 웹 페이지는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보안 검증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과정을 통해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충족 및 취약점 존재 여부가 판단됩니다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45A62-8C01-4A57-8D6F-13F40F588444}"/>
              </a:ext>
            </a:extLst>
          </p:cNvPr>
          <p:cNvSpPr txBox="1"/>
          <p:nvPr/>
        </p:nvSpPr>
        <p:spPr>
          <a:xfrm>
            <a:off x="1087253" y="4588653"/>
            <a:ext cx="3283114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사용자는 검증 결과를 통해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보안 피드백을 확인하고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이를 개선해가며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시큐어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프로그래밍을 학습합니다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90736E-1A9E-482B-8F7D-1FDC81E26708}"/>
              </a:ext>
            </a:extLst>
          </p:cNvPr>
          <p:cNvSpPr/>
          <p:nvPr/>
        </p:nvSpPr>
        <p:spPr>
          <a:xfrm>
            <a:off x="3369052" y="2630140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77373BC-96EB-435F-AA88-7A0A16C44D7E}"/>
              </a:ext>
            </a:extLst>
          </p:cNvPr>
          <p:cNvSpPr/>
          <p:nvPr/>
        </p:nvSpPr>
        <p:spPr>
          <a:xfrm>
            <a:off x="4852159" y="2630140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B3EFE10-A4BC-4D5F-9045-AD228A7CDCEE}"/>
              </a:ext>
            </a:extLst>
          </p:cNvPr>
          <p:cNvSpPr/>
          <p:nvPr/>
        </p:nvSpPr>
        <p:spPr>
          <a:xfrm>
            <a:off x="4852159" y="4060024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CF20F20-B474-40A6-9392-50A449B897E6}"/>
              </a:ext>
            </a:extLst>
          </p:cNvPr>
          <p:cNvSpPr/>
          <p:nvPr/>
        </p:nvSpPr>
        <p:spPr>
          <a:xfrm>
            <a:off x="3369052" y="4060024"/>
            <a:ext cx="924522" cy="9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4BFC20E-D6F5-470E-80C4-615EF8BE9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44" y="4213167"/>
            <a:ext cx="615561" cy="61556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9042E9F-D64C-455D-AEDB-B5322906C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93" y="2776082"/>
            <a:ext cx="613951" cy="61395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2A78D8E-2BAB-48FE-8820-F1C6E965A4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34" y="4229947"/>
            <a:ext cx="662555" cy="58467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03B1A3-03DE-4B10-8EF1-8C24999DE7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t="10732" r="35043" b="15374"/>
          <a:stretch/>
        </p:blipFill>
        <p:spPr>
          <a:xfrm>
            <a:off x="3553788" y="2750606"/>
            <a:ext cx="552683" cy="688171"/>
          </a:xfrm>
          <a:prstGeom prst="rect">
            <a:avLst/>
          </a:prstGeom>
        </p:spPr>
      </p:pic>
      <p:pic>
        <p:nvPicPr>
          <p:cNvPr id="50" name="그림 4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0A09128-2E21-435C-BE9C-7FFEC549AF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105" r="353" b="-457"/>
          <a:stretch/>
        </p:blipFill>
        <p:spPr>
          <a:xfrm rot="658081">
            <a:off x="4111618" y="3351185"/>
            <a:ext cx="913300" cy="92226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FC6DA22-F2D4-4A02-A573-B6A3115403A7}"/>
              </a:ext>
            </a:extLst>
          </p:cNvPr>
          <p:cNvSpPr/>
          <p:nvPr/>
        </p:nvSpPr>
        <p:spPr>
          <a:xfrm>
            <a:off x="1219138" y="3287121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E7397F-901F-4B0D-A12D-0DBC91EB222C}"/>
              </a:ext>
            </a:extLst>
          </p:cNvPr>
          <p:cNvSpPr txBox="1"/>
          <p:nvPr/>
        </p:nvSpPr>
        <p:spPr>
          <a:xfrm>
            <a:off x="1422982" y="3310811"/>
            <a:ext cx="1260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시나리오 선택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74A10D9-A42E-433D-8424-D8ECBFB6BA54}"/>
              </a:ext>
            </a:extLst>
          </p:cNvPr>
          <p:cNvSpPr/>
          <p:nvPr/>
        </p:nvSpPr>
        <p:spPr>
          <a:xfrm>
            <a:off x="1219138" y="4033695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D5B311-AD42-496B-B352-111C2FB5702A}"/>
              </a:ext>
            </a:extLst>
          </p:cNvPr>
          <p:cNvSpPr txBox="1"/>
          <p:nvPr/>
        </p:nvSpPr>
        <p:spPr>
          <a:xfrm>
            <a:off x="1427108" y="4057383"/>
            <a:ext cx="1260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보안 피드백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6D55C2-B74F-496A-BF9C-E60AD1B62F7D}"/>
              </a:ext>
            </a:extLst>
          </p:cNvPr>
          <p:cNvSpPr/>
          <p:nvPr/>
        </p:nvSpPr>
        <p:spPr>
          <a:xfrm>
            <a:off x="6250625" y="3287121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691C6-D1D9-4BDE-AEC8-F867B9C305ED}"/>
              </a:ext>
            </a:extLst>
          </p:cNvPr>
          <p:cNvSpPr txBox="1"/>
          <p:nvPr/>
        </p:nvSpPr>
        <p:spPr>
          <a:xfrm>
            <a:off x="6256408" y="3305535"/>
            <a:ext cx="16565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웹 사이트 개발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C5000C3-A0BA-4988-9307-A9A9B3455BD4}"/>
              </a:ext>
            </a:extLst>
          </p:cNvPr>
          <p:cNvSpPr/>
          <p:nvPr/>
        </p:nvSpPr>
        <p:spPr>
          <a:xfrm>
            <a:off x="6250625" y="4033695"/>
            <a:ext cx="1671307" cy="294769"/>
          </a:xfrm>
          <a:prstGeom prst="roundRect">
            <a:avLst/>
          </a:prstGeom>
          <a:solidFill>
            <a:srgbClr val="F7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29CDE3-9543-4370-8827-9C1D7E3DB483}"/>
              </a:ext>
            </a:extLst>
          </p:cNvPr>
          <p:cNvSpPr txBox="1"/>
          <p:nvPr/>
        </p:nvSpPr>
        <p:spPr>
          <a:xfrm>
            <a:off x="6287275" y="4057383"/>
            <a:ext cx="15947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/>
              <a:t>기능 </a:t>
            </a:r>
            <a:r>
              <a:rPr lang="en-US" altLang="ko-KR" sz="1100" b="1" dirty="0"/>
              <a:t>· </a:t>
            </a:r>
            <a:r>
              <a:rPr lang="ko-KR" altLang="en-US" sz="1100" b="1" dirty="0"/>
              <a:t>보안 검증</a:t>
            </a:r>
          </a:p>
        </p:txBody>
      </p:sp>
    </p:spTree>
    <p:extLst>
      <p:ext uri="{BB962C8B-B14F-4D97-AF65-F5344CB8AC3E}">
        <p14:creationId xmlns:p14="http://schemas.microsoft.com/office/powerpoint/2010/main" val="425635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495325"/>
            <a:ext cx="3383387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sz="1800" b="1" dirty="0">
                <a:latin typeface="Arial" pitchFamily="34" charset="0"/>
                <a:cs typeface="Arial" pitchFamily="34" charset="0"/>
              </a:rPr>
              <a:t> 작품 개요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DPS</a:t>
            </a: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는 무엇인가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DPS</a:t>
            </a: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는 왜 필요한가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b="1" dirty="0">
                <a:latin typeface="Arial" pitchFamily="34" charset="0"/>
                <a:cs typeface="Arial" pitchFamily="34" charset="0"/>
              </a:rPr>
              <a:t>관련 기술 현황</a:t>
            </a: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Secure Code Warrior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b="1" dirty="0">
                <a:latin typeface="Arial" pitchFamily="34" charset="0"/>
                <a:cs typeface="Arial" pitchFamily="34" charset="0"/>
              </a:rPr>
              <a:t>주요 기술 접근 방법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시나리오 구성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웹 사이트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기능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보안 피드백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FC614B-F30B-4FB6-B18B-1E44FEDFA229}"/>
              </a:ext>
            </a:extLst>
          </p:cNvPr>
          <p:cNvSpPr txBox="1">
            <a:spLocks/>
          </p:cNvSpPr>
          <p:nvPr/>
        </p:nvSpPr>
        <p:spPr>
          <a:xfrm>
            <a:off x="5005028" y="1495325"/>
            <a:ext cx="30963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sz="1800" b="1" dirty="0">
                <a:latin typeface="Arial" pitchFamily="34" charset="0"/>
                <a:cs typeface="Arial" pitchFamily="34" charset="0"/>
              </a:rPr>
              <a:t> 연구내용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 소프트웨어 흐름도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 데이터베이스 구조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 스프링 부트 계층 구조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 시연 영상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ko-KR" altLang="en-US" sz="1800" b="1" dirty="0">
                <a:latin typeface="Arial" pitchFamily="34" charset="0"/>
                <a:cs typeface="Arial" pitchFamily="34" charset="0"/>
              </a:rPr>
              <a:t> 결론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기대효과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Arial" pitchFamily="34" charset="0"/>
                <a:cs typeface="Arial" pitchFamily="34" charset="0"/>
              </a:rPr>
              <a:t>소감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B9BD268-8F2F-46E8-8D90-A163F664B957}"/>
              </a:ext>
            </a:extLst>
          </p:cNvPr>
          <p:cNvCxnSpPr>
            <a:cxnSpLocks/>
          </p:cNvCxnSpPr>
          <p:nvPr/>
        </p:nvCxnSpPr>
        <p:spPr>
          <a:xfrm>
            <a:off x="1188604" y="1634479"/>
            <a:ext cx="0" cy="432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801B55-C215-4711-BE05-DEC5A8A7E523}"/>
              </a:ext>
            </a:extLst>
          </p:cNvPr>
          <p:cNvCxnSpPr>
            <a:cxnSpLocks/>
          </p:cNvCxnSpPr>
          <p:nvPr/>
        </p:nvCxnSpPr>
        <p:spPr>
          <a:xfrm>
            <a:off x="4932040" y="1634479"/>
            <a:ext cx="0" cy="432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6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연구내용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5" name="_x144428584">
            <a:extLst>
              <a:ext uri="{FF2B5EF4-FFF2-40B4-BE49-F238E27FC236}">
                <a16:creationId xmlns:a16="http://schemas.microsoft.com/office/drawing/2014/main" id="{42AA9D3B-47CF-43ED-8513-E98E25A3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19" y="2276872"/>
            <a:ext cx="4252869" cy="142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278042392">
            <a:extLst>
              <a:ext uri="{FF2B5EF4-FFF2-40B4-BE49-F238E27FC236}">
                <a16:creationId xmlns:a16="http://schemas.microsoft.com/office/drawing/2014/main" id="{032DA8A1-3EED-4A7F-9E59-A306B2B1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58213"/>
            <a:ext cx="2496844" cy="488725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022231-7E9E-4F56-A8CD-CE441CC36B85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1. </a:t>
            </a:r>
            <a:r>
              <a:rPr lang="ko-KR" altLang="en-US" b="1" dirty="0">
                <a:cs typeface="Arial" pitchFamily="34" charset="0"/>
              </a:rPr>
              <a:t>소프트웨어 흐름도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데이터베이스에는 시나리오 및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ko-KR" altLang="en-US" sz="1400" dirty="0">
                <a:cs typeface="Arial" pitchFamily="34" charset="0"/>
              </a:rPr>
              <a:t>스테이지 정보</a:t>
            </a:r>
            <a:r>
              <a:rPr lang="en-US" altLang="ko-KR" sz="1400" dirty="0">
                <a:cs typeface="Arial" pitchFamily="34" charset="0"/>
              </a:rPr>
              <a:t>,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기능 및 보안 검증 </a:t>
            </a:r>
            <a:r>
              <a:rPr lang="en-US" altLang="ko-KR" sz="1400" dirty="0">
                <a:cs typeface="Arial" pitchFamily="34" charset="0"/>
              </a:rPr>
              <a:t>POC </a:t>
            </a:r>
            <a:r>
              <a:rPr lang="ko-KR" altLang="en-US" sz="1400" dirty="0">
                <a:cs typeface="Arial" pitchFamily="34" charset="0"/>
              </a:rPr>
              <a:t>등의 정보가 저장되어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기능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〮 보안 검증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작성된 스크립트 코드이며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CasperJS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실행된다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4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연구내용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022231-7E9E-4F56-A8CD-CE441CC36B85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</a:t>
            </a:r>
            <a:r>
              <a:rPr lang="ko-KR" altLang="en-US" b="1" dirty="0">
                <a:cs typeface="Arial" pitchFamily="34" charset="0"/>
              </a:rPr>
              <a:t>데이터베이스 구조</a:t>
            </a:r>
            <a:endParaRPr lang="en-US" altLang="ko-KR" sz="20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보안 검증 </a:t>
            </a:r>
            <a:r>
              <a:rPr lang="en-US" altLang="ko-KR" sz="1400" dirty="0">
                <a:cs typeface="Arial" pitchFamily="34" charset="0"/>
              </a:rPr>
              <a:t>POC</a:t>
            </a:r>
            <a:r>
              <a:rPr lang="ko-KR" altLang="en-US" sz="1400" dirty="0">
                <a:cs typeface="Arial" pitchFamily="34" charset="0"/>
              </a:rPr>
              <a:t>는 국가 기관에서 제시한 가이드를 토대로 정리되었으며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간단한 공격 구문은 물론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ko-KR" altLang="en-US" sz="1400" dirty="0">
                <a:cs typeface="Arial" pitchFamily="34" charset="0"/>
              </a:rPr>
              <a:t>방어함수를 우회하는 공격 구문까지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취약점별로 정리되어 있습니다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910DE-4028-4D0F-A7D0-E32DC46E7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6048672" cy="272605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C85D4C-D785-4C7C-980C-D2A9A8CE997F}"/>
              </a:ext>
            </a:extLst>
          </p:cNvPr>
          <p:cNvSpPr/>
          <p:nvPr/>
        </p:nvSpPr>
        <p:spPr>
          <a:xfrm>
            <a:off x="4860032" y="2060847"/>
            <a:ext cx="3590056" cy="1382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9EF17-5AED-4062-992D-DC70AA30FDD9}"/>
              </a:ext>
            </a:extLst>
          </p:cNvPr>
          <p:cNvSpPr txBox="1"/>
          <p:nvPr/>
        </p:nvSpPr>
        <p:spPr>
          <a:xfrm>
            <a:off x="7092280" y="213837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검증 </a:t>
            </a:r>
            <a:r>
              <a:rPr lang="en-US" altLang="ko-KR" sz="1200" b="1" dirty="0">
                <a:solidFill>
                  <a:srgbClr val="FF0000"/>
                </a:solidFill>
              </a:rPr>
              <a:t>POC </a:t>
            </a:r>
            <a:r>
              <a:rPr lang="ko-KR" altLang="en-US" sz="1200" b="1" dirty="0">
                <a:solidFill>
                  <a:srgbClr val="FF0000"/>
                </a:solidFill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236525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연구내용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022231-7E9E-4F56-A8CD-CE441CC36B85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3. </a:t>
            </a:r>
            <a:r>
              <a:rPr lang="ko-KR" altLang="en-US" b="1" dirty="0">
                <a:cs typeface="Arial" pitchFamily="34" charset="0"/>
              </a:rPr>
              <a:t>스프링 부트 계층 구조</a:t>
            </a:r>
            <a:endParaRPr lang="en-US" altLang="ko-KR" sz="20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EC2643-A74A-43A6-AAAF-94F70E2A3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6336704" cy="36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연구내용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022231-7E9E-4F56-A8CD-CE441CC36B85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4. </a:t>
            </a:r>
            <a:r>
              <a:rPr lang="ko-KR" altLang="en-US" b="1" dirty="0">
                <a:cs typeface="Arial" pitchFamily="34" charset="0"/>
              </a:rPr>
              <a:t>시연 영상</a:t>
            </a:r>
            <a:endParaRPr lang="en-US" altLang="ko-KR" sz="20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2AA4-62B0-4B24-9844-77247362CF0E}"/>
              </a:ext>
            </a:extLst>
          </p:cNvPr>
          <p:cNvSpPr/>
          <p:nvPr/>
        </p:nvSpPr>
        <p:spPr>
          <a:xfrm>
            <a:off x="1619672" y="2492896"/>
            <a:ext cx="6264696" cy="3456384"/>
          </a:xfrm>
          <a:prstGeom prst="rect">
            <a:avLst/>
          </a:prstGeom>
          <a:solidFill>
            <a:srgbClr val="5567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CC4C6-DCA7-4503-86C2-F1C4EAE6C5A8}"/>
              </a:ext>
            </a:extLst>
          </p:cNvPr>
          <p:cNvSpPr txBox="1"/>
          <p:nvPr/>
        </p:nvSpPr>
        <p:spPr>
          <a:xfrm>
            <a:off x="3131840" y="389792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영     상</a:t>
            </a:r>
          </a:p>
        </p:txBody>
      </p:sp>
    </p:spTree>
    <p:extLst>
      <p:ext uri="{BB962C8B-B14F-4D97-AF65-F5344CB8AC3E}">
        <p14:creationId xmlns:p14="http://schemas.microsoft.com/office/powerpoint/2010/main" val="15389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결론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022231-7E9E-4F56-A8CD-CE441CC36B85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1. </a:t>
            </a:r>
            <a:r>
              <a:rPr lang="ko-KR" altLang="en-US" b="1" dirty="0">
                <a:cs typeface="Arial" pitchFamily="34" charset="0"/>
              </a:rPr>
              <a:t>기대효과</a:t>
            </a:r>
            <a:endParaRPr lang="en-US" altLang="ko-KR" sz="20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사용자는 기능 및 보안 검증의 피드백을 통해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본인의 프로그래밍 스타일에 대해 문제점을 파악하고 개선해 나갈 수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이 과정을 통해 </a:t>
            </a: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 스킬을 자연스레 함양할 수 있으며</a:t>
            </a:r>
            <a:r>
              <a:rPr lang="en-US" altLang="ko-KR" sz="1400" dirty="0">
                <a:cs typeface="Arial" pitchFamily="34" charset="0"/>
              </a:rPr>
              <a:t>,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개발 이전의 설계 단계에서부터 취약점을 고려하며 사이트를 개발하는 습관을 지닐 수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궁극적으로 </a:t>
            </a: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프로그래밍이 </a:t>
            </a:r>
            <a:r>
              <a:rPr lang="ko-KR" altLang="en-US" sz="1400" dirty="0" err="1">
                <a:cs typeface="Arial" pitchFamily="34" charset="0"/>
              </a:rPr>
              <a:t>체화된</a:t>
            </a:r>
            <a:r>
              <a:rPr lang="ko-KR" altLang="en-US" sz="1400" dirty="0">
                <a:cs typeface="Arial" pitchFamily="34" charset="0"/>
              </a:rPr>
              <a:t> 사용자가 증가한다면</a:t>
            </a:r>
            <a:r>
              <a:rPr lang="en-US" altLang="ko-KR" sz="1400" dirty="0">
                <a:cs typeface="Arial" pitchFamily="34" charset="0"/>
              </a:rPr>
              <a:t>,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현대 사회에서 필요로 하는 개발자들이 양성되어 안전한 소프트웨어 개발에 기여할 수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208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latin typeface="Arial" pitchFamily="34" charset="0"/>
                <a:cs typeface="Arial" pitchFamily="34" charset="0"/>
              </a:rPr>
              <a:t>결론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F022231-7E9E-4F56-A8CD-CE441CC36B85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</a:t>
            </a:r>
            <a:r>
              <a:rPr lang="ko-KR" altLang="en-US" b="1" dirty="0">
                <a:cs typeface="Arial" pitchFamily="34" charset="0"/>
              </a:rPr>
              <a:t>소감</a:t>
            </a:r>
            <a:endParaRPr lang="en-US" altLang="ko-KR" sz="2000" dirty="0">
              <a:cs typeface="Arial" pitchFamily="34" charset="0"/>
            </a:endParaRPr>
          </a:p>
          <a:p>
            <a:pPr marL="361950" lvl="1" indent="0">
              <a:lnSpc>
                <a:spcPct val="15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누군가는 해당 주제에 공감하지 못할 수도 있고</a:t>
            </a:r>
            <a:r>
              <a:rPr lang="en-US" altLang="ko-KR" sz="1400" dirty="0">
                <a:cs typeface="Arial" pitchFamily="34" charset="0"/>
              </a:rPr>
              <a:t>, </a:t>
            </a:r>
            <a:r>
              <a:rPr lang="ko-KR" altLang="en-US" sz="1400" dirty="0">
                <a:cs typeface="Arial" pitchFamily="34" charset="0"/>
              </a:rPr>
              <a:t>누군가는 관심 없어 할 수도 있습니다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허나 단 한사람이라도 우리의 주제와 의도에 공감하시고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플랫폼의 제작의도에 따라 학습하여 이 방향성에 걸맞는 인재로 성장한다면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우리는 충분히 의미 있는 프로젝트를 진행했다고 생각합니다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한번쯤 보안 혹은 </a:t>
            </a: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프로그래밍에 대해 생각해주시면 감사하겠습니다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7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1. DPS</a:t>
            </a:r>
            <a:r>
              <a:rPr lang="ko-KR" altLang="en-US" b="1" dirty="0">
                <a:cs typeface="Arial" pitchFamily="34" charset="0"/>
              </a:rPr>
              <a:t>는 무엇인가</a:t>
            </a:r>
            <a:endParaRPr lang="en-US" altLang="ko-KR" b="1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361950" lvl="1" indent="0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7B78-27F0-4B79-9A6A-5FA73CE4DCB2}"/>
              </a:ext>
            </a:extLst>
          </p:cNvPr>
          <p:cNvSpPr txBox="1"/>
          <p:nvPr/>
        </p:nvSpPr>
        <p:spPr>
          <a:xfrm>
            <a:off x="1506488" y="2780928"/>
            <a:ext cx="60486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/>
              <a:t>웹 </a:t>
            </a:r>
            <a:r>
              <a:rPr lang="ko-KR" altLang="en-US" sz="2800" b="1" dirty="0" err="1"/>
              <a:t>시큐어</a:t>
            </a:r>
            <a:r>
              <a:rPr lang="ko-KR" altLang="en-US" sz="2800" b="1" dirty="0"/>
              <a:t> 프로그래밍 학습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88F08D-D687-48E8-978C-0A7EC661E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98" y="4051165"/>
            <a:ext cx="1324638" cy="1324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F6FED4-F20F-475B-A62E-57F949059B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64" y="4134437"/>
            <a:ext cx="1328113" cy="1328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4CFE58-76ED-4390-907A-B972BAAC66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47" y="4134437"/>
            <a:ext cx="1429506" cy="126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DDD92-DBEE-4489-B8FD-F8C83289D06D}"/>
              </a:ext>
            </a:extLst>
          </p:cNvPr>
          <p:cNvSpPr txBox="1"/>
          <p:nvPr/>
        </p:nvSpPr>
        <p:spPr>
          <a:xfrm>
            <a:off x="899592" y="5532710"/>
            <a:ext cx="1800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사이트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CA212-B1C6-400C-8742-ADAEDC1B43A1}"/>
              </a:ext>
            </a:extLst>
          </p:cNvPr>
          <p:cNvSpPr txBox="1"/>
          <p:nvPr/>
        </p:nvSpPr>
        <p:spPr>
          <a:xfrm>
            <a:off x="3617894" y="5532710"/>
            <a:ext cx="19082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기능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dirty="0"/>
              <a:t> 보안 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7EAB3-72F5-4C2E-A7E6-766D8BD32ACA}"/>
              </a:ext>
            </a:extLst>
          </p:cNvPr>
          <p:cNvSpPr txBox="1"/>
          <p:nvPr/>
        </p:nvSpPr>
        <p:spPr>
          <a:xfrm>
            <a:off x="6285020" y="5532710"/>
            <a:ext cx="213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보안 문제점 개선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18C0A60-17B1-4840-BC3C-B28ACFB7FE14}"/>
              </a:ext>
            </a:extLst>
          </p:cNvPr>
          <p:cNvSpPr/>
          <p:nvPr/>
        </p:nvSpPr>
        <p:spPr>
          <a:xfrm>
            <a:off x="2910709" y="458112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05CF118-79EE-4496-A926-3DC6EFD298C6}"/>
              </a:ext>
            </a:extLst>
          </p:cNvPr>
          <p:cNvSpPr/>
          <p:nvPr/>
        </p:nvSpPr>
        <p:spPr>
          <a:xfrm>
            <a:off x="5811161" y="458112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DPS</a:t>
            </a:r>
            <a:r>
              <a:rPr lang="ko-KR" altLang="en-US" b="1" dirty="0">
                <a:cs typeface="Arial" pitchFamily="34" charset="0"/>
              </a:rPr>
              <a:t>가 왜 필요한가</a:t>
            </a:r>
            <a:endParaRPr lang="en-US" altLang="ko-KR" sz="1600" dirty="0">
              <a:cs typeface="Arial" pitchFamily="34" charset="0"/>
            </a:endParaRPr>
          </a:p>
          <a:p>
            <a:pPr marL="361950" lvl="1" indent="0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BB448-E85A-4122-8687-9C4CB9D88D3F}"/>
              </a:ext>
            </a:extLst>
          </p:cNvPr>
          <p:cNvSpPr txBox="1"/>
          <p:nvPr/>
        </p:nvSpPr>
        <p:spPr>
          <a:xfrm>
            <a:off x="1506488" y="2780928"/>
            <a:ext cx="60486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err="1"/>
              <a:t>시큐어</a:t>
            </a:r>
            <a:r>
              <a:rPr lang="ko-KR" altLang="en-US" sz="2800" b="1" dirty="0"/>
              <a:t> 프로그래밍의 필요성</a:t>
            </a:r>
          </a:p>
        </p:txBody>
      </p:sp>
    </p:spTree>
    <p:extLst>
      <p:ext uri="{BB962C8B-B14F-4D97-AF65-F5344CB8AC3E}">
        <p14:creationId xmlns:p14="http://schemas.microsoft.com/office/powerpoint/2010/main" val="22140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DPS</a:t>
            </a:r>
            <a:r>
              <a:rPr lang="ko-KR" altLang="en-US" b="1" dirty="0">
                <a:cs typeface="Arial" pitchFamily="34" charset="0"/>
              </a:rPr>
              <a:t>가 왜 필요한가</a:t>
            </a:r>
            <a:endParaRPr lang="en-US" altLang="ko-KR" sz="18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기술의 발전에 따라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ko-KR" altLang="en-US" sz="1400" dirty="0">
                <a:cs typeface="Arial" pitchFamily="34" charset="0"/>
              </a:rPr>
              <a:t>해킹 사례가 증가하고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361950" lvl="1" indent="0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473117120">
            <a:extLst>
              <a:ext uri="{FF2B5EF4-FFF2-40B4-BE49-F238E27FC236}">
                <a16:creationId xmlns:a16="http://schemas.microsoft.com/office/drawing/2014/main" id="{834076BF-3561-42D1-B094-7A7D4663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31" y="2852936"/>
            <a:ext cx="6300738" cy="29151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4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DPS</a:t>
            </a:r>
            <a:r>
              <a:rPr lang="ko-KR" altLang="en-US" b="1" dirty="0">
                <a:cs typeface="Arial" pitchFamily="34" charset="0"/>
              </a:rPr>
              <a:t>가 왜 필요한가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보안이 중요하다는 인식이 커지고 있다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  <a:p>
            <a:pPr marL="361950" lvl="1" indent="0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6D0EA1-C458-4489-846E-3FCE0525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35" y="2852936"/>
            <a:ext cx="2744565" cy="2927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0EB300-B20F-48F4-AC36-5EA3539AA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59" y="2852936"/>
            <a:ext cx="2691107" cy="29277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96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DPS</a:t>
            </a:r>
            <a:r>
              <a:rPr lang="ko-KR" altLang="en-US" b="1" dirty="0">
                <a:cs typeface="Arial" pitchFamily="34" charset="0"/>
              </a:rPr>
              <a:t>가 왜 필요한가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en-US" altLang="ko-KR" sz="1400" dirty="0">
                <a:cs typeface="Arial" pitchFamily="34" charset="0"/>
              </a:rPr>
              <a:t>NIST(</a:t>
            </a:r>
            <a:r>
              <a:rPr lang="ko-KR" altLang="en-US" sz="1400" dirty="0">
                <a:cs typeface="Arial" pitchFamily="34" charset="0"/>
              </a:rPr>
              <a:t>미국 국립표준기술연구소</a:t>
            </a:r>
            <a:r>
              <a:rPr lang="en-US" altLang="ko-KR" sz="1400" dirty="0">
                <a:cs typeface="Arial" pitchFamily="34" charset="0"/>
              </a:rPr>
              <a:t>)</a:t>
            </a:r>
            <a:r>
              <a:rPr lang="ko-KR" altLang="en-US" sz="1400" dirty="0">
                <a:cs typeface="Arial" pitchFamily="34" charset="0"/>
              </a:rPr>
              <a:t>는</a:t>
            </a:r>
            <a:r>
              <a:rPr lang="ko-KR" altLang="en-US" sz="1400" dirty="0"/>
              <a:t> 제품출시단계에 발견되는 결함을 제거하기 위해</a:t>
            </a:r>
            <a:br>
              <a:rPr lang="en-US" altLang="ko-KR" sz="1400" dirty="0"/>
            </a:br>
            <a:r>
              <a:rPr lang="ko-KR" altLang="en-US" sz="1400" dirty="0"/>
              <a:t>개발단계 대비 </a:t>
            </a:r>
            <a:r>
              <a:rPr lang="en-US" altLang="ko-KR" sz="1400" dirty="0"/>
              <a:t>30</a:t>
            </a:r>
            <a:r>
              <a:rPr lang="ko-KR" altLang="en-US" sz="1400" dirty="0"/>
              <a:t>배의 비용이 요구된다는 자료를 발표하였다</a:t>
            </a:r>
            <a:r>
              <a:rPr lang="en-US" altLang="ko-KR" sz="1400" dirty="0"/>
              <a:t>. </a:t>
            </a: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766DE-DCDD-4BBF-9C0F-AFF07B72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454455"/>
            <a:ext cx="7038975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A8FB7-35CD-4593-A281-38E9FBA3CDEE}"/>
              </a:ext>
            </a:extLst>
          </p:cNvPr>
          <p:cNvSpPr txBox="1"/>
          <p:nvPr/>
        </p:nvSpPr>
        <p:spPr>
          <a:xfrm>
            <a:off x="5508104" y="6021288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출처</a:t>
            </a:r>
            <a:r>
              <a:rPr lang="en-US" altLang="ko-KR" sz="1100" dirty="0"/>
              <a:t>) KISA </a:t>
            </a:r>
            <a:r>
              <a:rPr lang="ko-KR" altLang="en-US" sz="1100" dirty="0"/>
              <a:t>소프트웨어 개발보안 가이드 </a:t>
            </a:r>
            <a:r>
              <a:rPr lang="en-US" altLang="ko-KR" sz="1100" dirty="0"/>
              <a:t>(p.30)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86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DPS</a:t>
            </a:r>
            <a:r>
              <a:rPr lang="ko-KR" altLang="en-US" b="1" dirty="0">
                <a:cs typeface="Arial" pitchFamily="34" charset="0"/>
              </a:rPr>
              <a:t>가 왜 필요한가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국가에서는 </a:t>
            </a:r>
            <a:r>
              <a:rPr lang="en-US" altLang="ko-KR" sz="1400" dirty="0">
                <a:cs typeface="Arial" pitchFamily="34" charset="0"/>
              </a:rPr>
              <a:t>“</a:t>
            </a:r>
            <a:r>
              <a:rPr lang="ko-KR" altLang="en-US" sz="1400" dirty="0">
                <a:cs typeface="Arial" pitchFamily="34" charset="0"/>
              </a:rPr>
              <a:t>소프트웨어 개발보안 가이드</a:t>
            </a:r>
            <a:r>
              <a:rPr lang="en-US" altLang="ko-KR" sz="1400" dirty="0">
                <a:cs typeface="Arial" pitchFamily="34" charset="0"/>
              </a:rPr>
              <a:t>” </a:t>
            </a:r>
            <a:r>
              <a:rPr lang="ko-KR" altLang="en-US" sz="1400" dirty="0">
                <a:cs typeface="Arial" pitchFamily="34" charset="0"/>
              </a:rPr>
              <a:t>등의 자료를 배포하여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개발자들에게 </a:t>
            </a: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 방법을 제시하고 있으나</a:t>
            </a:r>
            <a:r>
              <a:rPr lang="en-US" altLang="ko-KR" sz="1400" dirty="0">
                <a:cs typeface="Arial" pitchFamily="34" charset="0"/>
              </a:rPr>
              <a:t>,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프로그래밍이 제대로 적용되지 않고 있는 것이 현실이다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2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작품 개요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8522E2-75A8-4199-8BCD-D057BBB0325E}"/>
              </a:ext>
            </a:extLst>
          </p:cNvPr>
          <p:cNvSpPr txBox="1">
            <a:spLocks/>
          </p:cNvSpPr>
          <p:nvPr/>
        </p:nvSpPr>
        <p:spPr>
          <a:xfrm>
            <a:off x="457200" y="1456209"/>
            <a:ext cx="8147248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0"/>
              </a:spcBef>
              <a:buClr>
                <a:schemeClr val="tx1"/>
              </a:buClr>
              <a:buNone/>
              <a:tabLst>
                <a:tab pos="0" algn="l"/>
              </a:tabLst>
            </a:pPr>
            <a:r>
              <a:rPr lang="en-US" altLang="ko-KR" b="1" dirty="0">
                <a:cs typeface="Arial" pitchFamily="34" charset="0"/>
              </a:rPr>
              <a:t>2. DPS</a:t>
            </a:r>
            <a:r>
              <a:rPr lang="ko-KR" altLang="en-US" b="1" dirty="0">
                <a:cs typeface="Arial" pitchFamily="34" charset="0"/>
              </a:rPr>
              <a:t>가 왜 필요한가</a:t>
            </a:r>
            <a:endParaRPr lang="en-US" altLang="ko-KR" sz="2000" dirty="0">
              <a:cs typeface="Arial" pitchFamily="34" charset="0"/>
            </a:endParaRPr>
          </a:p>
          <a:p>
            <a:pPr marL="647700" lvl="1">
              <a:lnSpc>
                <a:spcPct val="11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endParaRPr lang="en-US" altLang="ko-KR" sz="1600" dirty="0">
              <a:cs typeface="Arial" pitchFamily="34" charset="0"/>
            </a:endParaRPr>
          </a:p>
          <a:p>
            <a:pPr marL="647700" lvl="1">
              <a:lnSpc>
                <a:spcPct val="150000"/>
              </a:lnSpc>
              <a:buClr>
                <a:schemeClr val="tx1"/>
              </a:buClr>
              <a:buSzPct val="85000"/>
              <a:buFont typeface="Arial" pitchFamily="34" charset="0"/>
              <a:buChar char="•"/>
              <a:tabLst>
                <a:tab pos="0" algn="l"/>
              </a:tabLst>
            </a:pPr>
            <a:r>
              <a:rPr lang="ko-KR" altLang="en-US" sz="1400" dirty="0">
                <a:cs typeface="Arial" pitchFamily="34" charset="0"/>
              </a:rPr>
              <a:t>국가에서는 </a:t>
            </a:r>
            <a:r>
              <a:rPr lang="en-US" altLang="ko-KR" sz="1400" dirty="0">
                <a:cs typeface="Arial" pitchFamily="34" charset="0"/>
              </a:rPr>
              <a:t>“</a:t>
            </a:r>
            <a:r>
              <a:rPr lang="ko-KR" altLang="en-US" sz="1400" dirty="0">
                <a:cs typeface="Arial" pitchFamily="34" charset="0"/>
              </a:rPr>
              <a:t>소프트웨어 개발보안 가이드</a:t>
            </a:r>
            <a:r>
              <a:rPr lang="en-US" altLang="ko-KR" sz="1400" dirty="0">
                <a:cs typeface="Arial" pitchFamily="34" charset="0"/>
              </a:rPr>
              <a:t>” </a:t>
            </a:r>
            <a:r>
              <a:rPr lang="ko-KR" altLang="en-US" sz="1400" dirty="0">
                <a:cs typeface="Arial" pitchFamily="34" charset="0"/>
              </a:rPr>
              <a:t>등의 자료를 배포하여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>
                <a:cs typeface="Arial" pitchFamily="34" charset="0"/>
              </a:rPr>
              <a:t>개발자들에게 </a:t>
            </a: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 방법을 제시하고 있으나</a:t>
            </a:r>
            <a:r>
              <a:rPr lang="en-US" altLang="ko-KR" sz="1400" dirty="0">
                <a:cs typeface="Arial" pitchFamily="34" charset="0"/>
              </a:rPr>
              <a:t>,</a:t>
            </a:r>
            <a:br>
              <a:rPr lang="en-US" altLang="ko-KR" sz="1400" dirty="0">
                <a:cs typeface="Arial" pitchFamily="34" charset="0"/>
              </a:rPr>
            </a:br>
            <a:r>
              <a:rPr lang="ko-KR" altLang="en-US" sz="1400" dirty="0" err="1">
                <a:cs typeface="Arial" pitchFamily="34" charset="0"/>
              </a:rPr>
              <a:t>시큐어</a:t>
            </a:r>
            <a:r>
              <a:rPr lang="ko-KR" altLang="en-US" sz="1400" dirty="0">
                <a:cs typeface="Arial" pitchFamily="34" charset="0"/>
              </a:rPr>
              <a:t> 프로그래밍이 제대로 적용되지 않고 있는 것이 현실이다</a:t>
            </a:r>
            <a:r>
              <a:rPr lang="en-US" altLang="ko-KR" sz="1400" dirty="0">
                <a:cs typeface="Arial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84387-4604-4F0B-82C3-E8A80298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19917-E25A-431E-8365-54752B661DF3}"/>
              </a:ext>
            </a:extLst>
          </p:cNvPr>
          <p:cNvSpPr txBox="1"/>
          <p:nvPr/>
        </p:nvSpPr>
        <p:spPr>
          <a:xfrm>
            <a:off x="1043608" y="393305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시큐어</a:t>
            </a:r>
            <a:r>
              <a:rPr lang="ko-KR" altLang="en-US" dirty="0"/>
              <a:t> 프로그래밍의 경험 부족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45A01-D274-4A18-89E7-F3EDB9586645}"/>
              </a:ext>
            </a:extLst>
          </p:cNvPr>
          <p:cNvSpPr txBox="1"/>
          <p:nvPr/>
        </p:nvSpPr>
        <p:spPr>
          <a:xfrm>
            <a:off x="1043608" y="465313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본인의 프로그래밍 스타일이 갖고 있는 보안 문제점의 인지 부족</a:t>
            </a:r>
          </a:p>
        </p:txBody>
      </p:sp>
    </p:spTree>
    <p:extLst>
      <p:ext uri="{BB962C8B-B14F-4D97-AF65-F5344CB8AC3E}">
        <p14:creationId xmlns:p14="http://schemas.microsoft.com/office/powerpoint/2010/main" val="36568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1054</Words>
  <Application>Microsoft Office PowerPoint</Application>
  <PresentationFormat>화면 슬라이드 쇼(4:3)</PresentationFormat>
  <Paragraphs>270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목차</vt:lpstr>
      <vt:lpstr>작품 개요</vt:lpstr>
      <vt:lpstr>작품 개요</vt:lpstr>
      <vt:lpstr>작품 개요</vt:lpstr>
      <vt:lpstr>작품 개요</vt:lpstr>
      <vt:lpstr>작품 개요</vt:lpstr>
      <vt:lpstr>작품 개요</vt:lpstr>
      <vt:lpstr>작품 개요</vt:lpstr>
      <vt:lpstr>관련 기술 현황</vt:lpstr>
      <vt:lpstr>주요 기술 접근 방법 (Main Idea)</vt:lpstr>
      <vt:lpstr>주요 기술 접근 방법 (Main Idea)</vt:lpstr>
      <vt:lpstr>주요 기술 접근 방법 (Main Idea)</vt:lpstr>
      <vt:lpstr>주요 기술 접근 방법 (Main Idea)</vt:lpstr>
      <vt:lpstr>주요 기술 접근 방법 (Main Idea)</vt:lpstr>
      <vt:lpstr>주요 기술 접근 방법 (Main Idea)</vt:lpstr>
      <vt:lpstr>주요 기술 접근 방법 (Main Idea)</vt:lpstr>
      <vt:lpstr>주요 기술 접근 방법 (Main Idea)</vt:lpstr>
      <vt:lpstr>주요 기술 접근 방법 (Main Idea)</vt:lpstr>
      <vt:lpstr>연구내용</vt:lpstr>
      <vt:lpstr>연구내용</vt:lpstr>
      <vt:lpstr>연구내용</vt:lpstr>
      <vt:lpstr>연구내용</vt:lpstr>
      <vt:lpstr>결론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yunhui</dc:creator>
  <cp:lastModifiedBy>SongIn Bong</cp:lastModifiedBy>
  <cp:revision>501</cp:revision>
  <dcterms:created xsi:type="dcterms:W3CDTF">2011-03-14T03:06:32Z</dcterms:created>
  <dcterms:modified xsi:type="dcterms:W3CDTF">2021-08-13T09:01:36Z</dcterms:modified>
</cp:coreProperties>
</file>