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9750" autoAdjust="0"/>
  </p:normalViewPr>
  <p:slideViewPr>
    <p:cSldViewPr snapToObjects="1">
      <p:cViewPr varScale="1">
        <p:scale>
          <a:sx n="87" d="100"/>
          <a:sy n="87" d="100"/>
        </p:scale>
        <p:origin x="-1378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8" y="355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AB197-A95E-4117-AB1E-41D834721653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5156A-E748-43F9-9D51-6B22B29E0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16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156A-E748-43F9-9D51-6B22B29E0A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05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621176" y="1592796"/>
            <a:ext cx="1047726" cy="238363"/>
          </a:xfrm>
          <a:prstGeom prst="flowChartAlternateProcess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b="1"/>
              <a:t>STAND_BY </a:t>
            </a:r>
            <a:r>
              <a:rPr lang="en-US" altLang="zh-CN" b="1" smtClean="0"/>
              <a:t>(M_PC3)</a:t>
            </a:r>
            <a:endParaRPr lang="zh-CN" altLang="en-US" b="1"/>
          </a:p>
        </p:txBody>
      </p:sp>
      <p:sp>
        <p:nvSpPr>
          <p:cNvPr id="22" name="TextBox 21"/>
          <p:cNvSpPr txBox="1"/>
          <p:nvPr/>
        </p:nvSpPr>
        <p:spPr>
          <a:xfrm>
            <a:off x="6300192" y="2745504"/>
            <a:ext cx="421910" cy="21544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+16V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408284" y="5337792"/>
            <a:ext cx="720000" cy="21544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W3.3V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372200" y="3933056"/>
            <a:ext cx="720000" cy="21544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L_+3.3V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971600" y="908720"/>
            <a:ext cx="1016064" cy="21544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800"/>
            </a:lvl1pPr>
          </a:lstStyle>
          <a:p>
            <a:pPr algn="ctr"/>
            <a:r>
              <a:rPr lang="en-US" altLang="zh-CN" b="1">
                <a:solidFill>
                  <a:schemeClr val="tx1"/>
                </a:solidFill>
              </a:rPr>
              <a:t>+</a:t>
            </a:r>
            <a:r>
              <a:rPr lang="en-US" altLang="zh-CN" b="1" smtClean="0">
                <a:solidFill>
                  <a:schemeClr val="tx1"/>
                </a:solidFill>
              </a:rPr>
              <a:t>24V(Main set)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295676" y="2204864"/>
            <a:ext cx="360000" cy="21544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+5V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223684" y="1553518"/>
            <a:ext cx="504000" cy="21544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800" b="1"/>
            </a:lvl1pPr>
          </a:lstStyle>
          <a:p>
            <a:pPr algn="ctr"/>
            <a:r>
              <a:rPr lang="en-US" altLang="zh-CN"/>
              <a:t>IC8005</a:t>
            </a:r>
            <a:endParaRPr lang="zh-CN" altLang="en-US"/>
          </a:p>
        </p:txBody>
      </p:sp>
      <p:cxnSp>
        <p:nvCxnSpPr>
          <p:cNvPr id="147" name="直接箭头连接符 146"/>
          <p:cNvCxnSpPr>
            <a:stCxn id="98" idx="3"/>
            <a:endCxn id="155" idx="1"/>
          </p:cNvCxnSpPr>
          <p:nvPr/>
        </p:nvCxnSpPr>
        <p:spPr>
          <a:xfrm>
            <a:off x="3743908" y="2832031"/>
            <a:ext cx="257778" cy="730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5418516" y="2731613"/>
            <a:ext cx="504000" cy="21544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8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mtClean="0"/>
              <a:t>IC8010</a:t>
            </a:r>
            <a:endParaRPr lang="zh-CN" altLang="en-US"/>
          </a:p>
        </p:txBody>
      </p:sp>
      <p:sp>
        <p:nvSpPr>
          <p:cNvPr id="246" name="TextBox 245"/>
          <p:cNvSpPr txBox="1"/>
          <p:nvPr/>
        </p:nvSpPr>
        <p:spPr>
          <a:xfrm>
            <a:off x="5458072" y="3933056"/>
            <a:ext cx="471604" cy="21544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8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mtClean="0"/>
              <a:t>IC8013</a:t>
            </a:r>
            <a:endParaRPr lang="zh-CN" altLang="en-US"/>
          </a:p>
        </p:txBody>
      </p:sp>
      <p:cxnSp>
        <p:nvCxnSpPr>
          <p:cNvPr id="255" name="直接箭头连接符 254"/>
          <p:cNvCxnSpPr>
            <a:stCxn id="258" idx="3"/>
            <a:endCxn id="78" idx="1"/>
          </p:cNvCxnSpPr>
          <p:nvPr/>
        </p:nvCxnSpPr>
        <p:spPr>
          <a:xfrm>
            <a:off x="5996857" y="5444934"/>
            <a:ext cx="411427" cy="58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5525253" y="5337212"/>
            <a:ext cx="471604" cy="21544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8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mtClean="0"/>
              <a:t>IC8012</a:t>
            </a:r>
            <a:endParaRPr lang="zh-CN" altLang="en-US"/>
          </a:p>
        </p:txBody>
      </p:sp>
      <p:cxnSp>
        <p:nvCxnSpPr>
          <p:cNvPr id="288" name="直接箭头连接符 287"/>
          <p:cNvCxnSpPr>
            <a:stCxn id="155" idx="3"/>
            <a:endCxn id="156" idx="2"/>
          </p:cNvCxnSpPr>
          <p:nvPr/>
        </p:nvCxnSpPr>
        <p:spPr>
          <a:xfrm>
            <a:off x="4649686" y="2839335"/>
            <a:ext cx="268326" cy="956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79812" y="4465560"/>
            <a:ext cx="995391" cy="374571"/>
          </a:xfrm>
          <a:prstGeom prst="flowChartAlternateProcess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altLang="zh-CN" b="1" smtClean="0"/>
              <a:t>Power_IN_detet (L_P14)</a:t>
            </a:r>
            <a:endParaRPr lang="en-US" altLang="zh-CN" b="1"/>
          </a:p>
        </p:txBody>
      </p:sp>
      <p:cxnSp>
        <p:nvCxnSpPr>
          <p:cNvPr id="44" name="直接箭头连接符 43"/>
          <p:cNvCxnSpPr>
            <a:stCxn id="11" idx="0"/>
            <a:endCxn id="148" idx="2"/>
          </p:cNvCxnSpPr>
          <p:nvPr/>
        </p:nvCxnSpPr>
        <p:spPr>
          <a:xfrm flipV="1">
            <a:off x="7145039" y="1124446"/>
            <a:ext cx="2974" cy="4683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726252" y="908720"/>
            <a:ext cx="770184" cy="21544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PVCC(AMP)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39553" y="2708920"/>
            <a:ext cx="634044" cy="21544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B5V(USB)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01327" y="2708920"/>
            <a:ext cx="1442581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800" b="1"/>
            </a:lvl1pPr>
          </a:lstStyle>
          <a:p>
            <a:pPr algn="ctr"/>
            <a:r>
              <a:rPr lang="en-US" altLang="zh-CN" sz="1000" smtClean="0"/>
              <a:t>IC8006 (charging IC)</a:t>
            </a:r>
            <a:endParaRPr lang="zh-CN" altLang="en-US" sz="1000"/>
          </a:p>
        </p:txBody>
      </p:sp>
      <p:cxnSp>
        <p:nvCxnSpPr>
          <p:cNvPr id="70" name="直接箭头连接符 69"/>
          <p:cNvCxnSpPr>
            <a:stCxn id="122" idx="3"/>
            <a:endCxn id="195" idx="2"/>
          </p:cNvCxnSpPr>
          <p:nvPr/>
        </p:nvCxnSpPr>
        <p:spPr>
          <a:xfrm>
            <a:off x="1987664" y="1016442"/>
            <a:ext cx="4456544" cy="28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22" idx="2"/>
            <a:endCxn id="129" idx="0"/>
          </p:cNvCxnSpPr>
          <p:nvPr/>
        </p:nvCxnSpPr>
        <p:spPr>
          <a:xfrm flipH="1">
            <a:off x="1475684" y="1124164"/>
            <a:ext cx="3948" cy="42935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29" idx="2"/>
            <a:endCxn id="128" idx="0"/>
          </p:cNvCxnSpPr>
          <p:nvPr/>
        </p:nvCxnSpPr>
        <p:spPr>
          <a:xfrm flipH="1">
            <a:off x="1475676" y="1768962"/>
            <a:ext cx="8" cy="43590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6" name="流程图: 或者 125"/>
          <p:cNvSpPr/>
          <p:nvPr/>
        </p:nvSpPr>
        <p:spPr>
          <a:xfrm>
            <a:off x="1403664" y="2744924"/>
            <a:ext cx="144000" cy="144000"/>
          </a:xfrm>
          <a:prstGeom prst="flowChartOr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cxnSp>
        <p:nvCxnSpPr>
          <p:cNvPr id="89" name="直接箭头连接符 88"/>
          <p:cNvCxnSpPr>
            <a:stCxn id="128" idx="2"/>
            <a:endCxn id="126" idx="0"/>
          </p:cNvCxnSpPr>
          <p:nvPr/>
        </p:nvCxnSpPr>
        <p:spPr>
          <a:xfrm flipH="1">
            <a:off x="1475664" y="2420308"/>
            <a:ext cx="12" cy="32461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986407" y="1412776"/>
            <a:ext cx="1217441" cy="238363"/>
          </a:xfrm>
          <a:prstGeom prst="round2Diag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altLang="zh-CN" b="1" smtClean="0"/>
              <a:t>CHARGE_CONT(M_PA6)</a:t>
            </a:r>
            <a:endParaRPr lang="en-US" altLang="zh-CN" b="1"/>
          </a:p>
        </p:txBody>
      </p:sp>
      <p:cxnSp>
        <p:nvCxnSpPr>
          <p:cNvPr id="134" name="直接箭头连接符 133"/>
          <p:cNvCxnSpPr>
            <a:endCxn id="137" idx="2"/>
          </p:cNvCxnSpPr>
          <p:nvPr/>
        </p:nvCxnSpPr>
        <p:spPr>
          <a:xfrm flipV="1">
            <a:off x="3339220" y="2471423"/>
            <a:ext cx="1" cy="2374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2912565" y="2096852"/>
            <a:ext cx="853311" cy="374571"/>
          </a:xfrm>
          <a:prstGeom prst="flowChartAlternateProcess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b="1" smtClean="0"/>
              <a:t>CHG_STATUS</a:t>
            </a:r>
          </a:p>
          <a:p>
            <a:r>
              <a:rPr lang="en-US" altLang="zh-CN" b="1" smtClean="0"/>
              <a:t>(M_PA3)</a:t>
            </a:r>
            <a:endParaRPr lang="en-US" altLang="zh-CN" b="1"/>
          </a:p>
        </p:txBody>
      </p:sp>
      <p:cxnSp>
        <p:nvCxnSpPr>
          <p:cNvPr id="110" name="直接箭头连接符 109"/>
          <p:cNvCxnSpPr>
            <a:stCxn id="133" idx="1"/>
            <a:endCxn id="88" idx="0"/>
          </p:cNvCxnSpPr>
          <p:nvPr/>
        </p:nvCxnSpPr>
        <p:spPr>
          <a:xfrm>
            <a:off x="2595128" y="1651139"/>
            <a:ext cx="10820" cy="2296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4001686" y="2731613"/>
            <a:ext cx="648000" cy="21544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 VCC_BAT</a:t>
            </a:r>
          </a:p>
        </p:txBody>
      </p:sp>
      <p:sp>
        <p:nvSpPr>
          <p:cNvPr id="156" name="流程图: 或者 155"/>
          <p:cNvSpPr/>
          <p:nvPr/>
        </p:nvSpPr>
        <p:spPr>
          <a:xfrm>
            <a:off x="4918012" y="2776897"/>
            <a:ext cx="144000" cy="144000"/>
          </a:xfrm>
          <a:prstGeom prst="flowChartOr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6372200" y="4545124"/>
            <a:ext cx="720000" cy="215444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MCU_+3.3V </a:t>
            </a:r>
          </a:p>
        </p:txBody>
      </p:sp>
      <p:cxnSp>
        <p:nvCxnSpPr>
          <p:cNvPr id="168" name="直接箭头连接符 167"/>
          <p:cNvCxnSpPr>
            <a:stCxn id="156" idx="6"/>
            <a:endCxn id="209" idx="1"/>
          </p:cNvCxnSpPr>
          <p:nvPr/>
        </p:nvCxnSpPr>
        <p:spPr>
          <a:xfrm flipV="1">
            <a:off x="5062012" y="2839335"/>
            <a:ext cx="356504" cy="956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95" idx="6"/>
            <a:endCxn id="148" idx="1"/>
          </p:cNvCxnSpPr>
          <p:nvPr/>
        </p:nvCxnSpPr>
        <p:spPr>
          <a:xfrm>
            <a:off x="6588208" y="1016724"/>
            <a:ext cx="329613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5179610" y="2264226"/>
            <a:ext cx="988903" cy="238363"/>
          </a:xfrm>
          <a:prstGeom prst="flowChartAlternateProcess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b="1" smtClean="0"/>
              <a:t>BATT_ON(M_PD7)</a:t>
            </a:r>
            <a:endParaRPr lang="zh-CN" altLang="en-US" b="1"/>
          </a:p>
        </p:txBody>
      </p:sp>
      <p:cxnSp>
        <p:nvCxnSpPr>
          <p:cNvPr id="176" name="直接箭头连接符 175"/>
          <p:cNvCxnSpPr>
            <a:endCxn id="209" idx="0"/>
          </p:cNvCxnSpPr>
          <p:nvPr/>
        </p:nvCxnSpPr>
        <p:spPr>
          <a:xfrm flipH="1">
            <a:off x="5670516" y="2537928"/>
            <a:ext cx="3544" cy="19368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209" idx="3"/>
            <a:endCxn id="22" idx="1"/>
          </p:cNvCxnSpPr>
          <p:nvPr/>
        </p:nvCxnSpPr>
        <p:spPr>
          <a:xfrm>
            <a:off x="5922516" y="2839335"/>
            <a:ext cx="377676" cy="1389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5" name="流程图: 或者 194"/>
          <p:cNvSpPr/>
          <p:nvPr/>
        </p:nvSpPr>
        <p:spPr>
          <a:xfrm>
            <a:off x="6444208" y="944724"/>
            <a:ext cx="144000" cy="144000"/>
          </a:xfrm>
          <a:prstGeom prst="flowChartOr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3" name="直接箭头连接符 202"/>
          <p:cNvCxnSpPr>
            <a:stCxn id="301" idx="3"/>
            <a:endCxn id="161" idx="1"/>
          </p:cNvCxnSpPr>
          <p:nvPr/>
        </p:nvCxnSpPr>
        <p:spPr>
          <a:xfrm>
            <a:off x="5976100" y="4652846"/>
            <a:ext cx="39610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2908825" y="5047389"/>
            <a:ext cx="979099" cy="238363"/>
          </a:xfrm>
          <a:prstGeom prst="flowChartAlternateProcess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b="1"/>
              <a:t>POWER_ON(L_P9)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221540" y="5890937"/>
            <a:ext cx="1075505" cy="238363"/>
          </a:xfrm>
          <a:prstGeom prst="flowChartAlternateProcess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b="1" smtClean="0"/>
              <a:t>MCU_P_ON(M_PC1)</a:t>
            </a:r>
            <a:endParaRPr lang="en-US" altLang="zh-CN" b="1"/>
          </a:p>
        </p:txBody>
      </p:sp>
      <p:cxnSp>
        <p:nvCxnSpPr>
          <p:cNvPr id="232" name="直接箭头连接符 231"/>
          <p:cNvCxnSpPr>
            <a:stCxn id="246" idx="3"/>
            <a:endCxn id="79" idx="1"/>
          </p:cNvCxnSpPr>
          <p:nvPr/>
        </p:nvCxnSpPr>
        <p:spPr>
          <a:xfrm>
            <a:off x="5929676" y="4040778"/>
            <a:ext cx="442524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0" name="流程图: 或者 259"/>
          <p:cNvSpPr/>
          <p:nvPr/>
        </p:nvSpPr>
        <p:spPr>
          <a:xfrm>
            <a:off x="4932891" y="4576405"/>
            <a:ext cx="144000" cy="144000"/>
          </a:xfrm>
          <a:prstGeom prst="flowChartOr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TextBox 300"/>
          <p:cNvSpPr txBox="1"/>
          <p:nvPr/>
        </p:nvSpPr>
        <p:spPr>
          <a:xfrm>
            <a:off x="5472100" y="4545124"/>
            <a:ext cx="504000" cy="21544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8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mtClean="0"/>
              <a:t>IC8011</a:t>
            </a:r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4737992" y="3933056"/>
            <a:ext cx="504000" cy="21544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8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mtClean="0"/>
              <a:t>Q8013</a:t>
            </a:r>
            <a:endParaRPr lang="zh-CN" altLang="en-US"/>
          </a:p>
        </p:txBody>
      </p:sp>
      <p:cxnSp>
        <p:nvCxnSpPr>
          <p:cNvPr id="6" name="直接箭头连接符 5"/>
          <p:cNvCxnSpPr>
            <a:stCxn id="156" idx="4"/>
            <a:endCxn id="67" idx="0"/>
          </p:cNvCxnSpPr>
          <p:nvPr/>
        </p:nvCxnSpPr>
        <p:spPr>
          <a:xfrm flipH="1">
            <a:off x="4989992" y="2920897"/>
            <a:ext cx="20" cy="101215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7" idx="3"/>
            <a:endCxn id="246" idx="1"/>
          </p:cNvCxnSpPr>
          <p:nvPr/>
        </p:nvCxnSpPr>
        <p:spPr>
          <a:xfrm>
            <a:off x="5241992" y="4040778"/>
            <a:ext cx="21608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7" idx="2"/>
            <a:endCxn id="260" idx="0"/>
          </p:cNvCxnSpPr>
          <p:nvPr/>
        </p:nvCxnSpPr>
        <p:spPr>
          <a:xfrm>
            <a:off x="4989992" y="4148500"/>
            <a:ext cx="14899" cy="42790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807804" y="3284984"/>
            <a:ext cx="460383" cy="21544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800" b="1"/>
            </a:lvl1pPr>
          </a:lstStyle>
          <a:p>
            <a:pPr algn="ctr"/>
            <a:r>
              <a:rPr lang="en-US" altLang="zh-CN"/>
              <a:t>Q</a:t>
            </a:r>
            <a:r>
              <a:rPr lang="en-US" altLang="zh-CN" smtClean="0"/>
              <a:t>8014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76" idx="0"/>
            <a:endCxn id="98" idx="2"/>
          </p:cNvCxnSpPr>
          <p:nvPr/>
        </p:nvCxnSpPr>
        <p:spPr>
          <a:xfrm flipH="1" flipV="1">
            <a:off x="3022618" y="2955141"/>
            <a:ext cx="15378" cy="3298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矩形标注 19"/>
          <p:cNvSpPr/>
          <p:nvPr/>
        </p:nvSpPr>
        <p:spPr>
          <a:xfrm>
            <a:off x="3559755" y="3158534"/>
            <a:ext cx="626084" cy="414482"/>
          </a:xfrm>
          <a:prstGeom prst="wedgeRectCallout">
            <a:avLst>
              <a:gd name="adj1" fmla="val -136729"/>
              <a:gd name="adj2" fmla="val -98362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 smtClean="0"/>
              <a:t>Mode pin, 100K</a:t>
            </a:r>
            <a:r>
              <a:rPr lang="zh-CN" altLang="en-US" sz="800" smtClean="0"/>
              <a:t>上拉</a:t>
            </a:r>
            <a:endParaRPr lang="zh-CN" altLang="en-US" sz="800"/>
          </a:p>
        </p:txBody>
      </p:sp>
      <p:sp>
        <p:nvSpPr>
          <p:cNvPr id="21" name="TextBox 20"/>
          <p:cNvSpPr txBox="1"/>
          <p:nvPr/>
        </p:nvSpPr>
        <p:spPr>
          <a:xfrm>
            <a:off x="134081" y="5047389"/>
            <a:ext cx="2209259" cy="14465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800" b="1" smtClean="0"/>
              <a:t>IC8006 mode PIN </a:t>
            </a:r>
            <a:r>
              <a:rPr lang="zh-CN" altLang="en-US" sz="800" b="1" smtClean="0"/>
              <a:t>控制（硬件完成）：</a:t>
            </a:r>
            <a:endParaRPr lang="en-US" altLang="zh-CN" sz="800" b="1" smtClean="0"/>
          </a:p>
          <a:p>
            <a:r>
              <a:rPr lang="en-US" altLang="zh-CN" sz="800" smtClean="0"/>
              <a:t>1. </a:t>
            </a:r>
            <a:r>
              <a:rPr lang="zh-CN" altLang="en-US" sz="800" smtClean="0"/>
              <a:t>预设</a:t>
            </a:r>
            <a:r>
              <a:rPr lang="en-US" altLang="zh-CN" sz="800" smtClean="0"/>
              <a:t>100K</a:t>
            </a:r>
            <a:r>
              <a:rPr lang="zh-CN" altLang="en-US" sz="800" smtClean="0"/>
              <a:t>上拉，</a:t>
            </a:r>
            <a:r>
              <a:rPr lang="en-US" altLang="zh-CN" sz="800" smtClean="0"/>
              <a:t>Boost (</a:t>
            </a:r>
            <a:r>
              <a:rPr lang="zh-CN" altLang="en-US" sz="800" smtClean="0"/>
              <a:t>快速）充电模式</a:t>
            </a:r>
            <a:endParaRPr lang="en-US" altLang="zh-CN" sz="800" smtClean="0"/>
          </a:p>
          <a:p>
            <a:r>
              <a:rPr lang="en-US" altLang="zh-CN" sz="800" smtClean="0"/>
              <a:t>2. B5V</a:t>
            </a:r>
            <a:r>
              <a:rPr lang="zh-CN" altLang="en-US" sz="800" smtClean="0"/>
              <a:t>插入，切换到普通充电模式</a:t>
            </a:r>
            <a:endParaRPr lang="en-US" altLang="zh-CN" sz="800" smtClean="0"/>
          </a:p>
          <a:p>
            <a:endParaRPr lang="en-US" altLang="zh-CN" sz="800"/>
          </a:p>
          <a:p>
            <a:r>
              <a:rPr lang="en-US" altLang="zh-CN" sz="800" b="1" smtClean="0"/>
              <a:t>IC8006 EN  PIN</a:t>
            </a:r>
            <a:r>
              <a:rPr lang="zh-CN" altLang="en-US" sz="800" b="1" smtClean="0"/>
              <a:t>控制</a:t>
            </a:r>
            <a:endParaRPr lang="en-US" altLang="zh-CN" sz="800" b="1" smtClean="0"/>
          </a:p>
          <a:p>
            <a:r>
              <a:rPr lang="en-US" altLang="zh-CN" sz="800" smtClean="0"/>
              <a:t>1.</a:t>
            </a:r>
            <a:r>
              <a:rPr lang="zh-CN" altLang="en-US" sz="800"/>
              <a:t>预设</a:t>
            </a:r>
            <a:r>
              <a:rPr lang="en-US" altLang="zh-CN" sz="800" smtClean="0"/>
              <a:t>10K</a:t>
            </a:r>
            <a:r>
              <a:rPr lang="zh-CN" altLang="en-US" sz="800"/>
              <a:t>上拉</a:t>
            </a:r>
            <a:r>
              <a:rPr lang="zh-CN" altLang="en-US" sz="800" smtClean="0"/>
              <a:t>，充电模式</a:t>
            </a:r>
            <a:endParaRPr lang="en-US" altLang="zh-CN" sz="800" smtClean="0"/>
          </a:p>
          <a:p>
            <a:r>
              <a:rPr lang="en-US" altLang="zh-CN" sz="800" smtClean="0"/>
              <a:t>2. MCU “CHARGE_CONT” ,</a:t>
            </a:r>
            <a:r>
              <a:rPr lang="zh-CN" altLang="en-US" sz="800" smtClean="0"/>
              <a:t>高电平关闭充电模式</a:t>
            </a:r>
            <a:endParaRPr lang="en-US" altLang="zh-CN" sz="800" smtClean="0"/>
          </a:p>
          <a:p>
            <a:endParaRPr lang="en-US" altLang="zh-CN" sz="800"/>
          </a:p>
          <a:p>
            <a:r>
              <a:rPr lang="en-US" altLang="zh-CN" sz="800" smtClean="0"/>
              <a:t>IC8006 “CHG_STATUS” PIN</a:t>
            </a:r>
          </a:p>
          <a:p>
            <a:r>
              <a:rPr lang="en-US" altLang="zh-CN" sz="800" smtClean="0"/>
              <a:t>LOW :Charge mode.</a:t>
            </a:r>
          </a:p>
          <a:p>
            <a:endParaRPr lang="zh-CN" altLang="en-US" sz="800"/>
          </a:p>
        </p:txBody>
      </p:sp>
      <p:sp>
        <p:nvSpPr>
          <p:cNvPr id="87" name="矩形标注 86"/>
          <p:cNvSpPr/>
          <p:nvPr/>
        </p:nvSpPr>
        <p:spPr>
          <a:xfrm>
            <a:off x="1848542" y="2264226"/>
            <a:ext cx="696240" cy="284878"/>
          </a:xfrm>
          <a:prstGeom prst="wedgeRectCallout">
            <a:avLst>
              <a:gd name="adj1" fmla="val 59464"/>
              <a:gd name="adj2" fmla="val -104428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 smtClean="0"/>
              <a:t>EN pin,</a:t>
            </a:r>
          </a:p>
          <a:p>
            <a:r>
              <a:rPr lang="en-US" altLang="zh-CN" sz="800" smtClean="0"/>
              <a:t>10K</a:t>
            </a:r>
            <a:r>
              <a:rPr lang="zh-CN" altLang="en-US" sz="800" smtClean="0"/>
              <a:t>上拉</a:t>
            </a:r>
            <a:endParaRPr lang="zh-CN" altLang="en-US" sz="800"/>
          </a:p>
        </p:txBody>
      </p:sp>
      <p:sp>
        <p:nvSpPr>
          <p:cNvPr id="88" name="TextBox 87"/>
          <p:cNvSpPr txBox="1"/>
          <p:nvPr/>
        </p:nvSpPr>
        <p:spPr>
          <a:xfrm>
            <a:off x="2375756" y="1880828"/>
            <a:ext cx="460383" cy="21544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800" b="1"/>
            </a:lvl1pPr>
          </a:lstStyle>
          <a:p>
            <a:pPr algn="ctr"/>
            <a:r>
              <a:rPr lang="en-US" altLang="zh-CN" smtClean="0"/>
              <a:t>Q8015</a:t>
            </a:r>
            <a:endParaRPr lang="zh-CN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3717670" y="1628800"/>
            <a:ext cx="1225917" cy="374571"/>
          </a:xfrm>
          <a:prstGeom prst="flowChartAlternateProcess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b="1" smtClean="0"/>
              <a:t>PIN1.Vbat_DET(M_PE6)</a:t>
            </a:r>
          </a:p>
          <a:p>
            <a:r>
              <a:rPr lang="en-US" altLang="zh-CN" b="1" smtClean="0"/>
              <a:t>PIN2:BAT_NTC(M_PB1)</a:t>
            </a:r>
            <a:endParaRPr lang="en-US" altLang="zh-CN" b="1"/>
          </a:p>
        </p:txBody>
      </p:sp>
      <p:cxnSp>
        <p:nvCxnSpPr>
          <p:cNvPr id="99" name="直接箭头连接符 98"/>
          <p:cNvCxnSpPr>
            <a:stCxn id="155" idx="0"/>
            <a:endCxn id="96" idx="2"/>
          </p:cNvCxnSpPr>
          <p:nvPr/>
        </p:nvCxnSpPr>
        <p:spPr>
          <a:xfrm flipV="1">
            <a:off x="4325686" y="2003371"/>
            <a:ext cx="4943" cy="7282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88" idx="2"/>
          </p:cNvCxnSpPr>
          <p:nvPr/>
        </p:nvCxnSpPr>
        <p:spPr>
          <a:xfrm>
            <a:off x="2605948" y="2096272"/>
            <a:ext cx="15396" cy="63534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26" idx="6"/>
            <a:endCxn id="98" idx="1"/>
          </p:cNvCxnSpPr>
          <p:nvPr/>
        </p:nvCxnSpPr>
        <p:spPr>
          <a:xfrm>
            <a:off x="1547664" y="2816924"/>
            <a:ext cx="753663" cy="1510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肘形连接符 3"/>
          <p:cNvCxnSpPr>
            <a:stCxn id="260" idx="4"/>
            <a:endCxn id="258" idx="1"/>
          </p:cNvCxnSpPr>
          <p:nvPr/>
        </p:nvCxnSpPr>
        <p:spPr>
          <a:xfrm rot="16200000" flipH="1">
            <a:off x="4902808" y="4822488"/>
            <a:ext cx="724529" cy="520362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5076891" y="4648405"/>
            <a:ext cx="404261" cy="444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97" idx="3"/>
            <a:endCxn id="126" idx="2"/>
          </p:cNvCxnSpPr>
          <p:nvPr/>
        </p:nvCxnSpPr>
        <p:spPr>
          <a:xfrm>
            <a:off x="1173597" y="2816642"/>
            <a:ext cx="230067" cy="28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流程图: 或者 99"/>
          <p:cNvSpPr/>
          <p:nvPr/>
        </p:nvSpPr>
        <p:spPr>
          <a:xfrm>
            <a:off x="3305499" y="3968778"/>
            <a:ext cx="144000" cy="144000"/>
          </a:xfrm>
          <a:prstGeom prst="flowChartOr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肘形连接符 56"/>
          <p:cNvCxnSpPr>
            <a:stCxn id="97" idx="2"/>
            <a:endCxn id="76" idx="1"/>
          </p:cNvCxnSpPr>
          <p:nvPr/>
        </p:nvCxnSpPr>
        <p:spPr>
          <a:xfrm rot="16200000" flipH="1">
            <a:off x="1598018" y="2182920"/>
            <a:ext cx="468342" cy="1951229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00" idx="6"/>
            <a:endCxn id="67" idx="1"/>
          </p:cNvCxnSpPr>
          <p:nvPr/>
        </p:nvCxnSpPr>
        <p:spPr>
          <a:xfrm>
            <a:off x="3449499" y="4040778"/>
            <a:ext cx="1288493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16024" y="2123632"/>
            <a:ext cx="647564" cy="374571"/>
          </a:xfrm>
          <a:prstGeom prst="flowChartAlternateProcess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b="1" smtClean="0"/>
              <a:t>24V_DET</a:t>
            </a:r>
          </a:p>
          <a:p>
            <a:r>
              <a:rPr lang="en-US" altLang="zh-CN" b="1" smtClean="0"/>
              <a:t>(M_PB5)</a:t>
            </a:r>
            <a:endParaRPr lang="en-US" altLang="zh-CN" b="1"/>
          </a:p>
        </p:txBody>
      </p:sp>
      <p:cxnSp>
        <p:nvCxnSpPr>
          <p:cNvPr id="138" name="直接箭头连接符 137"/>
          <p:cNvCxnSpPr>
            <a:stCxn id="22" idx="0"/>
            <a:endCxn id="195" idx="4"/>
          </p:cNvCxnSpPr>
          <p:nvPr/>
        </p:nvCxnSpPr>
        <p:spPr>
          <a:xfrm flipV="1">
            <a:off x="6511147" y="1088724"/>
            <a:ext cx="5061" cy="165678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28" idx="1"/>
            <a:endCxn id="135" idx="3"/>
          </p:cNvCxnSpPr>
          <p:nvPr/>
        </p:nvCxnSpPr>
        <p:spPr>
          <a:xfrm flipH="1" flipV="1">
            <a:off x="863588" y="2310918"/>
            <a:ext cx="432088" cy="166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6917821" y="909002"/>
            <a:ext cx="460383" cy="21544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800" b="1"/>
            </a:lvl1pPr>
          </a:lstStyle>
          <a:p>
            <a:pPr algn="ctr"/>
            <a:r>
              <a:rPr lang="en-US" altLang="zh-CN" smtClean="0"/>
              <a:t>Q8012</a:t>
            </a:r>
            <a:endParaRPr lang="zh-CN" altLang="en-US"/>
          </a:p>
        </p:txBody>
      </p:sp>
      <p:cxnSp>
        <p:nvCxnSpPr>
          <p:cNvPr id="152" name="直接箭头连接符 151"/>
          <p:cNvCxnSpPr>
            <a:stCxn id="148" idx="3"/>
            <a:endCxn id="85" idx="1"/>
          </p:cNvCxnSpPr>
          <p:nvPr/>
        </p:nvCxnSpPr>
        <p:spPr>
          <a:xfrm flipV="1">
            <a:off x="7378204" y="1016442"/>
            <a:ext cx="348048" cy="28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211" idx="0"/>
            <a:endCxn id="258" idx="2"/>
          </p:cNvCxnSpPr>
          <p:nvPr/>
        </p:nvCxnSpPr>
        <p:spPr>
          <a:xfrm flipV="1">
            <a:off x="5759293" y="5552656"/>
            <a:ext cx="1762" cy="33828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4" name="肘形连接符 143"/>
          <p:cNvCxnSpPr>
            <a:stCxn id="126" idx="4"/>
            <a:endCxn id="100" idx="2"/>
          </p:cNvCxnSpPr>
          <p:nvPr/>
        </p:nvCxnSpPr>
        <p:spPr>
          <a:xfrm rot="16200000" flipH="1">
            <a:off x="1814654" y="2549933"/>
            <a:ext cx="1151854" cy="1829835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6" name="肘形连接符 145"/>
          <p:cNvCxnSpPr>
            <a:stCxn id="210" idx="3"/>
            <a:endCxn id="301" idx="2"/>
          </p:cNvCxnSpPr>
          <p:nvPr/>
        </p:nvCxnSpPr>
        <p:spPr>
          <a:xfrm flipV="1">
            <a:off x="3887924" y="4760568"/>
            <a:ext cx="1836176" cy="406003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00" idx="4"/>
            <a:endCxn id="2" idx="0"/>
          </p:cNvCxnSpPr>
          <p:nvPr/>
        </p:nvCxnSpPr>
        <p:spPr>
          <a:xfrm>
            <a:off x="3377499" y="4112778"/>
            <a:ext cx="9" cy="35278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64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144</Words>
  <Application>Microsoft Office PowerPoint</Application>
  <PresentationFormat>全屏显示(4:3)</PresentationFormat>
  <Paragraphs>45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XD Zeng</dc:creator>
  <cp:lastModifiedBy>Eastech</cp:lastModifiedBy>
  <cp:revision>198</cp:revision>
  <cp:lastPrinted>2017-07-08T05:37:53Z</cp:lastPrinted>
  <dcterms:created xsi:type="dcterms:W3CDTF">2017-03-16T02:33:01Z</dcterms:created>
  <dcterms:modified xsi:type="dcterms:W3CDTF">2017-07-08T08:48:41Z</dcterms:modified>
</cp:coreProperties>
</file>