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63" r:id="rId3"/>
    <p:sldId id="282" r:id="rId4"/>
    <p:sldId id="268" r:id="rId5"/>
    <p:sldId id="269" r:id="rId6"/>
    <p:sldId id="280" r:id="rId7"/>
    <p:sldId id="288" r:id="rId8"/>
    <p:sldId id="289" r:id="rId9"/>
    <p:sldId id="290" r:id="rId10"/>
    <p:sldId id="277" r:id="rId11"/>
    <p:sldId id="279" r:id="rId12"/>
    <p:sldId id="286" r:id="rId13"/>
    <p:sldId id="287" r:id="rId14"/>
    <p:sldId id="291" r:id="rId15"/>
    <p:sldId id="292" r:id="rId16"/>
    <p:sldId id="293" r:id="rId17"/>
    <p:sldId id="262" r:id="rId18"/>
    <p:sldId id="271" r:id="rId19"/>
    <p:sldId id="303" r:id="rId20"/>
    <p:sldId id="304" r:id="rId21"/>
    <p:sldId id="272" r:id="rId22"/>
    <p:sldId id="274" r:id="rId23"/>
    <p:sldId id="297" r:id="rId24"/>
    <p:sldId id="275" r:id="rId25"/>
    <p:sldId id="298" r:id="rId26"/>
    <p:sldId id="299" r:id="rId27"/>
    <p:sldId id="300" r:id="rId28"/>
    <p:sldId id="306" r:id="rId29"/>
    <p:sldId id="276" r:id="rId30"/>
    <p:sldId id="278" r:id="rId31"/>
    <p:sldId id="295" r:id="rId32"/>
    <p:sldId id="296" r:id="rId33"/>
    <p:sldId id="265" r:id="rId34"/>
    <p:sldId id="301" r:id="rId35"/>
    <p:sldId id="305" r:id="rId36"/>
    <p:sldId id="266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EA4B04"/>
    <a:srgbClr val="9900CC"/>
    <a:srgbClr val="FF9900"/>
    <a:srgbClr val="D99B01"/>
    <a:srgbClr val="FF66CC"/>
    <a:srgbClr val="FF67AC"/>
    <a:srgbClr val="CC0099"/>
    <a:srgbClr val="FFDC47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99A15-3476-446E-89B2-DDD3A7FFEDA0}" type="datetimeFigureOut">
              <a:rPr lang="en-US" smtClean="0"/>
              <a:t>05/28/2020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4DAF-5AD7-4C14-9DB1-D5C66D38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81175"/>
            <a:ext cx="732984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655520"/>
            <a:ext cx="7787955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7655" y="389050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7264" y="-24234"/>
            <a:ext cx="10231234" cy="244327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Factors affecting House Values in Houston Area</a:t>
            </a:r>
            <a:br>
              <a:rPr lang="en-US" sz="3000" dirty="0"/>
            </a:br>
            <a:r>
              <a:rPr lang="en-US" sz="3000" dirty="0"/>
              <a:t>Harris County</a:t>
            </a:r>
            <a:br>
              <a:rPr lang="en-US" sz="3000" dirty="0"/>
            </a:br>
            <a:r>
              <a:rPr lang="en-US" sz="3000" dirty="0"/>
              <a:t>from 2011 to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2113635"/>
            <a:ext cx="6413610" cy="2535796"/>
          </a:xfrm>
        </p:spPr>
        <p:txBody>
          <a:bodyPr>
            <a:normAutofit/>
          </a:bodyPr>
          <a:lstStyle/>
          <a:p>
            <a:r>
              <a:rPr lang="en-US" dirty="0"/>
              <a:t>By Group 4: Housing Masters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5025C-23A8-4AC6-B25D-E9A01B09664D}"/>
              </a:ext>
            </a:extLst>
          </p:cNvPr>
          <p:cNvSpPr txBox="1"/>
          <p:nvPr/>
        </p:nvSpPr>
        <p:spPr>
          <a:xfrm>
            <a:off x="-9150" y="4862325"/>
            <a:ext cx="48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Houston, September 11,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51F5A-31C4-4602-84AD-27FDD642A8A3}"/>
              </a:ext>
            </a:extLst>
          </p:cNvPr>
          <p:cNvSpPr txBox="1"/>
          <p:nvPr/>
        </p:nvSpPr>
        <p:spPr>
          <a:xfrm>
            <a:off x="6099050" y="2722598"/>
            <a:ext cx="38176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Eva </a:t>
            </a:r>
            <a:r>
              <a:rPr lang="en-US" sz="2500" dirty="0" err="1">
                <a:highlight>
                  <a:srgbClr val="C0C0C0"/>
                </a:highlight>
              </a:rPr>
              <a:t>Okhankhuele</a:t>
            </a:r>
            <a:endParaRPr lang="en-US" sz="2500" dirty="0">
              <a:highlight>
                <a:srgbClr val="C0C0C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Nguyen </a:t>
            </a:r>
            <a:r>
              <a:rPr lang="en-US" sz="2500" dirty="0" err="1">
                <a:highlight>
                  <a:srgbClr val="C0C0C0"/>
                </a:highlight>
              </a:rPr>
              <a:t>Nguyen</a:t>
            </a:r>
            <a:r>
              <a:rPr lang="en-US" sz="2500" dirty="0">
                <a:highlight>
                  <a:srgbClr val="C0C0C0"/>
                </a:highlight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Patrick Cardozo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Suleyman </a:t>
            </a:r>
            <a:r>
              <a:rPr lang="en-US" sz="2500" dirty="0" err="1">
                <a:highlight>
                  <a:srgbClr val="C0C0C0"/>
                </a:highlight>
              </a:rPr>
              <a:t>Incekara</a:t>
            </a:r>
            <a:endParaRPr lang="en-US" sz="2500" dirty="0">
              <a:highlight>
                <a:srgbClr val="C0C0C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6" y="1197405"/>
            <a:ext cx="9009594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</a:t>
            </a:r>
            <a:br>
              <a:rPr lang="en-US" dirty="0"/>
            </a:br>
            <a:r>
              <a:rPr lang="en-US" dirty="0"/>
              <a:t>					Monthly housing cost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29013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5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A514-98C8-44D6-84D9-39D7E3BA8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044700"/>
            <a:ext cx="4832836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" y="230274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CA3F4-809A-4BCA-BE6F-B1CA4BEB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033789"/>
            <a:ext cx="5191970" cy="44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C488-2B3F-427E-9298-BE9E145A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4"/>
            <a:ext cx="7778805" cy="5085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C9F1C-246F-4B9E-BE60-AE2EFA0E5BB3}"/>
              </a:ext>
            </a:extLst>
          </p:cNvPr>
          <p:cNvSpPr txBox="1"/>
          <p:nvPr/>
        </p:nvSpPr>
        <p:spPr>
          <a:xfrm>
            <a:off x="7778805" y="1197406"/>
            <a:ext cx="1994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Positive </a:t>
            </a:r>
          </a:p>
          <a:p>
            <a:r>
              <a:rPr lang="en-US" dirty="0"/>
              <a:t>Linear 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r>
              <a:rPr lang="en-US" dirty="0"/>
              <a:t># Regression </a:t>
            </a:r>
          </a:p>
          <a:p>
            <a:r>
              <a:rPr lang="en-US" dirty="0"/>
              <a:t>Line change</a:t>
            </a:r>
          </a:p>
          <a:p>
            <a:r>
              <a:rPr lang="en-US" dirty="0"/>
              <a:t>In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30F1-D790-4403-94ED-40E37A47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BCD3D-0A4A-4C57-9FE7-93DE2384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1345"/>
            <a:ext cx="3481436" cy="248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A3E55-2B17-4192-A859-C6659692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" y="2620478"/>
            <a:ext cx="3503363" cy="2502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B9D10-B3B2-4D29-85D8-9DC8B93D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4" y="20619"/>
            <a:ext cx="3503065" cy="2502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BA1B0-18FB-409C-AD53-C4FFABB9F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654955"/>
            <a:ext cx="3512216" cy="250872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97F6E61-75D6-444A-BFE8-D6CF0E11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869871"/>
            <a:ext cx="3281746" cy="262539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7F9272-627D-401F-BA6C-EEE70F658A8F}"/>
              </a:ext>
            </a:extLst>
          </p:cNvPr>
          <p:cNvSpPr/>
          <p:nvPr/>
        </p:nvSpPr>
        <p:spPr>
          <a:xfrm>
            <a:off x="-9150" y="128470"/>
            <a:ext cx="3817625" cy="2290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691"/>
            <a:ext cx="9458560" cy="810538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B0CC-53BA-43B6-8D17-F6D9FAABDEAB}"/>
              </a:ext>
            </a:extLst>
          </p:cNvPr>
          <p:cNvSpPr txBox="1"/>
          <p:nvPr/>
        </p:nvSpPr>
        <p:spPr>
          <a:xfrm>
            <a:off x="4266590" y="3566815"/>
            <a:ext cx="50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Consideriably</a:t>
            </a:r>
            <a:r>
              <a:rPr lang="en-US" dirty="0"/>
              <a:t> strong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of correlation’s strength declining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78F2-DD65-45A6-A998-EB1787351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" y="1185409"/>
            <a:ext cx="4113885" cy="2981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452B8-AF6F-414B-8AC7-FDB4CF43DDA8}"/>
              </a:ext>
            </a:extLst>
          </p:cNvPr>
          <p:cNvSpPr txBox="1"/>
          <p:nvPr/>
        </p:nvSpPr>
        <p:spPr>
          <a:xfrm>
            <a:off x="4113885" y="1063230"/>
            <a:ext cx="10766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r (-1, 1)</a:t>
            </a:r>
          </a:p>
          <a:p>
            <a:endParaRPr lang="en-US" b="1" dirty="0"/>
          </a:p>
          <a:p>
            <a:r>
              <a:rPr lang="en-US" dirty="0"/>
              <a:t>The relationship between two variables is generally </a:t>
            </a:r>
          </a:p>
          <a:p>
            <a:r>
              <a:rPr lang="en-US" b="1" dirty="0"/>
              <a:t>considered strong</a:t>
            </a:r>
            <a:r>
              <a:rPr lang="en-US" dirty="0"/>
              <a:t> when their </a:t>
            </a:r>
            <a:r>
              <a:rPr lang="en-US" b="1" dirty="0"/>
              <a:t>r value</a:t>
            </a:r>
            <a:r>
              <a:rPr lang="en-US" dirty="0"/>
              <a:t> &gt; 0.7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 </a:t>
            </a:r>
            <a:r>
              <a:rPr lang="en-US" b="1" dirty="0"/>
              <a:t>correlation r</a:t>
            </a:r>
            <a:r>
              <a:rPr lang="en-US" dirty="0"/>
              <a:t> measures the strength </a:t>
            </a:r>
          </a:p>
          <a:p>
            <a:r>
              <a:rPr lang="en-US" dirty="0"/>
              <a:t>of the linear relationship between </a:t>
            </a:r>
          </a:p>
          <a:p>
            <a:r>
              <a:rPr lang="en-US" dirty="0"/>
              <a:t>two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21386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9" y="281175"/>
            <a:ext cx="9467710" cy="782054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DC92A-46C1-4199-951F-194F5D0F9667}"/>
              </a:ext>
            </a:extLst>
          </p:cNvPr>
          <p:cNvSpPr/>
          <p:nvPr/>
        </p:nvSpPr>
        <p:spPr>
          <a:xfrm>
            <a:off x="601670" y="3967325"/>
            <a:ext cx="870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strong in most regions EXCEPT Northwest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00AC-4BDE-4857-A7EB-6E3ED8CC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023"/>
            <a:ext cx="9153150" cy="303545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19845D-0EB2-4403-9FCE-F8BCBD361E8A}"/>
              </a:ext>
            </a:extLst>
          </p:cNvPr>
          <p:cNvSpPr/>
          <p:nvPr/>
        </p:nvSpPr>
        <p:spPr>
          <a:xfrm>
            <a:off x="3961180" y="891995"/>
            <a:ext cx="1679755" cy="32068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	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350109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3C232-A43C-4E9F-88C6-4CFDCFE0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" y="-24235"/>
            <a:ext cx="6784346" cy="542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02170-FF4A-46B3-942A-BD5C64A5CFB2}"/>
              </a:ext>
            </a:extLst>
          </p:cNvPr>
          <p:cNvSpPr txBox="1"/>
          <p:nvPr/>
        </p:nvSpPr>
        <p:spPr>
          <a:xfrm>
            <a:off x="7167985" y="1960930"/>
            <a:ext cx="158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Houston Area: </a:t>
            </a:r>
          </a:p>
          <a:p>
            <a:r>
              <a:rPr lang="en-US" dirty="0"/>
              <a:t>Below average</a:t>
            </a:r>
          </a:p>
        </p:txBody>
      </p:sp>
    </p:spTree>
    <p:extLst>
      <p:ext uri="{BB962C8B-B14F-4D97-AF65-F5344CB8AC3E}">
        <p14:creationId xmlns:p14="http://schemas.microsoft.com/office/powerpoint/2010/main" val="77354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9826F-6AE6-4599-95B9-98CB1FA1F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915"/>
            <a:ext cx="6862575" cy="549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B952-4E69-4FD1-A2F9-BDC9374F3939}"/>
              </a:ext>
            </a:extLst>
          </p:cNvPr>
          <p:cNvSpPr txBox="1"/>
          <p:nvPr/>
        </p:nvSpPr>
        <p:spPr>
          <a:xfrm>
            <a:off x="6862574" y="1655520"/>
            <a:ext cx="2558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</a:t>
            </a:r>
          </a:p>
          <a:p>
            <a:r>
              <a:rPr lang="en-US" dirty="0"/>
              <a:t>Inner loop, Southwest,</a:t>
            </a:r>
          </a:p>
          <a:p>
            <a:r>
              <a:rPr lang="en-US" dirty="0"/>
              <a:t>Northwest</a:t>
            </a:r>
          </a:p>
          <a:p>
            <a:endParaRPr lang="en-US" dirty="0"/>
          </a:p>
          <a:p>
            <a:r>
              <a:rPr lang="en-US" dirty="0"/>
              <a:t># Below average:</a:t>
            </a:r>
          </a:p>
          <a:p>
            <a:r>
              <a:rPr lang="en-US" dirty="0"/>
              <a:t>Southeast, Northeast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 County- Texas (133 zip codes- 22 cities including Houston Area)</a:t>
            </a:r>
          </a:p>
          <a:p>
            <a:r>
              <a:rPr lang="en-US" dirty="0"/>
              <a:t>Focus on Houston Area (100 zip codes, divided into 5 regions: Inner Loop, Northeast, Southeast, Northwest, Southwest)</a:t>
            </a:r>
          </a:p>
          <a:p>
            <a:r>
              <a:rPr lang="en-US" dirty="0"/>
              <a:t>Time period: from 2011 to 2017</a:t>
            </a:r>
          </a:p>
        </p:txBody>
      </p:sp>
    </p:spTree>
    <p:extLst>
      <p:ext uri="{BB962C8B-B14F-4D97-AF65-F5344CB8AC3E}">
        <p14:creationId xmlns:p14="http://schemas.microsoft.com/office/powerpoint/2010/main" val="76036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28A6B-1BA5-466A-9569-19289F76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0"/>
            <a:ext cx="642937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0052D-7EDC-41D8-8BBC-F3412B8B398D}"/>
              </a:ext>
            </a:extLst>
          </p:cNvPr>
          <p:cNvSpPr txBox="1"/>
          <p:nvPr/>
        </p:nvSpPr>
        <p:spPr>
          <a:xfrm>
            <a:off x="6420225" y="1350110"/>
            <a:ext cx="308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Linear positive correlation</a:t>
            </a:r>
          </a:p>
          <a:p>
            <a:endParaRPr lang="en-US" dirty="0"/>
          </a:p>
          <a:p>
            <a:r>
              <a:rPr lang="en-US" dirty="0"/>
              <a:t># Degree slightly changed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66174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-24235"/>
            <a:ext cx="9162300" cy="1221640"/>
          </a:xfrm>
        </p:spPr>
        <p:txBody>
          <a:bodyPr>
            <a:normAutofit/>
          </a:bodyPr>
          <a:lstStyle/>
          <a:p>
            <a:r>
              <a:rPr lang="en-US" sz="3000" dirty="0"/>
              <a:t>Person Correlation Coefficient Test-  Factors affecting housing’s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CD6BC-C894-49C3-BC0F-67F6FD56DD85}"/>
              </a:ext>
            </a:extLst>
          </p:cNvPr>
          <p:cNvSpPr txBox="1"/>
          <p:nvPr/>
        </p:nvSpPr>
        <p:spPr>
          <a:xfrm>
            <a:off x="5030115" y="1960930"/>
            <a:ext cx="37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Strong positive correlation</a:t>
            </a:r>
          </a:p>
          <a:p>
            <a:endParaRPr lang="en-US" dirty="0"/>
          </a:p>
          <a:p>
            <a:r>
              <a:rPr lang="en-US" dirty="0"/>
              <a:t># Degree of impact slightly declines over time, going stable for the last couple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8C096-4699-4F9D-A18F-6A5047B1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" y="1044700"/>
            <a:ext cx="4697297" cy="4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695035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- Population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4709621"/>
            <a:ext cx="7015280" cy="45811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7DB7F-312E-4FB2-ABD8-80A2A7FF185A}"/>
              </a:ext>
            </a:extLst>
          </p:cNvPr>
          <p:cNvSpPr txBox="1"/>
          <p:nvPr/>
        </p:nvSpPr>
        <p:spPr>
          <a:xfrm>
            <a:off x="4839632" y="1501103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Comparison of population growth and increase in housing values (</a:t>
            </a:r>
            <a:r>
              <a:rPr lang="en-US" sz="1500" dirty="0"/>
              <a:t>scatter plot</a:t>
            </a:r>
            <a:r>
              <a:rPr lang="en-US" dirty="0"/>
              <a:t>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615D-680F-4A5C-879C-F7C01872F4AC}"/>
              </a:ext>
            </a:extLst>
          </p:cNvPr>
          <p:cNvSpPr txBox="1"/>
          <p:nvPr/>
        </p:nvSpPr>
        <p:spPr>
          <a:xfrm>
            <a:off x="135670" y="4037824"/>
            <a:ext cx="412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Comparison of population growth and increase in housing values (Line plot).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60C97-4928-49C4-883A-17119933A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91" y="2174612"/>
            <a:ext cx="4228172" cy="2818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DA595-3638-4BAF-9ABA-792E16D9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3" y="1162359"/>
            <a:ext cx="4228172" cy="28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69C45-3997-49F5-8B52-CEC6B5E5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5039265" cy="3251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22A83-A039-42CC-862D-5488128E1CF0}"/>
              </a:ext>
            </a:extLst>
          </p:cNvPr>
          <p:cNvSpPr txBox="1"/>
          <p:nvPr/>
        </p:nvSpPr>
        <p:spPr>
          <a:xfrm>
            <a:off x="1976015" y="4448625"/>
            <a:ext cx="534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Population growth in five regions of Houston (2011-2017. </a:t>
            </a:r>
          </a:p>
        </p:txBody>
      </p:sp>
    </p:spTree>
    <p:extLst>
      <p:ext uri="{BB962C8B-B14F-4D97-AF65-F5344CB8AC3E}">
        <p14:creationId xmlns:p14="http://schemas.microsoft.com/office/powerpoint/2010/main" val="329910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B1E23-6DEC-4665-BB23-CEB7ABA3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t="12494" r="14251" b="20881"/>
          <a:stretch/>
        </p:blipFill>
        <p:spPr>
          <a:xfrm>
            <a:off x="2128720" y="1197405"/>
            <a:ext cx="5268321" cy="320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A016C-0DD6-4ACF-83FC-0159ED720E1F}"/>
              </a:ext>
            </a:extLst>
          </p:cNvPr>
          <p:cNvSpPr txBox="1"/>
          <p:nvPr/>
        </p:nvSpPr>
        <p:spPr>
          <a:xfrm>
            <a:off x="2128719" y="4397110"/>
            <a:ext cx="534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Google heat map of the cities in Houston based on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Hypothesis development:</a:t>
            </a:r>
          </a:p>
          <a:p>
            <a:r>
              <a:rPr lang="en-US" dirty="0">
                <a:solidFill>
                  <a:schemeClr val="tx1"/>
                </a:solidFill>
              </a:rPr>
              <a:t>1- Hypothesis: There is a statistically meaningful relationship between population growth and house values in the selected regions of Houston because the both population and house values are increasing constantly.</a:t>
            </a:r>
          </a:p>
          <a:p>
            <a:r>
              <a:rPr lang="en-US" dirty="0">
                <a:solidFill>
                  <a:schemeClr val="tx1"/>
                </a:solidFill>
              </a:rPr>
              <a:t>2- Null hypothesis: Although there is an increase in population and house values, it does not indicates statistical significance between two variables.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5: T-Test Scores and Hypothesis Testing: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7A239-E07A-4418-B0E4-D0CFDD2528AD}"/>
              </a:ext>
            </a:extLst>
          </p:cNvPr>
          <p:cNvSpPr txBox="1"/>
          <p:nvPr/>
        </p:nvSpPr>
        <p:spPr>
          <a:xfrm>
            <a:off x="6709870" y="1943181"/>
            <a:ext cx="2290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“T-test scores indicate strong statistical significance between population growth and median house values at Houston and regions scale between 2011-2017”.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C4F05-1056-4D0B-89D9-124D3545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6" y="1655520"/>
            <a:ext cx="6503934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" y="1044700"/>
            <a:ext cx="4104734" cy="45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6: Percent </a:t>
            </a:r>
            <a:r>
              <a:rPr lang="en-US" sz="2000" dirty="0" err="1">
                <a:solidFill>
                  <a:schemeClr val="tx1"/>
                </a:solidFill>
              </a:rPr>
              <a:t>Change_Population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FAA102-B582-4686-89D8-A947DC687EB4}"/>
              </a:ext>
            </a:extLst>
          </p:cNvPr>
          <p:cNvGrpSpPr/>
          <p:nvPr/>
        </p:nvGrpSpPr>
        <p:grpSpPr>
          <a:xfrm>
            <a:off x="126422" y="1502815"/>
            <a:ext cx="3987464" cy="2800394"/>
            <a:chOff x="143555" y="1773043"/>
            <a:chExt cx="3669565" cy="24193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528823-3278-4CEE-806A-C2B858499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95" y="1773043"/>
              <a:ext cx="2447925" cy="2419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9374C6-FD62-4296-87A9-097C12EB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55" y="1773043"/>
              <a:ext cx="2914650" cy="241935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39869-4DE6-4650-B949-4B2A240B951D}"/>
              </a:ext>
            </a:extLst>
          </p:cNvPr>
          <p:cNvSpPr txBox="1">
            <a:spLocks/>
          </p:cNvSpPr>
          <p:nvPr/>
        </p:nvSpPr>
        <p:spPr>
          <a:xfrm>
            <a:off x="4389286" y="104469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7: Percent </a:t>
            </a:r>
            <a:r>
              <a:rPr lang="en-US" sz="2000" dirty="0" err="1">
                <a:solidFill>
                  <a:schemeClr val="tx1"/>
                </a:solidFill>
              </a:rPr>
              <a:t>Change_Housing</a:t>
            </a:r>
            <a:r>
              <a:rPr lang="en-US" sz="2000" dirty="0">
                <a:solidFill>
                  <a:schemeClr val="tx1"/>
                </a:solidFill>
              </a:rPr>
              <a:t> Values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43AC38-74D9-4E0F-A709-23E3A0F1A575}"/>
              </a:ext>
            </a:extLst>
          </p:cNvPr>
          <p:cNvGrpSpPr/>
          <p:nvPr/>
        </p:nvGrpSpPr>
        <p:grpSpPr>
          <a:xfrm>
            <a:off x="4586004" y="1490436"/>
            <a:ext cx="3970331" cy="2800395"/>
            <a:chOff x="4262712" y="1512339"/>
            <a:chExt cx="3363388" cy="24098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FA8B7E-41C2-496C-9F7E-FE669C70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9125" y="1512339"/>
              <a:ext cx="2466975" cy="24098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3D76E-5DE4-4529-A1E9-BC662BD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2712" y="1512340"/>
              <a:ext cx="2533650" cy="2409825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853D86-BA7E-4BBE-ADB4-B36CE8C7B8DC}"/>
              </a:ext>
            </a:extLst>
          </p:cNvPr>
          <p:cNvSpPr txBox="1">
            <a:spLocks/>
          </p:cNvSpPr>
          <p:nvPr/>
        </p:nvSpPr>
        <p:spPr>
          <a:xfrm>
            <a:off x="60331" y="430320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Southwest, Northwest, Northeast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3BC6489-F2C3-4B87-96B7-E22B7D85C7D2}"/>
              </a:ext>
            </a:extLst>
          </p:cNvPr>
          <p:cNvSpPr txBox="1">
            <a:spLocks/>
          </p:cNvSpPr>
          <p:nvPr/>
        </p:nvSpPr>
        <p:spPr>
          <a:xfrm>
            <a:off x="4523871" y="4272957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Inner Loop, Southwest, Northwest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5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 housing’s value</a:t>
            </a:r>
            <a:br>
              <a:rPr lang="en-US" dirty="0"/>
            </a:br>
            <a:r>
              <a:rPr lang="en-US" dirty="0"/>
              <a:t>					- Time travel to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044701"/>
            <a:ext cx="6260905" cy="397033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500" dirty="0"/>
              <a:t>Inner Loop:</a:t>
            </a:r>
          </a:p>
          <a:p>
            <a:pPr marL="0" indent="0">
              <a:buNone/>
            </a:pPr>
            <a:r>
              <a:rPr lang="en-US" sz="3500" dirty="0"/>
              <a:t>	77002, 77003, 77004, 77005, 77006, 77007, 77008, 77009, 77010,</a:t>
            </a:r>
          </a:p>
          <a:p>
            <a:pPr marL="0" indent="0">
              <a:buNone/>
            </a:pPr>
            <a:r>
              <a:rPr lang="en-US" sz="3500" dirty="0"/>
              <a:t>	77011, 77012, 77019, 77020, 77021, 77023, 77025, 77026, 	77027,77030, 77046, 77054, 77098</a:t>
            </a:r>
          </a:p>
          <a:p>
            <a:pPr lvl="0"/>
            <a:r>
              <a:rPr lang="en-US" sz="3500" dirty="0"/>
              <a:t>Northeast:</a:t>
            </a:r>
          </a:p>
          <a:p>
            <a:pPr marL="914400" lvl="2" indent="0">
              <a:buNone/>
            </a:pPr>
            <a:r>
              <a:rPr lang="en-US" sz="3500" dirty="0"/>
              <a:t>77013, 77015, 77016, 77022, 77028, 77032, 77037, 77039, 77044, 77049, 77050, 77060, 77073, 77076, 77078</a:t>
            </a:r>
          </a:p>
          <a:p>
            <a:pPr lvl="0"/>
            <a:r>
              <a:rPr lang="en-US" sz="3500" dirty="0"/>
              <a:t>Northwest:</a:t>
            </a:r>
          </a:p>
          <a:p>
            <a:pPr marL="914400" lvl="2" indent="0">
              <a:buNone/>
            </a:pPr>
            <a:r>
              <a:rPr lang="en-US" sz="3500" dirty="0"/>
              <a:t>77014, 77018, 77038, 77040, 77041, 77043, 77055, 77064, 77065, 77066, 77066, 770067, 77068, 77069, 77070, 77080, 77084, 77086, 77088, 77090, 77091, 77092, 77095</a:t>
            </a:r>
          </a:p>
          <a:p>
            <a:pPr lvl="0"/>
            <a:r>
              <a:rPr lang="en-US" sz="3500" dirty="0"/>
              <a:t>Southwest:</a:t>
            </a:r>
          </a:p>
          <a:p>
            <a:pPr marL="914400" lvl="2" indent="0">
              <a:buNone/>
            </a:pPr>
            <a:r>
              <a:rPr lang="en-US" sz="3500" dirty="0"/>
              <a:t>77024, 77031, 77035, 77036, 77042, 77045, 77053, 77056, 77057, 77063, 77071, 77072, 77074, 77077, 77079, 77080, 77081, 77082, 77083, 77085, 77094, 77094, 77096, 77099, 77237</a:t>
            </a:r>
          </a:p>
          <a:p>
            <a:pPr lvl="0"/>
            <a:r>
              <a:rPr lang="en-US" sz="3500" dirty="0"/>
              <a:t>Southeast:</a:t>
            </a:r>
          </a:p>
          <a:p>
            <a:pPr marL="914400" lvl="2" indent="0">
              <a:buNone/>
            </a:pPr>
            <a:r>
              <a:rPr lang="en-US" sz="3500" dirty="0"/>
              <a:t>77017, 77029, 77033, 77034, 77047, 77048, 77051, 77058, 77059, 77061, 77062, 77075, 77086, 77089, 77092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6D3F8-0CA9-4C9F-8A92-F17AF8C4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940"/>
            <a:ext cx="7024430" cy="56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BC6B-CF76-4EC5-964D-3FEB4CA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F177-36C8-44EA-A86B-77E91072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BFB1-A9CD-4F2A-8938-BA64602B7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-37483"/>
            <a:ext cx="6566315" cy="525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A5E8F-FA32-4D55-B46A-AC30A445FE30}"/>
              </a:ext>
            </a:extLst>
          </p:cNvPr>
          <p:cNvSpPr txBox="1"/>
          <p:nvPr/>
        </p:nvSpPr>
        <p:spPr>
          <a:xfrm>
            <a:off x="6557165" y="1502815"/>
            <a:ext cx="3528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#Visualize: Linear negative</a:t>
            </a:r>
          </a:p>
          <a:p>
            <a:r>
              <a:rPr lang="en-US" dirty="0"/>
              <a:t> correlation</a:t>
            </a:r>
          </a:p>
          <a:p>
            <a:endParaRPr lang="en-US" dirty="0"/>
          </a:p>
          <a:p>
            <a:r>
              <a:rPr lang="en-US" dirty="0"/>
              <a:t># Degree seems stable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12083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77F37C-2661-4C70-9A23-D3CEC510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044700"/>
            <a:ext cx="4673375" cy="400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FF5AE-ACF8-4A8B-962D-8D91DFC3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7893043" cy="4045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9057-7DA9-463E-85F1-5C7ECCDD7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FBEA1-3BCF-44EF-B5FE-9E0FD3ADB034}"/>
              </a:ext>
            </a:extLst>
          </p:cNvPr>
          <p:cNvSpPr txBox="1"/>
          <p:nvPr/>
        </p:nvSpPr>
        <p:spPr>
          <a:xfrm>
            <a:off x="5182820" y="1502815"/>
            <a:ext cx="401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Correlation: Somewhat weak</a:t>
            </a:r>
          </a:p>
          <a:p>
            <a:endParaRPr lang="en-US" dirty="0"/>
          </a:p>
          <a:p>
            <a:r>
              <a:rPr lang="en-US" dirty="0"/>
              <a:t># Degree of the impact changing over times, decreasingly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D8710-0C9A-4D57-8D7A-97AD899096C8}"/>
              </a:ext>
            </a:extLst>
          </p:cNvPr>
          <p:cNvSpPr txBox="1"/>
          <p:nvPr/>
        </p:nvSpPr>
        <p:spPr>
          <a:xfrm>
            <a:off x="-9150" y="29037"/>
            <a:ext cx="9630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Correlation Coefficient: Time travel to work vs </a:t>
            </a:r>
          </a:p>
          <a:p>
            <a:r>
              <a:rPr lang="en-US" sz="3000" dirty="0"/>
              <a:t>House values</a:t>
            </a:r>
          </a:p>
        </p:txBody>
      </p:sp>
    </p:spTree>
    <p:extLst>
      <p:ext uri="{BB962C8B-B14F-4D97-AF65-F5344CB8AC3E}">
        <p14:creationId xmlns:p14="http://schemas.microsoft.com/office/powerpoint/2010/main" val="276466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D35F2-C27B-4785-B719-E1F59DE106EA}"/>
              </a:ext>
            </a:extLst>
          </p:cNvPr>
          <p:cNvSpPr txBox="1"/>
          <p:nvPr/>
        </p:nvSpPr>
        <p:spPr>
          <a:xfrm>
            <a:off x="3197655" y="1936537"/>
            <a:ext cx="22862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044701"/>
            <a:ext cx="6871725" cy="397033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House’s values in Houston Area are generally higher than average in Harris County. In which, Inner Loop and Southwest are most expensive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Monthly housing costs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cheaper than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positively affect house values, making a stronger impact in Houston Area. However, the strength of correlation declines over time.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One exception is Northwest region where the correlation is very weak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Household income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generally below average compared to Harris County. However, Inner Loop has higher income and Southwest is about equal to Harris County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strongly positively affects house values. The degree of impact seems stable over time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198559"/>
            <a:ext cx="6871725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Population: strong statistical significance between population growth and median house values at Houston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Time travel to work weakly negatively affects house’s value. Degree of impact declines over time</a:t>
            </a:r>
          </a:p>
        </p:txBody>
      </p:sp>
    </p:spTree>
    <p:extLst>
      <p:ext uri="{BB962C8B-B14F-4D97-AF65-F5344CB8AC3E}">
        <p14:creationId xmlns:p14="http://schemas.microsoft.com/office/powerpoint/2010/main" val="379827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1044701"/>
            <a:ext cx="7654413" cy="2137870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433" y="4100053"/>
            <a:ext cx="6308406" cy="5493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factors that affects housing’s values/prices in Houston?</a:t>
            </a:r>
          </a:p>
          <a:p>
            <a:r>
              <a:rPr lang="en-US" dirty="0"/>
              <a:t>Look for housing value’s trends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10225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element: Housing’s value/prices asked (Nguyen)</a:t>
            </a:r>
          </a:p>
          <a:p>
            <a:r>
              <a:rPr lang="en-US" dirty="0"/>
              <a:t>Proposed independent factors:</a:t>
            </a:r>
          </a:p>
          <a:p>
            <a:pPr marL="0" indent="0">
              <a:buNone/>
            </a:pPr>
            <a:r>
              <a:rPr lang="en-US" dirty="0"/>
              <a:t>	1) Monthly housing cost (Nguyen)</a:t>
            </a:r>
          </a:p>
          <a:p>
            <a:pPr marL="0" indent="0">
              <a:buNone/>
            </a:pPr>
            <a:r>
              <a:rPr lang="en-US" dirty="0"/>
              <a:t>	2) Income (Patrick)</a:t>
            </a:r>
          </a:p>
          <a:p>
            <a:pPr marL="0" indent="0">
              <a:buNone/>
            </a:pPr>
            <a:r>
              <a:rPr lang="en-US" dirty="0"/>
              <a:t>	3) Population (Suleyman)</a:t>
            </a:r>
          </a:p>
          <a:p>
            <a:pPr marL="0" indent="0">
              <a:buNone/>
            </a:pPr>
            <a:r>
              <a:rPr lang="en-US" dirty="0"/>
              <a:t>	4) Time travel to work (Eva)</a:t>
            </a:r>
          </a:p>
        </p:txBody>
      </p:sp>
    </p:spTree>
    <p:extLst>
      <p:ext uri="{BB962C8B-B14F-4D97-AF65-F5344CB8AC3E}">
        <p14:creationId xmlns:p14="http://schemas.microsoft.com/office/powerpoint/2010/main" val="54959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Datasource</a:t>
            </a:r>
            <a:r>
              <a:rPr lang="en-US" dirty="0"/>
              <a:t>: US Census- American 5 year Survey</a:t>
            </a:r>
          </a:p>
          <a:p>
            <a:pPr marL="0" indent="0">
              <a:buNone/>
            </a:pPr>
            <a:r>
              <a:rPr lang="en-US" dirty="0"/>
              <a:t>2) Retrieve Data by zip codes- API requests</a:t>
            </a:r>
          </a:p>
          <a:p>
            <a:pPr marL="0" indent="0">
              <a:buNone/>
            </a:pPr>
            <a:r>
              <a:rPr lang="en-US" dirty="0"/>
              <a:t>3) Create </a:t>
            </a:r>
            <a:r>
              <a:rPr lang="en-US" dirty="0" err="1"/>
              <a:t>Dataframes</a:t>
            </a:r>
            <a:r>
              <a:rPr lang="en-US" dirty="0"/>
              <a:t>- store results</a:t>
            </a:r>
          </a:p>
          <a:p>
            <a:pPr marL="0" indent="0">
              <a:buNone/>
            </a:pPr>
            <a:r>
              <a:rPr lang="en-US" dirty="0"/>
              <a:t>4) Clean dataset- drop invalid figures, group by cities and regions, add new calculation columns </a:t>
            </a:r>
          </a:p>
          <a:p>
            <a:pPr marL="0" indent="0">
              <a:buNone/>
            </a:pPr>
            <a:r>
              <a:rPr lang="en-US" dirty="0"/>
              <a:t>5) Plot charts- visualize correlations (if any)</a:t>
            </a:r>
          </a:p>
          <a:p>
            <a:pPr marL="0" indent="0">
              <a:buNone/>
            </a:pPr>
            <a:r>
              <a:rPr lang="en-US" dirty="0"/>
              <a:t>6) Do hypothesis tests- test for statistical significance. Confirm correlations</a:t>
            </a:r>
          </a:p>
          <a:p>
            <a:pPr marL="0" indent="0">
              <a:buNone/>
            </a:pPr>
            <a:r>
              <a:rPr lang="en-US" dirty="0"/>
              <a:t>7) Conclusions </a:t>
            </a:r>
          </a:p>
        </p:txBody>
      </p:sp>
    </p:spTree>
    <p:extLst>
      <p:ext uri="{BB962C8B-B14F-4D97-AF65-F5344CB8AC3E}">
        <p14:creationId xmlns:p14="http://schemas.microsoft.com/office/powerpoint/2010/main" val="267933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158DF-5D29-4059-B432-977A47B8AE9E}"/>
              </a:ext>
            </a:extLst>
          </p:cNvPr>
          <p:cNvSpPr txBox="1"/>
          <p:nvPr/>
        </p:nvSpPr>
        <p:spPr>
          <a:xfrm>
            <a:off x="7549748" y="1960930"/>
            <a:ext cx="16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Above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A89A8-50B6-44EE-9BA4-B4ADE970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-24235"/>
            <a:ext cx="6108200" cy="52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CBCC0-D291-4B36-8BED-245A6257E23E}"/>
              </a:ext>
            </a:extLst>
          </p:cNvPr>
          <p:cNvSpPr txBox="1"/>
          <p:nvPr/>
        </p:nvSpPr>
        <p:spPr>
          <a:xfrm>
            <a:off x="6709870" y="1655520"/>
            <a:ext cx="291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 </a:t>
            </a:r>
          </a:p>
          <a:p>
            <a:r>
              <a:rPr lang="en-US" dirty="0" err="1"/>
              <a:t>Innerloop</a:t>
            </a:r>
            <a:r>
              <a:rPr lang="en-US" dirty="0"/>
              <a:t>, Southwest</a:t>
            </a:r>
          </a:p>
          <a:p>
            <a:r>
              <a:rPr lang="en-US" dirty="0"/>
              <a:t># Below average:</a:t>
            </a:r>
          </a:p>
          <a:p>
            <a:r>
              <a:rPr lang="en-US" dirty="0" err="1"/>
              <a:t>Northwest,Southeast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E2A7D-F931-438F-8936-979D738C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1505"/>
            <a:ext cx="60007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0A809-220D-4E78-A8C6-0922EA46A86C}"/>
              </a:ext>
            </a:extLst>
          </p:cNvPr>
          <p:cNvSpPr txBox="1"/>
          <p:nvPr/>
        </p:nvSpPr>
        <p:spPr>
          <a:xfrm>
            <a:off x="6709870" y="1502815"/>
            <a:ext cx="243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# The biggest increase in house values are seen in Inner Loop, Southwest, and Northwest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A8D7-6D98-4CC1-AF0E-2C738831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35"/>
            <a:ext cx="6566315" cy="52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806</Words>
  <Application>Microsoft Office PowerPoint</Application>
  <PresentationFormat>On-screen Show (16:9)</PresentationFormat>
  <Paragraphs>144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Factors affecting House Values in Houston Area Harris County from 2011 to 2017</vt:lpstr>
      <vt:lpstr>Project Scope</vt:lpstr>
      <vt:lpstr>Project Scope</vt:lpstr>
      <vt:lpstr>Project Scope</vt:lpstr>
      <vt:lpstr>Project Scope</vt:lpstr>
      <vt:lpstr>Methodology </vt:lpstr>
      <vt:lpstr>PowerPoint Presentation</vt:lpstr>
      <vt:lpstr>PowerPoint Presentation</vt:lpstr>
      <vt:lpstr>PowerPoint Presentation</vt:lpstr>
      <vt:lpstr>Factors affecting house value-       Monthly housing cost </vt:lpstr>
      <vt:lpstr>Factors affect housing’s value- Monthly housing cost</vt:lpstr>
      <vt:lpstr>Factors affect housing’s value- Monthly housing cost</vt:lpstr>
      <vt:lpstr>Factors affect housing’s value- Monthly housing</vt:lpstr>
      <vt:lpstr>PowerPoint Presentation</vt:lpstr>
      <vt:lpstr>Pearson Correlation Coefficient- Monthly housing costs vs house values</vt:lpstr>
      <vt:lpstr>Pearson Correlation Coefficient- Monthly housing costs vs house values</vt:lpstr>
      <vt:lpstr>Factors affecting house value       - Income</vt:lpstr>
      <vt:lpstr>Factors affecting house value- Income</vt:lpstr>
      <vt:lpstr>Factors affecting house value- Income</vt:lpstr>
      <vt:lpstr>Factors affecting house value- Income</vt:lpstr>
      <vt:lpstr>Person Correlation Coefficient Test-  Factors affecting housing’s value- Income</vt:lpstr>
      <vt:lpstr>Factors affecting house value      - Population 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 housing’s value      - Time travel to work </vt:lpstr>
      <vt:lpstr>Factors affect housing’s value- Time travel</vt:lpstr>
      <vt:lpstr>PowerPoint Presentation</vt:lpstr>
      <vt:lpstr>PowerPoint Presentation</vt:lpstr>
      <vt:lpstr>PowerPoint Presentation</vt:lpstr>
      <vt:lpstr>Conclusions</vt:lpstr>
      <vt:lpstr>Conclusions</vt:lpstr>
      <vt:lpstr>Thank you for your attention!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Süleyman İncekara</cp:lastModifiedBy>
  <cp:revision>235</cp:revision>
  <dcterms:created xsi:type="dcterms:W3CDTF">2013-08-21T19:17:07Z</dcterms:created>
  <dcterms:modified xsi:type="dcterms:W3CDTF">2020-05-28T23:30:45Z</dcterms:modified>
</cp:coreProperties>
</file>