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4384000" cy="13716000"/>
  <p:notesSz cx="6858000" cy="9144000"/>
  <p:defaultTextStyle>
    <a:lvl1pPr algn="ctr" defTabSz="584200">
      <a:defRPr sz="4000" b="1">
        <a:latin typeface="Helvetica Neue"/>
        <a:ea typeface="Helvetica Neue"/>
        <a:cs typeface="Helvetica Neue"/>
        <a:sym typeface="Helvetica Neue"/>
      </a:defRPr>
    </a:lvl1pPr>
    <a:lvl2pPr indent="228600" algn="ctr" defTabSz="584200">
      <a:defRPr sz="4000" b="1">
        <a:latin typeface="Helvetica Neue"/>
        <a:ea typeface="Helvetica Neue"/>
        <a:cs typeface="Helvetica Neue"/>
        <a:sym typeface="Helvetica Neue"/>
      </a:defRPr>
    </a:lvl2pPr>
    <a:lvl3pPr indent="457200" algn="ctr" defTabSz="584200">
      <a:defRPr sz="4000" b="1">
        <a:latin typeface="Helvetica Neue"/>
        <a:ea typeface="Helvetica Neue"/>
        <a:cs typeface="Helvetica Neue"/>
        <a:sym typeface="Helvetica Neue"/>
      </a:defRPr>
    </a:lvl3pPr>
    <a:lvl4pPr indent="685800" algn="ctr" defTabSz="584200">
      <a:defRPr sz="4000" b="1">
        <a:latin typeface="Helvetica Neue"/>
        <a:ea typeface="Helvetica Neue"/>
        <a:cs typeface="Helvetica Neue"/>
        <a:sym typeface="Helvetica Neue"/>
      </a:defRPr>
    </a:lvl4pPr>
    <a:lvl5pPr indent="914400" algn="ctr" defTabSz="584200">
      <a:defRPr sz="4000" b="1">
        <a:latin typeface="Helvetica Neue"/>
        <a:ea typeface="Helvetica Neue"/>
        <a:cs typeface="Helvetica Neue"/>
        <a:sym typeface="Helvetica Neue"/>
      </a:defRPr>
    </a:lvl5pPr>
    <a:lvl6pPr indent="1143000" algn="ctr" defTabSz="584200">
      <a:defRPr sz="4000" b="1">
        <a:latin typeface="Helvetica Neue"/>
        <a:ea typeface="Helvetica Neue"/>
        <a:cs typeface="Helvetica Neue"/>
        <a:sym typeface="Helvetica Neue"/>
      </a:defRPr>
    </a:lvl6pPr>
    <a:lvl7pPr indent="1371600" algn="ctr" defTabSz="584200">
      <a:defRPr sz="4000" b="1">
        <a:latin typeface="Helvetica Neue"/>
        <a:ea typeface="Helvetica Neue"/>
        <a:cs typeface="Helvetica Neue"/>
        <a:sym typeface="Helvetica Neue"/>
      </a:defRPr>
    </a:lvl7pPr>
    <a:lvl8pPr indent="1600200" algn="ctr" defTabSz="584200">
      <a:defRPr sz="4000" b="1">
        <a:latin typeface="Helvetica Neue"/>
        <a:ea typeface="Helvetica Neue"/>
        <a:cs typeface="Helvetica Neue"/>
        <a:sym typeface="Helvetica Neue"/>
      </a:defRPr>
    </a:lvl8pPr>
    <a:lvl9pPr indent="1828800" algn="ctr" defTabSz="584200">
      <a:defRPr sz="4000" b="1"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448" y="-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27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851671" y="6679406"/>
            <a:ext cx="16689508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标题文本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3851671" y="7054453"/>
            <a:ext cx="16680658" cy="14287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12656254" y="12215901"/>
            <a:ext cx="20004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5800"/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14085093" y="11912203"/>
            <a:ext cx="6965157" cy="7143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851671" y="4625578"/>
            <a:ext cx="16680658" cy="4464844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800"/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51671" y="6840140"/>
            <a:ext cx="7501607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3851671" y="2018109"/>
            <a:ext cx="7500939" cy="446484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标题文本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3851671" y="7215187"/>
            <a:ext cx="7500939" cy="44648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 marL="1028700" indent="-571500">
              <a:buBlip>
                <a:blip r:embed="rId3"/>
              </a:buBlip>
              <a:defRPr sz="4500"/>
            </a:lvl2pPr>
            <a:lvl3pPr>
              <a:buSzPct val="75000"/>
              <a:buFont typeface="Helvetica Neue"/>
              <a:buChar char="•"/>
              <a:defRPr sz="4000"/>
            </a:lvl3pPr>
            <a:lvl4pPr>
              <a:buSzPct val="75000"/>
              <a:buFont typeface="Helvetica Neue"/>
              <a:buChar char="•"/>
              <a:defRPr sz="3500"/>
            </a:lvl4pPr>
            <a:lvl5pPr>
              <a:buSzPct val="75000"/>
              <a:buFont typeface="Helvetica Neue"/>
              <a:buChar char="•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4747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74747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851671" y="2768203"/>
            <a:ext cx="7134460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851671" y="3125390"/>
            <a:ext cx="7143751" cy="9376173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2"/>
              </a:buBlip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3000"/>
              </a:spcBef>
              <a:buBlip>
                <a:blip r:embed="rId3"/>
              </a:buBlip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17600" indent="-457200">
              <a:spcBef>
                <a:spcPts val="3000"/>
              </a:spcBef>
              <a:buSzPct val="75000"/>
              <a:buChar char="•"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47800" indent="-457200">
              <a:spcBef>
                <a:spcPts val="3000"/>
              </a:spcBef>
              <a:buSzPct val="75000"/>
              <a:buChar char="•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78000" indent="-457200">
              <a:spcBef>
                <a:spcPts val="3000"/>
              </a:spcBef>
              <a:buSzPct val="75000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747474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74747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47474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298156" y="1250156"/>
            <a:ext cx="15769829" cy="11197829"/>
          </a:xfrm>
          <a:prstGeom prst="rect">
            <a:avLst/>
          </a:prstGeom>
        </p:spPr>
        <p:txBody>
          <a:bodyPr/>
          <a:lstStyle>
            <a:lvl1pPr>
              <a:buSzPct val="75000"/>
              <a:buFont typeface="Helvetica Neue"/>
              <a:buChar char="•"/>
            </a:lvl1pPr>
            <a:lvl2pPr>
              <a:buSzPct val="75000"/>
              <a:buFont typeface="Helvetica Neue"/>
              <a:buChar char="•"/>
            </a:lvl2pPr>
            <a:lvl3pPr>
              <a:buSzPct val="75000"/>
              <a:buFont typeface="Helvetica Neue"/>
              <a:buChar char="•"/>
            </a:lvl3pPr>
            <a:lvl4pPr>
              <a:buSzPct val="75000"/>
              <a:buFont typeface="Helvetica Neue"/>
              <a:buChar char="•"/>
            </a:lvl4pPr>
            <a:lvl5pPr>
              <a:buSzPct val="75000"/>
              <a:buFont typeface="Helvetica Neue"/>
              <a:buChar char="•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15781732" y="714375"/>
            <a:ext cx="180" cy="112157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5781729" y="6277570"/>
            <a:ext cx="4849457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780234" y="12180093"/>
            <a:ext cx="11769329" cy="13215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51671" y="2768203"/>
            <a:ext cx="16689524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sz="5800"/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851671" y="3125390"/>
            <a:ext cx="16680658" cy="937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buBlip>
                <a:blip r:embed="rId14"/>
              </a:buBlip>
            </a:lvl1pPr>
            <a:lvl2pPr marL="1028700" indent="-571500">
              <a:buBlip>
                <a:blip r:embed="rId15"/>
              </a:buBlip>
              <a:defRPr sz="4500"/>
            </a:lvl2pPr>
            <a:lvl3pPr>
              <a:buSzPct val="75000"/>
              <a:buFont typeface="Helvetica Neue"/>
              <a:buChar char="•"/>
              <a:defRPr sz="4000"/>
            </a:lvl3pPr>
            <a:lvl4pPr>
              <a:buSzPct val="75000"/>
              <a:buFont typeface="Helvetica Neue"/>
              <a:buChar char="•"/>
              <a:defRPr sz="3500"/>
            </a:lvl4pPr>
            <a:lvl5pPr>
              <a:buSzPct val="75000"/>
              <a:buFont typeface="Helvetica Neue"/>
              <a:buChar char="•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4747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74747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defTabSz="584200">
        <a:defRPr sz="58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58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58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58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58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58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58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58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5800"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584200">
        <a:spcBef>
          <a:spcPts val="4200"/>
        </a:spcBef>
        <a:buSzPct val="45000"/>
        <a:buBlip>
          <a:blip r:embed="rId14"/>
        </a:buBlip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1092200" indent="-635000" defTabSz="584200">
        <a:spcBef>
          <a:spcPts val="4200"/>
        </a:spcBef>
        <a:buSzPct val="45000"/>
        <a:buBlip>
          <a:blip r:embed="rId16"/>
        </a:buBlip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549400" indent="-635000" defTabSz="584200">
        <a:spcBef>
          <a:spcPts val="4200"/>
        </a:spcBef>
        <a:buSzPct val="45000"/>
        <a:buBlip>
          <a:blip r:embed="rId16"/>
        </a:buBlip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2006600" indent="-635000" defTabSz="584200">
        <a:spcBef>
          <a:spcPts val="4200"/>
        </a:spcBef>
        <a:buSzPct val="45000"/>
        <a:buBlip>
          <a:blip r:embed="rId16"/>
        </a:buBlip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2463800" indent="-635000" defTabSz="584200">
        <a:spcBef>
          <a:spcPts val="4200"/>
        </a:spcBef>
        <a:buSzPct val="45000"/>
        <a:buBlip>
          <a:blip r:embed="rId16"/>
        </a:buBlip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2921000" indent="-635000" defTabSz="584200">
        <a:spcBef>
          <a:spcPts val="4200"/>
        </a:spcBef>
        <a:buSzPct val="45000"/>
        <a:buBlip>
          <a:blip r:embed="rId16"/>
        </a:buBlip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3378200" indent="-635000" defTabSz="584200">
        <a:spcBef>
          <a:spcPts val="4200"/>
        </a:spcBef>
        <a:buSzPct val="45000"/>
        <a:buBlip>
          <a:blip r:embed="rId16"/>
        </a:buBlip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3835400" indent="-635000" defTabSz="584200">
        <a:spcBef>
          <a:spcPts val="4200"/>
        </a:spcBef>
        <a:buSzPct val="45000"/>
        <a:buBlip>
          <a:blip r:embed="rId16"/>
        </a:buBlip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4292600" indent="-635000" defTabSz="584200">
        <a:spcBef>
          <a:spcPts val="4200"/>
        </a:spcBef>
        <a:buSzPct val="45000"/>
        <a:buBlip>
          <a:blip r:embed="rId16"/>
        </a:buBlip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 贴图和美化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Xcode实现9Slicing技术</a:t>
            </a:r>
          </a:p>
        </p:txBody>
      </p:sp>
      <p:sp>
        <p:nvSpPr>
          <p:cNvPr id="110" name="Shape 110"/>
          <p:cNvSpPr/>
          <p:nvPr/>
        </p:nvSpPr>
        <p:spPr>
          <a:xfrm>
            <a:off x="6644387" y="3406003"/>
            <a:ext cx="10061576" cy="7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 b="0"/>
            </a:pPr>
            <a:r>
              <a:rPr sz="4000" b="1"/>
              <a:t>拖入图片到xcassets 中，选中图片进行操作</a:t>
            </a:r>
          </a:p>
        </p:txBody>
      </p:sp>
      <p:pic>
        <p:nvPicPr>
          <p:cNvPr id="11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97" y="5427715"/>
            <a:ext cx="5227494" cy="3855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7951" y="5516788"/>
            <a:ext cx="4973783" cy="3676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61589" y="5516788"/>
            <a:ext cx="4917004" cy="3676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按钮的贴图美化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lvl="0" indent="-603250" defTabSz="554990">
              <a:spcBef>
                <a:spcPts val="3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750">
                <a:solidFill>
                  <a:srgbClr val="747474"/>
                </a:solidFill>
              </a:rPr>
              <a:t>UIButton：区分状态设置图片</a:t>
            </a:r>
          </a:p>
          <a:p>
            <a:pPr marL="977264" lvl="1" indent="-542925" defTabSz="554990">
              <a:spcBef>
                <a:spcPts val="39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275">
                <a:solidFill>
                  <a:srgbClr val="747474"/>
                </a:solidFill>
              </a:rPr>
              <a:t> Normal        正常状态</a:t>
            </a:r>
          </a:p>
          <a:p>
            <a:pPr marL="977264" lvl="1" indent="-542925" defTabSz="554990">
              <a:spcBef>
                <a:spcPts val="39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275">
                <a:solidFill>
                  <a:srgbClr val="747474"/>
                </a:solidFill>
              </a:rPr>
              <a:t> Highlighted  高亮状态（用户按下后的状态）</a:t>
            </a:r>
          </a:p>
          <a:p>
            <a:pPr marL="977264" lvl="1" indent="-542925" defTabSz="554990">
              <a:spcBef>
                <a:spcPts val="39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275">
                <a:solidFill>
                  <a:srgbClr val="747474"/>
                </a:solidFill>
              </a:rPr>
              <a:t> Disabled      .enabled=NO(按钮不可用状态)</a:t>
            </a:r>
          </a:p>
          <a:p>
            <a:pPr marL="977264" lvl="1" indent="-542925" defTabSz="554990">
              <a:spcBef>
                <a:spcPts val="39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275">
                <a:solidFill>
                  <a:srgbClr val="747474"/>
                </a:solidFill>
              </a:rPr>
              <a:t> Selected      .selected=YES(按钮被选中)</a:t>
            </a:r>
          </a:p>
          <a:p>
            <a:pPr marL="603250" lvl="0" indent="-603250" defTabSz="554990">
              <a:spcBef>
                <a:spcPts val="3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750">
                <a:solidFill>
                  <a:srgbClr val="747474"/>
                </a:solidFill>
              </a:rPr>
              <a:t>图片命名</a:t>
            </a:r>
          </a:p>
          <a:p>
            <a:pPr marL="977264" lvl="1" indent="-542925" defTabSz="554990">
              <a:spcBef>
                <a:spcPts val="39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275">
                <a:solidFill>
                  <a:srgbClr val="747474"/>
                </a:solidFill>
              </a:rPr>
              <a:t> XxxxYyyy.png       XxxxYyyy@2x.png    Normal状态下的图片</a:t>
            </a:r>
          </a:p>
          <a:p>
            <a:pPr marL="977264" lvl="1" indent="-542925" defTabSz="554990">
              <a:spcBef>
                <a:spcPts val="39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275">
                <a:solidFill>
                  <a:srgbClr val="747474"/>
                </a:solidFill>
              </a:rPr>
              <a:t> XxxxYyyyHL.png   XxxxYyyyHL@2x.png Highlighted状态下的图片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滑块的贴图美化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UISlider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setMaximumTrackImage: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setMinimumTrackImage: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setThumbImage: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tintColor属性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统一管理一个视图中所有子视图和子视图的子视图的颜色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批量修改一些视图的颜色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颜色受控制的因素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拥有 xxxTintColor属性，如UISwitch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没有xxxTintColor，受从UIView中继承来的tintColor影响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self.window.tintColor影响整个应用的风格，除非某一个视图特别设置了自己的tintColor颜色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UIAppearance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遵守此协议的对象，可以批量设置某种控件的外观（颜色、贴图等）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获取方式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+（instancetype）appearance；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使用方式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拿到此对象后，通过这个对象设置背景、颜色等来批量设置某一类控件的外观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[ [ UISlider appearance] setTintColor: [ UIColor redColor ] ]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UINavigationBar美化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设置NavigationBar的颜色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.barTintColor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 设置是否透明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.translucent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 给NavigationBar贴图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setBackgroundImage:forBarMetrics: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设置返回按钮的图片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.backIndicatorImage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.backIndicatorTransitionMaskImage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 设置按钮的颜色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.tintColor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 设置标题栏的文字字体</a:t>
            </a: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747474"/>
                </a:solidFill>
              </a:rPr>
              <a:t> .titleTextAttributes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UINavigationBar美化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UINavigationBar美化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2300" lvl="0" indent="-622300" defTabSz="572516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747474"/>
                </a:solidFill>
              </a:rPr>
              <a:t>设置标题为任何视图</a:t>
            </a:r>
          </a:p>
          <a:p>
            <a:pPr marL="1008126" lvl="1" indent="-560070" defTabSz="572516">
              <a:spcBef>
                <a:spcPts val="4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410">
                <a:solidFill>
                  <a:srgbClr val="747474"/>
                </a:solidFill>
              </a:rPr>
              <a:t> self.navigationItem.titleView</a:t>
            </a:r>
          </a:p>
          <a:p>
            <a:pPr marL="622300" lvl="0" indent="-622300" defTabSz="572516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747474"/>
                </a:solidFill>
              </a:rPr>
              <a:t> 设置状态栏风格</a:t>
            </a:r>
          </a:p>
          <a:p>
            <a:pPr marL="1008126" lvl="1" indent="-560070" defTabSz="572516">
              <a:spcBef>
                <a:spcPts val="4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410">
                <a:solidFill>
                  <a:srgbClr val="747474"/>
                </a:solidFill>
              </a:rPr>
              <a:t> 重写preferredStatusBarStyle方法</a:t>
            </a:r>
          </a:p>
          <a:p>
            <a:pPr marL="622300" lvl="0" indent="-622300" defTabSz="572516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747474"/>
                </a:solidFill>
              </a:rPr>
              <a:t> 是否显示状态栏</a:t>
            </a:r>
          </a:p>
          <a:p>
            <a:pPr marL="1008126" lvl="1" indent="-560070" defTabSz="572516">
              <a:spcBef>
                <a:spcPts val="4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410">
                <a:solidFill>
                  <a:srgbClr val="747474"/>
                </a:solidFill>
              </a:rPr>
              <a:t> 重写prefersStatusBarHidden方法</a:t>
            </a:r>
          </a:p>
          <a:p>
            <a:pPr marL="622300" lvl="0" indent="-622300" defTabSz="572516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900">
                <a:solidFill>
                  <a:srgbClr val="747474"/>
                </a:solidFill>
              </a:rPr>
              <a:t> 隐藏NavigationBar</a:t>
            </a:r>
          </a:p>
          <a:p>
            <a:pPr marL="1008126" lvl="1" indent="-560070" defTabSz="572516">
              <a:spcBef>
                <a:spcPts val="4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410">
                <a:solidFill>
                  <a:srgbClr val="747474"/>
                </a:solidFill>
              </a:rPr>
              <a:t> self.navigationController setNavigationBarHidden: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iOS设备</a:t>
            </a:r>
          </a:p>
        </p:txBody>
      </p:sp>
      <p:pic>
        <p:nvPicPr>
          <p:cNvPr id="4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4146" y="3107712"/>
            <a:ext cx="7912337" cy="405892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6704479" y="11272633"/>
            <a:ext cx="4386390" cy="82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/>
            </a:lvl1pPr>
          </a:lstStyle>
          <a:p>
            <a:pPr lvl="0">
              <a:defRPr sz="1800" b="0"/>
            </a:pPr>
            <a:r>
              <a:rPr sz="4500" b="1"/>
              <a:t>Normal  display</a:t>
            </a:r>
          </a:p>
        </p:txBody>
      </p:sp>
      <p:sp>
        <p:nvSpPr>
          <p:cNvPr id="45" name="Shape 45"/>
          <p:cNvSpPr/>
          <p:nvPr/>
        </p:nvSpPr>
        <p:spPr>
          <a:xfrm>
            <a:off x="12369756" y="11272633"/>
            <a:ext cx="3995484" cy="82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/>
            </a:lvl1pPr>
          </a:lstStyle>
          <a:p>
            <a:pPr lvl="0">
              <a:defRPr sz="1800" b="0"/>
            </a:pPr>
            <a:r>
              <a:rPr sz="4500" b="1"/>
              <a:t>Retina display</a:t>
            </a:r>
          </a:p>
        </p:txBody>
      </p:sp>
      <p:graphicFrame>
        <p:nvGraphicFramePr>
          <p:cNvPr id="46" name="Table 46"/>
          <p:cNvGraphicFramePr/>
          <p:nvPr>
            <p:extLst>
              <p:ext uri="{D42A27DB-BD31-4B8C-83A1-F6EECF244321}">
                <p14:modId xmlns:p14="http://schemas.microsoft.com/office/powerpoint/2010/main" val="346433725"/>
              </p:ext>
            </p:extLst>
          </p:nvPr>
        </p:nvGraphicFramePr>
        <p:xfrm>
          <a:off x="7847878" y="8123004"/>
          <a:ext cx="2762598" cy="2389476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1381299"/>
                <a:gridCol w="1381299"/>
              </a:tblGrid>
              <a:tr h="1194738"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</a:tr>
              <a:tr h="1194738"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7"/>
          <p:cNvGraphicFramePr/>
          <p:nvPr>
            <p:extLst>
              <p:ext uri="{D42A27DB-BD31-4B8C-83A1-F6EECF244321}">
                <p14:modId xmlns:p14="http://schemas.microsoft.com/office/powerpoint/2010/main" val="47281933"/>
              </p:ext>
            </p:extLst>
          </p:nvPr>
        </p:nvGraphicFramePr>
        <p:xfrm>
          <a:off x="12527210" y="8123004"/>
          <a:ext cx="2849272" cy="272288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712318"/>
                <a:gridCol w="712318"/>
                <a:gridCol w="712318"/>
                <a:gridCol w="712318"/>
              </a:tblGrid>
              <a:tr h="597369"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</a:tr>
              <a:tr h="597369"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</a:tr>
              <a:tr h="597369"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</a:tr>
              <a:tr h="597369"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3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iOS设备</a:t>
            </a:r>
          </a:p>
        </p:txBody>
      </p:sp>
      <p:pic>
        <p:nvPicPr>
          <p:cNvPr id="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752" y="3107712"/>
            <a:ext cx="11937364" cy="9369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iOS设备</a:t>
            </a:r>
          </a:p>
        </p:txBody>
      </p:sp>
      <p:pic>
        <p:nvPicPr>
          <p:cNvPr id="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9755" y="3107712"/>
            <a:ext cx="17684490" cy="8548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分辨率</a:t>
            </a:r>
          </a:p>
        </p:txBody>
      </p:sp>
      <p:graphicFrame>
        <p:nvGraphicFramePr>
          <p:cNvPr id="56" name="Table 56"/>
          <p:cNvGraphicFramePr/>
          <p:nvPr/>
        </p:nvGraphicFramePr>
        <p:xfrm>
          <a:off x="3851671" y="3645015"/>
          <a:ext cx="16680655" cy="591411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25671"/>
                <a:gridCol w="6730188"/>
                <a:gridCol w="4324796"/>
              </a:tblGrid>
              <a:tr h="938528"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latin typeface="宋体"/>
                          <a:ea typeface="宋体"/>
                          <a:cs typeface="宋体"/>
                          <a:sym typeface="宋体"/>
                        </a:rPr>
                        <a:t>Retina设备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424242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424242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分辨率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424242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latin typeface="宋体"/>
                          <a:ea typeface="宋体"/>
                          <a:cs typeface="宋体"/>
                          <a:sym typeface="宋体"/>
                        </a:rPr>
                        <a:t>点（坐标）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424242"/>
                      </a:solidFill>
                      <a:miter lim="400000"/>
                    </a:lnR>
                    <a:lnT w="38100">
                      <a:solidFill>
                        <a:srgbClr val="424242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920338"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宋体"/>
                          <a:ea typeface="宋体"/>
                          <a:cs typeface="宋体"/>
                          <a:sym typeface="宋体"/>
                        </a:rPr>
                        <a:t>iPhone4</a:t>
                      </a: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/4s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424242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 X 960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 X 480  @2x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424242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</a:tr>
              <a:tr h="935178"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iPhone5/5s/5c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424242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 X 1136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 X 568  @2x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424242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</a:tr>
              <a:tr h="1149819"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iPad,iPad4
iPad Air,iPad mini2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424242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2048 X 1536  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1024 X 768  @2x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424242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</a:tr>
              <a:tr h="831473"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iPhone6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424242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750 X 1334  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 X 667   @2x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424242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212121"/>
                      </a:solidFill>
                      <a:miter lim="400000"/>
                    </a:lnB>
                  </a:tcPr>
                </a:tc>
              </a:tr>
              <a:tr h="1056702"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iPhone6 Plus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424242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42424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1242 X 2208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212121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42424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414 X 736    @3x</a:t>
                      </a:r>
                    </a:p>
                  </a:txBody>
                  <a:tcPr marL="67310" marR="67310" marT="67310" marB="67310" anchor="ctr" horzOverflow="overflow">
                    <a:lnL w="38100">
                      <a:solidFill>
                        <a:srgbClr val="212121"/>
                      </a:solidFill>
                      <a:miter lim="400000"/>
                    </a:lnL>
                    <a:lnR w="38100">
                      <a:solidFill>
                        <a:srgbClr val="424242"/>
                      </a:solidFill>
                      <a:miter lim="400000"/>
                    </a:lnR>
                    <a:lnT w="38100">
                      <a:solidFill>
                        <a:srgbClr val="212121"/>
                      </a:solidFill>
                      <a:miter lim="400000"/>
                    </a:lnT>
                    <a:lnB w="38100">
                      <a:solidFill>
                        <a:srgbClr val="42424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7" name="Shape 57"/>
          <p:cNvSpPr/>
          <p:nvPr/>
        </p:nvSpPr>
        <p:spPr>
          <a:xfrm>
            <a:off x="3745278" y="10347335"/>
            <a:ext cx="15401672" cy="7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 b="0"/>
            </a:pPr>
            <a:r>
              <a:rPr sz="4000" b="1"/>
              <a:t>注：非Retina只有mini在用，还有早期的ipad和ipad2，iPhone3GS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Retina屏幕下对图片的处理</a:t>
            </a:r>
          </a:p>
        </p:txBody>
      </p:sp>
      <p:sp>
        <p:nvSpPr>
          <p:cNvPr id="60" name="Shape 60"/>
          <p:cNvSpPr/>
          <p:nvPr/>
        </p:nvSpPr>
        <p:spPr>
          <a:xfrm>
            <a:off x="4443081" y="5546393"/>
            <a:ext cx="1393045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sz="4500" b="1"/>
              <a:t>UIImage *image = [UIImage imageNamed:@"welcome1"];</a:t>
            </a:r>
          </a:p>
        </p:txBody>
      </p:sp>
      <p:sp>
        <p:nvSpPr>
          <p:cNvPr id="61" name="Shape 61"/>
          <p:cNvSpPr/>
          <p:nvPr/>
        </p:nvSpPr>
        <p:spPr>
          <a:xfrm rot="18983994">
            <a:off x="13593543" y="7020002"/>
            <a:ext cx="2438298" cy="1270001"/>
          </a:xfrm>
          <a:prstGeom prst="rightArrow">
            <a:avLst>
              <a:gd name="adj1" fmla="val 41907"/>
              <a:gd name="adj2" fmla="val 33455"/>
            </a:avLst>
          </a:prstGeom>
          <a:solidFill>
            <a:srgbClr val="FF9300"/>
          </a:solidFill>
          <a:ln w="12700">
            <a:solidFill/>
            <a:miter lim="400000"/>
          </a:ln>
          <a:effectLst>
            <a:outerShdw blurRad="63500" dist="254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405566" y="8480325"/>
            <a:ext cx="4215131" cy="899156"/>
          </a:xfrm>
          <a:prstGeom prst="rect">
            <a:avLst/>
          </a:prstGeom>
          <a:gradFill>
            <a:gsLst>
              <a:gs pos="0">
                <a:srgbClr val="5C5C5C"/>
              </a:gs>
              <a:gs pos="100000">
                <a:srgbClr val="353535"/>
              </a:gs>
            </a:gsLst>
            <a:lin ang="5400000"/>
          </a:gradFill>
          <a:ln w="12700">
            <a:solidFill/>
            <a:miter lim="400000"/>
          </a:ln>
          <a:effectLst>
            <a:outerShdw blurRad="635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welcome1.png</a:t>
            </a:r>
          </a:p>
        </p:txBody>
      </p:sp>
      <p:sp>
        <p:nvSpPr>
          <p:cNvPr id="63" name="Shape 63"/>
          <p:cNvSpPr/>
          <p:nvPr/>
        </p:nvSpPr>
        <p:spPr>
          <a:xfrm>
            <a:off x="9234779" y="9613522"/>
            <a:ext cx="5417186" cy="911857"/>
          </a:xfrm>
          <a:prstGeom prst="rect">
            <a:avLst/>
          </a:prstGeom>
          <a:gradFill>
            <a:gsLst>
              <a:gs pos="0">
                <a:srgbClr val="5C5C5C"/>
              </a:gs>
              <a:gs pos="100000">
                <a:srgbClr val="353535"/>
              </a:gs>
            </a:gsLst>
            <a:lin ang="5400000"/>
          </a:gradFill>
          <a:ln w="12700">
            <a:solidFill/>
            <a:miter lim="400000"/>
          </a:ln>
          <a:effectLst>
            <a:outerShdw blurRad="635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 b="0"/>
            </a:pPr>
            <a:r>
              <a: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welcome1</a:t>
            </a:r>
            <a:r>
              <a:rPr sz="5000" b="1">
                <a:solidFill>
                  <a:srgbClr val="FF2600"/>
                </a:solidFill>
              </a:rPr>
              <a:t>@2x</a:t>
            </a:r>
            <a:r>
              <a: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.png</a:t>
            </a:r>
          </a:p>
        </p:txBody>
      </p:sp>
      <p:sp>
        <p:nvSpPr>
          <p:cNvPr id="64" name="Shape 64"/>
          <p:cNvSpPr/>
          <p:nvPr/>
        </p:nvSpPr>
        <p:spPr>
          <a:xfrm>
            <a:off x="13316429" y="11225577"/>
            <a:ext cx="5417186" cy="911856"/>
          </a:xfrm>
          <a:prstGeom prst="rect">
            <a:avLst/>
          </a:prstGeom>
          <a:gradFill>
            <a:gsLst>
              <a:gs pos="0">
                <a:srgbClr val="5C5C5C"/>
              </a:gs>
              <a:gs pos="100000">
                <a:srgbClr val="353535"/>
              </a:gs>
            </a:gsLst>
            <a:lin ang="5400000"/>
          </a:gradFill>
          <a:ln w="12700">
            <a:solidFill/>
            <a:miter lim="400000"/>
          </a:ln>
          <a:effectLst>
            <a:outerShdw blurRad="635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 b="0"/>
            </a:pPr>
            <a:r>
              <a: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welcome1</a:t>
            </a:r>
            <a:r>
              <a:rPr sz="5000" b="1">
                <a:solidFill>
                  <a:srgbClr val="FF2600"/>
                </a:solidFill>
              </a:rPr>
              <a:t>@3x</a:t>
            </a:r>
            <a:r>
              <a: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.png</a:t>
            </a:r>
          </a:p>
        </p:txBody>
      </p:sp>
      <p:sp>
        <p:nvSpPr>
          <p:cNvPr id="65" name="Shape 65"/>
          <p:cNvSpPr/>
          <p:nvPr/>
        </p:nvSpPr>
        <p:spPr>
          <a:xfrm>
            <a:off x="16401225" y="3290922"/>
            <a:ext cx="2960521" cy="1832057"/>
          </a:xfrm>
          <a:prstGeom prst="wedgeEllipseCallout">
            <a:avLst>
              <a:gd name="adj1" fmla="val -49322"/>
              <a:gd name="adj2" fmla="val 67479"/>
            </a:avLst>
          </a:prstGeom>
          <a:ln w="762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b="0"/>
            </a:pPr>
            <a:r>
              <a:rPr sz="3500" b="1"/>
              <a:t>系统自</a:t>
            </a:r>
          </a:p>
          <a:p>
            <a:pPr lvl="0">
              <a:defRPr sz="1800" b="0"/>
            </a:pPr>
            <a:r>
              <a:rPr sz="3500" b="1"/>
              <a:t>己选择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9切片技术</a:t>
            </a:r>
          </a:p>
        </p:txBody>
      </p:sp>
      <p:pic>
        <p:nvPicPr>
          <p:cNvPr id="68" name="delete_btn@2x.png"/>
          <p:cNvPicPr/>
          <p:nvPr/>
        </p:nvPicPr>
        <p:blipFill>
          <a:blip r:embed="rId2">
            <a:extLst/>
          </a:blip>
          <a:srcRect r="69299" b="80817"/>
          <a:stretch>
            <a:fillRect/>
          </a:stretch>
        </p:blipFill>
        <p:spPr>
          <a:xfrm>
            <a:off x="4657446" y="5262849"/>
            <a:ext cx="1016319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delete_btn@2x.png"/>
          <p:cNvPicPr/>
          <p:nvPr/>
        </p:nvPicPr>
        <p:blipFill>
          <a:blip r:embed="rId2">
            <a:extLst/>
          </a:blip>
          <a:srcRect l="72022" b="81909"/>
          <a:stretch>
            <a:fillRect/>
          </a:stretch>
        </p:blipFill>
        <p:spPr>
          <a:xfrm>
            <a:off x="7264734" y="5292614"/>
            <a:ext cx="982048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delete_btn@2x.png"/>
          <p:cNvPicPr/>
          <p:nvPr/>
        </p:nvPicPr>
        <p:blipFill>
          <a:blip r:embed="rId2">
            <a:extLst/>
          </a:blip>
          <a:srcRect l="72191" t="80278" b="539"/>
          <a:stretch>
            <a:fillRect/>
          </a:stretch>
        </p:blipFill>
        <p:spPr>
          <a:xfrm>
            <a:off x="7278067" y="7818944"/>
            <a:ext cx="920575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delete_btn@2x.png"/>
          <p:cNvPicPr/>
          <p:nvPr/>
        </p:nvPicPr>
        <p:blipFill>
          <a:blip r:embed="rId2">
            <a:extLst/>
          </a:blip>
          <a:srcRect t="30274" r="70142" b="26541"/>
          <a:stretch>
            <a:fillRect/>
          </a:stretch>
        </p:blipFill>
        <p:spPr>
          <a:xfrm>
            <a:off x="4652626" y="6173390"/>
            <a:ext cx="988389" cy="1429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delete_btn@2x.png"/>
          <p:cNvPicPr/>
          <p:nvPr/>
        </p:nvPicPr>
        <p:blipFill>
          <a:blip r:embed="rId2">
            <a:extLst/>
          </a:blip>
          <a:srcRect t="79027" r="69308" b="1790"/>
          <a:stretch>
            <a:fillRect/>
          </a:stretch>
        </p:blipFill>
        <p:spPr>
          <a:xfrm>
            <a:off x="4667802" y="7831644"/>
            <a:ext cx="97536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delete_btn@2x.png"/>
          <p:cNvPicPr/>
          <p:nvPr/>
        </p:nvPicPr>
        <p:blipFill>
          <a:blip r:embed="rId2">
            <a:extLst/>
          </a:blip>
          <a:srcRect l="32995" r="32995" b="78824"/>
          <a:stretch>
            <a:fillRect/>
          </a:stretch>
        </p:blipFill>
        <p:spPr>
          <a:xfrm>
            <a:off x="5961856" y="5266212"/>
            <a:ext cx="1016202" cy="632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delete_btn@2x.png"/>
          <p:cNvPicPr/>
          <p:nvPr/>
        </p:nvPicPr>
        <p:blipFill>
          <a:blip r:embed="rId2">
            <a:extLst/>
          </a:blip>
          <a:srcRect r="75575"/>
          <a:stretch>
            <a:fillRect/>
          </a:stretch>
        </p:blipFill>
        <p:spPr>
          <a:xfrm>
            <a:off x="12866829" y="3298003"/>
            <a:ext cx="443996" cy="1817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delete_btn@2x.png"/>
          <p:cNvPicPr/>
          <p:nvPr/>
        </p:nvPicPr>
        <p:blipFill>
          <a:blip r:embed="rId2">
            <a:extLst/>
          </a:blip>
          <a:srcRect l="32995" t="77259" r="32995"/>
          <a:stretch>
            <a:fillRect/>
          </a:stretch>
        </p:blipFill>
        <p:spPr>
          <a:xfrm>
            <a:off x="5972013" y="7830662"/>
            <a:ext cx="1016202" cy="679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delete_btn@2x.png"/>
          <p:cNvPicPr/>
          <p:nvPr/>
        </p:nvPicPr>
        <p:blipFill>
          <a:blip r:embed="rId2">
            <a:extLst/>
          </a:blip>
          <a:srcRect l="72269" t="30274" b="26541"/>
          <a:stretch>
            <a:fillRect/>
          </a:stretch>
        </p:blipFill>
        <p:spPr>
          <a:xfrm>
            <a:off x="7279456" y="6146006"/>
            <a:ext cx="917985" cy="1429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delete_btn@2x.png"/>
          <p:cNvPicPr/>
          <p:nvPr/>
        </p:nvPicPr>
        <p:blipFill>
          <a:blip r:embed="rId2">
            <a:extLst/>
          </a:blip>
          <a:srcRect l="34988" t="30274" r="34988" b="26541"/>
          <a:stretch>
            <a:fillRect/>
          </a:stretch>
        </p:blipFill>
        <p:spPr>
          <a:xfrm>
            <a:off x="5955902" y="6119603"/>
            <a:ext cx="993901" cy="1429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图片 77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7563" y="5984819"/>
            <a:ext cx="4420463" cy="101601"/>
          </a:xfrm>
          <a:prstGeom prst="rect">
            <a:avLst/>
          </a:prstGeom>
        </p:spPr>
      </p:pic>
      <p:pic>
        <p:nvPicPr>
          <p:cNvPr id="80" name="图片 79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600000">
            <a:off x="4097563" y="7645455"/>
            <a:ext cx="4420463" cy="101601"/>
          </a:xfrm>
          <a:prstGeom prst="rect">
            <a:avLst/>
          </a:prstGeom>
        </p:spPr>
      </p:pic>
      <p:pic>
        <p:nvPicPr>
          <p:cNvPr id="82" name="图片 81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3828693" y="6837362"/>
            <a:ext cx="3927513" cy="101601"/>
          </a:xfrm>
          <a:prstGeom prst="rect">
            <a:avLst/>
          </a:prstGeom>
        </p:spPr>
      </p:pic>
      <p:pic>
        <p:nvPicPr>
          <p:cNvPr id="84" name="图片 83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5180727" y="6777037"/>
            <a:ext cx="3927514" cy="101601"/>
          </a:xfrm>
          <a:prstGeom prst="rect">
            <a:avLst/>
          </a:prstGeom>
        </p:spPr>
      </p:pic>
      <p:pic>
        <p:nvPicPr>
          <p:cNvPr id="86" name="delete_btn@2x.png"/>
          <p:cNvPicPr/>
          <p:nvPr/>
        </p:nvPicPr>
        <p:blipFill>
          <a:blip r:embed="rId2">
            <a:extLst/>
          </a:blip>
          <a:srcRect b="80768"/>
          <a:stretch>
            <a:fillRect/>
          </a:stretch>
        </p:blipFill>
        <p:spPr>
          <a:xfrm>
            <a:off x="14288155" y="6145081"/>
            <a:ext cx="1964622" cy="377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delete_btn@2x.png"/>
          <p:cNvPicPr/>
          <p:nvPr/>
        </p:nvPicPr>
        <p:blipFill>
          <a:blip r:embed="rId2">
            <a:extLst/>
          </a:blip>
          <a:srcRect l="75918"/>
          <a:stretch>
            <a:fillRect/>
          </a:stretch>
        </p:blipFill>
        <p:spPr>
          <a:xfrm>
            <a:off x="17401818" y="3298003"/>
            <a:ext cx="437765" cy="1817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delete_btn@2x.png"/>
          <p:cNvPicPr/>
          <p:nvPr/>
        </p:nvPicPr>
        <p:blipFill>
          <a:blip r:embed="rId2">
            <a:extLst/>
          </a:blip>
          <a:srcRect l="32897" r="40982"/>
          <a:stretch>
            <a:fillRect/>
          </a:stretch>
        </p:blipFill>
        <p:spPr>
          <a:xfrm>
            <a:off x="13716964" y="3296419"/>
            <a:ext cx="474832" cy="1817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delete_btn@2x.png"/>
          <p:cNvPicPr/>
          <p:nvPr/>
        </p:nvPicPr>
        <p:blipFill>
          <a:blip r:embed="rId2">
            <a:extLst/>
          </a:blip>
          <a:srcRect l="32897" r="40982"/>
          <a:stretch>
            <a:fillRect/>
          </a:stretch>
        </p:blipFill>
        <p:spPr>
          <a:xfrm>
            <a:off x="14276378" y="3296419"/>
            <a:ext cx="474832" cy="1817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delete_btn@2x.png"/>
          <p:cNvPicPr/>
          <p:nvPr/>
        </p:nvPicPr>
        <p:blipFill>
          <a:blip r:embed="rId2">
            <a:extLst/>
          </a:blip>
          <a:srcRect l="32897" r="40982"/>
          <a:stretch>
            <a:fillRect/>
          </a:stretch>
        </p:blipFill>
        <p:spPr>
          <a:xfrm>
            <a:off x="14848507" y="3296419"/>
            <a:ext cx="474832" cy="1817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delete_btn@2x.png"/>
          <p:cNvPicPr/>
          <p:nvPr/>
        </p:nvPicPr>
        <p:blipFill>
          <a:blip r:embed="rId2">
            <a:extLst/>
          </a:blip>
          <a:srcRect l="32897" r="40982"/>
          <a:stretch>
            <a:fillRect/>
          </a:stretch>
        </p:blipFill>
        <p:spPr>
          <a:xfrm>
            <a:off x="15421498" y="3296419"/>
            <a:ext cx="474833" cy="1817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delete_btn@2x.png"/>
          <p:cNvPicPr/>
          <p:nvPr/>
        </p:nvPicPr>
        <p:blipFill>
          <a:blip r:embed="rId2">
            <a:extLst/>
          </a:blip>
          <a:srcRect l="32897" r="40982"/>
          <a:stretch>
            <a:fillRect/>
          </a:stretch>
        </p:blipFill>
        <p:spPr>
          <a:xfrm>
            <a:off x="15980052" y="3296419"/>
            <a:ext cx="474832" cy="1817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delete_btn@2x.png"/>
          <p:cNvPicPr/>
          <p:nvPr/>
        </p:nvPicPr>
        <p:blipFill>
          <a:blip r:embed="rId2">
            <a:extLst/>
          </a:blip>
          <a:srcRect l="32897" r="40982"/>
          <a:stretch>
            <a:fillRect/>
          </a:stretch>
        </p:blipFill>
        <p:spPr>
          <a:xfrm>
            <a:off x="16566621" y="3296419"/>
            <a:ext cx="474832" cy="181784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9257222" y="3882679"/>
            <a:ext cx="3203576" cy="64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 b="0"/>
            </a:pPr>
            <a:r>
              <a:rPr sz="4000" b="1"/>
              <a:t>竖直方向复制</a:t>
            </a:r>
          </a:p>
        </p:txBody>
      </p:sp>
      <p:pic>
        <p:nvPicPr>
          <p:cNvPr id="95" name="delete_btn@2x.png"/>
          <p:cNvPicPr/>
          <p:nvPr/>
        </p:nvPicPr>
        <p:blipFill>
          <a:blip r:embed="rId2">
            <a:extLst/>
          </a:blip>
          <a:srcRect t="31770" b="31770"/>
          <a:stretch>
            <a:fillRect/>
          </a:stretch>
        </p:blipFill>
        <p:spPr>
          <a:xfrm>
            <a:off x="14288155" y="6645172"/>
            <a:ext cx="1964622" cy="71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delete_btn@2x.png"/>
          <p:cNvPicPr/>
          <p:nvPr/>
        </p:nvPicPr>
        <p:blipFill>
          <a:blip r:embed="rId2">
            <a:extLst/>
          </a:blip>
          <a:srcRect t="80310"/>
          <a:stretch>
            <a:fillRect/>
          </a:stretch>
        </p:blipFill>
        <p:spPr>
          <a:xfrm>
            <a:off x="14288155" y="9893254"/>
            <a:ext cx="1964622" cy="386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delete_btn@2x.png"/>
          <p:cNvPicPr/>
          <p:nvPr/>
        </p:nvPicPr>
        <p:blipFill>
          <a:blip r:embed="rId2">
            <a:extLst/>
          </a:blip>
          <a:srcRect t="31770" b="31770"/>
          <a:stretch>
            <a:fillRect/>
          </a:stretch>
        </p:blipFill>
        <p:spPr>
          <a:xfrm>
            <a:off x="14288155" y="7483796"/>
            <a:ext cx="1964622" cy="71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delete_btn@2x.png"/>
          <p:cNvPicPr/>
          <p:nvPr/>
        </p:nvPicPr>
        <p:blipFill>
          <a:blip r:embed="rId2">
            <a:extLst/>
          </a:blip>
          <a:srcRect t="31770" b="31770"/>
          <a:stretch>
            <a:fillRect/>
          </a:stretch>
        </p:blipFill>
        <p:spPr>
          <a:xfrm>
            <a:off x="14288155" y="8253688"/>
            <a:ext cx="1964622" cy="71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delete_btn@2x.png"/>
          <p:cNvPicPr/>
          <p:nvPr/>
        </p:nvPicPr>
        <p:blipFill>
          <a:blip r:embed="rId2">
            <a:extLst/>
          </a:blip>
          <a:srcRect t="31770" b="31770"/>
          <a:stretch>
            <a:fillRect/>
          </a:stretch>
        </p:blipFill>
        <p:spPr>
          <a:xfrm>
            <a:off x="14288155" y="9048525"/>
            <a:ext cx="1964622" cy="716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9257222" y="8026486"/>
            <a:ext cx="3203576" cy="648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 b="0"/>
            </a:pPr>
            <a:r>
              <a:rPr sz="4000" b="1"/>
              <a:t>水平方向复制</a:t>
            </a:r>
          </a:p>
        </p:txBody>
      </p:sp>
      <p:sp>
        <p:nvSpPr>
          <p:cNvPr id="101" name="Shape 101"/>
          <p:cNvSpPr/>
          <p:nvPr/>
        </p:nvSpPr>
        <p:spPr>
          <a:xfrm>
            <a:off x="5008965" y="11973306"/>
            <a:ext cx="12957176" cy="74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424242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800" b="1">
                <a:solidFill>
                  <a:srgbClr val="424242"/>
                </a:solidFill>
              </a:rPr>
              <a:t>注：切片后可以复制、可以拉伸，根据情况选择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9切片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lvl="0" indent="-501650" defTabSz="46151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950">
                <a:solidFill>
                  <a:srgbClr val="747474"/>
                </a:solidFill>
              </a:rPr>
              <a:t>原则</a:t>
            </a:r>
          </a:p>
          <a:p>
            <a:pPr marL="812673" lvl="1" indent="-451484" defTabSz="461518">
              <a:spcBef>
                <a:spcPts val="33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555">
                <a:solidFill>
                  <a:srgbClr val="747474"/>
                </a:solidFill>
              </a:rPr>
              <a:t> 4个角不变</a:t>
            </a:r>
          </a:p>
          <a:p>
            <a:pPr marL="812673" lvl="1" indent="-451484" defTabSz="461518">
              <a:spcBef>
                <a:spcPts val="33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555">
                <a:solidFill>
                  <a:srgbClr val="747474"/>
                </a:solidFill>
              </a:rPr>
              <a:t> 上下两边横向拉伸或复制</a:t>
            </a:r>
          </a:p>
          <a:p>
            <a:pPr marL="812673" lvl="1" indent="-451484" defTabSz="461518">
              <a:spcBef>
                <a:spcPts val="33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555">
                <a:solidFill>
                  <a:srgbClr val="747474"/>
                </a:solidFill>
              </a:rPr>
              <a:t> 左右两边纵向拉伸或复制</a:t>
            </a:r>
          </a:p>
          <a:p>
            <a:pPr marL="812673" lvl="1" indent="-451484" defTabSz="461518">
              <a:spcBef>
                <a:spcPts val="33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555">
                <a:solidFill>
                  <a:srgbClr val="747474"/>
                </a:solidFill>
              </a:rPr>
              <a:t> 中间横向纵向拉伸或复制</a:t>
            </a:r>
          </a:p>
          <a:p>
            <a:pPr marL="501650" lvl="0" indent="-501650" defTabSz="46151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950">
                <a:solidFill>
                  <a:srgbClr val="747474"/>
                </a:solidFill>
              </a:rPr>
              <a:t>两种模式</a:t>
            </a:r>
          </a:p>
          <a:p>
            <a:pPr marL="812673" lvl="1" indent="-451484" defTabSz="461518">
              <a:spcBef>
                <a:spcPts val="33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555">
                <a:solidFill>
                  <a:srgbClr val="747474"/>
                </a:solidFill>
              </a:rPr>
              <a:t> Tile  切片复制 （默认模式）</a:t>
            </a:r>
          </a:p>
          <a:p>
            <a:pPr marL="812673" lvl="1" indent="-451484" defTabSz="461518">
              <a:spcBef>
                <a:spcPts val="33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555">
                <a:solidFill>
                  <a:srgbClr val="747474"/>
                </a:solidFill>
              </a:rPr>
              <a:t> Stretch切片拉伸</a:t>
            </a:r>
          </a:p>
          <a:p>
            <a:pPr marL="501650" lvl="0" indent="-501650" defTabSz="46151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950">
                <a:solidFill>
                  <a:srgbClr val="747474"/>
                </a:solidFill>
              </a:rPr>
              <a:t>应用场景</a:t>
            </a:r>
          </a:p>
          <a:p>
            <a:pPr marL="812673" lvl="1" indent="-451484" defTabSz="461518">
              <a:spcBef>
                <a:spcPts val="33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555">
                <a:solidFill>
                  <a:srgbClr val="747474"/>
                </a:solidFill>
              </a:rPr>
              <a:t> 消息栏、新闻栏、各种框的美化、按钮背景、cell背景等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代码实现9切片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3702470" y="3522092"/>
            <a:ext cx="17534833" cy="3717934"/>
          </a:xfrm>
          <a:prstGeom prst="rect">
            <a:avLst/>
          </a:prstGeom>
        </p:spPr>
        <p:txBody>
          <a:bodyPr/>
          <a:lstStyle/>
          <a:p>
            <a:pPr marL="0" lvl="0" indent="0" defTabSz="9144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 b="1">
                <a:solidFill>
                  <a:srgbClr val="6122AE"/>
                </a:solidFill>
                <a:latin typeface="Courier"/>
                <a:ea typeface="Courier"/>
                <a:cs typeface="Courier"/>
                <a:sym typeface="Courier"/>
              </a:rPr>
              <a:t>UIImage</a:t>
            </a:r>
            <a:r>
              <a:rPr sz="5000" b="1">
                <a:latin typeface="Courier"/>
                <a:ea typeface="Courier"/>
                <a:cs typeface="Courier"/>
                <a:sym typeface="Courier"/>
              </a:rPr>
              <a:t> *newImage = </a:t>
            </a:r>
          </a:p>
          <a:p>
            <a:pPr marL="0" lvl="2" indent="45720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5000" b="1">
                <a:latin typeface="Courier"/>
                <a:ea typeface="Courier"/>
                <a:cs typeface="Courier"/>
                <a:sym typeface="Courier"/>
              </a:rPr>
              <a:t>[image </a:t>
            </a:r>
            <a:r>
              <a:rPr sz="5000" b="1">
                <a:solidFill>
                  <a:srgbClr val="3D1D81"/>
                </a:solidFill>
                <a:latin typeface="Courier"/>
                <a:ea typeface="Courier"/>
                <a:cs typeface="Courier"/>
                <a:sym typeface="Courier"/>
              </a:rPr>
              <a:t>resizableImageWithCapInsets</a:t>
            </a:r>
            <a:r>
              <a:rPr sz="5000" b="1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marL="0" lvl="8" indent="1828800" defTabSz="9144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 b="1">
                <a:solidFill>
                  <a:srgbClr val="3D1D81"/>
                </a:solidFill>
                <a:latin typeface="Courier"/>
                <a:ea typeface="Courier"/>
                <a:cs typeface="Courier"/>
                <a:sym typeface="Courier"/>
              </a:rPr>
              <a:t>UIEdgeInsetsMake</a:t>
            </a:r>
            <a:r>
              <a:rPr sz="5000" b="1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5000" b="1">
                <a:solidFill>
                  <a:srgbClr val="0435FF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sz="5000" b="1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5000" b="1">
                <a:solidFill>
                  <a:srgbClr val="0435FF"/>
                </a:solidFill>
                <a:latin typeface="Courier"/>
                <a:ea typeface="Courier"/>
                <a:cs typeface="Courier"/>
                <a:sym typeface="Courier"/>
              </a:rPr>
              <a:t>12</a:t>
            </a:r>
            <a:r>
              <a:rPr sz="5000" b="1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5000" b="1">
                <a:solidFill>
                  <a:srgbClr val="0435FF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sz="5000" b="1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5000" b="1">
                <a:solidFill>
                  <a:srgbClr val="0435FF"/>
                </a:solidFill>
                <a:latin typeface="Courier"/>
                <a:ea typeface="Courier"/>
                <a:cs typeface="Courier"/>
                <a:sym typeface="Courier"/>
              </a:rPr>
              <a:t>12</a:t>
            </a:r>
            <a:r>
              <a:rPr sz="5000" b="1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8" indent="1828800" defTabSz="9144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 b="1">
                <a:solidFill>
                  <a:srgbClr val="3D1D81"/>
                </a:solidFill>
                <a:latin typeface="Courier"/>
                <a:ea typeface="Courier"/>
                <a:cs typeface="Courier"/>
                <a:sym typeface="Courier"/>
              </a:rPr>
              <a:t>resizingMode</a:t>
            </a:r>
            <a:r>
              <a:rPr sz="5000" b="1"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sz="5000" b="1">
                <a:solidFill>
                  <a:srgbClr val="3D1D81"/>
                </a:solidFill>
                <a:latin typeface="Courier"/>
                <a:ea typeface="Courier"/>
                <a:cs typeface="Courier"/>
                <a:sym typeface="Courier"/>
              </a:rPr>
              <a:t>UIImageResizingModeStretch</a:t>
            </a:r>
            <a:r>
              <a:rPr sz="5000" b="1">
                <a:latin typeface="Courier"/>
                <a:ea typeface="Courier"/>
                <a:cs typeface="Courier"/>
                <a:sym typeface="Courier"/>
              </a:rP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Macintosh PowerPoint</Application>
  <PresentationFormat>自定义</PresentationFormat>
  <Paragraphs>107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ModernPortfolio</vt:lpstr>
      <vt:lpstr> 贴图和美化</vt:lpstr>
      <vt:lpstr>iOS设备</vt:lpstr>
      <vt:lpstr>iOS设备</vt:lpstr>
      <vt:lpstr>iOS设备</vt:lpstr>
      <vt:lpstr>分辨率</vt:lpstr>
      <vt:lpstr>Retina屏幕下对图片的处理</vt:lpstr>
      <vt:lpstr>9切片技术</vt:lpstr>
      <vt:lpstr>9切片</vt:lpstr>
      <vt:lpstr>代码实现9切片</vt:lpstr>
      <vt:lpstr>Xcode实现9Slicing技术</vt:lpstr>
      <vt:lpstr>按钮的贴图美化</vt:lpstr>
      <vt:lpstr>滑块的贴图美化</vt:lpstr>
      <vt:lpstr>tintColor属性</vt:lpstr>
      <vt:lpstr>UIAppearance</vt:lpstr>
      <vt:lpstr>UINavigationBar美化</vt:lpstr>
      <vt:lpstr>UINavigationBar美化</vt:lpstr>
      <vt:lpstr>UINavigationBar美化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贴图和美化</dc:title>
  <cp:lastModifiedBy>Smile Xu</cp:lastModifiedBy>
  <cp:revision>1</cp:revision>
  <dcterms:modified xsi:type="dcterms:W3CDTF">2015-01-14T15:07:36Z</dcterms:modified>
</cp:coreProperties>
</file>