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1360" r:id="rId2"/>
    <p:sldId id="1361" r:id="rId3"/>
    <p:sldId id="1444" r:id="rId4"/>
    <p:sldId id="1378" r:id="rId5"/>
    <p:sldId id="1419" r:id="rId6"/>
    <p:sldId id="1446" r:id="rId7"/>
    <p:sldId id="1441" r:id="rId8"/>
    <p:sldId id="1461" r:id="rId9"/>
    <p:sldId id="1428" r:id="rId10"/>
    <p:sldId id="1442" r:id="rId11"/>
    <p:sldId id="1471" r:id="rId12"/>
    <p:sldId id="1455" r:id="rId13"/>
    <p:sldId id="1457" r:id="rId14"/>
    <p:sldId id="1460" r:id="rId15"/>
    <p:sldId id="1443" r:id="rId16"/>
    <p:sldId id="1470" r:id="rId17"/>
    <p:sldId id="1440" r:id="rId18"/>
    <p:sldId id="1464" r:id="rId19"/>
    <p:sldId id="1391" r:id="rId20"/>
    <p:sldId id="1387" r:id="rId21"/>
    <p:sldId id="1465" r:id="rId22"/>
    <p:sldId id="1466" r:id="rId23"/>
    <p:sldId id="1467" r:id="rId24"/>
    <p:sldId id="1468" r:id="rId25"/>
    <p:sldId id="1375" r:id="rId26"/>
    <p:sldId id="13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5"/>
    <a:srgbClr val="CF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832C2-E9E3-B449-9ED8-7ED9C041244E}" v="14" dt="2024-05-19T08:32:46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60"/>
    <p:restoredTop sz="88138"/>
  </p:normalViewPr>
  <p:slideViewPr>
    <p:cSldViewPr snapToGrid="0" showGuides="1">
      <p:cViewPr varScale="1">
        <p:scale>
          <a:sx n="98" d="100"/>
          <a:sy n="98" d="100"/>
        </p:scale>
        <p:origin x="216" y="248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Yuxin" userId="b6125c7b-2465-48ed-ba68-8535eb8a8999" providerId="ADAL" clId="{B01832C2-E9E3-B449-9ED8-7ED9C041244E}"/>
    <pc:docChg chg="addSld modSld sldOrd">
      <pc:chgData name="Li, Yuxin" userId="b6125c7b-2465-48ed-ba68-8535eb8a8999" providerId="ADAL" clId="{B01832C2-E9E3-B449-9ED8-7ED9C041244E}" dt="2024-05-19T08:33:24.929" v="81" actId="20577"/>
      <pc:docMkLst>
        <pc:docMk/>
      </pc:docMkLst>
      <pc:sldChg chg="modSp add mod">
        <pc:chgData name="Li, Yuxin" userId="b6125c7b-2465-48ed-ba68-8535eb8a8999" providerId="ADAL" clId="{B01832C2-E9E3-B449-9ED8-7ED9C041244E}" dt="2024-05-19T08:14:04.231" v="19" actId="2166"/>
        <pc:sldMkLst>
          <pc:docMk/>
          <pc:sldMk cId="1410939239" sldId="1471"/>
        </pc:sldMkLst>
        <pc:graphicFrameChg chg="modGraphic">
          <ac:chgData name="Li, Yuxin" userId="b6125c7b-2465-48ed-ba68-8535eb8a8999" providerId="ADAL" clId="{B01832C2-E9E3-B449-9ED8-7ED9C041244E}" dt="2024-05-19T08:14:04.231" v="19" actId="2166"/>
          <ac:graphicFrameMkLst>
            <pc:docMk/>
            <pc:sldMk cId="1410939239" sldId="1471"/>
            <ac:graphicFrameMk id="8" creationId="{29713997-EDA0-A66F-807A-802BEDFE358A}"/>
          </ac:graphicFrameMkLst>
        </pc:graphicFrameChg>
      </pc:sldChg>
      <pc:sldChg chg="addSp delSp modSp new mod ord">
        <pc:chgData name="Li, Yuxin" userId="b6125c7b-2465-48ed-ba68-8535eb8a8999" providerId="ADAL" clId="{B01832C2-E9E3-B449-9ED8-7ED9C041244E}" dt="2024-05-19T08:33:24.929" v="81" actId="20577"/>
        <pc:sldMkLst>
          <pc:docMk/>
          <pc:sldMk cId="2391001134" sldId="1472"/>
        </pc:sldMkLst>
        <pc:spChg chg="del">
          <ac:chgData name="Li, Yuxin" userId="b6125c7b-2465-48ed-ba68-8535eb8a8999" providerId="ADAL" clId="{B01832C2-E9E3-B449-9ED8-7ED9C041244E}" dt="2024-05-19T08:29:21.192" v="21"/>
          <ac:spMkLst>
            <pc:docMk/>
            <pc:sldMk cId="2391001134" sldId="1472"/>
            <ac:spMk id="3" creationId="{2BD7D321-FB2D-92A0-4B9D-E64E7396C171}"/>
          </ac:spMkLst>
        </pc:spChg>
        <pc:graphicFrameChg chg="add mod modGraphic">
          <ac:chgData name="Li, Yuxin" userId="b6125c7b-2465-48ed-ba68-8535eb8a8999" providerId="ADAL" clId="{B01832C2-E9E3-B449-9ED8-7ED9C041244E}" dt="2024-05-19T08:33:24.929" v="81" actId="20577"/>
          <ac:graphicFrameMkLst>
            <pc:docMk/>
            <pc:sldMk cId="2391001134" sldId="1472"/>
            <ac:graphicFrameMk id="4" creationId="{74BA50C1-542F-B196-0415-3D18D5FB7E4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0537-364D-424F-8DAB-01E607DC3851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DBF7-4FE9-9B4F-8673-AF9E44778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i="0" dirty="0">
                <a:effectLst/>
                <a:latin typeface="Arial" panose="020B0604020202020204" pitchFamily="34" charset="0"/>
              </a:rPr>
              <a:t>HAM-D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 is the most widely used depression assessment scale in clinical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High statistical correlation between the scores on the </a:t>
            </a:r>
            <a:r>
              <a:rPr lang="en-US" sz="1200" b="1" dirty="0"/>
              <a:t>MADRS</a:t>
            </a:r>
            <a:r>
              <a:rPr lang="en-US" sz="1200" dirty="0"/>
              <a:t> and the </a:t>
            </a:r>
            <a:r>
              <a:rPr lang="en-US" sz="1200" b="1" dirty="0"/>
              <a:t>HAM-D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Arial" panose="020B0604020202020204" pitchFamily="34" charset="0"/>
              </a:rPr>
              <a:t>The </a:t>
            </a:r>
            <a:r>
              <a:rPr lang="en-GB" sz="1200" b="1" i="0" dirty="0">
                <a:effectLst/>
                <a:latin typeface="Arial" panose="020B0604020202020204" pitchFamily="34" charset="0"/>
              </a:rPr>
              <a:t>GDS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 is specially for older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Arial" panose="020B0604020202020204" pitchFamily="34" charset="0"/>
              </a:rPr>
              <a:t>The </a:t>
            </a:r>
            <a:r>
              <a:rPr lang="en-GB" sz="1200" b="1" i="0" dirty="0">
                <a:effectLst/>
                <a:latin typeface="Arial" panose="020B0604020202020204" pitchFamily="34" charset="0"/>
              </a:rPr>
              <a:t>CRS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 was closely matching the information content and specific items of the </a:t>
            </a:r>
            <a:r>
              <a:rPr lang="en-GB" sz="1200" b="1" i="0" dirty="0">
                <a:effectLst/>
                <a:latin typeface="Arial" panose="020B0604020202020204" pitchFamily="34" charset="0"/>
              </a:rPr>
              <a:t>HAM-D </a:t>
            </a:r>
            <a:r>
              <a:rPr lang="en-GB" sz="1200" i="0" dirty="0">
                <a:effectLst/>
                <a:latin typeface="Arial" panose="020B0604020202020204" pitchFamily="34" charset="0"/>
              </a:rPr>
              <a:t>(high correlation).</a:t>
            </a:r>
            <a:endParaRPr lang="en-GB" sz="12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Arial" panose="020B0604020202020204" pitchFamily="34" charset="0"/>
              </a:rPr>
              <a:t>The </a:t>
            </a:r>
            <a:r>
              <a:rPr lang="en-GB" sz="1200" b="1" i="0" dirty="0">
                <a:effectLst/>
                <a:latin typeface="Arial" panose="020B0604020202020204" pitchFamily="34" charset="0"/>
              </a:rPr>
              <a:t>CRS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 may be a useful alternative to the BDI-II, with closer correspondence to the </a:t>
            </a:r>
            <a:r>
              <a:rPr lang="en-GB" sz="1200" b="1" i="0" dirty="0">
                <a:effectLst/>
                <a:latin typeface="Arial" panose="020B0604020202020204" pitchFamily="34" charset="0"/>
              </a:rPr>
              <a:t>HAM-D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</a:rPr>
              <a:t>Most of them access the</a:t>
            </a:r>
            <a:r>
              <a:rPr lang="en-GB" sz="1200" b="0" i="0" dirty="0">
                <a:effectLst/>
                <a:latin typeface="Arial" panose="020B0604020202020204" pitchFamily="34" charset="0"/>
              </a:rPr>
              <a:t> symptoms of depression experienced over the past week</a:t>
            </a:r>
            <a:endParaRPr lang="en-GB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Fusion: integrating audio and vision data at the beginning of the data processing pipeline.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Fusion: connects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vectors extracted from each modality after they have been independently processed.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Fusion: integrating audio and vision data at the beginning of the data processing pipeline.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Fusion: connects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vectors extracted from each modality after they have been independently processed.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2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3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direction: </a:t>
            </a:r>
            <a:r>
              <a:rPr lang="en-US" dirty="0" err="1"/>
              <a:t>用codebook改进</a:t>
            </a:r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LLMs are more in text-based and social media</a:t>
            </a:r>
          </a:p>
          <a:p>
            <a:r>
              <a:rPr lang="en-US" dirty="0" err="1">
                <a:highlight>
                  <a:srgbClr val="FF0000"/>
                </a:highlight>
              </a:rPr>
              <a:t>Xiangyu</a:t>
            </a:r>
            <a:r>
              <a:rPr lang="en-US" dirty="0">
                <a:highlight>
                  <a:srgbClr val="FF0000"/>
                </a:highlight>
              </a:rPr>
              <a:t> got it with audio </a:t>
            </a:r>
            <a:r>
              <a:rPr lang="en-US" dirty="0" err="1">
                <a:highlight>
                  <a:srgbClr val="FF0000"/>
                </a:highlight>
              </a:rPr>
              <a:t>banchmark</a:t>
            </a:r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7DBF7-4FE9-9B4F-8673-AF9E447785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5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62F5-D81A-0CBF-A71B-0897204E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CD42C-2D07-5057-5F4C-11CCEECBC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B5CD-E1C7-184C-3F3B-C237DB0D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9FC6-14B4-378C-236A-990C63F7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C075D-C92C-B2B5-F653-45E1C00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183-9DBF-14D9-A60B-929466F0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F0D1-7FE6-F213-0ACE-148825F0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0F4A-F2F9-AE2F-2136-3F886487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A0E21-73FF-A9FD-BA15-3D86B6DB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BFCD-1215-7AC2-5041-82A4F5A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5A91E-80FF-3D22-AD3F-99E5EB790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9BA5-F7D5-8B61-7C01-30BD5BDC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DBC8-18FF-6073-369F-F50DC565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0E59-C4F6-CE3D-8F9E-C01481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1C21-72DF-1088-7F3D-32A059B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947A-9A7F-22CD-A18D-E40040F2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C1F7-7CA6-C5CF-BAB0-57022A6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FC97-3551-D984-06DE-B9F045C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99C7-BAD2-3A34-3436-7317A147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197B-33E1-518A-4B72-600098C9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0D8-89A4-3C69-C935-A33212AB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B135-C5FA-760C-DC4B-B6114B09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9084C-D2E8-592E-FA9C-5F4AC20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7869-2767-6CE0-B405-2A6A20D1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01BB-E962-D453-671F-F010CE3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E845-386A-128D-8934-C09E29FE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029E-FCE6-EBD9-C514-37CD8907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3F05-50D8-68D6-416A-A47607AF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3FF6-AB49-8EBA-544D-6AC48610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6AE88-B227-FD32-6BA5-8FD50593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7BCD-3128-9D27-AE83-3C7B7827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659-3663-C6BF-0928-8F4BC17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CBE-B378-1C20-1890-A0DB71E0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13EF6-5AB1-8AD0-6221-79CC5A92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AD460-ADBE-9EEF-8F5D-086734CA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9F51-C56E-3397-F511-BBB23740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B07C9-69CF-1249-637E-35B46DB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7DB05-10CC-C32D-1BCD-8DA6436F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0A48-D106-5E3B-627A-AA1E1739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B7A-2AFD-34FB-DDDF-C761C778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A65F3-5E05-62D8-22BE-4A2178F4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CB37B-DC42-C56C-0FC3-616A6243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00636-A91F-903C-1507-E75E0EC3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76B55-D9B7-BF9B-4E96-15411DC7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E2902-119D-B517-93E2-BF04D435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545B-636F-F7E4-7353-D13F8786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4A6-13C3-E565-A5C4-591D4436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C0A4-A3A6-CCFE-EE84-2546604B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458A-0407-2A87-51C1-620D6AD4C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8061-0120-D89B-2BF0-6D9A20A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6AC81-9961-D995-25A9-4EB1412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8100-DAAF-FB34-8548-C3D4CAB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5365-FA17-041D-C486-EBF295E1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58F1A-A7B8-2270-C3C5-FD07832F8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CA4B-74DD-A679-BEB5-D58D5CF0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28799-3F22-FE60-5DB4-5C1BEAC2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DC49-4ACA-6B1F-5B86-8FC340E0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4893-F552-0AAA-0DD5-86358369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E007-D4F6-FC7C-D2C6-32B1C379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FA11-045E-2B45-1EC1-33C7F3E9C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27F8-6175-339B-1AD7-638E5D03D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0A76-CEEC-3B4F-B8E1-ABFCD5ADFC03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6D43-0A3E-448B-424D-DA4BE7C9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2BC7-A597-17DD-C7F6-A55F9060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E64C-F603-3E41-8A07-65DE3495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A28CC7-1AF0-12FD-5718-6970172F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59" y="1018585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Depression Detection</a:t>
            </a:r>
            <a:endParaRPr lang="en-US" sz="4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A4AD0AA0-6A3A-92F5-5892-413B1B677541}"/>
              </a:ext>
            </a:extLst>
          </p:cNvPr>
          <p:cNvSpPr txBox="1">
            <a:spLocks/>
          </p:cNvSpPr>
          <p:nvPr/>
        </p:nvSpPr>
        <p:spPr>
          <a:xfrm>
            <a:off x="8342357" y="1638300"/>
            <a:ext cx="3330531" cy="358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Name: </a:t>
            </a:r>
            <a:r>
              <a:rPr kumimoji="1" lang="en-US" altLang="zh-CN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Yuxin</a:t>
            </a:r>
            <a:r>
              <a:rPr kumimoji="1" lang="en-US" altLang="zh-CN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Li</a:t>
            </a:r>
          </a:p>
          <a:p>
            <a:pPr>
              <a:spcBef>
                <a:spcPts val="100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Date: May 8- May 15</a:t>
            </a:r>
            <a:endParaRPr kumimoji="1" lang="en-US" altLang="zh-CN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26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1E2B7398-B4BB-5A48-3C09-DEF931B0DE92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Multi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modal Depression Recognition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F85B30F-880D-CA8D-B142-28D9FB2ADEF6}"/>
              </a:ext>
            </a:extLst>
          </p:cNvPr>
          <p:cNvSpPr txBox="1"/>
          <p:nvPr/>
        </p:nvSpPr>
        <p:spPr>
          <a:xfrm>
            <a:off x="330103" y="593035"/>
            <a:ext cx="1073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3.1 </a:t>
            </a: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+ Vision + Text</a:t>
            </a:r>
            <a:endParaRPr lang="en-US" baseline="30000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9713997-EDA0-A66F-807A-802BEDFE3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9700"/>
              </p:ext>
            </p:extLst>
          </p:nvPr>
        </p:nvGraphicFramePr>
        <p:xfrm>
          <a:off x="951650" y="1405052"/>
          <a:ext cx="9993854" cy="3535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7276">
                  <a:extLst>
                    <a:ext uri="{9D8B030D-6E8A-4147-A177-3AD203B41FA5}">
                      <a16:colId xmlns:a16="http://schemas.microsoft.com/office/drawing/2014/main" val="451172131"/>
                    </a:ext>
                  </a:extLst>
                </a:gridCol>
                <a:gridCol w="2059978">
                  <a:extLst>
                    <a:ext uri="{9D8B030D-6E8A-4147-A177-3AD203B41FA5}">
                      <a16:colId xmlns:a16="http://schemas.microsoft.com/office/drawing/2014/main" val="1351991922"/>
                    </a:ext>
                  </a:extLst>
                </a:gridCol>
                <a:gridCol w="1859926">
                  <a:extLst>
                    <a:ext uri="{9D8B030D-6E8A-4147-A177-3AD203B41FA5}">
                      <a16:colId xmlns:a16="http://schemas.microsoft.com/office/drawing/2014/main" val="2335415112"/>
                    </a:ext>
                  </a:extLst>
                </a:gridCol>
                <a:gridCol w="1603385">
                  <a:extLst>
                    <a:ext uri="{9D8B030D-6E8A-4147-A177-3AD203B41FA5}">
                      <a16:colId xmlns:a16="http://schemas.microsoft.com/office/drawing/2014/main" val="2541986924"/>
                    </a:ext>
                  </a:extLst>
                </a:gridCol>
                <a:gridCol w="1667521">
                  <a:extLst>
                    <a:ext uri="{9D8B030D-6E8A-4147-A177-3AD203B41FA5}">
                      <a16:colId xmlns:a16="http://schemas.microsoft.com/office/drawing/2014/main" val="2331386396"/>
                    </a:ext>
                  </a:extLst>
                </a:gridCol>
                <a:gridCol w="1079614">
                  <a:extLst>
                    <a:ext uri="{9D8B030D-6E8A-4147-A177-3AD203B41FA5}">
                      <a16:colId xmlns:a16="http://schemas.microsoft.com/office/drawing/2014/main" val="2175114888"/>
                    </a:ext>
                  </a:extLst>
                </a:gridCol>
                <a:gridCol w="1336154">
                  <a:extLst>
                    <a:ext uri="{9D8B030D-6E8A-4147-A177-3AD203B41FA5}">
                      <a16:colId xmlns:a16="http://schemas.microsoft.com/office/drawing/2014/main" val="877282653"/>
                    </a:ext>
                  </a:extLst>
                </a:gridCol>
              </a:tblGrid>
              <a:tr h="1962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Fusion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491512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Ghosh et al.,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Entropy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F1 </a:t>
                      </a:r>
                      <a:r>
                        <a:rPr lang="en-US" sz="1100" dirty="0"/>
                        <a:t>score </a:t>
                      </a:r>
                      <a:r>
                        <a:rPr lang="en-GB" sz="1100" dirty="0"/>
                        <a:t>0.6751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51961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Guohou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et al., 2020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Early Fusion</a:t>
                      </a:r>
                      <a:endPara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RMSE 4.96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706445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Yang et al.,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Hybrid DCNN-DNN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RMSE </a:t>
                      </a:r>
                      <a:r>
                        <a:rPr lang="en-GB" sz="1100" dirty="0"/>
                        <a:t>5.974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65513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Fang et al.,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RMSE </a:t>
                      </a:r>
                      <a:r>
                        <a:rPr lang="en-GB" sz="1100" dirty="0"/>
                        <a:t>3.68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452537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Wei et al.,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Early Fusion</a:t>
                      </a:r>
                      <a:endPara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</a:t>
                      </a:r>
                      <a:r>
                        <a:rPr lang="en-GB" sz="1100" dirty="0"/>
                        <a:t>0.66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837412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Zhang et al.,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BDC, E-DAIC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Early Fusion</a:t>
                      </a:r>
                      <a:endPara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Mixture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</a:t>
                      </a:r>
                      <a:r>
                        <a:rPr lang="en-GB" sz="1100" dirty="0"/>
                        <a:t>0.721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82190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Yang et al.,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Early Fusion</a:t>
                      </a:r>
                      <a:endPara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Representation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</a:t>
                      </a:r>
                      <a:r>
                        <a:rPr lang="en-GB" sz="1100" dirty="0"/>
                        <a:t>0.805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777574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Qureshi et al.,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RMSE 4.14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579729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Ray et al.,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DAIC-WOZ, EDAIC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BiLSTM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RMSE </a:t>
                      </a:r>
                      <a:r>
                        <a:rPr lang="en-GB" sz="1100" dirty="0"/>
                        <a:t>4.14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830505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Pampouchidou</a:t>
                      </a:r>
                      <a:r>
                        <a:rPr lang="en-US" sz="1100" dirty="0"/>
                        <a:t> et al.,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</a:t>
                      </a:r>
                      <a:r>
                        <a:rPr lang="en-GB" sz="1100" dirty="0"/>
                        <a:t>0.52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956710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Victor et al.,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Self-collected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Classification,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0.711</a:t>
                      </a:r>
                    </a:p>
                    <a:p>
                      <a:pPr algn="ctr"/>
                      <a:r>
                        <a:rPr lang="en-US" sz="1100" dirty="0"/>
                        <a:t>RMSE </a:t>
                      </a:r>
                      <a:r>
                        <a:rPr lang="en-GB" sz="1100" dirty="0"/>
                        <a:t>6.35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339563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Danner et al.,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ChatGPT-3.5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55039"/>
                  </a:ext>
                </a:extLst>
              </a:tr>
            </a:tbl>
          </a:graphicData>
        </a:graphic>
      </p:graphicFrame>
      <p:sp>
        <p:nvSpPr>
          <p:cNvPr id="9" name="矩形 7">
            <a:extLst>
              <a:ext uri="{FF2B5EF4-FFF2-40B4-BE49-F238E27FC236}">
                <a16:creationId xmlns:a16="http://schemas.microsoft.com/office/drawing/2014/main" id="{C5ADA226-EEE7-3303-7F04-28987B0A2A72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D954-F197-04BD-741B-00615A9AD940}"/>
              </a:ext>
            </a:extLst>
          </p:cNvPr>
          <p:cNvSpPr txBox="1"/>
          <p:nvPr/>
        </p:nvSpPr>
        <p:spPr>
          <a:xfrm>
            <a:off x="-64548" y="6050016"/>
            <a:ext cx="104779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[14] Yang, L., Jiang, D., Xia, X., Pei, E.,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Oveneke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C., &amp;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Sahli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H. (2017, October). Multimodal measurement of depression using deep learning models. In Proceedings of the 7th annual workshop on audio/visual emotion challenge (pp. 53-59).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[15] Fang, M., Peng, S., Liang, Y., Hung, C. C., &amp; Liu, S. (2023). A multimodal fusion model with multi-level attention mechanism for depression detection. Biomedical Signal Processing and Control, 82, 104561.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[16] Wei, P. C., Peng, K.,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Roitberg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A., Yang, K., Zhang, J., &amp;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Stiefelhagen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R. (2022, October). Multi-modal depression estimation based on sub-attentional fusion. In European Conference on Computer Vision (pp. 623-639). Cham: Springer Nature Switzerland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[17] Zhang, Z., Lin, W., Liu, M., &amp; Mahmoud, M. (2020, November). Multimodal deep learning framework for mental disorder recognition. In 2020 15th IEEE International Conference on Automatic Face and Gesture Recognition (FG 2020) (pp. 344-350). IEEE.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[18] Yang, S., Cui, L., Wang, L., Wang, T., &amp; You, J. (2024). Enhancing multimodal depression diagnosis through representation learning and knowledge transfer. 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Heliyon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[19] Qureshi, S. A.,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Hasanuzzaman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Saha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S., &amp; Dias, G. (2019). The Verbal and Non Verbal Signals of Depression--Combining Acoustics, Text and Visuals for Estimating Depression Level. 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preprint arXiv:1904.07656.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[20] Ray, A., Kumar, S., Reddy, R., Mukherjee, P., &amp; Garg, R. (2019, October). Multi-level attention network using text, audio and video for depression prediction. In Proceedings of the 9th international on audio/visual emotion challenge and workshop (pp. 81-88).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[21]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Pampouchidou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Simantiraki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Fazlollahi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Pediaditis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Manousos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D.,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Roniotis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A., ... &amp;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Tsiknakis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(2016, October). Depression assessment by fusing high and low level features from audio, video, and text. In Proceedings of the 6th International Workshop on Audio/Visual Emotion Challenge (pp. 27-34).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[23] Victor, E.,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Aghajan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Z. M.,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Sewart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 R., &amp; Christian, R. (2019). Detecting depression using a framework combining deep multimodal neural networks with a purpose-built automated evaluation. Psychological assessment, 31(8), 1019.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[25]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Niu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M., Tao, J., Liu, B., Huang, J., &amp; Lian, Z. (2020). Multimodal spatiotemporal representation for automatic depression level detection. IEEE transactions on affective computing, 14(1), 294-307.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CF3B1FA3-56E3-C15D-0668-13653C2479BF}"/>
              </a:ext>
            </a:extLst>
          </p:cNvPr>
          <p:cNvSpPr txBox="1"/>
          <p:nvPr/>
        </p:nvSpPr>
        <p:spPr>
          <a:xfrm>
            <a:off x="4599178" y="4981845"/>
            <a:ext cx="6583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Comparison of multimodal Methods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F20ED69D-E3BF-1445-5D28-5CB119DA36C1}"/>
              </a:ext>
            </a:extLst>
          </p:cNvPr>
          <p:cNvSpPr txBox="1"/>
          <p:nvPr/>
        </p:nvSpPr>
        <p:spPr>
          <a:xfrm>
            <a:off x="1434727" y="5311945"/>
            <a:ext cx="7351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 is more popular than Early 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 is the most wildly used dataset in multimodal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deep learning like neural network, representation learning, transfer learning,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7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1E2B7398-B4BB-5A48-3C09-DEF931B0DE92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Multi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modal Depression Recognition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F85B30F-880D-CA8D-B142-28D9FB2ADEF6}"/>
              </a:ext>
            </a:extLst>
          </p:cNvPr>
          <p:cNvSpPr txBox="1"/>
          <p:nvPr/>
        </p:nvSpPr>
        <p:spPr>
          <a:xfrm>
            <a:off x="330103" y="593035"/>
            <a:ext cx="1073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3.1 </a:t>
            </a: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+ Vision + Text</a:t>
            </a:r>
            <a:endParaRPr lang="en-US" baseline="30000" dirty="0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9713997-EDA0-A66F-807A-802BEDFE3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44510"/>
              </p:ext>
            </p:extLst>
          </p:nvPr>
        </p:nvGraphicFramePr>
        <p:xfrm>
          <a:off x="951650" y="1405052"/>
          <a:ext cx="5450929" cy="777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7276">
                  <a:extLst>
                    <a:ext uri="{9D8B030D-6E8A-4147-A177-3AD203B41FA5}">
                      <a16:colId xmlns:a16="http://schemas.microsoft.com/office/drawing/2014/main" val="451172131"/>
                    </a:ext>
                  </a:extLst>
                </a:gridCol>
                <a:gridCol w="2059978">
                  <a:extLst>
                    <a:ext uri="{9D8B030D-6E8A-4147-A177-3AD203B41FA5}">
                      <a16:colId xmlns:a16="http://schemas.microsoft.com/office/drawing/2014/main" val="1351991922"/>
                    </a:ext>
                  </a:extLst>
                </a:gridCol>
                <a:gridCol w="1667521">
                  <a:extLst>
                    <a:ext uri="{9D8B030D-6E8A-4147-A177-3AD203B41FA5}">
                      <a16:colId xmlns:a16="http://schemas.microsoft.com/office/drawing/2014/main" val="2331386396"/>
                    </a:ext>
                  </a:extLst>
                </a:gridCol>
                <a:gridCol w="1336154">
                  <a:extLst>
                    <a:ext uri="{9D8B030D-6E8A-4147-A177-3AD203B41FA5}">
                      <a16:colId xmlns:a16="http://schemas.microsoft.com/office/drawing/2014/main" val="877282653"/>
                    </a:ext>
                  </a:extLst>
                </a:gridCol>
              </a:tblGrid>
              <a:tr h="1962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491512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Wei et al.,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endParaRPr 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0.66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837412"/>
                  </a:ext>
                </a:extLst>
              </a:tr>
              <a:tr h="1930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Yang et al.,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Representation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0.805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777574"/>
                  </a:ext>
                </a:extLst>
              </a:tr>
            </a:tbl>
          </a:graphicData>
        </a:graphic>
      </p:graphicFrame>
      <p:sp>
        <p:nvSpPr>
          <p:cNvPr id="9" name="矩形 7">
            <a:extLst>
              <a:ext uri="{FF2B5EF4-FFF2-40B4-BE49-F238E27FC236}">
                <a16:creationId xmlns:a16="http://schemas.microsoft.com/office/drawing/2014/main" id="{C5ADA226-EEE7-3303-7F04-28987B0A2A72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9D954-F197-04BD-741B-00615A9AD940}"/>
              </a:ext>
            </a:extLst>
          </p:cNvPr>
          <p:cNvSpPr txBox="1"/>
          <p:nvPr/>
        </p:nvSpPr>
        <p:spPr>
          <a:xfrm>
            <a:off x="-64548" y="6050016"/>
            <a:ext cx="104779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[14] Yang, L., Jiang, D., Xia, X., Pei, E.,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Oveneke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C., &amp;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Sahli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H. (2017, October). Multimodal measurement of depression using deep learning models. In Proceedings of the 7th annual workshop on audio/visual emotion challenge (pp. 53-59).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[15] Fang, M., Peng, S., Liang, Y., Hung, C. C., &amp; Liu, S. (2023). A multimodal fusion model with multi-level attention mechanism for depression detection. Biomedical Signal Processing and Control, 82, 104561.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[16] Wei, P. C., Peng, K.,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Roitberg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A., Yang, K., Zhang, J., &amp;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Stiefelhagen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R. (2022, October). Multi-modal depression estimation based on sub-attentional fusion. In European Conference on Computer Vision (pp. 623-639). Cham: Springer Nature Switzerland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[17] Zhang, Z., Lin, W., Liu, M., &amp; Mahmoud, M. (2020, November). Multimodal deep learning framework for mental disorder recognition. In 2020 15th IEEE International Conference on Automatic Face and Gesture Recognition (FG 2020) (pp. 344-350). IEEE.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[18] Yang, S., Cui, L., Wang, L., Wang, T., &amp; You, J. (2024). Enhancing multimodal depression diagnosis through representation learning and knowledge transfer. 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Heliyon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[19] Qureshi, S. A.,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Hasanuzzaman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Saha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S., &amp; Dias, G. (2019). The Verbal and Non Verbal Signals of Depression--Combining Acoustics, Text and Visuals for Estimating Depression Level. 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preprint arXiv:1904.07656.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[20] Ray, A., Kumar, S., Reddy, R., Mukherjee, P., &amp; Garg, R. (2019, October). Multi-level attention network using text, audio and video for depression prediction. In Proceedings of the 9th international on audio/visual emotion challenge and workshop (pp. 81-88).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[21]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Pampouchidou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Simantiraki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Fazlollahi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Pediaditis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Manousos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D.,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Roniotis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A., ... &amp;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Tsiknakis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(2016, October). Depression assessment by fusing high and low level features from audio, video, and text. In Proceedings of the 6th International Workshop on Audio/Visual Emotion Challenge (pp. 27-34).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[23] Victor, E.,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Aghajan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Z. M.,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Sewart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A. R., &amp; Christian, R. (2019). Detecting depression using a framework combining deep multimodal neural networks with a purpose-built automated evaluation. Psychological assessment, 31(8), 1019.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[25]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Niu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M., Tao, J., Liu, B., Huang, J., &amp; Lian, Z. (2020). Multimodal spatiotemporal representation for automatic depression level detection. IEEE transactions on affective computing, 14(1), 294-307.</a:t>
            </a:r>
            <a:endParaRPr lang="en-GB" sz="5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CF3B1FA3-56E3-C15D-0668-13653C2479BF}"/>
              </a:ext>
            </a:extLst>
          </p:cNvPr>
          <p:cNvSpPr txBox="1"/>
          <p:nvPr/>
        </p:nvSpPr>
        <p:spPr>
          <a:xfrm>
            <a:off x="4599178" y="4981845"/>
            <a:ext cx="6583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Comparison of multimodal Methods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F20ED69D-E3BF-1445-5D28-5CB119DA36C1}"/>
              </a:ext>
            </a:extLst>
          </p:cNvPr>
          <p:cNvSpPr txBox="1"/>
          <p:nvPr/>
        </p:nvSpPr>
        <p:spPr>
          <a:xfrm>
            <a:off x="1434727" y="5311945"/>
            <a:ext cx="7351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 is more popular than Early 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 is the most wildly used dataset in multimodal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deep learning like neural network, representation learning, transfer learning,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 Multimodal vs. Bimodal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20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1E2B7398-B4BB-5A48-3C09-DEF931B0DE92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Multimodal vs. Bimodal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20E75AC8-FF2A-4C6F-AC15-378B0E0AD048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EA2DDA-BD5D-6E99-09E1-10083CAE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91" y="1434001"/>
            <a:ext cx="5440219" cy="3379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E18EC5-8BCE-1C9D-19C7-859EF688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994248"/>
            <a:ext cx="4927600" cy="30123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9867E1-8C27-A344-67A5-6E670B1F2160}"/>
              </a:ext>
            </a:extLst>
          </p:cNvPr>
          <p:cNvSpPr txBox="1"/>
          <p:nvPr/>
        </p:nvSpPr>
        <p:spPr>
          <a:xfrm>
            <a:off x="0" y="6519446"/>
            <a:ext cx="6583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[11] Ghosh, S., Chatterjee, M.,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Morency</a:t>
            </a:r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L. P. (2014, November). A multimodal context-based approach for distress assessment. In Proceedings of the 16th International Conference on Multimodal Interaction (pp. 240-246).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2A35E-C0C0-834F-9598-53F012471EE4}"/>
              </a:ext>
            </a:extLst>
          </p:cNvPr>
          <p:cNvSpPr txBox="1"/>
          <p:nvPr/>
        </p:nvSpPr>
        <p:spPr>
          <a:xfrm>
            <a:off x="2947596" y="5233159"/>
            <a:ext cx="6583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Multimodal method outperforms bimodal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Analyzed the performance of late and early fusion using the same classifier -  late fusion to be more effective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2A05DBBE-4C6F-F510-06EC-C481A2E540F7}"/>
              </a:ext>
            </a:extLst>
          </p:cNvPr>
          <p:cNvSpPr txBox="1"/>
          <p:nvPr/>
        </p:nvSpPr>
        <p:spPr>
          <a:xfrm>
            <a:off x="330103" y="593035"/>
            <a:ext cx="1073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4.1 </a:t>
            </a: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multimodal context-based approach for distress assessment.</a:t>
            </a:r>
            <a:r>
              <a:rPr lang="en-US" sz="2400" baseline="300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7428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1E2B7398-B4BB-5A48-3C09-DEF931B0DE92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Multimodal vs. Bimodal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20E75AC8-FF2A-4C6F-AC15-378B0E0AD048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9DFC0-7160-7AFB-4D0A-629DB1A15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"/>
          <a:stretch/>
        </p:blipFill>
        <p:spPr>
          <a:xfrm>
            <a:off x="3052556" y="1645919"/>
            <a:ext cx="5176348" cy="4371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B4DCD-AD33-AE8A-DCEE-FB98E9370DAB}"/>
              </a:ext>
            </a:extLst>
          </p:cNvPr>
          <p:cNvSpPr txBox="1"/>
          <p:nvPr/>
        </p:nvSpPr>
        <p:spPr>
          <a:xfrm>
            <a:off x="118334" y="6519446"/>
            <a:ext cx="6583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[13] </a:t>
            </a:r>
            <a:r>
              <a:rPr lang="en-US" sz="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Guohou</a:t>
            </a:r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S., Lina, Z.,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Dongsong</a:t>
            </a:r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Z. (2020). What reveals about depression level? The role of multimodal features at the level of interview questions. Information &amp; Management, 57(7), 103349.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9FAE445-54EA-D7E9-95DF-080C132275DE}"/>
              </a:ext>
            </a:extLst>
          </p:cNvPr>
          <p:cNvSpPr txBox="1"/>
          <p:nvPr/>
        </p:nvSpPr>
        <p:spPr>
          <a:xfrm>
            <a:off x="330103" y="593035"/>
            <a:ext cx="1073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4.2 </a:t>
            </a: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reveals about depression level? The role of multimodal features at the level of interview questions.</a:t>
            </a:r>
            <a:r>
              <a:rPr lang="en-US" sz="2400" baseline="300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</a:t>
            </a:r>
            <a:endParaRPr 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02F51-5DA2-0415-8E1E-63E6D90DDB1B}"/>
              </a:ext>
            </a:extLst>
          </p:cNvPr>
          <p:cNvSpPr txBox="1"/>
          <p:nvPr/>
        </p:nvSpPr>
        <p:spPr>
          <a:xfrm>
            <a:off x="2802835" y="6004099"/>
            <a:ext cx="6586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Multimodal method outperforms bimodal method</a:t>
            </a:r>
          </a:p>
        </p:txBody>
      </p:sp>
    </p:spTree>
    <p:extLst>
      <p:ext uri="{BB962C8B-B14F-4D97-AF65-F5344CB8AC3E}">
        <p14:creationId xmlns:p14="http://schemas.microsoft.com/office/powerpoint/2010/main" val="391043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 LLMs-based Depression Recognition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1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6E5CF0-786F-868C-608E-CFB1AE01DC2B}"/>
              </a:ext>
            </a:extLst>
          </p:cNvPr>
          <p:cNvSpPr txBox="1"/>
          <p:nvPr/>
        </p:nvSpPr>
        <p:spPr>
          <a:xfrm>
            <a:off x="954255" y="1398683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000" b="1" dirty="0"/>
              <a:t>KID Dataset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0B51F647-BB78-E939-881C-E0B6463B86AB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F4B13-F7A6-3E4C-B694-5815150FAE63}"/>
              </a:ext>
            </a:extLst>
          </p:cNvPr>
          <p:cNvSpPr txBox="1"/>
          <p:nvPr/>
        </p:nvSpPr>
        <p:spPr>
          <a:xfrm>
            <a:off x="363256" y="676406"/>
            <a:ext cx="4112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Newly introduced datasets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C85258-2DAB-6A70-0C14-FF7B9DDB0011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72B64-EA61-96B1-B198-D058E5A8714A}"/>
              </a:ext>
            </a:extLst>
          </p:cNvPr>
          <p:cNvSpPr txBox="1"/>
          <p:nvPr/>
        </p:nvSpPr>
        <p:spPr>
          <a:xfrm>
            <a:off x="1487604" y="1985369"/>
            <a:ext cx="9608026" cy="253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Modality: audio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Scale: GRID-HAMD-17 (an upgraded version of the Hamilton Depression Rating Scale)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duration: approximately lasted on average 15 minutes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conducted: online by the Private University of Applied Sciences Göttingen.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online access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1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39AE00-E2E6-24FF-F8CC-1E87639CB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94665"/>
              </p:ext>
            </p:extLst>
          </p:nvPr>
        </p:nvGraphicFramePr>
        <p:xfrm>
          <a:off x="535690" y="955103"/>
          <a:ext cx="10860192" cy="52296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98378">
                  <a:extLst>
                    <a:ext uri="{9D8B030D-6E8A-4147-A177-3AD203B41FA5}">
                      <a16:colId xmlns:a16="http://schemas.microsoft.com/office/drawing/2014/main" val="247092596"/>
                    </a:ext>
                  </a:extLst>
                </a:gridCol>
                <a:gridCol w="1927497">
                  <a:extLst>
                    <a:ext uri="{9D8B030D-6E8A-4147-A177-3AD203B41FA5}">
                      <a16:colId xmlns:a16="http://schemas.microsoft.com/office/drawing/2014/main" val="3662300427"/>
                    </a:ext>
                  </a:extLst>
                </a:gridCol>
                <a:gridCol w="4981432">
                  <a:extLst>
                    <a:ext uri="{9D8B030D-6E8A-4147-A177-3AD203B41FA5}">
                      <a16:colId xmlns:a16="http://schemas.microsoft.com/office/drawing/2014/main" val="581086613"/>
                    </a:ext>
                  </a:extLst>
                </a:gridCol>
                <a:gridCol w="1296538">
                  <a:extLst>
                    <a:ext uri="{9D8B030D-6E8A-4147-A177-3AD203B41FA5}">
                      <a16:colId xmlns:a16="http://schemas.microsoft.com/office/drawing/2014/main" val="1805556145"/>
                    </a:ext>
                  </a:extLst>
                </a:gridCol>
                <a:gridCol w="2156347">
                  <a:extLst>
                    <a:ext uri="{9D8B030D-6E8A-4147-A177-3AD203B41FA5}">
                      <a16:colId xmlns:a16="http://schemas.microsoft.com/office/drawing/2014/main" val="1480287838"/>
                    </a:ext>
                  </a:extLst>
                </a:gridCol>
              </a:tblGrid>
              <a:tr h="225358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 (Authors)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Compared Models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Domain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 Source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772787"/>
                  </a:ext>
                </a:extLst>
              </a:tr>
              <a:tr h="2187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err="1"/>
                        <a:t>MentalBERT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BERT, </a:t>
                      </a:r>
                      <a:r>
                        <a:rPr lang="en-US" sz="1050" dirty="0" err="1"/>
                        <a:t>RoBERTa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BioBERT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ClinicalBERT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Social Media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Reddit (Text)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038487"/>
                  </a:ext>
                </a:extLst>
              </a:tr>
              <a:tr h="2187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err="1"/>
                        <a:t>MentalRoBERTa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298749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1" dirty="0" err="1"/>
                        <a:t>MentaLLaMA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BERT, </a:t>
                      </a:r>
                      <a:r>
                        <a:rPr lang="en-US" sz="1050" dirty="0" err="1"/>
                        <a:t>RoBERTa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MentalBERT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MentalRoBERTa</a:t>
                      </a:r>
                      <a:r>
                        <a:rPr lang="en-US" sz="1050" dirty="0"/>
                        <a:t>, Llama, </a:t>
                      </a:r>
                      <a:r>
                        <a:rPr lang="en-US" sz="1050" dirty="0" err="1"/>
                        <a:t>ChatGPT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Social Media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Reddit, Twitter, SMS (Text)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042602"/>
                  </a:ext>
                </a:extLst>
              </a:tr>
              <a:tr h="49711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Chat-Diagnose system (GPT3-based)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MTAL, GRU+VGC_COMMA, MTAN, </a:t>
                      </a:r>
                      <a:r>
                        <a:rPr lang="en-US" sz="1050" dirty="0" err="1"/>
                        <a:t>SetTransformer</a:t>
                      </a:r>
                      <a:r>
                        <a:rPr lang="en-US" sz="1050" dirty="0"/>
                        <a:t>, Time2Vex </a:t>
                      </a:r>
                      <a:r>
                        <a:rPr lang="en-US" sz="1050" dirty="0" err="1"/>
                        <a:t>Trasnformer</a:t>
                      </a:r>
                      <a:r>
                        <a:rPr lang="en-US" sz="1050" dirty="0"/>
                        <a:t>, BERT, PTDD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Social Media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Twitter &amp; Weibo (Text)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360197"/>
                  </a:ext>
                </a:extLst>
              </a:tr>
              <a:tr h="2187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Mental-Alpaca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/>
                        <a:t>Alpaca, Alpaca-</a:t>
                      </a:r>
                      <a:r>
                        <a:rPr lang="en-US" sz="1050" b="0" dirty="0" err="1"/>
                        <a:t>LoRA</a:t>
                      </a:r>
                      <a:r>
                        <a:rPr lang="en-US" sz="1050" b="0" dirty="0"/>
                        <a:t>, FLAN-T5, GPT-3.5,</a:t>
                      </a:r>
                      <a:r>
                        <a:rPr lang="zh-CN" altLang="en-US" sz="1050" b="0" dirty="0"/>
                        <a:t> </a:t>
                      </a:r>
                      <a:r>
                        <a:rPr lang="en-US" sz="1050" b="0" dirty="0"/>
                        <a:t>GPT-4</a:t>
                      </a:r>
                      <a:endParaRPr lang="en-US" sz="105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Social Media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Reddit, Twitter, SMS (Text)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165794"/>
                  </a:ext>
                </a:extLst>
              </a:tr>
              <a:tr h="2187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Mental-FLAN-T5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84924"/>
                  </a:ext>
                </a:extLst>
              </a:tr>
              <a:tr h="49711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DORIS</a:t>
                      </a:r>
                      <a:r>
                        <a:rPr lang="en-US" sz="1050" b="1" dirty="0"/>
                        <a:t>  (GPT-3-based)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/>
                        <a:t>TF-IDF+XGBoost</a:t>
                      </a:r>
                      <a:r>
                        <a:rPr lang="en-US" sz="1050" b="0" dirty="0"/>
                        <a:t>, HAN, Mood2Content, BERT, </a:t>
                      </a:r>
                      <a:r>
                        <a:rPr lang="en-US" sz="1050" b="0" dirty="0" err="1"/>
                        <a:t>FastText</a:t>
                      </a:r>
                      <a:r>
                        <a:rPr lang="en-US" sz="1050" b="0" dirty="0"/>
                        <a:t>, </a:t>
                      </a:r>
                      <a:r>
                        <a:rPr lang="en-US" sz="1050" b="0" dirty="0" err="1"/>
                        <a:t>gte</a:t>
                      </a:r>
                      <a:r>
                        <a:rPr lang="en-US" sz="1050" b="0" dirty="0"/>
                        <a:t>-small, </a:t>
                      </a:r>
                      <a:r>
                        <a:rPr lang="en-US" sz="1050" b="0" dirty="0" err="1"/>
                        <a:t>MentalRoBERTa</a:t>
                      </a:r>
                      <a:r>
                        <a:rPr lang="en-US" sz="1050" b="0" dirty="0"/>
                        <a:t>, </a:t>
                      </a:r>
                      <a:r>
                        <a:rPr lang="en-US" sz="1050" b="0" dirty="0" err="1"/>
                        <a:t>ChatGPT</a:t>
                      </a:r>
                      <a:r>
                        <a:rPr lang="en-US" sz="1050" b="0" dirty="0"/>
                        <a:t>, </a:t>
                      </a:r>
                      <a:r>
                        <a:rPr lang="en-US" sz="1050" b="0" dirty="0" err="1"/>
                        <a:t>MentalLLama</a:t>
                      </a:r>
                      <a:endParaRPr lang="en-US" sz="105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Social Media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SWDD Dataset (Text)[31]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917078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Zhang et al., 2024 (Llama-based)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SOTA[23]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Clinical Interview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DAIC-WOZ (Text + speech landmark)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792682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/>
                        <a:t>Arcan</a:t>
                      </a:r>
                      <a:r>
                        <a:rPr lang="en-US" sz="1050" b="1" dirty="0"/>
                        <a:t> et al., 2024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GPT-3.5, Llama-1, Llama-2, Distil-</a:t>
                      </a:r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RoBERT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Clinical Interview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DAIC-WOZ(Text)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926181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Ohse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BERT, GPT-3.5, GPT-4, and Llama2 13b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Clinical Interview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KID dataset (Text)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294468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Agrawal et al.,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GPT-4, Llama 2, and Gemini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Clinical Interview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RMHD and DAIC-WOZ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075134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12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Hadzic</a:t>
                      </a: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BERT, GPT-3.5 and GPT-4 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Clinical Interview</a:t>
                      </a:r>
                      <a:endParaRPr lang="en-US"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DAIC-WOZ, Simulated, KID dataset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187646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Sadeghi et al.,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GPT 3.5 Turbo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Clinical Interview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E-DAIC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567421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14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Danner et al.,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BERT, GPT-3.5 and GPT-4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Clinical Interview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DAIC-WOZ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9012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09AC8B-3A8E-8FFE-C725-111EB96A2919}"/>
              </a:ext>
            </a:extLst>
          </p:cNvPr>
          <p:cNvSpPr txBox="1"/>
          <p:nvPr/>
        </p:nvSpPr>
        <p:spPr>
          <a:xfrm>
            <a:off x="-86061" y="6354095"/>
            <a:ext cx="1081143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[27] Yang, K., Zhang, T., </a:t>
            </a:r>
            <a:r>
              <a:rPr lang="en-GB" sz="5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Kuang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Z., </a:t>
            </a:r>
            <a:r>
              <a:rPr lang="en-GB" sz="5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Q., &amp; </a:t>
            </a:r>
            <a:r>
              <a:rPr lang="en-GB" sz="5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Ananiadou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(2023). </a:t>
            </a:r>
            <a:r>
              <a:rPr lang="en-GB" sz="5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Mentalllama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Interpretable mental health analysis on social media with large language models. </a:t>
            </a:r>
            <a:r>
              <a:rPr lang="en-GB" sz="5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arXiv:2309.13567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[28] Ji, S., Zhang, T., Ansari, L., Fu, J., Tiwari, P., &amp; Cambria, E. (2021). </a:t>
            </a:r>
            <a:r>
              <a:rPr lang="en-GB" sz="5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Mentalbert</a:t>
            </a:r>
            <a:r>
              <a:rPr lang="en-GB" sz="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Publicly available pretrained language models for mental healthcare. </a:t>
            </a:r>
            <a:r>
              <a:rPr lang="en-GB" sz="5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5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arXiv:2110.15621.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 Lan, X., Cheng, Y., Sheng, L., Gao, C., &amp; Li, Y. (2024). Depression Detection on Social Media with Large Language Models. 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arXiv:2403.10750.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Arcan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Niland, P. D., &amp;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Delahunty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(2024). An Assessment on Comprehending Mental Health through Large Language Models. 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arXiv:2401.04592.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Yicheng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Cai,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Haizhou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Huali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Ye,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Yanwen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Wei Gao. Depression detection on online social network with multivariate time series feature of user depressive symptoms. Expert Systems with Applications, 217:119538, 2023.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 Xu, X., Yao, B., Dong, Y., Gabriel, S., Yu, H.,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Hendler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... &amp; Wang, D. (2024). Mental-LLM: Leveraging Large Language Models for Mental Health Prediction via Online Text Data. Proceedings of the ACM on Interactive, Mobile, Wearable and Ubiquitous Technologies, 8(1), 1-32.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7">
            <a:extLst>
              <a:ext uri="{FF2B5EF4-FFF2-40B4-BE49-F238E27FC236}">
                <a16:creationId xmlns:a16="http://schemas.microsoft.com/office/drawing/2014/main" id="{A6242BAE-022E-43B8-E5D9-836E569DA5B4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65D4D-435C-B150-B982-64DEBF3DA38A}"/>
              </a:ext>
            </a:extLst>
          </p:cNvPr>
          <p:cNvSpPr txBox="1"/>
          <p:nvPr/>
        </p:nvSpPr>
        <p:spPr>
          <a:xfrm>
            <a:off x="6516762" y="6194563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 LLMs-based Methods in Depression Detection</a:t>
            </a:r>
            <a:endParaRPr lang="en-US" sz="1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0C25E5-A982-7248-E83C-8A7B2D796BE6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7D69C4A-0C3B-3EBE-5AB8-453CC064C3B2}"/>
              </a:ext>
            </a:extLst>
          </p:cNvPr>
          <p:cNvSpPr txBox="1"/>
          <p:nvPr/>
        </p:nvSpPr>
        <p:spPr>
          <a:xfrm>
            <a:off x="470506" y="556903"/>
            <a:ext cx="1152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GB" sz="24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Overview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3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2C6658C6-8A36-4935-890D-301B8706DF2E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923AD59C-A4D3-7346-409C-2AF6B4A6C61D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51906-3B2F-5700-64BA-B61C928CE341}"/>
              </a:ext>
            </a:extLst>
          </p:cNvPr>
          <p:cNvSpPr txBox="1"/>
          <p:nvPr/>
        </p:nvSpPr>
        <p:spPr>
          <a:xfrm>
            <a:off x="363256" y="676406"/>
            <a:ext cx="1182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en-GB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Zero-shot strike: Testing the generalisation capabilities of out-of-the-box LLM models for depression detection: Exploring the Potential of LLMs for Depression Detection in Clinical Data </a:t>
            </a:r>
            <a:r>
              <a:rPr lang="en-GB" sz="2000" b="1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[35]</a:t>
            </a:r>
            <a:r>
              <a:rPr lang="en-GB" sz="20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23050-BDF1-FC1A-C0B7-88D267BFD760}"/>
              </a:ext>
            </a:extLst>
          </p:cNvPr>
          <p:cNvSpPr txBox="1"/>
          <p:nvPr/>
        </p:nvSpPr>
        <p:spPr>
          <a:xfrm>
            <a:off x="0" y="6656240"/>
            <a:ext cx="99126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[35]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Ohse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Hadžić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B., Mohammed, P.,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Peperkorn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Danner, M.,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Yorita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... &amp;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Shiban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 (2024). Zero-shot strike: Testing the generalisation capabilities of out-of-the-box LLM models for depression detection.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Speech &amp; Language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101663.</a:t>
            </a: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DB42A-3603-F536-8723-717296F546C9}"/>
              </a:ext>
            </a:extLst>
          </p:cNvPr>
          <p:cNvSpPr txBox="1"/>
          <p:nvPr/>
        </p:nvSpPr>
        <p:spPr>
          <a:xfrm>
            <a:off x="6059488" y="1900000"/>
            <a:ext cx="61325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GB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KID dataset – self-collected (PHQ 8)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compared: BERT, GPT-3.5, GPT-4, and Llama2 13b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approaches explored: Zero-shot testing, fine-tuning, and novel cluster idea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Zero-shot GPT-4 and Fine-tuned GPT-3.5 exhibited superior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Llama2 13b as an open-source model showcases significant potential.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53984-9062-E530-E3F1-B2BCD915C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" b="-1"/>
          <a:stretch/>
        </p:blipFill>
        <p:spPr>
          <a:xfrm>
            <a:off x="917473" y="1769758"/>
            <a:ext cx="4814586" cy="37343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E45D1B-240D-8F8C-072C-B10228DDDD37}"/>
              </a:ext>
            </a:extLst>
          </p:cNvPr>
          <p:cNvSpPr/>
          <p:nvPr/>
        </p:nvSpPr>
        <p:spPr>
          <a:xfrm>
            <a:off x="1060174" y="3710609"/>
            <a:ext cx="4187687" cy="159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A4392-237D-AC2E-F842-C6A22D1B01F4}"/>
              </a:ext>
            </a:extLst>
          </p:cNvPr>
          <p:cNvSpPr/>
          <p:nvPr/>
        </p:nvSpPr>
        <p:spPr>
          <a:xfrm>
            <a:off x="1583634" y="4881447"/>
            <a:ext cx="2981739" cy="198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6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42002F-770F-FF7B-061A-10F8BCB32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66"/>
          <a:stretch/>
        </p:blipFill>
        <p:spPr>
          <a:xfrm>
            <a:off x="5844902" y="1713669"/>
            <a:ext cx="6351906" cy="2018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9F910-4092-C21B-D2FE-31E79B1CE21F}"/>
              </a:ext>
            </a:extLst>
          </p:cNvPr>
          <p:cNvSpPr txBox="1"/>
          <p:nvPr/>
        </p:nvSpPr>
        <p:spPr>
          <a:xfrm>
            <a:off x="0" y="6519446"/>
            <a:ext cx="9289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altLang="zh-CN" sz="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Qin, W., Chen, Z., Wang, L., Lan, Y., Ren, W., &amp; Hong, R. (2023). Read, diagnose and chat: Towards explainable and interactive LLMs-augmented depression detection in social media. 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</a:t>
            </a:r>
            <a:r>
              <a:rPr lang="en-GB" sz="8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800" dirty="0">
              <a:solidFill>
                <a:srgbClr val="2828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30658F8A-56E3-A3FD-EBA8-35E8932E7D2F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C82A291-F89C-CD4B-4E5D-33640290104C}"/>
              </a:ext>
            </a:extLst>
          </p:cNvPr>
          <p:cNvSpPr txBox="1"/>
          <p:nvPr/>
        </p:nvSpPr>
        <p:spPr>
          <a:xfrm>
            <a:off x="330103" y="593035"/>
            <a:ext cx="1073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.</a:t>
            </a:r>
            <a:r>
              <a:rPr lang="en-US" altLang="zh-CN" dirty="0"/>
              <a:t>2</a:t>
            </a:r>
            <a:r>
              <a:rPr lang="en-US" dirty="0"/>
              <a:t> </a:t>
            </a:r>
            <a:r>
              <a:rPr lang="en-GB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Depression Detection on Social Media with LLMs</a:t>
            </a:r>
            <a:endParaRPr lang="en-US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6D624-F6C4-7017-0DC6-DFF6EA87C361}"/>
              </a:ext>
            </a:extLst>
          </p:cNvPr>
          <p:cNvSpPr txBox="1"/>
          <p:nvPr/>
        </p:nvSpPr>
        <p:spPr>
          <a:xfrm>
            <a:off x="6283889" y="1317075"/>
            <a:ext cx="408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using social media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036F9BF-2421-5BF5-02A6-C94A6A31407E}"/>
              </a:ext>
            </a:extLst>
          </p:cNvPr>
          <p:cNvSpPr/>
          <p:nvPr/>
        </p:nvSpPr>
        <p:spPr>
          <a:xfrm>
            <a:off x="490026" y="1443458"/>
            <a:ext cx="5285984" cy="10605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01EA1-F861-564B-814A-8CB6E8523A97}"/>
              </a:ext>
            </a:extLst>
          </p:cNvPr>
          <p:cNvSpPr txBox="1"/>
          <p:nvPr/>
        </p:nvSpPr>
        <p:spPr>
          <a:xfrm>
            <a:off x="615286" y="1493562"/>
            <a:ext cx="9372776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Modalities: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&amp; Weibo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6212DC-4329-45D1-66D4-84EFE30E9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25"/>
          <a:stretch/>
        </p:blipFill>
        <p:spPr>
          <a:xfrm>
            <a:off x="412697" y="2897946"/>
            <a:ext cx="5719816" cy="29715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035AAF-CFF8-961B-D039-19B89CD706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2714"/>
          <a:stretch/>
        </p:blipFill>
        <p:spPr>
          <a:xfrm>
            <a:off x="6300982" y="4526723"/>
            <a:ext cx="5233719" cy="1058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3443F1-6A61-30D2-1328-BF1ABAF90517}"/>
              </a:ext>
            </a:extLst>
          </p:cNvPr>
          <p:cNvSpPr txBox="1"/>
          <p:nvPr/>
        </p:nvSpPr>
        <p:spPr>
          <a:xfrm>
            <a:off x="7629910" y="5555029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F1-scores for the different LLM models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11A522-3115-C6C8-4728-5296E9E20581}"/>
              </a:ext>
            </a:extLst>
          </p:cNvPr>
          <p:cNvSpPr txBox="1"/>
          <p:nvPr/>
        </p:nvSpPr>
        <p:spPr>
          <a:xfrm>
            <a:off x="1536930" y="5888387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of the Chat-Diagnose system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</a:t>
            </a:r>
            <a:endParaRPr lang="en-US" sz="1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DA71A5EA-E119-A9E0-6570-0D3922E94E74}"/>
              </a:ext>
            </a:extLst>
          </p:cNvPr>
          <p:cNvSpPr txBox="1"/>
          <p:nvPr/>
        </p:nvSpPr>
        <p:spPr>
          <a:xfrm>
            <a:off x="8036690" y="3713663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7: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1A523C-D9A1-4D74-AA14-EC33114A768F}"/>
              </a:ext>
            </a:extLst>
          </p:cNvPr>
          <p:cNvSpPr txBox="1"/>
          <p:nvPr/>
        </p:nvSpPr>
        <p:spPr>
          <a:xfrm>
            <a:off x="6219010" y="4094376"/>
            <a:ext cx="6610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using DAIC-WOZ in </a:t>
            </a:r>
            <a:r>
              <a:rPr lang="en-GB" b="1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b="1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hatGPT</a:t>
            </a:r>
            <a:r>
              <a:rPr lang="en-US" altLang="zh-CN" baseline="30000" dirty="0"/>
              <a:t>[24]</a:t>
            </a:r>
            <a:endParaRPr lang="en-US" baseline="30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4BD66-0422-7ED7-CBFA-F1989D483B8C}"/>
              </a:ext>
            </a:extLst>
          </p:cNvPr>
          <p:cNvSpPr/>
          <p:nvPr/>
        </p:nvSpPr>
        <p:spPr>
          <a:xfrm>
            <a:off x="10466880" y="4693802"/>
            <a:ext cx="802482" cy="483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3F4A33-B616-4ECC-2482-8ED18DC86EA0}"/>
              </a:ext>
            </a:extLst>
          </p:cNvPr>
          <p:cNvSpPr/>
          <p:nvPr/>
        </p:nvSpPr>
        <p:spPr>
          <a:xfrm>
            <a:off x="8616604" y="2730842"/>
            <a:ext cx="379116" cy="235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16732-4777-80A0-7FB1-3096095C13A4}"/>
              </a:ext>
            </a:extLst>
          </p:cNvPr>
          <p:cNvSpPr txBox="1"/>
          <p:nvPr/>
        </p:nvSpPr>
        <p:spPr>
          <a:xfrm>
            <a:off x="6421437" y="5886518"/>
            <a:ext cx="465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outperforms the DAIC-WOZ dataset in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en-GB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7">
            <a:extLst>
              <a:ext uri="{FF2B5EF4-FFF2-40B4-BE49-F238E27FC236}">
                <a16:creationId xmlns:a16="http://schemas.microsoft.com/office/drawing/2014/main" id="{5A377048-77D4-900A-C453-55AD190B4292}"/>
              </a:ext>
            </a:extLst>
          </p:cNvPr>
          <p:cNvSpPr/>
          <p:nvPr/>
        </p:nvSpPr>
        <p:spPr>
          <a:xfrm>
            <a:off x="11430000" y="6163129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E89FC-7264-7021-399D-338062FE09A0}"/>
              </a:ext>
            </a:extLst>
          </p:cNvPr>
          <p:cNvSpPr txBox="1"/>
          <p:nvPr/>
        </p:nvSpPr>
        <p:spPr>
          <a:xfrm>
            <a:off x="383458" y="103238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Chat-Diagnose system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</a:t>
            </a:r>
          </a:p>
        </p:txBody>
      </p:sp>
    </p:spTree>
    <p:extLst>
      <p:ext uri="{BB962C8B-B14F-4D97-AF65-F5344CB8AC3E}">
        <p14:creationId xmlns:p14="http://schemas.microsoft.com/office/powerpoint/2010/main" val="255394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106486" y="59058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3080" b="1" kern="1200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Agenda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0C54ADF-6DD5-9F82-0B6B-99428B3F0364}"/>
              </a:ext>
            </a:extLst>
          </p:cNvPr>
          <p:cNvSpPr txBox="1">
            <a:spLocks/>
          </p:cNvSpPr>
          <p:nvPr/>
        </p:nvSpPr>
        <p:spPr>
          <a:xfrm>
            <a:off x="3251101" y="2213517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Bimodal Depression Recognition</a:t>
            </a: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528221" y="2123823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02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1CEC9-0944-58EB-4631-CEAD1DB966C9}"/>
              </a:ext>
            </a:extLst>
          </p:cNvPr>
          <p:cNvSpPr txBox="1"/>
          <p:nvPr/>
        </p:nvSpPr>
        <p:spPr>
          <a:xfrm>
            <a:off x="3134037" y="2636941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+ Vision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26AB9-6DA8-7BE7-F849-5B4E7A9A3433}"/>
              </a:ext>
            </a:extLst>
          </p:cNvPr>
          <p:cNvSpPr txBox="1"/>
          <p:nvPr/>
        </p:nvSpPr>
        <p:spPr>
          <a:xfrm>
            <a:off x="3122747" y="2959357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Audio + Text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05DABC2C-DD80-0A9F-2B18-045CF90482C3}"/>
              </a:ext>
            </a:extLst>
          </p:cNvPr>
          <p:cNvSpPr txBox="1">
            <a:spLocks/>
          </p:cNvSpPr>
          <p:nvPr/>
        </p:nvSpPr>
        <p:spPr>
          <a:xfrm>
            <a:off x="3252583" y="3590132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latin typeface="Arial" charset="0"/>
                <a:ea typeface="等线 Light" panose="02010600030101010101" pitchFamily="2" charset="-122"/>
                <a:cs typeface="Arial" charset="0"/>
              </a:rPr>
              <a:t>Multimodal </a:t>
            </a: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Depression Recognition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0F0F2C-D646-F7C3-7C78-57E4AD9213B5}"/>
              </a:ext>
            </a:extLst>
          </p:cNvPr>
          <p:cNvSpPr txBox="1">
            <a:spLocks/>
          </p:cNvSpPr>
          <p:nvPr/>
        </p:nvSpPr>
        <p:spPr>
          <a:xfrm>
            <a:off x="2529703" y="3500438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03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1307A-2C48-35F0-7E03-DE18160B8FA2}"/>
              </a:ext>
            </a:extLst>
          </p:cNvPr>
          <p:cNvSpPr txBox="1"/>
          <p:nvPr/>
        </p:nvSpPr>
        <p:spPr>
          <a:xfrm>
            <a:off x="3160807" y="3935921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Audio + Text + Vision</a:t>
            </a:r>
          </a:p>
        </p:txBody>
      </p:sp>
      <p:sp>
        <p:nvSpPr>
          <p:cNvPr id="23" name="标题 2">
            <a:extLst>
              <a:ext uri="{FF2B5EF4-FFF2-40B4-BE49-F238E27FC236}">
                <a16:creationId xmlns:a16="http://schemas.microsoft.com/office/drawing/2014/main" id="{1219B9A1-B569-F5B2-8173-4D8A3917080F}"/>
              </a:ext>
            </a:extLst>
          </p:cNvPr>
          <p:cNvSpPr txBox="1">
            <a:spLocks/>
          </p:cNvSpPr>
          <p:nvPr/>
        </p:nvSpPr>
        <p:spPr>
          <a:xfrm>
            <a:off x="3252583" y="4326039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latin typeface="Arial" charset="0"/>
                <a:ea typeface="等线 Light" panose="02010600030101010101" pitchFamily="2" charset="-122"/>
                <a:cs typeface="Arial" charset="0"/>
              </a:rPr>
              <a:t>Multimodal vs. Bimodal</a:t>
            </a:r>
            <a:endParaRPr lang="en-US" altLang="zh-CN" sz="2156" b="1" kern="1200" dirty="0"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25" name="标题 2">
            <a:extLst>
              <a:ext uri="{FF2B5EF4-FFF2-40B4-BE49-F238E27FC236}">
                <a16:creationId xmlns:a16="http://schemas.microsoft.com/office/drawing/2014/main" id="{534A3F0D-4CEB-3AD2-E713-FF2F17522250}"/>
              </a:ext>
            </a:extLst>
          </p:cNvPr>
          <p:cNvSpPr txBox="1">
            <a:spLocks/>
          </p:cNvSpPr>
          <p:nvPr/>
        </p:nvSpPr>
        <p:spPr>
          <a:xfrm>
            <a:off x="2529703" y="4236345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04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标题 2">
            <a:extLst>
              <a:ext uri="{FF2B5EF4-FFF2-40B4-BE49-F238E27FC236}">
                <a16:creationId xmlns:a16="http://schemas.microsoft.com/office/drawing/2014/main" id="{02A958F2-8AAF-04B1-F301-9A66642D0486}"/>
              </a:ext>
            </a:extLst>
          </p:cNvPr>
          <p:cNvSpPr txBox="1">
            <a:spLocks/>
          </p:cNvSpPr>
          <p:nvPr/>
        </p:nvSpPr>
        <p:spPr>
          <a:xfrm>
            <a:off x="3240697" y="1544207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kern="1200" dirty="0">
                <a:latin typeface="Arial" charset="0"/>
                <a:ea typeface="等线 Light" panose="02010600030101010101" pitchFamily="2" charset="-122"/>
                <a:cs typeface="Arial" charset="0"/>
              </a:rPr>
              <a:t>Comprehensive Summary of Clinical Diagnostic Scales</a:t>
            </a:r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313886B0-D9A0-6375-7539-5ACC0D1C8107}"/>
              </a:ext>
            </a:extLst>
          </p:cNvPr>
          <p:cNvSpPr txBox="1">
            <a:spLocks/>
          </p:cNvSpPr>
          <p:nvPr/>
        </p:nvSpPr>
        <p:spPr>
          <a:xfrm>
            <a:off x="2517817" y="1454513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01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D03682-A3B7-F447-68AB-4A6D5E816451}"/>
              </a:ext>
            </a:extLst>
          </p:cNvPr>
          <p:cNvSpPr txBox="1"/>
          <p:nvPr/>
        </p:nvSpPr>
        <p:spPr>
          <a:xfrm>
            <a:off x="3117831" y="3259241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Vision + Text</a:t>
            </a:r>
          </a:p>
        </p:txBody>
      </p:sp>
      <p:sp>
        <p:nvSpPr>
          <p:cNvPr id="31" name="标题 2">
            <a:extLst>
              <a:ext uri="{FF2B5EF4-FFF2-40B4-BE49-F238E27FC236}">
                <a16:creationId xmlns:a16="http://schemas.microsoft.com/office/drawing/2014/main" id="{6FE2D4ED-23D0-1FFA-B75B-102F18FB6303}"/>
              </a:ext>
            </a:extLst>
          </p:cNvPr>
          <p:cNvSpPr txBox="1">
            <a:spLocks/>
          </p:cNvSpPr>
          <p:nvPr/>
        </p:nvSpPr>
        <p:spPr>
          <a:xfrm>
            <a:off x="3254857" y="4928815"/>
            <a:ext cx="8746063" cy="130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latin typeface="Arial" charset="0"/>
                <a:ea typeface="等线 Light" panose="02010600030101010101" pitchFamily="2" charset="-122"/>
                <a:cs typeface="Arial" charset="0"/>
              </a:rPr>
              <a:t>LLM-based Depression Recognition</a:t>
            </a:r>
            <a:endParaRPr lang="en-US" altLang="zh-CN" sz="2156" b="1" kern="1200" dirty="0"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32" name="标题 2">
            <a:extLst>
              <a:ext uri="{FF2B5EF4-FFF2-40B4-BE49-F238E27FC236}">
                <a16:creationId xmlns:a16="http://schemas.microsoft.com/office/drawing/2014/main" id="{B3BB1069-7B9F-715A-4ED5-0F966415061B}"/>
              </a:ext>
            </a:extLst>
          </p:cNvPr>
          <p:cNvSpPr txBox="1">
            <a:spLocks/>
          </p:cNvSpPr>
          <p:nvPr/>
        </p:nvSpPr>
        <p:spPr>
          <a:xfrm>
            <a:off x="2531977" y="4839121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</a:pPr>
            <a:r>
              <a:rPr lang="en-US" altLang="zh-CN" sz="3696" b="1" kern="1200" dirty="0">
                <a:solidFill>
                  <a:srgbClr val="002060"/>
                </a:solidFill>
                <a:latin typeface="Arial" charset="0"/>
                <a:cs typeface="Arial" charset="0"/>
              </a:rPr>
              <a:t>05</a:t>
            </a:r>
            <a:endParaRPr lang="en-US" altLang="zh-CN" sz="4800" b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7706EF-7E79-563D-2B7A-87F055961E9F}"/>
              </a:ext>
            </a:extLst>
          </p:cNvPr>
          <p:cNvSpPr txBox="1"/>
          <p:nvPr/>
        </p:nvSpPr>
        <p:spPr>
          <a:xfrm>
            <a:off x="3204025" y="5330267"/>
            <a:ext cx="657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Newly Introduced Dataset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667C7C-ECD9-2BFB-1146-94832A12FDF0}"/>
              </a:ext>
            </a:extLst>
          </p:cNvPr>
          <p:cNvSpPr txBox="1"/>
          <p:nvPr/>
        </p:nvSpPr>
        <p:spPr>
          <a:xfrm>
            <a:off x="3201990" y="5644191"/>
            <a:ext cx="8739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5.2 </a:t>
            </a:r>
            <a:r>
              <a:rPr lang="en-GB" dirty="0"/>
              <a:t>Overview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0D8F66-566D-D0F4-2A98-B48352A3BFFF}"/>
              </a:ext>
            </a:extLst>
          </p:cNvPr>
          <p:cNvSpPr txBox="1"/>
          <p:nvPr/>
        </p:nvSpPr>
        <p:spPr>
          <a:xfrm>
            <a:off x="3190618" y="5974012"/>
            <a:ext cx="8739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5.3 Insightful papers</a:t>
            </a:r>
          </a:p>
        </p:txBody>
      </p:sp>
    </p:spTree>
    <p:extLst>
      <p:ext uri="{BB962C8B-B14F-4D97-AF65-F5344CB8AC3E}">
        <p14:creationId xmlns:p14="http://schemas.microsoft.com/office/powerpoint/2010/main" val="362552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>
            <a:extLst>
              <a:ext uri="{FF2B5EF4-FFF2-40B4-BE49-F238E27FC236}">
                <a16:creationId xmlns:a16="http://schemas.microsoft.com/office/drawing/2014/main" id="{FA9A3C7B-3F52-2A6C-B6F2-F88719238A90}"/>
              </a:ext>
            </a:extLst>
          </p:cNvPr>
          <p:cNvSpPr/>
          <p:nvPr/>
        </p:nvSpPr>
        <p:spPr>
          <a:xfrm>
            <a:off x="11430000" y="6163129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01CB1-51DE-4DF3-126C-3D84069065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67"/>
          <a:stretch/>
        </p:blipFill>
        <p:spPr>
          <a:xfrm>
            <a:off x="0" y="3500438"/>
            <a:ext cx="6957823" cy="2253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EA7274-14BB-497D-EC97-227138CA7C4B}"/>
              </a:ext>
            </a:extLst>
          </p:cNvPr>
          <p:cNvSpPr txBox="1"/>
          <p:nvPr/>
        </p:nvSpPr>
        <p:spPr>
          <a:xfrm>
            <a:off x="7236982" y="5355178"/>
            <a:ext cx="465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Ensembled voting can catch up with SOTA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idea: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MFCC codebook into Llama 2</a:t>
            </a: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id="{BFEE2B85-1A43-8D81-6671-0AE5A2FFAA26}"/>
              </a:ext>
            </a:extLst>
          </p:cNvPr>
          <p:cNvSpPr txBox="1">
            <a:spLocks/>
          </p:cNvSpPr>
          <p:nvPr/>
        </p:nvSpPr>
        <p:spPr>
          <a:xfrm>
            <a:off x="252713" y="87054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F7AFF-B254-D0DD-F8C7-E236A70730CD}"/>
              </a:ext>
            </a:extLst>
          </p:cNvPr>
          <p:cNvSpPr txBox="1"/>
          <p:nvPr/>
        </p:nvSpPr>
        <p:spPr>
          <a:xfrm>
            <a:off x="0" y="6642556"/>
            <a:ext cx="117619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[24] Zhang, X., Liu, H., Xu, K., Zhang, Q., Liu, D., Ahmed, B., &amp; Epps, J. (2024). When LLMs Meets Acoustic Landmarks: An Efficient Approach to Integrate Speech into Large Language Models for Depression Detection. </a:t>
            </a:r>
            <a:r>
              <a:rPr lang="en-GB" sz="8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8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arXiv:2402.13276.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49E025-DA50-43D5-99D6-16BA6B2AD160}"/>
              </a:ext>
            </a:extLst>
          </p:cNvPr>
          <p:cNvSpPr txBox="1"/>
          <p:nvPr/>
        </p:nvSpPr>
        <p:spPr>
          <a:xfrm>
            <a:off x="6283889" y="13170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A2BB099-9DD8-3178-4DCA-D884F9530C29}"/>
              </a:ext>
            </a:extLst>
          </p:cNvPr>
          <p:cNvSpPr/>
          <p:nvPr/>
        </p:nvSpPr>
        <p:spPr>
          <a:xfrm>
            <a:off x="503673" y="2043959"/>
            <a:ext cx="5285984" cy="12755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1E5DA3-2EB8-0F2D-5ACD-6F2465727196}"/>
              </a:ext>
            </a:extLst>
          </p:cNvPr>
          <p:cNvSpPr txBox="1"/>
          <p:nvPr/>
        </p:nvSpPr>
        <p:spPr>
          <a:xfrm>
            <a:off x="628932" y="2094063"/>
            <a:ext cx="9414979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2-7b, Llama 2-13b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Modalities: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+ Speech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Sub-dialogue 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F2B4F-10A2-7353-7B0F-C0D94A350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714"/>
          <a:stretch/>
        </p:blipFill>
        <p:spPr>
          <a:xfrm>
            <a:off x="6399835" y="1598171"/>
            <a:ext cx="5233719" cy="10585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B747558-C544-F0E8-FBE5-4F0577495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465" y="3097360"/>
            <a:ext cx="4167850" cy="1908938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72E332B-19B3-C133-D05D-7AAC7B57D9E5}"/>
              </a:ext>
            </a:extLst>
          </p:cNvPr>
          <p:cNvSpPr txBox="1"/>
          <p:nvPr/>
        </p:nvSpPr>
        <p:spPr>
          <a:xfrm>
            <a:off x="330102" y="593035"/>
            <a:ext cx="12239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5.</a:t>
            </a:r>
            <a:r>
              <a:rPr lang="en-US" altLang="zh-CN" dirty="0"/>
              <a:t>1</a:t>
            </a:r>
            <a:r>
              <a:rPr lang="en-US" dirty="0"/>
              <a:t> </a:t>
            </a:r>
            <a:r>
              <a:rPr lang="en-US" dirty="0" err="1"/>
              <a:t>Wh</a:t>
            </a:r>
            <a:r>
              <a:rPr lang="en-GB" sz="2400" dirty="0" err="1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LLMs Meets Acoustic Landmarks: An Efficient Approach to Integrate Speech into Large Language Models for Depression Detection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51B6B-5FD6-CCF6-0E56-5DEFD44FE0BD}"/>
              </a:ext>
            </a:extLst>
          </p:cNvPr>
          <p:cNvSpPr txBox="1"/>
          <p:nvPr/>
        </p:nvSpPr>
        <p:spPr>
          <a:xfrm>
            <a:off x="1535638" y="5686437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LLM-Landmark Depression Pipeline</a:t>
            </a:r>
            <a:r>
              <a:rPr lang="en-US" altLang="zh-C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  <a:endParaRPr lang="en-US" sz="1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0D9CE-50FA-550E-D08D-FCBFF699614A}"/>
              </a:ext>
            </a:extLst>
          </p:cNvPr>
          <p:cNvSpPr txBox="1"/>
          <p:nvPr/>
        </p:nvSpPr>
        <p:spPr>
          <a:xfrm>
            <a:off x="7728763" y="2626477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F1-scores for the different LLM models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1A5EA-E119-A9E0-6570-0D3922E94E74}"/>
              </a:ext>
            </a:extLst>
          </p:cNvPr>
          <p:cNvSpPr txBox="1"/>
          <p:nvPr/>
        </p:nvSpPr>
        <p:spPr>
          <a:xfrm>
            <a:off x="8036690" y="4941309"/>
            <a:ext cx="415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6: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SOTA</a:t>
            </a:r>
            <a:r>
              <a:rPr lang="en-US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B2D9F-84BF-7EB0-8DD9-5A4B114132F0}"/>
              </a:ext>
            </a:extLst>
          </p:cNvPr>
          <p:cNvSpPr txBox="1"/>
          <p:nvPr/>
        </p:nvSpPr>
        <p:spPr>
          <a:xfrm>
            <a:off x="438049" y="1387229"/>
            <a:ext cx="424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Text + Speech landmark in Llama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</a:p>
        </p:txBody>
      </p:sp>
    </p:spTree>
    <p:extLst>
      <p:ext uri="{BB962C8B-B14F-4D97-AF65-F5344CB8AC3E}">
        <p14:creationId xmlns:p14="http://schemas.microsoft.com/office/powerpoint/2010/main" val="239689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86384F27-18E3-0C20-6AD4-9D77A426BF58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3F023A45-11F1-1CA3-2416-BB4A8C8096AA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9C4A-0C3B-3EBE-5AB8-453CC064C3B2}"/>
              </a:ext>
            </a:extLst>
          </p:cNvPr>
          <p:cNvSpPr txBox="1"/>
          <p:nvPr/>
        </p:nvSpPr>
        <p:spPr>
          <a:xfrm>
            <a:off x="363256" y="676406"/>
            <a:ext cx="11523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GB" sz="24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Illuminate: A novel approach for depression detection with explainable analysis and proactive therapy using prompt engineering. </a:t>
            </a:r>
            <a:r>
              <a:rPr lang="en-GB" sz="2400" b="1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[36]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A05FFF-FB53-2ADB-082A-F71C8B526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50"/>
          <a:stretch/>
        </p:blipFill>
        <p:spPr>
          <a:xfrm>
            <a:off x="797062" y="1912593"/>
            <a:ext cx="4051300" cy="857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3DB6A2-1F2E-C805-5737-551D84B9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26" y="2807638"/>
            <a:ext cx="3658870" cy="3787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99C8D3-6AA9-62B8-1DEC-93C270E5934E}"/>
              </a:ext>
            </a:extLst>
          </p:cNvPr>
          <p:cNvSpPr txBox="1"/>
          <p:nvPr/>
        </p:nvSpPr>
        <p:spPr>
          <a:xfrm>
            <a:off x="6059488" y="2333863"/>
            <a:ext cx="63047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RMHD and DAIC-WOZ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models: GPT-4, Llama 2, and Gemini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fine-tuned using specially engineered prompts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few-shot prompting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traditional ML methods, but lower than DL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GPT-4 has the best performance</a:t>
            </a:r>
            <a:endParaRPr lang="en-GB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E6ECF-32E0-850B-E6E9-257CCD962DFF}"/>
              </a:ext>
            </a:extLst>
          </p:cNvPr>
          <p:cNvSpPr txBox="1"/>
          <p:nvPr/>
        </p:nvSpPr>
        <p:spPr>
          <a:xfrm>
            <a:off x="0" y="6657945"/>
            <a:ext cx="73516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[36] 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Agrawal, A. (2024). Illuminate: A novel approach for depression detection with explainable analysis and proactive therapy using prompt engineering. 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arXiv:2402.05127.</a:t>
            </a:r>
            <a:endParaRPr lang="en-US" sz="7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1A5E8-79B7-D729-E813-23D6D285A259}"/>
              </a:ext>
            </a:extLst>
          </p:cNvPr>
          <p:cNvSpPr/>
          <p:nvPr/>
        </p:nvSpPr>
        <p:spPr>
          <a:xfrm>
            <a:off x="775251" y="2193236"/>
            <a:ext cx="4167810" cy="192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C7740573-2372-89AB-4C7A-0EE1DD239A2A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78218F6C-7C65-90BB-B463-E0E43EFF6B4B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C2A50-3BB6-EB60-81E2-2BAACFBE6658}"/>
              </a:ext>
            </a:extLst>
          </p:cNvPr>
          <p:cNvSpPr txBox="1"/>
          <p:nvPr/>
        </p:nvSpPr>
        <p:spPr>
          <a:xfrm>
            <a:off x="363256" y="676406"/>
            <a:ext cx="11678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</a:t>
            </a:r>
            <a:r>
              <a:rPr lang="en-GB" sz="24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Enhancing early depression detection with AI: a comparative use of NLP models. </a:t>
            </a:r>
            <a:r>
              <a:rPr lang="en-GB" sz="2400" b="1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[37]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D6C313-14C5-678C-6A15-333C6165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1" y="1773788"/>
            <a:ext cx="5497597" cy="3761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4A2D9D-C890-3CE0-086B-C01168EBEEEF}"/>
              </a:ext>
            </a:extLst>
          </p:cNvPr>
          <p:cNvSpPr txBox="1"/>
          <p:nvPr/>
        </p:nvSpPr>
        <p:spPr>
          <a:xfrm>
            <a:off x="0" y="6657945"/>
            <a:ext cx="99921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[37]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Hadzic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B., Mohammed, P., Danner, M.,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Ohse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Zhang, Y.,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Shiban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Y., &amp;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Rätsch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(2024). Enhancing early depression detection with AI: a comparative use of NLP models. SICE Journal of Control, Measurement, and System Integration, 17(1), 135-143.</a:t>
            </a:r>
            <a:endParaRPr lang="en-US" sz="7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D86F9-9C1D-EF7F-EDFC-DC0C0014725F}"/>
              </a:ext>
            </a:extLst>
          </p:cNvPr>
          <p:cNvSpPr txBox="1"/>
          <p:nvPr/>
        </p:nvSpPr>
        <p:spPr>
          <a:xfrm>
            <a:off x="6231835" y="2417217"/>
            <a:ext cx="56023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DAIC-WOZ, Simulated, KID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models: BERT, GPT-3.5 and GPT-4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GPT-4 outperforms both BERT and GPT-3.5 models, even without previous fine-tuning</a:t>
            </a:r>
            <a:endParaRPr 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90FCE763-2188-55B8-FFE7-CD4B57ECEC3E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E4121B0A-E5C8-4572-DA0D-5687F2ACE02F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E1330-29CA-DF01-917A-15C47E592076}"/>
              </a:ext>
            </a:extLst>
          </p:cNvPr>
          <p:cNvSpPr txBox="1"/>
          <p:nvPr/>
        </p:nvSpPr>
        <p:spPr>
          <a:xfrm>
            <a:off x="363256" y="676406"/>
            <a:ext cx="1182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</a:t>
            </a:r>
            <a:r>
              <a:rPr lang="en-GB" sz="24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Exploring the Capabilities of a Language Model-Only Approach for Depression Detection in Text Data. </a:t>
            </a:r>
            <a:r>
              <a:rPr lang="en-GB" sz="2400" b="1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[38]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689F728-F30C-C352-4BC4-36256DE5E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1"/>
          <a:stretch/>
        </p:blipFill>
        <p:spPr>
          <a:xfrm>
            <a:off x="6904677" y="1496253"/>
            <a:ext cx="5109902" cy="3457883"/>
          </a:xfrm>
          <a:prstGeom prst="rect">
            <a:avLst/>
          </a:prstGeom>
        </p:spPr>
      </p:pic>
      <p:pic>
        <p:nvPicPr>
          <p:cNvPr id="10" name="Picture 9" descr="A diagram of a process flow&#10;&#10;Description automatically generated">
            <a:extLst>
              <a:ext uri="{FF2B5EF4-FFF2-40B4-BE49-F238E27FC236}">
                <a16:creationId xmlns:a16="http://schemas.microsoft.com/office/drawing/2014/main" id="{8DD6C56D-BE73-4E43-CBC5-99BCBE5F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7" y="1776813"/>
            <a:ext cx="6468044" cy="19419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D2E809-6CCC-2219-9F4B-2759F82F9867}"/>
              </a:ext>
            </a:extLst>
          </p:cNvPr>
          <p:cNvSpPr txBox="1"/>
          <p:nvPr/>
        </p:nvSpPr>
        <p:spPr>
          <a:xfrm>
            <a:off x="0" y="6657945"/>
            <a:ext cx="119856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[38] Sadeghi, M., Egger, B.,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Agahi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Richer, R., Capito, K., Rupp, L. H., ... &amp;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Eskofier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M. (2023, October). Exploring the Capabilities of a Language Model-Only Approach for Depression Detection in Text Data. In 2023 IEEE EMBS International Conference on Biomedical and Health Informatics (BHI) (pp. 1-5). IEEE.</a:t>
            </a:r>
            <a:endParaRPr lang="en-US" sz="7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B1797-9778-6DCF-D048-A7E626D7D091}"/>
              </a:ext>
            </a:extLst>
          </p:cNvPr>
          <p:cNvSpPr txBox="1"/>
          <p:nvPr/>
        </p:nvSpPr>
        <p:spPr>
          <a:xfrm>
            <a:off x="513423" y="3686459"/>
            <a:ext cx="68017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E-DAIC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 model: GPT 3.5 Turbo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1: not to fine-tune the </a:t>
            </a:r>
            <a:r>
              <a:rPr lang="en-GB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DepRoBERTa</a:t>
            </a: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2: performed finetuning of the </a:t>
            </a:r>
            <a:r>
              <a:rPr lang="en-GB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DepRoBERTa</a:t>
            </a: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on the entire train set and dev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3: optimized the prompt used in method 1 and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9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2C4A0FBF-DF3B-BA6C-3434-A6CB85E94E51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0499EBF1-E236-8DAB-035E-3B243705EB41}"/>
              </a:ext>
            </a:extLst>
          </p:cNvPr>
          <p:cNvSpPr txBox="1">
            <a:spLocks/>
          </p:cNvSpPr>
          <p:nvPr/>
        </p:nvSpPr>
        <p:spPr>
          <a:xfrm>
            <a:off x="277426" y="124125"/>
            <a:ext cx="12935860" cy="41604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kern="1200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LLMs-based Depression Recognition</a:t>
            </a:r>
          </a:p>
          <a:p>
            <a:pPr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46D3E-6BA9-26CB-A216-0E46CC7C8C7A}"/>
              </a:ext>
            </a:extLst>
          </p:cNvPr>
          <p:cNvSpPr txBox="1"/>
          <p:nvPr/>
        </p:nvSpPr>
        <p:spPr>
          <a:xfrm>
            <a:off x="267722" y="662758"/>
            <a:ext cx="1212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en-GB" sz="24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Advancing Mental Health Diagnostics: GPT-Based Method for Depression Detection.</a:t>
            </a:r>
            <a:r>
              <a:rPr lang="en-GB" sz="2400" b="1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[39]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9FC72-BDCD-AF57-AD8B-3F510268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2" y="3893369"/>
            <a:ext cx="3412184" cy="2191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FA978-423B-C2B5-B57B-CA20C0F13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42" y="4064311"/>
            <a:ext cx="3664502" cy="2056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9BAB54-B938-FB46-A6BE-319D321EF71A}"/>
              </a:ext>
            </a:extLst>
          </p:cNvPr>
          <p:cNvSpPr txBox="1"/>
          <p:nvPr/>
        </p:nvSpPr>
        <p:spPr>
          <a:xfrm>
            <a:off x="0" y="6446669"/>
            <a:ext cx="9498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[39] Danner, M.,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Hadzic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B., Gerhardt, S., Ludwig, S., Uslu, I., Shao, P., ... &amp; </a:t>
            </a:r>
            <a:r>
              <a:rPr lang="en-GB" sz="7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Ratsch</a:t>
            </a:r>
            <a:r>
              <a:rPr lang="en-GB" sz="7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(2023, September). Advancing Mental Health Diagnostics: GPT-Based Method for Depression Detection. In 2023 62nd Annual Conference of the Society of Instrument and Control Engineers (SICE) (pp. 1290-1296). IEEE.</a:t>
            </a:r>
            <a:endParaRPr lang="en-US" sz="7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902AB-5A73-86E2-2F6F-66B7654E62AD}"/>
              </a:ext>
            </a:extLst>
          </p:cNvPr>
          <p:cNvSpPr txBox="1"/>
          <p:nvPr/>
        </p:nvSpPr>
        <p:spPr>
          <a:xfrm>
            <a:off x="7478856" y="2417216"/>
            <a:ext cx="44492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DAIC-WOZ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models: BERT, GPT-3.5 and GPT-4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GPT-3.5 has the best performance</a:t>
            </a:r>
            <a:endParaRPr lang="en-US" sz="20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84B990-031A-C0E5-5971-ECAE1A2D0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40"/>
          <a:stretch/>
        </p:blipFill>
        <p:spPr>
          <a:xfrm>
            <a:off x="203580" y="1188984"/>
            <a:ext cx="7043381" cy="25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7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4B62A68D-F560-AAB5-4A21-8BDEF19D9BAB}"/>
              </a:ext>
            </a:extLst>
          </p:cNvPr>
          <p:cNvSpPr txBox="1">
            <a:spLocks/>
          </p:cNvSpPr>
          <p:nvPr/>
        </p:nvSpPr>
        <p:spPr>
          <a:xfrm>
            <a:off x="2074262" y="1438720"/>
            <a:ext cx="8119614" cy="10235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8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Plan for next week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79A8031B-1632-1A8C-854E-66ECE489E10E}"/>
              </a:ext>
            </a:extLst>
          </p:cNvPr>
          <p:cNvSpPr txBox="1">
            <a:spLocks/>
          </p:cNvSpPr>
          <p:nvPr/>
        </p:nvSpPr>
        <p:spPr>
          <a:xfrm>
            <a:off x="2408962" y="3445029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03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A5602D69-C04F-6D25-6245-A65137C4569F}"/>
              </a:ext>
            </a:extLst>
          </p:cNvPr>
          <p:cNvSpPr txBox="1">
            <a:spLocks/>
          </p:cNvSpPr>
          <p:nvPr/>
        </p:nvSpPr>
        <p:spPr>
          <a:xfrm>
            <a:off x="3113014" y="4464025"/>
            <a:ext cx="8622656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A66F9C88-D022-92FF-3F97-09B528853588}"/>
              </a:ext>
            </a:extLst>
          </p:cNvPr>
          <p:cNvSpPr txBox="1">
            <a:spLocks/>
          </p:cNvSpPr>
          <p:nvPr/>
        </p:nvSpPr>
        <p:spPr>
          <a:xfrm>
            <a:off x="3133929" y="3500438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Keep working on code evaluation on LLMs</a:t>
            </a: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D889DDBE-BD09-3D64-6F5F-6D074906B170}"/>
              </a:ext>
            </a:extLst>
          </p:cNvPr>
          <p:cNvSpPr txBox="1">
            <a:spLocks/>
          </p:cNvSpPr>
          <p:nvPr/>
        </p:nvSpPr>
        <p:spPr>
          <a:xfrm>
            <a:off x="3135050" y="2369926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Review paper writing on LLM-based Methods</a:t>
            </a: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C46E3EDD-7763-655E-D1FE-3BCBAB940A25}"/>
              </a:ext>
            </a:extLst>
          </p:cNvPr>
          <p:cNvSpPr txBox="1">
            <a:spLocks/>
          </p:cNvSpPr>
          <p:nvPr/>
        </p:nvSpPr>
        <p:spPr>
          <a:xfrm>
            <a:off x="2412170" y="2266982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01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5533EDB4-68D1-A36F-7D46-C85E6F5129AB}"/>
              </a:ext>
            </a:extLst>
          </p:cNvPr>
          <p:cNvSpPr txBox="1">
            <a:spLocks/>
          </p:cNvSpPr>
          <p:nvPr/>
        </p:nvSpPr>
        <p:spPr>
          <a:xfrm>
            <a:off x="3137325" y="2935637"/>
            <a:ext cx="8101107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04088">
              <a:spcAft>
                <a:spcPts val="600"/>
              </a:spcAft>
              <a:defRPr/>
            </a:pPr>
            <a:r>
              <a:rPr lang="en-US" altLang="zh-CN" sz="2156" b="1" dirty="0">
                <a:solidFill>
                  <a:srgbClr val="002060"/>
                </a:solidFill>
                <a:latin typeface="Arial" charset="0"/>
                <a:ea typeface="等线 Light" panose="02010600030101010101" pitchFamily="2" charset="-122"/>
                <a:cs typeface="Arial" charset="0"/>
              </a:rPr>
              <a:t>Start literature review on Transformer-based Methods </a:t>
            </a:r>
          </a:p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id="{C6DA0575-6850-E0D3-5595-CA881506A911}"/>
              </a:ext>
            </a:extLst>
          </p:cNvPr>
          <p:cNvSpPr txBox="1">
            <a:spLocks/>
          </p:cNvSpPr>
          <p:nvPr/>
        </p:nvSpPr>
        <p:spPr>
          <a:xfrm>
            <a:off x="2414445" y="2832693"/>
            <a:ext cx="3749633" cy="1444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0408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96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等线 Light" panose="02010600030101010101" pitchFamily="2" charset="-122"/>
                <a:cs typeface="Arial" charset="0"/>
              </a:rPr>
              <a:t>02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等线 Light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标题 2">
            <a:extLst>
              <a:ext uri="{FF2B5EF4-FFF2-40B4-BE49-F238E27FC236}">
                <a16:creationId xmlns:a16="http://schemas.microsoft.com/office/drawing/2014/main" id="{14D910FF-EE2B-7D8F-43CE-8B1E9EB5CC67}"/>
              </a:ext>
            </a:extLst>
          </p:cNvPr>
          <p:cNvSpPr txBox="1">
            <a:spLocks/>
          </p:cNvSpPr>
          <p:nvPr/>
        </p:nvSpPr>
        <p:spPr>
          <a:xfrm>
            <a:off x="804672" y="1055098"/>
            <a:ext cx="5760719" cy="474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altLang="zh-CN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1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Comprehensive Summary of Clinical Diagnostic Scales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8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6BFF39-3C78-C8EA-45B5-54B95207A42B}"/>
              </a:ext>
            </a:extLst>
          </p:cNvPr>
          <p:cNvSpPr txBox="1"/>
          <p:nvPr/>
        </p:nvSpPr>
        <p:spPr>
          <a:xfrm>
            <a:off x="-53008" y="5752138"/>
            <a:ext cx="1152144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Wu, P., Wang, R., Lin, H., Zhang, F., Tu, J., &amp; Sun, M. (2023). Automatic depression recognition by intelligent speech signal processing: A systematic survey. </a:t>
            </a:r>
            <a:r>
              <a:rPr lang="en-GB" sz="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CAAI Transactions on Intelligence Technology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701-711.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Hamilton, M.: The Hamilton rating scale for depression. In: Assessment of Depression, 143–152. Springer (1986)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Beck, A.T., Steer, R.A., Brown, G.K.: Manual for Beck Depression Inventory‐II. Psychological Corporation, San Antonio (1996)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Kroenke, K., et al.: The PHQ‐8 as a measure of current depression in the general population. J. Affect. Disorders. 114(1–3), 163–173 (2009)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Kroenke, K., Spitzer, R.L., Williams, J.B.: The PHQ‐9: validity of a brief depression severity measure. J. Gen. Intern. Med. 16(9), 606–613 (2001)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Kroenke, K., Spitzer, R.L., Williams, J.B.: The PHQ‐15: validity of a new measure for evaluating the severity of somatic symptoms.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Psychosom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Med. 64(2), 258–266 (2002)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Rush, A.J., et al.: The 16‐Item Quick Inventory of Depressive Symptomatology (QIDS), clinician rating (QIDS‐C), and self‐report (QIDS‐ SR): a psychometric evaluation in patients with chronic major depression. Biol.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Psychiatr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54(5), 573–583 (2003)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Montgomery, S.A.,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Åsberg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M.A.R.I.E.: A new depression scale designed to be sensitive to change. Brit. J.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Psychiat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134(4), 382–389 (1979)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Edition, F.: Diagnostic and statistical manual of mental disorders. Am Psychiatric Assoc. 21, 591–643 (2013)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 A. J. Rush, C. M.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Gullion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Basco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B. Jarrett, M. H. Trivedi, The inventory of depressive symptomatology (ids): Psychometric properties, Psychological Medicine 26 (3) (1996) 477–486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[29[W. W.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Zung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self-rating depression scale, Archives of General Psychiatry 12 (1) (1965) 63–70.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 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Yesavage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JA, Brink TL, Rose TL, et al. Development and validation of a geriatric depression screening scale: a preliminary report. J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Psychiatr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Res. 1982-83;17(1):37-49. PMID 7183759</a:t>
            </a:r>
          </a:p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[44]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Murphy, C. F. &amp; Meyers, B. S. Relationship between the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depression rating scale and the </a:t>
            </a: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montgomery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b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åsberg</a:t>
            </a:r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depression rating scale in depressed elderly: a meta-analysis. The American Journal Geriatric Psychiatry 15, 899–905 (2007)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9E58DE-BDB4-5E64-934E-96038244498F}"/>
              </a:ext>
            </a:extLst>
          </p:cNvPr>
          <p:cNvSpPr txBox="1">
            <a:spLocks/>
          </p:cNvSpPr>
          <p:nvPr/>
        </p:nvSpPr>
        <p:spPr>
          <a:xfrm>
            <a:off x="236801" y="2900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Comprehensive Summary of Clinical Diagnostic Scales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FB3A7DCB-A013-320F-AF4C-90A8B03C0DC0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9EF89-C89E-E1F5-15E7-095D204DBDCF}"/>
              </a:ext>
            </a:extLst>
          </p:cNvPr>
          <p:cNvSpPr txBox="1"/>
          <p:nvPr/>
        </p:nvSpPr>
        <p:spPr>
          <a:xfrm>
            <a:off x="3456277" y="4025311"/>
            <a:ext cx="5065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Clinical depression diagnosis questionnaires and tools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[1][27]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67E5C0-9325-FE6F-9707-F4C4E4F0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93" y="894016"/>
            <a:ext cx="6971112" cy="3163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825F3B-8457-775A-F3FA-C9EF06442419}"/>
              </a:ext>
            </a:extLst>
          </p:cNvPr>
          <p:cNvSpPr txBox="1"/>
          <p:nvPr/>
        </p:nvSpPr>
        <p:spPr>
          <a:xfrm>
            <a:off x="2070653" y="4434364"/>
            <a:ext cx="83687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HAM-D</a:t>
            </a:r>
            <a:r>
              <a:rPr lang="en-GB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widely used depression assessment scale in clinical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statistical correlation between the scores on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HAM-D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statistical correlation between the scores on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HAM-D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BDI-II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GDS</a:t>
            </a:r>
            <a:r>
              <a:rPr lang="en-GB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specially for older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PHQ-8</a:t>
            </a:r>
            <a:r>
              <a:rPr lang="en-GB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PHQ-9</a:t>
            </a:r>
            <a:r>
              <a:rPr lang="en-GB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BDI-II</a:t>
            </a:r>
            <a:r>
              <a:rPr lang="en-GB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popular scales in automatic depression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318703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 Bimodal Depression Recognition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2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F016AEA7-62DF-B745-241F-7D09AECCD047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Bimodal Depression Recognition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38F4488-0D2A-4091-8256-1E29F5ED7DCE}"/>
              </a:ext>
            </a:extLst>
          </p:cNvPr>
          <p:cNvSpPr txBox="1"/>
          <p:nvPr/>
        </p:nvSpPr>
        <p:spPr>
          <a:xfrm>
            <a:off x="330103" y="593035"/>
            <a:ext cx="1073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2.1 </a:t>
            </a: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+ Vision</a:t>
            </a:r>
            <a:endParaRPr lang="en-US" baseline="30000" dirty="0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FC4F5A-BE34-B15F-C824-2D644165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29947"/>
              </p:ext>
            </p:extLst>
          </p:nvPr>
        </p:nvGraphicFramePr>
        <p:xfrm>
          <a:off x="763793" y="1715088"/>
          <a:ext cx="10036884" cy="3093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7382">
                  <a:extLst>
                    <a:ext uri="{9D8B030D-6E8A-4147-A177-3AD203B41FA5}">
                      <a16:colId xmlns:a16="http://schemas.microsoft.com/office/drawing/2014/main" val="2136388194"/>
                    </a:ext>
                  </a:extLst>
                </a:gridCol>
                <a:gridCol w="1869699">
                  <a:extLst>
                    <a:ext uri="{9D8B030D-6E8A-4147-A177-3AD203B41FA5}">
                      <a16:colId xmlns:a16="http://schemas.microsoft.com/office/drawing/2014/main" val="1351991922"/>
                    </a:ext>
                  </a:extLst>
                </a:gridCol>
                <a:gridCol w="1198187">
                  <a:extLst>
                    <a:ext uri="{9D8B030D-6E8A-4147-A177-3AD203B41FA5}">
                      <a16:colId xmlns:a16="http://schemas.microsoft.com/office/drawing/2014/main" val="2335415112"/>
                    </a:ext>
                  </a:extLst>
                </a:gridCol>
                <a:gridCol w="1435191">
                  <a:extLst>
                    <a:ext uri="{9D8B030D-6E8A-4147-A177-3AD203B41FA5}">
                      <a16:colId xmlns:a16="http://schemas.microsoft.com/office/drawing/2014/main" val="2541986924"/>
                    </a:ext>
                  </a:extLst>
                </a:gridCol>
                <a:gridCol w="2007746">
                  <a:extLst>
                    <a:ext uri="{9D8B030D-6E8A-4147-A177-3AD203B41FA5}">
                      <a16:colId xmlns:a16="http://schemas.microsoft.com/office/drawing/2014/main" val="1241897038"/>
                    </a:ext>
                  </a:extLst>
                </a:gridCol>
                <a:gridCol w="1548169">
                  <a:extLst>
                    <a:ext uri="{9D8B030D-6E8A-4147-A177-3AD203B41FA5}">
                      <a16:colId xmlns:a16="http://schemas.microsoft.com/office/drawing/2014/main" val="2175114888"/>
                    </a:ext>
                  </a:extLst>
                </a:gridCol>
                <a:gridCol w="1370510">
                  <a:extLst>
                    <a:ext uri="{9D8B030D-6E8A-4147-A177-3AD203B41FA5}">
                      <a16:colId xmlns:a16="http://schemas.microsoft.com/office/drawing/2014/main" val="877282653"/>
                    </a:ext>
                  </a:extLst>
                </a:gridCol>
              </a:tblGrid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Fusion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491512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Guohou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et al., 2020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Early Fusion</a:t>
                      </a:r>
                      <a:endPara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RMSE 5.28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65513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Ghosh et al.,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Entropy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F1 score 0.6315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04998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Yang et al.,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DT, 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 and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F1 score 0.724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RMSE </a:t>
                      </a:r>
                      <a:r>
                        <a:rPr lang="en-GB" sz="1100" dirty="0"/>
                        <a:t>9.106 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452537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Jan et al., 2017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AVEC 2013,</a:t>
                      </a:r>
                    </a:p>
                    <a:p>
                      <a:pPr algn="ctr"/>
                      <a:r>
                        <a:rPr lang="en-US" sz="1100" dirty="0"/>
                        <a:t>AVEC 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PLS,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RMSE 7.43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837412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Dibeklioğlu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et al., 2017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Self-collected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Accuracy 78.67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582190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Alghowinem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et al., 2017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Black 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Recall 86.7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777574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Ye et al., 2021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Self-collected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F1 score 0.875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956710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Niu</a:t>
                      </a:r>
                      <a:r>
                        <a:rPr lang="en-US" sz="1100" dirty="0"/>
                        <a:t> et al.,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AVEC2013, AVEC2014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CNN, LSTM,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RMSE 6.68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783487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Yoon et al., 2022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D-Vlog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0.635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790502"/>
                  </a:ext>
                </a:extLst>
              </a:tr>
            </a:tbl>
          </a:graphicData>
        </a:graphic>
      </p:graphicFrame>
      <p:sp>
        <p:nvSpPr>
          <p:cNvPr id="3" name="TextBox 9">
            <a:extLst>
              <a:ext uri="{FF2B5EF4-FFF2-40B4-BE49-F238E27FC236}">
                <a16:creationId xmlns:a16="http://schemas.microsoft.com/office/drawing/2014/main" id="{7F81C29D-138D-059B-1E37-B8D66A4A9CB3}"/>
              </a:ext>
            </a:extLst>
          </p:cNvPr>
          <p:cNvSpPr txBox="1"/>
          <p:nvPr/>
        </p:nvSpPr>
        <p:spPr>
          <a:xfrm>
            <a:off x="3183534" y="1051235"/>
            <a:ext cx="880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Fusion: integrating data at the beginning of the data processing pipeline 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E08B62A4-1833-F234-D987-A692BEAE90F6}"/>
              </a:ext>
            </a:extLst>
          </p:cNvPr>
          <p:cNvSpPr txBox="1"/>
          <p:nvPr/>
        </p:nvSpPr>
        <p:spPr>
          <a:xfrm>
            <a:off x="3199915" y="1324917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Fusion: connect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vectors after they have been independently processed.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6A6C4DAB-8344-6B28-1081-570358351F24}"/>
              </a:ext>
            </a:extLst>
          </p:cNvPr>
          <p:cNvSpPr txBox="1"/>
          <p:nvPr/>
        </p:nvSpPr>
        <p:spPr>
          <a:xfrm>
            <a:off x="1487301" y="1227590"/>
            <a:ext cx="13043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Strategy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DA737CB-7737-6F55-9424-A7137931B182}"/>
              </a:ext>
            </a:extLst>
          </p:cNvPr>
          <p:cNvSpPr/>
          <p:nvPr/>
        </p:nvSpPr>
        <p:spPr>
          <a:xfrm>
            <a:off x="2859626" y="1133321"/>
            <a:ext cx="273650" cy="46441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EBE627EE-DD25-DEBD-AF78-ECB285B7972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83386-8EC7-4746-59BE-BA2789216F57}"/>
              </a:ext>
            </a:extLst>
          </p:cNvPr>
          <p:cNvSpPr txBox="1"/>
          <p:nvPr/>
        </p:nvSpPr>
        <p:spPr>
          <a:xfrm>
            <a:off x="-86060" y="6126960"/>
            <a:ext cx="115062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[11] Ghosh, S., Chatterjee, M., &amp;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Morency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L. P. (2014, November). A multimodal context-based approach for distress assessment. In Proceedings of the 16th International Conference on Multimodal Interaction (pp. 240-246).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[12]</a:t>
            </a:r>
            <a:r>
              <a:rPr lang="en-US" sz="5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Scherer, S., </a:t>
            </a:r>
            <a:r>
              <a:rPr lang="en-US" sz="5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Stratou</a:t>
            </a:r>
            <a:r>
              <a:rPr lang="en-US" sz="5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G., &amp; </a:t>
            </a:r>
            <a:r>
              <a:rPr lang="en-US" sz="5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Morency</a:t>
            </a:r>
            <a:r>
              <a:rPr lang="en-US" sz="5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L. P. (2013, December). Audiovisual behavior descriptors for depression assessment. In Proceedings of the 15th ACM on International conference on multimodal interaction (pp. 135-140).</a:t>
            </a:r>
          </a:p>
          <a:p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[13]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Guohou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S., Lina, Z., &amp; </a:t>
            </a:r>
            <a:r>
              <a:rPr lang="en-US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Dongsong</a:t>
            </a:r>
            <a:r>
              <a:rPr lang="en-US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Z. (2020). What reveals about depression level? The role of multimodal features at the level of interview questions. Information &amp; Management, 57(7), 103349.</a:t>
            </a:r>
          </a:p>
          <a:p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[22] Yang, L., Jiang, D., He, L., Pei, E., </a:t>
            </a:r>
            <a:r>
              <a:rPr lang="en-GB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Oveneke</a:t>
            </a:r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C., &amp; </a:t>
            </a:r>
            <a:r>
              <a:rPr lang="en-GB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Sahli</a:t>
            </a:r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H. (2016, October). Decision tree based depression classification from audio video and language information. In Proceedings of the 6th international workshop on audio/visual emotion challenge (pp. 89-96).</a:t>
            </a:r>
          </a:p>
          <a:p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[24] Jan, A., Meng, H., </a:t>
            </a:r>
            <a:r>
              <a:rPr lang="en-GB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Gaus</a:t>
            </a:r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Y. F. B. A., &amp; Zhang, F. (2017). Artificial intelligent system for automatic depression level analysis through visual and vocal expressions. IEEE Transactions on Cognitive and Developmental Systems, 10(3), 668-680.</a:t>
            </a:r>
          </a:p>
          <a:p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[26] </a:t>
            </a:r>
            <a:r>
              <a:rPr lang="en-GB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Dibeklioğlu</a:t>
            </a:r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H., </a:t>
            </a:r>
            <a:r>
              <a:rPr lang="en-GB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Hammal</a:t>
            </a:r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Z., &amp; Cohn, J. F. (2017). Dynamic multimodal measurement of depression severity using deep autoencoding. IEEE journal of biomedical and health informatics, 22(2), 525-536.</a:t>
            </a:r>
          </a:p>
          <a:p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[27] </a:t>
            </a:r>
            <a:r>
              <a:rPr lang="en-GB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Alghowinem</a:t>
            </a:r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S., </a:t>
            </a:r>
            <a:r>
              <a:rPr lang="en-GB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Goecke</a:t>
            </a:r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R., Wagner, M., Epps, J., Hyett, M., Parker, G., &amp; Breakspear, M. (2016). Multimodal depression detection: fusion analysis of paralinguistic, head pose and eye gaze </a:t>
            </a:r>
            <a:r>
              <a:rPr lang="en-GB" sz="5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behaviors</a:t>
            </a:r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 IEEE Transactions on Affective Computing, 9(4), 478-490.</a:t>
            </a:r>
          </a:p>
          <a:p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[30] Ye, J., Yu, Y., Wang, Q., Li, W., Liang, H., Zheng, Y., &amp; Fu, G. (2021). Multi-modal depression detection based on emotional audio and evaluation text. Journal of affective disorders, 295, 904-913.</a:t>
            </a:r>
          </a:p>
          <a:p>
            <a:r>
              <a:rPr lang="en-GB" sz="5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[31] Yoon, J., Kang, C., Kim, S., &amp; Han, J. (2022, June). D-vlog: Multimodal vlog dataset for depression detection. In Proceedings of the AAAI Conference on Artificial Intelligence (Vol. 36, No. 11, pp. 12226-12234).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ED69D-E3BF-1445-5D28-5CB119DA36C1}"/>
              </a:ext>
            </a:extLst>
          </p:cNvPr>
          <p:cNvSpPr txBox="1"/>
          <p:nvPr/>
        </p:nvSpPr>
        <p:spPr>
          <a:xfrm>
            <a:off x="3008555" y="5215676"/>
            <a:ext cx="6583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 is more popular than early 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models are still more on traditional ML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articles in recent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clinical datasets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C767-2277-1EB1-835E-D9681A591549}"/>
              </a:ext>
            </a:extLst>
          </p:cNvPr>
          <p:cNvSpPr txBox="1"/>
          <p:nvPr/>
        </p:nvSpPr>
        <p:spPr>
          <a:xfrm>
            <a:off x="3913992" y="4862461"/>
            <a:ext cx="6583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Comparison of Bimodal (Audio + Vision) Methods</a:t>
            </a:r>
          </a:p>
        </p:txBody>
      </p:sp>
    </p:spTree>
    <p:extLst>
      <p:ext uri="{BB962C8B-B14F-4D97-AF65-F5344CB8AC3E}">
        <p14:creationId xmlns:p14="http://schemas.microsoft.com/office/powerpoint/2010/main" val="24998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1E2B7398-B4BB-5A48-3C09-DEF931B0DE92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Bimodal Depression Recognition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F85B30F-880D-CA8D-B142-28D9FB2ADEF6}"/>
              </a:ext>
            </a:extLst>
          </p:cNvPr>
          <p:cNvSpPr txBox="1"/>
          <p:nvPr/>
        </p:nvSpPr>
        <p:spPr>
          <a:xfrm>
            <a:off x="330103" y="593035"/>
            <a:ext cx="1073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2.2 </a:t>
            </a: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+ Text</a:t>
            </a:r>
            <a:endParaRPr lang="en-US" baseline="30000" dirty="0"/>
          </a:p>
          <a:p>
            <a:endParaRPr lang="en-US" dirty="0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41CEDFCE-04C6-8D71-86D4-03D60BEB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70080"/>
              </p:ext>
            </p:extLst>
          </p:nvPr>
        </p:nvGraphicFramePr>
        <p:xfrm>
          <a:off x="1364774" y="1830314"/>
          <a:ext cx="8435441" cy="31612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9121">
                  <a:extLst>
                    <a:ext uri="{9D8B030D-6E8A-4147-A177-3AD203B41FA5}">
                      <a16:colId xmlns:a16="http://schemas.microsoft.com/office/drawing/2014/main" val="4111654257"/>
                    </a:ext>
                  </a:extLst>
                </a:gridCol>
                <a:gridCol w="1639302">
                  <a:extLst>
                    <a:ext uri="{9D8B030D-6E8A-4147-A177-3AD203B41FA5}">
                      <a16:colId xmlns:a16="http://schemas.microsoft.com/office/drawing/2014/main" val="1351991922"/>
                    </a:ext>
                  </a:extLst>
                </a:gridCol>
                <a:gridCol w="1168343">
                  <a:extLst>
                    <a:ext uri="{9D8B030D-6E8A-4147-A177-3AD203B41FA5}">
                      <a16:colId xmlns:a16="http://schemas.microsoft.com/office/drawing/2014/main" val="2335415112"/>
                    </a:ext>
                  </a:extLst>
                </a:gridCol>
                <a:gridCol w="1340299">
                  <a:extLst>
                    <a:ext uri="{9D8B030D-6E8A-4147-A177-3AD203B41FA5}">
                      <a16:colId xmlns:a16="http://schemas.microsoft.com/office/drawing/2014/main" val="2541986924"/>
                    </a:ext>
                  </a:extLst>
                </a:gridCol>
                <a:gridCol w="1392704">
                  <a:extLst>
                    <a:ext uri="{9D8B030D-6E8A-4147-A177-3AD203B41FA5}">
                      <a16:colId xmlns:a16="http://schemas.microsoft.com/office/drawing/2014/main" val="3217785608"/>
                    </a:ext>
                  </a:extLst>
                </a:gridCol>
                <a:gridCol w="1178912">
                  <a:extLst>
                    <a:ext uri="{9D8B030D-6E8A-4147-A177-3AD203B41FA5}">
                      <a16:colId xmlns:a16="http://schemas.microsoft.com/office/drawing/2014/main" val="2175114888"/>
                    </a:ext>
                  </a:extLst>
                </a:gridCol>
                <a:gridCol w="1166760">
                  <a:extLst>
                    <a:ext uri="{9D8B030D-6E8A-4147-A177-3AD203B41FA5}">
                      <a16:colId xmlns:a16="http://schemas.microsoft.com/office/drawing/2014/main" val="877282653"/>
                    </a:ext>
                  </a:extLst>
                </a:gridCol>
              </a:tblGrid>
              <a:tr h="1982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Fusion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491512"/>
                  </a:ext>
                </a:extLst>
              </a:tr>
              <a:tr h="1982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Marriwala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et al.,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</a:t>
                      </a:r>
                      <a:r>
                        <a:rPr lang="en-US" sz="1100" b="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51961"/>
                  </a:ext>
                </a:extLst>
              </a:tr>
              <a:tr h="1982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Toto et al., 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BiLSTM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effectLst/>
                        </a:rPr>
                        <a:t>F1 score 0.71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706445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AI et al., 2018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 and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0.77</a:t>
                      </a:r>
                    </a:p>
                    <a:p>
                      <a:pPr algn="ctr"/>
                      <a:r>
                        <a:rPr lang="en-US" sz="1100" dirty="0"/>
                        <a:t>RMSE 4.97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065513"/>
                  </a:ext>
                </a:extLst>
              </a:tr>
              <a:tr h="3556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Lin et al., 2020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DAIC-WOZ, </a:t>
                      </a:r>
                      <a:r>
                        <a:rPr lang="en-US" sz="1100" dirty="0" err="1"/>
                        <a:t>AViD</a:t>
                      </a:r>
                      <a:r>
                        <a:rPr lang="en-US" sz="1100" dirty="0"/>
                        <a:t>-Corpus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Late Fusion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 and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0.85</a:t>
                      </a:r>
                    </a:p>
                    <a:p>
                      <a:pPr algn="ctr"/>
                      <a:r>
                        <a:rPr lang="en-US" sz="1100" dirty="0"/>
                        <a:t>RMSE 5.44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452537"/>
                  </a:ext>
                </a:extLst>
              </a:tr>
              <a:tr h="19829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Zhang et al., 2024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Llama-based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F1 score 0.833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837412"/>
                  </a:ext>
                </a:extLst>
              </a:tr>
              <a:tr h="3265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Lam et al., 2019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Transformer-based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777574"/>
                  </a:ext>
                </a:extLst>
              </a:tr>
              <a:tr h="3265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Park et al., 2022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BERT-CNN and CNN-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BiLSTM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579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Guo et al., 2022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Late Fusion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 score 0.647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83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Guohou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et al.,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DAIC-WOZ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Early Fusion</a:t>
                      </a:r>
                      <a:endPara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RMSE 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956710"/>
                  </a:ext>
                </a:extLst>
              </a:tr>
            </a:tbl>
          </a:graphicData>
        </a:graphic>
      </p:graphicFrame>
      <p:sp>
        <p:nvSpPr>
          <p:cNvPr id="14" name="矩形 7">
            <a:extLst>
              <a:ext uri="{FF2B5EF4-FFF2-40B4-BE49-F238E27FC236}">
                <a16:creationId xmlns:a16="http://schemas.microsoft.com/office/drawing/2014/main" id="{2D226C9C-3CEF-0BAF-95E5-B2965413CE09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3E0B4-EE54-3BA3-0FA7-96A88865D1AE}"/>
              </a:ext>
            </a:extLst>
          </p:cNvPr>
          <p:cNvSpPr txBox="1"/>
          <p:nvPr/>
        </p:nvSpPr>
        <p:spPr>
          <a:xfrm>
            <a:off x="0" y="5796029"/>
            <a:ext cx="1183341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Marriwala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N., &amp; Chaudhary, D. (2023). A hybrid model for depression detection using deep learning. Measurement: Sensors, 25, 100587.</a:t>
            </a:r>
            <a:endParaRPr lang="en-GB" sz="7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[3] Toto, E., 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Tlachac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M. L., &amp; 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Rundensteiner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E. A. (2021, October). 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Audibert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A deep transfer learning multimodal classification framework for depression screening. In Proceedings of the 30th ACM international conference on information &amp; knowledge management (pp. 4145-4154).</a:t>
            </a:r>
          </a:p>
          <a:p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[4] Al 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Hanai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T., 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Ghassemi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M. M., &amp; Glass, J. R. (2018, September). Detecting Depression with Audio/Text Sequence Modeling of Interviews. In 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Interspeech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(pp. 1716-1720).</a:t>
            </a:r>
          </a:p>
          <a:p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[5] Lin, L., Chen, X., Shen, Y., &amp; Zhang, L. (2020). Towards automatic depression detection: A 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BiLSTM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/1D CNN-based model. Applied Sciences, 10(23), 8701.</a:t>
            </a:r>
          </a:p>
          <a:p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[6] Zhang, X., Liu, H., Xu, K., Zhang, Q., Liu, D., Ahmed, B., &amp; Epps, J. (2024). When LLMs Meets Acoustic Landmarks: An Efficient Approach to Integrate Speech into Large Language Models for Depression Detection. 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preprint arXiv:2402.13276.</a:t>
            </a:r>
          </a:p>
          <a:p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[8] Lam, G., 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Dongyan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H., &amp; Lin, W. (2019, May). Context-aware deep learning for multi-modal depression detection. In ICASSP 2019-2019 IEEE international conference on acoustics, speech and signal processing (ICASSP) (pp. 3946-3950). IEEE.</a:t>
            </a:r>
          </a:p>
          <a:p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[9] Park, J., &amp; Moon, N. (2022). Design and implementation of attention depression detection model based on multimodal analysis. Sustainability, 14(6), 3569.</a:t>
            </a:r>
          </a:p>
          <a:p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[10] Guo, Y., Zhu, C., Hao, S., &amp; Hong, R. (2022). A topic-attentive transformer-based model for multimodal depression detection. </a:t>
            </a:r>
            <a:r>
              <a:rPr lang="en-US" sz="7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arXiv</a:t>
            </a:r>
            <a:r>
              <a:rPr lang="en-US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preprint arXiv:2206.13256.</a:t>
            </a:r>
          </a:p>
          <a:p>
            <a:r>
              <a:rPr lang="en-GB" sz="7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[13] </a:t>
            </a:r>
            <a:r>
              <a:rPr lang="en-US" sz="7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Guohou</a:t>
            </a:r>
            <a:r>
              <a:rPr lang="en-US" sz="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S., Lina, Z., &amp; </a:t>
            </a:r>
            <a:r>
              <a:rPr lang="en-US" sz="7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Dongsong</a:t>
            </a:r>
            <a:r>
              <a:rPr lang="en-US" sz="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Z. (2020). What reveals about depression level? The role of multimodal features at the level of interview questions. Information &amp; Management, 57(7), 103349.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96C573E4-0FEB-2909-69FF-8481E0B26047}"/>
              </a:ext>
            </a:extLst>
          </p:cNvPr>
          <p:cNvSpPr txBox="1"/>
          <p:nvPr/>
        </p:nvSpPr>
        <p:spPr>
          <a:xfrm>
            <a:off x="3162019" y="1018962"/>
            <a:ext cx="880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Fusion: integrating data at the beginning of the data processing pipeline 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41FAD4F4-B633-5DC7-DAAC-CB26295ABA87}"/>
              </a:ext>
            </a:extLst>
          </p:cNvPr>
          <p:cNvSpPr txBox="1"/>
          <p:nvPr/>
        </p:nvSpPr>
        <p:spPr>
          <a:xfrm>
            <a:off x="3178400" y="129264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Fusion: connect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vectors after they have been independently processed.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D2D60A3B-210F-CEF0-5087-F91234A62D41}"/>
              </a:ext>
            </a:extLst>
          </p:cNvPr>
          <p:cNvSpPr txBox="1"/>
          <p:nvPr/>
        </p:nvSpPr>
        <p:spPr>
          <a:xfrm>
            <a:off x="1465786" y="1195317"/>
            <a:ext cx="13043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Strategy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0B3F1C87-2785-06C4-F31D-631AB0DC8B28}"/>
              </a:ext>
            </a:extLst>
          </p:cNvPr>
          <p:cNvSpPr/>
          <p:nvPr/>
        </p:nvSpPr>
        <p:spPr>
          <a:xfrm>
            <a:off x="2838111" y="1101048"/>
            <a:ext cx="273650" cy="46441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2EF8F3-46AA-A2DB-53C2-04047FBF73B9}"/>
              </a:ext>
            </a:extLst>
          </p:cNvPr>
          <p:cNvSpPr txBox="1"/>
          <p:nvPr/>
        </p:nvSpPr>
        <p:spPr>
          <a:xfrm>
            <a:off x="3062344" y="5334007"/>
            <a:ext cx="6583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 is more popular than Early 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 is the most wildly used dataset in Bimodal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Audio+Text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3B1FA3-56E3-C15D-0668-13653C2479BF}"/>
              </a:ext>
            </a:extLst>
          </p:cNvPr>
          <p:cNvSpPr txBox="1"/>
          <p:nvPr/>
        </p:nvSpPr>
        <p:spPr>
          <a:xfrm>
            <a:off x="3763384" y="5077614"/>
            <a:ext cx="6583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Comparison of Bimodal (Audio + Text) Methods</a:t>
            </a:r>
          </a:p>
        </p:txBody>
      </p:sp>
    </p:spTree>
    <p:extLst>
      <p:ext uri="{BB962C8B-B14F-4D97-AF65-F5344CB8AC3E}">
        <p14:creationId xmlns:p14="http://schemas.microsoft.com/office/powerpoint/2010/main" val="380175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F016AEA7-62DF-B745-241F-7D09AECCD047}"/>
              </a:ext>
            </a:extLst>
          </p:cNvPr>
          <p:cNvSpPr txBox="1">
            <a:spLocks/>
          </p:cNvSpPr>
          <p:nvPr/>
        </p:nvSpPr>
        <p:spPr>
          <a:xfrm>
            <a:off x="228196" y="109054"/>
            <a:ext cx="12935860" cy="4160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. Bimodal Depression Recognition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38F4488-0D2A-4091-8256-1E29F5ED7DCE}"/>
              </a:ext>
            </a:extLst>
          </p:cNvPr>
          <p:cNvSpPr txBox="1"/>
          <p:nvPr/>
        </p:nvSpPr>
        <p:spPr>
          <a:xfrm>
            <a:off x="330103" y="593035"/>
            <a:ext cx="1073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2.3 </a:t>
            </a:r>
            <a:r>
              <a:rPr lang="en-US" sz="2400" dirty="0">
                <a:solidFill>
                  <a:srgbClr val="282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+ Vision</a:t>
            </a:r>
            <a:endParaRPr lang="en-US" baseline="30000" dirty="0"/>
          </a:p>
          <a:p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6FC4F5A-BE34-B15F-C824-2D644165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81947"/>
              </p:ext>
            </p:extLst>
          </p:nvPr>
        </p:nvGraphicFramePr>
        <p:xfrm>
          <a:off x="1067494" y="2455938"/>
          <a:ext cx="8700450" cy="777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0075">
                  <a:extLst>
                    <a:ext uri="{9D8B030D-6E8A-4147-A177-3AD203B41FA5}">
                      <a16:colId xmlns:a16="http://schemas.microsoft.com/office/drawing/2014/main" val="1351991922"/>
                    </a:ext>
                  </a:extLst>
                </a:gridCol>
                <a:gridCol w="1450075">
                  <a:extLst>
                    <a:ext uri="{9D8B030D-6E8A-4147-A177-3AD203B41FA5}">
                      <a16:colId xmlns:a16="http://schemas.microsoft.com/office/drawing/2014/main" val="2335415112"/>
                    </a:ext>
                  </a:extLst>
                </a:gridCol>
                <a:gridCol w="1450075">
                  <a:extLst>
                    <a:ext uri="{9D8B030D-6E8A-4147-A177-3AD203B41FA5}">
                      <a16:colId xmlns:a16="http://schemas.microsoft.com/office/drawing/2014/main" val="2541986924"/>
                    </a:ext>
                  </a:extLst>
                </a:gridCol>
                <a:gridCol w="1450075">
                  <a:extLst>
                    <a:ext uri="{9D8B030D-6E8A-4147-A177-3AD203B41FA5}">
                      <a16:colId xmlns:a16="http://schemas.microsoft.com/office/drawing/2014/main" val="3139964927"/>
                    </a:ext>
                  </a:extLst>
                </a:gridCol>
                <a:gridCol w="1450075">
                  <a:extLst>
                    <a:ext uri="{9D8B030D-6E8A-4147-A177-3AD203B41FA5}">
                      <a16:colId xmlns:a16="http://schemas.microsoft.com/office/drawing/2014/main" val="2175114888"/>
                    </a:ext>
                  </a:extLst>
                </a:gridCol>
                <a:gridCol w="1450075">
                  <a:extLst>
                    <a:ext uri="{9D8B030D-6E8A-4147-A177-3AD203B41FA5}">
                      <a16:colId xmlns:a16="http://schemas.microsoft.com/office/drawing/2014/main" val="877282653"/>
                    </a:ext>
                  </a:extLst>
                </a:gridCol>
              </a:tblGrid>
              <a:tr h="2250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Fusion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91512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Morales et al.,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AVEC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 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RMSE 7.43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6256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Guohou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et al., 2020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DAIC-WOZ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Early Fusion</a:t>
                      </a:r>
                      <a:endParaRPr 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RMSE </a:t>
                      </a:r>
                      <a:r>
                        <a:rPr lang="en-GB" sz="1100" dirty="0"/>
                        <a:t>5.24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09175"/>
                  </a:ext>
                </a:extLst>
              </a:tr>
            </a:tbl>
          </a:graphicData>
        </a:graphic>
      </p:graphicFrame>
      <p:sp>
        <p:nvSpPr>
          <p:cNvPr id="3" name="TextBox 9">
            <a:extLst>
              <a:ext uri="{FF2B5EF4-FFF2-40B4-BE49-F238E27FC236}">
                <a16:creationId xmlns:a16="http://schemas.microsoft.com/office/drawing/2014/main" id="{7F81C29D-138D-059B-1E37-B8D66A4A9CB3}"/>
              </a:ext>
            </a:extLst>
          </p:cNvPr>
          <p:cNvSpPr txBox="1"/>
          <p:nvPr/>
        </p:nvSpPr>
        <p:spPr>
          <a:xfrm>
            <a:off x="3172776" y="1320177"/>
            <a:ext cx="8809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Fusion: integrating data at the beginning of the data processing pipeline 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E08B62A4-1833-F234-D987-A692BEAE90F6}"/>
              </a:ext>
            </a:extLst>
          </p:cNvPr>
          <p:cNvSpPr txBox="1"/>
          <p:nvPr/>
        </p:nvSpPr>
        <p:spPr>
          <a:xfrm>
            <a:off x="3199915" y="1776739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Fusion: connect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vectors after they have been independently processed.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6A6C4DAB-8344-6B28-1081-570358351F24}"/>
              </a:ext>
            </a:extLst>
          </p:cNvPr>
          <p:cNvSpPr txBox="1"/>
          <p:nvPr/>
        </p:nvSpPr>
        <p:spPr>
          <a:xfrm>
            <a:off x="1476543" y="1550320"/>
            <a:ext cx="13043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Strategy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DA737CB-7737-6F55-9424-A7137931B182}"/>
              </a:ext>
            </a:extLst>
          </p:cNvPr>
          <p:cNvSpPr/>
          <p:nvPr/>
        </p:nvSpPr>
        <p:spPr>
          <a:xfrm>
            <a:off x="2859625" y="1499081"/>
            <a:ext cx="273650" cy="46441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EBE627EE-DD25-DEBD-AF78-ECB285B79726}"/>
              </a:ext>
            </a:extLst>
          </p:cNvPr>
          <p:cNvSpPr/>
          <p:nvPr/>
        </p:nvSpPr>
        <p:spPr>
          <a:xfrm>
            <a:off x="11430000" y="6063343"/>
            <a:ext cx="762000" cy="5007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AA8E3-5470-000C-A26E-CB420DE78F63}"/>
              </a:ext>
            </a:extLst>
          </p:cNvPr>
          <p:cNvSpPr txBox="1"/>
          <p:nvPr/>
        </p:nvSpPr>
        <p:spPr>
          <a:xfrm>
            <a:off x="2528047" y="4392711"/>
            <a:ext cx="6583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way less paper on T+V comparing to other two combinations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AB00F2-0432-8641-E76C-8BA644006390}"/>
              </a:ext>
            </a:extLst>
          </p:cNvPr>
          <p:cNvSpPr txBox="1"/>
          <p:nvPr/>
        </p:nvSpPr>
        <p:spPr>
          <a:xfrm>
            <a:off x="-1" y="6519446"/>
            <a:ext cx="10079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[13] </a:t>
            </a:r>
            <a:r>
              <a:rPr lang="en-US" sz="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Guohou</a:t>
            </a:r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S., Lina, Z., &amp; </a:t>
            </a:r>
            <a:r>
              <a:rPr lang="en-US" sz="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Dongsong</a:t>
            </a:r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Z. (2020). What reveals about depression level? The role of multimodal features at the level of interview questions. Information &amp; Management, 57(7), 103349.</a:t>
            </a:r>
          </a:p>
          <a:p>
            <a:r>
              <a:rPr lang="en-US" sz="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[48] M.R. Morales, R. Levitan, Speech vs. Text: a comparative analysis of features for depression detection systems, In 2016 IEEE Spoken Language Technology Workshop (SLT), December, 2016, pp. 136–143.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D0D38-A140-773A-CB78-4C4866B811C2}"/>
              </a:ext>
            </a:extLst>
          </p:cNvPr>
          <p:cNvSpPr txBox="1"/>
          <p:nvPr/>
        </p:nvSpPr>
        <p:spPr>
          <a:xfrm>
            <a:off x="3677323" y="3369633"/>
            <a:ext cx="6583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Comparison of Bimodal (Vision + Text) Methods</a:t>
            </a:r>
          </a:p>
        </p:txBody>
      </p:sp>
    </p:spTree>
    <p:extLst>
      <p:ext uri="{BB962C8B-B14F-4D97-AF65-F5344CB8AC3E}">
        <p14:creationId xmlns:p14="http://schemas.microsoft.com/office/powerpoint/2010/main" val="279507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33D6-1B8D-D67B-1EDE-1749F21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37" y="1805149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 Multimodal Depression Recognition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2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46001</TotalTime>
  <Words>5594</Words>
  <Application>Microsoft Macintosh PowerPoint</Application>
  <PresentationFormat>Widescreen</PresentationFormat>
  <Paragraphs>599</Paragraphs>
  <Slides>26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Depression Detection</vt:lpstr>
      <vt:lpstr>PowerPoint Presentation</vt:lpstr>
      <vt:lpstr>1 Comprehensive Summary of Clinical Diagnostic Scales</vt:lpstr>
      <vt:lpstr>PowerPoint Presentation</vt:lpstr>
      <vt:lpstr>2 Bimodal Depression Recognition</vt:lpstr>
      <vt:lpstr>PowerPoint Presentation</vt:lpstr>
      <vt:lpstr>PowerPoint Presentation</vt:lpstr>
      <vt:lpstr>PowerPoint Presentation</vt:lpstr>
      <vt:lpstr>3 Multimodal Depression Recognition</vt:lpstr>
      <vt:lpstr>PowerPoint Presentation</vt:lpstr>
      <vt:lpstr>PowerPoint Presentation</vt:lpstr>
      <vt:lpstr>4 Multimodal vs. Bimodal</vt:lpstr>
      <vt:lpstr>PowerPoint Presentation</vt:lpstr>
      <vt:lpstr>PowerPoint Presentation</vt:lpstr>
      <vt:lpstr>5 LLMs-based Depression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Yuxin</dc:creator>
  <cp:lastModifiedBy>Li, Yuxin</cp:lastModifiedBy>
  <cp:revision>284</cp:revision>
  <dcterms:created xsi:type="dcterms:W3CDTF">2024-03-18T10:37:45Z</dcterms:created>
  <dcterms:modified xsi:type="dcterms:W3CDTF">2024-06-06T08:32:26Z</dcterms:modified>
</cp:coreProperties>
</file>