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360" r:id="rId2"/>
    <p:sldId id="1361" r:id="rId3"/>
    <p:sldId id="1444" r:id="rId4"/>
    <p:sldId id="1501" r:id="rId5"/>
    <p:sldId id="1485" r:id="rId6"/>
    <p:sldId id="1482" r:id="rId7"/>
    <p:sldId id="1486" r:id="rId8"/>
    <p:sldId id="1483" r:id="rId9"/>
    <p:sldId id="1488" r:id="rId10"/>
    <p:sldId id="1489" r:id="rId11"/>
    <p:sldId id="1496" r:id="rId12"/>
    <p:sldId id="1497" r:id="rId13"/>
    <p:sldId id="1498" r:id="rId14"/>
    <p:sldId id="1499" r:id="rId15"/>
    <p:sldId id="1500" r:id="rId16"/>
    <p:sldId id="1484" r:id="rId17"/>
    <p:sldId id="1487" r:id="rId18"/>
    <p:sldId id="1502" r:id="rId19"/>
    <p:sldId id="1375" r:id="rId20"/>
    <p:sldId id="13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6EA"/>
    <a:srgbClr val="E9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832C2-E9E3-B449-9ED8-7ED9C041244E}" v="14" dt="2024-05-19T08:32:46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1"/>
    <p:restoredTop sz="88138"/>
  </p:normalViewPr>
  <p:slideViewPr>
    <p:cSldViewPr snapToGrid="0" showGuides="1">
      <p:cViewPr varScale="1">
        <p:scale>
          <a:sx n="101" d="100"/>
          <a:sy n="101" d="100"/>
        </p:scale>
        <p:origin x="824" y="18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Yuxin" userId="b6125c7b-2465-48ed-ba68-8535eb8a8999" providerId="ADAL" clId="{B01832C2-E9E3-B449-9ED8-7ED9C041244E}"/>
    <pc:docChg chg="addSld modSld sldOrd">
      <pc:chgData name="Li, Yuxin" userId="b6125c7b-2465-48ed-ba68-8535eb8a8999" providerId="ADAL" clId="{B01832C2-E9E3-B449-9ED8-7ED9C041244E}" dt="2024-05-19T08:33:24.929" v="81" actId="20577"/>
      <pc:docMkLst>
        <pc:docMk/>
      </pc:docMkLst>
      <pc:sldChg chg="modSp add mod">
        <pc:chgData name="Li, Yuxin" userId="b6125c7b-2465-48ed-ba68-8535eb8a8999" providerId="ADAL" clId="{B01832C2-E9E3-B449-9ED8-7ED9C041244E}" dt="2024-05-19T08:14:04.231" v="19" actId="2166"/>
        <pc:sldMkLst>
          <pc:docMk/>
          <pc:sldMk cId="1410939239" sldId="1471"/>
        </pc:sldMkLst>
        <pc:graphicFrameChg chg="modGraphic">
          <ac:chgData name="Li, Yuxin" userId="b6125c7b-2465-48ed-ba68-8535eb8a8999" providerId="ADAL" clId="{B01832C2-E9E3-B449-9ED8-7ED9C041244E}" dt="2024-05-19T08:14:04.231" v="19" actId="2166"/>
          <ac:graphicFrameMkLst>
            <pc:docMk/>
            <pc:sldMk cId="1410939239" sldId="1471"/>
            <ac:graphicFrameMk id="8" creationId="{29713997-EDA0-A66F-807A-802BEDFE358A}"/>
          </ac:graphicFrameMkLst>
        </pc:graphicFrameChg>
      </pc:sldChg>
      <pc:sldChg chg="addSp delSp modSp new mod ord">
        <pc:chgData name="Li, Yuxin" userId="b6125c7b-2465-48ed-ba68-8535eb8a8999" providerId="ADAL" clId="{B01832C2-E9E3-B449-9ED8-7ED9C041244E}" dt="2024-05-19T08:33:24.929" v="81" actId="20577"/>
        <pc:sldMkLst>
          <pc:docMk/>
          <pc:sldMk cId="2391001134" sldId="1472"/>
        </pc:sldMkLst>
        <pc:spChg chg="del">
          <ac:chgData name="Li, Yuxin" userId="b6125c7b-2465-48ed-ba68-8535eb8a8999" providerId="ADAL" clId="{B01832C2-E9E3-B449-9ED8-7ED9C041244E}" dt="2024-05-19T08:29:21.192" v="21"/>
          <ac:spMkLst>
            <pc:docMk/>
            <pc:sldMk cId="2391001134" sldId="1472"/>
            <ac:spMk id="3" creationId="{2BD7D321-FB2D-92A0-4B9D-E64E7396C171}"/>
          </ac:spMkLst>
        </pc:spChg>
        <pc:graphicFrameChg chg="add mod modGraphic">
          <ac:chgData name="Li, Yuxin" userId="b6125c7b-2465-48ed-ba68-8535eb8a8999" providerId="ADAL" clId="{B01832C2-E9E3-B449-9ED8-7ED9C041244E}" dt="2024-05-19T08:33:24.929" v="81" actId="20577"/>
          <ac:graphicFrameMkLst>
            <pc:docMk/>
            <pc:sldMk cId="2391001134" sldId="1472"/>
            <ac:graphicFrameMk id="4" creationId="{74BA50C1-542F-B196-0415-3D18D5FB7E4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0537-364D-424F-8DAB-01E607DC3851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DBF7-4FE9-9B4F-8673-AF9E4477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8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62F5-D81A-0CBF-A71B-0897204E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D42C-2D07-5057-5F4C-11CCEECB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B5CD-E1C7-184C-3F3B-C237DB0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9FC6-14B4-378C-236A-990C63F7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075D-C92C-B2B5-F653-45E1C00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183-9DBF-14D9-A60B-929466F0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F0D1-7FE6-F213-0ACE-148825F0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0F4A-F2F9-AE2F-2136-3F886487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0E21-73FF-A9FD-BA15-3D86B6D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BFCD-1215-7AC2-5041-82A4F5A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5A91E-80FF-3D22-AD3F-99E5EB790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9BA5-F7D5-8B61-7C01-30BD5BDC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DBC8-18FF-6073-369F-F50DC565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0E59-C4F6-CE3D-8F9E-C01481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1C21-72DF-1088-7F3D-32A059B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947A-9A7F-22CD-A18D-E40040F2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C1F7-7CA6-C5CF-BAB0-57022A6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FC97-3551-D984-06DE-B9F045C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99C7-BAD2-3A34-3436-7317A147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197B-33E1-518A-4B72-600098C9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0D8-89A4-3C69-C935-A33212A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B135-C5FA-760C-DC4B-B6114B09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084C-D2E8-592E-FA9C-5F4AC20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7869-2767-6CE0-B405-2A6A20D1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01BB-E962-D453-671F-F010CE3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E845-386A-128D-8934-C09E29F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029E-FCE6-EBD9-C514-37CD8907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3F05-50D8-68D6-416A-A47607AF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3FF6-AB49-8EBA-544D-6AC48610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AE88-B227-FD32-6BA5-8FD50593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7BCD-3128-9D27-AE83-3C7B782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659-3663-C6BF-0928-8F4BC17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CBE-B378-1C20-1890-A0DB71E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13EF6-5AB1-8AD0-6221-79CC5A92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AD460-ADBE-9EEF-8F5D-086734CA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9F51-C56E-3397-F511-BBB23740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B07C9-69CF-1249-637E-35B46DB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7DB05-10CC-C32D-1BCD-8DA6436F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0A48-D106-5E3B-627A-AA1E173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B7A-2AFD-34FB-DDDF-C761C778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A65F3-5E05-62D8-22BE-4A2178F4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B37B-DC42-C56C-0FC3-616A624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0636-A91F-903C-1507-E75E0EC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76B55-D9B7-BF9B-4E96-15411DC7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E2902-119D-B517-93E2-BF04D435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545B-636F-F7E4-7353-D13F8786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4A6-13C3-E565-A5C4-591D4436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C0A4-A3A6-CCFE-EE84-2546604B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458A-0407-2A87-51C1-620D6AD4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8061-0120-D89B-2BF0-6D9A20A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AC81-9961-D995-25A9-4EB1412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8100-DAAF-FB34-8548-C3D4CAB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5365-FA17-041D-C486-EBF295E1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58F1A-A7B8-2270-C3C5-FD07832F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CA4B-74DD-A679-BEB5-D58D5CF0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8799-3F22-FE60-5DB4-5C1BEAC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DC49-4ACA-6B1F-5B86-8FC340E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4893-F552-0AAA-0DD5-8635836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E007-D4F6-FC7C-D2C6-32B1C379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FA11-045E-2B45-1EC1-33C7F3E9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27F8-6175-339B-1AD7-638E5D03D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6D43-0A3E-448B-424D-DA4BE7C9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2BC7-A597-17DD-C7F6-A55F9060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28CC7-1AF0-12FD-5718-6970172F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59" y="1018585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Depression Detection Project</a:t>
            </a:r>
            <a:endParaRPr lang="en-US" sz="4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A4AD0AA0-6A3A-92F5-5892-413B1B677541}"/>
              </a:ext>
            </a:extLst>
          </p:cNvPr>
          <p:cNvSpPr txBox="1">
            <a:spLocks/>
          </p:cNvSpPr>
          <p:nvPr/>
        </p:nvSpPr>
        <p:spPr>
          <a:xfrm>
            <a:off x="7567657" y="1941513"/>
            <a:ext cx="4408443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Presenter: </a:t>
            </a:r>
            <a:r>
              <a:rPr kumimoji="1" lang="en-US" altLang="zh-CN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Yuxin</a:t>
            </a: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Li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Nanyang Technological University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School of </a:t>
            </a:r>
            <a:r>
              <a:rPr kumimoji="1" lang="en-US" altLang="zh-CN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Computer Science and Engineering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Date: 29 May 2024</a:t>
            </a:r>
          </a:p>
        </p:txBody>
      </p:sp>
    </p:spTree>
    <p:extLst>
      <p:ext uri="{BB962C8B-B14F-4D97-AF65-F5344CB8AC3E}">
        <p14:creationId xmlns:p14="http://schemas.microsoft.com/office/powerpoint/2010/main" val="253226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Experiment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Method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33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Prompt Engineering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78585-BF7A-B5B0-5A6D-6B01D3514705}"/>
              </a:ext>
            </a:extLst>
          </p:cNvPr>
          <p:cNvSpPr txBox="1"/>
          <p:nvPr/>
        </p:nvSpPr>
        <p:spPr>
          <a:xfrm>
            <a:off x="6427955" y="408083"/>
            <a:ext cx="2538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Version 1 Prompt: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0E2F8-E126-5FB6-45A7-1BA0B66D3AC8}"/>
              </a:ext>
            </a:extLst>
          </p:cNvPr>
          <p:cNvSpPr txBox="1"/>
          <p:nvPr/>
        </p:nvSpPr>
        <p:spPr>
          <a:xfrm>
            <a:off x="8902700" y="431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 ques in DSM-5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88FFB-0EF1-D15B-C905-7EE70A6E447C}"/>
              </a:ext>
            </a:extLst>
          </p:cNvPr>
          <p:cNvSpPr txBox="1"/>
          <p:nvPr/>
        </p:nvSpPr>
        <p:spPr>
          <a:xfrm>
            <a:off x="6388100" y="861516"/>
            <a:ext cx="5310188" cy="4832092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patient's text record in front of you. Please determine whether the patient is experiencing Major Depressive Disorder (MDD) based on the following criteria: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1. Does the patient report a persistently low mood?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2. Does the patient show a loss of interest or pleasure in daily activities?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3. Does the patient report fatigue or lack of energy?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4. Does the patient exhibit low self-esteem or guilt?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5. Does the patient have difficulty concentrating or making decisions?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6. Does the patient report sleep disturbances (e.g., insomnia or hypersomnia)?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7. Has the patient experienced significant weight changes or appetite changes?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8. Does the patient have thoughts of self-harm or suicide?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Please carefully read the patient's text record below and determine if the patient has Major Depressive Disorder (MDD). Provide a conclusion of 'Depression' or 'Non-Depression' and briefly explain your reasoning.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381E9E24-91D0-A7F3-E018-D871575A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46925"/>
              </p:ext>
            </p:extLst>
          </p:nvPr>
        </p:nvGraphicFramePr>
        <p:xfrm>
          <a:off x="534988" y="1314133"/>
          <a:ext cx="5091112" cy="37306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5512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288883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5225250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Different weight on 8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without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764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64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Another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2540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random selected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60467"/>
                  </a:ext>
                </a:extLst>
              </a:tr>
            </a:tbl>
          </a:graphicData>
        </a:graphic>
      </p:graphicFrame>
      <p:sp>
        <p:nvSpPr>
          <p:cNvPr id="21" name="矩形 7">
            <a:extLst>
              <a:ext uri="{FF2B5EF4-FFF2-40B4-BE49-F238E27FC236}">
                <a16:creationId xmlns:a16="http://schemas.microsoft.com/office/drawing/2014/main" id="{857B0167-A095-1067-EEF1-BC312EC76E17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A940F6-E6E5-32D7-912A-18B8170623C1}"/>
              </a:ext>
            </a:extLst>
          </p:cNvPr>
          <p:cNvSpPr txBox="1"/>
          <p:nvPr/>
        </p:nvSpPr>
        <p:spPr>
          <a:xfrm>
            <a:off x="1891064" y="5139562"/>
            <a:ext cx="140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Prompts</a:t>
            </a:r>
          </a:p>
        </p:txBody>
      </p:sp>
    </p:spTree>
    <p:extLst>
      <p:ext uri="{BB962C8B-B14F-4D97-AF65-F5344CB8AC3E}">
        <p14:creationId xmlns:p14="http://schemas.microsoft.com/office/powerpoint/2010/main" val="41828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Experiment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Method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33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Prompt Engineering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08E97DF-A048-F002-C631-6E79A9A44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95149"/>
              </p:ext>
            </p:extLst>
          </p:nvPr>
        </p:nvGraphicFramePr>
        <p:xfrm>
          <a:off x="534988" y="1314133"/>
          <a:ext cx="5091112" cy="37306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5512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288883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5225250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Different weight on 8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without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764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64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Another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2540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random selected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60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4A3826-A5F1-3264-777C-72A92FBF44D5}"/>
              </a:ext>
            </a:extLst>
          </p:cNvPr>
          <p:cNvSpPr txBox="1"/>
          <p:nvPr/>
        </p:nvSpPr>
        <p:spPr>
          <a:xfrm>
            <a:off x="6059488" y="408083"/>
            <a:ext cx="2538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Version 2 Prompt: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D4020-4A4F-43E2-AE17-1510CFFF3307}"/>
              </a:ext>
            </a:extLst>
          </p:cNvPr>
          <p:cNvSpPr txBox="1"/>
          <p:nvPr/>
        </p:nvSpPr>
        <p:spPr>
          <a:xfrm>
            <a:off x="8534233" y="431800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 ques in DSM-5 – different weight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B1251-0241-BBE7-97CB-140A4FB5258E}"/>
              </a:ext>
            </a:extLst>
          </p:cNvPr>
          <p:cNvSpPr txBox="1"/>
          <p:nvPr/>
        </p:nvSpPr>
        <p:spPr>
          <a:xfrm>
            <a:off x="6388100" y="861516"/>
            <a:ext cx="5310188" cy="5339923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patient's text record in front of you. Please determine whether the patient is experiencing Major Depressive Disorder (MDD) based on the following criteria: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1. Does the patient report a persistently low mood?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2. Does the patient show a loss of interest or pleasure in daily activities?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3. Does the patient report fatigue or lack of energy?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4. Does the patient exhibit low self-esteem or guilt?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5. Does the patient have difficulty concentrating or making decisions?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6. Does the patient report sleep disturbances (e.g., insomnia or hypersomnia)?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7. Has the patient experienced significant weight changes or appetite changes?</a:t>
            </a:r>
          </a:p>
          <a:p>
            <a:r>
              <a:rPr lang="en-US" sz="1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7. Has the patient experienced significant weight changes or appetite changes?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8. Does the patient have thoughts of self-harm or suicide?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Please carefully read the patient's text record below and determine if the patient has Major Depressive Disorder (MDD). Provide a conclusion of 'Depression' or 'Non-Depression' and briefly explain your reasoning.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5C6165-19E2-234D-89CF-B81BE58F6EE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34026-DAAD-6204-972D-EDFC92268436}"/>
              </a:ext>
            </a:extLst>
          </p:cNvPr>
          <p:cNvSpPr txBox="1"/>
          <p:nvPr/>
        </p:nvSpPr>
        <p:spPr>
          <a:xfrm>
            <a:off x="1891064" y="5139562"/>
            <a:ext cx="140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Prompts</a:t>
            </a:r>
          </a:p>
        </p:txBody>
      </p:sp>
    </p:spTree>
    <p:extLst>
      <p:ext uri="{BB962C8B-B14F-4D97-AF65-F5344CB8AC3E}">
        <p14:creationId xmlns:p14="http://schemas.microsoft.com/office/powerpoint/2010/main" val="108554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622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Experiment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Method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33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Prompt Engineering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08E97DF-A048-F002-C631-6E79A9A44D30}"/>
              </a:ext>
            </a:extLst>
          </p:cNvPr>
          <p:cNvGraphicFramePr>
            <a:graphicFrameLocks noGrp="1"/>
          </p:cNvGraphicFramePr>
          <p:nvPr/>
        </p:nvGraphicFramePr>
        <p:xfrm>
          <a:off x="534988" y="1314133"/>
          <a:ext cx="5091112" cy="37306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5512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288883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5225250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Different weight on 8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without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764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64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Another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2540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random selected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60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4A3826-A5F1-3264-777C-72A92FBF44D5}"/>
              </a:ext>
            </a:extLst>
          </p:cNvPr>
          <p:cNvSpPr txBox="1"/>
          <p:nvPr/>
        </p:nvSpPr>
        <p:spPr>
          <a:xfrm>
            <a:off x="6059488" y="408083"/>
            <a:ext cx="2538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Version 3 Prompt: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B1251-0241-BBE7-97CB-140A4FB5258E}"/>
              </a:ext>
            </a:extLst>
          </p:cNvPr>
          <p:cNvSpPr txBox="1"/>
          <p:nvPr/>
        </p:nvSpPr>
        <p:spPr>
          <a:xfrm>
            <a:off x="6388100" y="861516"/>
            <a:ext cx="5310188" cy="5339923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patient's text record in front of you. Please determine whether the patient is experiencing Major Depressive Disorder (MDD) based on the following criteria: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1. Does the patient report a persistently low mood?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2. Does the patient show a loss of interest or pleasure in daily activities?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3. Does the patient report fatigue or lack of energy?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4. Does the patient exhibit low self-esteem or guilt?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5. Does the patient have difficulty concentrating or making decisions?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6. Does the patient report sleep disturbances (e.g., insomnia or hypersomnia)?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7. Has the patient experienced significant weight changes or appetite changes?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8. Does the patient have thoughts of self-harm or suicide?</a:t>
            </a:r>
          </a:p>
          <a:p>
            <a:r>
              <a:rPr lang="en-US" altLang="zh-CN" sz="1100" dirty="0">
                <a:latin typeface="Consolas" panose="020B0609020204030204" pitchFamily="49" charset="0"/>
                <a:cs typeface="Consolas" panose="020B0609020204030204" pitchFamily="49" charset="0"/>
              </a:rPr>
              <a:t>9.</a:t>
            </a:r>
            <a:r>
              <a:rPr lang="zh-CN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CN" sz="1100" dirty="0">
                <a:latin typeface="Consolas" panose="020B0609020204030204" pitchFamily="49" charset="0"/>
                <a:cs typeface="Consolas" panose="020B0609020204030204" pitchFamily="49" charset="0"/>
              </a:rPr>
              <a:t>Does the patient move or speak so slowly that other people have noticed, or is the patient so fidgety or restless that they move around a lot more than usual?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Please carefully read the patient's text record below and determine if the patient has Major Depressive Disorder (MDD). </a:t>
            </a:r>
            <a:r>
              <a:rPr lang="en-US" sz="1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Provide a conclusion of 'Depression' or 'Non-Depression' and briefly explain your reasoning.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112BB-EBA2-DEEA-AB67-9AAC1A86E417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B5199-F93E-8791-223F-6DCD7C2837D3}"/>
              </a:ext>
            </a:extLst>
          </p:cNvPr>
          <p:cNvSpPr txBox="1"/>
          <p:nvPr/>
        </p:nvSpPr>
        <p:spPr>
          <a:xfrm>
            <a:off x="1891064" y="5139562"/>
            <a:ext cx="140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Prompts</a:t>
            </a:r>
          </a:p>
        </p:txBody>
      </p:sp>
    </p:spTree>
    <p:extLst>
      <p:ext uri="{BB962C8B-B14F-4D97-AF65-F5344CB8AC3E}">
        <p14:creationId xmlns:p14="http://schemas.microsoft.com/office/powerpoint/2010/main" val="59427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622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Experiment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Method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33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Prompt Engineering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08E97DF-A048-F002-C631-6E79A9A44D30}"/>
              </a:ext>
            </a:extLst>
          </p:cNvPr>
          <p:cNvGraphicFramePr>
            <a:graphicFrameLocks noGrp="1"/>
          </p:cNvGraphicFramePr>
          <p:nvPr/>
        </p:nvGraphicFramePr>
        <p:xfrm>
          <a:off x="534988" y="1314133"/>
          <a:ext cx="5091112" cy="37306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5512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288883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5225250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Different weight on 8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without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764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64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Another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2540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random selected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60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4A3826-A5F1-3264-777C-72A92FBF44D5}"/>
              </a:ext>
            </a:extLst>
          </p:cNvPr>
          <p:cNvSpPr txBox="1"/>
          <p:nvPr/>
        </p:nvSpPr>
        <p:spPr>
          <a:xfrm>
            <a:off x="6059488" y="408083"/>
            <a:ext cx="2538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Version 4 Prompt: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D4020-4A4F-43E2-AE17-1510CFFF3307}"/>
              </a:ext>
            </a:extLst>
          </p:cNvPr>
          <p:cNvSpPr txBox="1"/>
          <p:nvPr/>
        </p:nvSpPr>
        <p:spPr>
          <a:xfrm>
            <a:off x="8534233" y="431800"/>
            <a:ext cx="19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reasoning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B1251-0241-BBE7-97CB-140A4FB5258E}"/>
              </a:ext>
            </a:extLst>
          </p:cNvPr>
          <p:cNvSpPr txBox="1"/>
          <p:nvPr/>
        </p:nvSpPr>
        <p:spPr>
          <a:xfrm>
            <a:off x="6388100" y="861516"/>
            <a:ext cx="5310188" cy="5339923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patient's text record in front of you. Please determine whether the patient is experiencing Major Depressive Disorder (MDD) based on the following criteria: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1. Does the patient report a persistently low mood?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2. Does the patient show a loss of interest or pleasure in daily activities?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3. Does the patient report fatigue or lack of energy?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4. Does the patient exhibit low self-esteem or guilt?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5. Does the patient have difficulty concentrating or making decisions?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6. Does the patient report sleep disturbances (e.g., insomnia or hypersomnia)?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7. Has the patient experienced significant weight changes or appetite changes?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8. Does the patient have thoughts of self-harm or suicide?</a:t>
            </a:r>
          </a:p>
          <a:p>
            <a:r>
              <a:rPr lang="en-US" altLang="zh-CN" sz="1100" dirty="0">
                <a:latin typeface="Consolas" panose="020B0609020204030204" pitchFamily="49" charset="0"/>
                <a:cs typeface="Consolas" panose="020B0609020204030204" pitchFamily="49" charset="0"/>
              </a:rPr>
              <a:t>9.</a:t>
            </a:r>
            <a:r>
              <a:rPr lang="zh-CN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CN" sz="1100" dirty="0">
                <a:latin typeface="Consolas" panose="020B0609020204030204" pitchFamily="49" charset="0"/>
                <a:cs typeface="Consolas" panose="020B0609020204030204" pitchFamily="49" charset="0"/>
              </a:rPr>
              <a:t>Does the patient move or speak so slowly that other people have noticed, or is the patient so fidgety or restless that they move around a lot more than usual?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Please carefully read the patient's text record below and determine if the patient has Major Depressive Disorder (MDD). </a:t>
            </a:r>
            <a:r>
              <a:rPr lang="en-US" sz="1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Provide a conclusion of 'Depression' or 'Non-Depression'.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Patient Text Record: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09F477-37F7-436C-7C97-47F9BBBB9B7C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5173A-9ABB-EA8B-8E37-BB4CAA58A631}"/>
              </a:ext>
            </a:extLst>
          </p:cNvPr>
          <p:cNvSpPr txBox="1"/>
          <p:nvPr/>
        </p:nvSpPr>
        <p:spPr>
          <a:xfrm>
            <a:off x="1891064" y="5139562"/>
            <a:ext cx="140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Prompts</a:t>
            </a:r>
          </a:p>
        </p:txBody>
      </p:sp>
    </p:spTree>
    <p:extLst>
      <p:ext uri="{BB962C8B-B14F-4D97-AF65-F5344CB8AC3E}">
        <p14:creationId xmlns:p14="http://schemas.microsoft.com/office/powerpoint/2010/main" val="306438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622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Experiment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Method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33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Prompt Engineering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08E97DF-A048-F002-C631-6E79A9A44D30}"/>
              </a:ext>
            </a:extLst>
          </p:cNvPr>
          <p:cNvGraphicFramePr>
            <a:graphicFrameLocks noGrp="1"/>
          </p:cNvGraphicFramePr>
          <p:nvPr/>
        </p:nvGraphicFramePr>
        <p:xfrm>
          <a:off x="534988" y="1314133"/>
          <a:ext cx="5091112" cy="37306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5512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288883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5225250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Different weight on 8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without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764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64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Another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2540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random selected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60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4A3826-A5F1-3264-777C-72A92FBF44D5}"/>
              </a:ext>
            </a:extLst>
          </p:cNvPr>
          <p:cNvSpPr txBox="1"/>
          <p:nvPr/>
        </p:nvSpPr>
        <p:spPr>
          <a:xfrm>
            <a:off x="5691188" y="522383"/>
            <a:ext cx="5909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Version 5 &amp; 6 Prompt: </a:t>
            </a:r>
            <a:r>
              <a:rPr lang="en-US" sz="2000" dirty="0"/>
              <a:t>1 random selected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054C6-FD02-1911-E967-77ACB0143E61}"/>
              </a:ext>
            </a:extLst>
          </p:cNvPr>
          <p:cNvSpPr txBox="1"/>
          <p:nvPr/>
        </p:nvSpPr>
        <p:spPr>
          <a:xfrm>
            <a:off x="5889625" y="1158131"/>
            <a:ext cx="5870575" cy="5001369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spcBef>
                <a:spcPts val="0"/>
              </a:spcBef>
              <a:spcAft>
                <a:spcPts val="0"/>
              </a:spcAft>
              <a:defRPr sz="120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patient's text record in front of you. Please determine whether the patient is experiencing Major Depressive Disorder (MDD) based on the following criteria: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1. Does the patient report a persistently low mood?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2. Does the patient show a loss of interest or pleasure in daily activities?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3. Does the patient report fatigue or lack of energy?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4. Does the patient exhibit low self-esteem or guilt?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5. Does the patient have difficulty concentrating or making decisions?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6. Does the patient report sleep disturbances (e.g., insomnia or hypersomnia)?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7. Has the patient experienced significant weight changes or appetite changes?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8. Does the patient have thoughts of self-harm or suicide?</a:t>
            </a:r>
          </a:p>
          <a:p>
            <a:r>
              <a:rPr lang="en-US" altLang="zh-CN" sz="1100" dirty="0">
                <a:latin typeface="Consolas" panose="020B0609020204030204" pitchFamily="49" charset="0"/>
                <a:cs typeface="Consolas" panose="020B0609020204030204" pitchFamily="49" charset="0"/>
              </a:rPr>
              <a:t>9.</a:t>
            </a:r>
            <a:r>
              <a:rPr lang="zh-CN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CN" sz="1100" dirty="0">
                <a:latin typeface="Consolas" panose="020B0609020204030204" pitchFamily="49" charset="0"/>
                <a:cs typeface="Consolas" panose="020B0609020204030204" pitchFamily="49" charset="0"/>
              </a:rPr>
              <a:t>Does the patient move or speak so slowly that other people have noticed, or is the patient so fidgety or restless that they move around a lot more than usual?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Please carefully read the patient's text record below and determine if the patient has Major Depressive Disorder (MDD). Provide a conclusion of 'Depression' or 'Non-Depression’. 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Example: {Example}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Patient Text Record: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C49EC9B0-824B-5AC5-6DD1-7B87B7460774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7543B-4B03-528A-C0D6-E6C31CA051F5}"/>
              </a:ext>
            </a:extLst>
          </p:cNvPr>
          <p:cNvSpPr txBox="1"/>
          <p:nvPr/>
        </p:nvSpPr>
        <p:spPr>
          <a:xfrm>
            <a:off x="1891064" y="5139562"/>
            <a:ext cx="140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Prompts</a:t>
            </a:r>
          </a:p>
        </p:txBody>
      </p:sp>
    </p:spTree>
    <p:extLst>
      <p:ext uri="{BB962C8B-B14F-4D97-AF65-F5344CB8AC3E}">
        <p14:creationId xmlns:p14="http://schemas.microsoft.com/office/powerpoint/2010/main" val="299817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622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Experiment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Method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33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Prompt Engineering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08E97DF-A048-F002-C631-6E79A9A44D30}"/>
              </a:ext>
            </a:extLst>
          </p:cNvPr>
          <p:cNvGraphicFramePr>
            <a:graphicFrameLocks noGrp="1"/>
          </p:cNvGraphicFramePr>
          <p:nvPr/>
        </p:nvGraphicFramePr>
        <p:xfrm>
          <a:off x="534988" y="1314133"/>
          <a:ext cx="5091112" cy="37306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5512">
                  <a:extLst>
                    <a:ext uri="{9D8B030D-6E8A-4147-A177-3AD203B41FA5}">
                      <a16:colId xmlns:a16="http://schemas.microsoft.com/office/drawing/2014/main" val="15139129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5242063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9288883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522525050"/>
                    </a:ext>
                  </a:extLst>
                </a:gridCol>
              </a:tblGrid>
              <a:tr h="434318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Diagnose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315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6209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 ques in DSM-5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Different weight on 8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2067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12905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without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87649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64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Another random selected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25404"/>
                  </a:ext>
                </a:extLst>
              </a:tr>
              <a:tr h="310836">
                <a:tc>
                  <a:txBody>
                    <a:bodyPr/>
                    <a:lstStyle/>
                    <a:p>
                      <a:r>
                        <a:rPr lang="en-US" sz="1400" dirty="0"/>
                        <a:t>Version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random selected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60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4A3826-A5F1-3264-777C-72A92FBF44D5}"/>
              </a:ext>
            </a:extLst>
          </p:cNvPr>
          <p:cNvSpPr txBox="1"/>
          <p:nvPr/>
        </p:nvSpPr>
        <p:spPr>
          <a:xfrm>
            <a:off x="5691188" y="522383"/>
            <a:ext cx="5396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Version 7 Prompt: 2</a:t>
            </a:r>
            <a:r>
              <a:rPr lang="en-US" sz="2000" dirty="0"/>
              <a:t> random selected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054C6-FD02-1911-E967-77ACB0143E61}"/>
              </a:ext>
            </a:extLst>
          </p:cNvPr>
          <p:cNvSpPr txBox="1"/>
          <p:nvPr/>
        </p:nvSpPr>
        <p:spPr>
          <a:xfrm>
            <a:off x="5889625" y="1158131"/>
            <a:ext cx="5870575" cy="5339923"/>
          </a:xfrm>
          <a:prstGeom prst="rect">
            <a:avLst/>
          </a:prstGeom>
          <a:solidFill>
            <a:srgbClr val="E9ECF5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>
              <a:spcBef>
                <a:spcPts val="0"/>
              </a:spcBef>
              <a:spcAft>
                <a:spcPts val="0"/>
              </a:spcAft>
              <a:defRPr sz="1200"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 are an experienced clinician specializing in mental health assessments. You have a patient's text record in front of you. Please determine whether the patient is experiencing Major Depressive Disorder (MDD) based on the following criteria: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1. Does the patient report a persistently low mood?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2. Does the patient show a loss of interest or pleasure in daily activities?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3. Does the patient report fatigue or lack of energy?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4. Does the patient exhibit low self-esteem or guilt?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5. Does the patient have difficulty concentrating or making decisions?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6. Does the patient report sleep disturbances (e.g., insomnia or hypersomnia)?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7. Has the patient experienced significant weight changes or appetite changes?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8. Does the patient have thoughts of self-harm or suicide?</a:t>
            </a:r>
          </a:p>
          <a:p>
            <a:r>
              <a:rPr lang="en-US" altLang="zh-CN" sz="1100" dirty="0">
                <a:latin typeface="Consolas" panose="020B0609020204030204" pitchFamily="49" charset="0"/>
                <a:cs typeface="Consolas" panose="020B0609020204030204" pitchFamily="49" charset="0"/>
              </a:rPr>
              <a:t>9.</a:t>
            </a:r>
            <a:r>
              <a:rPr lang="zh-CN" alt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CN" sz="1100" dirty="0">
                <a:latin typeface="Consolas" panose="020B0609020204030204" pitchFamily="49" charset="0"/>
                <a:cs typeface="Consolas" panose="020B0609020204030204" pitchFamily="49" charset="0"/>
              </a:rPr>
              <a:t>Does the patient move or speak so slowly that other people have noticed, or is the patient so fidgety or restless that they move around a lot more than usual?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Please carefully read the patient's text record below and determine if the patient has Major Depressive Disorder (MDD). Provide a conclusion of 'Depression' or 'Non-Depression’. 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Example 1: {Example_1}</a:t>
            </a:r>
          </a:p>
          <a:p>
            <a:endParaRPr lang="en-US" sz="11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Example 2: {Example_2}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Patient Text Record: 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participant_text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Your diagnosis is:</a:t>
            </a: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921FF5B7-85DD-88F5-4A0C-11F914E35A2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16385-E88F-7234-BE21-D44FC5868950}"/>
              </a:ext>
            </a:extLst>
          </p:cNvPr>
          <p:cNvSpPr txBox="1"/>
          <p:nvPr/>
        </p:nvSpPr>
        <p:spPr>
          <a:xfrm>
            <a:off x="1891064" y="5139562"/>
            <a:ext cx="140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Prompts</a:t>
            </a:r>
          </a:p>
        </p:txBody>
      </p:sp>
    </p:spTree>
    <p:extLst>
      <p:ext uri="{BB962C8B-B14F-4D97-AF65-F5344CB8AC3E}">
        <p14:creationId xmlns:p14="http://schemas.microsoft.com/office/powerpoint/2010/main" val="173970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4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Results</a:t>
            </a:r>
            <a:endParaRPr lang="en-US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3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5FBC55C8-B14E-6C8E-968D-9F30860AF5A3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Results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D9F088-507D-84D7-3BFE-74D9946A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7994"/>
              </p:ext>
            </p:extLst>
          </p:nvPr>
        </p:nvGraphicFramePr>
        <p:xfrm>
          <a:off x="838200" y="783669"/>
          <a:ext cx="10827356" cy="441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34724">
                  <a:extLst>
                    <a:ext uri="{9D8B030D-6E8A-4147-A177-3AD203B41FA5}">
                      <a16:colId xmlns:a16="http://schemas.microsoft.com/office/drawing/2014/main" val="579933895"/>
                    </a:ext>
                  </a:extLst>
                </a:gridCol>
                <a:gridCol w="1015672">
                  <a:extLst>
                    <a:ext uri="{9D8B030D-6E8A-4147-A177-3AD203B41FA5}">
                      <a16:colId xmlns:a16="http://schemas.microsoft.com/office/drawing/2014/main" val="1015216264"/>
                    </a:ext>
                  </a:extLst>
                </a:gridCol>
                <a:gridCol w="1015672">
                  <a:extLst>
                    <a:ext uri="{9D8B030D-6E8A-4147-A177-3AD203B41FA5}">
                      <a16:colId xmlns:a16="http://schemas.microsoft.com/office/drawing/2014/main" val="1219109579"/>
                    </a:ext>
                  </a:extLst>
                </a:gridCol>
                <a:gridCol w="920877">
                  <a:extLst>
                    <a:ext uri="{9D8B030D-6E8A-4147-A177-3AD203B41FA5}">
                      <a16:colId xmlns:a16="http://schemas.microsoft.com/office/drawing/2014/main" val="3293633131"/>
                    </a:ext>
                  </a:extLst>
                </a:gridCol>
                <a:gridCol w="1002130">
                  <a:extLst>
                    <a:ext uri="{9D8B030D-6E8A-4147-A177-3AD203B41FA5}">
                      <a16:colId xmlns:a16="http://schemas.microsoft.com/office/drawing/2014/main" val="2055309585"/>
                    </a:ext>
                  </a:extLst>
                </a:gridCol>
                <a:gridCol w="771911">
                  <a:extLst>
                    <a:ext uri="{9D8B030D-6E8A-4147-A177-3AD203B41FA5}">
                      <a16:colId xmlns:a16="http://schemas.microsoft.com/office/drawing/2014/main" val="3925067414"/>
                    </a:ext>
                  </a:extLst>
                </a:gridCol>
                <a:gridCol w="837248">
                  <a:extLst>
                    <a:ext uri="{9D8B030D-6E8A-4147-A177-3AD203B41FA5}">
                      <a16:colId xmlns:a16="http://schemas.microsoft.com/office/drawing/2014/main" val="2313316548"/>
                    </a:ext>
                  </a:extLst>
                </a:gridCol>
                <a:gridCol w="1124010">
                  <a:extLst>
                    <a:ext uri="{9D8B030D-6E8A-4147-A177-3AD203B41FA5}">
                      <a16:colId xmlns:a16="http://schemas.microsoft.com/office/drawing/2014/main" val="83271822"/>
                    </a:ext>
                  </a:extLst>
                </a:gridCol>
                <a:gridCol w="2305112">
                  <a:extLst>
                    <a:ext uri="{9D8B030D-6E8A-4147-A177-3AD203B41FA5}">
                      <a16:colId xmlns:a16="http://schemas.microsoft.com/office/drawing/2014/main" val="2140186477"/>
                    </a:ext>
                  </a:extLst>
                </a:gridCol>
              </a:tblGrid>
              <a:tr h="152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Prompt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43671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dirty="0" err="1"/>
                        <a:t>Arcan</a:t>
                      </a:r>
                      <a:r>
                        <a:rPr lang="en-US" sz="1400" dirty="0"/>
                        <a:t> et al., 2024</a:t>
                      </a:r>
                      <a:r>
                        <a:rPr lang="en-US" sz="1400" baseline="300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Llama-2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Zero-shot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0.43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0.29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On a scale of zero to three, rate the depression in this message: + TEXT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967539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dirty="0"/>
                        <a:t>Version 1 (Mine)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Llama-2-7b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Zero-shot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0.383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 0.329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0.754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0.458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189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questions in DSM-5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08569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b="0" dirty="0"/>
                        <a:t>Version 2 </a:t>
                      </a:r>
                      <a:r>
                        <a:rPr lang="en-US" sz="1400" dirty="0"/>
                        <a:t>(Mine)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Llama-2-7b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Zero-shot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0.402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 0.338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0.769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0.470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189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Different weight on 8 questions in DSM-5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0724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b="0" dirty="0"/>
                        <a:t>Version 3 </a:t>
                      </a:r>
                      <a:r>
                        <a:rPr lang="en-US" sz="1400" dirty="0"/>
                        <a:t>(Mine)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Llama-2-7b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Zero-shot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0.445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0.377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0.836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</a:rPr>
                        <a:t>0.519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146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PHQ 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012927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b="0" dirty="0"/>
                        <a:t>Version 4 </a:t>
                      </a:r>
                      <a:r>
                        <a:rPr lang="en-US" sz="1400" dirty="0"/>
                        <a:t>(Mine)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Llama-2-7b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Zero-shot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0.405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0.333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0.750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0.461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153</a:t>
                      </a:r>
                      <a:endParaRPr lang="en-US" altLang="zh-CN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PHQ 9 without reasoning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405070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Agrawal et al., 2024</a:t>
                      </a:r>
                      <a:r>
                        <a:rPr lang="en-US" sz="1400" baseline="300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Llama-2-70b-chat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0.72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0.67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0.69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271,248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755917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dirty="0"/>
                        <a:t>Version 5 (Mine)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Llama-2-7b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Few-shot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random selected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224461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dirty="0"/>
                        <a:t>Version 6 (Mine)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Llama-2-7b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Few-shot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0.554</a:t>
                      </a: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0.407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0.603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0.451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</a:rPr>
                        <a:t>166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Another random selected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690603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 7 </a:t>
                      </a:r>
                      <a:r>
                        <a:rPr lang="en-US" sz="1400" dirty="0"/>
                        <a:t>(Mine)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Llama-2-7b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Few-shot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random selected 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06510"/>
                  </a:ext>
                </a:extLst>
              </a:tr>
              <a:tr h="20693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Zhang et al., 2024</a:t>
                      </a:r>
                      <a:r>
                        <a:rPr lang="en-US" sz="1400" baseline="30000" dirty="0"/>
                        <a:t>[3]</a:t>
                      </a:r>
                      <a:endParaRPr 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Llama2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Fine-tuned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223"/>
                  </a:ext>
                </a:extLst>
              </a:tr>
            </a:tbl>
          </a:graphicData>
        </a:graphic>
      </p:graphicFrame>
      <p:sp>
        <p:nvSpPr>
          <p:cNvPr id="6" name="矩形 7">
            <a:extLst>
              <a:ext uri="{FF2B5EF4-FFF2-40B4-BE49-F238E27FC236}">
                <a16:creationId xmlns:a16="http://schemas.microsoft.com/office/drawing/2014/main" id="{129467A2-FCF7-3F07-BFBC-FC6A8AE9964D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C9530-D140-4466-B2DC-6ECAE232716A}"/>
              </a:ext>
            </a:extLst>
          </p:cNvPr>
          <p:cNvSpPr txBox="1"/>
          <p:nvPr/>
        </p:nvSpPr>
        <p:spPr>
          <a:xfrm>
            <a:off x="5389144" y="5342762"/>
            <a:ext cx="1340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DA865-8BE3-28FF-7815-CDB7A984FC46}"/>
              </a:ext>
            </a:extLst>
          </p:cNvPr>
          <p:cNvSpPr txBox="1"/>
          <p:nvPr/>
        </p:nvSpPr>
        <p:spPr>
          <a:xfrm>
            <a:off x="0" y="5919281"/>
            <a:ext cx="1065371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Arcan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Niland, P. D., &amp;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Delahunty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 (2024). An Assessment on Comprehending Mental Health through Large Language Models. </a:t>
            </a:r>
            <a:r>
              <a:rPr lang="en-GB" sz="11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arXiv:2401.04592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Agrawal, A. Illuminate: A novel approach for depression detection with explainable analysis and proactive therapy using</a:t>
            </a:r>
            <a:b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engineering. </a:t>
            </a:r>
            <a:r>
              <a:rPr lang="en-GB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arXiv:2402.05127 (2024).</a:t>
            </a:r>
          </a:p>
          <a:p>
            <a: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Zhang, X. et al. When </a:t>
            </a:r>
            <a:r>
              <a:rPr lang="en-GB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meets acoustic landmarks: An efficient approach to integrate speech into large language</a:t>
            </a:r>
            <a:b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for depression detection. </a:t>
            </a:r>
            <a:r>
              <a:rPr lang="en-GB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arXiv:2402.13276 (2024)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9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E8F6A4E6-3847-C0A2-F1B5-D699230A26AD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Discussion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4C515843-5F57-63FF-B7D6-F33A7ED21797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BB513-C1D8-178D-F4EA-EF444DD085E5}"/>
              </a:ext>
            </a:extLst>
          </p:cNvPr>
          <p:cNvSpPr txBox="1"/>
          <p:nvPr/>
        </p:nvSpPr>
        <p:spPr>
          <a:xfrm>
            <a:off x="965201" y="1219200"/>
            <a:ext cx="10430932" cy="419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outputs from the same prompt:</a:t>
            </a:r>
            <a:r>
              <a:rPr lang="en-GB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is a very rare event, but it has been observed to happen.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Generating blank or garbled content: </a:t>
            </a:r>
            <a:r>
              <a:rPr lang="en-GB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due to incorrect code output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 of each question: </a:t>
            </a:r>
            <a:r>
              <a:rPr lang="en-GB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 evaluates based on the 9 aspects of the PHQ-9, but it simply counts the yes and no responses, treating each question equally. However, not all questions may carry the same weight in other scales like HAM-D.</a:t>
            </a:r>
            <a:endParaRPr lang="en-GB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Few-shot prompt issues:</a:t>
            </a:r>
            <a:endParaRPr lang="en-GB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 many examples lead to insufficient GPU allocation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Few-shot cause more output failures.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contradictory responses.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1999681" y="81642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8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Plan for next week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A5602D69-C04F-6D25-6245-A65137C4569F}"/>
              </a:ext>
            </a:extLst>
          </p:cNvPr>
          <p:cNvSpPr txBox="1">
            <a:spLocks/>
          </p:cNvSpPr>
          <p:nvPr/>
        </p:nvSpPr>
        <p:spPr>
          <a:xfrm>
            <a:off x="3113014" y="4464025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D889DDBE-BD09-3D64-6F5F-6D074906B170}"/>
              </a:ext>
            </a:extLst>
          </p:cNvPr>
          <p:cNvSpPr txBox="1">
            <a:spLocks/>
          </p:cNvSpPr>
          <p:nvPr/>
        </p:nvSpPr>
        <p:spPr>
          <a:xfrm>
            <a:off x="3135050" y="2369926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Depression Annotation with LLM and then pass the Depression symptom into Classifier </a:t>
            </a: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C46E3EDD-7763-655E-D1FE-3BCBAB940A25}"/>
              </a:ext>
            </a:extLst>
          </p:cNvPr>
          <p:cNvSpPr txBox="1">
            <a:spLocks/>
          </p:cNvSpPr>
          <p:nvPr/>
        </p:nvSpPr>
        <p:spPr>
          <a:xfrm>
            <a:off x="2412170" y="2266982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02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2F2937-D309-9A66-EBFA-BF792FCD80E8}"/>
              </a:ext>
            </a:extLst>
          </p:cNvPr>
          <p:cNvSpPr txBox="1">
            <a:spLocks/>
          </p:cNvSpPr>
          <p:nvPr/>
        </p:nvSpPr>
        <p:spPr>
          <a:xfrm>
            <a:off x="3147750" y="4986126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Finish literature review writing on Audio Signals Pre-processing and Feature Extraction section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C6D54053-4793-BBFA-5688-76D389F4D1FD}"/>
              </a:ext>
            </a:extLst>
          </p:cNvPr>
          <p:cNvSpPr txBox="1">
            <a:spLocks/>
          </p:cNvSpPr>
          <p:nvPr/>
        </p:nvSpPr>
        <p:spPr>
          <a:xfrm>
            <a:off x="2424870" y="4883182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03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4DB57-B346-CA7C-3CE9-D55B1DCF5C0E}"/>
              </a:ext>
            </a:extLst>
          </p:cNvPr>
          <p:cNvSpPr/>
          <p:nvPr/>
        </p:nvSpPr>
        <p:spPr>
          <a:xfrm>
            <a:off x="2171700" y="3441700"/>
            <a:ext cx="1295400" cy="6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Patient’s transcript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5C4AD-A2C5-7AFB-AF16-4E317B34EE87}"/>
              </a:ext>
            </a:extLst>
          </p:cNvPr>
          <p:cNvSpPr/>
          <p:nvPr/>
        </p:nvSpPr>
        <p:spPr>
          <a:xfrm>
            <a:off x="4419600" y="3467100"/>
            <a:ext cx="1993900" cy="635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Depression Symptom Annotation with Llama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2F3D4-9465-8DC3-AD2A-FB2700BE9CA1}"/>
              </a:ext>
            </a:extLst>
          </p:cNvPr>
          <p:cNvSpPr/>
          <p:nvPr/>
        </p:nvSpPr>
        <p:spPr>
          <a:xfrm>
            <a:off x="7226300" y="3441700"/>
            <a:ext cx="1295400" cy="673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6" name="标题 2">
            <a:extLst>
              <a:ext uri="{FF2B5EF4-FFF2-40B4-BE49-F238E27FC236}">
                <a16:creationId xmlns:a16="http://schemas.microsoft.com/office/drawing/2014/main" id="{B6D49182-34E6-0A23-7BDE-772D988CE0D2}"/>
              </a:ext>
            </a:extLst>
          </p:cNvPr>
          <p:cNvSpPr txBox="1">
            <a:spLocks/>
          </p:cNvSpPr>
          <p:nvPr/>
        </p:nvSpPr>
        <p:spPr>
          <a:xfrm>
            <a:off x="3109650" y="1582526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Keep experiments with Few-shot and One-shot</a:t>
            </a: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26CE4CF4-05AD-D771-628D-3436AC0DE77B}"/>
              </a:ext>
            </a:extLst>
          </p:cNvPr>
          <p:cNvSpPr txBox="1">
            <a:spLocks/>
          </p:cNvSpPr>
          <p:nvPr/>
        </p:nvSpPr>
        <p:spPr>
          <a:xfrm>
            <a:off x="2386770" y="1479582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01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71C247-5705-AAA2-C073-0C93567B13C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467100" y="3778250"/>
            <a:ext cx="9525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107124-1905-FBAF-6CA9-809CDC7C722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413500" y="3778250"/>
            <a:ext cx="8128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816D3A-B7A8-194F-98CC-83309BE8C8BF}"/>
              </a:ext>
            </a:extLst>
          </p:cNvPr>
          <p:cNvSpPr txBox="1"/>
          <p:nvPr/>
        </p:nvSpPr>
        <p:spPr>
          <a:xfrm>
            <a:off x="9080500" y="3452813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96101E-03E2-B071-3D83-0CCA0424825A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8521700" y="3775979"/>
            <a:ext cx="558800" cy="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D895889-466D-42BD-3C3F-7F841B6F1177}"/>
              </a:ext>
            </a:extLst>
          </p:cNvPr>
          <p:cNvSpPr txBox="1"/>
          <p:nvPr/>
        </p:nvSpPr>
        <p:spPr>
          <a:xfrm>
            <a:off x="2260600" y="4394200"/>
            <a:ext cx="8643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Inspiration from: Lan et al.,2024. Depression Detection on Social Media with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40435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106486" y="59058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3080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Agenda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0C54ADF-6DD5-9F82-0B6B-99428B3F0364}"/>
              </a:ext>
            </a:extLst>
          </p:cNvPr>
          <p:cNvSpPr txBox="1">
            <a:spLocks/>
          </p:cNvSpPr>
          <p:nvPr/>
        </p:nvSpPr>
        <p:spPr>
          <a:xfrm>
            <a:off x="3234168" y="2636849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Dataset</a:t>
            </a: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511288" y="2547155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02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05DABC2C-DD80-0A9F-2B18-045CF90482C3}"/>
              </a:ext>
            </a:extLst>
          </p:cNvPr>
          <p:cNvSpPr txBox="1">
            <a:spLocks/>
          </p:cNvSpPr>
          <p:nvPr/>
        </p:nvSpPr>
        <p:spPr>
          <a:xfrm>
            <a:off x="3252583" y="3488534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latin typeface="Arial" charset="0"/>
                <a:ea typeface="等线 Light" panose="02010600030101010101" pitchFamily="2" charset="-122"/>
                <a:cs typeface="Arial" charset="0"/>
              </a:rPr>
              <a:t>Experiment Methods</a:t>
            </a:r>
            <a:endParaRPr lang="en-US" altLang="zh-CN" sz="2156" b="1" kern="1200" dirty="0"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0F0F2C-D646-F7C3-7C78-57E4AD9213B5}"/>
              </a:ext>
            </a:extLst>
          </p:cNvPr>
          <p:cNvSpPr txBox="1">
            <a:spLocks/>
          </p:cNvSpPr>
          <p:nvPr/>
        </p:nvSpPr>
        <p:spPr>
          <a:xfrm>
            <a:off x="2529703" y="3398840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03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1307A-2C48-35F0-7E03-DE18160B8FA2}"/>
              </a:ext>
            </a:extLst>
          </p:cNvPr>
          <p:cNvSpPr txBox="1"/>
          <p:nvPr/>
        </p:nvSpPr>
        <p:spPr>
          <a:xfrm>
            <a:off x="3211607" y="3834321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Data preprocessing</a:t>
            </a:r>
          </a:p>
        </p:txBody>
      </p:sp>
      <p:sp>
        <p:nvSpPr>
          <p:cNvPr id="23" name="标题 2">
            <a:extLst>
              <a:ext uri="{FF2B5EF4-FFF2-40B4-BE49-F238E27FC236}">
                <a16:creationId xmlns:a16="http://schemas.microsoft.com/office/drawing/2014/main" id="{1219B9A1-B569-F5B2-8173-4D8A3917080F}"/>
              </a:ext>
            </a:extLst>
          </p:cNvPr>
          <p:cNvSpPr txBox="1">
            <a:spLocks/>
          </p:cNvSpPr>
          <p:nvPr/>
        </p:nvSpPr>
        <p:spPr>
          <a:xfrm>
            <a:off x="3252583" y="4630833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latin typeface="Arial" charset="0"/>
                <a:ea typeface="等线 Light" panose="02010600030101010101" pitchFamily="2" charset="-122"/>
                <a:cs typeface="Arial" charset="0"/>
              </a:rPr>
              <a:t>Results</a:t>
            </a:r>
            <a:endParaRPr lang="en-US" altLang="zh-CN" sz="2156" b="1" kern="1200" dirty="0"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25" name="标题 2">
            <a:extLst>
              <a:ext uri="{FF2B5EF4-FFF2-40B4-BE49-F238E27FC236}">
                <a16:creationId xmlns:a16="http://schemas.microsoft.com/office/drawing/2014/main" id="{534A3F0D-4CEB-3AD2-E713-FF2F17522250}"/>
              </a:ext>
            </a:extLst>
          </p:cNvPr>
          <p:cNvSpPr txBox="1">
            <a:spLocks/>
          </p:cNvSpPr>
          <p:nvPr/>
        </p:nvSpPr>
        <p:spPr>
          <a:xfrm>
            <a:off x="2529703" y="4541139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04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标题 2">
            <a:extLst>
              <a:ext uri="{FF2B5EF4-FFF2-40B4-BE49-F238E27FC236}">
                <a16:creationId xmlns:a16="http://schemas.microsoft.com/office/drawing/2014/main" id="{02A958F2-8AAF-04B1-F301-9A66642D0486}"/>
              </a:ext>
            </a:extLst>
          </p:cNvPr>
          <p:cNvSpPr txBox="1">
            <a:spLocks/>
          </p:cNvSpPr>
          <p:nvPr/>
        </p:nvSpPr>
        <p:spPr>
          <a:xfrm>
            <a:off x="3240697" y="1544207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Model</a:t>
            </a:r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313886B0-D9A0-6375-7539-5ACC0D1C8107}"/>
              </a:ext>
            </a:extLst>
          </p:cNvPr>
          <p:cNvSpPr txBox="1">
            <a:spLocks/>
          </p:cNvSpPr>
          <p:nvPr/>
        </p:nvSpPr>
        <p:spPr>
          <a:xfrm>
            <a:off x="2517817" y="1454513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01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75319-343B-8957-E493-4453AF4391F5}"/>
              </a:ext>
            </a:extLst>
          </p:cNvPr>
          <p:cNvSpPr txBox="1"/>
          <p:nvPr/>
        </p:nvSpPr>
        <p:spPr>
          <a:xfrm>
            <a:off x="3218704" y="1925741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 2 basic principles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7FD50-1055-6549-BF23-11BA0DAF8AA6}"/>
              </a:ext>
            </a:extLst>
          </p:cNvPr>
          <p:cNvSpPr txBox="1"/>
          <p:nvPr/>
        </p:nvSpPr>
        <p:spPr>
          <a:xfrm>
            <a:off x="3218705" y="2213607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Llama-2 and GPT-4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A9773-52ED-AE16-7CF6-527A9A8BBD45}"/>
              </a:ext>
            </a:extLst>
          </p:cNvPr>
          <p:cNvSpPr txBox="1"/>
          <p:nvPr/>
        </p:nvSpPr>
        <p:spPr>
          <a:xfrm>
            <a:off x="3218705" y="2975607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8D5EA-1D25-05FD-4DFE-9823A8E42584}"/>
              </a:ext>
            </a:extLst>
          </p:cNvPr>
          <p:cNvSpPr txBox="1"/>
          <p:nvPr/>
        </p:nvSpPr>
        <p:spPr>
          <a:xfrm>
            <a:off x="3211607" y="4139121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Prompt engineering</a:t>
            </a: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2506DAE6-8454-8D28-1414-4F398DC1DA52}"/>
              </a:ext>
            </a:extLst>
          </p:cNvPr>
          <p:cNvSpPr txBox="1">
            <a:spLocks/>
          </p:cNvSpPr>
          <p:nvPr/>
        </p:nvSpPr>
        <p:spPr>
          <a:xfrm>
            <a:off x="3286449" y="5308167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latin typeface="Arial" charset="0"/>
                <a:ea typeface="等线 Light" panose="02010600030101010101" pitchFamily="2" charset="-122"/>
                <a:cs typeface="Arial" charset="0"/>
              </a:rPr>
              <a:t>Discussion</a:t>
            </a:r>
            <a:endParaRPr lang="en-US" altLang="zh-CN" sz="2156" b="1" kern="1200" dirty="0"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1C53CEA7-E909-E8A3-246D-6A995158AD79}"/>
              </a:ext>
            </a:extLst>
          </p:cNvPr>
          <p:cNvSpPr txBox="1">
            <a:spLocks/>
          </p:cNvSpPr>
          <p:nvPr/>
        </p:nvSpPr>
        <p:spPr>
          <a:xfrm>
            <a:off x="2563569" y="5218473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05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标题 2">
            <a:extLst>
              <a:ext uri="{FF2B5EF4-FFF2-40B4-BE49-F238E27FC236}">
                <a16:creationId xmlns:a16="http://schemas.microsoft.com/office/drawing/2014/main" id="{14D910FF-EE2B-7D8F-43CE-8B1E9EB5CC67}"/>
              </a:ext>
            </a:extLst>
          </p:cNvPr>
          <p:cNvSpPr txBox="1">
            <a:spLocks/>
          </p:cNvSpPr>
          <p:nvPr/>
        </p:nvSpPr>
        <p:spPr>
          <a:xfrm>
            <a:off x="804672" y="1055098"/>
            <a:ext cx="5760719" cy="47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altLang="zh-CN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1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Model</a:t>
            </a:r>
            <a:endParaRPr lang="en-US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8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010F28EB-CC80-8C67-1593-8C6E74C30F3F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Model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8A1AB-826B-8187-A46E-67DA024EE344}"/>
              </a:ext>
            </a:extLst>
          </p:cNvPr>
          <p:cNvSpPr txBox="1"/>
          <p:nvPr/>
        </p:nvSpPr>
        <p:spPr>
          <a:xfrm>
            <a:off x="363256" y="676406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Llama-2 Basic Principles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20741E-B26B-DE91-4C84-2D8C8D1E3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93964"/>
              </p:ext>
            </p:extLst>
          </p:nvPr>
        </p:nvGraphicFramePr>
        <p:xfrm>
          <a:off x="1201683" y="1846023"/>
          <a:ext cx="9256110" cy="27575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80179">
                  <a:extLst>
                    <a:ext uri="{9D8B030D-6E8A-4147-A177-3AD203B41FA5}">
                      <a16:colId xmlns:a16="http://schemas.microsoft.com/office/drawing/2014/main" val="3030034688"/>
                    </a:ext>
                  </a:extLst>
                </a:gridCol>
                <a:gridCol w="4675931">
                  <a:extLst>
                    <a:ext uri="{9D8B030D-6E8A-4147-A177-3AD203B41FA5}">
                      <a16:colId xmlns:a16="http://schemas.microsoft.com/office/drawing/2014/main" val="340123735"/>
                    </a:ext>
                  </a:extLst>
                </a:gridCol>
              </a:tblGrid>
              <a:tr h="4035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Llama 2 Basic Principles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06558"/>
                  </a:ext>
                </a:extLst>
              </a:tr>
              <a:tr h="571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Supervised Fine-Tuning (SFT)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Optimizes pre-trained models for specific tasks, improving performance and adaptability.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830689"/>
                  </a:ext>
                </a:extLst>
              </a:tr>
              <a:tr h="638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Reinforcement Learning with Human Feedback (RLHF)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Fine-tunes models using human feedback to align behavior with preferences.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35348"/>
                  </a:ext>
                </a:extLst>
              </a:tr>
              <a:tr h="571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Reward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Guides reinforcement learning by teaching models to maximize rewards through interactions.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33156"/>
                  </a:ext>
                </a:extLst>
              </a:tr>
              <a:tr h="571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Ghost Attention (</a:t>
                      </a:r>
                      <a:r>
                        <a:rPr lang="en-US" sz="1600" b="1" dirty="0" err="1"/>
                        <a:t>Gatt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Maintains model focus on initial instructions during extended dialogues, ensuring consistency.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737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65AF3A-528B-4A38-714E-8DC6545E373A}"/>
              </a:ext>
            </a:extLst>
          </p:cNvPr>
          <p:cNvSpPr txBox="1"/>
          <p:nvPr/>
        </p:nvSpPr>
        <p:spPr>
          <a:xfrm>
            <a:off x="4445876" y="4771697"/>
            <a:ext cx="2611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Llama 2 Basic Principles</a:t>
            </a: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B78C2404-6E85-7055-2C65-AA07A6FAA91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4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Model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66A90-01E2-DA52-B4D0-B2A722F553ED}"/>
              </a:ext>
            </a:extLst>
          </p:cNvPr>
          <p:cNvSpPr txBox="1"/>
          <p:nvPr/>
        </p:nvSpPr>
        <p:spPr>
          <a:xfrm>
            <a:off x="3913644" y="5641868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D618E7E-6E50-6F10-C289-7F5D616E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36144"/>
              </p:ext>
            </p:extLst>
          </p:nvPr>
        </p:nvGraphicFramePr>
        <p:xfrm>
          <a:off x="1795792" y="1497432"/>
          <a:ext cx="8714552" cy="305168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23298">
                  <a:extLst>
                    <a:ext uri="{9D8B030D-6E8A-4147-A177-3AD203B41FA5}">
                      <a16:colId xmlns:a16="http://schemas.microsoft.com/office/drawing/2014/main" val="1256430136"/>
                    </a:ext>
                  </a:extLst>
                </a:gridCol>
                <a:gridCol w="2997506">
                  <a:extLst>
                    <a:ext uri="{9D8B030D-6E8A-4147-A177-3AD203B41FA5}">
                      <a16:colId xmlns:a16="http://schemas.microsoft.com/office/drawing/2014/main" val="3260102028"/>
                    </a:ext>
                  </a:extLst>
                </a:gridCol>
                <a:gridCol w="2993748">
                  <a:extLst>
                    <a:ext uri="{9D8B030D-6E8A-4147-A177-3AD203B41FA5}">
                      <a16:colId xmlns:a16="http://schemas.microsoft.com/office/drawing/2014/main" val="1941737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GB" sz="1600" b="1" dirty="0">
                          <a:effectLst/>
                        </a:rPr>
                        <a:t>Feature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Llama 2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 dirty="0">
                          <a:effectLst/>
                        </a:rPr>
                        <a:t>GPT-4.0</a:t>
                      </a:r>
                    </a:p>
                  </a:txBody>
                  <a:tcPr marL="58802" marR="58802" marT="29401" marB="29401" anchor="ctr"/>
                </a:tc>
                <a:extLst>
                  <a:ext uri="{0D108BD9-81ED-4DB2-BD59-A6C34878D82A}">
                    <a16:rowId xmlns:a16="http://schemas.microsoft.com/office/drawing/2014/main" val="221685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Language Support</a:t>
                      </a:r>
                      <a:endParaRPr lang="en-GB" sz="1400" dirty="0">
                        <a:effectLst/>
                      </a:endParaRP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Supports 20 languages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Supports a wider range of languages</a:t>
                      </a:r>
                    </a:p>
                  </a:txBody>
                  <a:tcPr marL="58802" marR="58802" marT="29401" marB="29401" anchor="ctr"/>
                </a:tc>
                <a:extLst>
                  <a:ext uri="{0D108BD9-81ED-4DB2-BD59-A6C34878D82A}">
                    <a16:rowId xmlns:a16="http://schemas.microsoft.com/office/drawing/2014/main" val="99146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Model Parameters and Performance</a:t>
                      </a:r>
                      <a:endParaRPr lang="en-GB" sz="1400" dirty="0">
                        <a:effectLst/>
                      </a:endParaRP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Fewer parameters;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Smaller scale compared to GPT-3; 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Efficient on a single GPU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Larger number of parameters; 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More pre-training data; 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Stronger and more comprehensive performance on some tasks</a:t>
                      </a:r>
                    </a:p>
                  </a:txBody>
                  <a:tcPr marL="58802" marR="58802" marT="29401" marB="29401" anchor="ctr"/>
                </a:tc>
                <a:extLst>
                  <a:ext uri="{0D108BD9-81ED-4DB2-BD59-A6C34878D82A}">
                    <a16:rowId xmlns:a16="http://schemas.microsoft.com/office/drawing/2014/main" val="191253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Openness</a:t>
                      </a:r>
                      <a:endParaRPr lang="en-GB" sz="1400">
                        <a:effectLst/>
                      </a:endParaRP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Open-source; 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Free for research and commercial use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Closed model; 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not open-source</a:t>
                      </a:r>
                    </a:p>
                  </a:txBody>
                  <a:tcPr marL="58802" marR="58802" marT="29401" marB="29401" anchor="ctr"/>
                </a:tc>
                <a:extLst>
                  <a:ext uri="{0D108BD9-81ED-4DB2-BD59-A6C34878D82A}">
                    <a16:rowId xmlns:a16="http://schemas.microsoft.com/office/drawing/2014/main" val="229883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Usage</a:t>
                      </a:r>
                      <a:endParaRPr lang="en-GB" sz="1400" dirty="0">
                        <a:effectLst/>
                      </a:endParaRP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Primarily for instruction-based tasks;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Responds to commands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Capable of a variety of tasks, including both instruction-based and generative tasks like conversation and content creation</a:t>
                      </a:r>
                    </a:p>
                  </a:txBody>
                  <a:tcPr marL="58802" marR="58802" marT="29401" marB="29401" anchor="ctr"/>
                </a:tc>
                <a:extLst>
                  <a:ext uri="{0D108BD9-81ED-4DB2-BD59-A6C34878D82A}">
                    <a16:rowId xmlns:a16="http://schemas.microsoft.com/office/drawing/2014/main" val="13794613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C54B100-4023-B580-64C7-9486C4F3ED29}"/>
              </a:ext>
            </a:extLst>
          </p:cNvPr>
          <p:cNvSpPr txBox="1"/>
          <p:nvPr/>
        </p:nvSpPr>
        <p:spPr>
          <a:xfrm>
            <a:off x="4256690" y="4834759"/>
            <a:ext cx="380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Comparison between Llama-2 and GPT-4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52CB3-4B12-3B83-D44D-930A16C03245}"/>
              </a:ext>
            </a:extLst>
          </p:cNvPr>
          <p:cNvSpPr txBox="1"/>
          <p:nvPr/>
        </p:nvSpPr>
        <p:spPr>
          <a:xfrm>
            <a:off x="363256" y="676406"/>
            <a:ext cx="612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Comparison between Llama-2 and GPT-4</a:t>
            </a:r>
          </a:p>
        </p:txBody>
      </p:sp>
      <p:sp>
        <p:nvSpPr>
          <p:cNvPr id="17" name="矩形 7">
            <a:extLst>
              <a:ext uri="{FF2B5EF4-FFF2-40B4-BE49-F238E27FC236}">
                <a16:creationId xmlns:a16="http://schemas.microsoft.com/office/drawing/2014/main" id="{981E48C2-D52C-8230-2C2E-4A80836897CB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DE30F106-AF01-55DB-2612-07A97E6E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17189"/>
              </p:ext>
            </p:extLst>
          </p:nvPr>
        </p:nvGraphicFramePr>
        <p:xfrm>
          <a:off x="1995488" y="5223935"/>
          <a:ext cx="8127999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944658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8848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86689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Llama-2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6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Llama-2-7b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Llama-2-13b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Llama-2-70b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8988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5370487-1D3D-5B4B-2BD4-04C3768F5B80}"/>
              </a:ext>
            </a:extLst>
          </p:cNvPr>
          <p:cNvSpPr txBox="1"/>
          <p:nvPr/>
        </p:nvSpPr>
        <p:spPr>
          <a:xfrm>
            <a:off x="4617330" y="6104761"/>
            <a:ext cx="2884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Different version of Llama-2</a:t>
            </a:r>
          </a:p>
        </p:txBody>
      </p:sp>
    </p:spTree>
    <p:extLst>
      <p:ext uri="{BB962C8B-B14F-4D97-AF65-F5344CB8AC3E}">
        <p14:creationId xmlns:p14="http://schemas.microsoft.com/office/powerpoint/2010/main" val="64136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Dataset</a:t>
            </a:r>
            <a:endParaRPr lang="en-US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88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Dataset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9983251-EA9D-0F58-9300-106FAF4FC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06018"/>
              </p:ext>
            </p:extLst>
          </p:nvPr>
        </p:nvGraphicFramePr>
        <p:xfrm>
          <a:off x="1361339" y="2554681"/>
          <a:ext cx="9396298" cy="228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065">
                  <a:extLst>
                    <a:ext uri="{9D8B030D-6E8A-4147-A177-3AD203B41FA5}">
                      <a16:colId xmlns:a16="http://schemas.microsoft.com/office/drawing/2014/main" val="212061765"/>
                    </a:ext>
                  </a:extLst>
                </a:gridCol>
                <a:gridCol w="790647">
                  <a:extLst>
                    <a:ext uri="{9D8B030D-6E8A-4147-A177-3AD203B41FA5}">
                      <a16:colId xmlns:a16="http://schemas.microsoft.com/office/drawing/2014/main" val="906637879"/>
                    </a:ext>
                  </a:extLst>
                </a:gridCol>
                <a:gridCol w="474388">
                  <a:extLst>
                    <a:ext uri="{9D8B030D-6E8A-4147-A177-3AD203B41FA5}">
                      <a16:colId xmlns:a16="http://schemas.microsoft.com/office/drawing/2014/main" val="1729748365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137375423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1046831549"/>
                    </a:ext>
                  </a:extLst>
                </a:gridCol>
                <a:gridCol w="790647">
                  <a:extLst>
                    <a:ext uri="{9D8B030D-6E8A-4147-A177-3AD203B41FA5}">
                      <a16:colId xmlns:a16="http://schemas.microsoft.com/office/drawing/2014/main" val="747246787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32743394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5196166"/>
                    </a:ext>
                  </a:extLst>
                </a:gridCol>
                <a:gridCol w="804397">
                  <a:extLst>
                    <a:ext uri="{9D8B030D-6E8A-4147-A177-3AD203B41FA5}">
                      <a16:colId xmlns:a16="http://schemas.microsoft.com/office/drawing/2014/main" val="179862758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598692128"/>
                    </a:ext>
                  </a:extLst>
                </a:gridCol>
                <a:gridCol w="845648">
                  <a:extLst>
                    <a:ext uri="{9D8B030D-6E8A-4147-A177-3AD203B41FA5}">
                      <a16:colId xmlns:a16="http://schemas.microsoft.com/office/drawing/2014/main" val="3353075423"/>
                    </a:ext>
                  </a:extLst>
                </a:gridCol>
              </a:tblGrid>
              <a:tr h="228143">
                <a:tc>
                  <a:txBody>
                    <a:bodyPr/>
                    <a:lstStyle/>
                    <a:p>
                      <a:r>
                        <a:rPr lang="en-GB" sz="9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PHQ8_Binary</a:t>
                      </a:r>
                      <a:endParaRPr lang="en-GB" sz="9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PHQ8_Score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PHQ8_NoInterest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PHQ8_Depressed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PHQ8_Sleep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PHQ8_Tired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PHQ8_Appetite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PHQ8_Failure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PHQ8_Concentrating</a:t>
                      </a:r>
                      <a:endParaRPr lang="en-GB" sz="9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PHQ8_Moving</a:t>
                      </a:r>
                      <a:endParaRPr lang="en-GB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29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7E08F6-3844-09D3-AD34-B2CDA77CC6D6}"/>
              </a:ext>
            </a:extLst>
          </p:cNvPr>
          <p:cNvSpPr txBox="1"/>
          <p:nvPr/>
        </p:nvSpPr>
        <p:spPr>
          <a:xfrm>
            <a:off x="896747" y="3142347"/>
            <a:ext cx="4324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 Transcript example: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678D-41D1-98B3-8975-58D88FEE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5" y="3741033"/>
            <a:ext cx="6869828" cy="2304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051371-AC66-63AA-DA0A-1DC4EF3B2CD3}"/>
              </a:ext>
            </a:extLst>
          </p:cNvPr>
          <p:cNvSpPr txBox="1"/>
          <p:nvPr/>
        </p:nvSpPr>
        <p:spPr>
          <a:xfrm>
            <a:off x="363256" y="676406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DAIC-WOZ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11C7B-2AC1-8B60-2420-4CF2A4415D26}"/>
              </a:ext>
            </a:extLst>
          </p:cNvPr>
          <p:cNvSpPr txBox="1"/>
          <p:nvPr/>
        </p:nvSpPr>
        <p:spPr>
          <a:xfrm>
            <a:off x="897467" y="1354667"/>
            <a:ext cx="4065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 (IDs: [300,492])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Patient is annotated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546BD8AF-79B7-1662-B65D-7378EF5864FD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5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3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Experiment </a:t>
            </a:r>
            <a:r>
              <a:rPr lang="en-US" b="1" dirty="0">
                <a:solidFill>
                  <a:schemeClr val="tx2"/>
                </a:solidFill>
              </a:rPr>
              <a:t>Method</a:t>
            </a:r>
            <a:endParaRPr lang="en-US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B8B9B70F-928D-7622-94A8-A3CBD6F505E1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Experiment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Method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FCC5E-98C9-B8A9-D00E-B8C5FD162EBD}"/>
              </a:ext>
            </a:extLst>
          </p:cNvPr>
          <p:cNvSpPr txBox="1"/>
          <p:nvPr/>
        </p:nvSpPr>
        <p:spPr>
          <a:xfrm>
            <a:off x="363256" y="676406"/>
            <a:ext cx="319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Data Preprocessing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2F2B159F-466D-0D1F-FCC6-582866ACDE1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ABBB1-DDFE-30DC-7F5A-00E0584DF8BE}"/>
              </a:ext>
            </a:extLst>
          </p:cNvPr>
          <p:cNvSpPr txBox="1"/>
          <p:nvPr/>
        </p:nvSpPr>
        <p:spPr>
          <a:xfrm>
            <a:off x="1274233" y="1164530"/>
            <a:ext cx="661246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Ellie’s transcript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the sentences into a full paragraph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9276E-0C8A-F801-3F3B-DA4B523D90DC}"/>
              </a:ext>
            </a:extLst>
          </p:cNvPr>
          <p:cNvSpPr txBox="1"/>
          <p:nvPr/>
        </p:nvSpPr>
        <p:spPr>
          <a:xfrm>
            <a:off x="749300" y="2261070"/>
            <a:ext cx="4622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transcript after preprocessing: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3571A-0412-DAEF-2DB4-690EB1D0BA12}"/>
              </a:ext>
            </a:extLst>
          </p:cNvPr>
          <p:cNvSpPr txBox="1"/>
          <p:nvPr/>
        </p:nvSpPr>
        <p:spPr>
          <a:xfrm>
            <a:off x="1140355" y="2822046"/>
            <a:ext cx="10143066" cy="2031325"/>
          </a:xfrm>
          <a:prstGeom prst="rect">
            <a:avLst/>
          </a:prstGeom>
          <a:solidFill>
            <a:srgbClr val="CFD6EA"/>
          </a:solidFill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Sure okay Los Angeles well that's a good question I like the familiarity with everything I know where everything is in the city That's all I can say right now So spread out so hard to get places Is there anything else My dream job I don't think there is a dream job for me No there isn't one I'm sort of unemployed right now So am I That's true I studied urban planning I think this school shooting thing and the NRA not wanting to budge on this gun control issue That's it I try to remove myself from that situation That's annoying me I've gotten better over the years Most of the time I just try to walk away or control my emotions in terms of just walking away Just watch TV now I would say my children being born…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46070</TotalTime>
  <Words>2807</Words>
  <Application>Microsoft Macintosh PowerPoint</Application>
  <PresentationFormat>Widescreen</PresentationFormat>
  <Paragraphs>566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Depression Detection Project</vt:lpstr>
      <vt:lpstr>PowerPoint Presentation</vt:lpstr>
      <vt:lpstr>1 Model</vt:lpstr>
      <vt:lpstr>PowerPoint Presentation</vt:lpstr>
      <vt:lpstr>PowerPoint Presentation</vt:lpstr>
      <vt:lpstr>2 Dataset</vt:lpstr>
      <vt:lpstr>PowerPoint Presentation</vt:lpstr>
      <vt:lpstr>3 Experiment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Yuxin</dc:creator>
  <cp:lastModifiedBy>Li, Yuxin</cp:lastModifiedBy>
  <cp:revision>341</cp:revision>
  <dcterms:created xsi:type="dcterms:W3CDTF">2024-03-18T10:37:45Z</dcterms:created>
  <dcterms:modified xsi:type="dcterms:W3CDTF">2024-06-06T08:31:14Z</dcterms:modified>
</cp:coreProperties>
</file>