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1360" r:id="rId2"/>
    <p:sldId id="1361" r:id="rId3"/>
    <p:sldId id="1400" r:id="rId4"/>
    <p:sldId id="1378" r:id="rId5"/>
    <p:sldId id="1402" r:id="rId6"/>
    <p:sldId id="1395" r:id="rId7"/>
    <p:sldId id="1390" r:id="rId8"/>
    <p:sldId id="1403" r:id="rId9"/>
    <p:sldId id="1399" r:id="rId10"/>
    <p:sldId id="1404" r:id="rId11"/>
    <p:sldId id="1370" r:id="rId12"/>
    <p:sldId id="1392" r:id="rId13"/>
    <p:sldId id="1385" r:id="rId14"/>
    <p:sldId id="1375" r:id="rId15"/>
    <p:sldId id="13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CF5"/>
    <a:srgbClr val="CFD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20"/>
    <p:restoredTop sz="88152"/>
  </p:normalViewPr>
  <p:slideViewPr>
    <p:cSldViewPr snapToGrid="0" showGuides="1">
      <p:cViewPr varScale="1">
        <p:scale>
          <a:sx n="102" d="100"/>
          <a:sy n="102" d="100"/>
        </p:scale>
        <p:origin x="632" y="168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80537-364D-424F-8DAB-01E607DC3851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7DBF7-4FE9-9B4F-8673-AF9E44778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62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10.13028.pdf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10.13028.pdf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Added 20 good papers that I read before , especially, in audio and multimodal. I also added a few in text-based method and have some interesting findings.</a:t>
            </a:r>
          </a:p>
          <a:p>
            <a:endParaRPr lang="en-US" dirty="0"/>
          </a:p>
          <a:p>
            <a:r>
              <a:rPr lang="en-US" dirty="0"/>
              <a:t>Also, I added 10 LLMs based paper I read this week and also have some findings to share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70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conversion between these scales is challenging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1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73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Sub-dialogue shuffling involves sampling a sub-dialogue from each complete dialogue, where and represent the randomly selected start and end utterance indexes, respectively.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(From ASR or AER to ADD - pre-trained models and self-supervised learning of the representation.)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09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69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Handcrafted Features: Acoustic Low-Level Descriptors are extracted from the audio signal.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predefined features are grouped into six main categories: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features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(Harmonic Model and Phase Distortion Mean etc.),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cepstral features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(MFCC),.),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prosodic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etc.), and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quality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set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also calculated (max, min, variance and standard deviation of features. Some researchers also propose the experimentation of the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Teager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Energy Operator (TEO)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features.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different features and their combinations have similar accuracies (</a:t>
            </a: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Zhang et al., 2021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76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Handcrafted Features: Acoustic Low-Level Descriptors are extracted from the audio signal.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predefined features are grouped into six main categories: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features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(Harmonic Model and Phase Distortion Mean etc.),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cepstral features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(MFCC),.),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prosodic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etc.), and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quality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set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also calculated (max, min, variance and standard deviation of features. Some researchers also propose the experimentation of the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Teager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Energy Operator (TEO)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features.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different features and their combinations have similar accuracies (</a:t>
            </a: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Zhang et al., 2021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5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问一下这个方向近期要不要深入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3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62F5-D81A-0CBF-A71B-0897204E4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CD42C-2D07-5057-5F4C-11CCEECBC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3B5CD-E1C7-184C-3F3B-C237DB0D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F9FC6-14B4-378C-236A-990C63F7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C075D-C92C-B2B5-F653-45E1C00C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3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5183-9DBF-14D9-A60B-929466F0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2F0D1-7FE6-F213-0ACE-148825F09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70F4A-F2F9-AE2F-2136-3F886487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A0E21-73FF-A9FD-BA15-3D86B6DB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1BFCD-1215-7AC2-5041-82A4F5AE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3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35A91E-80FF-3D22-AD3F-99E5EB790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89BA5-F7D5-8B61-7C01-30BD5BDCD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7DBC8-18FF-6073-369F-F50DC565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B0E59-C4F6-CE3D-8F9E-C014811B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1C21-72DF-1088-7F3D-32A059BD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0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947A-9A7F-22CD-A18D-E40040F2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C1F7-7CA6-C5CF-BAB0-57022A658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8FC97-3551-D984-06DE-B9F045C2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F99C7-BAD2-3A34-3436-7317A147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C197B-33E1-518A-4B72-600098C9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80D8-89A4-3C69-C935-A33212AB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BB135-C5FA-760C-DC4B-B6114B090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084C-D2E8-592E-FA9C-5F4AC20D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E7869-2767-6CE0-B405-2A6A20D1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B01BB-E962-D453-671F-F010CE39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1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E845-386A-128D-8934-C09E29FE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E029E-FCE6-EBD9-C514-37CD8907F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23F05-50D8-68D6-416A-A47607AF8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D3FF6-AB49-8EBA-544D-6AC48610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6AE88-B227-FD32-6BA5-8FD50593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37BCD-3128-9D27-AE83-3C7B7827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4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0659-3663-C6BF-0928-8F4BC17A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DFCBE-B378-1C20-1890-A0DB71E0A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13EF6-5AB1-8AD0-6221-79CC5A922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AD460-ADBE-9EEF-8F5D-086734CA1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49F51-C56E-3397-F511-BBB237400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B07C9-69CF-1249-637E-35B46DB0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7DB05-10CC-C32D-1BCD-8DA6436F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A0A48-D106-5E3B-627A-AA1E1739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8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AB7A-2AFD-34FB-DDDF-C761C778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A65F3-5E05-62D8-22BE-4A2178F4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CB37B-DC42-C56C-0FC3-616A6243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00636-A91F-903C-1507-E75E0EC3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4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76B55-D9B7-BF9B-4E96-15411DC7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4/17/24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E2902-119D-B517-93E2-BF04D435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7545B-636F-F7E4-7353-D13F8786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4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B4A6-13C3-E565-A5C4-591D4436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C0A4-A3A6-CCFE-EE84-2546604B7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2458A-0407-2A87-51C1-620D6AD4C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68061-0120-D89B-2BF0-6D9A20AA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6AC81-9961-D995-25A9-4EB1412C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38100-DAAF-FB34-8548-C3D4CABD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5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5365-FA17-041D-C486-EBF295E1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58F1A-A7B8-2270-C3C5-FD07832F8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BCA4B-74DD-A679-BEB5-D58D5CF00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28799-3F22-FE60-5DB4-5C1BEAC2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CDC49-4ACA-6B1F-5B86-8FC340E0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44893-F552-0AAA-0DD5-86358369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5E007-D4F6-FC7C-D2C6-32B1C379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BFA11-045E-2B45-1EC1-33C7F3E9C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527F8-6175-339B-1AD7-638E5D03D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30A76-CEEC-3B4F-B8E1-ABFCD5ADFC03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56D43-0A3E-448B-424D-DA4BE7C94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E2BC7-A597-17DD-C7F6-A55F90609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2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arashnic/the-depression-datase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enta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teveKGYang/MentaLLaMA.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13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5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7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19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A28CC7-1AF0-12FD-5718-6970172F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Automated Depression Recognition: A Multi-modal Deep Learning Framework to recognize depression from audio and text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A4AD0AA0-6A3A-92F5-5892-413B1B677541}"/>
              </a:ext>
            </a:extLst>
          </p:cNvPr>
          <p:cNvSpPr txBox="1">
            <a:spLocks/>
          </p:cNvSpPr>
          <p:nvPr/>
        </p:nvSpPr>
        <p:spPr>
          <a:xfrm>
            <a:off x="8342357" y="1638300"/>
            <a:ext cx="3330531" cy="358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  <a:spcAft>
                <a:spcPts val="600"/>
              </a:spcAft>
            </a:pPr>
            <a:r>
              <a:rPr kumimoji="1" lang="en-US" altLang="zh-CN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Name: </a:t>
            </a:r>
            <a:r>
              <a:rPr kumimoji="1" lang="en-US" altLang="zh-CN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Yuxin</a:t>
            </a:r>
            <a:r>
              <a:rPr kumimoji="1" lang="en-US" altLang="zh-CN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Li</a:t>
            </a:r>
          </a:p>
          <a:p>
            <a:pPr>
              <a:spcBef>
                <a:spcPts val="1000"/>
              </a:spcBef>
              <a:spcAft>
                <a:spcPts val="600"/>
              </a:spcAft>
            </a:pPr>
            <a:r>
              <a:rPr kumimoji="1" lang="en-US" altLang="zh-CN" sz="24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Date: April 5- April 17</a:t>
            </a:r>
            <a:endParaRPr kumimoji="1" lang="en-US" altLang="zh-CN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26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933D6-1B8D-D67B-1EDE-1749F217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82" y="1630339"/>
            <a:ext cx="10394786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chemeClr val="tx2"/>
                </a:solidFill>
              </a:rPr>
              <a:t>4</a:t>
            </a:r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5200" b="1" dirty="0">
                <a:solidFill>
                  <a:schemeClr val="tx2"/>
                </a:solidFill>
              </a:rPr>
              <a:t>Other Possible Modalities</a:t>
            </a:r>
            <a:endParaRPr lang="en-US" sz="52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20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21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7434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7">
            <a:extLst>
              <a:ext uri="{FF2B5EF4-FFF2-40B4-BE49-F238E27FC236}">
                <a16:creationId xmlns:a16="http://schemas.microsoft.com/office/drawing/2014/main" id="{3C1AC46A-CB54-BBFE-D2CF-41F4B609BFAB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DBF188-EAF9-7DFD-93C2-901DDF953520}"/>
              </a:ext>
            </a:extLst>
          </p:cNvPr>
          <p:cNvSpPr txBox="1"/>
          <p:nvPr/>
        </p:nvSpPr>
        <p:spPr>
          <a:xfrm>
            <a:off x="0" y="6516425"/>
            <a:ext cx="11671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umimoji="0" sz="9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[21] </a:t>
            </a:r>
            <a:r>
              <a:rPr lang="en-GB" dirty="0" err="1"/>
              <a:t>Dogrucu</a:t>
            </a:r>
            <a:r>
              <a:rPr lang="en-GB" dirty="0"/>
              <a:t>, A., </a:t>
            </a:r>
            <a:r>
              <a:rPr lang="en-GB" dirty="0" err="1"/>
              <a:t>Perucic</a:t>
            </a:r>
            <a:r>
              <a:rPr lang="en-GB" dirty="0"/>
              <a:t>, A., </a:t>
            </a:r>
            <a:r>
              <a:rPr lang="en-GB" dirty="0" err="1"/>
              <a:t>Isaro</a:t>
            </a:r>
            <a:r>
              <a:rPr lang="en-GB" dirty="0"/>
              <a:t>, A., Ball, D., Toto, E., </a:t>
            </a:r>
            <a:r>
              <a:rPr lang="en-GB" dirty="0" err="1"/>
              <a:t>Rundensteiner</a:t>
            </a:r>
            <a:r>
              <a:rPr lang="en-GB" dirty="0"/>
              <a:t>, E. A., ... &amp; Boudreaux, E. (2020). </a:t>
            </a:r>
            <a:r>
              <a:rPr lang="en-GB" dirty="0" err="1"/>
              <a:t>Moodable</a:t>
            </a:r>
            <a:r>
              <a:rPr lang="en-GB" dirty="0"/>
              <a:t>: On feasibility of instantaneous depression assessment using machine learning on voice samples with retrospectively harvested smartphone and social media data. Smart Health, 17, 100118.</a:t>
            </a:r>
          </a:p>
        </p:txBody>
      </p:sp>
      <p:sp>
        <p:nvSpPr>
          <p:cNvPr id="54" name="标题 2">
            <a:extLst>
              <a:ext uri="{FF2B5EF4-FFF2-40B4-BE49-F238E27FC236}">
                <a16:creationId xmlns:a16="http://schemas.microsoft.com/office/drawing/2014/main" id="{582124BF-96BA-9C68-AFAE-71E4C7CA97BA}"/>
              </a:ext>
            </a:extLst>
          </p:cNvPr>
          <p:cNvSpPr txBox="1">
            <a:spLocks/>
          </p:cNvSpPr>
          <p:nvPr/>
        </p:nvSpPr>
        <p:spPr>
          <a:xfrm>
            <a:off x="443079" y="232614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Other Possible Modalities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42053A-A0B2-39D4-3741-E55A3000909C}"/>
              </a:ext>
            </a:extLst>
          </p:cNvPr>
          <p:cNvSpPr txBox="1"/>
          <p:nvPr/>
        </p:nvSpPr>
        <p:spPr>
          <a:xfrm>
            <a:off x="826669" y="771336"/>
            <a:ext cx="106116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 Integrating smartphone usage features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[21]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E209495-27FF-5B76-EFE9-A7D669B3ACC0}"/>
              </a:ext>
            </a:extLst>
          </p:cNvPr>
          <p:cNvSpPr/>
          <p:nvPr/>
        </p:nvSpPr>
        <p:spPr>
          <a:xfrm>
            <a:off x="623524" y="1429740"/>
            <a:ext cx="5508989" cy="30685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2E6AA-505D-B268-E7A3-262ADDFE1445}"/>
              </a:ext>
            </a:extLst>
          </p:cNvPr>
          <p:cNvSpPr txBox="1"/>
          <p:nvPr/>
        </p:nvSpPr>
        <p:spPr>
          <a:xfrm>
            <a:off x="762639" y="1562972"/>
            <a:ext cx="5356023" cy="280076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Modalities: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feature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 usage feature (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location, browser history, call logs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+ Smartphone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+ Social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 + Social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from a self-created App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70D335-69E8-FCEC-6897-7FA3DEC90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331" y="1364792"/>
            <a:ext cx="5326482" cy="33917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952138-CB99-C7C9-6351-E273AAE97F24}"/>
              </a:ext>
            </a:extLst>
          </p:cNvPr>
          <p:cNvSpPr txBox="1"/>
          <p:nvPr/>
        </p:nvSpPr>
        <p:spPr>
          <a:xfrm>
            <a:off x="8184865" y="4714496"/>
            <a:ext cx="4155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</a:t>
            </a:r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Archichecture</a:t>
            </a:r>
            <a:r>
              <a:rPr lang="en-US" altLang="zh-CN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[21]</a:t>
            </a:r>
            <a:endParaRPr lang="en-US" sz="1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5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7">
            <a:extLst>
              <a:ext uri="{FF2B5EF4-FFF2-40B4-BE49-F238E27FC236}">
                <a16:creationId xmlns:a16="http://schemas.microsoft.com/office/drawing/2014/main" id="{3C1AC46A-CB54-BBFE-D2CF-41F4B609BFAB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DBF188-EAF9-7DFD-93C2-901DDF953520}"/>
              </a:ext>
            </a:extLst>
          </p:cNvPr>
          <p:cNvSpPr txBox="1"/>
          <p:nvPr/>
        </p:nvSpPr>
        <p:spPr>
          <a:xfrm>
            <a:off x="0" y="6627263"/>
            <a:ext cx="116713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umimoji="0" sz="9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[22] </a:t>
            </a:r>
            <a:r>
              <a:rPr lang="en-GB" dirty="0" err="1"/>
              <a:t>Thati</a:t>
            </a:r>
            <a:r>
              <a:rPr lang="en-GB" dirty="0"/>
              <a:t>, R. P., </a:t>
            </a:r>
            <a:r>
              <a:rPr lang="en-GB" dirty="0" err="1"/>
              <a:t>Dhadwal</a:t>
            </a:r>
            <a:r>
              <a:rPr lang="en-GB" dirty="0"/>
              <a:t>, A. S., Kumar, P., &amp; P, S. (2023). A novel multi-modal depression detection approach based on mobile crowd sensing and task-based mechanisms. Multimedia Tools and Applications, 82(4), 4787-4820.</a:t>
            </a:r>
            <a:endParaRPr lang="en-US" dirty="0"/>
          </a:p>
        </p:txBody>
      </p:sp>
      <p:sp>
        <p:nvSpPr>
          <p:cNvPr id="54" name="标题 2">
            <a:extLst>
              <a:ext uri="{FF2B5EF4-FFF2-40B4-BE49-F238E27FC236}">
                <a16:creationId xmlns:a16="http://schemas.microsoft.com/office/drawing/2014/main" id="{582124BF-96BA-9C68-AFAE-71E4C7CA97BA}"/>
              </a:ext>
            </a:extLst>
          </p:cNvPr>
          <p:cNvSpPr txBox="1">
            <a:spLocks/>
          </p:cNvSpPr>
          <p:nvPr/>
        </p:nvSpPr>
        <p:spPr>
          <a:xfrm>
            <a:off x="443079" y="232614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Other Possible Modalities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54">
            <a:extLst>
              <a:ext uri="{FF2B5EF4-FFF2-40B4-BE49-F238E27FC236}">
                <a16:creationId xmlns:a16="http://schemas.microsoft.com/office/drawing/2014/main" id="{D142053A-A0B2-39D4-3741-E55A3000909C}"/>
              </a:ext>
            </a:extLst>
          </p:cNvPr>
          <p:cNvSpPr txBox="1"/>
          <p:nvPr/>
        </p:nvSpPr>
        <p:spPr>
          <a:xfrm>
            <a:off x="792399" y="898601"/>
            <a:ext cx="106116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.2 Fusing social media features, audio feature and video features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[22]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E209495-27FF-5B76-EFE9-A7D669B3ACC0}"/>
              </a:ext>
            </a:extLst>
          </p:cNvPr>
          <p:cNvSpPr/>
          <p:nvPr/>
        </p:nvSpPr>
        <p:spPr>
          <a:xfrm>
            <a:off x="792024" y="1652869"/>
            <a:ext cx="5340490" cy="274685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1CD2E6AA-505D-B268-E7A3-262ADDFE1445}"/>
              </a:ext>
            </a:extLst>
          </p:cNvPr>
          <p:cNvSpPr txBox="1"/>
          <p:nvPr/>
        </p:nvSpPr>
        <p:spPr>
          <a:xfrm>
            <a:off x="931139" y="1786101"/>
            <a:ext cx="5201374" cy="261610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Modalities: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feature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feature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Audio+Video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from a self-created App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F414DD-DFE0-A145-B311-B4CF1A4C1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104" y="1684872"/>
            <a:ext cx="5609638" cy="26866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8BCAA8-0D98-CB51-2FEF-736CBC41D3F3}"/>
              </a:ext>
            </a:extLst>
          </p:cNvPr>
          <p:cNvSpPr txBox="1"/>
          <p:nvPr/>
        </p:nvSpPr>
        <p:spPr>
          <a:xfrm>
            <a:off x="8184865" y="4351315"/>
            <a:ext cx="4155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</a:t>
            </a:r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Archichecture</a:t>
            </a:r>
            <a:r>
              <a:rPr lang="en-US" altLang="zh-CN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[22]</a:t>
            </a:r>
            <a:endParaRPr lang="en-US" sz="1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11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75C9BD4D-2458-9D9E-B826-BC0361325BAB}"/>
              </a:ext>
            </a:extLst>
          </p:cNvPr>
          <p:cNvSpPr txBox="1">
            <a:spLocks/>
          </p:cNvSpPr>
          <p:nvPr/>
        </p:nvSpPr>
        <p:spPr>
          <a:xfrm>
            <a:off x="370191" y="124228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Other Possible Modalities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0283F-E97B-4C4F-E2FA-DEF3CA60C94F}"/>
              </a:ext>
            </a:extLst>
          </p:cNvPr>
          <p:cNvSpPr txBox="1"/>
          <p:nvPr/>
        </p:nvSpPr>
        <p:spPr>
          <a:xfrm>
            <a:off x="600599" y="708129"/>
            <a:ext cx="39327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Physiological Signals: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048C7-B1EA-4519-3B0A-652C89311B79}"/>
              </a:ext>
            </a:extLst>
          </p:cNvPr>
          <p:cNvSpPr txBox="1"/>
          <p:nvPr/>
        </p:nvSpPr>
        <p:spPr>
          <a:xfrm>
            <a:off x="-31235" y="6334780"/>
            <a:ext cx="77757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[20] </a:t>
            </a:r>
            <a:r>
              <a:rPr lang="en-GB" sz="700" dirty="0" err="1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Zitouni</a:t>
            </a:r>
            <a:r>
              <a:rPr lang="en-GB" sz="7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S., </a:t>
            </a:r>
            <a:r>
              <a:rPr lang="en-GB" sz="700" dirty="0" err="1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Lih</a:t>
            </a:r>
            <a:r>
              <a:rPr lang="en-GB" sz="7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Oh, S., </a:t>
            </a:r>
            <a:r>
              <a:rPr lang="en-GB" sz="700" dirty="0" err="1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Vicnesh</a:t>
            </a:r>
            <a:r>
              <a:rPr lang="en-GB" sz="7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GB" sz="700" dirty="0" err="1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Khandoker</a:t>
            </a:r>
            <a:r>
              <a:rPr lang="en-GB" sz="7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A., &amp; Acharya, U. R. (2022). Automated recognition of major depressive disorder from cardiovascular and respiratory physiological signals. Frontiers in Psychiatry, 13, 970993.</a:t>
            </a:r>
          </a:p>
          <a:p>
            <a:r>
              <a:rPr lang="en-US" sz="7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[26] Abd-</a:t>
            </a:r>
            <a:r>
              <a:rPr lang="en-US" sz="700" dirty="0" err="1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Alrazaq</a:t>
            </a:r>
            <a:r>
              <a:rPr lang="en-US" sz="7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700" dirty="0" err="1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AlSaad</a:t>
            </a:r>
            <a:r>
              <a:rPr lang="en-US" sz="7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sz="700" dirty="0" err="1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Shuweihdi</a:t>
            </a:r>
            <a:r>
              <a:rPr lang="en-US" sz="7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F., Ahmed, A., Aziz, S., &amp; Sheikh, J. (2023). Systematic review and meta-analysis of performance of wearable artificial intelligence in detecting and predicting depression. NPJ Digital Medicine, 6(1), 84.</a:t>
            </a:r>
            <a:endParaRPr lang="en-US" sz="700" b="0" i="0" dirty="0">
              <a:solidFill>
                <a:srgbClr val="2828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1605F0-343C-6144-F351-6AF285884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79" y="4305371"/>
            <a:ext cx="6352274" cy="106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7">
            <a:extLst>
              <a:ext uri="{FF2B5EF4-FFF2-40B4-BE49-F238E27FC236}">
                <a16:creationId xmlns:a16="http://schemas.microsoft.com/office/drawing/2014/main" id="{4EED5669-2CDF-0568-E1B4-586C9C2F9EDE}"/>
              </a:ext>
            </a:extLst>
          </p:cNvPr>
          <p:cNvSpPr/>
          <p:nvPr/>
        </p:nvSpPr>
        <p:spPr>
          <a:xfrm>
            <a:off x="11430000" y="6163129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87E990-1992-42E9-2A4C-C62D9C61396B}"/>
              </a:ext>
            </a:extLst>
          </p:cNvPr>
          <p:cNvSpPr txBox="1"/>
          <p:nvPr/>
        </p:nvSpPr>
        <p:spPr>
          <a:xfrm>
            <a:off x="1993317" y="5496281"/>
            <a:ext cx="452646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b="1" i="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050" b="1" i="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sz="1050" b="0" i="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Block diagram of the framework for the recognition of MDD with SI from physiological signals.</a:t>
            </a:r>
            <a:r>
              <a:rPr lang="en-GB" sz="1050" baseline="300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[20]</a:t>
            </a:r>
            <a:r>
              <a:rPr lang="en-GB" sz="1050" b="0" i="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D97BC7-7EF1-7189-BA10-BAE18CAA4218}"/>
              </a:ext>
            </a:extLst>
          </p:cNvPr>
          <p:cNvSpPr txBox="1"/>
          <p:nvPr/>
        </p:nvSpPr>
        <p:spPr>
          <a:xfrm>
            <a:off x="779880" y="1837118"/>
            <a:ext cx="2310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Physiological Signals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A46EDE-7526-5548-D774-94D5FCC972EB}"/>
              </a:ext>
            </a:extLst>
          </p:cNvPr>
          <p:cNvSpPr txBox="1"/>
          <p:nvPr/>
        </p:nvSpPr>
        <p:spPr>
          <a:xfrm>
            <a:off x="3500946" y="1400068"/>
            <a:ext cx="2042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Electrocardiogram (ECG)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E6AEC8-226B-5A08-B04E-FEC5A5DE69F6}"/>
              </a:ext>
            </a:extLst>
          </p:cNvPr>
          <p:cNvSpPr txBox="1"/>
          <p:nvPr/>
        </p:nvSpPr>
        <p:spPr>
          <a:xfrm>
            <a:off x="3508802" y="1683229"/>
            <a:ext cx="6693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Respiratory signals (RSP)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53EB13-6BED-7C95-F823-6BC1827F37B5}"/>
              </a:ext>
            </a:extLst>
          </p:cNvPr>
          <p:cNvSpPr txBox="1"/>
          <p:nvPr/>
        </p:nvSpPr>
        <p:spPr>
          <a:xfrm>
            <a:off x="3510377" y="1982800"/>
            <a:ext cx="6693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 photoplethysmography (PPG)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B45BF-4B6C-576F-6252-84D4869B51E9}"/>
              </a:ext>
            </a:extLst>
          </p:cNvPr>
          <p:cNvSpPr txBox="1"/>
          <p:nvPr/>
        </p:nvSpPr>
        <p:spPr>
          <a:xfrm>
            <a:off x="3521373" y="2274411"/>
            <a:ext cx="6693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Electroencephalography (EEG)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25F6AD-5A1F-B480-3B4A-5085CF2667B3}"/>
              </a:ext>
            </a:extLst>
          </p:cNvPr>
          <p:cNvSpPr txBox="1"/>
          <p:nvPr/>
        </p:nvSpPr>
        <p:spPr>
          <a:xfrm>
            <a:off x="3525454" y="2564312"/>
            <a:ext cx="6693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Rate Variability (HRV)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50C3150-3B99-F970-F486-4C8D9C87529C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3090128" y="1553957"/>
            <a:ext cx="410818" cy="452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F025FD5-453F-CDA1-12CC-0BC3A6E8D120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3090128" y="1837118"/>
            <a:ext cx="418674" cy="16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86D20F3-FCB2-F83A-0F4D-5D064C00E6EA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3090128" y="2006395"/>
            <a:ext cx="420249" cy="130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F68E37-1BFB-612B-B76E-7E7E8BCE64F4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3090128" y="2006395"/>
            <a:ext cx="431245" cy="42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484C0A-7A30-E864-95B0-6CE4C6BAA58A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3090128" y="2006395"/>
            <a:ext cx="435326" cy="711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6D8C6BB-05EC-5925-188F-57C1A86E4913}"/>
              </a:ext>
            </a:extLst>
          </p:cNvPr>
          <p:cNvSpPr txBox="1"/>
          <p:nvPr/>
        </p:nvSpPr>
        <p:spPr>
          <a:xfrm>
            <a:off x="2504397" y="2977402"/>
            <a:ext cx="59118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b="1" i="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050" b="1" i="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1050" b="0" i="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Physiological Signals</a:t>
            </a:r>
            <a:r>
              <a:rPr lang="en-GB" sz="1050" b="0" i="0" baseline="300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[20]</a:t>
            </a:r>
            <a:endParaRPr lang="en-US" sz="105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7CC42-ACC1-48B9-95F2-444AC64E1347}"/>
              </a:ext>
            </a:extLst>
          </p:cNvPr>
          <p:cNvSpPr txBox="1"/>
          <p:nvPr/>
        </p:nvSpPr>
        <p:spPr>
          <a:xfrm>
            <a:off x="6503264" y="1801938"/>
            <a:ext cx="1580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Data Source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D04318-3564-5936-C174-8C7E27B30E9C}"/>
              </a:ext>
            </a:extLst>
          </p:cNvPr>
          <p:cNvSpPr txBox="1"/>
          <p:nvPr/>
        </p:nvSpPr>
        <p:spPr>
          <a:xfrm>
            <a:off x="868259" y="3600335"/>
            <a:ext cx="6670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Framework for the recognition of MDD from physiological signals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FB2CF5-BE3D-C53D-95A4-3B8A050EF823}"/>
              </a:ext>
            </a:extLst>
          </p:cNvPr>
          <p:cNvSpPr txBox="1"/>
          <p:nvPr/>
        </p:nvSpPr>
        <p:spPr>
          <a:xfrm>
            <a:off x="8322259" y="1388514"/>
            <a:ext cx="10984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Wearable AI 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5A4FA5-3EA3-5B72-4957-C8FC557CF194}"/>
              </a:ext>
            </a:extLst>
          </p:cNvPr>
          <p:cNvSpPr txBox="1"/>
          <p:nvPr/>
        </p:nvSpPr>
        <p:spPr>
          <a:xfrm>
            <a:off x="9892965" y="1282052"/>
            <a:ext cx="66715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heart rate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7A549-DE3D-62CA-354B-7B6B62BA9638}"/>
              </a:ext>
            </a:extLst>
          </p:cNvPr>
          <p:cNvSpPr txBox="1"/>
          <p:nvPr/>
        </p:nvSpPr>
        <p:spPr>
          <a:xfrm>
            <a:off x="9923043" y="1546747"/>
            <a:ext cx="68038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activity level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A71B1F-73ED-7F09-0A7D-4F8E1F93A7AD}"/>
              </a:ext>
            </a:extLst>
          </p:cNvPr>
          <p:cNvSpPr txBox="1"/>
          <p:nvPr/>
        </p:nvSpPr>
        <p:spPr>
          <a:xfrm>
            <a:off x="9862886" y="993295"/>
            <a:ext cx="68038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sleep patterns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F7C219-E508-270D-4882-E006CEFEFEC9}"/>
              </a:ext>
            </a:extLst>
          </p:cNvPr>
          <p:cNvSpPr txBox="1"/>
          <p:nvPr/>
        </p:nvSpPr>
        <p:spPr>
          <a:xfrm>
            <a:off x="8322843" y="2230725"/>
            <a:ext cx="1362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dataset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C0C08C-EE41-E9EB-0160-BA3DC9785BEB}"/>
              </a:ext>
            </a:extLst>
          </p:cNvPr>
          <p:cNvSpPr txBox="1"/>
          <p:nvPr/>
        </p:nvSpPr>
        <p:spPr>
          <a:xfrm>
            <a:off x="9904997" y="2234371"/>
            <a:ext cx="7874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Depresjon</a:t>
            </a:r>
            <a:r>
              <a:rPr lang="en-GB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Link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118578-16C2-B66A-BE96-69C2C35D5D41}"/>
              </a:ext>
            </a:extLst>
          </p:cNvPr>
          <p:cNvSpPr txBox="1"/>
          <p:nvPr/>
        </p:nvSpPr>
        <p:spPr>
          <a:xfrm>
            <a:off x="9919032" y="1867589"/>
            <a:ext cx="68038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Etc…</a:t>
            </a:r>
            <a:endParaRPr lang="en-US" sz="14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0523E4-BC75-2B7F-FE39-877726A8C3ED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 flipV="1">
            <a:off x="8083827" y="1542403"/>
            <a:ext cx="238432" cy="428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2AAD285-96F7-EEDF-5E93-07B4F1B96681}"/>
              </a:ext>
            </a:extLst>
          </p:cNvPr>
          <p:cNvCxnSpPr>
            <a:cxnSpLocks/>
            <a:stCxn id="6" idx="3"/>
            <a:endCxn id="36" idx="1"/>
          </p:cNvCxnSpPr>
          <p:nvPr/>
        </p:nvCxnSpPr>
        <p:spPr>
          <a:xfrm>
            <a:off x="8083827" y="1971215"/>
            <a:ext cx="239016" cy="413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BE5D132-6030-E746-E992-63B624987B8B}"/>
              </a:ext>
            </a:extLst>
          </p:cNvPr>
          <p:cNvCxnSpPr>
            <a:cxnSpLocks/>
            <a:stCxn id="34" idx="1"/>
            <a:endCxn id="28" idx="3"/>
          </p:cNvCxnSpPr>
          <p:nvPr/>
        </p:nvCxnSpPr>
        <p:spPr>
          <a:xfrm flipH="1">
            <a:off x="9420727" y="1147184"/>
            <a:ext cx="442159" cy="395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Straight Connector 2050">
            <a:extLst>
              <a:ext uri="{FF2B5EF4-FFF2-40B4-BE49-F238E27FC236}">
                <a16:creationId xmlns:a16="http://schemas.microsoft.com/office/drawing/2014/main" id="{D190D776-25D9-70F8-0561-C6A915D71F3E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flipH="1">
            <a:off x="9420727" y="1435941"/>
            <a:ext cx="472238" cy="10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Straight Connector 2053">
            <a:extLst>
              <a:ext uri="{FF2B5EF4-FFF2-40B4-BE49-F238E27FC236}">
                <a16:creationId xmlns:a16="http://schemas.microsoft.com/office/drawing/2014/main" id="{AA77D9A0-A577-F48A-E5E8-762F0DA6EF01}"/>
              </a:ext>
            </a:extLst>
          </p:cNvPr>
          <p:cNvCxnSpPr>
            <a:cxnSpLocks/>
            <a:stCxn id="32" idx="1"/>
            <a:endCxn id="28" idx="3"/>
          </p:cNvCxnSpPr>
          <p:nvPr/>
        </p:nvCxnSpPr>
        <p:spPr>
          <a:xfrm flipH="1" flipV="1">
            <a:off x="9420727" y="1542403"/>
            <a:ext cx="502316" cy="15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D2E78E97-442C-A53A-71DE-7D0AA48C85CE}"/>
              </a:ext>
            </a:extLst>
          </p:cNvPr>
          <p:cNvCxnSpPr>
            <a:cxnSpLocks/>
            <a:stCxn id="39" idx="1"/>
            <a:endCxn id="28" idx="3"/>
          </p:cNvCxnSpPr>
          <p:nvPr/>
        </p:nvCxnSpPr>
        <p:spPr>
          <a:xfrm flipH="1" flipV="1">
            <a:off x="9420727" y="1542403"/>
            <a:ext cx="498305" cy="47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Connector 2059">
            <a:extLst>
              <a:ext uri="{FF2B5EF4-FFF2-40B4-BE49-F238E27FC236}">
                <a16:creationId xmlns:a16="http://schemas.microsoft.com/office/drawing/2014/main" id="{DB1F5328-8B00-4404-E066-E4AE0BC37643}"/>
              </a:ext>
            </a:extLst>
          </p:cNvPr>
          <p:cNvCxnSpPr>
            <a:cxnSpLocks/>
            <a:stCxn id="38" idx="1"/>
            <a:endCxn id="36" idx="3"/>
          </p:cNvCxnSpPr>
          <p:nvPr/>
        </p:nvCxnSpPr>
        <p:spPr>
          <a:xfrm flipH="1" flipV="1">
            <a:off x="9685421" y="2384614"/>
            <a:ext cx="219576" cy="3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929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4B62A68D-F560-AAB5-4A21-8BDEF19D9BAB}"/>
              </a:ext>
            </a:extLst>
          </p:cNvPr>
          <p:cNvSpPr txBox="1">
            <a:spLocks/>
          </p:cNvSpPr>
          <p:nvPr/>
        </p:nvSpPr>
        <p:spPr>
          <a:xfrm>
            <a:off x="2074262" y="1438720"/>
            <a:ext cx="8119614" cy="10235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8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等线 Light" panose="02010600030101010101" pitchFamily="2" charset="-122"/>
                <a:cs typeface="Arial" charset="0"/>
              </a:rPr>
              <a:t>Plan for next week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0C54ADF-6DD5-9F82-0B6B-99428B3F0364}"/>
              </a:ext>
            </a:extLst>
          </p:cNvPr>
          <p:cNvSpPr txBox="1">
            <a:spLocks/>
          </p:cNvSpPr>
          <p:nvPr/>
        </p:nvSpPr>
        <p:spPr>
          <a:xfrm>
            <a:off x="3145489" y="2480574"/>
            <a:ext cx="8101107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156" b="1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Literature Review Paper Writing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17" name="标题 2">
            <a:extLst>
              <a:ext uri="{FF2B5EF4-FFF2-40B4-BE49-F238E27FC236}">
                <a16:creationId xmlns:a16="http://schemas.microsoft.com/office/drawing/2014/main" id="{79A8031B-1632-1A8C-854E-66ECE489E10E}"/>
              </a:ext>
            </a:extLst>
          </p:cNvPr>
          <p:cNvSpPr txBox="1">
            <a:spLocks/>
          </p:cNvSpPr>
          <p:nvPr/>
        </p:nvSpPr>
        <p:spPr>
          <a:xfrm>
            <a:off x="2422609" y="2377630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96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等线 Light" panose="02010600030101010101" pitchFamily="2" charset="-122"/>
                <a:cs typeface="Arial" charset="0"/>
              </a:rPr>
              <a:t>01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B11132D6-DAAE-0328-FE5D-B57F65B2350A}"/>
              </a:ext>
            </a:extLst>
          </p:cNvPr>
          <p:cNvSpPr txBox="1">
            <a:spLocks/>
          </p:cNvSpPr>
          <p:nvPr/>
        </p:nvSpPr>
        <p:spPr>
          <a:xfrm>
            <a:off x="2425961" y="3419603"/>
            <a:ext cx="3497525" cy="10235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96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等线 Light" panose="02010600030101010101" pitchFamily="2" charset="-122"/>
                <a:cs typeface="Arial" charset="0"/>
              </a:rPr>
              <a:t>02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9B5A3C1-F1B1-28D9-1629-C67998BEE280}"/>
              </a:ext>
            </a:extLst>
          </p:cNvPr>
          <p:cNvSpPr txBox="1">
            <a:spLocks/>
          </p:cNvSpPr>
          <p:nvPr/>
        </p:nvSpPr>
        <p:spPr>
          <a:xfrm>
            <a:off x="3081279" y="3530082"/>
            <a:ext cx="8622656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 Continue work on the replication of </a:t>
            </a:r>
            <a:r>
              <a:rPr lang="en-US" altLang="zh-CN" sz="2156" b="1" dirty="0" err="1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EmoAudioNet</a:t>
            </a:r>
            <a:endParaRPr lang="en-US" altLang="zh-CN" sz="2156" b="1" dirty="0">
              <a:solidFill>
                <a:srgbClr val="002060"/>
              </a:solidFill>
              <a:latin typeface="Arial" charset="0"/>
              <a:ea typeface="等线 Light" panose="02010600030101010101" pitchFamily="2" charset="-122"/>
              <a:cs typeface="Arial" charset="0"/>
            </a:endParaRPr>
          </a:p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A5602D69-C04F-6D25-6245-A65137C4569F}"/>
              </a:ext>
            </a:extLst>
          </p:cNvPr>
          <p:cNvSpPr txBox="1">
            <a:spLocks/>
          </p:cNvSpPr>
          <p:nvPr/>
        </p:nvSpPr>
        <p:spPr>
          <a:xfrm>
            <a:off x="3113014" y="4464025"/>
            <a:ext cx="8622656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D0BFDCEA-BF2E-2B19-E0FA-8694044C3DF4}"/>
              </a:ext>
            </a:extLst>
          </p:cNvPr>
          <p:cNvSpPr txBox="1">
            <a:spLocks/>
          </p:cNvSpPr>
          <p:nvPr/>
        </p:nvSpPr>
        <p:spPr>
          <a:xfrm>
            <a:off x="2457338" y="4325038"/>
            <a:ext cx="3497525" cy="10235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96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等线 Light" panose="02010600030101010101" pitchFamily="2" charset="-122"/>
                <a:cs typeface="Arial" charset="0"/>
              </a:rPr>
              <a:t>03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B274BBA7-A520-A018-52BE-B192D3A3C2E6}"/>
              </a:ext>
            </a:extLst>
          </p:cNvPr>
          <p:cNvSpPr txBox="1">
            <a:spLocks/>
          </p:cNvSpPr>
          <p:nvPr/>
        </p:nvSpPr>
        <p:spPr>
          <a:xfrm>
            <a:off x="3166444" y="4435517"/>
            <a:ext cx="8622656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Replicate </a:t>
            </a:r>
            <a:r>
              <a:rPr lang="en-US" altLang="zh-CN" sz="2156" b="1" dirty="0" err="1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Xiangyu’s</a:t>
            </a:r>
            <a:r>
              <a:rPr lang="en-US" altLang="zh-CN" sz="2156" b="1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 model (Llamas)</a:t>
            </a:r>
          </a:p>
        </p:txBody>
      </p:sp>
    </p:spTree>
    <p:extLst>
      <p:ext uri="{BB962C8B-B14F-4D97-AF65-F5344CB8AC3E}">
        <p14:creationId xmlns:p14="http://schemas.microsoft.com/office/powerpoint/2010/main" val="404358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标题 2">
            <a:extLst>
              <a:ext uri="{FF2B5EF4-FFF2-40B4-BE49-F238E27FC236}">
                <a16:creationId xmlns:a16="http://schemas.microsoft.com/office/drawing/2014/main" id="{14D910FF-EE2B-7D8F-43CE-8B1E9EB5CC67}"/>
              </a:ext>
            </a:extLst>
          </p:cNvPr>
          <p:cNvSpPr txBox="1">
            <a:spLocks/>
          </p:cNvSpPr>
          <p:nvPr/>
        </p:nvSpPr>
        <p:spPr>
          <a:xfrm>
            <a:off x="804672" y="1055098"/>
            <a:ext cx="5760719" cy="4747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altLang="zh-CN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018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4B62A68D-F560-AAB5-4A21-8BDEF19D9BAB}"/>
              </a:ext>
            </a:extLst>
          </p:cNvPr>
          <p:cNvSpPr txBox="1">
            <a:spLocks/>
          </p:cNvSpPr>
          <p:nvPr/>
        </p:nvSpPr>
        <p:spPr>
          <a:xfrm>
            <a:off x="2106486" y="590580"/>
            <a:ext cx="8119614" cy="10235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3080" b="1" kern="1200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Agenda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0C54ADF-6DD5-9F82-0B6B-99428B3F0364}"/>
              </a:ext>
            </a:extLst>
          </p:cNvPr>
          <p:cNvSpPr txBox="1">
            <a:spLocks/>
          </p:cNvSpPr>
          <p:nvPr/>
        </p:nvSpPr>
        <p:spPr>
          <a:xfrm>
            <a:off x="3177713" y="2339593"/>
            <a:ext cx="8746063" cy="1301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kern="1200" dirty="0">
                <a:latin typeface="Arial" charset="0"/>
                <a:ea typeface="等线 Light" panose="02010600030101010101" pitchFamily="2" charset="-122"/>
                <a:cs typeface="Arial" charset="0"/>
              </a:rPr>
              <a:t>Audio-based Depression Detection </a:t>
            </a:r>
          </a:p>
        </p:txBody>
      </p:sp>
      <p:sp>
        <p:nvSpPr>
          <p:cNvPr id="17" name="标题 2">
            <a:extLst>
              <a:ext uri="{FF2B5EF4-FFF2-40B4-BE49-F238E27FC236}">
                <a16:creationId xmlns:a16="http://schemas.microsoft.com/office/drawing/2014/main" id="{79A8031B-1632-1A8C-854E-66ECE489E10E}"/>
              </a:ext>
            </a:extLst>
          </p:cNvPr>
          <p:cNvSpPr txBox="1">
            <a:spLocks/>
          </p:cNvSpPr>
          <p:nvPr/>
        </p:nvSpPr>
        <p:spPr>
          <a:xfrm>
            <a:off x="2454833" y="2249899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</a:pPr>
            <a:r>
              <a:rPr lang="en-US" altLang="zh-CN" sz="3696" b="1" kern="1200" dirty="0">
                <a:solidFill>
                  <a:srgbClr val="002060"/>
                </a:solidFill>
                <a:latin typeface="Arial" charset="0"/>
                <a:cs typeface="Arial" charset="0"/>
              </a:rPr>
              <a:t>02</a:t>
            </a:r>
            <a:endParaRPr lang="en-US" altLang="zh-CN" sz="48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BD45D454-A65D-8E62-1A1D-689D8DCA5766}"/>
              </a:ext>
            </a:extLst>
          </p:cNvPr>
          <p:cNvSpPr txBox="1">
            <a:spLocks/>
          </p:cNvSpPr>
          <p:nvPr/>
        </p:nvSpPr>
        <p:spPr>
          <a:xfrm>
            <a:off x="3171087" y="1480035"/>
            <a:ext cx="8101107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kern="1200" dirty="0">
                <a:latin typeface="Arial" charset="0"/>
                <a:ea typeface="等线 Light" panose="02010600030101010101" pitchFamily="2" charset="-122"/>
                <a:cs typeface="Arial" charset="0"/>
              </a:rPr>
              <a:t>Depression Diagnostic</a:t>
            </a:r>
            <a:r>
              <a:rPr lang="zh-CN" altLang="en-US" sz="2156" b="1" kern="1200" dirty="0">
                <a:latin typeface="Arial" charset="0"/>
                <a:ea typeface="等线 Light" panose="02010600030101010101" pitchFamily="2" charset="-122"/>
                <a:cs typeface="Arial" charset="0"/>
              </a:rPr>
              <a:t> </a:t>
            </a:r>
            <a:r>
              <a:rPr lang="en-US" altLang="zh-CN" sz="2156" b="1" kern="1200" dirty="0">
                <a:latin typeface="Arial" charset="0"/>
                <a:ea typeface="等线 Light" panose="02010600030101010101" pitchFamily="2" charset="-122"/>
                <a:cs typeface="Arial" charset="0"/>
              </a:rPr>
              <a:t>Scales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82A7D7AC-F226-8647-A2C2-1D41C8C8DA77}"/>
              </a:ext>
            </a:extLst>
          </p:cNvPr>
          <p:cNvSpPr txBox="1">
            <a:spLocks/>
          </p:cNvSpPr>
          <p:nvPr/>
        </p:nvSpPr>
        <p:spPr>
          <a:xfrm>
            <a:off x="2448207" y="1377091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</a:pPr>
            <a:r>
              <a:rPr lang="en-US" altLang="zh-CN" sz="3696" b="1" kern="1200" dirty="0">
                <a:solidFill>
                  <a:srgbClr val="002060"/>
                </a:solidFill>
                <a:latin typeface="Arial" charset="0"/>
                <a:cs typeface="Arial" charset="0"/>
              </a:rPr>
              <a:t>01</a:t>
            </a:r>
            <a:endParaRPr lang="en-US" altLang="zh-CN" sz="48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B5548E-3645-0CD0-93E3-4B8A582C8DEF}"/>
              </a:ext>
            </a:extLst>
          </p:cNvPr>
          <p:cNvSpPr txBox="1"/>
          <p:nvPr/>
        </p:nvSpPr>
        <p:spPr>
          <a:xfrm>
            <a:off x="3221231" y="2716309"/>
            <a:ext cx="6551102" cy="597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US" altLang="zh-CN" sz="138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386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.1 Methods summary </a:t>
            </a:r>
            <a:r>
              <a:rPr lang="en-US" sz="138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ML/DL methods</a:t>
            </a:r>
            <a:endParaRPr lang="en-US" sz="1386" b="1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defTabSz="704088">
              <a:spcAft>
                <a:spcPts val="600"/>
              </a:spcAft>
            </a:pPr>
            <a:r>
              <a:rPr lang="en-US" sz="138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</a:t>
            </a:r>
            <a:r>
              <a:rPr lang="en-US" sz="1386" b="1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400" b="1" kern="1200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The State-of-Art in DAIC-WOZ</a:t>
            </a:r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91BFCCE9-5EB5-F64D-ED63-B5C087148C1C}"/>
              </a:ext>
            </a:extLst>
          </p:cNvPr>
          <p:cNvSpPr txBox="1">
            <a:spLocks/>
          </p:cNvSpPr>
          <p:nvPr/>
        </p:nvSpPr>
        <p:spPr>
          <a:xfrm>
            <a:off x="3210843" y="3393140"/>
            <a:ext cx="8746063" cy="1301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kern="1200" dirty="0">
                <a:latin typeface="Arial" charset="0"/>
                <a:ea typeface="等线 Light" panose="02010600030101010101" pitchFamily="2" charset="-122"/>
                <a:cs typeface="Arial" charset="0"/>
              </a:rPr>
              <a:t>LLMs-based Methods in Depression Detection 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FF07E4-897E-89D1-0E52-ACBF7B04F203}"/>
              </a:ext>
            </a:extLst>
          </p:cNvPr>
          <p:cNvSpPr txBox="1">
            <a:spLocks/>
          </p:cNvSpPr>
          <p:nvPr/>
        </p:nvSpPr>
        <p:spPr>
          <a:xfrm>
            <a:off x="2487963" y="3303446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</a:pPr>
            <a:r>
              <a:rPr lang="en-US" altLang="zh-CN" sz="3696" b="1" kern="1200" dirty="0">
                <a:solidFill>
                  <a:srgbClr val="002060"/>
                </a:solidFill>
                <a:latin typeface="Arial" charset="0"/>
                <a:cs typeface="Arial" charset="0"/>
              </a:rPr>
              <a:t>03</a:t>
            </a:r>
            <a:endParaRPr lang="en-US" altLang="zh-CN" sz="48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FAA5E4B-7EB3-7975-99D3-CF251419CF00}"/>
              </a:ext>
            </a:extLst>
          </p:cNvPr>
          <p:cNvSpPr txBox="1">
            <a:spLocks/>
          </p:cNvSpPr>
          <p:nvPr/>
        </p:nvSpPr>
        <p:spPr>
          <a:xfrm>
            <a:off x="3217469" y="4093454"/>
            <a:ext cx="8746063" cy="1301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kern="1200" dirty="0">
                <a:latin typeface="Arial" charset="0"/>
                <a:ea typeface="等线 Light" panose="02010600030101010101" pitchFamily="2" charset="-122"/>
                <a:cs typeface="Arial" charset="0"/>
              </a:rPr>
              <a:t>Other possible modalities</a:t>
            </a: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9FA62709-543A-D2D8-7C73-448BAB9050C7}"/>
              </a:ext>
            </a:extLst>
          </p:cNvPr>
          <p:cNvSpPr txBox="1">
            <a:spLocks/>
          </p:cNvSpPr>
          <p:nvPr/>
        </p:nvSpPr>
        <p:spPr>
          <a:xfrm>
            <a:off x="2494589" y="4003760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</a:pPr>
            <a:r>
              <a:rPr lang="en-US" altLang="zh-CN" sz="3696" b="1" kern="1200" dirty="0">
                <a:solidFill>
                  <a:srgbClr val="002060"/>
                </a:solidFill>
                <a:latin typeface="Arial" charset="0"/>
                <a:cs typeface="Arial" charset="0"/>
              </a:rPr>
              <a:t>04</a:t>
            </a:r>
            <a:endParaRPr lang="en-US" altLang="zh-CN" sz="48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24B790-5816-D2EE-D0BC-BC2D18A81ABA}"/>
              </a:ext>
            </a:extLst>
          </p:cNvPr>
          <p:cNvSpPr txBox="1"/>
          <p:nvPr/>
        </p:nvSpPr>
        <p:spPr>
          <a:xfrm>
            <a:off x="3280866" y="4516554"/>
            <a:ext cx="6551102" cy="597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US" sz="138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386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.1 Smartphone usage features</a:t>
            </a:r>
          </a:p>
          <a:p>
            <a:pPr defTabSz="704088">
              <a:spcAft>
                <a:spcPts val="600"/>
              </a:spcAft>
            </a:pPr>
            <a:r>
              <a:rPr lang="en-US" sz="138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  <a:r>
              <a:rPr lang="en-US" sz="1386" b="1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Physiological Signals</a:t>
            </a:r>
          </a:p>
        </p:txBody>
      </p:sp>
    </p:spTree>
    <p:extLst>
      <p:ext uri="{BB962C8B-B14F-4D97-AF65-F5344CB8AC3E}">
        <p14:creationId xmlns:p14="http://schemas.microsoft.com/office/powerpoint/2010/main" val="36255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933D6-1B8D-D67B-1EDE-1749F217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37" y="1805149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 Depression Diagnostic Scales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20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21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123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6BFF39-3C78-C8EA-45B5-54B95207A42B}"/>
              </a:ext>
            </a:extLst>
          </p:cNvPr>
          <p:cNvSpPr txBox="1"/>
          <p:nvPr/>
        </p:nvSpPr>
        <p:spPr>
          <a:xfrm>
            <a:off x="0" y="5531127"/>
            <a:ext cx="11521440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Wu, P., Wang, R., Lin, H., Zhang, F., Tu, J., &amp; Sun, M. (2023). Automatic depression recognition by intelligent speech signal processing: A systematic survey. </a:t>
            </a:r>
            <a:r>
              <a:rPr lang="en-GB" sz="7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CAAI Transactions on Intelligence Technology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7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(3), 701-711.</a:t>
            </a:r>
          </a:p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Hamilton, M.: The Hamilton rating scale for depression. In: Assessment of Depression, 143–152. Springer (1986)</a:t>
            </a:r>
          </a:p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Beck, A.T., Steer, R.A., Brown, G.K.: Manual for Beck Depression Inventory‐II. Psychological Corporation, San Antonio (1996)</a:t>
            </a:r>
          </a:p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Kroenke, K., et al.: The PHQ‐8 as a measure of current depression in the general population. J. Affect. Disorders. 114(1–3), 163–173 (2009)</a:t>
            </a:r>
          </a:p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Kroenke, K., Spitzer, R.L., Williams, J.B.: The PHQ‐9: validity of a brief depression severity measure. J. Gen. Intern. Med. 16(9), 606–613 (2001)</a:t>
            </a:r>
          </a:p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Kroenke, K., Spitzer, R.L., Williams, J.B.: The PHQ‐15: validity of a new measure for evaluating the severity of somatic symptoms. </a:t>
            </a:r>
            <a:r>
              <a:rPr lang="en-US" sz="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Psychosom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Med. 64(2), 258–266 (2002)</a:t>
            </a:r>
          </a:p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Rush, A.J., et al.: The 16‐Item Quick Inventory of Depressive Symptomatology (QIDS), clinician rating (QIDS‐C), and self‐report (QIDS‐ SR): a psychometric evaluation in patients with chronic major depression. Biol. </a:t>
            </a:r>
            <a:r>
              <a:rPr lang="en-US" sz="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Psychiatr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54(5), 573–583 (2003)</a:t>
            </a:r>
          </a:p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Montgomery, S.A., </a:t>
            </a:r>
            <a:r>
              <a:rPr lang="en-US" sz="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Åsberg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M.A.R.I.E.: A new depression scale designed to be sensitive to change. Brit. J. </a:t>
            </a:r>
            <a:r>
              <a:rPr lang="en-US" sz="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Psychiat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134(4), 382–389 (1979)</a:t>
            </a:r>
          </a:p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Edition, F.: Diagnostic and statistical manual of mental disorders. Am Psychiatric Assoc. 21, 591–643 (2013)</a:t>
            </a:r>
          </a:p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[27] He, L., </a:t>
            </a:r>
            <a:r>
              <a:rPr lang="en-US" sz="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Niu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Tiwari, P., </a:t>
            </a:r>
            <a:r>
              <a:rPr lang="en-US" sz="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Marttinen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US" sz="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Jiang, J., ... &amp; Dang, W. (2022). Deep learning for depression recognition with audiovisual cues: A review. Information Fusion, 80, 56-86.</a:t>
            </a:r>
          </a:p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[28] A. J. Rush, C. M. </a:t>
            </a:r>
            <a:r>
              <a:rPr lang="en-US" sz="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Gullion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R. </a:t>
            </a:r>
            <a:r>
              <a:rPr lang="en-US" sz="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Basco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B. Jarrett, M. H. Trivedi, The inventory of depressive symptomatology (ids): Psychometric properties, Psychological Medicine 26 (3) (1996) 477–486</a:t>
            </a:r>
          </a:p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[29[W. W. </a:t>
            </a:r>
            <a:r>
              <a:rPr lang="en-US" sz="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Zung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self-rating depression scale, Archives of General Psychiatry 12 (1) (1965) 63–70.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D9E58DE-BDB4-5E64-934E-96038244498F}"/>
              </a:ext>
            </a:extLst>
          </p:cNvPr>
          <p:cNvSpPr txBox="1">
            <a:spLocks/>
          </p:cNvSpPr>
          <p:nvPr/>
        </p:nvSpPr>
        <p:spPr>
          <a:xfrm>
            <a:off x="236801" y="29003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Depression Diagnostic Scales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7">
            <a:extLst>
              <a:ext uri="{FF2B5EF4-FFF2-40B4-BE49-F238E27FC236}">
                <a16:creationId xmlns:a16="http://schemas.microsoft.com/office/drawing/2014/main" id="{FB3A7DCB-A013-320F-AF4C-90A8B03C0DC0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9D65573-6CF0-9122-7BF4-C0FCBAD5F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041331"/>
              </p:ext>
            </p:extLst>
          </p:nvPr>
        </p:nvGraphicFramePr>
        <p:xfrm>
          <a:off x="989594" y="918728"/>
          <a:ext cx="10285837" cy="40979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5862">
                  <a:extLst>
                    <a:ext uri="{9D8B030D-6E8A-4147-A177-3AD203B41FA5}">
                      <a16:colId xmlns:a16="http://schemas.microsoft.com/office/drawing/2014/main" val="190251311"/>
                    </a:ext>
                  </a:extLst>
                </a:gridCol>
                <a:gridCol w="1377581">
                  <a:extLst>
                    <a:ext uri="{9D8B030D-6E8A-4147-A177-3AD203B41FA5}">
                      <a16:colId xmlns:a16="http://schemas.microsoft.com/office/drawing/2014/main" val="1315366810"/>
                    </a:ext>
                  </a:extLst>
                </a:gridCol>
                <a:gridCol w="741601">
                  <a:extLst>
                    <a:ext uri="{9D8B030D-6E8A-4147-A177-3AD203B41FA5}">
                      <a16:colId xmlns:a16="http://schemas.microsoft.com/office/drawing/2014/main" val="3633983239"/>
                    </a:ext>
                  </a:extLst>
                </a:gridCol>
                <a:gridCol w="1083879">
                  <a:extLst>
                    <a:ext uri="{9D8B030D-6E8A-4147-A177-3AD203B41FA5}">
                      <a16:colId xmlns:a16="http://schemas.microsoft.com/office/drawing/2014/main" val="2563206323"/>
                    </a:ext>
                  </a:extLst>
                </a:gridCol>
                <a:gridCol w="927002">
                  <a:extLst>
                    <a:ext uri="{9D8B030D-6E8A-4147-A177-3AD203B41FA5}">
                      <a16:colId xmlns:a16="http://schemas.microsoft.com/office/drawing/2014/main" val="260047992"/>
                    </a:ext>
                  </a:extLst>
                </a:gridCol>
                <a:gridCol w="1083879">
                  <a:extLst>
                    <a:ext uri="{9D8B030D-6E8A-4147-A177-3AD203B41FA5}">
                      <a16:colId xmlns:a16="http://schemas.microsoft.com/office/drawing/2014/main" val="4175603997"/>
                    </a:ext>
                  </a:extLst>
                </a:gridCol>
                <a:gridCol w="1041094">
                  <a:extLst>
                    <a:ext uri="{9D8B030D-6E8A-4147-A177-3AD203B41FA5}">
                      <a16:colId xmlns:a16="http://schemas.microsoft.com/office/drawing/2014/main" val="1539395242"/>
                    </a:ext>
                  </a:extLst>
                </a:gridCol>
                <a:gridCol w="927002">
                  <a:extLst>
                    <a:ext uri="{9D8B030D-6E8A-4147-A177-3AD203B41FA5}">
                      <a16:colId xmlns:a16="http://schemas.microsoft.com/office/drawing/2014/main" val="4067904101"/>
                    </a:ext>
                  </a:extLst>
                </a:gridCol>
                <a:gridCol w="2507937">
                  <a:extLst>
                    <a:ext uri="{9D8B030D-6E8A-4147-A177-3AD203B41FA5}">
                      <a16:colId xmlns:a16="http://schemas.microsoft.com/office/drawing/2014/main" val="2947602151"/>
                    </a:ext>
                  </a:extLst>
                </a:gridCol>
              </a:tblGrid>
              <a:tr h="486814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Severe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severe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031689"/>
                  </a:ext>
                </a:extLst>
              </a:tr>
              <a:tr h="4983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HAM-D</a:t>
                      </a:r>
                      <a:r>
                        <a:rPr lang="en-US" sz="14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14-18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19-22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Interview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322288"/>
                  </a:ext>
                </a:extLst>
              </a:tr>
              <a:tr h="2863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BDI-II</a:t>
                      </a:r>
                      <a:r>
                        <a:rPr lang="en-US" sz="14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14-19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20-28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29-63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Self-Report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9192219"/>
                  </a:ext>
                </a:extLst>
              </a:tr>
              <a:tr h="3530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PHQ-8</a:t>
                      </a:r>
                      <a:r>
                        <a:rPr lang="en-US" sz="14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20-24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Self-Report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091057"/>
                  </a:ext>
                </a:extLst>
              </a:tr>
              <a:tr h="3530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PHQ-9</a:t>
                      </a:r>
                      <a:r>
                        <a:rPr lang="en-US" sz="1400" b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20-27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Self-Report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206060"/>
                  </a:ext>
                </a:extLst>
              </a:tr>
              <a:tr h="4983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PHQ-15</a:t>
                      </a:r>
                      <a:r>
                        <a:rPr lang="en-US" sz="14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Self-Report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89414"/>
                  </a:ext>
                </a:extLst>
              </a:tr>
              <a:tr h="3530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QIDS</a:t>
                      </a:r>
                      <a:r>
                        <a:rPr lang="en-US" sz="14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Self-Report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1344632"/>
                  </a:ext>
                </a:extLst>
              </a:tr>
              <a:tr h="2863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MADRS</a:t>
                      </a:r>
                      <a:r>
                        <a:rPr lang="en-US" sz="14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[8]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12-22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31-35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72931"/>
                  </a:ext>
                </a:extLst>
              </a:tr>
              <a:tr h="2863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DSM-V</a:t>
                      </a:r>
                      <a:r>
                        <a:rPr lang="en-US" sz="14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[9]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Diagnostic manual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9432082"/>
                  </a:ext>
                </a:extLst>
              </a:tr>
              <a:tr h="2863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IDS</a:t>
                      </a:r>
                      <a:r>
                        <a:rPr lang="en-US" sz="14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[28]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14-25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26-38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39-48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Interview and self-report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49360"/>
                  </a:ext>
                </a:extLst>
              </a:tr>
              <a:tr h="2863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Zung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-SDS</a:t>
                      </a:r>
                      <a:r>
                        <a:rPr lang="en-US" sz="14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[29]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50-59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60-69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&gt;=70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Self-report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8672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9D9EF89-C89E-E1F5-15E7-095D204DBDCF}"/>
              </a:ext>
            </a:extLst>
          </p:cNvPr>
          <p:cNvSpPr txBox="1"/>
          <p:nvPr/>
        </p:nvSpPr>
        <p:spPr>
          <a:xfrm>
            <a:off x="3609494" y="5047000"/>
            <a:ext cx="5065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Clinical depression diagnosis questionnaires and tools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[1][27]</a:t>
            </a:r>
          </a:p>
        </p:txBody>
      </p:sp>
    </p:spTree>
    <p:extLst>
      <p:ext uri="{BB962C8B-B14F-4D97-AF65-F5344CB8AC3E}">
        <p14:creationId xmlns:p14="http://schemas.microsoft.com/office/powerpoint/2010/main" val="318703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933D6-1B8D-D67B-1EDE-1749F217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758" y="1495869"/>
            <a:ext cx="10057510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 Audio-based Depression Detection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20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21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67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Box 348">
            <a:extLst>
              <a:ext uri="{FF2B5EF4-FFF2-40B4-BE49-F238E27FC236}">
                <a16:creationId xmlns:a16="http://schemas.microsoft.com/office/drawing/2014/main" id="{B9EBBB60-0602-A1EC-FC33-206D123B1836}"/>
              </a:ext>
            </a:extLst>
          </p:cNvPr>
          <p:cNvSpPr txBox="1"/>
          <p:nvPr/>
        </p:nvSpPr>
        <p:spPr>
          <a:xfrm>
            <a:off x="362604" y="520239"/>
            <a:ext cx="6576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Summary in ML/DL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E4C2C-9C19-6160-C3EC-9E5A2DDA893F}"/>
              </a:ext>
            </a:extLst>
          </p:cNvPr>
          <p:cNvSpPr txBox="1"/>
          <p:nvPr/>
        </p:nvSpPr>
        <p:spPr>
          <a:xfrm>
            <a:off x="3313677" y="1927433"/>
            <a:ext cx="1523109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B6102F-7BDD-FE3E-94D3-9F9E22E857A3}"/>
              </a:ext>
            </a:extLst>
          </p:cNvPr>
          <p:cNvSpPr txBox="1"/>
          <p:nvPr/>
        </p:nvSpPr>
        <p:spPr>
          <a:xfrm>
            <a:off x="3226150" y="3672741"/>
            <a:ext cx="1683218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F4FB9-7784-959B-1BC8-220B2D803D2E}"/>
              </a:ext>
            </a:extLst>
          </p:cNvPr>
          <p:cNvSpPr txBox="1"/>
          <p:nvPr/>
        </p:nvSpPr>
        <p:spPr>
          <a:xfrm>
            <a:off x="1209368" y="963863"/>
            <a:ext cx="1405425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sz="1100" dirty="0"/>
              <a:t>Raw speech signal</a:t>
            </a:r>
            <a:r>
              <a:rPr lang="en-GB" sz="1100" baseline="30000" dirty="0"/>
              <a:t> [15]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D6DAC-07A5-4033-09D7-741DFFECEFFB}"/>
              </a:ext>
            </a:extLst>
          </p:cNvPr>
          <p:cNvSpPr txBox="1"/>
          <p:nvPr/>
        </p:nvSpPr>
        <p:spPr>
          <a:xfrm>
            <a:off x="530942" y="1896714"/>
            <a:ext cx="2138832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sz="1100" dirty="0"/>
              <a:t>Low pass filtered speech signal</a:t>
            </a:r>
            <a:r>
              <a:rPr lang="en-GB" sz="1100" baseline="30000" dirty="0"/>
              <a:t> [15]</a:t>
            </a:r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062CB-66A3-92CA-61E1-738A3CCF4D5F}"/>
              </a:ext>
            </a:extLst>
          </p:cNvPr>
          <p:cNvSpPr txBox="1"/>
          <p:nvPr/>
        </p:nvSpPr>
        <p:spPr>
          <a:xfrm>
            <a:off x="442452" y="1585827"/>
            <a:ext cx="2190607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sz="1100" dirty="0"/>
              <a:t>Linear prediction residual signal</a:t>
            </a:r>
            <a:r>
              <a:rPr lang="en-GB" sz="1100" baseline="30000" dirty="0"/>
              <a:t> [15]</a:t>
            </a:r>
            <a:endParaRPr lang="en-US" sz="1100" baseline="30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EAD8F-3C9C-99F4-3C7A-FB15AE89C36E}"/>
              </a:ext>
            </a:extLst>
          </p:cNvPr>
          <p:cNvSpPr txBox="1"/>
          <p:nvPr/>
        </p:nvSpPr>
        <p:spPr>
          <a:xfrm>
            <a:off x="366952" y="2217777"/>
            <a:ext cx="2300288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sz="1100" dirty="0"/>
              <a:t>Homomorphically filtered voice source signal</a:t>
            </a:r>
            <a:r>
              <a:rPr lang="en-GB" sz="1100" baseline="30000" dirty="0"/>
              <a:t> [15]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248C09-BCE6-D136-015D-E24E3BB8E091}"/>
              </a:ext>
            </a:extLst>
          </p:cNvPr>
          <p:cNvSpPr txBox="1"/>
          <p:nvPr/>
        </p:nvSpPr>
        <p:spPr>
          <a:xfrm>
            <a:off x="589935" y="1281425"/>
            <a:ext cx="2047105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sz="1100" dirty="0"/>
              <a:t>Zero frequency filtered signal</a:t>
            </a:r>
            <a:r>
              <a:rPr lang="en-GB" sz="1100" baseline="30000" dirty="0"/>
              <a:t> [15]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B26ECD-F394-465B-B85A-B6E1C6E299A8}"/>
              </a:ext>
            </a:extLst>
          </p:cNvPr>
          <p:cNvSpPr txBox="1"/>
          <p:nvPr/>
        </p:nvSpPr>
        <p:spPr>
          <a:xfrm>
            <a:off x="1276064" y="2829097"/>
            <a:ext cx="1409360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sz="1100" dirty="0"/>
              <a:t>Noise Injection</a:t>
            </a:r>
            <a:r>
              <a:rPr lang="en-GB" sz="1100" baseline="30000" dirty="0"/>
              <a:t> [16] [14]</a:t>
            </a:r>
            <a:endParaRPr lang="en-US" sz="1100" baseline="3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688CDB-B23F-8412-98E5-39989C704241}"/>
              </a:ext>
            </a:extLst>
          </p:cNvPr>
          <p:cNvSpPr txBox="1"/>
          <p:nvPr/>
        </p:nvSpPr>
        <p:spPr>
          <a:xfrm>
            <a:off x="1013740" y="3180631"/>
            <a:ext cx="1675459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sz="1100" dirty="0"/>
              <a:t>Pitch Augmentation</a:t>
            </a:r>
            <a:r>
              <a:rPr lang="en-GB" sz="1100" baseline="30000" dirty="0"/>
              <a:t> [16] [14]</a:t>
            </a:r>
            <a:endParaRPr lang="en-US" sz="11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B519C20-266A-C202-B660-463BEA0A0A22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flipH="1" flipV="1">
            <a:off x="2633059" y="1714688"/>
            <a:ext cx="680618" cy="366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8EE56C-4BF4-D41C-F62D-3C1913985E67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H="1" flipV="1">
            <a:off x="2669774" y="2027519"/>
            <a:ext cx="643903" cy="5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65CC44E-C41C-6119-33F0-4B0586AE6FC8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 flipV="1">
            <a:off x="2614793" y="1094668"/>
            <a:ext cx="698884" cy="986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D74BA52-C5A8-E7CA-D1B3-DCF12B2BF899}"/>
              </a:ext>
            </a:extLst>
          </p:cNvPr>
          <p:cNvCxnSpPr>
            <a:cxnSpLocks/>
            <a:stCxn id="4" idx="1"/>
            <a:endCxn id="12" idx="3"/>
          </p:cNvCxnSpPr>
          <p:nvPr/>
        </p:nvCxnSpPr>
        <p:spPr>
          <a:xfrm flipH="1" flipV="1">
            <a:off x="2637040" y="1429751"/>
            <a:ext cx="676637" cy="651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8ADD1A3-0ED7-E9FF-BD59-1ACCAD8DDEAC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2667240" y="2081322"/>
            <a:ext cx="646437" cy="351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D24AB3-D7BD-E2C6-8F2B-94FB8B41571F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flipH="1" flipV="1">
            <a:off x="2685424" y="2959902"/>
            <a:ext cx="540726" cy="86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69C9D79-9FE5-E805-0E89-2D3E0361DF31}"/>
              </a:ext>
            </a:extLst>
          </p:cNvPr>
          <p:cNvCxnSpPr>
            <a:cxnSpLocks/>
            <a:stCxn id="7" idx="1"/>
            <a:endCxn id="14" idx="3"/>
          </p:cNvCxnSpPr>
          <p:nvPr/>
        </p:nvCxnSpPr>
        <p:spPr>
          <a:xfrm flipH="1" flipV="1">
            <a:off x="2689199" y="3311436"/>
            <a:ext cx="536951" cy="515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3C382D2C-5986-EAF8-4455-1D44CF54F4A8}"/>
              </a:ext>
            </a:extLst>
          </p:cNvPr>
          <p:cNvSpPr txBox="1"/>
          <p:nvPr/>
        </p:nvSpPr>
        <p:spPr>
          <a:xfrm>
            <a:off x="3203839" y="1424563"/>
            <a:ext cx="174278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Segmentation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57E066F-4C17-9BD5-648F-688CE2A2A457}"/>
              </a:ext>
            </a:extLst>
          </p:cNvPr>
          <p:cNvCxnSpPr>
            <a:cxnSpLocks/>
            <a:stCxn id="128" idx="2"/>
            <a:endCxn id="4" idx="0"/>
          </p:cNvCxnSpPr>
          <p:nvPr/>
        </p:nvCxnSpPr>
        <p:spPr>
          <a:xfrm>
            <a:off x="4075232" y="1732340"/>
            <a:ext cx="0" cy="195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99DA524-BEF8-85AE-5024-FE6887BC635D}"/>
              </a:ext>
            </a:extLst>
          </p:cNvPr>
          <p:cNvSpPr txBox="1"/>
          <p:nvPr/>
        </p:nvSpPr>
        <p:spPr>
          <a:xfrm>
            <a:off x="427703" y="4899943"/>
            <a:ext cx="2349669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Vowels and Consonants Separation</a:t>
            </a:r>
            <a:r>
              <a:rPr lang="en-US" baseline="30000" dirty="0"/>
              <a:t> [16]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F733CA9-2E5F-CF47-6744-3C2CC7D36374}"/>
              </a:ext>
            </a:extLst>
          </p:cNvPr>
          <p:cNvCxnSpPr>
            <a:cxnSpLocks/>
            <a:stCxn id="139" idx="1"/>
            <a:endCxn id="135" idx="3"/>
          </p:cNvCxnSpPr>
          <p:nvPr/>
        </p:nvCxnSpPr>
        <p:spPr>
          <a:xfrm flipH="1" flipV="1">
            <a:off x="2777372" y="5030748"/>
            <a:ext cx="161839" cy="34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6FD9CBE-268F-5D77-3234-50E3E114C572}"/>
              </a:ext>
            </a:extLst>
          </p:cNvPr>
          <p:cNvSpPr txBox="1"/>
          <p:nvPr/>
        </p:nvSpPr>
        <p:spPr>
          <a:xfrm>
            <a:off x="2939211" y="5217299"/>
            <a:ext cx="2260084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Pre-processing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366C742-AEEC-7B7D-1868-329D7BD2712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4067759" y="2235210"/>
            <a:ext cx="7473" cy="14375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58E23F93-E2A3-8D0F-BBE7-2A1EFECDA30C}"/>
              </a:ext>
            </a:extLst>
          </p:cNvPr>
          <p:cNvSpPr txBox="1"/>
          <p:nvPr/>
        </p:nvSpPr>
        <p:spPr>
          <a:xfrm>
            <a:off x="1672088" y="5240382"/>
            <a:ext cx="1095172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Class Balancing</a:t>
            </a:r>
            <a:endParaRPr lang="en-US" baseline="300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3C23FBF-74A7-AA51-A208-15E9EAAD65BF}"/>
              </a:ext>
            </a:extLst>
          </p:cNvPr>
          <p:cNvSpPr txBox="1"/>
          <p:nvPr/>
        </p:nvSpPr>
        <p:spPr>
          <a:xfrm>
            <a:off x="1549952" y="5587026"/>
            <a:ext cx="123623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Random Sampling</a:t>
            </a:r>
            <a:endParaRPr lang="en-US" baseline="30000" dirty="0"/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84A8D41B-E660-1700-ADAB-CF4E937D8FD4}"/>
              </a:ext>
            </a:extLst>
          </p:cNvPr>
          <p:cNvCxnSpPr>
            <a:cxnSpLocks/>
            <a:stCxn id="139" idx="1"/>
            <a:endCxn id="218" idx="3"/>
          </p:cNvCxnSpPr>
          <p:nvPr/>
        </p:nvCxnSpPr>
        <p:spPr>
          <a:xfrm flipH="1" flipV="1">
            <a:off x="2767260" y="5371187"/>
            <a:ext cx="17195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E933872C-A27D-C0F6-902F-647E58BFF7C7}"/>
              </a:ext>
            </a:extLst>
          </p:cNvPr>
          <p:cNvCxnSpPr>
            <a:cxnSpLocks/>
            <a:stCxn id="139" idx="1"/>
            <a:endCxn id="219" idx="3"/>
          </p:cNvCxnSpPr>
          <p:nvPr/>
        </p:nvCxnSpPr>
        <p:spPr>
          <a:xfrm flipH="1">
            <a:off x="2786188" y="5371188"/>
            <a:ext cx="153023" cy="346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AD20543B-8874-4F64-8932-4A668CF6736C}"/>
              </a:ext>
            </a:extLst>
          </p:cNvPr>
          <p:cNvSpPr txBox="1"/>
          <p:nvPr/>
        </p:nvSpPr>
        <p:spPr>
          <a:xfrm>
            <a:off x="1597820" y="5950067"/>
            <a:ext cx="1191352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SMOTE Analysis</a:t>
            </a:r>
            <a:endParaRPr lang="en-US" baseline="30000" dirty="0"/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5F5D5976-C5CA-84AD-453B-F63A2D2EE19B}"/>
              </a:ext>
            </a:extLst>
          </p:cNvPr>
          <p:cNvCxnSpPr>
            <a:cxnSpLocks/>
            <a:stCxn id="139" idx="1"/>
            <a:endCxn id="278" idx="3"/>
          </p:cNvCxnSpPr>
          <p:nvPr/>
        </p:nvCxnSpPr>
        <p:spPr>
          <a:xfrm flipH="1">
            <a:off x="2789172" y="5371188"/>
            <a:ext cx="150039" cy="709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A6C98C11-20D7-A80A-6C4D-59800F857654}"/>
              </a:ext>
            </a:extLst>
          </p:cNvPr>
          <p:cNvSpPr txBox="1"/>
          <p:nvPr/>
        </p:nvSpPr>
        <p:spPr>
          <a:xfrm>
            <a:off x="545690" y="4143341"/>
            <a:ext cx="2200937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Test Time Augmentation (TTA)</a:t>
            </a:r>
            <a:r>
              <a:rPr lang="en-GB" baseline="30000" dirty="0"/>
              <a:t> [18]</a:t>
            </a:r>
            <a:endParaRPr lang="en-US" baseline="30000" dirty="0"/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96A5B1A9-DC50-2017-F558-0D764BB87926}"/>
              </a:ext>
            </a:extLst>
          </p:cNvPr>
          <p:cNvCxnSpPr>
            <a:cxnSpLocks/>
            <a:stCxn id="7" idx="1"/>
            <a:endCxn id="284" idx="3"/>
          </p:cNvCxnSpPr>
          <p:nvPr/>
        </p:nvCxnSpPr>
        <p:spPr>
          <a:xfrm flipH="1">
            <a:off x="2746627" y="3826630"/>
            <a:ext cx="479523" cy="447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4634FC8A-80CD-CC8F-1EA5-C007B5054A9D}"/>
              </a:ext>
            </a:extLst>
          </p:cNvPr>
          <p:cNvSpPr txBox="1"/>
          <p:nvPr/>
        </p:nvSpPr>
        <p:spPr>
          <a:xfrm>
            <a:off x="1394368" y="3495697"/>
            <a:ext cx="1306768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Shift Augmenter</a:t>
            </a:r>
            <a:r>
              <a:rPr lang="en-GB" sz="1100" baseline="30000" dirty="0"/>
              <a:t> [14]</a:t>
            </a:r>
            <a:endParaRPr lang="en-US" baseline="30000" dirty="0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05EA28C4-AE88-5BE3-9F6D-8EB456490B40}"/>
              </a:ext>
            </a:extLst>
          </p:cNvPr>
          <p:cNvSpPr txBox="1"/>
          <p:nvPr/>
        </p:nvSpPr>
        <p:spPr>
          <a:xfrm>
            <a:off x="1335049" y="3807075"/>
            <a:ext cx="137890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Speed Augmenter</a:t>
            </a:r>
            <a:r>
              <a:rPr lang="en-GB" sz="1100" baseline="30000" dirty="0"/>
              <a:t> [14]</a:t>
            </a:r>
            <a:endParaRPr lang="en-US" dirty="0"/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1082A3A-8FCC-BB52-9C9B-B276BF212121}"/>
              </a:ext>
            </a:extLst>
          </p:cNvPr>
          <p:cNvCxnSpPr>
            <a:cxnSpLocks/>
            <a:stCxn id="7" idx="1"/>
            <a:endCxn id="304" idx="3"/>
          </p:cNvCxnSpPr>
          <p:nvPr/>
        </p:nvCxnSpPr>
        <p:spPr>
          <a:xfrm flipH="1" flipV="1">
            <a:off x="2701136" y="3626502"/>
            <a:ext cx="525014" cy="200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45185EC9-55CA-7DE3-225F-65E4D951052D}"/>
              </a:ext>
            </a:extLst>
          </p:cNvPr>
          <p:cNvCxnSpPr>
            <a:cxnSpLocks/>
            <a:stCxn id="7" idx="1"/>
            <a:endCxn id="306" idx="3"/>
          </p:cNvCxnSpPr>
          <p:nvPr/>
        </p:nvCxnSpPr>
        <p:spPr>
          <a:xfrm flipH="1">
            <a:off x="2713953" y="3826630"/>
            <a:ext cx="512197" cy="11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2E806FF8-772C-97A1-1329-D6E6EFB94105}"/>
              </a:ext>
            </a:extLst>
          </p:cNvPr>
          <p:cNvSpPr txBox="1"/>
          <p:nvPr/>
        </p:nvSpPr>
        <p:spPr>
          <a:xfrm>
            <a:off x="988143" y="4466582"/>
            <a:ext cx="1777838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Sub-dialogue shuffling</a:t>
            </a:r>
            <a:r>
              <a:rPr lang="en-GB" baseline="30000" dirty="0"/>
              <a:t>[23][24]</a:t>
            </a:r>
            <a:endParaRPr lang="en-US" baseline="30000" dirty="0"/>
          </a:p>
        </p:txBody>
      </p: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BF51AF4D-3F8D-54AF-51D6-FF06D11EDE10}"/>
              </a:ext>
            </a:extLst>
          </p:cNvPr>
          <p:cNvCxnSpPr>
            <a:cxnSpLocks/>
            <a:stCxn id="7" idx="1"/>
            <a:endCxn id="337" idx="3"/>
          </p:cNvCxnSpPr>
          <p:nvPr/>
        </p:nvCxnSpPr>
        <p:spPr>
          <a:xfrm flipH="1">
            <a:off x="2765981" y="3826630"/>
            <a:ext cx="460169" cy="770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5A04D87-1366-D378-5C24-4E77BD53840D}"/>
              </a:ext>
            </a:extLst>
          </p:cNvPr>
          <p:cNvCxnSpPr>
            <a:cxnSpLocks/>
            <a:stCxn id="7" idx="2"/>
            <a:endCxn id="139" idx="0"/>
          </p:cNvCxnSpPr>
          <p:nvPr/>
        </p:nvCxnSpPr>
        <p:spPr>
          <a:xfrm>
            <a:off x="4067759" y="3980518"/>
            <a:ext cx="1494" cy="123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>
            <a:extLst>
              <a:ext uri="{FF2B5EF4-FFF2-40B4-BE49-F238E27FC236}">
                <a16:creationId xmlns:a16="http://schemas.microsoft.com/office/drawing/2014/main" id="{891BE24F-75A0-9022-1420-056B066C0401}"/>
              </a:ext>
            </a:extLst>
          </p:cNvPr>
          <p:cNvCxnSpPr>
            <a:cxnSpLocks/>
            <a:stCxn id="128" idx="3"/>
            <a:endCxn id="7" idx="3"/>
          </p:cNvCxnSpPr>
          <p:nvPr/>
        </p:nvCxnSpPr>
        <p:spPr>
          <a:xfrm flipH="1">
            <a:off x="4909368" y="1578452"/>
            <a:ext cx="37257" cy="2248178"/>
          </a:xfrm>
          <a:prstGeom prst="curvedConnector3">
            <a:avLst>
              <a:gd name="adj1" fmla="val -613576"/>
            </a:avLst>
          </a:prstGeom>
          <a:ln w="952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24074630-237A-952F-A882-E88F58834794}"/>
              </a:ext>
            </a:extLst>
          </p:cNvPr>
          <p:cNvCxnSpPr>
            <a:cxnSpLocks/>
            <a:stCxn id="128" idx="3"/>
            <a:endCxn id="139" idx="3"/>
          </p:cNvCxnSpPr>
          <p:nvPr/>
        </p:nvCxnSpPr>
        <p:spPr>
          <a:xfrm>
            <a:off x="4946625" y="1578452"/>
            <a:ext cx="252670" cy="3792736"/>
          </a:xfrm>
          <a:prstGeom prst="curvedConnector3">
            <a:avLst>
              <a:gd name="adj1" fmla="val 190474"/>
            </a:avLst>
          </a:prstGeom>
          <a:ln w="952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urved Connector 157">
            <a:extLst>
              <a:ext uri="{FF2B5EF4-FFF2-40B4-BE49-F238E27FC236}">
                <a16:creationId xmlns:a16="http://schemas.microsoft.com/office/drawing/2014/main" id="{2F9C55F5-84A8-1AA3-77B8-99415EF18A51}"/>
              </a:ext>
            </a:extLst>
          </p:cNvPr>
          <p:cNvCxnSpPr>
            <a:cxnSpLocks/>
            <a:stCxn id="4" idx="3"/>
            <a:endCxn id="139" idx="3"/>
          </p:cNvCxnSpPr>
          <p:nvPr/>
        </p:nvCxnSpPr>
        <p:spPr>
          <a:xfrm>
            <a:off x="4836786" y="2081322"/>
            <a:ext cx="362509" cy="3289866"/>
          </a:xfrm>
          <a:prstGeom prst="curvedConnector3">
            <a:avLst>
              <a:gd name="adj1" fmla="val 163061"/>
            </a:avLst>
          </a:prstGeom>
          <a:ln w="952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D7DD148B-8C7F-1937-FFF3-E615C3076C74}"/>
              </a:ext>
            </a:extLst>
          </p:cNvPr>
          <p:cNvSpPr txBox="1"/>
          <p:nvPr/>
        </p:nvSpPr>
        <p:spPr>
          <a:xfrm>
            <a:off x="6147261" y="2718356"/>
            <a:ext cx="164173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0258D706-EEFF-9376-FCA3-CF68EDF0F2C1}"/>
              </a:ext>
            </a:extLst>
          </p:cNvPr>
          <p:cNvSpPr txBox="1"/>
          <p:nvPr/>
        </p:nvSpPr>
        <p:spPr>
          <a:xfrm>
            <a:off x="6298771" y="3702034"/>
            <a:ext cx="1348190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ML/DL models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4C0273F-3101-9469-F239-B17D91040380}"/>
              </a:ext>
            </a:extLst>
          </p:cNvPr>
          <p:cNvSpPr txBox="1"/>
          <p:nvPr/>
        </p:nvSpPr>
        <p:spPr>
          <a:xfrm>
            <a:off x="8118984" y="2742867"/>
            <a:ext cx="859531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DNN-based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A40BDB6-088D-1326-7E0E-2B5B274E2734}"/>
              </a:ext>
            </a:extLst>
          </p:cNvPr>
          <p:cNvSpPr txBox="1"/>
          <p:nvPr/>
        </p:nvSpPr>
        <p:spPr>
          <a:xfrm>
            <a:off x="8125588" y="3321412"/>
            <a:ext cx="2130711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Handcrafted feature + DNN-based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7A99E2E6-B740-4FB0-E2CA-A1F5C68E89D0}"/>
              </a:ext>
            </a:extLst>
          </p:cNvPr>
          <p:cNvSpPr txBox="1"/>
          <p:nvPr/>
        </p:nvSpPr>
        <p:spPr>
          <a:xfrm>
            <a:off x="8094358" y="3653491"/>
            <a:ext cx="151836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100" dirty="0"/>
              <a:t>Transfer Learning</a:t>
            </a:r>
            <a:r>
              <a:rPr lang="en-GB" sz="1100" baseline="30000" dirty="0"/>
              <a:t>[14][23]</a:t>
            </a:r>
            <a:endParaRPr lang="en-US" sz="1100" baseline="30000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A1F8A4DB-BC29-9545-357F-34646B39D9B8}"/>
              </a:ext>
            </a:extLst>
          </p:cNvPr>
          <p:cNvSpPr txBox="1"/>
          <p:nvPr/>
        </p:nvSpPr>
        <p:spPr>
          <a:xfrm>
            <a:off x="8092380" y="3987942"/>
            <a:ext cx="1317091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100" dirty="0"/>
              <a:t>Length of filters in convolutional layer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E1AB7BC2-8EB3-869A-869E-858F2BEF3F0C}"/>
              </a:ext>
            </a:extLst>
          </p:cNvPr>
          <p:cNvSpPr txBox="1"/>
          <p:nvPr/>
        </p:nvSpPr>
        <p:spPr>
          <a:xfrm>
            <a:off x="10389238" y="3800321"/>
            <a:ext cx="1734770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sz="1100" dirty="0"/>
              <a:t>Subsegmental modelling</a:t>
            </a:r>
            <a:r>
              <a:rPr lang="en-GB" sz="1100" baseline="30000" dirty="0"/>
              <a:t>[15]</a:t>
            </a:r>
            <a:endParaRPr lang="en-US" sz="1100" baseline="30000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348D392B-9501-9AC6-FAC7-C7C66126AA60}"/>
              </a:ext>
            </a:extLst>
          </p:cNvPr>
          <p:cNvSpPr txBox="1"/>
          <p:nvPr/>
        </p:nvSpPr>
        <p:spPr>
          <a:xfrm>
            <a:off x="10401113" y="4249553"/>
            <a:ext cx="153920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sz="1100" dirty="0"/>
              <a:t>Segmental modelling</a:t>
            </a:r>
            <a:r>
              <a:rPr lang="en-GB" sz="1100" baseline="30000" dirty="0"/>
              <a:t>[15]</a:t>
            </a:r>
            <a:endParaRPr lang="en-US" sz="1100" dirty="0"/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F6344173-693E-C462-7B11-CA15D258460D}"/>
              </a:ext>
            </a:extLst>
          </p:cNvPr>
          <p:cNvCxnSpPr>
            <a:cxnSpLocks/>
            <a:stCxn id="265" idx="2"/>
            <a:endCxn id="266" idx="0"/>
          </p:cNvCxnSpPr>
          <p:nvPr/>
        </p:nvCxnSpPr>
        <p:spPr>
          <a:xfrm>
            <a:off x="6968127" y="3026133"/>
            <a:ext cx="4739" cy="675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7DBEB1EB-7ADF-4DDF-09EC-32E4521E7E00}"/>
              </a:ext>
            </a:extLst>
          </p:cNvPr>
          <p:cNvCxnSpPr>
            <a:cxnSpLocks/>
            <a:stCxn id="265" idx="3"/>
            <a:endCxn id="305" idx="1"/>
          </p:cNvCxnSpPr>
          <p:nvPr/>
        </p:nvCxnSpPr>
        <p:spPr>
          <a:xfrm flipV="1">
            <a:off x="7788992" y="1549337"/>
            <a:ext cx="194328" cy="1322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45F94C94-64F1-C96A-C6BD-4D68B3CA6DA3}"/>
              </a:ext>
            </a:extLst>
          </p:cNvPr>
          <p:cNvCxnSpPr>
            <a:cxnSpLocks/>
            <a:stCxn id="265" idx="3"/>
            <a:endCxn id="267" idx="1"/>
          </p:cNvCxnSpPr>
          <p:nvPr/>
        </p:nvCxnSpPr>
        <p:spPr>
          <a:xfrm>
            <a:off x="7788992" y="2872245"/>
            <a:ext cx="329992" cy="1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9AAF37E6-5766-15B4-5BF1-3E2FE27931B4}"/>
              </a:ext>
            </a:extLst>
          </p:cNvPr>
          <p:cNvCxnSpPr>
            <a:cxnSpLocks/>
            <a:stCxn id="265" idx="3"/>
            <a:endCxn id="268" idx="1"/>
          </p:cNvCxnSpPr>
          <p:nvPr/>
        </p:nvCxnSpPr>
        <p:spPr>
          <a:xfrm>
            <a:off x="7788992" y="2872245"/>
            <a:ext cx="336596" cy="579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8E54C0BD-375A-FA21-7104-607BF2281E21}"/>
              </a:ext>
            </a:extLst>
          </p:cNvPr>
          <p:cNvCxnSpPr>
            <a:cxnSpLocks/>
            <a:stCxn id="266" idx="3"/>
            <a:endCxn id="269" idx="1"/>
          </p:cNvCxnSpPr>
          <p:nvPr/>
        </p:nvCxnSpPr>
        <p:spPr>
          <a:xfrm flipV="1">
            <a:off x="7646961" y="3784296"/>
            <a:ext cx="447397" cy="7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714C83E-AC45-9982-CC03-B00F16EB21B6}"/>
              </a:ext>
            </a:extLst>
          </p:cNvPr>
          <p:cNvCxnSpPr>
            <a:cxnSpLocks/>
            <a:stCxn id="266" idx="3"/>
            <a:endCxn id="270" idx="1"/>
          </p:cNvCxnSpPr>
          <p:nvPr/>
        </p:nvCxnSpPr>
        <p:spPr>
          <a:xfrm>
            <a:off x="7646961" y="3855923"/>
            <a:ext cx="445419" cy="347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6947AEEA-110E-A707-C2FB-C8AEF0A5FE23}"/>
              </a:ext>
            </a:extLst>
          </p:cNvPr>
          <p:cNvCxnSpPr>
            <a:cxnSpLocks/>
            <a:stCxn id="270" idx="3"/>
            <a:endCxn id="271" idx="1"/>
          </p:cNvCxnSpPr>
          <p:nvPr/>
        </p:nvCxnSpPr>
        <p:spPr>
          <a:xfrm flipV="1">
            <a:off x="9409471" y="3931126"/>
            <a:ext cx="979767" cy="272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6E5E963F-2C5B-E8DB-9916-61855D8637A0}"/>
              </a:ext>
            </a:extLst>
          </p:cNvPr>
          <p:cNvCxnSpPr>
            <a:cxnSpLocks/>
            <a:stCxn id="270" idx="3"/>
            <a:endCxn id="272" idx="1"/>
          </p:cNvCxnSpPr>
          <p:nvPr/>
        </p:nvCxnSpPr>
        <p:spPr>
          <a:xfrm>
            <a:off x="9409471" y="4203386"/>
            <a:ext cx="991642" cy="176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D9FD30C3-4A13-9296-BDEF-3E8DED6FDAF1}"/>
              </a:ext>
            </a:extLst>
          </p:cNvPr>
          <p:cNvSpPr txBox="1"/>
          <p:nvPr/>
        </p:nvSpPr>
        <p:spPr>
          <a:xfrm>
            <a:off x="10358922" y="1694153"/>
            <a:ext cx="112402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100" dirty="0"/>
              <a:t>Spectral features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0435FBF3-DCAD-09F8-0199-F368875C97A2}"/>
              </a:ext>
            </a:extLst>
          </p:cNvPr>
          <p:cNvSpPr txBox="1"/>
          <p:nvPr/>
        </p:nvSpPr>
        <p:spPr>
          <a:xfrm>
            <a:off x="10358922" y="874628"/>
            <a:ext cx="1132041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100" dirty="0"/>
              <a:t>Cepstral features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7A955623-369B-4B2A-8C93-D64EEDABF9CC}"/>
              </a:ext>
            </a:extLst>
          </p:cNvPr>
          <p:cNvSpPr txBox="1"/>
          <p:nvPr/>
        </p:nvSpPr>
        <p:spPr>
          <a:xfrm>
            <a:off x="10358922" y="1147416"/>
            <a:ext cx="115608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100" dirty="0"/>
              <a:t>Prosodic features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E1784453-ECCC-5D6D-0E5A-0A55CE8DCE37}"/>
              </a:ext>
            </a:extLst>
          </p:cNvPr>
          <p:cNvSpPr txBox="1"/>
          <p:nvPr/>
        </p:nvSpPr>
        <p:spPr>
          <a:xfrm>
            <a:off x="10358922" y="1418532"/>
            <a:ext cx="1425390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100" dirty="0"/>
              <a:t>Voice quality features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441A57E-6F7D-F70C-6F09-2E40D3EBA820}"/>
              </a:ext>
            </a:extLst>
          </p:cNvPr>
          <p:cNvSpPr txBox="1"/>
          <p:nvPr/>
        </p:nvSpPr>
        <p:spPr>
          <a:xfrm>
            <a:off x="10340812" y="600253"/>
            <a:ext cx="1215397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100" dirty="0"/>
              <a:t>Statistical features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E0F2685A-6F21-6938-F878-A1AE702115F3}"/>
              </a:ext>
            </a:extLst>
          </p:cNvPr>
          <p:cNvSpPr txBox="1"/>
          <p:nvPr/>
        </p:nvSpPr>
        <p:spPr>
          <a:xfrm>
            <a:off x="10358922" y="1973305"/>
            <a:ext cx="134203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100" dirty="0"/>
              <a:t>TEO-based features </a:t>
            </a:r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E2550E87-E0BA-5202-7C2E-89FF3463A109}"/>
              </a:ext>
            </a:extLst>
          </p:cNvPr>
          <p:cNvCxnSpPr>
            <a:cxnSpLocks/>
            <a:stCxn id="305" idx="3"/>
            <a:endCxn id="288" idx="1"/>
          </p:cNvCxnSpPr>
          <p:nvPr/>
        </p:nvCxnSpPr>
        <p:spPr>
          <a:xfrm flipV="1">
            <a:off x="9655573" y="731058"/>
            <a:ext cx="685239" cy="81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32286E2-0B13-198A-E9A2-724C56B48664}"/>
              </a:ext>
            </a:extLst>
          </p:cNvPr>
          <p:cNvCxnSpPr>
            <a:cxnSpLocks/>
            <a:stCxn id="305" idx="3"/>
            <a:endCxn id="285" idx="1"/>
          </p:cNvCxnSpPr>
          <p:nvPr/>
        </p:nvCxnSpPr>
        <p:spPr>
          <a:xfrm flipV="1">
            <a:off x="9655573" y="1005433"/>
            <a:ext cx="703349" cy="543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DFC20C22-5D59-4C83-27C0-8063D3CED06B}"/>
              </a:ext>
            </a:extLst>
          </p:cNvPr>
          <p:cNvCxnSpPr>
            <a:cxnSpLocks/>
            <a:stCxn id="305" idx="3"/>
            <a:endCxn id="286" idx="1"/>
          </p:cNvCxnSpPr>
          <p:nvPr/>
        </p:nvCxnSpPr>
        <p:spPr>
          <a:xfrm flipV="1">
            <a:off x="9655573" y="1278221"/>
            <a:ext cx="703349" cy="271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0AA4A195-ABB3-EF35-7A3F-047D660D7DAD}"/>
              </a:ext>
            </a:extLst>
          </p:cNvPr>
          <p:cNvCxnSpPr>
            <a:cxnSpLocks/>
            <a:stCxn id="305" idx="3"/>
            <a:endCxn id="287" idx="1"/>
          </p:cNvCxnSpPr>
          <p:nvPr/>
        </p:nvCxnSpPr>
        <p:spPr>
          <a:xfrm>
            <a:off x="9655573" y="1549337"/>
            <a:ext cx="70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19F9879B-ABCA-171C-C8E5-1BC5237BA92A}"/>
              </a:ext>
            </a:extLst>
          </p:cNvPr>
          <p:cNvCxnSpPr>
            <a:cxnSpLocks/>
            <a:stCxn id="305" idx="3"/>
            <a:endCxn id="283" idx="1"/>
          </p:cNvCxnSpPr>
          <p:nvPr/>
        </p:nvCxnSpPr>
        <p:spPr>
          <a:xfrm>
            <a:off x="9655573" y="1549337"/>
            <a:ext cx="703349" cy="275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4697E8E4-51D2-B019-72A5-DB9233B3AB0E}"/>
              </a:ext>
            </a:extLst>
          </p:cNvPr>
          <p:cNvCxnSpPr>
            <a:cxnSpLocks/>
            <a:stCxn id="305" idx="3"/>
            <a:endCxn id="289" idx="1"/>
          </p:cNvCxnSpPr>
          <p:nvPr/>
        </p:nvCxnSpPr>
        <p:spPr>
          <a:xfrm>
            <a:off x="9655573" y="1549337"/>
            <a:ext cx="703349" cy="55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6851ABD2-9299-8D9C-E66A-E8B57E514CDD}"/>
              </a:ext>
            </a:extLst>
          </p:cNvPr>
          <p:cNvSpPr txBox="1"/>
          <p:nvPr/>
        </p:nvSpPr>
        <p:spPr>
          <a:xfrm>
            <a:off x="9962337" y="150405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[17]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5C2DA5B8-B386-7940-122E-0D3EA95141CA}"/>
              </a:ext>
            </a:extLst>
          </p:cNvPr>
          <p:cNvSpPr txBox="1"/>
          <p:nvPr/>
        </p:nvSpPr>
        <p:spPr>
          <a:xfrm>
            <a:off x="5923133" y="4921097"/>
            <a:ext cx="210820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Classification/Regression</a:t>
            </a: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CB6E41EA-10D8-E4DB-B2B0-2A94096916F2}"/>
              </a:ext>
            </a:extLst>
          </p:cNvPr>
          <p:cNvCxnSpPr>
            <a:cxnSpLocks/>
            <a:stCxn id="266" idx="2"/>
            <a:endCxn id="298" idx="0"/>
          </p:cNvCxnSpPr>
          <p:nvPr/>
        </p:nvCxnSpPr>
        <p:spPr>
          <a:xfrm>
            <a:off x="6972866" y="4009811"/>
            <a:ext cx="4370" cy="911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9D04EBCB-6E3B-BBF8-6CB5-2173F3102C26}"/>
              </a:ext>
            </a:extLst>
          </p:cNvPr>
          <p:cNvSpPr txBox="1"/>
          <p:nvPr/>
        </p:nvSpPr>
        <p:spPr>
          <a:xfrm>
            <a:off x="10337305" y="2882404"/>
            <a:ext cx="1510350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100" dirty="0"/>
              <a:t>Supervised Learning</a:t>
            </a:r>
            <a:r>
              <a:rPr lang="en-US" sz="1100" baseline="30000" dirty="0"/>
              <a:t>[23]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C2566DC9-C5CC-9C7A-E482-9C02B055EA0D}"/>
              </a:ext>
            </a:extLst>
          </p:cNvPr>
          <p:cNvSpPr txBox="1"/>
          <p:nvPr/>
        </p:nvSpPr>
        <p:spPr>
          <a:xfrm>
            <a:off x="10344854" y="2490284"/>
            <a:ext cx="1601721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100" dirty="0"/>
              <a:t>Self-supervised Learning</a:t>
            </a: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6FEA2E82-CF87-CA5C-5760-36A5D990EA32}"/>
              </a:ext>
            </a:extLst>
          </p:cNvPr>
          <p:cNvCxnSpPr>
            <a:cxnSpLocks/>
            <a:stCxn id="267" idx="3"/>
            <a:endCxn id="301" idx="1"/>
          </p:cNvCxnSpPr>
          <p:nvPr/>
        </p:nvCxnSpPr>
        <p:spPr>
          <a:xfrm flipV="1">
            <a:off x="8978515" y="2621089"/>
            <a:ext cx="1366339" cy="252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A6C1B9B3-6146-4B58-1504-F39F151A1AED}"/>
              </a:ext>
            </a:extLst>
          </p:cNvPr>
          <p:cNvCxnSpPr>
            <a:cxnSpLocks/>
            <a:stCxn id="267" idx="3"/>
            <a:endCxn id="300" idx="1"/>
          </p:cNvCxnSpPr>
          <p:nvPr/>
        </p:nvCxnSpPr>
        <p:spPr>
          <a:xfrm>
            <a:off x="8978515" y="2873672"/>
            <a:ext cx="1358790" cy="139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F62C128C-7CD8-5696-D6F0-B19B60DE1BFA}"/>
              </a:ext>
            </a:extLst>
          </p:cNvPr>
          <p:cNvSpPr txBox="1"/>
          <p:nvPr/>
        </p:nvSpPr>
        <p:spPr>
          <a:xfrm>
            <a:off x="7983320" y="1418532"/>
            <a:ext cx="1672253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Handcrafted feature-based</a:t>
            </a:r>
          </a:p>
        </p:txBody>
      </p:sp>
      <p:cxnSp>
        <p:nvCxnSpPr>
          <p:cNvPr id="345" name="Elbow Connector 344">
            <a:extLst>
              <a:ext uri="{FF2B5EF4-FFF2-40B4-BE49-F238E27FC236}">
                <a16:creationId xmlns:a16="http://schemas.microsoft.com/office/drawing/2014/main" id="{4F5C12DB-3946-9C2E-4867-35DB3662FE66}"/>
              </a:ext>
            </a:extLst>
          </p:cNvPr>
          <p:cNvCxnSpPr>
            <a:stCxn id="139" idx="2"/>
            <a:endCxn id="265" idx="0"/>
          </p:cNvCxnSpPr>
          <p:nvPr/>
        </p:nvCxnSpPr>
        <p:spPr>
          <a:xfrm rot="5400000" flipH="1" flipV="1">
            <a:off x="4115330" y="2672279"/>
            <a:ext cx="2806720" cy="2898874"/>
          </a:xfrm>
          <a:prstGeom prst="bentConnector5">
            <a:avLst>
              <a:gd name="adj1" fmla="val -8145"/>
              <a:gd name="adj2" fmla="val 55333"/>
              <a:gd name="adj3" fmla="val 1081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1671C867-E246-42FA-804F-64FDBEE8A1ED}"/>
              </a:ext>
            </a:extLst>
          </p:cNvPr>
          <p:cNvSpPr txBox="1"/>
          <p:nvPr/>
        </p:nvSpPr>
        <p:spPr>
          <a:xfrm>
            <a:off x="0" y="6334312"/>
            <a:ext cx="11487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sz="600" dirty="0"/>
              <a:t>[14] </a:t>
            </a:r>
            <a:r>
              <a:rPr lang="en-GB" sz="600" dirty="0" err="1"/>
              <a:t>Rejaibi</a:t>
            </a:r>
            <a:r>
              <a:rPr lang="en-GB" sz="600" dirty="0"/>
              <a:t>, E., </a:t>
            </a:r>
            <a:r>
              <a:rPr lang="en-GB" sz="600" dirty="0" err="1"/>
              <a:t>Komaty</a:t>
            </a:r>
            <a:r>
              <a:rPr lang="en-GB" sz="600" dirty="0"/>
              <a:t>, A., </a:t>
            </a:r>
            <a:r>
              <a:rPr lang="en-GB" sz="600" dirty="0" err="1"/>
              <a:t>Meriaudeau</a:t>
            </a:r>
            <a:r>
              <a:rPr lang="en-GB" sz="600" dirty="0"/>
              <a:t>, F., </a:t>
            </a:r>
            <a:r>
              <a:rPr lang="en-GB" sz="600" dirty="0" err="1"/>
              <a:t>Agrebi</a:t>
            </a:r>
            <a:r>
              <a:rPr lang="en-GB" sz="600" dirty="0"/>
              <a:t>, S., &amp; </a:t>
            </a:r>
            <a:r>
              <a:rPr lang="en-GB" sz="600" dirty="0" err="1"/>
              <a:t>Othmani</a:t>
            </a:r>
            <a:r>
              <a:rPr lang="en-GB" sz="600" dirty="0"/>
              <a:t>, A. (2022). MFCC-based recurrent neural network for automatic clinical depression recognition and assessment from speech. Biomedical Signal Processing and Control, 71, 103107.</a:t>
            </a:r>
          </a:p>
          <a:p>
            <a:r>
              <a:rPr lang="en-GB" sz="600" dirty="0"/>
              <a:t>[15] </a:t>
            </a:r>
            <a:r>
              <a:rPr lang="en-GB" sz="600" dirty="0" err="1"/>
              <a:t>Dubagunta</a:t>
            </a:r>
            <a:r>
              <a:rPr lang="en-GB" sz="600" dirty="0"/>
              <a:t>, S. P., Vlasenko, B., &amp; Doss, M. M. (2019, May). Learning voice source related information for depression detection. In ICASSP 2019-2019 IEEE International Conference on Acoustics, Speech and Signal Processing (ICASSP) (pp. 6525-6529). IEEE.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ABFDB376-D4D7-C1C7-DD27-4F49ABF24E0B}"/>
              </a:ext>
            </a:extLst>
          </p:cNvPr>
          <p:cNvSpPr txBox="1"/>
          <p:nvPr/>
        </p:nvSpPr>
        <p:spPr>
          <a:xfrm>
            <a:off x="0" y="6488668"/>
            <a:ext cx="11372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sz="600" dirty="0"/>
              <a:t>[16] </a:t>
            </a:r>
            <a:r>
              <a:rPr lang="en-GB" sz="600" dirty="0" err="1"/>
              <a:t>Muzammel</a:t>
            </a:r>
            <a:r>
              <a:rPr lang="en-GB" sz="600" dirty="0"/>
              <a:t>, M., Salam, H., Hoffmann, Y., </a:t>
            </a:r>
            <a:r>
              <a:rPr lang="en-GB" sz="600" dirty="0" err="1"/>
              <a:t>Chetouani</a:t>
            </a:r>
            <a:r>
              <a:rPr lang="en-GB" sz="600" dirty="0"/>
              <a:t>, M., &amp; </a:t>
            </a:r>
            <a:r>
              <a:rPr lang="en-GB" sz="600" dirty="0" err="1"/>
              <a:t>Othmani</a:t>
            </a:r>
            <a:r>
              <a:rPr lang="en-GB" sz="600" dirty="0"/>
              <a:t>, A. (2020). </a:t>
            </a:r>
            <a:r>
              <a:rPr lang="en-GB" sz="600" dirty="0" err="1"/>
              <a:t>AudVowelConsNet</a:t>
            </a:r>
            <a:r>
              <a:rPr lang="en-GB" sz="600" dirty="0"/>
              <a:t>: A phoneme-level based deep CNN architecture for clinical depression diagnosis. Machine Learning with Applications, 2, 100005.</a:t>
            </a:r>
          </a:p>
          <a:p>
            <a:r>
              <a:rPr lang="en-GB" sz="600" dirty="0"/>
              <a:t>[17] </a:t>
            </a:r>
            <a:r>
              <a:rPr lang="en-GB" sz="600" dirty="0" err="1"/>
              <a:t>Othmani</a:t>
            </a:r>
            <a:r>
              <a:rPr lang="en-GB" sz="600" dirty="0"/>
              <a:t>, A., </a:t>
            </a:r>
            <a:r>
              <a:rPr lang="en-GB" sz="600" dirty="0" err="1"/>
              <a:t>Kadoch</a:t>
            </a:r>
            <a:r>
              <a:rPr lang="en-GB" sz="600" dirty="0"/>
              <a:t>, D., </a:t>
            </a:r>
            <a:r>
              <a:rPr lang="en-GB" sz="600" dirty="0" err="1"/>
              <a:t>Bentounes</a:t>
            </a:r>
            <a:r>
              <a:rPr lang="en-GB" sz="600" dirty="0"/>
              <a:t>, K., </a:t>
            </a:r>
            <a:r>
              <a:rPr lang="en-GB" sz="600" dirty="0" err="1"/>
              <a:t>Rejaibi</a:t>
            </a:r>
            <a:r>
              <a:rPr lang="en-GB" sz="600" dirty="0"/>
              <a:t>, E., Alfred, R., &amp; Hadid, A. (2021). Towards robust deep neural networks for affect and depression recognition from speech. In Pattern Recognition. ICPR International Workshops and Challenges: Virtual Event, January 10–15, 2021, Proceedings, Part II (pp. 5-19). Springer International Publishing.</a:t>
            </a:r>
          </a:p>
          <a:p>
            <a:r>
              <a:rPr lang="en-GB" sz="600" dirty="0"/>
              <a:t>[18] </a:t>
            </a:r>
            <a:r>
              <a:rPr lang="en-GB" sz="600" dirty="0" err="1"/>
              <a:t>Chlasta</a:t>
            </a:r>
            <a:r>
              <a:rPr lang="en-GB" sz="600" dirty="0"/>
              <a:t>, K., </a:t>
            </a:r>
            <a:r>
              <a:rPr lang="en-GB" sz="600" dirty="0" err="1"/>
              <a:t>Wołk</a:t>
            </a:r>
            <a:r>
              <a:rPr lang="en-GB" sz="600" dirty="0"/>
              <a:t>, K., &amp; </a:t>
            </a:r>
            <a:r>
              <a:rPr lang="en-GB" sz="600" dirty="0" err="1"/>
              <a:t>Krejtz</a:t>
            </a:r>
            <a:r>
              <a:rPr lang="en-GB" sz="600" dirty="0"/>
              <a:t>, I. (2019). Automated speech-based screening of depression using deep convolutional neural networks. Procedia Computer Science, 164, 618-628.</a:t>
            </a:r>
          </a:p>
        </p:txBody>
      </p:sp>
      <p:sp>
        <p:nvSpPr>
          <p:cNvPr id="348" name="标题 2">
            <a:extLst>
              <a:ext uri="{FF2B5EF4-FFF2-40B4-BE49-F238E27FC236}">
                <a16:creationId xmlns:a16="http://schemas.microsoft.com/office/drawing/2014/main" id="{2E505E5E-3273-8676-1DB8-5673067AE5EB}"/>
              </a:ext>
            </a:extLst>
          </p:cNvPr>
          <p:cNvSpPr txBox="1">
            <a:spLocks/>
          </p:cNvSpPr>
          <p:nvPr/>
        </p:nvSpPr>
        <p:spPr>
          <a:xfrm>
            <a:off x="228196" y="109054"/>
            <a:ext cx="12935860" cy="4160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Audio-based Depression Detection 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8" name="矩形 7">
            <a:extLst>
              <a:ext uri="{FF2B5EF4-FFF2-40B4-BE49-F238E27FC236}">
                <a16:creationId xmlns:a16="http://schemas.microsoft.com/office/drawing/2014/main" id="{5F487BC5-280B-9502-6568-E3FCF7374300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71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B370B88-0543-37EB-18D1-956717C513E3}"/>
              </a:ext>
            </a:extLst>
          </p:cNvPr>
          <p:cNvSpPr/>
          <p:nvPr/>
        </p:nvSpPr>
        <p:spPr>
          <a:xfrm>
            <a:off x="588724" y="1227552"/>
            <a:ext cx="5507276" cy="12905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7EA6E03E-1844-7F6A-6BE6-B0ED381F42BF}"/>
              </a:ext>
            </a:extLst>
          </p:cNvPr>
          <p:cNvSpPr txBox="1">
            <a:spLocks/>
          </p:cNvSpPr>
          <p:nvPr/>
        </p:nvSpPr>
        <p:spPr>
          <a:xfrm>
            <a:off x="277426" y="99073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kumimoji="0" lang="en-US" altLang="zh-CN" sz="3200" b="1" i="0" u="none" strike="noStrike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Audio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based Depression Detection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25170-D652-7659-9E4F-0CA6F5DF68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18" b="7719"/>
          <a:stretch/>
        </p:blipFill>
        <p:spPr>
          <a:xfrm>
            <a:off x="787791" y="2654146"/>
            <a:ext cx="4614105" cy="3693605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3C0738FF-40E8-41F4-60D0-B13C714ABA0B}"/>
              </a:ext>
            </a:extLst>
          </p:cNvPr>
          <p:cNvSpPr txBox="1"/>
          <p:nvPr/>
        </p:nvSpPr>
        <p:spPr>
          <a:xfrm>
            <a:off x="507832" y="620344"/>
            <a:ext cx="92950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2.2 </a:t>
            </a:r>
            <a:r>
              <a:rPr lang="en-US" altLang="zh-CN" dirty="0"/>
              <a:t>The State-of-Art in DAIC-WOZ -- SOTA</a:t>
            </a:r>
            <a:r>
              <a:rPr lang="en-US" altLang="zh-CN" baseline="30000" dirty="0"/>
              <a:t>[23]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AF9D4E-6EA2-63DD-C33B-2D32E0CEFC97}"/>
              </a:ext>
            </a:extLst>
          </p:cNvPr>
          <p:cNvSpPr txBox="1"/>
          <p:nvPr/>
        </p:nvSpPr>
        <p:spPr>
          <a:xfrm>
            <a:off x="713985" y="1277655"/>
            <a:ext cx="5382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method: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W2V2, HuBERT2 , and WavLM3,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Sub-dialogue shuffling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DAIC-WOZ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03C174-5D07-446B-8EE5-2720F8DAD9EE}"/>
              </a:ext>
            </a:extLst>
          </p:cNvPr>
          <p:cNvSpPr txBox="1"/>
          <p:nvPr/>
        </p:nvSpPr>
        <p:spPr>
          <a:xfrm>
            <a:off x="6535838" y="18141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A6659D-AF84-73D4-EB3D-173692F0BFED}"/>
              </a:ext>
            </a:extLst>
          </p:cNvPr>
          <p:cNvSpPr txBox="1"/>
          <p:nvPr/>
        </p:nvSpPr>
        <p:spPr>
          <a:xfrm>
            <a:off x="0" y="6611778"/>
            <a:ext cx="1128595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[23] Wen Wu, Chao Zhang, and Philip C Woodland. 2023.Self-supervised representations in speech-based depression </a:t>
            </a:r>
            <a:r>
              <a:rPr lang="en-GB" sz="800" dirty="0" err="1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detection.In</a:t>
            </a:r>
            <a:r>
              <a:rPr lang="en-GB" sz="8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ICASSP 2023-2023 IEEE International Conference on Acoustics, Speech and Signal Processing (ICASSP), pages 1–5. IEEE.</a:t>
            </a:r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9580E1-7E67-F264-3454-EA5B01B218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38" b="20097"/>
          <a:stretch/>
        </p:blipFill>
        <p:spPr>
          <a:xfrm>
            <a:off x="6819018" y="2180739"/>
            <a:ext cx="4234391" cy="1400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6C1F147-C5F7-78C3-B403-C92D3C09B8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5237"/>
          <a:stretch/>
        </p:blipFill>
        <p:spPr>
          <a:xfrm>
            <a:off x="6851570" y="3761629"/>
            <a:ext cx="4121230" cy="19146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75E05B5-5C3E-CED7-3DDC-16F7672D1926}"/>
              </a:ext>
            </a:extLst>
          </p:cNvPr>
          <p:cNvSpPr txBox="1"/>
          <p:nvPr/>
        </p:nvSpPr>
        <p:spPr>
          <a:xfrm>
            <a:off x="6863789" y="3592849"/>
            <a:ext cx="4155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combining different speech and text foundation models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[23]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AE4B5C-B17C-C04B-5148-9964288CCE30}"/>
              </a:ext>
            </a:extLst>
          </p:cNvPr>
          <p:cNvSpPr txBox="1"/>
          <p:nvPr/>
        </p:nvSpPr>
        <p:spPr>
          <a:xfrm>
            <a:off x="7768543" y="5689796"/>
            <a:ext cx="4155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3: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of foundation models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[23]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AF79E8-E461-B9E2-6D17-52C19DFF6B8E}"/>
              </a:ext>
            </a:extLst>
          </p:cNvPr>
          <p:cNvSpPr txBox="1"/>
          <p:nvPr/>
        </p:nvSpPr>
        <p:spPr>
          <a:xfrm>
            <a:off x="1302151" y="6395014"/>
            <a:ext cx="4155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Model structure (b) The block-wise analysis framework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[23]</a:t>
            </a:r>
          </a:p>
        </p:txBody>
      </p:sp>
      <p:sp>
        <p:nvSpPr>
          <p:cNvPr id="31" name="矩形 7">
            <a:extLst>
              <a:ext uri="{FF2B5EF4-FFF2-40B4-BE49-F238E27FC236}">
                <a16:creationId xmlns:a16="http://schemas.microsoft.com/office/drawing/2014/main" id="{5CA6B38B-6E9E-F491-4592-15F9B65B2FB1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3F4A33-B616-4ECC-2482-8ED18DC86EA0}"/>
              </a:ext>
            </a:extLst>
          </p:cNvPr>
          <p:cNvSpPr/>
          <p:nvPr/>
        </p:nvSpPr>
        <p:spPr>
          <a:xfrm>
            <a:off x="10071463" y="5104120"/>
            <a:ext cx="692331" cy="483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3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933D6-1B8D-D67B-1EDE-1749F217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82" y="2114431"/>
            <a:ext cx="10394786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 LLMs-based Methods in Depression Detection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20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21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80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A0685565-2753-0E84-783D-F444D2BF9F94}"/>
              </a:ext>
            </a:extLst>
          </p:cNvPr>
          <p:cNvSpPr txBox="1">
            <a:spLocks/>
          </p:cNvSpPr>
          <p:nvPr/>
        </p:nvSpPr>
        <p:spPr>
          <a:xfrm>
            <a:off x="277426" y="124125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LLMs-based Methods in Depression Detection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339AE00-E2E6-24FF-F8CC-1E87639CB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673478"/>
              </p:ext>
            </p:extLst>
          </p:nvPr>
        </p:nvGraphicFramePr>
        <p:xfrm>
          <a:off x="433314" y="977845"/>
          <a:ext cx="11413546" cy="468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020">
                  <a:extLst>
                    <a:ext uri="{9D8B030D-6E8A-4147-A177-3AD203B41FA5}">
                      <a16:colId xmlns:a16="http://schemas.microsoft.com/office/drawing/2014/main" val="247092596"/>
                    </a:ext>
                  </a:extLst>
                </a:gridCol>
                <a:gridCol w="1690831">
                  <a:extLst>
                    <a:ext uri="{9D8B030D-6E8A-4147-A177-3AD203B41FA5}">
                      <a16:colId xmlns:a16="http://schemas.microsoft.com/office/drawing/2014/main" val="3662300427"/>
                    </a:ext>
                  </a:extLst>
                </a:gridCol>
                <a:gridCol w="2757120">
                  <a:extLst>
                    <a:ext uri="{9D8B030D-6E8A-4147-A177-3AD203B41FA5}">
                      <a16:colId xmlns:a16="http://schemas.microsoft.com/office/drawing/2014/main" val="581086613"/>
                    </a:ext>
                  </a:extLst>
                </a:gridCol>
                <a:gridCol w="1168658">
                  <a:extLst>
                    <a:ext uri="{9D8B030D-6E8A-4147-A177-3AD203B41FA5}">
                      <a16:colId xmlns:a16="http://schemas.microsoft.com/office/drawing/2014/main" val="1805556145"/>
                    </a:ext>
                  </a:extLst>
                </a:gridCol>
                <a:gridCol w="1556733">
                  <a:extLst>
                    <a:ext uri="{9D8B030D-6E8A-4147-A177-3AD203B41FA5}">
                      <a16:colId xmlns:a16="http://schemas.microsoft.com/office/drawing/2014/main" val="1480287838"/>
                    </a:ext>
                  </a:extLst>
                </a:gridCol>
                <a:gridCol w="1745011">
                  <a:extLst>
                    <a:ext uri="{9D8B030D-6E8A-4147-A177-3AD203B41FA5}">
                      <a16:colId xmlns:a16="http://schemas.microsoft.com/office/drawing/2014/main" val="4256207236"/>
                    </a:ext>
                  </a:extLst>
                </a:gridCol>
                <a:gridCol w="2150173">
                  <a:extLst>
                    <a:ext uri="{9D8B030D-6E8A-4147-A177-3AD203B41FA5}">
                      <a16:colId xmlns:a16="http://schemas.microsoft.com/office/drawing/2014/main" val="3202658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Source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Highlight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77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E9EC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MentalBERT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C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RoBERTa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BioBERT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ClinicalBERT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C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 Media</a:t>
                      </a:r>
                    </a:p>
                  </a:txBody>
                  <a:tcPr anchor="ctr">
                    <a:solidFill>
                      <a:srgbClr val="E9EC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Reddit (Text)</a:t>
                      </a:r>
                    </a:p>
                  </a:txBody>
                  <a:tcPr anchor="ctr">
                    <a:solidFill>
                      <a:srgbClr val="E9EC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 et al., 2021[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Link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anchor="ctr">
                    <a:solidFill>
                      <a:srgbClr val="E9EC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rgbClr val="E9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03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MentalRoBERTa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298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MentaLLaMA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RoBERTa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MentalBERT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MentalRoBERTa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Llama,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ChatGPT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 Media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Reddit, Twitter, SMS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 et al., 2023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Link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Outperforms 1, 2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 to SOTA</a:t>
                      </a:r>
                      <a:r>
                        <a:rPr lang="en-US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[23]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04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Chat-Diagnose system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(GPT3-based)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MTAL, GRU+VGC_COMMA, MTAN,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SetTransformer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Time2Vex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Trasnformer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BERT, PTDD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 Media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Twitter &amp; Weibo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Qin et al.,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36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Mental-Alpaca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Alpaca, Alpaca-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LoRA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FLAN-T5, GPT-3.5,</a:t>
                      </a:r>
                      <a:r>
                        <a:rPr lang="zh-CN" alt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GPT-4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 Media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Reddit, Twitter, SMS (Text)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 et al., 2024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Outperforms 1,2 and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1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solidFill>
                      <a:srgbClr val="CFD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Mental-FLAN-T5</a:t>
                      </a:r>
                    </a:p>
                  </a:txBody>
                  <a:tcPr anchor="ctr">
                    <a:solidFill>
                      <a:srgbClr val="CFD6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88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solidFill>
                      <a:srgbClr val="E9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DORIS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(GPT-3-based)</a:t>
                      </a:r>
                    </a:p>
                  </a:txBody>
                  <a:tcPr anchor="ctr">
                    <a:solidFill>
                      <a:srgbClr val="E9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TF-IDF+XGBoost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HAN, Mood2Content, BERT,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FastText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gte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-small,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MentalRoBERTa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ChatGPT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MentalLLama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C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 Media</a:t>
                      </a:r>
                    </a:p>
                  </a:txBody>
                  <a:tcPr anchor="ctr">
                    <a:solidFill>
                      <a:srgbClr val="E9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SWDD Dataset (Text)</a:t>
                      </a:r>
                      <a:r>
                        <a:rPr lang="en-US" sz="1200" b="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[31]</a:t>
                      </a:r>
                    </a:p>
                  </a:txBody>
                  <a:tcPr anchor="ctr">
                    <a:solidFill>
                      <a:srgbClr val="E9EC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 et al., 2024</a:t>
                      </a:r>
                    </a:p>
                  </a:txBody>
                  <a:tcPr anchor="ctr">
                    <a:solidFill>
                      <a:srgbClr val="E9EC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state-of-art in LLMs in social media</a:t>
                      </a:r>
                    </a:p>
                  </a:txBody>
                  <a:tcPr anchor="ctr">
                    <a:solidFill>
                      <a:srgbClr val="E9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91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CFD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Zhang et al., 2024 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(Llama-based)</a:t>
                      </a:r>
                    </a:p>
                  </a:txBody>
                  <a:tcPr anchor="ctr">
                    <a:solidFill>
                      <a:srgbClr val="CFD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SOTA</a:t>
                      </a:r>
                      <a:r>
                        <a:rPr lang="en-US" sz="1200" b="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[23]</a:t>
                      </a:r>
                    </a:p>
                  </a:txBody>
                  <a:tcPr anchor="ctr">
                    <a:solidFill>
                      <a:srgbClr val="CFD6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Clinical Interview</a:t>
                      </a:r>
                    </a:p>
                  </a:txBody>
                  <a:tcPr anchor="ctr">
                    <a:solidFill>
                      <a:srgbClr val="CFD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DAIC-WOZ (Text + speech landmark)</a:t>
                      </a:r>
                    </a:p>
                  </a:txBody>
                  <a:tcPr anchor="ctr">
                    <a:solidFill>
                      <a:srgbClr val="CFD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Zhang et al., 2024 </a:t>
                      </a:r>
                    </a:p>
                  </a:txBody>
                  <a:tcPr anchor="ctr">
                    <a:solidFill>
                      <a:srgbClr val="CFD6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Integrated speech landmark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 to SOTA</a:t>
                      </a:r>
                      <a:r>
                        <a:rPr lang="en-US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[23]</a:t>
                      </a:r>
                    </a:p>
                  </a:txBody>
                  <a:tcPr anchor="ctr">
                    <a:solidFill>
                      <a:srgbClr val="CFD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9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E9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Arcan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al., 2024</a:t>
                      </a:r>
                    </a:p>
                  </a:txBody>
                  <a:tcPr anchor="ctr">
                    <a:solidFill>
                      <a:srgbClr val="E9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GPT-3.5, Llama-1, Llama-2, Distil-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RoBERT</a:t>
                      </a:r>
                      <a:endParaRPr lang="en-US" sz="12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Clinical Interview</a:t>
                      </a:r>
                    </a:p>
                  </a:txBody>
                  <a:tcPr anchor="ctr">
                    <a:solidFill>
                      <a:srgbClr val="E9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DAIC-WOZ(Text)</a:t>
                      </a:r>
                    </a:p>
                  </a:txBody>
                  <a:tcPr anchor="ctr">
                    <a:solidFill>
                      <a:srgbClr val="E9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Arcan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al., 2024</a:t>
                      </a:r>
                    </a:p>
                  </a:txBody>
                  <a:tcPr anchor="ctr">
                    <a:solidFill>
                      <a:srgbClr val="E9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Assessed different base LLMs model</a:t>
                      </a:r>
                    </a:p>
                  </a:txBody>
                  <a:tcPr anchor="ctr">
                    <a:solidFill>
                      <a:srgbClr val="E9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261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09AC8B-3A8E-8FFE-C725-111EB96A2919}"/>
              </a:ext>
            </a:extLst>
          </p:cNvPr>
          <p:cNvSpPr txBox="1"/>
          <p:nvPr/>
        </p:nvSpPr>
        <p:spPr>
          <a:xfrm>
            <a:off x="0" y="6011614"/>
            <a:ext cx="10811435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[27] Yang, K., Zhang, T., 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Kuang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Z., 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Q., &amp; 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Ananiadou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 (2023). 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Mentalllama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Interpretable mental health analysis on social media with large language models. </a:t>
            </a:r>
            <a:r>
              <a:rPr lang="en-GB" sz="7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GB" sz="7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arXiv:2309.13567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7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[28] Ji, S., Zhang, T., Ansari, L., Fu, J., Tiwari, P., &amp; Cambria, E. (2021). </a:t>
            </a:r>
            <a:r>
              <a:rPr lang="en-GB" sz="7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Mentalbert</a:t>
            </a:r>
            <a:r>
              <a:rPr lang="en-GB" sz="7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Publicly available pretrained language models for mental healthcare. </a:t>
            </a:r>
            <a:r>
              <a:rPr lang="en-GB" sz="7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GB" sz="7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arXiv:2110.15621.</a:t>
            </a:r>
          </a:p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[29] Lan, X., Cheng, Y., Sheng, L., Gao, C., &amp; Li, Y. (2024). Depression Detection on Social Media with Large Language Models. </a:t>
            </a:r>
            <a:r>
              <a:rPr lang="en-US" sz="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arXiv:2403.10750.</a:t>
            </a:r>
          </a:p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[30] </a:t>
            </a:r>
            <a:r>
              <a:rPr lang="en-US" sz="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Arcan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Niland, P. D., &amp; </a:t>
            </a:r>
            <a:r>
              <a:rPr lang="en-US" sz="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Delahunty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(2024). An Assessment on Comprehending Mental Health through Large Language Models. </a:t>
            </a:r>
            <a:r>
              <a:rPr lang="en-US" sz="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arXiv:2401.04592.</a:t>
            </a:r>
          </a:p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[31] </a:t>
            </a:r>
            <a:r>
              <a:rPr lang="en-US" sz="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Yicheng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Cai, </a:t>
            </a:r>
            <a:r>
              <a:rPr lang="en-US" sz="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Haizhou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</a:t>
            </a:r>
            <a:r>
              <a:rPr lang="en-US" sz="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Huali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Ye, </a:t>
            </a:r>
            <a:r>
              <a:rPr lang="en-US" sz="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Yanwen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Wei Gao. Depression detection on online social network with multivariate time series feature of user depressive symptoms. Expert Systems with Applications, 217:119538, 2023.</a:t>
            </a:r>
          </a:p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[32] Xu, X., Yao, B., Dong, Y., Gabriel, S., Yu, H., </a:t>
            </a:r>
            <a:r>
              <a:rPr lang="en-US" sz="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Hendler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... &amp; Wang, D. (2024). Mental-LLM: Leveraging Large Language Models for Mental Health Prediction via Online Text Data. Proceedings of the ACM on Interactive, Mobile, Wearable and Ubiquitous Technologies, 8(1), 1-32.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7">
            <a:extLst>
              <a:ext uri="{FF2B5EF4-FFF2-40B4-BE49-F238E27FC236}">
                <a16:creationId xmlns:a16="http://schemas.microsoft.com/office/drawing/2014/main" id="{A6242BAE-022E-43B8-E5D9-836E569DA5B4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65D4D-435C-B150-B982-64DEBF3DA38A}"/>
              </a:ext>
            </a:extLst>
          </p:cNvPr>
          <p:cNvSpPr txBox="1"/>
          <p:nvPr/>
        </p:nvSpPr>
        <p:spPr>
          <a:xfrm>
            <a:off x="4769848" y="5703243"/>
            <a:ext cx="4155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4: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 LLMs-based Methods in Depression Detection</a:t>
            </a:r>
            <a:endParaRPr lang="en-US" sz="1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6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31175</TotalTime>
  <Words>2678</Words>
  <Application>Microsoft Macintosh PowerPoint</Application>
  <PresentationFormat>Widescreen</PresentationFormat>
  <Paragraphs>344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Times New Roman</vt:lpstr>
      <vt:lpstr>Office Theme</vt:lpstr>
      <vt:lpstr>Automated Depression Recognition: A Multi-modal Deep Learning Framework to recognize depression from audio and text</vt:lpstr>
      <vt:lpstr>PowerPoint Presentation</vt:lpstr>
      <vt:lpstr>1 Depression Diagnostic Scales</vt:lpstr>
      <vt:lpstr>PowerPoint Presentation</vt:lpstr>
      <vt:lpstr>2. Audio-based Depression Detection </vt:lpstr>
      <vt:lpstr>PowerPoint Presentation</vt:lpstr>
      <vt:lpstr>PowerPoint Presentation</vt:lpstr>
      <vt:lpstr>3. LLMs-based Methods in Depression Detection </vt:lpstr>
      <vt:lpstr>PowerPoint Presentation</vt:lpstr>
      <vt:lpstr>4. Other Possible Modalities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Yuxin</dc:creator>
  <cp:lastModifiedBy>Li, Yuxin</cp:lastModifiedBy>
  <cp:revision>247</cp:revision>
  <dcterms:created xsi:type="dcterms:W3CDTF">2024-03-18T10:37:45Z</dcterms:created>
  <dcterms:modified xsi:type="dcterms:W3CDTF">2024-04-17T09:46:15Z</dcterms:modified>
</cp:coreProperties>
</file>