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1360" r:id="rId2"/>
    <p:sldId id="1361" r:id="rId3"/>
    <p:sldId id="1400" r:id="rId4"/>
    <p:sldId id="1413" r:id="rId5"/>
    <p:sldId id="1419" r:id="rId6"/>
    <p:sldId id="1414" r:id="rId7"/>
    <p:sldId id="1416" r:id="rId8"/>
    <p:sldId id="1418" r:id="rId9"/>
    <p:sldId id="1417" r:id="rId10"/>
    <p:sldId id="1420" r:id="rId11"/>
    <p:sldId id="1421" r:id="rId12"/>
    <p:sldId id="1410" r:id="rId13"/>
    <p:sldId id="1375" r:id="rId14"/>
    <p:sldId id="13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CF5"/>
    <a:srgbClr val="CFD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20"/>
    <p:restoredTop sz="88134"/>
  </p:normalViewPr>
  <p:slideViewPr>
    <p:cSldViewPr snapToGrid="0" showGuides="1">
      <p:cViewPr varScale="1">
        <p:scale>
          <a:sx n="111" d="100"/>
          <a:sy n="111" d="100"/>
        </p:scale>
        <p:origin x="312" y="20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80537-364D-424F-8DAB-01E607DC3851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7DBF7-4FE9-9B4F-8673-AF9E44778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62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7DBF7-4FE9-9B4F-8673-AF9E447785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70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7DBF7-4FE9-9B4F-8673-AF9E447785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1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7DBF7-4FE9-9B4F-8673-AF9E447785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49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7DBF7-4FE9-9B4F-8673-AF9E447785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97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7DBF7-4FE9-9B4F-8673-AF9E447785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1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7DBF7-4FE9-9B4F-8673-AF9E447785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42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7DBF7-4FE9-9B4F-8673-AF9E447785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5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62F5-D81A-0CBF-A71B-0897204E4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CD42C-2D07-5057-5F4C-11CCEECBC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3B5CD-E1C7-184C-3F3B-C237DB0D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F9FC6-14B4-378C-236A-990C63F7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C075D-C92C-B2B5-F653-45E1C00C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3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5183-9DBF-14D9-A60B-929466F0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2F0D1-7FE6-F213-0ACE-148825F09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70F4A-F2F9-AE2F-2136-3F886487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A0E21-73FF-A9FD-BA15-3D86B6DB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1BFCD-1215-7AC2-5041-82A4F5AE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3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35A91E-80FF-3D22-AD3F-99E5EB790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89BA5-F7D5-8B61-7C01-30BD5BDCD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7DBC8-18FF-6073-369F-F50DC565B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B0E59-C4F6-CE3D-8F9E-C014811B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51C21-72DF-1088-7F3D-32A059BD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0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947A-9A7F-22CD-A18D-E40040F2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C1F7-7CA6-C5CF-BAB0-57022A658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8FC97-3551-D984-06DE-B9F045C2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F99C7-BAD2-3A34-3436-7317A147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C197B-33E1-518A-4B72-600098C9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3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80D8-89A4-3C69-C935-A33212AB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BB135-C5FA-760C-DC4B-B6114B090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9084C-D2E8-592E-FA9C-5F4AC20D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E7869-2767-6CE0-B405-2A6A20D1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B01BB-E962-D453-671F-F010CE39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1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E845-386A-128D-8934-C09E29FE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E029E-FCE6-EBD9-C514-37CD8907F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23F05-50D8-68D6-416A-A47607AF8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D3FF6-AB49-8EBA-544D-6AC48610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6AE88-B227-FD32-6BA5-8FD50593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37BCD-3128-9D27-AE83-3C7B7827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4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0659-3663-C6BF-0928-8F4BC17A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DFCBE-B378-1C20-1890-A0DB71E0A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13EF6-5AB1-8AD0-6221-79CC5A922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AD460-ADBE-9EEF-8F5D-086734CA1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49F51-C56E-3397-F511-BBB237400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B07C9-69CF-1249-637E-35B46DB0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7DB05-10CC-C32D-1BCD-8DA6436F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A0A48-D106-5E3B-627A-AA1E1739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8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AB7A-2AFD-34FB-DDDF-C761C778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A65F3-5E05-62D8-22BE-4A2178F4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CB37B-DC42-C56C-0FC3-616A6243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00636-A91F-903C-1507-E75E0EC3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4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C76B55-D9B7-BF9B-4E96-15411DC7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E2902-119D-B517-93E2-BF04D435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7545B-636F-F7E4-7353-D13F8786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4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B4A6-13C3-E565-A5C4-591D4436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C0A4-A3A6-CCFE-EE84-2546604B7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2458A-0407-2A87-51C1-620D6AD4C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68061-0120-D89B-2BF0-6D9A20AA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6AC81-9961-D995-25A9-4EB1412C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38100-DAAF-FB34-8548-C3D4CABD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5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5365-FA17-041D-C486-EBF295E1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58F1A-A7B8-2270-C3C5-FD07832F8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BCA4B-74DD-A679-BEB5-D58D5CF00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28799-3F22-FE60-5DB4-5C1BEAC2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CDC49-4ACA-6B1F-5B86-8FC340E0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44893-F552-0AAA-0DD5-86358369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5E007-D4F6-FC7C-D2C6-32B1C379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BFA11-045E-2B45-1EC1-33C7F3E9C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527F8-6175-339B-1AD7-638E5D03D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56D43-0A3E-448B-424D-DA4BE7C94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E2BC7-A597-17DD-C7F6-A55F90609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2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i.acm.org/10.1145/2988257.2988266" TargetMode="External"/><Relationship Id="rId2" Type="http://schemas.openxmlformats.org/officeDocument/2006/relationships/hyperlink" Target="http://doi.acm.org/10.1145/2988257.298826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5" name="Group 13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5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7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19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A28CC7-1AF0-12FD-5718-6970172F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359" y="1018585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Depression Detection</a:t>
            </a:r>
            <a:endParaRPr lang="en-US" sz="48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A4AD0AA0-6A3A-92F5-5892-413B1B677541}"/>
              </a:ext>
            </a:extLst>
          </p:cNvPr>
          <p:cNvSpPr txBox="1">
            <a:spLocks/>
          </p:cNvSpPr>
          <p:nvPr/>
        </p:nvSpPr>
        <p:spPr>
          <a:xfrm>
            <a:off x="8342357" y="1638300"/>
            <a:ext cx="3330531" cy="3581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  <a:spcAft>
                <a:spcPts val="600"/>
              </a:spcAft>
            </a:pPr>
            <a:r>
              <a:rPr kumimoji="1" lang="en-US" altLang="zh-CN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Name: </a:t>
            </a:r>
            <a:r>
              <a:rPr kumimoji="1" lang="en-US" altLang="zh-CN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Yuxin</a:t>
            </a:r>
            <a:r>
              <a:rPr kumimoji="1" lang="en-US" altLang="zh-CN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Li</a:t>
            </a:r>
          </a:p>
          <a:p>
            <a:pPr>
              <a:spcBef>
                <a:spcPts val="1000"/>
              </a:spcBef>
              <a:spcAft>
                <a:spcPts val="600"/>
              </a:spcAft>
            </a:pPr>
            <a:r>
              <a:rPr kumimoji="1" lang="en-US" altLang="zh-CN" sz="24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Date: April 18- April 24</a:t>
            </a:r>
            <a:endParaRPr kumimoji="1" lang="en-US" altLang="zh-CN" sz="2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226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933D6-1B8D-D67B-1EDE-1749F217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37" y="1805149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 Discussion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19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20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21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27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标题 2">
            <a:extLst>
              <a:ext uri="{FF2B5EF4-FFF2-40B4-BE49-F238E27FC236}">
                <a16:creationId xmlns:a16="http://schemas.microsoft.com/office/drawing/2014/main" id="{2E505E5E-3273-8676-1DB8-5673067AE5EB}"/>
              </a:ext>
            </a:extLst>
          </p:cNvPr>
          <p:cNvSpPr txBox="1">
            <a:spLocks/>
          </p:cNvSpPr>
          <p:nvPr/>
        </p:nvSpPr>
        <p:spPr>
          <a:xfrm>
            <a:off x="228196" y="109054"/>
            <a:ext cx="12935860" cy="4160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3. Discussion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8" name="矩形 7">
            <a:extLst>
              <a:ext uri="{FF2B5EF4-FFF2-40B4-BE49-F238E27FC236}">
                <a16:creationId xmlns:a16="http://schemas.microsoft.com/office/drawing/2014/main" id="{5F487BC5-280B-9502-6568-E3FCF7374300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C1671B-DAB8-283D-65D0-F95B85A493AA}"/>
              </a:ext>
            </a:extLst>
          </p:cNvPr>
          <p:cNvSpPr txBox="1"/>
          <p:nvPr/>
        </p:nvSpPr>
        <p:spPr>
          <a:xfrm>
            <a:off x="3081036" y="2035370"/>
            <a:ext cx="6102953" cy="1845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Both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physiological Signals in our literature review?</a:t>
            </a:r>
          </a:p>
          <a:p>
            <a:pPr marL="342900" indent="-342900">
              <a:lnSpc>
                <a:spcPct val="200000"/>
              </a:lnSpc>
              <a:buAutoNum type="arabicParenBoth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Overleaf compile time</a:t>
            </a:r>
          </a:p>
          <a:p>
            <a:pPr marL="342900" indent="-342900">
              <a:lnSpc>
                <a:spcPct val="200000"/>
              </a:lnSpc>
              <a:buAutoNum type="arabicParenBoth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Citation format</a:t>
            </a:r>
          </a:p>
        </p:txBody>
      </p:sp>
    </p:spTree>
    <p:extLst>
      <p:ext uri="{BB962C8B-B14F-4D97-AF65-F5344CB8AC3E}">
        <p14:creationId xmlns:p14="http://schemas.microsoft.com/office/powerpoint/2010/main" val="1927678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50C1FC-C62F-79A5-FBE2-E9F6A1BFE9FC}"/>
              </a:ext>
            </a:extLst>
          </p:cNvPr>
          <p:cNvSpPr txBox="1"/>
          <p:nvPr/>
        </p:nvSpPr>
        <p:spPr>
          <a:xfrm>
            <a:off x="147237" y="677335"/>
            <a:ext cx="1049887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Ghosh, S., Chatterjee, M., &amp; </a:t>
            </a:r>
            <a:r>
              <a:rPr lang="en-GB" sz="105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Morency</a:t>
            </a:r>
            <a:r>
              <a:rPr lang="en-GB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L. P. (2014, November). A multimodal context-based approach for distress assessment. In </a:t>
            </a:r>
            <a:r>
              <a:rPr lang="en-GB" sz="105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16th International Conference on Multimodal Interaction</a:t>
            </a:r>
            <a:r>
              <a:rPr lang="en-GB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(pp. 240-246).</a:t>
            </a:r>
          </a:p>
          <a:p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Scherer, G. </a:t>
            </a:r>
            <a:r>
              <a:rPr lang="en-GB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Stratou</a:t>
            </a: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L.-P. </a:t>
            </a:r>
            <a:r>
              <a:rPr lang="en-GB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Morency</a:t>
            </a: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GB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Audiovisual</a:t>
            </a: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descriptors for depression assessment,” in Proc. 15th Int. Conf. Multimodal Interaction, 2013, pp. 135–140.</a:t>
            </a:r>
          </a:p>
          <a:p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Yang, D. Jiang, L. He, E. Pei, M. C. </a:t>
            </a:r>
            <a:r>
              <a:rPr lang="en-GB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Oveneke</a:t>
            </a: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H. </a:t>
            </a:r>
            <a:r>
              <a:rPr lang="en-GB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Sahli</a:t>
            </a: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“Decision tree based depression classification from audio video and language information,” in Proc. 6th Int. Workshop Audio/ Visual Emotion Challenge, 2016, pp. 89–96. [Online]. Available: </a:t>
            </a: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http://doi.acm.org/10.1145/2988257.2988269</a:t>
            </a:r>
            <a:endParaRPr lang="en-GB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Pampouchidou</a:t>
            </a: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“Depression assessment by fusing high and low level features from audio, video, and text,” in Proc. 6th Int. Workshop Audio/Visual Emotion Challenge, 2016, pp. 27–34. [Online]. Available: </a:t>
            </a: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http://doi.acm.org/10.1145/2988257.2988266</a:t>
            </a:r>
            <a:endParaRPr lang="en-GB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GB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Alghowinem</a:t>
            </a: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“Multimodal depression detection: Fusion analysis of paralinguistic, head pose and eye gaze </a:t>
            </a:r>
            <a:r>
              <a:rPr lang="en-GB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behaviors</a:t>
            </a: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IEEE Trans. Affect. </a:t>
            </a:r>
            <a:r>
              <a:rPr lang="en-GB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2016, </a:t>
            </a:r>
            <a:r>
              <a:rPr lang="en-GB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10.1109/TAFFC.2016.2634527.</a:t>
            </a:r>
          </a:p>
          <a:p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</a:t>
            </a:r>
            <a:r>
              <a:rPr lang="en-GB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Dibeklioglu</a:t>
            </a: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Z. </a:t>
            </a:r>
            <a:r>
              <a:rPr lang="en-GB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Hammal</a:t>
            </a: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J. F. Cohn, “Dynamic multimodal measurement of depression severity using deep autoencoding,” IEEE J. Biomed. Health </a:t>
            </a:r>
            <a:r>
              <a:rPr lang="en-GB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</a:t>
            </a: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2017, </a:t>
            </a:r>
            <a:r>
              <a:rPr lang="en-GB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10.1109/JBHI.2017.2676878.</a:t>
            </a:r>
          </a:p>
          <a:p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</a:t>
            </a:r>
            <a:r>
              <a:rPr lang="en-GB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Dibeklioglu</a:t>
            </a: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Z. </a:t>
            </a:r>
            <a:r>
              <a:rPr lang="en-GB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Hammal</a:t>
            </a: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Yang, and J. F. Cohn, “Multimodal detection of depression in clinical interviews,” in Proc. ACM Int. Conf. Multimodal Interaction, 2015, pp. 307–310.</a:t>
            </a: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Guo et al., 2022 \cite{Guo2022Visual} &amp; Landmarks, AUs, Pose, Gaze &amp; Temporal Dilated Convolutional Network (TDCN) &amp; Visual &amp; DAIC-WOZ &amp; Acc 0.660\\</a:t>
            </a: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Jazaery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&amp; Guo, G. (2018). Video-based depression level analysis by encoding deep spatiotemporal features. IEEE Transactions on Affective Computing, 12(1), 262-268.</a:t>
            </a:r>
          </a:p>
          <a:p>
            <a:r>
              <a:rPr lang="en-GB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 Melo, W. C., Granger, E., &amp; Hadid, A. (2019, May). Combining global and local convolutional 3d networks for detecting depression from facial expressions. In </a:t>
            </a:r>
            <a:r>
              <a:rPr lang="en-GB" sz="105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2019 14th </a:t>
            </a:r>
            <a:r>
              <a:rPr lang="en-GB" sz="105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GB" sz="105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automatic face &amp; gesture recognition (</a:t>
            </a:r>
            <a:r>
              <a:rPr lang="en-GB" sz="105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fg</a:t>
            </a:r>
            <a:r>
              <a:rPr lang="en-GB" sz="105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2019)</a:t>
            </a:r>
            <a:r>
              <a:rPr lang="en-GB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(pp. 1-8). IEEE.</a:t>
            </a:r>
          </a:p>
          <a:p>
            <a:pPr marL="228600" indent="-228600">
              <a:buAutoNum type="alphaUcPeriod"/>
            </a:pP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Jan, H. Meng, Y. </a:t>
            </a:r>
            <a:r>
              <a:rPr lang="en-GB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Gaus</a:t>
            </a: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F. Zhang, “Artificial intelligent system for automatic depression level analysis through visual and vocal expressions,” IEEE Trans. </a:t>
            </a:r>
            <a:r>
              <a:rPr lang="en-GB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Cogn</a:t>
            </a: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Develop. Syst., vol. 10, no. 3, pp. 668–680, Sep. 2018.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 Melo, W. C., Granger, E., &amp; Hadid, A. (2019, September). Depression detection based on deep distribution learning. In </a:t>
            </a:r>
            <a:r>
              <a:rPr lang="en-GB" sz="105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2019 IEEE international conference on image processing (ICIP)</a:t>
            </a:r>
            <a:r>
              <a:rPr lang="en-GB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(pp. 4544-4548). IEEE.</a:t>
            </a:r>
            <a:endParaRPr lang="en-US" sz="105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Zhou, P. Huang, H. Liu, and S. </a:t>
            </a:r>
            <a:r>
              <a:rPr lang="en-GB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Niu</a:t>
            </a: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“Learning content-adaptive feature pooling for facial depression recognition in videos,” Electron. Lett., vol. 55, no. 11, pp. 648–650, 2019.</a:t>
            </a:r>
            <a:endParaRPr lang="en-US" sz="105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 Melo, W. C., Granger, E., &amp; Lopez, M. B. (2021). MDN: A deep maximization-differentiation network for </a:t>
            </a:r>
            <a:r>
              <a:rPr lang="en-GB" sz="105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spatio</a:t>
            </a:r>
            <a:r>
              <a:rPr lang="en-GB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-temporal depression detection. </a:t>
            </a:r>
            <a:r>
              <a:rPr lang="en-GB" sz="105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affective computing</a:t>
            </a:r>
            <a:r>
              <a:rPr lang="en-GB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sz="105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GB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578-590.</a:t>
            </a:r>
          </a:p>
          <a:p>
            <a:r>
              <a:rPr lang="en-GB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Liu, Z., Yuan, X., Li, Y., </a:t>
            </a:r>
            <a:r>
              <a:rPr lang="en-GB" sz="105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Shangguan</a:t>
            </a:r>
            <a:r>
              <a:rPr lang="en-GB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Z., Zhou, L., &amp; Hu, B. (2023). PRA-Net: Part-and-Relation Attention Network for depression recognition from facial expression. </a:t>
            </a:r>
            <a:r>
              <a:rPr lang="en-GB" sz="105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Computers in Biology and Medicine</a:t>
            </a:r>
            <a:r>
              <a:rPr lang="en-GB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sz="105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157</a:t>
            </a:r>
            <a:r>
              <a:rPr lang="en-GB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106589.</a:t>
            </a:r>
          </a:p>
          <a:p>
            <a:r>
              <a:rPr lang="en-GB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 Melo, W. C., Granger, E., &amp; Hadid, A. (2020). A deep multiscale spatiotemporal network for assessing depression from facial dynamics. </a:t>
            </a:r>
            <a:r>
              <a:rPr lang="en-GB" sz="105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affective computing</a:t>
            </a:r>
            <a:r>
              <a:rPr lang="en-GB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sz="105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GB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(3), 1581-1592.</a:t>
            </a:r>
          </a:p>
          <a:p>
            <a:r>
              <a:rPr lang="en-GB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Xu, J., Song, S., </a:t>
            </a:r>
            <a:r>
              <a:rPr lang="en-GB" sz="105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Kusumam</a:t>
            </a:r>
            <a:r>
              <a:rPr lang="en-GB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K., </a:t>
            </a:r>
            <a:r>
              <a:rPr lang="en-GB" sz="105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Gunes</a:t>
            </a:r>
            <a:r>
              <a:rPr lang="en-GB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H., &amp; </a:t>
            </a:r>
            <a:r>
              <a:rPr lang="en-GB" sz="105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Valstar</a:t>
            </a:r>
            <a:r>
              <a:rPr lang="en-GB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(2021). Two-stage temporal modelling framework for video-based depression recognition using graph representation. </a:t>
            </a:r>
            <a:r>
              <a:rPr lang="en-GB" sz="105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GB" sz="105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arXiv:2111.15266</a:t>
            </a:r>
            <a:r>
              <a:rPr lang="en-GB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GB" sz="105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 Melo W.C., Granger E., Lopez M.B.</a:t>
            </a:r>
          </a:p>
          <a:p>
            <a:pPr algn="l"/>
            <a:r>
              <a:rPr lang="en-GB" sz="105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Encoding temporal information for automatic depression recognition from facial analysis</a:t>
            </a:r>
          </a:p>
          <a:p>
            <a:pPr algn="l"/>
            <a:r>
              <a:rPr lang="en-GB" sz="1050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ICASSP 2020-2020 IEEE International Conference on Acoustics, Speech and Signal Processing, ICASSP, IEEE (2020), pp. 1080-1084</a:t>
            </a:r>
          </a:p>
          <a:p>
            <a:pPr algn="l"/>
            <a:r>
              <a:rPr lang="en-GB" sz="105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Uddin M.A., </a:t>
            </a:r>
            <a:r>
              <a:rPr lang="en-GB" sz="1050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Joolee</a:t>
            </a:r>
            <a:r>
              <a:rPr lang="en-GB" sz="105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J.B., Lee Y.-K.</a:t>
            </a:r>
          </a:p>
          <a:p>
            <a:pPr algn="l"/>
            <a:r>
              <a:rPr lang="en-GB" sz="105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Depression level prediction using deep spatiotemporal features and multilayer bi-LSTM</a:t>
            </a:r>
          </a:p>
          <a:p>
            <a:pPr algn="l"/>
            <a:r>
              <a:rPr lang="en-GB" sz="1050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Trans. Affect. </a:t>
            </a:r>
            <a:r>
              <a:rPr lang="en-GB" sz="1050" b="0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GB" sz="1050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(2020)</a:t>
            </a:r>
          </a:p>
          <a:p>
            <a:pPr algn="l"/>
            <a:r>
              <a:rPr lang="en-GB" sz="105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Niu</a:t>
            </a:r>
            <a:r>
              <a:rPr lang="en-GB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M., Zhao, Z., Tao, J., Li, Y., &amp; Schuller, B. W. (2022). Dual attention and element recalibration networks for automatic depression level prediction. </a:t>
            </a:r>
            <a:r>
              <a:rPr lang="en-GB" sz="105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Affective Computing</a:t>
            </a:r>
            <a:r>
              <a:rPr lang="en-GB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GB" sz="105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Niu</a:t>
            </a:r>
            <a:r>
              <a:rPr lang="en-GB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M., He, L., Li, Y., &amp; Liu, B. (2022). </a:t>
            </a:r>
            <a:r>
              <a:rPr lang="en-GB" sz="105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Depressioner</a:t>
            </a:r>
            <a:r>
              <a:rPr lang="en-GB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facial dynamic representation for automatic depression level prediction. </a:t>
            </a:r>
            <a:r>
              <a:rPr lang="en-GB" sz="105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Expert Systems with Applications</a:t>
            </a:r>
            <a:r>
              <a:rPr lang="en-GB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sz="105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204</a:t>
            </a:r>
            <a:r>
              <a:rPr lang="en-GB" sz="105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117512</a:t>
            </a:r>
            <a:endParaRPr lang="en-GB" sz="1050" b="0" i="0" dirty="0">
              <a:solidFill>
                <a:srgbClr val="70707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050" b="0" i="0" dirty="0">
              <a:solidFill>
                <a:srgbClr val="70707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05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E5F7C15B-1A3B-7899-B0B8-F8689647DF6F}"/>
              </a:ext>
            </a:extLst>
          </p:cNvPr>
          <p:cNvSpPr txBox="1">
            <a:spLocks/>
          </p:cNvSpPr>
          <p:nvPr/>
        </p:nvSpPr>
        <p:spPr>
          <a:xfrm>
            <a:off x="228196" y="109054"/>
            <a:ext cx="12935860" cy="4160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Reference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322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4B62A68D-F560-AAB5-4A21-8BDEF19D9BAB}"/>
              </a:ext>
            </a:extLst>
          </p:cNvPr>
          <p:cNvSpPr txBox="1">
            <a:spLocks/>
          </p:cNvSpPr>
          <p:nvPr/>
        </p:nvSpPr>
        <p:spPr>
          <a:xfrm>
            <a:off x="2074262" y="1438720"/>
            <a:ext cx="8119614" cy="10235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70408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8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等线 Light" panose="02010600030101010101" pitchFamily="2" charset="-122"/>
                <a:cs typeface="Arial" charset="0"/>
              </a:rPr>
              <a:t>Plan for next week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D0C54ADF-6DD5-9F82-0B6B-99428B3F0364}"/>
              </a:ext>
            </a:extLst>
          </p:cNvPr>
          <p:cNvSpPr txBox="1">
            <a:spLocks/>
          </p:cNvSpPr>
          <p:nvPr/>
        </p:nvSpPr>
        <p:spPr>
          <a:xfrm>
            <a:off x="3145489" y="2480574"/>
            <a:ext cx="8101107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70408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156" b="1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Continue literature review on video-based method and writing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17" name="标题 2">
            <a:extLst>
              <a:ext uri="{FF2B5EF4-FFF2-40B4-BE49-F238E27FC236}">
                <a16:creationId xmlns:a16="http://schemas.microsoft.com/office/drawing/2014/main" id="{79A8031B-1632-1A8C-854E-66ECE489E10E}"/>
              </a:ext>
            </a:extLst>
          </p:cNvPr>
          <p:cNvSpPr txBox="1">
            <a:spLocks/>
          </p:cNvSpPr>
          <p:nvPr/>
        </p:nvSpPr>
        <p:spPr>
          <a:xfrm>
            <a:off x="2422609" y="2377630"/>
            <a:ext cx="3749633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70408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96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等线 Light" panose="02010600030101010101" pitchFamily="2" charset="-122"/>
                <a:cs typeface="Arial" charset="0"/>
              </a:rPr>
              <a:t>01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2" name="标题 2">
            <a:extLst>
              <a:ext uri="{FF2B5EF4-FFF2-40B4-BE49-F238E27FC236}">
                <a16:creationId xmlns:a16="http://schemas.microsoft.com/office/drawing/2014/main" id="{B11132D6-DAAE-0328-FE5D-B57F65B2350A}"/>
              </a:ext>
            </a:extLst>
          </p:cNvPr>
          <p:cNvSpPr txBox="1">
            <a:spLocks/>
          </p:cNvSpPr>
          <p:nvPr/>
        </p:nvSpPr>
        <p:spPr>
          <a:xfrm>
            <a:off x="2425961" y="3419603"/>
            <a:ext cx="3497525" cy="10235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70408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96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等线 Light" panose="02010600030101010101" pitchFamily="2" charset="-122"/>
                <a:cs typeface="Arial" charset="0"/>
              </a:rPr>
              <a:t>02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9B5A3C1-F1B1-28D9-1629-C67998BEE280}"/>
              </a:ext>
            </a:extLst>
          </p:cNvPr>
          <p:cNvSpPr txBox="1">
            <a:spLocks/>
          </p:cNvSpPr>
          <p:nvPr/>
        </p:nvSpPr>
        <p:spPr>
          <a:xfrm>
            <a:off x="3081279" y="3530082"/>
            <a:ext cx="8622656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2156" b="1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 Literature review on Transfer-Learning-based Method</a:t>
            </a:r>
          </a:p>
          <a:p>
            <a:pPr marL="0" marR="0" lvl="0" indent="0" algn="l" defTabSz="70408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A5602D69-C04F-6D25-6245-A65137C4569F}"/>
              </a:ext>
            </a:extLst>
          </p:cNvPr>
          <p:cNvSpPr txBox="1">
            <a:spLocks/>
          </p:cNvSpPr>
          <p:nvPr/>
        </p:nvSpPr>
        <p:spPr>
          <a:xfrm>
            <a:off x="3113014" y="4464025"/>
            <a:ext cx="8622656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2156" b="1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58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标题 2">
            <a:extLst>
              <a:ext uri="{FF2B5EF4-FFF2-40B4-BE49-F238E27FC236}">
                <a16:creationId xmlns:a16="http://schemas.microsoft.com/office/drawing/2014/main" id="{14D910FF-EE2B-7D8F-43CE-8B1E9EB5CC67}"/>
              </a:ext>
            </a:extLst>
          </p:cNvPr>
          <p:cNvSpPr txBox="1">
            <a:spLocks/>
          </p:cNvSpPr>
          <p:nvPr/>
        </p:nvSpPr>
        <p:spPr>
          <a:xfrm>
            <a:off x="804672" y="1055098"/>
            <a:ext cx="5760719" cy="4747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r>
              <a:rPr lang="en-US" altLang="zh-CN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018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4B62A68D-F560-AAB5-4A21-8BDEF19D9BAB}"/>
              </a:ext>
            </a:extLst>
          </p:cNvPr>
          <p:cNvSpPr txBox="1">
            <a:spLocks/>
          </p:cNvSpPr>
          <p:nvPr/>
        </p:nvSpPr>
        <p:spPr>
          <a:xfrm>
            <a:off x="2106486" y="590580"/>
            <a:ext cx="8119614" cy="10235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3080" b="1" kern="1200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Agenda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D0C54ADF-6DD5-9F82-0B6B-99428B3F0364}"/>
              </a:ext>
            </a:extLst>
          </p:cNvPr>
          <p:cNvSpPr txBox="1">
            <a:spLocks/>
          </p:cNvSpPr>
          <p:nvPr/>
        </p:nvSpPr>
        <p:spPr>
          <a:xfrm>
            <a:off x="3177713" y="2339593"/>
            <a:ext cx="8746063" cy="1301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2156" b="1" kern="1200" dirty="0">
                <a:latin typeface="Arial" charset="0"/>
                <a:ea typeface="等线 Light" panose="02010600030101010101" pitchFamily="2" charset="-122"/>
                <a:cs typeface="Arial" charset="0"/>
              </a:rPr>
              <a:t>Visual Feature Extraction</a:t>
            </a:r>
          </a:p>
        </p:txBody>
      </p:sp>
      <p:sp>
        <p:nvSpPr>
          <p:cNvPr id="17" name="标题 2">
            <a:extLst>
              <a:ext uri="{FF2B5EF4-FFF2-40B4-BE49-F238E27FC236}">
                <a16:creationId xmlns:a16="http://schemas.microsoft.com/office/drawing/2014/main" id="{79A8031B-1632-1A8C-854E-66ECE489E10E}"/>
              </a:ext>
            </a:extLst>
          </p:cNvPr>
          <p:cNvSpPr txBox="1">
            <a:spLocks/>
          </p:cNvSpPr>
          <p:nvPr/>
        </p:nvSpPr>
        <p:spPr>
          <a:xfrm>
            <a:off x="2454833" y="2249899"/>
            <a:ext cx="3749633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</a:pPr>
            <a:r>
              <a:rPr lang="en-US" altLang="zh-CN" sz="3696" b="1" kern="1200" dirty="0">
                <a:solidFill>
                  <a:srgbClr val="002060"/>
                </a:solidFill>
                <a:latin typeface="Arial" charset="0"/>
                <a:cs typeface="Arial" charset="0"/>
              </a:rPr>
              <a:t>02</a:t>
            </a:r>
            <a:endParaRPr lang="en-US" altLang="zh-CN" sz="4800" b="1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BD45D454-A65D-8E62-1A1D-689D8DCA5766}"/>
              </a:ext>
            </a:extLst>
          </p:cNvPr>
          <p:cNvSpPr txBox="1">
            <a:spLocks/>
          </p:cNvSpPr>
          <p:nvPr/>
        </p:nvSpPr>
        <p:spPr>
          <a:xfrm>
            <a:off x="3171087" y="1480035"/>
            <a:ext cx="8101107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GB" altLang="zh-CN" sz="2156" b="1" kern="1200" dirty="0">
                <a:latin typeface="Arial" charset="0"/>
                <a:ea typeface="等线 Light" panose="02010600030101010101" pitchFamily="2" charset="-122"/>
                <a:cs typeface="Arial" charset="0"/>
              </a:rPr>
              <a:t>Common Flow of Video-based Depression Detection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82A7D7AC-F226-8647-A2C2-1D41C8C8DA77}"/>
              </a:ext>
            </a:extLst>
          </p:cNvPr>
          <p:cNvSpPr txBox="1">
            <a:spLocks/>
          </p:cNvSpPr>
          <p:nvPr/>
        </p:nvSpPr>
        <p:spPr>
          <a:xfrm>
            <a:off x="2448207" y="1377091"/>
            <a:ext cx="3749633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</a:pPr>
            <a:r>
              <a:rPr lang="en-US" altLang="zh-CN" sz="3696" b="1" kern="1200" dirty="0">
                <a:solidFill>
                  <a:srgbClr val="002060"/>
                </a:solidFill>
                <a:latin typeface="Arial" charset="0"/>
                <a:cs typeface="Arial" charset="0"/>
              </a:rPr>
              <a:t>01</a:t>
            </a:r>
            <a:endParaRPr lang="en-US" altLang="zh-CN" sz="4800" b="1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1CEC9-0944-58EB-4631-CEAD1DB966C9}"/>
              </a:ext>
            </a:extLst>
          </p:cNvPr>
          <p:cNvSpPr txBox="1"/>
          <p:nvPr/>
        </p:nvSpPr>
        <p:spPr>
          <a:xfrm>
            <a:off x="3060649" y="2800595"/>
            <a:ext cx="6576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Handcrafted Feature Performance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26AB9-6DA8-7BE7-F849-5B4E7A9A3433}"/>
              </a:ext>
            </a:extLst>
          </p:cNvPr>
          <p:cNvSpPr txBox="1"/>
          <p:nvPr/>
        </p:nvSpPr>
        <p:spPr>
          <a:xfrm>
            <a:off x="3049359" y="3198167"/>
            <a:ext cx="6576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DNN-based feature extraction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F66D28-D1D7-F2FC-C6BE-6685E76A92BA}"/>
              </a:ext>
            </a:extLst>
          </p:cNvPr>
          <p:cNvSpPr txBox="1"/>
          <p:nvPr/>
        </p:nvSpPr>
        <p:spPr>
          <a:xfrm>
            <a:off x="3081540" y="3624683"/>
            <a:ext cx="6576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DNN-based feature extraction performance</a:t>
            </a:r>
          </a:p>
        </p:txBody>
      </p:sp>
      <p:sp>
        <p:nvSpPr>
          <p:cNvPr id="11" name="标题 2">
            <a:extLst>
              <a:ext uri="{FF2B5EF4-FFF2-40B4-BE49-F238E27FC236}">
                <a16:creationId xmlns:a16="http://schemas.microsoft.com/office/drawing/2014/main" id="{76E8ADED-B3A3-4888-6A02-6E1B57B707B9}"/>
              </a:ext>
            </a:extLst>
          </p:cNvPr>
          <p:cNvSpPr txBox="1">
            <a:spLocks/>
          </p:cNvSpPr>
          <p:nvPr/>
        </p:nvSpPr>
        <p:spPr>
          <a:xfrm>
            <a:off x="3262380" y="4219194"/>
            <a:ext cx="8746063" cy="1301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2156" b="1" dirty="0">
                <a:latin typeface="Arial" charset="0"/>
                <a:ea typeface="等线 Light" panose="02010600030101010101" pitchFamily="2" charset="-122"/>
                <a:cs typeface="Arial" charset="0"/>
              </a:rPr>
              <a:t>Discussion</a:t>
            </a:r>
            <a:endParaRPr lang="en-US" altLang="zh-CN" sz="2156" b="1" kern="1200" dirty="0"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12" name="标题 2">
            <a:extLst>
              <a:ext uri="{FF2B5EF4-FFF2-40B4-BE49-F238E27FC236}">
                <a16:creationId xmlns:a16="http://schemas.microsoft.com/office/drawing/2014/main" id="{6CDC6F86-CA5E-FC5E-055B-1E1EF5234136}"/>
              </a:ext>
            </a:extLst>
          </p:cNvPr>
          <p:cNvSpPr txBox="1">
            <a:spLocks/>
          </p:cNvSpPr>
          <p:nvPr/>
        </p:nvSpPr>
        <p:spPr>
          <a:xfrm>
            <a:off x="2539500" y="4129500"/>
            <a:ext cx="3749633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</a:pPr>
            <a:r>
              <a:rPr lang="en-US" altLang="zh-CN" sz="3696" b="1" kern="1200" dirty="0">
                <a:solidFill>
                  <a:srgbClr val="002060"/>
                </a:solidFill>
                <a:latin typeface="Arial" charset="0"/>
                <a:cs typeface="Arial" charset="0"/>
              </a:rPr>
              <a:t>03</a:t>
            </a:r>
            <a:endParaRPr lang="en-US" altLang="zh-CN" sz="4800" b="1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5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933D6-1B8D-D67B-1EDE-1749F217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37" y="1805149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 </a:t>
            </a:r>
            <a:r>
              <a:rPr lang="en-US" b="1" dirty="0">
                <a:solidFill>
                  <a:schemeClr val="tx2"/>
                </a:solidFill>
              </a:rPr>
              <a:t>Common Flow of </a:t>
            </a:r>
            <a:r>
              <a:rPr lang="en-US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Visual-based Depression Detection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19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20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21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123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Box 345">
            <a:extLst>
              <a:ext uri="{FF2B5EF4-FFF2-40B4-BE49-F238E27FC236}">
                <a16:creationId xmlns:a16="http://schemas.microsoft.com/office/drawing/2014/main" id="{1671C867-E246-42FA-804F-64FDBEE8A1ED}"/>
              </a:ext>
            </a:extLst>
          </p:cNvPr>
          <p:cNvSpPr txBox="1"/>
          <p:nvPr/>
        </p:nvSpPr>
        <p:spPr>
          <a:xfrm>
            <a:off x="0" y="6581001"/>
            <a:ext cx="11487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sz="600" dirty="0"/>
              <a:t>[1] Ashraf, A., </a:t>
            </a:r>
            <a:r>
              <a:rPr lang="en-GB" sz="600" dirty="0" err="1"/>
              <a:t>Gunawan</a:t>
            </a:r>
            <a:r>
              <a:rPr lang="en-GB" sz="600" dirty="0"/>
              <a:t>, T. S., Rahman, F. D. A., </a:t>
            </a:r>
            <a:r>
              <a:rPr lang="en-GB" sz="600" dirty="0" err="1"/>
              <a:t>Kartiwi</a:t>
            </a:r>
            <a:r>
              <a:rPr lang="en-GB" sz="600" dirty="0"/>
              <a:t>, M., &amp; Ismail, N. (2020, September). A summarization of the visual depression databases for depression detection. In 2020 6th International Conference on Wireless and Telematics (ICWT) (pp. 1-6). IEEE.</a:t>
            </a:r>
          </a:p>
          <a:p>
            <a:r>
              <a:rPr lang="en-GB" sz="600" dirty="0"/>
              <a:t>[2] </a:t>
            </a:r>
            <a:r>
              <a:rPr lang="en-GB" sz="600" dirty="0" err="1"/>
              <a:t>Pampouchidou</a:t>
            </a:r>
            <a:r>
              <a:rPr lang="en-GB" sz="600" dirty="0"/>
              <a:t>, A., Simos, P. G., Marias, K., </a:t>
            </a:r>
            <a:r>
              <a:rPr lang="en-GB" sz="600" dirty="0" err="1"/>
              <a:t>Meriaudeau</a:t>
            </a:r>
            <a:r>
              <a:rPr lang="en-GB" sz="600" dirty="0"/>
              <a:t>, F., Yang, F., </a:t>
            </a:r>
            <a:r>
              <a:rPr lang="en-GB" sz="600" dirty="0" err="1"/>
              <a:t>Pediaditis</a:t>
            </a:r>
            <a:r>
              <a:rPr lang="en-GB" sz="600" dirty="0"/>
              <a:t>, M., &amp; </a:t>
            </a:r>
            <a:r>
              <a:rPr lang="en-GB" sz="600" dirty="0" err="1"/>
              <a:t>Tsiknakis</a:t>
            </a:r>
            <a:r>
              <a:rPr lang="en-GB" sz="600" dirty="0"/>
              <a:t>, M. (2017). Automatic assessment of depression based on visual cues: A systematic review. IEEE Transactions on Affective Computing, 10(4), 445-470.</a:t>
            </a:r>
          </a:p>
          <a:p>
            <a:r>
              <a:rPr lang="en-GB" sz="600" dirty="0"/>
              <a:t>.</a:t>
            </a:r>
          </a:p>
        </p:txBody>
      </p:sp>
      <p:sp>
        <p:nvSpPr>
          <p:cNvPr id="348" name="标题 2">
            <a:extLst>
              <a:ext uri="{FF2B5EF4-FFF2-40B4-BE49-F238E27FC236}">
                <a16:creationId xmlns:a16="http://schemas.microsoft.com/office/drawing/2014/main" id="{2E505E5E-3273-8676-1DB8-5673067AE5EB}"/>
              </a:ext>
            </a:extLst>
          </p:cNvPr>
          <p:cNvSpPr txBox="1">
            <a:spLocks/>
          </p:cNvSpPr>
          <p:nvPr/>
        </p:nvSpPr>
        <p:spPr>
          <a:xfrm>
            <a:off x="228196" y="109054"/>
            <a:ext cx="12935860" cy="4160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1. Common Flow of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Visual-based Depression Detection 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8" name="矩形 7">
            <a:extLst>
              <a:ext uri="{FF2B5EF4-FFF2-40B4-BE49-F238E27FC236}">
                <a16:creationId xmlns:a16="http://schemas.microsoft.com/office/drawing/2014/main" id="{5F487BC5-280B-9502-6568-E3FCF7374300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AF6404-44D1-91C7-C663-97C69210D074}"/>
              </a:ext>
            </a:extLst>
          </p:cNvPr>
          <p:cNvSpPr txBox="1"/>
          <p:nvPr/>
        </p:nvSpPr>
        <p:spPr>
          <a:xfrm>
            <a:off x="1245756" y="1127027"/>
            <a:ext cx="1716880" cy="30777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Segmentation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C20936-C714-06BF-B581-1B37C0E4CD03}"/>
              </a:ext>
            </a:extLst>
          </p:cNvPr>
          <p:cNvSpPr txBox="1"/>
          <p:nvPr/>
        </p:nvSpPr>
        <p:spPr>
          <a:xfrm>
            <a:off x="969323" y="1766654"/>
            <a:ext cx="2260554" cy="30777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Illumination normalization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F1C02-76AC-D1B2-A5F9-BBC30032978F}"/>
              </a:ext>
            </a:extLst>
          </p:cNvPr>
          <p:cNvSpPr txBox="1"/>
          <p:nvPr/>
        </p:nvSpPr>
        <p:spPr>
          <a:xfrm>
            <a:off x="901784" y="2414736"/>
            <a:ext cx="2404824" cy="52322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Registration and alignment </a:t>
            </a:r>
          </a:p>
          <a:p>
            <a:r>
              <a:rPr lang="en-US" dirty="0"/>
              <a:t>between the image sequences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A093E9-8A0D-80B1-17C1-0BDE11761739}"/>
              </a:ext>
            </a:extLst>
          </p:cNvPr>
          <p:cNvSpPr txBox="1"/>
          <p:nvPr/>
        </p:nvSpPr>
        <p:spPr>
          <a:xfrm>
            <a:off x="1443969" y="3276622"/>
            <a:ext cx="1316386" cy="30777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Face Detection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70C2AE-E56F-CEA1-6A8E-733659DC1DC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099600" y="1434804"/>
            <a:ext cx="4596" cy="331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8998C2-2FB8-D516-D308-AA52613E2F84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099600" y="2074431"/>
            <a:ext cx="4596" cy="340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109D277-6703-8FCA-2CA0-E289E355140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102162" y="2937956"/>
            <a:ext cx="2034" cy="338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">
            <a:extLst>
              <a:ext uri="{FF2B5EF4-FFF2-40B4-BE49-F238E27FC236}">
                <a16:creationId xmlns:a16="http://schemas.microsoft.com/office/drawing/2014/main" id="{7FB48B80-657E-8218-0BE5-9CFAAD30E4DE}"/>
              </a:ext>
            </a:extLst>
          </p:cNvPr>
          <p:cNvSpPr txBox="1"/>
          <p:nvPr/>
        </p:nvSpPr>
        <p:spPr>
          <a:xfrm>
            <a:off x="1288933" y="3944915"/>
            <a:ext cx="1641731" cy="30777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54" name="TextBox 6">
            <a:extLst>
              <a:ext uri="{FF2B5EF4-FFF2-40B4-BE49-F238E27FC236}">
                <a16:creationId xmlns:a16="http://schemas.microsoft.com/office/drawing/2014/main" id="{F35C56F1-DE1F-2FAC-F6DC-263FFD893D05}"/>
              </a:ext>
            </a:extLst>
          </p:cNvPr>
          <p:cNvSpPr txBox="1"/>
          <p:nvPr/>
        </p:nvSpPr>
        <p:spPr>
          <a:xfrm>
            <a:off x="1024079" y="4646539"/>
            <a:ext cx="2172391" cy="30777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47F892C-649A-4E8B-B590-CE6806F9BCD5}"/>
              </a:ext>
            </a:extLst>
          </p:cNvPr>
          <p:cNvCxnSpPr>
            <a:cxnSpLocks/>
            <a:stCxn id="6" idx="2"/>
            <a:endCxn id="53" idx="0"/>
          </p:cNvCxnSpPr>
          <p:nvPr/>
        </p:nvCxnSpPr>
        <p:spPr>
          <a:xfrm>
            <a:off x="2102162" y="3584399"/>
            <a:ext cx="7637" cy="3605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47F892C-649A-4E8B-B590-CE6806F9BCD5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2109799" y="4252692"/>
            <a:ext cx="476" cy="393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6">
            <a:extLst>
              <a:ext uri="{FF2B5EF4-FFF2-40B4-BE49-F238E27FC236}">
                <a16:creationId xmlns:a16="http://schemas.microsoft.com/office/drawing/2014/main" id="{F196BDAC-611A-225E-9DC7-4EC8F0FAA6EF}"/>
              </a:ext>
            </a:extLst>
          </p:cNvPr>
          <p:cNvSpPr txBox="1"/>
          <p:nvPr/>
        </p:nvSpPr>
        <p:spPr>
          <a:xfrm>
            <a:off x="1029724" y="5874360"/>
            <a:ext cx="2172391" cy="30777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ML/DL Classifier</a:t>
            </a:r>
          </a:p>
        </p:txBody>
      </p:sp>
      <p:sp>
        <p:nvSpPr>
          <p:cNvPr id="88" name="TextBox 6">
            <a:extLst>
              <a:ext uri="{FF2B5EF4-FFF2-40B4-BE49-F238E27FC236}">
                <a16:creationId xmlns:a16="http://schemas.microsoft.com/office/drawing/2014/main" id="{0D0C2CEB-92ED-C92B-4588-AAA16F4259E6}"/>
              </a:ext>
            </a:extLst>
          </p:cNvPr>
          <p:cNvSpPr txBox="1"/>
          <p:nvPr/>
        </p:nvSpPr>
        <p:spPr>
          <a:xfrm>
            <a:off x="1029723" y="5182761"/>
            <a:ext cx="2172391" cy="30777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Modal fusion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1F6EC57-7C3C-3A9C-D319-78918C5741B0}"/>
              </a:ext>
            </a:extLst>
          </p:cNvPr>
          <p:cNvCxnSpPr>
            <a:cxnSpLocks/>
            <a:stCxn id="54" idx="2"/>
            <a:endCxn id="88" idx="0"/>
          </p:cNvCxnSpPr>
          <p:nvPr/>
        </p:nvCxnSpPr>
        <p:spPr>
          <a:xfrm>
            <a:off x="2110275" y="4954316"/>
            <a:ext cx="5644" cy="2284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233E3E9-8060-2B4C-641B-52AD0C663C7D}"/>
              </a:ext>
            </a:extLst>
          </p:cNvPr>
          <p:cNvCxnSpPr>
            <a:cxnSpLocks/>
            <a:stCxn id="88" idx="2"/>
            <a:endCxn id="81" idx="0"/>
          </p:cNvCxnSpPr>
          <p:nvPr/>
        </p:nvCxnSpPr>
        <p:spPr>
          <a:xfrm>
            <a:off x="2115919" y="5490538"/>
            <a:ext cx="1" cy="383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74A4C08-0B59-2BB8-88F4-C1658C3AC55B}"/>
              </a:ext>
            </a:extLst>
          </p:cNvPr>
          <p:cNvSpPr txBox="1"/>
          <p:nvPr/>
        </p:nvSpPr>
        <p:spPr>
          <a:xfrm>
            <a:off x="5436770" y="1909393"/>
            <a:ext cx="4764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5CD016D-FE96-F2CC-C8EB-D4A3CF44F49C}"/>
              </a:ext>
            </a:extLst>
          </p:cNvPr>
          <p:cNvSpPr txBox="1"/>
          <p:nvPr/>
        </p:nvSpPr>
        <p:spPr>
          <a:xfrm>
            <a:off x="5478789" y="3061699"/>
            <a:ext cx="5180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</p:txBody>
      </p:sp>
      <p:sp>
        <p:nvSpPr>
          <p:cNvPr id="97" name="TextBox 7">
            <a:extLst>
              <a:ext uri="{FF2B5EF4-FFF2-40B4-BE49-F238E27FC236}">
                <a16:creationId xmlns:a16="http://schemas.microsoft.com/office/drawing/2014/main" id="{1AF1475B-8AE0-1908-A33B-0B7CC9064619}"/>
              </a:ext>
            </a:extLst>
          </p:cNvPr>
          <p:cNvSpPr txBox="1"/>
          <p:nvPr/>
        </p:nvSpPr>
        <p:spPr>
          <a:xfrm>
            <a:off x="6614165" y="1319256"/>
            <a:ext cx="13244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Appearance-based</a:t>
            </a:r>
          </a:p>
        </p:txBody>
      </p:sp>
      <p:sp>
        <p:nvSpPr>
          <p:cNvPr id="98" name="TextBox 7">
            <a:extLst>
              <a:ext uri="{FF2B5EF4-FFF2-40B4-BE49-F238E27FC236}">
                <a16:creationId xmlns:a16="http://schemas.microsoft.com/office/drawing/2014/main" id="{74C1CF55-367A-430A-302E-8D67A89A5BDF}"/>
              </a:ext>
            </a:extLst>
          </p:cNvPr>
          <p:cNvSpPr txBox="1"/>
          <p:nvPr/>
        </p:nvSpPr>
        <p:spPr>
          <a:xfrm>
            <a:off x="6576443" y="1656694"/>
            <a:ext cx="115768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landmarks</a:t>
            </a:r>
          </a:p>
        </p:txBody>
      </p:sp>
      <p:sp>
        <p:nvSpPr>
          <p:cNvPr id="99" name="TextBox 7">
            <a:extLst>
              <a:ext uri="{FF2B5EF4-FFF2-40B4-BE49-F238E27FC236}">
                <a16:creationId xmlns:a16="http://schemas.microsoft.com/office/drawing/2014/main" id="{69CE4DBB-9FC9-A185-A662-E7BCAA761E92}"/>
              </a:ext>
            </a:extLst>
          </p:cNvPr>
          <p:cNvSpPr txBox="1"/>
          <p:nvPr/>
        </p:nvSpPr>
        <p:spPr>
          <a:xfrm>
            <a:off x="6605284" y="2043879"/>
            <a:ext cx="4651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</a:t>
            </a:r>
          </a:p>
        </p:txBody>
      </p:sp>
      <p:sp>
        <p:nvSpPr>
          <p:cNvPr id="100" name="TextBox 7">
            <a:extLst>
              <a:ext uri="{FF2B5EF4-FFF2-40B4-BE49-F238E27FC236}">
                <a16:creationId xmlns:a16="http://schemas.microsoft.com/office/drawing/2014/main" id="{14A2235D-C6B5-D061-01A3-A9C27ACBB7B2}"/>
              </a:ext>
            </a:extLst>
          </p:cNvPr>
          <p:cNvSpPr txBox="1"/>
          <p:nvPr/>
        </p:nvSpPr>
        <p:spPr>
          <a:xfrm>
            <a:off x="6618267" y="2406417"/>
            <a:ext cx="119455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Mouth and Eyes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A33A9CA-1785-3DD7-D4DE-3ECFBEB08B41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 flipV="1">
            <a:off x="5913182" y="1457756"/>
            <a:ext cx="700983" cy="590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269112F-CDAE-20D3-E510-EF698B1447AA}"/>
              </a:ext>
            </a:extLst>
          </p:cNvPr>
          <p:cNvCxnSpPr>
            <a:cxnSpLocks/>
            <a:stCxn id="95" idx="3"/>
            <a:endCxn id="98" idx="1"/>
          </p:cNvCxnSpPr>
          <p:nvPr/>
        </p:nvCxnSpPr>
        <p:spPr>
          <a:xfrm flipV="1">
            <a:off x="5913182" y="1795194"/>
            <a:ext cx="663261" cy="2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B052B2E-8C82-D228-9286-367A8C0DE34E}"/>
              </a:ext>
            </a:extLst>
          </p:cNvPr>
          <p:cNvCxnSpPr>
            <a:cxnSpLocks/>
            <a:stCxn id="95" idx="3"/>
            <a:endCxn id="99" idx="1"/>
          </p:cNvCxnSpPr>
          <p:nvPr/>
        </p:nvCxnSpPr>
        <p:spPr>
          <a:xfrm>
            <a:off x="5913182" y="2047893"/>
            <a:ext cx="692102" cy="134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CEC72EA-0946-88B1-13BD-15F8743044EB}"/>
              </a:ext>
            </a:extLst>
          </p:cNvPr>
          <p:cNvCxnSpPr>
            <a:cxnSpLocks/>
            <a:stCxn id="95" idx="3"/>
            <a:endCxn id="100" idx="1"/>
          </p:cNvCxnSpPr>
          <p:nvPr/>
        </p:nvCxnSpPr>
        <p:spPr>
          <a:xfrm>
            <a:off x="5913182" y="2047893"/>
            <a:ext cx="705085" cy="497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2AAF238-5366-BC73-8C8B-77CA56417BBF}"/>
              </a:ext>
            </a:extLst>
          </p:cNvPr>
          <p:cNvCxnSpPr>
            <a:cxnSpLocks/>
            <a:stCxn id="108" idx="3"/>
            <a:endCxn id="95" idx="1"/>
          </p:cNvCxnSpPr>
          <p:nvPr/>
        </p:nvCxnSpPr>
        <p:spPr>
          <a:xfrm flipV="1">
            <a:off x="5132825" y="2047893"/>
            <a:ext cx="303945" cy="402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C94CD8B-ACBF-61DE-ADD1-F4920E391DA4}"/>
              </a:ext>
            </a:extLst>
          </p:cNvPr>
          <p:cNvCxnSpPr>
            <a:cxnSpLocks/>
            <a:stCxn id="108" idx="3"/>
            <a:endCxn id="96" idx="1"/>
          </p:cNvCxnSpPr>
          <p:nvPr/>
        </p:nvCxnSpPr>
        <p:spPr>
          <a:xfrm>
            <a:off x="5132825" y="2450359"/>
            <a:ext cx="345964" cy="749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EEE9724-1975-7971-3C8B-976F815667CE}"/>
              </a:ext>
            </a:extLst>
          </p:cNvPr>
          <p:cNvSpPr txBox="1"/>
          <p:nvPr/>
        </p:nvSpPr>
        <p:spPr>
          <a:xfrm>
            <a:off x="8517976" y="836276"/>
            <a:ext cx="2556417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Binary Patterns (LBP), Local Phase Quantization (LPQ)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 History Histograms (MHH)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Space-Time Interest Points (STIP) algorithm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E020648-33C0-D07A-70C6-3ECB8C5B48B4}"/>
              </a:ext>
            </a:extLst>
          </p:cNvPr>
          <p:cNvSpPr txBox="1"/>
          <p:nvPr/>
        </p:nvSpPr>
        <p:spPr>
          <a:xfrm>
            <a:off x="3793562" y="2311859"/>
            <a:ext cx="13392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Handcrafted 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0CEB689-CA64-437E-4D91-B9EFF05F51E2}"/>
              </a:ext>
            </a:extLst>
          </p:cNvPr>
          <p:cNvCxnSpPr>
            <a:cxnSpLocks/>
            <a:stCxn id="97" idx="3"/>
            <a:endCxn id="107" idx="1"/>
          </p:cNvCxnSpPr>
          <p:nvPr/>
        </p:nvCxnSpPr>
        <p:spPr>
          <a:xfrm flipV="1">
            <a:off x="7938567" y="1220997"/>
            <a:ext cx="579409" cy="236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A965548-8248-843B-65FF-7919EC7D799F}"/>
              </a:ext>
            </a:extLst>
          </p:cNvPr>
          <p:cNvSpPr txBox="1"/>
          <p:nvPr/>
        </p:nvSpPr>
        <p:spPr>
          <a:xfrm>
            <a:off x="8494987" y="1788704"/>
            <a:ext cx="2703584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Models method (CLM), Active Shape Models (ASM), Active Appearance Models (AAMs)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Landmark Model Matching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 Bunch Graph Matching (EBFM)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Landmark Distribution Model (LDM)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Landmark Motion Magnitude (LMM)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91FCF08-6A07-AFCF-386D-B2A05153DD11}"/>
              </a:ext>
            </a:extLst>
          </p:cNvPr>
          <p:cNvCxnSpPr>
            <a:cxnSpLocks/>
            <a:stCxn id="98" idx="3"/>
            <a:endCxn id="110" idx="1"/>
          </p:cNvCxnSpPr>
          <p:nvPr/>
        </p:nvCxnSpPr>
        <p:spPr>
          <a:xfrm>
            <a:off x="7734132" y="1795194"/>
            <a:ext cx="760855" cy="547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C02DB0C-D10E-3293-029B-189BA9680B14}"/>
              </a:ext>
            </a:extLst>
          </p:cNvPr>
          <p:cNvSpPr txBox="1"/>
          <p:nvPr/>
        </p:nvSpPr>
        <p:spPr>
          <a:xfrm>
            <a:off x="6461194" y="3058481"/>
            <a:ext cx="26336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STIP, Divergence-Curl-Shear (DCS)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1D9FAE8-3C62-A491-356E-3E9EBA1F4AC5}"/>
              </a:ext>
            </a:extLst>
          </p:cNvPr>
          <p:cNvCxnSpPr>
            <a:cxnSpLocks/>
            <a:stCxn id="96" idx="3"/>
            <a:endCxn id="112" idx="1"/>
          </p:cNvCxnSpPr>
          <p:nvPr/>
        </p:nvCxnSpPr>
        <p:spPr>
          <a:xfrm flipV="1">
            <a:off x="5996880" y="3196981"/>
            <a:ext cx="464314" cy="3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CC8CECE-5D0F-2ED3-91BB-0D9A383F7900}"/>
              </a:ext>
            </a:extLst>
          </p:cNvPr>
          <p:cNvCxnSpPr>
            <a:cxnSpLocks/>
            <a:stCxn id="53" idx="3"/>
            <a:endCxn id="108" idx="1"/>
          </p:cNvCxnSpPr>
          <p:nvPr/>
        </p:nvCxnSpPr>
        <p:spPr>
          <a:xfrm flipV="1">
            <a:off x="2930664" y="2450359"/>
            <a:ext cx="862898" cy="1648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C6C11C2-E65B-DD2F-5854-C4D882EF5672}"/>
              </a:ext>
            </a:extLst>
          </p:cNvPr>
          <p:cNvSpPr txBox="1"/>
          <p:nvPr/>
        </p:nvSpPr>
        <p:spPr>
          <a:xfrm>
            <a:off x="3375378" y="308471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(1)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3E9F2F0-61A9-3CA6-0570-EE276FB2CB0A}"/>
              </a:ext>
            </a:extLst>
          </p:cNvPr>
          <p:cNvSpPr/>
          <p:nvPr/>
        </p:nvSpPr>
        <p:spPr>
          <a:xfrm>
            <a:off x="8331193" y="756356"/>
            <a:ext cx="2991556" cy="2223911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DF80076-BD3D-AA34-61E5-8AAD10C12D5B}"/>
              </a:ext>
            </a:extLst>
          </p:cNvPr>
          <p:cNvSpPr txBox="1"/>
          <p:nvPr/>
        </p:nvSpPr>
        <p:spPr>
          <a:xfrm>
            <a:off x="9250169" y="3059668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Low-level visual descriptors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AE06C74-7C53-D5E3-97D4-D13B6ED946E7}"/>
              </a:ext>
            </a:extLst>
          </p:cNvPr>
          <p:cNvSpPr txBox="1"/>
          <p:nvPr/>
        </p:nvSpPr>
        <p:spPr>
          <a:xfrm>
            <a:off x="3979519" y="6073421"/>
            <a:ext cx="4350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1: Common flow of visual-based depression detection</a:t>
            </a:r>
          </a:p>
        </p:txBody>
      </p:sp>
    </p:spTree>
    <p:extLst>
      <p:ext uri="{BB962C8B-B14F-4D97-AF65-F5344CB8AC3E}">
        <p14:creationId xmlns:p14="http://schemas.microsoft.com/office/powerpoint/2010/main" val="274163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7" grpId="0" animBg="1"/>
      <p:bldP spid="108" grpId="0" animBg="1"/>
      <p:bldP spid="110" grpId="0" animBg="1"/>
      <p:bldP spid="112" grpId="0" animBg="1"/>
      <p:bldP spid="149" grpId="0"/>
      <p:bldP spid="153" grpId="0" animBg="1"/>
      <p:bldP spid="1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933D6-1B8D-D67B-1EDE-1749F217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37" y="1805149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2</a:t>
            </a:r>
            <a:r>
              <a:rPr lang="en-US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Visual Feature Extraction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19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20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21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826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Box 348">
            <a:extLst>
              <a:ext uri="{FF2B5EF4-FFF2-40B4-BE49-F238E27FC236}">
                <a16:creationId xmlns:a16="http://schemas.microsoft.com/office/drawing/2014/main" id="{B9EBBB60-0602-A1EC-FC33-206D123B1836}"/>
              </a:ext>
            </a:extLst>
          </p:cNvPr>
          <p:cNvSpPr txBox="1"/>
          <p:nvPr/>
        </p:nvSpPr>
        <p:spPr>
          <a:xfrm>
            <a:off x="362604" y="520239"/>
            <a:ext cx="6576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Handcrafted Feature Performance</a:t>
            </a:r>
          </a:p>
        </p:txBody>
      </p:sp>
      <p:sp>
        <p:nvSpPr>
          <p:cNvPr id="348" name="标题 2">
            <a:extLst>
              <a:ext uri="{FF2B5EF4-FFF2-40B4-BE49-F238E27FC236}">
                <a16:creationId xmlns:a16="http://schemas.microsoft.com/office/drawing/2014/main" id="{2E505E5E-3273-8676-1DB8-5673067AE5EB}"/>
              </a:ext>
            </a:extLst>
          </p:cNvPr>
          <p:cNvSpPr txBox="1">
            <a:spLocks/>
          </p:cNvSpPr>
          <p:nvPr/>
        </p:nvSpPr>
        <p:spPr>
          <a:xfrm>
            <a:off x="228196" y="109054"/>
            <a:ext cx="12935860" cy="4160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. Visual Feature Extraction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8" name="矩形 7">
            <a:extLst>
              <a:ext uri="{FF2B5EF4-FFF2-40B4-BE49-F238E27FC236}">
                <a16:creationId xmlns:a16="http://schemas.microsoft.com/office/drawing/2014/main" id="{5F487BC5-280B-9502-6568-E3FCF7374300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94" name="Table 393">
            <a:extLst>
              <a:ext uri="{FF2B5EF4-FFF2-40B4-BE49-F238E27FC236}">
                <a16:creationId xmlns:a16="http://schemas.microsoft.com/office/drawing/2014/main" id="{0D136459-D31F-24EF-3CE7-FA1412648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93840"/>
              </p:ext>
            </p:extLst>
          </p:nvPr>
        </p:nvGraphicFramePr>
        <p:xfrm>
          <a:off x="686892" y="1112520"/>
          <a:ext cx="10497922" cy="4295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987">
                  <a:extLst>
                    <a:ext uri="{9D8B030D-6E8A-4147-A177-3AD203B41FA5}">
                      <a16:colId xmlns:a16="http://schemas.microsoft.com/office/drawing/2014/main" val="1970739600"/>
                    </a:ext>
                  </a:extLst>
                </a:gridCol>
                <a:gridCol w="840176">
                  <a:extLst>
                    <a:ext uri="{9D8B030D-6E8A-4147-A177-3AD203B41FA5}">
                      <a16:colId xmlns:a16="http://schemas.microsoft.com/office/drawing/2014/main" val="2474398594"/>
                    </a:ext>
                  </a:extLst>
                </a:gridCol>
                <a:gridCol w="2417798">
                  <a:extLst>
                    <a:ext uri="{9D8B030D-6E8A-4147-A177-3AD203B41FA5}">
                      <a16:colId xmlns:a16="http://schemas.microsoft.com/office/drawing/2014/main" val="1259982233"/>
                    </a:ext>
                  </a:extLst>
                </a:gridCol>
                <a:gridCol w="1809987">
                  <a:extLst>
                    <a:ext uri="{9D8B030D-6E8A-4147-A177-3AD203B41FA5}">
                      <a16:colId xmlns:a16="http://schemas.microsoft.com/office/drawing/2014/main" val="3136048036"/>
                    </a:ext>
                  </a:extLst>
                </a:gridCol>
                <a:gridCol w="1809987">
                  <a:extLst>
                    <a:ext uri="{9D8B030D-6E8A-4147-A177-3AD203B41FA5}">
                      <a16:colId xmlns:a16="http://schemas.microsoft.com/office/drawing/2014/main" val="719181500"/>
                    </a:ext>
                  </a:extLst>
                </a:gridCol>
                <a:gridCol w="1809987">
                  <a:extLst>
                    <a:ext uri="{9D8B030D-6E8A-4147-A177-3AD203B41FA5}">
                      <a16:colId xmlns:a16="http://schemas.microsoft.com/office/drawing/2014/main" val="2947077144"/>
                    </a:ext>
                  </a:extLst>
                </a:gridCol>
              </a:tblGrid>
              <a:tr h="23942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Modalities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0017078"/>
                  </a:ext>
                </a:extLst>
              </a:tr>
              <a:tr h="23942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Scherer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and Audio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DAIC-WOZ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 0.897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738818"/>
                  </a:ext>
                </a:extLst>
              </a:tr>
              <a:tr h="40702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Ghosh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Entropy Model (</a:t>
                      </a:r>
                      <a:r>
                        <a:rPr lang="en-US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MaxEnt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and Audio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DAIC-WOZ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 0.600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639915"/>
                  </a:ext>
                </a:extLst>
              </a:tr>
              <a:tr h="40702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Yang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Visual, Text and Audio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DAIC-WOZ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0.857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145340"/>
                  </a:ext>
                </a:extLst>
              </a:tr>
              <a:tr h="40702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Pampouchidou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Visual, Text and Audio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DAIC-WOZ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0.620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319118"/>
                  </a:ext>
                </a:extLst>
              </a:tr>
              <a:tr h="57462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Guo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Temporal Dilated Convolutional Network (TDCN)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DAIC-WOZ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 0.660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547018"/>
                  </a:ext>
                </a:extLst>
              </a:tr>
              <a:tr h="23942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Alghowinem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and Audio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BlackDog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 0.883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485429"/>
                  </a:ext>
                </a:extLst>
              </a:tr>
              <a:tr h="23942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Alghowinem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BlackDog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 0.783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6088846"/>
                  </a:ext>
                </a:extLst>
              </a:tr>
              <a:tr h="40702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Dibeklioğlu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Stacked Denoising Autoencoders (SDA)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and Audio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Pittsburgh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 0.787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024795"/>
                  </a:ext>
                </a:extLst>
              </a:tr>
              <a:tr h="23942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Dibeklioğlu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Pittsburgh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 0.845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9257637"/>
                  </a:ext>
                </a:extLst>
              </a:tr>
              <a:tr h="2394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Dibeklioğlu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Pittsburgh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 0.726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868802"/>
                  </a:ext>
                </a:extLst>
              </a:tr>
              <a:tr h="2394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CNN+Attention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AVEC 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 7.909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983587"/>
                  </a:ext>
                </a:extLst>
              </a:tr>
              <a:tr h="2394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CNN+Attention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Self-collected (HAMD)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 0.896 F1 0.896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387899"/>
                  </a:ext>
                </a:extLst>
              </a:tr>
            </a:tbl>
          </a:graphicData>
        </a:graphic>
      </p:graphicFrame>
      <p:sp>
        <p:nvSpPr>
          <p:cNvPr id="411" name="TextBox 410">
            <a:extLst>
              <a:ext uri="{FF2B5EF4-FFF2-40B4-BE49-F238E27FC236}">
                <a16:creationId xmlns:a16="http://schemas.microsoft.com/office/drawing/2014/main" id="{E242EFDC-0E61-BEDB-E014-BF1869631A7E}"/>
              </a:ext>
            </a:extLst>
          </p:cNvPr>
          <p:cNvSpPr txBox="1"/>
          <p:nvPr/>
        </p:nvSpPr>
        <p:spPr>
          <a:xfrm>
            <a:off x="3884259" y="6027705"/>
            <a:ext cx="5444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Comparison of different handcrafted feature-based performance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0B7EE6-DFE3-6648-8DAD-93973778952E}"/>
              </a:ext>
            </a:extLst>
          </p:cNvPr>
          <p:cNvSpPr txBox="1"/>
          <p:nvPr/>
        </p:nvSpPr>
        <p:spPr>
          <a:xfrm>
            <a:off x="134656" y="6257836"/>
            <a:ext cx="658242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Li, X., Yi, X., Lu, L., Wang, H., Zheng, Y., Han, M., &amp; Wang, Q. (2024). TSFFM: Depression detection based on latent association of facial and body expressions. 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Computers in Biology and Medicine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168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107805.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1481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Box 345">
            <a:extLst>
              <a:ext uri="{FF2B5EF4-FFF2-40B4-BE49-F238E27FC236}">
                <a16:creationId xmlns:a16="http://schemas.microsoft.com/office/drawing/2014/main" id="{1671C867-E246-42FA-804F-64FDBEE8A1ED}"/>
              </a:ext>
            </a:extLst>
          </p:cNvPr>
          <p:cNvSpPr txBox="1"/>
          <p:nvPr/>
        </p:nvSpPr>
        <p:spPr>
          <a:xfrm>
            <a:off x="0" y="6581001"/>
            <a:ext cx="11487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sz="600" dirty="0"/>
              <a:t>[1] Ashraf, A., </a:t>
            </a:r>
            <a:r>
              <a:rPr lang="en-GB" sz="600" dirty="0" err="1"/>
              <a:t>Gunawan</a:t>
            </a:r>
            <a:r>
              <a:rPr lang="en-GB" sz="600" dirty="0"/>
              <a:t>, T. S., Rahman, F. D. A., </a:t>
            </a:r>
            <a:r>
              <a:rPr lang="en-GB" sz="600" dirty="0" err="1"/>
              <a:t>Kartiwi</a:t>
            </a:r>
            <a:r>
              <a:rPr lang="en-GB" sz="600" dirty="0"/>
              <a:t>, M., &amp; Ismail, N. (2020, September). A summarization of the visual depression databases for depression detection. In 2020 6th International Conference on Wireless and Telematics (ICWT) (pp. 1-6). IEEE.</a:t>
            </a:r>
          </a:p>
          <a:p>
            <a:r>
              <a:rPr lang="en-GB" sz="600" dirty="0"/>
              <a:t>[2] </a:t>
            </a:r>
            <a:r>
              <a:rPr lang="en-GB" sz="600" dirty="0" err="1"/>
              <a:t>Pampouchidou</a:t>
            </a:r>
            <a:r>
              <a:rPr lang="en-GB" sz="600" dirty="0"/>
              <a:t>, A., Simos, P. G., Marias, K., </a:t>
            </a:r>
            <a:r>
              <a:rPr lang="en-GB" sz="600" dirty="0" err="1"/>
              <a:t>Meriaudeau</a:t>
            </a:r>
            <a:r>
              <a:rPr lang="en-GB" sz="600" dirty="0"/>
              <a:t>, F., Yang, F., </a:t>
            </a:r>
            <a:r>
              <a:rPr lang="en-GB" sz="600" dirty="0" err="1"/>
              <a:t>Pediaditis</a:t>
            </a:r>
            <a:r>
              <a:rPr lang="en-GB" sz="600" dirty="0"/>
              <a:t>, M., &amp; </a:t>
            </a:r>
            <a:r>
              <a:rPr lang="en-GB" sz="600" dirty="0" err="1"/>
              <a:t>Tsiknakis</a:t>
            </a:r>
            <a:r>
              <a:rPr lang="en-GB" sz="600" dirty="0"/>
              <a:t>, M. (2017). Automatic assessment of depression based on visual cues: A systematic review. IEEE Transactions on Affective Computing, 10(4), 445-470.</a:t>
            </a:r>
          </a:p>
          <a:p>
            <a:r>
              <a:rPr lang="en-GB" sz="600" dirty="0"/>
              <a:t>.</a:t>
            </a:r>
          </a:p>
        </p:txBody>
      </p:sp>
      <p:sp>
        <p:nvSpPr>
          <p:cNvPr id="378" name="矩形 7">
            <a:extLst>
              <a:ext uri="{FF2B5EF4-FFF2-40B4-BE49-F238E27FC236}">
                <a16:creationId xmlns:a16="http://schemas.microsoft.com/office/drawing/2014/main" id="{5F487BC5-280B-9502-6568-E3FCF7374300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AF6404-44D1-91C7-C663-97C69210D074}"/>
              </a:ext>
            </a:extLst>
          </p:cNvPr>
          <p:cNvSpPr txBox="1"/>
          <p:nvPr/>
        </p:nvSpPr>
        <p:spPr>
          <a:xfrm>
            <a:off x="1245756" y="1127027"/>
            <a:ext cx="1716880" cy="30777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Segmentation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C20936-C714-06BF-B581-1B37C0E4CD03}"/>
              </a:ext>
            </a:extLst>
          </p:cNvPr>
          <p:cNvSpPr txBox="1"/>
          <p:nvPr/>
        </p:nvSpPr>
        <p:spPr>
          <a:xfrm>
            <a:off x="969323" y="1766654"/>
            <a:ext cx="2260554" cy="30777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Illumination normalization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F1C02-76AC-D1B2-A5F9-BBC30032978F}"/>
              </a:ext>
            </a:extLst>
          </p:cNvPr>
          <p:cNvSpPr txBox="1"/>
          <p:nvPr/>
        </p:nvSpPr>
        <p:spPr>
          <a:xfrm>
            <a:off x="901784" y="2414736"/>
            <a:ext cx="2404824" cy="52322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Registration and alignment </a:t>
            </a:r>
          </a:p>
          <a:p>
            <a:r>
              <a:rPr lang="en-US" dirty="0"/>
              <a:t>between the image sequences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A093E9-8A0D-80B1-17C1-0BDE11761739}"/>
              </a:ext>
            </a:extLst>
          </p:cNvPr>
          <p:cNvSpPr txBox="1"/>
          <p:nvPr/>
        </p:nvSpPr>
        <p:spPr>
          <a:xfrm>
            <a:off x="1443969" y="3276622"/>
            <a:ext cx="1316386" cy="30777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Face Detection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70C2AE-E56F-CEA1-6A8E-733659DC1DC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099600" y="1434804"/>
            <a:ext cx="4596" cy="331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8998C2-2FB8-D516-D308-AA52613E2F84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099600" y="2074431"/>
            <a:ext cx="4596" cy="340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109D277-6703-8FCA-2CA0-E289E355140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102162" y="2937956"/>
            <a:ext cx="2034" cy="338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">
            <a:extLst>
              <a:ext uri="{FF2B5EF4-FFF2-40B4-BE49-F238E27FC236}">
                <a16:creationId xmlns:a16="http://schemas.microsoft.com/office/drawing/2014/main" id="{7FB48B80-657E-8218-0BE5-9CFAAD30E4DE}"/>
              </a:ext>
            </a:extLst>
          </p:cNvPr>
          <p:cNvSpPr txBox="1"/>
          <p:nvPr/>
        </p:nvSpPr>
        <p:spPr>
          <a:xfrm>
            <a:off x="1288933" y="3944915"/>
            <a:ext cx="1641731" cy="30777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54" name="TextBox 6">
            <a:extLst>
              <a:ext uri="{FF2B5EF4-FFF2-40B4-BE49-F238E27FC236}">
                <a16:creationId xmlns:a16="http://schemas.microsoft.com/office/drawing/2014/main" id="{F35C56F1-DE1F-2FAC-F6DC-263FFD893D05}"/>
              </a:ext>
            </a:extLst>
          </p:cNvPr>
          <p:cNvSpPr txBox="1"/>
          <p:nvPr/>
        </p:nvSpPr>
        <p:spPr>
          <a:xfrm>
            <a:off x="1024079" y="4646539"/>
            <a:ext cx="2172391" cy="30777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47F892C-649A-4E8B-B590-CE6806F9BCD5}"/>
              </a:ext>
            </a:extLst>
          </p:cNvPr>
          <p:cNvCxnSpPr>
            <a:cxnSpLocks/>
            <a:stCxn id="6" idx="2"/>
            <a:endCxn id="53" idx="0"/>
          </p:cNvCxnSpPr>
          <p:nvPr/>
        </p:nvCxnSpPr>
        <p:spPr>
          <a:xfrm>
            <a:off x="2102162" y="3584399"/>
            <a:ext cx="7637" cy="3605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47F892C-649A-4E8B-B590-CE6806F9BCD5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2109799" y="4252692"/>
            <a:ext cx="476" cy="393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6">
            <a:extLst>
              <a:ext uri="{FF2B5EF4-FFF2-40B4-BE49-F238E27FC236}">
                <a16:creationId xmlns:a16="http://schemas.microsoft.com/office/drawing/2014/main" id="{F196BDAC-611A-225E-9DC7-4EC8F0FAA6EF}"/>
              </a:ext>
            </a:extLst>
          </p:cNvPr>
          <p:cNvSpPr txBox="1"/>
          <p:nvPr/>
        </p:nvSpPr>
        <p:spPr>
          <a:xfrm>
            <a:off x="1029724" y="5874360"/>
            <a:ext cx="2172391" cy="30777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ML/DL Classifier</a:t>
            </a:r>
          </a:p>
        </p:txBody>
      </p:sp>
      <p:sp>
        <p:nvSpPr>
          <p:cNvPr id="88" name="TextBox 6">
            <a:extLst>
              <a:ext uri="{FF2B5EF4-FFF2-40B4-BE49-F238E27FC236}">
                <a16:creationId xmlns:a16="http://schemas.microsoft.com/office/drawing/2014/main" id="{0D0C2CEB-92ED-C92B-4588-AAA16F4259E6}"/>
              </a:ext>
            </a:extLst>
          </p:cNvPr>
          <p:cNvSpPr txBox="1"/>
          <p:nvPr/>
        </p:nvSpPr>
        <p:spPr>
          <a:xfrm>
            <a:off x="1029723" y="5182761"/>
            <a:ext cx="2172391" cy="30777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Modal fusion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1F6EC57-7C3C-3A9C-D319-78918C5741B0}"/>
              </a:ext>
            </a:extLst>
          </p:cNvPr>
          <p:cNvCxnSpPr>
            <a:cxnSpLocks/>
            <a:stCxn id="54" idx="2"/>
            <a:endCxn id="88" idx="0"/>
          </p:cNvCxnSpPr>
          <p:nvPr/>
        </p:nvCxnSpPr>
        <p:spPr>
          <a:xfrm>
            <a:off x="2110275" y="4954316"/>
            <a:ext cx="5644" cy="2284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233E3E9-8060-2B4C-641B-52AD0C663C7D}"/>
              </a:ext>
            </a:extLst>
          </p:cNvPr>
          <p:cNvCxnSpPr>
            <a:cxnSpLocks/>
            <a:stCxn id="88" idx="2"/>
            <a:endCxn id="81" idx="0"/>
          </p:cNvCxnSpPr>
          <p:nvPr/>
        </p:nvCxnSpPr>
        <p:spPr>
          <a:xfrm>
            <a:off x="2115919" y="5490538"/>
            <a:ext cx="1" cy="383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74A4C08-0B59-2BB8-88F4-C1658C3AC55B}"/>
              </a:ext>
            </a:extLst>
          </p:cNvPr>
          <p:cNvSpPr txBox="1"/>
          <p:nvPr/>
        </p:nvSpPr>
        <p:spPr>
          <a:xfrm>
            <a:off x="5436770" y="1909393"/>
            <a:ext cx="4764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5CD016D-FE96-F2CC-C8EB-D4A3CF44F49C}"/>
              </a:ext>
            </a:extLst>
          </p:cNvPr>
          <p:cNvSpPr txBox="1"/>
          <p:nvPr/>
        </p:nvSpPr>
        <p:spPr>
          <a:xfrm>
            <a:off x="5478789" y="3061699"/>
            <a:ext cx="5180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</p:txBody>
      </p:sp>
      <p:sp>
        <p:nvSpPr>
          <p:cNvPr id="97" name="TextBox 7">
            <a:extLst>
              <a:ext uri="{FF2B5EF4-FFF2-40B4-BE49-F238E27FC236}">
                <a16:creationId xmlns:a16="http://schemas.microsoft.com/office/drawing/2014/main" id="{1AF1475B-8AE0-1908-A33B-0B7CC9064619}"/>
              </a:ext>
            </a:extLst>
          </p:cNvPr>
          <p:cNvSpPr txBox="1"/>
          <p:nvPr/>
        </p:nvSpPr>
        <p:spPr>
          <a:xfrm>
            <a:off x="6614165" y="1319256"/>
            <a:ext cx="13244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Appearance-based</a:t>
            </a:r>
          </a:p>
        </p:txBody>
      </p:sp>
      <p:sp>
        <p:nvSpPr>
          <p:cNvPr id="98" name="TextBox 7">
            <a:extLst>
              <a:ext uri="{FF2B5EF4-FFF2-40B4-BE49-F238E27FC236}">
                <a16:creationId xmlns:a16="http://schemas.microsoft.com/office/drawing/2014/main" id="{74C1CF55-367A-430A-302E-8D67A89A5BDF}"/>
              </a:ext>
            </a:extLst>
          </p:cNvPr>
          <p:cNvSpPr txBox="1"/>
          <p:nvPr/>
        </p:nvSpPr>
        <p:spPr>
          <a:xfrm>
            <a:off x="6576443" y="1656694"/>
            <a:ext cx="115768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landmarks</a:t>
            </a:r>
          </a:p>
        </p:txBody>
      </p:sp>
      <p:sp>
        <p:nvSpPr>
          <p:cNvPr id="99" name="TextBox 7">
            <a:extLst>
              <a:ext uri="{FF2B5EF4-FFF2-40B4-BE49-F238E27FC236}">
                <a16:creationId xmlns:a16="http://schemas.microsoft.com/office/drawing/2014/main" id="{69CE4DBB-9FC9-A185-A662-E7BCAA761E92}"/>
              </a:ext>
            </a:extLst>
          </p:cNvPr>
          <p:cNvSpPr txBox="1"/>
          <p:nvPr/>
        </p:nvSpPr>
        <p:spPr>
          <a:xfrm>
            <a:off x="6605284" y="2043879"/>
            <a:ext cx="4651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</a:t>
            </a:r>
          </a:p>
        </p:txBody>
      </p:sp>
      <p:sp>
        <p:nvSpPr>
          <p:cNvPr id="100" name="TextBox 7">
            <a:extLst>
              <a:ext uri="{FF2B5EF4-FFF2-40B4-BE49-F238E27FC236}">
                <a16:creationId xmlns:a16="http://schemas.microsoft.com/office/drawing/2014/main" id="{14A2235D-C6B5-D061-01A3-A9C27ACBB7B2}"/>
              </a:ext>
            </a:extLst>
          </p:cNvPr>
          <p:cNvSpPr txBox="1"/>
          <p:nvPr/>
        </p:nvSpPr>
        <p:spPr>
          <a:xfrm>
            <a:off x="6618267" y="2406417"/>
            <a:ext cx="119455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Mouth and Eyes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A33A9CA-1785-3DD7-D4DE-3ECFBEB08B41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 flipV="1">
            <a:off x="5913182" y="1457756"/>
            <a:ext cx="700983" cy="590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269112F-CDAE-20D3-E510-EF698B1447AA}"/>
              </a:ext>
            </a:extLst>
          </p:cNvPr>
          <p:cNvCxnSpPr>
            <a:cxnSpLocks/>
            <a:stCxn id="95" idx="3"/>
            <a:endCxn id="98" idx="1"/>
          </p:cNvCxnSpPr>
          <p:nvPr/>
        </p:nvCxnSpPr>
        <p:spPr>
          <a:xfrm flipV="1">
            <a:off x="5913182" y="1795194"/>
            <a:ext cx="663261" cy="2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B052B2E-8C82-D228-9286-367A8C0DE34E}"/>
              </a:ext>
            </a:extLst>
          </p:cNvPr>
          <p:cNvCxnSpPr>
            <a:cxnSpLocks/>
            <a:stCxn id="95" idx="3"/>
            <a:endCxn id="99" idx="1"/>
          </p:cNvCxnSpPr>
          <p:nvPr/>
        </p:nvCxnSpPr>
        <p:spPr>
          <a:xfrm>
            <a:off x="5913182" y="2047893"/>
            <a:ext cx="692102" cy="134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CEC72EA-0946-88B1-13BD-15F8743044EB}"/>
              </a:ext>
            </a:extLst>
          </p:cNvPr>
          <p:cNvCxnSpPr>
            <a:cxnSpLocks/>
            <a:stCxn id="95" idx="3"/>
            <a:endCxn id="100" idx="1"/>
          </p:cNvCxnSpPr>
          <p:nvPr/>
        </p:nvCxnSpPr>
        <p:spPr>
          <a:xfrm>
            <a:off x="5913182" y="2047893"/>
            <a:ext cx="705085" cy="497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2AAF238-5366-BC73-8C8B-77CA56417BBF}"/>
              </a:ext>
            </a:extLst>
          </p:cNvPr>
          <p:cNvCxnSpPr>
            <a:cxnSpLocks/>
            <a:stCxn id="108" idx="3"/>
            <a:endCxn id="95" idx="1"/>
          </p:cNvCxnSpPr>
          <p:nvPr/>
        </p:nvCxnSpPr>
        <p:spPr>
          <a:xfrm flipV="1">
            <a:off x="5132825" y="2047893"/>
            <a:ext cx="303945" cy="402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C94CD8B-ACBF-61DE-ADD1-F4920E391DA4}"/>
              </a:ext>
            </a:extLst>
          </p:cNvPr>
          <p:cNvCxnSpPr>
            <a:cxnSpLocks/>
            <a:stCxn id="108" idx="3"/>
            <a:endCxn id="96" idx="1"/>
          </p:cNvCxnSpPr>
          <p:nvPr/>
        </p:nvCxnSpPr>
        <p:spPr>
          <a:xfrm>
            <a:off x="5132825" y="2450359"/>
            <a:ext cx="345964" cy="749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EEE9724-1975-7971-3C8B-976F815667CE}"/>
              </a:ext>
            </a:extLst>
          </p:cNvPr>
          <p:cNvSpPr txBox="1"/>
          <p:nvPr/>
        </p:nvSpPr>
        <p:spPr>
          <a:xfrm>
            <a:off x="8517976" y="836276"/>
            <a:ext cx="2556417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Binary Patterns (LBP), Local Phase Quantization (LPQ)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 History Histograms (MHH)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Space-Time Interest Points (STIP) algorithm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E020648-33C0-D07A-70C6-3ECB8C5B48B4}"/>
              </a:ext>
            </a:extLst>
          </p:cNvPr>
          <p:cNvSpPr txBox="1"/>
          <p:nvPr/>
        </p:nvSpPr>
        <p:spPr>
          <a:xfrm>
            <a:off x="3793562" y="2311859"/>
            <a:ext cx="13392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Handcrafted 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0CEB689-CA64-437E-4D91-B9EFF05F51E2}"/>
              </a:ext>
            </a:extLst>
          </p:cNvPr>
          <p:cNvCxnSpPr>
            <a:cxnSpLocks/>
            <a:stCxn id="97" idx="3"/>
            <a:endCxn id="107" idx="1"/>
          </p:cNvCxnSpPr>
          <p:nvPr/>
        </p:nvCxnSpPr>
        <p:spPr>
          <a:xfrm flipV="1">
            <a:off x="7938567" y="1220997"/>
            <a:ext cx="579409" cy="236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A965548-8248-843B-65FF-7919EC7D799F}"/>
              </a:ext>
            </a:extLst>
          </p:cNvPr>
          <p:cNvSpPr txBox="1"/>
          <p:nvPr/>
        </p:nvSpPr>
        <p:spPr>
          <a:xfrm>
            <a:off x="8494987" y="1788704"/>
            <a:ext cx="2703584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Models method (CLM), Active Shape Models (ASM), Active Appearance Models (AAMs)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Landmark Model Matching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 Bunch Graph Matching (EBFM)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Landmark Distribution Model (LDM)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Landmark Motion Magnitude (LMM)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91FCF08-6A07-AFCF-386D-B2A05153DD11}"/>
              </a:ext>
            </a:extLst>
          </p:cNvPr>
          <p:cNvCxnSpPr>
            <a:cxnSpLocks/>
            <a:stCxn id="98" idx="3"/>
            <a:endCxn id="110" idx="1"/>
          </p:cNvCxnSpPr>
          <p:nvPr/>
        </p:nvCxnSpPr>
        <p:spPr>
          <a:xfrm>
            <a:off x="7734132" y="1795194"/>
            <a:ext cx="760855" cy="547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C02DB0C-D10E-3293-029B-189BA9680B14}"/>
              </a:ext>
            </a:extLst>
          </p:cNvPr>
          <p:cNvSpPr txBox="1"/>
          <p:nvPr/>
        </p:nvSpPr>
        <p:spPr>
          <a:xfrm>
            <a:off x="6461194" y="3058481"/>
            <a:ext cx="26336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STIP, Divergence-Curl-Shear (DCS)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1D9FAE8-3C62-A491-356E-3E9EBA1F4AC5}"/>
              </a:ext>
            </a:extLst>
          </p:cNvPr>
          <p:cNvCxnSpPr>
            <a:cxnSpLocks/>
            <a:stCxn id="96" idx="3"/>
            <a:endCxn id="112" idx="1"/>
          </p:cNvCxnSpPr>
          <p:nvPr/>
        </p:nvCxnSpPr>
        <p:spPr>
          <a:xfrm flipV="1">
            <a:off x="5996880" y="3196981"/>
            <a:ext cx="464314" cy="3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92">
            <a:extLst>
              <a:ext uri="{FF2B5EF4-FFF2-40B4-BE49-F238E27FC236}">
                <a16:creationId xmlns:a16="http://schemas.microsoft.com/office/drawing/2014/main" id="{71CCF81B-A3C9-55A2-C873-D713956C44A2}"/>
              </a:ext>
            </a:extLst>
          </p:cNvPr>
          <p:cNvSpPr txBox="1"/>
          <p:nvPr/>
        </p:nvSpPr>
        <p:spPr>
          <a:xfrm>
            <a:off x="5512380" y="4302857"/>
            <a:ext cx="17110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Spatiotemporal information modelling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011E147-A387-7504-4577-4998CEA2BA00}"/>
              </a:ext>
            </a:extLst>
          </p:cNvPr>
          <p:cNvCxnSpPr>
            <a:cxnSpLocks/>
            <a:stCxn id="131" idx="3"/>
            <a:endCxn id="118" idx="1"/>
          </p:cNvCxnSpPr>
          <p:nvPr/>
        </p:nvCxnSpPr>
        <p:spPr>
          <a:xfrm flipV="1">
            <a:off x="5125581" y="4533690"/>
            <a:ext cx="386799" cy="139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201">
            <a:extLst>
              <a:ext uri="{FF2B5EF4-FFF2-40B4-BE49-F238E27FC236}">
                <a16:creationId xmlns:a16="http://schemas.microsoft.com/office/drawing/2014/main" id="{A7047F62-1CBA-E73A-C161-787DDB6954A2}"/>
              </a:ext>
            </a:extLst>
          </p:cNvPr>
          <p:cNvSpPr txBox="1"/>
          <p:nvPr/>
        </p:nvSpPr>
        <p:spPr>
          <a:xfrm>
            <a:off x="7519431" y="3698449"/>
            <a:ext cx="47481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C3D</a:t>
            </a:r>
            <a:endParaRPr lang="en-US" sz="1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206">
            <a:extLst>
              <a:ext uri="{FF2B5EF4-FFF2-40B4-BE49-F238E27FC236}">
                <a16:creationId xmlns:a16="http://schemas.microsoft.com/office/drawing/2014/main" id="{42429672-1E4F-00DD-33DC-895EAC03F8AD}"/>
              </a:ext>
            </a:extLst>
          </p:cNvPr>
          <p:cNvSpPr txBox="1"/>
          <p:nvPr/>
        </p:nvSpPr>
        <p:spPr>
          <a:xfrm>
            <a:off x="7501592" y="4179032"/>
            <a:ext cx="7473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2D-CNN</a:t>
            </a:r>
          </a:p>
        </p:txBody>
      </p:sp>
      <p:sp>
        <p:nvSpPr>
          <p:cNvPr id="122" name="TextBox 208">
            <a:extLst>
              <a:ext uri="{FF2B5EF4-FFF2-40B4-BE49-F238E27FC236}">
                <a16:creationId xmlns:a16="http://schemas.microsoft.com/office/drawing/2014/main" id="{4FD357D1-723A-7AA0-A7C4-A79B98FA37C6}"/>
              </a:ext>
            </a:extLst>
          </p:cNvPr>
          <p:cNvSpPr txBox="1"/>
          <p:nvPr/>
        </p:nvSpPr>
        <p:spPr>
          <a:xfrm>
            <a:off x="7492729" y="4626680"/>
            <a:ext cx="16626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Channel-based methods</a:t>
            </a:r>
            <a:endParaRPr lang="en-US" sz="1200" dirty="0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B1BDEA5-5F39-F22A-20E7-3B4B2068E79D}"/>
              </a:ext>
            </a:extLst>
          </p:cNvPr>
          <p:cNvCxnSpPr>
            <a:cxnSpLocks/>
            <a:stCxn id="118" idx="3"/>
            <a:endCxn id="121" idx="1"/>
          </p:cNvCxnSpPr>
          <p:nvPr/>
        </p:nvCxnSpPr>
        <p:spPr>
          <a:xfrm flipV="1">
            <a:off x="7223439" y="4317532"/>
            <a:ext cx="278153" cy="216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0362989-7CBC-4B5D-F878-AFC503524734}"/>
              </a:ext>
            </a:extLst>
          </p:cNvPr>
          <p:cNvCxnSpPr>
            <a:cxnSpLocks/>
            <a:stCxn id="118" idx="3"/>
            <a:endCxn id="122" idx="1"/>
          </p:cNvCxnSpPr>
          <p:nvPr/>
        </p:nvCxnSpPr>
        <p:spPr>
          <a:xfrm>
            <a:off x="7223439" y="4533690"/>
            <a:ext cx="269290" cy="231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219">
            <a:extLst>
              <a:ext uri="{FF2B5EF4-FFF2-40B4-BE49-F238E27FC236}">
                <a16:creationId xmlns:a16="http://schemas.microsoft.com/office/drawing/2014/main" id="{5D0C676F-D8CC-3698-D53F-B7122CFA7556}"/>
              </a:ext>
            </a:extLst>
          </p:cNvPr>
          <p:cNvSpPr txBox="1"/>
          <p:nvPr/>
        </p:nvSpPr>
        <p:spPr>
          <a:xfrm>
            <a:off x="5490149" y="4821017"/>
            <a:ext cx="120738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DNN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FED0371-B918-FFD9-5B80-4E3BF5A5096C}"/>
              </a:ext>
            </a:extLst>
          </p:cNvPr>
          <p:cNvCxnSpPr>
            <a:cxnSpLocks/>
            <a:stCxn id="131" idx="3"/>
            <a:endCxn id="125" idx="1"/>
          </p:cNvCxnSpPr>
          <p:nvPr/>
        </p:nvCxnSpPr>
        <p:spPr>
          <a:xfrm>
            <a:off x="5125581" y="4672847"/>
            <a:ext cx="364568" cy="286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8181F5E-71F4-30CB-5516-97375510CA68}"/>
              </a:ext>
            </a:extLst>
          </p:cNvPr>
          <p:cNvSpPr txBox="1"/>
          <p:nvPr/>
        </p:nvSpPr>
        <p:spPr>
          <a:xfrm>
            <a:off x="3786318" y="4534347"/>
            <a:ext cx="13392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DNN-based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960689E-BAB3-229F-452E-D701F7252F09}"/>
              </a:ext>
            </a:extLst>
          </p:cNvPr>
          <p:cNvCxnSpPr>
            <a:cxnSpLocks/>
            <a:stCxn id="118" idx="3"/>
            <a:endCxn id="120" idx="1"/>
          </p:cNvCxnSpPr>
          <p:nvPr/>
        </p:nvCxnSpPr>
        <p:spPr>
          <a:xfrm flipV="1">
            <a:off x="7223439" y="3836949"/>
            <a:ext cx="295992" cy="696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CC8CECE-5D0F-2ED3-91BB-0D9A383F7900}"/>
              </a:ext>
            </a:extLst>
          </p:cNvPr>
          <p:cNvCxnSpPr>
            <a:cxnSpLocks/>
            <a:stCxn id="53" idx="3"/>
            <a:endCxn id="108" idx="1"/>
          </p:cNvCxnSpPr>
          <p:nvPr/>
        </p:nvCxnSpPr>
        <p:spPr>
          <a:xfrm flipV="1">
            <a:off x="2930664" y="2450359"/>
            <a:ext cx="862898" cy="1648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01D6CF5-7C9C-16E8-F776-48FB329BE9CD}"/>
              </a:ext>
            </a:extLst>
          </p:cNvPr>
          <p:cNvCxnSpPr>
            <a:cxnSpLocks/>
            <a:stCxn id="53" idx="3"/>
            <a:endCxn id="131" idx="1"/>
          </p:cNvCxnSpPr>
          <p:nvPr/>
        </p:nvCxnSpPr>
        <p:spPr>
          <a:xfrm>
            <a:off x="2930664" y="4098804"/>
            <a:ext cx="855654" cy="574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C6C11C2-E65B-DD2F-5854-C4D882EF5672}"/>
              </a:ext>
            </a:extLst>
          </p:cNvPr>
          <p:cNvSpPr txBox="1"/>
          <p:nvPr/>
        </p:nvSpPr>
        <p:spPr>
          <a:xfrm>
            <a:off x="3375378" y="308471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(1)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019675E-965A-4219-EC1E-89444B511A92}"/>
              </a:ext>
            </a:extLst>
          </p:cNvPr>
          <p:cNvSpPr txBox="1"/>
          <p:nvPr/>
        </p:nvSpPr>
        <p:spPr>
          <a:xfrm>
            <a:off x="3279423" y="412893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(2)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3E9F2F0-61A9-3CA6-0570-EE276FB2CB0A}"/>
              </a:ext>
            </a:extLst>
          </p:cNvPr>
          <p:cNvSpPr/>
          <p:nvPr/>
        </p:nvSpPr>
        <p:spPr>
          <a:xfrm>
            <a:off x="8331193" y="756356"/>
            <a:ext cx="2991556" cy="2223911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DF80076-BD3D-AA34-61E5-8AAD10C12D5B}"/>
              </a:ext>
            </a:extLst>
          </p:cNvPr>
          <p:cNvSpPr txBox="1"/>
          <p:nvPr/>
        </p:nvSpPr>
        <p:spPr>
          <a:xfrm>
            <a:off x="9125983" y="3059668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Low-level visual descriptors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DA21BB1-6F3C-BB35-8620-90FCE6437DB9}"/>
              </a:ext>
            </a:extLst>
          </p:cNvPr>
          <p:cNvSpPr txBox="1"/>
          <p:nvPr/>
        </p:nvSpPr>
        <p:spPr>
          <a:xfrm>
            <a:off x="8444806" y="4048844"/>
            <a:ext cx="331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High-level visual representation</a:t>
            </a: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AC1B43E3-8055-F0FE-14E0-980F7F3D1D06}"/>
              </a:ext>
            </a:extLst>
          </p:cNvPr>
          <p:cNvSpPr txBox="1">
            <a:spLocks/>
          </p:cNvSpPr>
          <p:nvPr/>
        </p:nvSpPr>
        <p:spPr>
          <a:xfrm>
            <a:off x="228196" y="109054"/>
            <a:ext cx="12935860" cy="4160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. Visual Feature Extraction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12F22-16EE-9011-C38B-84C06C2DA923}"/>
              </a:ext>
            </a:extLst>
          </p:cNvPr>
          <p:cNvSpPr txBox="1"/>
          <p:nvPr/>
        </p:nvSpPr>
        <p:spPr>
          <a:xfrm>
            <a:off x="3979519" y="6073421"/>
            <a:ext cx="4350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2: Common flow of visual-based depression detection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21087F-6593-DBE2-3CAB-BF300482434E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7223439" y="4533690"/>
            <a:ext cx="249805" cy="693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208">
            <a:extLst>
              <a:ext uri="{FF2B5EF4-FFF2-40B4-BE49-F238E27FC236}">
                <a16:creationId xmlns:a16="http://schemas.microsoft.com/office/drawing/2014/main" id="{D707FC71-1B25-B1EF-9EE7-1F408890C9DA}"/>
              </a:ext>
            </a:extLst>
          </p:cNvPr>
          <p:cNvSpPr txBox="1"/>
          <p:nvPr/>
        </p:nvSpPr>
        <p:spPr>
          <a:xfrm>
            <a:off x="7487084" y="5083880"/>
            <a:ext cx="5950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Others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094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20" grpId="0" animBg="1"/>
      <p:bldP spid="121" grpId="0" animBg="1"/>
      <p:bldP spid="122" grpId="0" animBg="1"/>
      <p:bldP spid="125" grpId="0" animBg="1"/>
      <p:bldP spid="131" grpId="0" animBg="1"/>
      <p:bldP spid="150" grpId="0"/>
      <p:bldP spid="156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D21737-8967-A08C-20D1-7F2F822A12BB}"/>
              </a:ext>
            </a:extLst>
          </p:cNvPr>
          <p:cNvSpPr txBox="1"/>
          <p:nvPr/>
        </p:nvSpPr>
        <p:spPr>
          <a:xfrm>
            <a:off x="362604" y="520239"/>
            <a:ext cx="6576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DNN-based feature extraction</a:t>
            </a: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B88E0B2C-4200-B5C2-05A7-0072358B6D90}"/>
              </a:ext>
            </a:extLst>
          </p:cNvPr>
          <p:cNvSpPr txBox="1">
            <a:spLocks/>
          </p:cNvSpPr>
          <p:nvPr/>
        </p:nvSpPr>
        <p:spPr>
          <a:xfrm>
            <a:off x="228196" y="109054"/>
            <a:ext cx="12935860" cy="4160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2. Visual Feature Extraction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192">
            <a:extLst>
              <a:ext uri="{FF2B5EF4-FFF2-40B4-BE49-F238E27FC236}">
                <a16:creationId xmlns:a16="http://schemas.microsoft.com/office/drawing/2014/main" id="{249F5981-1E91-36F8-2E53-982FFDFBA098}"/>
              </a:ext>
            </a:extLst>
          </p:cNvPr>
          <p:cNvSpPr txBox="1"/>
          <p:nvPr/>
        </p:nvSpPr>
        <p:spPr>
          <a:xfrm>
            <a:off x="2009423" y="2260955"/>
            <a:ext cx="18186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Spatiotemporal information modelling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38D735-D589-1F28-A1D0-45E55A3A3F54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>
            <a:off x="1730196" y="2280684"/>
            <a:ext cx="279227" cy="241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201">
            <a:extLst>
              <a:ext uri="{FF2B5EF4-FFF2-40B4-BE49-F238E27FC236}">
                <a16:creationId xmlns:a16="http://schemas.microsoft.com/office/drawing/2014/main" id="{8AD55A4C-DF2C-BE5C-2F90-F0147E4E4690}"/>
              </a:ext>
            </a:extLst>
          </p:cNvPr>
          <p:cNvSpPr txBox="1"/>
          <p:nvPr/>
        </p:nvSpPr>
        <p:spPr>
          <a:xfrm>
            <a:off x="4432970" y="1604557"/>
            <a:ext cx="5245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C3D</a:t>
            </a:r>
            <a:endParaRPr 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206">
            <a:extLst>
              <a:ext uri="{FF2B5EF4-FFF2-40B4-BE49-F238E27FC236}">
                <a16:creationId xmlns:a16="http://schemas.microsoft.com/office/drawing/2014/main" id="{0218FF33-B402-0FF5-BE0B-6D5D034D3323}"/>
              </a:ext>
            </a:extLst>
          </p:cNvPr>
          <p:cNvSpPr txBox="1"/>
          <p:nvPr/>
        </p:nvSpPr>
        <p:spPr>
          <a:xfrm>
            <a:off x="4415131" y="2144616"/>
            <a:ext cx="8435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2D-CNN</a:t>
            </a:r>
          </a:p>
        </p:txBody>
      </p:sp>
      <p:sp>
        <p:nvSpPr>
          <p:cNvPr id="10" name="TextBox 208">
            <a:extLst>
              <a:ext uri="{FF2B5EF4-FFF2-40B4-BE49-F238E27FC236}">
                <a16:creationId xmlns:a16="http://schemas.microsoft.com/office/drawing/2014/main" id="{3BA11DB4-FEF2-AAEA-88B9-FCE640AA45F4}"/>
              </a:ext>
            </a:extLst>
          </p:cNvPr>
          <p:cNvSpPr txBox="1"/>
          <p:nvPr/>
        </p:nvSpPr>
        <p:spPr>
          <a:xfrm>
            <a:off x="4315957" y="2630286"/>
            <a:ext cx="190789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Channel-based methods</a:t>
            </a:r>
            <a:endParaRPr lang="en-US" sz="1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D5A063-B688-8ABF-19CA-631A55A222EA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3828055" y="2298505"/>
            <a:ext cx="587076" cy="224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5A694A-93C5-47B9-AC44-97DE42CD853E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828055" y="2522565"/>
            <a:ext cx="487902" cy="261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219">
            <a:extLst>
              <a:ext uri="{FF2B5EF4-FFF2-40B4-BE49-F238E27FC236}">
                <a16:creationId xmlns:a16="http://schemas.microsoft.com/office/drawing/2014/main" id="{2AF7B518-66FE-E2B9-EC86-39CF0106E30E}"/>
              </a:ext>
            </a:extLst>
          </p:cNvPr>
          <p:cNvSpPr txBox="1"/>
          <p:nvPr/>
        </p:nvSpPr>
        <p:spPr>
          <a:xfrm>
            <a:off x="2162497" y="1484488"/>
            <a:ext cx="13773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DNN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C75F83-710F-ED68-B409-39896D86951E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1730196" y="1638377"/>
            <a:ext cx="432301" cy="642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71F414-2074-3C2A-A9D4-A3CE4C3FDD82}"/>
              </a:ext>
            </a:extLst>
          </p:cNvPr>
          <p:cNvSpPr txBox="1"/>
          <p:nvPr/>
        </p:nvSpPr>
        <p:spPr>
          <a:xfrm>
            <a:off x="390933" y="2126795"/>
            <a:ext cx="133926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DNN-based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4FD81B-FA75-0784-0872-86FFF41906E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828055" y="1758446"/>
            <a:ext cx="604915" cy="764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0466B0F-54F1-6093-C022-F84DFC688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135" y="3917245"/>
            <a:ext cx="4645959" cy="2286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7DA031D-77DF-BC79-347A-E8E9EE05E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428" y="1016643"/>
            <a:ext cx="4996039" cy="21329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DBDE593-FC7D-D9FF-8082-CA305A97A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684" y="3825062"/>
            <a:ext cx="4726516" cy="254222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10EF9B0-EB85-3298-A9CC-6E758DC80D4A}"/>
              </a:ext>
            </a:extLst>
          </p:cNvPr>
          <p:cNvSpPr txBox="1"/>
          <p:nvPr/>
        </p:nvSpPr>
        <p:spPr>
          <a:xfrm>
            <a:off x="564445" y="342900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C3D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41CD7D-97E6-15C3-E58B-D5C34CC5B928}"/>
              </a:ext>
            </a:extLst>
          </p:cNvPr>
          <p:cNvSpPr txBox="1"/>
          <p:nvPr/>
        </p:nvSpPr>
        <p:spPr>
          <a:xfrm>
            <a:off x="6361289" y="7140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2D CNN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AABF8A-0E25-8786-B589-C65670685A9E}"/>
              </a:ext>
            </a:extLst>
          </p:cNvPr>
          <p:cNvSpPr txBox="1"/>
          <p:nvPr/>
        </p:nvSpPr>
        <p:spPr>
          <a:xfrm>
            <a:off x="6423377" y="3429000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Channel-based</a:t>
            </a:r>
          </a:p>
        </p:txBody>
      </p:sp>
      <p:sp>
        <p:nvSpPr>
          <p:cNvPr id="43" name="矩形 7">
            <a:extLst>
              <a:ext uri="{FF2B5EF4-FFF2-40B4-BE49-F238E27FC236}">
                <a16:creationId xmlns:a16="http://schemas.microsoft.com/office/drawing/2014/main" id="{C3AE515B-F340-7559-DA0A-3D239E81DFB0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4E7E28-743E-0742-D334-3FA093205254}"/>
              </a:ext>
            </a:extLst>
          </p:cNvPr>
          <p:cNvSpPr txBox="1"/>
          <p:nvPr/>
        </p:nvSpPr>
        <p:spPr>
          <a:xfrm>
            <a:off x="897653" y="6412088"/>
            <a:ext cx="5234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2: Architecture of  C3D method (AI et al., 2018)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2707E7-D8C8-AFAA-F997-D8764AAD115F}"/>
              </a:ext>
            </a:extLst>
          </p:cNvPr>
          <p:cNvSpPr txBox="1"/>
          <p:nvPr/>
        </p:nvSpPr>
        <p:spPr>
          <a:xfrm>
            <a:off x="6796098" y="3121223"/>
            <a:ext cx="5234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3: Architecture of  2D CNN method (Melo et al., 2020)</a:t>
            </a:r>
          </a:p>
        </p:txBody>
      </p:sp>
      <p:sp>
        <p:nvSpPr>
          <p:cNvPr id="48" name="TextBox 45">
            <a:extLst>
              <a:ext uri="{FF2B5EF4-FFF2-40B4-BE49-F238E27FC236}">
                <a16:creationId xmlns:a16="http://schemas.microsoft.com/office/drawing/2014/main" id="{874E7E28-743E-0742-D334-3FA093205254}"/>
              </a:ext>
            </a:extLst>
          </p:cNvPr>
          <p:cNvSpPr txBox="1"/>
          <p:nvPr/>
        </p:nvSpPr>
        <p:spPr>
          <a:xfrm>
            <a:off x="6436258" y="6345689"/>
            <a:ext cx="5234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4: Architecture of  Channel method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2022)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0A37BF-ED3F-D091-A08B-00658CEF3A8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3848061" y="2510156"/>
            <a:ext cx="478134" cy="690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208">
            <a:extLst>
              <a:ext uri="{FF2B5EF4-FFF2-40B4-BE49-F238E27FC236}">
                <a16:creationId xmlns:a16="http://schemas.microsoft.com/office/drawing/2014/main" id="{6BD7AFD0-9E4C-804C-B980-5020FD6CAF49}"/>
              </a:ext>
            </a:extLst>
          </p:cNvPr>
          <p:cNvSpPr txBox="1"/>
          <p:nvPr/>
        </p:nvSpPr>
        <p:spPr>
          <a:xfrm>
            <a:off x="4326195" y="3061690"/>
            <a:ext cx="5950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Others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2304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  <p:bldP spid="15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Box 348">
            <a:extLst>
              <a:ext uri="{FF2B5EF4-FFF2-40B4-BE49-F238E27FC236}">
                <a16:creationId xmlns:a16="http://schemas.microsoft.com/office/drawing/2014/main" id="{B9EBBB60-0602-A1EC-FC33-206D123B1836}"/>
              </a:ext>
            </a:extLst>
          </p:cNvPr>
          <p:cNvSpPr txBox="1"/>
          <p:nvPr/>
        </p:nvSpPr>
        <p:spPr>
          <a:xfrm>
            <a:off x="362604" y="520239"/>
            <a:ext cx="6576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DNN-based feature extraction performance</a:t>
            </a:r>
          </a:p>
        </p:txBody>
      </p:sp>
      <p:sp>
        <p:nvSpPr>
          <p:cNvPr id="348" name="标题 2">
            <a:extLst>
              <a:ext uri="{FF2B5EF4-FFF2-40B4-BE49-F238E27FC236}">
                <a16:creationId xmlns:a16="http://schemas.microsoft.com/office/drawing/2014/main" id="{2E505E5E-3273-8676-1DB8-5673067AE5EB}"/>
              </a:ext>
            </a:extLst>
          </p:cNvPr>
          <p:cNvSpPr txBox="1">
            <a:spLocks/>
          </p:cNvSpPr>
          <p:nvPr/>
        </p:nvSpPr>
        <p:spPr>
          <a:xfrm>
            <a:off x="228196" y="109054"/>
            <a:ext cx="12935860" cy="4160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. Visual Feature Extraction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8" name="矩形 7">
            <a:extLst>
              <a:ext uri="{FF2B5EF4-FFF2-40B4-BE49-F238E27FC236}">
                <a16:creationId xmlns:a16="http://schemas.microsoft.com/office/drawing/2014/main" id="{5F487BC5-280B-9502-6568-E3FCF7374300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746CEFD-0AD9-7AA3-3E24-E7750C9F2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644160"/>
              </p:ext>
            </p:extLst>
          </p:nvPr>
        </p:nvGraphicFramePr>
        <p:xfrm>
          <a:off x="587024" y="987778"/>
          <a:ext cx="9132710" cy="5509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12">
                  <a:extLst>
                    <a:ext uri="{9D8B030D-6E8A-4147-A177-3AD203B41FA5}">
                      <a16:colId xmlns:a16="http://schemas.microsoft.com/office/drawing/2014/main" val="819920538"/>
                    </a:ext>
                  </a:extLst>
                </a:gridCol>
                <a:gridCol w="911446">
                  <a:extLst>
                    <a:ext uri="{9D8B030D-6E8A-4147-A177-3AD203B41FA5}">
                      <a16:colId xmlns:a16="http://schemas.microsoft.com/office/drawing/2014/main" val="1144875705"/>
                    </a:ext>
                  </a:extLst>
                </a:gridCol>
                <a:gridCol w="580013">
                  <a:extLst>
                    <a:ext uri="{9D8B030D-6E8A-4147-A177-3AD203B41FA5}">
                      <a16:colId xmlns:a16="http://schemas.microsoft.com/office/drawing/2014/main" val="4007527750"/>
                    </a:ext>
                  </a:extLst>
                </a:gridCol>
                <a:gridCol w="1496655">
                  <a:extLst>
                    <a:ext uri="{9D8B030D-6E8A-4147-A177-3AD203B41FA5}">
                      <a16:colId xmlns:a16="http://schemas.microsoft.com/office/drawing/2014/main" val="2400173186"/>
                    </a:ext>
                  </a:extLst>
                </a:gridCol>
                <a:gridCol w="1839331">
                  <a:extLst>
                    <a:ext uri="{9D8B030D-6E8A-4147-A177-3AD203B41FA5}">
                      <a16:colId xmlns:a16="http://schemas.microsoft.com/office/drawing/2014/main" val="3861530148"/>
                    </a:ext>
                  </a:extLst>
                </a:gridCol>
                <a:gridCol w="722004">
                  <a:extLst>
                    <a:ext uri="{9D8B030D-6E8A-4147-A177-3AD203B41FA5}">
                      <a16:colId xmlns:a16="http://schemas.microsoft.com/office/drawing/2014/main" val="2568056479"/>
                    </a:ext>
                  </a:extLst>
                </a:gridCol>
                <a:gridCol w="1482009">
                  <a:extLst>
                    <a:ext uri="{9D8B030D-6E8A-4147-A177-3AD203B41FA5}">
                      <a16:colId xmlns:a16="http://schemas.microsoft.com/office/drawing/2014/main" val="3903390884"/>
                    </a:ext>
                  </a:extLst>
                </a:gridCol>
                <a:gridCol w="1659340">
                  <a:extLst>
                    <a:ext uri="{9D8B030D-6E8A-4147-A177-3AD203B41FA5}">
                      <a16:colId xmlns:a16="http://schemas.microsoft.com/office/drawing/2014/main" val="3895372916"/>
                    </a:ext>
                  </a:extLst>
                </a:gridCol>
              </a:tblGrid>
              <a:tr h="301478"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Spatiotemporal information Modelling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363661"/>
                  </a:ext>
                </a:extLst>
              </a:tr>
              <a:tr h="30147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Kang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Transformation Learning (DTL)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AVEC2014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 9.43 MAE 7.74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194212"/>
                  </a:ext>
                </a:extLst>
              </a:tr>
              <a:tr h="18552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PLS and LR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AVEC 2014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 8.28  MAE 6.20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7673"/>
                  </a:ext>
                </a:extLst>
              </a:tr>
              <a:tr h="18552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Zhu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AVEC2013, 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 9.82  MAE 7.58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689820"/>
                  </a:ext>
                </a:extLst>
              </a:tr>
              <a:tr h="185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AVEC2013, 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 9.28  MAE 7.37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124204"/>
                  </a:ext>
                </a:extLst>
              </a:tr>
              <a:tr h="185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Melo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AVEC2013, 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 8.31  MAE 6.59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45271"/>
                  </a:ext>
                </a:extLst>
              </a:tr>
              <a:tr h="185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Melo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ResNet-50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AVEC2013, 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 8.25 MAE 6.30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989363"/>
                  </a:ext>
                </a:extLst>
              </a:tr>
              <a:tr h="18552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Melo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AVEC2013, 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 7.61  MAE 5.82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409754"/>
                  </a:ext>
                </a:extLst>
              </a:tr>
              <a:tr h="18552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Zhou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ResNet-50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AVEC 2014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  8.43 MAE 6.37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042559"/>
                  </a:ext>
                </a:extLst>
              </a:tr>
              <a:tr h="18552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Zhou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AVEC2013, 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 8.25 MAE 6.30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1942951"/>
                  </a:ext>
                </a:extLst>
              </a:tr>
              <a:tr h="18552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Niu</a:t>
                      </a: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AVEC2013, 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 8.31 MAE 6.73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337738"/>
                  </a:ext>
                </a:extLst>
              </a:tr>
              <a:tr h="18552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Melo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AVEC2013, 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 7.97 MAE 5.96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3911861"/>
                  </a:ext>
                </a:extLst>
              </a:tr>
              <a:tr h="18552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Uddin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BiLSTM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AVEC2013, 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 8.93 MAE 7.04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703210"/>
                  </a:ext>
                </a:extLst>
              </a:tr>
              <a:tr h="30147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Melo et al.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Maximization-Differentiation Network (MDN)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AVEC2013, 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 7.65 MAE 6.06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494427"/>
                  </a:ext>
                </a:extLst>
              </a:tr>
              <a:tr h="18552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 Neural Network (GNN)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AVEC2013, 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5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RMSE 7.57 MAE 5.95</a:t>
                      </a:r>
                      <a:endParaRPr lang="en-US" sz="105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305996"/>
                  </a:ext>
                </a:extLst>
              </a:tr>
              <a:tr h="18552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Chen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AVEC 2014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RMSE 8.13 MAE 6.16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389073"/>
                  </a:ext>
                </a:extLst>
              </a:tr>
              <a:tr h="18552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AVEC2013, 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RMSE 8.30 MAE 6.51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988288"/>
                  </a:ext>
                </a:extLst>
              </a:tr>
              <a:tr h="18552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Niu</a:t>
                      </a: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Channel-based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AVEC2013, 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RMSE 7.79 MAE 5.82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633755"/>
                  </a:ext>
                </a:extLst>
              </a:tr>
              <a:tr h="18552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Niu</a:t>
                      </a:r>
                      <a:r>
                        <a:rPr lang="en-US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Channel-based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AVEC2013, 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RMSE 7.49 MAE  6.12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144541"/>
                  </a:ext>
                </a:extLst>
              </a:tr>
              <a:tr h="185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Liu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Resnet18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AVEC2013, 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r>
                        <a:rPr lang="en-US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7.59 MAE 6.08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2047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E49DB20-51CB-1DB3-42AC-FCC20EEF9A8C}"/>
              </a:ext>
            </a:extLst>
          </p:cNvPr>
          <p:cNvSpPr txBox="1"/>
          <p:nvPr/>
        </p:nvSpPr>
        <p:spPr>
          <a:xfrm>
            <a:off x="9806411" y="4986867"/>
            <a:ext cx="23855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C3D mean: 8.13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CNN mean: 8.34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Channel-based mean: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7.64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94A5E9-11A5-70B2-9AEE-58BA97C8FD38}"/>
              </a:ext>
            </a:extLst>
          </p:cNvPr>
          <p:cNvSpPr txBox="1"/>
          <p:nvPr/>
        </p:nvSpPr>
        <p:spPr>
          <a:xfrm>
            <a:off x="2263607" y="6550223"/>
            <a:ext cx="4397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2: Comparison of different DNN-based performance</a:t>
            </a:r>
          </a:p>
        </p:txBody>
      </p:sp>
      <p:pic>
        <p:nvPicPr>
          <p:cNvPr id="1026" name="Picture 2" descr="Root Mean Square Error (RMSE) In AI: What You Need To Know ...">
            <a:extLst>
              <a:ext uri="{FF2B5EF4-FFF2-40B4-BE49-F238E27FC236}">
                <a16:creationId xmlns:a16="http://schemas.microsoft.com/office/drawing/2014/main" id="{57CA1DA9-F219-C8CD-0E40-33F522DE0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2" t="7241" r="5169" b="10000"/>
          <a:stretch/>
        </p:blipFill>
        <p:spPr bwMode="auto">
          <a:xfrm>
            <a:off x="9877778" y="3759200"/>
            <a:ext cx="2072053" cy="80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8065D9-20BF-3B8D-9B5F-DA13EEB265D3}"/>
              </a:ext>
            </a:extLst>
          </p:cNvPr>
          <p:cNvSpPr txBox="1"/>
          <p:nvPr/>
        </p:nvSpPr>
        <p:spPr>
          <a:xfrm>
            <a:off x="7507112" y="733777"/>
            <a:ext cx="140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Audio; V: Visual</a:t>
            </a:r>
          </a:p>
        </p:txBody>
      </p:sp>
    </p:spTree>
    <p:extLst>
      <p:ext uri="{BB962C8B-B14F-4D97-AF65-F5344CB8AC3E}">
        <p14:creationId xmlns:p14="http://schemas.microsoft.com/office/powerpoint/2010/main" val="2713745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46295</TotalTime>
  <Words>2287</Words>
  <Application>Microsoft Macintosh PowerPoint</Application>
  <PresentationFormat>Widescreen</PresentationFormat>
  <Paragraphs>390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Depression Detection</vt:lpstr>
      <vt:lpstr>PowerPoint Presentation</vt:lpstr>
      <vt:lpstr>1 Common Flow of Visual-based Depression Detection </vt:lpstr>
      <vt:lpstr>PowerPoint Presentation</vt:lpstr>
      <vt:lpstr>2 Visual Feature Extraction</vt:lpstr>
      <vt:lpstr>PowerPoint Presentation</vt:lpstr>
      <vt:lpstr>PowerPoint Presentation</vt:lpstr>
      <vt:lpstr>PowerPoint Presentation</vt:lpstr>
      <vt:lpstr>PowerPoint Presentation</vt:lpstr>
      <vt:lpstr>3 Discussion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Yuxin</dc:creator>
  <cp:lastModifiedBy>Li, Yuxin</cp:lastModifiedBy>
  <cp:revision>263</cp:revision>
  <dcterms:created xsi:type="dcterms:W3CDTF">2024-03-18T10:37:45Z</dcterms:created>
  <dcterms:modified xsi:type="dcterms:W3CDTF">2024-06-06T08:37:10Z</dcterms:modified>
</cp:coreProperties>
</file>